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1_6A1B082D.xml" ContentType="application/vnd.ms-powerpoint.comments+xml"/>
  <Override PartName="/ppt/notesSlides/notesSlide7.xml" ContentType="application/vnd.openxmlformats-officedocument.presentationml.notesSlide+xml"/>
  <Override PartName="/ppt/comments/modernComment_122_17945AAF.xml" ContentType="application/vnd.ms-powerpoint.comments+xml"/>
  <Override PartName="/ppt/notesSlides/notesSlide8.xml" ContentType="application/vnd.openxmlformats-officedocument.presentationml.notesSlide+xml"/>
  <Override PartName="/ppt/comments/modernComment_12A_B3A8AC1E.xml" ContentType="application/vnd.ms-powerpoint.comments+xml"/>
  <Override PartName="/ppt/notesSlides/notesSlide9.xml" ContentType="application/vnd.openxmlformats-officedocument.presentationml.notesSlide+xml"/>
  <Override PartName="/ppt/comments/modernComment_11A_A447F29F.xml" ContentType="application/vnd.ms-powerpoint.comments+xml"/>
  <Override PartName="/ppt/notesSlides/notesSlide10.xml" ContentType="application/vnd.openxmlformats-officedocument.presentationml.notesSlide+xml"/>
  <Override PartName="/ppt/comments/modernComment_127_53E2E0B2.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B_474549EA.xml" ContentType="application/vnd.ms-powerpoint.comments+xml"/>
  <Override PartName="/ppt/notesSlides/notesSlide13.xml" ContentType="application/vnd.openxmlformats-officedocument.presentationml.notesSlide+xml"/>
  <Override PartName="/ppt/comments/modernComment_11E_EBE54FFE.xml" ContentType="application/vnd.ms-powerpoint.comment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omments/modernComment_129_5C3F126D.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6" r:id="rId5"/>
    <p:sldId id="275" r:id="rId6"/>
    <p:sldId id="270" r:id="rId7"/>
    <p:sldId id="271" r:id="rId8"/>
    <p:sldId id="272" r:id="rId9"/>
    <p:sldId id="273" r:id="rId10"/>
    <p:sldId id="290" r:id="rId11"/>
    <p:sldId id="298" r:id="rId12"/>
    <p:sldId id="282" r:id="rId13"/>
    <p:sldId id="295" r:id="rId14"/>
    <p:sldId id="283" r:id="rId15"/>
    <p:sldId id="299" r:id="rId16"/>
    <p:sldId id="286" r:id="rId17"/>
    <p:sldId id="291" r:id="rId18"/>
    <p:sldId id="297"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705307-8D25-73A5-A46F-8EFA732768CC}" name="Levi A. Mitchell" initials="" userId="S::levi.a.mitchell@ama-inc.com::82c4d781-ef8d-490b-bed1-e51eca8a9750" providerId="AD"/>
  <p188:author id="{44F86D10-3BE9-3A44-8A2D-F7B05FEBDDDE}" name="Jacqueline V. Encinas" initials="JE" userId="S::jacqueline.v.encinas@ama-inc.com::aa0b147d-fbcf-46b9-b2a1-ddeb0c6c87e7" providerId="AD"/>
  <p188:author id="{C0DB1428-6A03-39AE-C498-D3ED6D3D0CCD}" name="Spruce, Joseph P. (LARC-E3)[RSES]" initials="S(" userId="S::jspruce@ndc.nasa.gov::aca5f52a-8699-445c-bb63-8687fd99b804" providerId="AD"/>
  <p188:author id="{291C175D-665C-E15C-5906-8F801A209BAC}" name="Ross, Kenton W. (LARC-E3)" initials="RKW(E" userId="S::kwross@ndc.nasa.gov::73e742de-0059-4beb-8279-f6afc2201575" providerId="AD"/>
  <p188:author id="{8E8EBF7D-168B-AF5B-BBB1-E4F521C743EB}" name="Kaitlyn L. Lemon" initials="KL" userId="S::kaitlyn.l.lemon@ama-inc.com::8f69640c-1c2d-40ba-861c-ed9f31fadb24" providerId="AD"/>
  <p188:author id="{04E1D8A9-CEC8-CF92-F6D0-58B585F08890}" name="Gareth J. Miller" initials="GM" userId="S::gareth.j.miller@ama-inc.com::ec5cb9af-22c9-4443-87de-155227b6c65a" providerId="AD"/>
  <p188:author id="{326543CB-1E42-4B4D-123A-1295C947281F}" name="Peter G. Vailakis" initials="PV" userId="S::peter.g.vailakis@ama-inc.com::16b9d32a-c786-4c56-8b4b-92577d925797" providerId="AD"/>
  <p188:author id="{DCD78CFB-5695-C7DD-0D00-6F168FBC9D51}" name="Madison A. Arndt" initials="MA" userId="S::madison.a.arndt@ama-inc.com::578e624d-0d15-4bd6-82d8-4175d66fd6c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C696"/>
    <a:srgbClr val="FFFFFF"/>
    <a:srgbClr val="67A478"/>
    <a:srgbClr val="E2F0D9"/>
    <a:srgbClr val="BAB7B5"/>
    <a:srgbClr val="B2B3BD"/>
    <a:srgbClr val="E9F5FB"/>
    <a:srgbClr val="BDD7EE"/>
    <a:srgbClr val="010101"/>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FC826D-C64A-4F8C-98D6-9FA33F51A141}" v="10" dt="2024-07-31T17:46:4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88"/>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111_6A1B082D.xml><?xml version="1.0" encoding="utf-8"?>
<p188:cmLst xmlns:a="http://schemas.openxmlformats.org/drawingml/2006/main" xmlns:r="http://schemas.openxmlformats.org/officeDocument/2006/relationships" xmlns:p188="http://schemas.microsoft.com/office/powerpoint/2018/8/main">
  <p188:cm id="{47112925-3D83-4A0F-95E8-2A91F17764EB}" authorId="{C0DB1428-6A03-39AE-C498-D3ED6D3D0CCD}" created="2024-07-25T17:17:13.290">
    <ac:txMkLst xmlns:ac="http://schemas.microsoft.com/office/drawing/2013/main/command">
      <pc:docMk xmlns:pc="http://schemas.microsoft.com/office/powerpoint/2013/main/command"/>
      <pc:sldMk xmlns:pc="http://schemas.microsoft.com/office/powerpoint/2013/main/command" cId="1780156461" sldId="273"/>
      <ac:spMk id="8" creationId="{D32D08DE-AEAD-719E-71C7-B401B1A9D98B}"/>
      <ac:txMk cp="0" len="55">
        <ac:context len="56" hash="3701478716"/>
      </ac:txMk>
    </ac:txMkLst>
    <p188:pos x="2652888" y="809037"/>
    <p188:txBody>
      <a:bodyPr/>
      <a:lstStyle/>
      <a:p>
        <a:r>
          <a:rPr lang="en-US"/>
          <a:t>Perhaps change from high density to high. Is the high NDVI really peak NDVI? If so, then indicated peak NDVI instead of high NDVI.</a:t>
        </a:r>
      </a:p>
    </p188:txBody>
  </p188:cm>
</p188:cmLst>
</file>

<file path=ppt/comments/modernComment_11A_A447F29F.xml><?xml version="1.0" encoding="utf-8"?>
<p188:cmLst xmlns:a="http://schemas.openxmlformats.org/drawingml/2006/main" xmlns:r="http://schemas.openxmlformats.org/officeDocument/2006/relationships" xmlns:p188="http://schemas.microsoft.com/office/powerpoint/2018/8/main">
  <p188:cm id="{52E93A4A-4169-46CA-8121-931FA97ED1F7}" authorId="{C0DB1428-6A03-39AE-C498-D3ED6D3D0CCD}" created="2024-07-25T17:25:17.969">
    <ac:deMkLst xmlns:ac="http://schemas.microsoft.com/office/drawing/2013/main/command">
      <pc:docMk xmlns:pc="http://schemas.microsoft.com/office/powerpoint/2013/main/command"/>
      <pc:sldMk xmlns:pc="http://schemas.microsoft.com/office/powerpoint/2013/main/command" cId="2756178591" sldId="282"/>
      <ac:picMk id="20" creationId="{9E479FE7-E9B7-1679-225D-29EEFD27FF86}"/>
    </ac:deMkLst>
    <p188:txBody>
      <a:bodyPr/>
      <a:lstStyle/>
      <a:p>
        <a:r>
          <a:rPr lang="en-US"/>
          <a:t>The legend for the NDVI map could have value added if native values of NDVI were reported instead of ratings like low, medium, and high. Color tables can be applied so that each NDVI image is colored exactly the same way so  that low = 0.001, medium = 0.5 and high = 1.0. Is the blue color for water? If so, perhaps somehow indicate (verbally would be okay).
It might add value if one of the NDVI maps could  be compared side by side with a representative MODIS false color RGB.</a:t>
        </a:r>
      </a:p>
    </p188:txBody>
  </p188:cm>
</p188:cmLst>
</file>

<file path=ppt/comments/modernComment_11E_EBE54FFE.xml><?xml version="1.0" encoding="utf-8"?>
<p188:cmLst xmlns:a="http://schemas.openxmlformats.org/drawingml/2006/main" xmlns:r="http://schemas.openxmlformats.org/officeDocument/2006/relationships" xmlns:p188="http://schemas.microsoft.com/office/powerpoint/2018/8/main">
  <p188:cm id="{8506B21B-D72B-4562-AA2F-2FB223844516}" authorId="{C0DB1428-6A03-39AE-C498-D3ED6D3D0CCD}" created="2024-07-25T17:11:01.332">
    <ac:deMkLst xmlns:ac="http://schemas.microsoft.com/office/drawing/2013/main/command">
      <pc:docMk xmlns:pc="http://schemas.microsoft.com/office/powerpoint/2013/main/command"/>
      <pc:sldMk xmlns:pc="http://schemas.microsoft.com/office/powerpoint/2013/main/command" cId="3957673982" sldId="286"/>
      <ac:picMk id="6" creationId="{ED1A3E5C-A3FA-4E52-8D34-5FBCDC937703}"/>
    </ac:deMkLst>
    <p188:txBody>
      <a:bodyPr/>
      <a:lstStyle/>
      <a:p>
        <a:r>
          <a:rPr lang="en-US"/>
          <a:t>These look different because of multiple factors, including the differences in observation period. It would be interesting to compare the two kinds of NDVIs for the same multiyear duration.
It would help to report the spatial resolution of the two NDVI maps being compared.</a:t>
        </a:r>
      </a:p>
    </p188:txBody>
  </p188:cm>
</p188:cmLst>
</file>

<file path=ppt/comments/modernComment_122_17945AAF.xml><?xml version="1.0" encoding="utf-8"?>
<p188:cmLst xmlns:a="http://schemas.openxmlformats.org/drawingml/2006/main" xmlns:r="http://schemas.openxmlformats.org/officeDocument/2006/relationships" xmlns:p188="http://schemas.microsoft.com/office/powerpoint/2018/8/main">
  <p188:cm id="{A167E06F-F41F-4903-8F55-FEF17267B3B4}" authorId="{291C175D-665C-E15C-5906-8F801A209BAC}" status="resolved" created="2024-07-24T20:46:49.061" complete="100000">
    <pc:sldMkLst xmlns:pc="http://schemas.microsoft.com/office/powerpoint/2013/main/command">
      <pc:docMk/>
      <pc:sldMk cId="395598511" sldId="290"/>
    </pc:sldMkLst>
    <p188:replyLst>
      <p188:reply id="{78E82438-6C52-497B-A7D6-E7190ABC22B2}" authorId="{291C175D-665C-E15C-5906-8F801A209BAC}" created="2024-07-24T20:47:48.937">
        <p188:txBody>
          <a:bodyPr/>
          <a:lstStyle/>
          <a:p>
            <a:r>
              <a:rPr lang="en-US"/>
              <a:t>I replaced "wobble" with "scan from" to be more consistent with the reality.</a:t>
            </a:r>
          </a:p>
        </p188:txBody>
      </p188:reply>
    </p188:replyLst>
    <p188:txBody>
      <a:bodyPr/>
      <a:lstStyle/>
      <a:p>
        <a:r>
          <a:rPr lang="en-US"/>
          <a:t>The off-nadir viewing angle of MODIS does not randomly wobble (not significantly) but varies systematically over a 16 day period. The NBAR correction is adjusting for this systematic variation.</a:t>
        </a:r>
      </a:p>
    </p188:txBody>
  </p188:cm>
</p188:cmLst>
</file>

<file path=ppt/comments/modernComment_127_53E2E0B2.xml><?xml version="1.0" encoding="utf-8"?>
<p188:cmLst xmlns:a="http://schemas.openxmlformats.org/drawingml/2006/main" xmlns:r="http://schemas.openxmlformats.org/officeDocument/2006/relationships" xmlns:p188="http://schemas.microsoft.com/office/powerpoint/2018/8/main">
  <p188:cm id="{EE08BBF8-E055-45DA-AE7C-42DCFBA3FF81}" authorId="{C0DB1428-6A03-39AE-C498-D3ED6D3D0CCD}" created="2024-07-25T17:41:17.285">
    <ac:deMkLst xmlns:ac="http://schemas.microsoft.com/office/drawing/2013/main/command">
      <pc:docMk xmlns:pc="http://schemas.microsoft.com/office/powerpoint/2013/main/command"/>
      <pc:sldMk xmlns:pc="http://schemas.microsoft.com/office/powerpoint/2013/main/command" cId="1407377586" sldId="295"/>
      <ac:graphicFrameMk id="19" creationId="{4FAB8B07-412C-8B0F-575E-902EF4B9A58B}"/>
    </ac:deMkLst>
    <p188:txBody>
      <a:bodyPr/>
      <a:lstStyle/>
      <a:p>
        <a:r>
          <a:rPr lang="en-US"/>
          <a:t>It would help to clarify why this NDVI change metric was used. It appears to make the amount of NDVI a very low number  close to 0,  given that NDVI scales from -1 to +1. It might be easier to explain if NDVI change = (NDVI_end - NDVI_begin)/duration of days. If computed the way I suggested the amount of the NDVI change appears to = ~0.0109 = (0.23 NDVI difference/ 21 day duration). </a:t>
        </a:r>
      </a:p>
    </p188:txBody>
  </p188:cm>
</p188:cmLst>
</file>

<file path=ppt/comments/modernComment_129_5C3F126D.xml><?xml version="1.0" encoding="utf-8"?>
<p188:cmLst xmlns:a="http://schemas.openxmlformats.org/drawingml/2006/main" xmlns:r="http://schemas.openxmlformats.org/officeDocument/2006/relationships" xmlns:p188="http://schemas.microsoft.com/office/powerpoint/2018/8/main">
  <p188:cm id="{422EFBE0-3DD0-4584-AB14-D5A605A770CE}" authorId="{C0DB1428-6A03-39AE-C498-D3ED6D3D0CCD}" created="2024-07-25T17:46:41.503">
    <ac:deMkLst xmlns:ac="http://schemas.microsoft.com/office/drawing/2013/main/command">
      <pc:docMk xmlns:pc="http://schemas.microsoft.com/office/powerpoint/2013/main/command"/>
      <pc:sldMk xmlns:pc="http://schemas.microsoft.com/office/powerpoint/2013/main/command" cId="1547637357" sldId="297"/>
      <ac:spMk id="2" creationId="{CA7B84D2-C05E-181E-0E0E-8C3227C06900}"/>
    </ac:deMkLst>
    <p188:txBody>
      <a:bodyPr/>
      <a:lstStyle/>
      <a:p>
        <a:r>
          <a:rPr lang="en-US"/>
          <a:t>I also wonder if summation of NDVI might be useful to assess given that a given area has to green up sufficiently before the calving season occurs.</a:t>
        </a:r>
      </a:p>
    </p188:txBody>
  </p188:cm>
</p188:cmLst>
</file>

<file path=ppt/comments/modernComment_12A_B3A8AC1E.xml><?xml version="1.0" encoding="utf-8"?>
<p188:cmLst xmlns:a="http://schemas.openxmlformats.org/drawingml/2006/main" xmlns:r="http://schemas.openxmlformats.org/officeDocument/2006/relationships" xmlns:p188="http://schemas.microsoft.com/office/powerpoint/2018/8/main">
  <p188:cm id="{8D36221E-099C-453F-823B-FF57C9AFBC19}" authorId="{C0DB1428-6A03-39AE-C498-D3ED6D3D0CCD}" created="2024-07-25T17:18:59.792">
    <ac:txMkLst xmlns:ac="http://schemas.microsoft.com/office/drawing/2013/main/command">
      <pc:docMk xmlns:pc="http://schemas.microsoft.com/office/powerpoint/2013/main/command"/>
      <pc:sldMk xmlns:pc="http://schemas.microsoft.com/office/powerpoint/2013/main/command" cId="3014175774" sldId="298"/>
      <ac:spMk id="115" creationId="{ED98B1FC-1C77-1403-334D-86C2136B7565}"/>
      <ac:txMk cp="0" len="22">
        <ac:context len="23" hash="3748062796"/>
      </ac:txMk>
    </ac:txMkLst>
    <p188:pos x="1693333" y="498592"/>
    <p188:txBody>
      <a:bodyPr/>
      <a:lstStyle/>
      <a:p>
        <a:r>
          <a:rPr lang="en-US"/>
          <a:t>Why median as opposed to max or mean?</a:t>
        </a:r>
      </a:p>
    </p188:txBody>
  </p188:cm>
</p188:cmLst>
</file>

<file path=ppt/comments/modernComment_12B_474549EA.xml><?xml version="1.0" encoding="utf-8"?>
<p188:cmLst xmlns:a="http://schemas.openxmlformats.org/drawingml/2006/main" xmlns:r="http://schemas.openxmlformats.org/officeDocument/2006/relationships" xmlns:p188="http://schemas.microsoft.com/office/powerpoint/2018/8/main">
  <p188:cm id="{E7DE40ED-2A07-4513-A149-F51ACB20F50B}" authorId="{C0DB1428-6A03-39AE-C498-D3ED6D3D0CCD}" created="2024-07-25T17:43:37.503">
    <ac:deMkLst xmlns:ac="http://schemas.microsoft.com/office/drawing/2013/main/command">
      <pc:docMk xmlns:pc="http://schemas.microsoft.com/office/powerpoint/2013/main/command"/>
      <pc:sldMk xmlns:pc="http://schemas.microsoft.com/office/powerpoint/2013/main/command" cId="1195723242" sldId="299"/>
      <ac:picMk id="22" creationId="{ED7720F5-8AEE-5704-EDE6-FE60265C623A}"/>
    </ac:deMkLst>
    <p188:txBody>
      <a:bodyPr/>
      <a:lstStyle/>
      <a:p>
        <a:r>
          <a:rPr lang="en-US"/>
          <a:t>It may be useful to report the dates also in terms of Julian days, given that some years are leap years.</a:t>
        </a:r>
      </a:p>
    </p188:txBody>
  </p188:cm>
</p188:cmLst>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AB3E05-4D6A-8044-9871-634916500BC0}" type="doc">
      <dgm:prSet loTypeId="urn:microsoft.com/office/officeart/2009/3/layout/StepUpProcess" loCatId="" qsTypeId="urn:microsoft.com/office/officeart/2005/8/quickstyle/simple1" qsCatId="simple" csTypeId="urn:microsoft.com/office/officeart/2005/8/colors/accent6_3" csCatId="accent6" phldr="1"/>
      <dgm:spPr/>
      <dgm:t>
        <a:bodyPr/>
        <a:lstStyle/>
        <a:p>
          <a:endParaRPr lang="en-US"/>
        </a:p>
      </dgm:t>
    </dgm:pt>
    <dgm:pt modelId="{67865B09-B137-3D42-8804-446689718BB3}">
      <dgm:prSet phldrT="[Text]" custT="1"/>
      <dgm:spPr/>
      <dgm:t>
        <a:bodyPr/>
        <a:lstStyle/>
        <a:p>
          <a:r>
            <a:rPr lang="en-US" sz="2000">
              <a:solidFill>
                <a:schemeClr val="tx1">
                  <a:lumMod val="75000"/>
                  <a:lumOff val="25000"/>
                </a:schemeClr>
              </a:solidFill>
              <a:latin typeface="Century Gothic"/>
            </a:rPr>
            <a:t>Background</a:t>
          </a:r>
          <a:endParaRPr lang="en-US" sz="2200">
            <a:solidFill>
              <a:schemeClr val="tx1">
                <a:lumMod val="75000"/>
                <a:lumOff val="25000"/>
              </a:schemeClr>
            </a:solidFill>
            <a:latin typeface="Century Gothic"/>
          </a:endParaRPr>
        </a:p>
        <a:p>
          <a:r>
            <a:rPr lang="en-US" sz="1400">
              <a:solidFill>
                <a:schemeClr val="tx1">
                  <a:lumMod val="76000"/>
                  <a:lumOff val="24000"/>
                </a:schemeClr>
              </a:solidFill>
              <a:latin typeface="Century Gothic"/>
            </a:rPr>
            <a:t>Research Partners</a:t>
          </a:r>
        </a:p>
        <a:p>
          <a:r>
            <a:rPr lang="en-US" sz="1400">
              <a:solidFill>
                <a:schemeClr val="tx1">
                  <a:lumMod val="76000"/>
                  <a:lumOff val="24000"/>
                </a:schemeClr>
              </a:solidFill>
              <a:latin typeface="Century Gothic"/>
            </a:rPr>
            <a:t>Community Concerns</a:t>
          </a:r>
        </a:p>
        <a:p>
          <a:endParaRPr lang="en-US" sz="1400">
            <a:latin typeface="Century Gothic"/>
          </a:endParaRPr>
        </a:p>
      </dgm:t>
    </dgm:pt>
    <dgm:pt modelId="{DF970F8C-4F3F-A741-8D62-D94FE1550192}" type="parTrans" cxnId="{BD06E380-AC36-F74F-8A6D-02B7E12B7E4D}">
      <dgm:prSet/>
      <dgm:spPr/>
      <dgm:t>
        <a:bodyPr/>
        <a:lstStyle/>
        <a:p>
          <a:endParaRPr lang="en-US"/>
        </a:p>
      </dgm:t>
    </dgm:pt>
    <dgm:pt modelId="{D9C2839E-49FC-644B-8E99-F99D9ED6A179}" type="sibTrans" cxnId="{BD06E380-AC36-F74F-8A6D-02B7E12B7E4D}">
      <dgm:prSet/>
      <dgm:spPr/>
      <dgm:t>
        <a:bodyPr/>
        <a:lstStyle/>
        <a:p>
          <a:endParaRPr lang="en-US"/>
        </a:p>
      </dgm:t>
    </dgm:pt>
    <dgm:pt modelId="{3A6D5983-E443-9442-B608-CF80C8C3509D}">
      <dgm:prSet phldrT="[Text]" custT="1"/>
      <dgm:spPr/>
      <dgm:t>
        <a:bodyPr/>
        <a:lstStyle/>
        <a:p>
          <a:pPr rtl="0"/>
          <a:r>
            <a:rPr lang="en-US" sz="2400">
              <a:solidFill>
                <a:schemeClr val="tx1">
                  <a:lumMod val="75000"/>
                  <a:lumOff val="25000"/>
                </a:schemeClr>
              </a:solidFill>
              <a:latin typeface="+mj-lt"/>
            </a:rPr>
            <a:t>Methods</a:t>
          </a:r>
        </a:p>
        <a:p>
          <a:pPr rtl="0"/>
          <a:r>
            <a:rPr lang="en-US" sz="1400">
              <a:solidFill>
                <a:schemeClr val="tx1">
                  <a:lumMod val="75000"/>
                  <a:lumOff val="25000"/>
                </a:schemeClr>
              </a:solidFill>
              <a:latin typeface="+mj-lt"/>
            </a:rPr>
            <a:t>Study Area</a:t>
          </a:r>
        </a:p>
        <a:p>
          <a:pPr rtl="0"/>
          <a:r>
            <a:rPr lang="en-US" sz="1400">
              <a:solidFill>
                <a:schemeClr val="tx1">
                  <a:lumMod val="75000"/>
                  <a:lumOff val="25000"/>
                </a:schemeClr>
              </a:solidFill>
              <a:latin typeface="Century Gothic"/>
            </a:rPr>
            <a:t>Objectives</a:t>
          </a:r>
        </a:p>
        <a:p>
          <a:pPr rtl="0"/>
          <a:r>
            <a:rPr lang="en-US" sz="1400">
              <a:solidFill>
                <a:schemeClr val="tx1">
                  <a:lumMod val="75000"/>
                  <a:lumOff val="25000"/>
                </a:schemeClr>
              </a:solidFill>
              <a:latin typeface="Century Gothic"/>
            </a:rPr>
            <a:t>Earth Observations</a:t>
          </a:r>
        </a:p>
      </dgm:t>
    </dgm:pt>
    <dgm:pt modelId="{365CAE0E-C3AF-5747-9097-205492E15A11}" type="parTrans" cxnId="{E2FFC3C6-B424-C948-BCC2-F715AFF380D6}">
      <dgm:prSet/>
      <dgm:spPr/>
      <dgm:t>
        <a:bodyPr/>
        <a:lstStyle/>
        <a:p>
          <a:endParaRPr lang="en-US"/>
        </a:p>
      </dgm:t>
    </dgm:pt>
    <dgm:pt modelId="{DE3F90EE-B419-E34D-8307-6E35A59E7118}" type="sibTrans" cxnId="{E2FFC3C6-B424-C948-BCC2-F715AFF380D6}">
      <dgm:prSet/>
      <dgm:spPr/>
      <dgm:t>
        <a:bodyPr/>
        <a:lstStyle/>
        <a:p>
          <a:endParaRPr lang="en-US"/>
        </a:p>
      </dgm:t>
    </dgm:pt>
    <dgm:pt modelId="{97D8806B-290C-F848-A61E-33E88E4F20B1}">
      <dgm:prSet phldrT="[Text]" custT="1"/>
      <dgm:spPr/>
      <dgm:t>
        <a:bodyPr/>
        <a:lstStyle/>
        <a:p>
          <a:pPr rtl="0"/>
          <a:r>
            <a:rPr lang="en-US" sz="2400">
              <a:solidFill>
                <a:schemeClr val="tx1">
                  <a:lumMod val="75000"/>
                  <a:lumOff val="25000"/>
                </a:schemeClr>
              </a:solidFill>
              <a:latin typeface="+mj-lt"/>
            </a:rPr>
            <a:t>Results</a:t>
          </a:r>
        </a:p>
        <a:p>
          <a:pPr rtl="0"/>
          <a:r>
            <a:rPr lang="en-US" sz="1400">
              <a:solidFill>
                <a:schemeClr val="tx1">
                  <a:lumMod val="75000"/>
                  <a:lumOff val="25000"/>
                </a:schemeClr>
              </a:solidFill>
              <a:latin typeface="+mj-lt"/>
            </a:rPr>
            <a:t>Errors &amp;</a:t>
          </a:r>
        </a:p>
        <a:p>
          <a:pPr rtl="0"/>
          <a:r>
            <a:rPr lang="en-US" sz="1400">
              <a:solidFill>
                <a:schemeClr val="tx1">
                  <a:lumMod val="75000"/>
                  <a:lumOff val="25000"/>
                </a:schemeClr>
              </a:solidFill>
              <a:latin typeface="+mj-lt"/>
            </a:rPr>
            <a:t>Uncertainties</a:t>
          </a:r>
        </a:p>
      </dgm:t>
    </dgm:pt>
    <dgm:pt modelId="{5945398C-58F4-FE4B-B6D6-348728C23941}" type="parTrans" cxnId="{6279160F-AEDD-1F47-B8BF-516CDB3B978A}">
      <dgm:prSet/>
      <dgm:spPr/>
      <dgm:t>
        <a:bodyPr/>
        <a:lstStyle/>
        <a:p>
          <a:endParaRPr lang="en-US"/>
        </a:p>
      </dgm:t>
    </dgm:pt>
    <dgm:pt modelId="{57119B86-2E16-0243-BCB5-CF86FEFD6201}" type="sibTrans" cxnId="{6279160F-AEDD-1F47-B8BF-516CDB3B978A}">
      <dgm:prSet/>
      <dgm:spPr/>
      <dgm:t>
        <a:bodyPr/>
        <a:lstStyle/>
        <a:p>
          <a:endParaRPr lang="en-US"/>
        </a:p>
      </dgm:t>
    </dgm:pt>
    <dgm:pt modelId="{FEC04B56-C7AA-314E-8CAB-105A55A922E6}">
      <dgm:prSet custT="1"/>
      <dgm:spPr/>
      <dgm:t>
        <a:bodyPr/>
        <a:lstStyle/>
        <a:p>
          <a:pPr rtl="0"/>
          <a:r>
            <a:rPr lang="en-US" sz="2400">
              <a:solidFill>
                <a:schemeClr val="tx1">
                  <a:lumMod val="75000"/>
                  <a:lumOff val="25000"/>
                </a:schemeClr>
              </a:solidFill>
              <a:latin typeface="+mj-lt"/>
            </a:rPr>
            <a:t>Conclusion</a:t>
          </a:r>
          <a:endParaRPr lang="en-US" sz="1400">
            <a:solidFill>
              <a:schemeClr val="tx1">
                <a:lumMod val="75000"/>
                <a:lumOff val="25000"/>
              </a:schemeClr>
            </a:solidFill>
            <a:latin typeface="+mj-lt"/>
          </a:endParaRPr>
        </a:p>
        <a:p>
          <a:pPr rtl="0"/>
          <a:r>
            <a:rPr lang="en-US" sz="1400">
              <a:solidFill>
                <a:schemeClr val="tx1">
                  <a:lumMod val="75000"/>
                  <a:lumOff val="25000"/>
                </a:schemeClr>
              </a:solidFill>
              <a:latin typeface="+mj-lt"/>
            </a:rPr>
            <a:t> Feasibility</a:t>
          </a:r>
        </a:p>
        <a:p>
          <a:pPr rtl="0"/>
          <a:r>
            <a:rPr lang="en-US" sz="1400">
              <a:solidFill>
                <a:schemeClr val="tx1">
                  <a:lumMod val="75000"/>
                  <a:lumOff val="25000"/>
                </a:schemeClr>
              </a:solidFill>
              <a:latin typeface="+mj-lt"/>
            </a:rPr>
            <a:t> Acknowledgements</a:t>
          </a:r>
        </a:p>
      </dgm:t>
    </dgm:pt>
    <dgm:pt modelId="{722E1F41-F658-724A-9801-FC96DA5DC272}" type="parTrans" cxnId="{0F249026-15D9-1749-9F6A-8C45E9196D86}">
      <dgm:prSet/>
      <dgm:spPr/>
      <dgm:t>
        <a:bodyPr/>
        <a:lstStyle/>
        <a:p>
          <a:endParaRPr lang="en-US"/>
        </a:p>
      </dgm:t>
    </dgm:pt>
    <dgm:pt modelId="{0C489870-0F29-AF4B-BD67-B90B0610EEAA}" type="sibTrans" cxnId="{0F249026-15D9-1749-9F6A-8C45E9196D86}">
      <dgm:prSet/>
      <dgm:spPr/>
      <dgm:t>
        <a:bodyPr/>
        <a:lstStyle/>
        <a:p>
          <a:endParaRPr lang="en-US"/>
        </a:p>
      </dgm:t>
    </dgm:pt>
    <dgm:pt modelId="{511EEE3A-8C7F-C445-A1B4-0905E046ECFE}" type="pres">
      <dgm:prSet presAssocID="{50AB3E05-4D6A-8044-9871-634916500BC0}" presName="rootnode" presStyleCnt="0">
        <dgm:presLayoutVars>
          <dgm:chMax/>
          <dgm:chPref/>
          <dgm:dir/>
          <dgm:animLvl val="lvl"/>
        </dgm:presLayoutVars>
      </dgm:prSet>
      <dgm:spPr/>
    </dgm:pt>
    <dgm:pt modelId="{8C6F843D-EDED-E742-AE65-68368A7A465E}" type="pres">
      <dgm:prSet presAssocID="{67865B09-B137-3D42-8804-446689718BB3}" presName="composite" presStyleCnt="0"/>
      <dgm:spPr/>
    </dgm:pt>
    <dgm:pt modelId="{5C964CF6-AF3F-9948-9778-B75205C40330}" type="pres">
      <dgm:prSet presAssocID="{67865B09-B137-3D42-8804-446689718BB3}" presName="LShape" presStyleLbl="alignNode1" presStyleIdx="0"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349C3811-9DC2-3746-87F2-4100A4A210DC}" type="pres">
      <dgm:prSet presAssocID="{67865B09-B137-3D42-8804-446689718BB3}" presName="ParentText" presStyleLbl="revTx" presStyleIdx="0" presStyleCnt="4" custScaleX="100361">
        <dgm:presLayoutVars>
          <dgm:chMax val="0"/>
          <dgm:chPref val="0"/>
          <dgm:bulletEnabled val="1"/>
        </dgm:presLayoutVars>
      </dgm:prSet>
      <dgm:spPr/>
    </dgm:pt>
    <dgm:pt modelId="{2789D5C5-211C-774A-8E0E-5B79CB0C9D46}" type="pres">
      <dgm:prSet presAssocID="{67865B09-B137-3D42-8804-446689718BB3}" presName="Triangle" presStyleLbl="alignNode1" presStyleIdx="1"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D6FDFCB0-CCD6-A84A-8AA7-0CF459EB9E17}" type="pres">
      <dgm:prSet presAssocID="{D9C2839E-49FC-644B-8E99-F99D9ED6A179}" presName="sibTrans" presStyleCnt="0"/>
      <dgm:spPr/>
    </dgm:pt>
    <dgm:pt modelId="{98406D6B-C23B-9342-A97E-3A6E345321EE}" type="pres">
      <dgm:prSet presAssocID="{D9C2839E-49FC-644B-8E99-F99D9ED6A179}" presName="space" presStyleCnt="0"/>
      <dgm:spPr/>
    </dgm:pt>
    <dgm:pt modelId="{65BF2EF8-31D2-D44C-93AD-AA438444E75B}" type="pres">
      <dgm:prSet presAssocID="{3A6D5983-E443-9442-B608-CF80C8C3509D}" presName="composite" presStyleCnt="0"/>
      <dgm:spPr/>
    </dgm:pt>
    <dgm:pt modelId="{FA822CAB-EB19-1C4D-9461-42AAD4BDC3E2}" type="pres">
      <dgm:prSet presAssocID="{3A6D5983-E443-9442-B608-CF80C8C3509D}" presName="LShape" presStyleLbl="alignNode1" presStyleIdx="2"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3D9D5180-B6DA-B74F-AD04-A08DDB60E7E4}" type="pres">
      <dgm:prSet presAssocID="{3A6D5983-E443-9442-B608-CF80C8C3509D}" presName="ParentText" presStyleLbl="revTx" presStyleIdx="1" presStyleCnt="4" custScaleX="101402">
        <dgm:presLayoutVars>
          <dgm:chMax val="0"/>
          <dgm:chPref val="0"/>
          <dgm:bulletEnabled val="1"/>
        </dgm:presLayoutVars>
      </dgm:prSet>
      <dgm:spPr/>
    </dgm:pt>
    <dgm:pt modelId="{73EE509B-7F99-704F-9E94-8CA6BC390EEF}" type="pres">
      <dgm:prSet presAssocID="{3A6D5983-E443-9442-B608-CF80C8C3509D}" presName="Triangle" presStyleLbl="alignNode1" presStyleIdx="3"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C450DCAA-A4A9-4443-98F5-6221872D0FFA}" type="pres">
      <dgm:prSet presAssocID="{DE3F90EE-B419-E34D-8307-6E35A59E7118}" presName="sibTrans" presStyleCnt="0"/>
      <dgm:spPr/>
    </dgm:pt>
    <dgm:pt modelId="{F5DF844B-B2D2-7644-8220-A32E788A4819}" type="pres">
      <dgm:prSet presAssocID="{DE3F90EE-B419-E34D-8307-6E35A59E7118}" presName="space" presStyleCnt="0"/>
      <dgm:spPr/>
    </dgm:pt>
    <dgm:pt modelId="{F87FBB22-AE8D-A24B-9BAF-7BD28BD65FCB}" type="pres">
      <dgm:prSet presAssocID="{97D8806B-290C-F848-A61E-33E88E4F20B1}" presName="composite" presStyleCnt="0"/>
      <dgm:spPr/>
    </dgm:pt>
    <dgm:pt modelId="{5A9D641E-6B9F-4244-B397-86241C7E29A1}" type="pres">
      <dgm:prSet presAssocID="{97D8806B-290C-F848-A61E-33E88E4F20B1}" presName="LShape" presStyleLbl="alignNode1" presStyleIdx="4"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2AF10FD4-6A06-1444-9BEB-140C95D4D581}" type="pres">
      <dgm:prSet presAssocID="{97D8806B-290C-F848-A61E-33E88E4F20B1}" presName="ParentText" presStyleLbl="revTx" presStyleIdx="2" presStyleCnt="4">
        <dgm:presLayoutVars>
          <dgm:chMax val="0"/>
          <dgm:chPref val="0"/>
          <dgm:bulletEnabled val="1"/>
        </dgm:presLayoutVars>
      </dgm:prSet>
      <dgm:spPr/>
    </dgm:pt>
    <dgm:pt modelId="{1545FC68-4608-4F4C-89E6-0BEC01D52E79}" type="pres">
      <dgm:prSet presAssocID="{97D8806B-290C-F848-A61E-33E88E4F20B1}" presName="Triangle" presStyleLbl="alignNode1" presStyleIdx="5"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359BD2E6-1080-FB40-BBFD-6DC35AD37C6C}" type="pres">
      <dgm:prSet presAssocID="{57119B86-2E16-0243-BCB5-CF86FEFD6201}" presName="sibTrans" presStyleCnt="0"/>
      <dgm:spPr/>
    </dgm:pt>
    <dgm:pt modelId="{A8491CE0-D395-524A-8247-141FBEA60330}" type="pres">
      <dgm:prSet presAssocID="{57119B86-2E16-0243-BCB5-CF86FEFD6201}" presName="space" presStyleCnt="0"/>
      <dgm:spPr/>
    </dgm:pt>
    <dgm:pt modelId="{7300971A-B518-8745-88E0-1C8098C759F2}" type="pres">
      <dgm:prSet presAssocID="{FEC04B56-C7AA-314E-8CAB-105A55A922E6}" presName="composite" presStyleCnt="0"/>
      <dgm:spPr/>
    </dgm:pt>
    <dgm:pt modelId="{7B70C60A-667E-4F4E-A12F-2019425195E3}" type="pres">
      <dgm:prSet presAssocID="{FEC04B56-C7AA-314E-8CAB-105A55A922E6}" presName="LShape" presStyleLbl="alignNode1" presStyleIdx="6" presStyleCnt="7"/>
      <dgm:spPr>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effectLst>
          <a:outerShdw blurRad="50800" dist="38100" dir="2700000" algn="tl" rotWithShape="0">
            <a:prstClr val="black">
              <a:alpha val="40000"/>
            </a:prstClr>
          </a:outerShdw>
          <a:reflection stA="15000" endPos="65000" dist="50800" dir="5400000" sy="-100000" algn="bl" rotWithShape="0"/>
        </a:effectLst>
      </dgm:spPr>
    </dgm:pt>
    <dgm:pt modelId="{2DDEC7AD-6786-4547-968A-AF96266DA0C8}" type="pres">
      <dgm:prSet presAssocID="{FEC04B56-C7AA-314E-8CAB-105A55A922E6}" presName="ParentText" presStyleLbl="revTx" presStyleIdx="3" presStyleCnt="4" custScaleX="105306" custLinFactNeighborX="856" custLinFactNeighborY="-357">
        <dgm:presLayoutVars>
          <dgm:chMax val="0"/>
          <dgm:chPref val="0"/>
          <dgm:bulletEnabled val="1"/>
        </dgm:presLayoutVars>
      </dgm:prSet>
      <dgm:spPr/>
    </dgm:pt>
  </dgm:ptLst>
  <dgm:cxnLst>
    <dgm:cxn modelId="{6279160F-AEDD-1F47-B8BF-516CDB3B978A}" srcId="{50AB3E05-4D6A-8044-9871-634916500BC0}" destId="{97D8806B-290C-F848-A61E-33E88E4F20B1}" srcOrd="2" destOrd="0" parTransId="{5945398C-58F4-FE4B-B6D6-348728C23941}" sibTransId="{57119B86-2E16-0243-BCB5-CF86FEFD6201}"/>
    <dgm:cxn modelId="{2EAF1C1D-3165-1147-8956-A3970CC33F88}" type="presOf" srcId="{3A6D5983-E443-9442-B608-CF80C8C3509D}" destId="{3D9D5180-B6DA-B74F-AD04-A08DDB60E7E4}" srcOrd="0" destOrd="0" presId="urn:microsoft.com/office/officeart/2009/3/layout/StepUpProcess"/>
    <dgm:cxn modelId="{0F249026-15D9-1749-9F6A-8C45E9196D86}" srcId="{50AB3E05-4D6A-8044-9871-634916500BC0}" destId="{FEC04B56-C7AA-314E-8CAB-105A55A922E6}" srcOrd="3" destOrd="0" parTransId="{722E1F41-F658-724A-9801-FC96DA5DC272}" sibTransId="{0C489870-0F29-AF4B-BD67-B90B0610EEAA}"/>
    <dgm:cxn modelId="{B56C6366-1956-0A4F-A0D0-C4D22A4EFA59}" type="presOf" srcId="{FEC04B56-C7AA-314E-8CAB-105A55A922E6}" destId="{2DDEC7AD-6786-4547-968A-AF96266DA0C8}" srcOrd="0" destOrd="0" presId="urn:microsoft.com/office/officeart/2009/3/layout/StepUpProcess"/>
    <dgm:cxn modelId="{D2663651-466C-1447-827F-9401D1BAEEAD}" type="presOf" srcId="{67865B09-B137-3D42-8804-446689718BB3}" destId="{349C3811-9DC2-3746-87F2-4100A4A210DC}" srcOrd="0" destOrd="0" presId="urn:microsoft.com/office/officeart/2009/3/layout/StepUpProcess"/>
    <dgm:cxn modelId="{BD06E380-AC36-F74F-8A6D-02B7E12B7E4D}" srcId="{50AB3E05-4D6A-8044-9871-634916500BC0}" destId="{67865B09-B137-3D42-8804-446689718BB3}" srcOrd="0" destOrd="0" parTransId="{DF970F8C-4F3F-A741-8D62-D94FE1550192}" sibTransId="{D9C2839E-49FC-644B-8E99-F99D9ED6A179}"/>
    <dgm:cxn modelId="{A7D41F88-6C9B-9446-9C6A-26E1E9AC30CD}" type="presOf" srcId="{97D8806B-290C-F848-A61E-33E88E4F20B1}" destId="{2AF10FD4-6A06-1444-9BEB-140C95D4D581}" srcOrd="0" destOrd="0" presId="urn:microsoft.com/office/officeart/2009/3/layout/StepUpProcess"/>
    <dgm:cxn modelId="{E2FFC3C6-B424-C948-BCC2-F715AFF380D6}" srcId="{50AB3E05-4D6A-8044-9871-634916500BC0}" destId="{3A6D5983-E443-9442-B608-CF80C8C3509D}" srcOrd="1" destOrd="0" parTransId="{365CAE0E-C3AF-5747-9097-205492E15A11}" sibTransId="{DE3F90EE-B419-E34D-8307-6E35A59E7118}"/>
    <dgm:cxn modelId="{BFC39ACA-B879-FC4B-86FF-FDF984E6DD26}" type="presOf" srcId="{50AB3E05-4D6A-8044-9871-634916500BC0}" destId="{511EEE3A-8C7F-C445-A1B4-0905E046ECFE}" srcOrd="0" destOrd="0" presId="urn:microsoft.com/office/officeart/2009/3/layout/StepUpProcess"/>
    <dgm:cxn modelId="{A97D1A78-D183-304F-BCC9-610717A1FF8C}" type="presParOf" srcId="{511EEE3A-8C7F-C445-A1B4-0905E046ECFE}" destId="{8C6F843D-EDED-E742-AE65-68368A7A465E}" srcOrd="0" destOrd="0" presId="urn:microsoft.com/office/officeart/2009/3/layout/StepUpProcess"/>
    <dgm:cxn modelId="{9881D706-A1FB-8C4F-9EFF-940F2E4A624C}" type="presParOf" srcId="{8C6F843D-EDED-E742-AE65-68368A7A465E}" destId="{5C964CF6-AF3F-9948-9778-B75205C40330}" srcOrd="0" destOrd="0" presId="urn:microsoft.com/office/officeart/2009/3/layout/StepUpProcess"/>
    <dgm:cxn modelId="{C2FB4891-6155-BD4E-AE67-BD2E31B836C7}" type="presParOf" srcId="{8C6F843D-EDED-E742-AE65-68368A7A465E}" destId="{349C3811-9DC2-3746-87F2-4100A4A210DC}" srcOrd="1" destOrd="0" presId="urn:microsoft.com/office/officeart/2009/3/layout/StepUpProcess"/>
    <dgm:cxn modelId="{00757155-8E3F-6D41-AF5D-577EA9E45965}" type="presParOf" srcId="{8C6F843D-EDED-E742-AE65-68368A7A465E}" destId="{2789D5C5-211C-774A-8E0E-5B79CB0C9D46}" srcOrd="2" destOrd="0" presId="urn:microsoft.com/office/officeart/2009/3/layout/StepUpProcess"/>
    <dgm:cxn modelId="{D788D0D9-E155-4C47-908E-E6E02313ABE7}" type="presParOf" srcId="{511EEE3A-8C7F-C445-A1B4-0905E046ECFE}" destId="{D6FDFCB0-CCD6-A84A-8AA7-0CF459EB9E17}" srcOrd="1" destOrd="0" presId="urn:microsoft.com/office/officeart/2009/3/layout/StepUpProcess"/>
    <dgm:cxn modelId="{7DC6D1E6-EC44-6D40-8CE0-01A0FB6A7834}" type="presParOf" srcId="{D6FDFCB0-CCD6-A84A-8AA7-0CF459EB9E17}" destId="{98406D6B-C23B-9342-A97E-3A6E345321EE}" srcOrd="0" destOrd="0" presId="urn:microsoft.com/office/officeart/2009/3/layout/StepUpProcess"/>
    <dgm:cxn modelId="{5BB7A067-A5E0-F448-A351-597444EB3541}" type="presParOf" srcId="{511EEE3A-8C7F-C445-A1B4-0905E046ECFE}" destId="{65BF2EF8-31D2-D44C-93AD-AA438444E75B}" srcOrd="2" destOrd="0" presId="urn:microsoft.com/office/officeart/2009/3/layout/StepUpProcess"/>
    <dgm:cxn modelId="{B5E78B62-9857-654C-BA72-0499D1F53F34}" type="presParOf" srcId="{65BF2EF8-31D2-D44C-93AD-AA438444E75B}" destId="{FA822CAB-EB19-1C4D-9461-42AAD4BDC3E2}" srcOrd="0" destOrd="0" presId="urn:microsoft.com/office/officeart/2009/3/layout/StepUpProcess"/>
    <dgm:cxn modelId="{5C9DF36D-477C-8645-81BC-19DFAAE3BD89}" type="presParOf" srcId="{65BF2EF8-31D2-D44C-93AD-AA438444E75B}" destId="{3D9D5180-B6DA-B74F-AD04-A08DDB60E7E4}" srcOrd="1" destOrd="0" presId="urn:microsoft.com/office/officeart/2009/3/layout/StepUpProcess"/>
    <dgm:cxn modelId="{A4BDE592-746E-274F-95F8-19665CDA7111}" type="presParOf" srcId="{65BF2EF8-31D2-D44C-93AD-AA438444E75B}" destId="{73EE509B-7F99-704F-9E94-8CA6BC390EEF}" srcOrd="2" destOrd="0" presId="urn:microsoft.com/office/officeart/2009/3/layout/StepUpProcess"/>
    <dgm:cxn modelId="{B6B8D4C8-3062-5647-BFBD-A41701D64A68}" type="presParOf" srcId="{511EEE3A-8C7F-C445-A1B4-0905E046ECFE}" destId="{C450DCAA-A4A9-4443-98F5-6221872D0FFA}" srcOrd="3" destOrd="0" presId="urn:microsoft.com/office/officeart/2009/3/layout/StepUpProcess"/>
    <dgm:cxn modelId="{6F4B4F51-CC25-C24E-B793-D1E1518D382A}" type="presParOf" srcId="{C450DCAA-A4A9-4443-98F5-6221872D0FFA}" destId="{F5DF844B-B2D2-7644-8220-A32E788A4819}" srcOrd="0" destOrd="0" presId="urn:microsoft.com/office/officeart/2009/3/layout/StepUpProcess"/>
    <dgm:cxn modelId="{FE6740F0-DE8F-7148-B3D1-444B890C5C2A}" type="presParOf" srcId="{511EEE3A-8C7F-C445-A1B4-0905E046ECFE}" destId="{F87FBB22-AE8D-A24B-9BAF-7BD28BD65FCB}" srcOrd="4" destOrd="0" presId="urn:microsoft.com/office/officeart/2009/3/layout/StepUpProcess"/>
    <dgm:cxn modelId="{A65F8FF2-E144-CB47-B957-8617E9F93177}" type="presParOf" srcId="{F87FBB22-AE8D-A24B-9BAF-7BD28BD65FCB}" destId="{5A9D641E-6B9F-4244-B397-86241C7E29A1}" srcOrd="0" destOrd="0" presId="urn:microsoft.com/office/officeart/2009/3/layout/StepUpProcess"/>
    <dgm:cxn modelId="{C29823DC-ECA2-4040-B33C-2E7C42914E57}" type="presParOf" srcId="{F87FBB22-AE8D-A24B-9BAF-7BD28BD65FCB}" destId="{2AF10FD4-6A06-1444-9BEB-140C95D4D581}" srcOrd="1" destOrd="0" presId="urn:microsoft.com/office/officeart/2009/3/layout/StepUpProcess"/>
    <dgm:cxn modelId="{D3FF719A-C955-BE4B-B8D5-0F6EFBFCE57F}" type="presParOf" srcId="{F87FBB22-AE8D-A24B-9BAF-7BD28BD65FCB}" destId="{1545FC68-4608-4F4C-89E6-0BEC01D52E79}" srcOrd="2" destOrd="0" presId="urn:microsoft.com/office/officeart/2009/3/layout/StepUpProcess"/>
    <dgm:cxn modelId="{44DD7648-4A1B-794D-A4E0-E0955FAD319B}" type="presParOf" srcId="{511EEE3A-8C7F-C445-A1B4-0905E046ECFE}" destId="{359BD2E6-1080-FB40-BBFD-6DC35AD37C6C}" srcOrd="5" destOrd="0" presId="urn:microsoft.com/office/officeart/2009/3/layout/StepUpProcess"/>
    <dgm:cxn modelId="{3A58D18E-791C-3D4F-A095-40358E129F4E}" type="presParOf" srcId="{359BD2E6-1080-FB40-BBFD-6DC35AD37C6C}" destId="{A8491CE0-D395-524A-8247-141FBEA60330}" srcOrd="0" destOrd="0" presId="urn:microsoft.com/office/officeart/2009/3/layout/StepUpProcess"/>
    <dgm:cxn modelId="{A55794B6-6095-E448-8815-E0C38822CB74}" type="presParOf" srcId="{511EEE3A-8C7F-C445-A1B4-0905E046ECFE}" destId="{7300971A-B518-8745-88E0-1C8098C759F2}" srcOrd="6" destOrd="0" presId="urn:microsoft.com/office/officeart/2009/3/layout/StepUpProcess"/>
    <dgm:cxn modelId="{88E87417-F2F7-BE4C-A82D-1DB827F0A7FB}" type="presParOf" srcId="{7300971A-B518-8745-88E0-1C8098C759F2}" destId="{7B70C60A-667E-4F4E-A12F-2019425195E3}" srcOrd="0" destOrd="0" presId="urn:microsoft.com/office/officeart/2009/3/layout/StepUpProcess"/>
    <dgm:cxn modelId="{4E173270-508A-DC47-8A92-28EF74E174EC}" type="presParOf" srcId="{7300971A-B518-8745-88E0-1C8098C759F2}" destId="{2DDEC7AD-6786-4547-968A-AF96266DA0C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CAEB4-3925-4D46-9346-D61FA177AC31}"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72030FB-FE8E-4127-A5B3-400F9096FBB8}">
      <dgm:prSet phldrT="[Text]">
        <dgm:style>
          <a:lnRef idx="2">
            <a:schemeClr val="accent6"/>
          </a:lnRef>
          <a:fillRef idx="1">
            <a:schemeClr val="lt1"/>
          </a:fillRef>
          <a:effectRef idx="0">
            <a:schemeClr val="accent6"/>
          </a:effectRef>
          <a:fontRef idx="minor">
            <a:schemeClr val="dk1"/>
          </a:fontRef>
        </dgm:style>
      </dgm:prSet>
      <dgm:spPr>
        <a:ln w="38100">
          <a:solidFill>
            <a:srgbClr val="67A478"/>
          </a:solidFill>
        </a:ln>
      </dgm:spPr>
      <dgm:t>
        <a:bodyPr/>
        <a:lstStyle/>
        <a:p>
          <a:r>
            <a:rPr lang="en-US">
              <a:solidFill>
                <a:schemeClr val="tx1">
                  <a:lumMod val="75000"/>
                  <a:lumOff val="25000"/>
                </a:schemeClr>
              </a:solidFill>
              <a:latin typeface="Century Gothic"/>
            </a:rPr>
            <a:t>NBAR MODIS Smoothing &amp; Sensor Error</a:t>
          </a:r>
          <a:endParaRPr lang="en-US">
            <a:solidFill>
              <a:schemeClr val="tx1">
                <a:lumMod val="75000"/>
                <a:lumOff val="25000"/>
              </a:schemeClr>
            </a:solidFill>
          </a:endParaRPr>
        </a:p>
      </dgm:t>
    </dgm:pt>
    <dgm:pt modelId="{538A54B7-3D13-4A62-BAFA-AFD20C2E318E}" type="parTrans" cxnId="{A72CB36C-37A1-49B7-AB7D-B3DDC5F00D31}">
      <dgm:prSet/>
      <dgm:spPr/>
      <dgm:t>
        <a:bodyPr/>
        <a:lstStyle/>
        <a:p>
          <a:endParaRPr lang="en-US"/>
        </a:p>
      </dgm:t>
    </dgm:pt>
    <dgm:pt modelId="{BA4B4BF2-E22A-49DC-A2F5-2D8F76BFD9C2}" type="sibTrans" cxnId="{A72CB36C-37A1-49B7-AB7D-B3DDC5F00D31}">
      <dgm:prSet/>
      <dgm:spPr/>
      <dgm:t>
        <a:bodyPr/>
        <a:lstStyle/>
        <a:p>
          <a:endParaRPr lang="en-US"/>
        </a:p>
      </dgm:t>
    </dgm:pt>
    <dgm:pt modelId="{81455465-8DDE-4003-9B84-1124AA31A025}">
      <dgm:prSet phldrT="[Text]">
        <dgm:style>
          <a:lnRef idx="2">
            <a:schemeClr val="accent6"/>
          </a:lnRef>
          <a:fillRef idx="1">
            <a:schemeClr val="lt1"/>
          </a:fillRef>
          <a:effectRef idx="0">
            <a:schemeClr val="accent6"/>
          </a:effectRef>
          <a:fontRef idx="minor">
            <a:schemeClr val="dk1"/>
          </a:fontRef>
        </dgm:style>
      </dgm:prSet>
      <dgm:spPr>
        <a:ln w="38100">
          <a:solidFill>
            <a:srgbClr val="67A478"/>
          </a:solidFill>
        </a:ln>
      </dgm:spPr>
      <dgm:t>
        <a:bodyPr/>
        <a:lstStyle/>
        <a:p>
          <a:r>
            <a:rPr lang="en-US">
              <a:solidFill>
                <a:schemeClr val="tx1">
                  <a:lumMod val="75000"/>
                  <a:lumOff val="25000"/>
                </a:schemeClr>
              </a:solidFill>
              <a:latin typeface="Century Gothic"/>
            </a:rPr>
            <a:t>Water Masking</a:t>
          </a:r>
          <a:endParaRPr lang="en-US">
            <a:solidFill>
              <a:schemeClr val="tx1">
                <a:lumMod val="75000"/>
                <a:lumOff val="25000"/>
              </a:schemeClr>
            </a:solidFill>
          </a:endParaRPr>
        </a:p>
      </dgm:t>
    </dgm:pt>
    <dgm:pt modelId="{0B92957D-D6E3-4FFE-8A40-AFCBE160782D}" type="parTrans" cxnId="{5F9B228E-2C47-4DD2-BA67-944CBFE2B1F1}">
      <dgm:prSet/>
      <dgm:spPr/>
      <dgm:t>
        <a:bodyPr/>
        <a:lstStyle/>
        <a:p>
          <a:endParaRPr lang="en-US"/>
        </a:p>
      </dgm:t>
    </dgm:pt>
    <dgm:pt modelId="{1E2B8A2F-09ED-4E9B-90C5-2DC437ECBECC}" type="sibTrans" cxnId="{5F9B228E-2C47-4DD2-BA67-944CBFE2B1F1}">
      <dgm:prSet/>
      <dgm:spPr/>
      <dgm:t>
        <a:bodyPr/>
        <a:lstStyle/>
        <a:p>
          <a:endParaRPr lang="en-US"/>
        </a:p>
      </dgm:t>
    </dgm:pt>
    <dgm:pt modelId="{C487775B-87E1-4000-A36D-D30750581817}">
      <dgm:prSet phldrT="[Text]">
        <dgm:style>
          <a:lnRef idx="2">
            <a:schemeClr val="accent6"/>
          </a:lnRef>
          <a:fillRef idx="1">
            <a:schemeClr val="lt1"/>
          </a:fillRef>
          <a:effectRef idx="0">
            <a:schemeClr val="accent6"/>
          </a:effectRef>
          <a:fontRef idx="minor">
            <a:schemeClr val="dk1"/>
          </a:fontRef>
        </dgm:style>
      </dgm:prSet>
      <dgm:spPr>
        <a:ln w="38100">
          <a:solidFill>
            <a:srgbClr val="67A478"/>
          </a:solidFill>
        </a:ln>
      </dgm:spPr>
      <dgm:t>
        <a:bodyPr/>
        <a:lstStyle/>
        <a:p>
          <a:r>
            <a:rPr lang="en-US">
              <a:solidFill>
                <a:schemeClr val="tx1">
                  <a:lumMod val="75000"/>
                  <a:lumOff val="25000"/>
                </a:schemeClr>
              </a:solidFill>
              <a:latin typeface="Century Gothic"/>
            </a:rPr>
            <a:t>MSLSP Product Timeframe</a:t>
          </a:r>
          <a:endParaRPr lang="en-US">
            <a:solidFill>
              <a:schemeClr val="tx1">
                <a:lumMod val="75000"/>
                <a:lumOff val="25000"/>
              </a:schemeClr>
            </a:solidFill>
          </a:endParaRPr>
        </a:p>
      </dgm:t>
    </dgm:pt>
    <dgm:pt modelId="{D71234BB-CD15-49FA-8BA1-B0F3B53749E9}" type="parTrans" cxnId="{B6278F25-EA57-473E-8930-B2CFA7FAEF05}">
      <dgm:prSet/>
      <dgm:spPr/>
      <dgm:t>
        <a:bodyPr/>
        <a:lstStyle/>
        <a:p>
          <a:endParaRPr lang="en-US"/>
        </a:p>
      </dgm:t>
    </dgm:pt>
    <dgm:pt modelId="{F3D0A30C-D2E1-4148-BB11-64DE7DF1961F}" type="sibTrans" cxnId="{B6278F25-EA57-473E-8930-B2CFA7FAEF05}">
      <dgm:prSet/>
      <dgm:spPr/>
      <dgm:t>
        <a:bodyPr/>
        <a:lstStyle/>
        <a:p>
          <a:endParaRPr lang="en-US"/>
        </a:p>
      </dgm:t>
    </dgm:pt>
    <dgm:pt modelId="{FAA1EE1C-A332-463C-8858-9EB7AC32B3C7}">
      <dgm:prSet phldrT="[Text]">
        <dgm:style>
          <a:lnRef idx="2">
            <a:schemeClr val="accent6"/>
          </a:lnRef>
          <a:fillRef idx="1">
            <a:schemeClr val="lt1"/>
          </a:fillRef>
          <a:effectRef idx="0">
            <a:schemeClr val="accent6"/>
          </a:effectRef>
          <a:fontRef idx="minor">
            <a:schemeClr val="dk1"/>
          </a:fontRef>
        </dgm:style>
      </dgm:prSet>
      <dgm:spPr>
        <a:ln w="38100">
          <a:solidFill>
            <a:srgbClr val="67A478"/>
          </a:solidFill>
        </a:ln>
      </dgm:spPr>
      <dgm:t>
        <a:bodyPr/>
        <a:lstStyle/>
        <a:p>
          <a:r>
            <a:rPr lang="en-US">
              <a:solidFill>
                <a:schemeClr val="tx1">
                  <a:lumMod val="75000"/>
                  <a:lumOff val="25000"/>
                </a:schemeClr>
              </a:solidFill>
              <a:latin typeface="Century Gothic"/>
            </a:rPr>
            <a:t>Negative NDVI values</a:t>
          </a:r>
          <a:endParaRPr lang="en-US">
            <a:solidFill>
              <a:schemeClr val="tx1">
                <a:lumMod val="75000"/>
                <a:lumOff val="25000"/>
              </a:schemeClr>
            </a:solidFill>
          </a:endParaRPr>
        </a:p>
      </dgm:t>
    </dgm:pt>
    <dgm:pt modelId="{8673692D-D4D4-4C6F-95DB-2E7B020925C9}" type="parTrans" cxnId="{8ACBE23D-07BD-4F3B-9B32-B48701CAEF6F}">
      <dgm:prSet/>
      <dgm:spPr/>
      <dgm:t>
        <a:bodyPr/>
        <a:lstStyle/>
        <a:p>
          <a:endParaRPr lang="en-US"/>
        </a:p>
      </dgm:t>
    </dgm:pt>
    <dgm:pt modelId="{3D22BFBC-1FE3-4B67-8849-0C2CD4FC0104}" type="sibTrans" cxnId="{8ACBE23D-07BD-4F3B-9B32-B48701CAEF6F}">
      <dgm:prSet/>
      <dgm:spPr/>
      <dgm:t>
        <a:bodyPr/>
        <a:lstStyle/>
        <a:p>
          <a:endParaRPr lang="en-US"/>
        </a:p>
      </dgm:t>
    </dgm:pt>
    <dgm:pt modelId="{956679FC-E7B2-4CEB-A716-30E4DA5049F6}" type="pres">
      <dgm:prSet presAssocID="{A06CAEB4-3925-4D46-9346-D61FA177AC31}" presName="linear" presStyleCnt="0">
        <dgm:presLayoutVars>
          <dgm:dir/>
          <dgm:animLvl val="lvl"/>
          <dgm:resizeHandles val="exact"/>
        </dgm:presLayoutVars>
      </dgm:prSet>
      <dgm:spPr/>
    </dgm:pt>
    <dgm:pt modelId="{763DB9C5-8C4E-4F48-A83B-1919EC12A3CA}" type="pres">
      <dgm:prSet presAssocID="{472030FB-FE8E-4127-A5B3-400F9096FBB8}" presName="parentLin" presStyleCnt="0"/>
      <dgm:spPr/>
    </dgm:pt>
    <dgm:pt modelId="{A5C5EB67-A893-426E-BB8E-B5C74427C703}" type="pres">
      <dgm:prSet presAssocID="{472030FB-FE8E-4127-A5B3-400F9096FBB8}" presName="parentLeftMargin" presStyleLbl="node1" presStyleIdx="0" presStyleCnt="4"/>
      <dgm:spPr/>
    </dgm:pt>
    <dgm:pt modelId="{59AE30B3-4B0A-4396-A5F4-FBF11449B950}" type="pres">
      <dgm:prSet presAssocID="{472030FB-FE8E-4127-A5B3-400F9096FBB8}" presName="parentText" presStyleLbl="node1" presStyleIdx="0" presStyleCnt="4" custScaleX="98705">
        <dgm:presLayoutVars>
          <dgm:chMax val="0"/>
          <dgm:bulletEnabled val="1"/>
        </dgm:presLayoutVars>
      </dgm:prSet>
      <dgm:spPr/>
    </dgm:pt>
    <dgm:pt modelId="{5D75DF25-67EB-44E5-9BD2-FFA8191CB874}" type="pres">
      <dgm:prSet presAssocID="{472030FB-FE8E-4127-A5B3-400F9096FBB8}" presName="negativeSpace" presStyleCnt="0"/>
      <dgm:spPr/>
    </dgm:pt>
    <dgm:pt modelId="{3C88131B-F77A-4EC2-A06A-087241A72E12}" type="pres">
      <dgm:prSet presAssocID="{472030FB-FE8E-4127-A5B3-400F9096FBB8}" presName="childText" presStyleLbl="conFgAcc1" presStyleIdx="0" presStyleCnt="4">
        <dgm:presLayoutVars>
          <dgm:bulletEnabled val="1"/>
        </dgm:presLayoutVars>
      </dgm:prSet>
      <dgm:spPr>
        <a:ln>
          <a:solidFill>
            <a:srgbClr val="67A478"/>
          </a:solidFill>
        </a:ln>
      </dgm:spPr>
    </dgm:pt>
    <dgm:pt modelId="{CEA8A45C-0546-4D02-8B7A-C84F095D5F12}" type="pres">
      <dgm:prSet presAssocID="{BA4B4BF2-E22A-49DC-A2F5-2D8F76BFD9C2}" presName="spaceBetweenRectangles" presStyleCnt="0"/>
      <dgm:spPr/>
    </dgm:pt>
    <dgm:pt modelId="{44C333A8-27A6-4761-8CA0-6308511A876F}" type="pres">
      <dgm:prSet presAssocID="{81455465-8DDE-4003-9B84-1124AA31A025}" presName="parentLin" presStyleCnt="0"/>
      <dgm:spPr/>
    </dgm:pt>
    <dgm:pt modelId="{98F5BA30-C942-4279-B210-D123D9F6D016}" type="pres">
      <dgm:prSet presAssocID="{81455465-8DDE-4003-9B84-1124AA31A025}" presName="parentLeftMargin" presStyleLbl="node1" presStyleIdx="0" presStyleCnt="4"/>
      <dgm:spPr/>
    </dgm:pt>
    <dgm:pt modelId="{1D0CA524-2CB3-4396-8B5A-3BD83501BA63}" type="pres">
      <dgm:prSet presAssocID="{81455465-8DDE-4003-9B84-1124AA31A025}" presName="parentText" presStyleLbl="node1" presStyleIdx="1" presStyleCnt="4" custScaleX="99147" custLinFactNeighborX="2441" custLinFactNeighborY="-643">
        <dgm:presLayoutVars>
          <dgm:chMax val="0"/>
          <dgm:bulletEnabled val="1"/>
        </dgm:presLayoutVars>
      </dgm:prSet>
      <dgm:spPr/>
    </dgm:pt>
    <dgm:pt modelId="{899B9E8A-7D9B-42B2-BB65-DB5BF1B928A2}" type="pres">
      <dgm:prSet presAssocID="{81455465-8DDE-4003-9B84-1124AA31A025}" presName="negativeSpace" presStyleCnt="0"/>
      <dgm:spPr/>
    </dgm:pt>
    <dgm:pt modelId="{D6DD3286-7A3A-43DE-9083-1EF3C4E01494}" type="pres">
      <dgm:prSet presAssocID="{81455465-8DDE-4003-9B84-1124AA31A025}" presName="childText" presStyleLbl="conFgAcc1" presStyleIdx="1" presStyleCnt="4">
        <dgm:presLayoutVars>
          <dgm:bulletEnabled val="1"/>
        </dgm:presLayoutVars>
      </dgm:prSet>
      <dgm:spPr>
        <a:ln>
          <a:solidFill>
            <a:srgbClr val="67A478"/>
          </a:solidFill>
        </a:ln>
      </dgm:spPr>
    </dgm:pt>
    <dgm:pt modelId="{FCD1AF22-4CE0-4B16-B7EE-076F4A448A95}" type="pres">
      <dgm:prSet presAssocID="{1E2B8A2F-09ED-4E9B-90C5-2DC437ECBECC}" presName="spaceBetweenRectangles" presStyleCnt="0"/>
      <dgm:spPr/>
    </dgm:pt>
    <dgm:pt modelId="{9026BA3E-CB76-42FD-A89F-C104F1EE408E}" type="pres">
      <dgm:prSet presAssocID="{FAA1EE1C-A332-463C-8858-9EB7AC32B3C7}" presName="parentLin" presStyleCnt="0"/>
      <dgm:spPr/>
    </dgm:pt>
    <dgm:pt modelId="{DC487BF5-99AD-42B1-9C57-0B02739B72C9}" type="pres">
      <dgm:prSet presAssocID="{FAA1EE1C-A332-463C-8858-9EB7AC32B3C7}" presName="parentLeftMargin" presStyleLbl="node1" presStyleIdx="1" presStyleCnt="4"/>
      <dgm:spPr/>
    </dgm:pt>
    <dgm:pt modelId="{B4991AC1-9372-4D2F-BB6B-FED22FDCECBF}" type="pres">
      <dgm:prSet presAssocID="{FAA1EE1C-A332-463C-8858-9EB7AC32B3C7}" presName="parentText" presStyleLbl="node1" presStyleIdx="2" presStyleCnt="4" custScaleX="99147">
        <dgm:presLayoutVars>
          <dgm:chMax val="0"/>
          <dgm:bulletEnabled val="1"/>
        </dgm:presLayoutVars>
      </dgm:prSet>
      <dgm:spPr/>
    </dgm:pt>
    <dgm:pt modelId="{50CECC82-01B9-482D-88B7-1F58F7FA8466}" type="pres">
      <dgm:prSet presAssocID="{FAA1EE1C-A332-463C-8858-9EB7AC32B3C7}" presName="negativeSpace" presStyleCnt="0"/>
      <dgm:spPr/>
    </dgm:pt>
    <dgm:pt modelId="{86164EC3-FB9A-4DFE-AA2C-74B4E76DCEB7}" type="pres">
      <dgm:prSet presAssocID="{FAA1EE1C-A332-463C-8858-9EB7AC32B3C7}" presName="childText" presStyleLbl="conFgAcc1" presStyleIdx="2" presStyleCnt="4">
        <dgm:presLayoutVars>
          <dgm:bulletEnabled val="1"/>
        </dgm:presLayoutVars>
      </dgm:prSet>
      <dgm:spPr>
        <a:ln>
          <a:solidFill>
            <a:srgbClr val="67A478"/>
          </a:solidFill>
        </a:ln>
      </dgm:spPr>
    </dgm:pt>
    <dgm:pt modelId="{0863F881-C381-4A80-994A-7DDF2A26DD0C}" type="pres">
      <dgm:prSet presAssocID="{3D22BFBC-1FE3-4B67-8849-0C2CD4FC0104}" presName="spaceBetweenRectangles" presStyleCnt="0"/>
      <dgm:spPr/>
    </dgm:pt>
    <dgm:pt modelId="{24140AAB-2CF4-4174-AD77-DD80C80D605F}" type="pres">
      <dgm:prSet presAssocID="{C487775B-87E1-4000-A36D-D30750581817}" presName="parentLin" presStyleCnt="0"/>
      <dgm:spPr/>
    </dgm:pt>
    <dgm:pt modelId="{682C0581-69B9-4739-9F39-E0F08910E88C}" type="pres">
      <dgm:prSet presAssocID="{C487775B-87E1-4000-A36D-D30750581817}" presName="parentLeftMargin" presStyleLbl="node1" presStyleIdx="2" presStyleCnt="4"/>
      <dgm:spPr/>
    </dgm:pt>
    <dgm:pt modelId="{4BBDBF14-A279-43FA-B35B-819E53312633}" type="pres">
      <dgm:prSet presAssocID="{C487775B-87E1-4000-A36D-D30750581817}" presName="parentText" presStyleLbl="node1" presStyleIdx="3" presStyleCnt="4" custScaleX="99147">
        <dgm:presLayoutVars>
          <dgm:chMax val="0"/>
          <dgm:bulletEnabled val="1"/>
        </dgm:presLayoutVars>
      </dgm:prSet>
      <dgm:spPr/>
    </dgm:pt>
    <dgm:pt modelId="{81698032-1F15-4F8B-AC95-7C29C83BC490}" type="pres">
      <dgm:prSet presAssocID="{C487775B-87E1-4000-A36D-D30750581817}" presName="negativeSpace" presStyleCnt="0"/>
      <dgm:spPr/>
    </dgm:pt>
    <dgm:pt modelId="{4B1BE435-200E-41BE-8B1C-280BD4A11F28}" type="pres">
      <dgm:prSet presAssocID="{C487775B-87E1-4000-A36D-D30750581817}" presName="childText" presStyleLbl="conFgAcc1" presStyleIdx="3" presStyleCnt="4">
        <dgm:presLayoutVars>
          <dgm:bulletEnabled val="1"/>
        </dgm:presLayoutVars>
      </dgm:prSet>
      <dgm:spPr>
        <a:ln>
          <a:solidFill>
            <a:srgbClr val="67A478"/>
          </a:solidFill>
        </a:ln>
      </dgm:spPr>
    </dgm:pt>
  </dgm:ptLst>
  <dgm:cxnLst>
    <dgm:cxn modelId="{89B0860D-53E7-4575-A799-126765E199F7}" type="presOf" srcId="{C487775B-87E1-4000-A36D-D30750581817}" destId="{4BBDBF14-A279-43FA-B35B-819E53312633}" srcOrd="1" destOrd="0" presId="urn:microsoft.com/office/officeart/2005/8/layout/list1"/>
    <dgm:cxn modelId="{B6278F25-EA57-473E-8930-B2CFA7FAEF05}" srcId="{A06CAEB4-3925-4D46-9346-D61FA177AC31}" destId="{C487775B-87E1-4000-A36D-D30750581817}" srcOrd="3" destOrd="0" parTransId="{D71234BB-CD15-49FA-8BA1-B0F3B53749E9}" sibTransId="{F3D0A30C-D2E1-4148-BB11-64DE7DF1961F}"/>
    <dgm:cxn modelId="{8ACBE23D-07BD-4F3B-9B32-B48701CAEF6F}" srcId="{A06CAEB4-3925-4D46-9346-D61FA177AC31}" destId="{FAA1EE1C-A332-463C-8858-9EB7AC32B3C7}" srcOrd="2" destOrd="0" parTransId="{8673692D-D4D4-4C6F-95DB-2E7B020925C9}" sibTransId="{3D22BFBC-1FE3-4B67-8849-0C2CD4FC0104}"/>
    <dgm:cxn modelId="{96B3FB63-F959-46DE-9449-8558BDDCC078}" type="presOf" srcId="{472030FB-FE8E-4127-A5B3-400F9096FBB8}" destId="{59AE30B3-4B0A-4396-A5F4-FBF11449B950}" srcOrd="1" destOrd="0" presId="urn:microsoft.com/office/officeart/2005/8/layout/list1"/>
    <dgm:cxn modelId="{A810154C-73AF-48C6-8567-E60005EE09CE}" type="presOf" srcId="{81455465-8DDE-4003-9B84-1124AA31A025}" destId="{98F5BA30-C942-4279-B210-D123D9F6D016}" srcOrd="0" destOrd="0" presId="urn:microsoft.com/office/officeart/2005/8/layout/list1"/>
    <dgm:cxn modelId="{B74F524C-6541-4B4E-8D83-A2CD2C9CD147}" type="presOf" srcId="{A06CAEB4-3925-4D46-9346-D61FA177AC31}" destId="{956679FC-E7B2-4CEB-A716-30E4DA5049F6}" srcOrd="0" destOrd="0" presId="urn:microsoft.com/office/officeart/2005/8/layout/list1"/>
    <dgm:cxn modelId="{A72CB36C-37A1-49B7-AB7D-B3DDC5F00D31}" srcId="{A06CAEB4-3925-4D46-9346-D61FA177AC31}" destId="{472030FB-FE8E-4127-A5B3-400F9096FBB8}" srcOrd="0" destOrd="0" parTransId="{538A54B7-3D13-4A62-BAFA-AFD20C2E318E}" sibTransId="{BA4B4BF2-E22A-49DC-A2F5-2D8F76BFD9C2}"/>
    <dgm:cxn modelId="{7B7F3A87-AE58-43B7-823B-0D3182E53C53}" type="presOf" srcId="{FAA1EE1C-A332-463C-8858-9EB7AC32B3C7}" destId="{DC487BF5-99AD-42B1-9C57-0B02739B72C9}" srcOrd="0" destOrd="0" presId="urn:microsoft.com/office/officeart/2005/8/layout/list1"/>
    <dgm:cxn modelId="{00B41C8E-F2CB-4D88-997C-B3AD83A310B6}" type="presOf" srcId="{FAA1EE1C-A332-463C-8858-9EB7AC32B3C7}" destId="{B4991AC1-9372-4D2F-BB6B-FED22FDCECBF}" srcOrd="1" destOrd="0" presId="urn:microsoft.com/office/officeart/2005/8/layout/list1"/>
    <dgm:cxn modelId="{5F9B228E-2C47-4DD2-BA67-944CBFE2B1F1}" srcId="{A06CAEB4-3925-4D46-9346-D61FA177AC31}" destId="{81455465-8DDE-4003-9B84-1124AA31A025}" srcOrd="1" destOrd="0" parTransId="{0B92957D-D6E3-4FFE-8A40-AFCBE160782D}" sibTransId="{1E2B8A2F-09ED-4E9B-90C5-2DC437ECBECC}"/>
    <dgm:cxn modelId="{60D4B4B1-9094-45B0-951E-4084FC5766FE}" type="presOf" srcId="{81455465-8DDE-4003-9B84-1124AA31A025}" destId="{1D0CA524-2CB3-4396-8B5A-3BD83501BA63}" srcOrd="1" destOrd="0" presId="urn:microsoft.com/office/officeart/2005/8/layout/list1"/>
    <dgm:cxn modelId="{BA92ADD3-3E0B-43BC-8D95-A3A5E527A9D6}" type="presOf" srcId="{C487775B-87E1-4000-A36D-D30750581817}" destId="{682C0581-69B9-4739-9F39-E0F08910E88C}" srcOrd="0" destOrd="0" presId="urn:microsoft.com/office/officeart/2005/8/layout/list1"/>
    <dgm:cxn modelId="{6C021BFC-06A4-4FC2-B2F1-593A02C61683}" type="presOf" srcId="{472030FB-FE8E-4127-A5B3-400F9096FBB8}" destId="{A5C5EB67-A893-426E-BB8E-B5C74427C703}" srcOrd="0" destOrd="0" presId="urn:microsoft.com/office/officeart/2005/8/layout/list1"/>
    <dgm:cxn modelId="{EA9D034E-C9CA-4AE4-A760-A1DDCABAE836}" type="presParOf" srcId="{956679FC-E7B2-4CEB-A716-30E4DA5049F6}" destId="{763DB9C5-8C4E-4F48-A83B-1919EC12A3CA}" srcOrd="0" destOrd="0" presId="urn:microsoft.com/office/officeart/2005/8/layout/list1"/>
    <dgm:cxn modelId="{C0BAA82E-FC42-4A60-8979-1C87D4037236}" type="presParOf" srcId="{763DB9C5-8C4E-4F48-A83B-1919EC12A3CA}" destId="{A5C5EB67-A893-426E-BB8E-B5C74427C703}" srcOrd="0" destOrd="0" presId="urn:microsoft.com/office/officeart/2005/8/layout/list1"/>
    <dgm:cxn modelId="{8EB02C90-9AA9-403C-B23D-95A6653478BE}" type="presParOf" srcId="{763DB9C5-8C4E-4F48-A83B-1919EC12A3CA}" destId="{59AE30B3-4B0A-4396-A5F4-FBF11449B950}" srcOrd="1" destOrd="0" presId="urn:microsoft.com/office/officeart/2005/8/layout/list1"/>
    <dgm:cxn modelId="{FCFB8D67-DAFA-4F13-9DA7-52B86F9A6394}" type="presParOf" srcId="{956679FC-E7B2-4CEB-A716-30E4DA5049F6}" destId="{5D75DF25-67EB-44E5-9BD2-FFA8191CB874}" srcOrd="1" destOrd="0" presId="urn:microsoft.com/office/officeart/2005/8/layout/list1"/>
    <dgm:cxn modelId="{4ECD7273-441B-495D-ADF5-834F701F1672}" type="presParOf" srcId="{956679FC-E7B2-4CEB-A716-30E4DA5049F6}" destId="{3C88131B-F77A-4EC2-A06A-087241A72E12}" srcOrd="2" destOrd="0" presId="urn:microsoft.com/office/officeart/2005/8/layout/list1"/>
    <dgm:cxn modelId="{AEFAF4EB-6F60-4521-8FC1-917778EF683F}" type="presParOf" srcId="{956679FC-E7B2-4CEB-A716-30E4DA5049F6}" destId="{CEA8A45C-0546-4D02-8B7A-C84F095D5F12}" srcOrd="3" destOrd="0" presId="urn:microsoft.com/office/officeart/2005/8/layout/list1"/>
    <dgm:cxn modelId="{F53F2A00-484D-4F0F-BA31-F613436289FE}" type="presParOf" srcId="{956679FC-E7B2-4CEB-A716-30E4DA5049F6}" destId="{44C333A8-27A6-4761-8CA0-6308511A876F}" srcOrd="4" destOrd="0" presId="urn:microsoft.com/office/officeart/2005/8/layout/list1"/>
    <dgm:cxn modelId="{D79A93E7-0926-48E0-8F85-9B9A0BAEEA3A}" type="presParOf" srcId="{44C333A8-27A6-4761-8CA0-6308511A876F}" destId="{98F5BA30-C942-4279-B210-D123D9F6D016}" srcOrd="0" destOrd="0" presId="urn:microsoft.com/office/officeart/2005/8/layout/list1"/>
    <dgm:cxn modelId="{1C267A6A-C054-4AC5-99BC-49AF13A1F39D}" type="presParOf" srcId="{44C333A8-27A6-4761-8CA0-6308511A876F}" destId="{1D0CA524-2CB3-4396-8B5A-3BD83501BA63}" srcOrd="1" destOrd="0" presId="urn:microsoft.com/office/officeart/2005/8/layout/list1"/>
    <dgm:cxn modelId="{CB628BB3-54E2-4E72-8F6F-17AABB4C93B3}" type="presParOf" srcId="{956679FC-E7B2-4CEB-A716-30E4DA5049F6}" destId="{899B9E8A-7D9B-42B2-BB65-DB5BF1B928A2}" srcOrd="5" destOrd="0" presId="urn:microsoft.com/office/officeart/2005/8/layout/list1"/>
    <dgm:cxn modelId="{CE685591-7C8F-4E65-9D36-4A36196B1526}" type="presParOf" srcId="{956679FC-E7B2-4CEB-A716-30E4DA5049F6}" destId="{D6DD3286-7A3A-43DE-9083-1EF3C4E01494}" srcOrd="6" destOrd="0" presId="urn:microsoft.com/office/officeart/2005/8/layout/list1"/>
    <dgm:cxn modelId="{4CD0EFB9-A800-4716-8804-A6AE2DB7046E}" type="presParOf" srcId="{956679FC-E7B2-4CEB-A716-30E4DA5049F6}" destId="{FCD1AF22-4CE0-4B16-B7EE-076F4A448A95}" srcOrd="7" destOrd="0" presId="urn:microsoft.com/office/officeart/2005/8/layout/list1"/>
    <dgm:cxn modelId="{87EE751A-ACF8-42D4-AF8A-4FFFD81C1598}" type="presParOf" srcId="{956679FC-E7B2-4CEB-A716-30E4DA5049F6}" destId="{9026BA3E-CB76-42FD-A89F-C104F1EE408E}" srcOrd="8" destOrd="0" presId="urn:microsoft.com/office/officeart/2005/8/layout/list1"/>
    <dgm:cxn modelId="{629C2944-9242-4D2E-9782-B6F777173ABC}" type="presParOf" srcId="{9026BA3E-CB76-42FD-A89F-C104F1EE408E}" destId="{DC487BF5-99AD-42B1-9C57-0B02739B72C9}" srcOrd="0" destOrd="0" presId="urn:microsoft.com/office/officeart/2005/8/layout/list1"/>
    <dgm:cxn modelId="{070F7F75-B182-4D4B-A0A9-D6A4A5742522}" type="presParOf" srcId="{9026BA3E-CB76-42FD-A89F-C104F1EE408E}" destId="{B4991AC1-9372-4D2F-BB6B-FED22FDCECBF}" srcOrd="1" destOrd="0" presId="urn:microsoft.com/office/officeart/2005/8/layout/list1"/>
    <dgm:cxn modelId="{2BCB0B94-71B9-4E74-B1EC-6037781CCCDF}" type="presParOf" srcId="{956679FC-E7B2-4CEB-A716-30E4DA5049F6}" destId="{50CECC82-01B9-482D-88B7-1F58F7FA8466}" srcOrd="9" destOrd="0" presId="urn:microsoft.com/office/officeart/2005/8/layout/list1"/>
    <dgm:cxn modelId="{A2338F99-FB78-4A6D-B34D-E15E8182666E}" type="presParOf" srcId="{956679FC-E7B2-4CEB-A716-30E4DA5049F6}" destId="{86164EC3-FB9A-4DFE-AA2C-74B4E76DCEB7}" srcOrd="10" destOrd="0" presId="urn:microsoft.com/office/officeart/2005/8/layout/list1"/>
    <dgm:cxn modelId="{162F6BB5-360A-459E-910B-4D5D8367B487}" type="presParOf" srcId="{956679FC-E7B2-4CEB-A716-30E4DA5049F6}" destId="{0863F881-C381-4A80-994A-7DDF2A26DD0C}" srcOrd="11" destOrd="0" presId="urn:microsoft.com/office/officeart/2005/8/layout/list1"/>
    <dgm:cxn modelId="{E71D0B77-5752-4696-8412-D9A5EBC3DA92}" type="presParOf" srcId="{956679FC-E7B2-4CEB-A716-30E4DA5049F6}" destId="{24140AAB-2CF4-4174-AD77-DD80C80D605F}" srcOrd="12" destOrd="0" presId="urn:microsoft.com/office/officeart/2005/8/layout/list1"/>
    <dgm:cxn modelId="{FC2C99F3-BC08-48FD-86B3-846D3350EB8F}" type="presParOf" srcId="{24140AAB-2CF4-4174-AD77-DD80C80D605F}" destId="{682C0581-69B9-4739-9F39-E0F08910E88C}" srcOrd="0" destOrd="0" presId="urn:microsoft.com/office/officeart/2005/8/layout/list1"/>
    <dgm:cxn modelId="{203E2921-8C95-426B-9CDD-B82FC84CFDDB}" type="presParOf" srcId="{24140AAB-2CF4-4174-AD77-DD80C80D605F}" destId="{4BBDBF14-A279-43FA-B35B-819E53312633}" srcOrd="1" destOrd="0" presId="urn:microsoft.com/office/officeart/2005/8/layout/list1"/>
    <dgm:cxn modelId="{32464A38-DD1C-4DE1-A1E9-06A37DE77D03}" type="presParOf" srcId="{956679FC-E7B2-4CEB-A716-30E4DA5049F6}" destId="{81698032-1F15-4F8B-AC95-7C29C83BC490}" srcOrd="13" destOrd="0" presId="urn:microsoft.com/office/officeart/2005/8/layout/list1"/>
    <dgm:cxn modelId="{7554486F-4FD7-4AFD-8FDE-87280DE21F68}" type="presParOf" srcId="{956679FC-E7B2-4CEB-A716-30E4DA5049F6}" destId="{4B1BE435-200E-41BE-8B1C-280BD4A11F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C813F5-C66B-456F-9E8B-5EF027D33CF6}" type="doc">
      <dgm:prSet loTypeId="urn:microsoft.com/office/officeart/2008/layout/VerticalCurvedList" loCatId="list" qsTypeId="urn:microsoft.com/office/officeart/2005/8/quickstyle/simple4" qsCatId="simple" csTypeId="urn:microsoft.com/office/officeart/2005/8/colors/colorful5" csCatId="colorful" phldr="1"/>
      <dgm:spPr/>
      <dgm:t>
        <a:bodyPr/>
        <a:lstStyle/>
        <a:p>
          <a:endParaRPr lang="en-US"/>
        </a:p>
      </dgm:t>
    </dgm:pt>
    <dgm:pt modelId="{2D553E7E-7501-428F-BA8C-B33932EB319B}">
      <dgm:prSet phldrT="[Text]" custT="1"/>
      <dgm:spPr>
        <a:solidFill>
          <a:srgbClr val="67A478"/>
        </a:solidFill>
      </dgm:spPr>
      <dgm:t>
        <a:bodyPr/>
        <a:lstStyle/>
        <a:p>
          <a:pPr>
            <a:buClr>
              <a:schemeClr val="accent6"/>
            </a:buClr>
            <a:buFont typeface="Arial" panose="020B0604020202020204" pitchFamily="34" charset="0"/>
            <a:buChar char="•"/>
          </a:pPr>
          <a:r>
            <a:rPr lang="en-US" sz="2800">
              <a:latin typeface="+mj-lt"/>
            </a:rPr>
            <a:t>Feasibility of using NASA Earth observations for temporal NDVI analysis</a:t>
          </a:r>
        </a:p>
      </dgm:t>
    </dgm:pt>
    <dgm:pt modelId="{544E77FC-0D5C-476F-8F57-27F7EB9CC73F}" type="parTrans" cxnId="{64ED92A3-DC77-4D3E-8BA2-4A59125F80D5}">
      <dgm:prSet/>
      <dgm:spPr/>
      <dgm:t>
        <a:bodyPr/>
        <a:lstStyle/>
        <a:p>
          <a:endParaRPr lang="en-US"/>
        </a:p>
      </dgm:t>
    </dgm:pt>
    <dgm:pt modelId="{7B555B54-3557-4301-A20A-F72BEED598AE}" type="sibTrans" cxnId="{64ED92A3-DC77-4D3E-8BA2-4A59125F80D5}">
      <dgm:prSet/>
      <dgm:spPr/>
      <dgm:t>
        <a:bodyPr/>
        <a:lstStyle/>
        <a:p>
          <a:endParaRPr lang="en-US"/>
        </a:p>
      </dgm:t>
    </dgm:pt>
    <dgm:pt modelId="{0DD2D1CE-D486-43DC-9824-F675EDA0FB7D}">
      <dgm:prSet phldrT="[Text]"/>
      <dgm:spPr>
        <a:solidFill>
          <a:srgbClr val="67A478"/>
        </a:solidFill>
      </dgm:spPr>
      <dgm:t>
        <a:bodyPr/>
        <a:lstStyle/>
        <a:p>
          <a:pPr>
            <a:buClr>
              <a:schemeClr val="accent6"/>
            </a:buClr>
            <a:buFont typeface="Arial" panose="020B0604020202020204" pitchFamily="34" charset="0"/>
            <a:buChar char="•"/>
          </a:pPr>
          <a:r>
            <a:rPr lang="en-US">
              <a:latin typeface="+mj-lt"/>
            </a:rPr>
            <a:t>NBAR MODIS was limited by its spatial resolution and image smoothing</a:t>
          </a:r>
        </a:p>
      </dgm:t>
    </dgm:pt>
    <dgm:pt modelId="{27B42C37-9F68-4B8B-A9AA-9666FE182DF0}" type="parTrans" cxnId="{1C1CD30C-46BF-4679-97CE-77759AA42C36}">
      <dgm:prSet/>
      <dgm:spPr/>
      <dgm:t>
        <a:bodyPr/>
        <a:lstStyle/>
        <a:p>
          <a:endParaRPr lang="en-US"/>
        </a:p>
      </dgm:t>
    </dgm:pt>
    <dgm:pt modelId="{9CAC6204-DDFF-4C49-8F8D-1ECDC3D29236}" type="sibTrans" cxnId="{1C1CD30C-46BF-4679-97CE-77759AA42C36}">
      <dgm:prSet/>
      <dgm:spPr/>
      <dgm:t>
        <a:bodyPr/>
        <a:lstStyle/>
        <a:p>
          <a:endParaRPr lang="en-US"/>
        </a:p>
      </dgm:t>
    </dgm:pt>
    <dgm:pt modelId="{E2DB8DDF-DFD0-4153-B337-7D9B2C41FD86}">
      <dgm:prSet phldrT="[Text]"/>
      <dgm:spPr>
        <a:solidFill>
          <a:srgbClr val="67A478"/>
        </a:solidFill>
      </dgm:spPr>
      <dgm:t>
        <a:bodyPr/>
        <a:lstStyle/>
        <a:p>
          <a:pPr>
            <a:buClr>
              <a:schemeClr val="accent6"/>
            </a:buClr>
            <a:buFont typeface="Arial" panose="020B0604020202020204" pitchFamily="34" charset="0"/>
            <a:buChar char="•"/>
          </a:pPr>
          <a:r>
            <a:rPr lang="el-GR">
              <a:latin typeface="+mj-lt"/>
            </a:rPr>
            <a:t>Δ</a:t>
          </a:r>
          <a:r>
            <a:rPr lang="en-US">
              <a:latin typeface="+mj-lt"/>
            </a:rPr>
            <a:t>NDVI is a useful calculation of vegetation quality and rate of growth</a:t>
          </a:r>
        </a:p>
      </dgm:t>
    </dgm:pt>
    <dgm:pt modelId="{713E2541-64B3-4422-8D77-24B2AD2BE626}" type="parTrans" cxnId="{02DA9AF8-3FD3-4DF9-99DC-5B6B92A0D729}">
      <dgm:prSet/>
      <dgm:spPr/>
      <dgm:t>
        <a:bodyPr/>
        <a:lstStyle/>
        <a:p>
          <a:endParaRPr lang="en-US"/>
        </a:p>
      </dgm:t>
    </dgm:pt>
    <dgm:pt modelId="{C05B19F1-92B7-4535-B83F-49E070C81309}" type="sibTrans" cxnId="{02DA9AF8-3FD3-4DF9-99DC-5B6B92A0D729}">
      <dgm:prSet/>
      <dgm:spPr/>
      <dgm:t>
        <a:bodyPr/>
        <a:lstStyle/>
        <a:p>
          <a:endParaRPr lang="en-US"/>
        </a:p>
      </dgm:t>
    </dgm:pt>
    <dgm:pt modelId="{2D063C3F-2EC7-4602-8B2A-4D2DEF4CEB7B}">
      <dgm:prSet phldrT="[Text]"/>
      <dgm:spPr>
        <a:solidFill>
          <a:srgbClr val="67A478"/>
        </a:solidFill>
      </dgm:spPr>
      <dgm:t>
        <a:bodyPr/>
        <a:lstStyle/>
        <a:p>
          <a:pPr>
            <a:buClr>
              <a:schemeClr val="accent6"/>
            </a:buClr>
            <a:buFont typeface="Arial" panose="020B0604020202020204" pitchFamily="34" charset="0"/>
            <a:buChar char="•"/>
          </a:pPr>
          <a:r>
            <a:rPr lang="en-US">
              <a:latin typeface="+mj-lt"/>
            </a:rPr>
            <a:t>MSLSP was limited by its temporal availability</a:t>
          </a:r>
        </a:p>
      </dgm:t>
    </dgm:pt>
    <dgm:pt modelId="{694B02E5-A483-4CBB-B328-3762D1739EC2}" type="parTrans" cxnId="{F458BBBF-9F74-42AD-96A1-731C1FE35949}">
      <dgm:prSet/>
      <dgm:spPr/>
      <dgm:t>
        <a:bodyPr/>
        <a:lstStyle/>
        <a:p>
          <a:endParaRPr lang="en-US"/>
        </a:p>
      </dgm:t>
    </dgm:pt>
    <dgm:pt modelId="{5536EE83-FC19-4DEF-A459-3C7507E68224}" type="sibTrans" cxnId="{F458BBBF-9F74-42AD-96A1-731C1FE35949}">
      <dgm:prSet/>
      <dgm:spPr/>
      <dgm:t>
        <a:bodyPr/>
        <a:lstStyle/>
        <a:p>
          <a:endParaRPr lang="en-US"/>
        </a:p>
      </dgm:t>
    </dgm:pt>
    <dgm:pt modelId="{04CCCCF0-5E4F-4A4A-BB71-C76C5221F169}" type="pres">
      <dgm:prSet presAssocID="{EBC813F5-C66B-456F-9E8B-5EF027D33CF6}" presName="Name0" presStyleCnt="0">
        <dgm:presLayoutVars>
          <dgm:chMax val="7"/>
          <dgm:chPref val="7"/>
          <dgm:dir/>
        </dgm:presLayoutVars>
      </dgm:prSet>
      <dgm:spPr/>
    </dgm:pt>
    <dgm:pt modelId="{6CB4F8F9-088F-483B-AE2E-EAC9BA3CAD90}" type="pres">
      <dgm:prSet presAssocID="{EBC813F5-C66B-456F-9E8B-5EF027D33CF6}" presName="Name1" presStyleCnt="0"/>
      <dgm:spPr/>
    </dgm:pt>
    <dgm:pt modelId="{3FC4E45D-09BC-4FDE-9956-0D17F0709E74}" type="pres">
      <dgm:prSet presAssocID="{EBC813F5-C66B-456F-9E8B-5EF027D33CF6}" presName="cycle" presStyleCnt="0"/>
      <dgm:spPr/>
    </dgm:pt>
    <dgm:pt modelId="{28092E6B-4F88-4A55-AB14-3BD53D407E28}" type="pres">
      <dgm:prSet presAssocID="{EBC813F5-C66B-456F-9E8B-5EF027D33CF6}" presName="srcNode" presStyleLbl="node1" presStyleIdx="0" presStyleCnt="4"/>
      <dgm:spPr/>
    </dgm:pt>
    <dgm:pt modelId="{038742EA-3FE2-4756-8A4E-EB0D1AE6B704}" type="pres">
      <dgm:prSet presAssocID="{EBC813F5-C66B-456F-9E8B-5EF027D33CF6}" presName="conn" presStyleLbl="parChTrans1D2" presStyleIdx="0" presStyleCnt="1"/>
      <dgm:spPr/>
    </dgm:pt>
    <dgm:pt modelId="{C447FB1E-D5FD-4E0A-B791-DA4FBF659C57}" type="pres">
      <dgm:prSet presAssocID="{EBC813F5-C66B-456F-9E8B-5EF027D33CF6}" presName="extraNode" presStyleLbl="node1" presStyleIdx="0" presStyleCnt="4"/>
      <dgm:spPr/>
    </dgm:pt>
    <dgm:pt modelId="{C2405EE5-344C-4627-A903-51F5089E0656}" type="pres">
      <dgm:prSet presAssocID="{EBC813F5-C66B-456F-9E8B-5EF027D33CF6}" presName="dstNode" presStyleLbl="node1" presStyleIdx="0" presStyleCnt="4"/>
      <dgm:spPr/>
    </dgm:pt>
    <dgm:pt modelId="{191BB7EE-948F-46EC-A6BF-D6AA17588E91}" type="pres">
      <dgm:prSet presAssocID="{2D553E7E-7501-428F-BA8C-B33932EB319B}" presName="text_1" presStyleLbl="node1" presStyleIdx="0" presStyleCnt="4">
        <dgm:presLayoutVars>
          <dgm:bulletEnabled val="1"/>
        </dgm:presLayoutVars>
      </dgm:prSet>
      <dgm:spPr/>
    </dgm:pt>
    <dgm:pt modelId="{BE1A73DA-FF8A-42CA-96A6-A27F85350C54}" type="pres">
      <dgm:prSet presAssocID="{2D553E7E-7501-428F-BA8C-B33932EB319B}" presName="accent_1" presStyleCnt="0"/>
      <dgm:spPr/>
    </dgm:pt>
    <dgm:pt modelId="{08FAFF36-E6FE-4831-924D-A864640A0936}" type="pres">
      <dgm:prSet presAssocID="{2D553E7E-7501-428F-BA8C-B33932EB319B}" presName="accentRepeatNode" presStyleLbl="solidFgAcc1" presStyleIdx="0" presStyleCnt="4"/>
      <dgm:spPr>
        <a:ln>
          <a:solidFill>
            <a:srgbClr val="67A478"/>
          </a:solidFill>
        </a:ln>
      </dgm:spPr>
    </dgm:pt>
    <dgm:pt modelId="{2B8B3F4B-7EB6-4C68-B484-C5294F1B2E30}" type="pres">
      <dgm:prSet presAssocID="{0DD2D1CE-D486-43DC-9824-F675EDA0FB7D}" presName="text_2" presStyleLbl="node1" presStyleIdx="1" presStyleCnt="4">
        <dgm:presLayoutVars>
          <dgm:bulletEnabled val="1"/>
        </dgm:presLayoutVars>
      </dgm:prSet>
      <dgm:spPr/>
    </dgm:pt>
    <dgm:pt modelId="{F4826FA6-A81D-475B-A461-320F2BAB4594}" type="pres">
      <dgm:prSet presAssocID="{0DD2D1CE-D486-43DC-9824-F675EDA0FB7D}" presName="accent_2" presStyleCnt="0"/>
      <dgm:spPr/>
    </dgm:pt>
    <dgm:pt modelId="{CFB6FD82-945A-44FC-8450-2671EAFCD917}" type="pres">
      <dgm:prSet presAssocID="{0DD2D1CE-D486-43DC-9824-F675EDA0FB7D}" presName="accentRepeatNode" presStyleLbl="solidFgAcc1" presStyleIdx="1" presStyleCnt="4"/>
      <dgm:spPr>
        <a:ln>
          <a:solidFill>
            <a:srgbClr val="67A478"/>
          </a:solidFill>
        </a:ln>
      </dgm:spPr>
    </dgm:pt>
    <dgm:pt modelId="{6234B590-47FD-4FEC-BE40-703B61BBF2F5}" type="pres">
      <dgm:prSet presAssocID="{2D063C3F-2EC7-4602-8B2A-4D2DEF4CEB7B}" presName="text_3" presStyleLbl="node1" presStyleIdx="2" presStyleCnt="4">
        <dgm:presLayoutVars>
          <dgm:bulletEnabled val="1"/>
        </dgm:presLayoutVars>
      </dgm:prSet>
      <dgm:spPr/>
    </dgm:pt>
    <dgm:pt modelId="{F13D4058-2E45-4C87-B828-2AC336D11CF7}" type="pres">
      <dgm:prSet presAssocID="{2D063C3F-2EC7-4602-8B2A-4D2DEF4CEB7B}" presName="accent_3" presStyleCnt="0"/>
      <dgm:spPr/>
    </dgm:pt>
    <dgm:pt modelId="{FF7F1F37-3A04-481D-8461-615C76C85831}" type="pres">
      <dgm:prSet presAssocID="{2D063C3F-2EC7-4602-8B2A-4D2DEF4CEB7B}" presName="accentRepeatNode" presStyleLbl="solidFgAcc1" presStyleIdx="2" presStyleCnt="4"/>
      <dgm:spPr>
        <a:ln>
          <a:solidFill>
            <a:srgbClr val="67A478"/>
          </a:solidFill>
        </a:ln>
      </dgm:spPr>
    </dgm:pt>
    <dgm:pt modelId="{623DF9BD-0521-4958-AE0D-FB76942BFA97}" type="pres">
      <dgm:prSet presAssocID="{E2DB8DDF-DFD0-4153-B337-7D9B2C41FD86}" presName="text_4" presStyleLbl="node1" presStyleIdx="3" presStyleCnt="4">
        <dgm:presLayoutVars>
          <dgm:bulletEnabled val="1"/>
        </dgm:presLayoutVars>
      </dgm:prSet>
      <dgm:spPr/>
    </dgm:pt>
    <dgm:pt modelId="{A6BF857C-835A-48AB-89D0-F8D6FE5B2F8B}" type="pres">
      <dgm:prSet presAssocID="{E2DB8DDF-DFD0-4153-B337-7D9B2C41FD86}" presName="accent_4" presStyleCnt="0"/>
      <dgm:spPr/>
    </dgm:pt>
    <dgm:pt modelId="{00E0AFA8-984E-408C-B64E-D6018C1A1D5A}" type="pres">
      <dgm:prSet presAssocID="{E2DB8DDF-DFD0-4153-B337-7D9B2C41FD86}" presName="accentRepeatNode" presStyleLbl="solidFgAcc1" presStyleIdx="3" presStyleCnt="4"/>
      <dgm:spPr>
        <a:ln>
          <a:solidFill>
            <a:srgbClr val="628F43"/>
          </a:solidFill>
        </a:ln>
      </dgm:spPr>
    </dgm:pt>
  </dgm:ptLst>
  <dgm:cxnLst>
    <dgm:cxn modelId="{1C1CD30C-46BF-4679-97CE-77759AA42C36}" srcId="{EBC813F5-C66B-456F-9E8B-5EF027D33CF6}" destId="{0DD2D1CE-D486-43DC-9824-F675EDA0FB7D}" srcOrd="1" destOrd="0" parTransId="{27B42C37-9F68-4B8B-A9AA-9666FE182DF0}" sibTransId="{9CAC6204-DDFF-4C49-8F8D-1ECDC3D29236}"/>
    <dgm:cxn modelId="{B125261D-C06E-4DC3-9DFF-48F6AE204451}" type="presOf" srcId="{0DD2D1CE-D486-43DC-9824-F675EDA0FB7D}" destId="{2B8B3F4B-7EB6-4C68-B484-C5294F1B2E30}" srcOrd="0" destOrd="0" presId="urn:microsoft.com/office/officeart/2008/layout/VerticalCurvedList"/>
    <dgm:cxn modelId="{3E262928-40EE-4BAB-B3C5-031308354872}" type="presOf" srcId="{E2DB8DDF-DFD0-4153-B337-7D9B2C41FD86}" destId="{623DF9BD-0521-4958-AE0D-FB76942BFA97}" srcOrd="0" destOrd="0" presId="urn:microsoft.com/office/officeart/2008/layout/VerticalCurvedList"/>
    <dgm:cxn modelId="{BEB5E478-936C-47DA-AB26-436400920292}" type="presOf" srcId="{2D553E7E-7501-428F-BA8C-B33932EB319B}" destId="{191BB7EE-948F-46EC-A6BF-D6AA17588E91}" srcOrd="0" destOrd="0" presId="urn:microsoft.com/office/officeart/2008/layout/VerticalCurvedList"/>
    <dgm:cxn modelId="{13211280-D9FC-4875-B58E-AC7CF04CA189}" type="presOf" srcId="{7B555B54-3557-4301-A20A-F72BEED598AE}" destId="{038742EA-3FE2-4756-8A4E-EB0D1AE6B704}" srcOrd="0" destOrd="0" presId="urn:microsoft.com/office/officeart/2008/layout/VerticalCurvedList"/>
    <dgm:cxn modelId="{D9730F97-D3A7-4C5C-939F-6FBBFB85B242}" type="presOf" srcId="{2D063C3F-2EC7-4602-8B2A-4D2DEF4CEB7B}" destId="{6234B590-47FD-4FEC-BE40-703B61BBF2F5}" srcOrd="0" destOrd="0" presId="urn:microsoft.com/office/officeart/2008/layout/VerticalCurvedList"/>
    <dgm:cxn modelId="{64ED92A3-DC77-4D3E-8BA2-4A59125F80D5}" srcId="{EBC813F5-C66B-456F-9E8B-5EF027D33CF6}" destId="{2D553E7E-7501-428F-BA8C-B33932EB319B}" srcOrd="0" destOrd="0" parTransId="{544E77FC-0D5C-476F-8F57-27F7EB9CC73F}" sibTransId="{7B555B54-3557-4301-A20A-F72BEED598AE}"/>
    <dgm:cxn modelId="{F458BBBF-9F74-42AD-96A1-731C1FE35949}" srcId="{EBC813F5-C66B-456F-9E8B-5EF027D33CF6}" destId="{2D063C3F-2EC7-4602-8B2A-4D2DEF4CEB7B}" srcOrd="2" destOrd="0" parTransId="{694B02E5-A483-4CBB-B328-3762D1739EC2}" sibTransId="{5536EE83-FC19-4DEF-A459-3C7507E68224}"/>
    <dgm:cxn modelId="{6C61D3C8-5A8E-4DAE-8442-573209AC7C14}" type="presOf" srcId="{EBC813F5-C66B-456F-9E8B-5EF027D33CF6}" destId="{04CCCCF0-5E4F-4A4A-BB71-C76C5221F169}" srcOrd="0" destOrd="0" presId="urn:microsoft.com/office/officeart/2008/layout/VerticalCurvedList"/>
    <dgm:cxn modelId="{02DA9AF8-3FD3-4DF9-99DC-5B6B92A0D729}" srcId="{EBC813F5-C66B-456F-9E8B-5EF027D33CF6}" destId="{E2DB8DDF-DFD0-4153-B337-7D9B2C41FD86}" srcOrd="3" destOrd="0" parTransId="{713E2541-64B3-4422-8D77-24B2AD2BE626}" sibTransId="{C05B19F1-92B7-4535-B83F-49E070C81309}"/>
    <dgm:cxn modelId="{2DFC2890-E5C3-4032-9FD1-621B59DBCCBC}" type="presParOf" srcId="{04CCCCF0-5E4F-4A4A-BB71-C76C5221F169}" destId="{6CB4F8F9-088F-483B-AE2E-EAC9BA3CAD90}" srcOrd="0" destOrd="0" presId="urn:microsoft.com/office/officeart/2008/layout/VerticalCurvedList"/>
    <dgm:cxn modelId="{302787E3-B1A6-45FD-B840-290D7D1E3C7F}" type="presParOf" srcId="{6CB4F8F9-088F-483B-AE2E-EAC9BA3CAD90}" destId="{3FC4E45D-09BC-4FDE-9956-0D17F0709E74}" srcOrd="0" destOrd="0" presId="urn:microsoft.com/office/officeart/2008/layout/VerticalCurvedList"/>
    <dgm:cxn modelId="{A1D5500E-1160-49B9-9985-DAE428E91EF3}" type="presParOf" srcId="{3FC4E45D-09BC-4FDE-9956-0D17F0709E74}" destId="{28092E6B-4F88-4A55-AB14-3BD53D407E28}" srcOrd="0" destOrd="0" presId="urn:microsoft.com/office/officeart/2008/layout/VerticalCurvedList"/>
    <dgm:cxn modelId="{177841B2-2E07-410F-9BA9-E2E665AD1BFD}" type="presParOf" srcId="{3FC4E45D-09BC-4FDE-9956-0D17F0709E74}" destId="{038742EA-3FE2-4756-8A4E-EB0D1AE6B704}" srcOrd="1" destOrd="0" presId="urn:microsoft.com/office/officeart/2008/layout/VerticalCurvedList"/>
    <dgm:cxn modelId="{FEAF38BD-A725-4548-A41D-183DDB39818F}" type="presParOf" srcId="{3FC4E45D-09BC-4FDE-9956-0D17F0709E74}" destId="{C447FB1E-D5FD-4E0A-B791-DA4FBF659C57}" srcOrd="2" destOrd="0" presId="urn:microsoft.com/office/officeart/2008/layout/VerticalCurvedList"/>
    <dgm:cxn modelId="{24553260-7CE6-4D9C-91B1-F0E32F848180}" type="presParOf" srcId="{3FC4E45D-09BC-4FDE-9956-0D17F0709E74}" destId="{C2405EE5-344C-4627-A903-51F5089E0656}" srcOrd="3" destOrd="0" presId="urn:microsoft.com/office/officeart/2008/layout/VerticalCurvedList"/>
    <dgm:cxn modelId="{B1E1CC8A-71C1-48BF-AAB4-523066F46525}" type="presParOf" srcId="{6CB4F8F9-088F-483B-AE2E-EAC9BA3CAD90}" destId="{191BB7EE-948F-46EC-A6BF-D6AA17588E91}" srcOrd="1" destOrd="0" presId="urn:microsoft.com/office/officeart/2008/layout/VerticalCurvedList"/>
    <dgm:cxn modelId="{5EB1C986-D993-4A16-91F6-839A482FDC0A}" type="presParOf" srcId="{6CB4F8F9-088F-483B-AE2E-EAC9BA3CAD90}" destId="{BE1A73DA-FF8A-42CA-96A6-A27F85350C54}" srcOrd="2" destOrd="0" presId="urn:microsoft.com/office/officeart/2008/layout/VerticalCurvedList"/>
    <dgm:cxn modelId="{2015F5DF-0BA8-4DA2-93CB-A24E506DD508}" type="presParOf" srcId="{BE1A73DA-FF8A-42CA-96A6-A27F85350C54}" destId="{08FAFF36-E6FE-4831-924D-A864640A0936}" srcOrd="0" destOrd="0" presId="urn:microsoft.com/office/officeart/2008/layout/VerticalCurvedList"/>
    <dgm:cxn modelId="{A24C207F-3A33-4E4F-B8A2-F707F19F1F74}" type="presParOf" srcId="{6CB4F8F9-088F-483B-AE2E-EAC9BA3CAD90}" destId="{2B8B3F4B-7EB6-4C68-B484-C5294F1B2E30}" srcOrd="3" destOrd="0" presId="urn:microsoft.com/office/officeart/2008/layout/VerticalCurvedList"/>
    <dgm:cxn modelId="{EF8FC201-798E-4263-902A-277DB4FE7A13}" type="presParOf" srcId="{6CB4F8F9-088F-483B-AE2E-EAC9BA3CAD90}" destId="{F4826FA6-A81D-475B-A461-320F2BAB4594}" srcOrd="4" destOrd="0" presId="urn:microsoft.com/office/officeart/2008/layout/VerticalCurvedList"/>
    <dgm:cxn modelId="{46447566-45C0-4A30-9C4D-688F68A30EB3}" type="presParOf" srcId="{F4826FA6-A81D-475B-A461-320F2BAB4594}" destId="{CFB6FD82-945A-44FC-8450-2671EAFCD917}" srcOrd="0" destOrd="0" presId="urn:microsoft.com/office/officeart/2008/layout/VerticalCurvedList"/>
    <dgm:cxn modelId="{2C357A30-123B-4CB3-8C4B-330DC9771943}" type="presParOf" srcId="{6CB4F8F9-088F-483B-AE2E-EAC9BA3CAD90}" destId="{6234B590-47FD-4FEC-BE40-703B61BBF2F5}" srcOrd="5" destOrd="0" presId="urn:microsoft.com/office/officeart/2008/layout/VerticalCurvedList"/>
    <dgm:cxn modelId="{7468D014-DE5D-438B-8F2B-1E88076C8EEF}" type="presParOf" srcId="{6CB4F8F9-088F-483B-AE2E-EAC9BA3CAD90}" destId="{F13D4058-2E45-4C87-B828-2AC336D11CF7}" srcOrd="6" destOrd="0" presId="urn:microsoft.com/office/officeart/2008/layout/VerticalCurvedList"/>
    <dgm:cxn modelId="{3E110756-24CC-4C6A-BC38-00E909E28010}" type="presParOf" srcId="{F13D4058-2E45-4C87-B828-2AC336D11CF7}" destId="{FF7F1F37-3A04-481D-8461-615C76C85831}" srcOrd="0" destOrd="0" presId="urn:microsoft.com/office/officeart/2008/layout/VerticalCurvedList"/>
    <dgm:cxn modelId="{1810AAB9-DCCB-46FA-A572-9E7377F68ACE}" type="presParOf" srcId="{6CB4F8F9-088F-483B-AE2E-EAC9BA3CAD90}" destId="{623DF9BD-0521-4958-AE0D-FB76942BFA97}" srcOrd="7" destOrd="0" presId="urn:microsoft.com/office/officeart/2008/layout/VerticalCurvedList"/>
    <dgm:cxn modelId="{56BD7F22-1BFC-4A17-A74F-9D2621B4EB92}" type="presParOf" srcId="{6CB4F8F9-088F-483B-AE2E-EAC9BA3CAD90}" destId="{A6BF857C-835A-48AB-89D0-F8D6FE5B2F8B}" srcOrd="8" destOrd="0" presId="urn:microsoft.com/office/officeart/2008/layout/VerticalCurvedList"/>
    <dgm:cxn modelId="{D6C1383C-F361-425C-89F2-1C350D71918C}" type="presParOf" srcId="{A6BF857C-835A-48AB-89D0-F8D6FE5B2F8B}" destId="{00E0AFA8-984E-408C-B64E-D6018C1A1D5A}" srcOrd="0" destOrd="0" presId="urn:microsoft.com/office/officeart/2008/layout/VerticalCurvedList"/>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64CF6-AF3F-9948-9778-B75205C40330}">
      <dsp:nvSpPr>
        <dsp:cNvPr id="0" name=""/>
        <dsp:cNvSpPr/>
      </dsp:nvSpPr>
      <dsp:spPr>
        <a:xfrm rot="5400000">
          <a:off x="528604" y="1964676"/>
          <a:ext cx="1566888" cy="2607267"/>
        </a:xfrm>
        <a:prstGeom prst="corner">
          <a:avLst>
            <a:gd name="adj1" fmla="val 16120"/>
            <a:gd name="adj2" fmla="val 1611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0"/>
              <a:satOff val="0"/>
              <a:lumOff val="0"/>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349C3811-9DC2-3746-87F2-4100A4A210DC}">
      <dsp:nvSpPr>
        <dsp:cNvPr id="0" name=""/>
        <dsp:cNvSpPr/>
      </dsp:nvSpPr>
      <dsp:spPr>
        <a:xfrm>
          <a:off x="262803" y="2743687"/>
          <a:ext cx="2362353" cy="206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Century Gothic"/>
            </a:rPr>
            <a:t>Background</a:t>
          </a:r>
          <a:endParaRPr lang="en-US" sz="2200" kern="1200">
            <a:solidFill>
              <a:schemeClr val="tx1">
                <a:lumMod val="75000"/>
                <a:lumOff val="25000"/>
              </a:schemeClr>
            </a:solidFill>
            <a:latin typeface="Century Gothic"/>
          </a:endParaRPr>
        </a:p>
        <a:p>
          <a:pPr marL="0" lvl="0" indent="0" algn="l" defTabSz="889000">
            <a:lnSpc>
              <a:spcPct val="90000"/>
            </a:lnSpc>
            <a:spcBef>
              <a:spcPct val="0"/>
            </a:spcBef>
            <a:spcAft>
              <a:spcPct val="35000"/>
            </a:spcAft>
            <a:buNone/>
          </a:pPr>
          <a:r>
            <a:rPr lang="en-US" sz="1400" kern="1200">
              <a:solidFill>
                <a:schemeClr val="tx1">
                  <a:lumMod val="76000"/>
                  <a:lumOff val="24000"/>
                </a:schemeClr>
              </a:solidFill>
              <a:latin typeface="Century Gothic"/>
            </a:rPr>
            <a:t>Research Partners</a:t>
          </a:r>
        </a:p>
        <a:p>
          <a:pPr marL="0" lvl="0" indent="0" algn="l" defTabSz="889000">
            <a:lnSpc>
              <a:spcPct val="90000"/>
            </a:lnSpc>
            <a:spcBef>
              <a:spcPct val="0"/>
            </a:spcBef>
            <a:spcAft>
              <a:spcPct val="35000"/>
            </a:spcAft>
            <a:buNone/>
          </a:pPr>
          <a:r>
            <a:rPr lang="en-US" sz="1400" kern="1200">
              <a:solidFill>
                <a:schemeClr val="tx1">
                  <a:lumMod val="76000"/>
                  <a:lumOff val="24000"/>
                </a:schemeClr>
              </a:solidFill>
              <a:latin typeface="Century Gothic"/>
            </a:rPr>
            <a:t>Community Concerns</a:t>
          </a:r>
        </a:p>
        <a:p>
          <a:pPr marL="0" lvl="0" indent="0" algn="l" defTabSz="889000">
            <a:lnSpc>
              <a:spcPct val="90000"/>
            </a:lnSpc>
            <a:spcBef>
              <a:spcPct val="0"/>
            </a:spcBef>
            <a:spcAft>
              <a:spcPct val="35000"/>
            </a:spcAft>
            <a:buNone/>
          </a:pPr>
          <a:endParaRPr lang="en-US" sz="1400" kern="1200">
            <a:latin typeface="Century Gothic"/>
          </a:endParaRPr>
        </a:p>
      </dsp:txBody>
      <dsp:txXfrm>
        <a:off x="262803" y="2743687"/>
        <a:ext cx="2362353" cy="2063292"/>
      </dsp:txXfrm>
    </dsp:sp>
    <dsp:sp modelId="{2789D5C5-211C-774A-8E0E-5B79CB0C9D46}">
      <dsp:nvSpPr>
        <dsp:cNvPr id="0" name=""/>
        <dsp:cNvSpPr/>
      </dsp:nvSpPr>
      <dsp:spPr>
        <a:xfrm>
          <a:off x="2176784" y="1772726"/>
          <a:ext cx="444123" cy="444123"/>
        </a:xfrm>
        <a:prstGeom prst="triangle">
          <a:avLst>
            <a:gd name="adj" fmla="val 10000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53547"/>
              <a:satOff val="-2152"/>
              <a:lumOff val="4605"/>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FA822CAB-EB19-1C4D-9461-42AAD4BDC3E2}">
      <dsp:nvSpPr>
        <dsp:cNvPr id="0" name=""/>
        <dsp:cNvSpPr/>
      </dsp:nvSpPr>
      <dsp:spPr>
        <a:xfrm rot="5400000">
          <a:off x="3414433" y="1251626"/>
          <a:ext cx="1566888" cy="2607267"/>
        </a:xfrm>
        <a:prstGeom prst="corner">
          <a:avLst>
            <a:gd name="adj1" fmla="val 16120"/>
            <a:gd name="adj2" fmla="val 1611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107093"/>
              <a:satOff val="-4303"/>
              <a:lumOff val="9209"/>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3D9D5180-B6DA-B74F-AD04-A08DDB60E7E4}">
      <dsp:nvSpPr>
        <dsp:cNvPr id="0" name=""/>
        <dsp:cNvSpPr/>
      </dsp:nvSpPr>
      <dsp:spPr>
        <a:xfrm>
          <a:off x="3136379" y="2030637"/>
          <a:ext cx="2386857" cy="206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solidFill>
                <a:schemeClr val="tx1">
                  <a:lumMod val="75000"/>
                  <a:lumOff val="25000"/>
                </a:schemeClr>
              </a:solidFill>
              <a:latin typeface="+mj-lt"/>
            </a:rPr>
            <a:t>Methods</a:t>
          </a: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mj-lt"/>
            </a:rPr>
            <a:t>Study Area</a:t>
          </a: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Century Gothic"/>
            </a:rPr>
            <a:t>Objectives</a:t>
          </a: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Century Gothic"/>
            </a:rPr>
            <a:t>Earth Observations</a:t>
          </a:r>
        </a:p>
      </dsp:txBody>
      <dsp:txXfrm>
        <a:off x="3136379" y="2030637"/>
        <a:ext cx="2386857" cy="2063292"/>
      </dsp:txXfrm>
    </dsp:sp>
    <dsp:sp modelId="{73EE509B-7F99-704F-9E94-8CA6BC390EEF}">
      <dsp:nvSpPr>
        <dsp:cNvPr id="0" name=""/>
        <dsp:cNvSpPr/>
      </dsp:nvSpPr>
      <dsp:spPr>
        <a:xfrm>
          <a:off x="5062612" y="1059676"/>
          <a:ext cx="444123" cy="444123"/>
        </a:xfrm>
        <a:prstGeom prst="triangle">
          <a:avLst>
            <a:gd name="adj" fmla="val 10000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160640"/>
              <a:satOff val="-6455"/>
              <a:lumOff val="13814"/>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5A9D641E-6B9F-4244-B397-86241C7E29A1}">
      <dsp:nvSpPr>
        <dsp:cNvPr id="0" name=""/>
        <dsp:cNvSpPr/>
      </dsp:nvSpPr>
      <dsp:spPr>
        <a:xfrm rot="5400000">
          <a:off x="6300261" y="538576"/>
          <a:ext cx="1566888" cy="2607267"/>
        </a:xfrm>
        <a:prstGeom prst="corner">
          <a:avLst>
            <a:gd name="adj1" fmla="val 16120"/>
            <a:gd name="adj2" fmla="val 1611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214187"/>
              <a:satOff val="-8606"/>
              <a:lumOff val="18419"/>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2AF10FD4-6A06-1444-9BEB-140C95D4D581}">
      <dsp:nvSpPr>
        <dsp:cNvPr id="0" name=""/>
        <dsp:cNvSpPr/>
      </dsp:nvSpPr>
      <dsp:spPr>
        <a:xfrm>
          <a:off x="6038708" y="1317588"/>
          <a:ext cx="2353856" cy="206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solidFill>
                <a:schemeClr val="tx1">
                  <a:lumMod val="75000"/>
                  <a:lumOff val="25000"/>
                </a:schemeClr>
              </a:solidFill>
              <a:latin typeface="+mj-lt"/>
            </a:rPr>
            <a:t>Results</a:t>
          </a: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mj-lt"/>
            </a:rPr>
            <a:t>Errors &amp;</a:t>
          </a: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mj-lt"/>
            </a:rPr>
            <a:t>Uncertainties</a:t>
          </a:r>
        </a:p>
      </dsp:txBody>
      <dsp:txXfrm>
        <a:off x="6038708" y="1317588"/>
        <a:ext cx="2353856" cy="2063292"/>
      </dsp:txXfrm>
    </dsp:sp>
    <dsp:sp modelId="{1545FC68-4608-4F4C-89E6-0BEC01D52E79}">
      <dsp:nvSpPr>
        <dsp:cNvPr id="0" name=""/>
        <dsp:cNvSpPr/>
      </dsp:nvSpPr>
      <dsp:spPr>
        <a:xfrm>
          <a:off x="7948440" y="346626"/>
          <a:ext cx="444123" cy="444123"/>
        </a:xfrm>
        <a:prstGeom prst="triangle">
          <a:avLst>
            <a:gd name="adj" fmla="val 10000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267733"/>
              <a:satOff val="-10758"/>
              <a:lumOff val="23023"/>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7B70C60A-667E-4F4E-A12F-2019425195E3}">
      <dsp:nvSpPr>
        <dsp:cNvPr id="0" name=""/>
        <dsp:cNvSpPr/>
      </dsp:nvSpPr>
      <dsp:spPr>
        <a:xfrm rot="5400000">
          <a:off x="9186089" y="-174472"/>
          <a:ext cx="1566888" cy="2607267"/>
        </a:xfrm>
        <a:prstGeom prst="corner">
          <a:avLst>
            <a:gd name="adj1" fmla="val 16120"/>
            <a:gd name="adj2" fmla="val 16110"/>
          </a:avLst>
        </a:prstGeom>
        <a:gradFill flip="none" rotWithShape="1">
          <a:gsLst>
            <a:gs pos="0">
              <a:srgbClr val="67A478">
                <a:shade val="30000"/>
                <a:satMod val="115000"/>
              </a:srgbClr>
            </a:gs>
            <a:gs pos="50000">
              <a:srgbClr val="67A478">
                <a:shade val="67500"/>
                <a:satMod val="115000"/>
              </a:srgbClr>
            </a:gs>
            <a:gs pos="100000">
              <a:srgbClr val="67A478">
                <a:shade val="100000"/>
                <a:satMod val="115000"/>
              </a:srgbClr>
            </a:gs>
          </a:gsLst>
          <a:lin ang="10800000" scaled="1"/>
          <a:tileRect/>
        </a:gradFill>
        <a:ln w="12700" cap="flat" cmpd="sng" algn="ctr">
          <a:solidFill>
            <a:schemeClr val="accent6">
              <a:shade val="80000"/>
              <a:hueOff val="321280"/>
              <a:satOff val="-12909"/>
              <a:lumOff val="27628"/>
              <a:alphaOff val="0"/>
            </a:schemeClr>
          </a:solidFill>
          <a:prstDash val="solid"/>
          <a:miter lim="800000"/>
        </a:ln>
        <a:effectLst>
          <a:outerShdw blurRad="50800" dist="38100" dir="2700000" algn="tl" rotWithShape="0">
            <a:prstClr val="black">
              <a:alpha val="40000"/>
            </a:prstClr>
          </a:outerShdw>
          <a:reflection stA="15000" endPos="65000" dist="50800" dir="5400000" sy="-100000" algn="bl" rotWithShape="0"/>
        </a:effectLst>
      </dsp:spPr>
      <dsp:style>
        <a:lnRef idx="2">
          <a:scrgbClr r="0" g="0" b="0"/>
        </a:lnRef>
        <a:fillRef idx="1">
          <a:scrgbClr r="0" g="0" b="0"/>
        </a:fillRef>
        <a:effectRef idx="0">
          <a:scrgbClr r="0" g="0" b="0"/>
        </a:effectRef>
        <a:fontRef idx="minor">
          <a:schemeClr val="lt1"/>
        </a:fontRef>
      </dsp:style>
    </dsp:sp>
    <dsp:sp modelId="{2DDEC7AD-6786-4547-968A-AF96266DA0C8}">
      <dsp:nvSpPr>
        <dsp:cNvPr id="0" name=""/>
        <dsp:cNvSpPr/>
      </dsp:nvSpPr>
      <dsp:spPr>
        <a:xfrm>
          <a:off x="8870504" y="597172"/>
          <a:ext cx="2478751" cy="206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solidFill>
                <a:schemeClr val="tx1">
                  <a:lumMod val="75000"/>
                  <a:lumOff val="25000"/>
                </a:schemeClr>
              </a:solidFill>
              <a:latin typeface="+mj-lt"/>
            </a:rPr>
            <a:t>Conclusion</a:t>
          </a:r>
          <a:endParaRPr lang="en-US" sz="1400" kern="1200">
            <a:solidFill>
              <a:schemeClr val="tx1">
                <a:lumMod val="75000"/>
                <a:lumOff val="25000"/>
              </a:schemeClr>
            </a:solidFill>
            <a:latin typeface="+mj-lt"/>
          </a:endParaRP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mj-lt"/>
            </a:rPr>
            <a:t> Feasibility</a:t>
          </a:r>
        </a:p>
        <a:p>
          <a:pPr marL="0" lvl="0" indent="0" algn="l" defTabSz="1066800" rtl="0">
            <a:lnSpc>
              <a:spcPct val="90000"/>
            </a:lnSpc>
            <a:spcBef>
              <a:spcPct val="0"/>
            </a:spcBef>
            <a:spcAft>
              <a:spcPct val="35000"/>
            </a:spcAft>
            <a:buNone/>
          </a:pPr>
          <a:r>
            <a:rPr lang="en-US" sz="1400" kern="1200">
              <a:solidFill>
                <a:schemeClr val="tx1">
                  <a:lumMod val="75000"/>
                  <a:lumOff val="25000"/>
                </a:schemeClr>
              </a:solidFill>
              <a:latin typeface="+mj-lt"/>
            </a:rPr>
            <a:t> Acknowledgements</a:t>
          </a:r>
        </a:p>
      </dsp:txBody>
      <dsp:txXfrm>
        <a:off x="8870504" y="597172"/>
        <a:ext cx="2478751" cy="2063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8131B-F77A-4EC2-A06A-087241A72E12}">
      <dsp:nvSpPr>
        <dsp:cNvPr id="0" name=""/>
        <dsp:cNvSpPr/>
      </dsp:nvSpPr>
      <dsp:spPr>
        <a:xfrm>
          <a:off x="0" y="457763"/>
          <a:ext cx="11179175" cy="705600"/>
        </a:xfrm>
        <a:prstGeom prst="rect">
          <a:avLst/>
        </a:prstGeom>
        <a:solidFill>
          <a:schemeClr val="lt1">
            <a:alpha val="90000"/>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59AE30B3-4B0A-4396-A5F4-FBF11449B950}">
      <dsp:nvSpPr>
        <dsp:cNvPr id="0" name=""/>
        <dsp:cNvSpPr/>
      </dsp:nvSpPr>
      <dsp:spPr>
        <a:xfrm>
          <a:off x="558958" y="44483"/>
          <a:ext cx="7724083" cy="826560"/>
        </a:xfrm>
        <a:prstGeom prst="roundRect">
          <a:avLst/>
        </a:prstGeom>
        <a:solidFill>
          <a:schemeClr val="lt1"/>
        </a:solidFill>
        <a:ln w="38100" cap="flat" cmpd="sng" algn="ctr">
          <a:solidFill>
            <a:srgbClr val="67A478"/>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5782" tIns="0" rIns="295782"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lumMod val="75000"/>
                  <a:lumOff val="25000"/>
                </a:schemeClr>
              </a:solidFill>
              <a:latin typeface="Century Gothic"/>
            </a:rPr>
            <a:t>NBAR MODIS Smoothing &amp; Sensor Error</a:t>
          </a:r>
          <a:endParaRPr lang="en-US" sz="2800" kern="1200">
            <a:solidFill>
              <a:schemeClr val="tx1">
                <a:lumMod val="75000"/>
                <a:lumOff val="25000"/>
              </a:schemeClr>
            </a:solidFill>
          </a:endParaRPr>
        </a:p>
      </dsp:txBody>
      <dsp:txXfrm>
        <a:off x="599307" y="84832"/>
        <a:ext cx="7643385" cy="745862"/>
      </dsp:txXfrm>
    </dsp:sp>
    <dsp:sp modelId="{D6DD3286-7A3A-43DE-9083-1EF3C4E01494}">
      <dsp:nvSpPr>
        <dsp:cNvPr id="0" name=""/>
        <dsp:cNvSpPr/>
      </dsp:nvSpPr>
      <dsp:spPr>
        <a:xfrm>
          <a:off x="0" y="1727844"/>
          <a:ext cx="11179175" cy="705600"/>
        </a:xfrm>
        <a:prstGeom prst="rect">
          <a:avLst/>
        </a:prstGeom>
        <a:solidFill>
          <a:schemeClr val="lt1">
            <a:alpha val="90000"/>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1D0CA524-2CB3-4396-8B5A-3BD83501BA63}">
      <dsp:nvSpPr>
        <dsp:cNvPr id="0" name=""/>
        <dsp:cNvSpPr/>
      </dsp:nvSpPr>
      <dsp:spPr>
        <a:xfrm>
          <a:off x="572602" y="1309249"/>
          <a:ext cx="7758671" cy="826560"/>
        </a:xfrm>
        <a:prstGeom prst="roundRect">
          <a:avLst/>
        </a:prstGeom>
        <a:solidFill>
          <a:schemeClr val="lt1"/>
        </a:solidFill>
        <a:ln w="38100" cap="flat" cmpd="sng" algn="ctr">
          <a:solidFill>
            <a:srgbClr val="67A478"/>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5782" tIns="0" rIns="295782"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lumMod val="75000"/>
                  <a:lumOff val="25000"/>
                </a:schemeClr>
              </a:solidFill>
              <a:latin typeface="Century Gothic"/>
            </a:rPr>
            <a:t>Water Masking</a:t>
          </a:r>
          <a:endParaRPr lang="en-US" sz="2800" kern="1200">
            <a:solidFill>
              <a:schemeClr val="tx1">
                <a:lumMod val="75000"/>
                <a:lumOff val="25000"/>
              </a:schemeClr>
            </a:solidFill>
          </a:endParaRPr>
        </a:p>
      </dsp:txBody>
      <dsp:txXfrm>
        <a:off x="612951" y="1349598"/>
        <a:ext cx="7677973" cy="745862"/>
      </dsp:txXfrm>
    </dsp:sp>
    <dsp:sp modelId="{86164EC3-FB9A-4DFE-AA2C-74B4E76DCEB7}">
      <dsp:nvSpPr>
        <dsp:cNvPr id="0" name=""/>
        <dsp:cNvSpPr/>
      </dsp:nvSpPr>
      <dsp:spPr>
        <a:xfrm>
          <a:off x="0" y="2997924"/>
          <a:ext cx="11179175" cy="705600"/>
        </a:xfrm>
        <a:prstGeom prst="rect">
          <a:avLst/>
        </a:prstGeom>
        <a:solidFill>
          <a:schemeClr val="lt1">
            <a:alpha val="90000"/>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B4991AC1-9372-4D2F-BB6B-FED22FDCECBF}">
      <dsp:nvSpPr>
        <dsp:cNvPr id="0" name=""/>
        <dsp:cNvSpPr/>
      </dsp:nvSpPr>
      <dsp:spPr>
        <a:xfrm>
          <a:off x="558958" y="2584644"/>
          <a:ext cx="7758671" cy="826560"/>
        </a:xfrm>
        <a:prstGeom prst="roundRect">
          <a:avLst/>
        </a:prstGeom>
        <a:solidFill>
          <a:schemeClr val="lt1"/>
        </a:solidFill>
        <a:ln w="38100" cap="flat" cmpd="sng" algn="ctr">
          <a:solidFill>
            <a:srgbClr val="67A478"/>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5782" tIns="0" rIns="295782"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lumMod val="75000"/>
                  <a:lumOff val="25000"/>
                </a:schemeClr>
              </a:solidFill>
              <a:latin typeface="Century Gothic"/>
            </a:rPr>
            <a:t>Negative NDVI values</a:t>
          </a:r>
          <a:endParaRPr lang="en-US" sz="2800" kern="1200">
            <a:solidFill>
              <a:schemeClr val="tx1">
                <a:lumMod val="75000"/>
                <a:lumOff val="25000"/>
              </a:schemeClr>
            </a:solidFill>
          </a:endParaRPr>
        </a:p>
      </dsp:txBody>
      <dsp:txXfrm>
        <a:off x="599307" y="2624993"/>
        <a:ext cx="7677973" cy="745862"/>
      </dsp:txXfrm>
    </dsp:sp>
    <dsp:sp modelId="{4B1BE435-200E-41BE-8B1C-280BD4A11F28}">
      <dsp:nvSpPr>
        <dsp:cNvPr id="0" name=""/>
        <dsp:cNvSpPr/>
      </dsp:nvSpPr>
      <dsp:spPr>
        <a:xfrm>
          <a:off x="0" y="4268004"/>
          <a:ext cx="11179175" cy="705600"/>
        </a:xfrm>
        <a:prstGeom prst="rect">
          <a:avLst/>
        </a:prstGeom>
        <a:solidFill>
          <a:schemeClr val="lt1">
            <a:alpha val="90000"/>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4BBDBF14-A279-43FA-B35B-819E53312633}">
      <dsp:nvSpPr>
        <dsp:cNvPr id="0" name=""/>
        <dsp:cNvSpPr/>
      </dsp:nvSpPr>
      <dsp:spPr>
        <a:xfrm>
          <a:off x="558958" y="3854724"/>
          <a:ext cx="7758671" cy="826560"/>
        </a:xfrm>
        <a:prstGeom prst="roundRect">
          <a:avLst/>
        </a:prstGeom>
        <a:solidFill>
          <a:schemeClr val="lt1"/>
        </a:solidFill>
        <a:ln w="38100" cap="flat" cmpd="sng" algn="ctr">
          <a:solidFill>
            <a:srgbClr val="67A478"/>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5782" tIns="0" rIns="295782"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lumMod val="75000"/>
                  <a:lumOff val="25000"/>
                </a:schemeClr>
              </a:solidFill>
              <a:latin typeface="Century Gothic"/>
            </a:rPr>
            <a:t>MSLSP Product Timeframe</a:t>
          </a:r>
          <a:endParaRPr lang="en-US" sz="2800" kern="1200">
            <a:solidFill>
              <a:schemeClr val="tx1">
                <a:lumMod val="75000"/>
                <a:lumOff val="25000"/>
              </a:schemeClr>
            </a:solidFill>
          </a:endParaRPr>
        </a:p>
      </dsp:txBody>
      <dsp:txXfrm>
        <a:off x="599307" y="3895073"/>
        <a:ext cx="7677973"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742EA-3FE2-4756-8A4E-EB0D1AE6B704}">
      <dsp:nvSpPr>
        <dsp:cNvPr id="0" name=""/>
        <dsp:cNvSpPr/>
      </dsp:nvSpPr>
      <dsp:spPr>
        <a:xfrm>
          <a:off x="-6447382" y="-986120"/>
          <a:ext cx="7674102" cy="7674102"/>
        </a:xfrm>
        <a:prstGeom prst="blockArc">
          <a:avLst>
            <a:gd name="adj1" fmla="val 18900000"/>
            <a:gd name="adj2" fmla="val 2700000"/>
            <a:gd name="adj3" fmla="val 281"/>
          </a:avLst>
        </a:pr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1BB7EE-948F-46EC-A6BF-D6AA17588E91}">
      <dsp:nvSpPr>
        <dsp:cNvPr id="0" name=""/>
        <dsp:cNvSpPr/>
      </dsp:nvSpPr>
      <dsp:spPr>
        <a:xfrm>
          <a:off x="641941" y="438359"/>
          <a:ext cx="11516629" cy="877174"/>
        </a:xfrm>
        <a:prstGeom prst="rect">
          <a:avLst/>
        </a:prstGeom>
        <a:solidFill>
          <a:srgbClr val="67A47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6257" tIns="71120" rIns="71120" bIns="71120" numCol="1" spcCol="1270" anchor="ctr" anchorCtr="0">
          <a:noAutofit/>
        </a:bodyPr>
        <a:lstStyle/>
        <a:p>
          <a:pPr marL="0" lvl="0" indent="0" algn="l" defTabSz="1244600">
            <a:lnSpc>
              <a:spcPct val="90000"/>
            </a:lnSpc>
            <a:spcBef>
              <a:spcPct val="0"/>
            </a:spcBef>
            <a:spcAft>
              <a:spcPct val="35000"/>
            </a:spcAft>
            <a:buClr>
              <a:schemeClr val="accent6"/>
            </a:buClr>
            <a:buFont typeface="Arial" panose="020B0604020202020204" pitchFamily="34" charset="0"/>
            <a:buNone/>
          </a:pPr>
          <a:r>
            <a:rPr lang="en-US" sz="2800" kern="1200">
              <a:latin typeface="+mj-lt"/>
            </a:rPr>
            <a:t>Feasibility of using NASA Earth observations for temporal NDVI analysis</a:t>
          </a:r>
        </a:p>
      </dsp:txBody>
      <dsp:txXfrm>
        <a:off x="641941" y="438359"/>
        <a:ext cx="11516629" cy="877174"/>
      </dsp:txXfrm>
    </dsp:sp>
    <dsp:sp modelId="{08FAFF36-E6FE-4831-924D-A864640A0936}">
      <dsp:nvSpPr>
        <dsp:cNvPr id="0" name=""/>
        <dsp:cNvSpPr/>
      </dsp:nvSpPr>
      <dsp:spPr>
        <a:xfrm>
          <a:off x="93707" y="328712"/>
          <a:ext cx="1096468" cy="1096468"/>
        </a:xfrm>
        <a:prstGeom prst="ellipse">
          <a:avLst/>
        </a:prstGeom>
        <a:solidFill>
          <a:schemeClr val="lt1">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2B8B3F4B-7EB6-4C68-B484-C5294F1B2E30}">
      <dsp:nvSpPr>
        <dsp:cNvPr id="0" name=""/>
        <dsp:cNvSpPr/>
      </dsp:nvSpPr>
      <dsp:spPr>
        <a:xfrm>
          <a:off x="1144845" y="1754348"/>
          <a:ext cx="11013725" cy="877174"/>
        </a:xfrm>
        <a:prstGeom prst="rect">
          <a:avLst/>
        </a:prstGeom>
        <a:solidFill>
          <a:srgbClr val="67A47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6257" tIns="68580" rIns="68580" bIns="68580" numCol="1" spcCol="1270" anchor="ctr" anchorCtr="0">
          <a:noAutofit/>
        </a:bodyPr>
        <a:lstStyle/>
        <a:p>
          <a:pPr marL="0" lvl="0" indent="0" algn="l" defTabSz="1200150">
            <a:lnSpc>
              <a:spcPct val="90000"/>
            </a:lnSpc>
            <a:spcBef>
              <a:spcPct val="0"/>
            </a:spcBef>
            <a:spcAft>
              <a:spcPct val="35000"/>
            </a:spcAft>
            <a:buClr>
              <a:schemeClr val="accent6"/>
            </a:buClr>
            <a:buFont typeface="Arial" panose="020B0604020202020204" pitchFamily="34" charset="0"/>
            <a:buNone/>
          </a:pPr>
          <a:r>
            <a:rPr lang="en-US" sz="2700" kern="1200">
              <a:latin typeface="+mj-lt"/>
            </a:rPr>
            <a:t>NBAR MODIS was limited by its spatial resolution and image smoothing</a:t>
          </a:r>
        </a:p>
      </dsp:txBody>
      <dsp:txXfrm>
        <a:off x="1144845" y="1754348"/>
        <a:ext cx="11013725" cy="877174"/>
      </dsp:txXfrm>
    </dsp:sp>
    <dsp:sp modelId="{CFB6FD82-945A-44FC-8450-2671EAFCD917}">
      <dsp:nvSpPr>
        <dsp:cNvPr id="0" name=""/>
        <dsp:cNvSpPr/>
      </dsp:nvSpPr>
      <dsp:spPr>
        <a:xfrm>
          <a:off x="596611" y="1644702"/>
          <a:ext cx="1096468" cy="1096468"/>
        </a:xfrm>
        <a:prstGeom prst="ellipse">
          <a:avLst/>
        </a:prstGeom>
        <a:solidFill>
          <a:schemeClr val="lt1">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6234B590-47FD-4FEC-BE40-703B61BBF2F5}">
      <dsp:nvSpPr>
        <dsp:cNvPr id="0" name=""/>
        <dsp:cNvSpPr/>
      </dsp:nvSpPr>
      <dsp:spPr>
        <a:xfrm>
          <a:off x="1144845" y="3070338"/>
          <a:ext cx="11013725" cy="877174"/>
        </a:xfrm>
        <a:prstGeom prst="rect">
          <a:avLst/>
        </a:prstGeom>
        <a:solidFill>
          <a:srgbClr val="67A47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6257" tIns="68580" rIns="68580" bIns="68580" numCol="1" spcCol="1270" anchor="ctr" anchorCtr="0">
          <a:noAutofit/>
        </a:bodyPr>
        <a:lstStyle/>
        <a:p>
          <a:pPr marL="0" lvl="0" indent="0" algn="l" defTabSz="1200150">
            <a:lnSpc>
              <a:spcPct val="90000"/>
            </a:lnSpc>
            <a:spcBef>
              <a:spcPct val="0"/>
            </a:spcBef>
            <a:spcAft>
              <a:spcPct val="35000"/>
            </a:spcAft>
            <a:buClr>
              <a:schemeClr val="accent6"/>
            </a:buClr>
            <a:buFont typeface="Arial" panose="020B0604020202020204" pitchFamily="34" charset="0"/>
            <a:buNone/>
          </a:pPr>
          <a:r>
            <a:rPr lang="en-US" sz="2700" kern="1200">
              <a:latin typeface="+mj-lt"/>
            </a:rPr>
            <a:t>MSLSP was limited by its temporal availability</a:t>
          </a:r>
        </a:p>
      </dsp:txBody>
      <dsp:txXfrm>
        <a:off x="1144845" y="3070338"/>
        <a:ext cx="11013725" cy="877174"/>
      </dsp:txXfrm>
    </dsp:sp>
    <dsp:sp modelId="{FF7F1F37-3A04-481D-8461-615C76C85831}">
      <dsp:nvSpPr>
        <dsp:cNvPr id="0" name=""/>
        <dsp:cNvSpPr/>
      </dsp:nvSpPr>
      <dsp:spPr>
        <a:xfrm>
          <a:off x="596611" y="2960691"/>
          <a:ext cx="1096468" cy="1096468"/>
        </a:xfrm>
        <a:prstGeom prst="ellipse">
          <a:avLst/>
        </a:prstGeom>
        <a:solidFill>
          <a:schemeClr val="lt1">
            <a:hueOff val="0"/>
            <a:satOff val="0"/>
            <a:lumOff val="0"/>
            <a:alphaOff val="0"/>
          </a:schemeClr>
        </a:solidFill>
        <a:ln w="6350" cap="flat" cmpd="sng" algn="ctr">
          <a:solidFill>
            <a:srgbClr val="67A478"/>
          </a:solidFill>
          <a:prstDash val="solid"/>
          <a:miter lim="800000"/>
        </a:ln>
        <a:effectLst/>
      </dsp:spPr>
      <dsp:style>
        <a:lnRef idx="1">
          <a:scrgbClr r="0" g="0" b="0"/>
        </a:lnRef>
        <a:fillRef idx="1">
          <a:scrgbClr r="0" g="0" b="0"/>
        </a:fillRef>
        <a:effectRef idx="0">
          <a:scrgbClr r="0" g="0" b="0"/>
        </a:effectRef>
        <a:fontRef idx="minor"/>
      </dsp:style>
    </dsp:sp>
    <dsp:sp modelId="{623DF9BD-0521-4958-AE0D-FB76942BFA97}">
      <dsp:nvSpPr>
        <dsp:cNvPr id="0" name=""/>
        <dsp:cNvSpPr/>
      </dsp:nvSpPr>
      <dsp:spPr>
        <a:xfrm>
          <a:off x="641941" y="4386328"/>
          <a:ext cx="11516629" cy="877174"/>
        </a:xfrm>
        <a:prstGeom prst="rect">
          <a:avLst/>
        </a:prstGeom>
        <a:solidFill>
          <a:srgbClr val="67A47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6257" tIns="68580" rIns="68580" bIns="68580" numCol="1" spcCol="1270" anchor="ctr" anchorCtr="0">
          <a:noAutofit/>
        </a:bodyPr>
        <a:lstStyle/>
        <a:p>
          <a:pPr marL="0" lvl="0" indent="0" algn="l" defTabSz="1200150">
            <a:lnSpc>
              <a:spcPct val="90000"/>
            </a:lnSpc>
            <a:spcBef>
              <a:spcPct val="0"/>
            </a:spcBef>
            <a:spcAft>
              <a:spcPct val="35000"/>
            </a:spcAft>
            <a:buClr>
              <a:schemeClr val="accent6"/>
            </a:buClr>
            <a:buFont typeface="Arial" panose="020B0604020202020204" pitchFamily="34" charset="0"/>
            <a:buNone/>
          </a:pPr>
          <a:r>
            <a:rPr lang="el-GR" sz="2700" kern="1200">
              <a:latin typeface="+mj-lt"/>
            </a:rPr>
            <a:t>Δ</a:t>
          </a:r>
          <a:r>
            <a:rPr lang="en-US" sz="2700" kern="1200">
              <a:latin typeface="+mj-lt"/>
            </a:rPr>
            <a:t>NDVI is a useful calculation of vegetation quality and rate of growth</a:t>
          </a:r>
        </a:p>
      </dsp:txBody>
      <dsp:txXfrm>
        <a:off x="641941" y="4386328"/>
        <a:ext cx="11516629" cy="877174"/>
      </dsp:txXfrm>
    </dsp:sp>
    <dsp:sp modelId="{00E0AFA8-984E-408C-B64E-D6018C1A1D5A}">
      <dsp:nvSpPr>
        <dsp:cNvPr id="0" name=""/>
        <dsp:cNvSpPr/>
      </dsp:nvSpPr>
      <dsp:spPr>
        <a:xfrm>
          <a:off x="93707" y="4276681"/>
          <a:ext cx="1096468" cy="1096468"/>
        </a:xfrm>
        <a:prstGeom prst="ellipse">
          <a:avLst/>
        </a:prstGeom>
        <a:solidFill>
          <a:schemeClr val="lt1">
            <a:hueOff val="0"/>
            <a:satOff val="0"/>
            <a:lumOff val="0"/>
            <a:alphaOff val="0"/>
          </a:schemeClr>
        </a:solidFill>
        <a:ln w="6350" cap="flat" cmpd="sng" algn="ctr">
          <a:solidFill>
            <a:srgbClr val="628F43"/>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F36AF-4475-4DF5-A349-A76108ACF881}"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4A563-B04C-4E1A-BEF7-6E1E03CA02A8}" type="slidenum">
              <a:rPr lang="en-US" smtClean="0"/>
              <a:t>‹#›</a:t>
            </a:fld>
            <a:endParaRPr lang="en-US"/>
          </a:p>
        </p:txBody>
      </p:sp>
    </p:spTree>
    <p:extLst>
      <p:ext uri="{BB962C8B-B14F-4D97-AF65-F5344CB8AC3E}">
        <p14:creationId xmlns:p14="http://schemas.microsoft.com/office/powerpoint/2010/main" val="174699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ithub.com/BU-LCSC/MSLSP/tree/master_2_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1</a:t>
            </a:fld>
            <a:endParaRPr lang="en-US"/>
          </a:p>
        </p:txBody>
      </p:sp>
    </p:spTree>
    <p:extLst>
      <p:ext uri="{BB962C8B-B14F-4D97-AF65-F5344CB8AC3E}">
        <p14:creationId xmlns:p14="http://schemas.microsoft.com/office/powerpoint/2010/main" val="384375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calculated the rate of daily vegetation change or 'delta NDVI' from 2000-2024 with data from NBAR MODIS by using NDVI values from the first day of green-up, following the annual snowmelt spike. We used the end of the calving period June 25th, as our second day of year ('Day of Year 2’). In 2001, there was an exception to our second day due to a gap in data because of sensor malfunction. Between 2000-2024, our delta NDVI analysis period varied between 19 and 44 days, with an average of 33.8 days. Our two determined dates gave us NDVI values, which we incorporated in a slope calculation to determine daily rate of change. Our results varied between years, ranging from 0.0042 - 0.0076. Our partner may utilize these results to determine years with rapid increases in NDVI and vegetation green-up in relation to caribou calving. </a:t>
            </a:r>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10</a:t>
            </a:fld>
            <a:endParaRPr lang="en-US"/>
          </a:p>
        </p:txBody>
      </p:sp>
    </p:spTree>
    <p:extLst>
      <p:ext uri="{BB962C8B-B14F-4D97-AF65-F5344CB8AC3E}">
        <p14:creationId xmlns:p14="http://schemas.microsoft.com/office/powerpoint/2010/main" val="31653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GIF displays peak NDVI between 2016 – 2023 derived from HLS imagery. Areas of dark green represent high NDVI, while brown and grey values represent low NDVI. This map is an example of the maps produced for each year in our study period. They represent the max NDVI values, with black and gray values representing very low to no vegetation change, brown and tan areas representing moderate changes in vegetation, and green regions illustrating areas of high vegetation change.  Also present in the map are Study Areas A and B, these are included to facilitate the comparison of NDVI distribution between the sites. </a:t>
            </a:r>
          </a:p>
          <a:p>
            <a:endParaRPr lang="en-US"/>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11</a:t>
            </a:fld>
            <a:endParaRPr lang="en-US"/>
          </a:p>
        </p:txBody>
      </p:sp>
    </p:spTree>
    <p:extLst>
      <p:ext uri="{BB962C8B-B14F-4D97-AF65-F5344CB8AC3E}">
        <p14:creationId xmlns:p14="http://schemas.microsoft.com/office/powerpoint/2010/main" val="203265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constructed this time series phenology curve using HLS data from 2016 - 2023. It displays the interannual shifting of phenology timing starting from onset (15% greenness) in late May, midpoint increase (50%), maximum onset (90%) and cycle peak, followed by the onset of NDVI decrease, midpoint decrease and onset greenness minimum in September. The percent greenness is scaled 0-1 per year, with 1 being the peak of the annual NDVI values from observations in a single season. The curve does not display changes in NDVI values each year. Instead, it is normalized to display the shift in timing of onset, increases and decreases in midpoints, and peaks. </a:t>
            </a:r>
          </a:p>
        </p:txBody>
      </p:sp>
      <p:sp>
        <p:nvSpPr>
          <p:cNvPr id="4" name="Slide Number Placeholder 3"/>
          <p:cNvSpPr>
            <a:spLocks noGrp="1"/>
          </p:cNvSpPr>
          <p:nvPr>
            <p:ph type="sldNum" sz="quarter" idx="5"/>
          </p:nvPr>
        </p:nvSpPr>
        <p:spPr/>
        <p:txBody>
          <a:bodyPr/>
          <a:lstStyle/>
          <a:p>
            <a:fld id="{0A04A563-B04C-4E1A-BEF7-6E1E03CA02A8}" type="slidenum">
              <a:rPr lang="en-US" smtClean="0"/>
              <a:t>12</a:t>
            </a:fld>
            <a:endParaRPr lang="en-US"/>
          </a:p>
        </p:txBody>
      </p:sp>
    </p:spTree>
    <p:extLst>
      <p:ext uri="{BB962C8B-B14F-4D97-AF65-F5344CB8AC3E}">
        <p14:creationId xmlns:p14="http://schemas.microsoft.com/office/powerpoint/2010/main" val="4259523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highlight>
                  <a:srgbClr val="F5F5F5"/>
                </a:highlight>
                <a:latin typeface="Calibri" panose="020F0502020204030204" pitchFamily="34" charset="0"/>
              </a:rPr>
              <a:t>These maps represent the composite images of NDVI for HLS and MODIS. Each cell represents the median NDVI values for that span across all years, 2000 – 2023 for MODIS, and 2016 – 2023 for HLS. As with the other maps produced in this project, low NDVI values are represented by blacks and dark grays, middle NDVI values are represented by light grays and browns, and high NDVI values are represented by shades of green. The two sensors have noticeably different results which is likely the product of their different resolutions, as well as the different years covered, MODIS covers 23 years while HLS only covers 8 years.  Additionally, the  HLS features the median cell values from the max or peak for that cell, while the MODIS map features the true median of that cell. </a:t>
            </a:r>
            <a:r>
              <a:rPr lang="en-US" b="0" i="0">
                <a:solidFill>
                  <a:srgbClr val="000000"/>
                </a:solidFill>
                <a:effectLst/>
                <a:highlight>
                  <a:srgbClr val="F5F5F5"/>
                </a:highlight>
                <a:latin typeface="Calibri" panose="020F0502020204030204" pitchFamily="34" charset="0"/>
              </a:rPr>
              <a:t>​</a:t>
            </a:r>
            <a:br>
              <a:rPr lang="en-US">
                <a:cs typeface="+mn-lt"/>
              </a:rPr>
            </a:br>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13</a:t>
            </a:fld>
            <a:endParaRPr lang="en-US"/>
          </a:p>
        </p:txBody>
      </p:sp>
    </p:spTree>
    <p:extLst>
      <p:ext uri="{BB962C8B-B14F-4D97-AF65-F5344CB8AC3E}">
        <p14:creationId xmlns:p14="http://schemas.microsoft.com/office/powerpoint/2010/main" val="146522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a:solidFill>
                  <a:srgbClr val="000000"/>
                </a:solidFill>
                <a:effectLst/>
                <a:highlight>
                  <a:srgbClr val="F5F5F5"/>
                </a:highlight>
                <a:latin typeface="Calibri" panose="020F0502020204030204" pitchFamily="34" charset="0"/>
              </a:rPr>
              <a:t>The MODIS dataset provides daily estimations of land cover over a given period. This approach encountered challenges in acquiring high-quality images, as certain images contained significant cloud cover which created data gaps and high levels of image error. Therefore, even with the high efficacy of the NBAR algorithm, errors persisted and may have affected our NDVI analysis.</a:t>
            </a:r>
            <a:r>
              <a:rPr lang="en-US" sz="2800" b="0" i="0">
                <a:solidFill>
                  <a:srgbClr val="444444"/>
                </a:solidFill>
                <a:effectLst/>
                <a:highlight>
                  <a:srgbClr val="F5F5F5"/>
                </a:highlight>
                <a:latin typeface="Calibri" panose="020F0502020204030204" pitchFamily="34" charset="0"/>
              </a:rPr>
              <a:t>​</a:t>
            </a:r>
          </a:p>
          <a:p>
            <a:pPr algn="l" rtl="0" fontAlgn="base"/>
            <a:r>
              <a:rPr lang="en-US" sz="2800" b="0" i="0">
                <a:solidFill>
                  <a:srgbClr val="444444"/>
                </a:solidFill>
                <a:effectLst/>
                <a:highlight>
                  <a:srgbClr val="F5F5F5"/>
                </a:highlight>
                <a:latin typeface="Calibri" panose="020F0502020204030204" pitchFamily="34" charset="0"/>
              </a:rPr>
              <a:t>​</a:t>
            </a:r>
          </a:p>
          <a:p>
            <a:pPr algn="l" rtl="0" fontAlgn="base"/>
            <a:r>
              <a:rPr lang="en-US" sz="2800" b="0" i="0" u="none" strike="noStrike">
                <a:solidFill>
                  <a:srgbClr val="000000"/>
                </a:solidFill>
                <a:effectLst/>
                <a:highlight>
                  <a:srgbClr val="F5F5F5"/>
                </a:highlight>
                <a:latin typeface="Calibri" panose="020F0502020204030204" pitchFamily="34" charset="0"/>
              </a:rPr>
              <a:t>Additionally, we clipped our 500m MODIS dataset to a 30m resolution inland water dataset. The difference in spatial resolutions meant that the water mask did not effectively clip all the 500m MODIS water pixels. To address this discrepancy, we applied a buffer to the water mask that filtered out surrounding water pixels. Although this process was imperfect and resulted in spottier imagery, the dilated water mask strengthened our NDVI analysis.</a:t>
            </a:r>
            <a:endParaRPr lang="en-US" sz="2800" b="0" i="0">
              <a:solidFill>
                <a:srgbClr val="444444"/>
              </a:solidFill>
              <a:effectLst/>
              <a:highlight>
                <a:srgbClr val="F5F5F5"/>
              </a:highlight>
              <a:latin typeface="Calibri" panose="020F0502020204030204" pitchFamily="34" charset="0"/>
            </a:endParaRPr>
          </a:p>
          <a:p>
            <a:pPr algn="l" rtl="0" fontAlgn="base"/>
            <a:endParaRPr lang="en-US" sz="1800" b="0" i="0">
              <a:solidFill>
                <a:srgbClr val="000000"/>
              </a:solidFill>
              <a:effectLst/>
              <a:highlight>
                <a:srgbClr val="FFFFFF"/>
              </a:highlight>
              <a:latin typeface="Calibri" panose="020F0502020204030204" pitchFamily="34" charset="0"/>
            </a:endParaRPr>
          </a:p>
          <a:p>
            <a:pPr algn="l" rtl="0" fontAlgn="base"/>
            <a:r>
              <a:rPr lang="en-US" sz="2800" b="0" i="0" u="none" strike="noStrike">
                <a:solidFill>
                  <a:srgbClr val="000000"/>
                </a:solidFill>
                <a:effectLst/>
                <a:highlight>
                  <a:srgbClr val="F5F5F5"/>
                </a:highlight>
                <a:latin typeface="Calibri" panose="020F0502020204030204" pitchFamily="34" charset="0"/>
              </a:rPr>
              <a:t>Furthermore, we masked out negative NDVI values from our MODIS dataset. We assumed that NDVI values below zero represented non-vegetated areas like bare land, rock, and cloud structures; however, this created “image holes” that may have skewed our analysis. To combat the image visualization, we added a no-data and water layer to each MODIS image in ArcGIS Pro so the removed pixels were not as apparent. </a:t>
            </a:r>
            <a:r>
              <a:rPr lang="en-US" sz="2800" b="0" i="0">
                <a:solidFill>
                  <a:srgbClr val="444444"/>
                </a:solidFill>
                <a:effectLst/>
                <a:highlight>
                  <a:srgbClr val="F5F5F5"/>
                </a:highlight>
                <a:latin typeface="Calibri" panose="020F0502020204030204" pitchFamily="34" charset="0"/>
              </a:rPr>
              <a:t>​</a:t>
            </a:r>
          </a:p>
          <a:p>
            <a:pPr algn="l" rtl="0" fontAlgn="base"/>
            <a:r>
              <a:rPr lang="en-US" sz="2800" b="0" i="0">
                <a:solidFill>
                  <a:srgbClr val="444444"/>
                </a:solidFill>
                <a:effectLst/>
                <a:highlight>
                  <a:srgbClr val="F5F5F5"/>
                </a:highlight>
                <a:latin typeface="Calibri" panose="020F0502020204030204" pitchFamily="34" charset="0"/>
              </a:rPr>
              <a:t>​</a:t>
            </a:r>
          </a:p>
          <a:p>
            <a:pPr algn="l" rtl="0" fontAlgn="base"/>
            <a:r>
              <a:rPr lang="en-US" sz="2800" b="0" i="0" u="none" strike="noStrike">
                <a:solidFill>
                  <a:srgbClr val="000000"/>
                </a:solidFill>
                <a:effectLst/>
                <a:highlight>
                  <a:srgbClr val="F5F5F5"/>
                </a:highlight>
                <a:latin typeface="Calibri" panose="020F0502020204030204" pitchFamily="34" charset="0"/>
              </a:rPr>
              <a:t>Finally, the MSLSP algorithm resulted in phenology curves outside the caribou calving period of May 25th – June 15th. The earliest our phenology product dates back to is June 2nd, cutting halfway into our study period. Our vegetation phenology metrics, therefore, illustrate vegetation peaks more closely related to WAH insect harassment periods. Generating effective Delta NDVI measurements from this product also proved difficult. The MSLSP algorithm encoded Julian days of year to our imagery, making it difficult to extract precise calendar dates to Max NDVI values.</a:t>
            </a:r>
            <a:endParaRPr lang="en-US" sz="2800" b="0" i="0">
              <a:solidFill>
                <a:srgbClr val="444444"/>
              </a:solidFill>
              <a:effectLst/>
              <a:highlight>
                <a:srgbClr val="F5F5F5"/>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  </a:t>
            </a:r>
            <a:endParaRPr lang="en-US" b="0" i="0">
              <a:solidFill>
                <a:srgbClr val="000000"/>
              </a:solidFill>
              <a:effectLst/>
              <a:highlight>
                <a:srgbClr val="FFFFFF"/>
              </a:highlight>
              <a:latin typeface="Segoe UI" panose="020B0502040204020203" pitchFamily="34" charset="0"/>
            </a:endParaRPr>
          </a:p>
          <a:p>
            <a:endParaRPr lang="en-US"/>
          </a:p>
          <a:p>
            <a:endParaRPr lang="en-US"/>
          </a:p>
          <a:p>
            <a:r>
              <a:rPr lang="en-US"/>
              <a:t>----------Image Information Below----------</a:t>
            </a:r>
          </a:p>
          <a:p>
            <a:r>
              <a:rPr lang="en-US"/>
              <a:t>[Microsoft Icons]</a:t>
            </a:r>
            <a:endParaRPr lang="en-US">
              <a:cs typeface="Calibri"/>
            </a:endParaRPr>
          </a:p>
          <a:p>
            <a:r>
              <a:rPr lang="fr-FR"/>
              <a:t>Icon </a:t>
            </a:r>
            <a:r>
              <a:rPr lang="fr-FR" err="1"/>
              <a:t>Credit</a:t>
            </a:r>
            <a:r>
              <a:rPr lang="fr-FR"/>
              <a:t>: Microsoft Office</a:t>
            </a:r>
            <a:endParaRPr lang="en-US"/>
          </a:p>
          <a:p>
            <a:r>
              <a:rPr lang="fr-FR"/>
              <a:t>Icon Source: Microsoft Office</a:t>
            </a:r>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14</a:t>
            </a:fld>
            <a:endParaRPr lang="en-US"/>
          </a:p>
        </p:txBody>
      </p:sp>
    </p:spTree>
    <p:extLst>
      <p:ext uri="{BB962C8B-B14F-4D97-AF65-F5344CB8AC3E}">
        <p14:creationId xmlns:p14="http://schemas.microsoft.com/office/powerpoint/2010/main" val="264830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demonstrated the effectiveness of using NASA Earth observations to investigate vegetation phenology dynamics to monitor shifts in WAH caribou calving. We observed high levels of vegetation in Calving Sites A and B during the WAH’s peak calving season of May 25th – June 15th. </a:t>
            </a:r>
          </a:p>
          <a:p>
            <a:endParaRPr lang="en-US"/>
          </a:p>
          <a:p>
            <a:r>
              <a:rPr lang="en-US"/>
              <a:t>Daily observations from the NBAR MODIS dataset were the most valuable, illustrating dynamic NDVI variations annually from 2000-2024. However, the low 500m spatial resolution imagery made detailed analysis challenging. These results are only indicative of general vegetation phenology changes and should not be specified to smaller regions within our study. Additionally, observations from NBAR MODIS produce estimations of daily land cover, which may not always provide reliable information, as further ground truthing is needed. The NBAR algorithm effectively adjusts for oblique sensor angles, but certain images still exhibit sensor error and pixel blurring. This was of particular concern in areas with large amounts of water, where mixed water, land, and vegetation areas were represented by a single water pixel, potentially skewing our NDVI analysis.</a:t>
            </a:r>
            <a:endParaRPr lang="en-US">
              <a:cs typeface="Calibri"/>
            </a:endParaRPr>
          </a:p>
          <a:p>
            <a:endParaRPr lang="en-US"/>
          </a:p>
          <a:p>
            <a:pPr>
              <a:defRPr/>
            </a:pPr>
            <a:r>
              <a:rPr lang="en-US"/>
              <a:t>The MSLSP model proved valuable for assessing detailed vegetation shifts and quality metrics from 2016-2023; however, the resulting phenology curves did not effectively encompass our primary study period, limiting its overall usefulness. We found it more feasible to use the MSLSP algorithm to determine vegetation growth and quality post-WAH calving and into the annual insect harassment periods. </a:t>
            </a:r>
            <a:endParaRPr lang="en-US">
              <a:cs typeface="Calibri"/>
            </a:endParaRPr>
          </a:p>
          <a:p>
            <a:endParaRPr lang="en-US"/>
          </a:p>
          <a:p>
            <a:r>
              <a:rPr lang="en-US"/>
              <a:t>We found Delta NDVI to be a useful statistic to illustrate the rate of daily vegetation growth over a specific time. This analysis provided insights into areas of healthiest vegetation growth and could help further specify caribou migratory routes. This data can be combined with ground truthing datasets, such as Caribou GPS tracking, to better understand WAH’s memory-based migratory routes. </a:t>
            </a:r>
          </a:p>
          <a:p>
            <a:endParaRPr lang="en-US"/>
          </a:p>
          <a:p>
            <a:r>
              <a:rPr lang="en-US"/>
              <a:t>----------Image Information Below----------</a:t>
            </a:r>
          </a:p>
          <a:p>
            <a:r>
              <a:rPr lang="en-US"/>
              <a:t>[Microsoft Icons]</a:t>
            </a:r>
            <a:endParaRPr lang="en-US">
              <a:cs typeface="Calibri"/>
            </a:endParaRPr>
          </a:p>
          <a:p>
            <a:r>
              <a:rPr lang="fr-FR"/>
              <a:t>Icon </a:t>
            </a:r>
            <a:r>
              <a:rPr lang="fr-FR" err="1"/>
              <a:t>Credit</a:t>
            </a:r>
            <a:r>
              <a:rPr lang="fr-FR"/>
              <a:t>: Microsoft Office</a:t>
            </a:r>
            <a:endParaRPr lang="en-US"/>
          </a:p>
          <a:p>
            <a:r>
              <a:rPr lang="fr-FR"/>
              <a:t>Icon Source: Microsoft Office</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15</a:t>
            </a:fld>
            <a:endParaRPr lang="en-US"/>
          </a:p>
        </p:txBody>
      </p:sp>
    </p:spTree>
    <p:extLst>
      <p:ext uri="{BB962C8B-B14F-4D97-AF65-F5344CB8AC3E}">
        <p14:creationId xmlns:p14="http://schemas.microsoft.com/office/powerpoint/2010/main" val="175186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this project, we wish to recognize our partner, Kyle Joly at the National Park Service; our lead science advisor, </a:t>
            </a:r>
            <a:r>
              <a:rPr lang="en-US" err="1"/>
              <a:t>Seamore</a:t>
            </a:r>
            <a:r>
              <a:rPr lang="en-US"/>
              <a:t> Zhu, without whom we would not have come this far; our other exceptional science advisor, Dr. Mark </a:t>
            </a:r>
            <a:r>
              <a:rPr lang="en-US" err="1"/>
              <a:t>Friedl</a:t>
            </a:r>
            <a:r>
              <a:rPr lang="en-US"/>
              <a:t>; and our outstanding MA Boston Node lead, Madison Arndt, who was integral to making this project possible.</a:t>
            </a:r>
          </a:p>
          <a:p>
            <a:endParaRPr lang="en-US"/>
          </a:p>
          <a:p>
            <a:r>
              <a:rPr lang="en-US"/>
              <a:t>We wish to recognize the past contributors to the Alaska Ecological Conservation project. First and foremost, we want to express our appreciation for Levi Mitchell, a two-time DEVELOP participant, who has remained a vital member of the Alaska Ecological Conservation II project as a team lead. We also extend our gratitude to the previous Spring 2024 DEVELOP participants: Christian </a:t>
            </a:r>
            <a:r>
              <a:rPr lang="en-US" err="1"/>
              <a:t>Sarro</a:t>
            </a:r>
            <a:r>
              <a:rPr lang="en-US"/>
              <a:t> – project lead, </a:t>
            </a:r>
            <a:r>
              <a:rPr lang="en-US" err="1"/>
              <a:t>Mahnoor</a:t>
            </a:r>
            <a:r>
              <a:rPr lang="en-US"/>
              <a:t> Naeem – a two-time DEVELOP participant, and Ben Silver.</a:t>
            </a:r>
          </a:p>
        </p:txBody>
      </p:sp>
      <p:sp>
        <p:nvSpPr>
          <p:cNvPr id="4" name="Slide Number Placeholder 3"/>
          <p:cNvSpPr>
            <a:spLocks noGrp="1"/>
          </p:cNvSpPr>
          <p:nvPr>
            <p:ph type="sldNum" sz="quarter" idx="5"/>
          </p:nvPr>
        </p:nvSpPr>
        <p:spPr/>
        <p:txBody>
          <a:bodyPr/>
          <a:lstStyle/>
          <a:p>
            <a:fld id="{0A04A563-B04C-4E1A-BEF7-6E1E03CA02A8}" type="slidenum">
              <a:rPr lang="en-US" smtClean="0"/>
              <a:t>16</a:t>
            </a:fld>
            <a:endParaRPr lang="en-US"/>
          </a:p>
        </p:txBody>
      </p:sp>
    </p:spTree>
    <p:extLst>
      <p:ext uri="{BB962C8B-B14F-4D97-AF65-F5344CB8AC3E}">
        <p14:creationId xmlns:p14="http://schemas.microsoft.com/office/powerpoint/2010/main" val="373916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u="none" strike="noStrike">
                <a:solidFill>
                  <a:srgbClr val="000000"/>
                </a:solidFill>
                <a:effectLst/>
                <a:highlight>
                  <a:srgbClr val="F5F5F5"/>
                </a:highlight>
                <a:latin typeface="Calibri" panose="020F0502020204030204" pitchFamily="34" charset="0"/>
              </a:rPr>
              <a:t>This presentation will cover the project background, our partners and community concerns, and our research methodology, including our study area, objectives, and Earth observations used. We will discuss our results and cover our errors and uncertainties, overall feasibility, and partner implementation. Lastly, we will end with our conclusions and acknowledgments.</a:t>
            </a:r>
            <a:r>
              <a:rPr lang="en-US" sz="2800" b="0" i="0">
                <a:solidFill>
                  <a:srgbClr val="000000"/>
                </a:solidFill>
                <a:effectLst/>
                <a:highlight>
                  <a:srgbClr val="F5F5F5"/>
                </a:highlight>
                <a:latin typeface="Calibri" panose="020F0502020204030204" pitchFamily="34" charset="0"/>
              </a:rPr>
              <a:t>​</a:t>
            </a:r>
          </a:p>
          <a:p>
            <a:endParaRPr lang="en-US"/>
          </a:p>
          <a:p>
            <a:r>
              <a:rPr lang="en-US"/>
              <a:t>----------Image Information Below----------</a:t>
            </a:r>
            <a:endParaRPr lang="en-US">
              <a:ea typeface="Calibri"/>
              <a:cs typeface="Calibri"/>
            </a:endParaRPr>
          </a:p>
          <a:p>
            <a:r>
              <a:rPr lang="en-US"/>
              <a:t>[Microsoft Icons]</a:t>
            </a:r>
            <a:endParaRPr lang="en-US">
              <a:ea typeface="Calibri"/>
              <a:cs typeface="Calibri"/>
            </a:endParaRPr>
          </a:p>
          <a:p>
            <a:r>
              <a:rPr lang="en-US"/>
              <a:t>Image Credit: [Microsoft Office]</a:t>
            </a:r>
            <a:endParaRPr lang="en-US">
              <a:ea typeface="Calibri"/>
              <a:cs typeface="Calibri"/>
            </a:endParaRPr>
          </a:p>
          <a:p>
            <a:r>
              <a:rPr lang="en-US"/>
              <a:t>Image Source: [Microsoft Office]</a:t>
            </a:r>
            <a:endParaRPr lang="en-US">
              <a:ea typeface="Calibri"/>
              <a:cs typeface="Calibri"/>
            </a:endParaRPr>
          </a:p>
          <a:p>
            <a:endParaRPr lang="en-US"/>
          </a:p>
          <a:p>
            <a:r>
              <a:rPr lang="en-US"/>
              <a:t>[Caribou Image]</a:t>
            </a:r>
            <a:endParaRPr lang="en-US">
              <a:ea typeface="Calibri"/>
              <a:cs typeface="Calibri"/>
            </a:endParaRPr>
          </a:p>
          <a:p>
            <a:r>
              <a:rPr lang="en-US"/>
              <a:t>Image Credit: Bob Wick, Bureau of Land Management, CC BY-NC 2.0</a:t>
            </a:r>
            <a:endParaRPr lang="en-US">
              <a:ea typeface="Calibri"/>
              <a:cs typeface="Calibri"/>
            </a:endParaRPr>
          </a:p>
          <a:p>
            <a:r>
              <a:rPr lang="en-US">
                <a:ea typeface="Calibri"/>
                <a:cs typeface="Calibri"/>
              </a:rPr>
              <a:t>Image Source: https://www.flickr.com/photos/iip-photo-archive/20851224770</a:t>
            </a:r>
          </a:p>
        </p:txBody>
      </p:sp>
      <p:sp>
        <p:nvSpPr>
          <p:cNvPr id="4" name="Slide Number Placeholder 3"/>
          <p:cNvSpPr>
            <a:spLocks noGrp="1"/>
          </p:cNvSpPr>
          <p:nvPr>
            <p:ph type="sldNum" sz="quarter" idx="5"/>
          </p:nvPr>
        </p:nvSpPr>
        <p:spPr/>
        <p:txBody>
          <a:bodyPr/>
          <a:lstStyle/>
          <a:p>
            <a:fld id="{0A04A563-B04C-4E1A-BEF7-6E1E03CA02A8}" type="slidenum">
              <a:rPr lang="en-US" smtClean="0"/>
              <a:t>2</a:t>
            </a:fld>
            <a:endParaRPr lang="en-US"/>
          </a:p>
        </p:txBody>
      </p:sp>
    </p:spTree>
    <p:extLst>
      <p:ext uri="{BB962C8B-B14F-4D97-AF65-F5344CB8AC3E}">
        <p14:creationId xmlns:p14="http://schemas.microsoft.com/office/powerpoint/2010/main" val="316791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a:solidFill>
                  <a:srgbClr val="000000"/>
                </a:solidFill>
                <a:effectLst/>
                <a:highlight>
                  <a:srgbClr val="F5F5F5"/>
                </a:highlight>
                <a:latin typeface="Calibri" panose="020F0502020204030204" pitchFamily="34" charset="0"/>
              </a:rPr>
              <a:t>Our research took place in Northwestern Alaska, a wilderness region characterized by mountains, alpine tundra, shrubland, boreal forest, sedge meadow, riverine, and coastal ecosystems. Indigenous peoples, including Athapaskan and Inupiat descendants, have inhabited the land for thousands of years. The various ecosystems support a diversity of large terrestrial species like moose, wolves, grizzly bears, and caribou. </a:t>
            </a:r>
            <a:r>
              <a:rPr lang="en-US" sz="2800" b="0" i="0">
                <a:solidFill>
                  <a:srgbClr val="444444"/>
                </a:solidFill>
                <a:effectLst/>
                <a:highlight>
                  <a:srgbClr val="F5F5F5"/>
                </a:highlight>
                <a:latin typeface="Calibri" panose="020F0502020204030204" pitchFamily="34" charset="0"/>
              </a:rPr>
              <a:t>​</a:t>
            </a:r>
          </a:p>
          <a:p>
            <a:pPr algn="l" rtl="0" fontAlgn="base"/>
            <a:r>
              <a:rPr lang="en-US" sz="2800" b="0" i="0">
                <a:solidFill>
                  <a:srgbClr val="444444"/>
                </a:solidFill>
                <a:effectLst/>
                <a:highlight>
                  <a:srgbClr val="F5F5F5"/>
                </a:highlight>
                <a:latin typeface="Calibri" panose="020F0502020204030204" pitchFamily="34" charset="0"/>
              </a:rPr>
              <a:t>​</a:t>
            </a:r>
          </a:p>
          <a:p>
            <a:pPr algn="l" rtl="0" fontAlgn="base"/>
            <a:r>
              <a:rPr lang="en-US" sz="2800" b="0" i="0" u="none" strike="noStrike">
                <a:solidFill>
                  <a:srgbClr val="000000"/>
                </a:solidFill>
                <a:effectLst/>
                <a:highlight>
                  <a:srgbClr val="F5F5F5"/>
                </a:highlight>
                <a:latin typeface="Calibri" panose="020F0502020204030204" pitchFamily="34" charset="0"/>
              </a:rPr>
              <a:t>We partnered with the U.S. National Park Service, Arctic Inventory and Monitoring Network in Northwestern Alaska. The Network is a collection of five parks and preserves, including Gates of the Arctic National Park and Preserve, the second-largest national park of the US Park Service. Wildlife biologists in the Network research Arctic ecosystem dynamics. Our partner, Dr. Kyle Joly, specifically studies the spatial ecology of caribou. During the Spring 2024 DEVELOP term, another team partnered with Kyle to identify changes in river ice phenology that the caribou use during their winter migration. The results from the past project helped evaluate caribou migratory shifts and contextualize recent regional caribou declines. </a:t>
            </a:r>
            <a:r>
              <a:rPr lang="en-US" sz="2800" b="0" i="0">
                <a:solidFill>
                  <a:srgbClr val="444444"/>
                </a:solidFill>
                <a:effectLst/>
                <a:highlight>
                  <a:srgbClr val="F5F5F5"/>
                </a:highlight>
                <a:latin typeface="Calibri" panose="020F0502020204030204" pitchFamily="34" charset="0"/>
              </a:rPr>
              <a:t>​</a:t>
            </a:r>
          </a:p>
          <a:p>
            <a:r>
              <a:rPr lang="en-US">
                <a:cs typeface="Calibri" panose="020F0502020204030204"/>
              </a:rPr>
              <a:t>  </a:t>
            </a:r>
            <a:endParaRPr lang="en-US"/>
          </a:p>
          <a:p>
            <a:r>
              <a:rPr lang="en-US"/>
              <a:t>----------Image Information Below----------</a:t>
            </a:r>
            <a:endParaRPr lang="en-US">
              <a:ea typeface="Calibri"/>
              <a:cs typeface="Calibri"/>
            </a:endParaRPr>
          </a:p>
          <a:p>
            <a:r>
              <a:rPr lang="en-US"/>
              <a:t>[Bottom Right]</a:t>
            </a:r>
            <a:endParaRPr lang="en-US">
              <a:cs typeface="Calibri"/>
            </a:endParaRPr>
          </a:p>
          <a:p>
            <a:r>
              <a:rPr lang="en-US"/>
              <a:t>Image Credit: NPS/ Kyle Joly, used with permission</a:t>
            </a:r>
            <a:endParaRPr lang="en-US">
              <a:cs typeface="Calibri" panose="020F0502020204030204"/>
            </a:endParaRPr>
          </a:p>
          <a:p>
            <a:r>
              <a:rPr lang="en-US"/>
              <a:t>  </a:t>
            </a:r>
            <a:endParaRPr lang="en-US">
              <a:ea typeface="Calibri"/>
              <a:cs typeface="Calibri"/>
            </a:endParaRPr>
          </a:p>
          <a:p>
            <a:r>
              <a:rPr lang="en-US"/>
              <a:t>[Bottom Right]</a:t>
            </a:r>
            <a:endParaRPr lang="en-US">
              <a:cs typeface="Calibri"/>
            </a:endParaRPr>
          </a:p>
          <a:p>
            <a:r>
              <a:rPr lang="en-US"/>
              <a:t>Image Credit: NPS/ Kyle Joly, used with permission</a:t>
            </a:r>
            <a:endParaRPr lang="en-US">
              <a:cs typeface="Calibri"/>
            </a:endParaRPr>
          </a:p>
          <a:p>
            <a:endParaRPr lang="en-US">
              <a:cs typeface="Calibri"/>
            </a:endParaRPr>
          </a:p>
          <a:p>
            <a:r>
              <a:rPr lang="en-US">
                <a:cs typeface="Calibri"/>
              </a:rPr>
              <a:t>[Middle Right Logo]</a:t>
            </a:r>
            <a:endParaRPr lang="en-US">
              <a:ea typeface="Calibri"/>
              <a:cs typeface="Calibri"/>
            </a:endParaRPr>
          </a:p>
          <a:p>
            <a:r>
              <a:rPr lang="en-US">
                <a:cs typeface="Calibri"/>
              </a:rPr>
              <a:t>Image Credit: National Park Service, an Agency of the United States Department of Interior</a:t>
            </a:r>
            <a:endParaRPr lang="en-US">
              <a:ea typeface="Calibri"/>
              <a:cs typeface="Calibri"/>
            </a:endParaRPr>
          </a:p>
          <a:p>
            <a:r>
              <a:rPr lang="en-US">
                <a:cs typeface="Calibri"/>
              </a:rPr>
              <a:t>Image Source: https://en.wikipedia.org/wiki/National_Park_Service#/media/File:Logo_of_the_United_States_National_Park_Service.svg </a:t>
            </a: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3</a:t>
            </a:fld>
            <a:endParaRPr lang="en-US"/>
          </a:p>
        </p:txBody>
      </p:sp>
    </p:spTree>
    <p:extLst>
      <p:ext uri="{BB962C8B-B14F-4D97-AF65-F5344CB8AC3E}">
        <p14:creationId xmlns:p14="http://schemas.microsoft.com/office/powerpoint/2010/main" val="395648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focal region is home to the caribou Western Arctic Herd. In 2022, the herd’s population was estimated to be 164,000 caribou – making it one of the largest caribou herds in the world. The herd migrates yearly from their wintering grounds to specified calving areas. Caribou calving areas are highly predictable since caribou exhibit strong fidelity to distinct calving zones. Previous research suggests that calving zones are correlated with the presence of nutrient-rich vegetation. This finding is significant for caribou persistence because females need high-quality vegetation to restore their body condition from the winter and provide nutrients to their calves. </a:t>
            </a:r>
          </a:p>
          <a:p>
            <a:endParaRPr lang="en-US"/>
          </a:p>
          <a:p>
            <a:r>
              <a:rPr lang="en-US"/>
              <a:t>Caribou are an adaptable species; however, throughout the 21st century, the population of the Western Arctic Herd has declined. Biologists want to understand the ecological and anthropogenic pressures caribou face so that populations can be managed and protected from further decline. Additionally, the timing of the Wester Herd’s migration has shifted, and our partner wants to determine if these shifts are due to changes in vegetation phenology.</a:t>
            </a:r>
          </a:p>
          <a:p>
            <a:endParaRPr lang="en-US">
              <a:cs typeface="Calibri"/>
            </a:endParaRPr>
          </a:p>
          <a:p>
            <a:r>
              <a:rPr lang="en-US"/>
              <a:t>Furthermore, research suggests that the herd’s calving grounds are located further north than previously thought within the National Petroleum Reserve – Alaska boundaries. Insight on habitat availability of calving grounds can inform future policy regarding the boundaries of the reserve and caribou conservation.   </a:t>
            </a:r>
          </a:p>
          <a:p>
            <a:endParaRPr lang="en-US"/>
          </a:p>
          <a:p>
            <a:r>
              <a:rPr lang="en-US"/>
              <a:t>-------------------------------------</a:t>
            </a:r>
          </a:p>
          <a:p>
            <a:endParaRPr lang="en-US"/>
          </a:p>
          <a:p>
            <a:r>
              <a:rPr lang="en-US"/>
              <a:t>----------Image Information Below----------</a:t>
            </a:r>
            <a:endParaRPr lang="en-US">
              <a:ea typeface="Calibri"/>
              <a:cs typeface="Calibri"/>
            </a:endParaRPr>
          </a:p>
          <a:p>
            <a:r>
              <a:rPr lang="en-US"/>
              <a:t>[Top left]</a:t>
            </a:r>
            <a:endParaRPr lang="en-US">
              <a:ea typeface="Calibri"/>
              <a:cs typeface="Calibri"/>
            </a:endParaRPr>
          </a:p>
          <a:p>
            <a:r>
              <a:rPr lang="en-US"/>
              <a:t>Image Credit: Bureau of Land Management, CC by 2.0 Attribution 2.0 Generic</a:t>
            </a:r>
            <a:endParaRPr lang="en-US">
              <a:ea typeface="Calibri"/>
              <a:cs typeface="Calibri"/>
            </a:endParaRPr>
          </a:p>
          <a:p>
            <a:r>
              <a:rPr lang="en-US"/>
              <a:t>Image Source: https://www.flickr.com/photos/mypubliclands/18725729354/in/photolist-uwTVhi-2g7Fwxi-2g7Fwoq-22mZhs7-2g7FNYs-vcacaQ-fuHk7m-2oueKBQ-qwWP3W-vtJQQx-2g7Fwho-2pj6Nm2-2oudMcx-2oudNk4-vtcFCJ-2oueKcw-2ouaHF1-2g7FwR4-2oufTeh-2oug6x3-2oufSE6-2oug61b-2oug65V-dYxG8p-dWffUj-2pivXsj-2oZQ2v8-2ouerJk-2fNs6LB-2fNs6Cv-vtJQyF-2ouaPWx-2oueLtj-2oudRPt-2fNs77r-2fHQsFu-uwJfWE-2fHQsQY-dT4gyc-uwJfsJ-uwJfSm-vcakTj-2oueAB5-HZjERV-2oug6TU-2oueLVr-8pw5vM-njDPZ-7oBjMh-8B2AVF </a:t>
            </a:r>
            <a:endParaRPr lang="en-US">
              <a:ea typeface="Calibri"/>
              <a:cs typeface="Calibri"/>
            </a:endParaRPr>
          </a:p>
          <a:p>
            <a:endParaRPr lang="en-US"/>
          </a:p>
          <a:p>
            <a:r>
              <a:rPr lang="en-US"/>
              <a:t>[Bottom left]</a:t>
            </a:r>
            <a:endParaRPr lang="en-US">
              <a:ea typeface="Calibri"/>
              <a:cs typeface="Calibri"/>
            </a:endParaRPr>
          </a:p>
          <a:p>
            <a:r>
              <a:rPr lang="en-US"/>
              <a:t>Image Credit: Kyle Joly, National Park Service, used with permission </a:t>
            </a:r>
            <a:endParaRPr lang="en-US">
              <a:cs typeface="Calibri"/>
            </a:endParaRPr>
          </a:p>
          <a:p>
            <a:endParaRPr lang="en-US"/>
          </a:p>
          <a:p>
            <a:r>
              <a:rPr lang="en-US"/>
              <a:t>[Bottom right]</a:t>
            </a:r>
            <a:endParaRPr lang="en-US">
              <a:cs typeface="Calibri"/>
            </a:endParaRPr>
          </a:p>
          <a:p>
            <a:r>
              <a:rPr lang="en-US"/>
              <a:t>Image Credit: National Park Service Alaska Region, </a:t>
            </a:r>
            <a:r>
              <a:rPr lang="fr-FR"/>
              <a:t>PUBLIC DOMAIN MARK 1.0 UNIVERSAL</a:t>
            </a:r>
            <a:endParaRPr lang="fr-FR">
              <a:cs typeface="Calibri"/>
            </a:endParaRPr>
          </a:p>
          <a:p>
            <a:r>
              <a:rPr lang="fr-FR"/>
              <a:t>Image Source: https://www.flickr.com/photos/alaskanps/9024877543 </a:t>
            </a:r>
          </a:p>
          <a:p>
            <a:endParaRPr lang="fr-FR"/>
          </a:p>
          <a:p>
            <a:r>
              <a:rPr lang="fr-FR"/>
              <a:t>Icon </a:t>
            </a:r>
            <a:r>
              <a:rPr lang="fr-FR" err="1"/>
              <a:t>Credit</a:t>
            </a:r>
            <a:r>
              <a:rPr lang="fr-FR"/>
              <a:t>: Microsoft Office</a:t>
            </a:r>
          </a:p>
          <a:p>
            <a:r>
              <a:rPr lang="fr-FR"/>
              <a:t>Icon Source: Microsoft Office</a:t>
            </a:r>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4</a:t>
            </a:fld>
            <a:endParaRPr lang="en-US"/>
          </a:p>
        </p:txBody>
      </p:sp>
    </p:spTree>
    <p:extLst>
      <p:ext uri="{BB962C8B-B14F-4D97-AF65-F5344CB8AC3E}">
        <p14:creationId xmlns:p14="http://schemas.microsoft.com/office/powerpoint/2010/main" val="95630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study area consisted of 2 calving zones occupied by the Western Arctic Herd and were identified by our partner. </a:t>
            </a:r>
            <a:r>
              <a:rPr lang="en-US" i="1"/>
              <a:t>Site A </a:t>
            </a:r>
            <a:r>
              <a:rPr lang="en-US"/>
              <a:t>represents the core calving zone, while </a:t>
            </a:r>
            <a:r>
              <a:rPr lang="en-US" i="1"/>
              <a:t>Site B </a:t>
            </a:r>
            <a:r>
              <a:rPr lang="en-US"/>
              <a:t>represents the cumulative area used by most pregnant caribou across numerous years. The calving zones overlap with the National Petroleum Reserve of Alaska. The Arctic Inventory and Monitoring Network park units are also shown here for context. </a:t>
            </a:r>
          </a:p>
          <a:p>
            <a:endParaRPr lang="en-US"/>
          </a:p>
          <a:p>
            <a:r>
              <a:rPr lang="en-US"/>
              <a:t>----------Image Information Below----------</a:t>
            </a:r>
            <a:endParaRPr lang="en-US">
              <a:cs typeface="Calibri"/>
            </a:endParaRPr>
          </a:p>
          <a:p>
            <a:r>
              <a:rPr lang="en-US"/>
              <a:t>Basemap Credit: </a:t>
            </a:r>
            <a:r>
              <a:rPr lang="en-US" sz="1200"/>
              <a:t>Alaska Eco II Team, Data from Esri, Alaska Geoportal, Earthstar Geographics, and USGS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5</a:t>
            </a:fld>
            <a:endParaRPr lang="en-US"/>
          </a:p>
        </p:txBody>
      </p:sp>
    </p:spTree>
    <p:extLst>
      <p:ext uri="{BB962C8B-B14F-4D97-AF65-F5344CB8AC3E}">
        <p14:creationId xmlns:p14="http://schemas.microsoft.com/office/powerpoint/2010/main" val="395776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primary objective was to investigate changes in vegetation phenology within caribou calving areas using the Normalized Difference Vegetation Index (NDVI). NDVI is a metric that uses infrared and red spectral signatures reflected by vegetation to quantify vegetation greenness. NDVI values range from -1 to 1. Negative values are associated with water, snow, or clouds. Values close to 0 indicate little to no vegetation, and values near 1 are healthy, green vegetation. </a:t>
            </a:r>
          </a:p>
          <a:p>
            <a:endParaRPr lang="en-US"/>
          </a:p>
          <a:p>
            <a:r>
              <a:rPr lang="en-US"/>
              <a:t>We used NDVI to assess the timing of vegetation green-up, peak NDVI values, and changes in NDVI during specified calving periods. We plotted annual vegetation phenology to visualize shifts in the length of the growing season and mapped the spatial variation of phenology across the years. Finally, we identified sites with overlapping peak NDVI values. </a:t>
            </a:r>
          </a:p>
          <a:p>
            <a:endParaRPr lang="en-US"/>
          </a:p>
          <a:p>
            <a:r>
              <a:rPr lang="en-US"/>
              <a:t>----------Image Information Below----------</a:t>
            </a:r>
          </a:p>
          <a:p>
            <a:r>
              <a:rPr lang="en-US"/>
              <a:t>[Microsoft Icons]</a:t>
            </a:r>
          </a:p>
          <a:p>
            <a:r>
              <a:rPr lang="en-US"/>
              <a:t>Image Credit: [Microsoft Office]</a:t>
            </a:r>
          </a:p>
          <a:p>
            <a:r>
              <a:rPr lang="en-US"/>
              <a:t>Image Source: [Microsoft Office]</a:t>
            </a:r>
          </a:p>
          <a:p>
            <a:endParaRPr lang="en-US"/>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6</a:t>
            </a:fld>
            <a:endParaRPr lang="en-US"/>
          </a:p>
        </p:txBody>
      </p:sp>
    </p:spTree>
    <p:extLst>
      <p:ext uri="{BB962C8B-B14F-4D97-AF65-F5344CB8AC3E}">
        <p14:creationId xmlns:p14="http://schemas.microsoft.com/office/powerpoint/2010/main" val="128520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collected daily, 500-meter resolution imagery from the NBAR MODIS dataset from 2000 – 2024, represented by the green labels. NBAR stands for “Nadir Bidirectional Reflectance Distribution Function Adjusted Reflectance.” MODIS sensors on the Aqua and Terra satellites scan from side-to-side, resulting in oblique views. The data is pre-processed to remove the effects of the different observation angles, helping to standardize the data. The data is produced daily based on a 16-day retrieval period, with the composite image’s date occurring on the 9th day. Essentially, this product creates daily estimations of land cover using the two MODIS sensors. </a:t>
            </a:r>
          </a:p>
          <a:p>
            <a:endParaRPr lang="en-US"/>
          </a:p>
          <a:p>
            <a:r>
              <a:rPr lang="en-US"/>
              <a:t>The algorithm weights images over the 16-day retrieval period differently based on the day they were taken in relation to the date of interest. For example, an image taken on May 25th will be weighted less heavily than an image taken on May 29th if the composite image is for May 30th.</a:t>
            </a:r>
          </a:p>
          <a:p>
            <a:endParaRPr lang="en-US"/>
          </a:p>
          <a:p>
            <a:r>
              <a:rPr lang="en-US"/>
              <a:t>The blue labels represent 2-3 Day Harmonized Landsat and Sentinel-2 (HLS) imagery from 2016 – 2023. This product is derived from the OLI, OLI-2, and MSI sensors from the Landsat 8 &amp; 9 and Sentinel-2 satellites, respectively. Imagery from the satellites are standardized and processed with an atmospheric correction, cloud mask, view angle correction, and band pass adjustment. </a:t>
            </a:r>
          </a:p>
          <a:p>
            <a:endParaRPr lang="en-US"/>
          </a:p>
          <a:p>
            <a:endParaRPr lang="en-US"/>
          </a:p>
          <a:p>
            <a:r>
              <a:rPr lang="en-US"/>
              <a:t>----------Image Information Below----------</a:t>
            </a:r>
            <a:endParaRPr lang="en-US">
              <a:cs typeface="Calibri"/>
            </a:endParaRPr>
          </a:p>
          <a:p>
            <a:r>
              <a:rPr lang="en-US"/>
              <a:t>Earth Icon</a:t>
            </a:r>
            <a:endParaRPr lang="en-US">
              <a:cs typeface="Calibri"/>
            </a:endParaRPr>
          </a:p>
          <a:p>
            <a:r>
              <a:rPr lang="en-US"/>
              <a:t>Image Credit: NASA, Visible Earth</a:t>
            </a:r>
            <a:endParaRPr lang="en-US">
              <a:cs typeface="Calibri"/>
            </a:endParaRPr>
          </a:p>
          <a:p>
            <a:r>
              <a:rPr lang="en-US"/>
              <a:t>Image Source: https://www.visibleearth.nasa.gov/images/8108/twin-blue-marbles</a:t>
            </a:r>
            <a:endParaRPr lang="en-US">
              <a:cs typeface="Calibri"/>
            </a:endParaRPr>
          </a:p>
          <a:p>
            <a:endParaRPr lang="en-US"/>
          </a:p>
          <a:p>
            <a:r>
              <a:rPr lang="en-US">
                <a:cs typeface="Calibri" panose="020F0502020204030204"/>
              </a:rPr>
              <a:t>Landsat 9 icon</a:t>
            </a:r>
            <a:endParaRPr lang="en-US"/>
          </a:p>
          <a:p>
            <a:r>
              <a:rPr lang="en-US">
                <a:cs typeface="Calibri"/>
              </a:rPr>
              <a:t>Image Credit: NASA</a:t>
            </a:r>
            <a:endParaRPr lang="da-DK" u="none">
              <a:solidFill>
                <a:srgbClr val="0563C1"/>
              </a:solidFill>
              <a:cs typeface="Calibri" panose="020F0502020204030204"/>
            </a:endParaRPr>
          </a:p>
          <a:p>
            <a:r>
              <a:rPr lang="en-US">
                <a:cs typeface="Calibri" panose="020F0502020204030204"/>
              </a:rPr>
              <a:t>Image Source: https://science.nasa.gov/wp-content/uploads/2023/05/landsat9.png</a:t>
            </a:r>
            <a:endParaRPr lang="en-US">
              <a:solidFill>
                <a:schemeClr val="bg1"/>
              </a:solidFill>
              <a:cs typeface="Calibri" panose="020F0502020204030204"/>
            </a:endParaRPr>
          </a:p>
          <a:p>
            <a:endParaRPr lang="en-US"/>
          </a:p>
          <a:p>
            <a:r>
              <a:rPr lang="en-US"/>
              <a:t>Landsat 8 icon</a:t>
            </a:r>
            <a:endParaRPr lang="en-US">
              <a:cs typeface="Calibri"/>
            </a:endParaRPr>
          </a:p>
          <a:p>
            <a:r>
              <a:rPr lang="en-US"/>
              <a:t>Image Credit: NASA</a:t>
            </a:r>
            <a:endParaRPr lang="en-US">
              <a:cs typeface="Calibri"/>
            </a:endParaRPr>
          </a:p>
          <a:p>
            <a:pPr>
              <a:defRPr/>
            </a:pPr>
            <a:r>
              <a:rPr lang="en-US"/>
              <a:t>Image Source: https://science.nasa.gov/wp-content/uploads/2023/05/landsat8_ldcm.png </a:t>
            </a:r>
          </a:p>
          <a:p>
            <a:pPr>
              <a:defRPr/>
            </a:pPr>
            <a:endParaRPr lang="en-US">
              <a:cs typeface="Calibri"/>
            </a:endParaRPr>
          </a:p>
          <a:p>
            <a:pPr>
              <a:defRPr/>
            </a:pPr>
            <a:r>
              <a:rPr lang="en-US">
                <a:cs typeface="Calibri"/>
              </a:rPr>
              <a:t>Sentinel-2A/B </a:t>
            </a:r>
          </a:p>
          <a:p>
            <a:pPr>
              <a:defRPr/>
            </a:pPr>
            <a:r>
              <a:rPr lang="en-US">
                <a:cs typeface="Calibri"/>
              </a:rPr>
              <a:t>Image Credit: Rama</a:t>
            </a:r>
          </a:p>
          <a:p>
            <a:pPr>
              <a:defRPr/>
            </a:pPr>
            <a:r>
              <a:rPr lang="en-US">
                <a:cs typeface="Calibri"/>
              </a:rPr>
              <a:t>Image Source: </a:t>
            </a:r>
            <a:r>
              <a:rPr lang="en-US"/>
              <a:t>https://upload.wikimedia.org/wikipedia/commons/3/3d/Sentinel_2-IMG_5873-white_%28crop%29.jpg</a:t>
            </a:r>
            <a:endParaRPr lang="en-US">
              <a:cs typeface="Calibri"/>
            </a:endParaRPr>
          </a:p>
          <a:p>
            <a:pPr>
              <a:defRPr/>
            </a:pPr>
            <a:endParaRPr lang="en-US">
              <a:cs typeface="Calibri"/>
            </a:endParaRPr>
          </a:p>
          <a:p>
            <a:pPr>
              <a:defRPr/>
            </a:pPr>
            <a:r>
              <a:rPr lang="en-US">
                <a:cs typeface="Calibri"/>
              </a:rPr>
              <a:t>Aqua MODIS icon </a:t>
            </a:r>
          </a:p>
          <a:p>
            <a:pPr>
              <a:defRPr/>
            </a:pPr>
            <a:r>
              <a:rPr lang="en-US">
                <a:cs typeface="Calibri"/>
              </a:rPr>
              <a:t>Image Credit: NASA</a:t>
            </a:r>
          </a:p>
          <a:p>
            <a:pPr>
              <a:defRPr/>
            </a:pPr>
            <a:r>
              <a:rPr lang="en-US">
                <a:cs typeface="Calibri"/>
              </a:rPr>
              <a:t>Image Source: https://science.nasa.gov/wp-content/uploads/2023/05/Aqua.png</a:t>
            </a:r>
          </a:p>
          <a:p>
            <a:pPr>
              <a:defRPr/>
            </a:pPr>
            <a:endParaRPr lang="en-US"/>
          </a:p>
          <a:p>
            <a:pPr>
              <a:defRPr/>
            </a:pPr>
            <a:r>
              <a:rPr lang="en-US"/>
              <a:t>Terra MODIS icon</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Credit: 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https://science.nasa.gov/wp-content/uploads/2023/05/Terra.png</a:t>
            </a:r>
            <a:endParaRPr lang="en-US">
              <a:cs typeface="Calibri"/>
            </a:endParaRPr>
          </a:p>
          <a:p>
            <a:pPr marL="0" marR="0" lvl="0" indent="0" algn="l" defTabSz="914400">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7</a:t>
            </a:fld>
            <a:endParaRPr lang="en-US"/>
          </a:p>
        </p:txBody>
      </p:sp>
    </p:spTree>
    <p:extLst>
      <p:ext uri="{BB962C8B-B14F-4D97-AF65-F5344CB8AC3E}">
        <p14:creationId xmlns:p14="http://schemas.microsoft.com/office/powerpoint/2010/main" val="287752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acquired MODIS imagery from Google Earth Engine (GEE). Our code processed the data which included: hardcoding NDVI bands, filtering images to maintain the highest quality pixels, water-masking images to strengthen our analysis, generating descriptive statistics exportable as .csv’s, and creating downloadable </a:t>
            </a:r>
            <a:r>
              <a:rPr lang="en-US" err="1"/>
              <a:t>GeoTIFFs</a:t>
            </a:r>
            <a:r>
              <a:rPr lang="en-US"/>
              <a:t> for ArcGIS pro.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pulled HLS imagery from the</a:t>
            </a:r>
            <a:r>
              <a:rPr lang="en-US" u="none"/>
              <a:t> </a:t>
            </a:r>
            <a:r>
              <a:rPr lang="en-US" u="sng"/>
              <a:t>Boston University</a:t>
            </a:r>
            <a:r>
              <a:rPr lang="en-US" u="none"/>
              <a:t> server </a:t>
            </a:r>
            <a:r>
              <a:rPr lang="en-US"/>
              <a:t>through our scientific advisors, </a:t>
            </a:r>
            <a:r>
              <a:rPr lang="en-US" err="1"/>
              <a:t>Seamore</a:t>
            </a:r>
            <a:r>
              <a:rPr lang="en-US"/>
              <a:t> Zhu and Dr. Mark </a:t>
            </a:r>
            <a:r>
              <a:rPr lang="en-US" err="1"/>
              <a:t>Freidl</a:t>
            </a:r>
            <a:r>
              <a:rPr lang="en-US"/>
              <a:t>, and applied imagery to the Multisource Land Surface Phenology (MSLSP) algorithm. MSLSP applies cloud, water, and snow masks as well as topographic corrections to create Day of Year vegetation phenology metrics for entire years. The metrics are based on percent greenness, date of cycle peaks, NDVI max and amplitude, and quality assurance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uploaded </a:t>
            </a:r>
            <a:r>
              <a:rPr lang="en-US" err="1"/>
              <a:t>GEOTiff</a:t>
            </a:r>
            <a:r>
              <a:rPr lang="en-US"/>
              <a:t> files of our MODIS and HLS products into ArcGIS Pro and created time series maps and NDVI composite images. Finally, we used Microsoft Excel to create time series plots, a phenology curve, and tables of delta NDVI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More information about this HLS product can be found on </a:t>
            </a:r>
            <a:r>
              <a:rPr lang="en-US" err="1"/>
              <a:t>Github</a:t>
            </a:r>
            <a:r>
              <a:rPr lang="en-US"/>
              <a:t>, </a:t>
            </a:r>
            <a:r>
              <a:rPr lang="en-US">
                <a:hlinkClick r:id="rId3"/>
              </a:rPr>
              <a:t>GitHub - BU-LCSC/MSLSP at master_2_0</a:t>
            </a:r>
            <a:r>
              <a:rPr lang="en-US"/>
              <a:t>. **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8</a:t>
            </a:fld>
            <a:endParaRPr lang="en-US"/>
          </a:p>
        </p:txBody>
      </p:sp>
    </p:spTree>
    <p:extLst>
      <p:ext uri="{BB962C8B-B14F-4D97-AF65-F5344CB8AC3E}">
        <p14:creationId xmlns:p14="http://schemas.microsoft.com/office/powerpoint/2010/main" val="2012573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time series GIF illustrates the changing vegetation dynamics within the WAH calving region from 2000 to 2024. Each image is a median composite of NBAR MODIS imagery taken from May 1st to July 5th. The initial spikes in the NDVI metrics plots can be attributed to spring snowmelt rather than rapid vegetation growth. Interestingly, the area south of the Brooks Range consistently experiences strong vegetation growth annually; whereas Calving Site A is only suggestive of moderate vegetation growth from year-to-year. Lower levels of predation in Site A may be indicative of WAH’s fidelity toward this region over the southern end of the brooks range. It is also important to note that certain years, such as 2001, are marked by significant image error, which may give the impression of dramatic land cover changes. These data gaps are represented as missing data values in the corresponding time series plots and their NDVI Metrics should be considered cautiously.</a:t>
            </a: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9</a:t>
            </a:fld>
            <a:endParaRPr lang="en-US"/>
          </a:p>
        </p:txBody>
      </p:sp>
    </p:spTree>
    <p:extLst>
      <p:ext uri="{BB962C8B-B14F-4D97-AF65-F5344CB8AC3E}">
        <p14:creationId xmlns:p14="http://schemas.microsoft.com/office/powerpoint/2010/main" val="3213203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a:t>STUDY AREA</a:t>
            </a:r>
            <a:br>
              <a:rPr lang="en-US"/>
            </a:br>
            <a:r>
              <a:rPr lang="en-US"/>
              <a:t>ECOLOGICAL CONSERVATION</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7_53E2E0B2.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B_474549EA.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E_EBE54FFE.xml"/><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notesSlide" Target="../notesSlides/notesSlide14.xml"/><Relationship Id="rId16"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53.svg"/><Relationship Id="rId5" Type="http://schemas.openxmlformats.org/officeDocument/2006/relationships/diagramQuickStyle" Target="../diagrams/quickStyle2.xml"/><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diagramLayout" Target="../diagrams/layout2.xml"/><Relationship Id="rId9" Type="http://schemas.openxmlformats.org/officeDocument/2006/relationships/image" Target="../media/image51.sv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64.png"/><Relationship Id="rId3" Type="http://schemas.microsoft.com/office/2018/10/relationships/comments" Target="../comments/modernComment_129_5C3F126D.xml"/><Relationship Id="rId7" Type="http://schemas.openxmlformats.org/officeDocument/2006/relationships/diagramColors" Target="../diagrams/colors3.xml"/><Relationship Id="rId12" Type="http://schemas.openxmlformats.org/officeDocument/2006/relationships/image" Target="../media/image63.svg"/><Relationship Id="rId2" Type="http://schemas.openxmlformats.org/officeDocument/2006/relationships/notesSlide" Target="../notesSlides/notesSlide15.xml"/><Relationship Id="rId16" Type="http://schemas.openxmlformats.org/officeDocument/2006/relationships/image" Target="../media/image67.svg"/><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image" Target="../media/image62.png"/><Relationship Id="rId5" Type="http://schemas.openxmlformats.org/officeDocument/2006/relationships/diagramLayout" Target="../diagrams/layout3.xml"/><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diagramData" Target="../diagrams/data3.xml"/><Relationship Id="rId9" Type="http://schemas.openxmlformats.org/officeDocument/2006/relationships/image" Target="../media/image60.png"/><Relationship Id="rId14" Type="http://schemas.openxmlformats.org/officeDocument/2006/relationships/image" Target="../media/image6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svg"/><Relationship Id="rId4" Type="http://schemas.openxmlformats.org/officeDocument/2006/relationships/diagramLayout" Target="../diagrams/layout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11_6A1B082D.xml"/><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122_17945AAF.xml"/><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2A_B3A8AC1E.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A_A447F29F.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r>
              <a:rPr lang="en-US"/>
              <a:t>ALASKA ECOLOGICAL CONSERVATION II</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3134880"/>
            <a:ext cx="5545530" cy="512040"/>
          </a:xfrm>
        </p:spPr>
        <p:txBody>
          <a:bodyPr vert="horz" lIns="91440" tIns="45720" rIns="91440" bIns="45720" rtlCol="0" anchor="t">
            <a:noAutofit/>
          </a:bodyPr>
          <a:lstStyle/>
          <a:p>
            <a:r>
              <a:rPr lang="en-US" sz="1800"/>
              <a:t>Using NASA Earth Observations to Identify Recent Changes in Vegetation Phenology and Its Impacts on Caribou Migration</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r>
              <a:rPr lang="en-US"/>
              <a:t>Levi Mitchell</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r>
              <a:rPr lang="en-US"/>
              <a:t>Peter Vailakis</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r>
              <a:rPr lang="en-US"/>
              <a:t>Jackie Encinas</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r>
              <a:rPr lang="en-US"/>
              <a:t>Gareth Miller</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5854815" cy="510818"/>
          </a:xfrm>
        </p:spPr>
        <p:txBody>
          <a:bodyPr/>
          <a:lstStyle/>
          <a:p>
            <a:r>
              <a:rPr lang="en-US"/>
              <a:t>Massachusetts – Boston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323-7405-1AF0-BB5C-786FB9A25A57}"/>
              </a:ext>
            </a:extLst>
          </p:cNvPr>
          <p:cNvSpPr>
            <a:spLocks noGrp="1"/>
          </p:cNvSpPr>
          <p:nvPr>
            <p:ph type="title"/>
          </p:nvPr>
        </p:nvSpPr>
        <p:spPr/>
        <p:txBody>
          <a:bodyPr/>
          <a:lstStyle/>
          <a:p>
            <a:r>
              <a:rPr lang="en-US"/>
              <a:t>Results – MODIS </a:t>
            </a:r>
            <a:r>
              <a:rPr lang="el-GR">
                <a:latin typeface="Century Gothic" panose="020B0502020202020204" pitchFamily="34" charset="0"/>
              </a:rPr>
              <a:t>Δ</a:t>
            </a:r>
            <a:r>
              <a:rPr lang="en-US"/>
              <a:t>NDVI</a:t>
            </a:r>
          </a:p>
        </p:txBody>
      </p:sp>
      <p:pic>
        <p:nvPicPr>
          <p:cNvPr id="5" name="Picture 4">
            <a:extLst>
              <a:ext uri="{FF2B5EF4-FFF2-40B4-BE49-F238E27FC236}">
                <a16:creationId xmlns:a16="http://schemas.microsoft.com/office/drawing/2014/main" id="{9B594D65-753E-E0FD-7405-A184356D6C20}"/>
              </a:ext>
            </a:extLst>
          </p:cNvPr>
          <p:cNvPicPr>
            <a:picLocks noChangeAspect="1"/>
          </p:cNvPicPr>
          <p:nvPr/>
        </p:nvPicPr>
        <p:blipFill>
          <a:blip r:embed="rId4"/>
          <a:stretch>
            <a:fillRect/>
          </a:stretch>
        </p:blipFill>
        <p:spPr>
          <a:xfrm>
            <a:off x="1173347" y="1234332"/>
            <a:ext cx="9850581" cy="5534890"/>
          </a:xfrm>
          <a:prstGeom prst="rect">
            <a:avLst/>
          </a:prstGeom>
          <a:ln>
            <a:noFill/>
          </a:ln>
          <a:effectLst/>
        </p:spPr>
      </p:pic>
      <p:sp>
        <p:nvSpPr>
          <p:cNvPr id="6" name="TextBox 5">
            <a:extLst>
              <a:ext uri="{FF2B5EF4-FFF2-40B4-BE49-F238E27FC236}">
                <a16:creationId xmlns:a16="http://schemas.microsoft.com/office/drawing/2014/main" id="{9D2D3949-4199-7444-5070-3682C2718AC7}"/>
              </a:ext>
            </a:extLst>
          </p:cNvPr>
          <p:cNvSpPr txBox="1"/>
          <p:nvPr/>
        </p:nvSpPr>
        <p:spPr>
          <a:xfrm>
            <a:off x="8334375" y="2932339"/>
            <a:ext cx="20206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Increase in NDVI</a:t>
            </a:r>
          </a:p>
        </p:txBody>
      </p:sp>
      <p:sp>
        <p:nvSpPr>
          <p:cNvPr id="7" name="TextBox 6">
            <a:extLst>
              <a:ext uri="{FF2B5EF4-FFF2-40B4-BE49-F238E27FC236}">
                <a16:creationId xmlns:a16="http://schemas.microsoft.com/office/drawing/2014/main" id="{A596BF83-59E6-9C8E-020A-12DED93EFD66}"/>
              </a:ext>
            </a:extLst>
          </p:cNvPr>
          <p:cNvSpPr txBox="1"/>
          <p:nvPr/>
        </p:nvSpPr>
        <p:spPr>
          <a:xfrm>
            <a:off x="6095244" y="3844018"/>
            <a:ext cx="23608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Number of days</a:t>
            </a:r>
          </a:p>
        </p:txBody>
      </p:sp>
      <p:sp>
        <p:nvSpPr>
          <p:cNvPr id="8" name="TextBox 7">
            <a:extLst>
              <a:ext uri="{FF2B5EF4-FFF2-40B4-BE49-F238E27FC236}">
                <a16:creationId xmlns:a16="http://schemas.microsoft.com/office/drawing/2014/main" id="{45F36B3A-3CA7-968A-3CCC-FB642B8C4C1B}"/>
              </a:ext>
            </a:extLst>
          </p:cNvPr>
          <p:cNvSpPr txBox="1"/>
          <p:nvPr/>
        </p:nvSpPr>
        <p:spPr>
          <a:xfrm>
            <a:off x="5710464" y="4991553"/>
            <a:ext cx="23608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Snowmelt </a:t>
            </a:r>
            <a:endParaRPr lang="en-US" sz="1400">
              <a:solidFill>
                <a:schemeClr val="tx1">
                  <a:lumMod val="76000"/>
                  <a:lumOff val="24000"/>
                </a:schemeClr>
              </a:solidFill>
            </a:endParaRPr>
          </a:p>
        </p:txBody>
      </p:sp>
      <p:sp>
        <p:nvSpPr>
          <p:cNvPr id="9" name="TextBox 8">
            <a:extLst>
              <a:ext uri="{FF2B5EF4-FFF2-40B4-BE49-F238E27FC236}">
                <a16:creationId xmlns:a16="http://schemas.microsoft.com/office/drawing/2014/main" id="{B331718E-E0B7-B0A8-0762-DD28BBDAB3CC}"/>
              </a:ext>
            </a:extLst>
          </p:cNvPr>
          <p:cNvSpPr txBox="1"/>
          <p:nvPr/>
        </p:nvSpPr>
        <p:spPr>
          <a:xfrm rot="20640000">
            <a:off x="6177643" y="2274173"/>
            <a:ext cx="23608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6000"/>
                    <a:lumOff val="24000"/>
                  </a:schemeClr>
                </a:solidFill>
                <a:latin typeface="Century Gothic"/>
              </a:rPr>
              <a:t>Δ NDVI</a:t>
            </a:r>
          </a:p>
        </p:txBody>
      </p:sp>
      <p:sp>
        <p:nvSpPr>
          <p:cNvPr id="10" name="TextBox 9">
            <a:extLst>
              <a:ext uri="{FF2B5EF4-FFF2-40B4-BE49-F238E27FC236}">
                <a16:creationId xmlns:a16="http://schemas.microsoft.com/office/drawing/2014/main" id="{097CC8F2-6ADB-25F7-2F1D-6C99364DDE15}"/>
              </a:ext>
            </a:extLst>
          </p:cNvPr>
          <p:cNvSpPr txBox="1"/>
          <p:nvPr/>
        </p:nvSpPr>
        <p:spPr>
          <a:xfrm>
            <a:off x="8334374" y="2626178"/>
            <a:ext cx="23608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chemeClr val="tx1">
                    <a:lumMod val="76000"/>
                    <a:lumOff val="24000"/>
                  </a:schemeClr>
                </a:solidFill>
                <a:latin typeface="Century Gothic"/>
              </a:rPr>
              <a:t>NDVI</a:t>
            </a:r>
            <a:r>
              <a:rPr lang="en-US" sz="1000" i="1" baseline="-25000">
                <a:solidFill>
                  <a:schemeClr val="tx1">
                    <a:lumMod val="76000"/>
                    <a:lumOff val="24000"/>
                  </a:schemeClr>
                </a:solidFill>
                <a:latin typeface="Century Gothic"/>
              </a:rPr>
              <a:t>2 </a:t>
            </a:r>
            <a:r>
              <a:rPr lang="en-US" sz="1000" i="1">
                <a:solidFill>
                  <a:schemeClr val="tx1">
                    <a:lumMod val="76000"/>
                    <a:lumOff val="24000"/>
                  </a:schemeClr>
                </a:solidFill>
                <a:latin typeface="Century Gothic"/>
              </a:rPr>
              <a:t>(last day of calving)</a:t>
            </a:r>
            <a:endParaRPr lang="en-US" sz="1000" i="1">
              <a:solidFill>
                <a:schemeClr val="tx1">
                  <a:lumMod val="76000"/>
                  <a:lumOff val="24000"/>
                </a:schemeClr>
              </a:solidFill>
            </a:endParaRPr>
          </a:p>
        </p:txBody>
      </p:sp>
      <p:sp>
        <p:nvSpPr>
          <p:cNvPr id="11" name="TextBox 10">
            <a:extLst>
              <a:ext uri="{FF2B5EF4-FFF2-40B4-BE49-F238E27FC236}">
                <a16:creationId xmlns:a16="http://schemas.microsoft.com/office/drawing/2014/main" id="{A5F65D80-975B-47EE-1B22-6B01B0D713CE}"/>
              </a:ext>
            </a:extLst>
          </p:cNvPr>
          <p:cNvSpPr txBox="1"/>
          <p:nvPr/>
        </p:nvSpPr>
        <p:spPr>
          <a:xfrm>
            <a:off x="5592534" y="3878036"/>
            <a:ext cx="5851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chemeClr val="tx1">
                    <a:lumMod val="76000"/>
                    <a:lumOff val="24000"/>
                  </a:schemeClr>
                </a:solidFill>
                <a:latin typeface="Century Gothic"/>
              </a:rPr>
              <a:t>NDVI</a:t>
            </a:r>
            <a:r>
              <a:rPr lang="en-US" sz="1000" i="1" baseline="-25000">
                <a:solidFill>
                  <a:schemeClr val="tx1">
                    <a:lumMod val="76000"/>
                    <a:lumOff val="24000"/>
                  </a:schemeClr>
                </a:solidFill>
                <a:latin typeface="Century Gothic"/>
              </a:rPr>
              <a:t>1</a:t>
            </a:r>
            <a:endParaRPr lang="en-US" sz="1000" i="1">
              <a:solidFill>
                <a:schemeClr val="tx1">
                  <a:lumMod val="76000"/>
                  <a:lumOff val="24000"/>
                </a:schemeClr>
              </a:solidFill>
              <a:latin typeface="Century Gothic"/>
            </a:endParaRPr>
          </a:p>
        </p:txBody>
      </p:sp>
      <p:sp>
        <p:nvSpPr>
          <p:cNvPr id="12" name="TextBox 11">
            <a:extLst>
              <a:ext uri="{FF2B5EF4-FFF2-40B4-BE49-F238E27FC236}">
                <a16:creationId xmlns:a16="http://schemas.microsoft.com/office/drawing/2014/main" id="{08E4B635-E9ED-7CDD-066D-A35782CE7B91}"/>
              </a:ext>
            </a:extLst>
          </p:cNvPr>
          <p:cNvSpPr txBox="1"/>
          <p:nvPr/>
        </p:nvSpPr>
        <p:spPr>
          <a:xfrm>
            <a:off x="6499983" y="4287535"/>
            <a:ext cx="3682998" cy="307777"/>
          </a:xfrm>
          <a:prstGeom prst="rect">
            <a:avLst/>
          </a:prstGeom>
          <a:solidFill>
            <a:schemeClr val="bg1"/>
          </a:solid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ΔNDVI = (NDVI2 - NDVI1) / DOY2 - DOY1)</a:t>
            </a:r>
          </a:p>
        </p:txBody>
      </p:sp>
      <p:sp>
        <p:nvSpPr>
          <p:cNvPr id="17" name="TextBox 16">
            <a:extLst>
              <a:ext uri="{FF2B5EF4-FFF2-40B4-BE49-F238E27FC236}">
                <a16:creationId xmlns:a16="http://schemas.microsoft.com/office/drawing/2014/main" id="{A69EFFC7-2EC1-B91D-4813-97078A06364C}"/>
              </a:ext>
            </a:extLst>
          </p:cNvPr>
          <p:cNvSpPr txBox="1"/>
          <p:nvPr/>
        </p:nvSpPr>
        <p:spPr>
          <a:xfrm>
            <a:off x="4472214" y="1324428"/>
            <a:ext cx="489856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6000"/>
                    <a:lumOff val="24000"/>
                  </a:schemeClr>
                </a:solidFill>
                <a:latin typeface="Century Gothic"/>
              </a:rPr>
              <a:t>  MODIS NBAR Median NDVI (2000)</a:t>
            </a:r>
          </a:p>
        </p:txBody>
      </p:sp>
      <p:sp>
        <p:nvSpPr>
          <p:cNvPr id="16" name="Rounded Rectangle 3">
            <a:extLst>
              <a:ext uri="{FF2B5EF4-FFF2-40B4-BE49-F238E27FC236}">
                <a16:creationId xmlns:a16="http://schemas.microsoft.com/office/drawing/2014/main" id="{85F6FF25-FC06-6161-47A3-035054130C69}"/>
              </a:ext>
            </a:extLst>
          </p:cNvPr>
          <p:cNvSpPr/>
          <p:nvPr/>
        </p:nvSpPr>
        <p:spPr>
          <a:xfrm>
            <a:off x="1873085" y="1322290"/>
            <a:ext cx="2842170" cy="4585516"/>
          </a:xfrm>
          <a:prstGeom prst="roundRect">
            <a:avLst/>
          </a:prstGeom>
          <a:solidFill>
            <a:schemeClr val="bg1"/>
          </a:solid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8">
            <a:extLst>
              <a:ext uri="{FF2B5EF4-FFF2-40B4-BE49-F238E27FC236}">
                <a16:creationId xmlns:a16="http://schemas.microsoft.com/office/drawing/2014/main" id="{4FAB8B07-412C-8B0F-575E-902EF4B9A58B}"/>
              </a:ext>
            </a:extLst>
          </p:cNvPr>
          <p:cNvGraphicFramePr>
            <a:graphicFrameLocks noGrp="1"/>
          </p:cNvGraphicFramePr>
          <p:nvPr>
            <p:extLst>
              <p:ext uri="{D42A27DB-BD31-4B8C-83A1-F6EECF244321}">
                <p14:modId xmlns:p14="http://schemas.microsoft.com/office/powerpoint/2010/main" val="2826131972"/>
              </p:ext>
            </p:extLst>
          </p:nvPr>
        </p:nvGraphicFramePr>
        <p:xfrm>
          <a:off x="2020711" y="1324428"/>
          <a:ext cx="2954126" cy="4410210"/>
        </p:xfrm>
        <a:graphic>
          <a:graphicData uri="http://schemas.openxmlformats.org/drawingml/2006/table">
            <a:tbl>
              <a:tblPr bandRow="1">
                <a:tableStyleId>{5C22544A-7EE6-4342-B048-85BDC9FD1C3A}</a:tableStyleId>
              </a:tblPr>
              <a:tblGrid>
                <a:gridCol w="402995">
                  <a:extLst>
                    <a:ext uri="{9D8B030D-6E8A-4147-A177-3AD203B41FA5}">
                      <a16:colId xmlns:a16="http://schemas.microsoft.com/office/drawing/2014/main" val="4008494732"/>
                    </a:ext>
                  </a:extLst>
                </a:gridCol>
                <a:gridCol w="1618880">
                  <a:extLst>
                    <a:ext uri="{9D8B030D-6E8A-4147-A177-3AD203B41FA5}">
                      <a16:colId xmlns:a16="http://schemas.microsoft.com/office/drawing/2014/main" val="1729073851"/>
                    </a:ext>
                  </a:extLst>
                </a:gridCol>
                <a:gridCol w="932251">
                  <a:extLst>
                    <a:ext uri="{9D8B030D-6E8A-4147-A177-3AD203B41FA5}">
                      <a16:colId xmlns:a16="http://schemas.microsoft.com/office/drawing/2014/main" val="2802886673"/>
                    </a:ext>
                  </a:extLst>
                </a:gridCol>
              </a:tblGrid>
              <a:tr h="365760">
                <a:tc>
                  <a:txBody>
                    <a:bodyPr/>
                    <a:lstStyle/>
                    <a:p>
                      <a:pPr algn="r" fontAlgn="b"/>
                      <a:r>
                        <a:rPr lang="en-US" sz="1000" b="1">
                          <a:effectLst/>
                          <a:latin typeface="Century Gothic"/>
                        </a:rPr>
                        <a:t>Year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a:effectLst/>
                          <a:latin typeface="Century Gothic"/>
                        </a:rPr>
                        <a:t>Date Range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1">
                          <a:effectLst/>
                          <a:latin typeface="Century Gothic"/>
                        </a:rPr>
                        <a:t>△ NDVI</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58181"/>
                  </a:ext>
                </a:extLst>
              </a:tr>
              <a:tr h="161778">
                <a:tc>
                  <a:txBody>
                    <a:bodyPr/>
                    <a:lstStyle/>
                    <a:p>
                      <a:pPr algn="r" fontAlgn="b"/>
                      <a:r>
                        <a:rPr lang="en-US" sz="900">
                          <a:effectLst/>
                          <a:latin typeface="Century Gothic"/>
                        </a:rPr>
                        <a:t>2000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June 4-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0.0076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426110"/>
                  </a:ext>
                </a:extLst>
              </a:tr>
              <a:tr h="161778">
                <a:tc>
                  <a:txBody>
                    <a:bodyPr/>
                    <a:lstStyle/>
                    <a:p>
                      <a:pPr algn="r" fontAlgn="b"/>
                      <a:r>
                        <a:rPr lang="en-US" sz="900">
                          <a:effectLst/>
                          <a:latin typeface="Century Gothic"/>
                        </a:rPr>
                        <a:t>2001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31 - June 19*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1921578"/>
                  </a:ext>
                </a:extLst>
              </a:tr>
              <a:tr h="161778">
                <a:tc>
                  <a:txBody>
                    <a:bodyPr/>
                    <a:lstStyle/>
                    <a:p>
                      <a:pPr algn="r" fontAlgn="b"/>
                      <a:r>
                        <a:rPr lang="en-US" sz="900">
                          <a:effectLst/>
                          <a:latin typeface="Century Gothic"/>
                        </a:rPr>
                        <a:t>2002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19 -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291428"/>
                  </a:ext>
                </a:extLst>
              </a:tr>
              <a:tr h="161778">
                <a:tc>
                  <a:txBody>
                    <a:bodyPr/>
                    <a:lstStyle/>
                    <a:p>
                      <a:pPr algn="r" fontAlgn="b"/>
                      <a:r>
                        <a:rPr lang="en-US" sz="900">
                          <a:effectLst/>
                          <a:latin typeface="Century Gothic"/>
                        </a:rPr>
                        <a:t>2003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June 2 -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767342"/>
                  </a:ext>
                </a:extLst>
              </a:tr>
              <a:tr h="161778">
                <a:tc>
                  <a:txBody>
                    <a:bodyPr/>
                    <a:lstStyle/>
                    <a:p>
                      <a:pPr lvl="0" algn="r">
                        <a:buNone/>
                      </a:pPr>
                      <a:r>
                        <a:rPr lang="en-US" sz="900" b="0" i="0" u="none" strike="noStrike" noProof="0">
                          <a:solidFill>
                            <a:srgbClr val="000000"/>
                          </a:solidFill>
                          <a:effectLst/>
                          <a:latin typeface="Times"/>
                        </a:rPr>
                        <a:t> </a:t>
                      </a:r>
                      <a:r>
                        <a:rPr lang="en-US" sz="900">
                          <a:effectLst/>
                          <a:latin typeface="Century Gothic"/>
                        </a:rPr>
                        <a:t>2004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22 -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8602986"/>
                  </a:ext>
                </a:extLst>
              </a:tr>
              <a:tr h="161778">
                <a:tc>
                  <a:txBody>
                    <a:bodyPr/>
                    <a:lstStyle/>
                    <a:p>
                      <a:pPr algn="r" fontAlgn="b"/>
                      <a:r>
                        <a:rPr lang="en-US" sz="900">
                          <a:effectLst/>
                          <a:latin typeface="Century Gothic"/>
                        </a:rPr>
                        <a:t>2005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20 -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7332649"/>
                  </a:ext>
                </a:extLst>
              </a:tr>
              <a:tr h="161778">
                <a:tc>
                  <a:txBody>
                    <a:bodyPr/>
                    <a:lstStyle/>
                    <a:p>
                      <a:pPr algn="r" fontAlgn="b"/>
                      <a:r>
                        <a:rPr lang="en-US" sz="900">
                          <a:effectLst/>
                          <a:latin typeface="Century Gothic"/>
                        </a:rPr>
                        <a:t>2006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25 -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6046692"/>
                  </a:ext>
                </a:extLst>
              </a:tr>
              <a:tr h="161778">
                <a:tc>
                  <a:txBody>
                    <a:bodyPr/>
                    <a:lstStyle/>
                    <a:p>
                      <a:pPr algn="r" fontAlgn="b"/>
                      <a:r>
                        <a:rPr lang="en-US" sz="900">
                          <a:effectLst/>
                          <a:latin typeface="Century Gothic"/>
                        </a:rPr>
                        <a:t>2007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22 -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563012"/>
                  </a:ext>
                </a:extLst>
              </a:tr>
              <a:tr h="161778">
                <a:tc>
                  <a:txBody>
                    <a:bodyPr/>
                    <a:lstStyle/>
                    <a:p>
                      <a:pPr algn="r" fontAlgn="b"/>
                      <a:r>
                        <a:rPr lang="en-US" sz="900">
                          <a:effectLst/>
                          <a:latin typeface="Century Gothic"/>
                        </a:rPr>
                        <a:t>2008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June 2 -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855695"/>
                  </a:ext>
                </a:extLst>
              </a:tr>
              <a:tr h="161778">
                <a:tc>
                  <a:txBody>
                    <a:bodyPr/>
                    <a:lstStyle/>
                    <a:p>
                      <a:pPr algn="r" fontAlgn="b"/>
                      <a:r>
                        <a:rPr lang="en-US" sz="900">
                          <a:effectLst/>
                          <a:latin typeface="Century Gothic"/>
                        </a:rPr>
                        <a:t>2009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17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24019"/>
                  </a:ext>
                </a:extLst>
              </a:tr>
              <a:tr h="161778">
                <a:tc>
                  <a:txBody>
                    <a:bodyPr/>
                    <a:lstStyle/>
                    <a:p>
                      <a:pPr algn="r" fontAlgn="b"/>
                      <a:r>
                        <a:rPr lang="en-US" sz="900">
                          <a:effectLst/>
                          <a:latin typeface="Century Gothic"/>
                        </a:rPr>
                        <a:t>2010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19 -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863595"/>
                  </a:ext>
                </a:extLst>
              </a:tr>
              <a:tr h="161778">
                <a:tc>
                  <a:txBody>
                    <a:bodyPr/>
                    <a:lstStyle/>
                    <a:p>
                      <a:pPr algn="r" fontAlgn="b"/>
                      <a:r>
                        <a:rPr lang="en-US" sz="900">
                          <a:effectLst/>
                          <a:latin typeface="Century Gothic"/>
                        </a:rPr>
                        <a:t>2011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23 -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0036091"/>
                  </a:ext>
                </a:extLst>
              </a:tr>
              <a:tr h="161778">
                <a:tc>
                  <a:txBody>
                    <a:bodyPr/>
                    <a:lstStyle/>
                    <a:p>
                      <a:pPr algn="r" fontAlgn="b"/>
                      <a:r>
                        <a:rPr lang="en-US" sz="900">
                          <a:effectLst/>
                          <a:latin typeface="Century Gothic"/>
                        </a:rPr>
                        <a:t>2012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19 -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4751144"/>
                  </a:ext>
                </a:extLst>
              </a:tr>
              <a:tr h="161778">
                <a:tc>
                  <a:txBody>
                    <a:bodyPr/>
                    <a:lstStyle/>
                    <a:p>
                      <a:pPr algn="r" fontAlgn="b"/>
                      <a:r>
                        <a:rPr lang="en-US" sz="900">
                          <a:effectLst/>
                          <a:latin typeface="Century Gothic"/>
                        </a:rPr>
                        <a:t>2013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20 -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784231"/>
                  </a:ext>
                </a:extLst>
              </a:tr>
              <a:tr h="161778">
                <a:tc>
                  <a:txBody>
                    <a:bodyPr/>
                    <a:lstStyle/>
                    <a:p>
                      <a:pPr algn="r" fontAlgn="b"/>
                      <a:r>
                        <a:rPr lang="en-US" sz="900">
                          <a:effectLst/>
                          <a:latin typeface="Century Gothic"/>
                        </a:rPr>
                        <a:t>2014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17 -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248581"/>
                  </a:ext>
                </a:extLst>
              </a:tr>
              <a:tr h="161778">
                <a:tc>
                  <a:txBody>
                    <a:bodyPr/>
                    <a:lstStyle/>
                    <a:p>
                      <a:pPr algn="r" fontAlgn="b"/>
                      <a:r>
                        <a:rPr lang="en-US" sz="900">
                          <a:effectLst/>
                          <a:latin typeface="Century Gothic"/>
                        </a:rPr>
                        <a:t>2015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17 -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7419921"/>
                  </a:ext>
                </a:extLst>
              </a:tr>
              <a:tr h="161778">
                <a:tc>
                  <a:txBody>
                    <a:bodyPr/>
                    <a:lstStyle/>
                    <a:p>
                      <a:pPr algn="r" fontAlgn="b"/>
                      <a:r>
                        <a:rPr lang="en-US" sz="900">
                          <a:effectLst/>
                          <a:latin typeface="Century Gothic"/>
                        </a:rPr>
                        <a:t>2016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13 -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6669157"/>
                  </a:ext>
                </a:extLst>
              </a:tr>
              <a:tr h="161778">
                <a:tc>
                  <a:txBody>
                    <a:bodyPr/>
                    <a:lstStyle/>
                    <a:p>
                      <a:pPr algn="r" fontAlgn="b"/>
                      <a:r>
                        <a:rPr lang="en-US" sz="900">
                          <a:effectLst/>
                          <a:latin typeface="Century Gothic"/>
                        </a:rPr>
                        <a:t>2017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21 -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747464"/>
                  </a:ext>
                </a:extLst>
              </a:tr>
              <a:tr h="161778">
                <a:tc>
                  <a:txBody>
                    <a:bodyPr/>
                    <a:lstStyle/>
                    <a:p>
                      <a:pPr algn="r" fontAlgn="b"/>
                      <a:r>
                        <a:rPr lang="en-US" sz="900">
                          <a:effectLst/>
                          <a:latin typeface="Century Gothic"/>
                        </a:rPr>
                        <a:t>2018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15 -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708760"/>
                  </a:ext>
                </a:extLst>
              </a:tr>
              <a:tr h="161778">
                <a:tc>
                  <a:txBody>
                    <a:bodyPr/>
                    <a:lstStyle/>
                    <a:p>
                      <a:pPr algn="r" fontAlgn="b"/>
                      <a:r>
                        <a:rPr lang="en-US" sz="900">
                          <a:effectLst/>
                          <a:latin typeface="Century Gothic"/>
                        </a:rPr>
                        <a:t>2019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12 -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0512457"/>
                  </a:ext>
                </a:extLst>
              </a:tr>
              <a:tr h="161778">
                <a:tc>
                  <a:txBody>
                    <a:bodyPr/>
                    <a:lstStyle/>
                    <a:p>
                      <a:pPr algn="r" fontAlgn="b"/>
                      <a:r>
                        <a:rPr lang="en-US" sz="900">
                          <a:effectLst/>
                          <a:latin typeface="Century Gothic"/>
                        </a:rPr>
                        <a:t>2020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22 -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0.0063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0768459"/>
                  </a:ext>
                </a:extLst>
              </a:tr>
              <a:tr h="161778">
                <a:tc>
                  <a:txBody>
                    <a:bodyPr/>
                    <a:lstStyle/>
                    <a:p>
                      <a:pPr algn="r" fontAlgn="b"/>
                      <a:r>
                        <a:rPr lang="en-US" sz="900">
                          <a:effectLst/>
                          <a:latin typeface="Century Gothic"/>
                        </a:rPr>
                        <a:t>2021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24 -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5966031"/>
                  </a:ext>
                </a:extLst>
              </a:tr>
              <a:tr h="161778">
                <a:tc>
                  <a:txBody>
                    <a:bodyPr/>
                    <a:lstStyle/>
                    <a:p>
                      <a:pPr algn="r" fontAlgn="b"/>
                      <a:r>
                        <a:rPr lang="en-US" sz="900">
                          <a:effectLst/>
                          <a:latin typeface="Century Gothic"/>
                        </a:rPr>
                        <a:t>2022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28 -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804872"/>
                  </a:ext>
                </a:extLst>
              </a:tr>
              <a:tr h="161778">
                <a:tc>
                  <a:txBody>
                    <a:bodyPr/>
                    <a:lstStyle/>
                    <a:p>
                      <a:pPr algn="r" fontAlgn="b"/>
                      <a:r>
                        <a:rPr lang="en-US" sz="900">
                          <a:effectLst/>
                          <a:latin typeface="Century Gothic"/>
                        </a:rPr>
                        <a:t>2023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18 -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0.0040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493315"/>
                  </a:ext>
                </a:extLst>
              </a:tr>
              <a:tr h="161778">
                <a:tc>
                  <a:txBody>
                    <a:bodyPr/>
                    <a:lstStyle/>
                    <a:p>
                      <a:pPr algn="r" fontAlgn="b"/>
                      <a:r>
                        <a:rPr lang="en-US" sz="900">
                          <a:effectLst/>
                          <a:latin typeface="Century Gothic"/>
                        </a:rPr>
                        <a:t>2024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a:effectLst/>
                          <a:latin typeface="Century Gothic"/>
                        </a:rPr>
                        <a:t>May 23 - June 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a:effectLst/>
                          <a:latin typeface="Century Gothic"/>
                        </a:rPr>
                        <a:t>0.0050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418312"/>
                  </a:ext>
                </a:extLst>
              </a:tr>
            </a:tbl>
          </a:graphicData>
        </a:graphic>
      </p:graphicFrame>
      <p:sp>
        <p:nvSpPr>
          <p:cNvPr id="30" name="Rectangle 29">
            <a:extLst>
              <a:ext uri="{FF2B5EF4-FFF2-40B4-BE49-F238E27FC236}">
                <a16:creationId xmlns:a16="http://schemas.microsoft.com/office/drawing/2014/main" id="{622A734C-2911-C687-4D81-57CB1DBFE42C}"/>
              </a:ext>
            </a:extLst>
          </p:cNvPr>
          <p:cNvSpPr/>
          <p:nvPr/>
        </p:nvSpPr>
        <p:spPr>
          <a:xfrm>
            <a:off x="1437963" y="1544166"/>
            <a:ext cx="237499" cy="4877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0B5AD8-E6FC-8656-B6D5-76C6779E1116}"/>
              </a:ext>
            </a:extLst>
          </p:cNvPr>
          <p:cNvSpPr txBox="1"/>
          <p:nvPr/>
        </p:nvSpPr>
        <p:spPr>
          <a:xfrm rot="-5400000">
            <a:off x="560247" y="3542403"/>
            <a:ext cx="15602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6000"/>
                    <a:lumOff val="24000"/>
                  </a:schemeClr>
                </a:solidFill>
                <a:latin typeface="Century Gothic"/>
              </a:rPr>
              <a:t>Median NDVI</a:t>
            </a:r>
          </a:p>
        </p:txBody>
      </p:sp>
      <p:sp>
        <p:nvSpPr>
          <p:cNvPr id="22" name="TextBox 21">
            <a:extLst>
              <a:ext uri="{FF2B5EF4-FFF2-40B4-BE49-F238E27FC236}">
                <a16:creationId xmlns:a16="http://schemas.microsoft.com/office/drawing/2014/main" id="{BF899A7A-A10C-BAF6-D606-6C3E1F953E88}"/>
              </a:ext>
            </a:extLst>
          </p:cNvPr>
          <p:cNvSpPr txBox="1"/>
          <p:nvPr/>
        </p:nvSpPr>
        <p:spPr>
          <a:xfrm>
            <a:off x="1387925" y="1587496"/>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0.7</a:t>
            </a:r>
            <a:endParaRPr lang="en-US" sz="1200">
              <a:solidFill>
                <a:schemeClr val="tx1">
                  <a:lumMod val="76000"/>
                  <a:lumOff val="24000"/>
                </a:schemeClr>
              </a:solidFill>
            </a:endParaRPr>
          </a:p>
        </p:txBody>
      </p:sp>
      <p:sp>
        <p:nvSpPr>
          <p:cNvPr id="23" name="TextBox 22">
            <a:extLst>
              <a:ext uri="{FF2B5EF4-FFF2-40B4-BE49-F238E27FC236}">
                <a16:creationId xmlns:a16="http://schemas.microsoft.com/office/drawing/2014/main" id="{86AEF4BD-4ABE-5948-B303-8CCC7A5E0CDE}"/>
              </a:ext>
            </a:extLst>
          </p:cNvPr>
          <p:cNvSpPr txBox="1"/>
          <p:nvPr/>
        </p:nvSpPr>
        <p:spPr>
          <a:xfrm>
            <a:off x="1387924" y="2249709"/>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0.6</a:t>
            </a:r>
            <a:endParaRPr lang="en-US" sz="1200">
              <a:solidFill>
                <a:schemeClr val="tx1">
                  <a:lumMod val="76000"/>
                  <a:lumOff val="24000"/>
                </a:schemeClr>
              </a:solidFill>
            </a:endParaRPr>
          </a:p>
        </p:txBody>
      </p:sp>
      <p:sp>
        <p:nvSpPr>
          <p:cNvPr id="24" name="TextBox 23">
            <a:extLst>
              <a:ext uri="{FF2B5EF4-FFF2-40B4-BE49-F238E27FC236}">
                <a16:creationId xmlns:a16="http://schemas.microsoft.com/office/drawing/2014/main" id="{CB06F6E8-E0DE-ACAE-279C-FD8B50504E8F}"/>
              </a:ext>
            </a:extLst>
          </p:cNvPr>
          <p:cNvSpPr txBox="1"/>
          <p:nvPr/>
        </p:nvSpPr>
        <p:spPr>
          <a:xfrm>
            <a:off x="1387924" y="2893781"/>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0.5</a:t>
            </a:r>
            <a:endParaRPr lang="en-US" sz="1200">
              <a:solidFill>
                <a:schemeClr val="tx1">
                  <a:lumMod val="76000"/>
                  <a:lumOff val="24000"/>
                </a:schemeClr>
              </a:solidFill>
            </a:endParaRPr>
          </a:p>
        </p:txBody>
      </p:sp>
      <p:sp>
        <p:nvSpPr>
          <p:cNvPr id="25" name="TextBox 24">
            <a:extLst>
              <a:ext uri="{FF2B5EF4-FFF2-40B4-BE49-F238E27FC236}">
                <a16:creationId xmlns:a16="http://schemas.microsoft.com/office/drawing/2014/main" id="{AB78AC23-46EC-7A46-1293-935096C3D1DF}"/>
              </a:ext>
            </a:extLst>
          </p:cNvPr>
          <p:cNvSpPr txBox="1"/>
          <p:nvPr/>
        </p:nvSpPr>
        <p:spPr>
          <a:xfrm>
            <a:off x="1387925" y="3528781"/>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0.4</a:t>
            </a:r>
            <a:endParaRPr lang="en-US" sz="1200">
              <a:solidFill>
                <a:schemeClr val="tx1">
                  <a:lumMod val="76000"/>
                  <a:lumOff val="24000"/>
                </a:schemeClr>
              </a:solidFill>
            </a:endParaRPr>
          </a:p>
        </p:txBody>
      </p:sp>
      <p:sp>
        <p:nvSpPr>
          <p:cNvPr id="26" name="TextBox 25">
            <a:extLst>
              <a:ext uri="{FF2B5EF4-FFF2-40B4-BE49-F238E27FC236}">
                <a16:creationId xmlns:a16="http://schemas.microsoft.com/office/drawing/2014/main" id="{14F92308-C3D9-0414-E7B5-383363E569A1}"/>
              </a:ext>
            </a:extLst>
          </p:cNvPr>
          <p:cNvSpPr txBox="1"/>
          <p:nvPr/>
        </p:nvSpPr>
        <p:spPr>
          <a:xfrm>
            <a:off x="1387925" y="4181924"/>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0.3</a:t>
            </a:r>
            <a:endParaRPr lang="en-US" sz="1200">
              <a:solidFill>
                <a:schemeClr val="tx1">
                  <a:lumMod val="76000"/>
                  <a:lumOff val="24000"/>
                </a:schemeClr>
              </a:solidFill>
            </a:endParaRPr>
          </a:p>
        </p:txBody>
      </p:sp>
      <p:sp>
        <p:nvSpPr>
          <p:cNvPr id="27" name="TextBox 26">
            <a:extLst>
              <a:ext uri="{FF2B5EF4-FFF2-40B4-BE49-F238E27FC236}">
                <a16:creationId xmlns:a16="http://schemas.microsoft.com/office/drawing/2014/main" id="{6EE49667-23CB-7E88-3348-632EA68B92C1}"/>
              </a:ext>
            </a:extLst>
          </p:cNvPr>
          <p:cNvSpPr txBox="1"/>
          <p:nvPr/>
        </p:nvSpPr>
        <p:spPr>
          <a:xfrm>
            <a:off x="1387925" y="4762496"/>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0.2</a:t>
            </a:r>
            <a:endParaRPr lang="en-US" sz="1200">
              <a:solidFill>
                <a:schemeClr val="tx1">
                  <a:lumMod val="76000"/>
                  <a:lumOff val="24000"/>
                </a:schemeClr>
              </a:solidFill>
            </a:endParaRPr>
          </a:p>
        </p:txBody>
      </p:sp>
      <p:sp>
        <p:nvSpPr>
          <p:cNvPr id="38" name="Rectangle 37">
            <a:extLst>
              <a:ext uri="{FF2B5EF4-FFF2-40B4-BE49-F238E27FC236}">
                <a16:creationId xmlns:a16="http://schemas.microsoft.com/office/drawing/2014/main" id="{6EADA7A6-3296-9C25-E06A-F575E05D9B38}"/>
              </a:ext>
            </a:extLst>
          </p:cNvPr>
          <p:cNvSpPr/>
          <p:nvPr/>
        </p:nvSpPr>
        <p:spPr>
          <a:xfrm rot="5400000">
            <a:off x="5797409" y="1861456"/>
            <a:ext cx="499835" cy="9170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5771B3-A3F5-680A-2AF9-344D3D920D1B}"/>
              </a:ext>
            </a:extLst>
          </p:cNvPr>
          <p:cNvSpPr txBox="1"/>
          <p:nvPr/>
        </p:nvSpPr>
        <p:spPr>
          <a:xfrm>
            <a:off x="1387925" y="5415639"/>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0.1</a:t>
            </a:r>
            <a:endParaRPr lang="en-US" sz="1200">
              <a:solidFill>
                <a:schemeClr val="tx1">
                  <a:lumMod val="76000"/>
                  <a:lumOff val="24000"/>
                </a:schemeClr>
              </a:solidFill>
            </a:endParaRPr>
          </a:p>
        </p:txBody>
      </p:sp>
      <p:sp>
        <p:nvSpPr>
          <p:cNvPr id="29" name="TextBox 28">
            <a:extLst>
              <a:ext uri="{FF2B5EF4-FFF2-40B4-BE49-F238E27FC236}">
                <a16:creationId xmlns:a16="http://schemas.microsoft.com/office/drawing/2014/main" id="{21394888-7F7E-2C93-E056-B5065599E561}"/>
              </a:ext>
            </a:extLst>
          </p:cNvPr>
          <p:cNvSpPr txBox="1"/>
          <p:nvPr/>
        </p:nvSpPr>
        <p:spPr>
          <a:xfrm>
            <a:off x="1487710" y="6050638"/>
            <a:ext cx="53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0</a:t>
            </a:r>
            <a:endParaRPr lang="en-US" sz="1200">
              <a:solidFill>
                <a:schemeClr val="tx1">
                  <a:lumMod val="76000"/>
                  <a:lumOff val="24000"/>
                </a:schemeClr>
              </a:solidFill>
            </a:endParaRPr>
          </a:p>
        </p:txBody>
      </p:sp>
      <p:sp>
        <p:nvSpPr>
          <p:cNvPr id="32" name="TextBox 31">
            <a:extLst>
              <a:ext uri="{FF2B5EF4-FFF2-40B4-BE49-F238E27FC236}">
                <a16:creationId xmlns:a16="http://schemas.microsoft.com/office/drawing/2014/main" id="{BECF7F8D-AFCE-D746-603D-8803C5768311}"/>
              </a:ext>
            </a:extLst>
          </p:cNvPr>
          <p:cNvSpPr txBox="1"/>
          <p:nvPr/>
        </p:nvSpPr>
        <p:spPr>
          <a:xfrm>
            <a:off x="2516410" y="6180813"/>
            <a:ext cx="9670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6000"/>
                    <a:lumOff val="24000"/>
                  </a:schemeClr>
                </a:solidFill>
                <a:latin typeface="Century Gothic"/>
              </a:rPr>
              <a:t>May 14</a:t>
            </a:r>
          </a:p>
        </p:txBody>
      </p:sp>
      <p:sp>
        <p:nvSpPr>
          <p:cNvPr id="33" name="TextBox 32">
            <a:extLst>
              <a:ext uri="{FF2B5EF4-FFF2-40B4-BE49-F238E27FC236}">
                <a16:creationId xmlns:a16="http://schemas.microsoft.com/office/drawing/2014/main" id="{47934CF7-B10E-7693-7386-5549567723A8}"/>
              </a:ext>
            </a:extLst>
          </p:cNvPr>
          <p:cNvSpPr txBox="1"/>
          <p:nvPr/>
        </p:nvSpPr>
        <p:spPr>
          <a:xfrm>
            <a:off x="3748310" y="6180813"/>
            <a:ext cx="9670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6000"/>
                    <a:lumOff val="24000"/>
                  </a:schemeClr>
                </a:solidFill>
                <a:latin typeface="Century Gothic"/>
              </a:rPr>
              <a:t>May 24</a:t>
            </a:r>
          </a:p>
        </p:txBody>
      </p:sp>
      <p:sp>
        <p:nvSpPr>
          <p:cNvPr id="34" name="TextBox 33">
            <a:extLst>
              <a:ext uri="{FF2B5EF4-FFF2-40B4-BE49-F238E27FC236}">
                <a16:creationId xmlns:a16="http://schemas.microsoft.com/office/drawing/2014/main" id="{B38F27F2-0716-3444-81B6-567659B6F5A4}"/>
              </a:ext>
            </a:extLst>
          </p:cNvPr>
          <p:cNvSpPr txBox="1"/>
          <p:nvPr/>
        </p:nvSpPr>
        <p:spPr>
          <a:xfrm>
            <a:off x="5107210" y="6180813"/>
            <a:ext cx="9670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6000"/>
                    <a:lumOff val="24000"/>
                  </a:schemeClr>
                </a:solidFill>
                <a:latin typeface="Century Gothic"/>
              </a:rPr>
              <a:t>June 3</a:t>
            </a:r>
            <a:endParaRPr lang="en-US"/>
          </a:p>
        </p:txBody>
      </p:sp>
      <p:sp>
        <p:nvSpPr>
          <p:cNvPr id="35" name="TextBox 34">
            <a:extLst>
              <a:ext uri="{FF2B5EF4-FFF2-40B4-BE49-F238E27FC236}">
                <a16:creationId xmlns:a16="http://schemas.microsoft.com/office/drawing/2014/main" id="{D52F8D39-497D-AAEB-FF2C-A1476A364701}"/>
              </a:ext>
            </a:extLst>
          </p:cNvPr>
          <p:cNvSpPr txBox="1"/>
          <p:nvPr/>
        </p:nvSpPr>
        <p:spPr>
          <a:xfrm>
            <a:off x="6307360" y="6180813"/>
            <a:ext cx="9670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6000"/>
                    <a:lumOff val="24000"/>
                  </a:schemeClr>
                </a:solidFill>
                <a:latin typeface="Century Gothic"/>
              </a:rPr>
              <a:t>June 13</a:t>
            </a:r>
            <a:endParaRPr lang="en-US"/>
          </a:p>
        </p:txBody>
      </p:sp>
      <p:sp>
        <p:nvSpPr>
          <p:cNvPr id="36" name="TextBox 35">
            <a:extLst>
              <a:ext uri="{FF2B5EF4-FFF2-40B4-BE49-F238E27FC236}">
                <a16:creationId xmlns:a16="http://schemas.microsoft.com/office/drawing/2014/main" id="{6E13DA35-615B-BB23-0B37-C5BA01779965}"/>
              </a:ext>
            </a:extLst>
          </p:cNvPr>
          <p:cNvSpPr txBox="1"/>
          <p:nvPr/>
        </p:nvSpPr>
        <p:spPr>
          <a:xfrm>
            <a:off x="7488460" y="6180813"/>
            <a:ext cx="9670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6000"/>
                    <a:lumOff val="24000"/>
                  </a:schemeClr>
                </a:solidFill>
                <a:latin typeface="Century Gothic"/>
              </a:rPr>
              <a:t>June 23</a:t>
            </a:r>
            <a:endParaRPr lang="en-US"/>
          </a:p>
        </p:txBody>
      </p:sp>
      <p:sp>
        <p:nvSpPr>
          <p:cNvPr id="37" name="TextBox 36">
            <a:extLst>
              <a:ext uri="{FF2B5EF4-FFF2-40B4-BE49-F238E27FC236}">
                <a16:creationId xmlns:a16="http://schemas.microsoft.com/office/drawing/2014/main" id="{DDB2E151-FCA9-8E6A-931D-4420CF031EF3}"/>
              </a:ext>
            </a:extLst>
          </p:cNvPr>
          <p:cNvSpPr txBox="1"/>
          <p:nvPr/>
        </p:nvSpPr>
        <p:spPr>
          <a:xfrm>
            <a:off x="8891810" y="6180813"/>
            <a:ext cx="9670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6000"/>
                    <a:lumOff val="24000"/>
                  </a:schemeClr>
                </a:solidFill>
                <a:latin typeface="Century Gothic"/>
              </a:rPr>
              <a:t>July 3</a:t>
            </a:r>
            <a:endParaRPr lang="en-US"/>
          </a:p>
        </p:txBody>
      </p:sp>
      <p:sp>
        <p:nvSpPr>
          <p:cNvPr id="18" name="TextBox 17">
            <a:extLst>
              <a:ext uri="{FF2B5EF4-FFF2-40B4-BE49-F238E27FC236}">
                <a16:creationId xmlns:a16="http://schemas.microsoft.com/office/drawing/2014/main" id="{34D73858-5AF2-532B-7F41-3AFE98C3E89E}"/>
              </a:ext>
            </a:extLst>
          </p:cNvPr>
          <p:cNvSpPr txBox="1"/>
          <p:nvPr/>
        </p:nvSpPr>
        <p:spPr>
          <a:xfrm>
            <a:off x="5742213" y="6358163"/>
            <a:ext cx="7529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6000"/>
                    <a:lumOff val="24000"/>
                  </a:schemeClr>
                </a:solidFill>
                <a:latin typeface="Century Gothic"/>
              </a:rPr>
              <a:t>Date</a:t>
            </a:r>
          </a:p>
        </p:txBody>
      </p:sp>
      <p:cxnSp>
        <p:nvCxnSpPr>
          <p:cNvPr id="45" name="Straight Arrow Connector 44">
            <a:extLst>
              <a:ext uri="{FF2B5EF4-FFF2-40B4-BE49-F238E27FC236}">
                <a16:creationId xmlns:a16="http://schemas.microsoft.com/office/drawing/2014/main" id="{2BAD6E5E-BD4D-EEF5-D9C9-A12CC469AC29}"/>
              </a:ext>
            </a:extLst>
          </p:cNvPr>
          <p:cNvCxnSpPr/>
          <p:nvPr/>
        </p:nvCxnSpPr>
        <p:spPr>
          <a:xfrm flipH="1">
            <a:off x="7850874" y="4042004"/>
            <a:ext cx="1555750" cy="6350"/>
          </a:xfrm>
          <a:prstGeom prst="straightConnector1">
            <a:avLst/>
          </a:prstGeom>
          <a:ln>
            <a:prstDash val="sysDot"/>
          </a:ln>
        </p:spPr>
        <p:style>
          <a:lnRef idx="2">
            <a:schemeClr val="accent6"/>
          </a:lnRef>
          <a:fillRef idx="0">
            <a:schemeClr val="accent6"/>
          </a:fillRef>
          <a:effectRef idx="1">
            <a:schemeClr val="accent6"/>
          </a:effectRef>
          <a:fontRef idx="minor">
            <a:schemeClr val="tx1"/>
          </a:fontRef>
        </p:style>
      </p:cxnSp>
      <p:cxnSp>
        <p:nvCxnSpPr>
          <p:cNvPr id="46" name="Straight Arrow Connector 45">
            <a:extLst>
              <a:ext uri="{FF2B5EF4-FFF2-40B4-BE49-F238E27FC236}">
                <a16:creationId xmlns:a16="http://schemas.microsoft.com/office/drawing/2014/main" id="{02FFD21E-306C-B48F-14FF-232ACE395593}"/>
              </a:ext>
            </a:extLst>
          </p:cNvPr>
          <p:cNvCxnSpPr/>
          <p:nvPr/>
        </p:nvCxnSpPr>
        <p:spPr>
          <a:xfrm flipH="1">
            <a:off x="9412307" y="4037734"/>
            <a:ext cx="289" cy="179243"/>
          </a:xfrm>
          <a:prstGeom prst="straightConnector1">
            <a:avLst/>
          </a:prstGeom>
          <a:ln>
            <a:prstDash val="sysDot"/>
            <a:tailEnd type="triangle"/>
          </a:ln>
        </p:spPr>
        <p:style>
          <a:lnRef idx="2">
            <a:schemeClr val="accent6"/>
          </a:lnRef>
          <a:fillRef idx="0">
            <a:schemeClr val="accent6"/>
          </a:fillRef>
          <a:effectRef idx="1">
            <a:schemeClr val="accent6"/>
          </a:effectRef>
          <a:fontRef idx="minor">
            <a:schemeClr val="tx1"/>
          </a:fontRef>
        </p:style>
      </p:cxnSp>
      <p:cxnSp>
        <p:nvCxnSpPr>
          <p:cNvPr id="47" name="Straight Arrow Connector 46">
            <a:extLst>
              <a:ext uri="{FF2B5EF4-FFF2-40B4-BE49-F238E27FC236}">
                <a16:creationId xmlns:a16="http://schemas.microsoft.com/office/drawing/2014/main" id="{6803FBA4-41D1-F1E4-759E-F8A0BF5F1F1C}"/>
              </a:ext>
            </a:extLst>
          </p:cNvPr>
          <p:cNvCxnSpPr>
            <a:cxnSpLocks/>
          </p:cNvCxnSpPr>
          <p:nvPr/>
        </p:nvCxnSpPr>
        <p:spPr>
          <a:xfrm>
            <a:off x="8067675" y="3820804"/>
            <a:ext cx="0" cy="400050"/>
          </a:xfrm>
          <a:prstGeom prst="straightConnector1">
            <a:avLst/>
          </a:prstGeom>
          <a:ln>
            <a:prstDash val="sysDot"/>
            <a:tailEnd type="triangle"/>
          </a:ln>
        </p:spPr>
        <p:style>
          <a:lnRef idx="2">
            <a:schemeClr val="accent6"/>
          </a:lnRef>
          <a:fillRef idx="0">
            <a:schemeClr val="accent6"/>
          </a:fillRef>
          <a:effectRef idx="1">
            <a:schemeClr val="accent6"/>
          </a:effectRef>
          <a:fontRef idx="minor">
            <a:schemeClr val="tx1"/>
          </a:fontRef>
        </p:style>
      </p:cxnSp>
      <p:cxnSp>
        <p:nvCxnSpPr>
          <p:cNvPr id="48" name="Straight Arrow Connector 47">
            <a:extLst>
              <a:ext uri="{FF2B5EF4-FFF2-40B4-BE49-F238E27FC236}">
                <a16:creationId xmlns:a16="http://schemas.microsoft.com/office/drawing/2014/main" id="{B0D22A30-20C8-F637-9849-FCE8035DED66}"/>
              </a:ext>
            </a:extLst>
          </p:cNvPr>
          <p:cNvCxnSpPr>
            <a:cxnSpLocks/>
          </p:cNvCxnSpPr>
          <p:nvPr/>
        </p:nvCxnSpPr>
        <p:spPr>
          <a:xfrm flipH="1" flipV="1">
            <a:off x="8065187" y="3813969"/>
            <a:ext cx="1050060" cy="9237"/>
          </a:xfrm>
          <a:prstGeom prst="straightConnector1">
            <a:avLst/>
          </a:prstGeom>
          <a:ln>
            <a:prstDash val="sysDot"/>
          </a:ln>
        </p:spPr>
        <p:style>
          <a:lnRef idx="2">
            <a:schemeClr val="accent6"/>
          </a:lnRef>
          <a:fillRef idx="0">
            <a:schemeClr val="accent6"/>
          </a:fillRef>
          <a:effectRef idx="1">
            <a:schemeClr val="accent6"/>
          </a:effectRef>
          <a:fontRef idx="minor">
            <a:schemeClr val="tx1"/>
          </a:fontRef>
        </p:style>
      </p:cxnSp>
      <p:cxnSp>
        <p:nvCxnSpPr>
          <p:cNvPr id="49" name="Straight Arrow Connector 48">
            <a:extLst>
              <a:ext uri="{FF2B5EF4-FFF2-40B4-BE49-F238E27FC236}">
                <a16:creationId xmlns:a16="http://schemas.microsoft.com/office/drawing/2014/main" id="{845B9B9D-2390-E961-FF52-66536533797E}"/>
              </a:ext>
            </a:extLst>
          </p:cNvPr>
          <p:cNvCxnSpPr>
            <a:cxnSpLocks/>
          </p:cNvCxnSpPr>
          <p:nvPr/>
        </p:nvCxnSpPr>
        <p:spPr>
          <a:xfrm flipV="1">
            <a:off x="9127799" y="3173208"/>
            <a:ext cx="8082" cy="646833"/>
          </a:xfrm>
          <a:prstGeom prst="straightConnector1">
            <a:avLst/>
          </a:prstGeom>
          <a:ln>
            <a:prstDash val="sysDot"/>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0737758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323-7405-1AF0-BB5C-786FB9A25A57}"/>
              </a:ext>
            </a:extLst>
          </p:cNvPr>
          <p:cNvSpPr>
            <a:spLocks noGrp="1"/>
          </p:cNvSpPr>
          <p:nvPr>
            <p:ph type="title"/>
          </p:nvPr>
        </p:nvSpPr>
        <p:spPr>
          <a:xfrm>
            <a:off x="-27213" y="283482"/>
            <a:ext cx="12239626" cy="825844"/>
          </a:xfrm>
        </p:spPr>
        <p:txBody>
          <a:bodyPr/>
          <a:lstStyle/>
          <a:p>
            <a:r>
              <a:rPr lang="en-US"/>
              <a:t>Results – HLS Time Series Maps</a:t>
            </a:r>
          </a:p>
        </p:txBody>
      </p:sp>
      <p:sp>
        <p:nvSpPr>
          <p:cNvPr id="5" name="TextBox 4">
            <a:extLst>
              <a:ext uri="{FF2B5EF4-FFF2-40B4-BE49-F238E27FC236}">
                <a16:creationId xmlns:a16="http://schemas.microsoft.com/office/drawing/2014/main" id="{EC36809E-372D-9917-D782-C62C3304118C}"/>
              </a:ext>
            </a:extLst>
          </p:cNvPr>
          <p:cNvSpPr txBox="1"/>
          <p:nvPr/>
        </p:nvSpPr>
        <p:spPr>
          <a:xfrm>
            <a:off x="7968695" y="5515603"/>
            <a:ext cx="995886"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FFFFFF"/>
                </a:solidFill>
              </a:rPr>
              <a:t>High</a:t>
            </a:r>
          </a:p>
        </p:txBody>
      </p:sp>
      <p:sp>
        <p:nvSpPr>
          <p:cNvPr id="6" name="TextBox 5">
            <a:extLst>
              <a:ext uri="{FF2B5EF4-FFF2-40B4-BE49-F238E27FC236}">
                <a16:creationId xmlns:a16="http://schemas.microsoft.com/office/drawing/2014/main" id="{E77487F9-4F95-83BD-14CA-B8535AA62800}"/>
              </a:ext>
            </a:extLst>
          </p:cNvPr>
          <p:cNvSpPr txBox="1"/>
          <p:nvPr/>
        </p:nvSpPr>
        <p:spPr>
          <a:xfrm>
            <a:off x="7968695" y="5748685"/>
            <a:ext cx="995886"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FFFFFF"/>
                </a:solidFill>
              </a:rPr>
              <a:t>Medium</a:t>
            </a:r>
          </a:p>
        </p:txBody>
      </p:sp>
      <p:sp>
        <p:nvSpPr>
          <p:cNvPr id="7" name="TextBox 6">
            <a:extLst>
              <a:ext uri="{FF2B5EF4-FFF2-40B4-BE49-F238E27FC236}">
                <a16:creationId xmlns:a16="http://schemas.microsoft.com/office/drawing/2014/main" id="{AB2F202F-9EC2-93B6-160C-B57C943DD79B}"/>
              </a:ext>
            </a:extLst>
          </p:cNvPr>
          <p:cNvSpPr txBox="1"/>
          <p:nvPr/>
        </p:nvSpPr>
        <p:spPr>
          <a:xfrm>
            <a:off x="7968694" y="5999696"/>
            <a:ext cx="995886"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FFFFFF"/>
                </a:solidFill>
              </a:rPr>
              <a:t>Low</a:t>
            </a:r>
          </a:p>
        </p:txBody>
      </p:sp>
      <p:sp>
        <p:nvSpPr>
          <p:cNvPr id="8" name="TextBox 7">
            <a:extLst>
              <a:ext uri="{FF2B5EF4-FFF2-40B4-BE49-F238E27FC236}">
                <a16:creationId xmlns:a16="http://schemas.microsoft.com/office/drawing/2014/main" id="{3B347CB5-887F-15D8-2899-D51855D1C79B}"/>
              </a:ext>
            </a:extLst>
          </p:cNvPr>
          <p:cNvSpPr txBox="1"/>
          <p:nvPr/>
        </p:nvSpPr>
        <p:spPr>
          <a:xfrm>
            <a:off x="7565282" y="5237696"/>
            <a:ext cx="151583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rPr>
              <a:t>NDVI Concentration</a:t>
            </a:r>
          </a:p>
        </p:txBody>
      </p:sp>
      <p:sp>
        <p:nvSpPr>
          <p:cNvPr id="9" name="TextBox 8">
            <a:extLst>
              <a:ext uri="{FF2B5EF4-FFF2-40B4-BE49-F238E27FC236}">
                <a16:creationId xmlns:a16="http://schemas.microsoft.com/office/drawing/2014/main" id="{19E360B7-9915-0DDE-5EC4-7E57B3A815BD}"/>
              </a:ext>
            </a:extLst>
          </p:cNvPr>
          <p:cNvSpPr txBox="1"/>
          <p:nvPr/>
        </p:nvSpPr>
        <p:spPr>
          <a:xfrm>
            <a:off x="3100860" y="3606120"/>
            <a:ext cx="995886"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rPr>
              <a:t>Study Area A</a:t>
            </a:r>
          </a:p>
        </p:txBody>
      </p:sp>
      <p:sp>
        <p:nvSpPr>
          <p:cNvPr id="11" name="TextBox 10">
            <a:extLst>
              <a:ext uri="{FF2B5EF4-FFF2-40B4-BE49-F238E27FC236}">
                <a16:creationId xmlns:a16="http://schemas.microsoft.com/office/drawing/2014/main" id="{FB2CEFC1-3FA9-5C10-80B7-1F88DF88E71C}"/>
              </a:ext>
            </a:extLst>
          </p:cNvPr>
          <p:cNvSpPr txBox="1"/>
          <p:nvPr/>
        </p:nvSpPr>
        <p:spPr>
          <a:xfrm>
            <a:off x="3101250" y="6001483"/>
            <a:ext cx="11559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rPr>
              <a:t>0</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3A7AF46A-9E48-9978-54B5-7F29F949A998}"/>
              </a:ext>
            </a:extLst>
          </p:cNvPr>
          <p:cNvSpPr txBox="1"/>
          <p:nvPr/>
        </p:nvSpPr>
        <p:spPr>
          <a:xfrm>
            <a:off x="3450874" y="6001484"/>
            <a:ext cx="2948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rPr>
              <a:t>25</a:t>
            </a:r>
          </a:p>
        </p:txBody>
      </p:sp>
      <p:sp>
        <p:nvSpPr>
          <p:cNvPr id="13" name="TextBox 12">
            <a:extLst>
              <a:ext uri="{FF2B5EF4-FFF2-40B4-BE49-F238E27FC236}">
                <a16:creationId xmlns:a16="http://schemas.microsoft.com/office/drawing/2014/main" id="{E042A88A-37EA-C45E-6471-0068001B65CB}"/>
              </a:ext>
            </a:extLst>
          </p:cNvPr>
          <p:cNvSpPr txBox="1"/>
          <p:nvPr/>
        </p:nvSpPr>
        <p:spPr>
          <a:xfrm>
            <a:off x="3809462" y="6001484"/>
            <a:ext cx="2948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rPr>
              <a:t>50</a:t>
            </a:r>
          </a:p>
        </p:txBody>
      </p:sp>
      <p:sp>
        <p:nvSpPr>
          <p:cNvPr id="14" name="TextBox 13">
            <a:extLst>
              <a:ext uri="{FF2B5EF4-FFF2-40B4-BE49-F238E27FC236}">
                <a16:creationId xmlns:a16="http://schemas.microsoft.com/office/drawing/2014/main" id="{574DEAF2-4101-FA4F-97DC-5F9CC647F9B6}"/>
              </a:ext>
            </a:extLst>
          </p:cNvPr>
          <p:cNvSpPr txBox="1"/>
          <p:nvPr/>
        </p:nvSpPr>
        <p:spPr>
          <a:xfrm>
            <a:off x="4544567" y="6001484"/>
            <a:ext cx="34867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bg1"/>
                </a:solidFill>
              </a:rPr>
              <a:t>100</a:t>
            </a:r>
          </a:p>
        </p:txBody>
      </p:sp>
      <p:sp>
        <p:nvSpPr>
          <p:cNvPr id="15" name="TextBox 14">
            <a:extLst>
              <a:ext uri="{FF2B5EF4-FFF2-40B4-BE49-F238E27FC236}">
                <a16:creationId xmlns:a16="http://schemas.microsoft.com/office/drawing/2014/main" id="{CEFA6821-68CF-E603-D2D0-796454D8FE73}"/>
              </a:ext>
            </a:extLst>
          </p:cNvPr>
          <p:cNvSpPr txBox="1"/>
          <p:nvPr/>
        </p:nvSpPr>
        <p:spPr>
          <a:xfrm>
            <a:off x="4723861" y="6001485"/>
            <a:ext cx="69829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bg1"/>
                </a:solidFill>
              </a:rPr>
              <a:t>Kilometers</a:t>
            </a:r>
          </a:p>
        </p:txBody>
      </p:sp>
      <p:sp>
        <p:nvSpPr>
          <p:cNvPr id="19" name="TextBox 18">
            <a:extLst>
              <a:ext uri="{FF2B5EF4-FFF2-40B4-BE49-F238E27FC236}">
                <a16:creationId xmlns:a16="http://schemas.microsoft.com/office/drawing/2014/main" id="{26F913A6-64C1-EDBF-D96F-87A34C9484D1}"/>
              </a:ext>
            </a:extLst>
          </p:cNvPr>
          <p:cNvSpPr txBox="1"/>
          <p:nvPr/>
        </p:nvSpPr>
        <p:spPr>
          <a:xfrm>
            <a:off x="7968694" y="4959791"/>
            <a:ext cx="151583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rPr>
              <a:t>Inland Water</a:t>
            </a:r>
            <a:endParaRPr lang="en-US"/>
          </a:p>
        </p:txBody>
      </p:sp>
      <p:grpSp>
        <p:nvGrpSpPr>
          <p:cNvPr id="10" name="Group 9">
            <a:extLst>
              <a:ext uri="{FF2B5EF4-FFF2-40B4-BE49-F238E27FC236}">
                <a16:creationId xmlns:a16="http://schemas.microsoft.com/office/drawing/2014/main" id="{7F06B8CA-5AFF-DA20-3248-86D399356DA1}"/>
              </a:ext>
            </a:extLst>
          </p:cNvPr>
          <p:cNvGrpSpPr/>
          <p:nvPr/>
        </p:nvGrpSpPr>
        <p:grpSpPr>
          <a:xfrm>
            <a:off x="543329" y="1216585"/>
            <a:ext cx="11098541" cy="5549271"/>
            <a:chOff x="543329" y="1109326"/>
            <a:chExt cx="11098541" cy="5549271"/>
          </a:xfrm>
        </p:grpSpPr>
        <p:grpSp>
          <p:nvGrpSpPr>
            <p:cNvPr id="4" name="Group 3">
              <a:extLst>
                <a:ext uri="{FF2B5EF4-FFF2-40B4-BE49-F238E27FC236}">
                  <a16:creationId xmlns:a16="http://schemas.microsoft.com/office/drawing/2014/main" id="{5C28421A-189C-1796-F4BA-0DF11B0B9A06}"/>
                </a:ext>
              </a:extLst>
            </p:cNvPr>
            <p:cNvGrpSpPr/>
            <p:nvPr/>
          </p:nvGrpSpPr>
          <p:grpSpPr>
            <a:xfrm>
              <a:off x="543329" y="1109326"/>
              <a:ext cx="11098541" cy="5549271"/>
              <a:chOff x="347522" y="1343305"/>
              <a:chExt cx="11098541" cy="5549271"/>
            </a:xfrm>
          </p:grpSpPr>
          <p:pic>
            <p:nvPicPr>
              <p:cNvPr id="3" name="Picture 2">
                <a:extLst>
                  <a:ext uri="{FF2B5EF4-FFF2-40B4-BE49-F238E27FC236}">
                    <a16:creationId xmlns:a16="http://schemas.microsoft.com/office/drawing/2014/main" id="{27D7BB41-3B49-4FCE-8C90-5B4A8B67E5AD}"/>
                  </a:ext>
                </a:extLst>
              </p:cNvPr>
              <p:cNvPicPr>
                <a:picLocks noChangeAspect="1"/>
              </p:cNvPicPr>
              <p:nvPr/>
            </p:nvPicPr>
            <p:blipFill>
              <a:blip r:embed="rId3"/>
              <a:stretch>
                <a:fillRect/>
              </a:stretch>
            </p:blipFill>
            <p:spPr>
              <a:xfrm>
                <a:off x="347522" y="1343305"/>
                <a:ext cx="11098541" cy="5549271"/>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FFB56A4-3ADC-EBA8-A33C-B1B17EF11F45}"/>
                  </a:ext>
                </a:extLst>
              </p:cNvPr>
              <p:cNvSpPr txBox="1"/>
              <p:nvPr/>
            </p:nvSpPr>
            <p:spPr>
              <a:xfrm>
                <a:off x="1182412" y="5654057"/>
                <a:ext cx="995886"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chemeClr val="tx1">
                        <a:lumMod val="75000"/>
                        <a:lumOff val="25000"/>
                      </a:schemeClr>
                    </a:solidFill>
                    <a:latin typeface="+mj-lt"/>
                  </a:rPr>
                  <a:t>High</a:t>
                </a:r>
              </a:p>
            </p:txBody>
          </p:sp>
          <p:sp>
            <p:nvSpPr>
              <p:cNvPr id="21" name="TextBox 20">
                <a:extLst>
                  <a:ext uri="{FF2B5EF4-FFF2-40B4-BE49-F238E27FC236}">
                    <a16:creationId xmlns:a16="http://schemas.microsoft.com/office/drawing/2014/main" id="{1C5544F4-667A-F8D4-4666-7227C5A014D1}"/>
                  </a:ext>
                </a:extLst>
              </p:cNvPr>
              <p:cNvSpPr txBox="1"/>
              <p:nvPr/>
            </p:nvSpPr>
            <p:spPr>
              <a:xfrm>
                <a:off x="1182412" y="5985750"/>
                <a:ext cx="995886"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chemeClr val="tx1">
                        <a:lumMod val="75000"/>
                        <a:lumOff val="25000"/>
                      </a:schemeClr>
                    </a:solidFill>
                    <a:latin typeface="+mj-lt"/>
                  </a:rPr>
                  <a:t>Medium</a:t>
                </a:r>
              </a:p>
            </p:txBody>
          </p:sp>
          <p:sp>
            <p:nvSpPr>
              <p:cNvPr id="23" name="TextBox 22">
                <a:extLst>
                  <a:ext uri="{FF2B5EF4-FFF2-40B4-BE49-F238E27FC236}">
                    <a16:creationId xmlns:a16="http://schemas.microsoft.com/office/drawing/2014/main" id="{DD297BF0-8580-BFE9-F59B-5C0E30DCA5FE}"/>
                  </a:ext>
                </a:extLst>
              </p:cNvPr>
              <p:cNvSpPr txBox="1"/>
              <p:nvPr/>
            </p:nvSpPr>
            <p:spPr>
              <a:xfrm>
                <a:off x="1182411" y="6326408"/>
                <a:ext cx="995886"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chemeClr val="tx1">
                        <a:lumMod val="75000"/>
                        <a:lumOff val="25000"/>
                      </a:schemeClr>
                    </a:solidFill>
                    <a:latin typeface="+mj-lt"/>
                  </a:rPr>
                  <a:t>Low</a:t>
                </a:r>
              </a:p>
            </p:txBody>
          </p:sp>
          <p:sp>
            <p:nvSpPr>
              <p:cNvPr id="25" name="TextBox 24">
                <a:extLst>
                  <a:ext uri="{FF2B5EF4-FFF2-40B4-BE49-F238E27FC236}">
                    <a16:creationId xmlns:a16="http://schemas.microsoft.com/office/drawing/2014/main" id="{F2C72F2B-B743-4E01-CE98-DA3B895EB1F6}"/>
                  </a:ext>
                </a:extLst>
              </p:cNvPr>
              <p:cNvSpPr txBox="1"/>
              <p:nvPr/>
            </p:nvSpPr>
            <p:spPr>
              <a:xfrm>
                <a:off x="679031" y="5319754"/>
                <a:ext cx="1557866"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mj-lt"/>
                  </a:rPr>
                  <a:t>Max NDVI</a:t>
                </a:r>
                <a:endParaRPr lang="en-US">
                  <a:solidFill>
                    <a:schemeClr val="tx1">
                      <a:lumMod val="75000"/>
                      <a:lumOff val="25000"/>
                    </a:schemeClr>
                  </a:solidFill>
                  <a:latin typeface="+mj-lt"/>
                </a:endParaRPr>
              </a:p>
            </p:txBody>
          </p:sp>
          <p:sp>
            <p:nvSpPr>
              <p:cNvPr id="29" name="TextBox 28">
                <a:extLst>
                  <a:ext uri="{FF2B5EF4-FFF2-40B4-BE49-F238E27FC236}">
                    <a16:creationId xmlns:a16="http://schemas.microsoft.com/office/drawing/2014/main" id="{A1614869-6A71-4C97-E3C2-2CC0FB06DB38}"/>
                  </a:ext>
                </a:extLst>
              </p:cNvPr>
              <p:cNvSpPr txBox="1"/>
              <p:nvPr/>
            </p:nvSpPr>
            <p:spPr>
              <a:xfrm>
                <a:off x="2580908" y="5884889"/>
                <a:ext cx="151583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mj-lt"/>
                  </a:rPr>
                  <a:t>Inland Water</a:t>
                </a:r>
              </a:p>
            </p:txBody>
          </p:sp>
        </p:grpSp>
        <p:sp>
          <p:nvSpPr>
            <p:cNvPr id="27" name="TextBox 26">
              <a:extLst>
                <a:ext uri="{FF2B5EF4-FFF2-40B4-BE49-F238E27FC236}">
                  <a16:creationId xmlns:a16="http://schemas.microsoft.com/office/drawing/2014/main" id="{36140287-28A6-4811-4B72-73801615F4C9}"/>
                </a:ext>
              </a:extLst>
            </p:cNvPr>
            <p:cNvSpPr txBox="1"/>
            <p:nvPr/>
          </p:nvSpPr>
          <p:spPr>
            <a:xfrm>
              <a:off x="701233" y="1527402"/>
              <a:ext cx="322227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a:solidFill>
                    <a:schemeClr val="tx1">
                      <a:lumMod val="75000"/>
                      <a:lumOff val="25000"/>
                    </a:schemeClr>
                  </a:solidFill>
                  <a:latin typeface="+mj-lt"/>
                </a:rPr>
                <a:t>HLS, Peak Normalized Difference Vegetation Index</a:t>
              </a:r>
            </a:p>
          </p:txBody>
        </p:sp>
      </p:grpSp>
      <p:sp>
        <p:nvSpPr>
          <p:cNvPr id="17" name="Rectangle 16">
            <a:extLst>
              <a:ext uri="{FF2B5EF4-FFF2-40B4-BE49-F238E27FC236}">
                <a16:creationId xmlns:a16="http://schemas.microsoft.com/office/drawing/2014/main" id="{665E2056-5994-19A8-4251-71E2689C0594}"/>
              </a:ext>
            </a:extLst>
          </p:cNvPr>
          <p:cNvSpPr/>
          <p:nvPr/>
        </p:nvSpPr>
        <p:spPr>
          <a:xfrm>
            <a:off x="2415186" y="6110272"/>
            <a:ext cx="381000" cy="210552"/>
          </a:xfrm>
          <a:prstGeom prst="rect">
            <a:avLst/>
          </a:prstGeom>
          <a:solidFill>
            <a:srgbClr val="BAB7B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C7C803A4-5E17-4041-A665-23287FE703FD}"/>
              </a:ext>
            </a:extLst>
          </p:cNvPr>
          <p:cNvSpPr txBox="1"/>
          <p:nvPr/>
        </p:nvSpPr>
        <p:spPr>
          <a:xfrm>
            <a:off x="2807136" y="6101139"/>
            <a:ext cx="151583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mj-lt"/>
              </a:rPr>
              <a:t>No Data</a:t>
            </a:r>
            <a:endParaRPr lang="en-US">
              <a:solidFill>
                <a:schemeClr val="tx1">
                  <a:lumMod val="75000"/>
                  <a:lumOff val="25000"/>
                </a:schemeClr>
              </a:solidFill>
            </a:endParaRPr>
          </a:p>
        </p:txBody>
      </p:sp>
      <p:cxnSp>
        <p:nvCxnSpPr>
          <p:cNvPr id="16" name="Straight Arrow Connector 15">
            <a:extLst>
              <a:ext uri="{FF2B5EF4-FFF2-40B4-BE49-F238E27FC236}">
                <a16:creationId xmlns:a16="http://schemas.microsoft.com/office/drawing/2014/main" id="{DFFBE020-8C52-2166-E479-B67273407E46}"/>
              </a:ext>
            </a:extLst>
          </p:cNvPr>
          <p:cNvCxnSpPr/>
          <p:nvPr/>
        </p:nvCxnSpPr>
        <p:spPr>
          <a:xfrm flipV="1">
            <a:off x="3222209" y="4467587"/>
            <a:ext cx="1087728" cy="2229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AACF30-013B-C76C-A27A-77C397640148}"/>
              </a:ext>
            </a:extLst>
          </p:cNvPr>
          <p:cNvCxnSpPr>
            <a:cxnSpLocks/>
          </p:cNvCxnSpPr>
          <p:nvPr/>
        </p:nvCxnSpPr>
        <p:spPr>
          <a:xfrm flipV="1">
            <a:off x="2778656" y="3250661"/>
            <a:ext cx="2350145" cy="71195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B7EF8D-FF17-1227-F0C3-48199800EAF3}"/>
              </a:ext>
            </a:extLst>
          </p:cNvPr>
          <p:cNvSpPr txBox="1"/>
          <p:nvPr/>
        </p:nvSpPr>
        <p:spPr>
          <a:xfrm>
            <a:off x="1407524" y="3832746"/>
            <a:ext cx="16491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Study Site A</a:t>
            </a:r>
          </a:p>
        </p:txBody>
      </p:sp>
      <p:sp>
        <p:nvSpPr>
          <p:cNvPr id="26" name="TextBox 25">
            <a:extLst>
              <a:ext uri="{FF2B5EF4-FFF2-40B4-BE49-F238E27FC236}">
                <a16:creationId xmlns:a16="http://schemas.microsoft.com/office/drawing/2014/main" id="{28239B73-4DBB-3D15-47C4-0315C5D604C2}"/>
              </a:ext>
            </a:extLst>
          </p:cNvPr>
          <p:cNvSpPr txBox="1"/>
          <p:nvPr/>
        </p:nvSpPr>
        <p:spPr>
          <a:xfrm>
            <a:off x="1861867" y="4560627"/>
            <a:ext cx="16491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Study Site B</a:t>
            </a:r>
          </a:p>
        </p:txBody>
      </p:sp>
    </p:spTree>
    <p:extLst>
      <p:ext uri="{BB962C8B-B14F-4D97-AF65-F5344CB8AC3E}">
        <p14:creationId xmlns:p14="http://schemas.microsoft.com/office/powerpoint/2010/main" val="344474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7720F5-8AEE-5704-EDE6-FE60265C623A}"/>
              </a:ext>
            </a:extLst>
          </p:cNvPr>
          <p:cNvPicPr>
            <a:picLocks noChangeAspect="1"/>
          </p:cNvPicPr>
          <p:nvPr/>
        </p:nvPicPr>
        <p:blipFill rotWithShape="1">
          <a:blip r:embed="rId4"/>
          <a:srcRect t="9310"/>
          <a:stretch/>
        </p:blipFill>
        <p:spPr>
          <a:xfrm>
            <a:off x="944699" y="1458512"/>
            <a:ext cx="10331462" cy="4863166"/>
          </a:xfrm>
          <a:prstGeom prst="rect">
            <a:avLst/>
          </a:prstGeom>
        </p:spPr>
      </p:pic>
      <p:sp>
        <p:nvSpPr>
          <p:cNvPr id="2" name="Title 1">
            <a:extLst>
              <a:ext uri="{FF2B5EF4-FFF2-40B4-BE49-F238E27FC236}">
                <a16:creationId xmlns:a16="http://schemas.microsoft.com/office/drawing/2014/main" id="{A4FC4323-7405-1AF0-BB5C-786FB9A25A57}"/>
              </a:ext>
            </a:extLst>
          </p:cNvPr>
          <p:cNvSpPr>
            <a:spLocks noGrp="1"/>
          </p:cNvSpPr>
          <p:nvPr>
            <p:ph type="title"/>
          </p:nvPr>
        </p:nvSpPr>
        <p:spPr/>
        <p:txBody>
          <a:bodyPr/>
          <a:lstStyle/>
          <a:p>
            <a:r>
              <a:rPr lang="en-US"/>
              <a:t>Results – HLS Phenology Curve</a:t>
            </a:r>
          </a:p>
        </p:txBody>
      </p:sp>
      <p:sp>
        <p:nvSpPr>
          <p:cNvPr id="5" name="TextBox 4">
            <a:extLst>
              <a:ext uri="{FF2B5EF4-FFF2-40B4-BE49-F238E27FC236}">
                <a16:creationId xmlns:a16="http://schemas.microsoft.com/office/drawing/2014/main" id="{56864F9E-ECFB-02E4-2976-FA8C1CED1C42}"/>
              </a:ext>
            </a:extLst>
          </p:cNvPr>
          <p:cNvSpPr txBox="1"/>
          <p:nvPr/>
        </p:nvSpPr>
        <p:spPr>
          <a:xfrm>
            <a:off x="2374654" y="1135876"/>
            <a:ext cx="7366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6000"/>
                    <a:lumOff val="24000"/>
                  </a:schemeClr>
                </a:solidFill>
                <a:latin typeface="Century Gothic"/>
              </a:rPr>
              <a:t>2016 – 2023 Phenology Metrics</a:t>
            </a:r>
            <a:endParaRPr lang="en-US" sz="1600">
              <a:solidFill>
                <a:schemeClr val="tx1">
                  <a:lumMod val="76000"/>
                  <a:lumOff val="24000"/>
                </a:schemeClr>
              </a:solidFill>
            </a:endParaRPr>
          </a:p>
        </p:txBody>
      </p:sp>
      <p:sp>
        <p:nvSpPr>
          <p:cNvPr id="8" name="TextBox 7">
            <a:extLst>
              <a:ext uri="{FF2B5EF4-FFF2-40B4-BE49-F238E27FC236}">
                <a16:creationId xmlns:a16="http://schemas.microsoft.com/office/drawing/2014/main" id="{757A7CEF-403C-5733-D0FC-C03B9BE8EFBC}"/>
              </a:ext>
            </a:extLst>
          </p:cNvPr>
          <p:cNvSpPr txBox="1"/>
          <p:nvPr/>
        </p:nvSpPr>
        <p:spPr>
          <a:xfrm>
            <a:off x="4149375" y="6326519"/>
            <a:ext cx="284151" cy="14820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800">
              <a:solidFill>
                <a:schemeClr val="tx1">
                  <a:lumMod val="75000"/>
                  <a:lumOff val="25000"/>
                </a:schemeClr>
              </a:solidFill>
              <a:latin typeface="Garamond"/>
            </a:endParaRPr>
          </a:p>
        </p:txBody>
      </p:sp>
      <p:sp>
        <p:nvSpPr>
          <p:cNvPr id="9" name="TextBox 8">
            <a:extLst>
              <a:ext uri="{FF2B5EF4-FFF2-40B4-BE49-F238E27FC236}">
                <a16:creationId xmlns:a16="http://schemas.microsoft.com/office/drawing/2014/main" id="{FBB67BF2-7800-7025-042E-AD850A1854E3}"/>
              </a:ext>
            </a:extLst>
          </p:cNvPr>
          <p:cNvSpPr txBox="1"/>
          <p:nvPr/>
        </p:nvSpPr>
        <p:spPr>
          <a:xfrm>
            <a:off x="4696767" y="6323097"/>
            <a:ext cx="326301" cy="1976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87FEE249-2246-286D-7D88-2DDD0BCE20BE}"/>
              </a:ext>
            </a:extLst>
          </p:cNvPr>
          <p:cNvSpPr txBox="1"/>
          <p:nvPr/>
        </p:nvSpPr>
        <p:spPr>
          <a:xfrm>
            <a:off x="5259549" y="6323096"/>
            <a:ext cx="315311" cy="1463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3AA2D69C-AC69-8089-C598-AD9095A03E2F}"/>
              </a:ext>
            </a:extLst>
          </p:cNvPr>
          <p:cNvSpPr txBox="1"/>
          <p:nvPr/>
        </p:nvSpPr>
        <p:spPr>
          <a:xfrm>
            <a:off x="5811219" y="6301531"/>
            <a:ext cx="310298" cy="22155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89F92E43-7AD8-DADA-B0BB-48FB7CFFEEB0}"/>
              </a:ext>
            </a:extLst>
          </p:cNvPr>
          <p:cNvSpPr txBox="1"/>
          <p:nvPr/>
        </p:nvSpPr>
        <p:spPr>
          <a:xfrm>
            <a:off x="6365504" y="6321678"/>
            <a:ext cx="325337" cy="2065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F2B7956E-0ED3-85A9-8B74-ECBB81B05E8C}"/>
              </a:ext>
            </a:extLst>
          </p:cNvPr>
          <p:cNvSpPr txBox="1"/>
          <p:nvPr/>
        </p:nvSpPr>
        <p:spPr>
          <a:xfrm>
            <a:off x="6924045" y="6265587"/>
            <a:ext cx="302352" cy="2607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6342A557-E125-5D63-7578-3A3C90585EE3}"/>
              </a:ext>
            </a:extLst>
          </p:cNvPr>
          <p:cNvSpPr txBox="1"/>
          <p:nvPr/>
        </p:nvSpPr>
        <p:spPr>
          <a:xfrm>
            <a:off x="7471596" y="6323096"/>
            <a:ext cx="326301" cy="1976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F4D08A14-5FB7-AFC0-FBBE-0E081940A414}"/>
              </a:ext>
            </a:extLst>
          </p:cNvPr>
          <p:cNvSpPr txBox="1"/>
          <p:nvPr/>
        </p:nvSpPr>
        <p:spPr>
          <a:xfrm>
            <a:off x="8028789" y="6323096"/>
            <a:ext cx="322637" cy="1976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chemeClr val="tx1">
                  <a:lumMod val="75000"/>
                  <a:lumOff val="25000"/>
                </a:schemeClr>
              </a:solidFill>
              <a:latin typeface="Century Gothic"/>
            </a:endParaRPr>
          </a:p>
        </p:txBody>
      </p:sp>
      <p:sp>
        <p:nvSpPr>
          <p:cNvPr id="35" name="TextBox 34">
            <a:extLst>
              <a:ext uri="{FF2B5EF4-FFF2-40B4-BE49-F238E27FC236}">
                <a16:creationId xmlns:a16="http://schemas.microsoft.com/office/drawing/2014/main" id="{E7FA95F6-548D-EF7A-FFC4-C2598A9544C6}"/>
              </a:ext>
            </a:extLst>
          </p:cNvPr>
          <p:cNvSpPr txBox="1"/>
          <p:nvPr/>
        </p:nvSpPr>
        <p:spPr>
          <a:xfrm>
            <a:off x="1292181" y="5130596"/>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endParaRPr>
          </a:p>
        </p:txBody>
      </p:sp>
      <p:sp>
        <p:nvSpPr>
          <p:cNvPr id="36" name="TextBox 35">
            <a:extLst>
              <a:ext uri="{FF2B5EF4-FFF2-40B4-BE49-F238E27FC236}">
                <a16:creationId xmlns:a16="http://schemas.microsoft.com/office/drawing/2014/main" id="{326CC071-E64A-A865-D00A-8A50B620CAA5}"/>
              </a:ext>
            </a:extLst>
          </p:cNvPr>
          <p:cNvSpPr txBox="1"/>
          <p:nvPr/>
        </p:nvSpPr>
        <p:spPr>
          <a:xfrm>
            <a:off x="1333012" y="4400618"/>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endParaRPr>
          </a:p>
        </p:txBody>
      </p:sp>
      <p:sp>
        <p:nvSpPr>
          <p:cNvPr id="37" name="TextBox 36">
            <a:extLst>
              <a:ext uri="{FF2B5EF4-FFF2-40B4-BE49-F238E27FC236}">
                <a16:creationId xmlns:a16="http://schemas.microsoft.com/office/drawing/2014/main" id="{51F35C2E-6974-DBE2-E117-B110BA61D37F}"/>
              </a:ext>
            </a:extLst>
          </p:cNvPr>
          <p:cNvSpPr txBox="1"/>
          <p:nvPr/>
        </p:nvSpPr>
        <p:spPr>
          <a:xfrm>
            <a:off x="1318309" y="3717328"/>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endParaRPr>
          </a:p>
        </p:txBody>
      </p:sp>
      <p:sp>
        <p:nvSpPr>
          <p:cNvPr id="38" name="TextBox 37">
            <a:extLst>
              <a:ext uri="{FF2B5EF4-FFF2-40B4-BE49-F238E27FC236}">
                <a16:creationId xmlns:a16="http://schemas.microsoft.com/office/drawing/2014/main" id="{01B8E9D4-68C7-2447-678E-9D83592393A5}"/>
              </a:ext>
            </a:extLst>
          </p:cNvPr>
          <p:cNvSpPr txBox="1"/>
          <p:nvPr/>
        </p:nvSpPr>
        <p:spPr>
          <a:xfrm>
            <a:off x="1318309" y="2903233"/>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latin typeface="+mj-lt"/>
            </a:endParaRPr>
          </a:p>
        </p:txBody>
      </p:sp>
      <p:sp>
        <p:nvSpPr>
          <p:cNvPr id="39" name="TextBox 38">
            <a:extLst>
              <a:ext uri="{FF2B5EF4-FFF2-40B4-BE49-F238E27FC236}">
                <a16:creationId xmlns:a16="http://schemas.microsoft.com/office/drawing/2014/main" id="{6F82F6FC-4483-5082-E3BE-4DFFD08998CA}"/>
              </a:ext>
            </a:extLst>
          </p:cNvPr>
          <p:cNvSpPr txBox="1"/>
          <p:nvPr/>
        </p:nvSpPr>
        <p:spPr>
          <a:xfrm>
            <a:off x="1292181" y="1546338"/>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endParaRPr>
          </a:p>
        </p:txBody>
      </p:sp>
      <p:sp>
        <p:nvSpPr>
          <p:cNvPr id="40" name="TextBox 39">
            <a:extLst>
              <a:ext uri="{FF2B5EF4-FFF2-40B4-BE49-F238E27FC236}">
                <a16:creationId xmlns:a16="http://schemas.microsoft.com/office/drawing/2014/main" id="{2749C428-9A78-D653-7D08-143A6CB2E1D7}"/>
              </a:ext>
            </a:extLst>
          </p:cNvPr>
          <p:cNvSpPr txBox="1"/>
          <p:nvPr/>
        </p:nvSpPr>
        <p:spPr>
          <a:xfrm>
            <a:off x="1344430" y="2234812"/>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endParaRPr>
          </a:p>
        </p:txBody>
      </p:sp>
      <p:grpSp>
        <p:nvGrpSpPr>
          <p:cNvPr id="17" name="Group 16">
            <a:extLst>
              <a:ext uri="{FF2B5EF4-FFF2-40B4-BE49-F238E27FC236}">
                <a16:creationId xmlns:a16="http://schemas.microsoft.com/office/drawing/2014/main" id="{53CA1413-A6A9-4933-13D1-D78C7104EFDE}"/>
              </a:ext>
            </a:extLst>
          </p:cNvPr>
          <p:cNvGrpSpPr/>
          <p:nvPr/>
        </p:nvGrpSpPr>
        <p:grpSpPr>
          <a:xfrm>
            <a:off x="2475995" y="6332933"/>
            <a:ext cx="7240010" cy="381053"/>
            <a:chOff x="2745499" y="6400592"/>
            <a:chExt cx="7240010" cy="381053"/>
          </a:xfrm>
        </p:grpSpPr>
        <p:pic>
          <p:nvPicPr>
            <p:cNvPr id="16" name="Picture 15">
              <a:extLst>
                <a:ext uri="{FF2B5EF4-FFF2-40B4-BE49-F238E27FC236}">
                  <a16:creationId xmlns:a16="http://schemas.microsoft.com/office/drawing/2014/main" id="{220AF65E-2F0E-3066-1D45-5C52D7F64EC9}"/>
                </a:ext>
              </a:extLst>
            </p:cNvPr>
            <p:cNvPicPr>
              <a:picLocks noChangeAspect="1"/>
            </p:cNvPicPr>
            <p:nvPr/>
          </p:nvPicPr>
          <p:blipFill>
            <a:blip r:embed="rId5"/>
            <a:stretch>
              <a:fillRect/>
            </a:stretch>
          </p:blipFill>
          <p:spPr>
            <a:xfrm>
              <a:off x="2745499" y="6400592"/>
              <a:ext cx="7240010" cy="381053"/>
            </a:xfrm>
            <a:prstGeom prst="rect">
              <a:avLst/>
            </a:prstGeom>
          </p:spPr>
        </p:pic>
        <p:sp>
          <p:nvSpPr>
            <p:cNvPr id="54" name="TextBox 53">
              <a:extLst>
                <a:ext uri="{FF2B5EF4-FFF2-40B4-BE49-F238E27FC236}">
                  <a16:creationId xmlns:a16="http://schemas.microsoft.com/office/drawing/2014/main" id="{97FB3CAF-A326-BA70-809A-C7711A1225A0}"/>
                </a:ext>
              </a:extLst>
            </p:cNvPr>
            <p:cNvSpPr txBox="1"/>
            <p:nvPr/>
          </p:nvSpPr>
          <p:spPr>
            <a:xfrm>
              <a:off x="3132933" y="6467392"/>
              <a:ext cx="566497" cy="276999"/>
            </a:xfrm>
            <a:prstGeom prst="rect">
              <a:avLst/>
            </a:prstGeom>
            <a:solidFill>
              <a:schemeClr val="bg1"/>
            </a:solidFill>
          </p:spPr>
          <p:txBody>
            <a:bodyPr wrap="square" rtlCol="0">
              <a:spAutoFit/>
            </a:bodyPr>
            <a:lstStyle/>
            <a:p>
              <a:r>
                <a:rPr lang="en-US" sz="1200">
                  <a:latin typeface="+mj-lt"/>
                </a:rPr>
                <a:t>2016</a:t>
              </a:r>
            </a:p>
          </p:txBody>
        </p:sp>
        <p:sp>
          <p:nvSpPr>
            <p:cNvPr id="55" name="TextBox 54">
              <a:extLst>
                <a:ext uri="{FF2B5EF4-FFF2-40B4-BE49-F238E27FC236}">
                  <a16:creationId xmlns:a16="http://schemas.microsoft.com/office/drawing/2014/main" id="{19FAF19D-152E-1353-39BF-103C2DD562E6}"/>
                </a:ext>
              </a:extLst>
            </p:cNvPr>
            <p:cNvSpPr txBox="1"/>
            <p:nvPr/>
          </p:nvSpPr>
          <p:spPr>
            <a:xfrm>
              <a:off x="4077292" y="6467392"/>
              <a:ext cx="576018" cy="276999"/>
            </a:xfrm>
            <a:prstGeom prst="rect">
              <a:avLst/>
            </a:prstGeom>
            <a:solidFill>
              <a:schemeClr val="bg1"/>
            </a:solidFill>
          </p:spPr>
          <p:txBody>
            <a:bodyPr wrap="square" rtlCol="0">
              <a:spAutoFit/>
            </a:bodyPr>
            <a:lstStyle/>
            <a:p>
              <a:r>
                <a:rPr lang="en-US" sz="1200">
                  <a:latin typeface="+mj-lt"/>
                </a:rPr>
                <a:t>2017</a:t>
              </a:r>
            </a:p>
          </p:txBody>
        </p:sp>
        <p:sp>
          <p:nvSpPr>
            <p:cNvPr id="56" name="TextBox 55">
              <a:extLst>
                <a:ext uri="{FF2B5EF4-FFF2-40B4-BE49-F238E27FC236}">
                  <a16:creationId xmlns:a16="http://schemas.microsoft.com/office/drawing/2014/main" id="{56467639-879C-9335-21AE-7AB1A1F262AD}"/>
                </a:ext>
              </a:extLst>
            </p:cNvPr>
            <p:cNvSpPr txBox="1"/>
            <p:nvPr/>
          </p:nvSpPr>
          <p:spPr>
            <a:xfrm>
              <a:off x="4947152" y="6467392"/>
              <a:ext cx="566497" cy="276999"/>
            </a:xfrm>
            <a:prstGeom prst="rect">
              <a:avLst/>
            </a:prstGeom>
            <a:solidFill>
              <a:schemeClr val="bg1"/>
            </a:solidFill>
          </p:spPr>
          <p:txBody>
            <a:bodyPr wrap="square" rtlCol="0">
              <a:spAutoFit/>
            </a:bodyPr>
            <a:lstStyle/>
            <a:p>
              <a:r>
                <a:rPr lang="en-US" sz="1200">
                  <a:latin typeface="+mj-lt"/>
                </a:rPr>
                <a:t>2018</a:t>
              </a:r>
            </a:p>
          </p:txBody>
        </p:sp>
        <p:sp>
          <p:nvSpPr>
            <p:cNvPr id="57" name="TextBox 56">
              <a:extLst>
                <a:ext uri="{FF2B5EF4-FFF2-40B4-BE49-F238E27FC236}">
                  <a16:creationId xmlns:a16="http://schemas.microsoft.com/office/drawing/2014/main" id="{45A52755-D8E8-D26E-6AB1-E492DFD292F9}"/>
                </a:ext>
              </a:extLst>
            </p:cNvPr>
            <p:cNvSpPr txBox="1"/>
            <p:nvPr/>
          </p:nvSpPr>
          <p:spPr>
            <a:xfrm>
              <a:off x="5813437" y="6467392"/>
              <a:ext cx="566497" cy="276999"/>
            </a:xfrm>
            <a:prstGeom prst="rect">
              <a:avLst/>
            </a:prstGeom>
            <a:solidFill>
              <a:schemeClr val="bg1"/>
            </a:solidFill>
          </p:spPr>
          <p:txBody>
            <a:bodyPr wrap="square" rtlCol="0">
              <a:spAutoFit/>
            </a:bodyPr>
            <a:lstStyle/>
            <a:p>
              <a:r>
                <a:rPr lang="en-US" sz="1200">
                  <a:latin typeface="+mj-lt"/>
                </a:rPr>
                <a:t>2019</a:t>
              </a:r>
            </a:p>
          </p:txBody>
        </p:sp>
        <p:sp>
          <p:nvSpPr>
            <p:cNvPr id="58" name="TextBox 57">
              <a:extLst>
                <a:ext uri="{FF2B5EF4-FFF2-40B4-BE49-F238E27FC236}">
                  <a16:creationId xmlns:a16="http://schemas.microsoft.com/office/drawing/2014/main" id="{1B06FA34-B409-A6C2-FBF1-3C34743F162F}"/>
                </a:ext>
              </a:extLst>
            </p:cNvPr>
            <p:cNvSpPr txBox="1"/>
            <p:nvPr/>
          </p:nvSpPr>
          <p:spPr>
            <a:xfrm>
              <a:off x="6707909" y="6467392"/>
              <a:ext cx="634015" cy="276999"/>
            </a:xfrm>
            <a:prstGeom prst="rect">
              <a:avLst/>
            </a:prstGeom>
            <a:solidFill>
              <a:schemeClr val="bg1"/>
            </a:solidFill>
          </p:spPr>
          <p:txBody>
            <a:bodyPr wrap="square" rtlCol="0">
              <a:spAutoFit/>
            </a:bodyPr>
            <a:lstStyle/>
            <a:p>
              <a:r>
                <a:rPr lang="en-US" sz="1200">
                  <a:latin typeface="+mj-lt"/>
                </a:rPr>
                <a:t>2020</a:t>
              </a:r>
            </a:p>
          </p:txBody>
        </p:sp>
        <p:sp>
          <p:nvSpPr>
            <p:cNvPr id="59" name="TextBox 58">
              <a:extLst>
                <a:ext uri="{FF2B5EF4-FFF2-40B4-BE49-F238E27FC236}">
                  <a16:creationId xmlns:a16="http://schemas.microsoft.com/office/drawing/2014/main" id="{1E360661-C4AE-AE94-68D0-86A4B007F5B7}"/>
                </a:ext>
              </a:extLst>
            </p:cNvPr>
            <p:cNvSpPr txBox="1"/>
            <p:nvPr/>
          </p:nvSpPr>
          <p:spPr>
            <a:xfrm>
              <a:off x="7600483" y="6467392"/>
              <a:ext cx="566497" cy="276999"/>
            </a:xfrm>
            <a:prstGeom prst="rect">
              <a:avLst/>
            </a:prstGeom>
            <a:solidFill>
              <a:schemeClr val="bg1"/>
            </a:solidFill>
          </p:spPr>
          <p:txBody>
            <a:bodyPr wrap="square" rtlCol="0">
              <a:spAutoFit/>
            </a:bodyPr>
            <a:lstStyle/>
            <a:p>
              <a:r>
                <a:rPr lang="en-US" sz="1200">
                  <a:latin typeface="+mj-lt"/>
                </a:rPr>
                <a:t>2021</a:t>
              </a:r>
            </a:p>
          </p:txBody>
        </p:sp>
        <p:sp>
          <p:nvSpPr>
            <p:cNvPr id="60" name="TextBox 59">
              <a:extLst>
                <a:ext uri="{FF2B5EF4-FFF2-40B4-BE49-F238E27FC236}">
                  <a16:creationId xmlns:a16="http://schemas.microsoft.com/office/drawing/2014/main" id="{62DD3771-42A3-66F4-0B0E-5421213E9469}"/>
                </a:ext>
              </a:extLst>
            </p:cNvPr>
            <p:cNvSpPr txBox="1"/>
            <p:nvPr/>
          </p:nvSpPr>
          <p:spPr>
            <a:xfrm>
              <a:off x="8500773" y="6467392"/>
              <a:ext cx="566497" cy="276999"/>
            </a:xfrm>
            <a:prstGeom prst="rect">
              <a:avLst/>
            </a:prstGeom>
            <a:solidFill>
              <a:schemeClr val="bg1"/>
            </a:solidFill>
          </p:spPr>
          <p:txBody>
            <a:bodyPr wrap="square" rtlCol="0">
              <a:spAutoFit/>
            </a:bodyPr>
            <a:lstStyle/>
            <a:p>
              <a:r>
                <a:rPr lang="en-US" sz="1200">
                  <a:latin typeface="+mj-lt"/>
                </a:rPr>
                <a:t>2022</a:t>
              </a:r>
            </a:p>
          </p:txBody>
        </p:sp>
        <p:sp>
          <p:nvSpPr>
            <p:cNvPr id="61" name="TextBox 60">
              <a:extLst>
                <a:ext uri="{FF2B5EF4-FFF2-40B4-BE49-F238E27FC236}">
                  <a16:creationId xmlns:a16="http://schemas.microsoft.com/office/drawing/2014/main" id="{43D802E5-DA2A-B6B5-9A15-A6CECE4510D8}"/>
                </a:ext>
              </a:extLst>
            </p:cNvPr>
            <p:cNvSpPr txBox="1"/>
            <p:nvPr/>
          </p:nvSpPr>
          <p:spPr>
            <a:xfrm>
              <a:off x="9406169" y="6467392"/>
              <a:ext cx="566497" cy="276999"/>
            </a:xfrm>
            <a:prstGeom prst="rect">
              <a:avLst/>
            </a:prstGeom>
            <a:solidFill>
              <a:schemeClr val="bg1"/>
            </a:solidFill>
          </p:spPr>
          <p:txBody>
            <a:bodyPr wrap="square" rtlCol="0">
              <a:spAutoFit/>
            </a:bodyPr>
            <a:lstStyle/>
            <a:p>
              <a:r>
                <a:rPr lang="en-US" sz="1200">
                  <a:latin typeface="+mj-lt"/>
                </a:rPr>
                <a:t>2023</a:t>
              </a:r>
            </a:p>
          </p:txBody>
        </p:sp>
      </p:grpSp>
      <p:grpSp>
        <p:nvGrpSpPr>
          <p:cNvPr id="18" name="Group 17">
            <a:extLst>
              <a:ext uri="{FF2B5EF4-FFF2-40B4-BE49-F238E27FC236}">
                <a16:creationId xmlns:a16="http://schemas.microsoft.com/office/drawing/2014/main" id="{48B6537B-5D18-E8DA-8989-4AF308925843}"/>
              </a:ext>
            </a:extLst>
          </p:cNvPr>
          <p:cNvGrpSpPr/>
          <p:nvPr/>
        </p:nvGrpSpPr>
        <p:grpSpPr>
          <a:xfrm>
            <a:off x="1475797" y="5785556"/>
            <a:ext cx="10081929" cy="341073"/>
            <a:chOff x="1744168" y="6057321"/>
            <a:chExt cx="9770585" cy="261612"/>
          </a:xfrm>
          <a:noFill/>
        </p:grpSpPr>
        <p:sp>
          <p:nvSpPr>
            <p:cNvPr id="26" name="TextBox 25">
              <a:extLst>
                <a:ext uri="{FF2B5EF4-FFF2-40B4-BE49-F238E27FC236}">
                  <a16:creationId xmlns:a16="http://schemas.microsoft.com/office/drawing/2014/main" id="{5E2EDA04-859B-B74C-B6E8-81B0E5BBD946}"/>
                </a:ext>
              </a:extLst>
            </p:cNvPr>
            <p:cNvSpPr txBox="1"/>
            <p:nvPr/>
          </p:nvSpPr>
          <p:spPr>
            <a:xfrm>
              <a:off x="2598232" y="6057321"/>
              <a:ext cx="80779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May 28</a:t>
              </a:r>
              <a:endParaRPr lang="en-US">
                <a:latin typeface="+mj-lt"/>
              </a:endParaRPr>
            </a:p>
          </p:txBody>
        </p:sp>
        <p:sp>
          <p:nvSpPr>
            <p:cNvPr id="27" name="TextBox 26">
              <a:extLst>
                <a:ext uri="{FF2B5EF4-FFF2-40B4-BE49-F238E27FC236}">
                  <a16:creationId xmlns:a16="http://schemas.microsoft.com/office/drawing/2014/main" id="{BC538481-4B71-3AE1-D1AB-C8B9DE19E352}"/>
                </a:ext>
              </a:extLst>
            </p:cNvPr>
            <p:cNvSpPr txBox="1"/>
            <p:nvPr/>
          </p:nvSpPr>
          <p:spPr>
            <a:xfrm>
              <a:off x="3666185" y="6057321"/>
              <a:ext cx="96631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June 17</a:t>
              </a:r>
              <a:endParaRPr lang="en-US">
                <a:solidFill>
                  <a:schemeClr val="tx1">
                    <a:lumMod val="75000"/>
                    <a:lumOff val="25000"/>
                  </a:schemeClr>
                </a:solidFill>
                <a:latin typeface="+mj-lt"/>
              </a:endParaRPr>
            </a:p>
          </p:txBody>
        </p:sp>
        <p:sp>
          <p:nvSpPr>
            <p:cNvPr id="28" name="TextBox 27">
              <a:extLst>
                <a:ext uri="{FF2B5EF4-FFF2-40B4-BE49-F238E27FC236}">
                  <a16:creationId xmlns:a16="http://schemas.microsoft.com/office/drawing/2014/main" id="{B40AA0DF-8D81-4C1B-652D-10F86740654E}"/>
                </a:ext>
              </a:extLst>
            </p:cNvPr>
            <p:cNvSpPr txBox="1"/>
            <p:nvPr/>
          </p:nvSpPr>
          <p:spPr>
            <a:xfrm>
              <a:off x="4919029" y="6057321"/>
              <a:ext cx="649287"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July 7</a:t>
              </a:r>
              <a:endParaRPr lang="en-US">
                <a:latin typeface="+mj-lt"/>
              </a:endParaRPr>
            </a:p>
          </p:txBody>
        </p:sp>
        <p:sp>
          <p:nvSpPr>
            <p:cNvPr id="31" name="TextBox 30">
              <a:extLst>
                <a:ext uri="{FF2B5EF4-FFF2-40B4-BE49-F238E27FC236}">
                  <a16:creationId xmlns:a16="http://schemas.microsoft.com/office/drawing/2014/main" id="{4D3EBC82-4C7B-6E82-9BD1-DDEF51AAD164}"/>
                </a:ext>
              </a:extLst>
            </p:cNvPr>
            <p:cNvSpPr txBox="1"/>
            <p:nvPr/>
          </p:nvSpPr>
          <p:spPr>
            <a:xfrm>
              <a:off x="7035551" y="6057321"/>
              <a:ext cx="10355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Aug. 16</a:t>
              </a:r>
              <a:endParaRPr lang="en-US">
                <a:solidFill>
                  <a:schemeClr val="tx1">
                    <a:lumMod val="75000"/>
                    <a:lumOff val="25000"/>
                  </a:schemeClr>
                </a:solidFill>
                <a:latin typeface="+mj-lt"/>
              </a:endParaRPr>
            </a:p>
          </p:txBody>
        </p:sp>
        <p:sp>
          <p:nvSpPr>
            <p:cNvPr id="32" name="TextBox 31">
              <a:extLst>
                <a:ext uri="{FF2B5EF4-FFF2-40B4-BE49-F238E27FC236}">
                  <a16:creationId xmlns:a16="http://schemas.microsoft.com/office/drawing/2014/main" id="{4D5EF0A5-6E04-2776-5B42-CED4F3832855}"/>
                </a:ext>
              </a:extLst>
            </p:cNvPr>
            <p:cNvSpPr txBox="1"/>
            <p:nvPr/>
          </p:nvSpPr>
          <p:spPr>
            <a:xfrm>
              <a:off x="8106638" y="6057321"/>
              <a:ext cx="123415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Sep. 5</a:t>
              </a:r>
              <a:endParaRPr lang="en-US">
                <a:solidFill>
                  <a:schemeClr val="tx1">
                    <a:lumMod val="75000"/>
                    <a:lumOff val="25000"/>
                  </a:schemeClr>
                </a:solidFill>
                <a:latin typeface="+mj-lt"/>
              </a:endParaRPr>
            </a:p>
          </p:txBody>
        </p:sp>
        <p:sp>
          <p:nvSpPr>
            <p:cNvPr id="33" name="TextBox 32">
              <a:extLst>
                <a:ext uri="{FF2B5EF4-FFF2-40B4-BE49-F238E27FC236}">
                  <a16:creationId xmlns:a16="http://schemas.microsoft.com/office/drawing/2014/main" id="{CB1E10F9-89E9-28B8-0CAA-5F0CA3ABD862}"/>
                </a:ext>
              </a:extLst>
            </p:cNvPr>
            <p:cNvSpPr txBox="1"/>
            <p:nvPr/>
          </p:nvSpPr>
          <p:spPr>
            <a:xfrm>
              <a:off x="9183300" y="6057321"/>
              <a:ext cx="123415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Sep. 25</a:t>
              </a:r>
              <a:endParaRPr lang="en-US">
                <a:solidFill>
                  <a:schemeClr val="tx1">
                    <a:lumMod val="75000"/>
                    <a:lumOff val="25000"/>
                  </a:schemeClr>
                </a:solidFill>
                <a:latin typeface="+mj-lt"/>
              </a:endParaRPr>
            </a:p>
          </p:txBody>
        </p:sp>
        <p:sp>
          <p:nvSpPr>
            <p:cNvPr id="29" name="TextBox 28">
              <a:extLst>
                <a:ext uri="{FF2B5EF4-FFF2-40B4-BE49-F238E27FC236}">
                  <a16:creationId xmlns:a16="http://schemas.microsoft.com/office/drawing/2014/main" id="{BDE806FA-1272-543F-8F97-BB426553451A}"/>
                </a:ext>
              </a:extLst>
            </p:cNvPr>
            <p:cNvSpPr txBox="1"/>
            <p:nvPr/>
          </p:nvSpPr>
          <p:spPr>
            <a:xfrm>
              <a:off x="6060558" y="6057321"/>
              <a:ext cx="649287"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July 27</a:t>
              </a:r>
              <a:endParaRPr lang="en-US">
                <a:latin typeface="+mj-lt"/>
              </a:endParaRPr>
            </a:p>
          </p:txBody>
        </p:sp>
        <p:sp>
          <p:nvSpPr>
            <p:cNvPr id="49" name="TextBox 48">
              <a:extLst>
                <a:ext uri="{FF2B5EF4-FFF2-40B4-BE49-F238E27FC236}">
                  <a16:creationId xmlns:a16="http://schemas.microsoft.com/office/drawing/2014/main" id="{DB6E7D54-DF16-CAC7-9FA9-301027106266}"/>
                </a:ext>
              </a:extLst>
            </p:cNvPr>
            <p:cNvSpPr txBox="1"/>
            <p:nvPr/>
          </p:nvSpPr>
          <p:spPr>
            <a:xfrm>
              <a:off x="10474274" y="6057323"/>
              <a:ext cx="1040479"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Oct. 15</a:t>
              </a:r>
              <a:endParaRPr lang="en-US">
                <a:solidFill>
                  <a:schemeClr val="tx1">
                    <a:lumMod val="75000"/>
                    <a:lumOff val="25000"/>
                  </a:schemeClr>
                </a:solidFill>
                <a:latin typeface="+mj-lt"/>
              </a:endParaRPr>
            </a:p>
          </p:txBody>
        </p:sp>
        <p:sp>
          <p:nvSpPr>
            <p:cNvPr id="24" name="TextBox 23">
              <a:extLst>
                <a:ext uri="{FF2B5EF4-FFF2-40B4-BE49-F238E27FC236}">
                  <a16:creationId xmlns:a16="http://schemas.microsoft.com/office/drawing/2014/main" id="{0F74F81F-BD92-6E09-51BA-A3B1AF1CEFE1}"/>
                </a:ext>
              </a:extLst>
            </p:cNvPr>
            <p:cNvSpPr txBox="1"/>
            <p:nvPr/>
          </p:nvSpPr>
          <p:spPr>
            <a:xfrm>
              <a:off x="1744168" y="6057321"/>
              <a:ext cx="649287"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May 8</a:t>
              </a:r>
              <a:endParaRPr lang="en-US">
                <a:latin typeface="+mj-lt"/>
              </a:endParaRPr>
            </a:p>
          </p:txBody>
        </p:sp>
      </p:grpSp>
      <p:sp>
        <p:nvSpPr>
          <p:cNvPr id="23" name="Rectangle 22">
            <a:extLst>
              <a:ext uri="{FF2B5EF4-FFF2-40B4-BE49-F238E27FC236}">
                <a16:creationId xmlns:a16="http://schemas.microsoft.com/office/drawing/2014/main" id="{0E92CE4A-A2E6-BAB0-ECFC-E4CCBEE7F8DE}"/>
              </a:ext>
            </a:extLst>
          </p:cNvPr>
          <p:cNvSpPr/>
          <p:nvPr/>
        </p:nvSpPr>
        <p:spPr>
          <a:xfrm>
            <a:off x="584064" y="1754236"/>
            <a:ext cx="973648" cy="41191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77386606-629E-523C-F484-E4D51388785F}"/>
              </a:ext>
            </a:extLst>
          </p:cNvPr>
          <p:cNvGrpSpPr/>
          <p:nvPr/>
        </p:nvGrpSpPr>
        <p:grpSpPr>
          <a:xfrm>
            <a:off x="543399" y="1839937"/>
            <a:ext cx="1018139" cy="3755572"/>
            <a:chOff x="988698" y="1889535"/>
            <a:chExt cx="1018139" cy="3755572"/>
          </a:xfrm>
          <a:solidFill>
            <a:schemeClr val="bg1"/>
          </a:solidFill>
        </p:grpSpPr>
        <p:sp>
          <p:nvSpPr>
            <p:cNvPr id="6" name="TextBox 5">
              <a:extLst>
                <a:ext uri="{FF2B5EF4-FFF2-40B4-BE49-F238E27FC236}">
                  <a16:creationId xmlns:a16="http://schemas.microsoft.com/office/drawing/2014/main" id="{5EB7ADEA-A796-4551-3AD4-D35248DFA326}"/>
                </a:ext>
              </a:extLst>
            </p:cNvPr>
            <p:cNvSpPr txBox="1"/>
            <p:nvPr/>
          </p:nvSpPr>
          <p:spPr>
            <a:xfrm rot="16200000">
              <a:off x="-689033" y="3567266"/>
              <a:ext cx="3755572" cy="400110"/>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6000"/>
                      <a:lumOff val="24000"/>
                    </a:schemeClr>
                  </a:solidFill>
                  <a:latin typeface="Century Gothic"/>
                </a:rPr>
                <a:t>Percent Greenness</a:t>
              </a:r>
              <a:endParaRPr lang="en-US" sz="2000">
                <a:solidFill>
                  <a:schemeClr val="tx1">
                    <a:lumMod val="76000"/>
                    <a:lumOff val="24000"/>
                  </a:schemeClr>
                </a:solidFill>
              </a:endParaRPr>
            </a:p>
          </p:txBody>
        </p:sp>
        <p:sp>
          <p:nvSpPr>
            <p:cNvPr id="41" name="TextBox 40">
              <a:extLst>
                <a:ext uri="{FF2B5EF4-FFF2-40B4-BE49-F238E27FC236}">
                  <a16:creationId xmlns:a16="http://schemas.microsoft.com/office/drawing/2014/main" id="{D6FD79B7-A6C3-15E0-2EB7-C5751639C72B}"/>
                </a:ext>
              </a:extLst>
            </p:cNvPr>
            <p:cNvSpPr txBox="1"/>
            <p:nvPr/>
          </p:nvSpPr>
          <p:spPr>
            <a:xfrm>
              <a:off x="1535043" y="4975358"/>
              <a:ext cx="463085" cy="261610"/>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0.2</a:t>
              </a:r>
            </a:p>
          </p:txBody>
        </p:sp>
        <p:sp>
          <p:nvSpPr>
            <p:cNvPr id="44" name="TextBox 43">
              <a:extLst>
                <a:ext uri="{FF2B5EF4-FFF2-40B4-BE49-F238E27FC236}">
                  <a16:creationId xmlns:a16="http://schemas.microsoft.com/office/drawing/2014/main" id="{EBE2F17C-EE7C-4ADD-BAA7-67ECAF97114E}"/>
                </a:ext>
              </a:extLst>
            </p:cNvPr>
            <p:cNvSpPr txBox="1"/>
            <p:nvPr/>
          </p:nvSpPr>
          <p:spPr>
            <a:xfrm>
              <a:off x="1543752" y="4291631"/>
              <a:ext cx="463085" cy="261610"/>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0.4</a:t>
              </a:r>
            </a:p>
          </p:txBody>
        </p:sp>
        <p:sp>
          <p:nvSpPr>
            <p:cNvPr id="45" name="TextBox 44">
              <a:extLst>
                <a:ext uri="{FF2B5EF4-FFF2-40B4-BE49-F238E27FC236}">
                  <a16:creationId xmlns:a16="http://schemas.microsoft.com/office/drawing/2014/main" id="{C3E1B2D3-2A16-3D3F-D44D-6AD76C233A72}"/>
                </a:ext>
              </a:extLst>
            </p:cNvPr>
            <p:cNvSpPr txBox="1"/>
            <p:nvPr/>
          </p:nvSpPr>
          <p:spPr>
            <a:xfrm>
              <a:off x="1539375" y="3577487"/>
              <a:ext cx="463085" cy="261610"/>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0.6</a:t>
              </a:r>
              <a:endParaRPr lang="en-US">
                <a:solidFill>
                  <a:schemeClr val="tx1">
                    <a:lumMod val="75000"/>
                    <a:lumOff val="25000"/>
                  </a:schemeClr>
                </a:solidFill>
                <a:latin typeface="+mj-lt"/>
              </a:endParaRPr>
            </a:p>
          </p:txBody>
        </p:sp>
        <p:sp>
          <p:nvSpPr>
            <p:cNvPr id="46" name="TextBox 45">
              <a:extLst>
                <a:ext uri="{FF2B5EF4-FFF2-40B4-BE49-F238E27FC236}">
                  <a16:creationId xmlns:a16="http://schemas.microsoft.com/office/drawing/2014/main" id="{0B8ADCBA-3709-7312-13D7-E3C0FB56A4C2}"/>
                </a:ext>
              </a:extLst>
            </p:cNvPr>
            <p:cNvSpPr txBox="1"/>
            <p:nvPr/>
          </p:nvSpPr>
          <p:spPr>
            <a:xfrm>
              <a:off x="1534293" y="2855644"/>
              <a:ext cx="463085" cy="261610"/>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rPr>
                <a:t>0.8</a:t>
              </a:r>
            </a:p>
          </p:txBody>
        </p:sp>
        <p:sp>
          <p:nvSpPr>
            <p:cNvPr id="47" name="TextBox 46">
              <a:extLst>
                <a:ext uri="{FF2B5EF4-FFF2-40B4-BE49-F238E27FC236}">
                  <a16:creationId xmlns:a16="http://schemas.microsoft.com/office/drawing/2014/main" id="{29BFA095-4BCD-D318-80DD-260D95061F9E}"/>
                </a:ext>
              </a:extLst>
            </p:cNvPr>
            <p:cNvSpPr txBox="1"/>
            <p:nvPr/>
          </p:nvSpPr>
          <p:spPr>
            <a:xfrm>
              <a:off x="1541499" y="2170594"/>
              <a:ext cx="463085" cy="261610"/>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mj-lt"/>
                </a:rPr>
                <a:t>1.0</a:t>
              </a:r>
            </a:p>
          </p:txBody>
        </p:sp>
      </p:grpSp>
      <p:sp>
        <p:nvSpPr>
          <p:cNvPr id="48" name="TextBox 47">
            <a:extLst>
              <a:ext uri="{FF2B5EF4-FFF2-40B4-BE49-F238E27FC236}">
                <a16:creationId xmlns:a16="http://schemas.microsoft.com/office/drawing/2014/main" id="{83F6B1A9-C6EE-F675-3CB0-FF1C627C6AA8}"/>
              </a:ext>
            </a:extLst>
          </p:cNvPr>
          <p:cNvSpPr txBox="1"/>
          <p:nvPr/>
        </p:nvSpPr>
        <p:spPr>
          <a:xfrm rot="16200000">
            <a:off x="482262" y="3561604"/>
            <a:ext cx="110194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chemeClr val="tx1">
                    <a:lumMod val="75000"/>
                    <a:lumOff val="25000"/>
                  </a:schemeClr>
                </a:solidFill>
                <a:latin typeface="+mj-lt"/>
              </a:rPr>
              <a:t>(</a:t>
            </a:r>
            <a:r>
              <a:rPr lang="en-US" sz="1000">
                <a:solidFill>
                  <a:schemeClr val="tx1">
                    <a:lumMod val="75000"/>
                    <a:lumOff val="25000"/>
                  </a:schemeClr>
                </a:solidFill>
                <a:latin typeface="+mj-lt"/>
              </a:rPr>
              <a:t>Scaled</a:t>
            </a:r>
            <a:r>
              <a:rPr lang="en-US" sz="900">
                <a:solidFill>
                  <a:schemeClr val="tx1">
                    <a:lumMod val="75000"/>
                    <a:lumOff val="25000"/>
                  </a:schemeClr>
                </a:solidFill>
                <a:latin typeface="+mj-lt"/>
              </a:rPr>
              <a:t> 0-1)</a:t>
            </a:r>
          </a:p>
        </p:txBody>
      </p:sp>
      <p:sp>
        <p:nvSpPr>
          <p:cNvPr id="30" name="TextBox 29">
            <a:extLst>
              <a:ext uri="{FF2B5EF4-FFF2-40B4-BE49-F238E27FC236}">
                <a16:creationId xmlns:a16="http://schemas.microsoft.com/office/drawing/2014/main" id="{DBEAF0F6-6070-E9EA-50C1-DE248959D9A5}"/>
              </a:ext>
            </a:extLst>
          </p:cNvPr>
          <p:cNvSpPr txBox="1"/>
          <p:nvPr/>
        </p:nvSpPr>
        <p:spPr>
          <a:xfrm>
            <a:off x="1357572" y="5752329"/>
            <a:ext cx="22913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a:solidFill>
                <a:schemeClr val="tx1">
                  <a:lumMod val="75000"/>
                  <a:lumOff val="25000"/>
                </a:schemeClr>
              </a:solidFill>
            </a:endParaRPr>
          </a:p>
        </p:txBody>
      </p:sp>
      <p:sp>
        <p:nvSpPr>
          <p:cNvPr id="7" name="TextBox 6">
            <a:extLst>
              <a:ext uri="{FF2B5EF4-FFF2-40B4-BE49-F238E27FC236}">
                <a16:creationId xmlns:a16="http://schemas.microsoft.com/office/drawing/2014/main" id="{23434290-06EF-5B48-8DF3-E728F9FE0677}"/>
              </a:ext>
            </a:extLst>
          </p:cNvPr>
          <p:cNvSpPr txBox="1"/>
          <p:nvPr/>
        </p:nvSpPr>
        <p:spPr>
          <a:xfrm>
            <a:off x="846440" y="6094440"/>
            <a:ext cx="10824289"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Date of Year</a:t>
            </a:r>
          </a:p>
        </p:txBody>
      </p:sp>
      <p:sp>
        <p:nvSpPr>
          <p:cNvPr id="50" name="Rectangle 49">
            <a:extLst>
              <a:ext uri="{FF2B5EF4-FFF2-40B4-BE49-F238E27FC236}">
                <a16:creationId xmlns:a16="http://schemas.microsoft.com/office/drawing/2014/main" id="{CBD54283-837F-1A62-FECA-CAEC31F27960}"/>
              </a:ext>
            </a:extLst>
          </p:cNvPr>
          <p:cNvSpPr/>
          <p:nvPr/>
        </p:nvSpPr>
        <p:spPr>
          <a:xfrm>
            <a:off x="1227529" y="1427306"/>
            <a:ext cx="293790" cy="209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9EF1DF-8A47-E33A-BA8C-E516121FFB07}"/>
              </a:ext>
            </a:extLst>
          </p:cNvPr>
          <p:cNvSpPr/>
          <p:nvPr/>
        </p:nvSpPr>
        <p:spPr>
          <a:xfrm>
            <a:off x="11085534" y="1242164"/>
            <a:ext cx="929013" cy="45615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72324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323-7405-1AF0-BB5C-786FB9A25A57}"/>
              </a:ext>
            </a:extLst>
          </p:cNvPr>
          <p:cNvSpPr>
            <a:spLocks noGrp="1"/>
          </p:cNvSpPr>
          <p:nvPr>
            <p:ph type="title"/>
          </p:nvPr>
        </p:nvSpPr>
        <p:spPr/>
        <p:txBody>
          <a:bodyPr>
            <a:normAutofit/>
          </a:bodyPr>
          <a:lstStyle/>
          <a:p>
            <a:r>
              <a:rPr lang="en-US"/>
              <a:t>Results – MODIS / HLS NDVI Composite</a:t>
            </a:r>
          </a:p>
        </p:txBody>
      </p:sp>
      <p:grpSp>
        <p:nvGrpSpPr>
          <p:cNvPr id="59" name="Group 58">
            <a:extLst>
              <a:ext uri="{FF2B5EF4-FFF2-40B4-BE49-F238E27FC236}">
                <a16:creationId xmlns:a16="http://schemas.microsoft.com/office/drawing/2014/main" id="{B68348AA-A760-D576-68BD-8844E0B16660}"/>
              </a:ext>
            </a:extLst>
          </p:cNvPr>
          <p:cNvGrpSpPr/>
          <p:nvPr/>
        </p:nvGrpSpPr>
        <p:grpSpPr>
          <a:xfrm>
            <a:off x="1584750" y="1272192"/>
            <a:ext cx="9070127" cy="5384132"/>
            <a:chOff x="1929094" y="1321468"/>
            <a:chExt cx="9070127" cy="5384132"/>
          </a:xfrm>
        </p:grpSpPr>
        <p:grpSp>
          <p:nvGrpSpPr>
            <p:cNvPr id="57" name="Group 56">
              <a:extLst>
                <a:ext uri="{FF2B5EF4-FFF2-40B4-BE49-F238E27FC236}">
                  <a16:creationId xmlns:a16="http://schemas.microsoft.com/office/drawing/2014/main" id="{F02B6DBF-1A1F-1B92-C0AE-9CE33EC1DB41}"/>
                </a:ext>
              </a:extLst>
            </p:cNvPr>
            <p:cNvGrpSpPr/>
            <p:nvPr/>
          </p:nvGrpSpPr>
          <p:grpSpPr>
            <a:xfrm>
              <a:off x="1929094" y="1321468"/>
              <a:ext cx="4252738" cy="5384132"/>
              <a:chOff x="1071844" y="1321468"/>
              <a:chExt cx="3940281" cy="5087352"/>
            </a:xfrm>
          </p:grpSpPr>
          <p:pic>
            <p:nvPicPr>
              <p:cNvPr id="6" name="Picture 5" descr="A map of a large land&#10;&#10;Description automatically generated">
                <a:extLst>
                  <a:ext uri="{FF2B5EF4-FFF2-40B4-BE49-F238E27FC236}">
                    <a16:creationId xmlns:a16="http://schemas.microsoft.com/office/drawing/2014/main" id="{ED1A3E5C-A3FA-4E52-8D34-5FBCDC937703}"/>
                  </a:ext>
                </a:extLst>
              </p:cNvPr>
              <p:cNvPicPr>
                <a:picLocks noChangeAspect="1"/>
              </p:cNvPicPr>
              <p:nvPr/>
            </p:nvPicPr>
            <p:blipFill>
              <a:blip r:embed="rId4"/>
              <a:stretch>
                <a:fillRect/>
              </a:stretch>
            </p:blipFill>
            <p:spPr>
              <a:xfrm>
                <a:off x="1071844" y="1321468"/>
                <a:ext cx="3940281" cy="5087352"/>
              </a:xfrm>
              <a:prstGeom prst="rect">
                <a:avLst/>
              </a:prstGeom>
            </p:spPr>
          </p:pic>
          <p:grpSp>
            <p:nvGrpSpPr>
              <p:cNvPr id="49" name="Group 48">
                <a:extLst>
                  <a:ext uri="{FF2B5EF4-FFF2-40B4-BE49-F238E27FC236}">
                    <a16:creationId xmlns:a16="http://schemas.microsoft.com/office/drawing/2014/main" id="{E856B21E-FFE3-4B6A-FA3A-89B8867E42CE}"/>
                  </a:ext>
                </a:extLst>
              </p:cNvPr>
              <p:cNvGrpSpPr/>
              <p:nvPr/>
            </p:nvGrpSpPr>
            <p:grpSpPr>
              <a:xfrm>
                <a:off x="3057851" y="6028900"/>
                <a:ext cx="1911304" cy="266011"/>
                <a:chOff x="3057851" y="6028900"/>
                <a:chExt cx="1911304" cy="266011"/>
              </a:xfrm>
            </p:grpSpPr>
            <p:pic>
              <p:nvPicPr>
                <p:cNvPr id="8" name="Picture 7">
                  <a:extLst>
                    <a:ext uri="{FF2B5EF4-FFF2-40B4-BE49-F238E27FC236}">
                      <a16:creationId xmlns:a16="http://schemas.microsoft.com/office/drawing/2014/main" id="{EF499B9E-3395-B0DD-1E42-F78AA06E815D}"/>
                    </a:ext>
                  </a:extLst>
                </p:cNvPr>
                <p:cNvPicPr>
                  <a:picLocks noChangeAspect="1"/>
                </p:cNvPicPr>
                <p:nvPr/>
              </p:nvPicPr>
              <p:blipFill rotWithShape="1">
                <a:blip r:embed="rId5"/>
                <a:srcRect l="52832" t="93202" r="19414" b="2771"/>
                <a:stretch/>
              </p:blipFill>
              <p:spPr>
                <a:xfrm>
                  <a:off x="3147465" y="6097682"/>
                  <a:ext cx="970510" cy="190258"/>
                </a:xfrm>
                <a:prstGeom prst="rect">
                  <a:avLst/>
                </a:prstGeom>
              </p:spPr>
            </p:pic>
            <p:sp>
              <p:nvSpPr>
                <p:cNvPr id="9" name="TextBox 8">
                  <a:extLst>
                    <a:ext uri="{FF2B5EF4-FFF2-40B4-BE49-F238E27FC236}">
                      <a16:creationId xmlns:a16="http://schemas.microsoft.com/office/drawing/2014/main" id="{CC383915-3151-2088-4914-405860EE2E8A}"/>
                    </a:ext>
                  </a:extLst>
                </p:cNvPr>
                <p:cNvSpPr txBox="1"/>
                <p:nvPr/>
              </p:nvSpPr>
              <p:spPr>
                <a:xfrm>
                  <a:off x="3057851" y="6028900"/>
                  <a:ext cx="2039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0</a:t>
                  </a:r>
                </a:p>
              </p:txBody>
            </p:sp>
            <p:sp>
              <p:nvSpPr>
                <p:cNvPr id="10" name="TextBox 9">
                  <a:extLst>
                    <a:ext uri="{FF2B5EF4-FFF2-40B4-BE49-F238E27FC236}">
                      <a16:creationId xmlns:a16="http://schemas.microsoft.com/office/drawing/2014/main" id="{D0A1498F-FFBE-5536-2E56-C65A24311E01}"/>
                    </a:ext>
                  </a:extLst>
                </p:cNvPr>
                <p:cNvSpPr txBox="1"/>
                <p:nvPr/>
              </p:nvSpPr>
              <p:spPr>
                <a:xfrm>
                  <a:off x="3269847" y="6028900"/>
                  <a:ext cx="31538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20</a:t>
                  </a:r>
                </a:p>
              </p:txBody>
            </p:sp>
            <p:sp>
              <p:nvSpPr>
                <p:cNvPr id="11" name="TextBox 10">
                  <a:extLst>
                    <a:ext uri="{FF2B5EF4-FFF2-40B4-BE49-F238E27FC236}">
                      <a16:creationId xmlns:a16="http://schemas.microsoft.com/office/drawing/2014/main" id="{4FF18C25-FA92-4322-9453-1D01BF1F35D0}"/>
                    </a:ext>
                  </a:extLst>
                </p:cNvPr>
                <p:cNvSpPr txBox="1"/>
                <p:nvPr/>
              </p:nvSpPr>
              <p:spPr>
                <a:xfrm>
                  <a:off x="3485561" y="6028900"/>
                  <a:ext cx="35237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latin typeface="+mj-lt"/>
                    </a:rPr>
                    <a:t>40</a:t>
                  </a:r>
                </a:p>
              </p:txBody>
            </p:sp>
            <p:sp>
              <p:nvSpPr>
                <p:cNvPr id="12" name="TextBox 11">
                  <a:extLst>
                    <a:ext uri="{FF2B5EF4-FFF2-40B4-BE49-F238E27FC236}">
                      <a16:creationId xmlns:a16="http://schemas.microsoft.com/office/drawing/2014/main" id="{91DCD881-25EC-FA55-B2AF-79AD1ABA5410}"/>
                    </a:ext>
                  </a:extLst>
                </p:cNvPr>
                <p:cNvSpPr txBox="1"/>
                <p:nvPr/>
              </p:nvSpPr>
              <p:spPr>
                <a:xfrm>
                  <a:off x="3941550" y="6028900"/>
                  <a:ext cx="33336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latin typeface="+mj-lt"/>
                    </a:rPr>
                    <a:t>80</a:t>
                  </a:r>
                </a:p>
              </p:txBody>
            </p:sp>
            <p:sp>
              <p:nvSpPr>
                <p:cNvPr id="13" name="TextBox 12">
                  <a:extLst>
                    <a:ext uri="{FF2B5EF4-FFF2-40B4-BE49-F238E27FC236}">
                      <a16:creationId xmlns:a16="http://schemas.microsoft.com/office/drawing/2014/main" id="{E8604217-AD92-44E6-5EDC-2A96A25B9CC6}"/>
                    </a:ext>
                  </a:extLst>
                </p:cNvPr>
                <p:cNvSpPr txBox="1"/>
                <p:nvPr/>
              </p:nvSpPr>
              <p:spPr>
                <a:xfrm>
                  <a:off x="4101327" y="6040995"/>
                  <a:ext cx="86782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mj-lt"/>
                    </a:rPr>
                    <a:t>Kilometers</a:t>
                  </a:r>
                  <a:endParaRPr lang="en-US" sz="1050">
                    <a:solidFill>
                      <a:schemeClr val="tx1">
                        <a:lumMod val="75000"/>
                        <a:lumOff val="25000"/>
                      </a:schemeClr>
                    </a:solidFill>
                    <a:latin typeface="+mj-lt"/>
                  </a:endParaRPr>
                </a:p>
              </p:txBody>
            </p:sp>
          </p:grpSp>
          <p:sp>
            <p:nvSpPr>
              <p:cNvPr id="35" name="TextBox 34">
                <a:extLst>
                  <a:ext uri="{FF2B5EF4-FFF2-40B4-BE49-F238E27FC236}">
                    <a16:creationId xmlns:a16="http://schemas.microsoft.com/office/drawing/2014/main" id="{5F2E1C82-D51E-44F7-0F00-809370B0438D}"/>
                  </a:ext>
                </a:extLst>
              </p:cNvPr>
              <p:cNvSpPr txBox="1"/>
              <p:nvPr/>
            </p:nvSpPr>
            <p:spPr>
              <a:xfrm>
                <a:off x="1169495" y="1444705"/>
                <a:ext cx="1668955" cy="610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mj-lt"/>
                  </a:rPr>
                  <a:t>MODIS NDVI </a:t>
                </a:r>
              </a:p>
              <a:p>
                <a:pPr algn="ctr"/>
                <a:r>
                  <a:rPr lang="en-US">
                    <a:solidFill>
                      <a:schemeClr val="tx1">
                        <a:lumMod val="75000"/>
                        <a:lumOff val="25000"/>
                      </a:schemeClr>
                    </a:solidFill>
                    <a:latin typeface="+mj-lt"/>
                  </a:rPr>
                  <a:t>Composite</a:t>
                </a:r>
              </a:p>
            </p:txBody>
          </p:sp>
          <p:grpSp>
            <p:nvGrpSpPr>
              <p:cNvPr id="40" name="Group 39">
                <a:extLst>
                  <a:ext uri="{FF2B5EF4-FFF2-40B4-BE49-F238E27FC236}">
                    <a16:creationId xmlns:a16="http://schemas.microsoft.com/office/drawing/2014/main" id="{F43B37E6-31A8-360B-1A50-55582D000C38}"/>
                  </a:ext>
                </a:extLst>
              </p:cNvPr>
              <p:cNvGrpSpPr/>
              <p:nvPr/>
            </p:nvGrpSpPr>
            <p:grpSpPr>
              <a:xfrm>
                <a:off x="1274073" y="5090824"/>
                <a:ext cx="1271683" cy="1133816"/>
                <a:chOff x="5373886" y="4316603"/>
                <a:chExt cx="1271683" cy="1133816"/>
              </a:xfrm>
            </p:grpSpPr>
            <p:sp>
              <p:nvSpPr>
                <p:cNvPr id="39" name="Rectangle: Rounded Corners 38">
                  <a:extLst>
                    <a:ext uri="{FF2B5EF4-FFF2-40B4-BE49-F238E27FC236}">
                      <a16:creationId xmlns:a16="http://schemas.microsoft.com/office/drawing/2014/main" id="{B1718092-F165-D626-32FF-8B7419E4FD4E}"/>
                    </a:ext>
                  </a:extLst>
                </p:cNvPr>
                <p:cNvSpPr/>
                <p:nvPr/>
              </p:nvSpPr>
              <p:spPr>
                <a:xfrm>
                  <a:off x="5374437" y="4316603"/>
                  <a:ext cx="842535" cy="1133816"/>
                </a:xfrm>
                <a:prstGeom prst="roundRect">
                  <a:avLst>
                    <a:gd name="adj" fmla="val 5949"/>
                  </a:avLst>
                </a:prstGeom>
                <a:solidFill>
                  <a:schemeClr val="bg1">
                    <a:lumMod val="85000"/>
                    <a:alpha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6A8C70A-65AC-8043-F975-01EB10932113}"/>
                    </a:ext>
                  </a:extLst>
                </p:cNvPr>
                <p:cNvGrpSpPr/>
                <p:nvPr/>
              </p:nvGrpSpPr>
              <p:grpSpPr>
                <a:xfrm>
                  <a:off x="5373886" y="4318617"/>
                  <a:ext cx="1271683" cy="1112278"/>
                  <a:chOff x="4826932" y="2840201"/>
                  <a:chExt cx="2048195" cy="1549408"/>
                </a:xfrm>
              </p:grpSpPr>
              <p:pic>
                <p:nvPicPr>
                  <p:cNvPr id="30" name="Picture 29">
                    <a:extLst>
                      <a:ext uri="{FF2B5EF4-FFF2-40B4-BE49-F238E27FC236}">
                        <a16:creationId xmlns:a16="http://schemas.microsoft.com/office/drawing/2014/main" id="{D245FE23-1F84-A961-5248-3081FF6BFC35}"/>
                      </a:ext>
                    </a:extLst>
                  </p:cNvPr>
                  <p:cNvPicPr>
                    <a:picLocks noChangeAspect="1"/>
                  </p:cNvPicPr>
                  <p:nvPr/>
                </p:nvPicPr>
                <p:blipFill>
                  <a:blip r:embed="rId6"/>
                  <a:stretch>
                    <a:fillRect/>
                  </a:stretch>
                </p:blipFill>
                <p:spPr>
                  <a:xfrm>
                    <a:off x="4958835" y="3404557"/>
                    <a:ext cx="390525" cy="933448"/>
                  </a:xfrm>
                  <a:prstGeom prst="rect">
                    <a:avLst/>
                  </a:prstGeom>
                </p:spPr>
              </p:pic>
              <p:sp>
                <p:nvSpPr>
                  <p:cNvPr id="31" name="TextBox 30">
                    <a:extLst>
                      <a:ext uri="{FF2B5EF4-FFF2-40B4-BE49-F238E27FC236}">
                        <a16:creationId xmlns:a16="http://schemas.microsoft.com/office/drawing/2014/main" id="{F2770F4A-D5E1-6A83-BF36-E0DBB06D78FC}"/>
                      </a:ext>
                    </a:extLst>
                  </p:cNvPr>
                  <p:cNvSpPr txBox="1"/>
                  <p:nvPr/>
                </p:nvSpPr>
                <p:spPr>
                  <a:xfrm>
                    <a:off x="4826932" y="2840201"/>
                    <a:ext cx="1362947" cy="600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mj-lt"/>
                      </a:rPr>
                      <a:t>Median </a:t>
                    </a:r>
                  </a:p>
                  <a:p>
                    <a:r>
                      <a:rPr lang="en-US" sz="1100">
                        <a:latin typeface="+mj-lt"/>
                      </a:rPr>
                      <a:t>NDVI</a:t>
                    </a:r>
                  </a:p>
                </p:txBody>
              </p:sp>
              <p:sp>
                <p:nvSpPr>
                  <p:cNvPr id="32" name="TextBox 31">
                    <a:extLst>
                      <a:ext uri="{FF2B5EF4-FFF2-40B4-BE49-F238E27FC236}">
                        <a16:creationId xmlns:a16="http://schemas.microsoft.com/office/drawing/2014/main" id="{98D3A82F-B9B2-2CF7-4098-2BD177DFF953}"/>
                      </a:ext>
                    </a:extLst>
                  </p:cNvPr>
                  <p:cNvSpPr txBox="1"/>
                  <p:nvPr/>
                </p:nvSpPr>
                <p:spPr>
                  <a:xfrm>
                    <a:off x="5262530" y="3356859"/>
                    <a:ext cx="903764" cy="321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High</a:t>
                    </a:r>
                  </a:p>
                </p:txBody>
              </p:sp>
              <p:sp>
                <p:nvSpPr>
                  <p:cNvPr id="33" name="TextBox 32">
                    <a:extLst>
                      <a:ext uri="{FF2B5EF4-FFF2-40B4-BE49-F238E27FC236}">
                        <a16:creationId xmlns:a16="http://schemas.microsoft.com/office/drawing/2014/main" id="{7B94AB61-8B12-A1C6-43F8-3C09407360FF}"/>
                      </a:ext>
                    </a:extLst>
                  </p:cNvPr>
                  <p:cNvSpPr txBox="1"/>
                  <p:nvPr/>
                </p:nvSpPr>
                <p:spPr>
                  <a:xfrm>
                    <a:off x="5262530" y="3712461"/>
                    <a:ext cx="1612597" cy="321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Medium</a:t>
                    </a:r>
                  </a:p>
                </p:txBody>
              </p:sp>
              <p:sp>
                <p:nvSpPr>
                  <p:cNvPr id="34" name="TextBox 33">
                    <a:extLst>
                      <a:ext uri="{FF2B5EF4-FFF2-40B4-BE49-F238E27FC236}">
                        <a16:creationId xmlns:a16="http://schemas.microsoft.com/office/drawing/2014/main" id="{031C00E8-70C7-0B32-8EA6-D69B7C2D4E29}"/>
                      </a:ext>
                    </a:extLst>
                  </p:cNvPr>
                  <p:cNvSpPr txBox="1"/>
                  <p:nvPr/>
                </p:nvSpPr>
                <p:spPr>
                  <a:xfrm>
                    <a:off x="5262534" y="4068059"/>
                    <a:ext cx="903763" cy="321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Low</a:t>
                    </a:r>
                  </a:p>
                </p:txBody>
              </p:sp>
            </p:grpSp>
          </p:grpSp>
        </p:grpSp>
        <p:grpSp>
          <p:nvGrpSpPr>
            <p:cNvPr id="58" name="Group 57">
              <a:extLst>
                <a:ext uri="{FF2B5EF4-FFF2-40B4-BE49-F238E27FC236}">
                  <a16:creationId xmlns:a16="http://schemas.microsoft.com/office/drawing/2014/main" id="{FE717BE3-FCD6-E3C8-52FC-E7FB963A3338}"/>
                </a:ext>
              </a:extLst>
            </p:cNvPr>
            <p:cNvGrpSpPr/>
            <p:nvPr/>
          </p:nvGrpSpPr>
          <p:grpSpPr>
            <a:xfrm>
              <a:off x="6771883" y="1321468"/>
              <a:ext cx="4227338" cy="5384132"/>
              <a:chOff x="7173191" y="1321468"/>
              <a:chExt cx="3921565" cy="5097378"/>
            </a:xfrm>
          </p:grpSpPr>
          <p:pic>
            <p:nvPicPr>
              <p:cNvPr id="5" name="Picture 4" descr="A map of a large land&#10;&#10;Description automatically generated">
                <a:extLst>
                  <a:ext uri="{FF2B5EF4-FFF2-40B4-BE49-F238E27FC236}">
                    <a16:creationId xmlns:a16="http://schemas.microsoft.com/office/drawing/2014/main" id="{4D39A57C-130F-A6A7-594A-62AEBFC546D9}"/>
                  </a:ext>
                </a:extLst>
              </p:cNvPr>
              <p:cNvPicPr>
                <a:picLocks noChangeAspect="1"/>
              </p:cNvPicPr>
              <p:nvPr/>
            </p:nvPicPr>
            <p:blipFill>
              <a:blip r:embed="rId7"/>
              <a:stretch>
                <a:fillRect/>
              </a:stretch>
            </p:blipFill>
            <p:spPr>
              <a:xfrm>
                <a:off x="7173191" y="1321468"/>
                <a:ext cx="3921565" cy="5097378"/>
              </a:xfrm>
              <a:prstGeom prst="rect">
                <a:avLst/>
              </a:prstGeom>
            </p:spPr>
          </p:pic>
          <p:sp>
            <p:nvSpPr>
              <p:cNvPr id="37" name="TextBox 36">
                <a:extLst>
                  <a:ext uri="{FF2B5EF4-FFF2-40B4-BE49-F238E27FC236}">
                    <a16:creationId xmlns:a16="http://schemas.microsoft.com/office/drawing/2014/main" id="{D1BF143B-5751-0048-0373-1CDB20330B0E}"/>
                  </a:ext>
                </a:extLst>
              </p:cNvPr>
              <p:cNvSpPr txBox="1"/>
              <p:nvPr/>
            </p:nvSpPr>
            <p:spPr>
              <a:xfrm>
                <a:off x="7291483" y="1450056"/>
                <a:ext cx="1500092" cy="61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mj-lt"/>
                  </a:rPr>
                  <a:t>HLS NDVI </a:t>
                </a:r>
              </a:p>
              <a:p>
                <a:pPr algn="ctr"/>
                <a:r>
                  <a:rPr lang="en-US">
                    <a:solidFill>
                      <a:schemeClr val="tx1">
                        <a:lumMod val="75000"/>
                        <a:lumOff val="25000"/>
                      </a:schemeClr>
                    </a:solidFill>
                    <a:latin typeface="+mj-lt"/>
                  </a:rPr>
                  <a:t>Composite</a:t>
                </a:r>
              </a:p>
            </p:txBody>
          </p:sp>
          <p:grpSp>
            <p:nvGrpSpPr>
              <p:cNvPr id="41" name="Group 40">
                <a:extLst>
                  <a:ext uri="{FF2B5EF4-FFF2-40B4-BE49-F238E27FC236}">
                    <a16:creationId xmlns:a16="http://schemas.microsoft.com/office/drawing/2014/main" id="{171507AA-BA36-49FB-6437-27BDAB31EDD8}"/>
                  </a:ext>
                </a:extLst>
              </p:cNvPr>
              <p:cNvGrpSpPr/>
              <p:nvPr/>
            </p:nvGrpSpPr>
            <p:grpSpPr>
              <a:xfrm>
                <a:off x="7373412" y="5090824"/>
                <a:ext cx="1271696" cy="1133816"/>
                <a:chOff x="5399203" y="4316603"/>
                <a:chExt cx="1271696" cy="1133816"/>
              </a:xfrm>
            </p:grpSpPr>
            <p:sp>
              <p:nvSpPr>
                <p:cNvPr id="42" name="Rectangle: Rounded Corners 41">
                  <a:extLst>
                    <a:ext uri="{FF2B5EF4-FFF2-40B4-BE49-F238E27FC236}">
                      <a16:creationId xmlns:a16="http://schemas.microsoft.com/office/drawing/2014/main" id="{F1631696-DF92-37AB-DE97-9F67482EAB43}"/>
                    </a:ext>
                  </a:extLst>
                </p:cNvPr>
                <p:cNvSpPr/>
                <p:nvPr/>
              </p:nvSpPr>
              <p:spPr>
                <a:xfrm>
                  <a:off x="5399759" y="4316603"/>
                  <a:ext cx="842535" cy="1133816"/>
                </a:xfrm>
                <a:prstGeom prst="roundRect">
                  <a:avLst>
                    <a:gd name="adj" fmla="val 5949"/>
                  </a:avLst>
                </a:prstGeom>
                <a:solidFill>
                  <a:schemeClr val="bg1">
                    <a:lumMod val="85000"/>
                    <a:alpha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6988CCCC-9CF2-C30F-7B15-5E02B9752F7F}"/>
                    </a:ext>
                  </a:extLst>
                </p:cNvPr>
                <p:cNvGrpSpPr/>
                <p:nvPr/>
              </p:nvGrpSpPr>
              <p:grpSpPr>
                <a:xfrm>
                  <a:off x="5399203" y="4331538"/>
                  <a:ext cx="1271696" cy="1099357"/>
                  <a:chOff x="4867716" y="2858200"/>
                  <a:chExt cx="2048218" cy="1531409"/>
                </a:xfrm>
              </p:grpSpPr>
              <p:pic>
                <p:nvPicPr>
                  <p:cNvPr id="44" name="Picture 43">
                    <a:extLst>
                      <a:ext uri="{FF2B5EF4-FFF2-40B4-BE49-F238E27FC236}">
                        <a16:creationId xmlns:a16="http://schemas.microsoft.com/office/drawing/2014/main" id="{67A08D8F-4CDE-0764-DEBE-B869E58F79B2}"/>
                      </a:ext>
                    </a:extLst>
                  </p:cNvPr>
                  <p:cNvPicPr>
                    <a:picLocks noChangeAspect="1"/>
                  </p:cNvPicPr>
                  <p:nvPr/>
                </p:nvPicPr>
                <p:blipFill>
                  <a:blip r:embed="rId6"/>
                  <a:stretch>
                    <a:fillRect/>
                  </a:stretch>
                </p:blipFill>
                <p:spPr>
                  <a:xfrm>
                    <a:off x="4999615" y="3404557"/>
                    <a:ext cx="390525" cy="933448"/>
                  </a:xfrm>
                  <a:prstGeom prst="rect">
                    <a:avLst/>
                  </a:prstGeom>
                </p:spPr>
              </p:pic>
              <p:sp>
                <p:nvSpPr>
                  <p:cNvPr id="45" name="TextBox 44">
                    <a:extLst>
                      <a:ext uri="{FF2B5EF4-FFF2-40B4-BE49-F238E27FC236}">
                        <a16:creationId xmlns:a16="http://schemas.microsoft.com/office/drawing/2014/main" id="{5E7B216E-ACAF-CF65-DC93-DC03B647CE58}"/>
                      </a:ext>
                    </a:extLst>
                  </p:cNvPr>
                  <p:cNvSpPr txBox="1"/>
                  <p:nvPr/>
                </p:nvSpPr>
                <p:spPr>
                  <a:xfrm>
                    <a:off x="4867716" y="2858200"/>
                    <a:ext cx="1362946" cy="5682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mj-lt"/>
                      </a:rPr>
                      <a:t>Median</a:t>
                    </a:r>
                  </a:p>
                  <a:p>
                    <a:r>
                      <a:rPr lang="en-US" sz="1100">
                        <a:latin typeface="+mj-lt"/>
                      </a:rPr>
                      <a:t>Peak NDVI</a:t>
                    </a:r>
                  </a:p>
                </p:txBody>
              </p:sp>
              <p:sp>
                <p:nvSpPr>
                  <p:cNvPr id="46" name="TextBox 45">
                    <a:extLst>
                      <a:ext uri="{FF2B5EF4-FFF2-40B4-BE49-F238E27FC236}">
                        <a16:creationId xmlns:a16="http://schemas.microsoft.com/office/drawing/2014/main" id="{68573E2A-0DD3-1892-CF8E-D74FBC548F43}"/>
                      </a:ext>
                    </a:extLst>
                  </p:cNvPr>
                  <p:cNvSpPr txBox="1"/>
                  <p:nvPr/>
                </p:nvSpPr>
                <p:spPr>
                  <a:xfrm>
                    <a:off x="5303337" y="3356858"/>
                    <a:ext cx="903765" cy="321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High</a:t>
                    </a:r>
                  </a:p>
                </p:txBody>
              </p:sp>
              <p:sp>
                <p:nvSpPr>
                  <p:cNvPr id="47" name="TextBox 46">
                    <a:extLst>
                      <a:ext uri="{FF2B5EF4-FFF2-40B4-BE49-F238E27FC236}">
                        <a16:creationId xmlns:a16="http://schemas.microsoft.com/office/drawing/2014/main" id="{636E4F23-0DA4-0520-FBBD-E5678B6A06F2}"/>
                      </a:ext>
                    </a:extLst>
                  </p:cNvPr>
                  <p:cNvSpPr txBox="1"/>
                  <p:nvPr/>
                </p:nvSpPr>
                <p:spPr>
                  <a:xfrm>
                    <a:off x="5303337" y="3712461"/>
                    <a:ext cx="1612597" cy="321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Medium</a:t>
                    </a:r>
                  </a:p>
                </p:txBody>
              </p:sp>
              <p:sp>
                <p:nvSpPr>
                  <p:cNvPr id="48" name="TextBox 47">
                    <a:extLst>
                      <a:ext uri="{FF2B5EF4-FFF2-40B4-BE49-F238E27FC236}">
                        <a16:creationId xmlns:a16="http://schemas.microsoft.com/office/drawing/2014/main" id="{BC8118A5-14CC-99D8-A687-67C21D44E92D}"/>
                      </a:ext>
                    </a:extLst>
                  </p:cNvPr>
                  <p:cNvSpPr txBox="1"/>
                  <p:nvPr/>
                </p:nvSpPr>
                <p:spPr>
                  <a:xfrm>
                    <a:off x="5303338" y="4068060"/>
                    <a:ext cx="903764" cy="321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mj-lt"/>
                      </a:rPr>
                      <a:t>Low</a:t>
                    </a:r>
                  </a:p>
                </p:txBody>
              </p:sp>
            </p:grpSp>
          </p:grpSp>
          <p:grpSp>
            <p:nvGrpSpPr>
              <p:cNvPr id="50" name="Group 49">
                <a:extLst>
                  <a:ext uri="{FF2B5EF4-FFF2-40B4-BE49-F238E27FC236}">
                    <a16:creationId xmlns:a16="http://schemas.microsoft.com/office/drawing/2014/main" id="{4D294C23-96D7-A894-78A0-ACEC5215D477}"/>
                  </a:ext>
                </a:extLst>
              </p:cNvPr>
              <p:cNvGrpSpPr/>
              <p:nvPr/>
            </p:nvGrpSpPr>
            <p:grpSpPr>
              <a:xfrm>
                <a:off x="9110847" y="6041716"/>
                <a:ext cx="1911304" cy="266011"/>
                <a:chOff x="3057851" y="6028900"/>
                <a:chExt cx="1911304" cy="266011"/>
              </a:xfrm>
            </p:grpSpPr>
            <p:pic>
              <p:nvPicPr>
                <p:cNvPr id="51" name="Picture 50">
                  <a:extLst>
                    <a:ext uri="{FF2B5EF4-FFF2-40B4-BE49-F238E27FC236}">
                      <a16:creationId xmlns:a16="http://schemas.microsoft.com/office/drawing/2014/main" id="{6FD02DD7-66E7-4238-44C5-A382B3EE18DB}"/>
                    </a:ext>
                  </a:extLst>
                </p:cNvPr>
                <p:cNvPicPr>
                  <a:picLocks noChangeAspect="1"/>
                </p:cNvPicPr>
                <p:nvPr/>
              </p:nvPicPr>
              <p:blipFill rotWithShape="1">
                <a:blip r:embed="rId5"/>
                <a:srcRect l="52832" t="93202" r="19414" b="2771"/>
                <a:stretch/>
              </p:blipFill>
              <p:spPr>
                <a:xfrm>
                  <a:off x="3147465" y="6097682"/>
                  <a:ext cx="970510" cy="190258"/>
                </a:xfrm>
                <a:prstGeom prst="rect">
                  <a:avLst/>
                </a:prstGeom>
              </p:spPr>
            </p:pic>
            <p:sp>
              <p:nvSpPr>
                <p:cNvPr id="52" name="TextBox 51">
                  <a:extLst>
                    <a:ext uri="{FF2B5EF4-FFF2-40B4-BE49-F238E27FC236}">
                      <a16:creationId xmlns:a16="http://schemas.microsoft.com/office/drawing/2014/main" id="{480E0701-A095-DF10-AC0B-CA1EBC6321DC}"/>
                    </a:ext>
                  </a:extLst>
                </p:cNvPr>
                <p:cNvSpPr txBox="1"/>
                <p:nvPr/>
              </p:nvSpPr>
              <p:spPr>
                <a:xfrm>
                  <a:off x="3057851" y="6028900"/>
                  <a:ext cx="2039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0</a:t>
                  </a:r>
                </a:p>
              </p:txBody>
            </p:sp>
            <p:sp>
              <p:nvSpPr>
                <p:cNvPr id="53" name="TextBox 52">
                  <a:extLst>
                    <a:ext uri="{FF2B5EF4-FFF2-40B4-BE49-F238E27FC236}">
                      <a16:creationId xmlns:a16="http://schemas.microsoft.com/office/drawing/2014/main" id="{7494949F-238E-DD34-2C6E-EB2C16974438}"/>
                    </a:ext>
                  </a:extLst>
                </p:cNvPr>
                <p:cNvSpPr txBox="1"/>
                <p:nvPr/>
              </p:nvSpPr>
              <p:spPr>
                <a:xfrm>
                  <a:off x="3269847" y="6028900"/>
                  <a:ext cx="31538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20</a:t>
                  </a:r>
                </a:p>
              </p:txBody>
            </p:sp>
            <p:sp>
              <p:nvSpPr>
                <p:cNvPr id="54" name="TextBox 53">
                  <a:extLst>
                    <a:ext uri="{FF2B5EF4-FFF2-40B4-BE49-F238E27FC236}">
                      <a16:creationId xmlns:a16="http://schemas.microsoft.com/office/drawing/2014/main" id="{69420B44-83B6-548D-FC54-3FB09DEFCF40}"/>
                    </a:ext>
                  </a:extLst>
                </p:cNvPr>
                <p:cNvSpPr txBox="1"/>
                <p:nvPr/>
              </p:nvSpPr>
              <p:spPr>
                <a:xfrm>
                  <a:off x="3485561" y="6028900"/>
                  <a:ext cx="35237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latin typeface="+mj-lt"/>
                    </a:rPr>
                    <a:t>40</a:t>
                  </a:r>
                </a:p>
              </p:txBody>
            </p:sp>
            <p:sp>
              <p:nvSpPr>
                <p:cNvPr id="55" name="TextBox 54">
                  <a:extLst>
                    <a:ext uri="{FF2B5EF4-FFF2-40B4-BE49-F238E27FC236}">
                      <a16:creationId xmlns:a16="http://schemas.microsoft.com/office/drawing/2014/main" id="{50EB3C32-96E4-DA15-FF8B-E0F6EFBDBA6E}"/>
                    </a:ext>
                  </a:extLst>
                </p:cNvPr>
                <p:cNvSpPr txBox="1"/>
                <p:nvPr/>
              </p:nvSpPr>
              <p:spPr>
                <a:xfrm>
                  <a:off x="3941550" y="6028900"/>
                  <a:ext cx="33336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latin typeface="+mj-lt"/>
                    </a:rPr>
                    <a:t>80</a:t>
                  </a:r>
                </a:p>
              </p:txBody>
            </p:sp>
            <p:sp>
              <p:nvSpPr>
                <p:cNvPr id="56" name="TextBox 55">
                  <a:extLst>
                    <a:ext uri="{FF2B5EF4-FFF2-40B4-BE49-F238E27FC236}">
                      <a16:creationId xmlns:a16="http://schemas.microsoft.com/office/drawing/2014/main" id="{DF512D59-FFA7-B643-D00E-24B43B1360F0}"/>
                    </a:ext>
                  </a:extLst>
                </p:cNvPr>
                <p:cNvSpPr txBox="1"/>
                <p:nvPr/>
              </p:nvSpPr>
              <p:spPr>
                <a:xfrm>
                  <a:off x="4101327" y="6040995"/>
                  <a:ext cx="86782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mj-lt"/>
                    </a:rPr>
                    <a:t>Kilometers</a:t>
                  </a:r>
                  <a:endParaRPr lang="en-US" sz="1050">
                    <a:solidFill>
                      <a:schemeClr val="tx1">
                        <a:lumMod val="75000"/>
                        <a:lumOff val="25000"/>
                      </a:schemeClr>
                    </a:solidFill>
                    <a:latin typeface="+mj-lt"/>
                  </a:endParaRPr>
                </a:p>
              </p:txBody>
            </p:sp>
          </p:grpSp>
        </p:grpSp>
      </p:grpSp>
      <p:sp>
        <p:nvSpPr>
          <p:cNvPr id="3" name="TextBox 2">
            <a:extLst>
              <a:ext uri="{FF2B5EF4-FFF2-40B4-BE49-F238E27FC236}">
                <a16:creationId xmlns:a16="http://schemas.microsoft.com/office/drawing/2014/main" id="{B4490A93-B2D5-31EA-7EE9-F727A0D83F48}"/>
              </a:ext>
            </a:extLst>
          </p:cNvPr>
          <p:cNvSpPr txBox="1"/>
          <p:nvPr/>
        </p:nvSpPr>
        <p:spPr>
          <a:xfrm>
            <a:off x="4460240" y="1534159"/>
            <a:ext cx="1960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6000"/>
                    <a:lumOff val="24000"/>
                  </a:schemeClr>
                </a:solidFill>
                <a:latin typeface="Century Gothic"/>
              </a:rPr>
              <a:t>2000-2023</a:t>
            </a:r>
          </a:p>
        </p:txBody>
      </p:sp>
      <p:sp>
        <p:nvSpPr>
          <p:cNvPr id="4" name="TextBox 3">
            <a:extLst>
              <a:ext uri="{FF2B5EF4-FFF2-40B4-BE49-F238E27FC236}">
                <a16:creationId xmlns:a16="http://schemas.microsoft.com/office/drawing/2014/main" id="{CFBEBF11-60B6-8BEA-86BB-FEBA0BED1C79}"/>
              </a:ext>
            </a:extLst>
          </p:cNvPr>
          <p:cNvSpPr txBox="1"/>
          <p:nvPr/>
        </p:nvSpPr>
        <p:spPr>
          <a:xfrm>
            <a:off x="9265920" y="1534158"/>
            <a:ext cx="1960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6000"/>
                    <a:lumOff val="24000"/>
                  </a:schemeClr>
                </a:solidFill>
                <a:latin typeface="Century Gothic"/>
              </a:rPr>
              <a:t>2016-2023</a:t>
            </a:r>
          </a:p>
        </p:txBody>
      </p:sp>
      <p:sp>
        <p:nvSpPr>
          <p:cNvPr id="14" name="TextBox 13">
            <a:extLst>
              <a:ext uri="{FF2B5EF4-FFF2-40B4-BE49-F238E27FC236}">
                <a16:creationId xmlns:a16="http://schemas.microsoft.com/office/drawing/2014/main" id="{B0172172-A478-96D7-7DDE-DB69DE9BB94E}"/>
              </a:ext>
            </a:extLst>
          </p:cNvPr>
          <p:cNvSpPr txBox="1"/>
          <p:nvPr/>
        </p:nvSpPr>
        <p:spPr>
          <a:xfrm>
            <a:off x="10733181" y="6127631"/>
            <a:ext cx="129479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mj-lt"/>
              </a:rPr>
              <a:t>Data from Data basin, USGS, Esri terrain</a:t>
            </a:r>
          </a:p>
        </p:txBody>
      </p:sp>
    </p:spTree>
    <p:extLst>
      <p:ext uri="{BB962C8B-B14F-4D97-AF65-F5344CB8AC3E}">
        <p14:creationId xmlns:p14="http://schemas.microsoft.com/office/powerpoint/2010/main" val="395767398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EA25-FE4F-7E5C-B6D8-6918B82021E2}"/>
              </a:ext>
            </a:extLst>
          </p:cNvPr>
          <p:cNvSpPr>
            <a:spLocks noGrp="1"/>
          </p:cNvSpPr>
          <p:nvPr>
            <p:ph type="title"/>
          </p:nvPr>
        </p:nvSpPr>
        <p:spPr/>
        <p:txBody>
          <a:bodyPr/>
          <a:lstStyle/>
          <a:p>
            <a:r>
              <a:rPr lang="en-US"/>
              <a:t>Errors &amp; Uncertainties </a:t>
            </a:r>
          </a:p>
        </p:txBody>
      </p:sp>
      <p:graphicFrame>
        <p:nvGraphicFramePr>
          <p:cNvPr id="4" name="Content Placeholder 3">
            <a:extLst>
              <a:ext uri="{FF2B5EF4-FFF2-40B4-BE49-F238E27FC236}">
                <a16:creationId xmlns:a16="http://schemas.microsoft.com/office/drawing/2014/main" id="{EF6E81C3-04AF-ABC3-02CD-28D8A7FB040E}"/>
              </a:ext>
            </a:extLst>
          </p:cNvPr>
          <p:cNvGraphicFramePr>
            <a:graphicFrameLocks noGrp="1"/>
          </p:cNvGraphicFramePr>
          <p:nvPr>
            <p:ph sz="quarter" idx="10"/>
            <p:extLst>
              <p:ext uri="{D42A27DB-BD31-4B8C-83A1-F6EECF244321}">
                <p14:modId xmlns:p14="http://schemas.microsoft.com/office/powerpoint/2010/main" val="2066772381"/>
              </p:ext>
            </p:extLst>
          </p:nvPr>
        </p:nvGraphicFramePr>
        <p:xfrm>
          <a:off x="506412" y="1449376"/>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Splash outline">
            <a:extLst>
              <a:ext uri="{FF2B5EF4-FFF2-40B4-BE49-F238E27FC236}">
                <a16:creationId xmlns:a16="http://schemas.microsoft.com/office/drawing/2014/main" id="{1E155D0D-C260-9306-D634-C707AE181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54125" y="3156675"/>
            <a:ext cx="813179" cy="813179"/>
          </a:xfrm>
          <a:prstGeom prst="rect">
            <a:avLst/>
          </a:prstGeom>
        </p:spPr>
      </p:pic>
      <p:grpSp>
        <p:nvGrpSpPr>
          <p:cNvPr id="10" name="Group 9">
            <a:extLst>
              <a:ext uri="{FF2B5EF4-FFF2-40B4-BE49-F238E27FC236}">
                <a16:creationId xmlns:a16="http://schemas.microsoft.com/office/drawing/2014/main" id="{85D19C20-1061-C0F1-A709-034265130A1F}"/>
              </a:ext>
            </a:extLst>
          </p:cNvPr>
          <p:cNvGrpSpPr/>
          <p:nvPr/>
        </p:nvGrpSpPr>
        <p:grpSpPr>
          <a:xfrm>
            <a:off x="10854125" y="1868035"/>
            <a:ext cx="813179" cy="813179"/>
            <a:chOff x="11277600" y="3709345"/>
            <a:chExt cx="914400" cy="914400"/>
          </a:xfrm>
          <a:solidFill>
            <a:srgbClr val="67A478"/>
          </a:solidFill>
        </p:grpSpPr>
        <p:pic>
          <p:nvPicPr>
            <p:cNvPr id="7" name="Graphic 6" descr="Close outline">
              <a:extLst>
                <a:ext uri="{FF2B5EF4-FFF2-40B4-BE49-F238E27FC236}">
                  <a16:creationId xmlns:a16="http://schemas.microsoft.com/office/drawing/2014/main" id="{34049F24-17BE-40FB-C1D8-4E4113316C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77600" y="3810566"/>
              <a:ext cx="914400" cy="813179"/>
            </a:xfrm>
            <a:prstGeom prst="rect">
              <a:avLst/>
            </a:prstGeom>
          </p:spPr>
        </p:pic>
        <p:pic>
          <p:nvPicPr>
            <p:cNvPr id="9" name="Graphic 8" descr="Camera outline">
              <a:extLst>
                <a:ext uri="{FF2B5EF4-FFF2-40B4-BE49-F238E27FC236}">
                  <a16:creationId xmlns:a16="http://schemas.microsoft.com/office/drawing/2014/main" id="{BE9330DF-9B90-20D0-FD99-1E78FAA0DE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77600" y="3709345"/>
              <a:ext cx="914400" cy="914400"/>
            </a:xfrm>
            <a:prstGeom prst="rect">
              <a:avLst/>
            </a:prstGeom>
          </p:spPr>
        </p:pic>
      </p:grpSp>
      <p:pic>
        <p:nvPicPr>
          <p:cNvPr id="12" name="Graphic 11" descr="Leaf outline">
            <a:extLst>
              <a:ext uri="{FF2B5EF4-FFF2-40B4-BE49-F238E27FC236}">
                <a16:creationId xmlns:a16="http://schemas.microsoft.com/office/drawing/2014/main" id="{9249B866-0541-674B-2169-AA20E700E5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54125" y="4396416"/>
            <a:ext cx="813179" cy="813179"/>
          </a:xfrm>
          <a:prstGeom prst="rect">
            <a:avLst/>
          </a:prstGeom>
        </p:spPr>
      </p:pic>
      <p:pic>
        <p:nvPicPr>
          <p:cNvPr id="14" name="Graphic 13" descr="Monthly calendar outline">
            <a:extLst>
              <a:ext uri="{FF2B5EF4-FFF2-40B4-BE49-F238E27FC236}">
                <a16:creationId xmlns:a16="http://schemas.microsoft.com/office/drawing/2014/main" id="{A75B8385-FCFD-3CA0-05AC-FD92CD26B2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23417" y="5646324"/>
            <a:ext cx="874594" cy="874594"/>
          </a:xfrm>
          <a:prstGeom prst="rect">
            <a:avLst/>
          </a:prstGeom>
        </p:spPr>
      </p:pic>
    </p:spTree>
    <p:extLst>
      <p:ext uri="{BB962C8B-B14F-4D97-AF65-F5344CB8AC3E}">
        <p14:creationId xmlns:p14="http://schemas.microsoft.com/office/powerpoint/2010/main" val="1570936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84D2-C05E-181E-0E0E-8C3227C06900}"/>
              </a:ext>
            </a:extLst>
          </p:cNvPr>
          <p:cNvSpPr>
            <a:spLocks noGrp="1"/>
          </p:cNvSpPr>
          <p:nvPr>
            <p:ph type="title"/>
          </p:nvPr>
        </p:nvSpPr>
        <p:spPr/>
        <p:txBody>
          <a:bodyPr/>
          <a:lstStyle/>
          <a:p>
            <a:r>
              <a:rPr lang="en-US"/>
              <a:t>Conclusions</a:t>
            </a:r>
          </a:p>
        </p:txBody>
      </p:sp>
      <p:graphicFrame>
        <p:nvGraphicFramePr>
          <p:cNvPr id="4" name="Diagram 3">
            <a:extLst>
              <a:ext uri="{FF2B5EF4-FFF2-40B4-BE49-F238E27FC236}">
                <a16:creationId xmlns:a16="http://schemas.microsoft.com/office/drawing/2014/main" id="{3A7961F5-6008-D68B-BCF4-810BEE26B45D}"/>
              </a:ext>
            </a:extLst>
          </p:cNvPr>
          <p:cNvGraphicFramePr/>
          <p:nvPr>
            <p:extLst>
              <p:ext uri="{D42A27DB-BD31-4B8C-83A1-F6EECF244321}">
                <p14:modId xmlns:p14="http://schemas.microsoft.com/office/powerpoint/2010/main" val="2310184653"/>
              </p:ext>
            </p:extLst>
          </p:nvPr>
        </p:nvGraphicFramePr>
        <p:xfrm>
          <a:off x="-47626" y="1156138"/>
          <a:ext cx="12239626" cy="5701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7" name="Graphic 76" descr="Images with solid fill">
            <a:extLst>
              <a:ext uri="{FF2B5EF4-FFF2-40B4-BE49-F238E27FC236}">
                <a16:creationId xmlns:a16="http://schemas.microsoft.com/office/drawing/2014/main" id="{C7330CBC-7798-F654-B015-8884A3DC31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862" y="2963863"/>
            <a:ext cx="787400" cy="755650"/>
          </a:xfrm>
          <a:prstGeom prst="rect">
            <a:avLst/>
          </a:prstGeom>
        </p:spPr>
      </p:pic>
      <p:pic>
        <p:nvPicPr>
          <p:cNvPr id="64" name="Graphic 63" descr="Satellite outline">
            <a:extLst>
              <a:ext uri="{FF2B5EF4-FFF2-40B4-BE49-F238E27FC236}">
                <a16:creationId xmlns:a16="http://schemas.microsoft.com/office/drawing/2014/main" id="{E89FAEC6-D9EA-BABC-C8F4-C789DB1A13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60000">
            <a:off x="130175" y="1566863"/>
            <a:ext cx="914400" cy="914400"/>
          </a:xfrm>
          <a:prstGeom prst="rect">
            <a:avLst/>
          </a:prstGeom>
        </p:spPr>
      </p:pic>
      <p:pic>
        <p:nvPicPr>
          <p:cNvPr id="75" name="Graphic 74" descr="Plant With Roots outline">
            <a:extLst>
              <a:ext uri="{FF2B5EF4-FFF2-40B4-BE49-F238E27FC236}">
                <a16:creationId xmlns:a16="http://schemas.microsoft.com/office/drawing/2014/main" id="{29E36500-571C-6824-61DD-6B9440C607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2238" y="5511800"/>
            <a:ext cx="914400" cy="914400"/>
          </a:xfrm>
          <a:prstGeom prst="rect">
            <a:avLst/>
          </a:prstGeom>
        </p:spPr>
      </p:pic>
      <p:pic>
        <p:nvPicPr>
          <p:cNvPr id="76" name="Graphic 75" descr="Daily calendar with solid fill">
            <a:extLst>
              <a:ext uri="{FF2B5EF4-FFF2-40B4-BE49-F238E27FC236}">
                <a16:creationId xmlns:a16="http://schemas.microsoft.com/office/drawing/2014/main" id="{163A8BF0-A109-AEFE-027A-E1766349EB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4050" y="4194175"/>
            <a:ext cx="850900" cy="882650"/>
          </a:xfrm>
          <a:prstGeom prst="rect">
            <a:avLst/>
          </a:prstGeom>
        </p:spPr>
      </p:pic>
    </p:spTree>
    <p:extLst>
      <p:ext uri="{BB962C8B-B14F-4D97-AF65-F5344CB8AC3E}">
        <p14:creationId xmlns:p14="http://schemas.microsoft.com/office/powerpoint/2010/main" val="154763735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E7D632E-0C4E-87D8-4D9C-2A10C64BB260}"/>
              </a:ext>
            </a:extLst>
          </p:cNvPr>
          <p:cNvSpPr txBox="1">
            <a:spLocks/>
          </p:cNvSpPr>
          <p:nvPr/>
        </p:nvSpPr>
        <p:spPr>
          <a:xfrm>
            <a:off x="506896" y="1161143"/>
            <a:ext cx="10189679" cy="48275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7A478"/>
              </a:buClr>
            </a:pPr>
            <a:r>
              <a:rPr lang="en-US" sz="2000" b="1" u="sng"/>
              <a:t>Project Partners and Advisors:</a:t>
            </a:r>
            <a:endParaRPr lang="en-US" sz="2000" u="sng"/>
          </a:p>
          <a:p>
            <a:pPr marL="457200" indent="-457200">
              <a:buClr>
                <a:srgbClr val="67A478"/>
              </a:buClr>
              <a:buChar char="•"/>
            </a:pPr>
            <a:r>
              <a:rPr lang="en-US" sz="2000" b="1"/>
              <a:t>Kyle Joly</a:t>
            </a:r>
            <a:r>
              <a:rPr lang="en-US" sz="2000"/>
              <a:t> – National Park Service, Gates of the Artic National Park &amp; Preserve</a:t>
            </a:r>
          </a:p>
          <a:p>
            <a:pPr marL="457200" indent="-457200">
              <a:buClr>
                <a:srgbClr val="67A478"/>
              </a:buClr>
              <a:buChar char="•"/>
            </a:pPr>
            <a:r>
              <a:rPr lang="en-US" sz="2000" b="1"/>
              <a:t>Seamore Zhu</a:t>
            </a:r>
            <a:r>
              <a:rPr lang="en-US" sz="2000"/>
              <a:t> – Lead Science Advisor (Boston University PhD Candidate)</a:t>
            </a:r>
          </a:p>
          <a:p>
            <a:pPr marL="457200" indent="-457200">
              <a:buClr>
                <a:srgbClr val="67A478"/>
              </a:buClr>
              <a:buFont typeface="Arial" panose="020B0604020202020204" pitchFamily="34" charset="0"/>
              <a:buChar char="•"/>
            </a:pPr>
            <a:r>
              <a:rPr lang="en-US" sz="2000" b="1"/>
              <a:t>Dr. Mark Friedl </a:t>
            </a:r>
            <a:r>
              <a:rPr lang="en-US" sz="2000"/>
              <a:t>– Science Advisor (Boston University)</a:t>
            </a:r>
          </a:p>
          <a:p>
            <a:pPr marL="457200" indent="-457200">
              <a:buClr>
                <a:srgbClr val="67A478"/>
              </a:buClr>
              <a:buFont typeface="Arial" panose="020B0604020202020204" pitchFamily="34" charset="0"/>
              <a:buChar char="•"/>
            </a:pPr>
            <a:r>
              <a:rPr lang="en-US" sz="2000" b="1"/>
              <a:t>Madison Arndt</a:t>
            </a:r>
            <a:r>
              <a:rPr lang="en-US" sz="2000"/>
              <a:t> – NASA DEVELOP Massachusetts </a:t>
            </a:r>
            <a:r>
              <a:rPr lang="en-US" sz="2000">
                <a:latin typeface="Century Gothic"/>
              </a:rPr>
              <a:t>–</a:t>
            </a:r>
            <a:r>
              <a:rPr lang="en-US" sz="2000"/>
              <a:t> Boston Lead</a:t>
            </a:r>
          </a:p>
          <a:p>
            <a:pPr>
              <a:buClr>
                <a:srgbClr val="67A478"/>
              </a:buClr>
            </a:pPr>
            <a:endParaRPr lang="en-US" sz="1000"/>
          </a:p>
          <a:p>
            <a:pPr>
              <a:buClr>
                <a:srgbClr val="67A478"/>
              </a:buClr>
            </a:pPr>
            <a:r>
              <a:rPr lang="en-US" sz="2000" b="1" u="sng"/>
              <a:t>Past Contributors:</a:t>
            </a:r>
          </a:p>
          <a:p>
            <a:pPr marL="457200" indent="-457200">
              <a:lnSpc>
                <a:spcPct val="70000"/>
              </a:lnSpc>
              <a:buClr>
                <a:srgbClr val="67A478"/>
              </a:buClr>
              <a:buFont typeface="Arial" panose="020B0604020202020204" pitchFamily="34" charset="0"/>
              <a:buChar char="•"/>
            </a:pPr>
            <a:r>
              <a:rPr lang="en-US" sz="2000" b="1"/>
              <a:t>Christian </a:t>
            </a:r>
            <a:r>
              <a:rPr lang="en-US" sz="2000" b="1" err="1"/>
              <a:t>Sarro</a:t>
            </a:r>
            <a:r>
              <a:rPr lang="en-US" sz="2000"/>
              <a:t> – NASA DEVELOP Spring 2024 Project Lead</a:t>
            </a:r>
            <a:endParaRPr lang="en-US" sz="2000" b="1"/>
          </a:p>
          <a:p>
            <a:pPr marL="457200" indent="-457200">
              <a:lnSpc>
                <a:spcPct val="70000"/>
              </a:lnSpc>
              <a:buClr>
                <a:srgbClr val="67A478"/>
              </a:buClr>
              <a:buFont typeface="Arial" panose="020B0604020202020204" pitchFamily="34" charset="0"/>
              <a:buChar char="•"/>
            </a:pPr>
            <a:r>
              <a:rPr lang="en-US" sz="2000" b="1"/>
              <a:t>Levi Mitchell</a:t>
            </a:r>
            <a:r>
              <a:rPr lang="en-US" sz="2000"/>
              <a:t> – NASA DEVELOP Spring 2024 Participant</a:t>
            </a:r>
            <a:endParaRPr lang="en-US" sz="2000" b="1"/>
          </a:p>
          <a:p>
            <a:pPr marL="457200" indent="-457200">
              <a:lnSpc>
                <a:spcPct val="70000"/>
              </a:lnSpc>
              <a:buClr>
                <a:srgbClr val="67A478"/>
              </a:buClr>
              <a:buFont typeface="Arial" panose="020B0604020202020204" pitchFamily="34" charset="0"/>
              <a:buChar char="•"/>
            </a:pPr>
            <a:r>
              <a:rPr lang="en-US" sz="2000" b="1"/>
              <a:t>Mahnoor Naeem</a:t>
            </a:r>
            <a:r>
              <a:rPr lang="en-US" sz="2000"/>
              <a:t> – NASA DEVELOP Spring 2024 Participant</a:t>
            </a:r>
          </a:p>
          <a:p>
            <a:pPr marL="457200" indent="-457200">
              <a:lnSpc>
                <a:spcPct val="70000"/>
              </a:lnSpc>
              <a:buClr>
                <a:srgbClr val="67A478"/>
              </a:buClr>
              <a:buFont typeface="Arial" panose="020B0604020202020204" pitchFamily="34" charset="0"/>
              <a:buChar char="•"/>
            </a:pPr>
            <a:r>
              <a:rPr lang="en-US" sz="2000" b="1"/>
              <a:t>Ben Silver</a:t>
            </a:r>
            <a:r>
              <a:rPr lang="en-US" sz="2000"/>
              <a:t> – NASA DEVELOP Spring 2024 Participant</a:t>
            </a:r>
          </a:p>
          <a:p>
            <a:pPr>
              <a:buClr>
                <a:srgbClr val="67A478"/>
              </a:buClr>
            </a:pPr>
            <a:endParaRPr lang="en-US" sz="1000"/>
          </a:p>
          <a:p>
            <a:r>
              <a:rPr lang="en-US" sz="1000"/>
              <a:t>* “</a:t>
            </a:r>
            <a:r>
              <a:rPr lang="en-US" sz="1000" i="1"/>
              <a:t>This material contains modified Copernicus Sentinel data (2016-2023), processed by ESA.” *</a:t>
            </a:r>
            <a:endParaRPr lang="en-US"/>
          </a:p>
          <a:p>
            <a:endParaRPr lang="en-US"/>
          </a:p>
        </p:txBody>
      </p:sp>
    </p:spTree>
    <p:extLst>
      <p:ext uri="{BB962C8B-B14F-4D97-AF65-F5344CB8AC3E}">
        <p14:creationId xmlns:p14="http://schemas.microsoft.com/office/powerpoint/2010/main" val="366023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8E6C7C9F-6F3F-E648-A750-20CEEDEAF881}"/>
              </a:ext>
            </a:extLst>
          </p:cNvPr>
          <p:cNvGraphicFramePr>
            <a:graphicFrameLocks noGrp="1"/>
          </p:cNvGraphicFramePr>
          <p:nvPr>
            <p:ph sz="quarter" idx="10"/>
            <p:extLst>
              <p:ext uri="{D42A27DB-BD31-4B8C-83A1-F6EECF244321}">
                <p14:modId xmlns:p14="http://schemas.microsoft.com/office/powerpoint/2010/main" val="3240203208"/>
              </p:ext>
            </p:extLst>
          </p:nvPr>
        </p:nvGraphicFramePr>
        <p:xfrm>
          <a:off x="506413" y="1295399"/>
          <a:ext cx="11349256" cy="5152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DA2E1F-602B-8961-9F47-00CBDF5CE834}"/>
              </a:ext>
            </a:extLst>
          </p:cNvPr>
          <p:cNvSpPr>
            <a:spLocks noGrp="1"/>
          </p:cNvSpPr>
          <p:nvPr>
            <p:ph type="title"/>
          </p:nvPr>
        </p:nvSpPr>
        <p:spPr/>
        <p:txBody>
          <a:bodyPr/>
          <a:lstStyle/>
          <a:p>
            <a:r>
              <a:rPr lang="en-US"/>
              <a:t>Presentation Outline</a:t>
            </a:r>
          </a:p>
        </p:txBody>
      </p:sp>
      <p:pic>
        <p:nvPicPr>
          <p:cNvPr id="530" name="Picture 529" descr="A reindeer with antlers standing on a black background&#10;&#10;Description automatically generated">
            <a:extLst>
              <a:ext uri="{FF2B5EF4-FFF2-40B4-BE49-F238E27FC236}">
                <a16:creationId xmlns:a16="http://schemas.microsoft.com/office/drawing/2014/main" id="{B23BC430-67A3-3A81-4169-D5B157DF66A9}"/>
              </a:ext>
            </a:extLst>
          </p:cNvPr>
          <p:cNvPicPr>
            <a:picLocks noChangeAspect="1"/>
          </p:cNvPicPr>
          <p:nvPr/>
        </p:nvPicPr>
        <p:blipFill>
          <a:blip r:embed="rId8"/>
          <a:stretch>
            <a:fillRect/>
          </a:stretch>
        </p:blipFill>
        <p:spPr>
          <a:xfrm>
            <a:off x="6634266" y="2743200"/>
            <a:ext cx="5391401" cy="411480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8A26D9A3-3706-A2D2-A694-E92A48CC0726}"/>
              </a:ext>
            </a:extLst>
          </p:cNvPr>
          <p:cNvSpPr txBox="1"/>
          <p:nvPr/>
        </p:nvSpPr>
        <p:spPr>
          <a:xfrm>
            <a:off x="10285268" y="6463232"/>
            <a:ext cx="27198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2">
                    <a:lumMod val="75000"/>
                  </a:schemeClr>
                </a:solidFill>
                <a:latin typeface="Century Gothic"/>
              </a:rPr>
              <a:t>Credit: BLM/Bob Wick</a:t>
            </a:r>
          </a:p>
        </p:txBody>
      </p:sp>
      <p:pic>
        <p:nvPicPr>
          <p:cNvPr id="34" name="Graphic 33" descr="Satellite outline">
            <a:extLst>
              <a:ext uri="{FF2B5EF4-FFF2-40B4-BE49-F238E27FC236}">
                <a16:creationId xmlns:a16="http://schemas.microsoft.com/office/drawing/2014/main" id="{A567A24E-CE07-CDD7-D9AF-E51AFD9F40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220000">
            <a:off x="540216" y="1130586"/>
            <a:ext cx="2287128" cy="2238101"/>
          </a:xfrm>
          <a:prstGeom prst="rect">
            <a:avLst/>
          </a:prstGeom>
          <a:effectLst>
            <a:glow rad="63500">
              <a:srgbClr val="67A478">
                <a:alpha val="50000"/>
              </a:srgb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27192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70F9-789C-57CF-3FF9-F9D731C29E14}"/>
              </a:ext>
            </a:extLst>
          </p:cNvPr>
          <p:cNvSpPr>
            <a:spLocks noGrp="1"/>
          </p:cNvSpPr>
          <p:nvPr>
            <p:ph type="title"/>
          </p:nvPr>
        </p:nvSpPr>
        <p:spPr/>
        <p:txBody>
          <a:bodyPr>
            <a:normAutofit/>
          </a:bodyPr>
          <a:lstStyle/>
          <a:p>
            <a:r>
              <a:rPr lang="en-US"/>
              <a:t>Partner</a:t>
            </a:r>
          </a:p>
        </p:txBody>
      </p:sp>
      <p:grpSp>
        <p:nvGrpSpPr>
          <p:cNvPr id="21" name="Group 20">
            <a:extLst>
              <a:ext uri="{FF2B5EF4-FFF2-40B4-BE49-F238E27FC236}">
                <a16:creationId xmlns:a16="http://schemas.microsoft.com/office/drawing/2014/main" id="{7B2E12C6-1135-DEDF-FBB1-AEC0D9E7D7FF}"/>
              </a:ext>
            </a:extLst>
          </p:cNvPr>
          <p:cNvGrpSpPr/>
          <p:nvPr/>
        </p:nvGrpSpPr>
        <p:grpSpPr>
          <a:xfrm>
            <a:off x="140235" y="2033159"/>
            <a:ext cx="5382760" cy="4159405"/>
            <a:chOff x="6293224" y="1779309"/>
            <a:chExt cx="5325033" cy="3980698"/>
          </a:xfrm>
        </p:grpSpPr>
        <p:pic>
          <p:nvPicPr>
            <p:cNvPr id="7" name="Picture 6" descr="A map of the world&#10;&#10;Description automatically generated">
              <a:extLst>
                <a:ext uri="{FF2B5EF4-FFF2-40B4-BE49-F238E27FC236}">
                  <a16:creationId xmlns:a16="http://schemas.microsoft.com/office/drawing/2014/main" id="{7B997B5F-D94B-12DA-A704-BB7409B9F7B5}"/>
                </a:ext>
              </a:extLst>
            </p:cNvPr>
            <p:cNvPicPr>
              <a:picLocks noChangeAspect="1"/>
            </p:cNvPicPr>
            <p:nvPr/>
          </p:nvPicPr>
          <p:blipFill>
            <a:blip r:embed="rId3"/>
            <a:stretch>
              <a:fillRect/>
            </a:stretch>
          </p:blipFill>
          <p:spPr>
            <a:xfrm>
              <a:off x="6293224" y="1779309"/>
              <a:ext cx="5325033" cy="3980698"/>
            </a:xfrm>
            <a:prstGeom prst="rect">
              <a:avLst/>
            </a:prstGeom>
            <a:ln>
              <a:noFill/>
            </a:ln>
          </p:spPr>
        </p:pic>
        <p:sp>
          <p:nvSpPr>
            <p:cNvPr id="11" name="TextBox 10">
              <a:extLst>
                <a:ext uri="{FF2B5EF4-FFF2-40B4-BE49-F238E27FC236}">
                  <a16:creationId xmlns:a16="http://schemas.microsoft.com/office/drawing/2014/main" id="{D2EDE345-7097-FCA5-133B-58E920DD398C}"/>
                </a:ext>
              </a:extLst>
            </p:cNvPr>
            <p:cNvSpPr txBox="1"/>
            <p:nvPr/>
          </p:nvSpPr>
          <p:spPr>
            <a:xfrm>
              <a:off x="10544937" y="2827205"/>
              <a:ext cx="707296" cy="215444"/>
            </a:xfrm>
            <a:prstGeom prst="rect">
              <a:avLst/>
            </a:prstGeom>
            <a:solidFill>
              <a:srgbClr val="F2F2F2">
                <a:alpha val="44000"/>
              </a:srgbClr>
            </a:solidFill>
            <a:ln>
              <a:solidFill>
                <a:srgbClr val="000000">
                  <a:alpha val="45000"/>
                </a:srgb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Century Gothic"/>
                </a:rPr>
                <a:t>Fairbanks</a:t>
              </a:r>
            </a:p>
          </p:txBody>
        </p:sp>
        <p:sp>
          <p:nvSpPr>
            <p:cNvPr id="12" name="TextBox 11">
              <a:extLst>
                <a:ext uri="{FF2B5EF4-FFF2-40B4-BE49-F238E27FC236}">
                  <a16:creationId xmlns:a16="http://schemas.microsoft.com/office/drawing/2014/main" id="{1DB7EF55-7EA1-4E75-DFAB-46394E0BA11B}"/>
                </a:ext>
              </a:extLst>
            </p:cNvPr>
            <p:cNvSpPr txBox="1"/>
            <p:nvPr/>
          </p:nvSpPr>
          <p:spPr>
            <a:xfrm>
              <a:off x="9937895" y="3689916"/>
              <a:ext cx="753801" cy="215444"/>
            </a:xfrm>
            <a:prstGeom prst="rect">
              <a:avLst/>
            </a:prstGeom>
            <a:solidFill>
              <a:srgbClr val="F2F2F2">
                <a:alpha val="44000"/>
              </a:srgbClr>
            </a:solidFill>
            <a:ln>
              <a:solidFill>
                <a:srgbClr val="000000">
                  <a:alpha val="45000"/>
                </a:srgb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Century Gothic"/>
                </a:rPr>
                <a:t>Anchorage</a:t>
              </a:r>
            </a:p>
          </p:txBody>
        </p:sp>
        <p:cxnSp>
          <p:nvCxnSpPr>
            <p:cNvPr id="18" name="Straight Arrow Connector 17">
              <a:extLst>
                <a:ext uri="{FF2B5EF4-FFF2-40B4-BE49-F238E27FC236}">
                  <a16:creationId xmlns:a16="http://schemas.microsoft.com/office/drawing/2014/main" id="{10F51E28-34E2-0956-8C4E-04BFAA9C7FEA}"/>
                </a:ext>
              </a:extLst>
            </p:cNvPr>
            <p:cNvCxnSpPr/>
            <p:nvPr/>
          </p:nvCxnSpPr>
          <p:spPr>
            <a:xfrm>
              <a:off x="10282572" y="3900805"/>
              <a:ext cx="231458" cy="16870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FB10652-1B6F-496C-EF90-ABAFF0F86AD2}"/>
                </a:ext>
              </a:extLst>
            </p:cNvPr>
            <p:cNvCxnSpPr>
              <a:cxnSpLocks/>
            </p:cNvCxnSpPr>
            <p:nvPr/>
          </p:nvCxnSpPr>
          <p:spPr>
            <a:xfrm flipV="1">
              <a:off x="10642005" y="3045125"/>
              <a:ext cx="231458" cy="26980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E020BAA5-E1C3-4CB8-ED0F-D530BCA76122}"/>
              </a:ext>
            </a:extLst>
          </p:cNvPr>
          <p:cNvCxnSpPr/>
          <p:nvPr/>
        </p:nvCxnSpPr>
        <p:spPr>
          <a:xfrm>
            <a:off x="875715" y="5147692"/>
            <a:ext cx="205859" cy="20092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5347C9F-D5C1-723A-1904-5F182E9CCA9F}"/>
              </a:ext>
            </a:extLst>
          </p:cNvPr>
          <p:cNvCxnSpPr>
            <a:cxnSpLocks/>
          </p:cNvCxnSpPr>
          <p:nvPr/>
        </p:nvCxnSpPr>
        <p:spPr>
          <a:xfrm>
            <a:off x="666898" y="4492473"/>
            <a:ext cx="233967" cy="11728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832C13-295D-F4A6-E389-C277A320E100}"/>
              </a:ext>
            </a:extLst>
          </p:cNvPr>
          <p:cNvCxnSpPr>
            <a:cxnSpLocks/>
          </p:cNvCxnSpPr>
          <p:nvPr/>
        </p:nvCxnSpPr>
        <p:spPr>
          <a:xfrm>
            <a:off x="1367188" y="4807196"/>
            <a:ext cx="137668" cy="20384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018D2F4-61C8-D722-A513-C10E149622E2}"/>
              </a:ext>
            </a:extLst>
          </p:cNvPr>
          <p:cNvCxnSpPr>
            <a:cxnSpLocks/>
          </p:cNvCxnSpPr>
          <p:nvPr/>
        </p:nvCxnSpPr>
        <p:spPr>
          <a:xfrm>
            <a:off x="1372575" y="4122590"/>
            <a:ext cx="76938" cy="32406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D8A18D-7DC8-35E1-5AC5-9D1360CA50B0}"/>
              </a:ext>
            </a:extLst>
          </p:cNvPr>
          <p:cNvCxnSpPr>
            <a:cxnSpLocks/>
          </p:cNvCxnSpPr>
          <p:nvPr/>
        </p:nvCxnSpPr>
        <p:spPr>
          <a:xfrm>
            <a:off x="2039691" y="4646634"/>
            <a:ext cx="98657" cy="29001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D4D38FD-6F28-3856-CD90-845E1C381691}"/>
              </a:ext>
            </a:extLst>
          </p:cNvPr>
          <p:cNvSpPr txBox="1"/>
          <p:nvPr/>
        </p:nvSpPr>
        <p:spPr>
          <a:xfrm>
            <a:off x="2030438" y="4973375"/>
            <a:ext cx="284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A</a:t>
            </a:r>
          </a:p>
        </p:txBody>
      </p:sp>
      <p:sp>
        <p:nvSpPr>
          <p:cNvPr id="23" name="TextBox 22">
            <a:extLst>
              <a:ext uri="{FF2B5EF4-FFF2-40B4-BE49-F238E27FC236}">
                <a16:creationId xmlns:a16="http://schemas.microsoft.com/office/drawing/2014/main" id="{DB8035F1-F333-EE0D-FF03-1706CBE93246}"/>
              </a:ext>
            </a:extLst>
          </p:cNvPr>
          <p:cNvSpPr txBox="1"/>
          <p:nvPr/>
        </p:nvSpPr>
        <p:spPr>
          <a:xfrm>
            <a:off x="424827" y="4357868"/>
            <a:ext cx="284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D</a:t>
            </a:r>
          </a:p>
        </p:txBody>
      </p:sp>
      <p:sp>
        <p:nvSpPr>
          <p:cNvPr id="24" name="TextBox 23">
            <a:extLst>
              <a:ext uri="{FF2B5EF4-FFF2-40B4-BE49-F238E27FC236}">
                <a16:creationId xmlns:a16="http://schemas.microsoft.com/office/drawing/2014/main" id="{D1B29FD8-16AB-C336-DFF8-091F363F7C2F}"/>
              </a:ext>
            </a:extLst>
          </p:cNvPr>
          <p:cNvSpPr txBox="1"/>
          <p:nvPr/>
        </p:nvSpPr>
        <p:spPr>
          <a:xfrm>
            <a:off x="1477782" y="5026814"/>
            <a:ext cx="284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B</a:t>
            </a:r>
          </a:p>
        </p:txBody>
      </p:sp>
      <p:sp>
        <p:nvSpPr>
          <p:cNvPr id="25" name="TextBox 24">
            <a:extLst>
              <a:ext uri="{FF2B5EF4-FFF2-40B4-BE49-F238E27FC236}">
                <a16:creationId xmlns:a16="http://schemas.microsoft.com/office/drawing/2014/main" id="{DDF2BDEA-55E2-10CB-E999-4466B38C50FD}"/>
              </a:ext>
            </a:extLst>
          </p:cNvPr>
          <p:cNvSpPr txBox="1"/>
          <p:nvPr/>
        </p:nvSpPr>
        <p:spPr>
          <a:xfrm>
            <a:off x="1155246" y="3836803"/>
            <a:ext cx="284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E</a:t>
            </a:r>
          </a:p>
        </p:txBody>
      </p:sp>
      <p:sp>
        <p:nvSpPr>
          <p:cNvPr id="26" name="TextBox 25">
            <a:extLst>
              <a:ext uri="{FF2B5EF4-FFF2-40B4-BE49-F238E27FC236}">
                <a16:creationId xmlns:a16="http://schemas.microsoft.com/office/drawing/2014/main" id="{FDAB186A-7649-B672-F255-0B5BE0C7E91C}"/>
              </a:ext>
            </a:extLst>
          </p:cNvPr>
          <p:cNvSpPr txBox="1"/>
          <p:nvPr/>
        </p:nvSpPr>
        <p:spPr>
          <a:xfrm>
            <a:off x="1046214" y="5312318"/>
            <a:ext cx="284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C</a:t>
            </a:r>
          </a:p>
        </p:txBody>
      </p:sp>
      <p:sp>
        <p:nvSpPr>
          <p:cNvPr id="27" name="TextBox 26">
            <a:extLst>
              <a:ext uri="{FF2B5EF4-FFF2-40B4-BE49-F238E27FC236}">
                <a16:creationId xmlns:a16="http://schemas.microsoft.com/office/drawing/2014/main" id="{B446103B-7867-C0D3-43A3-A731E6913FBE}"/>
              </a:ext>
            </a:extLst>
          </p:cNvPr>
          <p:cNvSpPr txBox="1"/>
          <p:nvPr/>
        </p:nvSpPr>
        <p:spPr>
          <a:xfrm>
            <a:off x="5888456" y="1686194"/>
            <a:ext cx="5636646" cy="2178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6000"/>
                    <a:lumOff val="24000"/>
                  </a:schemeClr>
                </a:solidFill>
                <a:latin typeface="Century Gothic"/>
              </a:rPr>
              <a:t>Parks of Interest</a:t>
            </a:r>
            <a:endParaRPr lang="en-US">
              <a:solidFill>
                <a:schemeClr val="tx1">
                  <a:lumMod val="76000"/>
                  <a:lumOff val="24000"/>
                </a:schemeClr>
              </a:solidFill>
            </a:endParaRPr>
          </a:p>
          <a:p>
            <a:pPr>
              <a:lnSpc>
                <a:spcPct val="150000"/>
              </a:lnSpc>
            </a:pPr>
            <a:r>
              <a:rPr lang="en-US" sz="1600" b="1" i="1">
                <a:solidFill>
                  <a:schemeClr val="tx1">
                    <a:lumMod val="76000"/>
                    <a:lumOff val="24000"/>
                  </a:schemeClr>
                </a:solidFill>
                <a:latin typeface="Century Gothic"/>
              </a:rPr>
              <a:t>A. </a:t>
            </a:r>
            <a:r>
              <a:rPr lang="en-US" sz="1600" i="1">
                <a:solidFill>
                  <a:schemeClr val="tx1">
                    <a:lumMod val="76000"/>
                    <a:lumOff val="24000"/>
                  </a:schemeClr>
                </a:solidFill>
                <a:latin typeface="Century Gothic"/>
              </a:rPr>
              <a:t>Gates of the Arctic National Park and Preserve </a:t>
            </a:r>
            <a:endParaRPr lang="en-US" sz="1600" i="1">
              <a:solidFill>
                <a:schemeClr val="tx1">
                  <a:lumMod val="76000"/>
                  <a:lumOff val="24000"/>
                </a:schemeClr>
              </a:solidFill>
              <a:latin typeface="Garamond"/>
            </a:endParaRPr>
          </a:p>
          <a:p>
            <a:pPr>
              <a:lnSpc>
                <a:spcPct val="150000"/>
              </a:lnSpc>
            </a:pPr>
            <a:r>
              <a:rPr lang="en-US" sz="1600" b="1" i="1">
                <a:solidFill>
                  <a:schemeClr val="tx1">
                    <a:lumMod val="76000"/>
                    <a:lumOff val="24000"/>
                  </a:schemeClr>
                </a:solidFill>
                <a:latin typeface="Century Gothic"/>
              </a:rPr>
              <a:t>B.</a:t>
            </a:r>
            <a:r>
              <a:rPr lang="en-US" sz="1600" i="1">
                <a:solidFill>
                  <a:schemeClr val="tx1">
                    <a:lumMod val="76000"/>
                    <a:lumOff val="24000"/>
                  </a:schemeClr>
                </a:solidFill>
                <a:latin typeface="Century Gothic"/>
              </a:rPr>
              <a:t> Kobuk Valley National Park</a:t>
            </a:r>
            <a:endParaRPr lang="en-US" sz="1600" i="1">
              <a:solidFill>
                <a:schemeClr val="tx1">
                  <a:lumMod val="76000"/>
                  <a:lumOff val="24000"/>
                </a:schemeClr>
              </a:solidFill>
              <a:latin typeface="Garamond"/>
            </a:endParaRPr>
          </a:p>
          <a:p>
            <a:pPr>
              <a:lnSpc>
                <a:spcPct val="150000"/>
              </a:lnSpc>
            </a:pPr>
            <a:r>
              <a:rPr lang="en-US" sz="1600" b="1" i="1">
                <a:solidFill>
                  <a:schemeClr val="tx1">
                    <a:lumMod val="76000"/>
                    <a:lumOff val="24000"/>
                  </a:schemeClr>
                </a:solidFill>
                <a:latin typeface="Century Gothic"/>
              </a:rPr>
              <a:t>C.</a:t>
            </a:r>
            <a:r>
              <a:rPr lang="en-US" sz="1600" i="1">
                <a:solidFill>
                  <a:schemeClr val="tx1">
                    <a:lumMod val="76000"/>
                    <a:lumOff val="24000"/>
                  </a:schemeClr>
                </a:solidFill>
                <a:latin typeface="Century Gothic"/>
              </a:rPr>
              <a:t> Bering Land Bridge National Preserve </a:t>
            </a:r>
            <a:endParaRPr lang="en-US" sz="1600" i="1">
              <a:solidFill>
                <a:schemeClr val="tx1">
                  <a:lumMod val="76000"/>
                  <a:lumOff val="24000"/>
                </a:schemeClr>
              </a:solidFill>
              <a:latin typeface="Garamond"/>
            </a:endParaRPr>
          </a:p>
          <a:p>
            <a:pPr>
              <a:lnSpc>
                <a:spcPct val="150000"/>
              </a:lnSpc>
            </a:pPr>
            <a:r>
              <a:rPr lang="en-US" sz="1600" b="1" i="1">
                <a:solidFill>
                  <a:schemeClr val="tx1">
                    <a:lumMod val="76000"/>
                    <a:lumOff val="24000"/>
                  </a:schemeClr>
                </a:solidFill>
                <a:latin typeface="Century Gothic"/>
              </a:rPr>
              <a:t>D.</a:t>
            </a:r>
            <a:r>
              <a:rPr lang="en-US" sz="1600" i="1">
                <a:solidFill>
                  <a:schemeClr val="tx1">
                    <a:lumMod val="76000"/>
                    <a:lumOff val="24000"/>
                  </a:schemeClr>
                </a:solidFill>
                <a:latin typeface="Century Gothic"/>
              </a:rPr>
              <a:t> Cape </a:t>
            </a:r>
            <a:r>
              <a:rPr lang="en-US" sz="1600" i="1" err="1">
                <a:solidFill>
                  <a:schemeClr val="tx1">
                    <a:lumMod val="76000"/>
                    <a:lumOff val="24000"/>
                  </a:schemeClr>
                </a:solidFill>
                <a:latin typeface="Century Gothic"/>
              </a:rPr>
              <a:t>Krusenstern</a:t>
            </a:r>
            <a:r>
              <a:rPr lang="en-US" sz="1600" i="1">
                <a:solidFill>
                  <a:schemeClr val="tx1">
                    <a:lumMod val="76000"/>
                    <a:lumOff val="24000"/>
                  </a:schemeClr>
                </a:solidFill>
                <a:latin typeface="Century Gothic"/>
              </a:rPr>
              <a:t> National Monument </a:t>
            </a:r>
            <a:endParaRPr lang="en-US" sz="1600" i="1">
              <a:solidFill>
                <a:schemeClr val="tx1">
                  <a:lumMod val="76000"/>
                  <a:lumOff val="24000"/>
                </a:schemeClr>
              </a:solidFill>
              <a:latin typeface="Garamond"/>
            </a:endParaRPr>
          </a:p>
          <a:p>
            <a:pPr>
              <a:lnSpc>
                <a:spcPct val="150000"/>
              </a:lnSpc>
            </a:pPr>
            <a:r>
              <a:rPr lang="en-US" sz="1600" b="1" i="1">
                <a:solidFill>
                  <a:schemeClr val="tx1">
                    <a:lumMod val="76000"/>
                    <a:lumOff val="24000"/>
                  </a:schemeClr>
                </a:solidFill>
                <a:latin typeface="Century Gothic"/>
              </a:rPr>
              <a:t>E.</a:t>
            </a:r>
            <a:r>
              <a:rPr lang="en-US" sz="1600" i="1">
                <a:solidFill>
                  <a:schemeClr val="tx1">
                    <a:lumMod val="76000"/>
                    <a:lumOff val="24000"/>
                  </a:schemeClr>
                </a:solidFill>
                <a:latin typeface="Century Gothic"/>
              </a:rPr>
              <a:t> Noatak National Preserve</a:t>
            </a:r>
            <a:endParaRPr lang="en-US" sz="1600" i="1">
              <a:solidFill>
                <a:schemeClr val="tx1">
                  <a:lumMod val="76000"/>
                  <a:lumOff val="24000"/>
                </a:schemeClr>
              </a:solidFill>
            </a:endParaRPr>
          </a:p>
        </p:txBody>
      </p:sp>
      <p:grpSp>
        <p:nvGrpSpPr>
          <p:cNvPr id="5" name="Group 4">
            <a:extLst>
              <a:ext uri="{FF2B5EF4-FFF2-40B4-BE49-F238E27FC236}">
                <a16:creationId xmlns:a16="http://schemas.microsoft.com/office/drawing/2014/main" id="{13212C20-59EB-0C30-ABDE-BC77FEBC41F6}"/>
              </a:ext>
            </a:extLst>
          </p:cNvPr>
          <p:cNvGrpSpPr/>
          <p:nvPr/>
        </p:nvGrpSpPr>
        <p:grpSpPr>
          <a:xfrm>
            <a:off x="8952229" y="4674044"/>
            <a:ext cx="3034919" cy="1917130"/>
            <a:chOff x="8019632" y="1307595"/>
            <a:chExt cx="3762800" cy="2508533"/>
          </a:xfrm>
        </p:grpSpPr>
        <p:pic>
          <p:nvPicPr>
            <p:cNvPr id="8" name="Picture 7" descr="A high angle view of snowy mountains&#10;&#10;Description automatically generated">
              <a:extLst>
                <a:ext uri="{FF2B5EF4-FFF2-40B4-BE49-F238E27FC236}">
                  <a16:creationId xmlns:a16="http://schemas.microsoft.com/office/drawing/2014/main" id="{955A4566-CAB9-8899-D66C-5B76466E4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9632" y="1307595"/>
              <a:ext cx="3762800" cy="250853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9C01CA8-DF8A-F9BC-71D1-1A3B708998C3}"/>
                </a:ext>
              </a:extLst>
            </p:cNvPr>
            <p:cNvSpPr txBox="1"/>
            <p:nvPr/>
          </p:nvSpPr>
          <p:spPr>
            <a:xfrm>
              <a:off x="8029108" y="3503666"/>
              <a:ext cx="27198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NPS/Kyle Joly</a:t>
              </a:r>
            </a:p>
          </p:txBody>
        </p:sp>
      </p:grpSp>
      <p:grpSp>
        <p:nvGrpSpPr>
          <p:cNvPr id="3" name="Group 2">
            <a:extLst>
              <a:ext uri="{FF2B5EF4-FFF2-40B4-BE49-F238E27FC236}">
                <a16:creationId xmlns:a16="http://schemas.microsoft.com/office/drawing/2014/main" id="{2496C49A-4634-820F-5827-10139E57A0FE}"/>
              </a:ext>
            </a:extLst>
          </p:cNvPr>
          <p:cNvGrpSpPr/>
          <p:nvPr/>
        </p:nvGrpSpPr>
        <p:grpSpPr>
          <a:xfrm>
            <a:off x="5772670" y="4679181"/>
            <a:ext cx="3058182" cy="1932638"/>
            <a:chOff x="7990431" y="3974047"/>
            <a:chExt cx="3820181" cy="2546787"/>
          </a:xfrm>
        </p:grpSpPr>
        <p:pic>
          <p:nvPicPr>
            <p:cNvPr id="30" name="Picture 29" descr="A person sitting in a field looking at his phone&#10;&#10;Description automatically generated">
              <a:extLst>
                <a:ext uri="{FF2B5EF4-FFF2-40B4-BE49-F238E27FC236}">
                  <a16:creationId xmlns:a16="http://schemas.microsoft.com/office/drawing/2014/main" id="{193358A8-2F5E-AC11-079F-25A91DC7C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0431" y="3974047"/>
              <a:ext cx="3820181" cy="2546787"/>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6F942280-3EC9-703B-029F-03E187269F4D}"/>
                </a:ext>
              </a:extLst>
            </p:cNvPr>
            <p:cNvSpPr txBox="1"/>
            <p:nvPr/>
          </p:nvSpPr>
          <p:spPr>
            <a:xfrm>
              <a:off x="7990431" y="6216629"/>
              <a:ext cx="27198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NPS/ Kyle Joly</a:t>
              </a:r>
            </a:p>
          </p:txBody>
        </p:sp>
      </p:grpSp>
      <p:pic>
        <p:nvPicPr>
          <p:cNvPr id="1028" name="Picture 4">
            <a:extLst>
              <a:ext uri="{FF2B5EF4-FFF2-40B4-BE49-F238E27FC236}">
                <a16:creationId xmlns:a16="http://schemas.microsoft.com/office/drawing/2014/main" id="{D38DF6FA-27F4-2122-4ADC-07027A5F5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9688" y="2466941"/>
            <a:ext cx="1315379" cy="16459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AE78156-FAB6-7DCE-A43F-23A41DB0C2FF}"/>
              </a:ext>
            </a:extLst>
          </p:cNvPr>
          <p:cNvSpPr txBox="1"/>
          <p:nvPr/>
        </p:nvSpPr>
        <p:spPr>
          <a:xfrm>
            <a:off x="29177" y="1558137"/>
            <a:ext cx="5745987" cy="476726"/>
          </a:xfrm>
          <a:prstGeom prst="round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2200">
                <a:solidFill>
                  <a:schemeClr val="tx1">
                    <a:lumMod val="75000"/>
                    <a:lumOff val="25000"/>
                  </a:schemeClr>
                </a:solidFill>
                <a:latin typeface="+mj-lt"/>
              </a:rPr>
              <a:t>Arctic Inventory and Monitoring Network</a:t>
            </a:r>
          </a:p>
        </p:txBody>
      </p:sp>
      <p:sp>
        <p:nvSpPr>
          <p:cNvPr id="6" name="TextBox 5">
            <a:extLst>
              <a:ext uri="{FF2B5EF4-FFF2-40B4-BE49-F238E27FC236}">
                <a16:creationId xmlns:a16="http://schemas.microsoft.com/office/drawing/2014/main" id="{242A4F24-E9EA-DEF6-AEE4-7D7F4026824B}"/>
              </a:ext>
            </a:extLst>
          </p:cNvPr>
          <p:cNvSpPr txBox="1"/>
          <p:nvPr/>
        </p:nvSpPr>
        <p:spPr>
          <a:xfrm>
            <a:off x="233171" y="6188753"/>
            <a:ext cx="23501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latin typeface="+mj-lt"/>
              </a:rPr>
              <a:t>Data from WWU and Alaska Geoportal</a:t>
            </a:r>
          </a:p>
        </p:txBody>
      </p:sp>
      <p:sp>
        <p:nvSpPr>
          <p:cNvPr id="13" name="TextBox 12">
            <a:extLst>
              <a:ext uri="{FF2B5EF4-FFF2-40B4-BE49-F238E27FC236}">
                <a16:creationId xmlns:a16="http://schemas.microsoft.com/office/drawing/2014/main" id="{BAC109F4-833F-C437-51D5-D8816B8BAC7F}"/>
              </a:ext>
            </a:extLst>
          </p:cNvPr>
          <p:cNvSpPr txBox="1"/>
          <p:nvPr/>
        </p:nvSpPr>
        <p:spPr>
          <a:xfrm>
            <a:off x="3369260" y="5761558"/>
            <a:ext cx="15062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0</a:t>
            </a:r>
          </a:p>
        </p:txBody>
      </p:sp>
      <p:sp>
        <p:nvSpPr>
          <p:cNvPr id="28" name="TextBox 27">
            <a:extLst>
              <a:ext uri="{FF2B5EF4-FFF2-40B4-BE49-F238E27FC236}">
                <a16:creationId xmlns:a16="http://schemas.microsoft.com/office/drawing/2014/main" id="{0C05ABBC-1304-9E2D-5003-60223F616713}"/>
              </a:ext>
            </a:extLst>
          </p:cNvPr>
          <p:cNvSpPr txBox="1"/>
          <p:nvPr/>
        </p:nvSpPr>
        <p:spPr>
          <a:xfrm>
            <a:off x="3555330" y="5761560"/>
            <a:ext cx="47403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125</a:t>
            </a:r>
          </a:p>
        </p:txBody>
      </p:sp>
      <p:sp>
        <p:nvSpPr>
          <p:cNvPr id="29" name="TextBox 28">
            <a:extLst>
              <a:ext uri="{FF2B5EF4-FFF2-40B4-BE49-F238E27FC236}">
                <a16:creationId xmlns:a16="http://schemas.microsoft.com/office/drawing/2014/main" id="{A5246ED5-3B09-F64C-3D97-679A08037C05}"/>
              </a:ext>
            </a:extLst>
          </p:cNvPr>
          <p:cNvSpPr txBox="1"/>
          <p:nvPr/>
        </p:nvSpPr>
        <p:spPr>
          <a:xfrm>
            <a:off x="3816713" y="5761560"/>
            <a:ext cx="42530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250</a:t>
            </a:r>
          </a:p>
        </p:txBody>
      </p:sp>
      <p:sp>
        <p:nvSpPr>
          <p:cNvPr id="31" name="TextBox 30">
            <a:extLst>
              <a:ext uri="{FF2B5EF4-FFF2-40B4-BE49-F238E27FC236}">
                <a16:creationId xmlns:a16="http://schemas.microsoft.com/office/drawing/2014/main" id="{2570AAD9-812F-B457-A8EF-BF155C1833A1}"/>
              </a:ext>
            </a:extLst>
          </p:cNvPr>
          <p:cNvSpPr txBox="1"/>
          <p:nvPr/>
        </p:nvSpPr>
        <p:spPr>
          <a:xfrm>
            <a:off x="4242015" y="5761559"/>
            <a:ext cx="425302"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500</a:t>
            </a:r>
          </a:p>
        </p:txBody>
      </p:sp>
      <p:sp>
        <p:nvSpPr>
          <p:cNvPr id="33" name="TextBox 32">
            <a:extLst>
              <a:ext uri="{FF2B5EF4-FFF2-40B4-BE49-F238E27FC236}">
                <a16:creationId xmlns:a16="http://schemas.microsoft.com/office/drawing/2014/main" id="{B4C1F9AA-0745-E4FE-65AE-C1258B6C65CC}"/>
              </a:ext>
            </a:extLst>
          </p:cNvPr>
          <p:cNvSpPr txBox="1"/>
          <p:nvPr/>
        </p:nvSpPr>
        <p:spPr>
          <a:xfrm>
            <a:off x="4702761" y="5761560"/>
            <a:ext cx="46960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750</a:t>
            </a:r>
          </a:p>
        </p:txBody>
      </p:sp>
      <p:sp>
        <p:nvSpPr>
          <p:cNvPr id="34" name="TextBox 33">
            <a:extLst>
              <a:ext uri="{FF2B5EF4-FFF2-40B4-BE49-F238E27FC236}">
                <a16:creationId xmlns:a16="http://schemas.microsoft.com/office/drawing/2014/main" id="{34E53575-EF2C-82C2-C056-8F07531456E6}"/>
              </a:ext>
            </a:extLst>
          </p:cNvPr>
          <p:cNvSpPr txBox="1"/>
          <p:nvPr/>
        </p:nvSpPr>
        <p:spPr>
          <a:xfrm>
            <a:off x="4897690" y="5761558"/>
            <a:ext cx="63352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Kilometers</a:t>
            </a:r>
          </a:p>
        </p:txBody>
      </p:sp>
    </p:spTree>
    <p:extLst>
      <p:ext uri="{BB962C8B-B14F-4D97-AF65-F5344CB8AC3E}">
        <p14:creationId xmlns:p14="http://schemas.microsoft.com/office/powerpoint/2010/main" val="123802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70F9-789C-57CF-3FF9-F9D731C29E14}"/>
              </a:ext>
            </a:extLst>
          </p:cNvPr>
          <p:cNvSpPr>
            <a:spLocks noGrp="1"/>
          </p:cNvSpPr>
          <p:nvPr>
            <p:ph type="title"/>
          </p:nvPr>
        </p:nvSpPr>
        <p:spPr/>
        <p:txBody>
          <a:bodyPr>
            <a:normAutofit/>
          </a:bodyPr>
          <a:lstStyle/>
          <a:p>
            <a:r>
              <a:rPr lang="en-US"/>
              <a:t>Community Concerns</a:t>
            </a:r>
          </a:p>
        </p:txBody>
      </p:sp>
      <p:pic>
        <p:nvPicPr>
          <p:cNvPr id="4" name="Picture 3" descr="A horse and fox lying in grass&#10;&#10;Description automatically generated">
            <a:extLst>
              <a:ext uri="{FF2B5EF4-FFF2-40B4-BE49-F238E27FC236}">
                <a16:creationId xmlns:a16="http://schemas.microsoft.com/office/drawing/2014/main" id="{6C72E123-E398-ECC5-CED5-391FB29615AA}"/>
              </a:ext>
            </a:extLst>
          </p:cNvPr>
          <p:cNvPicPr>
            <a:picLocks noChangeAspect="1"/>
          </p:cNvPicPr>
          <p:nvPr/>
        </p:nvPicPr>
        <p:blipFill>
          <a:blip r:embed="rId3"/>
          <a:stretch>
            <a:fillRect/>
          </a:stretch>
        </p:blipFill>
        <p:spPr>
          <a:xfrm>
            <a:off x="602937" y="3974973"/>
            <a:ext cx="3502346" cy="2626759"/>
          </a:xfrm>
          <a:prstGeom prst="rect">
            <a:avLst/>
          </a:prstGeom>
          <a:effectLst>
            <a:outerShdw blurRad="63500" sx="102000" sy="102000" algn="ctr" rotWithShape="0">
              <a:prstClr val="black">
                <a:alpha val="40000"/>
              </a:prstClr>
            </a:outerShdw>
          </a:effectLst>
        </p:spPr>
      </p:pic>
      <p:pic>
        <p:nvPicPr>
          <p:cNvPr id="6" name="Content Placeholder 5" descr="Two animals on a field&#10;&#10;Description automatically generated">
            <a:extLst>
              <a:ext uri="{FF2B5EF4-FFF2-40B4-BE49-F238E27FC236}">
                <a16:creationId xmlns:a16="http://schemas.microsoft.com/office/drawing/2014/main" id="{EAF01B02-677A-071E-8EF1-D69E96F294C0}"/>
              </a:ext>
            </a:extLst>
          </p:cNvPr>
          <p:cNvPicPr>
            <a:picLocks noGrp="1" noChangeAspect="1"/>
          </p:cNvPicPr>
          <p:nvPr>
            <p:ph sz="quarter" idx="10"/>
          </p:nvPr>
        </p:nvPicPr>
        <p:blipFill rotWithShape="1">
          <a:blip r:embed="rId4"/>
          <a:srcRect l="11202" t="15804" r="13676" b="16116"/>
          <a:stretch/>
        </p:blipFill>
        <p:spPr>
          <a:xfrm>
            <a:off x="602937" y="1468286"/>
            <a:ext cx="3502346" cy="2120512"/>
          </a:xfr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C77F41D-2802-B95E-723F-49CBE6044B29}"/>
              </a:ext>
            </a:extLst>
          </p:cNvPr>
          <p:cNvSpPr txBox="1"/>
          <p:nvPr/>
        </p:nvSpPr>
        <p:spPr>
          <a:xfrm>
            <a:off x="602937" y="6338558"/>
            <a:ext cx="27198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NPS</a:t>
            </a:r>
          </a:p>
        </p:txBody>
      </p:sp>
      <p:sp>
        <p:nvSpPr>
          <p:cNvPr id="9" name="TextBox 8">
            <a:extLst>
              <a:ext uri="{FF2B5EF4-FFF2-40B4-BE49-F238E27FC236}">
                <a16:creationId xmlns:a16="http://schemas.microsoft.com/office/drawing/2014/main" id="{5F86161B-3507-2D24-1A2A-298A737133E7}"/>
              </a:ext>
            </a:extLst>
          </p:cNvPr>
          <p:cNvSpPr txBox="1"/>
          <p:nvPr/>
        </p:nvSpPr>
        <p:spPr>
          <a:xfrm>
            <a:off x="658668" y="3282946"/>
            <a:ext cx="27198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BLM/Bob Wick</a:t>
            </a:r>
          </a:p>
        </p:txBody>
      </p:sp>
      <p:grpSp>
        <p:nvGrpSpPr>
          <p:cNvPr id="11" name="Group 10">
            <a:extLst>
              <a:ext uri="{FF2B5EF4-FFF2-40B4-BE49-F238E27FC236}">
                <a16:creationId xmlns:a16="http://schemas.microsoft.com/office/drawing/2014/main" id="{53AD7F53-2D2A-56CF-443D-38A5A2577CEA}"/>
              </a:ext>
            </a:extLst>
          </p:cNvPr>
          <p:cNvGrpSpPr/>
          <p:nvPr/>
        </p:nvGrpSpPr>
        <p:grpSpPr>
          <a:xfrm>
            <a:off x="5965758" y="4222722"/>
            <a:ext cx="4206779" cy="2366313"/>
            <a:chOff x="295472" y="1298216"/>
            <a:chExt cx="4206779" cy="2366313"/>
          </a:xfrm>
        </p:grpSpPr>
        <p:pic>
          <p:nvPicPr>
            <p:cNvPr id="13" name="Picture 12" descr="A baby deer standing in a field&#10;&#10;Description automatically generated">
              <a:extLst>
                <a:ext uri="{FF2B5EF4-FFF2-40B4-BE49-F238E27FC236}">
                  <a16:creationId xmlns:a16="http://schemas.microsoft.com/office/drawing/2014/main" id="{086BBC82-3CE3-86DB-9EC7-365F37CC1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72" y="1298216"/>
              <a:ext cx="4206779" cy="2366313"/>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C55BD2F7-5556-2604-C65C-ADBF9812F68D}"/>
                </a:ext>
              </a:extLst>
            </p:cNvPr>
            <p:cNvSpPr txBox="1"/>
            <p:nvPr/>
          </p:nvSpPr>
          <p:spPr>
            <a:xfrm>
              <a:off x="321107" y="3387530"/>
              <a:ext cx="27198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NPS/Zak Richter</a:t>
              </a:r>
            </a:p>
          </p:txBody>
        </p:sp>
      </p:grpSp>
      <p:sp>
        <p:nvSpPr>
          <p:cNvPr id="19" name="TextBox 18">
            <a:extLst>
              <a:ext uri="{FF2B5EF4-FFF2-40B4-BE49-F238E27FC236}">
                <a16:creationId xmlns:a16="http://schemas.microsoft.com/office/drawing/2014/main" id="{32AC1EC8-BE9A-DC4B-9E9A-DA942E96C94D}"/>
              </a:ext>
            </a:extLst>
          </p:cNvPr>
          <p:cNvSpPr txBox="1"/>
          <p:nvPr/>
        </p:nvSpPr>
        <p:spPr>
          <a:xfrm>
            <a:off x="4918656" y="1382479"/>
            <a:ext cx="6300623" cy="919401"/>
          </a:xfrm>
          <a:prstGeom prst="roundRect">
            <a:avLst/>
          </a:prstGeom>
          <a:solidFill>
            <a:schemeClr val="accent6">
              <a:lumMod val="20000"/>
              <a:lumOff val="80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2400">
                <a:solidFill>
                  <a:schemeClr val="tx1">
                    <a:lumMod val="75000"/>
                    <a:lumOff val="25000"/>
                  </a:schemeClr>
                </a:solidFill>
                <a:latin typeface="+mj-lt"/>
              </a:rPr>
              <a:t>Caribou calving is influenced by the availability of nutrient-rich vegetation.</a:t>
            </a:r>
          </a:p>
        </p:txBody>
      </p:sp>
      <p:grpSp>
        <p:nvGrpSpPr>
          <p:cNvPr id="3" name="Group 2">
            <a:extLst>
              <a:ext uri="{FF2B5EF4-FFF2-40B4-BE49-F238E27FC236}">
                <a16:creationId xmlns:a16="http://schemas.microsoft.com/office/drawing/2014/main" id="{28443E93-C9C1-0A51-364B-41BBE9887880}"/>
              </a:ext>
            </a:extLst>
          </p:cNvPr>
          <p:cNvGrpSpPr/>
          <p:nvPr/>
        </p:nvGrpSpPr>
        <p:grpSpPr>
          <a:xfrm>
            <a:off x="4848815" y="2602247"/>
            <a:ext cx="6440299" cy="1264927"/>
            <a:chOff x="5093033" y="2602247"/>
            <a:chExt cx="6440299" cy="1264927"/>
          </a:xfrm>
        </p:grpSpPr>
        <p:pic>
          <p:nvPicPr>
            <p:cNvPr id="20" name="Graphic 19" descr="Plant outline">
              <a:extLst>
                <a:ext uri="{FF2B5EF4-FFF2-40B4-BE49-F238E27FC236}">
                  <a16:creationId xmlns:a16="http://schemas.microsoft.com/office/drawing/2014/main" id="{BFA504E9-CFDE-FD0A-DF2A-782BADD536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93033" y="2612033"/>
              <a:ext cx="1251809" cy="1251809"/>
            </a:xfrm>
            <a:prstGeom prst="rect">
              <a:avLst/>
            </a:prstGeom>
          </p:spPr>
        </p:pic>
        <p:pic>
          <p:nvPicPr>
            <p:cNvPr id="28" name="Graphic 27" descr="Plant outline">
              <a:extLst>
                <a:ext uri="{FF2B5EF4-FFF2-40B4-BE49-F238E27FC236}">
                  <a16:creationId xmlns:a16="http://schemas.microsoft.com/office/drawing/2014/main" id="{65693AE7-CFDA-21BF-F81D-22FBD767B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3062" y="2615365"/>
              <a:ext cx="1251809" cy="1251809"/>
            </a:xfrm>
            <a:prstGeom prst="rect">
              <a:avLst/>
            </a:prstGeom>
          </p:spPr>
        </p:pic>
        <p:pic>
          <p:nvPicPr>
            <p:cNvPr id="30" name="Graphic 29" descr="Plant outline">
              <a:extLst>
                <a:ext uri="{FF2B5EF4-FFF2-40B4-BE49-F238E27FC236}">
                  <a16:creationId xmlns:a16="http://schemas.microsoft.com/office/drawing/2014/main" id="{D594A375-384A-8C3E-3D66-51F5945306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81523" y="2602247"/>
              <a:ext cx="1251809" cy="1251809"/>
            </a:xfrm>
            <a:prstGeom prst="rect">
              <a:avLst/>
            </a:prstGeom>
          </p:spPr>
        </p:pic>
        <p:pic>
          <p:nvPicPr>
            <p:cNvPr id="32" name="Graphic 31" descr="Arrow Right outline">
              <a:extLst>
                <a:ext uri="{FF2B5EF4-FFF2-40B4-BE49-F238E27FC236}">
                  <a16:creationId xmlns:a16="http://schemas.microsoft.com/office/drawing/2014/main" id="{07FD8A9A-60BE-6E7C-809F-CE8A60A40E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36752" y="2919237"/>
              <a:ext cx="914400" cy="914400"/>
            </a:xfrm>
            <a:prstGeom prst="rect">
              <a:avLst/>
            </a:prstGeom>
          </p:spPr>
        </p:pic>
        <p:pic>
          <p:nvPicPr>
            <p:cNvPr id="33" name="Graphic 32" descr="Arrow Right outline">
              <a:extLst>
                <a:ext uri="{FF2B5EF4-FFF2-40B4-BE49-F238E27FC236}">
                  <a16:creationId xmlns:a16="http://schemas.microsoft.com/office/drawing/2014/main" id="{DB1FA9D0-291D-8C7C-F18F-19BE03F9A8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11276" y="2919237"/>
              <a:ext cx="914400" cy="914400"/>
            </a:xfrm>
            <a:prstGeom prst="rect">
              <a:avLst/>
            </a:prstGeom>
          </p:spPr>
        </p:pic>
      </p:grpSp>
    </p:spTree>
    <p:extLst>
      <p:ext uri="{BB962C8B-B14F-4D97-AF65-F5344CB8AC3E}">
        <p14:creationId xmlns:p14="http://schemas.microsoft.com/office/powerpoint/2010/main" val="391541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ap&#10;&#10;Description automatically generated">
            <a:extLst>
              <a:ext uri="{FF2B5EF4-FFF2-40B4-BE49-F238E27FC236}">
                <a16:creationId xmlns:a16="http://schemas.microsoft.com/office/drawing/2014/main" id="{450EC74A-4EF0-98A4-3110-1BA15CEE8E80}"/>
              </a:ext>
            </a:extLst>
          </p:cNvPr>
          <p:cNvPicPr>
            <a:picLocks noChangeAspect="1"/>
          </p:cNvPicPr>
          <p:nvPr/>
        </p:nvPicPr>
        <p:blipFill rotWithShape="1">
          <a:blip r:embed="rId3"/>
          <a:srcRect b="37026"/>
          <a:stretch/>
        </p:blipFill>
        <p:spPr>
          <a:xfrm>
            <a:off x="2711480" y="1080837"/>
            <a:ext cx="6809144" cy="5520895"/>
          </a:xfrm>
          <a:prstGeom prst="rect">
            <a:avLst/>
          </a:prstGeom>
          <a:ln>
            <a:noFill/>
          </a:ln>
        </p:spPr>
      </p:pic>
      <p:sp>
        <p:nvSpPr>
          <p:cNvPr id="2" name="Title 1">
            <a:extLst>
              <a:ext uri="{FF2B5EF4-FFF2-40B4-BE49-F238E27FC236}">
                <a16:creationId xmlns:a16="http://schemas.microsoft.com/office/drawing/2014/main" id="{59EFDA9D-AACC-8AA1-76B1-9E7113C037D2}"/>
              </a:ext>
            </a:extLst>
          </p:cNvPr>
          <p:cNvSpPr>
            <a:spLocks noGrp="1"/>
          </p:cNvSpPr>
          <p:nvPr>
            <p:ph type="title"/>
          </p:nvPr>
        </p:nvSpPr>
        <p:spPr/>
        <p:txBody>
          <a:bodyPr/>
          <a:lstStyle/>
          <a:p>
            <a:r>
              <a:rPr lang="en-US"/>
              <a:t>Study Area &amp; Period</a:t>
            </a:r>
          </a:p>
        </p:txBody>
      </p:sp>
      <p:sp>
        <p:nvSpPr>
          <p:cNvPr id="26" name="TextBox 25">
            <a:extLst>
              <a:ext uri="{FF2B5EF4-FFF2-40B4-BE49-F238E27FC236}">
                <a16:creationId xmlns:a16="http://schemas.microsoft.com/office/drawing/2014/main" id="{AB08E0D8-5224-F949-84DE-CF6592AA396E}"/>
              </a:ext>
            </a:extLst>
          </p:cNvPr>
          <p:cNvSpPr txBox="1"/>
          <p:nvPr/>
        </p:nvSpPr>
        <p:spPr>
          <a:xfrm>
            <a:off x="3119764" y="1991895"/>
            <a:ext cx="283277" cy="400110"/>
          </a:xfrm>
          <a:prstGeom prst="rect">
            <a:avLst/>
          </a:prstGeom>
          <a:noFill/>
        </p:spPr>
        <p:txBody>
          <a:bodyPr wrap="square" rtlCol="0">
            <a:spAutoFit/>
          </a:bodyPr>
          <a:lstStyle/>
          <a:p>
            <a:r>
              <a:rPr lang="en-US" sz="2000">
                <a:latin typeface="Century Gothic" panose="020B0502020202020204" pitchFamily="34" charset="0"/>
              </a:rPr>
              <a:t>A</a:t>
            </a:r>
            <a:endParaRPr lang="en-US" sz="2800">
              <a:latin typeface="Century Gothic" panose="020B0502020202020204" pitchFamily="34" charset="0"/>
            </a:endParaRPr>
          </a:p>
        </p:txBody>
      </p:sp>
      <p:sp>
        <p:nvSpPr>
          <p:cNvPr id="27" name="TextBox 26">
            <a:extLst>
              <a:ext uri="{FF2B5EF4-FFF2-40B4-BE49-F238E27FC236}">
                <a16:creationId xmlns:a16="http://schemas.microsoft.com/office/drawing/2014/main" id="{7FCDB081-2BC9-8B49-BF9A-E9141DE0A863}"/>
              </a:ext>
            </a:extLst>
          </p:cNvPr>
          <p:cNvSpPr txBox="1"/>
          <p:nvPr/>
        </p:nvSpPr>
        <p:spPr>
          <a:xfrm>
            <a:off x="4340365" y="1519179"/>
            <a:ext cx="545078" cy="400110"/>
          </a:xfrm>
          <a:prstGeom prst="rect">
            <a:avLst/>
          </a:prstGeom>
          <a:noFill/>
        </p:spPr>
        <p:txBody>
          <a:bodyPr wrap="square" rtlCol="0">
            <a:spAutoFit/>
          </a:bodyPr>
          <a:lstStyle/>
          <a:p>
            <a:r>
              <a:rPr lang="en-US" sz="2000">
                <a:latin typeface="Century Gothic" panose="020B0502020202020204" pitchFamily="34" charset="0"/>
              </a:rPr>
              <a:t>B</a:t>
            </a:r>
            <a:endParaRPr lang="en-US" sz="2800">
              <a:latin typeface="Century Gothic" panose="020B0502020202020204" pitchFamily="34" charset="0"/>
            </a:endParaRPr>
          </a:p>
        </p:txBody>
      </p:sp>
      <p:sp>
        <p:nvSpPr>
          <p:cNvPr id="7" name="TextBox 6">
            <a:extLst>
              <a:ext uri="{FF2B5EF4-FFF2-40B4-BE49-F238E27FC236}">
                <a16:creationId xmlns:a16="http://schemas.microsoft.com/office/drawing/2014/main" id="{7ECD5301-DCE0-6BA6-4A49-C9BBFEEB2DC0}"/>
              </a:ext>
            </a:extLst>
          </p:cNvPr>
          <p:cNvSpPr txBox="1"/>
          <p:nvPr/>
        </p:nvSpPr>
        <p:spPr>
          <a:xfrm>
            <a:off x="2706187" y="6286478"/>
            <a:ext cx="6406320" cy="2308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900">
                <a:solidFill>
                  <a:schemeClr val="tx1">
                    <a:lumMod val="75000"/>
                    <a:lumOff val="25000"/>
                  </a:schemeClr>
                </a:solidFill>
                <a:latin typeface="+mj-lt"/>
              </a:rPr>
              <a:t>Data from Esri, Alaska Geoportal, Earthstar Geographics, and USGS</a:t>
            </a:r>
            <a:endParaRPr lang="en-US">
              <a:solidFill>
                <a:schemeClr val="tx1">
                  <a:lumMod val="75000"/>
                  <a:lumOff val="25000"/>
                </a:schemeClr>
              </a:solidFill>
              <a:latin typeface="+mj-lt"/>
            </a:endParaRPr>
          </a:p>
        </p:txBody>
      </p:sp>
      <p:sp>
        <p:nvSpPr>
          <p:cNvPr id="42" name="TextBox 41">
            <a:extLst>
              <a:ext uri="{FF2B5EF4-FFF2-40B4-BE49-F238E27FC236}">
                <a16:creationId xmlns:a16="http://schemas.microsoft.com/office/drawing/2014/main" id="{3ECD70E8-6BF5-C184-6389-EE175521885E}"/>
              </a:ext>
            </a:extLst>
          </p:cNvPr>
          <p:cNvSpPr txBox="1"/>
          <p:nvPr/>
        </p:nvSpPr>
        <p:spPr>
          <a:xfrm>
            <a:off x="6910982" y="5799992"/>
            <a:ext cx="190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mj-lt"/>
              </a:rPr>
              <a:t>0</a:t>
            </a:r>
          </a:p>
        </p:txBody>
      </p:sp>
      <p:sp>
        <p:nvSpPr>
          <p:cNvPr id="43" name="TextBox 42">
            <a:extLst>
              <a:ext uri="{FF2B5EF4-FFF2-40B4-BE49-F238E27FC236}">
                <a16:creationId xmlns:a16="http://schemas.microsoft.com/office/drawing/2014/main" id="{7261D703-0ED9-27D0-9509-6BBE6E9ACFD8}"/>
              </a:ext>
            </a:extLst>
          </p:cNvPr>
          <p:cNvSpPr txBox="1"/>
          <p:nvPr/>
        </p:nvSpPr>
        <p:spPr>
          <a:xfrm>
            <a:off x="7253059" y="5791975"/>
            <a:ext cx="380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mj-lt"/>
              </a:rPr>
              <a:t>45</a:t>
            </a:r>
          </a:p>
        </p:txBody>
      </p:sp>
      <p:sp>
        <p:nvSpPr>
          <p:cNvPr id="44" name="TextBox 43">
            <a:extLst>
              <a:ext uri="{FF2B5EF4-FFF2-40B4-BE49-F238E27FC236}">
                <a16:creationId xmlns:a16="http://schemas.microsoft.com/office/drawing/2014/main" id="{A2B13DB0-D6DF-40A7-877E-24F0C88B9F01}"/>
              </a:ext>
            </a:extLst>
          </p:cNvPr>
          <p:cNvSpPr txBox="1"/>
          <p:nvPr/>
        </p:nvSpPr>
        <p:spPr>
          <a:xfrm>
            <a:off x="7680153" y="5799992"/>
            <a:ext cx="4670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mj-lt"/>
              </a:rPr>
              <a:t>90</a:t>
            </a:r>
          </a:p>
        </p:txBody>
      </p:sp>
      <p:sp>
        <p:nvSpPr>
          <p:cNvPr id="45" name="TextBox 44">
            <a:extLst>
              <a:ext uri="{FF2B5EF4-FFF2-40B4-BE49-F238E27FC236}">
                <a16:creationId xmlns:a16="http://schemas.microsoft.com/office/drawing/2014/main" id="{5B7278E1-C8C5-0085-4499-51B2737096F2}"/>
              </a:ext>
            </a:extLst>
          </p:cNvPr>
          <p:cNvSpPr txBox="1"/>
          <p:nvPr/>
        </p:nvSpPr>
        <p:spPr>
          <a:xfrm>
            <a:off x="8261460" y="5788932"/>
            <a:ext cx="5847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mj-lt"/>
              </a:rPr>
              <a:t>180</a:t>
            </a:r>
            <a:endParaRPr lang="en-US" sz="600">
              <a:latin typeface="+mj-lt"/>
            </a:endParaRPr>
          </a:p>
        </p:txBody>
      </p:sp>
      <p:sp>
        <p:nvSpPr>
          <p:cNvPr id="46" name="TextBox 45">
            <a:extLst>
              <a:ext uri="{FF2B5EF4-FFF2-40B4-BE49-F238E27FC236}">
                <a16:creationId xmlns:a16="http://schemas.microsoft.com/office/drawing/2014/main" id="{198BDE1D-DE2A-493D-B886-0C2A4B11630A}"/>
              </a:ext>
            </a:extLst>
          </p:cNvPr>
          <p:cNvSpPr txBox="1"/>
          <p:nvPr/>
        </p:nvSpPr>
        <p:spPr>
          <a:xfrm>
            <a:off x="8551463" y="5919112"/>
            <a:ext cx="8820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mj-lt"/>
              </a:rPr>
              <a:t>Kilometers</a:t>
            </a:r>
          </a:p>
        </p:txBody>
      </p:sp>
      <p:grpSp>
        <p:nvGrpSpPr>
          <p:cNvPr id="18" name="Group 17">
            <a:extLst>
              <a:ext uri="{FF2B5EF4-FFF2-40B4-BE49-F238E27FC236}">
                <a16:creationId xmlns:a16="http://schemas.microsoft.com/office/drawing/2014/main" id="{8F6F94B8-46C7-44A1-42F4-5C555B85E81B}"/>
              </a:ext>
            </a:extLst>
          </p:cNvPr>
          <p:cNvGrpSpPr/>
          <p:nvPr/>
        </p:nvGrpSpPr>
        <p:grpSpPr>
          <a:xfrm>
            <a:off x="9407066" y="2528832"/>
            <a:ext cx="2501127" cy="2037144"/>
            <a:chOff x="9407066" y="2233512"/>
            <a:chExt cx="2501127" cy="2037144"/>
          </a:xfrm>
        </p:grpSpPr>
        <p:sp>
          <p:nvSpPr>
            <p:cNvPr id="17" name="Rectangle: Rounded Corners 16">
              <a:extLst>
                <a:ext uri="{FF2B5EF4-FFF2-40B4-BE49-F238E27FC236}">
                  <a16:creationId xmlns:a16="http://schemas.microsoft.com/office/drawing/2014/main" id="{45A25718-97FA-5FA2-39D5-D2FC06143A04}"/>
                </a:ext>
              </a:extLst>
            </p:cNvPr>
            <p:cNvSpPr/>
            <p:nvPr/>
          </p:nvSpPr>
          <p:spPr>
            <a:xfrm>
              <a:off x="9530066" y="2356258"/>
              <a:ext cx="2378127" cy="1884449"/>
            </a:xfrm>
            <a:prstGeom prst="roundRect">
              <a:avLst>
                <a:gd name="adj" fmla="val 5478"/>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nvGrpSpPr>
            <p:cNvPr id="16" name="Group 15">
              <a:extLst>
                <a:ext uri="{FF2B5EF4-FFF2-40B4-BE49-F238E27FC236}">
                  <a16:creationId xmlns:a16="http://schemas.microsoft.com/office/drawing/2014/main" id="{5F86D868-22F2-F852-BC49-4CC2B98C17E5}"/>
                </a:ext>
              </a:extLst>
            </p:cNvPr>
            <p:cNvGrpSpPr/>
            <p:nvPr/>
          </p:nvGrpSpPr>
          <p:grpSpPr>
            <a:xfrm>
              <a:off x="9407066" y="2233512"/>
              <a:ext cx="2501127" cy="2037144"/>
              <a:chOff x="9293722" y="2260656"/>
              <a:chExt cx="2501127" cy="2037144"/>
            </a:xfrm>
          </p:grpSpPr>
          <p:sp>
            <p:nvSpPr>
              <p:cNvPr id="38" name="TextBox 37">
                <a:extLst>
                  <a:ext uri="{FF2B5EF4-FFF2-40B4-BE49-F238E27FC236}">
                    <a16:creationId xmlns:a16="http://schemas.microsoft.com/office/drawing/2014/main" id="{E337ABE7-6A6B-6B66-647F-E02EA9C73016}"/>
                  </a:ext>
                </a:extLst>
              </p:cNvPr>
              <p:cNvSpPr txBox="1"/>
              <p:nvPr/>
            </p:nvSpPr>
            <p:spPr>
              <a:xfrm>
                <a:off x="10113131" y="3320386"/>
                <a:ext cx="1681718" cy="461665"/>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National Petroleum Reserve</a:t>
                </a:r>
              </a:p>
            </p:txBody>
          </p:sp>
          <p:sp>
            <p:nvSpPr>
              <p:cNvPr id="39" name="TextBox 38">
                <a:extLst>
                  <a:ext uri="{FF2B5EF4-FFF2-40B4-BE49-F238E27FC236}">
                    <a16:creationId xmlns:a16="http://schemas.microsoft.com/office/drawing/2014/main" id="{42405B6D-466F-1C33-9345-9854EC03D114}"/>
                  </a:ext>
                </a:extLst>
              </p:cNvPr>
              <p:cNvSpPr txBox="1"/>
              <p:nvPr/>
            </p:nvSpPr>
            <p:spPr>
              <a:xfrm>
                <a:off x="10107666" y="2964511"/>
                <a:ext cx="1220079" cy="27699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Study Site B </a:t>
                </a:r>
              </a:p>
            </p:txBody>
          </p:sp>
          <p:sp>
            <p:nvSpPr>
              <p:cNvPr id="40" name="TextBox 39">
                <a:extLst>
                  <a:ext uri="{FF2B5EF4-FFF2-40B4-BE49-F238E27FC236}">
                    <a16:creationId xmlns:a16="http://schemas.microsoft.com/office/drawing/2014/main" id="{7B3EA570-D427-A2C7-8AB1-B8B4E1F50936}"/>
                  </a:ext>
                </a:extLst>
              </p:cNvPr>
              <p:cNvSpPr txBox="1"/>
              <p:nvPr/>
            </p:nvSpPr>
            <p:spPr>
              <a:xfrm>
                <a:off x="10085888" y="2517455"/>
                <a:ext cx="1220080" cy="27699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Study Site A</a:t>
                </a:r>
              </a:p>
            </p:txBody>
          </p:sp>
          <p:sp>
            <p:nvSpPr>
              <p:cNvPr id="41" name="TextBox 40">
                <a:extLst>
                  <a:ext uri="{FF2B5EF4-FFF2-40B4-BE49-F238E27FC236}">
                    <a16:creationId xmlns:a16="http://schemas.microsoft.com/office/drawing/2014/main" id="{12AE73BA-A070-0C8A-F3FD-DE4DB5FC2966}"/>
                  </a:ext>
                </a:extLst>
              </p:cNvPr>
              <p:cNvSpPr txBox="1"/>
              <p:nvPr/>
            </p:nvSpPr>
            <p:spPr>
              <a:xfrm>
                <a:off x="10155295" y="3836135"/>
                <a:ext cx="1597389" cy="461665"/>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National Parks &amp; </a:t>
                </a:r>
              </a:p>
              <a:p>
                <a:r>
                  <a:rPr lang="en-US" sz="1200">
                    <a:solidFill>
                      <a:schemeClr val="tx1">
                        <a:lumMod val="75000"/>
                        <a:lumOff val="25000"/>
                      </a:schemeClr>
                    </a:solidFill>
                    <a:latin typeface="Century Gothic"/>
                  </a:rPr>
                  <a:t>Preserves</a:t>
                </a:r>
              </a:p>
            </p:txBody>
          </p:sp>
          <p:pic>
            <p:nvPicPr>
              <p:cNvPr id="3" name="Picture 2" descr="A screenshot of a computer&#10;&#10;Description automatically generated">
                <a:extLst>
                  <a:ext uri="{FF2B5EF4-FFF2-40B4-BE49-F238E27FC236}">
                    <a16:creationId xmlns:a16="http://schemas.microsoft.com/office/drawing/2014/main" id="{EC129307-4394-F11E-4904-F7061D12775C}"/>
                  </a:ext>
                </a:extLst>
              </p:cNvPr>
              <p:cNvPicPr>
                <a:picLocks noChangeAspect="1"/>
              </p:cNvPicPr>
              <p:nvPr/>
            </p:nvPicPr>
            <p:blipFill rotWithShape="1">
              <a:blip r:embed="rId4"/>
              <a:srcRect r="74401" b="51220"/>
              <a:stretch/>
            </p:blipFill>
            <p:spPr>
              <a:xfrm>
                <a:off x="9293722" y="2260656"/>
                <a:ext cx="813944" cy="2007195"/>
              </a:xfrm>
              <a:prstGeom prst="rect">
                <a:avLst/>
              </a:prstGeom>
              <a:effectLst>
                <a:outerShdw blurRad="50800" dist="38100" dir="2700000" algn="tl" rotWithShape="0">
                  <a:prstClr val="black">
                    <a:alpha val="66000"/>
                  </a:prstClr>
                </a:outerShdw>
              </a:effectLst>
            </p:spPr>
          </p:pic>
        </p:grpSp>
      </p:grpSp>
      <p:sp>
        <p:nvSpPr>
          <p:cNvPr id="6" name="Rectangle: Rounded Corners 5">
            <a:extLst>
              <a:ext uri="{FF2B5EF4-FFF2-40B4-BE49-F238E27FC236}">
                <a16:creationId xmlns:a16="http://schemas.microsoft.com/office/drawing/2014/main" id="{5FDFFA7C-7369-FC9F-369B-ABB8F2CD5571}"/>
              </a:ext>
            </a:extLst>
          </p:cNvPr>
          <p:cNvSpPr/>
          <p:nvPr/>
        </p:nvSpPr>
        <p:spPr>
          <a:xfrm>
            <a:off x="84234" y="3783695"/>
            <a:ext cx="2405891" cy="971428"/>
          </a:xfrm>
          <a:prstGeom prst="roundRect">
            <a:avLst/>
          </a:prstGeom>
          <a:solidFill>
            <a:srgbClr val="67A478"/>
          </a:solidFill>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latin typeface="+mj-lt"/>
              </a:rPr>
              <a:t>Site B: </a:t>
            </a:r>
            <a:r>
              <a:rPr lang="en-US" sz="1400">
                <a:latin typeface="+mj-lt"/>
              </a:rPr>
              <a:t>Lower density of calving events</a:t>
            </a:r>
            <a:endParaRPr lang="en-US" sz="1400" b="1">
              <a:latin typeface="+mj-lt"/>
            </a:endParaRPr>
          </a:p>
        </p:txBody>
      </p:sp>
      <p:sp>
        <p:nvSpPr>
          <p:cNvPr id="33" name="Rectangle: Rounded Corners 32">
            <a:extLst>
              <a:ext uri="{FF2B5EF4-FFF2-40B4-BE49-F238E27FC236}">
                <a16:creationId xmlns:a16="http://schemas.microsoft.com/office/drawing/2014/main" id="{8794CBDD-1F8B-7713-0B8C-2AC6683891EF}"/>
              </a:ext>
            </a:extLst>
          </p:cNvPr>
          <p:cNvSpPr/>
          <p:nvPr/>
        </p:nvSpPr>
        <p:spPr>
          <a:xfrm>
            <a:off x="84234" y="2530777"/>
            <a:ext cx="2405891" cy="971428"/>
          </a:xfrm>
          <a:prstGeom prst="roundRect">
            <a:avLst/>
          </a:prstGeom>
          <a:solidFill>
            <a:srgbClr val="67A478"/>
          </a:solidFill>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latin typeface="+mj-lt"/>
              </a:rPr>
              <a:t>Site A:</a:t>
            </a:r>
            <a:r>
              <a:rPr lang="en-US" sz="1400">
                <a:latin typeface="+mj-lt"/>
              </a:rPr>
              <a:t> Highest density of calving sites</a:t>
            </a:r>
          </a:p>
        </p:txBody>
      </p:sp>
    </p:spTree>
    <p:extLst>
      <p:ext uri="{BB962C8B-B14F-4D97-AF65-F5344CB8AC3E}">
        <p14:creationId xmlns:p14="http://schemas.microsoft.com/office/powerpoint/2010/main" val="356999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2E1F-602B-8961-9F47-00CBDF5CE834}"/>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1D469DE8-A519-6A45-52F4-40858A115012}"/>
              </a:ext>
            </a:extLst>
          </p:cNvPr>
          <p:cNvSpPr>
            <a:spLocks noGrp="1"/>
          </p:cNvSpPr>
          <p:nvPr>
            <p:ph sz="quarter" idx="10"/>
          </p:nvPr>
        </p:nvSpPr>
        <p:spPr>
          <a:xfrm>
            <a:off x="489226" y="1487188"/>
            <a:ext cx="3615357" cy="1048658"/>
          </a:xfrm>
        </p:spPr>
        <p:txBody>
          <a:bodyPr vert="horz" lIns="91440" tIns="45720" rIns="91440" bIns="45720" rtlCol="0" anchor="t">
            <a:normAutofit/>
          </a:bodyPr>
          <a:lstStyle/>
          <a:p>
            <a:pPr algn="ctr"/>
            <a:r>
              <a:rPr lang="en-US" b="1"/>
              <a:t>Time Series Plots</a:t>
            </a:r>
          </a:p>
          <a:p>
            <a:pPr algn="ctr"/>
            <a:r>
              <a:rPr lang="en-US" sz="2400"/>
              <a:t>2000 – 2024</a:t>
            </a:r>
          </a:p>
        </p:txBody>
      </p:sp>
      <p:grpSp>
        <p:nvGrpSpPr>
          <p:cNvPr id="21" name="Group 20">
            <a:extLst>
              <a:ext uri="{FF2B5EF4-FFF2-40B4-BE49-F238E27FC236}">
                <a16:creationId xmlns:a16="http://schemas.microsoft.com/office/drawing/2014/main" id="{82A95A81-390A-4C96-A7AA-585993F4A518}"/>
              </a:ext>
            </a:extLst>
          </p:cNvPr>
          <p:cNvGrpSpPr/>
          <p:nvPr/>
        </p:nvGrpSpPr>
        <p:grpSpPr>
          <a:xfrm>
            <a:off x="904256" y="2664861"/>
            <a:ext cx="10431115" cy="2560320"/>
            <a:chOff x="894096" y="2845336"/>
            <a:chExt cx="10431115" cy="2560320"/>
          </a:xfrm>
        </p:grpSpPr>
        <p:grpSp>
          <p:nvGrpSpPr>
            <p:cNvPr id="20" name="Group 19">
              <a:extLst>
                <a:ext uri="{FF2B5EF4-FFF2-40B4-BE49-F238E27FC236}">
                  <a16:creationId xmlns:a16="http://schemas.microsoft.com/office/drawing/2014/main" id="{C81C8097-C349-544A-A300-21B883F37CDB}"/>
                </a:ext>
              </a:extLst>
            </p:cNvPr>
            <p:cNvGrpSpPr/>
            <p:nvPr/>
          </p:nvGrpSpPr>
          <p:grpSpPr>
            <a:xfrm>
              <a:off x="894096" y="2845336"/>
              <a:ext cx="2926080" cy="2560320"/>
              <a:chOff x="1129330" y="2796948"/>
              <a:chExt cx="2926080" cy="2560320"/>
            </a:xfrm>
          </p:grpSpPr>
          <p:sp>
            <p:nvSpPr>
              <p:cNvPr id="4" name="Rounded Rectangle 3">
                <a:extLst>
                  <a:ext uri="{FF2B5EF4-FFF2-40B4-BE49-F238E27FC236}">
                    <a16:creationId xmlns:a16="http://schemas.microsoft.com/office/drawing/2014/main" id="{EC74D990-C760-B342-83FE-FE12D4CA1B25}"/>
                  </a:ext>
                </a:extLst>
              </p:cNvPr>
              <p:cNvSpPr/>
              <p:nvPr/>
            </p:nvSpPr>
            <p:spPr>
              <a:xfrm>
                <a:off x="1129330" y="2796948"/>
                <a:ext cx="2926080" cy="2560320"/>
              </a:xfrm>
              <a:prstGeom prst="roundRect">
                <a:avLst/>
              </a:prstGeom>
              <a:noFill/>
              <a:ln w="19050">
                <a:solidFill>
                  <a:srgbClr val="628F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catterplot with solid fill">
                <a:extLst>
                  <a:ext uri="{FF2B5EF4-FFF2-40B4-BE49-F238E27FC236}">
                    <a16:creationId xmlns:a16="http://schemas.microsoft.com/office/drawing/2014/main" id="{75DD4E4B-4ACE-2A41-9E4B-6F2FFCD081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3743" y="3050307"/>
                <a:ext cx="2097250" cy="1944651"/>
              </a:xfrm>
              <a:prstGeom prst="rect">
                <a:avLst/>
              </a:prstGeom>
            </p:spPr>
          </p:pic>
        </p:grpSp>
        <p:grpSp>
          <p:nvGrpSpPr>
            <p:cNvPr id="19" name="Group 18">
              <a:extLst>
                <a:ext uri="{FF2B5EF4-FFF2-40B4-BE49-F238E27FC236}">
                  <a16:creationId xmlns:a16="http://schemas.microsoft.com/office/drawing/2014/main" id="{9C355DB6-5548-1EF5-1494-533FAA20CCC3}"/>
                </a:ext>
              </a:extLst>
            </p:cNvPr>
            <p:cNvGrpSpPr/>
            <p:nvPr/>
          </p:nvGrpSpPr>
          <p:grpSpPr>
            <a:xfrm>
              <a:off x="4653811" y="2845336"/>
              <a:ext cx="2926080" cy="2560320"/>
              <a:chOff x="4889045" y="2796948"/>
              <a:chExt cx="2926080" cy="2560320"/>
            </a:xfrm>
          </p:grpSpPr>
          <p:sp>
            <p:nvSpPr>
              <p:cNvPr id="5" name="Rounded Rectangle 4">
                <a:extLst>
                  <a:ext uri="{FF2B5EF4-FFF2-40B4-BE49-F238E27FC236}">
                    <a16:creationId xmlns:a16="http://schemas.microsoft.com/office/drawing/2014/main" id="{D051A81F-3216-324D-AFAB-E9CE7504384A}"/>
                  </a:ext>
                </a:extLst>
              </p:cNvPr>
              <p:cNvSpPr/>
              <p:nvPr/>
            </p:nvSpPr>
            <p:spPr>
              <a:xfrm>
                <a:off x="4889045" y="2796948"/>
                <a:ext cx="2926080" cy="2560320"/>
              </a:xfrm>
              <a:prstGeom prst="roundRect">
                <a:avLst/>
              </a:prstGeom>
              <a:noFill/>
              <a:ln w="19050">
                <a:solidFill>
                  <a:srgbClr val="628F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Topography Map outline">
                <a:extLst>
                  <a:ext uri="{FF2B5EF4-FFF2-40B4-BE49-F238E27FC236}">
                    <a16:creationId xmlns:a16="http://schemas.microsoft.com/office/drawing/2014/main" id="{D3DCB85D-D259-134C-9D08-F30E006FBF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15193" y="3033320"/>
                <a:ext cx="2133890" cy="1978625"/>
              </a:xfrm>
              <a:prstGeom prst="rect">
                <a:avLst/>
              </a:prstGeom>
            </p:spPr>
          </p:pic>
        </p:grpSp>
        <p:grpSp>
          <p:nvGrpSpPr>
            <p:cNvPr id="18" name="Group 17">
              <a:extLst>
                <a:ext uri="{FF2B5EF4-FFF2-40B4-BE49-F238E27FC236}">
                  <a16:creationId xmlns:a16="http://schemas.microsoft.com/office/drawing/2014/main" id="{9DD0BD57-0AB9-3ECF-FFB6-BC0CEBD9FB61}"/>
                </a:ext>
              </a:extLst>
            </p:cNvPr>
            <p:cNvGrpSpPr/>
            <p:nvPr/>
          </p:nvGrpSpPr>
          <p:grpSpPr>
            <a:xfrm>
              <a:off x="8399131" y="2845336"/>
              <a:ext cx="2926080" cy="2560320"/>
              <a:chOff x="8634365" y="2796948"/>
              <a:chExt cx="2926080" cy="2560320"/>
            </a:xfrm>
          </p:grpSpPr>
          <p:sp>
            <p:nvSpPr>
              <p:cNvPr id="6" name="Rounded Rectangle 5">
                <a:extLst>
                  <a:ext uri="{FF2B5EF4-FFF2-40B4-BE49-F238E27FC236}">
                    <a16:creationId xmlns:a16="http://schemas.microsoft.com/office/drawing/2014/main" id="{0A05BBB2-42BE-1C4F-94A4-906F60383D91}"/>
                  </a:ext>
                </a:extLst>
              </p:cNvPr>
              <p:cNvSpPr/>
              <p:nvPr/>
            </p:nvSpPr>
            <p:spPr>
              <a:xfrm>
                <a:off x="8634365" y="2796948"/>
                <a:ext cx="2926080" cy="2560320"/>
              </a:xfrm>
              <a:prstGeom prst="roundRect">
                <a:avLst/>
              </a:prstGeom>
              <a:noFill/>
              <a:ln w="19050">
                <a:solidFill>
                  <a:srgbClr val="628F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ayers Design outline">
                <a:extLst>
                  <a:ext uri="{FF2B5EF4-FFF2-40B4-BE49-F238E27FC236}">
                    <a16:creationId xmlns:a16="http://schemas.microsoft.com/office/drawing/2014/main" id="{DDBCF791-2F22-204C-B578-CF5CF3901C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0301" y="3011028"/>
                <a:ext cx="2181971" cy="2023208"/>
              </a:xfrm>
              <a:prstGeom prst="rect">
                <a:avLst/>
              </a:prstGeom>
            </p:spPr>
          </p:pic>
        </p:grpSp>
      </p:grpSp>
      <p:sp>
        <p:nvSpPr>
          <p:cNvPr id="15" name="Content Placeholder 2">
            <a:extLst>
              <a:ext uri="{FF2B5EF4-FFF2-40B4-BE49-F238E27FC236}">
                <a16:creationId xmlns:a16="http://schemas.microsoft.com/office/drawing/2014/main" id="{2525BE68-411F-C848-9D60-A2DBB2F3584A}"/>
              </a:ext>
            </a:extLst>
          </p:cNvPr>
          <p:cNvSpPr txBox="1">
            <a:spLocks/>
          </p:cNvSpPr>
          <p:nvPr/>
        </p:nvSpPr>
        <p:spPr>
          <a:xfrm>
            <a:off x="4540949" y="1487188"/>
            <a:ext cx="3200400" cy="10249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Time Series Maps</a:t>
            </a:r>
          </a:p>
          <a:p>
            <a:pPr algn="ctr"/>
            <a:r>
              <a:rPr lang="en-US" sz="2400"/>
              <a:t>Yearly</a:t>
            </a:r>
            <a:endParaRPr lang="en-US" sz="2000"/>
          </a:p>
        </p:txBody>
      </p:sp>
      <p:sp>
        <p:nvSpPr>
          <p:cNvPr id="16" name="Content Placeholder 2">
            <a:extLst>
              <a:ext uri="{FF2B5EF4-FFF2-40B4-BE49-F238E27FC236}">
                <a16:creationId xmlns:a16="http://schemas.microsoft.com/office/drawing/2014/main" id="{B0BB4F87-37E1-2C4A-B0C8-7FEAEA8BBF00}"/>
              </a:ext>
            </a:extLst>
          </p:cNvPr>
          <p:cNvSpPr txBox="1">
            <a:spLocks/>
          </p:cNvSpPr>
          <p:nvPr/>
        </p:nvSpPr>
        <p:spPr>
          <a:xfrm>
            <a:off x="7988155" y="1487188"/>
            <a:ext cx="3813878" cy="10486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NDVI Composite</a:t>
            </a:r>
          </a:p>
          <a:p>
            <a:pPr algn="ctr"/>
            <a:r>
              <a:rPr lang="en-US" sz="2400"/>
              <a:t>2000 – 2024</a:t>
            </a:r>
          </a:p>
        </p:txBody>
      </p:sp>
      <p:sp>
        <p:nvSpPr>
          <p:cNvPr id="17" name="Content Placeholder 2">
            <a:extLst>
              <a:ext uri="{FF2B5EF4-FFF2-40B4-BE49-F238E27FC236}">
                <a16:creationId xmlns:a16="http://schemas.microsoft.com/office/drawing/2014/main" id="{072D284C-BF55-FC04-65F0-98255BB5F338}"/>
              </a:ext>
            </a:extLst>
          </p:cNvPr>
          <p:cNvSpPr txBox="1">
            <a:spLocks/>
          </p:cNvSpPr>
          <p:nvPr/>
        </p:nvSpPr>
        <p:spPr>
          <a:xfrm>
            <a:off x="543335" y="5553075"/>
            <a:ext cx="3507139" cy="10486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Annual Green-up, </a:t>
            </a:r>
            <a:r>
              <a:rPr lang="el-GR" sz="2200">
                <a:latin typeface="Century Gothic" panose="020B0502020202020204" pitchFamily="34" charset="0"/>
              </a:rPr>
              <a:t>Δ</a:t>
            </a:r>
            <a:r>
              <a:rPr lang="en-US" sz="2200"/>
              <a:t>NDVI, peak NDVI, and length of season</a:t>
            </a:r>
          </a:p>
        </p:txBody>
      </p:sp>
      <p:sp>
        <p:nvSpPr>
          <p:cNvPr id="7" name="Content Placeholder 2">
            <a:extLst>
              <a:ext uri="{FF2B5EF4-FFF2-40B4-BE49-F238E27FC236}">
                <a16:creationId xmlns:a16="http://schemas.microsoft.com/office/drawing/2014/main" id="{15ED97AA-42DE-5F4B-89A3-A6762698F72F}"/>
              </a:ext>
            </a:extLst>
          </p:cNvPr>
          <p:cNvSpPr txBox="1">
            <a:spLocks/>
          </p:cNvSpPr>
          <p:nvPr/>
        </p:nvSpPr>
        <p:spPr>
          <a:xfrm>
            <a:off x="4387580" y="5553075"/>
            <a:ext cx="3507139" cy="10486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Time lapse visualization of seasonal vegetation phenology</a:t>
            </a:r>
          </a:p>
        </p:txBody>
      </p:sp>
      <p:sp>
        <p:nvSpPr>
          <p:cNvPr id="8" name="Content Placeholder 2">
            <a:extLst>
              <a:ext uri="{FF2B5EF4-FFF2-40B4-BE49-F238E27FC236}">
                <a16:creationId xmlns:a16="http://schemas.microsoft.com/office/drawing/2014/main" id="{D32D08DE-AEAD-719E-71C7-B401B1A9D98B}"/>
              </a:ext>
            </a:extLst>
          </p:cNvPr>
          <p:cNvSpPr txBox="1">
            <a:spLocks/>
          </p:cNvSpPr>
          <p:nvPr/>
        </p:nvSpPr>
        <p:spPr>
          <a:xfrm>
            <a:off x="8141525" y="5553075"/>
            <a:ext cx="3507139" cy="10486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Composite image of reoccurring high density NDVI values</a:t>
            </a:r>
          </a:p>
        </p:txBody>
      </p:sp>
    </p:spTree>
    <p:extLst>
      <p:ext uri="{BB962C8B-B14F-4D97-AF65-F5344CB8AC3E}">
        <p14:creationId xmlns:p14="http://schemas.microsoft.com/office/powerpoint/2010/main" val="178015646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19BECA2-44D8-943E-5E62-6B38A2A67D91}"/>
              </a:ext>
            </a:extLst>
          </p:cNvPr>
          <p:cNvGrpSpPr/>
          <p:nvPr/>
        </p:nvGrpSpPr>
        <p:grpSpPr>
          <a:xfrm rot="1435815">
            <a:off x="8149365" y="3041537"/>
            <a:ext cx="2707497" cy="2195667"/>
            <a:chOff x="9417177" y="1940529"/>
            <a:chExt cx="2707497" cy="2195667"/>
          </a:xfrm>
          <a:effectLst>
            <a:outerShdw blurRad="50800" dist="38100" dir="2700000" algn="tl" rotWithShape="0">
              <a:prstClr val="black">
                <a:alpha val="40000"/>
              </a:prstClr>
            </a:outerShdw>
          </a:effectLst>
        </p:grpSpPr>
        <p:pic>
          <p:nvPicPr>
            <p:cNvPr id="32" name="Picture 31">
              <a:extLst>
                <a:ext uri="{FF2B5EF4-FFF2-40B4-BE49-F238E27FC236}">
                  <a16:creationId xmlns:a16="http://schemas.microsoft.com/office/drawing/2014/main" id="{04CB324F-9982-F4A4-CC74-282F5C725402}"/>
                </a:ext>
              </a:extLst>
            </p:cNvPr>
            <p:cNvPicPr>
              <a:picLocks noChangeAspect="1"/>
            </p:cNvPicPr>
            <p:nvPr/>
          </p:nvPicPr>
          <p:blipFill>
            <a:blip r:embed="rId4"/>
            <a:stretch>
              <a:fillRect/>
            </a:stretch>
          </p:blipFill>
          <p:spPr>
            <a:xfrm rot="19091396">
              <a:off x="9417177" y="1940529"/>
              <a:ext cx="2707497" cy="2195667"/>
            </a:xfrm>
            <a:prstGeom prst="rect">
              <a:avLst/>
            </a:prstGeom>
            <a:effectLst>
              <a:outerShdw blurRad="63500" sx="102000" sy="102000" algn="ctr" rotWithShape="0">
                <a:prstClr val="black">
                  <a:alpha val="40000"/>
                </a:prstClr>
              </a:outerShdw>
            </a:effectLst>
          </p:spPr>
        </p:pic>
        <p:sp>
          <p:nvSpPr>
            <p:cNvPr id="44" name="TextBox 43">
              <a:extLst>
                <a:ext uri="{FF2B5EF4-FFF2-40B4-BE49-F238E27FC236}">
                  <a16:creationId xmlns:a16="http://schemas.microsoft.com/office/drawing/2014/main" id="{676052D7-222B-7DAF-C215-2A1F98E5EAA1}"/>
                </a:ext>
              </a:extLst>
            </p:cNvPr>
            <p:cNvSpPr txBox="1"/>
            <p:nvPr/>
          </p:nvSpPr>
          <p:spPr>
            <a:xfrm rot="20164185">
              <a:off x="10224856" y="3027866"/>
              <a:ext cx="1675772" cy="374571"/>
            </a:xfrm>
            <a:prstGeom prst="roundRect">
              <a:avLst/>
            </a:prstGeom>
            <a:solidFill>
              <a:schemeClr val="accent5">
                <a:lumMod val="60000"/>
                <a:lumOff val="40000"/>
              </a:schemeClr>
            </a:solidFill>
          </p:spPr>
          <p:txBody>
            <a:bodyPr wrap="square" rtlCol="0">
              <a:spAutoFit/>
            </a:bodyPr>
            <a:lstStyle/>
            <a:p>
              <a:r>
                <a:rPr lang="en-US" sz="1600" b="1">
                  <a:solidFill>
                    <a:schemeClr val="tx1">
                      <a:lumMod val="75000"/>
                      <a:lumOff val="25000"/>
                    </a:schemeClr>
                  </a:solidFill>
                  <a:latin typeface="Century Gothic" panose="020B0502020202020204" pitchFamily="34" charset="0"/>
                </a:rPr>
                <a:t>Landsat 8 OLI</a:t>
              </a:r>
              <a:endParaRPr lang="en-US" b="1">
                <a:solidFill>
                  <a:schemeClr val="tx1">
                    <a:lumMod val="75000"/>
                    <a:lumOff val="25000"/>
                  </a:schemeClr>
                </a:solidFill>
                <a:latin typeface="Century Gothic" panose="020B0502020202020204" pitchFamily="34" charset="0"/>
              </a:endParaRPr>
            </a:p>
          </p:txBody>
        </p:sp>
      </p:grpSp>
      <p:sp>
        <p:nvSpPr>
          <p:cNvPr id="2" name="Title 1">
            <a:extLst>
              <a:ext uri="{FF2B5EF4-FFF2-40B4-BE49-F238E27FC236}">
                <a16:creationId xmlns:a16="http://schemas.microsoft.com/office/drawing/2014/main" id="{6A0BBAD0-4902-9893-3A40-9AEE123740EE}"/>
              </a:ext>
            </a:extLst>
          </p:cNvPr>
          <p:cNvSpPr>
            <a:spLocks noGrp="1"/>
          </p:cNvSpPr>
          <p:nvPr>
            <p:ph type="title"/>
          </p:nvPr>
        </p:nvSpPr>
        <p:spPr/>
        <p:txBody>
          <a:bodyPr/>
          <a:lstStyle/>
          <a:p>
            <a:r>
              <a:rPr lang="en-US"/>
              <a:t>Earth Observations</a:t>
            </a:r>
          </a:p>
        </p:txBody>
      </p:sp>
      <p:pic>
        <p:nvPicPr>
          <p:cNvPr id="23" name="Picture 22">
            <a:extLst>
              <a:ext uri="{FF2B5EF4-FFF2-40B4-BE49-F238E27FC236}">
                <a16:creationId xmlns:a16="http://schemas.microsoft.com/office/drawing/2014/main" id="{E82104A4-8122-524F-9178-C6837F003546}"/>
              </a:ext>
            </a:extLst>
          </p:cNvPr>
          <p:cNvPicPr>
            <a:picLocks noChangeAspect="1"/>
          </p:cNvPicPr>
          <p:nvPr/>
        </p:nvPicPr>
        <p:blipFill rotWithShape="1">
          <a:blip r:embed="rId5"/>
          <a:srcRect l="19548" t="4493" r="19505" b="4291"/>
          <a:stretch/>
        </p:blipFill>
        <p:spPr>
          <a:xfrm>
            <a:off x="4578183" y="1345766"/>
            <a:ext cx="3035634" cy="3028903"/>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nvGrpSpPr>
          <p:cNvPr id="54" name="Group 53">
            <a:extLst>
              <a:ext uri="{FF2B5EF4-FFF2-40B4-BE49-F238E27FC236}">
                <a16:creationId xmlns:a16="http://schemas.microsoft.com/office/drawing/2014/main" id="{624A6D24-8AA0-899B-BE87-183AD5458DFD}"/>
              </a:ext>
            </a:extLst>
          </p:cNvPr>
          <p:cNvGrpSpPr/>
          <p:nvPr/>
        </p:nvGrpSpPr>
        <p:grpSpPr>
          <a:xfrm>
            <a:off x="2014412" y="1514419"/>
            <a:ext cx="2326416" cy="1290043"/>
            <a:chOff x="2305728" y="1599943"/>
            <a:chExt cx="2326416" cy="1290043"/>
          </a:xfrm>
          <a:effectLst>
            <a:outerShdw blurRad="50800" dist="38100" dir="2700000" algn="tl" rotWithShape="0">
              <a:prstClr val="black">
                <a:alpha val="40000"/>
              </a:prstClr>
            </a:outerShdw>
          </a:effectLst>
        </p:grpSpPr>
        <p:sp>
          <p:nvSpPr>
            <p:cNvPr id="41" name="TextBox 40">
              <a:extLst>
                <a:ext uri="{FF2B5EF4-FFF2-40B4-BE49-F238E27FC236}">
                  <a16:creationId xmlns:a16="http://schemas.microsoft.com/office/drawing/2014/main" id="{5B165319-CC84-C9FD-41ED-6D3201543735}"/>
                </a:ext>
              </a:extLst>
            </p:cNvPr>
            <p:cNvSpPr txBox="1"/>
            <p:nvPr/>
          </p:nvSpPr>
          <p:spPr>
            <a:xfrm>
              <a:off x="2305728" y="1599943"/>
              <a:ext cx="1525693" cy="374571"/>
            </a:xfrm>
            <a:prstGeom prst="roundRect">
              <a:avLst/>
            </a:prstGeom>
            <a:solidFill>
              <a:srgbClr val="AFC696"/>
            </a:solidFill>
          </p:spPr>
          <p:txBody>
            <a:bodyPr wrap="square" rtlCol="0">
              <a:spAutoFit/>
            </a:bodyPr>
            <a:lstStyle/>
            <a:p>
              <a:r>
                <a:rPr lang="en-US" sz="1600" b="1">
                  <a:solidFill>
                    <a:schemeClr val="tx1">
                      <a:lumMod val="75000"/>
                      <a:lumOff val="25000"/>
                    </a:schemeClr>
                  </a:solidFill>
                  <a:latin typeface="Century Gothic" panose="020B0502020202020204" pitchFamily="34" charset="0"/>
                </a:rPr>
                <a:t>Aqua MODIS</a:t>
              </a:r>
              <a:endParaRPr lang="en-US" b="1">
                <a:solidFill>
                  <a:schemeClr val="tx1">
                    <a:lumMod val="75000"/>
                    <a:lumOff val="25000"/>
                  </a:schemeClr>
                </a:solidFill>
                <a:latin typeface="Century Gothic" panose="020B0502020202020204" pitchFamily="34" charset="0"/>
              </a:endParaRPr>
            </a:p>
          </p:txBody>
        </p:sp>
        <p:pic>
          <p:nvPicPr>
            <p:cNvPr id="26" name="Picture 4">
              <a:extLst>
                <a:ext uri="{FF2B5EF4-FFF2-40B4-BE49-F238E27FC236}">
                  <a16:creationId xmlns:a16="http://schemas.microsoft.com/office/drawing/2014/main" id="{BB9CC9BB-DD0B-0F69-6466-7C49AF570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75382">
              <a:off x="2752682" y="1905470"/>
              <a:ext cx="1879462" cy="98451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B218082B-E7E6-6F95-D9B9-131FBC50E9E2}"/>
              </a:ext>
            </a:extLst>
          </p:cNvPr>
          <p:cNvGrpSpPr/>
          <p:nvPr/>
        </p:nvGrpSpPr>
        <p:grpSpPr>
          <a:xfrm>
            <a:off x="1987893" y="3055195"/>
            <a:ext cx="2283104" cy="1815684"/>
            <a:chOff x="1957188" y="3077499"/>
            <a:chExt cx="2283104" cy="1815684"/>
          </a:xfrm>
          <a:effectLst>
            <a:outerShdw blurRad="50800" dist="38100" dir="2700000" algn="tl" rotWithShape="0">
              <a:prstClr val="black">
                <a:alpha val="40000"/>
              </a:prstClr>
            </a:outerShdw>
          </a:effectLst>
        </p:grpSpPr>
        <p:sp>
          <p:nvSpPr>
            <p:cNvPr id="42" name="TextBox 41">
              <a:extLst>
                <a:ext uri="{FF2B5EF4-FFF2-40B4-BE49-F238E27FC236}">
                  <a16:creationId xmlns:a16="http://schemas.microsoft.com/office/drawing/2014/main" id="{EE568D03-F0A6-DCAE-2362-3E0781B02A77}"/>
                </a:ext>
              </a:extLst>
            </p:cNvPr>
            <p:cNvSpPr txBox="1"/>
            <p:nvPr/>
          </p:nvSpPr>
          <p:spPr>
            <a:xfrm>
              <a:off x="2714599" y="4518612"/>
              <a:ext cx="1525693" cy="374571"/>
            </a:xfrm>
            <a:prstGeom prst="roundRect">
              <a:avLst/>
            </a:prstGeom>
            <a:solidFill>
              <a:srgbClr val="AFC696"/>
            </a:solidFill>
          </p:spPr>
          <p:txBody>
            <a:bodyPr wrap="square" rtlCol="0">
              <a:spAutoFit/>
            </a:bodyPr>
            <a:lstStyle/>
            <a:p>
              <a:r>
                <a:rPr lang="en-US" sz="1600" b="1">
                  <a:solidFill>
                    <a:schemeClr val="tx1">
                      <a:lumMod val="75000"/>
                      <a:lumOff val="25000"/>
                    </a:schemeClr>
                  </a:solidFill>
                  <a:latin typeface="Century Gothic" panose="020B0502020202020204" pitchFamily="34" charset="0"/>
                </a:rPr>
                <a:t>Terra MODIS</a:t>
              </a:r>
              <a:endParaRPr lang="en-US" b="1">
                <a:solidFill>
                  <a:schemeClr val="tx1">
                    <a:lumMod val="75000"/>
                    <a:lumOff val="25000"/>
                  </a:schemeClr>
                </a:solidFill>
                <a:latin typeface="Century Gothic" panose="020B0502020202020204" pitchFamily="34" charset="0"/>
              </a:endParaRPr>
            </a:p>
          </p:txBody>
        </p:sp>
        <p:pic>
          <p:nvPicPr>
            <p:cNvPr id="1026" name="Picture 2">
              <a:extLst>
                <a:ext uri="{FF2B5EF4-FFF2-40B4-BE49-F238E27FC236}">
                  <a16:creationId xmlns:a16="http://schemas.microsoft.com/office/drawing/2014/main" id="{6A934FF1-9E10-1BCA-9768-A1F5C5B9C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96333">
              <a:off x="1957188" y="3077499"/>
              <a:ext cx="1310863" cy="16055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6ADD746E-08AE-9691-EB0A-E84A55AB18DF}"/>
              </a:ext>
            </a:extLst>
          </p:cNvPr>
          <p:cNvGrpSpPr/>
          <p:nvPr/>
        </p:nvGrpSpPr>
        <p:grpSpPr>
          <a:xfrm>
            <a:off x="7326615" y="1310937"/>
            <a:ext cx="2519557" cy="1370536"/>
            <a:chOff x="7139107" y="1126120"/>
            <a:chExt cx="2519557" cy="1370536"/>
          </a:xfrm>
          <a:effectLst>
            <a:outerShdw blurRad="50800" dist="38100" dir="2700000" algn="tl" rotWithShape="0">
              <a:prstClr val="black">
                <a:alpha val="40000"/>
              </a:prstClr>
            </a:outerShdw>
          </a:effectLst>
        </p:grpSpPr>
        <p:sp>
          <p:nvSpPr>
            <p:cNvPr id="43" name="TextBox 42">
              <a:extLst>
                <a:ext uri="{FF2B5EF4-FFF2-40B4-BE49-F238E27FC236}">
                  <a16:creationId xmlns:a16="http://schemas.microsoft.com/office/drawing/2014/main" id="{1309B8E4-BD03-7DA0-0A32-A6F3FD8EC765}"/>
                </a:ext>
              </a:extLst>
            </p:cNvPr>
            <p:cNvSpPr txBox="1"/>
            <p:nvPr/>
          </p:nvSpPr>
          <p:spPr>
            <a:xfrm>
              <a:off x="7139107" y="1212939"/>
              <a:ext cx="2119242" cy="374571"/>
            </a:xfrm>
            <a:prstGeom prst="roundRect">
              <a:avLst/>
            </a:prstGeom>
            <a:solidFill>
              <a:schemeClr val="accent5">
                <a:lumMod val="60000"/>
                <a:lumOff val="40000"/>
              </a:schemeClr>
            </a:solidFill>
          </p:spPr>
          <p:txBody>
            <a:bodyPr wrap="square" rtlCol="0">
              <a:spAutoFit/>
            </a:bodyPr>
            <a:lstStyle/>
            <a:p>
              <a:pPr algn="ctr"/>
              <a:r>
                <a:rPr lang="en-US" sz="1600" b="1">
                  <a:solidFill>
                    <a:schemeClr val="tx1">
                      <a:lumMod val="75000"/>
                      <a:lumOff val="25000"/>
                    </a:schemeClr>
                  </a:solidFill>
                  <a:latin typeface="Century Gothic" panose="020B0502020202020204" pitchFamily="34" charset="0"/>
                </a:rPr>
                <a:t>Sentinel-2A/B MSI</a:t>
              </a:r>
              <a:endParaRPr lang="en-US" b="1">
                <a:solidFill>
                  <a:schemeClr val="tx1">
                    <a:lumMod val="75000"/>
                    <a:lumOff val="25000"/>
                  </a:schemeClr>
                </a:solidFill>
                <a:latin typeface="Century Gothic" panose="020B0502020202020204" pitchFamily="34" charset="0"/>
              </a:endParaRPr>
            </a:p>
          </p:txBody>
        </p:sp>
        <p:pic>
          <p:nvPicPr>
            <p:cNvPr id="35" name="Picture 34" descr="A gold robot with blue solar panels&#10;&#10;Description automatically generated">
              <a:extLst>
                <a:ext uri="{FF2B5EF4-FFF2-40B4-BE49-F238E27FC236}">
                  <a16:creationId xmlns:a16="http://schemas.microsoft.com/office/drawing/2014/main" id="{5273C4E7-F644-D345-135B-B9FF9A30D276}"/>
                </a:ext>
              </a:extLst>
            </p:cNvPr>
            <p:cNvPicPr>
              <a:picLocks noChangeAspect="1"/>
            </p:cNvPicPr>
            <p:nvPr/>
          </p:nvPicPr>
          <p:blipFill>
            <a:blip r:embed="rId8"/>
            <a:stretch>
              <a:fillRect/>
            </a:stretch>
          </p:blipFill>
          <p:spPr>
            <a:xfrm rot="19067751">
              <a:off x="7838189" y="1126120"/>
              <a:ext cx="1820475" cy="1370536"/>
            </a:xfrm>
            <a:prstGeom prst="rect">
              <a:avLst/>
            </a:prstGeom>
            <a:effectLst>
              <a:outerShdw blurRad="63500" sx="102000" sy="102000" algn="ctr" rotWithShape="0">
                <a:prstClr val="black">
                  <a:alpha val="40000"/>
                </a:prstClr>
              </a:outerShdw>
            </a:effectLst>
          </p:spPr>
        </p:pic>
      </p:grpSp>
      <p:grpSp>
        <p:nvGrpSpPr>
          <p:cNvPr id="57" name="Group 56">
            <a:extLst>
              <a:ext uri="{FF2B5EF4-FFF2-40B4-BE49-F238E27FC236}">
                <a16:creationId xmlns:a16="http://schemas.microsoft.com/office/drawing/2014/main" id="{F915F754-FD56-1384-584F-006D362C666E}"/>
              </a:ext>
            </a:extLst>
          </p:cNvPr>
          <p:cNvGrpSpPr/>
          <p:nvPr/>
        </p:nvGrpSpPr>
        <p:grpSpPr>
          <a:xfrm>
            <a:off x="4696886" y="4170610"/>
            <a:ext cx="3633052" cy="1562349"/>
            <a:chOff x="6693099" y="4146922"/>
            <a:chExt cx="3633052" cy="1562349"/>
          </a:xfrm>
          <a:effectLst>
            <a:outerShdw blurRad="50800" dist="38100" dir="2700000" algn="tl" rotWithShape="0">
              <a:prstClr val="black">
                <a:alpha val="40000"/>
              </a:prstClr>
            </a:outerShdw>
          </a:effectLst>
        </p:grpSpPr>
        <p:sp>
          <p:nvSpPr>
            <p:cNvPr id="45" name="TextBox 44">
              <a:extLst>
                <a:ext uri="{FF2B5EF4-FFF2-40B4-BE49-F238E27FC236}">
                  <a16:creationId xmlns:a16="http://schemas.microsoft.com/office/drawing/2014/main" id="{43CBAC84-B731-3FF9-2296-D6CFD15B5610}"/>
                </a:ext>
              </a:extLst>
            </p:cNvPr>
            <p:cNvSpPr txBox="1"/>
            <p:nvPr/>
          </p:nvSpPr>
          <p:spPr>
            <a:xfrm>
              <a:off x="8404564" y="4983447"/>
              <a:ext cx="1921587" cy="374571"/>
            </a:xfrm>
            <a:prstGeom prst="roundRect">
              <a:avLst/>
            </a:prstGeom>
            <a:solidFill>
              <a:schemeClr val="accent5">
                <a:lumMod val="60000"/>
                <a:lumOff val="40000"/>
              </a:schemeClr>
            </a:solidFill>
          </p:spPr>
          <p:txBody>
            <a:bodyPr wrap="square" rtlCol="0">
              <a:spAutoFit/>
            </a:bodyPr>
            <a:lstStyle/>
            <a:p>
              <a:r>
                <a:rPr lang="en-US" sz="1600" b="1">
                  <a:solidFill>
                    <a:schemeClr val="tx1">
                      <a:lumMod val="75000"/>
                      <a:lumOff val="25000"/>
                    </a:schemeClr>
                  </a:solidFill>
                  <a:latin typeface="Century Gothic" panose="020B0502020202020204" pitchFamily="34" charset="0"/>
                </a:rPr>
                <a:t>Landsat 9 OLI-2</a:t>
              </a:r>
              <a:endParaRPr lang="en-US" b="1">
                <a:solidFill>
                  <a:schemeClr val="tx1">
                    <a:lumMod val="75000"/>
                    <a:lumOff val="25000"/>
                  </a:schemeClr>
                </a:solidFill>
                <a:latin typeface="Century Gothic" panose="020B0502020202020204" pitchFamily="34" charset="0"/>
              </a:endParaRPr>
            </a:p>
          </p:txBody>
        </p:sp>
        <p:pic>
          <p:nvPicPr>
            <p:cNvPr id="38" name="Picture 37" descr="A satellite in space&#10;&#10;Description automatically generated">
              <a:extLst>
                <a:ext uri="{FF2B5EF4-FFF2-40B4-BE49-F238E27FC236}">
                  <a16:creationId xmlns:a16="http://schemas.microsoft.com/office/drawing/2014/main" id="{77991561-7FA4-406E-7400-102958366765}"/>
                </a:ext>
              </a:extLst>
            </p:cNvPr>
            <p:cNvPicPr>
              <a:picLocks/>
            </p:cNvPicPr>
            <p:nvPr/>
          </p:nvPicPr>
          <p:blipFill>
            <a:blip r:embed="rId9"/>
            <a:stretch>
              <a:fillRect/>
            </a:stretch>
          </p:blipFill>
          <p:spPr>
            <a:xfrm rot="480000">
              <a:off x="6693099" y="4146922"/>
              <a:ext cx="2468543" cy="1562349"/>
            </a:xfrm>
            <a:prstGeom prst="rect">
              <a:avLst/>
            </a:prstGeom>
            <a:effectLst>
              <a:outerShdw blurRad="63500" sx="102000" sy="102000" algn="ctr" rotWithShape="0">
                <a:prstClr val="black">
                  <a:alpha val="40000"/>
                </a:prstClr>
              </a:outerShdw>
            </a:effectLst>
          </p:spPr>
        </p:pic>
      </p:grpSp>
      <p:grpSp>
        <p:nvGrpSpPr>
          <p:cNvPr id="5" name="Group 4">
            <a:extLst>
              <a:ext uri="{FF2B5EF4-FFF2-40B4-BE49-F238E27FC236}">
                <a16:creationId xmlns:a16="http://schemas.microsoft.com/office/drawing/2014/main" id="{3DEF0488-070B-E86E-6AAF-6FE8A82A0234}"/>
              </a:ext>
            </a:extLst>
          </p:cNvPr>
          <p:cNvGrpSpPr/>
          <p:nvPr/>
        </p:nvGrpSpPr>
        <p:grpSpPr>
          <a:xfrm>
            <a:off x="284135" y="5723239"/>
            <a:ext cx="11623729" cy="1346082"/>
            <a:chOff x="0" y="5691564"/>
            <a:chExt cx="11623729" cy="1346082"/>
          </a:xfrm>
          <a:effectLst/>
        </p:grpSpPr>
        <p:sp>
          <p:nvSpPr>
            <p:cNvPr id="4" name="Rectangle 3">
              <a:extLst>
                <a:ext uri="{FF2B5EF4-FFF2-40B4-BE49-F238E27FC236}">
                  <a16:creationId xmlns:a16="http://schemas.microsoft.com/office/drawing/2014/main" id="{A193BB1F-401F-249D-6876-2FB401F36A74}"/>
                </a:ext>
              </a:extLst>
            </p:cNvPr>
            <p:cNvSpPr/>
            <p:nvPr/>
          </p:nvSpPr>
          <p:spPr>
            <a:xfrm>
              <a:off x="70081" y="6058661"/>
              <a:ext cx="11553648" cy="365760"/>
            </a:xfrm>
            <a:prstGeom prst="rect">
              <a:avLst/>
            </a:prstGeom>
            <a:solidFill>
              <a:srgbClr val="AFC6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lumMod val="75000"/>
                      <a:lumOff val="25000"/>
                    </a:schemeClr>
                  </a:solidFill>
                  <a:latin typeface="+mj-lt"/>
                </a:rPr>
                <a:t>NBAR MODIS Product (500m)</a:t>
              </a:r>
            </a:p>
          </p:txBody>
        </p:sp>
        <p:sp>
          <p:nvSpPr>
            <p:cNvPr id="24" name="TextBox 23">
              <a:extLst>
                <a:ext uri="{FF2B5EF4-FFF2-40B4-BE49-F238E27FC236}">
                  <a16:creationId xmlns:a16="http://schemas.microsoft.com/office/drawing/2014/main" id="{C3444CF5-F838-9A3F-FDDB-000881AFAAB5}"/>
                </a:ext>
              </a:extLst>
            </p:cNvPr>
            <p:cNvSpPr txBox="1"/>
            <p:nvPr/>
          </p:nvSpPr>
          <p:spPr>
            <a:xfrm>
              <a:off x="0" y="6452871"/>
              <a:ext cx="11623729" cy="584775"/>
            </a:xfrm>
            <a:prstGeom prst="rect">
              <a:avLst/>
            </a:prstGeom>
            <a:noFill/>
          </p:spPr>
          <p:txBody>
            <a:bodyPr wrap="square" rtlCol="0">
              <a:spAutoFit/>
            </a:bodyPr>
            <a:lstStyle/>
            <a:p>
              <a:pPr algn="r"/>
              <a:r>
                <a:rPr lang="en-US" sz="1600" b="1">
                  <a:solidFill>
                    <a:schemeClr val="tx1">
                      <a:lumMod val="75000"/>
                      <a:lumOff val="25000"/>
                    </a:schemeClr>
                  </a:solidFill>
                  <a:latin typeface="Century Gothic" panose="020B0502020202020204" pitchFamily="34" charset="0"/>
                </a:rPr>
                <a:t>2000</a:t>
              </a:r>
              <a:r>
                <a:rPr lang="en-US" sz="1600" b="1">
                  <a:latin typeface="Century Gothic" panose="020B0502020202020204" pitchFamily="34" charset="0"/>
                </a:rPr>
                <a:t>		</a:t>
              </a:r>
              <a:r>
                <a:rPr lang="en-US" sz="1600" b="1">
                  <a:solidFill>
                    <a:schemeClr val="tx1">
                      <a:lumMod val="75000"/>
                      <a:lumOff val="25000"/>
                    </a:schemeClr>
                  </a:solidFill>
                  <a:latin typeface="Century Gothic" panose="020B0502020202020204" pitchFamily="34" charset="0"/>
                </a:rPr>
                <a:t>2005</a:t>
              </a:r>
              <a:r>
                <a:rPr lang="en-US" sz="1600" b="1">
                  <a:latin typeface="Century Gothic" panose="020B0502020202020204" pitchFamily="34" charset="0"/>
                </a:rPr>
                <a:t>		</a:t>
              </a:r>
              <a:r>
                <a:rPr lang="en-US" sz="1600" b="1">
                  <a:solidFill>
                    <a:schemeClr val="tx1">
                      <a:lumMod val="75000"/>
                      <a:lumOff val="25000"/>
                    </a:schemeClr>
                  </a:solidFill>
                  <a:latin typeface="Century Gothic" panose="020B0502020202020204" pitchFamily="34" charset="0"/>
                </a:rPr>
                <a:t>2010</a:t>
              </a:r>
              <a:r>
                <a:rPr lang="en-US" sz="1600" b="1">
                  <a:latin typeface="Century Gothic" panose="020B0502020202020204" pitchFamily="34" charset="0"/>
                </a:rPr>
                <a:t>		</a:t>
              </a:r>
              <a:r>
                <a:rPr lang="en-US" sz="1600" b="1">
                  <a:solidFill>
                    <a:schemeClr val="tx1">
                      <a:lumMod val="75000"/>
                      <a:lumOff val="25000"/>
                    </a:schemeClr>
                  </a:solidFill>
                  <a:latin typeface="Century Gothic" panose="020B0502020202020204" pitchFamily="34" charset="0"/>
                </a:rPr>
                <a:t>2015	2016		2020		2023 	2024 		</a:t>
              </a:r>
            </a:p>
          </p:txBody>
        </p:sp>
        <p:sp>
          <p:nvSpPr>
            <p:cNvPr id="58" name="TextBox 57">
              <a:extLst>
                <a:ext uri="{FF2B5EF4-FFF2-40B4-BE49-F238E27FC236}">
                  <a16:creationId xmlns:a16="http://schemas.microsoft.com/office/drawing/2014/main" id="{A93E591E-6689-48B0-99F5-840ABC4D4B86}"/>
                </a:ext>
              </a:extLst>
            </p:cNvPr>
            <p:cNvSpPr txBox="1"/>
            <p:nvPr/>
          </p:nvSpPr>
          <p:spPr>
            <a:xfrm>
              <a:off x="6574882" y="5691564"/>
              <a:ext cx="4480560" cy="365760"/>
            </a:xfrm>
            <a:prstGeom prst="rect">
              <a:avLst/>
            </a:prstGeom>
            <a:solidFill>
              <a:schemeClr val="accent5">
                <a:lumMod val="60000"/>
                <a:lumOff val="40000"/>
              </a:schemeClr>
            </a:solidFill>
            <a:ln>
              <a:solidFill>
                <a:schemeClr val="tx1"/>
              </a:solidFill>
            </a:ln>
          </p:spPr>
          <p:txBody>
            <a:bodyPr wrap="square" rtlCol="0">
              <a:spAutoFit/>
            </a:bodyPr>
            <a:lstStyle/>
            <a:p>
              <a:r>
                <a:rPr lang="en-US" b="1">
                  <a:solidFill>
                    <a:schemeClr val="tx1">
                      <a:lumMod val="75000"/>
                      <a:lumOff val="25000"/>
                    </a:schemeClr>
                  </a:solidFill>
                  <a:latin typeface="Century Gothic" panose="020B0502020202020204" pitchFamily="34" charset="0"/>
                </a:rPr>
                <a:t>HLS Product (30m)</a:t>
              </a:r>
            </a:p>
          </p:txBody>
        </p:sp>
      </p:grpSp>
    </p:spTree>
    <p:extLst>
      <p:ext uri="{BB962C8B-B14F-4D97-AF65-F5344CB8AC3E}">
        <p14:creationId xmlns:p14="http://schemas.microsoft.com/office/powerpoint/2010/main" val="39559851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7E67-80EC-52B1-BED1-AD77D05A9E20}"/>
              </a:ext>
            </a:extLst>
          </p:cNvPr>
          <p:cNvSpPr>
            <a:spLocks noGrp="1"/>
          </p:cNvSpPr>
          <p:nvPr>
            <p:ph type="title"/>
          </p:nvPr>
        </p:nvSpPr>
        <p:spPr/>
        <p:txBody>
          <a:bodyPr/>
          <a:lstStyle/>
          <a:p>
            <a:r>
              <a:rPr lang="en-US"/>
              <a:t>Methodology</a:t>
            </a:r>
          </a:p>
        </p:txBody>
      </p:sp>
      <p:grpSp>
        <p:nvGrpSpPr>
          <p:cNvPr id="75" name="Group 74">
            <a:extLst>
              <a:ext uri="{FF2B5EF4-FFF2-40B4-BE49-F238E27FC236}">
                <a16:creationId xmlns:a16="http://schemas.microsoft.com/office/drawing/2014/main" id="{6184AFA5-E407-E593-43E1-78A94F23A134}"/>
              </a:ext>
            </a:extLst>
          </p:cNvPr>
          <p:cNvGrpSpPr/>
          <p:nvPr/>
        </p:nvGrpSpPr>
        <p:grpSpPr>
          <a:xfrm>
            <a:off x="212655" y="1678251"/>
            <a:ext cx="11759610" cy="4727670"/>
            <a:chOff x="389464" y="1464390"/>
            <a:chExt cx="11288122" cy="4727670"/>
          </a:xfrm>
        </p:grpSpPr>
        <p:cxnSp>
          <p:nvCxnSpPr>
            <p:cNvPr id="78" name="Straight Connector 77">
              <a:extLst>
                <a:ext uri="{FF2B5EF4-FFF2-40B4-BE49-F238E27FC236}">
                  <a16:creationId xmlns:a16="http://schemas.microsoft.com/office/drawing/2014/main" id="{BD46977F-4250-C380-02AC-0E5A108E99D0}"/>
                </a:ext>
              </a:extLst>
            </p:cNvPr>
            <p:cNvCxnSpPr>
              <a:cxnSpLocks/>
            </p:cNvCxnSpPr>
            <p:nvPr/>
          </p:nvCxnSpPr>
          <p:spPr>
            <a:xfrm>
              <a:off x="6968097" y="2976902"/>
              <a:ext cx="661551"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ACC1AFF-BA1C-2EB0-FB47-30D387DEFD0D}"/>
                </a:ext>
              </a:extLst>
            </p:cNvPr>
            <p:cNvCxnSpPr>
              <a:cxnSpLocks/>
            </p:cNvCxnSpPr>
            <p:nvPr/>
          </p:nvCxnSpPr>
          <p:spPr>
            <a:xfrm flipH="1">
              <a:off x="6849595" y="4546018"/>
              <a:ext cx="963792"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377D4632-214C-823D-AEC7-A96B5DBFC9B7}"/>
                </a:ext>
              </a:extLst>
            </p:cNvPr>
            <p:cNvGrpSpPr/>
            <p:nvPr/>
          </p:nvGrpSpPr>
          <p:grpSpPr>
            <a:xfrm>
              <a:off x="389464" y="1464390"/>
              <a:ext cx="11288122" cy="4727670"/>
              <a:chOff x="389464" y="1464390"/>
              <a:chExt cx="11288122" cy="4727670"/>
            </a:xfrm>
          </p:grpSpPr>
          <p:cxnSp>
            <p:nvCxnSpPr>
              <p:cNvPr id="86" name="Straight Connector 85">
                <a:extLst>
                  <a:ext uri="{FF2B5EF4-FFF2-40B4-BE49-F238E27FC236}">
                    <a16:creationId xmlns:a16="http://schemas.microsoft.com/office/drawing/2014/main" id="{D534E30D-33DF-A97F-F99A-578F7AAD92B5}"/>
                  </a:ext>
                </a:extLst>
              </p:cNvPr>
              <p:cNvCxnSpPr>
                <a:cxnSpLocks/>
              </p:cNvCxnSpPr>
              <p:nvPr/>
            </p:nvCxnSpPr>
            <p:spPr>
              <a:xfrm rot="5400000">
                <a:off x="7371013" y="2151177"/>
                <a:ext cx="0" cy="820577"/>
              </a:xfrm>
              <a:prstGeom prst="line">
                <a:avLst/>
              </a:prstGeom>
              <a:ln w="28575">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3507451-41C2-783E-E17A-8BA688EC915C}"/>
                  </a:ext>
                </a:extLst>
              </p:cNvPr>
              <p:cNvCxnSpPr>
                <a:cxnSpLocks/>
              </p:cNvCxnSpPr>
              <p:nvPr/>
            </p:nvCxnSpPr>
            <p:spPr>
              <a:xfrm>
                <a:off x="8010450" y="2795882"/>
                <a:ext cx="0" cy="731520"/>
              </a:xfrm>
              <a:prstGeom prst="line">
                <a:avLst/>
              </a:prstGeom>
              <a:ln w="28575">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F312D4D-8197-C0E3-C240-7F0A7C7E4AA0}"/>
                  </a:ext>
                </a:extLst>
              </p:cNvPr>
              <p:cNvCxnSpPr>
                <a:cxnSpLocks/>
              </p:cNvCxnSpPr>
              <p:nvPr/>
            </p:nvCxnSpPr>
            <p:spPr>
              <a:xfrm>
                <a:off x="8004137" y="4188081"/>
                <a:ext cx="0" cy="5244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25B6AF-5345-DCB4-8EAB-75BAD68B7550}"/>
                  </a:ext>
                </a:extLst>
              </p:cNvPr>
              <p:cNvCxnSpPr>
                <a:cxnSpLocks/>
              </p:cNvCxnSpPr>
              <p:nvPr/>
            </p:nvCxnSpPr>
            <p:spPr>
              <a:xfrm rot="5400000">
                <a:off x="7091296" y="4624003"/>
                <a:ext cx="0" cy="820577"/>
              </a:xfrm>
              <a:prstGeom prst="line">
                <a:avLst/>
              </a:prstGeom>
              <a:ln w="28575">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107C0610-E9D2-A223-1816-C0DFD781F8D3}"/>
                  </a:ext>
                </a:extLst>
              </p:cNvPr>
              <p:cNvGrpSpPr/>
              <p:nvPr/>
            </p:nvGrpSpPr>
            <p:grpSpPr>
              <a:xfrm>
                <a:off x="389464" y="1464390"/>
                <a:ext cx="11288122" cy="4727670"/>
                <a:chOff x="389464" y="1464390"/>
                <a:chExt cx="11288122" cy="4727670"/>
              </a:xfrm>
            </p:grpSpPr>
            <p:sp>
              <p:nvSpPr>
                <p:cNvPr id="100" name="Freeform: Shape 99">
                  <a:extLst>
                    <a:ext uri="{FF2B5EF4-FFF2-40B4-BE49-F238E27FC236}">
                      <a16:creationId xmlns:a16="http://schemas.microsoft.com/office/drawing/2014/main" id="{324752F1-F9E7-00A6-8FB5-8B1106D691C7}"/>
                    </a:ext>
                  </a:extLst>
                </p:cNvPr>
                <p:cNvSpPr/>
                <p:nvPr/>
              </p:nvSpPr>
              <p:spPr>
                <a:xfrm>
                  <a:off x="7390077" y="4704728"/>
                  <a:ext cx="1269168" cy="658924"/>
                </a:xfrm>
                <a:custGeom>
                  <a:avLst/>
                  <a:gdLst>
                    <a:gd name="connsiteX0" fmla="*/ 0 w 1476016"/>
                    <a:gd name="connsiteY0" fmla="*/ 98313 h 589866"/>
                    <a:gd name="connsiteX1" fmla="*/ 98313 w 1476016"/>
                    <a:gd name="connsiteY1" fmla="*/ 0 h 589866"/>
                    <a:gd name="connsiteX2" fmla="*/ 1377703 w 1476016"/>
                    <a:gd name="connsiteY2" fmla="*/ 0 h 589866"/>
                    <a:gd name="connsiteX3" fmla="*/ 1476016 w 1476016"/>
                    <a:gd name="connsiteY3" fmla="*/ 98313 h 589866"/>
                    <a:gd name="connsiteX4" fmla="*/ 1476016 w 1476016"/>
                    <a:gd name="connsiteY4" fmla="*/ 491553 h 589866"/>
                    <a:gd name="connsiteX5" fmla="*/ 1377703 w 1476016"/>
                    <a:gd name="connsiteY5" fmla="*/ 589866 h 589866"/>
                    <a:gd name="connsiteX6" fmla="*/ 98313 w 1476016"/>
                    <a:gd name="connsiteY6" fmla="*/ 589866 h 589866"/>
                    <a:gd name="connsiteX7" fmla="*/ 0 w 1476016"/>
                    <a:gd name="connsiteY7" fmla="*/ 491553 h 589866"/>
                    <a:gd name="connsiteX8" fmla="*/ 0 w 1476016"/>
                    <a:gd name="connsiteY8" fmla="*/ 98313 h 58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16" h="589866">
                      <a:moveTo>
                        <a:pt x="0" y="98313"/>
                      </a:moveTo>
                      <a:cubicBezTo>
                        <a:pt x="0" y="44016"/>
                        <a:pt x="44016" y="0"/>
                        <a:pt x="98313" y="0"/>
                      </a:cubicBezTo>
                      <a:lnTo>
                        <a:pt x="1377703" y="0"/>
                      </a:lnTo>
                      <a:cubicBezTo>
                        <a:pt x="1432000" y="0"/>
                        <a:pt x="1476016" y="44016"/>
                        <a:pt x="1476016" y="98313"/>
                      </a:cubicBezTo>
                      <a:lnTo>
                        <a:pt x="1476016" y="491553"/>
                      </a:lnTo>
                      <a:cubicBezTo>
                        <a:pt x="1476016" y="545850"/>
                        <a:pt x="1432000" y="589866"/>
                        <a:pt x="1377703" y="589866"/>
                      </a:cubicBezTo>
                      <a:lnTo>
                        <a:pt x="98313" y="589866"/>
                      </a:lnTo>
                      <a:cubicBezTo>
                        <a:pt x="44016" y="589866"/>
                        <a:pt x="0" y="545850"/>
                        <a:pt x="0" y="491553"/>
                      </a:cubicBezTo>
                      <a:lnTo>
                        <a:pt x="0" y="98313"/>
                      </a:lnTo>
                      <a:close/>
                    </a:path>
                  </a:pathLst>
                </a:custGeom>
                <a:solidFill>
                  <a:srgbClr val="D4A59F"/>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97375" tIns="97375" rIns="97375" bIns="97375"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0" indent="0" algn="ctr" defTabSz="800100">
                    <a:lnSpc>
                      <a:spcPct val="90000"/>
                    </a:lnSpc>
                    <a:spcBef>
                      <a:spcPct val="0"/>
                    </a:spcBef>
                    <a:spcAft>
                      <a:spcPct val="35000"/>
                    </a:spcAft>
                    <a:buNone/>
                  </a:pPr>
                  <a:r>
                    <a:rPr lang="en-US" sz="1600" kern="1200">
                      <a:solidFill>
                        <a:schemeClr val="tx1">
                          <a:lumMod val="76000"/>
                          <a:lumOff val="24000"/>
                        </a:schemeClr>
                      </a:solidFill>
                      <a:latin typeface="+mj-lt"/>
                    </a:rPr>
                    <a:t>Excel</a:t>
                  </a:r>
                </a:p>
              </p:txBody>
            </p:sp>
            <p:grpSp>
              <p:nvGrpSpPr>
                <p:cNvPr id="101" name="Group 100">
                  <a:extLst>
                    <a:ext uri="{FF2B5EF4-FFF2-40B4-BE49-F238E27FC236}">
                      <a16:creationId xmlns:a16="http://schemas.microsoft.com/office/drawing/2014/main" id="{7DF1AE64-5A19-671A-DC44-BAA834467E2E}"/>
                    </a:ext>
                  </a:extLst>
                </p:cNvPr>
                <p:cNvGrpSpPr/>
                <p:nvPr/>
              </p:nvGrpSpPr>
              <p:grpSpPr>
                <a:xfrm>
                  <a:off x="3480305" y="3823524"/>
                  <a:ext cx="3480420" cy="2368536"/>
                  <a:chOff x="3589526" y="3921340"/>
                  <a:chExt cx="3353752" cy="2120303"/>
                </a:xfrm>
                <a:gradFill>
                  <a:gsLst>
                    <a:gs pos="0">
                      <a:schemeClr val="accent5"/>
                    </a:gs>
                    <a:gs pos="52000">
                      <a:schemeClr val="accent5">
                        <a:lumMod val="40000"/>
                        <a:lumOff val="60000"/>
                      </a:schemeClr>
                    </a:gs>
                    <a:gs pos="100000">
                      <a:schemeClr val="accent5">
                        <a:lumMod val="75000"/>
                      </a:schemeClr>
                    </a:gs>
                  </a:gsLst>
                  <a:lin ang="5400000" scaled="0"/>
                </a:gradFill>
                <a:effectLst>
                  <a:outerShdw blurRad="50800" dist="38100" dir="2700000" algn="tl" rotWithShape="0">
                    <a:prstClr val="black">
                      <a:alpha val="40000"/>
                    </a:prstClr>
                  </a:outerShdw>
                </a:effectLst>
              </p:grpSpPr>
              <p:sp>
                <p:nvSpPr>
                  <p:cNvPr id="126" name="Rectangle: Rounded Corners 125">
                    <a:extLst>
                      <a:ext uri="{FF2B5EF4-FFF2-40B4-BE49-F238E27FC236}">
                        <a16:creationId xmlns:a16="http://schemas.microsoft.com/office/drawing/2014/main" id="{C55D55FD-78D5-9E1A-9B69-40EE38629E7F}"/>
                      </a:ext>
                    </a:extLst>
                  </p:cNvPr>
                  <p:cNvSpPr/>
                  <p:nvPr/>
                </p:nvSpPr>
                <p:spPr>
                  <a:xfrm>
                    <a:off x="3589526" y="3921340"/>
                    <a:ext cx="3353752" cy="2120303"/>
                  </a:xfrm>
                  <a:prstGeom prst="roundRect">
                    <a:avLst/>
                  </a:prstGeom>
                  <a:solidFill>
                    <a:schemeClr val="accent1">
                      <a:lumMod val="40000"/>
                      <a:lumOff val="60000"/>
                    </a:schemeClr>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800" b="1">
                        <a:solidFill>
                          <a:schemeClr val="tx1">
                            <a:lumMod val="75000"/>
                            <a:lumOff val="25000"/>
                          </a:schemeClr>
                        </a:solidFill>
                        <a:latin typeface="+mj-lt"/>
                      </a:rPr>
                      <a:t>MSLSP Algorithm</a:t>
                    </a:r>
                    <a:endParaRPr lang="en-US" sz="1800" b="1" kern="1200">
                      <a:solidFill>
                        <a:schemeClr val="tx1">
                          <a:lumMod val="75000"/>
                          <a:lumOff val="25000"/>
                        </a:schemeClr>
                      </a:solidFill>
                      <a:latin typeface="+mj-lt"/>
                    </a:endParaRPr>
                  </a:p>
                  <a:p>
                    <a:endParaRPr lang="en-US"/>
                  </a:p>
                </p:txBody>
              </p:sp>
              <p:sp>
                <p:nvSpPr>
                  <p:cNvPr id="127" name="Rectangle: Rounded Corners 126">
                    <a:extLst>
                      <a:ext uri="{FF2B5EF4-FFF2-40B4-BE49-F238E27FC236}">
                        <a16:creationId xmlns:a16="http://schemas.microsoft.com/office/drawing/2014/main" id="{99450D81-7BC0-8D41-F857-D5DFB0307EA1}"/>
                      </a:ext>
                    </a:extLst>
                  </p:cNvPr>
                  <p:cNvSpPr/>
                  <p:nvPr/>
                </p:nvSpPr>
                <p:spPr>
                  <a:xfrm>
                    <a:off x="3808255" y="4851230"/>
                    <a:ext cx="2916510" cy="312212"/>
                  </a:xfrm>
                  <a:prstGeom prst="roundRect">
                    <a:avLst/>
                  </a:prstGeom>
                  <a:solidFill>
                    <a:schemeClr val="accent1">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tx1"/>
                        </a:solidFill>
                        <a:latin typeface="+mj-lt"/>
                      </a:rPr>
                      <a:t>Topographic correction</a:t>
                    </a:r>
                  </a:p>
                </p:txBody>
              </p:sp>
              <p:sp>
                <p:nvSpPr>
                  <p:cNvPr id="128" name="Rectangle: Rounded Corners 127">
                    <a:extLst>
                      <a:ext uri="{FF2B5EF4-FFF2-40B4-BE49-F238E27FC236}">
                        <a16:creationId xmlns:a16="http://schemas.microsoft.com/office/drawing/2014/main" id="{BF095CE8-E277-1426-CE97-68F83A5B795A}"/>
                      </a:ext>
                    </a:extLst>
                  </p:cNvPr>
                  <p:cNvSpPr/>
                  <p:nvPr/>
                </p:nvSpPr>
                <p:spPr>
                  <a:xfrm>
                    <a:off x="3808255" y="5263930"/>
                    <a:ext cx="2916510" cy="593510"/>
                  </a:xfrm>
                  <a:prstGeom prst="roundRect">
                    <a:avLst/>
                  </a:prstGeom>
                  <a:solidFill>
                    <a:schemeClr val="accent1">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tx1"/>
                        </a:solidFill>
                        <a:latin typeface="+mj-lt"/>
                      </a:rPr>
                      <a:t>Day of Year vegetation metrics</a:t>
                    </a:r>
                  </a:p>
                </p:txBody>
              </p:sp>
            </p:grpSp>
            <p:grpSp>
              <p:nvGrpSpPr>
                <p:cNvPr id="102" name="Group 101">
                  <a:extLst>
                    <a:ext uri="{FF2B5EF4-FFF2-40B4-BE49-F238E27FC236}">
                      <a16:creationId xmlns:a16="http://schemas.microsoft.com/office/drawing/2014/main" id="{7FDF68EE-AFF6-774D-B927-1E0A0827D188}"/>
                    </a:ext>
                  </a:extLst>
                </p:cNvPr>
                <p:cNvGrpSpPr/>
                <p:nvPr/>
              </p:nvGrpSpPr>
              <p:grpSpPr>
                <a:xfrm>
                  <a:off x="397589" y="1686344"/>
                  <a:ext cx="2626480" cy="1706756"/>
                  <a:chOff x="594967" y="1989484"/>
                  <a:chExt cx="2369884" cy="1304416"/>
                </a:xfrm>
                <a:gradFill>
                  <a:gsLst>
                    <a:gs pos="0">
                      <a:schemeClr val="accent6">
                        <a:lumMod val="75000"/>
                      </a:schemeClr>
                    </a:gs>
                    <a:gs pos="70000">
                      <a:schemeClr val="accent6">
                        <a:lumMod val="60000"/>
                        <a:lumOff val="40000"/>
                      </a:schemeClr>
                    </a:gs>
                    <a:gs pos="100000">
                      <a:schemeClr val="accent6">
                        <a:lumMod val="50000"/>
                      </a:schemeClr>
                    </a:gs>
                  </a:gsLst>
                  <a:lin ang="5400000" scaled="0"/>
                </a:gradFill>
                <a:effectLst>
                  <a:outerShdw blurRad="50800" dist="38100" dir="2700000" algn="tl" rotWithShape="0">
                    <a:prstClr val="black">
                      <a:alpha val="40000"/>
                    </a:prstClr>
                  </a:outerShdw>
                </a:effectLst>
              </p:grpSpPr>
              <p:sp>
                <p:nvSpPr>
                  <p:cNvPr id="124" name="Freeform: Shape 123">
                    <a:extLst>
                      <a:ext uri="{FF2B5EF4-FFF2-40B4-BE49-F238E27FC236}">
                        <a16:creationId xmlns:a16="http://schemas.microsoft.com/office/drawing/2014/main" id="{F0A233F8-6B32-6CCA-D4E5-FA78587759DE}"/>
                      </a:ext>
                    </a:extLst>
                  </p:cNvPr>
                  <p:cNvSpPr/>
                  <p:nvPr/>
                </p:nvSpPr>
                <p:spPr>
                  <a:xfrm>
                    <a:off x="594967" y="1989484"/>
                    <a:ext cx="2369884" cy="1304416"/>
                  </a:xfrm>
                  <a:custGeom>
                    <a:avLst/>
                    <a:gdLst>
                      <a:gd name="connsiteX0" fmla="*/ 0 w 2755065"/>
                      <a:gd name="connsiteY0" fmla="*/ 255335 h 1531982"/>
                      <a:gd name="connsiteX1" fmla="*/ 255335 w 2755065"/>
                      <a:gd name="connsiteY1" fmla="*/ 0 h 1531982"/>
                      <a:gd name="connsiteX2" fmla="*/ 2499730 w 2755065"/>
                      <a:gd name="connsiteY2" fmla="*/ 0 h 1531982"/>
                      <a:gd name="connsiteX3" fmla="*/ 2755065 w 2755065"/>
                      <a:gd name="connsiteY3" fmla="*/ 255335 h 1531982"/>
                      <a:gd name="connsiteX4" fmla="*/ 2755065 w 2755065"/>
                      <a:gd name="connsiteY4" fmla="*/ 1276647 h 1531982"/>
                      <a:gd name="connsiteX5" fmla="*/ 2499730 w 2755065"/>
                      <a:gd name="connsiteY5" fmla="*/ 1531982 h 1531982"/>
                      <a:gd name="connsiteX6" fmla="*/ 255335 w 2755065"/>
                      <a:gd name="connsiteY6" fmla="*/ 1531982 h 1531982"/>
                      <a:gd name="connsiteX7" fmla="*/ 0 w 2755065"/>
                      <a:gd name="connsiteY7" fmla="*/ 1276647 h 1531982"/>
                      <a:gd name="connsiteX8" fmla="*/ 0 w 2755065"/>
                      <a:gd name="connsiteY8" fmla="*/ 255335 h 15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5065" h="1531982">
                        <a:moveTo>
                          <a:pt x="0" y="255335"/>
                        </a:moveTo>
                        <a:cubicBezTo>
                          <a:pt x="0" y="114317"/>
                          <a:pt x="114317" y="0"/>
                          <a:pt x="255335" y="0"/>
                        </a:cubicBezTo>
                        <a:lnTo>
                          <a:pt x="2499730" y="0"/>
                        </a:lnTo>
                        <a:cubicBezTo>
                          <a:pt x="2640748" y="0"/>
                          <a:pt x="2755065" y="114317"/>
                          <a:pt x="2755065" y="255335"/>
                        </a:cubicBezTo>
                        <a:lnTo>
                          <a:pt x="2755065" y="1276647"/>
                        </a:lnTo>
                        <a:cubicBezTo>
                          <a:pt x="2755065" y="1417665"/>
                          <a:pt x="2640748" y="1531982"/>
                          <a:pt x="2499730" y="1531982"/>
                        </a:cubicBezTo>
                        <a:lnTo>
                          <a:pt x="255335" y="1531982"/>
                        </a:lnTo>
                        <a:cubicBezTo>
                          <a:pt x="114317" y="1531982"/>
                          <a:pt x="0" y="1417665"/>
                          <a:pt x="0" y="1276647"/>
                        </a:cubicBezTo>
                        <a:lnTo>
                          <a:pt x="0" y="255335"/>
                        </a:lnTo>
                        <a:close/>
                      </a:path>
                    </a:pathLst>
                  </a:custGeom>
                  <a:solidFill>
                    <a:schemeClr val="accent6">
                      <a:lumMod val="40000"/>
                      <a:lumOff val="60000"/>
                    </a:schemeClr>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43365" tIns="143365" rIns="143365" bIns="143365" numCol="1" spcCol="1270" anchor="t"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0" indent="0" algn="ctr" defTabSz="800100">
                      <a:lnSpc>
                        <a:spcPct val="90000"/>
                      </a:lnSpc>
                      <a:spcBef>
                        <a:spcPct val="0"/>
                      </a:spcBef>
                      <a:spcAft>
                        <a:spcPct val="35000"/>
                      </a:spcAft>
                      <a:buNone/>
                    </a:pPr>
                    <a:r>
                      <a:rPr lang="en-US" b="1" kern="1200">
                        <a:solidFill>
                          <a:schemeClr val="tx1">
                            <a:lumMod val="75000"/>
                            <a:lumOff val="25000"/>
                          </a:schemeClr>
                        </a:solidFill>
                        <a:latin typeface="+mj-lt"/>
                      </a:rPr>
                      <a:t>Earth Observation #1</a:t>
                    </a:r>
                  </a:p>
                </p:txBody>
              </p:sp>
              <p:sp>
                <p:nvSpPr>
                  <p:cNvPr id="125" name="TextBox 4">
                    <a:extLst>
                      <a:ext uri="{FF2B5EF4-FFF2-40B4-BE49-F238E27FC236}">
                        <a16:creationId xmlns:a16="http://schemas.microsoft.com/office/drawing/2014/main" id="{B81C6260-2A5B-6BB3-C033-60E1DFEB5B95}"/>
                      </a:ext>
                    </a:extLst>
                  </p:cNvPr>
                  <p:cNvSpPr txBox="1"/>
                  <p:nvPr/>
                </p:nvSpPr>
                <p:spPr>
                  <a:xfrm>
                    <a:off x="751056" y="2346974"/>
                    <a:ext cx="2034048" cy="702667"/>
                  </a:xfrm>
                  <a:prstGeom prst="roundRect">
                    <a:avLst/>
                  </a:prstGeom>
                  <a:solidFill>
                    <a:schemeClr val="accent6">
                      <a:lumMod val="40000"/>
                      <a:lumOff val="60000"/>
                    </a:schemeClr>
                  </a:solid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mj-lt"/>
                      </a:rPr>
                      <a:t>NBAR MODIS (500m)</a:t>
                    </a:r>
                  </a:p>
                  <a:p>
                    <a:pPr algn="ctr"/>
                    <a:r>
                      <a:rPr lang="en-US" sz="1600">
                        <a:solidFill>
                          <a:schemeClr val="tx1">
                            <a:lumMod val="76000"/>
                            <a:lumOff val="24000"/>
                          </a:schemeClr>
                        </a:solidFill>
                        <a:latin typeface="+mj-lt"/>
                      </a:rPr>
                      <a:t>May 1 – July 5</a:t>
                    </a:r>
                  </a:p>
                  <a:p>
                    <a:pPr algn="ctr"/>
                    <a:r>
                      <a:rPr lang="en-US" sz="1600">
                        <a:solidFill>
                          <a:schemeClr val="tx1">
                            <a:lumMod val="76000"/>
                            <a:lumOff val="24000"/>
                          </a:schemeClr>
                        </a:solidFill>
                        <a:latin typeface="+mj-lt"/>
                      </a:rPr>
                      <a:t>2000 – 2024</a:t>
                    </a:r>
                  </a:p>
                </p:txBody>
              </p:sp>
            </p:grpSp>
            <p:grpSp>
              <p:nvGrpSpPr>
                <p:cNvPr id="105" name="Group 104">
                  <a:extLst>
                    <a:ext uri="{FF2B5EF4-FFF2-40B4-BE49-F238E27FC236}">
                      <a16:creationId xmlns:a16="http://schemas.microsoft.com/office/drawing/2014/main" id="{7FBD1358-25D5-1BCC-EA60-7EC3D473091D}"/>
                    </a:ext>
                  </a:extLst>
                </p:cNvPr>
                <p:cNvGrpSpPr/>
                <p:nvPr/>
              </p:nvGrpSpPr>
              <p:grpSpPr>
                <a:xfrm>
                  <a:off x="389464" y="4331586"/>
                  <a:ext cx="2626481" cy="1410152"/>
                  <a:chOff x="601670" y="4362442"/>
                  <a:chExt cx="2457703" cy="1189230"/>
                </a:xfrm>
              </p:grpSpPr>
              <p:sp>
                <p:nvSpPr>
                  <p:cNvPr id="122" name="Rectangle: Rounded Corners 121">
                    <a:extLst>
                      <a:ext uri="{FF2B5EF4-FFF2-40B4-BE49-F238E27FC236}">
                        <a16:creationId xmlns:a16="http://schemas.microsoft.com/office/drawing/2014/main" id="{606A964B-AACD-C776-8A0F-92804B827E53}"/>
                      </a:ext>
                    </a:extLst>
                  </p:cNvPr>
                  <p:cNvSpPr/>
                  <p:nvPr/>
                </p:nvSpPr>
                <p:spPr>
                  <a:xfrm>
                    <a:off x="601670" y="4362442"/>
                    <a:ext cx="2457703" cy="1189230"/>
                  </a:xfrm>
                  <a:prstGeom prst="roundRect">
                    <a:avLst/>
                  </a:prstGeom>
                  <a:solidFill>
                    <a:schemeClr val="accent1">
                      <a:lumMod val="40000"/>
                      <a:lumOff val="60000"/>
                    </a:schemeClr>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b="1">
                        <a:solidFill>
                          <a:schemeClr val="tx1">
                            <a:lumMod val="75000"/>
                            <a:lumOff val="25000"/>
                          </a:schemeClr>
                        </a:solidFill>
                        <a:latin typeface="+mj-lt"/>
                      </a:rPr>
                      <a:t>Earth Observation #2</a:t>
                    </a:r>
                    <a:endParaRPr lang="en-US" b="1" kern="1200">
                      <a:solidFill>
                        <a:schemeClr val="tx1">
                          <a:lumMod val="75000"/>
                          <a:lumOff val="25000"/>
                        </a:schemeClr>
                      </a:solidFill>
                      <a:latin typeface="+mj-lt"/>
                    </a:endParaRPr>
                  </a:p>
                  <a:p>
                    <a:endParaRPr lang="en-US"/>
                  </a:p>
                </p:txBody>
              </p:sp>
              <p:sp>
                <p:nvSpPr>
                  <p:cNvPr id="123" name="TextBox 5">
                    <a:extLst>
                      <a:ext uri="{FF2B5EF4-FFF2-40B4-BE49-F238E27FC236}">
                        <a16:creationId xmlns:a16="http://schemas.microsoft.com/office/drawing/2014/main" id="{857B78CC-D60D-4CCE-B8FC-00DB230202D0}"/>
                      </a:ext>
                    </a:extLst>
                  </p:cNvPr>
                  <p:cNvSpPr txBox="1"/>
                  <p:nvPr/>
                </p:nvSpPr>
                <p:spPr>
                  <a:xfrm>
                    <a:off x="771146" y="4753267"/>
                    <a:ext cx="2113432" cy="545626"/>
                  </a:xfrm>
                  <a:prstGeom prst="roundRect">
                    <a:avLst/>
                  </a:prstGeom>
                  <a:no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HLS (30m)</a:t>
                    </a:r>
                    <a:endParaRPr lang="en-US" sz="1600">
                      <a:solidFill>
                        <a:schemeClr val="tx1">
                          <a:lumMod val="76000"/>
                          <a:lumOff val="24000"/>
                        </a:schemeClr>
                      </a:solidFill>
                    </a:endParaRPr>
                  </a:p>
                  <a:p>
                    <a:pPr algn="ctr"/>
                    <a:r>
                      <a:rPr lang="en-US" sz="1600">
                        <a:solidFill>
                          <a:schemeClr val="tx1">
                            <a:lumMod val="76000"/>
                            <a:lumOff val="24000"/>
                          </a:schemeClr>
                        </a:solidFill>
                        <a:latin typeface="Century Gothic"/>
                      </a:rPr>
                      <a:t>2016 – 2023 </a:t>
                    </a:r>
                    <a:endParaRPr lang="en-US" sz="1600">
                      <a:solidFill>
                        <a:schemeClr val="tx1">
                          <a:lumMod val="76000"/>
                          <a:lumOff val="24000"/>
                        </a:schemeClr>
                      </a:solidFill>
                      <a:latin typeface="Century Gothic" panose="020B0502020202020204" pitchFamily="34" charset="0"/>
                    </a:endParaRPr>
                  </a:p>
                </p:txBody>
              </p:sp>
            </p:grpSp>
            <p:grpSp>
              <p:nvGrpSpPr>
                <p:cNvPr id="107" name="Group 106">
                  <a:extLst>
                    <a:ext uri="{FF2B5EF4-FFF2-40B4-BE49-F238E27FC236}">
                      <a16:creationId xmlns:a16="http://schemas.microsoft.com/office/drawing/2014/main" id="{03F1DFC0-E5F7-15C3-783B-FD6208EF1A24}"/>
                    </a:ext>
                  </a:extLst>
                </p:cNvPr>
                <p:cNvGrpSpPr/>
                <p:nvPr/>
              </p:nvGrpSpPr>
              <p:grpSpPr>
                <a:xfrm>
                  <a:off x="3485028" y="1464390"/>
                  <a:ext cx="3480420" cy="2150664"/>
                  <a:chOff x="3538611" y="1753385"/>
                  <a:chExt cx="3455575" cy="2317143"/>
                </a:xfrm>
              </p:grpSpPr>
              <p:sp>
                <p:nvSpPr>
                  <p:cNvPr id="118" name="Rectangle: Rounded Corners 117">
                    <a:extLst>
                      <a:ext uri="{FF2B5EF4-FFF2-40B4-BE49-F238E27FC236}">
                        <a16:creationId xmlns:a16="http://schemas.microsoft.com/office/drawing/2014/main" id="{581CFF85-BDAB-BB99-0772-7A7468219A80}"/>
                      </a:ext>
                    </a:extLst>
                  </p:cNvPr>
                  <p:cNvSpPr/>
                  <p:nvPr/>
                </p:nvSpPr>
                <p:spPr>
                  <a:xfrm>
                    <a:off x="3538611" y="1753385"/>
                    <a:ext cx="3455575" cy="2317143"/>
                  </a:xfrm>
                  <a:prstGeom prst="roundRect">
                    <a:avLst/>
                  </a:prstGeom>
                  <a:solidFill>
                    <a:schemeClr val="accent6">
                      <a:lumMod val="40000"/>
                      <a:lumOff val="60000"/>
                    </a:schemeClr>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800" b="1">
                        <a:solidFill>
                          <a:schemeClr val="tx1">
                            <a:lumMod val="75000"/>
                            <a:lumOff val="25000"/>
                          </a:schemeClr>
                        </a:solidFill>
                        <a:latin typeface="+mj-lt"/>
                      </a:rPr>
                      <a:t>Google Earth Engine</a:t>
                    </a:r>
                    <a:endParaRPr lang="en-US" sz="1800" b="1" kern="1200">
                      <a:solidFill>
                        <a:schemeClr val="tx1">
                          <a:lumMod val="75000"/>
                          <a:lumOff val="25000"/>
                        </a:schemeClr>
                      </a:solidFill>
                      <a:latin typeface="+mj-lt"/>
                    </a:endParaRPr>
                  </a:p>
                  <a:p>
                    <a:endParaRPr lang="en-US"/>
                  </a:p>
                </p:txBody>
              </p:sp>
              <p:sp>
                <p:nvSpPr>
                  <p:cNvPr id="119" name="Rectangle: Rounded Corners 118">
                    <a:extLst>
                      <a:ext uri="{FF2B5EF4-FFF2-40B4-BE49-F238E27FC236}">
                        <a16:creationId xmlns:a16="http://schemas.microsoft.com/office/drawing/2014/main" id="{5E2CFB97-482C-02B6-098D-8602744D8BF7}"/>
                      </a:ext>
                    </a:extLst>
                  </p:cNvPr>
                  <p:cNvSpPr/>
                  <p:nvPr/>
                </p:nvSpPr>
                <p:spPr>
                  <a:xfrm>
                    <a:off x="3759069" y="3460898"/>
                    <a:ext cx="3005283" cy="413903"/>
                  </a:xfrm>
                  <a:prstGeom prst="round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tx1">
                            <a:lumMod val="76000"/>
                            <a:lumOff val="24000"/>
                          </a:schemeClr>
                        </a:solidFill>
                        <a:latin typeface="+mj-lt"/>
                      </a:rPr>
                      <a:t>Descriptive Statistics</a:t>
                    </a:r>
                    <a:endParaRPr lang="en-US" sz="1600">
                      <a:solidFill>
                        <a:schemeClr val="tx1">
                          <a:lumMod val="76000"/>
                          <a:lumOff val="24000"/>
                        </a:schemeClr>
                      </a:solidFill>
                    </a:endParaRPr>
                  </a:p>
                </p:txBody>
              </p:sp>
              <p:sp>
                <p:nvSpPr>
                  <p:cNvPr id="120" name="Rectangle: Rounded Corners 119">
                    <a:extLst>
                      <a:ext uri="{FF2B5EF4-FFF2-40B4-BE49-F238E27FC236}">
                        <a16:creationId xmlns:a16="http://schemas.microsoft.com/office/drawing/2014/main" id="{61B8721A-A5CD-5843-A5E4-86D96437CDF6}"/>
                      </a:ext>
                    </a:extLst>
                  </p:cNvPr>
                  <p:cNvSpPr/>
                  <p:nvPr/>
                </p:nvSpPr>
                <p:spPr>
                  <a:xfrm>
                    <a:off x="3759069" y="2749890"/>
                    <a:ext cx="3005283" cy="620355"/>
                  </a:xfrm>
                  <a:prstGeom prst="round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tx1">
                            <a:lumMod val="76000"/>
                            <a:lumOff val="24000"/>
                          </a:schemeClr>
                        </a:solidFill>
                        <a:latin typeface="+mj-lt"/>
                      </a:rPr>
                      <a:t>Water, pixel quality, &amp; negative NDVI Masking</a:t>
                    </a:r>
                  </a:p>
                </p:txBody>
              </p:sp>
              <p:sp>
                <p:nvSpPr>
                  <p:cNvPr id="121" name="Rectangle: Rounded Corners 120">
                    <a:extLst>
                      <a:ext uri="{FF2B5EF4-FFF2-40B4-BE49-F238E27FC236}">
                        <a16:creationId xmlns:a16="http://schemas.microsoft.com/office/drawing/2014/main" id="{35418634-D5C5-597D-6C91-F0B186144D57}"/>
                      </a:ext>
                    </a:extLst>
                  </p:cNvPr>
                  <p:cNvSpPr/>
                  <p:nvPr/>
                </p:nvSpPr>
                <p:spPr>
                  <a:xfrm>
                    <a:off x="3759069" y="2273073"/>
                    <a:ext cx="3005282" cy="351707"/>
                  </a:xfrm>
                  <a:prstGeom prst="round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tx1">
                            <a:lumMod val="76000"/>
                            <a:lumOff val="24000"/>
                          </a:schemeClr>
                        </a:solidFill>
                        <a:latin typeface="+mj-lt"/>
                      </a:rPr>
                      <a:t>NDVI Calculation</a:t>
                    </a:r>
                  </a:p>
                </p:txBody>
              </p:sp>
            </p:grpSp>
            <p:grpSp>
              <p:nvGrpSpPr>
                <p:cNvPr id="108" name="Group 107">
                  <a:extLst>
                    <a:ext uri="{FF2B5EF4-FFF2-40B4-BE49-F238E27FC236}">
                      <a16:creationId xmlns:a16="http://schemas.microsoft.com/office/drawing/2014/main" id="{EC57E60C-AE80-D48A-6C1B-B69A73D60D62}"/>
                    </a:ext>
                  </a:extLst>
                </p:cNvPr>
                <p:cNvGrpSpPr/>
                <p:nvPr/>
              </p:nvGrpSpPr>
              <p:grpSpPr>
                <a:xfrm>
                  <a:off x="9053258" y="2121025"/>
                  <a:ext cx="2624328" cy="3492631"/>
                  <a:chOff x="9053258" y="2121025"/>
                  <a:chExt cx="2624328" cy="3492631"/>
                </a:xfrm>
              </p:grpSpPr>
              <p:sp>
                <p:nvSpPr>
                  <p:cNvPr id="112" name="Freeform: Shape 111">
                    <a:extLst>
                      <a:ext uri="{FF2B5EF4-FFF2-40B4-BE49-F238E27FC236}">
                        <a16:creationId xmlns:a16="http://schemas.microsoft.com/office/drawing/2014/main" id="{5404BB22-C538-FA68-73D7-CA1E81AD5DCE}"/>
                      </a:ext>
                    </a:extLst>
                  </p:cNvPr>
                  <p:cNvSpPr/>
                  <p:nvPr/>
                </p:nvSpPr>
                <p:spPr>
                  <a:xfrm>
                    <a:off x="9053258" y="2121025"/>
                    <a:ext cx="2624328" cy="3492631"/>
                  </a:xfrm>
                  <a:custGeom>
                    <a:avLst/>
                    <a:gdLst>
                      <a:gd name="connsiteX0" fmla="*/ 0 w 1206671"/>
                      <a:gd name="connsiteY0" fmla="*/ 201116 h 2325703"/>
                      <a:gd name="connsiteX1" fmla="*/ 201116 w 1206671"/>
                      <a:gd name="connsiteY1" fmla="*/ 0 h 2325703"/>
                      <a:gd name="connsiteX2" fmla="*/ 1005555 w 1206671"/>
                      <a:gd name="connsiteY2" fmla="*/ 0 h 2325703"/>
                      <a:gd name="connsiteX3" fmla="*/ 1206671 w 1206671"/>
                      <a:gd name="connsiteY3" fmla="*/ 201116 h 2325703"/>
                      <a:gd name="connsiteX4" fmla="*/ 1206671 w 1206671"/>
                      <a:gd name="connsiteY4" fmla="*/ 2124587 h 2325703"/>
                      <a:gd name="connsiteX5" fmla="*/ 1005555 w 1206671"/>
                      <a:gd name="connsiteY5" fmla="*/ 2325703 h 2325703"/>
                      <a:gd name="connsiteX6" fmla="*/ 201116 w 1206671"/>
                      <a:gd name="connsiteY6" fmla="*/ 2325703 h 2325703"/>
                      <a:gd name="connsiteX7" fmla="*/ 0 w 1206671"/>
                      <a:gd name="connsiteY7" fmla="*/ 2124587 h 2325703"/>
                      <a:gd name="connsiteX8" fmla="*/ 0 w 1206671"/>
                      <a:gd name="connsiteY8" fmla="*/ 201116 h 23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671" h="2325703">
                        <a:moveTo>
                          <a:pt x="0" y="201116"/>
                        </a:moveTo>
                        <a:cubicBezTo>
                          <a:pt x="0" y="90043"/>
                          <a:pt x="90043" y="0"/>
                          <a:pt x="201116" y="0"/>
                        </a:cubicBezTo>
                        <a:lnTo>
                          <a:pt x="1005555" y="0"/>
                        </a:lnTo>
                        <a:cubicBezTo>
                          <a:pt x="1116628" y="0"/>
                          <a:pt x="1206671" y="90043"/>
                          <a:pt x="1206671" y="201116"/>
                        </a:cubicBezTo>
                        <a:lnTo>
                          <a:pt x="1206671" y="2124587"/>
                        </a:lnTo>
                        <a:cubicBezTo>
                          <a:pt x="1206671" y="2235660"/>
                          <a:pt x="1116628" y="2325703"/>
                          <a:pt x="1005555" y="2325703"/>
                        </a:cubicBezTo>
                        <a:lnTo>
                          <a:pt x="201116" y="2325703"/>
                        </a:lnTo>
                        <a:cubicBezTo>
                          <a:pt x="90043" y="2325703"/>
                          <a:pt x="0" y="2235660"/>
                          <a:pt x="0" y="2124587"/>
                        </a:cubicBezTo>
                        <a:lnTo>
                          <a:pt x="0" y="201116"/>
                        </a:lnTo>
                        <a:close/>
                      </a:path>
                    </a:pathLst>
                  </a:custGeom>
                  <a:solidFill>
                    <a:schemeClr val="bg2"/>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7485" tIns="127485" rIns="127485" bIns="127485" numCol="1" spcCol="1270" anchor="t"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0" indent="0" algn="ctr" defTabSz="800100">
                      <a:lnSpc>
                        <a:spcPct val="90000"/>
                      </a:lnSpc>
                      <a:spcBef>
                        <a:spcPct val="0"/>
                      </a:spcBef>
                      <a:spcAft>
                        <a:spcPct val="35000"/>
                      </a:spcAft>
                      <a:buNone/>
                    </a:pPr>
                    <a:r>
                      <a:rPr lang="en-US" sz="2000" b="1" kern="1200">
                        <a:solidFill>
                          <a:schemeClr val="tx1">
                            <a:lumMod val="75000"/>
                            <a:lumOff val="25000"/>
                          </a:schemeClr>
                        </a:solidFill>
                        <a:latin typeface="+mj-lt"/>
                      </a:rPr>
                      <a:t>Outputs</a:t>
                    </a:r>
                  </a:p>
                </p:txBody>
              </p:sp>
              <p:sp>
                <p:nvSpPr>
                  <p:cNvPr id="113" name="TextBox 6">
                    <a:extLst>
                      <a:ext uri="{FF2B5EF4-FFF2-40B4-BE49-F238E27FC236}">
                        <a16:creationId xmlns:a16="http://schemas.microsoft.com/office/drawing/2014/main" id="{EF77F6D9-6979-3E47-83C3-90B072667E1A}"/>
                      </a:ext>
                    </a:extLst>
                  </p:cNvPr>
                  <p:cNvSpPr txBox="1"/>
                  <p:nvPr/>
                </p:nvSpPr>
                <p:spPr>
                  <a:xfrm>
                    <a:off x="9369022" y="2669918"/>
                    <a:ext cx="2032979" cy="374571"/>
                  </a:xfrm>
                  <a:prstGeom prst="roundRect">
                    <a:avLst/>
                  </a:prstGeom>
                  <a:no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mj-lt"/>
                      </a:rPr>
                      <a:t>Time Series Maps</a:t>
                    </a:r>
                  </a:p>
                </p:txBody>
              </p:sp>
              <p:sp>
                <p:nvSpPr>
                  <p:cNvPr id="114" name="TextBox 108">
                    <a:extLst>
                      <a:ext uri="{FF2B5EF4-FFF2-40B4-BE49-F238E27FC236}">
                        <a16:creationId xmlns:a16="http://schemas.microsoft.com/office/drawing/2014/main" id="{B7032278-9CAF-C86D-C36F-1C3A1BCDDDFD}"/>
                      </a:ext>
                    </a:extLst>
                  </p:cNvPr>
                  <p:cNvSpPr txBox="1"/>
                  <p:nvPr/>
                </p:nvSpPr>
                <p:spPr>
                  <a:xfrm>
                    <a:off x="9360326" y="4000796"/>
                    <a:ext cx="2032979" cy="374571"/>
                  </a:xfrm>
                  <a:prstGeom prst="roundRect">
                    <a:avLst/>
                  </a:prstGeom>
                  <a:no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mj-lt"/>
                      </a:rPr>
                      <a:t>Time Series Plot</a:t>
                    </a:r>
                  </a:p>
                </p:txBody>
              </p:sp>
              <p:sp>
                <p:nvSpPr>
                  <p:cNvPr id="115" name="TextBox 109">
                    <a:extLst>
                      <a:ext uri="{FF2B5EF4-FFF2-40B4-BE49-F238E27FC236}">
                        <a16:creationId xmlns:a16="http://schemas.microsoft.com/office/drawing/2014/main" id="{ED98B1FC-1C77-1403-334D-86C2136B7565}"/>
                      </a:ext>
                    </a:extLst>
                  </p:cNvPr>
                  <p:cNvSpPr txBox="1"/>
                  <p:nvPr/>
                </p:nvSpPr>
                <p:spPr>
                  <a:xfrm>
                    <a:off x="9369022" y="3206171"/>
                    <a:ext cx="2029968" cy="646986"/>
                  </a:xfrm>
                  <a:prstGeom prst="roundRect">
                    <a:avLst/>
                  </a:prstGeom>
                  <a:no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mj-lt"/>
                      </a:rPr>
                      <a:t>Median NDVI</a:t>
                    </a:r>
                    <a:endParaRPr lang="en-US">
                      <a:solidFill>
                        <a:schemeClr val="tx1">
                          <a:lumMod val="76000"/>
                          <a:lumOff val="24000"/>
                        </a:schemeClr>
                      </a:solidFill>
                    </a:endParaRPr>
                  </a:p>
                  <a:p>
                    <a:pPr algn="ctr"/>
                    <a:r>
                      <a:rPr lang="en-US" sz="1600">
                        <a:solidFill>
                          <a:schemeClr val="tx1">
                            <a:lumMod val="76000"/>
                            <a:lumOff val="24000"/>
                          </a:schemeClr>
                        </a:solidFill>
                        <a:latin typeface="+mj-lt"/>
                      </a:rPr>
                      <a:t> Composite</a:t>
                    </a:r>
                    <a:endParaRPr lang="en-US">
                      <a:solidFill>
                        <a:schemeClr val="tx1">
                          <a:lumMod val="76000"/>
                          <a:lumOff val="24000"/>
                        </a:schemeClr>
                      </a:solidFill>
                    </a:endParaRPr>
                  </a:p>
                </p:txBody>
              </p:sp>
              <p:sp>
                <p:nvSpPr>
                  <p:cNvPr id="116" name="TextBox 108">
                    <a:extLst>
                      <a:ext uri="{FF2B5EF4-FFF2-40B4-BE49-F238E27FC236}">
                        <a16:creationId xmlns:a16="http://schemas.microsoft.com/office/drawing/2014/main" id="{D06DF90B-CFCB-BC47-27C1-38C73778E325}"/>
                      </a:ext>
                    </a:extLst>
                  </p:cNvPr>
                  <p:cNvSpPr txBox="1"/>
                  <p:nvPr/>
                </p:nvSpPr>
                <p:spPr>
                  <a:xfrm>
                    <a:off x="9369022" y="5037182"/>
                    <a:ext cx="2029968" cy="374571"/>
                  </a:xfrm>
                  <a:prstGeom prst="roundRect">
                    <a:avLst/>
                  </a:prstGeom>
                  <a:no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mj-lt"/>
                      </a:rPr>
                      <a:t>Phenology Curve</a:t>
                    </a:r>
                  </a:p>
                </p:txBody>
              </p:sp>
              <p:sp>
                <p:nvSpPr>
                  <p:cNvPr id="117" name="TextBox 6">
                    <a:extLst>
                      <a:ext uri="{FF2B5EF4-FFF2-40B4-BE49-F238E27FC236}">
                        <a16:creationId xmlns:a16="http://schemas.microsoft.com/office/drawing/2014/main" id="{CF636580-EB47-1967-1523-58A93DB29702}"/>
                      </a:ext>
                    </a:extLst>
                  </p:cNvPr>
                  <p:cNvSpPr txBox="1"/>
                  <p:nvPr/>
                </p:nvSpPr>
                <p:spPr>
                  <a:xfrm>
                    <a:off x="9360326" y="4525276"/>
                    <a:ext cx="2029968" cy="374571"/>
                  </a:xfrm>
                  <a:prstGeom prst="roundRect">
                    <a:avLst/>
                  </a:prstGeom>
                  <a:noFill/>
                  <a:ln>
                    <a:solidFill>
                      <a:schemeClr val="tx1">
                        <a:lumMod val="75000"/>
                        <a:lumOff val="25000"/>
                      </a:schemeClr>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l-GR" sz="1600">
                        <a:solidFill>
                          <a:schemeClr val="tx1">
                            <a:lumMod val="76000"/>
                            <a:lumOff val="24000"/>
                          </a:schemeClr>
                        </a:solidFill>
                        <a:latin typeface="+mj-lt"/>
                      </a:rPr>
                      <a:t>Δ</a:t>
                    </a:r>
                    <a:r>
                      <a:rPr lang="en-US" sz="1600">
                        <a:solidFill>
                          <a:schemeClr val="tx1">
                            <a:lumMod val="76000"/>
                            <a:lumOff val="24000"/>
                          </a:schemeClr>
                        </a:solidFill>
                        <a:latin typeface="+mj-lt"/>
                      </a:rPr>
                      <a:t>NDVI Table</a:t>
                    </a:r>
                  </a:p>
                </p:txBody>
              </p:sp>
            </p:grpSp>
            <p:sp>
              <p:nvSpPr>
                <p:cNvPr id="109" name="Rectangle: Rounded Corners 108">
                  <a:extLst>
                    <a:ext uri="{FF2B5EF4-FFF2-40B4-BE49-F238E27FC236}">
                      <a16:creationId xmlns:a16="http://schemas.microsoft.com/office/drawing/2014/main" id="{05832130-3941-BBE7-A2B4-CAB700F4D20D}"/>
                    </a:ext>
                  </a:extLst>
                </p:cNvPr>
                <p:cNvSpPr/>
                <p:nvPr/>
              </p:nvSpPr>
              <p:spPr>
                <a:xfrm>
                  <a:off x="3707297" y="4363798"/>
                  <a:ext cx="3026664" cy="348764"/>
                </a:xfrm>
                <a:prstGeom prst="roundRect">
                  <a:avLst/>
                </a:prstGeom>
                <a:solidFill>
                  <a:schemeClr val="accent1">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tx1"/>
                      </a:solidFill>
                      <a:latin typeface="+mj-lt"/>
                    </a:rPr>
                    <a:t>Cloud, water &amp; snow mask</a:t>
                  </a:r>
                </a:p>
              </p:txBody>
            </p:sp>
            <p:sp>
              <p:nvSpPr>
                <p:cNvPr id="110" name="Freeform: Shape 109">
                  <a:extLst>
                    <a:ext uri="{FF2B5EF4-FFF2-40B4-BE49-F238E27FC236}">
                      <a16:creationId xmlns:a16="http://schemas.microsoft.com/office/drawing/2014/main" id="{372D09FE-1C39-CEAD-E68B-346D897A4D73}"/>
                    </a:ext>
                  </a:extLst>
                </p:cNvPr>
                <p:cNvSpPr/>
                <p:nvPr/>
              </p:nvSpPr>
              <p:spPr>
                <a:xfrm>
                  <a:off x="7389924" y="2205298"/>
                  <a:ext cx="1264444" cy="658924"/>
                </a:xfrm>
                <a:custGeom>
                  <a:avLst/>
                  <a:gdLst>
                    <a:gd name="connsiteX0" fmla="*/ 0 w 1476016"/>
                    <a:gd name="connsiteY0" fmla="*/ 98313 h 589866"/>
                    <a:gd name="connsiteX1" fmla="*/ 98313 w 1476016"/>
                    <a:gd name="connsiteY1" fmla="*/ 0 h 589866"/>
                    <a:gd name="connsiteX2" fmla="*/ 1377703 w 1476016"/>
                    <a:gd name="connsiteY2" fmla="*/ 0 h 589866"/>
                    <a:gd name="connsiteX3" fmla="*/ 1476016 w 1476016"/>
                    <a:gd name="connsiteY3" fmla="*/ 98313 h 589866"/>
                    <a:gd name="connsiteX4" fmla="*/ 1476016 w 1476016"/>
                    <a:gd name="connsiteY4" fmla="*/ 491553 h 589866"/>
                    <a:gd name="connsiteX5" fmla="*/ 1377703 w 1476016"/>
                    <a:gd name="connsiteY5" fmla="*/ 589866 h 589866"/>
                    <a:gd name="connsiteX6" fmla="*/ 98313 w 1476016"/>
                    <a:gd name="connsiteY6" fmla="*/ 589866 h 589866"/>
                    <a:gd name="connsiteX7" fmla="*/ 0 w 1476016"/>
                    <a:gd name="connsiteY7" fmla="*/ 491553 h 589866"/>
                    <a:gd name="connsiteX8" fmla="*/ 0 w 1476016"/>
                    <a:gd name="connsiteY8" fmla="*/ 98313 h 58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16" h="589866">
                      <a:moveTo>
                        <a:pt x="0" y="98313"/>
                      </a:moveTo>
                      <a:cubicBezTo>
                        <a:pt x="0" y="44016"/>
                        <a:pt x="44016" y="0"/>
                        <a:pt x="98313" y="0"/>
                      </a:cubicBezTo>
                      <a:lnTo>
                        <a:pt x="1377703" y="0"/>
                      </a:lnTo>
                      <a:cubicBezTo>
                        <a:pt x="1432000" y="0"/>
                        <a:pt x="1476016" y="44016"/>
                        <a:pt x="1476016" y="98313"/>
                      </a:cubicBezTo>
                      <a:lnTo>
                        <a:pt x="1476016" y="491553"/>
                      </a:lnTo>
                      <a:cubicBezTo>
                        <a:pt x="1476016" y="545850"/>
                        <a:pt x="1432000" y="589866"/>
                        <a:pt x="1377703" y="589866"/>
                      </a:cubicBezTo>
                      <a:lnTo>
                        <a:pt x="98313" y="589866"/>
                      </a:lnTo>
                      <a:cubicBezTo>
                        <a:pt x="44016" y="589866"/>
                        <a:pt x="0" y="545850"/>
                        <a:pt x="0" y="491553"/>
                      </a:cubicBezTo>
                      <a:lnTo>
                        <a:pt x="0" y="98313"/>
                      </a:lnTo>
                      <a:close/>
                    </a:path>
                  </a:pathLst>
                </a:custGeom>
                <a:solidFill>
                  <a:srgbClr val="D4A59F"/>
                </a:solidFill>
                <a:ln>
                  <a:solidFill>
                    <a:schemeClr val="tx1"/>
                  </a:solidFill>
                </a:ln>
                <a:effectLst>
                  <a:outerShdw blurRad="63500" sx="102000" sy="102000" algn="ctr" rotWithShape="0">
                    <a:prstClr val="black">
                      <a:alpha val="40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97375" tIns="97375" rIns="97375" bIns="97375"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lvl="0" indent="0" algn="ctr" defTabSz="800100">
                    <a:lnSpc>
                      <a:spcPct val="90000"/>
                    </a:lnSpc>
                    <a:spcBef>
                      <a:spcPct val="0"/>
                    </a:spcBef>
                    <a:spcAft>
                      <a:spcPct val="35000"/>
                    </a:spcAft>
                    <a:buNone/>
                  </a:pPr>
                  <a:r>
                    <a:rPr lang="en-US" sz="1600" kern="1200">
                      <a:solidFill>
                        <a:schemeClr val="tx1"/>
                      </a:solidFill>
                      <a:latin typeface="+mj-lt"/>
                    </a:rPr>
                    <a:t>ArcGIS Pro</a:t>
                  </a:r>
                </a:p>
              </p:txBody>
            </p:sp>
          </p:grpSp>
          <p:cxnSp>
            <p:nvCxnSpPr>
              <p:cNvPr id="92" name="Connector: Elbow 91">
                <a:extLst>
                  <a:ext uri="{FF2B5EF4-FFF2-40B4-BE49-F238E27FC236}">
                    <a16:creationId xmlns:a16="http://schemas.microsoft.com/office/drawing/2014/main" id="{9B411A55-DC19-A42C-145C-DA82BAB44A20}"/>
                  </a:ext>
                </a:extLst>
              </p:cNvPr>
              <p:cNvCxnSpPr>
                <a:cxnSpLocks/>
                <a:endCxn id="113" idx="1"/>
              </p:cNvCxnSpPr>
              <p:nvPr/>
            </p:nvCxnSpPr>
            <p:spPr>
              <a:xfrm>
                <a:off x="8649962" y="2561072"/>
                <a:ext cx="719060" cy="296132"/>
              </a:xfrm>
              <a:prstGeom prst="bentConnector3">
                <a:avLst>
                  <a:gd name="adj1" fmla="val 45742"/>
                </a:avLst>
              </a:prstGeom>
              <a:ln w="28575">
                <a:solidFill>
                  <a:srgbClr val="40404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40202C99-B640-6969-102C-7E30945ABA74}"/>
                  </a:ext>
                </a:extLst>
              </p:cNvPr>
              <p:cNvCxnSpPr>
                <a:cxnSpLocks/>
              </p:cNvCxnSpPr>
              <p:nvPr/>
            </p:nvCxnSpPr>
            <p:spPr>
              <a:xfrm flipV="1">
                <a:off x="8659245" y="4712562"/>
                <a:ext cx="701081" cy="305382"/>
              </a:xfrm>
              <a:prstGeom prst="bentConnector3">
                <a:avLst>
                  <a:gd name="adj1" fmla="val 45633"/>
                </a:avLst>
              </a:prstGeom>
              <a:ln w="28575">
                <a:solidFill>
                  <a:srgbClr val="40404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3744DF4-570C-C71F-8594-D3A51526024E}"/>
                  </a:ext>
                </a:extLst>
              </p:cNvPr>
              <p:cNvCxnSpPr>
                <a:cxnSpLocks/>
              </p:cNvCxnSpPr>
              <p:nvPr/>
            </p:nvCxnSpPr>
            <p:spPr>
              <a:xfrm>
                <a:off x="7997136" y="4200254"/>
                <a:ext cx="1363190" cy="0"/>
              </a:xfrm>
              <a:prstGeom prst="straightConnector1">
                <a:avLst/>
              </a:prstGeom>
              <a:ln w="28575">
                <a:solidFill>
                  <a:srgbClr val="40404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AD529AF-273E-7859-760E-0ABD81869207}"/>
                  </a:ext>
                </a:extLst>
              </p:cNvPr>
              <p:cNvCxnSpPr>
                <a:cxnSpLocks/>
              </p:cNvCxnSpPr>
              <p:nvPr/>
            </p:nvCxnSpPr>
            <p:spPr>
              <a:xfrm>
                <a:off x="8004137" y="3514916"/>
                <a:ext cx="1364885" cy="0"/>
              </a:xfrm>
              <a:prstGeom prst="straightConnector1">
                <a:avLst/>
              </a:prstGeom>
              <a:ln w="28575">
                <a:solidFill>
                  <a:srgbClr val="40404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55F9019-9CD9-3781-CB99-C7E0E3E9AC42}"/>
                  </a:ext>
                </a:extLst>
              </p:cNvPr>
              <p:cNvCxnSpPr>
                <a:endCxn id="118" idx="1"/>
              </p:cNvCxnSpPr>
              <p:nvPr/>
            </p:nvCxnSpPr>
            <p:spPr>
              <a:xfrm>
                <a:off x="3024069" y="2539722"/>
                <a:ext cx="460959"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5BECD8C-22D8-41A8-2530-1E09151C1367}"/>
                  </a:ext>
                </a:extLst>
              </p:cNvPr>
              <p:cNvCxnSpPr/>
              <p:nvPr/>
            </p:nvCxnSpPr>
            <p:spPr>
              <a:xfrm>
                <a:off x="3024069" y="5034291"/>
                <a:ext cx="460959"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1" name="Straight Arrow Connector 80">
              <a:extLst>
                <a:ext uri="{FF2B5EF4-FFF2-40B4-BE49-F238E27FC236}">
                  <a16:creationId xmlns:a16="http://schemas.microsoft.com/office/drawing/2014/main" id="{3BD7BF81-9C49-3E9F-75DA-F059DBF63D1F}"/>
                </a:ext>
              </a:extLst>
            </p:cNvPr>
            <p:cNvCxnSpPr>
              <a:cxnSpLocks/>
            </p:cNvCxnSpPr>
            <p:nvPr/>
          </p:nvCxnSpPr>
          <p:spPr>
            <a:xfrm flipH="1" flipV="1">
              <a:off x="7790553" y="2857141"/>
              <a:ext cx="7374" cy="1688877"/>
            </a:xfrm>
            <a:prstGeom prst="straightConnector1">
              <a:avLst/>
            </a:prstGeom>
            <a:ln w="28575">
              <a:solidFill>
                <a:schemeClr val="tx1">
                  <a:lumMod val="75000"/>
                  <a:lumOff val="25000"/>
                </a:schemeClr>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C1525A4-C68A-2701-ABA8-CCA70497B43F}"/>
                </a:ext>
              </a:extLst>
            </p:cNvPr>
            <p:cNvCxnSpPr>
              <a:cxnSpLocks/>
            </p:cNvCxnSpPr>
            <p:nvPr/>
          </p:nvCxnSpPr>
          <p:spPr>
            <a:xfrm flipH="1">
              <a:off x="7613135" y="2965780"/>
              <a:ext cx="3722" cy="1737360"/>
            </a:xfrm>
            <a:prstGeom prst="straightConnector1">
              <a:avLst/>
            </a:prstGeom>
            <a:ln w="28575">
              <a:solidFill>
                <a:srgbClr val="40404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133" name="Connector: Elbow 132">
            <a:extLst>
              <a:ext uri="{FF2B5EF4-FFF2-40B4-BE49-F238E27FC236}">
                <a16:creationId xmlns:a16="http://schemas.microsoft.com/office/drawing/2014/main" id="{225B468A-8B8C-0252-5D56-A6E653B1765A}"/>
              </a:ext>
            </a:extLst>
          </p:cNvPr>
          <p:cNvCxnSpPr>
            <a:cxnSpLocks/>
          </p:cNvCxnSpPr>
          <p:nvPr/>
        </p:nvCxnSpPr>
        <p:spPr>
          <a:xfrm>
            <a:off x="9151374" y="5231805"/>
            <a:ext cx="406840" cy="193100"/>
          </a:xfrm>
          <a:prstGeom prst="bentConnector3">
            <a:avLst>
              <a:gd name="adj1" fmla="val 186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577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A6F66523-4300-DACF-FF79-6067E58CE7E2}"/>
              </a:ext>
            </a:extLst>
          </p:cNvPr>
          <p:cNvGrpSpPr/>
          <p:nvPr/>
        </p:nvGrpSpPr>
        <p:grpSpPr>
          <a:xfrm>
            <a:off x="1192214" y="1225019"/>
            <a:ext cx="9855200" cy="5543550"/>
            <a:chOff x="1404144" y="1177972"/>
            <a:chExt cx="9855200" cy="5543550"/>
          </a:xfrm>
        </p:grpSpPr>
        <p:grpSp>
          <p:nvGrpSpPr>
            <p:cNvPr id="73" name="Group 72">
              <a:extLst>
                <a:ext uri="{FF2B5EF4-FFF2-40B4-BE49-F238E27FC236}">
                  <a16:creationId xmlns:a16="http://schemas.microsoft.com/office/drawing/2014/main" id="{285F0962-D849-2EC5-3562-5A3F2F643096}"/>
                </a:ext>
              </a:extLst>
            </p:cNvPr>
            <p:cNvGrpSpPr/>
            <p:nvPr/>
          </p:nvGrpSpPr>
          <p:grpSpPr>
            <a:xfrm>
              <a:off x="1404144" y="1177972"/>
              <a:ext cx="9855200" cy="5543550"/>
              <a:chOff x="515995" y="1062232"/>
              <a:chExt cx="9855200" cy="5543550"/>
            </a:xfrm>
          </p:grpSpPr>
          <p:grpSp>
            <p:nvGrpSpPr>
              <p:cNvPr id="72" name="Group 71">
                <a:extLst>
                  <a:ext uri="{FF2B5EF4-FFF2-40B4-BE49-F238E27FC236}">
                    <a16:creationId xmlns:a16="http://schemas.microsoft.com/office/drawing/2014/main" id="{1BD7E1B2-BE8A-7FF1-594E-DF40D73F24D3}"/>
                  </a:ext>
                </a:extLst>
              </p:cNvPr>
              <p:cNvGrpSpPr/>
              <p:nvPr/>
            </p:nvGrpSpPr>
            <p:grpSpPr>
              <a:xfrm>
                <a:off x="515995" y="1062232"/>
                <a:ext cx="9855200" cy="5543550"/>
                <a:chOff x="515995" y="1062232"/>
                <a:chExt cx="9855200" cy="5543550"/>
              </a:xfrm>
            </p:grpSpPr>
            <p:grpSp>
              <p:nvGrpSpPr>
                <p:cNvPr id="9" name="Group 8">
                  <a:extLst>
                    <a:ext uri="{FF2B5EF4-FFF2-40B4-BE49-F238E27FC236}">
                      <a16:creationId xmlns:a16="http://schemas.microsoft.com/office/drawing/2014/main" id="{323E8F39-F9F0-A5F0-EFE5-324453D6A0E3}"/>
                    </a:ext>
                  </a:extLst>
                </p:cNvPr>
                <p:cNvGrpSpPr/>
                <p:nvPr/>
              </p:nvGrpSpPr>
              <p:grpSpPr>
                <a:xfrm>
                  <a:off x="515995" y="1062232"/>
                  <a:ext cx="9855200" cy="5543550"/>
                  <a:chOff x="513041" y="1165888"/>
                  <a:chExt cx="9855200" cy="5543550"/>
                </a:xfrm>
              </p:grpSpPr>
              <p:grpSp>
                <p:nvGrpSpPr>
                  <p:cNvPr id="7" name="Group 6">
                    <a:extLst>
                      <a:ext uri="{FF2B5EF4-FFF2-40B4-BE49-F238E27FC236}">
                        <a16:creationId xmlns:a16="http://schemas.microsoft.com/office/drawing/2014/main" id="{2680D0F9-61AB-CBB8-47AE-F9BC5757A2C7}"/>
                      </a:ext>
                    </a:extLst>
                  </p:cNvPr>
                  <p:cNvGrpSpPr/>
                  <p:nvPr/>
                </p:nvGrpSpPr>
                <p:grpSpPr>
                  <a:xfrm>
                    <a:off x="513041" y="1165888"/>
                    <a:ext cx="9855200" cy="5543550"/>
                    <a:chOff x="1213076" y="1210492"/>
                    <a:chExt cx="9855200" cy="5543550"/>
                  </a:xfrm>
                </p:grpSpPr>
                <p:grpSp>
                  <p:nvGrpSpPr>
                    <p:cNvPr id="4" name="Group 3">
                      <a:extLst>
                        <a:ext uri="{FF2B5EF4-FFF2-40B4-BE49-F238E27FC236}">
                          <a16:creationId xmlns:a16="http://schemas.microsoft.com/office/drawing/2014/main" id="{EA617717-6A87-7603-F791-641C2C83F0B7}"/>
                        </a:ext>
                      </a:extLst>
                    </p:cNvPr>
                    <p:cNvGrpSpPr/>
                    <p:nvPr/>
                  </p:nvGrpSpPr>
                  <p:grpSpPr>
                    <a:xfrm>
                      <a:off x="1213076" y="1210492"/>
                      <a:ext cx="9855200" cy="5543550"/>
                      <a:chOff x="1213076" y="1210492"/>
                      <a:chExt cx="9855200" cy="5543550"/>
                    </a:xfrm>
                  </p:grpSpPr>
                  <p:grpSp>
                    <p:nvGrpSpPr>
                      <p:cNvPr id="66" name="Group 65">
                        <a:extLst>
                          <a:ext uri="{FF2B5EF4-FFF2-40B4-BE49-F238E27FC236}">
                            <a16:creationId xmlns:a16="http://schemas.microsoft.com/office/drawing/2014/main" id="{5C8C5E18-A0BD-0335-0BA8-25B6090E70B8}"/>
                          </a:ext>
                        </a:extLst>
                      </p:cNvPr>
                      <p:cNvGrpSpPr/>
                      <p:nvPr/>
                    </p:nvGrpSpPr>
                    <p:grpSpPr>
                      <a:xfrm>
                        <a:off x="1213076" y="1210492"/>
                        <a:ext cx="9855200" cy="5543550"/>
                        <a:chOff x="1213076" y="1210492"/>
                        <a:chExt cx="9855200" cy="5543550"/>
                      </a:xfrm>
                    </p:grpSpPr>
                    <p:grpSp>
                      <p:nvGrpSpPr>
                        <p:cNvPr id="62" name="Group 61">
                          <a:extLst>
                            <a:ext uri="{FF2B5EF4-FFF2-40B4-BE49-F238E27FC236}">
                              <a16:creationId xmlns:a16="http://schemas.microsoft.com/office/drawing/2014/main" id="{6D390DDC-1B21-DCDB-B443-91212941C79C}"/>
                            </a:ext>
                          </a:extLst>
                        </p:cNvPr>
                        <p:cNvGrpSpPr/>
                        <p:nvPr/>
                      </p:nvGrpSpPr>
                      <p:grpSpPr>
                        <a:xfrm>
                          <a:off x="1213076" y="1210492"/>
                          <a:ext cx="9855200" cy="5543550"/>
                          <a:chOff x="1213076" y="1210492"/>
                          <a:chExt cx="9855200" cy="5543550"/>
                        </a:xfrm>
                      </p:grpSpPr>
                      <p:grpSp>
                        <p:nvGrpSpPr>
                          <p:cNvPr id="60" name="Group 59">
                            <a:extLst>
                              <a:ext uri="{FF2B5EF4-FFF2-40B4-BE49-F238E27FC236}">
                                <a16:creationId xmlns:a16="http://schemas.microsoft.com/office/drawing/2014/main" id="{B172D46C-A1B7-3E55-2A9C-5B5B6CC3C9B2}"/>
                              </a:ext>
                            </a:extLst>
                          </p:cNvPr>
                          <p:cNvGrpSpPr/>
                          <p:nvPr/>
                        </p:nvGrpSpPr>
                        <p:grpSpPr>
                          <a:xfrm>
                            <a:off x="1213076" y="1210492"/>
                            <a:ext cx="9855200" cy="5543550"/>
                            <a:chOff x="2597739" y="2046514"/>
                            <a:chExt cx="9855200" cy="5543550"/>
                          </a:xfrm>
                        </p:grpSpPr>
                        <p:grpSp>
                          <p:nvGrpSpPr>
                            <p:cNvPr id="59" name="Group 58">
                              <a:extLst>
                                <a:ext uri="{FF2B5EF4-FFF2-40B4-BE49-F238E27FC236}">
                                  <a16:creationId xmlns:a16="http://schemas.microsoft.com/office/drawing/2014/main" id="{D9C2A3BD-0505-F095-73BF-9A765847185E}"/>
                                </a:ext>
                              </a:extLst>
                            </p:cNvPr>
                            <p:cNvGrpSpPr/>
                            <p:nvPr/>
                          </p:nvGrpSpPr>
                          <p:grpSpPr>
                            <a:xfrm>
                              <a:off x="2597739" y="2046514"/>
                              <a:ext cx="9855200" cy="5543550"/>
                              <a:chOff x="1213076" y="1219200"/>
                              <a:chExt cx="9855200" cy="5543550"/>
                            </a:xfrm>
                          </p:grpSpPr>
                          <p:pic>
                            <p:nvPicPr>
                              <p:cNvPr id="20" name="Picture 19" descr="A map of a global warming&#10;&#10;Description automatically generated with medium confidence">
                                <a:extLst>
                                  <a:ext uri="{FF2B5EF4-FFF2-40B4-BE49-F238E27FC236}">
                                    <a16:creationId xmlns:a16="http://schemas.microsoft.com/office/drawing/2014/main" id="{9E479FE7-E9B7-1679-225D-29EEFD27F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076" y="1219200"/>
                                <a:ext cx="9855200" cy="5543550"/>
                              </a:xfrm>
                              <a:prstGeom prst="rect">
                                <a:avLst/>
                              </a:prstGeom>
                              <a:ln>
                                <a:noFill/>
                              </a:ln>
                              <a:effectLst>
                                <a:outerShdw blurRad="292100" dist="139700" dir="2700000" algn="tl" rotWithShape="0">
                                  <a:srgbClr val="333333">
                                    <a:alpha val="65000"/>
                                  </a:srgbClr>
                                </a:outerShdw>
                              </a:effectLst>
                            </p:spPr>
                          </p:pic>
                          <p:grpSp>
                            <p:nvGrpSpPr>
                              <p:cNvPr id="40" name="Group 39">
                                <a:extLst>
                                  <a:ext uri="{FF2B5EF4-FFF2-40B4-BE49-F238E27FC236}">
                                    <a16:creationId xmlns:a16="http://schemas.microsoft.com/office/drawing/2014/main" id="{A79CD4BF-21BB-2A0E-6481-372EA687480A}"/>
                                  </a:ext>
                                </a:extLst>
                              </p:cNvPr>
                              <p:cNvGrpSpPr/>
                              <p:nvPr/>
                            </p:nvGrpSpPr>
                            <p:grpSpPr>
                              <a:xfrm>
                                <a:off x="2638831" y="5352099"/>
                                <a:ext cx="3095627" cy="247201"/>
                                <a:chOff x="2638831" y="5352099"/>
                                <a:chExt cx="3095627" cy="247201"/>
                              </a:xfrm>
                            </p:grpSpPr>
                            <p:sp>
                              <p:nvSpPr>
                                <p:cNvPr id="39" name="TextBox 38">
                                  <a:extLst>
                                    <a:ext uri="{FF2B5EF4-FFF2-40B4-BE49-F238E27FC236}">
                                      <a16:creationId xmlns:a16="http://schemas.microsoft.com/office/drawing/2014/main" id="{4BA90325-A968-A610-61DA-9C2DC6C1B4FD}"/>
                                    </a:ext>
                                  </a:extLst>
                                </p:cNvPr>
                                <p:cNvSpPr txBox="1"/>
                                <p:nvPr/>
                              </p:nvSpPr>
                              <p:spPr>
                                <a:xfrm>
                                  <a:off x="3381101" y="5414634"/>
                                  <a:ext cx="1123405" cy="184666"/>
                                </a:xfrm>
                                <a:prstGeom prst="rect">
                                  <a:avLst/>
                                </a:prstGeom>
                                <a:solidFill>
                                  <a:schemeClr val="bg1"/>
                                </a:solidFill>
                              </p:spPr>
                              <p:txBody>
                                <a:bodyPr wrap="square" rtlCol="0">
                                  <a:spAutoFit/>
                                </a:bodyPr>
                                <a:lstStyle/>
                                <a:p>
                                  <a:endParaRPr lang="en-US" sz="600">
                                    <a:latin typeface="+mj-lt"/>
                                  </a:endParaRPr>
                                </a:p>
                              </p:txBody>
                            </p:sp>
                            <p:grpSp>
                              <p:nvGrpSpPr>
                                <p:cNvPr id="38" name="Group 37">
                                  <a:extLst>
                                    <a:ext uri="{FF2B5EF4-FFF2-40B4-BE49-F238E27FC236}">
                                      <a16:creationId xmlns:a16="http://schemas.microsoft.com/office/drawing/2014/main" id="{874D3797-1237-BFBA-D39F-5A70E8FF465D}"/>
                                    </a:ext>
                                  </a:extLst>
                                </p:cNvPr>
                                <p:cNvGrpSpPr/>
                                <p:nvPr/>
                              </p:nvGrpSpPr>
                              <p:grpSpPr>
                                <a:xfrm>
                                  <a:off x="2638831" y="5352099"/>
                                  <a:ext cx="3095627" cy="246221"/>
                                  <a:chOff x="2257423" y="5703972"/>
                                  <a:chExt cx="3095627" cy="246221"/>
                                </a:xfrm>
                              </p:grpSpPr>
                              <p:sp>
                                <p:nvSpPr>
                                  <p:cNvPr id="23" name="TextBox 22">
                                    <a:extLst>
                                      <a:ext uri="{FF2B5EF4-FFF2-40B4-BE49-F238E27FC236}">
                                        <a16:creationId xmlns:a16="http://schemas.microsoft.com/office/drawing/2014/main" id="{762DBEB2-8950-B882-655D-62C74B1E910B}"/>
                                      </a:ext>
                                    </a:extLst>
                                  </p:cNvPr>
                                  <p:cNvSpPr txBox="1"/>
                                  <p:nvPr/>
                                </p:nvSpPr>
                                <p:spPr>
                                  <a:xfrm>
                                    <a:off x="2724149" y="5703972"/>
                                    <a:ext cx="2628901" cy="246221"/>
                                  </a:xfrm>
                                  <a:prstGeom prst="rect">
                                    <a:avLst/>
                                  </a:prstGeom>
                                  <a:noFill/>
                                </p:spPr>
                                <p:txBody>
                                  <a:bodyPr wrap="square" rtlCol="0">
                                    <a:spAutoFit/>
                                  </a:bodyPr>
                                  <a:lstStyle/>
                                  <a:p>
                                    <a:r>
                                      <a:rPr lang="en-US" sz="1000">
                                        <a:solidFill>
                                          <a:schemeClr val="tx1">
                                            <a:lumMod val="75000"/>
                                            <a:lumOff val="25000"/>
                                          </a:schemeClr>
                                        </a:solidFill>
                                        <a:latin typeface="+mj-lt"/>
                                      </a:rPr>
                                      <a:t>Maximum                       Median</a:t>
                                    </a:r>
                                  </a:p>
                                </p:txBody>
                              </p:sp>
                              <p:cxnSp>
                                <p:nvCxnSpPr>
                                  <p:cNvPr id="25" name="Straight Connector 24">
                                    <a:extLst>
                                      <a:ext uri="{FF2B5EF4-FFF2-40B4-BE49-F238E27FC236}">
                                        <a16:creationId xmlns:a16="http://schemas.microsoft.com/office/drawing/2014/main" id="{4E62FAD4-7BB0-EE92-2CF7-E99CFA3BB8B9}"/>
                                      </a:ext>
                                    </a:extLst>
                                  </p:cNvPr>
                                  <p:cNvCxnSpPr>
                                    <a:cxnSpLocks/>
                                  </p:cNvCxnSpPr>
                                  <p:nvPr/>
                                </p:nvCxnSpPr>
                                <p:spPr>
                                  <a:xfrm>
                                    <a:off x="3709441" y="5827082"/>
                                    <a:ext cx="466726" cy="0"/>
                                  </a:xfrm>
                                  <a:prstGeom prst="line">
                                    <a:avLst/>
                                  </a:prstGeom>
                                  <a:ln w="25400">
                                    <a:solidFill>
                                      <a:srgbClr val="EB794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A0BD0E8-8AC8-1E19-5E04-EECC0BFBD412}"/>
                                      </a:ext>
                                    </a:extLst>
                                  </p:cNvPr>
                                  <p:cNvCxnSpPr>
                                    <a:cxnSpLocks/>
                                  </p:cNvCxnSpPr>
                                  <p:nvPr/>
                                </p:nvCxnSpPr>
                                <p:spPr>
                                  <a:xfrm>
                                    <a:off x="2257423" y="5827082"/>
                                    <a:ext cx="466726" cy="0"/>
                                  </a:xfrm>
                                  <a:prstGeom prst="line">
                                    <a:avLst/>
                                  </a:prstGeom>
                                  <a:ln w="25400">
                                    <a:solidFill>
                                      <a:srgbClr val="04587A"/>
                                    </a:solidFill>
                                  </a:ln>
                                </p:spPr>
                                <p:style>
                                  <a:lnRef idx="1">
                                    <a:schemeClr val="accent1"/>
                                  </a:lnRef>
                                  <a:fillRef idx="0">
                                    <a:schemeClr val="accent1"/>
                                  </a:fillRef>
                                  <a:effectRef idx="0">
                                    <a:schemeClr val="accent1"/>
                                  </a:effectRef>
                                  <a:fontRef idx="minor">
                                    <a:schemeClr val="tx1"/>
                                  </a:fontRef>
                                </p:style>
                              </p:cxnSp>
                            </p:grpSp>
                          </p:grpSp>
                          <p:sp>
                            <p:nvSpPr>
                              <p:cNvPr id="41" name="TextBox 40">
                                <a:extLst>
                                  <a:ext uri="{FF2B5EF4-FFF2-40B4-BE49-F238E27FC236}">
                                    <a16:creationId xmlns:a16="http://schemas.microsoft.com/office/drawing/2014/main" id="{53D74298-1DC3-5762-9E24-2D8B92C4BB64}"/>
                                  </a:ext>
                                </a:extLst>
                              </p:cNvPr>
                              <p:cNvSpPr txBox="1"/>
                              <p:nvPr/>
                            </p:nvSpPr>
                            <p:spPr>
                              <a:xfrm rot="16200000">
                                <a:off x="1222452" y="3763326"/>
                                <a:ext cx="498593" cy="200055"/>
                              </a:xfrm>
                              <a:prstGeom prst="rect">
                                <a:avLst/>
                              </a:prstGeom>
                              <a:solidFill>
                                <a:schemeClr val="bg1"/>
                              </a:solidFill>
                            </p:spPr>
                            <p:txBody>
                              <a:bodyPr wrap="square" rtlCol="0">
                                <a:spAutoFit/>
                              </a:bodyPr>
                              <a:lstStyle/>
                              <a:p>
                                <a:r>
                                  <a:rPr lang="en-US" sz="700">
                                    <a:solidFill>
                                      <a:schemeClr val="tx1">
                                        <a:lumMod val="75000"/>
                                        <a:lumOff val="25000"/>
                                      </a:schemeClr>
                                    </a:solidFill>
                                    <a:latin typeface="+mj-lt"/>
                                  </a:rPr>
                                  <a:t>NDVI</a:t>
                                </a:r>
                                <a:endParaRPr lang="en-US" sz="900">
                                  <a:solidFill>
                                    <a:schemeClr val="tx1">
                                      <a:lumMod val="75000"/>
                                      <a:lumOff val="25000"/>
                                    </a:schemeClr>
                                  </a:solidFill>
                                  <a:latin typeface="+mj-lt"/>
                                </a:endParaRPr>
                              </a:p>
                            </p:txBody>
                          </p:sp>
                          <p:grpSp>
                            <p:nvGrpSpPr>
                              <p:cNvPr id="58" name="Group 57">
                                <a:extLst>
                                  <a:ext uri="{FF2B5EF4-FFF2-40B4-BE49-F238E27FC236}">
                                    <a16:creationId xmlns:a16="http://schemas.microsoft.com/office/drawing/2014/main" id="{A0FB1F63-2E22-2583-78AC-1452E32270B7}"/>
                                  </a:ext>
                                </a:extLst>
                              </p:cNvPr>
                              <p:cNvGrpSpPr/>
                              <p:nvPr/>
                            </p:nvGrpSpPr>
                            <p:grpSpPr>
                              <a:xfrm>
                                <a:off x="1437217" y="2454400"/>
                                <a:ext cx="440265" cy="3083152"/>
                                <a:chOff x="1721290" y="2849645"/>
                                <a:chExt cx="440265" cy="3083152"/>
                              </a:xfrm>
                            </p:grpSpPr>
                            <p:sp>
                              <p:nvSpPr>
                                <p:cNvPr id="49" name="TextBox 48">
                                  <a:extLst>
                                    <a:ext uri="{FF2B5EF4-FFF2-40B4-BE49-F238E27FC236}">
                                      <a16:creationId xmlns:a16="http://schemas.microsoft.com/office/drawing/2014/main" id="{A95D6A5A-A8FC-8F20-B2CB-0E480D08FEDB}"/>
                                    </a:ext>
                                  </a:extLst>
                                </p:cNvPr>
                                <p:cNvSpPr txBox="1"/>
                                <p:nvPr/>
                              </p:nvSpPr>
                              <p:spPr>
                                <a:xfrm>
                                  <a:off x="1813063" y="2849645"/>
                                  <a:ext cx="128360" cy="2817905"/>
                                </a:xfrm>
                                <a:prstGeom prst="rect">
                                  <a:avLst/>
                                </a:prstGeom>
                                <a:solidFill>
                                  <a:schemeClr val="bg1"/>
                                </a:solidFill>
                                <a:ln w="28575">
                                  <a:solidFill>
                                    <a:schemeClr val="bg1"/>
                                  </a:solidFill>
                                </a:ln>
                              </p:spPr>
                              <p:txBody>
                                <a:bodyPr wrap="square" rtlCol="0">
                                  <a:spAutoFit/>
                                </a:bodyPr>
                                <a:lstStyle/>
                                <a:p>
                                  <a:endParaRPr lang="en-US"/>
                                </a:p>
                              </p:txBody>
                            </p:sp>
                            <p:sp>
                              <p:nvSpPr>
                                <p:cNvPr id="57" name="TextBox 56">
                                  <a:extLst>
                                    <a:ext uri="{FF2B5EF4-FFF2-40B4-BE49-F238E27FC236}">
                                      <a16:creationId xmlns:a16="http://schemas.microsoft.com/office/drawing/2014/main" id="{3D45CCF4-4E7D-16DD-53AE-65C80577DCF8}"/>
                                    </a:ext>
                                  </a:extLst>
                                </p:cNvPr>
                                <p:cNvSpPr txBox="1"/>
                                <p:nvPr/>
                              </p:nvSpPr>
                              <p:spPr>
                                <a:xfrm>
                                  <a:off x="1721290" y="2885809"/>
                                  <a:ext cx="440265" cy="3046988"/>
                                </a:xfrm>
                                <a:prstGeom prst="rect">
                                  <a:avLst/>
                                </a:prstGeom>
                                <a:noFill/>
                              </p:spPr>
                              <p:txBody>
                                <a:bodyPr wrap="square" rtlCol="0">
                                  <a:spAutoFit/>
                                </a:bodyPr>
                                <a:lstStyle/>
                                <a:p>
                                  <a:r>
                                    <a:rPr lang="en-US" sz="300">
                                      <a:latin typeface="+mj-lt"/>
                                    </a:rPr>
                                    <a:t>  </a:t>
                                  </a:r>
                                  <a:endParaRPr lang="en-US" sz="600">
                                    <a:latin typeface="+mj-lt"/>
                                  </a:endParaRPr>
                                </a:p>
                                <a:p>
                                  <a:r>
                                    <a:rPr lang="en-US" sz="800">
                                      <a:solidFill>
                                        <a:schemeClr val="tx1">
                                          <a:lumMod val="75000"/>
                                          <a:lumOff val="25000"/>
                                        </a:schemeClr>
                                      </a:solidFill>
                                      <a:latin typeface="+mj-lt"/>
                                    </a:rPr>
                                    <a:t>   1</a:t>
                                  </a: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200">
                                    <a:solidFill>
                                      <a:schemeClr val="tx1">
                                        <a:lumMod val="75000"/>
                                        <a:lumOff val="25000"/>
                                      </a:schemeClr>
                                    </a:solidFill>
                                    <a:latin typeface="+mj-lt"/>
                                  </a:endParaRPr>
                                </a:p>
                                <a:p>
                                  <a:r>
                                    <a:rPr lang="en-US" sz="800">
                                      <a:solidFill>
                                        <a:schemeClr val="tx1">
                                          <a:lumMod val="75000"/>
                                          <a:lumOff val="25000"/>
                                        </a:schemeClr>
                                      </a:solidFill>
                                      <a:latin typeface="+mj-lt"/>
                                    </a:rPr>
                                    <a:t>0.8</a:t>
                                  </a:r>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300">
                                    <a:solidFill>
                                      <a:schemeClr val="tx1">
                                        <a:lumMod val="75000"/>
                                        <a:lumOff val="25000"/>
                                      </a:schemeClr>
                                    </a:solidFill>
                                    <a:latin typeface="+mj-lt"/>
                                  </a:endParaRPr>
                                </a:p>
                                <a:p>
                                  <a:r>
                                    <a:rPr lang="en-US" sz="800">
                                      <a:solidFill>
                                        <a:schemeClr val="tx1">
                                          <a:lumMod val="75000"/>
                                          <a:lumOff val="25000"/>
                                        </a:schemeClr>
                                      </a:solidFill>
                                      <a:latin typeface="+mj-lt"/>
                                    </a:rPr>
                                    <a:t>0.6</a:t>
                                  </a: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400">
                                    <a:solidFill>
                                      <a:schemeClr val="tx1">
                                        <a:lumMod val="75000"/>
                                        <a:lumOff val="25000"/>
                                      </a:schemeClr>
                                    </a:solidFill>
                                    <a:latin typeface="+mj-lt"/>
                                  </a:endParaRPr>
                                </a:p>
                                <a:p>
                                  <a:r>
                                    <a:rPr lang="en-US" sz="800">
                                      <a:solidFill>
                                        <a:schemeClr val="tx1">
                                          <a:lumMod val="75000"/>
                                          <a:lumOff val="25000"/>
                                        </a:schemeClr>
                                      </a:solidFill>
                                      <a:latin typeface="+mj-lt"/>
                                    </a:rPr>
                                    <a:t>0.4</a:t>
                                  </a: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300">
                                    <a:solidFill>
                                      <a:schemeClr val="tx1">
                                        <a:lumMod val="75000"/>
                                        <a:lumOff val="25000"/>
                                      </a:schemeClr>
                                    </a:solidFill>
                                    <a:latin typeface="+mj-lt"/>
                                  </a:endParaRPr>
                                </a:p>
                                <a:p>
                                  <a:r>
                                    <a:rPr lang="en-US" sz="800">
                                      <a:solidFill>
                                        <a:schemeClr val="tx1">
                                          <a:lumMod val="75000"/>
                                          <a:lumOff val="25000"/>
                                        </a:schemeClr>
                                      </a:solidFill>
                                      <a:latin typeface="+mj-lt"/>
                                    </a:rPr>
                                    <a:t>0.2</a:t>
                                  </a: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600">
                                    <a:solidFill>
                                      <a:schemeClr val="tx1">
                                        <a:lumMod val="75000"/>
                                        <a:lumOff val="25000"/>
                                      </a:schemeClr>
                                    </a:solidFill>
                                    <a:latin typeface="+mj-lt"/>
                                  </a:endParaRPr>
                                </a:p>
                                <a:p>
                                  <a:endParaRPr lang="en-US" sz="300">
                                    <a:solidFill>
                                      <a:schemeClr val="tx1">
                                        <a:lumMod val="75000"/>
                                        <a:lumOff val="25000"/>
                                      </a:schemeClr>
                                    </a:solidFill>
                                    <a:latin typeface="+mj-lt"/>
                                  </a:endParaRPr>
                                </a:p>
                                <a:p>
                                  <a:r>
                                    <a:rPr lang="en-US" sz="800">
                                      <a:solidFill>
                                        <a:schemeClr val="tx1">
                                          <a:lumMod val="75000"/>
                                          <a:lumOff val="25000"/>
                                        </a:schemeClr>
                                      </a:solidFill>
                                      <a:latin typeface="+mj-lt"/>
                                    </a:rPr>
                                    <a:t>0</a:t>
                                  </a:r>
                                </a:p>
                                <a:p>
                                  <a:endParaRPr lang="en-US" sz="600">
                                    <a:solidFill>
                                      <a:schemeClr val="tx1">
                                        <a:lumMod val="75000"/>
                                        <a:lumOff val="25000"/>
                                      </a:schemeClr>
                                    </a:solidFill>
                                    <a:latin typeface="+mj-lt"/>
                                  </a:endParaRPr>
                                </a:p>
                                <a:p>
                                  <a:endParaRPr lang="en-US" sz="600">
                                    <a:latin typeface="+mj-lt"/>
                                  </a:endParaRPr>
                                </a:p>
                              </p:txBody>
                            </p:sp>
                          </p:grpSp>
                        </p:grpSp>
                        <p:sp>
                          <p:nvSpPr>
                            <p:cNvPr id="21" name="TextBox 20">
                              <a:extLst>
                                <a:ext uri="{FF2B5EF4-FFF2-40B4-BE49-F238E27FC236}">
                                  <a16:creationId xmlns:a16="http://schemas.microsoft.com/office/drawing/2014/main" id="{3D3F5B5D-B7E6-9F12-46FB-D9B044377BE6}"/>
                                </a:ext>
                              </a:extLst>
                            </p:cNvPr>
                            <p:cNvSpPr txBox="1"/>
                            <p:nvPr/>
                          </p:nvSpPr>
                          <p:spPr>
                            <a:xfrm>
                              <a:off x="2968324" y="5993882"/>
                              <a:ext cx="4762500" cy="215444"/>
                            </a:xfrm>
                            <a:prstGeom prst="rect">
                              <a:avLst/>
                            </a:prstGeom>
                            <a:solidFill>
                              <a:schemeClr val="bg1"/>
                            </a:solidFill>
                          </p:spPr>
                          <p:txBody>
                            <a:bodyPr wrap="square" rtlCol="0">
                              <a:spAutoFit/>
                            </a:bodyPr>
                            <a:lstStyle/>
                            <a:p>
                              <a:r>
                                <a:rPr lang="en-US" sz="700">
                                  <a:solidFill>
                                    <a:schemeClr val="tx1">
                                      <a:lumMod val="75000"/>
                                      <a:lumOff val="25000"/>
                                    </a:schemeClr>
                                  </a:solidFill>
                                  <a:latin typeface="+mj-lt"/>
                                </a:rPr>
                                <a:t>5/1	  </a:t>
                              </a:r>
                              <a:r>
                                <a:rPr lang="en-US" sz="800">
                                  <a:solidFill>
                                    <a:schemeClr val="tx1">
                                      <a:lumMod val="75000"/>
                                      <a:lumOff val="25000"/>
                                    </a:schemeClr>
                                  </a:solidFill>
                                  <a:latin typeface="+mj-lt"/>
                                </a:rPr>
                                <a:t>5/16</a:t>
                              </a:r>
                              <a:r>
                                <a:rPr lang="en-US" sz="700">
                                  <a:solidFill>
                                    <a:schemeClr val="tx1">
                                      <a:lumMod val="75000"/>
                                      <a:lumOff val="25000"/>
                                    </a:schemeClr>
                                  </a:solidFill>
                                  <a:latin typeface="+mj-lt"/>
                                </a:rPr>
                                <a:t>	           5/31	                6/15	                       6/30 </a:t>
                              </a:r>
                              <a:r>
                                <a:rPr lang="en-US" sz="700">
                                  <a:latin typeface="+mj-lt"/>
                                </a:rPr>
                                <a:t>	</a:t>
                              </a:r>
                            </a:p>
                          </p:txBody>
                        </p:sp>
                      </p:grpSp>
                      <p:sp>
                        <p:nvSpPr>
                          <p:cNvPr id="61" name="TextBox 60">
                            <a:extLst>
                              <a:ext uri="{FF2B5EF4-FFF2-40B4-BE49-F238E27FC236}">
                                <a16:creationId xmlns:a16="http://schemas.microsoft.com/office/drawing/2014/main" id="{065E050D-F5CA-F727-E40A-4B5B50BF1755}"/>
                              </a:ext>
                            </a:extLst>
                          </p:cNvPr>
                          <p:cNvSpPr txBox="1"/>
                          <p:nvPr/>
                        </p:nvSpPr>
                        <p:spPr>
                          <a:xfrm>
                            <a:off x="3445663" y="2375891"/>
                            <a:ext cx="1038495" cy="246221"/>
                          </a:xfrm>
                          <a:prstGeom prst="rect">
                            <a:avLst/>
                          </a:prstGeom>
                          <a:solidFill>
                            <a:schemeClr val="bg1"/>
                          </a:solidFill>
                        </p:spPr>
                        <p:txBody>
                          <a:bodyPr wrap="square" rtlCol="0">
                            <a:spAutoFit/>
                          </a:bodyPr>
                          <a:lstStyle/>
                          <a:p>
                            <a:pPr algn="ctr"/>
                            <a:r>
                              <a:rPr lang="en-US" sz="1000" b="1">
                                <a:solidFill>
                                  <a:schemeClr val="tx1">
                                    <a:lumMod val="75000"/>
                                    <a:lumOff val="25000"/>
                                  </a:schemeClr>
                                </a:solidFill>
                                <a:latin typeface="+mj-lt"/>
                              </a:rPr>
                              <a:t>NDVI Metrics</a:t>
                            </a:r>
                          </a:p>
                        </p:txBody>
                      </p:sp>
                    </p:grpSp>
                    <p:sp>
                      <p:nvSpPr>
                        <p:cNvPr id="65" name="Freeform: Shape 64">
                          <a:extLst>
                            <a:ext uri="{FF2B5EF4-FFF2-40B4-BE49-F238E27FC236}">
                              <a16:creationId xmlns:a16="http://schemas.microsoft.com/office/drawing/2014/main" id="{CB768714-EFAA-1191-C5F4-A21DFD169357}"/>
                            </a:ext>
                          </a:extLst>
                        </p:cNvPr>
                        <p:cNvSpPr/>
                        <p:nvPr/>
                      </p:nvSpPr>
                      <p:spPr>
                        <a:xfrm>
                          <a:off x="8059003" y="2797791"/>
                          <a:ext cx="1385248" cy="1340893"/>
                        </a:xfrm>
                        <a:custGeom>
                          <a:avLst/>
                          <a:gdLst>
                            <a:gd name="connsiteX0" fmla="*/ 71651 w 1385248"/>
                            <a:gd name="connsiteY0" fmla="*/ 453788 h 1340893"/>
                            <a:gd name="connsiteX1" fmla="*/ 44355 w 1385248"/>
                            <a:gd name="connsiteY1" fmla="*/ 702860 h 1340893"/>
                            <a:gd name="connsiteX2" fmla="*/ 3412 w 1385248"/>
                            <a:gd name="connsiteY2" fmla="*/ 986051 h 1340893"/>
                            <a:gd name="connsiteX3" fmla="*/ 0 w 1385248"/>
                            <a:gd name="connsiteY3" fmla="*/ 1074761 h 1340893"/>
                            <a:gd name="connsiteX4" fmla="*/ 58003 w 1385248"/>
                            <a:gd name="connsiteY4" fmla="*/ 1163472 h 1340893"/>
                            <a:gd name="connsiteX5" fmla="*/ 112594 w 1385248"/>
                            <a:gd name="connsiteY5" fmla="*/ 1214651 h 1340893"/>
                            <a:gd name="connsiteX6" fmla="*/ 129654 w 1385248"/>
                            <a:gd name="connsiteY6" fmla="*/ 1224887 h 1340893"/>
                            <a:gd name="connsiteX7" fmla="*/ 252484 w 1385248"/>
                            <a:gd name="connsiteY7" fmla="*/ 1228299 h 1340893"/>
                            <a:gd name="connsiteX8" fmla="*/ 378725 w 1385248"/>
                            <a:gd name="connsiteY8" fmla="*/ 1221475 h 1340893"/>
                            <a:gd name="connsiteX9" fmla="*/ 522027 w 1385248"/>
                            <a:gd name="connsiteY9" fmla="*/ 1248770 h 1340893"/>
                            <a:gd name="connsiteX10" fmla="*/ 590266 w 1385248"/>
                            <a:gd name="connsiteY10" fmla="*/ 1262418 h 1340893"/>
                            <a:gd name="connsiteX11" fmla="*/ 665328 w 1385248"/>
                            <a:gd name="connsiteY11" fmla="*/ 1286302 h 1340893"/>
                            <a:gd name="connsiteX12" fmla="*/ 764275 w 1385248"/>
                            <a:gd name="connsiteY12" fmla="*/ 1317009 h 1340893"/>
                            <a:gd name="connsiteX13" fmla="*/ 842749 w 1385248"/>
                            <a:gd name="connsiteY13" fmla="*/ 1340893 h 1340893"/>
                            <a:gd name="connsiteX14" fmla="*/ 934872 w 1385248"/>
                            <a:gd name="connsiteY14" fmla="*/ 1323833 h 1340893"/>
                            <a:gd name="connsiteX15" fmla="*/ 1003110 w 1385248"/>
                            <a:gd name="connsiteY15" fmla="*/ 1252182 h 1340893"/>
                            <a:gd name="connsiteX16" fmla="*/ 1081585 w 1385248"/>
                            <a:gd name="connsiteY16" fmla="*/ 1180531 h 1340893"/>
                            <a:gd name="connsiteX17" fmla="*/ 1136176 w 1385248"/>
                            <a:gd name="connsiteY17" fmla="*/ 1074761 h 1340893"/>
                            <a:gd name="connsiteX18" fmla="*/ 1207827 w 1385248"/>
                            <a:gd name="connsiteY18" fmla="*/ 951931 h 1340893"/>
                            <a:gd name="connsiteX19" fmla="*/ 1286301 w 1385248"/>
                            <a:gd name="connsiteY19" fmla="*/ 805218 h 1340893"/>
                            <a:gd name="connsiteX20" fmla="*/ 1323833 w 1385248"/>
                            <a:gd name="connsiteY20" fmla="*/ 713096 h 1340893"/>
                            <a:gd name="connsiteX21" fmla="*/ 1344304 w 1385248"/>
                            <a:gd name="connsiteY21" fmla="*/ 580030 h 1340893"/>
                            <a:gd name="connsiteX22" fmla="*/ 1364776 w 1385248"/>
                            <a:gd name="connsiteY22" fmla="*/ 453788 h 1340893"/>
                            <a:gd name="connsiteX23" fmla="*/ 1378424 w 1385248"/>
                            <a:gd name="connsiteY23" fmla="*/ 296839 h 1340893"/>
                            <a:gd name="connsiteX24" fmla="*/ 1385248 w 1385248"/>
                            <a:gd name="connsiteY24" fmla="*/ 290015 h 1340893"/>
                            <a:gd name="connsiteX25" fmla="*/ 1330657 w 1385248"/>
                            <a:gd name="connsiteY25" fmla="*/ 221776 h 1340893"/>
                            <a:gd name="connsiteX26" fmla="*/ 1238534 w 1385248"/>
                            <a:gd name="connsiteY26" fmla="*/ 163773 h 1340893"/>
                            <a:gd name="connsiteX27" fmla="*/ 1136176 w 1385248"/>
                            <a:gd name="connsiteY27" fmla="*/ 116006 h 1340893"/>
                            <a:gd name="connsiteX28" fmla="*/ 1003110 w 1385248"/>
                            <a:gd name="connsiteY28" fmla="*/ 61415 h 1340893"/>
                            <a:gd name="connsiteX29" fmla="*/ 907576 w 1385248"/>
                            <a:gd name="connsiteY29" fmla="*/ 23884 h 1340893"/>
                            <a:gd name="connsiteX30" fmla="*/ 767687 w 1385248"/>
                            <a:gd name="connsiteY30" fmla="*/ 3412 h 1340893"/>
                            <a:gd name="connsiteX31" fmla="*/ 593678 w 1385248"/>
                            <a:gd name="connsiteY31" fmla="*/ 3412 h 1340893"/>
                            <a:gd name="connsiteX32" fmla="*/ 522027 w 1385248"/>
                            <a:gd name="connsiteY32" fmla="*/ 0 h 1340893"/>
                            <a:gd name="connsiteX33" fmla="*/ 385549 w 1385248"/>
                            <a:gd name="connsiteY33" fmla="*/ 58003 h 1340893"/>
                            <a:gd name="connsiteX34" fmla="*/ 283191 w 1385248"/>
                            <a:gd name="connsiteY34" fmla="*/ 139890 h 1340893"/>
                            <a:gd name="connsiteX35" fmla="*/ 235424 w 1385248"/>
                            <a:gd name="connsiteY35" fmla="*/ 187657 h 1340893"/>
                            <a:gd name="connsiteX36" fmla="*/ 139890 w 1385248"/>
                            <a:gd name="connsiteY36" fmla="*/ 334370 h 1340893"/>
                            <a:gd name="connsiteX37" fmla="*/ 71651 w 1385248"/>
                            <a:gd name="connsiteY37" fmla="*/ 453788 h 134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5248" h="1340893">
                              <a:moveTo>
                                <a:pt x="71651" y="453788"/>
                              </a:moveTo>
                              <a:lnTo>
                                <a:pt x="44355" y="702860"/>
                              </a:lnTo>
                              <a:lnTo>
                                <a:pt x="3412" y="986051"/>
                              </a:lnTo>
                              <a:lnTo>
                                <a:pt x="0" y="1074761"/>
                              </a:lnTo>
                              <a:lnTo>
                                <a:pt x="58003" y="1163472"/>
                              </a:lnTo>
                              <a:lnTo>
                                <a:pt x="112594" y="1214651"/>
                              </a:lnTo>
                              <a:lnTo>
                                <a:pt x="129654" y="1224887"/>
                              </a:lnTo>
                              <a:lnTo>
                                <a:pt x="252484" y="1228299"/>
                              </a:lnTo>
                              <a:lnTo>
                                <a:pt x="378725" y="1221475"/>
                              </a:lnTo>
                              <a:lnTo>
                                <a:pt x="522027" y="1248770"/>
                              </a:lnTo>
                              <a:lnTo>
                                <a:pt x="590266" y="1262418"/>
                              </a:lnTo>
                              <a:lnTo>
                                <a:pt x="665328" y="1286302"/>
                              </a:lnTo>
                              <a:lnTo>
                                <a:pt x="764275" y="1317009"/>
                              </a:lnTo>
                              <a:lnTo>
                                <a:pt x="842749" y="1340893"/>
                              </a:lnTo>
                              <a:lnTo>
                                <a:pt x="934872" y="1323833"/>
                              </a:lnTo>
                              <a:lnTo>
                                <a:pt x="1003110" y="1252182"/>
                              </a:lnTo>
                              <a:lnTo>
                                <a:pt x="1081585" y="1180531"/>
                              </a:lnTo>
                              <a:lnTo>
                                <a:pt x="1136176" y="1074761"/>
                              </a:lnTo>
                              <a:lnTo>
                                <a:pt x="1207827" y="951931"/>
                              </a:lnTo>
                              <a:lnTo>
                                <a:pt x="1286301" y="805218"/>
                              </a:lnTo>
                              <a:lnTo>
                                <a:pt x="1323833" y="713096"/>
                              </a:lnTo>
                              <a:lnTo>
                                <a:pt x="1344304" y="580030"/>
                              </a:lnTo>
                              <a:lnTo>
                                <a:pt x="1364776" y="453788"/>
                              </a:lnTo>
                              <a:lnTo>
                                <a:pt x="1378424" y="296839"/>
                              </a:lnTo>
                              <a:lnTo>
                                <a:pt x="1385248" y="290015"/>
                              </a:lnTo>
                              <a:lnTo>
                                <a:pt x="1330657" y="221776"/>
                              </a:lnTo>
                              <a:lnTo>
                                <a:pt x="1238534" y="163773"/>
                              </a:lnTo>
                              <a:lnTo>
                                <a:pt x="1136176" y="116006"/>
                              </a:lnTo>
                              <a:lnTo>
                                <a:pt x="1003110" y="61415"/>
                              </a:lnTo>
                              <a:lnTo>
                                <a:pt x="907576" y="23884"/>
                              </a:lnTo>
                              <a:lnTo>
                                <a:pt x="767687" y="3412"/>
                              </a:lnTo>
                              <a:lnTo>
                                <a:pt x="593678" y="3412"/>
                              </a:lnTo>
                              <a:lnTo>
                                <a:pt x="522027" y="0"/>
                              </a:lnTo>
                              <a:lnTo>
                                <a:pt x="385549" y="58003"/>
                              </a:lnTo>
                              <a:lnTo>
                                <a:pt x="283191" y="139890"/>
                              </a:lnTo>
                              <a:lnTo>
                                <a:pt x="235424" y="187657"/>
                              </a:lnTo>
                              <a:lnTo>
                                <a:pt x="139890" y="334370"/>
                              </a:lnTo>
                              <a:lnTo>
                                <a:pt x="71651" y="453788"/>
                              </a:lnTo>
                              <a:close/>
                            </a:path>
                          </a:pathLst>
                        </a:custGeom>
                        <a:no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DE8440B-5EC8-4C1D-3AAF-646370C9CDDE}"/>
                          </a:ext>
                        </a:extLst>
                      </p:cNvPr>
                      <p:cNvSpPr txBox="1"/>
                      <p:nvPr/>
                    </p:nvSpPr>
                    <p:spPr>
                      <a:xfrm>
                        <a:off x="6980663" y="1492173"/>
                        <a:ext cx="1616927" cy="369332"/>
                      </a:xfrm>
                      <a:prstGeom prst="rect">
                        <a:avLst/>
                      </a:prstGeom>
                      <a:solidFill>
                        <a:srgbClr val="E9F5FB"/>
                      </a:solidFill>
                    </p:spPr>
                    <p:txBody>
                      <a:bodyPr wrap="square" rtlCol="0">
                        <a:spAutoFit/>
                      </a:bodyPr>
                      <a:lstStyle/>
                      <a:p>
                        <a:pPr algn="ctr"/>
                        <a:endParaRPr lang="en-US" sz="900">
                          <a:latin typeface="+mj-lt"/>
                        </a:endParaRPr>
                      </a:p>
                      <a:p>
                        <a:pPr algn="ctr"/>
                        <a:endParaRPr lang="en-US" sz="900">
                          <a:latin typeface="+mj-lt"/>
                        </a:endParaRPr>
                      </a:p>
                    </p:txBody>
                  </p:sp>
                </p:grpSp>
                <p:sp>
                  <p:nvSpPr>
                    <p:cNvPr id="6" name="Rectangle: Rounded Corners 5">
                      <a:extLst>
                        <a:ext uri="{FF2B5EF4-FFF2-40B4-BE49-F238E27FC236}">
                          <a16:creationId xmlns:a16="http://schemas.microsoft.com/office/drawing/2014/main" id="{B29ECE55-9FE8-B513-29FF-AC4CCC757547}"/>
                        </a:ext>
                      </a:extLst>
                    </p:cNvPr>
                    <p:cNvSpPr/>
                    <p:nvPr/>
                  </p:nvSpPr>
                  <p:spPr>
                    <a:xfrm>
                      <a:off x="6962896" y="1364762"/>
                      <a:ext cx="1857719" cy="566194"/>
                    </a:xfrm>
                    <a:prstGeom prst="roundRect">
                      <a:avLst>
                        <a:gd name="adj" fmla="val 0"/>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75000"/>
                              <a:lumOff val="25000"/>
                            </a:schemeClr>
                          </a:solidFill>
                          <a:effectLst/>
                          <a:uLnTx/>
                          <a:uFillTx/>
                          <a:latin typeface="Century Gothic"/>
                          <a:ea typeface="+mn-ea"/>
                          <a:cs typeface="+mn-cs"/>
                        </a:rPr>
                        <a:t>NBAR MODIS Median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75000"/>
                              <a:lumOff val="25000"/>
                            </a:schemeClr>
                          </a:solidFill>
                          <a:effectLst/>
                          <a:uLnTx/>
                          <a:uFillTx/>
                          <a:latin typeface="Century Gothic"/>
                          <a:ea typeface="+mn-ea"/>
                          <a:cs typeface="+mn-cs"/>
                        </a:rPr>
                        <a:t>NDVI, 2000 – 2024</a:t>
                      </a:r>
                      <a:endParaRPr lang="en-US">
                        <a:solidFill>
                          <a:schemeClr val="tx1">
                            <a:lumMod val="75000"/>
                            <a:lumOff val="25000"/>
                          </a:schemeClr>
                        </a:solidFill>
                      </a:endParaRPr>
                    </a:p>
                  </p:txBody>
                </p:sp>
              </p:grpSp>
              <p:sp>
                <p:nvSpPr>
                  <p:cNvPr id="71" name="Rectangle: Rounded Corners 70">
                    <a:extLst>
                      <a:ext uri="{FF2B5EF4-FFF2-40B4-BE49-F238E27FC236}">
                        <a16:creationId xmlns:a16="http://schemas.microsoft.com/office/drawing/2014/main" id="{E90BD73D-47D6-D5DA-92B2-6A1FD2C6A043}"/>
                      </a:ext>
                    </a:extLst>
                  </p:cNvPr>
                  <p:cNvSpPr/>
                  <p:nvPr/>
                </p:nvSpPr>
                <p:spPr>
                  <a:xfrm>
                    <a:off x="9057282" y="1371600"/>
                    <a:ext cx="1082543" cy="566194"/>
                  </a:xfrm>
                  <a:prstGeom prst="roundRect">
                    <a:avLst/>
                  </a:prstGeom>
                  <a:solidFill>
                    <a:srgbClr val="67A478"/>
                  </a:solidFill>
                  <a:ln>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latin typeface="+mj-lt"/>
                      </a:rPr>
                      <a:t>Site A: Core Calving</a:t>
                    </a:r>
                  </a:p>
                </p:txBody>
              </p:sp>
            </p:grpSp>
            <p:cxnSp>
              <p:nvCxnSpPr>
                <p:cNvPr id="27" name="Straight Arrow Connector 26">
                  <a:extLst>
                    <a:ext uri="{FF2B5EF4-FFF2-40B4-BE49-F238E27FC236}">
                      <a16:creationId xmlns:a16="http://schemas.microsoft.com/office/drawing/2014/main" id="{BF4E23F9-6D69-6E6E-5535-308BCC3C0AB4}"/>
                    </a:ext>
                  </a:extLst>
                </p:cNvPr>
                <p:cNvCxnSpPr>
                  <a:cxnSpLocks/>
                </p:cNvCxnSpPr>
                <p:nvPr/>
              </p:nvCxnSpPr>
              <p:spPr>
                <a:xfrm flipV="1">
                  <a:off x="6891182" y="4932595"/>
                  <a:ext cx="290767" cy="109170"/>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39A6881-04E1-5479-00D1-BC105C5F819F}"/>
                    </a:ext>
                  </a:extLst>
                </p:cNvPr>
                <p:cNvSpPr txBox="1"/>
                <p:nvPr/>
              </p:nvSpPr>
              <p:spPr>
                <a:xfrm>
                  <a:off x="6266359" y="4845637"/>
                  <a:ext cx="638092" cy="430887"/>
                </a:xfrm>
                <a:prstGeom prst="rect">
                  <a:avLst/>
                </a:prstGeom>
                <a:noFill/>
              </p:spPr>
              <p:txBody>
                <a:bodyPr wrap="square" rtlCol="0">
                  <a:spAutoFit/>
                </a:bodyPr>
                <a:lstStyle/>
                <a:p>
                  <a:pPr algn="ctr"/>
                  <a:r>
                    <a:rPr lang="en-US" sz="1100" b="1">
                      <a:solidFill>
                        <a:schemeClr val="tx1">
                          <a:lumMod val="75000"/>
                          <a:lumOff val="25000"/>
                        </a:schemeClr>
                      </a:solidFill>
                      <a:latin typeface="+mj-lt"/>
                    </a:rPr>
                    <a:t>Brooks Range</a:t>
                  </a:r>
                </a:p>
              </p:txBody>
            </p:sp>
            <p:pic>
              <p:nvPicPr>
                <p:cNvPr id="5" name="Picture 4">
                  <a:extLst>
                    <a:ext uri="{FF2B5EF4-FFF2-40B4-BE49-F238E27FC236}">
                      <a16:creationId xmlns:a16="http://schemas.microsoft.com/office/drawing/2014/main" id="{DFAAFE42-7A90-49E7-9758-1914EBD00617}"/>
                    </a:ext>
                  </a:extLst>
                </p:cNvPr>
                <p:cNvPicPr>
                  <a:picLocks noChangeAspect="1"/>
                </p:cNvPicPr>
                <p:nvPr/>
              </p:nvPicPr>
              <p:blipFill rotWithShape="1">
                <a:blip r:embed="rId5"/>
                <a:srcRect l="53209" t="94685" r="19480" b="2922"/>
                <a:stretch/>
              </p:blipFill>
              <p:spPr>
                <a:xfrm>
                  <a:off x="8511541" y="6327573"/>
                  <a:ext cx="1152525" cy="132652"/>
                </a:xfrm>
                <a:prstGeom prst="rect">
                  <a:avLst/>
                </a:prstGeom>
              </p:spPr>
            </p:pic>
            <p:sp>
              <p:nvSpPr>
                <p:cNvPr id="10" name="TextBox 9">
                  <a:extLst>
                    <a:ext uri="{FF2B5EF4-FFF2-40B4-BE49-F238E27FC236}">
                      <a16:creationId xmlns:a16="http://schemas.microsoft.com/office/drawing/2014/main" id="{7F6FDC31-86CC-0839-ECCA-0538A4E34044}"/>
                    </a:ext>
                  </a:extLst>
                </p:cNvPr>
                <p:cNvSpPr txBox="1"/>
                <p:nvPr/>
              </p:nvSpPr>
              <p:spPr>
                <a:xfrm>
                  <a:off x="8412131" y="6199937"/>
                  <a:ext cx="24645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0</a:t>
                  </a:r>
                </a:p>
              </p:txBody>
            </p:sp>
            <p:sp>
              <p:nvSpPr>
                <p:cNvPr id="12" name="TextBox 11">
                  <a:extLst>
                    <a:ext uri="{FF2B5EF4-FFF2-40B4-BE49-F238E27FC236}">
                      <a16:creationId xmlns:a16="http://schemas.microsoft.com/office/drawing/2014/main" id="{9C183B53-C4A0-76E6-3434-DB5EFD338DCD}"/>
                    </a:ext>
                  </a:extLst>
                </p:cNvPr>
                <p:cNvSpPr txBox="1"/>
                <p:nvPr/>
              </p:nvSpPr>
              <p:spPr>
                <a:xfrm>
                  <a:off x="8681879" y="6199937"/>
                  <a:ext cx="33437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latin typeface="+mj-lt"/>
                    </a:rPr>
                    <a:t>20</a:t>
                  </a:r>
                </a:p>
              </p:txBody>
            </p:sp>
            <p:sp>
              <p:nvSpPr>
                <p:cNvPr id="14" name="TextBox 13">
                  <a:extLst>
                    <a:ext uri="{FF2B5EF4-FFF2-40B4-BE49-F238E27FC236}">
                      <a16:creationId xmlns:a16="http://schemas.microsoft.com/office/drawing/2014/main" id="{60BA26DA-F4F0-9BC5-63D7-70D503C9BF8A}"/>
                    </a:ext>
                  </a:extLst>
                </p:cNvPr>
                <p:cNvSpPr txBox="1"/>
                <p:nvPr/>
              </p:nvSpPr>
              <p:spPr>
                <a:xfrm>
                  <a:off x="8946296" y="6199937"/>
                  <a:ext cx="402757"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mj-lt"/>
                    </a:rPr>
                    <a:t>40 </a:t>
                  </a:r>
                </a:p>
              </p:txBody>
            </p:sp>
            <p:sp>
              <p:nvSpPr>
                <p:cNvPr id="15" name="TextBox 14">
                  <a:extLst>
                    <a:ext uri="{FF2B5EF4-FFF2-40B4-BE49-F238E27FC236}">
                      <a16:creationId xmlns:a16="http://schemas.microsoft.com/office/drawing/2014/main" id="{9B09BE48-6969-87A5-D3FC-23C314CCC102}"/>
                    </a:ext>
                  </a:extLst>
                </p:cNvPr>
                <p:cNvSpPr txBox="1"/>
                <p:nvPr/>
              </p:nvSpPr>
              <p:spPr>
                <a:xfrm>
                  <a:off x="9487717" y="6199937"/>
                  <a:ext cx="402757"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mj-lt"/>
                    </a:rPr>
                    <a:t>80 </a:t>
                  </a:r>
                </a:p>
              </p:txBody>
            </p:sp>
            <p:sp>
              <p:nvSpPr>
                <p:cNvPr id="16" name="TextBox 15">
                  <a:extLst>
                    <a:ext uri="{FF2B5EF4-FFF2-40B4-BE49-F238E27FC236}">
                      <a16:creationId xmlns:a16="http://schemas.microsoft.com/office/drawing/2014/main" id="{D0596144-0F0D-9470-8053-82533D576F28}"/>
                    </a:ext>
                  </a:extLst>
                </p:cNvPr>
                <p:cNvSpPr txBox="1"/>
                <p:nvPr/>
              </p:nvSpPr>
              <p:spPr>
                <a:xfrm>
                  <a:off x="9566502" y="6199937"/>
                  <a:ext cx="79982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mj-lt"/>
                    </a:rPr>
                    <a:t>Kilometers</a:t>
                  </a:r>
                  <a:endParaRPr lang="en-US" sz="800">
                    <a:latin typeface="+mj-lt"/>
                  </a:endParaRPr>
                </a:p>
              </p:txBody>
            </p:sp>
            <p:sp>
              <p:nvSpPr>
                <p:cNvPr id="64" name="Rectangle: Rounded Corners 63">
                  <a:extLst>
                    <a:ext uri="{FF2B5EF4-FFF2-40B4-BE49-F238E27FC236}">
                      <a16:creationId xmlns:a16="http://schemas.microsoft.com/office/drawing/2014/main" id="{C0B83275-C1C0-B3F3-8F6E-EF57861CC907}"/>
                    </a:ext>
                  </a:extLst>
                </p:cNvPr>
                <p:cNvSpPr/>
                <p:nvPr/>
              </p:nvSpPr>
              <p:spPr>
                <a:xfrm>
                  <a:off x="6284783" y="5480282"/>
                  <a:ext cx="842535" cy="932667"/>
                </a:xfrm>
                <a:prstGeom prst="roundRect">
                  <a:avLst>
                    <a:gd name="adj" fmla="val 5949"/>
                  </a:avLst>
                </a:prstGeom>
                <a:solidFill>
                  <a:schemeClr val="bg1">
                    <a:lumMod val="85000"/>
                    <a:alpha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00C93959-E4E6-831D-052C-440CB8BBCB66}"/>
                  </a:ext>
                </a:extLst>
              </p:cNvPr>
              <p:cNvGrpSpPr/>
              <p:nvPr/>
            </p:nvGrpSpPr>
            <p:grpSpPr>
              <a:xfrm>
                <a:off x="6245975" y="5477498"/>
                <a:ext cx="1008118" cy="935972"/>
                <a:chOff x="5062302" y="5099424"/>
                <a:chExt cx="1643296" cy="1270108"/>
              </a:xfrm>
            </p:grpSpPr>
            <p:pic>
              <p:nvPicPr>
                <p:cNvPr id="53" name="Picture 52">
                  <a:extLst>
                    <a:ext uri="{FF2B5EF4-FFF2-40B4-BE49-F238E27FC236}">
                      <a16:creationId xmlns:a16="http://schemas.microsoft.com/office/drawing/2014/main" id="{57CAD80D-BA2C-F181-56AD-D195EFB8B16C}"/>
                    </a:ext>
                  </a:extLst>
                </p:cNvPr>
                <p:cNvPicPr>
                  <a:picLocks noChangeAspect="1"/>
                </p:cNvPicPr>
                <p:nvPr/>
              </p:nvPicPr>
              <p:blipFill>
                <a:blip r:embed="rId6"/>
                <a:stretch>
                  <a:fillRect/>
                </a:stretch>
              </p:blipFill>
              <p:spPr>
                <a:xfrm>
                  <a:off x="5226249" y="5412928"/>
                  <a:ext cx="390524" cy="933450"/>
                </a:xfrm>
                <a:prstGeom prst="rect">
                  <a:avLst/>
                </a:prstGeom>
              </p:spPr>
            </p:pic>
            <p:sp>
              <p:nvSpPr>
                <p:cNvPr id="54" name="TextBox 53">
                  <a:extLst>
                    <a:ext uri="{FF2B5EF4-FFF2-40B4-BE49-F238E27FC236}">
                      <a16:creationId xmlns:a16="http://schemas.microsoft.com/office/drawing/2014/main" id="{EE3C409B-63DE-EE9A-F810-F95B1FEF3CC1}"/>
                    </a:ext>
                  </a:extLst>
                </p:cNvPr>
                <p:cNvSpPr txBox="1"/>
                <p:nvPr/>
              </p:nvSpPr>
              <p:spPr>
                <a:xfrm>
                  <a:off x="5062302" y="5099424"/>
                  <a:ext cx="1536698" cy="313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tx1">
                          <a:lumMod val="75000"/>
                          <a:lumOff val="25000"/>
                        </a:schemeClr>
                      </a:solidFill>
                      <a:latin typeface="+mj-lt"/>
                    </a:rPr>
                    <a:t>Median NDVI</a:t>
                  </a:r>
                </a:p>
              </p:txBody>
            </p:sp>
            <p:sp>
              <p:nvSpPr>
                <p:cNvPr id="55" name="TextBox 54">
                  <a:extLst>
                    <a:ext uri="{FF2B5EF4-FFF2-40B4-BE49-F238E27FC236}">
                      <a16:creationId xmlns:a16="http://schemas.microsoft.com/office/drawing/2014/main" id="{67E339A6-AE94-B239-47ED-6521B9F416D5}"/>
                    </a:ext>
                  </a:extLst>
                </p:cNvPr>
                <p:cNvSpPr txBox="1"/>
                <p:nvPr/>
              </p:nvSpPr>
              <p:spPr>
                <a:xfrm>
                  <a:off x="5549903" y="5353054"/>
                  <a:ext cx="711587" cy="292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High</a:t>
                  </a:r>
                </a:p>
              </p:txBody>
            </p:sp>
            <p:sp>
              <p:nvSpPr>
                <p:cNvPr id="56" name="TextBox 55">
                  <a:extLst>
                    <a:ext uri="{FF2B5EF4-FFF2-40B4-BE49-F238E27FC236}">
                      <a16:creationId xmlns:a16="http://schemas.microsoft.com/office/drawing/2014/main" id="{19C8E914-96A2-F3FC-8708-D436A06A14AF}"/>
                    </a:ext>
                  </a:extLst>
                </p:cNvPr>
                <p:cNvSpPr txBox="1"/>
                <p:nvPr/>
              </p:nvSpPr>
              <p:spPr>
                <a:xfrm>
                  <a:off x="5549900" y="5695728"/>
                  <a:ext cx="1155698" cy="2923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Medium</a:t>
                  </a:r>
                </a:p>
              </p:txBody>
            </p:sp>
            <p:sp>
              <p:nvSpPr>
                <p:cNvPr id="63" name="TextBox 62">
                  <a:extLst>
                    <a:ext uri="{FF2B5EF4-FFF2-40B4-BE49-F238E27FC236}">
                      <a16:creationId xmlns:a16="http://schemas.microsoft.com/office/drawing/2014/main" id="{283E95E6-32C1-0E0A-613F-A0D904A4B8C3}"/>
                    </a:ext>
                  </a:extLst>
                </p:cNvPr>
                <p:cNvSpPr txBox="1"/>
                <p:nvPr/>
              </p:nvSpPr>
              <p:spPr>
                <a:xfrm>
                  <a:off x="5549900" y="6077176"/>
                  <a:ext cx="647698" cy="292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mj-lt"/>
                    </a:rPr>
                    <a:t>Low</a:t>
                  </a:r>
                </a:p>
              </p:txBody>
            </p:sp>
          </p:grpSp>
        </p:grpSp>
        <p:cxnSp>
          <p:nvCxnSpPr>
            <p:cNvPr id="11" name="Straight Connector 10">
              <a:extLst>
                <a:ext uri="{FF2B5EF4-FFF2-40B4-BE49-F238E27FC236}">
                  <a16:creationId xmlns:a16="http://schemas.microsoft.com/office/drawing/2014/main" id="{D6776645-3170-A43B-32A2-3E6D8B6A5C22}"/>
                </a:ext>
              </a:extLst>
            </p:cNvPr>
            <p:cNvCxnSpPr>
              <a:cxnSpLocks/>
              <a:stCxn id="71" idx="2"/>
              <a:endCxn id="65" idx="27"/>
            </p:cNvCxnSpPr>
            <p:nvPr/>
          </p:nvCxnSpPr>
          <p:spPr>
            <a:xfrm flipH="1">
              <a:off x="9386247" y="1949878"/>
              <a:ext cx="1103410" cy="93139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4FC4323-7405-1AF0-BB5C-786FB9A25A57}"/>
              </a:ext>
            </a:extLst>
          </p:cNvPr>
          <p:cNvSpPr>
            <a:spLocks noGrp="1"/>
          </p:cNvSpPr>
          <p:nvPr>
            <p:ph type="title"/>
          </p:nvPr>
        </p:nvSpPr>
        <p:spPr/>
        <p:txBody>
          <a:bodyPr/>
          <a:lstStyle/>
          <a:p>
            <a:r>
              <a:rPr lang="en-US"/>
              <a:t>Results - NBAR MODIS Time Series</a:t>
            </a:r>
          </a:p>
        </p:txBody>
      </p:sp>
      <p:sp>
        <p:nvSpPr>
          <p:cNvPr id="13" name="TextBox 12">
            <a:extLst>
              <a:ext uri="{FF2B5EF4-FFF2-40B4-BE49-F238E27FC236}">
                <a16:creationId xmlns:a16="http://schemas.microsoft.com/office/drawing/2014/main" id="{FCF426A3-FDEC-25F2-05D2-8F356B9D537E}"/>
              </a:ext>
            </a:extLst>
          </p:cNvPr>
          <p:cNvSpPr txBox="1"/>
          <p:nvPr/>
        </p:nvSpPr>
        <p:spPr>
          <a:xfrm>
            <a:off x="11075292" y="5999662"/>
            <a:ext cx="1112827" cy="769441"/>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6000"/>
                    <a:lumOff val="24000"/>
                  </a:schemeClr>
                </a:solidFill>
                <a:latin typeface="Century Gothic"/>
              </a:rPr>
              <a:t>Data from </a:t>
            </a:r>
            <a:endParaRPr lang="en-US">
              <a:solidFill>
                <a:schemeClr val="tx1">
                  <a:lumMod val="76000"/>
                  <a:lumOff val="24000"/>
                </a:schemeClr>
              </a:solidFill>
              <a:latin typeface="Century Gothic"/>
            </a:endParaRPr>
          </a:p>
          <a:p>
            <a:r>
              <a:rPr lang="en-US" sz="1100">
                <a:solidFill>
                  <a:schemeClr val="tx1">
                    <a:lumMod val="76000"/>
                    <a:lumOff val="24000"/>
                  </a:schemeClr>
                </a:solidFill>
                <a:latin typeface="Century Gothic"/>
              </a:rPr>
              <a:t>Data basin, </a:t>
            </a:r>
            <a:endParaRPr lang="en-US">
              <a:solidFill>
                <a:schemeClr val="tx1">
                  <a:lumMod val="76000"/>
                  <a:lumOff val="24000"/>
                </a:schemeClr>
              </a:solidFill>
              <a:latin typeface="Century Gothic"/>
            </a:endParaRPr>
          </a:p>
          <a:p>
            <a:r>
              <a:rPr lang="en-US" sz="1100">
                <a:solidFill>
                  <a:schemeClr val="tx1">
                    <a:lumMod val="76000"/>
                    <a:lumOff val="24000"/>
                  </a:schemeClr>
                </a:solidFill>
                <a:latin typeface="Century Gothic"/>
              </a:rPr>
              <a:t>USGS, Esri terrain </a:t>
            </a:r>
            <a:endParaRPr lang="en-US">
              <a:solidFill>
                <a:schemeClr val="tx1">
                  <a:lumMod val="76000"/>
                  <a:lumOff val="24000"/>
                </a:schemeClr>
              </a:solidFill>
              <a:latin typeface="Century Gothic"/>
            </a:endParaRPr>
          </a:p>
        </p:txBody>
      </p:sp>
    </p:spTree>
    <p:extLst>
      <p:ext uri="{BB962C8B-B14F-4D97-AF65-F5344CB8AC3E}">
        <p14:creationId xmlns:p14="http://schemas.microsoft.com/office/powerpoint/2010/main" val="275617859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5" ma:contentTypeDescription="Create a new document." ma:contentTypeScope="" ma:versionID="98e109d9dd60d7a372019bfdbe7381d3">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43e89faf266ed227a2e84934fd67eb0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9f1705d-fa23-4e5a-aad3-323b9a13bcac}"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SharedWithUsers xmlns="5ab83896-aab5-4bd0-8483-2509975cde97">
      <UserInfo>
        <DisplayName>Kaitlyn L. Lemon</DisplayName>
        <AccountId>85</AccountId>
        <AccountType/>
      </UserInfo>
    </SharedWithUsers>
  </documentManagement>
</p:properties>
</file>

<file path=customXml/itemProps1.xml><?xml version="1.0" encoding="utf-8"?>
<ds:datastoreItem xmlns:ds="http://schemas.openxmlformats.org/officeDocument/2006/customXml" ds:itemID="{3C6FA26A-0110-4FCD-97BC-A73ADAF2B59E}">
  <ds:schemaRefs>
    <ds:schemaRef ds:uri="http://schemas.microsoft.com/sharepoint/v3/contenttype/forms"/>
  </ds:schemaRefs>
</ds:datastoreItem>
</file>

<file path=customXml/itemProps2.xml><?xml version="1.0" encoding="utf-8"?>
<ds:datastoreItem xmlns:ds="http://schemas.openxmlformats.org/officeDocument/2006/customXml" ds:itemID="{4B604FA7-583F-482B-BC28-975861E66B39}">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CD527A-25B9-439E-926C-3A7FF5A13778}">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Title</vt:lpstr>
      <vt:lpstr>ALASKA ECOLOGICAL CONSERVATION II</vt:lpstr>
      <vt:lpstr>Presentation Outline</vt:lpstr>
      <vt:lpstr>Partner</vt:lpstr>
      <vt:lpstr>Community Concerns</vt:lpstr>
      <vt:lpstr>Study Area &amp; Period</vt:lpstr>
      <vt:lpstr>Objectives</vt:lpstr>
      <vt:lpstr>Earth Observations</vt:lpstr>
      <vt:lpstr>Methodology</vt:lpstr>
      <vt:lpstr>Results - NBAR MODIS Time Series</vt:lpstr>
      <vt:lpstr>Results – MODIS ΔNDVI</vt:lpstr>
      <vt:lpstr>Results – HLS Time Series Maps</vt:lpstr>
      <vt:lpstr>Results – HLS Phenology Curve</vt:lpstr>
      <vt:lpstr>Results – MODIS / HLS NDVI Composite</vt:lpstr>
      <vt:lpstr>Errors &amp; Uncertainties </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2</cp:revision>
  <dcterms:created xsi:type="dcterms:W3CDTF">2023-10-31T16:04:03Z</dcterms:created>
  <dcterms:modified xsi:type="dcterms:W3CDTF">2024-08-06T18:24:55Z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199600.000000000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