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59"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520">
          <p15:clr>
            <a:srgbClr val="A4A3A4"/>
          </p15:clr>
        </p15:guide>
        <p15:guide id="2" pos="86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icrosoft Office User" initials="Office [2] [2]" lastIdx="1" clrIdx="6">
    <p:extLst/>
  </p:cmAuthor>
  <p:cmAuthor id="1" name="Alec Courtright" initials="AC" lastIdx="5" clrIdx="0">
    <p:extLst/>
  </p:cmAuthor>
  <p:cmAuthor id="8" name="Microsoft Office User" initials="Office [3] [2]" lastIdx="1" clrIdx="7">
    <p:extLst/>
  </p:cmAuthor>
  <p:cmAuthor id="2" name="Microsoft Office User" initials="Office" lastIdx="2" clrIdx="1">
    <p:extLst/>
  </p:cmAuthor>
  <p:cmAuthor id="9" name="Microsoft Office User" initials="Office [4] [2]" lastIdx="1" clrIdx="8">
    <p:extLst/>
  </p:cmAuthor>
  <p:cmAuthor id="3" name="Microsoft Office User" initials="Office [2]" lastIdx="1" clrIdx="2">
    <p:extLst/>
  </p:cmAuthor>
  <p:cmAuthor id="4" name="Microsoft Office User" initials="Office [3]" lastIdx="1" clrIdx="3">
    <p:extLst/>
  </p:cmAuthor>
  <p:cmAuthor id="5" name="Microsoft Office User" initials="Office [4]" lastIdx="1" clrIdx="4">
    <p:extLst/>
  </p:cmAuthor>
  <p:cmAuthor id="6" name="Microsoft Office User" initials="Office [5]"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6890"/>
    <a:srgbClr val="7B88A8"/>
    <a:srgbClr val="BFE8FF"/>
    <a:srgbClr val="1B8EC1"/>
    <a:srgbClr val="B9C0D0"/>
    <a:srgbClr val="E9A24A"/>
    <a:srgbClr val="F6D8B2"/>
    <a:srgbClr val="EEB570"/>
    <a:srgbClr val="7FB662"/>
    <a:srgbClr val="C9E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373" autoAdjust="0"/>
    <p:restoredTop sz="94660"/>
  </p:normalViewPr>
  <p:slideViewPr>
    <p:cSldViewPr snapToGrid="0">
      <p:cViewPr>
        <p:scale>
          <a:sx n="26" d="100"/>
          <a:sy n="26" d="100"/>
        </p:scale>
        <p:origin x="1878" y="-726"/>
      </p:cViewPr>
      <p:guideLst>
        <p:guide orient="horz" pos="11520"/>
        <p:guide pos="86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F99E81-922B-EA4E-AE47-9109BBA250AE}" type="datetimeFigureOut">
              <a:rPr lang="en-US" smtClean="0"/>
              <a:t>8/14/2017</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B76196-010A-704D-BE0B-FC49BEFA7B1A}" type="slidenum">
              <a:rPr lang="en-US" smtClean="0"/>
              <a:t>‹#›</a:t>
            </a:fld>
            <a:endParaRPr lang="en-US"/>
          </a:p>
        </p:txBody>
      </p:sp>
    </p:spTree>
    <p:extLst>
      <p:ext uri="{BB962C8B-B14F-4D97-AF65-F5344CB8AC3E}">
        <p14:creationId xmlns:p14="http://schemas.microsoft.com/office/powerpoint/2010/main" val="395641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7432000" cy="36576000"/>
          </a:xfrm>
          <a:prstGeom prst="rect">
            <a:avLst/>
          </a:prstGeom>
        </p:spPr>
      </p:pic>
      <p:sp>
        <p:nvSpPr>
          <p:cNvPr id="10" name="Main Title"/>
          <p:cNvSpPr>
            <a:spLocks noGrp="1"/>
          </p:cNvSpPr>
          <p:nvPr>
            <p:ph type="body" sz="quarter" idx="10" hasCustomPrompt="1"/>
          </p:nvPr>
        </p:nvSpPr>
        <p:spPr>
          <a:xfrm rot="16200000">
            <a:off x="15170484" y="21966321"/>
            <a:ext cx="21421558" cy="2314074"/>
          </a:xfrm>
          <a:prstGeom prst="rect">
            <a:avLst/>
          </a:prstGeom>
        </p:spPr>
        <p:txBody>
          <a:bodyPr/>
          <a:lstStyle>
            <a:lvl1pPr marL="0" indent="0" algn="l">
              <a:buNone/>
              <a:defRPr sz="16000" b="0" baseline="0">
                <a:solidFill>
                  <a:srgbClr val="566890"/>
                </a:solidFill>
                <a:latin typeface="+mj-lt"/>
              </a:defRPr>
            </a:lvl1pPr>
          </a:lstStyle>
          <a:p>
            <a:pPr lvl="0"/>
            <a:r>
              <a:rPr lang="en-US" dirty="0" smtClean="0"/>
              <a:t>Short Title [Title Case]</a:t>
            </a:r>
            <a:endParaRPr lang="en-US" dirty="0"/>
          </a:p>
        </p:txBody>
      </p:sp>
      <p:sp>
        <p:nvSpPr>
          <p:cNvPr id="9" name="Subtitle"/>
          <p:cNvSpPr>
            <a:spLocks noGrp="1"/>
          </p:cNvSpPr>
          <p:nvPr>
            <p:ph type="body" sz="quarter" idx="13" hasCustomPrompt="1"/>
          </p:nvPr>
        </p:nvSpPr>
        <p:spPr>
          <a:xfrm>
            <a:off x="5715000" y="438150"/>
            <a:ext cx="16173450" cy="3333750"/>
          </a:xfrm>
          <a:prstGeom prst="rect">
            <a:avLst/>
          </a:prstGeom>
        </p:spPr>
        <p:txBody>
          <a:bodyPr anchor="ctr"/>
          <a:lstStyle>
            <a:lvl1pPr marL="0" indent="0" algn="ctr">
              <a:spcBef>
                <a:spcPts val="0"/>
              </a:spcBef>
              <a:buNone/>
              <a:defRPr sz="6000" b="1" baseline="0">
                <a:solidFill>
                  <a:srgbClr val="566890"/>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Tree>
    <p:extLst>
      <p:ext uri="{BB962C8B-B14F-4D97-AF65-F5344CB8AC3E}">
        <p14:creationId xmlns:p14="http://schemas.microsoft.com/office/powerpoint/2010/main" val="36038083"/>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880" userDrawn="1">
          <p15:clr>
            <a:srgbClr val="FBAE40"/>
          </p15:clr>
        </p15:guide>
        <p15:guide id="2" orient="horz" pos="2592" userDrawn="1">
          <p15:clr>
            <a:srgbClr val="FBAE40"/>
          </p15:clr>
        </p15:guide>
        <p15:guide id="3" orient="horz" pos="22752" userDrawn="1">
          <p15:clr>
            <a:srgbClr val="FBAE40"/>
          </p15:clr>
        </p15:guide>
        <p15:guide id="4" pos="576" userDrawn="1">
          <p15:clr>
            <a:srgbClr val="FBAE40"/>
          </p15:clr>
        </p15:guide>
        <p15:guide id="5" pos="15264" userDrawn="1">
          <p15:clr>
            <a:srgbClr val="FBAE40"/>
          </p15:clr>
        </p15:guide>
        <p15:guide id="6" pos="8640"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59984"/>
      </p:ext>
    </p:extLst>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png"/><Relationship Id="rId3" Type="http://schemas.openxmlformats.org/officeDocument/2006/relationships/image" Target="../media/image3.jpeg"/><Relationship Id="rId7" Type="http://schemas.openxmlformats.org/officeDocument/2006/relationships/image" Target="../media/image7.jpg"/><Relationship Id="rId12" Type="http://schemas.openxmlformats.org/officeDocument/2006/relationships/image" Target="../media/image12.jpeg"/><Relationship Id="rId17" Type="http://schemas.openxmlformats.org/officeDocument/2006/relationships/image" Target="../media/image17.emf"/><Relationship Id="rId2" Type="http://schemas.openxmlformats.org/officeDocument/2006/relationships/image" Target="../media/image2.png"/><Relationship Id="rId16" Type="http://schemas.openxmlformats.org/officeDocument/2006/relationships/image" Target="../media/image16.emf"/><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jpeg"/><Relationship Id="rId15" Type="http://schemas.openxmlformats.org/officeDocument/2006/relationships/image" Target="../media/image15.emf"/><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tiff"/><Relationship Id="rId1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36318" y="20252558"/>
            <a:ext cx="23142208" cy="769441"/>
          </a:xfrm>
          <a:prstGeom prst="rect">
            <a:avLst/>
          </a:prstGeom>
          <a:noFill/>
        </p:spPr>
        <p:txBody>
          <a:bodyPr wrap="square" rtlCol="0">
            <a:spAutoFit/>
          </a:bodyPr>
          <a:lstStyle/>
          <a:p>
            <a:r>
              <a:rPr lang="en-US" sz="4400" b="1" dirty="0" smtClean="0">
                <a:solidFill>
                  <a:srgbClr val="566890"/>
                </a:solidFill>
                <a:latin typeface="Century Gothic" panose="020B0502020202020204" pitchFamily="34" charset="0"/>
              </a:rPr>
              <a:t>Results</a:t>
            </a:r>
          </a:p>
        </p:txBody>
      </p:sp>
      <p:sp>
        <p:nvSpPr>
          <p:cNvPr id="15" name="TextBox 14"/>
          <p:cNvSpPr txBox="1"/>
          <p:nvPr/>
        </p:nvSpPr>
        <p:spPr>
          <a:xfrm>
            <a:off x="887514" y="4493747"/>
            <a:ext cx="11516347" cy="769441"/>
          </a:xfrm>
          <a:prstGeom prst="rect">
            <a:avLst/>
          </a:prstGeom>
          <a:noFill/>
        </p:spPr>
        <p:txBody>
          <a:bodyPr wrap="square" rtlCol="0">
            <a:spAutoFit/>
          </a:bodyPr>
          <a:lstStyle/>
          <a:p>
            <a:r>
              <a:rPr lang="en-US" sz="4400" b="1" dirty="0" smtClean="0">
                <a:solidFill>
                  <a:srgbClr val="566890"/>
                </a:solidFill>
                <a:latin typeface="Century Gothic" panose="020B0502020202020204" pitchFamily="34" charset="0"/>
              </a:rPr>
              <a:t>Abstract</a:t>
            </a:r>
          </a:p>
        </p:txBody>
      </p:sp>
      <p:grpSp>
        <p:nvGrpSpPr>
          <p:cNvPr id="14" name="Group 13"/>
          <p:cNvGrpSpPr/>
          <p:nvPr/>
        </p:nvGrpSpPr>
        <p:grpSpPr>
          <a:xfrm>
            <a:off x="12073741" y="27835453"/>
            <a:ext cx="12826361" cy="3814855"/>
            <a:chOff x="13105904" y="30950245"/>
            <a:chExt cx="11617826" cy="3399596"/>
          </a:xfrm>
        </p:grpSpPr>
        <p:sp>
          <p:nvSpPr>
            <p:cNvPr id="8" name="Text Placeholder 16"/>
            <p:cNvSpPr txBox="1">
              <a:spLocks/>
            </p:cNvSpPr>
            <p:nvPr/>
          </p:nvSpPr>
          <p:spPr>
            <a:xfrm>
              <a:off x="13105904" y="31646909"/>
              <a:ext cx="11617826" cy="2702932"/>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500" dirty="0" smtClean="0"/>
                <a:t>United </a:t>
              </a:r>
              <a:r>
                <a:rPr lang="en-US" sz="2500" dirty="0"/>
                <a:t>Nations Office for the Coordination of Humanitarian Affairs (OCHA</a:t>
              </a:r>
              <a:r>
                <a:rPr lang="en-US" sz="2500" dirty="0" smtClean="0"/>
                <a:t>)</a:t>
              </a:r>
            </a:p>
            <a:p>
              <a:r>
                <a:rPr lang="en-US" sz="2500" dirty="0"/>
                <a:t>United Nations Institute for Training and Research, Operational Satellite Applications </a:t>
              </a:r>
              <a:r>
                <a:rPr lang="en-US" sz="2500" dirty="0" err="1"/>
                <a:t>Programme</a:t>
              </a:r>
              <a:r>
                <a:rPr lang="en-US" sz="2500" dirty="0"/>
                <a:t> </a:t>
              </a:r>
              <a:r>
                <a:rPr lang="en-US" sz="2500" dirty="0" smtClean="0"/>
                <a:t>(UNOSAT)</a:t>
              </a:r>
              <a:endParaRPr lang="en-US" sz="2500" dirty="0"/>
            </a:p>
            <a:p>
              <a:r>
                <a:rPr lang="en-US" sz="2500" dirty="0" smtClean="0"/>
                <a:t>The </a:t>
              </a:r>
              <a:r>
                <a:rPr lang="en-US" sz="2500" dirty="0"/>
                <a:t>Netherlands Red </a:t>
              </a:r>
              <a:r>
                <a:rPr lang="en-US" sz="2500" dirty="0" smtClean="0"/>
                <a:t>Cross</a:t>
              </a:r>
              <a:endParaRPr lang="en-US" sz="2500" dirty="0"/>
            </a:p>
            <a:p>
              <a:r>
                <a:rPr lang="en-US" sz="2500" dirty="0"/>
                <a:t>NOAA, National Environmental Satellite, Data, and Information Service (NESDIS)</a:t>
              </a:r>
              <a:endParaRPr lang="en-US" sz="2500" dirty="0" smtClean="0">
                <a:solidFill>
                  <a:schemeClr val="tx1">
                    <a:lumMod val="75000"/>
                  </a:schemeClr>
                </a:solidFill>
              </a:endParaRPr>
            </a:p>
          </p:txBody>
        </p:sp>
        <p:sp>
          <p:nvSpPr>
            <p:cNvPr id="21" name="TextBox 20"/>
            <p:cNvSpPr txBox="1"/>
            <p:nvPr/>
          </p:nvSpPr>
          <p:spPr>
            <a:xfrm>
              <a:off x="13105904" y="30950245"/>
              <a:ext cx="8229600" cy="769441"/>
            </a:xfrm>
            <a:prstGeom prst="rect">
              <a:avLst/>
            </a:prstGeom>
            <a:noFill/>
          </p:spPr>
          <p:txBody>
            <a:bodyPr wrap="square" rtlCol="0">
              <a:spAutoFit/>
            </a:bodyPr>
            <a:lstStyle/>
            <a:p>
              <a:r>
                <a:rPr lang="en-US" sz="4400" b="1" dirty="0" smtClean="0">
                  <a:solidFill>
                    <a:srgbClr val="566890"/>
                  </a:solidFill>
                  <a:latin typeface="Century Gothic" panose="020B0502020202020204" pitchFamily="34" charset="0"/>
                </a:rPr>
                <a:t>Project Partners</a:t>
              </a:r>
            </a:p>
          </p:txBody>
        </p:sp>
      </p:grpSp>
      <p:sp>
        <p:nvSpPr>
          <p:cNvPr id="31" name="Main Title"/>
          <p:cNvSpPr>
            <a:spLocks noGrp="1"/>
          </p:cNvSpPr>
          <p:nvPr>
            <p:ph type="body" sz="quarter" idx="10"/>
          </p:nvPr>
        </p:nvSpPr>
        <p:spPr>
          <a:xfrm rot="16200000">
            <a:off x="11208610" y="18004447"/>
            <a:ext cx="29345306" cy="2314074"/>
          </a:xfrm>
          <a:prstGeom prst="rect">
            <a:avLst/>
          </a:prstGeom>
        </p:spPr>
        <p:txBody>
          <a:bodyPr anchor="ctr"/>
          <a:lstStyle>
            <a:lvl1pPr marL="0" indent="0" algn="l">
              <a:buNone/>
              <a:defRPr sz="16000" b="0" baseline="0">
                <a:solidFill>
                  <a:srgbClr val="E97845"/>
                </a:solidFill>
                <a:latin typeface="+mj-lt"/>
              </a:defRPr>
            </a:lvl1pPr>
          </a:lstStyle>
          <a:p>
            <a:pPr lvl="0"/>
            <a:r>
              <a:rPr lang="en-US" sz="14000" b="1" dirty="0" smtClean="0">
                <a:solidFill>
                  <a:srgbClr val="566890"/>
                </a:solidFill>
              </a:rPr>
              <a:t>Philippines </a:t>
            </a:r>
            <a:r>
              <a:rPr lang="en-US" sz="14000" dirty="0" smtClean="0">
                <a:solidFill>
                  <a:srgbClr val="566890"/>
                </a:solidFill>
              </a:rPr>
              <a:t>Disasters II</a:t>
            </a:r>
            <a:endParaRPr lang="en-US" sz="14000" dirty="0">
              <a:solidFill>
                <a:srgbClr val="566890"/>
              </a:solidFill>
            </a:endParaRPr>
          </a:p>
        </p:txBody>
      </p:sp>
      <p:sp>
        <p:nvSpPr>
          <p:cNvPr id="32" name="Subtitle"/>
          <p:cNvSpPr>
            <a:spLocks noGrp="1"/>
          </p:cNvSpPr>
          <p:nvPr>
            <p:ph type="body" sz="quarter" idx="13"/>
          </p:nvPr>
        </p:nvSpPr>
        <p:spPr>
          <a:xfrm>
            <a:off x="5501092" y="324225"/>
            <a:ext cx="16520268" cy="3471132"/>
          </a:xfrm>
          <a:prstGeom prst="rect">
            <a:avLst/>
          </a:prstGeom>
        </p:spPr>
        <p:txBody>
          <a:bodyPr anchor="ctr"/>
          <a:lstStyle>
            <a:lvl1pPr marL="0" indent="0" algn="ctr">
              <a:spcBef>
                <a:spcPts val="0"/>
              </a:spcBef>
              <a:buNone/>
              <a:defRPr sz="6000" b="1" baseline="0">
                <a:solidFill>
                  <a:srgbClr val="EA7845"/>
                </a:solidFill>
                <a:latin typeface="+mj-lt"/>
              </a:defRPr>
            </a:lvl1pPr>
            <a:lvl2pPr>
              <a:defRPr sz="4800"/>
            </a:lvl2pPr>
            <a:lvl3pPr>
              <a:defRPr sz="4000"/>
            </a:lvl3pPr>
            <a:lvl4pPr>
              <a:defRPr sz="3600"/>
            </a:lvl4pPr>
            <a:lvl5pPr>
              <a:defRPr sz="3600"/>
            </a:lvl5pPr>
          </a:lstStyle>
          <a:p>
            <a:r>
              <a:rPr lang="en-US" sz="5600" dirty="0">
                <a:solidFill>
                  <a:srgbClr val="566890"/>
                </a:solidFill>
              </a:rPr>
              <a:t>Utilizing NASA and NOAA Earth Observations </a:t>
            </a:r>
            <a:r>
              <a:rPr lang="en-US" sz="5600" dirty="0" smtClean="0">
                <a:solidFill>
                  <a:srgbClr val="566890"/>
                </a:solidFill>
              </a:rPr>
              <a:t>to </a:t>
            </a:r>
            <a:r>
              <a:rPr lang="en-US" sz="5600" dirty="0">
                <a:solidFill>
                  <a:srgbClr val="566890"/>
                </a:solidFill>
              </a:rPr>
              <a:t>Enhance Cyclone Movement and Intensity Measurements to Improve Disaster Relief Planning in the </a:t>
            </a:r>
            <a:r>
              <a:rPr lang="en-US" sz="5600" dirty="0" smtClean="0">
                <a:solidFill>
                  <a:srgbClr val="566890"/>
                </a:solidFill>
              </a:rPr>
              <a:t>Philippines</a:t>
            </a:r>
            <a:endParaRPr lang="en-US" sz="5600" b="0" dirty="0">
              <a:solidFill>
                <a:srgbClr val="566890"/>
              </a:solidFill>
            </a:endParaRPr>
          </a:p>
        </p:txBody>
      </p:sp>
      <p:sp>
        <p:nvSpPr>
          <p:cNvPr id="39" name="Text Placeholder 16"/>
          <p:cNvSpPr txBox="1">
            <a:spLocks/>
          </p:cNvSpPr>
          <p:nvPr/>
        </p:nvSpPr>
        <p:spPr>
          <a:xfrm>
            <a:off x="843098" y="28496701"/>
            <a:ext cx="11030050" cy="294021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566890"/>
              </a:buClr>
            </a:pPr>
            <a:r>
              <a:rPr lang="en-US" sz="2400" dirty="0"/>
              <a:t>The project improved </a:t>
            </a:r>
            <a:r>
              <a:rPr lang="en-US" sz="2400" dirty="0" smtClean="0"/>
              <a:t>the identification </a:t>
            </a:r>
            <a:r>
              <a:rPr lang="en-US" sz="2400" dirty="0"/>
              <a:t>of </a:t>
            </a:r>
            <a:r>
              <a:rPr lang="en-US" sz="2400" dirty="0" smtClean="0"/>
              <a:t>municipalities with the greatest tropical cyclone exposure by incorporating IKE, which was calculated from </a:t>
            </a:r>
            <a:r>
              <a:rPr lang="en-US" sz="2400" dirty="0"/>
              <a:t>HURSAT &amp; </a:t>
            </a:r>
            <a:r>
              <a:rPr lang="en-US" sz="2400" dirty="0" err="1"/>
              <a:t>IBTRaCS</a:t>
            </a:r>
            <a:r>
              <a:rPr lang="en-US" sz="2400" dirty="0"/>
              <a:t> </a:t>
            </a:r>
            <a:r>
              <a:rPr lang="en-US" sz="2400" dirty="0" smtClean="0"/>
              <a:t>data.</a:t>
            </a:r>
          </a:p>
          <a:p>
            <a:pPr marL="347663" indent="-347663">
              <a:buClr>
                <a:srgbClr val="566890"/>
              </a:buClr>
            </a:pPr>
            <a:r>
              <a:rPr lang="en-US" sz="2400" dirty="0" smtClean="0"/>
              <a:t>Compared to previous methods, the improved tropical cyclone and landslide risk data </a:t>
            </a:r>
            <a:r>
              <a:rPr lang="en-US" sz="2400" dirty="0"/>
              <a:t>more accurately determined which portions of the Philippines are at greatest need for </a:t>
            </a:r>
            <a:r>
              <a:rPr lang="en-US" sz="2400" dirty="0" smtClean="0"/>
              <a:t>disaster </a:t>
            </a:r>
            <a:r>
              <a:rPr lang="en-US" sz="2400" dirty="0"/>
              <a:t>mitigation </a:t>
            </a:r>
            <a:r>
              <a:rPr lang="en-US" sz="2400" dirty="0" smtClean="0"/>
              <a:t>preparation.</a:t>
            </a:r>
          </a:p>
          <a:p>
            <a:pPr marL="347663" indent="-347663">
              <a:buClr>
                <a:srgbClr val="566890"/>
              </a:buClr>
            </a:pPr>
            <a:r>
              <a:rPr lang="en-US" sz="2400" dirty="0" smtClean="0"/>
              <a:t>Methods used in </a:t>
            </a:r>
            <a:r>
              <a:rPr lang="en-US" sz="2400" dirty="0"/>
              <a:t>this project can </a:t>
            </a:r>
            <a:r>
              <a:rPr lang="en-US" sz="2400" dirty="0" smtClean="0"/>
              <a:t>be </a:t>
            </a:r>
            <a:r>
              <a:rPr lang="en-US" sz="2400" dirty="0"/>
              <a:t>expanded to </a:t>
            </a:r>
            <a:r>
              <a:rPr lang="en-US" sz="2400" dirty="0" smtClean="0"/>
              <a:t>other vulnerable nations.</a:t>
            </a:r>
          </a:p>
        </p:txBody>
      </p:sp>
      <p:sp>
        <p:nvSpPr>
          <p:cNvPr id="40" name="TextBox 39"/>
          <p:cNvSpPr txBox="1"/>
          <p:nvPr/>
        </p:nvSpPr>
        <p:spPr>
          <a:xfrm>
            <a:off x="981392" y="27835453"/>
            <a:ext cx="8229600" cy="769441"/>
          </a:xfrm>
          <a:prstGeom prst="rect">
            <a:avLst/>
          </a:prstGeom>
          <a:noFill/>
        </p:spPr>
        <p:txBody>
          <a:bodyPr wrap="square" rtlCol="0">
            <a:spAutoFit/>
          </a:bodyPr>
          <a:lstStyle/>
          <a:p>
            <a:r>
              <a:rPr lang="en-US" sz="4400" b="1" dirty="0" smtClean="0">
                <a:solidFill>
                  <a:srgbClr val="566890"/>
                </a:solidFill>
                <a:latin typeface="Century Gothic" panose="020B0502020202020204" pitchFamily="34" charset="0"/>
              </a:rPr>
              <a:t>Conclusions</a:t>
            </a:r>
          </a:p>
        </p:txBody>
      </p:sp>
      <p:sp>
        <p:nvSpPr>
          <p:cNvPr id="43" name="Subtitle"/>
          <p:cNvSpPr txBox="1">
            <a:spLocks/>
          </p:cNvSpPr>
          <p:nvPr/>
        </p:nvSpPr>
        <p:spPr>
          <a:xfrm>
            <a:off x="6350408" y="34902011"/>
            <a:ext cx="14420372" cy="1524719"/>
          </a:xfrm>
          <a:prstGeom prst="rect">
            <a:avLst/>
          </a:prstGeom>
        </p:spPr>
        <p:txBody>
          <a:bodyPr anchor="ctr"/>
          <a:lstStyle>
            <a:lvl1pPr marL="0" indent="0" algn="ctr" defTabSz="2743200" rtl="0" eaLnBrk="1" latinLnBrk="0" hangingPunct="1">
              <a:lnSpc>
                <a:spcPct val="90000"/>
              </a:lnSpc>
              <a:spcBef>
                <a:spcPts val="0"/>
              </a:spcBef>
              <a:buFont typeface="Arial" panose="020B0604020202020204" pitchFamily="34" charset="0"/>
              <a:buNone/>
              <a:defRPr sz="6000" b="1" kern="1200" baseline="0">
                <a:solidFill>
                  <a:srgbClr val="EA7845"/>
                </a:solidFill>
                <a:latin typeface="+mj-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48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4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4000" b="0" dirty="0" smtClean="0">
                <a:solidFill>
                  <a:srgbClr val="566890"/>
                </a:solidFill>
              </a:rPr>
              <a:t>NOAA National Centers </a:t>
            </a:r>
            <a:r>
              <a:rPr lang="en-US" sz="4000" b="0" dirty="0" smtClean="0">
                <a:solidFill>
                  <a:srgbClr val="566890"/>
                </a:solidFill>
              </a:rPr>
              <a:t>for Environmental Information – 2017 Summer</a:t>
            </a:r>
          </a:p>
        </p:txBody>
      </p:sp>
      <p:sp>
        <p:nvSpPr>
          <p:cNvPr id="34" name="Text Placeholder 16"/>
          <p:cNvSpPr txBox="1">
            <a:spLocks/>
          </p:cNvSpPr>
          <p:nvPr/>
        </p:nvSpPr>
        <p:spPr>
          <a:xfrm>
            <a:off x="847553" y="5188255"/>
            <a:ext cx="13650915" cy="54210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2400" dirty="0"/>
              <a:t>The Philippine islands, located within the northwest Pacific Ocean Basin, are frequently affected by tropical cyclones. During and after tropical cyclones, the number of Gender-Based Violence (GBV) crimes increase. To assist the United Nations Office for the Coordination of Humanitarian Affairs (OCHA), a cyclone vulnerability assessment for each municipality within the Philippines is created and streamlined with demographic data to identify at </a:t>
            </a:r>
            <a:r>
              <a:rPr lang="en-US" sz="2400" dirty="0" smtClean="0"/>
              <a:t>risk </a:t>
            </a:r>
            <a:r>
              <a:rPr lang="en-US" sz="2400" dirty="0"/>
              <a:t>communities. For this effort, hurricane satellite (HURSAT-B1) data were downloaded for each tropical cyclone that affected the Philippines from 1985 to 2009. To include the recent record, data were gathered for tropical cyclones affecting the study area from 2010 to 2015 from the Cooperative Institute for Research in the Atmosphere’s (CIRA) Multiplatform Tropical Cyclone Surface Wind Analysis (MTCSWA). The HURSAT and CIRA products were used to derive estimates of the 18 m/s, </a:t>
            </a:r>
            <a:r>
              <a:rPr lang="en-US" sz="2400" dirty="0" smtClean="0"/>
              <a:t>26 m/s</a:t>
            </a:r>
            <a:r>
              <a:rPr lang="en-US" sz="2400" dirty="0"/>
              <a:t>, and 33 m/s wind radii for each of the four quadrants (i.e. northwest, northeast, southeast, southwest) of each tropical cyclone at a 6-hour temporal resolution. The wind radii estimates were provided to our team by Dr. John </a:t>
            </a:r>
            <a:r>
              <a:rPr lang="en-US" sz="2400" dirty="0" err="1"/>
              <a:t>Knaff</a:t>
            </a:r>
            <a:r>
              <a:rPr lang="en-US" sz="2400" dirty="0"/>
              <a:t> because the data are not widely available. The wind speed data were then used to estimate the Integrated Kinetic Energy (IKE) of each tropical cyclone in the study period. IKE values were then accumulated over the entire study period for the Philippines and used to generate a climatology of cyclone intensity for each municipality. Additionally, areas susceptible to rainfall-triggered landslides were mapped using slope data from Shuttle Radar Topography Mission. </a:t>
            </a:r>
            <a:endParaRPr lang="en-US" sz="2400" dirty="0" smtClean="0">
              <a:solidFill>
                <a:schemeClr val="tx1">
                  <a:lumMod val="75000"/>
                </a:schemeClr>
              </a:solidFill>
            </a:endParaRPr>
          </a:p>
        </p:txBody>
      </p:sp>
      <p:grpSp>
        <p:nvGrpSpPr>
          <p:cNvPr id="49" name="Group 48"/>
          <p:cNvGrpSpPr/>
          <p:nvPr/>
        </p:nvGrpSpPr>
        <p:grpSpPr>
          <a:xfrm>
            <a:off x="14711712" y="4488831"/>
            <a:ext cx="9657048" cy="3759447"/>
            <a:chOff x="12818904" y="4488831"/>
            <a:chExt cx="10582656" cy="3759447"/>
          </a:xfrm>
        </p:grpSpPr>
        <p:sp>
          <p:nvSpPr>
            <p:cNvPr id="16" name="TextBox 15"/>
            <p:cNvSpPr txBox="1"/>
            <p:nvPr/>
          </p:nvSpPr>
          <p:spPr>
            <a:xfrm>
              <a:off x="12839700" y="4488831"/>
              <a:ext cx="8229600" cy="769441"/>
            </a:xfrm>
            <a:prstGeom prst="rect">
              <a:avLst/>
            </a:prstGeom>
            <a:noFill/>
          </p:spPr>
          <p:txBody>
            <a:bodyPr wrap="square" rtlCol="0">
              <a:spAutoFit/>
            </a:bodyPr>
            <a:lstStyle/>
            <a:p>
              <a:r>
                <a:rPr lang="en-US" sz="4400" b="1" dirty="0" smtClean="0">
                  <a:solidFill>
                    <a:srgbClr val="566890"/>
                  </a:solidFill>
                  <a:latin typeface="Century Gothic" panose="020B0502020202020204" pitchFamily="34" charset="0"/>
                </a:rPr>
                <a:t>Objectives</a:t>
              </a:r>
            </a:p>
          </p:txBody>
        </p:sp>
        <p:sp>
          <p:nvSpPr>
            <p:cNvPr id="35" name="Text Placeholder 16"/>
            <p:cNvSpPr txBox="1">
              <a:spLocks/>
            </p:cNvSpPr>
            <p:nvPr/>
          </p:nvSpPr>
          <p:spPr>
            <a:xfrm>
              <a:off x="12818904" y="5400091"/>
              <a:ext cx="10582656" cy="284818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buClr>
                  <a:srgbClr val="566890"/>
                </a:buClr>
              </a:pPr>
              <a:r>
                <a:rPr lang="en-US" sz="2400" b="1" dirty="0">
                  <a:solidFill>
                    <a:srgbClr val="566890"/>
                  </a:solidFill>
                </a:rPr>
                <a:t>Enhance </a:t>
              </a:r>
              <a:r>
                <a:rPr lang="en-US" sz="2400" dirty="0"/>
                <a:t>vulnerability maps with storm </a:t>
              </a:r>
              <a:r>
                <a:rPr lang="en-US" sz="2400" dirty="0" smtClean="0"/>
                <a:t>intensity and landslide risk for </a:t>
              </a:r>
              <a:r>
                <a:rPr lang="en-US" sz="2400" dirty="0"/>
                <a:t>disaster preparedness and </a:t>
              </a:r>
              <a:r>
                <a:rPr lang="en-US" sz="2400" dirty="0" smtClean="0"/>
                <a:t>response</a:t>
              </a:r>
            </a:p>
            <a:p>
              <a:pPr>
                <a:buClr>
                  <a:srgbClr val="566890"/>
                </a:buClr>
              </a:pPr>
              <a:r>
                <a:rPr lang="en-US" sz="2400" b="1" dirty="0" smtClean="0">
                  <a:solidFill>
                    <a:srgbClr val="566890"/>
                  </a:solidFill>
                </a:rPr>
                <a:t>Assess </a:t>
              </a:r>
              <a:r>
                <a:rPr lang="en-US" sz="2400" dirty="0"/>
                <a:t>gender vulnerability based on improved </a:t>
              </a:r>
              <a:r>
                <a:rPr lang="en-US" sz="2400" dirty="0" smtClean="0"/>
                <a:t>physical risk analysis</a:t>
              </a:r>
              <a:endParaRPr lang="en-US" sz="2400" dirty="0"/>
            </a:p>
            <a:p>
              <a:pPr>
                <a:buClr>
                  <a:srgbClr val="566890"/>
                </a:buClr>
              </a:pPr>
              <a:r>
                <a:rPr lang="en-US" sz="2400" b="1" dirty="0">
                  <a:solidFill>
                    <a:srgbClr val="566890"/>
                  </a:solidFill>
                </a:rPr>
                <a:t>Enable </a:t>
              </a:r>
              <a:r>
                <a:rPr lang="en-US" sz="2400" dirty="0"/>
                <a:t>our partners to predict areas of greatest vulnerability </a:t>
              </a:r>
              <a:r>
                <a:rPr lang="en-US" sz="2400" dirty="0" smtClean="0"/>
                <a:t>during </a:t>
              </a:r>
              <a:r>
                <a:rPr lang="en-US" sz="2400" dirty="0"/>
                <a:t>future cyclone </a:t>
              </a:r>
              <a:r>
                <a:rPr lang="en-US" sz="2400" dirty="0" smtClean="0"/>
                <a:t>events</a:t>
              </a:r>
              <a:endParaRPr lang="en-US" sz="2400" dirty="0">
                <a:solidFill>
                  <a:schemeClr val="tx1">
                    <a:lumMod val="75000"/>
                  </a:schemeClr>
                </a:solidFill>
              </a:endParaRPr>
            </a:p>
          </p:txBody>
        </p:sp>
      </p:grpSp>
      <p:sp>
        <p:nvSpPr>
          <p:cNvPr id="37" name="Text Placeholder 16"/>
          <p:cNvSpPr txBox="1">
            <a:spLocks/>
          </p:cNvSpPr>
          <p:nvPr/>
        </p:nvSpPr>
        <p:spPr>
          <a:xfrm>
            <a:off x="914399" y="19714871"/>
            <a:ext cx="23356958" cy="708847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endParaRPr lang="en-US" dirty="0" smtClean="0">
              <a:solidFill>
                <a:schemeClr val="bg1">
                  <a:lumMod val="95000"/>
                </a:schemeClr>
              </a:solidFill>
            </a:endParaRPr>
          </a:p>
        </p:txBody>
      </p:sp>
      <p:grpSp>
        <p:nvGrpSpPr>
          <p:cNvPr id="25" name="Group 24"/>
          <p:cNvGrpSpPr/>
          <p:nvPr/>
        </p:nvGrpSpPr>
        <p:grpSpPr>
          <a:xfrm>
            <a:off x="931796" y="31240002"/>
            <a:ext cx="9051357" cy="4185496"/>
            <a:chOff x="867896" y="30842571"/>
            <a:chExt cx="9051357" cy="4185496"/>
          </a:xfrm>
        </p:grpSpPr>
        <p:grpSp>
          <p:nvGrpSpPr>
            <p:cNvPr id="6" name="Group 5"/>
            <p:cNvGrpSpPr/>
            <p:nvPr/>
          </p:nvGrpSpPr>
          <p:grpSpPr>
            <a:xfrm>
              <a:off x="867896" y="30842571"/>
              <a:ext cx="9051357" cy="4185496"/>
              <a:chOff x="867896" y="30822693"/>
              <a:chExt cx="9051357" cy="4185496"/>
            </a:xfrm>
          </p:grpSpPr>
          <p:sp>
            <p:nvSpPr>
              <p:cNvPr id="23" name="TextBox 22"/>
              <p:cNvSpPr txBox="1"/>
              <p:nvPr/>
            </p:nvSpPr>
            <p:spPr>
              <a:xfrm>
                <a:off x="867896" y="30822693"/>
                <a:ext cx="4734796" cy="769441"/>
              </a:xfrm>
              <a:prstGeom prst="rect">
                <a:avLst/>
              </a:prstGeom>
              <a:noFill/>
            </p:spPr>
            <p:txBody>
              <a:bodyPr wrap="square" rtlCol="0">
                <a:spAutoFit/>
              </a:bodyPr>
              <a:lstStyle/>
              <a:p>
                <a:r>
                  <a:rPr lang="en-US" sz="4400" b="1" dirty="0" smtClean="0">
                    <a:solidFill>
                      <a:srgbClr val="566890"/>
                    </a:solidFill>
                    <a:latin typeface="Century Gothic" panose="020B0502020202020204" pitchFamily="34" charset="0"/>
                  </a:rPr>
                  <a:t>Team Members</a:t>
                </a:r>
              </a:p>
            </p:txBody>
          </p:sp>
          <p:grpSp>
            <p:nvGrpSpPr>
              <p:cNvPr id="4" name="Group 3"/>
              <p:cNvGrpSpPr/>
              <p:nvPr/>
            </p:nvGrpSpPr>
            <p:grpSpPr>
              <a:xfrm>
                <a:off x="1635922" y="31650547"/>
                <a:ext cx="8283331" cy="3357642"/>
                <a:chOff x="443226" y="31650547"/>
                <a:chExt cx="8283331" cy="3357642"/>
              </a:xfrm>
            </p:grpSpPr>
            <p:sp>
              <p:nvSpPr>
                <p:cNvPr id="78" name="Text Placeholder 16"/>
                <p:cNvSpPr txBox="1">
                  <a:spLocks/>
                </p:cNvSpPr>
                <p:nvPr/>
              </p:nvSpPr>
              <p:spPr>
                <a:xfrm>
                  <a:off x="443226" y="33760296"/>
                  <a:ext cx="2993839"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2400" dirty="0" smtClean="0">
                      <a:solidFill>
                        <a:schemeClr val="tx1">
                          <a:lumMod val="75000"/>
                        </a:schemeClr>
                      </a:solidFill>
                    </a:rPr>
                    <a:t>Michael Marston</a:t>
                  </a:r>
                </a:p>
                <a:p>
                  <a:pPr algn="ctr">
                    <a:lnSpc>
                      <a:spcPct val="100000"/>
                    </a:lnSpc>
                    <a:spcBef>
                      <a:spcPts val="0"/>
                    </a:spcBef>
                  </a:pPr>
                  <a:r>
                    <a:rPr lang="en-US" sz="2400" dirty="0" smtClean="0">
                      <a:solidFill>
                        <a:schemeClr val="tx1">
                          <a:lumMod val="75000"/>
                        </a:schemeClr>
                      </a:solidFill>
                    </a:rPr>
                    <a:t>Team Lead</a:t>
                  </a:r>
                </a:p>
              </p:txBody>
            </p:sp>
            <p:sp>
              <p:nvSpPr>
                <p:cNvPr id="79" name="Text Placeholder 16"/>
                <p:cNvSpPr txBox="1">
                  <a:spLocks/>
                </p:cNvSpPr>
                <p:nvPr/>
              </p:nvSpPr>
              <p:spPr>
                <a:xfrm>
                  <a:off x="3006465" y="33740418"/>
                  <a:ext cx="2993839"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dirty="0" smtClean="0">
                      <a:solidFill>
                        <a:schemeClr val="tx1">
                          <a:lumMod val="75000"/>
                        </a:schemeClr>
                      </a:solidFill>
                    </a:rPr>
                    <a:t>Aaron Mackey</a:t>
                  </a:r>
                </a:p>
              </p:txBody>
            </p:sp>
            <p:sp>
              <p:nvSpPr>
                <p:cNvPr id="80" name="Text Placeholder 16"/>
                <p:cNvSpPr txBox="1">
                  <a:spLocks/>
                </p:cNvSpPr>
                <p:nvPr/>
              </p:nvSpPr>
              <p:spPr>
                <a:xfrm>
                  <a:off x="5597310" y="33740418"/>
                  <a:ext cx="3129247"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dirty="0" smtClean="0">
                      <a:solidFill>
                        <a:schemeClr val="tx1">
                          <a:lumMod val="75000"/>
                        </a:schemeClr>
                      </a:solidFill>
                    </a:rPr>
                    <a:t>Brittany Thomas</a:t>
                  </a:r>
                </a:p>
              </p:txBody>
            </p:sp>
            <p:pic>
              <p:nvPicPr>
                <p:cNvPr id="81" name="Picture 8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1135" y="31653706"/>
                  <a:ext cx="2144498" cy="2081788"/>
                </a:xfrm>
                <a:prstGeom prst="rect">
                  <a:avLst/>
                </a:prstGeom>
              </p:spPr>
            </p:pic>
            <p:pic>
              <p:nvPicPr>
                <p:cNvPr id="82" name="Picture 8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896" y="31653706"/>
                  <a:ext cx="2144498" cy="2081788"/>
                </a:xfrm>
                <a:prstGeom prst="rect">
                  <a:avLst/>
                </a:prstGeom>
              </p:spPr>
            </p:pic>
            <p:pic>
              <p:nvPicPr>
                <p:cNvPr id="83" name="Picture 8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1980" y="31650547"/>
                  <a:ext cx="2144498" cy="2081788"/>
                </a:xfrm>
                <a:prstGeom prst="rect">
                  <a:avLst/>
                </a:prstGeom>
              </p:spPr>
            </p:pic>
          </p:grpSp>
        </p:gr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6732" t="2194" r="10796" b="34619"/>
            <a:stretch/>
          </p:blipFill>
          <p:spPr>
            <a:xfrm>
              <a:off x="7463965" y="31895281"/>
              <a:ext cx="1645920" cy="1632076"/>
            </a:xfrm>
            <a:prstGeom prst="ellipse">
              <a:avLst/>
            </a:prstGeom>
          </p:spPr>
        </p:pic>
        <p:pic>
          <p:nvPicPr>
            <p:cNvPr id="10" name="Picture 9"/>
            <p:cNvPicPr>
              <a:picLocks/>
            </p:cNvPicPr>
            <p:nvPr/>
          </p:nvPicPr>
          <p:blipFill rotWithShape="1">
            <a:blip r:embed="rId4" cstate="print">
              <a:extLst>
                <a:ext uri="{28A0092B-C50C-407E-A947-70E740481C1C}">
                  <a14:useLocalDpi xmlns:a14="http://schemas.microsoft.com/office/drawing/2010/main" val="0"/>
                </a:ext>
              </a:extLst>
            </a:blip>
            <a:srcRect l="32828" t="1616" r="12070" b="31783"/>
            <a:stretch/>
          </p:blipFill>
          <p:spPr>
            <a:xfrm>
              <a:off x="4871105" y="31891518"/>
              <a:ext cx="1649951" cy="1645920"/>
            </a:xfrm>
            <a:prstGeom prst="ellipse">
              <a:avLst/>
            </a:prstGeom>
          </p:spPr>
        </p:pic>
        <p:pic>
          <p:nvPicPr>
            <p:cNvPr id="11" name="Picture 10"/>
            <p:cNvPicPr>
              <a:picLocks/>
            </p:cNvPicPr>
            <p:nvPr/>
          </p:nvPicPr>
          <p:blipFill rotWithShape="1">
            <a:blip r:embed="rId5" cstate="print">
              <a:extLst>
                <a:ext uri="{28A0092B-C50C-407E-A947-70E740481C1C}">
                  <a14:useLocalDpi xmlns:a14="http://schemas.microsoft.com/office/drawing/2010/main" val="0"/>
                </a:ext>
              </a:extLst>
            </a:blip>
            <a:srcRect l="37276" t="3561" r="10956" b="36647"/>
            <a:stretch/>
          </p:blipFill>
          <p:spPr>
            <a:xfrm>
              <a:off x="2300477" y="31891518"/>
              <a:ext cx="1672046" cy="1645920"/>
            </a:xfrm>
            <a:prstGeom prst="ellipse">
              <a:avLst/>
            </a:prstGeom>
          </p:spPr>
        </p:pic>
      </p:grpSp>
      <p:grpSp>
        <p:nvGrpSpPr>
          <p:cNvPr id="46" name="Group 45"/>
          <p:cNvGrpSpPr/>
          <p:nvPr/>
        </p:nvGrpSpPr>
        <p:grpSpPr>
          <a:xfrm>
            <a:off x="12001146" y="31240002"/>
            <a:ext cx="12377823" cy="1889167"/>
            <a:chOff x="12818904" y="31520511"/>
            <a:chExt cx="10993596" cy="1837670"/>
          </a:xfrm>
        </p:grpSpPr>
        <p:sp>
          <p:nvSpPr>
            <p:cNvPr id="47" name="Text Placeholder 16"/>
            <p:cNvSpPr txBox="1">
              <a:spLocks/>
            </p:cNvSpPr>
            <p:nvPr/>
          </p:nvSpPr>
          <p:spPr>
            <a:xfrm>
              <a:off x="12839700" y="32413912"/>
              <a:ext cx="10972800" cy="94426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400" dirty="0"/>
                <a:t>The Philippines Disaster II team </a:t>
              </a:r>
              <a:r>
                <a:rPr lang="en-US" sz="2400" dirty="0" smtClean="0"/>
                <a:t>thanks our </a:t>
              </a:r>
              <a:r>
                <a:rPr lang="en-US" sz="2400" dirty="0"/>
                <a:t>science advisors for their time and support over the course of this project</a:t>
              </a:r>
              <a:r>
                <a:rPr lang="en-US" sz="2400" dirty="0" smtClean="0"/>
                <a:t>:</a:t>
              </a:r>
            </a:p>
            <a:p>
              <a:r>
                <a:rPr lang="en-US" sz="2400" dirty="0"/>
                <a:t/>
              </a:r>
              <a:br>
                <a:rPr lang="en-US" sz="2400" dirty="0"/>
              </a:br>
              <a:endParaRPr lang="en-US" sz="2400" dirty="0" smtClean="0">
                <a:solidFill>
                  <a:schemeClr val="tx1">
                    <a:lumMod val="75000"/>
                  </a:schemeClr>
                </a:solidFill>
              </a:endParaRPr>
            </a:p>
          </p:txBody>
        </p:sp>
        <p:sp>
          <p:nvSpPr>
            <p:cNvPr id="48" name="TextBox 47"/>
            <p:cNvSpPr txBox="1"/>
            <p:nvPr/>
          </p:nvSpPr>
          <p:spPr>
            <a:xfrm>
              <a:off x="12818904" y="31520511"/>
              <a:ext cx="8229600" cy="769441"/>
            </a:xfrm>
            <a:prstGeom prst="rect">
              <a:avLst/>
            </a:prstGeom>
            <a:noFill/>
          </p:spPr>
          <p:txBody>
            <a:bodyPr wrap="square" rtlCol="0">
              <a:spAutoFit/>
            </a:bodyPr>
            <a:lstStyle/>
            <a:p>
              <a:r>
                <a:rPr lang="en-US" sz="4400" b="1" dirty="0" smtClean="0">
                  <a:solidFill>
                    <a:srgbClr val="566890"/>
                  </a:solidFill>
                  <a:latin typeface="Century Gothic" panose="020B0502020202020204" pitchFamily="34" charset="0"/>
                </a:rPr>
                <a:t>Acknowledgements</a:t>
              </a:r>
            </a:p>
          </p:txBody>
        </p:sp>
      </p:grpSp>
      <p:sp>
        <p:nvSpPr>
          <p:cNvPr id="24" name="TextBox 23"/>
          <p:cNvSpPr txBox="1"/>
          <p:nvPr/>
        </p:nvSpPr>
        <p:spPr>
          <a:xfrm>
            <a:off x="12097100" y="33014095"/>
            <a:ext cx="13214934" cy="1569660"/>
          </a:xfrm>
          <a:prstGeom prst="rect">
            <a:avLst/>
          </a:prstGeom>
          <a:noFill/>
        </p:spPr>
        <p:txBody>
          <a:bodyPr wrap="square" rtlCol="0">
            <a:spAutoFit/>
          </a:bodyPr>
          <a:lstStyle/>
          <a:p>
            <a:r>
              <a:rPr lang="en-US" sz="2400" dirty="0"/>
              <a:t>Dr. Carl </a:t>
            </a:r>
            <a:r>
              <a:rPr lang="en-US" sz="2400" dirty="0" err="1"/>
              <a:t>Schreck</a:t>
            </a:r>
            <a:r>
              <a:rPr lang="en-US" sz="2400" dirty="0"/>
              <a:t>, Cooperative Institute for Climate and Satellites – North </a:t>
            </a:r>
            <a:r>
              <a:rPr lang="en-US" sz="2400" dirty="0" smtClean="0"/>
              <a:t>Carolina</a:t>
            </a:r>
            <a:endParaRPr lang="en-US" sz="2400" dirty="0"/>
          </a:p>
          <a:p>
            <a:r>
              <a:rPr lang="en-US" sz="2400" dirty="0"/>
              <a:t>Dr. Ken Knapp, Center for Weather and Climate, National Centers for Environmental </a:t>
            </a:r>
            <a:endParaRPr lang="en-US" sz="2400" dirty="0" smtClean="0"/>
          </a:p>
          <a:p>
            <a:r>
              <a:rPr lang="en-US" sz="2400" dirty="0" smtClean="0"/>
              <a:t>Information</a:t>
            </a:r>
            <a:endParaRPr lang="en-US" sz="2400" dirty="0"/>
          </a:p>
          <a:p>
            <a:endParaRPr lang="en-US" sz="2400" dirty="0"/>
          </a:p>
        </p:txBody>
      </p:sp>
      <p:sp>
        <p:nvSpPr>
          <p:cNvPr id="68" name="Shape 19"/>
          <p:cNvSpPr txBox="1"/>
          <p:nvPr/>
        </p:nvSpPr>
        <p:spPr>
          <a:xfrm>
            <a:off x="850044" y="17807373"/>
            <a:ext cx="8229600" cy="769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566890"/>
              </a:buClr>
              <a:buSzPct val="25000"/>
              <a:buFont typeface="Century Gothic"/>
              <a:buNone/>
            </a:pPr>
            <a:r>
              <a:rPr lang="en-US" sz="4400" b="1" i="0" u="none" strike="noStrike" cap="none" dirty="0">
                <a:solidFill>
                  <a:srgbClr val="566890"/>
                </a:solidFill>
                <a:latin typeface="Century Gothic"/>
                <a:ea typeface="Century Gothic"/>
                <a:cs typeface="Century Gothic"/>
                <a:sym typeface="Century Gothic"/>
              </a:rPr>
              <a:t>Earth Observations</a:t>
            </a:r>
          </a:p>
        </p:txBody>
      </p:sp>
      <p:grpSp>
        <p:nvGrpSpPr>
          <p:cNvPr id="69" name="Shape 64"/>
          <p:cNvGrpSpPr/>
          <p:nvPr/>
        </p:nvGrpSpPr>
        <p:grpSpPr>
          <a:xfrm>
            <a:off x="13366209" y="16938135"/>
            <a:ext cx="3291840" cy="3566160"/>
            <a:chOff x="9835275" y="16567392"/>
            <a:chExt cx="3099623" cy="3130307"/>
          </a:xfrm>
        </p:grpSpPr>
        <p:pic>
          <p:nvPicPr>
            <p:cNvPr id="70" name="Shape 65"/>
            <p:cNvPicPr preferRelativeResize="0"/>
            <p:nvPr/>
          </p:nvPicPr>
          <p:blipFill>
            <a:blip r:embed="rId6">
              <a:alphaModFix/>
            </a:blip>
            <a:stretch>
              <a:fillRect/>
            </a:stretch>
          </p:blipFill>
          <p:spPr>
            <a:xfrm>
              <a:off x="9835275" y="16567392"/>
              <a:ext cx="2832924" cy="3130307"/>
            </a:xfrm>
            <a:prstGeom prst="rect">
              <a:avLst/>
            </a:prstGeom>
            <a:noFill/>
            <a:ln>
              <a:noFill/>
            </a:ln>
          </p:spPr>
        </p:pic>
        <p:sp>
          <p:nvSpPr>
            <p:cNvPr id="71" name="Shape 66"/>
            <p:cNvSpPr txBox="1"/>
            <p:nvPr/>
          </p:nvSpPr>
          <p:spPr>
            <a:xfrm>
              <a:off x="11814062" y="19335750"/>
              <a:ext cx="1120836" cy="361949"/>
            </a:xfrm>
            <a:prstGeom prst="rect">
              <a:avLst/>
            </a:prstGeom>
            <a:noFill/>
            <a:ln>
              <a:noFill/>
            </a:ln>
          </p:spPr>
          <p:txBody>
            <a:bodyPr lIns="91425" tIns="91425" rIns="91425" bIns="91425" anchor="t" anchorCtr="0">
              <a:noAutofit/>
            </a:bodyPr>
            <a:lstStyle/>
            <a:p>
              <a:pPr lvl="0" rtl="0">
                <a:spcBef>
                  <a:spcPts val="0"/>
                </a:spcBef>
                <a:buNone/>
              </a:pPr>
              <a:r>
                <a:rPr lang="en-US" sz="2000" b="1" dirty="0"/>
                <a:t>SRTM</a:t>
              </a:r>
            </a:p>
          </p:txBody>
        </p:sp>
      </p:grpSp>
      <p:grpSp>
        <p:nvGrpSpPr>
          <p:cNvPr id="72" name="Shape 67"/>
          <p:cNvGrpSpPr/>
          <p:nvPr/>
        </p:nvGrpSpPr>
        <p:grpSpPr>
          <a:xfrm>
            <a:off x="878558" y="18517323"/>
            <a:ext cx="11228256" cy="1717238"/>
            <a:chOff x="-1159957" y="17787088"/>
            <a:chExt cx="8692279" cy="1354940"/>
          </a:xfrm>
        </p:grpSpPr>
        <p:sp>
          <p:nvSpPr>
            <p:cNvPr id="74" name="Shape 69"/>
            <p:cNvSpPr txBox="1"/>
            <p:nvPr/>
          </p:nvSpPr>
          <p:spPr>
            <a:xfrm>
              <a:off x="-1112478" y="18410681"/>
              <a:ext cx="8644800" cy="731347"/>
            </a:xfrm>
            <a:prstGeom prst="rect">
              <a:avLst/>
            </a:prstGeom>
            <a:noFill/>
            <a:ln>
              <a:noFill/>
            </a:ln>
          </p:spPr>
          <p:txBody>
            <a:bodyPr lIns="91425" tIns="91425" rIns="91425" bIns="91425" anchor="t" anchorCtr="0">
              <a:noAutofit/>
            </a:bodyPr>
            <a:lstStyle/>
            <a:p>
              <a:pPr lvl="0" rtl="0">
                <a:spcBef>
                  <a:spcPts val="0"/>
                </a:spcBef>
                <a:buNone/>
              </a:pPr>
              <a:r>
                <a:rPr lang="en-US" sz="2400" dirty="0">
                  <a:solidFill>
                    <a:schemeClr val="dk1"/>
                  </a:solidFill>
                  <a:latin typeface="Garamond"/>
                  <a:ea typeface="Garamond"/>
                  <a:cs typeface="Garamond"/>
                  <a:sym typeface="Garamond"/>
                </a:rPr>
                <a:t>Shuttle Radar Topography Mission (SRTM</a:t>
              </a:r>
              <a:r>
                <a:rPr lang="en-US" sz="2400" dirty="0" smtClean="0">
                  <a:solidFill>
                    <a:schemeClr val="dk1"/>
                  </a:solidFill>
                  <a:latin typeface="Garamond"/>
                  <a:ea typeface="Garamond"/>
                  <a:cs typeface="Garamond"/>
                  <a:sym typeface="Garamond"/>
                </a:rPr>
                <a:t>) data </a:t>
              </a:r>
              <a:r>
                <a:rPr lang="en-US" sz="2400" dirty="0">
                  <a:solidFill>
                    <a:schemeClr val="dk1"/>
                  </a:solidFill>
                  <a:latin typeface="Garamond"/>
                  <a:ea typeface="Garamond"/>
                  <a:cs typeface="Garamond"/>
                  <a:sym typeface="Garamond"/>
                </a:rPr>
                <a:t>used </a:t>
              </a:r>
              <a:r>
                <a:rPr lang="en-US" sz="2400" dirty="0" smtClean="0">
                  <a:solidFill>
                    <a:schemeClr val="dk1"/>
                  </a:solidFill>
                  <a:latin typeface="Garamond"/>
                  <a:ea typeface="Garamond"/>
                  <a:cs typeface="Garamond"/>
                  <a:sym typeface="Garamond"/>
                </a:rPr>
                <a:t>to </a:t>
              </a:r>
              <a:r>
                <a:rPr lang="en-US" sz="2400" dirty="0">
                  <a:solidFill>
                    <a:schemeClr val="dk1"/>
                  </a:solidFill>
                  <a:latin typeface="Garamond"/>
                  <a:ea typeface="Garamond"/>
                  <a:cs typeface="Garamond"/>
                  <a:sym typeface="Garamond"/>
                </a:rPr>
                <a:t>analyze slope stability in landslide risk assessment. </a:t>
              </a:r>
            </a:p>
            <a:p>
              <a:pPr lvl="0">
                <a:spcBef>
                  <a:spcPts val="0"/>
                </a:spcBef>
                <a:buNone/>
              </a:pPr>
              <a:endParaRPr dirty="0"/>
            </a:p>
          </p:txBody>
        </p:sp>
        <p:sp>
          <p:nvSpPr>
            <p:cNvPr id="73" name="Shape 68"/>
            <p:cNvSpPr txBox="1"/>
            <p:nvPr/>
          </p:nvSpPr>
          <p:spPr>
            <a:xfrm>
              <a:off x="-1159957" y="17787088"/>
              <a:ext cx="6838668" cy="1244400"/>
            </a:xfrm>
            <a:prstGeom prst="rect">
              <a:avLst/>
            </a:prstGeom>
            <a:noFill/>
            <a:ln>
              <a:noFill/>
            </a:ln>
          </p:spPr>
          <p:txBody>
            <a:bodyPr lIns="91425" tIns="45700" rIns="91425" bIns="45700" anchor="t" anchorCtr="0">
              <a:noAutofit/>
            </a:bodyPr>
            <a:lstStyle/>
            <a:p>
              <a:pPr marR="0" lvl="0" algn="l" rtl="0">
                <a:lnSpc>
                  <a:spcPct val="100000"/>
                </a:lnSpc>
                <a:spcBef>
                  <a:spcPts val="0"/>
                </a:spcBef>
                <a:spcAft>
                  <a:spcPts val="0"/>
                </a:spcAft>
                <a:buNone/>
              </a:pPr>
              <a:r>
                <a:rPr lang="en-US" sz="2400" b="0" i="0" u="none" strike="noStrike" cap="none" dirty="0">
                  <a:solidFill>
                    <a:schemeClr val="dk1"/>
                  </a:solidFill>
                  <a:latin typeface="Garamond"/>
                  <a:ea typeface="Garamond"/>
                  <a:cs typeface="Garamond"/>
                  <a:sym typeface="Garamond"/>
                </a:rPr>
                <a:t>Geostationary Operational Environmental Satellite Suite </a:t>
              </a:r>
              <a:r>
                <a:rPr lang="en-US" sz="2400" b="0" i="0" u="none" strike="noStrike" cap="none" dirty="0" smtClean="0">
                  <a:solidFill>
                    <a:schemeClr val="dk1"/>
                  </a:solidFill>
                  <a:latin typeface="Garamond"/>
                  <a:ea typeface="Garamond"/>
                  <a:cs typeface="Garamond"/>
                  <a:sym typeface="Garamond"/>
                </a:rPr>
                <a:t>(e.g. </a:t>
              </a:r>
              <a:r>
                <a:rPr lang="en-US" sz="2400" b="0" i="0" u="none" strike="noStrike" cap="none" dirty="0">
                  <a:solidFill>
                    <a:schemeClr val="dk1"/>
                  </a:solidFill>
                  <a:latin typeface="Garamond"/>
                  <a:ea typeface="Garamond"/>
                  <a:cs typeface="Garamond"/>
                  <a:sym typeface="Garamond"/>
                </a:rPr>
                <a:t>GOES-8)</a:t>
              </a:r>
              <a:r>
                <a:rPr lang="en-US" sz="2400" dirty="0">
                  <a:solidFill>
                    <a:schemeClr val="dk1"/>
                  </a:solidFill>
                  <a:latin typeface="Garamond"/>
                  <a:ea typeface="Garamond"/>
                  <a:cs typeface="Garamond"/>
                  <a:sym typeface="Garamond"/>
                </a:rPr>
                <a:t>,</a:t>
              </a:r>
              <a:r>
                <a:rPr lang="en-US" sz="2400" b="0" i="0" u="none" strike="noStrike" cap="none" dirty="0">
                  <a:solidFill>
                    <a:schemeClr val="dk1"/>
                  </a:solidFill>
                  <a:latin typeface="Garamond"/>
                  <a:ea typeface="Garamond"/>
                  <a:cs typeface="Garamond"/>
                  <a:sym typeface="Garamond"/>
                </a:rPr>
                <a:t> contribut</a:t>
              </a:r>
              <a:r>
                <a:rPr lang="en-US" sz="2400" dirty="0">
                  <a:solidFill>
                    <a:schemeClr val="dk1"/>
                  </a:solidFill>
                  <a:latin typeface="Garamond"/>
                  <a:ea typeface="Garamond"/>
                  <a:cs typeface="Garamond"/>
                  <a:sym typeface="Garamond"/>
                </a:rPr>
                <a:t>es</a:t>
              </a:r>
              <a:r>
                <a:rPr lang="en-US" sz="2400" b="0" i="0" u="none" strike="noStrike" cap="none" dirty="0">
                  <a:solidFill>
                    <a:schemeClr val="dk1"/>
                  </a:solidFill>
                  <a:latin typeface="Garamond"/>
                  <a:ea typeface="Garamond"/>
                  <a:cs typeface="Garamond"/>
                  <a:sym typeface="Garamond"/>
                </a:rPr>
                <a:t> to HURSAT </a:t>
              </a:r>
              <a:r>
                <a:rPr lang="en-US" sz="2400" b="0" i="0" u="none" strike="noStrike" cap="none" dirty="0" smtClean="0">
                  <a:solidFill>
                    <a:schemeClr val="dk1"/>
                  </a:solidFill>
                  <a:latin typeface="Garamond"/>
                  <a:ea typeface="Garamond"/>
                  <a:cs typeface="Garamond"/>
                  <a:sym typeface="Garamond"/>
                </a:rPr>
                <a:t>dataset</a:t>
              </a:r>
              <a:endParaRPr sz="2800" dirty="0">
                <a:solidFill>
                  <a:schemeClr val="dk1"/>
                </a:solidFill>
                <a:latin typeface="Garamond"/>
                <a:ea typeface="Garamond"/>
                <a:cs typeface="Garamond"/>
                <a:sym typeface="Garamond"/>
              </a:endParaRPr>
            </a:p>
            <a:p>
              <a:pPr marL="0" marR="0" lvl="0" indent="0" algn="l" rtl="0">
                <a:lnSpc>
                  <a:spcPct val="100000"/>
                </a:lnSpc>
                <a:spcBef>
                  <a:spcPts val="0"/>
                </a:spcBef>
                <a:spcAft>
                  <a:spcPts val="0"/>
                </a:spcAft>
                <a:buClr>
                  <a:schemeClr val="dk1"/>
                </a:buClr>
                <a:buFont typeface="Garamond"/>
                <a:buNone/>
              </a:pPr>
              <a:endParaRPr sz="2000" dirty="0">
                <a:solidFill>
                  <a:schemeClr val="dk1"/>
                </a:solidFill>
                <a:latin typeface="Garamond"/>
                <a:ea typeface="Garamond"/>
                <a:cs typeface="Garamond"/>
                <a:sym typeface="Garamond"/>
              </a:endParaRPr>
            </a:p>
            <a:p>
              <a:pPr marL="0" marR="0" lvl="0" indent="0" algn="l" rtl="0">
                <a:lnSpc>
                  <a:spcPct val="100000"/>
                </a:lnSpc>
                <a:spcBef>
                  <a:spcPts val="0"/>
                </a:spcBef>
                <a:spcAft>
                  <a:spcPts val="0"/>
                </a:spcAft>
                <a:buClr>
                  <a:schemeClr val="dk1"/>
                </a:buClr>
                <a:buFont typeface="Garamond"/>
                <a:buNone/>
              </a:pPr>
              <a:endParaRPr sz="2800" dirty="0">
                <a:solidFill>
                  <a:schemeClr val="dk1"/>
                </a:solidFill>
                <a:latin typeface="Garamond"/>
                <a:ea typeface="Garamond"/>
                <a:cs typeface="Garamond"/>
                <a:sym typeface="Garamond"/>
              </a:endParaRPr>
            </a:p>
          </p:txBody>
        </p:sp>
      </p:grpSp>
      <p:grpSp>
        <p:nvGrpSpPr>
          <p:cNvPr id="51" name="Group 50"/>
          <p:cNvGrpSpPr/>
          <p:nvPr/>
        </p:nvGrpSpPr>
        <p:grpSpPr>
          <a:xfrm>
            <a:off x="9539482" y="17726804"/>
            <a:ext cx="3749040" cy="1463040"/>
            <a:chOff x="7501141" y="16018104"/>
            <a:chExt cx="3820787" cy="1516124"/>
          </a:xfrm>
        </p:grpSpPr>
        <p:pic>
          <p:nvPicPr>
            <p:cNvPr id="76" name="Shape 62" descr="C:\Users\allison.daniel\Pictures\GOES-8-12_image.jpg"/>
            <p:cNvPicPr preferRelativeResize="0"/>
            <p:nvPr/>
          </p:nvPicPr>
          <p:blipFill rotWithShape="1">
            <a:blip r:embed="rId7">
              <a:alphaModFix/>
            </a:blip>
            <a:srcRect/>
            <a:stretch/>
          </p:blipFill>
          <p:spPr>
            <a:xfrm rot="1614230">
              <a:off x="7501141" y="16018104"/>
              <a:ext cx="3820787" cy="1516124"/>
            </a:xfrm>
            <a:prstGeom prst="rect">
              <a:avLst/>
            </a:prstGeom>
            <a:noFill/>
            <a:ln>
              <a:noFill/>
            </a:ln>
          </p:spPr>
        </p:pic>
        <p:sp>
          <p:nvSpPr>
            <p:cNvPr id="86" name="Shape 63"/>
            <p:cNvSpPr txBox="1"/>
            <p:nvPr/>
          </p:nvSpPr>
          <p:spPr>
            <a:xfrm>
              <a:off x="9879467" y="16132048"/>
              <a:ext cx="1156404" cy="328468"/>
            </a:xfrm>
            <a:prstGeom prst="rect">
              <a:avLst/>
            </a:prstGeom>
            <a:noFill/>
            <a:ln>
              <a:noFill/>
            </a:ln>
          </p:spPr>
          <p:txBody>
            <a:bodyPr lIns="91425" tIns="91425" rIns="91425" bIns="91425" anchor="t" anchorCtr="0">
              <a:noAutofit/>
            </a:bodyPr>
            <a:lstStyle/>
            <a:p>
              <a:pPr lvl="0">
                <a:spcBef>
                  <a:spcPts val="0"/>
                </a:spcBef>
                <a:buNone/>
              </a:pPr>
              <a:r>
                <a:rPr lang="en-US" sz="2000" b="1" dirty="0"/>
                <a:t>GOES</a:t>
              </a:r>
            </a:p>
          </p:txBody>
        </p:sp>
      </p:grpSp>
      <p:grpSp>
        <p:nvGrpSpPr>
          <p:cNvPr id="52" name="Group 51"/>
          <p:cNvGrpSpPr/>
          <p:nvPr/>
        </p:nvGrpSpPr>
        <p:grpSpPr>
          <a:xfrm>
            <a:off x="843098" y="10195535"/>
            <a:ext cx="13725557" cy="7535305"/>
            <a:chOff x="843099" y="8046664"/>
            <a:chExt cx="13532336" cy="8010708"/>
          </a:xfrm>
        </p:grpSpPr>
        <p:grpSp>
          <p:nvGrpSpPr>
            <p:cNvPr id="53" name="Shape 45"/>
            <p:cNvGrpSpPr/>
            <p:nvPr/>
          </p:nvGrpSpPr>
          <p:grpSpPr>
            <a:xfrm>
              <a:off x="843099" y="8046664"/>
              <a:ext cx="13532336" cy="8010708"/>
              <a:chOff x="725187" y="8130365"/>
              <a:chExt cx="11466434" cy="8010708"/>
            </a:xfrm>
          </p:grpSpPr>
          <p:sp>
            <p:nvSpPr>
              <p:cNvPr id="54" name="Shape 46"/>
              <p:cNvSpPr txBox="1"/>
              <p:nvPr/>
            </p:nvSpPr>
            <p:spPr>
              <a:xfrm>
                <a:off x="725187" y="8130365"/>
                <a:ext cx="11407800" cy="769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566890"/>
                  </a:buClr>
                  <a:buSzPct val="25000"/>
                  <a:buFont typeface="Century Gothic"/>
                  <a:buNone/>
                </a:pPr>
                <a:r>
                  <a:rPr lang="en-US" sz="4400" b="1" i="0" u="none" strike="noStrike" cap="none" dirty="0">
                    <a:solidFill>
                      <a:srgbClr val="566890"/>
                    </a:solidFill>
                    <a:latin typeface="Century Gothic"/>
                    <a:ea typeface="Century Gothic"/>
                    <a:cs typeface="Century Gothic"/>
                    <a:sym typeface="Century Gothic"/>
                  </a:rPr>
                  <a:t>Methodology</a:t>
                </a:r>
              </a:p>
            </p:txBody>
          </p:sp>
          <p:grpSp>
            <p:nvGrpSpPr>
              <p:cNvPr id="55" name="Shape 47"/>
              <p:cNvGrpSpPr/>
              <p:nvPr/>
            </p:nvGrpSpPr>
            <p:grpSpPr>
              <a:xfrm>
                <a:off x="840719" y="9010649"/>
                <a:ext cx="11350902" cy="7130424"/>
                <a:chOff x="-5" y="-163722"/>
                <a:chExt cx="11418273" cy="7130424"/>
              </a:xfrm>
            </p:grpSpPr>
            <p:sp>
              <p:nvSpPr>
                <p:cNvPr id="57" name="Shape 48"/>
                <p:cNvSpPr/>
                <p:nvPr/>
              </p:nvSpPr>
              <p:spPr>
                <a:xfrm rot="5400000">
                  <a:off x="-696304" y="532578"/>
                  <a:ext cx="3105299" cy="1712700"/>
                </a:xfrm>
                <a:prstGeom prst="chevron">
                  <a:avLst>
                    <a:gd name="adj" fmla="val 50000"/>
                  </a:avLst>
                </a:prstGeom>
                <a:solidFill>
                  <a:srgbClr val="B9C0D1"/>
                </a:solidFill>
                <a:ln w="9525" cap="flat" cmpd="sng">
                  <a:solidFill>
                    <a:srgbClr val="B9C0D1"/>
                  </a:solidFill>
                  <a:prstDash val="solid"/>
                  <a:round/>
                  <a:headEnd type="none" w="med" len="med"/>
                  <a:tailEnd type="none" w="med" len="med"/>
                </a:ln>
                <a:effectLst>
                  <a:outerShdw blurRad="39999" dist="23000" dir="5400000" rotWithShape="0">
                    <a:srgbClr val="000000">
                      <a:alpha val="34509"/>
                    </a:srgbClr>
                  </a:outerShdw>
                </a:effectLst>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8" name="Shape 49"/>
                <p:cNvSpPr txBox="1"/>
                <p:nvPr/>
              </p:nvSpPr>
              <p:spPr>
                <a:xfrm>
                  <a:off x="-5" y="1163443"/>
                  <a:ext cx="1712700" cy="734099"/>
                </a:xfrm>
                <a:prstGeom prst="rect">
                  <a:avLst/>
                </a:prstGeom>
                <a:noFill/>
                <a:ln>
                  <a:noFill/>
                </a:ln>
              </p:spPr>
              <p:txBody>
                <a:bodyPr lIns="15225" tIns="15225" rIns="15225" bIns="15225" anchor="ctr" anchorCtr="0">
                  <a:noAutofit/>
                </a:bodyPr>
                <a:lstStyle/>
                <a:p>
                  <a:pPr marL="0" marR="0" lvl="0" indent="0" algn="ctr" rtl="0">
                    <a:lnSpc>
                      <a:spcPct val="90000"/>
                    </a:lnSpc>
                    <a:spcBef>
                      <a:spcPts val="0"/>
                    </a:spcBef>
                    <a:spcAft>
                      <a:spcPts val="0"/>
                    </a:spcAft>
                    <a:buClr>
                      <a:schemeClr val="lt1"/>
                    </a:buClr>
                    <a:buSzPct val="25000"/>
                    <a:buFont typeface="Garamond"/>
                    <a:buNone/>
                  </a:pPr>
                  <a:r>
                    <a:rPr lang="en-US" sz="2400" b="0" i="0" u="none" strike="noStrike" cap="small" dirty="0">
                      <a:solidFill>
                        <a:schemeClr val="lt1"/>
                      </a:solidFill>
                      <a:latin typeface="Garamond"/>
                      <a:ea typeface="Garamond"/>
                      <a:cs typeface="Garamond"/>
                      <a:sym typeface="Garamond"/>
                    </a:rPr>
                    <a:t>Data Acquisition</a:t>
                  </a:r>
                </a:p>
              </p:txBody>
            </p:sp>
            <p:sp>
              <p:nvSpPr>
                <p:cNvPr id="59" name="Shape 50"/>
                <p:cNvSpPr/>
                <p:nvPr/>
              </p:nvSpPr>
              <p:spPr>
                <a:xfrm rot="5400000">
                  <a:off x="-487654" y="2901303"/>
                  <a:ext cx="2688000" cy="1712700"/>
                </a:xfrm>
                <a:prstGeom prst="chevron">
                  <a:avLst>
                    <a:gd name="adj" fmla="val 50000"/>
                  </a:avLst>
                </a:prstGeom>
                <a:solidFill>
                  <a:srgbClr val="7B88A8"/>
                </a:solidFill>
                <a:ln w="9525" cap="flat" cmpd="sng">
                  <a:solidFill>
                    <a:srgbClr val="7B88A8"/>
                  </a:solidFill>
                  <a:prstDash val="solid"/>
                  <a:round/>
                  <a:headEnd type="none" w="med" len="med"/>
                  <a:tailEnd type="none" w="med" len="med"/>
                </a:ln>
                <a:effectLst>
                  <a:outerShdw blurRad="39999" dist="23000" dir="5400000" rotWithShape="0">
                    <a:srgbClr val="000000">
                      <a:alpha val="34509"/>
                    </a:srgbClr>
                  </a:outerShdw>
                </a:effectLst>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0" name="Shape 51"/>
                <p:cNvSpPr txBox="1"/>
                <p:nvPr/>
              </p:nvSpPr>
              <p:spPr>
                <a:xfrm>
                  <a:off x="55255" y="3626396"/>
                  <a:ext cx="1657113" cy="705188"/>
                </a:xfrm>
                <a:prstGeom prst="rect">
                  <a:avLst/>
                </a:prstGeom>
                <a:noFill/>
                <a:ln>
                  <a:noFill/>
                </a:ln>
              </p:spPr>
              <p:txBody>
                <a:bodyPr lIns="17125" tIns="17125" rIns="17125" bIns="17125" anchor="ctr" anchorCtr="0">
                  <a:noAutofit/>
                </a:bodyPr>
                <a:lstStyle/>
                <a:p>
                  <a:pPr marL="0" marR="0" lvl="0" indent="0" algn="ctr" rtl="0">
                    <a:lnSpc>
                      <a:spcPct val="90000"/>
                    </a:lnSpc>
                    <a:spcBef>
                      <a:spcPts val="0"/>
                    </a:spcBef>
                    <a:spcAft>
                      <a:spcPts val="0"/>
                    </a:spcAft>
                    <a:buClr>
                      <a:schemeClr val="lt1"/>
                    </a:buClr>
                    <a:buSzPct val="25000"/>
                    <a:buFont typeface="Garamond"/>
                    <a:buNone/>
                  </a:pPr>
                  <a:r>
                    <a:rPr lang="en-US" sz="2400" b="0" i="0" u="none" strike="noStrike" cap="small" dirty="0">
                      <a:solidFill>
                        <a:schemeClr val="lt1"/>
                      </a:solidFill>
                      <a:latin typeface="Garamond"/>
                      <a:ea typeface="Garamond"/>
                      <a:cs typeface="Garamond"/>
                      <a:sym typeface="Garamond"/>
                    </a:rPr>
                    <a:t>Data </a:t>
                  </a:r>
                  <a:endParaRPr lang="en-US" sz="2400" b="0" i="0" u="none" strike="noStrike" cap="small" dirty="0" smtClean="0">
                    <a:solidFill>
                      <a:schemeClr val="lt1"/>
                    </a:solidFill>
                    <a:latin typeface="Garamond"/>
                    <a:ea typeface="Garamond"/>
                    <a:cs typeface="Garamond"/>
                    <a:sym typeface="Garamond"/>
                  </a:endParaRPr>
                </a:p>
                <a:p>
                  <a:pPr marL="0" marR="0" lvl="0" indent="0" algn="ctr" rtl="0">
                    <a:lnSpc>
                      <a:spcPct val="90000"/>
                    </a:lnSpc>
                    <a:spcBef>
                      <a:spcPts val="0"/>
                    </a:spcBef>
                    <a:spcAft>
                      <a:spcPts val="0"/>
                    </a:spcAft>
                    <a:buClr>
                      <a:schemeClr val="lt1"/>
                    </a:buClr>
                    <a:buSzPct val="25000"/>
                    <a:buFont typeface="Garamond"/>
                    <a:buNone/>
                  </a:pPr>
                  <a:r>
                    <a:rPr lang="en-US" sz="2400" b="0" i="0" u="none" strike="noStrike" cap="small" dirty="0" smtClean="0">
                      <a:solidFill>
                        <a:schemeClr val="lt1"/>
                      </a:solidFill>
                      <a:latin typeface="Garamond"/>
                      <a:ea typeface="Garamond"/>
                      <a:cs typeface="Garamond"/>
                      <a:sym typeface="Garamond"/>
                    </a:rPr>
                    <a:t>Analysis</a:t>
                  </a:r>
                  <a:endParaRPr lang="en-US" sz="2400" b="0" i="0" u="none" strike="noStrike" cap="small" dirty="0">
                    <a:solidFill>
                      <a:schemeClr val="lt1"/>
                    </a:solidFill>
                    <a:latin typeface="Garamond"/>
                    <a:ea typeface="Garamond"/>
                    <a:cs typeface="Garamond"/>
                    <a:sym typeface="Garamond"/>
                  </a:endParaRPr>
                </a:p>
              </p:txBody>
            </p:sp>
            <p:sp>
              <p:nvSpPr>
                <p:cNvPr id="61" name="Shape 52"/>
                <p:cNvSpPr/>
                <p:nvPr/>
              </p:nvSpPr>
              <p:spPr>
                <a:xfrm rot="5400000">
                  <a:off x="5538434" y="-1560384"/>
                  <a:ext cx="1930731" cy="9528540"/>
                </a:xfrm>
                <a:prstGeom prst="round2SameRect">
                  <a:avLst>
                    <a:gd name="adj1" fmla="val 16667"/>
                    <a:gd name="adj2" fmla="val 0"/>
                  </a:avLst>
                </a:prstGeom>
                <a:solidFill>
                  <a:schemeClr val="lt1">
                    <a:alpha val="89411"/>
                  </a:schemeClr>
                </a:solidFill>
                <a:ln w="9525" cap="flat" cmpd="sng">
                  <a:solidFill>
                    <a:srgbClr val="7B88A8"/>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2" name="Shape 53"/>
                <p:cNvSpPr txBox="1"/>
                <p:nvPr/>
              </p:nvSpPr>
              <p:spPr>
                <a:xfrm>
                  <a:off x="1712368" y="2812257"/>
                  <a:ext cx="9705900" cy="546116"/>
                </a:xfrm>
                <a:prstGeom prst="rect">
                  <a:avLst/>
                </a:prstGeom>
                <a:noFill/>
                <a:ln>
                  <a:noFill/>
                </a:ln>
              </p:spPr>
              <p:txBody>
                <a:bodyPr lIns="199125" tIns="17775" rIns="17775" bIns="17775" anchor="ctr" anchorCtr="0">
                  <a:noAutofit/>
                </a:bodyPr>
                <a:lstStyle/>
                <a:p>
                  <a:pPr marL="0" marR="0" lvl="1" algn="l" rtl="0">
                    <a:lnSpc>
                      <a:spcPct val="90000"/>
                    </a:lnSpc>
                    <a:spcBef>
                      <a:spcPts val="0"/>
                    </a:spcBef>
                    <a:spcAft>
                      <a:spcPts val="0"/>
                    </a:spcAft>
                    <a:buClr>
                      <a:srgbClr val="000000"/>
                    </a:buClr>
                    <a:buSzPct val="100000"/>
                  </a:pPr>
                  <a:r>
                    <a:rPr lang="en-US" sz="2400" b="0" i="0" u="none" strike="noStrike" cap="none" dirty="0">
                      <a:solidFill>
                        <a:srgbClr val="000000"/>
                      </a:solidFill>
                      <a:latin typeface="Garamond"/>
                      <a:ea typeface="Garamond"/>
                      <a:cs typeface="Garamond"/>
                      <a:sym typeface="Garamond"/>
                    </a:rPr>
                    <a:t>Calculate </a:t>
                  </a:r>
                  <a:r>
                    <a:rPr lang="en-US" sz="2400" b="0" i="0" u="none" strike="noStrike" cap="none" dirty="0" smtClean="0">
                      <a:solidFill>
                        <a:srgbClr val="000000"/>
                      </a:solidFill>
                      <a:latin typeface="Garamond"/>
                      <a:ea typeface="Garamond"/>
                      <a:cs typeface="Garamond"/>
                      <a:sym typeface="Garamond"/>
                    </a:rPr>
                    <a:t>the climatological </a:t>
                  </a:r>
                  <a:r>
                    <a:rPr lang="en-US" sz="2400" dirty="0" smtClean="0">
                      <a:solidFill>
                        <a:srgbClr val="000000"/>
                      </a:solidFill>
                      <a:latin typeface="Garamond"/>
                      <a:ea typeface="Garamond"/>
                      <a:cs typeface="Garamond"/>
                      <a:sym typeface="Garamond"/>
                    </a:rPr>
                    <a:t>Track</a:t>
                  </a:r>
                  <a:r>
                    <a:rPr lang="en-US" sz="2400" b="0" i="0" u="none" strike="noStrike" cap="none" dirty="0" smtClean="0">
                      <a:solidFill>
                        <a:srgbClr val="000000"/>
                      </a:solidFill>
                      <a:latin typeface="Garamond"/>
                      <a:ea typeface="Garamond"/>
                      <a:cs typeface="Garamond"/>
                      <a:sym typeface="Garamond"/>
                    </a:rPr>
                    <a:t> Integrated </a:t>
                  </a:r>
                  <a:r>
                    <a:rPr lang="en-US" sz="2400" b="0" i="0" u="none" strike="noStrike" cap="none" dirty="0">
                      <a:solidFill>
                        <a:srgbClr val="000000"/>
                      </a:solidFill>
                      <a:latin typeface="Garamond"/>
                      <a:ea typeface="Garamond"/>
                      <a:cs typeface="Garamond"/>
                      <a:sym typeface="Garamond"/>
                    </a:rPr>
                    <a:t>Kinetic Energy </a:t>
                  </a:r>
                  <a:r>
                    <a:rPr lang="en-US" sz="2400" b="0" i="0" u="none" strike="noStrike" cap="none" dirty="0" smtClean="0">
                      <a:solidFill>
                        <a:srgbClr val="000000"/>
                      </a:solidFill>
                      <a:latin typeface="Garamond"/>
                      <a:ea typeface="Garamond"/>
                      <a:cs typeface="Garamond"/>
                      <a:sym typeface="Garamond"/>
                    </a:rPr>
                    <a:t>(TIKE) of all tropical cyclones that affected the Philippines from 1985 - 2015</a:t>
                  </a:r>
                  <a:endParaRPr lang="en-US" sz="2400" b="0" i="0" u="none" strike="noStrike" cap="none" dirty="0">
                    <a:solidFill>
                      <a:srgbClr val="000000"/>
                    </a:solidFill>
                    <a:latin typeface="Garamond"/>
                    <a:ea typeface="Garamond"/>
                    <a:cs typeface="Garamond"/>
                    <a:sym typeface="Garamond"/>
                  </a:endParaRPr>
                </a:p>
                <a:p>
                  <a:pPr marL="457200" marR="0" lvl="0" indent="0" algn="l" rtl="0">
                    <a:lnSpc>
                      <a:spcPct val="90000"/>
                    </a:lnSpc>
                    <a:spcBef>
                      <a:spcPts val="420"/>
                    </a:spcBef>
                    <a:spcAft>
                      <a:spcPts val="0"/>
                    </a:spcAft>
                    <a:buClr>
                      <a:srgbClr val="000000"/>
                    </a:buClr>
                    <a:buFont typeface="Arial"/>
                    <a:buNone/>
                  </a:pPr>
                  <a:endParaRPr sz="2400" b="0" i="0" u="none" strike="noStrike" cap="none" dirty="0">
                    <a:solidFill>
                      <a:srgbClr val="000000"/>
                    </a:solidFill>
                    <a:latin typeface="Garamond"/>
                    <a:ea typeface="Garamond"/>
                    <a:cs typeface="Garamond"/>
                    <a:sym typeface="Garamond"/>
                  </a:endParaRPr>
                </a:p>
              </p:txBody>
            </p:sp>
            <p:sp>
              <p:nvSpPr>
                <p:cNvPr id="63" name="Shape 54"/>
                <p:cNvSpPr/>
                <p:nvPr/>
              </p:nvSpPr>
              <p:spPr>
                <a:xfrm rot="5400000">
                  <a:off x="-367050" y="4886952"/>
                  <a:ext cx="2446800" cy="1712700"/>
                </a:xfrm>
                <a:prstGeom prst="chevron">
                  <a:avLst>
                    <a:gd name="adj" fmla="val 50000"/>
                  </a:avLst>
                </a:prstGeom>
                <a:solidFill>
                  <a:srgbClr val="566890"/>
                </a:solidFill>
                <a:ln w="9525" cap="flat" cmpd="sng">
                  <a:solidFill>
                    <a:srgbClr val="566890"/>
                  </a:solidFill>
                  <a:prstDash val="solid"/>
                  <a:round/>
                  <a:headEnd type="none" w="med" len="med"/>
                  <a:tailEnd type="none" w="med" len="med"/>
                </a:ln>
                <a:effectLst>
                  <a:outerShdw blurRad="39999" dist="23000" dir="5400000" rotWithShape="0">
                    <a:srgbClr val="000000">
                      <a:alpha val="34509"/>
                    </a:srgbClr>
                  </a:outerShdw>
                </a:effectLst>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4" name="Shape 55"/>
                <p:cNvSpPr txBox="1"/>
                <p:nvPr/>
              </p:nvSpPr>
              <p:spPr>
                <a:xfrm>
                  <a:off x="238188" y="5645657"/>
                  <a:ext cx="1216033" cy="576199"/>
                </a:xfrm>
                <a:prstGeom prst="rect">
                  <a:avLst/>
                </a:prstGeom>
                <a:noFill/>
                <a:ln>
                  <a:noFill/>
                </a:ln>
              </p:spPr>
              <p:txBody>
                <a:bodyPr lIns="17125" tIns="17125" rIns="17125" bIns="17125" anchor="ctr" anchorCtr="0">
                  <a:noAutofit/>
                </a:bodyPr>
                <a:lstStyle/>
                <a:p>
                  <a:pPr marL="0" marR="0" lvl="0" indent="0" algn="ctr" rtl="0">
                    <a:lnSpc>
                      <a:spcPct val="90000"/>
                    </a:lnSpc>
                    <a:spcBef>
                      <a:spcPts val="0"/>
                    </a:spcBef>
                    <a:spcAft>
                      <a:spcPts val="0"/>
                    </a:spcAft>
                    <a:buClr>
                      <a:schemeClr val="lt1"/>
                    </a:buClr>
                    <a:buSzPct val="25000"/>
                    <a:buFont typeface="Garamond"/>
                    <a:buNone/>
                  </a:pPr>
                  <a:r>
                    <a:rPr lang="en-US" sz="2400" b="0" i="0" u="none" strike="noStrike" cap="small" dirty="0">
                      <a:solidFill>
                        <a:schemeClr val="lt1"/>
                      </a:solidFill>
                      <a:latin typeface="Garamond"/>
                      <a:ea typeface="Garamond"/>
                      <a:cs typeface="Garamond"/>
                      <a:sym typeface="Garamond"/>
                    </a:rPr>
                    <a:t>End Products</a:t>
                  </a:r>
                </a:p>
              </p:txBody>
            </p:sp>
            <p:sp>
              <p:nvSpPr>
                <p:cNvPr id="65" name="Shape 56"/>
                <p:cNvSpPr/>
                <p:nvPr/>
              </p:nvSpPr>
              <p:spPr>
                <a:xfrm rot="5400000">
                  <a:off x="5774442" y="458426"/>
                  <a:ext cx="1458134" cy="9528540"/>
                </a:xfrm>
                <a:prstGeom prst="round2SameRect">
                  <a:avLst>
                    <a:gd name="adj1" fmla="val 16667"/>
                    <a:gd name="adj2" fmla="val 0"/>
                  </a:avLst>
                </a:prstGeom>
                <a:solidFill>
                  <a:schemeClr val="lt1">
                    <a:alpha val="89411"/>
                  </a:schemeClr>
                </a:solidFill>
                <a:ln w="9525" cap="flat" cmpd="sng">
                  <a:solidFill>
                    <a:srgbClr val="56689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6" name="Shape 57"/>
                <p:cNvSpPr txBox="1"/>
                <p:nvPr/>
              </p:nvSpPr>
              <p:spPr>
                <a:xfrm>
                  <a:off x="1748812" y="4877439"/>
                  <a:ext cx="7213500" cy="679870"/>
                </a:xfrm>
                <a:prstGeom prst="rect">
                  <a:avLst/>
                </a:prstGeom>
                <a:noFill/>
                <a:ln>
                  <a:noFill/>
                </a:ln>
              </p:spPr>
              <p:txBody>
                <a:bodyPr lIns="199125" tIns="17775" rIns="17775" bIns="17775" anchor="ctr" anchorCtr="0">
                  <a:noAutofit/>
                </a:bodyPr>
                <a:lstStyle/>
                <a:p>
                  <a:pPr marL="0" marR="0" lvl="1" algn="l" rtl="0">
                    <a:lnSpc>
                      <a:spcPct val="90000"/>
                    </a:lnSpc>
                    <a:spcBef>
                      <a:spcPts val="0"/>
                    </a:spcBef>
                    <a:spcAft>
                      <a:spcPts val="0"/>
                    </a:spcAft>
                    <a:buClr>
                      <a:srgbClr val="000000"/>
                    </a:buClr>
                    <a:buSzPct val="100000"/>
                  </a:pPr>
                  <a:r>
                    <a:rPr lang="en-US" sz="2400" b="0" i="0" u="none" strike="noStrike" cap="none" dirty="0">
                      <a:solidFill>
                        <a:srgbClr val="000000"/>
                      </a:solidFill>
                      <a:latin typeface="Garamond"/>
                      <a:ea typeface="Garamond"/>
                      <a:cs typeface="Garamond"/>
                      <a:sym typeface="Garamond"/>
                    </a:rPr>
                    <a:t>Improved natural </a:t>
                  </a:r>
                  <a:r>
                    <a:rPr lang="en-US" sz="2400" b="0" i="0" u="none" strike="noStrike" cap="none" dirty="0" smtClean="0">
                      <a:solidFill>
                        <a:srgbClr val="000000"/>
                      </a:solidFill>
                      <a:latin typeface="Garamond"/>
                      <a:ea typeface="Garamond"/>
                      <a:cs typeface="Garamond"/>
                      <a:sym typeface="Garamond"/>
                    </a:rPr>
                    <a:t>hazards risk index</a:t>
                  </a:r>
                  <a:endParaRPr lang="en-US" sz="2400" b="0" i="0" u="none" strike="noStrike" cap="none" dirty="0">
                    <a:solidFill>
                      <a:srgbClr val="000000"/>
                    </a:solidFill>
                    <a:latin typeface="Garamond"/>
                    <a:ea typeface="Garamond"/>
                    <a:cs typeface="Garamond"/>
                    <a:sym typeface="Garamond"/>
                  </a:endParaRPr>
                </a:p>
                <a:p>
                  <a:pPr marL="0" marR="0" lvl="1" algn="l" rtl="0">
                    <a:lnSpc>
                      <a:spcPct val="90000"/>
                    </a:lnSpc>
                    <a:spcBef>
                      <a:spcPts val="420"/>
                    </a:spcBef>
                    <a:spcAft>
                      <a:spcPts val="0"/>
                    </a:spcAft>
                    <a:buClr>
                      <a:srgbClr val="000000"/>
                    </a:buClr>
                    <a:buSzPct val="100000"/>
                  </a:pPr>
                  <a:endParaRPr lang="en-US" sz="2800" b="0" i="0" u="none" strike="noStrike" cap="none" dirty="0">
                    <a:solidFill>
                      <a:srgbClr val="000000"/>
                    </a:solidFill>
                    <a:latin typeface="Garamond"/>
                    <a:ea typeface="Garamond"/>
                    <a:cs typeface="Garamond"/>
                    <a:sym typeface="Garamond"/>
                  </a:endParaRPr>
                </a:p>
              </p:txBody>
            </p:sp>
            <p:sp>
              <p:nvSpPr>
                <p:cNvPr id="67" name="Shape 58"/>
                <p:cNvSpPr/>
                <p:nvPr/>
              </p:nvSpPr>
              <p:spPr>
                <a:xfrm rot="5400000">
                  <a:off x="5453865" y="-3896137"/>
                  <a:ext cx="2048807" cy="9528540"/>
                </a:xfrm>
                <a:prstGeom prst="round2SameRect">
                  <a:avLst>
                    <a:gd name="adj1" fmla="val 16667"/>
                    <a:gd name="adj2" fmla="val 0"/>
                  </a:avLst>
                </a:prstGeom>
                <a:solidFill>
                  <a:schemeClr val="lt1">
                    <a:alpha val="89411"/>
                  </a:schemeClr>
                </a:solidFill>
                <a:ln w="9525" cap="flat" cmpd="sng">
                  <a:solidFill>
                    <a:srgbClr val="B9C0D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sp>
            <p:nvSpPr>
              <p:cNvPr id="56" name="Shape 59"/>
              <p:cNvSpPr txBox="1"/>
              <p:nvPr/>
            </p:nvSpPr>
            <p:spPr>
              <a:xfrm>
                <a:off x="2537065" y="9736896"/>
                <a:ext cx="8487863" cy="613566"/>
              </a:xfrm>
              <a:prstGeom prst="rect">
                <a:avLst/>
              </a:prstGeom>
              <a:noFill/>
              <a:ln>
                <a:noFill/>
              </a:ln>
            </p:spPr>
            <p:txBody>
              <a:bodyPr lIns="199125" tIns="17775" rIns="17775" bIns="17775" anchor="ctr" anchorCtr="0">
                <a:noAutofit/>
              </a:bodyPr>
              <a:lstStyle/>
              <a:p>
                <a:pPr marL="0" lvl="1">
                  <a:lnSpc>
                    <a:spcPct val="90000"/>
                  </a:lnSpc>
                  <a:buClr>
                    <a:srgbClr val="000000"/>
                  </a:buClr>
                  <a:buSzPct val="100000"/>
                </a:pPr>
                <a:r>
                  <a:rPr lang="en-US" sz="2400" dirty="0" smtClean="0">
                    <a:solidFill>
                      <a:srgbClr val="000000"/>
                    </a:solidFill>
                    <a:ea typeface="Garamond"/>
                    <a:cs typeface="Garamond"/>
                    <a:sym typeface="Garamond"/>
                  </a:rPr>
                  <a:t>International </a:t>
                </a:r>
                <a:r>
                  <a:rPr lang="en-US" sz="2400" dirty="0">
                    <a:solidFill>
                      <a:srgbClr val="000000"/>
                    </a:solidFill>
                    <a:ea typeface="Garamond"/>
                    <a:cs typeface="Garamond"/>
                    <a:sym typeface="Garamond"/>
                  </a:rPr>
                  <a:t>Best Track Archive for Climate Stewardship (</a:t>
                </a:r>
                <a:r>
                  <a:rPr lang="en-US" sz="2400" dirty="0" err="1">
                    <a:solidFill>
                      <a:srgbClr val="000000"/>
                    </a:solidFill>
                    <a:ea typeface="Garamond"/>
                    <a:cs typeface="Garamond"/>
                    <a:sym typeface="Garamond"/>
                  </a:rPr>
                  <a:t>IBTRaCS</a:t>
                </a:r>
                <a:r>
                  <a:rPr lang="en-US" sz="2400" dirty="0" smtClean="0">
                    <a:solidFill>
                      <a:srgbClr val="000000"/>
                    </a:solidFill>
                    <a:ea typeface="Garamond"/>
                    <a:cs typeface="Garamond"/>
                    <a:sym typeface="Garamond"/>
                  </a:rPr>
                  <a:t>) </a:t>
                </a:r>
              </a:p>
              <a:p>
                <a:pPr marL="0" lvl="1">
                  <a:lnSpc>
                    <a:spcPct val="90000"/>
                  </a:lnSpc>
                  <a:buClr>
                    <a:srgbClr val="000000"/>
                  </a:buClr>
                  <a:buSzPct val="100000"/>
                </a:pPr>
                <a:r>
                  <a:rPr lang="en-US" sz="2400" dirty="0" smtClean="0">
                    <a:solidFill>
                      <a:srgbClr val="000000"/>
                    </a:solidFill>
                    <a:ea typeface="Garamond"/>
                    <a:cs typeface="Garamond"/>
                    <a:sym typeface="Garamond"/>
                  </a:rPr>
                  <a:t>Hurricane </a:t>
                </a:r>
                <a:r>
                  <a:rPr lang="en-US" sz="2400" dirty="0">
                    <a:solidFill>
                      <a:srgbClr val="000000"/>
                    </a:solidFill>
                    <a:ea typeface="Garamond"/>
                    <a:cs typeface="Garamond"/>
                    <a:sym typeface="Garamond"/>
                  </a:rPr>
                  <a:t>Satellite </a:t>
                </a:r>
                <a:r>
                  <a:rPr lang="en-US" sz="2400" dirty="0" smtClean="0">
                    <a:solidFill>
                      <a:srgbClr val="000000"/>
                    </a:solidFill>
                    <a:ea typeface="Garamond"/>
                    <a:cs typeface="Garamond"/>
                    <a:sym typeface="Garamond"/>
                  </a:rPr>
                  <a:t>Dataset </a:t>
                </a:r>
                <a:r>
                  <a:rPr lang="en-US" sz="2400" dirty="0">
                    <a:solidFill>
                      <a:srgbClr val="000000"/>
                    </a:solidFill>
                    <a:ea typeface="Garamond"/>
                    <a:cs typeface="Garamond"/>
                    <a:sym typeface="Garamond"/>
                  </a:rPr>
                  <a:t>(</a:t>
                </a:r>
                <a:r>
                  <a:rPr lang="en-US" sz="2400" dirty="0" smtClean="0">
                    <a:solidFill>
                      <a:srgbClr val="000000"/>
                    </a:solidFill>
                    <a:ea typeface="Garamond"/>
                    <a:cs typeface="Garamond"/>
                    <a:sym typeface="Garamond"/>
                  </a:rPr>
                  <a:t>HURSAT-B1)</a:t>
                </a:r>
              </a:p>
              <a:p>
                <a:pPr marL="0" lvl="1">
                  <a:lnSpc>
                    <a:spcPct val="90000"/>
                  </a:lnSpc>
                  <a:buClr>
                    <a:srgbClr val="000000"/>
                  </a:buClr>
                  <a:buSzPct val="100000"/>
                </a:pPr>
                <a:r>
                  <a:rPr lang="en-US" sz="2400" dirty="0" smtClean="0">
                    <a:solidFill>
                      <a:srgbClr val="000000"/>
                    </a:solidFill>
                    <a:ea typeface="Garamond"/>
                    <a:cs typeface="Garamond"/>
                    <a:sym typeface="Garamond"/>
                  </a:rPr>
                  <a:t>Multi-Platform Tropical Cyclone Surface Wind Analysis (MTCSWA)</a:t>
                </a:r>
              </a:p>
              <a:p>
                <a:pPr marL="0" lvl="1">
                  <a:lnSpc>
                    <a:spcPct val="90000"/>
                  </a:lnSpc>
                  <a:buClr>
                    <a:srgbClr val="000000"/>
                  </a:buClr>
                  <a:buSzPct val="100000"/>
                </a:pPr>
                <a:r>
                  <a:rPr lang="en-US" sz="2400" dirty="0" smtClean="0">
                    <a:solidFill>
                      <a:srgbClr val="000000"/>
                    </a:solidFill>
                    <a:ea typeface="Garamond"/>
                    <a:cs typeface="Garamond"/>
                    <a:sym typeface="Garamond"/>
                  </a:rPr>
                  <a:t>Satellite </a:t>
                </a:r>
                <a:r>
                  <a:rPr lang="en-US" sz="2400" dirty="0">
                    <a:solidFill>
                      <a:srgbClr val="000000"/>
                    </a:solidFill>
                    <a:ea typeface="Garamond"/>
                    <a:cs typeface="Garamond"/>
                    <a:sym typeface="Garamond"/>
                  </a:rPr>
                  <a:t>Radar Topography Mission (SRTM)</a:t>
                </a:r>
              </a:p>
              <a:p>
                <a:pPr marL="0" marR="0" lvl="1" algn="l" rtl="0">
                  <a:lnSpc>
                    <a:spcPct val="90000"/>
                  </a:lnSpc>
                  <a:spcBef>
                    <a:spcPts val="0"/>
                  </a:spcBef>
                  <a:spcAft>
                    <a:spcPts val="0"/>
                  </a:spcAft>
                  <a:buClr>
                    <a:srgbClr val="000000"/>
                  </a:buClr>
                  <a:buSzPct val="100000"/>
                </a:pPr>
                <a:endParaRPr lang="en-US" sz="2400" b="0" i="0" u="none" strike="noStrike" cap="none" dirty="0">
                  <a:solidFill>
                    <a:srgbClr val="000000"/>
                  </a:solidFill>
                  <a:latin typeface="Garamond"/>
                  <a:ea typeface="Garamond"/>
                  <a:cs typeface="Garamond"/>
                  <a:sym typeface="Garamond"/>
                </a:endParaRPr>
              </a:p>
            </p:txBody>
          </p:sp>
        </p:grpSp>
        <p:sp>
          <p:nvSpPr>
            <p:cNvPr id="89" name="Shape 59"/>
            <p:cNvSpPr txBox="1"/>
            <p:nvPr/>
          </p:nvSpPr>
          <p:spPr>
            <a:xfrm>
              <a:off x="3001890" y="10579965"/>
              <a:ext cx="8487863" cy="613566"/>
            </a:xfrm>
            <a:prstGeom prst="rect">
              <a:avLst/>
            </a:prstGeom>
            <a:noFill/>
            <a:ln>
              <a:noFill/>
            </a:ln>
          </p:spPr>
          <p:txBody>
            <a:bodyPr lIns="199125" tIns="17775" rIns="17775" bIns="17775" anchor="ctr" anchorCtr="0">
              <a:noAutofit/>
            </a:bodyPr>
            <a:lstStyle/>
            <a:p>
              <a:pPr marL="0" lvl="1">
                <a:lnSpc>
                  <a:spcPct val="90000"/>
                </a:lnSpc>
                <a:buClr>
                  <a:srgbClr val="000000"/>
                </a:buClr>
                <a:buSzPct val="100000"/>
              </a:pPr>
              <a:r>
                <a:rPr lang="en-US" sz="2400" dirty="0" smtClean="0">
                  <a:solidFill>
                    <a:srgbClr val="000000"/>
                  </a:solidFill>
                  <a:ea typeface="Garamond"/>
                  <a:cs typeface="Garamond"/>
                  <a:sym typeface="Garamond"/>
                </a:rPr>
                <a:t>Philippines Demographic Data</a:t>
              </a:r>
              <a:endParaRPr lang="en-US" sz="2400" dirty="0">
                <a:solidFill>
                  <a:srgbClr val="000000"/>
                </a:solidFill>
                <a:ea typeface="Garamond"/>
                <a:cs typeface="Garamond"/>
                <a:sym typeface="Garamond"/>
              </a:endParaRPr>
            </a:p>
            <a:p>
              <a:pPr marL="0" marR="0" lvl="1" algn="l" rtl="0">
                <a:lnSpc>
                  <a:spcPct val="90000"/>
                </a:lnSpc>
                <a:spcBef>
                  <a:spcPts val="0"/>
                </a:spcBef>
                <a:spcAft>
                  <a:spcPts val="0"/>
                </a:spcAft>
                <a:buClr>
                  <a:srgbClr val="000000"/>
                </a:buClr>
                <a:buSzPct val="100000"/>
              </a:pPr>
              <a:endParaRPr lang="en-US" sz="2800" b="0" i="0" u="none" strike="noStrike" cap="none" dirty="0">
                <a:solidFill>
                  <a:srgbClr val="000000"/>
                </a:solidFill>
                <a:latin typeface="Garamond"/>
                <a:ea typeface="Garamond"/>
                <a:cs typeface="Garamond"/>
                <a:sym typeface="Garamond"/>
              </a:endParaRPr>
            </a:p>
          </p:txBody>
        </p:sp>
        <p:sp>
          <p:nvSpPr>
            <p:cNvPr id="90" name="Shape 53"/>
            <p:cNvSpPr txBox="1"/>
            <p:nvPr/>
          </p:nvSpPr>
          <p:spPr>
            <a:xfrm>
              <a:off x="2998860" y="13040596"/>
              <a:ext cx="9648635" cy="137544"/>
            </a:xfrm>
            <a:prstGeom prst="rect">
              <a:avLst/>
            </a:prstGeom>
            <a:noFill/>
            <a:ln>
              <a:noFill/>
            </a:ln>
          </p:spPr>
          <p:txBody>
            <a:bodyPr lIns="199125" tIns="17775" rIns="17775" bIns="17775" anchor="ctr" anchorCtr="0">
              <a:noAutofit/>
            </a:bodyPr>
            <a:lstStyle/>
            <a:p>
              <a:pPr marL="0" lvl="1">
                <a:lnSpc>
                  <a:spcPct val="90000"/>
                </a:lnSpc>
                <a:spcBef>
                  <a:spcPts val="420"/>
                </a:spcBef>
                <a:buClr>
                  <a:srgbClr val="000000"/>
                </a:buClr>
                <a:buSzPct val="100000"/>
              </a:pPr>
              <a:r>
                <a:rPr lang="en-US" sz="2400" dirty="0" smtClean="0">
                  <a:solidFill>
                    <a:srgbClr val="000000"/>
                  </a:solidFill>
                  <a:ea typeface="Garamond"/>
                  <a:cs typeface="Garamond"/>
                  <a:sym typeface="Garamond"/>
                </a:rPr>
                <a:t>Create </a:t>
              </a:r>
              <a:r>
                <a:rPr lang="en-US" sz="2400" dirty="0">
                  <a:solidFill>
                    <a:srgbClr val="000000"/>
                  </a:solidFill>
                  <a:ea typeface="Garamond"/>
                  <a:cs typeface="Garamond"/>
                  <a:sym typeface="Garamond"/>
                </a:rPr>
                <a:t>a comprehensive precipitation initiated nationwide landslide susceptibility </a:t>
              </a:r>
              <a:r>
                <a:rPr lang="en-US" sz="2400" dirty="0" smtClean="0">
                  <a:solidFill>
                    <a:srgbClr val="000000"/>
                  </a:solidFill>
                  <a:ea typeface="Garamond"/>
                  <a:cs typeface="Garamond"/>
                  <a:sym typeface="Garamond"/>
                </a:rPr>
                <a:t>index </a:t>
              </a:r>
            </a:p>
            <a:p>
              <a:pPr marL="0" lvl="1">
                <a:lnSpc>
                  <a:spcPct val="90000"/>
                </a:lnSpc>
                <a:spcBef>
                  <a:spcPts val="420"/>
                </a:spcBef>
                <a:buClr>
                  <a:srgbClr val="000000"/>
                </a:buClr>
                <a:buSzPct val="100000"/>
              </a:pPr>
              <a:endParaRPr lang="en-US" sz="2400" dirty="0">
                <a:solidFill>
                  <a:srgbClr val="000000"/>
                </a:solidFill>
                <a:ea typeface="Garamond"/>
                <a:cs typeface="Garamond"/>
                <a:sym typeface="Garamond"/>
              </a:endParaRPr>
            </a:p>
            <a:p>
              <a:pPr marL="457200" marR="0" lvl="0" indent="0" algn="l" rtl="0">
                <a:lnSpc>
                  <a:spcPct val="90000"/>
                </a:lnSpc>
                <a:spcBef>
                  <a:spcPts val="420"/>
                </a:spcBef>
                <a:spcAft>
                  <a:spcPts val="0"/>
                </a:spcAft>
                <a:buClr>
                  <a:srgbClr val="000000"/>
                </a:buClr>
                <a:buFont typeface="Arial"/>
                <a:buNone/>
              </a:pPr>
              <a:endParaRPr sz="2400" b="0" i="0" u="none" strike="noStrike" cap="none" dirty="0">
                <a:solidFill>
                  <a:srgbClr val="000000"/>
                </a:solidFill>
                <a:latin typeface="Garamond"/>
                <a:ea typeface="Garamond"/>
                <a:cs typeface="Garamond"/>
                <a:sym typeface="Garamond"/>
              </a:endParaRPr>
            </a:p>
          </p:txBody>
        </p:sp>
        <p:sp>
          <p:nvSpPr>
            <p:cNvPr id="91" name="Shape 57"/>
            <p:cNvSpPr txBox="1"/>
            <p:nvPr/>
          </p:nvSpPr>
          <p:spPr>
            <a:xfrm>
              <a:off x="3034421" y="14468247"/>
              <a:ext cx="7170940" cy="679869"/>
            </a:xfrm>
            <a:prstGeom prst="rect">
              <a:avLst/>
            </a:prstGeom>
            <a:noFill/>
            <a:ln>
              <a:noFill/>
            </a:ln>
          </p:spPr>
          <p:txBody>
            <a:bodyPr lIns="199125" tIns="17775" rIns="17775" bIns="17775" anchor="ctr" anchorCtr="0">
              <a:noAutofit/>
            </a:bodyPr>
            <a:lstStyle/>
            <a:p>
              <a:pPr marL="0" lvl="1">
                <a:lnSpc>
                  <a:spcPct val="90000"/>
                </a:lnSpc>
                <a:spcBef>
                  <a:spcPts val="420"/>
                </a:spcBef>
                <a:buClr>
                  <a:srgbClr val="000000"/>
                </a:buClr>
                <a:buSzPct val="100000"/>
              </a:pPr>
              <a:r>
                <a:rPr lang="en-US" sz="2400" dirty="0">
                  <a:solidFill>
                    <a:srgbClr val="000000"/>
                  </a:solidFill>
                  <a:ea typeface="Garamond"/>
                  <a:cs typeface="Garamond"/>
                  <a:sym typeface="Garamond"/>
                </a:rPr>
                <a:t>Interactive </a:t>
              </a:r>
              <a:r>
                <a:rPr lang="en-US" sz="2400" dirty="0" err="1">
                  <a:solidFill>
                    <a:srgbClr val="000000"/>
                  </a:solidFill>
                  <a:ea typeface="Garamond"/>
                  <a:cs typeface="Garamond"/>
                  <a:sym typeface="Garamond"/>
                </a:rPr>
                <a:t>ArcMap</a:t>
              </a:r>
              <a:r>
                <a:rPr lang="en-US" sz="2400" dirty="0">
                  <a:solidFill>
                    <a:srgbClr val="000000"/>
                  </a:solidFill>
                  <a:ea typeface="Garamond"/>
                  <a:cs typeface="Garamond"/>
                  <a:sym typeface="Garamond"/>
                </a:rPr>
                <a:t> file for disaster prevention</a:t>
              </a:r>
            </a:p>
            <a:p>
              <a:pPr marL="0" marR="0" lvl="1" algn="l" rtl="0">
                <a:lnSpc>
                  <a:spcPct val="90000"/>
                </a:lnSpc>
                <a:spcBef>
                  <a:spcPts val="420"/>
                </a:spcBef>
                <a:spcAft>
                  <a:spcPts val="0"/>
                </a:spcAft>
                <a:buClr>
                  <a:srgbClr val="000000"/>
                </a:buClr>
                <a:buSzPct val="100000"/>
              </a:pPr>
              <a:endParaRPr lang="en-US" sz="2400" b="0" i="0" u="none" strike="noStrike" cap="none" dirty="0">
                <a:solidFill>
                  <a:srgbClr val="000000"/>
                </a:solidFill>
                <a:latin typeface="Garamond"/>
                <a:ea typeface="Garamond"/>
                <a:cs typeface="Garamond"/>
                <a:sym typeface="Garamond"/>
              </a:endParaRPr>
            </a:p>
          </p:txBody>
        </p:sp>
      </p:grpSp>
      <p:grpSp>
        <p:nvGrpSpPr>
          <p:cNvPr id="50" name="Group 49"/>
          <p:cNvGrpSpPr/>
          <p:nvPr/>
        </p:nvGrpSpPr>
        <p:grpSpPr>
          <a:xfrm>
            <a:off x="14757432" y="7960415"/>
            <a:ext cx="9476416" cy="11103170"/>
            <a:chOff x="12817485" y="7960416"/>
            <a:chExt cx="9476416" cy="11103170"/>
          </a:xfrm>
        </p:grpSpPr>
        <p:sp>
          <p:nvSpPr>
            <p:cNvPr id="18" name="TextBox 17"/>
            <p:cNvSpPr txBox="1"/>
            <p:nvPr/>
          </p:nvSpPr>
          <p:spPr>
            <a:xfrm>
              <a:off x="12817485" y="7960416"/>
              <a:ext cx="8229600" cy="769441"/>
            </a:xfrm>
            <a:prstGeom prst="rect">
              <a:avLst/>
            </a:prstGeom>
            <a:noFill/>
          </p:spPr>
          <p:txBody>
            <a:bodyPr wrap="square" rtlCol="0">
              <a:spAutoFit/>
            </a:bodyPr>
            <a:lstStyle/>
            <a:p>
              <a:r>
                <a:rPr lang="en-US" sz="4400" b="1" dirty="0" smtClean="0">
                  <a:solidFill>
                    <a:srgbClr val="566890"/>
                  </a:solidFill>
                  <a:latin typeface="Century Gothic" panose="020B0502020202020204" pitchFamily="34" charset="0"/>
                </a:rPr>
                <a:t>Study Area</a:t>
              </a:r>
            </a:p>
          </p:txBody>
        </p:sp>
        <p:grpSp>
          <p:nvGrpSpPr>
            <p:cNvPr id="33" name="Group 32"/>
            <p:cNvGrpSpPr/>
            <p:nvPr/>
          </p:nvGrpSpPr>
          <p:grpSpPr>
            <a:xfrm>
              <a:off x="14441214" y="8989412"/>
              <a:ext cx="7852687" cy="10074174"/>
              <a:chOff x="14169786" y="8989412"/>
              <a:chExt cx="7852687" cy="10074174"/>
            </a:xfrm>
          </p:grpSpPr>
          <p:sp>
            <p:nvSpPr>
              <p:cNvPr id="44" name="Rectangle 43"/>
              <p:cNvSpPr/>
              <p:nvPr/>
            </p:nvSpPr>
            <p:spPr>
              <a:xfrm>
                <a:off x="14169786" y="8989412"/>
                <a:ext cx="7852687" cy="10074174"/>
              </a:xfrm>
              <a:prstGeom prst="rect">
                <a:avLst/>
              </a:prstGeom>
              <a:solidFill>
                <a:srgbClr val="7B88A8"/>
              </a:solidFill>
              <a:ln>
                <a:solidFill>
                  <a:srgbClr val="56689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sk-SK" sz="4000"/>
                  <a:t> </a:t>
                </a:r>
                <a:endParaRPr lang="en-US" sz="3800" b="1" dirty="0">
                  <a:solidFill>
                    <a:srgbClr val="B9C0D0"/>
                  </a:solidFill>
                </a:endParaRPr>
              </a:p>
            </p:txBody>
          </p:sp>
          <p:pic>
            <p:nvPicPr>
              <p:cNvPr id="29" name="Picture 28"/>
              <p:cNvPicPr>
                <a:picLocks noChangeAspect="1"/>
              </p:cNvPicPr>
              <p:nvPr/>
            </p:nvPicPr>
            <p:blipFill rotWithShape="1">
              <a:blip r:embed="rId8">
                <a:extLst>
                  <a:ext uri="{28A0092B-C50C-407E-A947-70E740481C1C}">
                    <a14:useLocalDpi xmlns:a14="http://schemas.microsoft.com/office/drawing/2010/main" val="0"/>
                  </a:ext>
                </a:extLst>
              </a:blip>
              <a:srcRect l="6089" t="2834" r="4510" b="5358"/>
              <a:stretch/>
            </p:blipFill>
            <p:spPr>
              <a:xfrm>
                <a:off x="14631438" y="9426128"/>
                <a:ext cx="6948662" cy="9234336"/>
              </a:xfrm>
              <a:prstGeom prst="rect">
                <a:avLst/>
              </a:prstGeom>
            </p:spPr>
          </p:pic>
        </p:grpSp>
      </p:grpSp>
      <p:pic>
        <p:nvPicPr>
          <p:cNvPr id="92" name="Picture 91"/>
          <p:cNvPicPr>
            <a:picLocks noChangeAspect="1"/>
          </p:cNvPicPr>
          <p:nvPr/>
        </p:nvPicPr>
        <p:blipFill>
          <a:blip r:embed="rId9"/>
          <a:stretch>
            <a:fillRect/>
          </a:stretch>
        </p:blipFill>
        <p:spPr>
          <a:xfrm>
            <a:off x="24837753" y="3623891"/>
            <a:ext cx="2070205" cy="2070205"/>
          </a:xfrm>
          <a:prstGeom prst="rect">
            <a:avLst/>
          </a:prstGeom>
        </p:spPr>
      </p:pic>
      <p:sp>
        <p:nvSpPr>
          <p:cNvPr id="85" name="Shape 69"/>
          <p:cNvSpPr txBox="1"/>
          <p:nvPr/>
        </p:nvSpPr>
        <p:spPr>
          <a:xfrm>
            <a:off x="914399" y="26169120"/>
            <a:ext cx="7088316" cy="1538496"/>
          </a:xfrm>
          <a:prstGeom prst="rect">
            <a:avLst/>
          </a:prstGeom>
          <a:noFill/>
          <a:ln>
            <a:noFill/>
          </a:ln>
        </p:spPr>
        <p:txBody>
          <a:bodyPr lIns="91425" tIns="91425" rIns="91425" bIns="91425" anchor="t" anchorCtr="0">
            <a:noAutofit/>
          </a:bodyPr>
          <a:lstStyle/>
          <a:p>
            <a:pPr lvl="0"/>
            <a:r>
              <a:rPr lang="en-US" sz="2400" b="1" dirty="0" smtClean="0">
                <a:solidFill>
                  <a:srgbClr val="566890"/>
                </a:solidFill>
                <a:ea typeface="Garamond"/>
                <a:cs typeface="Garamond"/>
                <a:sym typeface="Garamond"/>
              </a:rPr>
              <a:t>Track Integrated Kinetic Energy </a:t>
            </a:r>
            <a:r>
              <a:rPr lang="en-US" sz="2400" dirty="0" smtClean="0">
                <a:solidFill>
                  <a:schemeClr val="bg1">
                    <a:lumMod val="50000"/>
                  </a:schemeClr>
                </a:solidFill>
                <a:ea typeface="Garamond"/>
                <a:cs typeface="Garamond"/>
                <a:sym typeface="Garamond"/>
              </a:rPr>
              <a:t>(TIKE) was calculated by summing IKE values for the lifetime of a cyclone. Next, TIKE was accumulated annually, and averaged from 1985 - 2015 to create an annual average.</a:t>
            </a:r>
          </a:p>
        </p:txBody>
      </p:sp>
      <p:pic>
        <p:nvPicPr>
          <p:cNvPr id="1026" name="Picture 2" descr="https://lh3.googleusercontent.com/NZ0fA4Mv37oEZhgeVHP_kL7iQ7k2v2-uNZc3pN736pYfjOI1M3mq45IVf0Zef3gbe9sq2170sMWVwXV-rVwcp_IC5w68ILDSJX1SwbJcpEWeYjU0s3E21WJk-QupDau2hVfIWtAEDl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151747" y="21021999"/>
            <a:ext cx="4010856" cy="51920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3.googleusercontent.com/wqITuQlZyQusFbdfoS57axo_U9PhGdVeOVn1w6sUZ0UpcvwchBr3w_iBGH3SD7hU1Ikj5rhl8jwcsSPtksLBWPVLH2oTli0jBdwqs_sFvpERsQaj2sK6RFM9nAZmAHNvTZjucxr0bGU"/>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10195" y="21052665"/>
            <a:ext cx="4012149" cy="51937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lh6.googleusercontent.com/enV710RjwhAdNgZ1Mh8VKt86bqxvtc44o-Ewo8ojPV6Od_rac98YdaJrCSL9FZ2qkWtJpAezt72q-qXeJnZH5UHiBMoW9KbDrkd7HkNdKfijGrwA_8LbIQJ27teie_9ecbUutVZw_W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641553" y="21074397"/>
            <a:ext cx="4004611" cy="51839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lh6.googleusercontent.com/YcUtj7Mfk69sUqhEm6rjmz4i07uD062YkEZhKPqTcKISAq4gB3RsgNjG5J9G3MdzqIp90CKEOVj-Nh0d8rxMQmqhtKpqeaZAXdExe1sy-b8nR0jKSu7Kx2TKZcUb87j6TACd5qflgxc"/>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29747" y="21046801"/>
            <a:ext cx="6613256" cy="5108740"/>
          </a:xfrm>
          <a:prstGeom prst="rect">
            <a:avLst/>
          </a:prstGeom>
          <a:noFill/>
          <a:ln>
            <a:solidFill>
              <a:srgbClr val="566890"/>
            </a:solidFill>
          </a:ln>
          <a:extLst>
            <a:ext uri="{909E8E84-426E-40DD-AFC4-6F175D3DCCD1}">
              <a14:hiddenFill xmlns:a14="http://schemas.microsoft.com/office/drawing/2010/main">
                <a:solidFill>
                  <a:srgbClr val="FFFFFF"/>
                </a:solidFill>
              </a14:hiddenFill>
            </a:ext>
          </a:extLst>
        </p:spPr>
      </p:pic>
      <p:sp>
        <p:nvSpPr>
          <p:cNvPr id="94" name="Shape 69"/>
          <p:cNvSpPr txBox="1"/>
          <p:nvPr/>
        </p:nvSpPr>
        <p:spPr>
          <a:xfrm>
            <a:off x="14568655" y="26268825"/>
            <a:ext cx="4008333" cy="1371129"/>
          </a:xfrm>
          <a:prstGeom prst="rect">
            <a:avLst/>
          </a:prstGeom>
          <a:noFill/>
          <a:ln>
            <a:noFill/>
          </a:ln>
        </p:spPr>
        <p:txBody>
          <a:bodyPr lIns="91425" tIns="91425" rIns="91425" bIns="91425" anchor="t" anchorCtr="0">
            <a:noAutofit/>
          </a:bodyPr>
          <a:lstStyle/>
          <a:p>
            <a:pPr lvl="0" rtl="0">
              <a:spcBef>
                <a:spcPts val="0"/>
              </a:spcBef>
              <a:buNone/>
            </a:pPr>
            <a:r>
              <a:rPr lang="en-US" sz="2400" b="1" dirty="0" smtClean="0">
                <a:solidFill>
                  <a:srgbClr val="566890"/>
                </a:solidFill>
                <a:ea typeface="Garamond"/>
                <a:cs typeface="Garamond"/>
                <a:sym typeface="Garamond"/>
              </a:rPr>
              <a:t>Landslide Risk </a:t>
            </a:r>
            <a:r>
              <a:rPr lang="en-US" sz="2400" dirty="0" smtClean="0">
                <a:solidFill>
                  <a:schemeClr val="bg1">
                    <a:lumMod val="50000"/>
                  </a:schemeClr>
                </a:solidFill>
                <a:ea typeface="Garamond"/>
                <a:cs typeface="Garamond"/>
                <a:sym typeface="Garamond"/>
              </a:rPr>
              <a:t>was calculated using SRTM datasets for slope and elevation.</a:t>
            </a:r>
            <a:endParaRPr dirty="0"/>
          </a:p>
        </p:txBody>
      </p:sp>
      <p:sp>
        <p:nvSpPr>
          <p:cNvPr id="95" name="Shape 69"/>
          <p:cNvSpPr txBox="1"/>
          <p:nvPr/>
        </p:nvSpPr>
        <p:spPr>
          <a:xfrm>
            <a:off x="9079644" y="26246114"/>
            <a:ext cx="4325071" cy="1371129"/>
          </a:xfrm>
          <a:prstGeom prst="rect">
            <a:avLst/>
          </a:prstGeom>
          <a:noFill/>
          <a:ln>
            <a:noFill/>
          </a:ln>
        </p:spPr>
        <p:txBody>
          <a:bodyPr lIns="91425" tIns="91425" rIns="91425" bIns="91425" anchor="t" anchorCtr="0">
            <a:noAutofit/>
          </a:bodyPr>
          <a:lstStyle/>
          <a:p>
            <a:pPr lvl="0" rtl="0">
              <a:spcBef>
                <a:spcPts val="0"/>
              </a:spcBef>
              <a:buNone/>
            </a:pPr>
            <a:r>
              <a:rPr lang="en-US" sz="2400" b="1" dirty="0" smtClean="0">
                <a:solidFill>
                  <a:srgbClr val="566890"/>
                </a:solidFill>
                <a:ea typeface="Garamond"/>
                <a:cs typeface="Garamond"/>
                <a:sym typeface="Garamond"/>
              </a:rPr>
              <a:t>Typhoon Risk </a:t>
            </a:r>
            <a:r>
              <a:rPr lang="en-US" sz="2400" dirty="0" smtClean="0">
                <a:solidFill>
                  <a:schemeClr val="bg1">
                    <a:lumMod val="50000"/>
                  </a:schemeClr>
                </a:solidFill>
                <a:ea typeface="Garamond"/>
                <a:cs typeface="Garamond"/>
                <a:sym typeface="Garamond"/>
              </a:rPr>
              <a:t>was calculated by determining the average annual TIKE impact for each municipality.</a:t>
            </a:r>
            <a:endParaRPr dirty="0"/>
          </a:p>
        </p:txBody>
      </p:sp>
      <p:sp>
        <p:nvSpPr>
          <p:cNvPr id="96" name="Shape 69"/>
          <p:cNvSpPr txBox="1"/>
          <p:nvPr/>
        </p:nvSpPr>
        <p:spPr>
          <a:xfrm>
            <a:off x="20133967" y="26247310"/>
            <a:ext cx="4099881" cy="1371129"/>
          </a:xfrm>
          <a:prstGeom prst="rect">
            <a:avLst/>
          </a:prstGeom>
          <a:noFill/>
          <a:ln>
            <a:noFill/>
          </a:ln>
        </p:spPr>
        <p:txBody>
          <a:bodyPr lIns="91425" tIns="91425" rIns="91425" bIns="91425" anchor="t" anchorCtr="0">
            <a:noAutofit/>
          </a:bodyPr>
          <a:lstStyle/>
          <a:p>
            <a:pPr lvl="0" rtl="0">
              <a:spcBef>
                <a:spcPts val="0"/>
              </a:spcBef>
              <a:buNone/>
            </a:pPr>
            <a:r>
              <a:rPr lang="en-US" sz="2400" b="1" dirty="0" smtClean="0">
                <a:solidFill>
                  <a:srgbClr val="566890"/>
                </a:solidFill>
                <a:ea typeface="Garamond"/>
                <a:cs typeface="Garamond"/>
                <a:sym typeface="Garamond"/>
              </a:rPr>
              <a:t>Physical Exposure </a:t>
            </a:r>
            <a:r>
              <a:rPr lang="en-US" sz="2400" dirty="0" smtClean="0">
                <a:solidFill>
                  <a:schemeClr val="bg1">
                    <a:lumMod val="50000"/>
                  </a:schemeClr>
                </a:solidFill>
                <a:ea typeface="Garamond"/>
                <a:cs typeface="Garamond"/>
                <a:sym typeface="Garamond"/>
              </a:rPr>
              <a:t>was calculated by merging Landslide Risk and Typhoon Risk.</a:t>
            </a:r>
            <a:endParaRPr dirty="0"/>
          </a:p>
        </p:txBody>
      </p:sp>
      <p:sp>
        <p:nvSpPr>
          <p:cNvPr id="2" name="Right Arrow 1"/>
          <p:cNvSpPr/>
          <p:nvPr/>
        </p:nvSpPr>
        <p:spPr>
          <a:xfrm>
            <a:off x="7760881" y="23146643"/>
            <a:ext cx="1198595" cy="1106183"/>
          </a:xfrm>
          <a:prstGeom prst="rightArrow">
            <a:avLst/>
          </a:prstGeom>
          <a:solidFill>
            <a:srgbClr val="566890"/>
          </a:solidFill>
          <a:ln>
            <a:solidFill>
              <a:srgbClr val="7B88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66890"/>
              </a:solidFill>
            </a:endParaRPr>
          </a:p>
        </p:txBody>
      </p:sp>
      <p:sp>
        <p:nvSpPr>
          <p:cNvPr id="97" name="Right Arrow 96"/>
          <p:cNvSpPr/>
          <p:nvPr/>
        </p:nvSpPr>
        <p:spPr>
          <a:xfrm>
            <a:off x="18844398" y="22938313"/>
            <a:ext cx="1198595" cy="1106183"/>
          </a:xfrm>
          <a:prstGeom prst="rightArrow">
            <a:avLst/>
          </a:prstGeom>
          <a:solidFill>
            <a:srgbClr val="566890"/>
          </a:solidFill>
          <a:ln>
            <a:solidFill>
              <a:srgbClr val="7B88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66890"/>
              </a:solidFill>
            </a:endParaRPr>
          </a:p>
        </p:txBody>
      </p:sp>
      <p:sp>
        <p:nvSpPr>
          <p:cNvPr id="98" name="Right Arrow 97"/>
          <p:cNvSpPr/>
          <p:nvPr/>
        </p:nvSpPr>
        <p:spPr>
          <a:xfrm>
            <a:off x="13169437" y="22985725"/>
            <a:ext cx="1198595" cy="1106183"/>
          </a:xfrm>
          <a:prstGeom prst="rightArrow">
            <a:avLst/>
          </a:prstGeom>
          <a:solidFill>
            <a:srgbClr val="566890"/>
          </a:solidFill>
          <a:ln>
            <a:solidFill>
              <a:srgbClr val="7B88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66890"/>
              </a:solidFill>
            </a:endParaRPr>
          </a:p>
        </p:txBody>
      </p:sp>
      <p:pic>
        <p:nvPicPr>
          <p:cNvPr id="100" name="Picture 99"/>
          <p:cNvPicPr/>
          <p:nvPr/>
        </p:nvPicPr>
        <p:blipFill>
          <a:blip r:embed="rId14">
            <a:extLst>
              <a:ext uri="{28A0092B-C50C-407E-A947-70E740481C1C}">
                <a14:useLocalDpi xmlns:a14="http://schemas.microsoft.com/office/drawing/2010/main" val="0"/>
              </a:ext>
            </a:extLst>
          </a:blip>
          <a:srcRect/>
          <a:stretch>
            <a:fillRect/>
          </a:stretch>
        </p:blipFill>
        <p:spPr bwMode="auto">
          <a:xfrm>
            <a:off x="14726860" y="21080576"/>
            <a:ext cx="1371600" cy="1737360"/>
          </a:xfrm>
          <a:prstGeom prst="rect">
            <a:avLst/>
          </a:prstGeom>
          <a:noFill/>
          <a:ln>
            <a:noFill/>
          </a:ln>
        </p:spPr>
      </p:pic>
      <p:pic>
        <p:nvPicPr>
          <p:cNvPr id="101" name="Picture 100"/>
          <p:cNvPicPr/>
          <p:nvPr/>
        </p:nvPicPr>
        <p:blipFill>
          <a:blip r:embed="rId15">
            <a:extLst>
              <a:ext uri="{28A0092B-C50C-407E-A947-70E740481C1C}">
                <a14:useLocalDpi xmlns:a14="http://schemas.microsoft.com/office/drawing/2010/main" val="0"/>
              </a:ext>
            </a:extLst>
          </a:blip>
          <a:srcRect/>
          <a:stretch>
            <a:fillRect/>
          </a:stretch>
        </p:blipFill>
        <p:spPr bwMode="auto">
          <a:xfrm>
            <a:off x="9173670" y="21093196"/>
            <a:ext cx="1371600" cy="1645920"/>
          </a:xfrm>
          <a:prstGeom prst="rect">
            <a:avLst/>
          </a:prstGeom>
          <a:noFill/>
          <a:ln>
            <a:noFill/>
          </a:ln>
        </p:spPr>
      </p:pic>
      <p:pic>
        <p:nvPicPr>
          <p:cNvPr id="102" name="Picture 101"/>
          <p:cNvPicPr/>
          <p:nvPr/>
        </p:nvPicPr>
        <p:blipFill>
          <a:blip r:embed="rId16">
            <a:extLst>
              <a:ext uri="{28A0092B-C50C-407E-A947-70E740481C1C}">
                <a14:useLocalDpi xmlns:a14="http://schemas.microsoft.com/office/drawing/2010/main" val="0"/>
              </a:ext>
            </a:extLst>
          </a:blip>
          <a:srcRect/>
          <a:stretch>
            <a:fillRect/>
          </a:stretch>
        </p:blipFill>
        <p:spPr bwMode="auto">
          <a:xfrm>
            <a:off x="20229015" y="21080576"/>
            <a:ext cx="1554480" cy="1737360"/>
          </a:xfrm>
          <a:prstGeom prst="rect">
            <a:avLst/>
          </a:prstGeom>
          <a:noFill/>
          <a:ln>
            <a:noFill/>
          </a:ln>
        </p:spPr>
      </p:pic>
      <p:pic>
        <p:nvPicPr>
          <p:cNvPr id="87" name="Picture 86"/>
          <p:cNvPicPr/>
          <p:nvPr/>
        </p:nvPicPr>
        <p:blipFill>
          <a:blip r:embed="rId17">
            <a:extLst>
              <a:ext uri="{28A0092B-C50C-407E-A947-70E740481C1C}">
                <a14:useLocalDpi xmlns:a14="http://schemas.microsoft.com/office/drawing/2010/main" val="0"/>
              </a:ext>
            </a:extLst>
          </a:blip>
          <a:srcRect/>
          <a:stretch>
            <a:fillRect/>
          </a:stretch>
        </p:blipFill>
        <p:spPr bwMode="auto">
          <a:xfrm>
            <a:off x="1548581" y="22223732"/>
            <a:ext cx="1419225" cy="1714500"/>
          </a:xfrm>
          <a:prstGeom prst="rect">
            <a:avLst/>
          </a:prstGeom>
          <a:noFill/>
          <a:ln>
            <a:noFill/>
          </a:ln>
        </p:spPr>
      </p:pic>
    </p:spTree>
    <p:extLst>
      <p:ext uri="{BB962C8B-B14F-4D97-AF65-F5344CB8AC3E}">
        <p14:creationId xmlns:p14="http://schemas.microsoft.com/office/powerpoint/2010/main" val="9342605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1095</TotalTime>
  <Words>732</Words>
  <Application>Microsoft Office PowerPoint</Application>
  <PresentationFormat>Custom</PresentationFormat>
  <Paragraphs>55</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Century Gothic</vt:lpstr>
      <vt:lpstr>Garamond</vt:lpstr>
      <vt:lpstr>Webdings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Clayton, Amanda L. (LARC-E3)[SSAI DEVELOP]</cp:lastModifiedBy>
  <cp:revision>96</cp:revision>
  <dcterms:created xsi:type="dcterms:W3CDTF">2017-06-02T16:06:25Z</dcterms:created>
  <dcterms:modified xsi:type="dcterms:W3CDTF">2017-08-14T18:44:14Z</dcterms:modified>
</cp:coreProperties>
</file>