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</p:sldIdLst>
  <p:sldSz cx="27432000" cy="36576000"/>
  <p:notesSz cx="6858000" cy="9144000"/>
  <p:defaultTextStyle>
    <a:defPPr>
      <a:defRPr lang="en-US"/>
    </a:defPPr>
    <a:lvl1pPr marL="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9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8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57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768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96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715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34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53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ams, Emily C. (LARC-E3)[SSAI DEVELOP]" initials="AEC(D" lastIdx="5" clrIdx="0">
    <p:extLst>
      <p:ext uri="{19B8F6BF-5375-455C-9EA6-DF929625EA0E}">
        <p15:presenceInfo xmlns:p15="http://schemas.microsoft.com/office/powerpoint/2012/main" userId="S-1-5-21-330711430-3775241029-4075259233-641894" providerId="AD"/>
      </p:ext>
    </p:extLst>
  </p:cmAuthor>
  <p:cmAuthor id="2" name="Wozniak, Daniel A. (LARC-E3)[SSAI DEVELOP]" initials="WDA(D" lastIdx="1" clrIdx="1">
    <p:extLst>
      <p:ext uri="{19B8F6BF-5375-455C-9EA6-DF929625EA0E}">
        <p15:presenceInfo xmlns:p15="http://schemas.microsoft.com/office/powerpoint/2012/main" userId="S-1-5-21-330711430-3775241029-4075259233-6539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13" autoAdjust="0"/>
    <p:restoredTop sz="94660"/>
  </p:normalViewPr>
  <p:slideViewPr>
    <p:cSldViewPr snapToGrid="0">
      <p:cViewPr>
        <p:scale>
          <a:sx n="50" d="100"/>
          <a:sy n="50" d="100"/>
        </p:scale>
        <p:origin x="1020" y="-56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ode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5350704"/>
            <a:ext cx="26060400" cy="594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baseline="0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10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4014216" y="2176272"/>
            <a:ext cx="19412712" cy="12161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aseline="0"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Project subtitle [use sentence case]</a:t>
            </a:r>
            <a:endParaRPr lang="en-US" dirty="0"/>
          </a:p>
        </p:txBody>
      </p:sp>
      <p:sp>
        <p:nvSpPr>
          <p:cNvPr id="8" name="Main 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914400"/>
            <a:ext cx="18288000" cy="1152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Project Title [Use Title Case]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772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footer boundary line"/>
          <p:cNvCxnSpPr/>
          <p:nvPr userDrawn="1"/>
        </p:nvCxnSpPr>
        <p:spPr>
          <a:xfrm>
            <a:off x="685800" y="34978415"/>
            <a:ext cx="26060400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header boundary line"/>
          <p:cNvCxnSpPr/>
          <p:nvPr userDrawn="1"/>
        </p:nvCxnSpPr>
        <p:spPr>
          <a:xfrm>
            <a:off x="685800" y="3918857"/>
            <a:ext cx="26060400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nasa logo" descr="BnW.ps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8370" y="948900"/>
            <a:ext cx="2329895" cy="193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develop logo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95" y="661797"/>
            <a:ext cx="2158130" cy="259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ract info"/>
          <p:cNvSpPr/>
          <p:nvPr userDrawn="1"/>
        </p:nvSpPr>
        <p:spPr>
          <a:xfrm>
            <a:off x="21089073" y="35379524"/>
            <a:ext cx="56571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chemeClr val="dk1"/>
              </a:buClr>
              <a:buSzPct val="25000"/>
            </a:pPr>
            <a:r>
              <a:rPr lang="en-US" sz="14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4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4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</p:spTree>
    <p:extLst>
      <p:ext uri="{BB962C8B-B14F-4D97-AF65-F5344CB8AC3E}">
        <p14:creationId xmlns:p14="http://schemas.microsoft.com/office/powerpoint/2010/main" val="55772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8640" userDrawn="1">
          <p15:clr>
            <a:srgbClr val="F26B43"/>
          </p15:clr>
        </p15:guide>
        <p15:guide id="2" orient="horz" pos="11520" userDrawn="1">
          <p15:clr>
            <a:srgbClr val="F26B43"/>
          </p15:clr>
        </p15:guide>
        <p15:guide id="3" pos="576" userDrawn="1">
          <p15:clr>
            <a:srgbClr val="F26B43"/>
          </p15:clr>
        </p15:guide>
        <p15:guide id="4" pos="16704" userDrawn="1">
          <p15:clr>
            <a:srgbClr val="F26B43"/>
          </p15:clr>
        </p15:guide>
        <p15:guide id="5" orient="horz" pos="21888" userDrawn="1">
          <p15:clr>
            <a:srgbClr val="F26B43"/>
          </p15:clr>
        </p15:guide>
        <p15:guide id="6" orient="horz" pos="3456" userDrawn="1">
          <p15:clr>
            <a:srgbClr val="F26B43"/>
          </p15:clr>
        </p15:guide>
        <p15:guide id="7" pos="5760" userDrawn="1">
          <p15:clr>
            <a:srgbClr val="A4A3A4"/>
          </p15:clr>
        </p15:guide>
        <p15:guide id="8" pos="6048" userDrawn="1">
          <p15:clr>
            <a:srgbClr val="A4A3A4"/>
          </p15:clr>
        </p15:guide>
        <p15:guide id="9" pos="11520" userDrawn="1">
          <p15:clr>
            <a:srgbClr val="A4A3A4"/>
          </p15:clr>
        </p15:guide>
        <p15:guide id="10" pos="1123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emf"/><Relationship Id="rId7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/>
          <p:cNvSpPr/>
          <p:nvPr/>
        </p:nvSpPr>
        <p:spPr>
          <a:xfrm>
            <a:off x="11387318" y="12748684"/>
            <a:ext cx="4098960" cy="8076101"/>
          </a:xfrm>
          <a:prstGeom prst="roundRect">
            <a:avLst/>
          </a:prstGeom>
          <a:solidFill>
            <a:srgbClr val="33AFA9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/>
          </a:p>
        </p:txBody>
      </p:sp>
      <p:sp>
        <p:nvSpPr>
          <p:cNvPr id="76" name="Right Arrow 75"/>
          <p:cNvSpPr/>
          <p:nvPr/>
        </p:nvSpPr>
        <p:spPr>
          <a:xfrm flipV="1">
            <a:off x="9398765" y="17289171"/>
            <a:ext cx="2321158" cy="1546894"/>
          </a:xfrm>
          <a:prstGeom prst="rightArrow">
            <a:avLst>
              <a:gd name="adj1" fmla="val 59285"/>
              <a:gd name="adj2" fmla="val 31157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8" name="Right Arrow 77"/>
          <p:cNvSpPr/>
          <p:nvPr/>
        </p:nvSpPr>
        <p:spPr>
          <a:xfrm flipV="1">
            <a:off x="9256265" y="13782304"/>
            <a:ext cx="2497544" cy="1506818"/>
          </a:xfrm>
          <a:prstGeom prst="rightArrow">
            <a:avLst>
              <a:gd name="adj1" fmla="val 59285"/>
              <a:gd name="adj2" fmla="val 33759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2" name="Rounded Rectangle 41"/>
          <p:cNvSpPr/>
          <p:nvPr/>
        </p:nvSpPr>
        <p:spPr>
          <a:xfrm>
            <a:off x="6054093" y="12693292"/>
            <a:ext cx="3442299" cy="8131492"/>
          </a:xfrm>
          <a:prstGeom prst="roundRect">
            <a:avLst/>
          </a:prstGeom>
          <a:solidFill>
            <a:srgbClr val="33AFA9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/>
          </a:p>
        </p:txBody>
      </p:sp>
      <p:sp>
        <p:nvSpPr>
          <p:cNvPr id="58" name="Right Arrow 57"/>
          <p:cNvSpPr/>
          <p:nvPr/>
        </p:nvSpPr>
        <p:spPr>
          <a:xfrm>
            <a:off x="3339211" y="13600701"/>
            <a:ext cx="2988800" cy="1473215"/>
          </a:xfrm>
          <a:prstGeom prst="rightArrow">
            <a:avLst>
              <a:gd name="adj1" fmla="val 59285"/>
              <a:gd name="adj2" fmla="val 28061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ight Arrow 59"/>
          <p:cNvSpPr/>
          <p:nvPr/>
        </p:nvSpPr>
        <p:spPr>
          <a:xfrm>
            <a:off x="3395648" y="16975678"/>
            <a:ext cx="2991862" cy="1628372"/>
          </a:xfrm>
          <a:prstGeom prst="rightArrow">
            <a:avLst>
              <a:gd name="adj1" fmla="val 88531"/>
              <a:gd name="adj2" fmla="val 28621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Arrow 60"/>
          <p:cNvSpPr/>
          <p:nvPr/>
        </p:nvSpPr>
        <p:spPr>
          <a:xfrm>
            <a:off x="3397943" y="19034530"/>
            <a:ext cx="3010014" cy="1400596"/>
          </a:xfrm>
          <a:prstGeom prst="rightArrow">
            <a:avLst>
              <a:gd name="adj1" fmla="val 66810"/>
              <a:gd name="adj2" fmla="val 36454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ight Arrow 63"/>
          <p:cNvSpPr/>
          <p:nvPr/>
        </p:nvSpPr>
        <p:spPr>
          <a:xfrm>
            <a:off x="3306338" y="15401515"/>
            <a:ext cx="3005170" cy="1473215"/>
          </a:xfrm>
          <a:prstGeom prst="rightArrow">
            <a:avLst>
              <a:gd name="adj1" fmla="val 59285"/>
              <a:gd name="adj2" fmla="val 28061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Langley Research Center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Utilizing NASA Earth O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bservations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to M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onitor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D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rought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S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everity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in Texas for W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ildfire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M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itigation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S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upport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US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Texas Water Resources</a:t>
            </a:r>
            <a:endParaRPr lang="en-US" dirty="0"/>
          </a:p>
        </p:txBody>
      </p:sp>
      <p:sp>
        <p:nvSpPr>
          <p:cNvPr id="9" name="Text Placeholder 16"/>
          <p:cNvSpPr txBox="1">
            <a:spLocks/>
          </p:cNvSpPr>
          <p:nvPr/>
        </p:nvSpPr>
        <p:spPr>
          <a:xfrm>
            <a:off x="914400" y="28555043"/>
            <a:ext cx="8229600" cy="6171152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From L to R: Megan Buzanowicz, Laura Lykens, Jeff Close, and Zacary Richards</a:t>
            </a:r>
            <a:endParaRPr lang="en-US" dirty="0"/>
          </a:p>
        </p:txBody>
      </p:sp>
      <p:sp>
        <p:nvSpPr>
          <p:cNvPr id="10" name="Text Placeholder 16"/>
          <p:cNvSpPr txBox="1">
            <a:spLocks/>
          </p:cNvSpPr>
          <p:nvPr/>
        </p:nvSpPr>
        <p:spPr>
          <a:xfrm>
            <a:off x="9601200" y="28555043"/>
            <a:ext cx="4202428" cy="576072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11" name="Text Placeholder 16"/>
          <p:cNvSpPr txBox="1">
            <a:spLocks/>
          </p:cNvSpPr>
          <p:nvPr/>
        </p:nvSpPr>
        <p:spPr>
          <a:xfrm>
            <a:off x="15585475" y="28795673"/>
            <a:ext cx="10932125" cy="576072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atin typeface="Garamond" panose="02020404030301010803" pitchFamily="18" charset="0"/>
              </a:rPr>
              <a:t>Dr. Kenton Ross: </a:t>
            </a:r>
            <a:r>
              <a:rPr lang="en-US" sz="2800" dirty="0">
                <a:latin typeface="Garamond" panose="02020404030301010803" pitchFamily="18" charset="0"/>
              </a:rPr>
              <a:t>NASA DEVELOP National Program (Science Advisor)</a:t>
            </a:r>
            <a:endParaRPr lang="en-US" sz="2800" b="1" dirty="0">
              <a:latin typeface="Garamond" panose="02020404030301010803" pitchFamily="18" charset="0"/>
            </a:endParaRPr>
          </a:p>
          <a:p>
            <a:r>
              <a:rPr lang="en-US" sz="2800" b="1" dirty="0">
                <a:latin typeface="Garamond" panose="02020404030301010803" pitchFamily="18" charset="0"/>
              </a:rPr>
              <a:t>Lance Watkins: </a:t>
            </a:r>
            <a:r>
              <a:rPr lang="en-US" sz="2800" dirty="0">
                <a:latin typeface="Garamond" panose="02020404030301010803" pitchFamily="18" charset="0"/>
              </a:rPr>
              <a:t>NASA DEVELOP National Program, </a:t>
            </a:r>
            <a:r>
              <a:rPr lang="en-US" sz="2800" dirty="0" err="1">
                <a:latin typeface="Garamond" panose="02020404030301010803" pitchFamily="18" charset="0"/>
              </a:rPr>
              <a:t>Geoinformatics</a:t>
            </a:r>
            <a:r>
              <a:rPr lang="en-US" sz="2800" dirty="0">
                <a:latin typeface="Garamond" panose="02020404030301010803" pitchFamily="18" charset="0"/>
              </a:rPr>
              <a:t>/Center Lead</a:t>
            </a:r>
          </a:p>
          <a:p>
            <a:r>
              <a:rPr lang="en-US" sz="2800" b="1" dirty="0">
                <a:latin typeface="Garamond" panose="02020404030301010803" pitchFamily="18" charset="0"/>
              </a:rPr>
              <a:t>Grant Mercer: </a:t>
            </a:r>
            <a:r>
              <a:rPr lang="en-US" sz="2800" dirty="0">
                <a:latin typeface="Garamond" panose="02020404030301010803" pitchFamily="18" charset="0"/>
              </a:rPr>
              <a:t>University of Nevada – Las Vegas</a:t>
            </a:r>
          </a:p>
          <a:p>
            <a:r>
              <a:rPr lang="en-US" sz="2800" b="1" dirty="0">
                <a:latin typeface="Garamond" panose="02020404030301010803" pitchFamily="18" charset="0"/>
              </a:rPr>
              <a:t>Rocky Garcia: </a:t>
            </a:r>
            <a:r>
              <a:rPr lang="en-US" sz="2800" dirty="0">
                <a:latin typeface="Garamond" panose="02020404030301010803" pitchFamily="18" charset="0"/>
              </a:rPr>
              <a:t>City University of New York</a:t>
            </a:r>
          </a:p>
          <a:p>
            <a:r>
              <a:rPr lang="en-US" sz="2800" b="1" dirty="0">
                <a:latin typeface="Garamond" panose="02020404030301010803" pitchFamily="18" charset="0"/>
              </a:rPr>
              <a:t>Tiffani Miller: </a:t>
            </a:r>
            <a:r>
              <a:rPr lang="en-US" sz="2800" dirty="0">
                <a:latin typeface="Garamond" panose="02020404030301010803" pitchFamily="18" charset="0"/>
              </a:rPr>
              <a:t>NASA DEVELOP, Project Coordinator Senior </a:t>
            </a:r>
            <a:r>
              <a:rPr lang="en-US" sz="2800" dirty="0" smtClean="0">
                <a:latin typeface="Garamond" panose="02020404030301010803" pitchFamily="18" charset="0"/>
              </a:rPr>
              <a:t>Fellow</a:t>
            </a:r>
          </a:p>
          <a:p>
            <a:r>
              <a:rPr lang="en-US" sz="2800" b="1" dirty="0" smtClean="0">
                <a:latin typeface="Garamond" panose="02020404030301010803" pitchFamily="18" charset="0"/>
              </a:rPr>
              <a:t>Summer 2015 Texas Disasters DEVELOP </a:t>
            </a:r>
            <a:r>
              <a:rPr lang="en-US" sz="2800" b="1" dirty="0">
                <a:latin typeface="Garamond" panose="02020404030301010803" pitchFamily="18" charset="0"/>
              </a:rPr>
              <a:t>T</a:t>
            </a:r>
            <a:r>
              <a:rPr lang="en-US" sz="2800" b="1" dirty="0" smtClean="0">
                <a:latin typeface="Garamond" panose="02020404030301010803" pitchFamily="18" charset="0"/>
              </a:rPr>
              <a:t>eam: </a:t>
            </a:r>
            <a:r>
              <a:rPr lang="en-US" sz="2800" dirty="0">
                <a:latin typeface="Garamond" panose="02020404030301010803" pitchFamily="18" charset="0"/>
              </a:rPr>
              <a:t>John </a:t>
            </a:r>
            <a:r>
              <a:rPr lang="en-US" sz="2800" dirty="0" smtClean="0">
                <a:latin typeface="Garamond" panose="02020404030301010803" pitchFamily="18" charset="0"/>
              </a:rPr>
              <a:t>C. </a:t>
            </a:r>
            <a:r>
              <a:rPr lang="en-US" sz="2800" dirty="0" err="1">
                <a:latin typeface="Garamond" panose="02020404030301010803" pitchFamily="18" charset="0"/>
              </a:rPr>
              <a:t>Stennis</a:t>
            </a:r>
            <a:r>
              <a:rPr lang="en-US" sz="2800" dirty="0">
                <a:latin typeface="Garamond" panose="02020404030301010803" pitchFamily="18" charset="0"/>
              </a:rPr>
              <a:t> Space Center (SSC): </a:t>
            </a:r>
          </a:p>
          <a:p>
            <a:pPr>
              <a:lnSpc>
                <a:spcPct val="110000"/>
              </a:lnSpc>
            </a:pPr>
            <a:endParaRPr lang="en-US" sz="2800" dirty="0" smtClean="0">
              <a:latin typeface="Garamond" panose="02020404030301010803" pitchFamily="18" charset="0"/>
            </a:endParaRPr>
          </a:p>
          <a:p>
            <a:endParaRPr lang="en-US" dirty="0" smtClean="0"/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914400" y="21547304"/>
            <a:ext cx="16916400" cy="576072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Use images.</a:t>
            </a:r>
          </a:p>
          <a:p>
            <a:r>
              <a:rPr lang="en-US" dirty="0" smtClean="0"/>
              <a:t>Make sure that it has some sort of flow, that it makes sense.  Show your results in a logical order.</a:t>
            </a:r>
          </a:p>
          <a:p>
            <a:r>
              <a:rPr lang="en-US" dirty="0" smtClean="0"/>
              <a:t>No bullets.</a:t>
            </a: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18288000" y="21547304"/>
            <a:ext cx="8229600" cy="5760720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/>
            <a:r>
              <a:rPr lang="en-US" dirty="0" smtClean="0"/>
              <a:t>Use bullets.</a:t>
            </a:r>
          </a:p>
          <a:p>
            <a:pPr marL="347663" indent="-347663"/>
            <a:r>
              <a:rPr lang="en-US" dirty="0" smtClean="0"/>
              <a:t>Use complete sentences with periods.</a:t>
            </a:r>
          </a:p>
        </p:txBody>
      </p:sp>
      <p:sp>
        <p:nvSpPr>
          <p:cNvPr id="13" name="Text Placeholder 16"/>
          <p:cNvSpPr txBox="1">
            <a:spLocks/>
          </p:cNvSpPr>
          <p:nvPr/>
        </p:nvSpPr>
        <p:spPr>
          <a:xfrm>
            <a:off x="18288000" y="13251150"/>
            <a:ext cx="8229600" cy="283464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14" name="Text Placeholder 16"/>
          <p:cNvSpPr txBox="1">
            <a:spLocks/>
          </p:cNvSpPr>
          <p:nvPr/>
        </p:nvSpPr>
        <p:spPr>
          <a:xfrm>
            <a:off x="18288000" y="17465645"/>
            <a:ext cx="8229600" cy="283464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6" name="Text Placeholder 16"/>
          <p:cNvSpPr txBox="1">
            <a:spLocks/>
          </p:cNvSpPr>
          <p:nvPr/>
        </p:nvSpPr>
        <p:spPr>
          <a:xfrm>
            <a:off x="914400" y="6243411"/>
            <a:ext cx="16916400" cy="5760720"/>
          </a:xfrm>
          <a:prstGeom prst="rect">
            <a:avLst/>
          </a:prstGeom>
        </p:spPr>
        <p:txBody>
          <a:bodyPr numCol="2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Keep this blank for now.</a:t>
            </a:r>
          </a:p>
          <a:p>
            <a:r>
              <a:rPr lang="en-US" dirty="0" smtClean="0"/>
              <a:t>Body text point size should be at least 24.</a:t>
            </a:r>
          </a:p>
          <a:p>
            <a:r>
              <a:rPr lang="en-US" dirty="0" smtClean="0"/>
              <a:t>Caption text point size should be at least 16.</a:t>
            </a:r>
          </a:p>
          <a:p>
            <a:r>
              <a:rPr lang="en-US" dirty="0" smtClean="0"/>
              <a:t>Feel free to rename, move, and resize sections as needed.</a:t>
            </a:r>
          </a:p>
        </p:txBody>
      </p:sp>
      <p:sp>
        <p:nvSpPr>
          <p:cNvPr id="15" name="Text Placeholder 16"/>
          <p:cNvSpPr txBox="1">
            <a:spLocks/>
          </p:cNvSpPr>
          <p:nvPr/>
        </p:nvSpPr>
        <p:spPr>
          <a:xfrm>
            <a:off x="18288000" y="6243411"/>
            <a:ext cx="8229600" cy="5760720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Century Gothic" panose="020B0502020202020204" pitchFamily="34" charset="0"/>
              <a:buChar char="►"/>
            </a:pPr>
            <a:r>
              <a:rPr lang="en-US" sz="2800" dirty="0">
                <a:latin typeface="Garamond" panose="02020404030301010803" pitchFamily="18" charset="0"/>
              </a:rPr>
              <a:t>Expand upon </a:t>
            </a:r>
            <a:r>
              <a:rPr lang="en-US" sz="2800" dirty="0" smtClean="0">
                <a:latin typeface="Garamond" panose="02020404030301010803" pitchFamily="18" charset="0"/>
              </a:rPr>
              <a:t>the </a:t>
            </a:r>
            <a:r>
              <a:rPr lang="en-US" sz="2800" dirty="0">
                <a:latin typeface="Garamond" panose="02020404030301010803" pitchFamily="18" charset="0"/>
              </a:rPr>
              <a:t>Scaled Drought Condition Index (SDCI) created by Rhee et. al. (2010) by including a soil moisture </a:t>
            </a:r>
            <a:r>
              <a:rPr lang="en-US" sz="2800" dirty="0" smtClean="0">
                <a:latin typeface="Garamond" panose="02020404030301010803" pitchFamily="18" charset="0"/>
              </a:rPr>
              <a:t>component.</a:t>
            </a:r>
            <a:endParaRPr lang="en-US" sz="2800" dirty="0">
              <a:latin typeface="Garamond" panose="02020404030301010803" pitchFamily="18" charset="0"/>
            </a:endParaRPr>
          </a:p>
          <a:p>
            <a:pPr marL="342900" indent="-342900">
              <a:buFont typeface="Century Gothic" panose="020B0502020202020204" pitchFamily="34" charset="0"/>
              <a:buChar char="►"/>
            </a:pPr>
            <a:r>
              <a:rPr lang="en-US" sz="2800" dirty="0" smtClean="0">
                <a:latin typeface="Garamond" panose="02020404030301010803" pitchFamily="18" charset="0"/>
              </a:rPr>
              <a:t>Design </a:t>
            </a:r>
            <a:r>
              <a:rPr lang="en-US" sz="2800" dirty="0">
                <a:latin typeface="Garamond" panose="02020404030301010803" pitchFamily="18" charset="0"/>
              </a:rPr>
              <a:t>a </a:t>
            </a:r>
            <a:r>
              <a:rPr lang="en-US" sz="2800" dirty="0" smtClean="0">
                <a:latin typeface="Garamond" panose="02020404030301010803" pitchFamily="18" charset="0"/>
              </a:rPr>
              <a:t>product </a:t>
            </a:r>
            <a:r>
              <a:rPr lang="en-US" sz="2800" dirty="0">
                <a:latin typeface="Garamond" panose="02020404030301010803" pitchFamily="18" charset="0"/>
              </a:rPr>
              <a:t>for the Texas Forest Service to utilize in order to identify locations within the state most prone to wildfire </a:t>
            </a:r>
            <a:r>
              <a:rPr lang="en-US" sz="2800" dirty="0" smtClean="0">
                <a:latin typeface="Garamond" panose="02020404030301010803" pitchFamily="18" charset="0"/>
              </a:rPr>
              <a:t>disasters.</a:t>
            </a:r>
            <a:endParaRPr lang="en-US" sz="2800" dirty="0">
              <a:latin typeface="Garamond" panose="02020404030301010803" pitchFamily="18" charset="0"/>
            </a:endParaRPr>
          </a:p>
          <a:p>
            <a:pPr marL="342900" indent="-342900">
              <a:buFont typeface="Century Gothic" panose="020B0502020202020204" pitchFamily="34" charset="0"/>
              <a:buChar char="►"/>
            </a:pPr>
            <a:r>
              <a:rPr lang="en-US" sz="2800" dirty="0" smtClean="0"/>
              <a:t>Correlate the Drought Severity Index </a:t>
            </a:r>
            <a:r>
              <a:rPr lang="en-US" sz="2800" dirty="0"/>
              <a:t>with the measurements of live fuel moisture content (FMC) obtained from the National Fuel Moisture </a:t>
            </a:r>
            <a:r>
              <a:rPr lang="en-US" sz="2800" dirty="0" smtClean="0"/>
              <a:t>Database in order to determine its accuracy.</a:t>
            </a:r>
            <a:endParaRPr lang="en-US" sz="2800" dirty="0">
              <a:latin typeface="Garamond" panose="02020404030301010803" pitchFamily="18" charset="0"/>
            </a:endParaRPr>
          </a:p>
          <a:p>
            <a:pPr marL="347663" indent="-347663"/>
            <a:endParaRPr lang="en-US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914400" y="5510709"/>
            <a:ext cx="16916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288000" y="550498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4400" y="11906224"/>
            <a:ext cx="1691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287999" y="1251191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288000" y="1672979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14401" y="20830504"/>
            <a:ext cx="169163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288000" y="20824783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5585475" y="27894893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601200" y="2784360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14400" y="2784360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2" name="Team Members"/>
          <p:cNvSpPr txBox="1">
            <a:spLocks/>
          </p:cNvSpPr>
          <p:nvPr/>
        </p:nvSpPr>
        <p:spPr>
          <a:xfrm>
            <a:off x="914400" y="4148884"/>
            <a:ext cx="25603200" cy="950976"/>
          </a:xfrm>
          <a:prstGeom prst="rect">
            <a:avLst/>
          </a:prstGeom>
        </p:spPr>
        <p:txBody>
          <a:bodyPr anchor="t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buClr>
                <a:schemeClr val="lt1"/>
              </a:buClr>
              <a:buSzPct val="25000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Megan </a:t>
            </a:r>
            <a:r>
              <a:rPr lang="en-US" sz="2400" dirty="0" err="1" smtClean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Buzanowicz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 (Project Lead),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Zacary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Richards,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Laura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Lykens,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Jeff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Close</a:t>
            </a:r>
          </a:p>
          <a:p>
            <a:pPr lvl="0">
              <a:lnSpc>
                <a:spcPct val="100000"/>
              </a:lnSpc>
              <a:buClr>
                <a:schemeClr val="lt1"/>
              </a:buClr>
              <a:buSzPct val="25000"/>
            </a:pP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Hampton University, Arizona 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State 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University, 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Old Dominion 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University, 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US Air Force</a:t>
            </a:r>
          </a:p>
          <a:p>
            <a:endParaRPr lang="en-US" sz="2400" dirty="0"/>
          </a:p>
        </p:txBody>
      </p:sp>
      <p:sp>
        <p:nvSpPr>
          <p:cNvPr id="33" name="Text Placeholder 16"/>
          <p:cNvSpPr txBox="1">
            <a:spLocks/>
          </p:cNvSpPr>
          <p:nvPr/>
        </p:nvSpPr>
        <p:spPr>
          <a:xfrm>
            <a:off x="21089720" y="12981156"/>
            <a:ext cx="8229600" cy="1332652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r>
              <a:rPr lang="nb-NO" sz="2000" dirty="0" smtClean="0">
                <a:latin typeface="Garamond" panose="02020404030301010803" pitchFamily="18" charset="0"/>
              </a:rPr>
              <a:t>Summer </a:t>
            </a:r>
            <a:r>
              <a:rPr lang="nb-NO" sz="2000" dirty="0">
                <a:latin typeface="Garamond" panose="02020404030301010803" pitchFamily="18" charset="0"/>
              </a:rPr>
              <a:t>2010 - Summer 2011</a:t>
            </a:r>
          </a:p>
          <a:p>
            <a:r>
              <a:rPr lang="nb-NO" sz="2000" dirty="0">
                <a:latin typeface="Garamond" panose="02020404030301010803" pitchFamily="18" charset="0"/>
              </a:rPr>
              <a:t>Summer 2014 – Summer 2015</a:t>
            </a:r>
          </a:p>
          <a:p>
            <a:endParaRPr lang="en-US" dirty="0" smtClean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9" t="2974" r="22265" b="3661"/>
          <a:stretch/>
        </p:blipFill>
        <p:spPr>
          <a:xfrm>
            <a:off x="18287998" y="13636847"/>
            <a:ext cx="2689036" cy="244894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99261" y="15538833"/>
            <a:ext cx="1266930" cy="403635"/>
          </a:xfrm>
          <a:prstGeom prst="rect">
            <a:avLst/>
          </a:prstGeom>
        </p:spPr>
      </p:pic>
      <p:sp>
        <p:nvSpPr>
          <p:cNvPr id="36" name="Shape 81"/>
          <p:cNvSpPr txBox="1"/>
          <p:nvPr/>
        </p:nvSpPr>
        <p:spPr>
          <a:xfrm>
            <a:off x="20374768" y="13703793"/>
            <a:ext cx="4056061" cy="5349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4800" b="1" dirty="0" smtClean="0">
                <a:solidFill>
                  <a:schemeClr val="dk1"/>
                </a:solidFill>
                <a:latin typeface="Garamond" panose="02020404030301010803" pitchFamily="18" charset="0"/>
                <a:ea typeface="Questrial"/>
                <a:cs typeface="Questrial"/>
                <a:sym typeface="Questrial"/>
              </a:rPr>
              <a:t>Texas</a:t>
            </a:r>
            <a:endParaRPr lang="en-US" sz="4800" b="1" dirty="0">
              <a:solidFill>
                <a:schemeClr val="dk1"/>
              </a:solidFill>
              <a:latin typeface="Garamond" panose="02020404030301010803" pitchFamily="18" charset="0"/>
              <a:ea typeface="Questrial"/>
              <a:cs typeface="Questrial"/>
              <a:sym typeface="Questrial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37719" y="12693292"/>
            <a:ext cx="3107728" cy="8131491"/>
          </a:xfrm>
          <a:prstGeom prst="roundRect">
            <a:avLst/>
          </a:prstGeom>
          <a:solidFill>
            <a:srgbClr val="33AFA9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/>
          </a:p>
        </p:txBody>
      </p:sp>
      <p:sp>
        <p:nvSpPr>
          <p:cNvPr id="39" name="Rounded Rectangle 38"/>
          <p:cNvSpPr/>
          <p:nvPr/>
        </p:nvSpPr>
        <p:spPr>
          <a:xfrm>
            <a:off x="921459" y="13620448"/>
            <a:ext cx="2804345" cy="1517171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entury Gothic" panose="020B0502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85873" y="13543385"/>
            <a:ext cx="26877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North American Land Data Assimilation System (NLDAS)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55030" y="12905813"/>
            <a:ext cx="2489076" cy="70666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</a:pP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Data Acquisition</a:t>
            </a:r>
            <a:endParaRPr lang="en-US" sz="3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190410" y="12918414"/>
            <a:ext cx="3198764" cy="70666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</a:pP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Data Processing</a:t>
            </a:r>
            <a:endParaRPr lang="en-US" sz="3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1761359" y="12911622"/>
            <a:ext cx="3438205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Data Analysis</a:t>
            </a:r>
            <a:endParaRPr lang="en-US" sz="3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00782" y="15530429"/>
            <a:ext cx="2804345" cy="1449861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entury Gothic" panose="020B0502020202020204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872304" y="19088891"/>
            <a:ext cx="2804345" cy="1279206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entury Gothic" panose="020B0502020202020204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11799161" y="15750969"/>
            <a:ext cx="3442838" cy="489690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entury Gothic" panose="020B0502020202020204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12392474" y="14632402"/>
            <a:ext cx="2143765" cy="83599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entury Gothic" panose="020B0502020202020204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12417262" y="13491469"/>
            <a:ext cx="2118978" cy="102064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entury Gothic" panose="020B0502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364022" y="19117554"/>
            <a:ext cx="168583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Aqua MODIS</a:t>
            </a:r>
          </a:p>
          <a:p>
            <a:pPr algn="ctr"/>
            <a: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MYD11A2</a:t>
            </a:r>
            <a:endParaRPr lang="en-US" sz="2000" dirty="0">
              <a:solidFill>
                <a:schemeClr val="accent4">
                  <a:lumMod val="60000"/>
                  <a:lumOff val="4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66223" y="15598076"/>
            <a:ext cx="17699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Multi-Sensor Precipitation Data (MPE)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2818784" y="13554267"/>
            <a:ext cx="1291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ArcMap</a:t>
            </a:r>
          </a:p>
          <a:p>
            <a:pPr algn="ctr"/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10.3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2831179" y="14637403"/>
            <a:ext cx="1291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Python</a:t>
            </a:r>
          </a:p>
          <a:p>
            <a:pPr algn="ctr"/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2.7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1936104" y="16174887"/>
            <a:ext cx="3056503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Modified Drought Severity Index</a:t>
            </a:r>
          </a:p>
          <a:p>
            <a:pPr algn="ctr"/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Garamond" panose="02020404030301010803" pitchFamily="18" charset="0"/>
            </a:endParaRPr>
          </a:p>
          <a:p>
            <a:pPr algn="ctr">
              <a:lnSpc>
                <a:spcPct val="50000"/>
              </a:lnSpc>
            </a:pPr>
            <a:endParaRPr lang="en-US" sz="2800" dirty="0" smtClean="0">
              <a:solidFill>
                <a:schemeClr val="accent4">
                  <a:lumMod val="60000"/>
                  <a:lumOff val="40000"/>
                </a:schemeClr>
              </a:solidFill>
              <a:latin typeface="Garamond" panose="02020404030301010803" pitchFamily="18" charset="0"/>
            </a:endParaRPr>
          </a:p>
          <a:p>
            <a:pPr algn="ctr">
              <a:lnSpc>
                <a:spcPct val="50000"/>
              </a:lnSpc>
            </a:pP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s</a:t>
            </a: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caled LST</a:t>
            </a:r>
          </a:p>
          <a:p>
            <a:pPr algn="ctr">
              <a:lnSpc>
                <a:spcPct val="50000"/>
              </a:lnSpc>
            </a:pP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  <a:latin typeface="Garamond" panose="02020404030301010803" pitchFamily="18" charset="0"/>
            </a:endParaRPr>
          </a:p>
          <a:p>
            <a:pPr algn="ctr">
              <a:lnSpc>
                <a:spcPct val="50000"/>
              </a:lnSpc>
            </a:pP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+</a:t>
            </a:r>
          </a:p>
          <a:p>
            <a:pPr algn="ctr">
              <a:lnSpc>
                <a:spcPct val="50000"/>
              </a:lnSpc>
            </a:pP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  <a:latin typeface="Garamond" panose="02020404030301010803" pitchFamily="18" charset="0"/>
            </a:endParaRPr>
          </a:p>
          <a:p>
            <a:pPr algn="ctr">
              <a:lnSpc>
                <a:spcPct val="50000"/>
              </a:lnSpc>
            </a:pP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 scaled NDVI</a:t>
            </a:r>
          </a:p>
          <a:p>
            <a:pPr algn="ctr"/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+</a:t>
            </a:r>
          </a:p>
          <a:p>
            <a:pPr algn="ctr"/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 scaled MPE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+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 </a:t>
            </a:r>
            <a:endParaRPr lang="en-US" sz="2400" dirty="0" smtClean="0">
              <a:solidFill>
                <a:schemeClr val="accent4">
                  <a:lumMod val="60000"/>
                  <a:lumOff val="40000"/>
                </a:schemeClr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scaled NLDAS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736454" y="13937481"/>
            <a:ext cx="2640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Noah-2.8 Model</a:t>
            </a:r>
          </a:p>
          <a:p>
            <a:pPr algn="ctr"/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Soil Moisture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660417" y="19289532"/>
            <a:ext cx="2727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Land Surface Temperature (LST)</a:t>
            </a:r>
            <a:endParaRPr lang="en-US" sz="2000" dirty="0">
              <a:solidFill>
                <a:schemeClr val="accent4">
                  <a:lumMod val="60000"/>
                  <a:lumOff val="4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586093" y="16994049"/>
            <a:ext cx="2697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Normalized Difference Vegetation Index (NDVI)</a:t>
            </a:r>
            <a:endParaRPr lang="en-US" sz="2000" dirty="0">
              <a:solidFill>
                <a:schemeClr val="accent4">
                  <a:lumMod val="60000"/>
                  <a:lumOff val="4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649238" y="15700146"/>
            <a:ext cx="2564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Daily Observed Precipitation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67" name="Shape 115"/>
          <p:cNvSpPr txBox="1"/>
          <p:nvPr/>
        </p:nvSpPr>
        <p:spPr>
          <a:xfrm>
            <a:off x="20591661" y="17714235"/>
            <a:ext cx="1450925" cy="11181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US" sz="2400" b="1" dirty="0" smtClean="0">
                <a:latin typeface="Garamond" panose="02020404030301010803" pitchFamily="18" charset="0"/>
              </a:rPr>
              <a:t>Terra</a:t>
            </a:r>
            <a:endParaRPr lang="en-US" sz="2400" b="1" dirty="0">
              <a:latin typeface="Garamond" panose="02020404030301010803" pitchFamily="18" charset="0"/>
            </a:endParaRPr>
          </a:p>
          <a:p>
            <a:pPr>
              <a:buNone/>
            </a:pPr>
            <a:r>
              <a:rPr lang="en-US" sz="2400" b="1" dirty="0">
                <a:latin typeface="Garamond" panose="02020404030301010803" pitchFamily="18" charset="0"/>
              </a:rPr>
              <a:t>MODIS</a:t>
            </a:r>
          </a:p>
        </p:txBody>
      </p:sp>
      <p:sp>
        <p:nvSpPr>
          <p:cNvPr id="69" name="Shape 115"/>
          <p:cNvSpPr txBox="1"/>
          <p:nvPr/>
        </p:nvSpPr>
        <p:spPr>
          <a:xfrm>
            <a:off x="22598676" y="17701418"/>
            <a:ext cx="1450925" cy="11181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US" sz="2400" b="1" dirty="0" smtClean="0">
                <a:latin typeface="Garamond" panose="02020404030301010803" pitchFamily="18" charset="0"/>
              </a:rPr>
              <a:t>Aqua</a:t>
            </a:r>
            <a:endParaRPr lang="en-US" sz="2400" b="1" dirty="0">
              <a:latin typeface="Garamond" panose="02020404030301010803" pitchFamily="18" charset="0"/>
            </a:endParaRPr>
          </a:p>
          <a:p>
            <a:pPr>
              <a:buNone/>
            </a:pPr>
            <a:r>
              <a:rPr lang="en-US" sz="2400" b="1" dirty="0">
                <a:latin typeface="Garamond" panose="02020404030301010803" pitchFamily="18" charset="0"/>
              </a:rPr>
              <a:t>MODIS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128" y="15744484"/>
            <a:ext cx="1394664" cy="9961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4" t="9531" r="22782" b="9984"/>
          <a:stretch/>
        </p:blipFill>
        <p:spPr>
          <a:xfrm>
            <a:off x="6600994" y="17063211"/>
            <a:ext cx="2336810" cy="18097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" t="10931" r="15743" b="8141"/>
          <a:stretch/>
        </p:blipFill>
        <p:spPr>
          <a:xfrm>
            <a:off x="6600498" y="15374261"/>
            <a:ext cx="2337305" cy="17335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5" t="11214" r="20288" b="10793"/>
          <a:stretch/>
        </p:blipFill>
        <p:spPr>
          <a:xfrm>
            <a:off x="6584813" y="13636892"/>
            <a:ext cx="2352990" cy="17512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4" t="8179" r="19197" b="10170"/>
          <a:stretch/>
        </p:blipFill>
        <p:spPr>
          <a:xfrm>
            <a:off x="6603529" y="18874688"/>
            <a:ext cx="2334274" cy="188279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601200" y="28555043"/>
            <a:ext cx="4709456" cy="2271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/>
              <a:t>Texas Forest Service</a:t>
            </a:r>
            <a:endParaRPr lang="en-US" sz="3600" u="sng" dirty="0" smtClean="0"/>
          </a:p>
          <a:p>
            <a:pPr>
              <a:lnSpc>
                <a:spcPct val="110000"/>
              </a:lnSpc>
            </a:pPr>
            <a:r>
              <a:rPr lang="en-US" sz="2400" b="1" dirty="0">
                <a:latin typeface="Garamond" panose="02020404030301010803" pitchFamily="18" charset="0"/>
              </a:rPr>
              <a:t>Curt Stripling</a:t>
            </a:r>
            <a:r>
              <a:rPr lang="en-US" sz="2400" dirty="0">
                <a:latin typeface="Garamond" panose="02020404030301010803" pitchFamily="18" charset="0"/>
              </a:rPr>
              <a:t>: </a:t>
            </a:r>
            <a:r>
              <a:rPr lang="en-US" sz="2400" dirty="0" smtClean="0">
                <a:latin typeface="Garamond" panose="02020404030301010803" pitchFamily="18" charset="0"/>
              </a:rPr>
              <a:t>Geospatial </a:t>
            </a:r>
            <a:r>
              <a:rPr lang="en-US" sz="2400" dirty="0">
                <a:latin typeface="Garamond" panose="02020404030301010803" pitchFamily="18" charset="0"/>
              </a:rPr>
              <a:t>System Coordinator</a:t>
            </a:r>
          </a:p>
          <a:p>
            <a:pPr>
              <a:lnSpc>
                <a:spcPct val="110000"/>
              </a:lnSpc>
            </a:pPr>
            <a:r>
              <a:rPr lang="en-US" sz="2400" b="1" dirty="0">
                <a:latin typeface="Garamond" panose="02020404030301010803" pitchFamily="18" charset="0"/>
              </a:rPr>
              <a:t>Tom Spencer: </a:t>
            </a:r>
            <a:r>
              <a:rPr lang="en-US" sz="2400" dirty="0" smtClean="0">
                <a:latin typeface="Garamond" panose="02020404030301010803" pitchFamily="18" charset="0"/>
              </a:rPr>
              <a:t>Department </a:t>
            </a:r>
            <a:r>
              <a:rPr lang="en-US" sz="2400" dirty="0">
                <a:latin typeface="Garamond" panose="02020404030301010803" pitchFamily="18" charset="0"/>
              </a:rPr>
              <a:t>Head of Predictive Service</a:t>
            </a:r>
            <a:endParaRPr lang="en-US" sz="2700" dirty="0"/>
          </a:p>
        </p:txBody>
      </p:sp>
      <p:sp>
        <p:nvSpPr>
          <p:cNvPr id="73" name="Rounded Rectangle 72"/>
          <p:cNvSpPr/>
          <p:nvPr/>
        </p:nvSpPr>
        <p:spPr>
          <a:xfrm>
            <a:off x="880135" y="17224814"/>
            <a:ext cx="2804345" cy="110565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entury Gothic" panose="020B0502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395916" y="17200240"/>
            <a:ext cx="168583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Terra MODIS</a:t>
            </a:r>
          </a:p>
          <a:p>
            <a:pPr algn="ctr"/>
            <a: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MOD13Q1 </a:t>
            </a:r>
            <a:endParaRPr lang="en-US" sz="2000" dirty="0">
              <a:solidFill>
                <a:schemeClr val="accent4">
                  <a:lumMod val="60000"/>
                  <a:lumOff val="40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2774" y="17889801"/>
            <a:ext cx="2797342" cy="210577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7385" y="18554170"/>
            <a:ext cx="3015487" cy="1579780"/>
          </a:xfrm>
          <a:prstGeom prst="rect">
            <a:avLst/>
          </a:prstGeom>
        </p:spPr>
      </p:pic>
      <p:sp>
        <p:nvSpPr>
          <p:cNvPr id="75" name="Right Arrow 74"/>
          <p:cNvSpPr/>
          <p:nvPr/>
        </p:nvSpPr>
        <p:spPr>
          <a:xfrm flipV="1">
            <a:off x="9473288" y="15512706"/>
            <a:ext cx="2275046" cy="1670103"/>
          </a:xfrm>
          <a:prstGeom prst="rightArrow">
            <a:avLst>
              <a:gd name="adj1" fmla="val 59285"/>
              <a:gd name="adj2" fmla="val 29142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7" name="Right Arrow 76"/>
          <p:cNvSpPr/>
          <p:nvPr/>
        </p:nvSpPr>
        <p:spPr>
          <a:xfrm flipV="1">
            <a:off x="9516782" y="19042463"/>
            <a:ext cx="2189493" cy="1485377"/>
          </a:xfrm>
          <a:prstGeom prst="rightArrow">
            <a:avLst>
              <a:gd name="adj1" fmla="val 59285"/>
              <a:gd name="adj2" fmla="val 29859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9" name="TextBox 78"/>
          <p:cNvSpPr txBox="1"/>
          <p:nvPr/>
        </p:nvSpPr>
        <p:spPr>
          <a:xfrm>
            <a:off x="9358369" y="14103189"/>
            <a:ext cx="23548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(NLDAS – </a:t>
            </a:r>
            <a:r>
              <a:rPr lang="en-US" sz="16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NLDAS</a:t>
            </a:r>
            <a:r>
              <a:rPr lang="en-US" sz="1600" baseline="-25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min</a:t>
            </a:r>
            <a:r>
              <a:rPr lang="en-US" sz="1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)</a:t>
            </a:r>
          </a:p>
          <a:p>
            <a:pPr lvl="0" algn="ctr"/>
            <a:endParaRPr lang="en-US" sz="16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lvl="0" algn="ctr"/>
            <a:r>
              <a:rPr lang="en-US" sz="1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(</a:t>
            </a:r>
            <a:r>
              <a:rPr lang="en-US" sz="16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NLDAS</a:t>
            </a:r>
            <a:r>
              <a:rPr lang="en-US" sz="1600" baseline="-25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max</a:t>
            </a:r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6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NLDAS</a:t>
            </a:r>
            <a:r>
              <a:rPr lang="en-US" sz="1600" baseline="-25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min</a:t>
            </a:r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)</a:t>
            </a:r>
          </a:p>
          <a:p>
            <a:pPr algn="ctr"/>
            <a:endParaRPr lang="en-US" sz="1200" dirty="0">
              <a:solidFill>
                <a:schemeClr val="accent3">
                  <a:lumMod val="60000"/>
                  <a:lumOff val="40000"/>
                </a:schemeClr>
              </a:solidFill>
              <a:latin typeface="Garamond" panose="02020404030301010803" pitchFamily="18" charset="0"/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>
            <a:off x="10051266" y="19784997"/>
            <a:ext cx="850286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81" name="Group 80"/>
          <p:cNvGrpSpPr/>
          <p:nvPr/>
        </p:nvGrpSpPr>
        <p:grpSpPr>
          <a:xfrm>
            <a:off x="9324117" y="15889544"/>
            <a:ext cx="2354862" cy="1092607"/>
            <a:chOff x="8819156" y="3771561"/>
            <a:chExt cx="2354862" cy="1092607"/>
          </a:xfrm>
        </p:grpSpPr>
        <p:sp>
          <p:nvSpPr>
            <p:cNvPr id="82" name="TextBox 81"/>
            <p:cNvSpPr txBox="1"/>
            <p:nvPr/>
          </p:nvSpPr>
          <p:spPr>
            <a:xfrm>
              <a:off x="8819156" y="3771561"/>
              <a:ext cx="2354862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1800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(MPE – </a:t>
              </a:r>
              <a:r>
                <a:rPr lang="en-US" sz="1800" dirty="0" err="1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MPE</a:t>
              </a:r>
              <a:r>
                <a:rPr lang="en-US" sz="1800" baseline="-25000" dirty="0" err="1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min</a:t>
              </a:r>
              <a:r>
                <a:rPr lang="en-US" sz="1800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)</a:t>
              </a:r>
            </a:p>
            <a:p>
              <a:pPr lvl="0" algn="ctr"/>
              <a:endParaRPr lang="en-US" sz="1800"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  <a:p>
              <a:pPr lvl="0" algn="ctr"/>
              <a:r>
                <a:rPr lang="en-US" sz="1800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(</a:t>
              </a:r>
              <a:r>
                <a:rPr lang="en-US" sz="1800" dirty="0" err="1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MPE</a:t>
              </a:r>
              <a:r>
                <a:rPr lang="en-US" sz="1800" baseline="-25000" dirty="0" err="1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max</a:t>
              </a:r>
              <a:r>
                <a:rPr lang="en-US" sz="1800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 - </a:t>
              </a:r>
              <a:r>
                <a:rPr lang="en-US" sz="1800" dirty="0" err="1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MPE</a:t>
              </a:r>
              <a:r>
                <a:rPr lang="en-US" sz="1800" baseline="-25000" dirty="0" err="1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min</a:t>
              </a:r>
              <a:r>
                <a:rPr lang="en-US" sz="1800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)</a:t>
              </a:r>
            </a:p>
            <a:p>
              <a:pPr algn="ctr"/>
              <a:endParaRPr lang="en-US" sz="1100" dirty="0">
                <a:solidFill>
                  <a:schemeClr val="accent3">
                    <a:lumMod val="60000"/>
                    <a:lumOff val="40000"/>
                  </a:schemeClr>
                </a:solidFill>
                <a:latin typeface="Garamond" panose="02020404030301010803" pitchFamily="18" charset="0"/>
              </a:endParaRPr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9549102" y="4234409"/>
              <a:ext cx="850286" cy="0"/>
            </a:xfrm>
            <a:prstGeom prst="line">
              <a:avLst/>
            </a:prstGeom>
            <a:ln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9357612" y="17577627"/>
            <a:ext cx="2354862" cy="1107996"/>
            <a:chOff x="5112244" y="3171104"/>
            <a:chExt cx="2354862" cy="1107996"/>
          </a:xfrm>
        </p:grpSpPr>
        <p:sp>
          <p:nvSpPr>
            <p:cNvPr id="85" name="TextBox 84"/>
            <p:cNvSpPr txBox="1"/>
            <p:nvPr/>
          </p:nvSpPr>
          <p:spPr>
            <a:xfrm>
              <a:off x="5112244" y="3171104"/>
              <a:ext cx="235486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1800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(NDVI - </a:t>
              </a:r>
              <a:r>
                <a:rPr lang="en-US" sz="1800" dirty="0" err="1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NDVI</a:t>
              </a:r>
              <a:r>
                <a:rPr lang="en-US" sz="1800" baseline="-25000" dirty="0" err="1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min</a:t>
              </a:r>
              <a:r>
                <a:rPr lang="en-US" sz="1800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)</a:t>
              </a:r>
            </a:p>
            <a:p>
              <a:pPr lvl="0" algn="ctr"/>
              <a:endParaRPr lang="en-US" sz="1800" dirty="0" smtClean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  <a:p>
              <a:pPr lvl="0" algn="ctr"/>
              <a:r>
                <a:rPr lang="en-US" sz="1800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(</a:t>
              </a:r>
              <a:r>
                <a:rPr lang="en-US" sz="1800" dirty="0" err="1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NDVI</a:t>
              </a:r>
              <a:r>
                <a:rPr lang="en-US" sz="1800" baseline="-25000" dirty="0" err="1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max</a:t>
              </a:r>
              <a:r>
                <a:rPr lang="en-US" sz="1800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 – </a:t>
              </a:r>
              <a:r>
                <a:rPr lang="en-US" sz="1800" dirty="0" err="1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NDVI</a:t>
              </a:r>
              <a:r>
                <a:rPr lang="en-US" sz="1800" baseline="-25000" dirty="0" err="1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min</a:t>
              </a:r>
              <a:r>
                <a:rPr lang="en-US" sz="1800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)</a:t>
              </a:r>
            </a:p>
            <a:p>
              <a:pPr algn="ctr"/>
              <a:endPara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Garamond" panose="02020404030301010803" pitchFamily="18" charset="0"/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>
            <a:xfrm>
              <a:off x="5816000" y="3644991"/>
              <a:ext cx="850286" cy="0"/>
            </a:xfrm>
            <a:prstGeom prst="line">
              <a:avLst/>
            </a:prstGeom>
            <a:ln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87" name="Straight Connector 86"/>
          <p:cNvCxnSpPr/>
          <p:nvPr/>
        </p:nvCxnSpPr>
        <p:spPr>
          <a:xfrm>
            <a:off x="9980320" y="14535713"/>
            <a:ext cx="1078879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9294713" y="19311263"/>
            <a:ext cx="23548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(</a:t>
            </a:r>
            <a:r>
              <a:rPr lang="en-US" sz="1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LST</a:t>
            </a:r>
            <a:r>
              <a:rPr lang="en-US" sz="1800" baseline="-25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max</a:t>
            </a:r>
            <a:r>
              <a:rPr lang="en-US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– LST</a:t>
            </a:r>
            <a:r>
              <a:rPr lang="en-US" sz="1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)</a:t>
            </a:r>
          </a:p>
          <a:p>
            <a:pPr lvl="0" algn="ctr"/>
            <a:endParaRPr lang="en-US" sz="18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lvl="0" algn="ctr"/>
            <a:r>
              <a:rPr lang="en-US" sz="1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(</a:t>
            </a:r>
            <a:r>
              <a:rPr lang="en-US" sz="1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LST</a:t>
            </a:r>
            <a:r>
              <a:rPr lang="en-US" sz="1800" baseline="-25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max</a:t>
            </a:r>
            <a:r>
              <a:rPr lang="en-US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LST</a:t>
            </a:r>
            <a:r>
              <a:rPr lang="en-US" sz="1800" baseline="-25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min</a:t>
            </a:r>
            <a:r>
              <a:rPr lang="en-US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)</a:t>
            </a:r>
          </a:p>
          <a:p>
            <a:pPr algn="ctr"/>
            <a:endParaRPr lang="en-US" sz="1200" dirty="0">
              <a:solidFill>
                <a:schemeClr val="accent3">
                  <a:lumMod val="60000"/>
                  <a:lumOff val="40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72" y="28592370"/>
            <a:ext cx="7951931" cy="527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50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ater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75AADB"/>
      </a:accent1>
      <a:accent2>
        <a:srgbClr val="8992C8"/>
      </a:accent2>
      <a:accent3>
        <a:srgbClr val="9879B7"/>
      </a:accent3>
      <a:accent4>
        <a:srgbClr val="FFE07F"/>
      </a:accent4>
      <a:accent5>
        <a:srgbClr val="FDC760"/>
      </a:accent5>
      <a:accent6>
        <a:srgbClr val="FBAE40"/>
      </a:accent6>
      <a:hlink>
        <a:srgbClr val="75AADB"/>
      </a:hlink>
      <a:folHlink>
        <a:srgbClr val="75AADB"/>
      </a:folHlink>
    </a:clrScheme>
    <a:fontScheme name="DEVELOP_poster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1897</TotalTime>
  <Words>443</Words>
  <Application>Microsoft Office PowerPoint</Application>
  <PresentationFormat>Custom</PresentationFormat>
  <Paragraphs>98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Century Gothic</vt:lpstr>
      <vt:lpstr>Garamond</vt:lpstr>
      <vt:lpstr>Questrial</vt:lpstr>
      <vt:lpstr>Webdings</vt:lpstr>
      <vt:lpstr>Office Theme</vt:lpstr>
      <vt:lpstr>PowerPoint Presentation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McKeel, Christopher A. (LARC-E3)[SSAI DEVELOP]</dc:creator>
  <cp:lastModifiedBy>Buzanowicz, Megan E. (LARC-E3)[SSAI DEVELOP]</cp:lastModifiedBy>
  <cp:revision>120</cp:revision>
  <dcterms:created xsi:type="dcterms:W3CDTF">2015-06-02T14:58:58Z</dcterms:created>
  <dcterms:modified xsi:type="dcterms:W3CDTF">2015-07-02T15:14:09Z</dcterms:modified>
</cp:coreProperties>
</file>