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15120" userDrawn="1">
          <p15:clr>
            <a:srgbClr val="A4A3A4"/>
          </p15:clr>
        </p15:guide>
        <p15:guide id="2" orient="horz" pos="115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D00"/>
    <a:srgbClr val="FFFF00"/>
    <a:srgbClr val="55B27B"/>
    <a:srgbClr val="A7CDB6"/>
    <a:srgbClr val="B8E0C8"/>
    <a:srgbClr val="99B2A3"/>
    <a:srgbClr val="2E8654"/>
    <a:srgbClr val="7AC398"/>
    <a:srgbClr val="5BA077"/>
    <a:srgbClr val="B9C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90" autoAdjust="0"/>
    <p:restoredTop sz="93721" autoAdjust="0"/>
  </p:normalViewPr>
  <p:slideViewPr>
    <p:cSldViewPr snapToGrid="0">
      <p:cViewPr>
        <p:scale>
          <a:sx n="40" d="100"/>
          <a:sy n="40" d="100"/>
        </p:scale>
        <p:origin x="2076" y="-4110"/>
      </p:cViewPr>
      <p:guideLst>
        <p:guide pos="15120"/>
        <p:guide orient="horz" pos="11520"/>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B0188F2-FE3A-4A0D-9897-D286936A94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E1246294-B9E2-405A-BDC3-7BBEB9E8F3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D02F4-2C30-4E8F-B37B-78728468EAE5}" type="datetimeFigureOut">
              <a:rPr lang="en-US" smtClean="0"/>
              <a:t>8/24/2017</a:t>
            </a:fld>
            <a:endParaRPr lang="en-US"/>
          </a:p>
        </p:txBody>
      </p:sp>
      <p:sp>
        <p:nvSpPr>
          <p:cNvPr id="4" name="Footer Placeholder 3">
            <a:extLst>
              <a:ext uri="{FF2B5EF4-FFF2-40B4-BE49-F238E27FC236}">
                <a16:creationId xmlns="" xmlns:a16="http://schemas.microsoft.com/office/drawing/2014/main" id="{1FBCD9B3-24CA-444A-B04B-A33D1B19A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4FC55D7-FC42-46B4-AA78-2E5FA309F4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001D3-08C6-43BD-BF8E-2DF3E5DF1545}" type="slidenum">
              <a:rPr lang="en-US" smtClean="0"/>
              <a:t>‹#›</a:t>
            </a:fld>
            <a:endParaRPr lang="en-US"/>
          </a:p>
        </p:txBody>
      </p:sp>
    </p:spTree>
    <p:extLst>
      <p:ext uri="{BB962C8B-B14F-4D97-AF65-F5344CB8AC3E}">
        <p14:creationId xmlns:p14="http://schemas.microsoft.com/office/powerpoint/2010/main" val="3258988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CFCF-1C78-41BE-A5D3-3EF22378909D}" type="datetimeFigureOut">
              <a:rPr lang="en-US" smtClean="0"/>
              <a:t>8/24/2017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D9E50-7826-40D8-ABBC-3EB1FB7DEB3C}" type="slidenum">
              <a:rPr lang="en-US" smtClean="0"/>
              <a:t>‹#›</a:t>
            </a:fld>
            <a:endParaRPr lang="en-US"/>
          </a:p>
        </p:txBody>
      </p:sp>
    </p:spTree>
    <p:extLst>
      <p:ext uri="{BB962C8B-B14F-4D97-AF65-F5344CB8AC3E}">
        <p14:creationId xmlns:p14="http://schemas.microsoft.com/office/powerpoint/2010/main" val="14071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Solar energy is a rapidly growing industry in the state of Georgia. The increasing popularity of solar farms is encouraging decision makers and developers to incorporate a sustainable plan for utility scale solar developments. However, the construction and siting of solar farms could have a threatening impact on environmentally sensitive habitats and associated species. NASA DEVELOP has partnered with The Nature Conservancy (TNC)</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the Georgia Department of Natural Resources (GDNR) to conduct an analysis that will be used to inform solar site planning and to communicate with key stakeholders. The team analyzed land cover trends from Landsat 8 OLI in addition to solar insolation data sets from Terra CERES. These Earth observations were combined to classify and extract data layers for a solar site suitability and conflict identification model. Additionally, the DEVELOP team focused on the gopher tortoise (</a:t>
            </a:r>
            <a:r>
              <a:rPr lang="en-US" sz="1200" b="0" i="1" u="none" strike="noStrike" kern="1200" dirty="0" err="1">
                <a:solidFill>
                  <a:schemeClr val="tx1"/>
                </a:solidFill>
                <a:effectLst/>
                <a:latin typeface="+mn-lt"/>
                <a:ea typeface="+mn-ea"/>
                <a:cs typeface="+mn-cs"/>
              </a:rPr>
              <a:t>Gopherus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polyphemus</a:t>
            </a:r>
            <a:r>
              <a:rPr lang="en-US" sz="1200" b="0" i="0" u="none" strike="noStrike" kern="1200" dirty="0">
                <a:solidFill>
                  <a:schemeClr val="tx1"/>
                </a:solidFill>
                <a:effectLst/>
                <a:latin typeface="+mn-lt"/>
                <a:ea typeface="+mn-ea"/>
                <a:cs typeface="+mn-cs"/>
              </a:rPr>
              <a:t>) primarily due to its role as a keystone species in these sensitive areas. These data were used to generate end products that depict potential conflicts between ideal solar energy sites and endangered species habitats, and prioritize development areas outside of these conflicts. This project also developed a case study with higher resolution and supplementary ancillary data tailored to Taylor County, GA. The results of this project will be utilized by TNC and GDNR to recommend suitable sites for environmentally conscious solar farm construction.</a:t>
            </a:r>
            <a:endParaRPr lang="en-US" dirty="0"/>
          </a:p>
        </p:txBody>
      </p:sp>
      <p:sp>
        <p:nvSpPr>
          <p:cNvPr id="4" name="Slide Number Placeholder 3"/>
          <p:cNvSpPr>
            <a:spLocks noGrp="1"/>
          </p:cNvSpPr>
          <p:nvPr>
            <p:ph type="sldNum" sz="quarter" idx="10"/>
          </p:nvPr>
        </p:nvSpPr>
        <p:spPr/>
        <p:txBody>
          <a:bodyPr/>
          <a:lstStyle/>
          <a:p>
            <a:fld id="{F98D9E50-7826-40D8-ABBC-3EB1FB7DEB3C}" type="slidenum">
              <a:rPr lang="en-US" smtClean="0"/>
              <a:t>1</a:t>
            </a:fld>
            <a:endParaRPr lang="en-US"/>
          </a:p>
        </p:txBody>
      </p:sp>
    </p:spTree>
    <p:extLst>
      <p:ext uri="{BB962C8B-B14F-4D97-AF65-F5344CB8AC3E}">
        <p14:creationId xmlns:p14="http://schemas.microsoft.com/office/powerpoint/2010/main" val="2970103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55B27B"/>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55B2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png"/><Relationship Id="rId7" Type="http://schemas.openxmlformats.org/officeDocument/2006/relationships/image" Target="../media/image6.png"/><Relationship Id="rId12" Type="http://schemas.microsoft.com/office/2007/relationships/hdphoto" Target="../media/hdphoto2.wdp"/><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 name="Straight Connector 154"/>
          <p:cNvCxnSpPr/>
          <p:nvPr/>
        </p:nvCxnSpPr>
        <p:spPr>
          <a:xfrm flipH="1" flipV="1">
            <a:off x="9441476" y="28905954"/>
            <a:ext cx="4731" cy="1308806"/>
          </a:xfrm>
          <a:prstGeom prst="line">
            <a:avLst/>
          </a:prstGeom>
          <a:ln w="127000">
            <a:solidFill>
              <a:srgbClr val="2E8654"/>
            </a:solidFill>
          </a:ln>
        </p:spPr>
        <p:style>
          <a:lnRef idx="1">
            <a:schemeClr val="accent1"/>
          </a:lnRef>
          <a:fillRef idx="0">
            <a:schemeClr val="accent1"/>
          </a:fillRef>
          <a:effectRef idx="0">
            <a:schemeClr val="accent1"/>
          </a:effectRef>
          <a:fontRef idx="minor">
            <a:schemeClr val="tx1"/>
          </a:fontRef>
        </p:style>
      </p:cxnSp>
      <p:sp>
        <p:nvSpPr>
          <p:cNvPr id="7" name="Text Placeholder 16"/>
          <p:cNvSpPr txBox="1">
            <a:spLocks/>
          </p:cNvSpPr>
          <p:nvPr/>
        </p:nvSpPr>
        <p:spPr>
          <a:xfrm>
            <a:off x="12963758" y="21261539"/>
            <a:ext cx="11378831" cy="33819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5B27B"/>
              </a:buClr>
            </a:pPr>
            <a:r>
              <a:rPr lang="en-US" dirty="0">
                <a:solidFill>
                  <a:schemeClr val="tx1">
                    <a:lumMod val="75000"/>
                  </a:schemeClr>
                </a:solidFill>
              </a:rPr>
              <a:t>The rapid growth of the solar industry in Georgia has created concerns about </a:t>
            </a:r>
            <a:r>
              <a:rPr lang="en-US" dirty="0" smtClean="0">
                <a:solidFill>
                  <a:schemeClr val="tx1">
                    <a:lumMod val="75000"/>
                  </a:schemeClr>
                </a:solidFill>
              </a:rPr>
              <a:t>potential environmental impacts </a:t>
            </a:r>
            <a:r>
              <a:rPr lang="en-US" dirty="0">
                <a:solidFill>
                  <a:schemeClr val="tx1">
                    <a:lumMod val="75000"/>
                  </a:schemeClr>
                </a:solidFill>
              </a:rPr>
              <a:t>and </a:t>
            </a:r>
            <a:r>
              <a:rPr lang="en-US" dirty="0" smtClean="0">
                <a:solidFill>
                  <a:schemeClr val="tx1">
                    <a:lumMod val="75000"/>
                  </a:schemeClr>
                </a:solidFill>
              </a:rPr>
              <a:t>the </a:t>
            </a:r>
            <a:r>
              <a:rPr lang="en-US" dirty="0">
                <a:solidFill>
                  <a:schemeClr val="tx1">
                    <a:lumMod val="75000"/>
                  </a:schemeClr>
                </a:solidFill>
              </a:rPr>
              <a:t>placement </a:t>
            </a:r>
            <a:r>
              <a:rPr lang="en-US" dirty="0" smtClean="0">
                <a:solidFill>
                  <a:schemeClr val="tx1">
                    <a:lumMod val="75000"/>
                  </a:schemeClr>
                </a:solidFill>
              </a:rPr>
              <a:t>of solar </a:t>
            </a:r>
            <a:r>
              <a:rPr lang="en-US" dirty="0">
                <a:solidFill>
                  <a:schemeClr val="tx1">
                    <a:lumMod val="75000"/>
                  </a:schemeClr>
                </a:solidFill>
              </a:rPr>
              <a:t>farms.</a:t>
            </a:r>
          </a:p>
          <a:p>
            <a:pPr marL="347663" indent="-347663">
              <a:buClr>
                <a:srgbClr val="55B27B"/>
              </a:buClr>
            </a:pPr>
            <a:r>
              <a:rPr lang="en-US" dirty="0" smtClean="0">
                <a:solidFill>
                  <a:schemeClr val="tx1">
                    <a:lumMod val="75000"/>
                  </a:schemeClr>
                </a:solidFill>
              </a:rPr>
              <a:t>There are several vulnerable wildlife areas and endangered species threatened by continued solar farm development. </a:t>
            </a:r>
          </a:p>
          <a:p>
            <a:pPr marL="347663" indent="-347663">
              <a:buClr>
                <a:srgbClr val="55B27B"/>
              </a:buClr>
            </a:pPr>
            <a:r>
              <a:rPr lang="en-US" dirty="0" smtClean="0">
                <a:solidFill>
                  <a:schemeClr val="tx1">
                    <a:lumMod val="75000"/>
                  </a:schemeClr>
                </a:solidFill>
              </a:rPr>
              <a:t>This project created a series of maps </a:t>
            </a:r>
            <a:r>
              <a:rPr lang="en-US" dirty="0">
                <a:solidFill>
                  <a:schemeClr val="tx1">
                    <a:lumMod val="75000"/>
                  </a:schemeClr>
                </a:solidFill>
              </a:rPr>
              <a:t>that </a:t>
            </a:r>
            <a:r>
              <a:rPr lang="en-US" dirty="0" smtClean="0">
                <a:solidFill>
                  <a:schemeClr val="tx1">
                    <a:lumMod val="75000"/>
                  </a:schemeClr>
                </a:solidFill>
              </a:rPr>
              <a:t>identify </a:t>
            </a:r>
            <a:r>
              <a:rPr lang="en-US" dirty="0">
                <a:solidFill>
                  <a:schemeClr val="tx1">
                    <a:lumMod val="75000"/>
                  </a:schemeClr>
                </a:solidFill>
              </a:rPr>
              <a:t>the </a:t>
            </a:r>
            <a:r>
              <a:rPr lang="en-US" dirty="0" smtClean="0">
                <a:solidFill>
                  <a:schemeClr val="tx1">
                    <a:lumMod val="75000"/>
                  </a:schemeClr>
                </a:solidFill>
              </a:rPr>
              <a:t>most suitable </a:t>
            </a:r>
            <a:r>
              <a:rPr lang="en-US" dirty="0">
                <a:solidFill>
                  <a:schemeClr val="tx1">
                    <a:lumMod val="75000"/>
                  </a:schemeClr>
                </a:solidFill>
              </a:rPr>
              <a:t>locations for solar farm implementation while </a:t>
            </a:r>
            <a:r>
              <a:rPr lang="en-US" dirty="0" smtClean="0">
                <a:solidFill>
                  <a:schemeClr val="tx1">
                    <a:lumMod val="75000"/>
                  </a:schemeClr>
                </a:solidFill>
              </a:rPr>
              <a:t>minimizing effects on sensitive wildlife habitats.</a:t>
            </a:r>
            <a:endParaRPr lang="en-US" dirty="0">
              <a:solidFill>
                <a:schemeClr val="tx1">
                  <a:lumMod val="75000"/>
                </a:schemeClr>
              </a:solidFill>
            </a:endParaRPr>
          </a:p>
          <a:p>
            <a:pPr marL="347663" indent="-347663">
              <a:buClr>
                <a:srgbClr val="55B27B"/>
              </a:buClr>
            </a:pPr>
            <a:r>
              <a:rPr lang="en-US" dirty="0">
                <a:solidFill>
                  <a:schemeClr val="tx1">
                    <a:lumMod val="75000"/>
                  </a:schemeClr>
                </a:solidFill>
              </a:rPr>
              <a:t>These </a:t>
            </a:r>
            <a:r>
              <a:rPr lang="en-US" dirty="0" smtClean="0">
                <a:solidFill>
                  <a:schemeClr val="tx1">
                    <a:lumMod val="75000"/>
                  </a:schemeClr>
                </a:solidFill>
              </a:rPr>
              <a:t>results </a:t>
            </a:r>
            <a:r>
              <a:rPr lang="en-US" dirty="0">
                <a:solidFill>
                  <a:schemeClr val="tx1">
                    <a:lumMod val="75000"/>
                  </a:schemeClr>
                </a:solidFill>
              </a:rPr>
              <a:t>can </a:t>
            </a:r>
            <a:r>
              <a:rPr lang="en-US" dirty="0" smtClean="0">
                <a:solidFill>
                  <a:schemeClr val="tx1">
                    <a:lumMod val="75000"/>
                  </a:schemeClr>
                </a:solidFill>
              </a:rPr>
              <a:t>assist solar farm developers to accommodate </a:t>
            </a:r>
            <a:r>
              <a:rPr lang="en-US" dirty="0">
                <a:solidFill>
                  <a:schemeClr val="tx1">
                    <a:lumMod val="75000"/>
                  </a:schemeClr>
                </a:solidFill>
              </a:rPr>
              <a:t>the concerns of </a:t>
            </a:r>
            <a:r>
              <a:rPr lang="en-US" dirty="0" smtClean="0">
                <a:solidFill>
                  <a:schemeClr val="tx1">
                    <a:lumMod val="75000"/>
                  </a:schemeClr>
                </a:solidFill>
              </a:rPr>
              <a:t>environmental agencies and local communities.</a:t>
            </a:r>
            <a:endParaRPr lang="en-US" dirty="0">
              <a:solidFill>
                <a:schemeClr val="tx1">
                  <a:lumMod val="75000"/>
                </a:schemeClr>
              </a:solidFill>
            </a:endParaRPr>
          </a:p>
          <a:p>
            <a:pPr marL="347663" indent="-347663">
              <a:buClr>
                <a:srgbClr val="55B27B"/>
              </a:buClr>
            </a:pPr>
            <a:endParaRPr lang="en-US" dirty="0">
              <a:solidFill>
                <a:schemeClr val="tx1">
                  <a:lumMod val="75000"/>
                </a:schemeClr>
              </a:solidFill>
            </a:endParaRPr>
          </a:p>
        </p:txBody>
      </p:sp>
      <p:sp>
        <p:nvSpPr>
          <p:cNvPr id="13" name="TextBox 12"/>
          <p:cNvSpPr txBox="1"/>
          <p:nvPr/>
        </p:nvSpPr>
        <p:spPr>
          <a:xfrm>
            <a:off x="887515" y="3979398"/>
            <a:ext cx="11085104" cy="769441"/>
          </a:xfrm>
          <a:prstGeom prst="rect">
            <a:avLst/>
          </a:prstGeom>
          <a:noFill/>
          <a:ln>
            <a:noFill/>
          </a:ln>
        </p:spPr>
        <p:txBody>
          <a:bodyPr wrap="square" rtlCol="0">
            <a:spAutoFit/>
          </a:bodyPr>
          <a:lstStyle/>
          <a:p>
            <a:r>
              <a:rPr lang="en-US" sz="4400" b="1" dirty="0">
                <a:solidFill>
                  <a:srgbClr val="55B27B"/>
                </a:solidFill>
                <a:latin typeface="Century Gothic" panose="020B0502020202020204" pitchFamily="34" charset="0"/>
              </a:rPr>
              <a:t>Abstract</a:t>
            </a:r>
          </a:p>
        </p:txBody>
      </p:sp>
      <p:sp>
        <p:nvSpPr>
          <p:cNvPr id="17" name="TextBox 16"/>
          <p:cNvSpPr txBox="1"/>
          <p:nvPr/>
        </p:nvSpPr>
        <p:spPr>
          <a:xfrm>
            <a:off x="12853046" y="3976101"/>
            <a:ext cx="11180434" cy="769441"/>
          </a:xfrm>
          <a:prstGeom prst="rect">
            <a:avLst/>
          </a:prstGeom>
          <a:noFill/>
          <a:ln>
            <a:noFill/>
          </a:ln>
        </p:spPr>
        <p:txBody>
          <a:bodyPr wrap="square" rtlCol="0">
            <a:spAutoFit/>
          </a:bodyPr>
          <a:lstStyle/>
          <a:p>
            <a:r>
              <a:rPr lang="en-US" sz="4400" b="1" dirty="0">
                <a:solidFill>
                  <a:srgbClr val="55B27B"/>
                </a:solidFill>
                <a:latin typeface="Century Gothic" panose="020B0502020202020204" pitchFamily="34" charset="0"/>
              </a:rPr>
              <a:t>Earth Observations</a:t>
            </a:r>
          </a:p>
        </p:txBody>
      </p:sp>
      <p:sp>
        <p:nvSpPr>
          <p:cNvPr id="18" name="TextBox 17"/>
          <p:cNvSpPr txBox="1"/>
          <p:nvPr/>
        </p:nvSpPr>
        <p:spPr>
          <a:xfrm>
            <a:off x="12894989" y="10163363"/>
            <a:ext cx="11550315" cy="769441"/>
          </a:xfrm>
          <a:prstGeom prst="rect">
            <a:avLst/>
          </a:prstGeom>
          <a:noFill/>
          <a:ln>
            <a:noFill/>
          </a:ln>
        </p:spPr>
        <p:txBody>
          <a:bodyPr wrap="square" rtlCol="0">
            <a:spAutoFit/>
          </a:bodyPr>
          <a:lstStyle/>
          <a:p>
            <a:r>
              <a:rPr lang="en-US" sz="4400" b="1" dirty="0">
                <a:solidFill>
                  <a:srgbClr val="55B27B"/>
                </a:solidFill>
                <a:latin typeface="Century Gothic" panose="020B0502020202020204" pitchFamily="34" charset="0"/>
              </a:rPr>
              <a:t>Results</a:t>
            </a:r>
          </a:p>
        </p:txBody>
      </p:sp>
      <p:sp>
        <p:nvSpPr>
          <p:cNvPr id="19" name="TextBox 18"/>
          <p:cNvSpPr txBox="1"/>
          <p:nvPr/>
        </p:nvSpPr>
        <p:spPr>
          <a:xfrm>
            <a:off x="13057814" y="20402295"/>
            <a:ext cx="3527072" cy="7694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b="1" dirty="0">
                <a:solidFill>
                  <a:srgbClr val="55B27B"/>
                </a:solidFill>
                <a:latin typeface="Century Gothic" panose="020B0502020202020204" pitchFamily="34" charset="0"/>
              </a:rPr>
              <a:t>Conclusions</a:t>
            </a:r>
          </a:p>
        </p:txBody>
      </p:sp>
      <p:grpSp>
        <p:nvGrpSpPr>
          <p:cNvPr id="26" name="Group 25"/>
          <p:cNvGrpSpPr/>
          <p:nvPr/>
        </p:nvGrpSpPr>
        <p:grpSpPr>
          <a:xfrm>
            <a:off x="13108365" y="27724022"/>
            <a:ext cx="11298323" cy="3438003"/>
            <a:chOff x="12805314" y="23628733"/>
            <a:chExt cx="10994241" cy="7564667"/>
          </a:xfrm>
        </p:grpSpPr>
        <p:sp>
          <p:nvSpPr>
            <p:cNvPr id="5" name="Text Placeholder 16"/>
            <p:cNvSpPr txBox="1">
              <a:spLocks/>
            </p:cNvSpPr>
            <p:nvPr/>
          </p:nvSpPr>
          <p:spPr>
            <a:xfrm>
              <a:off x="12826755" y="25432680"/>
              <a:ext cx="10972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Dr. </a:t>
              </a:r>
              <a:r>
                <a:rPr lang="en-US" dirty="0">
                  <a:solidFill>
                    <a:schemeClr val="tx1">
                      <a:lumMod val="75000"/>
                    </a:schemeClr>
                  </a:solidFill>
                </a:rPr>
                <a:t>Marguerite Madden, University of </a:t>
              </a:r>
              <a:r>
                <a:rPr lang="en-US" dirty="0" smtClean="0">
                  <a:solidFill>
                    <a:schemeClr val="tx1">
                      <a:lumMod val="75000"/>
                    </a:schemeClr>
                  </a:solidFill>
                </a:rPr>
                <a:t>Georgia, Center for Geospatial Research</a:t>
              </a:r>
              <a:endParaRPr lang="en-US" dirty="0">
                <a:solidFill>
                  <a:schemeClr val="tx1">
                    <a:lumMod val="75000"/>
                  </a:schemeClr>
                </a:solidFill>
              </a:endParaRPr>
            </a:p>
            <a:p>
              <a:r>
                <a:rPr lang="en-US" dirty="0">
                  <a:solidFill>
                    <a:schemeClr val="tx1">
                      <a:lumMod val="75000"/>
                    </a:schemeClr>
                  </a:solidFill>
                </a:rPr>
                <a:t>Dr. Jeff </a:t>
              </a:r>
              <a:r>
                <a:rPr lang="en-US" dirty="0" err="1">
                  <a:solidFill>
                    <a:schemeClr val="tx1">
                      <a:lumMod val="75000"/>
                    </a:schemeClr>
                  </a:solidFill>
                </a:rPr>
                <a:t>Hepinstall-Cymerman</a:t>
              </a:r>
              <a:r>
                <a:rPr lang="en-US" dirty="0">
                  <a:solidFill>
                    <a:schemeClr val="tx1">
                      <a:lumMod val="75000"/>
                    </a:schemeClr>
                  </a:solidFill>
                </a:rPr>
                <a:t>, University of </a:t>
              </a:r>
              <a:r>
                <a:rPr lang="en-US" dirty="0" smtClean="0">
                  <a:solidFill>
                    <a:schemeClr val="tx1">
                      <a:lumMod val="75000"/>
                    </a:schemeClr>
                  </a:solidFill>
                </a:rPr>
                <a:t>Georgia, </a:t>
              </a:r>
              <a:r>
                <a:rPr lang="en-US" dirty="0" err="1" smtClean="0">
                  <a:solidFill>
                    <a:schemeClr val="tx1">
                      <a:lumMod val="75000"/>
                    </a:schemeClr>
                  </a:solidFill>
                </a:rPr>
                <a:t>Warnell</a:t>
              </a:r>
              <a:r>
                <a:rPr lang="en-US" dirty="0" smtClean="0">
                  <a:solidFill>
                    <a:schemeClr val="tx1">
                      <a:lumMod val="75000"/>
                    </a:schemeClr>
                  </a:solidFill>
                </a:rPr>
                <a:t> School of Forestry</a:t>
              </a:r>
              <a:endParaRPr lang="en-US" dirty="0">
                <a:solidFill>
                  <a:schemeClr val="tx1">
                    <a:lumMod val="75000"/>
                  </a:schemeClr>
                </a:solidFill>
              </a:endParaRPr>
            </a:p>
            <a:p>
              <a:r>
                <a:rPr lang="en-US" dirty="0">
                  <a:solidFill>
                    <a:schemeClr val="tx1">
                      <a:lumMod val="75000"/>
                    </a:schemeClr>
                  </a:solidFill>
                </a:rPr>
                <a:t>Cassidy Jordan, The Nature Conservancy</a:t>
              </a:r>
            </a:p>
            <a:p>
              <a:r>
                <a:rPr lang="en-US" dirty="0">
                  <a:solidFill>
                    <a:schemeClr val="tx1">
                      <a:lumMod val="75000"/>
                    </a:schemeClr>
                  </a:solidFill>
                </a:rPr>
                <a:t>Matt Elliott, Georgia Department of Natural Resources</a:t>
              </a:r>
            </a:p>
            <a:p>
              <a:r>
                <a:rPr lang="en-US" dirty="0">
                  <a:solidFill>
                    <a:schemeClr val="tx1">
                      <a:lumMod val="75000"/>
                    </a:schemeClr>
                  </a:solidFill>
                </a:rPr>
                <a:t>Dr. Paul Stackhouse, </a:t>
              </a:r>
              <a:r>
                <a:rPr lang="en-US" dirty="0" smtClean="0">
                  <a:solidFill>
                    <a:schemeClr val="tx1">
                      <a:lumMod val="75000"/>
                    </a:schemeClr>
                  </a:solidFill>
                </a:rPr>
                <a:t>NASA Langley Research Center</a:t>
              </a:r>
              <a:endParaRPr lang="en-US" dirty="0">
                <a:solidFill>
                  <a:schemeClr val="tx1">
                    <a:lumMod val="75000"/>
                  </a:schemeClr>
                </a:solidFill>
              </a:endParaRPr>
            </a:p>
            <a:p>
              <a:endParaRPr lang="en-US" dirty="0">
                <a:solidFill>
                  <a:schemeClr val="tx1">
                    <a:lumMod val="75000"/>
                  </a:schemeClr>
                </a:solidFill>
              </a:endParaRPr>
            </a:p>
          </p:txBody>
        </p:sp>
        <p:sp>
          <p:nvSpPr>
            <p:cNvPr id="20" name="TextBox 19"/>
            <p:cNvSpPr txBox="1"/>
            <p:nvPr/>
          </p:nvSpPr>
          <p:spPr>
            <a:xfrm>
              <a:off x="12805314" y="23628733"/>
              <a:ext cx="8229600"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Acknowledgements</a:t>
              </a:r>
            </a:p>
          </p:txBody>
        </p:sp>
      </p:grpSp>
      <p:sp>
        <p:nvSpPr>
          <p:cNvPr id="30" name="Subtitle"/>
          <p:cNvSpPr>
            <a:spLocks noGrp="1"/>
          </p:cNvSpPr>
          <p:nvPr>
            <p:ph type="body" sz="quarter" idx="13" hasCustomPrompt="1"/>
          </p:nvPr>
        </p:nvSpPr>
        <p:spPr>
          <a:xfrm>
            <a:off x="5540510" y="438150"/>
            <a:ext cx="1642414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sz="5400" dirty="0">
                <a:solidFill>
                  <a:srgbClr val="55B27B"/>
                </a:solidFill>
              </a:rPr>
              <a:t>Identifying Suitable Areas for Solar Power Generating Facilities while Reducing Conflicts with Sensitive Habitats and Wildlife Populations</a:t>
            </a:r>
          </a:p>
        </p:txBody>
      </p:sp>
      <p:sp>
        <p:nvSpPr>
          <p:cNvPr id="31" name="Subtitle"/>
          <p:cNvSpPr txBox="1">
            <a:spLocks/>
          </p:cNvSpPr>
          <p:nvPr/>
        </p:nvSpPr>
        <p:spPr>
          <a:xfrm>
            <a:off x="6096000" y="35382199"/>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a:solidFill>
                  <a:srgbClr val="55B27B"/>
                </a:solidFill>
              </a:rPr>
              <a:t>University of Georgia – </a:t>
            </a:r>
            <a:r>
              <a:rPr lang="en-US" sz="4800" b="0" dirty="0" smtClean="0">
                <a:solidFill>
                  <a:srgbClr val="55B27B"/>
                </a:solidFill>
              </a:rPr>
              <a:t>Summer 2017</a:t>
            </a:r>
            <a:endParaRPr lang="en-US" sz="4800" b="0" dirty="0">
              <a:solidFill>
                <a:srgbClr val="55B27B"/>
              </a:solidFill>
            </a:endParaRPr>
          </a:p>
        </p:txBody>
      </p:sp>
      <p:sp>
        <p:nvSpPr>
          <p:cNvPr id="32" name="Text Placeholder 16"/>
          <p:cNvSpPr txBox="1">
            <a:spLocks/>
          </p:cNvSpPr>
          <p:nvPr/>
        </p:nvSpPr>
        <p:spPr>
          <a:xfrm>
            <a:off x="852909" y="4678096"/>
            <a:ext cx="11632197" cy="68901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dirty="0"/>
              <a:t>Solar energy is a rapidly growing industry in the state of Georgia. The increasing popularity of solar farms is encouraging decision-makers and developers to incorporate a sustainable plan for utility-scale solar developments. However, the construction and siting of solar farms could have a threatening impact on environmentally sensitive habitats and associated species. NASA DEVELOP partnered with The Nature Conservancy and the Georgia Department of Natural Resources to conduct an analysis to inform solar site planning and to communicate with key stakeholders. The team analyzed land cover trends from Landsat 8 OLI in addition to solar insolation data sets from Terra CERES. These Earth observations were combined to classify and extract data layers for a solar site suitability and conflict identification model following the Land Use Conflict Identification Strategy (LUCIS). Additionally, the DEVELOP team utilized endangered species habitat layers, with a focus on the gopher tortoise (</a:t>
            </a:r>
            <a:r>
              <a:rPr lang="en-US" sz="2600" i="1" dirty="0" err="1"/>
              <a:t>Gopherus</a:t>
            </a:r>
            <a:r>
              <a:rPr lang="en-US" sz="2600" i="1" dirty="0"/>
              <a:t> </a:t>
            </a:r>
            <a:r>
              <a:rPr lang="en-US" sz="2600" i="1" dirty="0" err="1"/>
              <a:t>polyphemus</a:t>
            </a:r>
            <a:r>
              <a:rPr lang="en-US" sz="2600" dirty="0"/>
              <a:t>) primarily due to its role as a keystone species in these sensitive areas. These data were used to generate end products that depict potential conflicts between ideal solar energy sites and endangered species habitats, and prioritize development areas outside of these conflicts. This project also developed a case study with higher resolution and supplementary ancillary data in Taylor County, GA. The results of this project will be utilized by The Nature Conservancy and Georgia Department of Natural Resources to recommend suitable sites for environmentally conscious solar farm construction.</a:t>
            </a:r>
          </a:p>
        </p:txBody>
      </p:sp>
      <p:grpSp>
        <p:nvGrpSpPr>
          <p:cNvPr id="25" name="Group 24"/>
          <p:cNvGrpSpPr/>
          <p:nvPr/>
        </p:nvGrpSpPr>
        <p:grpSpPr>
          <a:xfrm>
            <a:off x="13151412" y="25284176"/>
            <a:ext cx="8242149" cy="2387525"/>
            <a:chOff x="17713702" y="33958596"/>
            <a:chExt cx="8242149" cy="2551372"/>
          </a:xfrm>
        </p:grpSpPr>
        <p:sp>
          <p:nvSpPr>
            <p:cNvPr id="21" name="TextBox 20"/>
            <p:cNvSpPr txBox="1"/>
            <p:nvPr/>
          </p:nvSpPr>
          <p:spPr>
            <a:xfrm>
              <a:off x="17726251" y="33958596"/>
              <a:ext cx="8229600"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Project Partners</a:t>
              </a:r>
            </a:p>
          </p:txBody>
        </p:sp>
        <p:sp>
          <p:nvSpPr>
            <p:cNvPr id="37" name="Text Placeholder 16"/>
            <p:cNvSpPr txBox="1">
              <a:spLocks/>
            </p:cNvSpPr>
            <p:nvPr/>
          </p:nvSpPr>
          <p:spPr>
            <a:xfrm>
              <a:off x="17713702" y="34875270"/>
              <a:ext cx="7002569" cy="16346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The Nature Conservancy</a:t>
              </a:r>
            </a:p>
            <a:p>
              <a:r>
                <a:rPr lang="en-US" dirty="0">
                  <a:solidFill>
                    <a:schemeClr val="tx1">
                      <a:lumMod val="75000"/>
                    </a:schemeClr>
                  </a:solidFill>
                </a:rPr>
                <a:t>The Georgia Department of Natural Resources</a:t>
              </a:r>
            </a:p>
          </p:txBody>
        </p:sp>
      </p:grpSp>
      <p:sp>
        <p:nvSpPr>
          <p:cNvPr id="47" name="Main Title"/>
          <p:cNvSpPr>
            <a:spLocks noGrp="1"/>
          </p:cNvSpPr>
          <p:nvPr>
            <p:ph type="body" sz="quarter" idx="10" hasCustomPrompt="1"/>
          </p:nvPr>
        </p:nvSpPr>
        <p:spPr>
          <a:xfrm rot="16200000">
            <a:off x="11208610" y="18004447"/>
            <a:ext cx="29345306" cy="2314074"/>
          </a:xfrm>
          <a:prstGeom prst="rect">
            <a:avLst/>
          </a:prstGeom>
          <a:ln>
            <a:noFill/>
          </a:ln>
        </p:spPr>
        <p:txBody>
          <a:bodyPr anchor="ctr"/>
          <a:lstStyle>
            <a:lvl1pPr marL="0" indent="0" algn="l">
              <a:buNone/>
              <a:defRPr sz="16000" b="0" baseline="0">
                <a:solidFill>
                  <a:srgbClr val="E97845"/>
                </a:solidFill>
                <a:latin typeface="+mj-lt"/>
              </a:defRPr>
            </a:lvl1pPr>
          </a:lstStyle>
          <a:p>
            <a:pPr lvl="0"/>
            <a:r>
              <a:rPr lang="en-US" sz="14000" b="1" dirty="0">
                <a:solidFill>
                  <a:srgbClr val="55B27B"/>
                </a:solidFill>
              </a:rPr>
              <a:t>Georgia </a:t>
            </a:r>
            <a:r>
              <a:rPr lang="en-US" sz="14000" dirty="0">
                <a:solidFill>
                  <a:srgbClr val="55B27B"/>
                </a:solidFill>
              </a:rPr>
              <a:t>Energy</a:t>
            </a:r>
          </a:p>
        </p:txBody>
      </p:sp>
      <p:pic>
        <p:nvPicPr>
          <p:cNvPr id="49" name="Picture 48">
            <a:extLst>
              <a:ext uri="{FF2B5EF4-FFF2-40B4-BE49-F238E27FC236}">
                <a16:creationId xmlns="" xmlns:a16="http://schemas.microsoft.com/office/drawing/2014/main" id="{1ACDEF65-7BB5-495A-AAA4-F828F67DB43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926511" y="32258485"/>
            <a:ext cx="2057404" cy="2081788"/>
          </a:xfrm>
          <a:prstGeom prst="rect">
            <a:avLst/>
          </a:prstGeom>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401" y="32246375"/>
            <a:ext cx="2057404" cy="2081788"/>
          </a:xfrm>
          <a:prstGeom prst="rect">
            <a:avLst/>
          </a:prstGeom>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418" y="32247932"/>
            <a:ext cx="2057404" cy="2081788"/>
          </a:xfrm>
          <a:prstGeom prst="rect">
            <a:avLst/>
          </a:prstGeom>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5939" y="32250448"/>
            <a:ext cx="2057404" cy="2081788"/>
          </a:xfrm>
          <a:prstGeom prst="rect">
            <a:avLst/>
          </a:prstGeom>
        </p:spPr>
      </p:pic>
      <p:pic>
        <p:nvPicPr>
          <p:cNvPr id="90" name="Picture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37059" y="32247986"/>
            <a:ext cx="2057404" cy="2081788"/>
          </a:xfrm>
          <a:prstGeom prst="rect">
            <a:avLst/>
          </a:prstGeom>
        </p:spPr>
      </p:pic>
      <p:pic>
        <p:nvPicPr>
          <p:cNvPr id="45" name="Picture 44">
            <a:extLst>
              <a:ext uri="{FF2B5EF4-FFF2-40B4-BE49-F238E27FC236}">
                <a16:creationId xmlns="" xmlns:a16="http://schemas.microsoft.com/office/drawing/2014/main" id="{7A9B6E42-D2B2-4029-8AD6-E294A8001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56769" y="32236631"/>
            <a:ext cx="2057404" cy="2081788"/>
          </a:xfrm>
          <a:prstGeom prst="rect">
            <a:avLst/>
          </a:prstGeom>
        </p:spPr>
      </p:pic>
      <p:pic>
        <p:nvPicPr>
          <p:cNvPr id="46" name="Picture 45">
            <a:extLst>
              <a:ext uri="{FF2B5EF4-FFF2-40B4-BE49-F238E27FC236}">
                <a16:creationId xmlns="" xmlns:a16="http://schemas.microsoft.com/office/drawing/2014/main" id="{9B001E63-2D5A-4536-A46F-9E7591C69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4600" y="32258485"/>
            <a:ext cx="2057404" cy="208178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06603395"/>
              </p:ext>
            </p:extLst>
          </p:nvPr>
        </p:nvGraphicFramePr>
        <p:xfrm>
          <a:off x="12963758" y="4829169"/>
          <a:ext cx="11039242" cy="5047501"/>
        </p:xfrm>
        <a:graphic>
          <a:graphicData uri="http://schemas.openxmlformats.org/drawingml/2006/table">
            <a:tbl>
              <a:tblPr firstRow="1" bandRow="1">
                <a:tableStyleId>{5C22544A-7EE6-4342-B048-85BDC9FD1C3A}</a:tableStyleId>
              </a:tblPr>
              <a:tblGrid>
                <a:gridCol w="1908191">
                  <a:extLst>
                    <a:ext uri="{9D8B030D-6E8A-4147-A177-3AD203B41FA5}">
                      <a16:colId xmlns="" xmlns:a16="http://schemas.microsoft.com/office/drawing/2014/main" val="20000"/>
                    </a:ext>
                  </a:extLst>
                </a:gridCol>
                <a:gridCol w="6695174">
                  <a:extLst>
                    <a:ext uri="{9D8B030D-6E8A-4147-A177-3AD203B41FA5}">
                      <a16:colId xmlns="" xmlns:a16="http://schemas.microsoft.com/office/drawing/2014/main" val="20001"/>
                    </a:ext>
                  </a:extLst>
                </a:gridCol>
                <a:gridCol w="2435877">
                  <a:extLst>
                    <a:ext uri="{9D8B030D-6E8A-4147-A177-3AD203B41FA5}">
                      <a16:colId xmlns="" xmlns:a16="http://schemas.microsoft.com/office/drawing/2014/main" val="20002"/>
                    </a:ext>
                  </a:extLst>
                </a:gridCol>
              </a:tblGrid>
              <a:tr h="974931">
                <a:tc>
                  <a:txBody>
                    <a:bodyPr/>
                    <a:lstStyle/>
                    <a:p>
                      <a:pPr algn="ctr"/>
                      <a:r>
                        <a:rPr lang="en-US" sz="3200" dirty="0" smtClean="0"/>
                        <a:t>Platform</a:t>
                      </a:r>
                      <a:endParaRPr lang="en-US" sz="3600" dirty="0"/>
                    </a:p>
                  </a:txBody>
                  <a:tcPr marL="55439" marR="55439" marT="27720" marB="27720" anchor="ctr">
                    <a:solidFill>
                      <a:srgbClr val="55B27B"/>
                    </a:solidFill>
                  </a:tcPr>
                </a:tc>
                <a:tc gridSpan="2">
                  <a:txBody>
                    <a:bodyPr/>
                    <a:lstStyle/>
                    <a:p>
                      <a:pPr algn="l"/>
                      <a:r>
                        <a:rPr lang="en-US" sz="3200" dirty="0" smtClean="0"/>
                        <a:t>        </a:t>
                      </a:r>
                      <a:r>
                        <a:rPr lang="en-US" sz="3600" dirty="0" smtClean="0"/>
                        <a:t>             </a:t>
                      </a:r>
                      <a:r>
                        <a:rPr lang="en-US" sz="3600" baseline="0" dirty="0" smtClean="0"/>
                        <a:t> </a:t>
                      </a:r>
                      <a:r>
                        <a:rPr lang="en-US" sz="3600" dirty="0" smtClean="0"/>
                        <a:t>Instrument</a:t>
                      </a:r>
                      <a:endParaRPr lang="en-US" sz="3600" dirty="0"/>
                    </a:p>
                  </a:txBody>
                  <a:tcPr marL="55439" marR="55439" marT="27720" marB="27720" anchor="ctr">
                    <a:solidFill>
                      <a:srgbClr val="55B27B"/>
                    </a:solidFill>
                  </a:tcPr>
                </a:tc>
                <a:tc hMerge="1">
                  <a:txBody>
                    <a:bodyPr/>
                    <a:lstStyle/>
                    <a:p>
                      <a:endParaRPr lang="en-US" dirty="0"/>
                    </a:p>
                  </a:txBody>
                  <a:tcPr/>
                </a:tc>
                <a:extLst>
                  <a:ext uri="{0D108BD9-81ED-4DB2-BD59-A6C34878D82A}">
                    <a16:rowId xmlns="" xmlns:a16="http://schemas.microsoft.com/office/drawing/2014/main" val="10000"/>
                  </a:ext>
                </a:extLst>
              </a:tr>
              <a:tr h="1386905">
                <a:tc>
                  <a:txBody>
                    <a:bodyPr/>
                    <a:lstStyle/>
                    <a:p>
                      <a:pPr algn="ctr"/>
                      <a:r>
                        <a:rPr lang="en-US" sz="2800" b="1" baseline="0" dirty="0" smtClean="0"/>
                        <a:t>Terra </a:t>
                      </a:r>
                    </a:p>
                    <a:p>
                      <a:pPr algn="ctr"/>
                      <a:r>
                        <a:rPr lang="en-US" sz="2800" b="1" baseline="0" dirty="0" smtClean="0"/>
                        <a:t>(1999)</a:t>
                      </a:r>
                      <a:endParaRPr lang="en-US" sz="2800" b="1" dirty="0"/>
                    </a:p>
                  </a:txBody>
                  <a:tcPr marL="55439" marR="55439" marT="27720" marB="27720" anchor="ctr">
                    <a:solidFill>
                      <a:srgbClr val="B8E0C8"/>
                    </a:solidFill>
                  </a:tcPr>
                </a:tc>
                <a:tc>
                  <a:txBody>
                    <a:bodyPr/>
                    <a:lstStyle/>
                    <a:p>
                      <a:pPr algn="ctr"/>
                      <a:r>
                        <a:rPr lang="en-US" sz="2800" b="1" dirty="0"/>
                        <a:t>Clouds and the Earth’s Radiant Energy System (CERES)</a:t>
                      </a:r>
                    </a:p>
                  </a:txBody>
                  <a:tcPr marL="55439" marR="55439" marT="27720" marB="27720" anchor="ctr">
                    <a:solidFill>
                      <a:srgbClr val="B8E0C8"/>
                    </a:solidFill>
                  </a:tcPr>
                </a:tc>
                <a:tc>
                  <a:txBody>
                    <a:bodyPr/>
                    <a:lstStyle/>
                    <a:p>
                      <a:endParaRPr lang="en-US" sz="3200" dirty="0"/>
                    </a:p>
                  </a:txBody>
                  <a:tcPr marL="55439" marR="55439" marT="27720" marB="27720">
                    <a:solidFill>
                      <a:srgbClr val="B8E0C8"/>
                    </a:solidFill>
                  </a:tcPr>
                </a:tc>
                <a:extLst>
                  <a:ext uri="{0D108BD9-81ED-4DB2-BD59-A6C34878D82A}">
                    <a16:rowId xmlns="" xmlns:a16="http://schemas.microsoft.com/office/drawing/2014/main" val="10001"/>
                  </a:ext>
                </a:extLst>
              </a:tr>
              <a:tr h="1414156">
                <a:tc>
                  <a:txBody>
                    <a:bodyPr/>
                    <a:lstStyle/>
                    <a:p>
                      <a:pPr algn="ctr"/>
                      <a:r>
                        <a:rPr lang="en-US" sz="2800" b="1" dirty="0" smtClean="0"/>
                        <a:t>Aqua</a:t>
                      </a:r>
                    </a:p>
                    <a:p>
                      <a:pPr algn="ctr"/>
                      <a:r>
                        <a:rPr lang="en-US" sz="2800" b="1" dirty="0" smtClean="0"/>
                        <a:t> (2002)</a:t>
                      </a:r>
                      <a:endParaRPr lang="en-US" sz="2800" b="1" dirty="0"/>
                    </a:p>
                  </a:txBody>
                  <a:tcPr marL="55439" marR="55439" marT="27720" marB="27720" anchor="ctr">
                    <a:solidFill>
                      <a:srgbClr val="A7CDB6"/>
                    </a:solidFill>
                  </a:tcPr>
                </a:tc>
                <a:tc>
                  <a:txBody>
                    <a:bodyPr/>
                    <a:lstStyle/>
                    <a:p>
                      <a:pPr algn="ctr"/>
                      <a:r>
                        <a:rPr lang="en-US" sz="2800" b="1" dirty="0"/>
                        <a:t>Clouds and the Earth’s Radiant Energy System (CERES)</a:t>
                      </a:r>
                    </a:p>
                  </a:txBody>
                  <a:tcPr marL="55439" marR="55439" marT="27720" marB="27720" anchor="ctr">
                    <a:solidFill>
                      <a:srgbClr val="A7CDB6"/>
                    </a:solidFill>
                  </a:tcPr>
                </a:tc>
                <a:tc>
                  <a:txBody>
                    <a:bodyPr/>
                    <a:lstStyle/>
                    <a:p>
                      <a:endParaRPr lang="en-US" sz="3200" dirty="0"/>
                    </a:p>
                  </a:txBody>
                  <a:tcPr marL="55439" marR="55439" marT="27720" marB="27720">
                    <a:solidFill>
                      <a:srgbClr val="A7CDB6"/>
                    </a:solidFill>
                  </a:tcPr>
                </a:tc>
                <a:extLst>
                  <a:ext uri="{0D108BD9-81ED-4DB2-BD59-A6C34878D82A}">
                    <a16:rowId xmlns="" xmlns:a16="http://schemas.microsoft.com/office/drawing/2014/main" val="10002"/>
                  </a:ext>
                </a:extLst>
              </a:tr>
              <a:tr h="1271509">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2800" b="1" dirty="0"/>
                        <a:t>Landsat </a:t>
                      </a:r>
                      <a:r>
                        <a:rPr lang="en-US" sz="2800" b="1" dirty="0" smtClean="0"/>
                        <a:t>8 (2013)</a:t>
                      </a:r>
                      <a:endParaRPr lang="en-US" sz="2800" b="1" dirty="0"/>
                    </a:p>
                  </a:txBody>
                  <a:tcPr marL="55439" marR="55439" marT="27720" marB="27720" anchor="ctr">
                    <a:solidFill>
                      <a:srgbClr val="B8E0C8"/>
                    </a:solidFill>
                  </a:tcPr>
                </a:tc>
                <a:tc>
                  <a:txBody>
                    <a:bodyPr/>
                    <a:lstStyle/>
                    <a:p>
                      <a:pPr algn="ctr"/>
                      <a:r>
                        <a:rPr lang="en-US" sz="2800" b="1" dirty="0"/>
                        <a:t>Operational Land Imager/Thermal</a:t>
                      </a:r>
                      <a:r>
                        <a:rPr lang="en-US" sz="2800" b="1" baseline="0" dirty="0"/>
                        <a:t> Infrared Sensor (</a:t>
                      </a:r>
                      <a:r>
                        <a:rPr lang="en-US" sz="2800" b="1" dirty="0"/>
                        <a:t>OLI/TRIS)</a:t>
                      </a:r>
                    </a:p>
                  </a:txBody>
                  <a:tcPr marL="55439" marR="55439" marT="27720" marB="27720" anchor="ctr">
                    <a:solidFill>
                      <a:srgbClr val="B8E0C8"/>
                    </a:solidFill>
                  </a:tcPr>
                </a:tc>
                <a:tc>
                  <a:txBody>
                    <a:bodyPr/>
                    <a:lstStyle/>
                    <a:p>
                      <a:endParaRPr lang="en-US" sz="3200" dirty="0"/>
                    </a:p>
                  </a:txBody>
                  <a:tcPr marL="55439" marR="55439" marT="27720" marB="27720">
                    <a:solidFill>
                      <a:srgbClr val="B8E0C8"/>
                    </a:solidFill>
                  </a:tcPr>
                </a:tc>
                <a:extLst>
                  <a:ext uri="{0D108BD9-81ED-4DB2-BD59-A6C34878D82A}">
                    <a16:rowId xmlns="" xmlns:a16="http://schemas.microsoft.com/office/drawing/2014/main" val="10003"/>
                  </a:ext>
                </a:extLst>
              </a:tr>
            </a:tbl>
          </a:graphicData>
        </a:graphic>
      </p:graphicFrame>
      <p:grpSp>
        <p:nvGrpSpPr>
          <p:cNvPr id="61" name="Group 60"/>
          <p:cNvGrpSpPr/>
          <p:nvPr/>
        </p:nvGrpSpPr>
        <p:grpSpPr>
          <a:xfrm>
            <a:off x="21798746" y="5935748"/>
            <a:ext cx="1989832" cy="3940922"/>
            <a:chOff x="9811728" y="28150611"/>
            <a:chExt cx="1989832" cy="394092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1728" y="29654087"/>
              <a:ext cx="1989832" cy="101237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1728" y="31203401"/>
              <a:ext cx="1975007" cy="88813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2630" y="28150611"/>
              <a:ext cx="1523785" cy="1103242"/>
            </a:xfrm>
            <a:prstGeom prst="rect">
              <a:avLst/>
            </a:prstGeom>
          </p:spPr>
        </p:pic>
      </p:grpSp>
      <p:grpSp>
        <p:nvGrpSpPr>
          <p:cNvPr id="66" name="Group 65"/>
          <p:cNvGrpSpPr/>
          <p:nvPr/>
        </p:nvGrpSpPr>
        <p:grpSpPr>
          <a:xfrm>
            <a:off x="898634" y="12146902"/>
            <a:ext cx="11819182" cy="6500488"/>
            <a:chOff x="-13566906" y="6432872"/>
            <a:chExt cx="11819182" cy="6500488"/>
          </a:xfrm>
        </p:grpSpPr>
        <p:sp>
          <p:nvSpPr>
            <p:cNvPr id="14" name="TextBox 13"/>
            <p:cNvSpPr txBox="1"/>
            <p:nvPr/>
          </p:nvSpPr>
          <p:spPr>
            <a:xfrm>
              <a:off x="-13546111" y="6432872"/>
              <a:ext cx="8229600"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Objectives</a:t>
              </a:r>
            </a:p>
          </p:txBody>
        </p:sp>
        <p:sp>
          <p:nvSpPr>
            <p:cNvPr id="16" name="TextBox 15"/>
            <p:cNvSpPr txBox="1"/>
            <p:nvPr/>
          </p:nvSpPr>
          <p:spPr>
            <a:xfrm>
              <a:off x="-7140462" y="6438213"/>
              <a:ext cx="5392738"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Study Area</a:t>
              </a:r>
            </a:p>
          </p:txBody>
        </p:sp>
        <p:sp>
          <p:nvSpPr>
            <p:cNvPr id="39" name="Text Placeholder 16"/>
            <p:cNvSpPr txBox="1">
              <a:spLocks/>
            </p:cNvSpPr>
            <p:nvPr/>
          </p:nvSpPr>
          <p:spPr>
            <a:xfrm>
              <a:off x="-13566906" y="7424342"/>
              <a:ext cx="6588040" cy="55090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rgbClr val="55B27B"/>
                </a:buClr>
              </a:pPr>
              <a:r>
                <a:rPr lang="en-US" b="1" dirty="0">
                  <a:solidFill>
                    <a:srgbClr val="55B27B"/>
                  </a:solidFill>
                </a:rPr>
                <a:t>Raise </a:t>
              </a:r>
              <a:r>
                <a:rPr lang="en-US" dirty="0"/>
                <a:t>awareness on the need for considering vulnerable environmentally sensitive areas in the solar farm development </a:t>
              </a:r>
              <a:r>
                <a:rPr lang="en-US" dirty="0" smtClean="0"/>
                <a:t>process</a:t>
              </a:r>
              <a:endParaRPr lang="en-US" dirty="0"/>
            </a:p>
            <a:p>
              <a:pPr fontAlgn="base">
                <a:buClr>
                  <a:srgbClr val="55B27B"/>
                </a:buClr>
              </a:pPr>
              <a:r>
                <a:rPr lang="en-US" b="1" dirty="0">
                  <a:solidFill>
                    <a:srgbClr val="55B27B"/>
                  </a:solidFill>
                </a:rPr>
                <a:t>Create</a:t>
              </a:r>
              <a:r>
                <a:rPr lang="en-US" dirty="0"/>
                <a:t> a Land-Use Conflict Identification Strategy (LUCIS) model that identifies areas suitable for solar farm development in the state of Georgia and delineates conflict areas with environmentally sensitive </a:t>
              </a:r>
              <a:r>
                <a:rPr lang="en-US" dirty="0" smtClean="0"/>
                <a:t>areas</a:t>
              </a:r>
              <a:endParaRPr lang="en-US" dirty="0"/>
            </a:p>
            <a:p>
              <a:pPr fontAlgn="base">
                <a:buClr>
                  <a:srgbClr val="55B27B"/>
                </a:buClr>
              </a:pPr>
              <a:r>
                <a:rPr lang="en-US" b="1" dirty="0">
                  <a:solidFill>
                    <a:srgbClr val="55B27B"/>
                  </a:solidFill>
                </a:rPr>
                <a:t>Utilize</a:t>
              </a:r>
              <a:r>
                <a:rPr lang="en-US" dirty="0"/>
                <a:t> the LUCIS model to create user-friendly communication platforms that our partners and stakeholders can use to support future land-use </a:t>
              </a:r>
              <a:r>
                <a:rPr lang="en-US" dirty="0" smtClean="0"/>
                <a:t>planning</a:t>
              </a:r>
              <a:endParaRPr lang="en-US" dirty="0"/>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9887" y="7308121"/>
              <a:ext cx="4771551" cy="5466375"/>
            </a:xfrm>
            <a:prstGeom prst="rect">
              <a:avLst/>
            </a:prstGeom>
          </p:spPr>
        </p:pic>
      </p:grpSp>
      <p:grpSp>
        <p:nvGrpSpPr>
          <p:cNvPr id="67" name="Group 66"/>
          <p:cNvGrpSpPr/>
          <p:nvPr/>
        </p:nvGrpSpPr>
        <p:grpSpPr>
          <a:xfrm>
            <a:off x="944384" y="18788190"/>
            <a:ext cx="11435532" cy="12799267"/>
            <a:chOff x="858847" y="11983776"/>
            <a:chExt cx="11435532" cy="12799267"/>
          </a:xfrm>
        </p:grpSpPr>
        <p:sp>
          <p:nvSpPr>
            <p:cNvPr id="15" name="TextBox 14"/>
            <p:cNvSpPr txBox="1"/>
            <p:nvPr/>
          </p:nvSpPr>
          <p:spPr>
            <a:xfrm>
              <a:off x="886664" y="11983776"/>
              <a:ext cx="11407715" cy="769441"/>
            </a:xfrm>
            <a:prstGeom prst="rect">
              <a:avLst/>
            </a:prstGeom>
            <a:noFill/>
          </p:spPr>
          <p:txBody>
            <a:bodyPr wrap="square" rtlCol="0">
              <a:spAutoFit/>
            </a:bodyPr>
            <a:lstStyle/>
            <a:p>
              <a:r>
                <a:rPr lang="en-US" sz="4400" b="1" dirty="0">
                  <a:solidFill>
                    <a:srgbClr val="55B27B"/>
                  </a:solidFill>
                  <a:latin typeface="Century Gothic" panose="020B0502020202020204" pitchFamily="34" charset="0"/>
                </a:rPr>
                <a:t>Methodology</a:t>
              </a:r>
            </a:p>
          </p:txBody>
        </p:sp>
        <p:grpSp>
          <p:nvGrpSpPr>
            <p:cNvPr id="113" name="Group 112"/>
            <p:cNvGrpSpPr/>
            <p:nvPr/>
          </p:nvGrpSpPr>
          <p:grpSpPr>
            <a:xfrm>
              <a:off x="858847" y="12894017"/>
              <a:ext cx="11229460" cy="11889026"/>
              <a:chOff x="2351767" y="9468384"/>
              <a:chExt cx="13266909" cy="15137990"/>
            </a:xfrm>
          </p:grpSpPr>
          <p:cxnSp>
            <p:nvCxnSpPr>
              <p:cNvPr id="115" name="Straight Connector 114"/>
              <p:cNvCxnSpPr/>
              <p:nvPr/>
            </p:nvCxnSpPr>
            <p:spPr>
              <a:xfrm flipH="1" flipV="1">
                <a:off x="5576468" y="21223929"/>
                <a:ext cx="5589" cy="1666469"/>
              </a:xfrm>
              <a:prstGeom prst="line">
                <a:avLst/>
              </a:prstGeom>
              <a:ln w="127000">
                <a:solidFill>
                  <a:srgbClr val="2E8654"/>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 xmlns:a16="http://schemas.microsoft.com/office/drawing/2014/main" id="{CE65829E-3A63-4518-87CB-559555DCA1C5}"/>
                  </a:ext>
                </a:extLst>
              </p:cNvPr>
              <p:cNvSpPr/>
              <p:nvPr/>
            </p:nvSpPr>
            <p:spPr>
              <a:xfrm>
                <a:off x="9241084" y="14651399"/>
                <a:ext cx="6294449" cy="5817581"/>
              </a:xfrm>
              <a:prstGeom prst="rect">
                <a:avLst/>
              </a:prstGeom>
              <a:solidFill>
                <a:srgbClr val="A7CDB6"/>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18" name="Rectangle 117">
                <a:extLst>
                  <a:ext uri="{FF2B5EF4-FFF2-40B4-BE49-F238E27FC236}">
                    <a16:creationId xmlns="" xmlns:a16="http://schemas.microsoft.com/office/drawing/2014/main" id="{CE65829E-3A63-4518-87CB-559555DCA1C5}"/>
                  </a:ext>
                </a:extLst>
              </p:cNvPr>
              <p:cNvSpPr/>
              <p:nvPr/>
            </p:nvSpPr>
            <p:spPr>
              <a:xfrm>
                <a:off x="2351768" y="14304468"/>
                <a:ext cx="6416963" cy="6158574"/>
              </a:xfrm>
              <a:prstGeom prst="rect">
                <a:avLst/>
              </a:prstGeom>
              <a:solidFill>
                <a:srgbClr val="A7CDB6"/>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19" name="Rounded Rectangle 118">
                <a:extLst>
                  <a:ext uri="{FF2B5EF4-FFF2-40B4-BE49-F238E27FC236}">
                    <a16:creationId xmlns="" xmlns:a16="http://schemas.microsoft.com/office/drawing/2014/main" id="{22FA5E4A-9560-4CE7-8D26-43A644FF4C58}"/>
                  </a:ext>
                </a:extLst>
              </p:cNvPr>
              <p:cNvSpPr/>
              <p:nvPr/>
            </p:nvSpPr>
            <p:spPr>
              <a:xfrm>
                <a:off x="2372070" y="11189247"/>
                <a:ext cx="13232761" cy="1088214"/>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Develop Goals, Objectives, and Criteria for</a:t>
                </a:r>
              </a:p>
              <a:p>
                <a:pPr algn="ctr"/>
                <a:r>
                  <a:rPr lang="en-US" sz="2900" b="1" dirty="0"/>
                  <a:t>Land-Use Conflict Identification Strategy (LUCIS) model</a:t>
                </a:r>
              </a:p>
            </p:txBody>
          </p:sp>
          <p:sp>
            <p:nvSpPr>
              <p:cNvPr id="120" name="Rectangle 119">
                <a:extLst>
                  <a:ext uri="{FF2B5EF4-FFF2-40B4-BE49-F238E27FC236}">
                    <a16:creationId xmlns="" xmlns:a16="http://schemas.microsoft.com/office/drawing/2014/main" id="{CE65829E-3A63-4518-87CB-559555DCA1C5}"/>
                  </a:ext>
                </a:extLst>
              </p:cNvPr>
              <p:cNvSpPr/>
              <p:nvPr/>
            </p:nvSpPr>
            <p:spPr>
              <a:xfrm>
                <a:off x="12421169" y="15568232"/>
                <a:ext cx="2965399"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Slope</a:t>
                </a:r>
              </a:p>
              <a:p>
                <a:pPr algn="ctr"/>
                <a:r>
                  <a:rPr lang="en-US" sz="2200" b="1" dirty="0">
                    <a:solidFill>
                      <a:schemeClr val="tx1"/>
                    </a:solidFill>
                  </a:rPr>
                  <a:t>(DEM)</a:t>
                </a:r>
              </a:p>
            </p:txBody>
          </p:sp>
          <p:sp>
            <p:nvSpPr>
              <p:cNvPr id="121" name="Rounded Rectangle 120">
                <a:extLst>
                  <a:ext uri="{FF2B5EF4-FFF2-40B4-BE49-F238E27FC236}">
                    <a16:creationId xmlns="" xmlns:a16="http://schemas.microsoft.com/office/drawing/2014/main" id="{22FA5E4A-9560-4CE7-8D26-43A644FF4C58}"/>
                  </a:ext>
                </a:extLst>
              </p:cNvPr>
              <p:cNvSpPr/>
              <p:nvPr/>
            </p:nvSpPr>
            <p:spPr>
              <a:xfrm>
                <a:off x="2385916" y="9468384"/>
                <a:ext cx="13232760" cy="1088136"/>
              </a:xfrm>
              <a:prstGeom prst="roundRect">
                <a:avLst/>
              </a:prstGeom>
              <a:solidFill>
                <a:srgbClr val="55B27B"/>
              </a:solidFill>
              <a:ln>
                <a:solidFill>
                  <a:srgbClr val="B8E0C8"/>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Define Stakeholder Needs  – Environmental and </a:t>
                </a:r>
                <a:r>
                  <a:rPr lang="en-US" sz="2900" b="1" dirty="0">
                    <a:solidFill>
                      <a:schemeClr val="bg1"/>
                    </a:solidFill>
                  </a:rPr>
                  <a:t>Developer</a:t>
                </a:r>
              </a:p>
            </p:txBody>
          </p:sp>
          <p:sp>
            <p:nvSpPr>
              <p:cNvPr id="122" name="Rounded Rectangle 121">
                <a:extLst>
                  <a:ext uri="{FF2B5EF4-FFF2-40B4-BE49-F238E27FC236}">
                    <a16:creationId xmlns="" xmlns:a16="http://schemas.microsoft.com/office/drawing/2014/main" id="{22FA5E4A-9560-4CE7-8D26-43A644FF4C58}"/>
                  </a:ext>
                </a:extLst>
              </p:cNvPr>
              <p:cNvSpPr/>
              <p:nvPr/>
            </p:nvSpPr>
            <p:spPr>
              <a:xfrm>
                <a:off x="2437744" y="21101244"/>
                <a:ext cx="6368979" cy="1290597"/>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Product: Map Indicating Environmentally Sensitive Areas</a:t>
                </a:r>
              </a:p>
            </p:txBody>
          </p:sp>
          <p:sp>
            <p:nvSpPr>
              <p:cNvPr id="123" name="Rectangle 122">
                <a:extLst>
                  <a:ext uri="{FF2B5EF4-FFF2-40B4-BE49-F238E27FC236}">
                    <a16:creationId xmlns="" xmlns:a16="http://schemas.microsoft.com/office/drawing/2014/main" id="{CE65829E-3A63-4518-87CB-559555DCA1C5}"/>
                  </a:ext>
                </a:extLst>
              </p:cNvPr>
              <p:cNvSpPr/>
              <p:nvPr/>
            </p:nvSpPr>
            <p:spPr>
              <a:xfrm>
                <a:off x="9439695" y="15583958"/>
                <a:ext cx="2807254"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Solar Insolation (CERES)</a:t>
                </a:r>
              </a:p>
            </p:txBody>
          </p:sp>
          <p:sp>
            <p:nvSpPr>
              <p:cNvPr id="124" name="Rectangle 123">
                <a:extLst>
                  <a:ext uri="{FF2B5EF4-FFF2-40B4-BE49-F238E27FC236}">
                    <a16:creationId xmlns="" xmlns:a16="http://schemas.microsoft.com/office/drawing/2014/main" id="{CE65829E-3A63-4518-87CB-559555DCA1C5}"/>
                  </a:ext>
                </a:extLst>
              </p:cNvPr>
              <p:cNvSpPr/>
              <p:nvPr/>
            </p:nvSpPr>
            <p:spPr>
              <a:xfrm>
                <a:off x="12421169" y="17009683"/>
                <a:ext cx="2965399"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Aspect</a:t>
                </a:r>
              </a:p>
              <a:p>
                <a:pPr algn="ctr"/>
                <a:r>
                  <a:rPr lang="en-US" sz="2200" b="1" dirty="0">
                    <a:solidFill>
                      <a:schemeClr val="tx1"/>
                    </a:solidFill>
                  </a:rPr>
                  <a:t>(DEM)</a:t>
                </a:r>
              </a:p>
            </p:txBody>
          </p:sp>
          <p:sp>
            <p:nvSpPr>
              <p:cNvPr id="125" name="Rectangle 124">
                <a:extLst>
                  <a:ext uri="{FF2B5EF4-FFF2-40B4-BE49-F238E27FC236}">
                    <a16:creationId xmlns="" xmlns:a16="http://schemas.microsoft.com/office/drawing/2014/main" id="{CE65829E-3A63-4518-87CB-559555DCA1C5}"/>
                  </a:ext>
                </a:extLst>
              </p:cNvPr>
              <p:cNvSpPr/>
              <p:nvPr/>
            </p:nvSpPr>
            <p:spPr>
              <a:xfrm>
                <a:off x="9439695" y="17025409"/>
                <a:ext cx="2807254" cy="1371474"/>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Land-Use (</a:t>
                </a:r>
                <a:r>
                  <a:rPr lang="en-US" sz="2200" b="1" dirty="0" err="1">
                    <a:solidFill>
                      <a:schemeClr val="tx1"/>
                    </a:solidFill>
                  </a:rPr>
                  <a:t>CropScape</a:t>
                </a:r>
                <a:r>
                  <a:rPr lang="en-US" sz="2200" b="1" dirty="0">
                    <a:solidFill>
                      <a:schemeClr val="tx1"/>
                    </a:solidFill>
                  </a:rPr>
                  <a:t>)</a:t>
                </a:r>
              </a:p>
            </p:txBody>
          </p:sp>
          <p:sp>
            <p:nvSpPr>
              <p:cNvPr id="126" name="Rectangle 125">
                <a:extLst>
                  <a:ext uri="{FF2B5EF4-FFF2-40B4-BE49-F238E27FC236}">
                    <a16:creationId xmlns="" xmlns:a16="http://schemas.microsoft.com/office/drawing/2014/main" id="{CE65829E-3A63-4518-87CB-559555DCA1C5}"/>
                  </a:ext>
                </a:extLst>
              </p:cNvPr>
              <p:cNvSpPr/>
              <p:nvPr/>
            </p:nvSpPr>
            <p:spPr>
              <a:xfrm>
                <a:off x="2557436" y="15036105"/>
                <a:ext cx="2940831" cy="1252729"/>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Gopher Tortoise Habitat (UGA)</a:t>
                </a:r>
              </a:p>
            </p:txBody>
          </p:sp>
          <p:sp>
            <p:nvSpPr>
              <p:cNvPr id="127" name="Rectangle 126">
                <a:extLst>
                  <a:ext uri="{FF2B5EF4-FFF2-40B4-BE49-F238E27FC236}">
                    <a16:creationId xmlns="" xmlns:a16="http://schemas.microsoft.com/office/drawing/2014/main" id="{CE65829E-3A63-4518-87CB-559555DCA1C5}"/>
                  </a:ext>
                </a:extLst>
              </p:cNvPr>
              <p:cNvSpPr/>
              <p:nvPr/>
            </p:nvSpPr>
            <p:spPr>
              <a:xfrm>
                <a:off x="5627863" y="15036107"/>
                <a:ext cx="2962760" cy="1252727"/>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Protected Lands (GADNR)</a:t>
                </a:r>
              </a:p>
            </p:txBody>
          </p:sp>
          <p:sp>
            <p:nvSpPr>
              <p:cNvPr id="128" name="Rectangle 127">
                <a:extLst>
                  <a:ext uri="{FF2B5EF4-FFF2-40B4-BE49-F238E27FC236}">
                    <a16:creationId xmlns="" xmlns:a16="http://schemas.microsoft.com/office/drawing/2014/main" id="{CE65829E-3A63-4518-87CB-559555DCA1C5}"/>
                  </a:ext>
                </a:extLst>
              </p:cNvPr>
              <p:cNvSpPr/>
              <p:nvPr/>
            </p:nvSpPr>
            <p:spPr>
              <a:xfrm>
                <a:off x="2557435" y="16416278"/>
                <a:ext cx="2940831"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Granite Rock Outcrops (NRCS)</a:t>
                </a:r>
              </a:p>
            </p:txBody>
          </p:sp>
          <p:sp>
            <p:nvSpPr>
              <p:cNvPr id="129" name="Rectangle 128">
                <a:extLst>
                  <a:ext uri="{FF2B5EF4-FFF2-40B4-BE49-F238E27FC236}">
                    <a16:creationId xmlns="" xmlns:a16="http://schemas.microsoft.com/office/drawing/2014/main" id="{CE65829E-3A63-4518-87CB-559555DCA1C5}"/>
                  </a:ext>
                </a:extLst>
              </p:cNvPr>
              <p:cNvSpPr/>
              <p:nvPr/>
            </p:nvSpPr>
            <p:spPr>
              <a:xfrm>
                <a:off x="9439695" y="18466857"/>
                <a:ext cx="2807254" cy="1373295"/>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Roads</a:t>
                </a:r>
              </a:p>
              <a:p>
                <a:pPr algn="ctr"/>
                <a:r>
                  <a:rPr lang="en-US" sz="2400" b="1" dirty="0">
                    <a:solidFill>
                      <a:schemeClr val="tx1"/>
                    </a:solidFill>
                  </a:rPr>
                  <a:t>(GA)</a:t>
                </a:r>
              </a:p>
            </p:txBody>
          </p:sp>
          <p:sp>
            <p:nvSpPr>
              <p:cNvPr id="130" name="Rectangle 129">
                <a:extLst>
                  <a:ext uri="{FF2B5EF4-FFF2-40B4-BE49-F238E27FC236}">
                    <a16:creationId xmlns="" xmlns:a16="http://schemas.microsoft.com/office/drawing/2014/main" id="{CE65829E-3A63-4518-87CB-559555DCA1C5}"/>
                  </a:ext>
                </a:extLst>
              </p:cNvPr>
              <p:cNvSpPr/>
              <p:nvPr/>
            </p:nvSpPr>
            <p:spPr>
              <a:xfrm>
                <a:off x="12415540" y="18459807"/>
                <a:ext cx="2965399" cy="1373295"/>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Parcels</a:t>
                </a:r>
              </a:p>
              <a:p>
                <a:pPr algn="ctr"/>
                <a:r>
                  <a:rPr lang="en-US" sz="2200" b="1" dirty="0">
                    <a:solidFill>
                      <a:schemeClr val="tx1"/>
                    </a:solidFill>
                  </a:rPr>
                  <a:t>(GA)</a:t>
                </a:r>
              </a:p>
            </p:txBody>
          </p:sp>
          <p:sp>
            <p:nvSpPr>
              <p:cNvPr id="131" name="Rectangle 130">
                <a:extLst>
                  <a:ext uri="{FF2B5EF4-FFF2-40B4-BE49-F238E27FC236}">
                    <a16:creationId xmlns="" xmlns:a16="http://schemas.microsoft.com/office/drawing/2014/main" id="{CE65829E-3A63-4518-87CB-559555DCA1C5}"/>
                  </a:ext>
                </a:extLst>
              </p:cNvPr>
              <p:cNvSpPr/>
              <p:nvPr/>
            </p:nvSpPr>
            <p:spPr>
              <a:xfrm>
                <a:off x="5622234" y="17805128"/>
                <a:ext cx="2968072"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Floodplains</a:t>
                </a:r>
              </a:p>
              <a:p>
                <a:pPr algn="ctr"/>
                <a:r>
                  <a:rPr lang="en-US" sz="2200" b="1" dirty="0">
                    <a:solidFill>
                      <a:schemeClr val="tx1"/>
                    </a:solidFill>
                  </a:rPr>
                  <a:t>(FEMA)</a:t>
                </a:r>
              </a:p>
            </p:txBody>
          </p:sp>
          <p:sp>
            <p:nvSpPr>
              <p:cNvPr id="132" name="Rectangle 131">
                <a:extLst>
                  <a:ext uri="{FF2B5EF4-FFF2-40B4-BE49-F238E27FC236}">
                    <a16:creationId xmlns="" xmlns:a16="http://schemas.microsoft.com/office/drawing/2014/main" id="{CE65829E-3A63-4518-87CB-559555DCA1C5}"/>
                  </a:ext>
                </a:extLst>
              </p:cNvPr>
              <p:cNvSpPr/>
              <p:nvPr/>
            </p:nvSpPr>
            <p:spPr>
              <a:xfrm>
                <a:off x="2557434" y="17805128"/>
                <a:ext cx="2940831"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Prime Farmland</a:t>
                </a:r>
              </a:p>
              <a:p>
                <a:pPr algn="ctr"/>
                <a:r>
                  <a:rPr lang="en-US" sz="2200" b="1" dirty="0">
                    <a:solidFill>
                      <a:schemeClr val="tx1"/>
                    </a:solidFill>
                  </a:rPr>
                  <a:t>(NRCS)</a:t>
                </a:r>
              </a:p>
            </p:txBody>
          </p:sp>
          <p:sp>
            <p:nvSpPr>
              <p:cNvPr id="133" name="Rectangle 132">
                <a:extLst>
                  <a:ext uri="{FF2B5EF4-FFF2-40B4-BE49-F238E27FC236}">
                    <a16:creationId xmlns="" xmlns:a16="http://schemas.microsoft.com/office/drawing/2014/main" id="{CE65829E-3A63-4518-87CB-559555DCA1C5}"/>
                  </a:ext>
                </a:extLst>
              </p:cNvPr>
              <p:cNvSpPr/>
              <p:nvPr/>
            </p:nvSpPr>
            <p:spPr>
              <a:xfrm>
                <a:off x="4010991" y="19124456"/>
                <a:ext cx="3146497" cy="1254390"/>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Streams</a:t>
                </a:r>
              </a:p>
              <a:p>
                <a:pPr algn="ctr"/>
                <a:r>
                  <a:rPr lang="en-US" sz="2400" b="1" dirty="0">
                    <a:solidFill>
                      <a:schemeClr val="tx1"/>
                    </a:solidFill>
                  </a:rPr>
                  <a:t>(NWI)</a:t>
                </a:r>
              </a:p>
            </p:txBody>
          </p:sp>
          <p:sp>
            <p:nvSpPr>
              <p:cNvPr id="134" name="Rectangle 133">
                <a:extLst>
                  <a:ext uri="{FF2B5EF4-FFF2-40B4-BE49-F238E27FC236}">
                    <a16:creationId xmlns="" xmlns:a16="http://schemas.microsoft.com/office/drawing/2014/main" id="{CE65829E-3A63-4518-87CB-559555DCA1C5}"/>
                  </a:ext>
                </a:extLst>
              </p:cNvPr>
              <p:cNvSpPr/>
              <p:nvPr/>
            </p:nvSpPr>
            <p:spPr>
              <a:xfrm>
                <a:off x="5622236" y="16416278"/>
                <a:ext cx="2968072" cy="1252727"/>
              </a:xfrm>
              <a:prstGeom prst="rect">
                <a:avLst/>
              </a:prstGeom>
              <a:solidFill>
                <a:srgbClr val="B8E0C8"/>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Land-Use (</a:t>
                </a:r>
                <a:r>
                  <a:rPr lang="en-US" sz="2200" b="1" dirty="0" err="1">
                    <a:solidFill>
                      <a:schemeClr val="tx1"/>
                    </a:solidFill>
                  </a:rPr>
                  <a:t>CropScape</a:t>
                </a:r>
                <a:r>
                  <a:rPr lang="en-US" sz="2200" b="1" dirty="0">
                    <a:solidFill>
                      <a:schemeClr val="tx1"/>
                    </a:solidFill>
                  </a:rPr>
                  <a:t>)</a:t>
                </a:r>
              </a:p>
            </p:txBody>
          </p:sp>
          <p:sp>
            <p:nvSpPr>
              <p:cNvPr id="135" name="Rectangle 134">
                <a:extLst>
                  <a:ext uri="{FF2B5EF4-FFF2-40B4-BE49-F238E27FC236}">
                    <a16:creationId xmlns="" xmlns:a16="http://schemas.microsoft.com/office/drawing/2014/main" id="{CE65829E-3A63-4518-87CB-559555DCA1C5}"/>
                  </a:ext>
                </a:extLst>
              </p:cNvPr>
              <p:cNvSpPr/>
              <p:nvPr/>
            </p:nvSpPr>
            <p:spPr>
              <a:xfrm>
                <a:off x="2351767" y="14304469"/>
                <a:ext cx="6416962" cy="722376"/>
              </a:xfrm>
              <a:prstGeom prst="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Environmental Protection Scenario</a:t>
                </a:r>
              </a:p>
            </p:txBody>
          </p:sp>
          <p:sp>
            <p:nvSpPr>
              <p:cNvPr id="137" name="Rounded Rectangle 136">
                <a:extLst>
                  <a:ext uri="{FF2B5EF4-FFF2-40B4-BE49-F238E27FC236}">
                    <a16:creationId xmlns="" xmlns:a16="http://schemas.microsoft.com/office/drawing/2014/main" id="{22FA5E4A-9560-4CE7-8D26-43A644FF4C58}"/>
                  </a:ext>
                </a:extLst>
              </p:cNvPr>
              <p:cNvSpPr/>
              <p:nvPr/>
            </p:nvSpPr>
            <p:spPr>
              <a:xfrm>
                <a:off x="2372069" y="12902587"/>
                <a:ext cx="13232761" cy="725818"/>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Acquire and Input Data into Land-Use Scenarios</a:t>
                </a:r>
              </a:p>
            </p:txBody>
          </p:sp>
          <p:sp>
            <p:nvSpPr>
              <p:cNvPr id="139" name="Rounded Rectangle 138">
                <a:extLst>
                  <a:ext uri="{FF2B5EF4-FFF2-40B4-BE49-F238E27FC236}">
                    <a16:creationId xmlns="" xmlns:a16="http://schemas.microsoft.com/office/drawing/2014/main" id="{22FA5E4A-9560-4CE7-8D26-43A644FF4C58}"/>
                  </a:ext>
                </a:extLst>
              </p:cNvPr>
              <p:cNvSpPr/>
              <p:nvPr/>
            </p:nvSpPr>
            <p:spPr>
              <a:xfrm>
                <a:off x="5448003" y="23518238"/>
                <a:ext cx="6939765" cy="1088136"/>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LUCIS Model</a:t>
                </a:r>
              </a:p>
            </p:txBody>
          </p:sp>
          <p:sp>
            <p:nvSpPr>
              <p:cNvPr id="140" name="Down Arrow 139"/>
              <p:cNvSpPr/>
              <p:nvPr/>
            </p:nvSpPr>
            <p:spPr>
              <a:xfrm>
                <a:off x="8761379" y="10585727"/>
                <a:ext cx="480264" cy="565588"/>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146" name="Straight Connector 145"/>
              <p:cNvCxnSpPr/>
              <p:nvPr/>
            </p:nvCxnSpPr>
            <p:spPr>
              <a:xfrm flipH="1">
                <a:off x="5531627" y="22826002"/>
                <a:ext cx="6939767" cy="0"/>
              </a:xfrm>
              <a:prstGeom prst="line">
                <a:avLst/>
              </a:prstGeom>
              <a:ln w="127000">
                <a:solidFill>
                  <a:srgbClr val="2E8654"/>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 xmlns:a16="http://schemas.microsoft.com/office/drawing/2014/main" id="{CE65829E-3A63-4518-87CB-559555DCA1C5}"/>
                  </a:ext>
                </a:extLst>
              </p:cNvPr>
              <p:cNvSpPr/>
              <p:nvPr/>
            </p:nvSpPr>
            <p:spPr>
              <a:xfrm>
                <a:off x="9225781" y="14303846"/>
                <a:ext cx="6309752" cy="692890"/>
              </a:xfrm>
              <a:prstGeom prst="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Solar Developer Scenario</a:t>
                </a:r>
              </a:p>
            </p:txBody>
          </p:sp>
          <p:sp>
            <p:nvSpPr>
              <p:cNvPr id="138" name="Rounded Rectangle 137">
                <a:extLst>
                  <a:ext uri="{FF2B5EF4-FFF2-40B4-BE49-F238E27FC236}">
                    <a16:creationId xmlns="" xmlns:a16="http://schemas.microsoft.com/office/drawing/2014/main" id="{22FA5E4A-9560-4CE7-8D26-43A644FF4C58}"/>
                  </a:ext>
                </a:extLst>
              </p:cNvPr>
              <p:cNvSpPr/>
              <p:nvPr/>
            </p:nvSpPr>
            <p:spPr>
              <a:xfrm>
                <a:off x="9211191" y="21098138"/>
                <a:ext cx="6400072" cy="1293705"/>
              </a:xfrm>
              <a:prstGeom prst="roundRect">
                <a:avLst/>
              </a:prstGeom>
              <a:solidFill>
                <a:srgbClr val="55B27B"/>
              </a:solidFill>
              <a:ln>
                <a:solidFill>
                  <a:srgbClr val="B8E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t>Product: Suitability Map for Solar Farm Development</a:t>
                </a:r>
              </a:p>
            </p:txBody>
          </p:sp>
        </p:grpSp>
      </p:grpSp>
      <p:sp>
        <p:nvSpPr>
          <p:cNvPr id="99" name="Text Placeholder 16"/>
          <p:cNvSpPr txBox="1">
            <a:spLocks/>
          </p:cNvSpPr>
          <p:nvPr/>
        </p:nvSpPr>
        <p:spPr>
          <a:xfrm>
            <a:off x="13129398" y="24539088"/>
            <a:ext cx="7498544" cy="79687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5B27B"/>
              </a:buClr>
            </a:pPr>
            <a:endParaRPr lang="en-US" dirty="0">
              <a:solidFill>
                <a:schemeClr val="tx1">
                  <a:lumMod val="75000"/>
                </a:schemeClr>
              </a:solidFill>
            </a:endParaRPr>
          </a:p>
        </p:txBody>
      </p:sp>
      <p:grpSp>
        <p:nvGrpSpPr>
          <p:cNvPr id="68" name="Group 67"/>
          <p:cNvGrpSpPr/>
          <p:nvPr/>
        </p:nvGrpSpPr>
        <p:grpSpPr>
          <a:xfrm>
            <a:off x="12044557" y="10939339"/>
            <a:ext cx="12423966" cy="9830786"/>
            <a:chOff x="12059438" y="12341547"/>
            <a:chExt cx="12423966" cy="9830786"/>
          </a:xfrm>
        </p:grpSpPr>
        <p:pic>
          <p:nvPicPr>
            <p:cNvPr id="6" name="Picture 5"/>
            <p:cNvPicPr>
              <a:picLocks noChangeAspect="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6629" b="71117" l="3922" r="85172"/>
                      </a14:imgEffect>
                    </a14:imgLayer>
                  </a14:imgProps>
                </a:ext>
                <a:ext uri="{28A0092B-C50C-407E-A947-70E740481C1C}">
                  <a14:useLocalDpi xmlns:a14="http://schemas.microsoft.com/office/drawing/2010/main" val="0"/>
                </a:ext>
              </a:extLst>
            </a:blip>
            <a:srcRect l="2086" t="5842" r="14440" b="23035"/>
            <a:stretch/>
          </p:blipFill>
          <p:spPr>
            <a:xfrm>
              <a:off x="16307565" y="13298299"/>
              <a:ext cx="4106093" cy="4527378"/>
            </a:xfrm>
            <a:prstGeom prst="rect">
              <a:avLst/>
            </a:prstGeom>
            <a:ln>
              <a:noFill/>
            </a:ln>
            <a:effectLst/>
          </p:spPr>
        </p:pic>
        <p:pic>
          <p:nvPicPr>
            <p:cNvPr id="8" name="Picture 7"/>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378" t="5577" r="12949" b="21687"/>
            <a:stretch/>
          </p:blipFill>
          <p:spPr>
            <a:xfrm>
              <a:off x="12852724" y="13293009"/>
              <a:ext cx="4094414" cy="4661802"/>
            </a:xfrm>
            <a:prstGeom prst="rect">
              <a:avLst/>
            </a:prstGeom>
            <a:ln>
              <a:noFill/>
            </a:ln>
            <a:effectLst/>
          </p:spPr>
        </p:pic>
        <p:sp>
          <p:nvSpPr>
            <p:cNvPr id="9" name="TextBox 8"/>
            <p:cNvSpPr txBox="1"/>
            <p:nvPr/>
          </p:nvSpPr>
          <p:spPr>
            <a:xfrm>
              <a:off x="12059438" y="12402239"/>
              <a:ext cx="4380478" cy="954107"/>
            </a:xfrm>
            <a:prstGeom prst="rect">
              <a:avLst/>
            </a:prstGeom>
            <a:noFill/>
            <a:effectLst/>
          </p:spPr>
          <p:txBody>
            <a:bodyPr wrap="square" rtlCol="0">
              <a:spAutoFit/>
            </a:bodyPr>
            <a:lstStyle/>
            <a:p>
              <a:pPr algn="ctr"/>
              <a:r>
                <a:rPr lang="en-US" sz="2800" b="1" dirty="0"/>
                <a:t>Environmentally </a:t>
              </a:r>
            </a:p>
            <a:p>
              <a:pPr algn="ctr"/>
              <a:r>
                <a:rPr lang="en-US" sz="2800" b="1" dirty="0"/>
                <a:t>Sensitive Habitats</a:t>
              </a:r>
            </a:p>
          </p:txBody>
        </p:sp>
        <p:sp>
          <p:nvSpPr>
            <p:cNvPr id="94" name="TextBox 93"/>
            <p:cNvSpPr txBox="1"/>
            <p:nvPr/>
          </p:nvSpPr>
          <p:spPr>
            <a:xfrm>
              <a:off x="15598635" y="12402238"/>
              <a:ext cx="4380478" cy="954107"/>
            </a:xfrm>
            <a:prstGeom prst="rect">
              <a:avLst/>
            </a:prstGeom>
            <a:noFill/>
            <a:effectLst/>
          </p:spPr>
          <p:txBody>
            <a:bodyPr wrap="square" rtlCol="0">
              <a:spAutoFit/>
            </a:bodyPr>
            <a:lstStyle/>
            <a:p>
              <a:pPr algn="ctr"/>
              <a:r>
                <a:rPr lang="en-US" sz="2800" b="1" dirty="0" smtClean="0"/>
                <a:t>Solar Farm </a:t>
              </a:r>
            </a:p>
            <a:p>
              <a:pPr algn="ctr"/>
              <a:r>
                <a:rPr lang="en-US" sz="2800" b="1" dirty="0" smtClean="0"/>
                <a:t>Development Potential</a:t>
              </a:r>
              <a:endParaRPr lang="en-US" sz="2800" b="1" dirty="0"/>
            </a:p>
          </p:txBody>
        </p:sp>
        <p:sp>
          <p:nvSpPr>
            <p:cNvPr id="95" name="TextBox 94"/>
            <p:cNvSpPr txBox="1"/>
            <p:nvPr/>
          </p:nvSpPr>
          <p:spPr>
            <a:xfrm>
              <a:off x="16313213" y="14810375"/>
              <a:ext cx="643882"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a:t>+</a:t>
              </a:r>
            </a:p>
          </p:txBody>
        </p:sp>
        <p:sp>
          <p:nvSpPr>
            <p:cNvPr id="97" name="TextBox 96"/>
            <p:cNvSpPr txBox="1"/>
            <p:nvPr/>
          </p:nvSpPr>
          <p:spPr>
            <a:xfrm>
              <a:off x="20128289" y="14810374"/>
              <a:ext cx="643882"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b="1" dirty="0"/>
                <a:t>=</a:t>
              </a:r>
            </a:p>
          </p:txBody>
        </p:sp>
        <p:pic>
          <p:nvPicPr>
            <p:cNvPr id="10" name="Picture 9"/>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6534" b="71307" l="5637" r="85172"/>
                      </a14:imgEffect>
                    </a14:imgLayer>
                  </a14:imgProps>
                </a:ext>
                <a:ext uri="{28A0092B-C50C-407E-A947-70E740481C1C}">
                  <a14:useLocalDpi xmlns:a14="http://schemas.microsoft.com/office/drawing/2010/main" val="0"/>
                </a:ext>
              </a:extLst>
            </a:blip>
            <a:srcRect l="5019" t="5674" r="12200" b="27920"/>
            <a:stretch/>
          </p:blipFill>
          <p:spPr>
            <a:xfrm>
              <a:off x="20334134" y="13193870"/>
              <a:ext cx="4149270" cy="4307462"/>
            </a:xfrm>
            <a:prstGeom prst="rect">
              <a:avLst/>
            </a:prstGeom>
            <a:effectLst/>
          </p:spPr>
        </p:pic>
        <p:sp>
          <p:nvSpPr>
            <p:cNvPr id="98" name="TextBox 97"/>
            <p:cNvSpPr txBox="1"/>
            <p:nvPr/>
          </p:nvSpPr>
          <p:spPr>
            <a:xfrm>
              <a:off x="19826912" y="12341547"/>
              <a:ext cx="3824530" cy="954107"/>
            </a:xfrm>
            <a:prstGeom prst="rect">
              <a:avLst/>
            </a:prstGeom>
            <a:noFill/>
            <a:effectLst/>
          </p:spPr>
          <p:txBody>
            <a:bodyPr wrap="square" rtlCol="0">
              <a:spAutoFit/>
            </a:bodyPr>
            <a:lstStyle/>
            <a:p>
              <a:pPr algn="ctr"/>
              <a:r>
                <a:rPr lang="en-US" sz="2800" b="1" dirty="0" smtClean="0"/>
                <a:t>Land Use </a:t>
              </a:r>
            </a:p>
            <a:p>
              <a:pPr algn="ctr"/>
              <a:r>
                <a:rPr lang="en-US" sz="2800" b="1" dirty="0" smtClean="0"/>
                <a:t>Conflict </a:t>
              </a:r>
              <a:r>
                <a:rPr lang="en-US" sz="2800" b="1" dirty="0"/>
                <a:t>Mapping  </a:t>
              </a:r>
            </a:p>
          </p:txBody>
        </p:sp>
        <p:cxnSp>
          <p:nvCxnSpPr>
            <p:cNvPr id="35" name="Straight Connector 34"/>
            <p:cNvCxnSpPr/>
            <p:nvPr/>
          </p:nvCxnSpPr>
          <p:spPr>
            <a:xfrm flipH="1">
              <a:off x="20257073" y="15891295"/>
              <a:ext cx="1816681" cy="2760895"/>
            </a:xfrm>
            <a:prstGeom prst="line">
              <a:avLst/>
            </a:prstGeom>
            <a:ln w="38100">
              <a:solidFill>
                <a:schemeClr val="accent6"/>
              </a:solidFill>
              <a:prstDash val="dash"/>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203038" y="15834123"/>
              <a:ext cx="1160081" cy="3341321"/>
            </a:xfrm>
            <a:prstGeom prst="line">
              <a:avLst/>
            </a:prstGeom>
            <a:ln w="38100">
              <a:solidFill>
                <a:schemeClr val="accent6"/>
              </a:solidFill>
              <a:prstDash val="das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9465938" y="18262619"/>
              <a:ext cx="4192768" cy="3805268"/>
            </a:xfrm>
            <a:prstGeom prst="ellipse">
              <a:avLst/>
            </a:prstGeom>
            <a:solidFill>
              <a:schemeClr val="bg1"/>
            </a:solidFill>
            <a:ln w="57150">
              <a:solidFill>
                <a:schemeClr val="accent6"/>
              </a:solidFill>
            </a:ln>
            <a:effectLst>
              <a:glow rad="228600">
                <a:schemeClr val="accent6">
                  <a:lumMod val="60000"/>
                  <a:lumOff val="40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rotWithShape="1">
            <a:blip r:embed="rId13" cstate="print">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20758" b="87091" l="9922" r="88196"/>
                      </a14:imgEffect>
                    </a14:imgLayer>
                  </a14:imgProps>
                </a:ext>
                <a:ext uri="{28A0092B-C50C-407E-A947-70E740481C1C}">
                  <a14:useLocalDpi xmlns:a14="http://schemas.microsoft.com/office/drawing/2010/main" val="0"/>
                </a:ext>
              </a:extLst>
            </a:blip>
            <a:srcRect l="11931" t="20665" r="12089" b="13099"/>
            <a:stretch/>
          </p:blipFill>
          <p:spPr>
            <a:xfrm>
              <a:off x="20016375" y="18396874"/>
              <a:ext cx="3346744" cy="3775459"/>
            </a:xfrm>
            <a:prstGeom prst="rect">
              <a:avLst/>
            </a:prstGeom>
          </p:spPr>
        </p:pic>
      </p:grpSp>
      <p:sp>
        <p:nvSpPr>
          <p:cNvPr id="62" name="TextBox 61"/>
          <p:cNvSpPr txBox="1"/>
          <p:nvPr/>
        </p:nvSpPr>
        <p:spPr>
          <a:xfrm>
            <a:off x="13609584" y="17784503"/>
            <a:ext cx="5579475" cy="1815882"/>
          </a:xfrm>
          <a:prstGeom prst="rect">
            <a:avLst/>
          </a:prstGeom>
          <a:noFill/>
        </p:spPr>
        <p:txBody>
          <a:bodyPr wrap="square" rtlCol="0">
            <a:spAutoFit/>
          </a:bodyPr>
          <a:lstStyle/>
          <a:p>
            <a:r>
              <a:rPr lang="en-US" sz="2800" dirty="0"/>
              <a:t>Our analysis resulted in a clear delineation of areas of land use conflict between environmental and </a:t>
            </a:r>
            <a:r>
              <a:rPr lang="en-US" sz="2800" dirty="0" smtClean="0"/>
              <a:t>energy </a:t>
            </a:r>
            <a:r>
              <a:rPr lang="en-US" sz="2800" dirty="0"/>
              <a:t>development </a:t>
            </a:r>
            <a:r>
              <a:rPr lang="en-US" sz="2800" dirty="0" smtClean="0"/>
              <a:t>stakeholders.</a:t>
            </a:r>
            <a:endParaRPr lang="en-US" sz="2800" dirty="0"/>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032049" y="32385592"/>
            <a:ext cx="1872494" cy="1872494"/>
          </a:xfrm>
          <a:prstGeom prst="rect">
            <a:avLst/>
          </a:prstGeom>
        </p:spPr>
      </p:pic>
      <p:sp>
        <p:nvSpPr>
          <p:cNvPr id="22" name="TextBox 21"/>
          <p:cNvSpPr txBox="1"/>
          <p:nvPr/>
        </p:nvSpPr>
        <p:spPr>
          <a:xfrm>
            <a:off x="880773" y="32525108"/>
            <a:ext cx="4542503" cy="1446550"/>
          </a:xfrm>
          <a:prstGeom prst="rect">
            <a:avLst/>
          </a:prstGeom>
          <a:noFill/>
        </p:spPr>
        <p:txBody>
          <a:bodyPr wrap="square" rtlCol="0">
            <a:spAutoFit/>
          </a:bodyPr>
          <a:lstStyle/>
          <a:p>
            <a:pPr algn="ctr"/>
            <a:r>
              <a:rPr lang="en-US" sz="4400" b="1" dirty="0">
                <a:solidFill>
                  <a:srgbClr val="55B27B"/>
                </a:solidFill>
                <a:latin typeface="Century Gothic" panose="020B0502020202020204" pitchFamily="34" charset="0"/>
              </a:rPr>
              <a:t>Team </a:t>
            </a:r>
          </a:p>
          <a:p>
            <a:pPr algn="ctr"/>
            <a:r>
              <a:rPr lang="en-US" sz="4400" b="1" dirty="0">
                <a:solidFill>
                  <a:srgbClr val="55B27B"/>
                </a:solidFill>
                <a:latin typeface="Century Gothic" panose="020B0502020202020204" pitchFamily="34" charset="0"/>
              </a:rPr>
              <a:t>Members</a:t>
            </a:r>
          </a:p>
        </p:txBody>
      </p:sp>
      <p:sp>
        <p:nvSpPr>
          <p:cNvPr id="83" name="Text Placeholder 16"/>
          <p:cNvSpPr txBox="1">
            <a:spLocks/>
          </p:cNvSpPr>
          <p:nvPr/>
        </p:nvSpPr>
        <p:spPr>
          <a:xfrm>
            <a:off x="4596311" y="3455568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Lynn Abdouni</a:t>
            </a:r>
          </a:p>
          <a:p>
            <a:pPr algn="ctr">
              <a:lnSpc>
                <a:spcPct val="100000"/>
              </a:lnSpc>
              <a:spcBef>
                <a:spcPts val="0"/>
              </a:spcBef>
            </a:pPr>
            <a:r>
              <a:rPr lang="en-US" dirty="0">
                <a:solidFill>
                  <a:schemeClr val="tx1">
                    <a:lumMod val="75000"/>
                  </a:schemeClr>
                </a:solidFill>
              </a:rPr>
              <a:t>Team Lead</a:t>
            </a:r>
          </a:p>
        </p:txBody>
      </p:sp>
      <p:sp>
        <p:nvSpPr>
          <p:cNvPr id="84" name="Text Placeholder 16"/>
          <p:cNvSpPr txBox="1">
            <a:spLocks/>
          </p:cNvSpPr>
          <p:nvPr/>
        </p:nvSpPr>
        <p:spPr>
          <a:xfrm>
            <a:off x="7087695" y="345556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Emad Ahmed</a:t>
            </a:r>
          </a:p>
        </p:txBody>
      </p:sp>
      <p:sp>
        <p:nvSpPr>
          <p:cNvPr id="85" name="Text Placeholder 16"/>
          <p:cNvSpPr txBox="1">
            <a:spLocks/>
          </p:cNvSpPr>
          <p:nvPr/>
        </p:nvSpPr>
        <p:spPr>
          <a:xfrm>
            <a:off x="9524114" y="3453468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Natalia </a:t>
            </a:r>
            <a:r>
              <a:rPr lang="en-US" dirty="0"/>
              <a:t>Bhattacharjee</a:t>
            </a:r>
            <a:endParaRPr lang="en-US" dirty="0">
              <a:solidFill>
                <a:schemeClr val="tx1">
                  <a:lumMod val="75000"/>
                </a:schemeClr>
              </a:solidFill>
            </a:endParaRPr>
          </a:p>
        </p:txBody>
      </p:sp>
      <p:sp>
        <p:nvSpPr>
          <p:cNvPr id="89" name="Text Placeholder 16"/>
          <p:cNvSpPr txBox="1">
            <a:spLocks/>
          </p:cNvSpPr>
          <p:nvPr/>
        </p:nvSpPr>
        <p:spPr>
          <a:xfrm>
            <a:off x="12067653" y="3453383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Roger Bledsoe</a:t>
            </a:r>
          </a:p>
        </p:txBody>
      </p:sp>
      <p:sp>
        <p:nvSpPr>
          <p:cNvPr id="42" name="Text Placeholder 16">
            <a:extLst>
              <a:ext uri="{FF2B5EF4-FFF2-40B4-BE49-F238E27FC236}">
                <a16:creationId xmlns="" xmlns:a16="http://schemas.microsoft.com/office/drawing/2014/main" id="{FA8E0AB0-EEF1-475E-8218-DF7E78CC44F7}"/>
              </a:ext>
            </a:extLst>
          </p:cNvPr>
          <p:cNvSpPr txBox="1">
            <a:spLocks/>
          </p:cNvSpPr>
          <p:nvPr/>
        </p:nvSpPr>
        <p:spPr>
          <a:xfrm>
            <a:off x="14535166" y="3455568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Christopher Cameron</a:t>
            </a:r>
          </a:p>
        </p:txBody>
      </p:sp>
      <p:sp>
        <p:nvSpPr>
          <p:cNvPr id="43" name="Text Placeholder 16">
            <a:extLst>
              <a:ext uri="{FF2B5EF4-FFF2-40B4-BE49-F238E27FC236}">
                <a16:creationId xmlns="" xmlns:a16="http://schemas.microsoft.com/office/drawing/2014/main" id="{368E4062-E456-4FC5-B31F-F5477FA85CB5}"/>
              </a:ext>
            </a:extLst>
          </p:cNvPr>
          <p:cNvSpPr txBox="1">
            <a:spLocks/>
          </p:cNvSpPr>
          <p:nvPr/>
        </p:nvSpPr>
        <p:spPr>
          <a:xfrm>
            <a:off x="17026550" y="34555685"/>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err="1">
                <a:solidFill>
                  <a:schemeClr val="tx1">
                    <a:lumMod val="75000"/>
                  </a:schemeClr>
                </a:solidFill>
              </a:rPr>
              <a:t>Suravi</a:t>
            </a:r>
            <a:r>
              <a:rPr lang="en-US" dirty="0">
                <a:solidFill>
                  <a:schemeClr val="tx1">
                    <a:lumMod val="75000"/>
                  </a:schemeClr>
                </a:solidFill>
              </a:rPr>
              <a:t> Shrestha</a:t>
            </a:r>
          </a:p>
        </p:txBody>
      </p:sp>
      <p:sp>
        <p:nvSpPr>
          <p:cNvPr id="44" name="Text Placeholder 16">
            <a:extLst>
              <a:ext uri="{FF2B5EF4-FFF2-40B4-BE49-F238E27FC236}">
                <a16:creationId xmlns="" xmlns:a16="http://schemas.microsoft.com/office/drawing/2014/main" id="{8A710465-CD35-44D7-9C38-88E61E9C8B34}"/>
              </a:ext>
            </a:extLst>
          </p:cNvPr>
          <p:cNvSpPr txBox="1">
            <a:spLocks/>
          </p:cNvSpPr>
          <p:nvPr/>
        </p:nvSpPr>
        <p:spPr>
          <a:xfrm>
            <a:off x="19546500" y="3455568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Austin Stone</a:t>
            </a:r>
          </a:p>
        </p:txBody>
      </p:sp>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16175" y="32249313"/>
            <a:ext cx="2011685" cy="2011685"/>
          </a:xfrm>
          <a:prstGeom prst="rect">
            <a:avLst/>
          </a:prstGeom>
        </p:spPr>
      </p:pic>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986441" y="32205154"/>
            <a:ext cx="2087827" cy="2087827"/>
          </a:xfrm>
          <a:prstGeom prst="rect">
            <a:avLst/>
          </a:prstGeom>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518775" y="32363127"/>
            <a:ext cx="1871632" cy="1871632"/>
          </a:xfrm>
          <a:prstGeom prst="rect">
            <a:avLst/>
          </a:prstGeom>
        </p:spPr>
      </p:pic>
      <p:pic>
        <p:nvPicPr>
          <p:cNvPr id="63" name="Picture 6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485106" y="32217401"/>
            <a:ext cx="2061965" cy="2061965"/>
          </a:xfrm>
          <a:prstGeom prst="rect">
            <a:avLst/>
          </a:prstGeom>
        </p:spPr>
      </p:pic>
      <p:pic>
        <p:nvPicPr>
          <p:cNvPr id="64" name="Picture 6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24595" y="32222978"/>
            <a:ext cx="2050813" cy="2050813"/>
          </a:xfrm>
          <a:prstGeom prst="rect">
            <a:avLst/>
          </a:prstGeom>
        </p:spPr>
      </p:pic>
      <p:pic>
        <p:nvPicPr>
          <p:cNvPr id="65" name="Picture 6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48173" y="32338665"/>
            <a:ext cx="1935126" cy="1935126"/>
          </a:xfrm>
          <a:prstGeom prst="rect">
            <a:avLst/>
          </a:prstGeom>
        </p:spPr>
      </p:pic>
      <p:sp>
        <p:nvSpPr>
          <p:cNvPr id="149" name="Down Arrow 148"/>
          <p:cNvSpPr/>
          <p:nvPr/>
        </p:nvSpPr>
        <p:spPr>
          <a:xfrm>
            <a:off x="6387620" y="21951374"/>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0" name="Down Arrow 149"/>
          <p:cNvSpPr/>
          <p:nvPr/>
        </p:nvSpPr>
        <p:spPr>
          <a:xfrm>
            <a:off x="3512691" y="23038069"/>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1" name="Down Arrow 150"/>
          <p:cNvSpPr/>
          <p:nvPr/>
        </p:nvSpPr>
        <p:spPr>
          <a:xfrm>
            <a:off x="9256530" y="23038069"/>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2" name="Down Arrow 151"/>
          <p:cNvSpPr/>
          <p:nvPr/>
        </p:nvSpPr>
        <p:spPr>
          <a:xfrm>
            <a:off x="3475333" y="28373151"/>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3" name="Down Arrow 152"/>
          <p:cNvSpPr/>
          <p:nvPr/>
        </p:nvSpPr>
        <p:spPr>
          <a:xfrm>
            <a:off x="9219172" y="28373151"/>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4" name="Down Arrow 153"/>
          <p:cNvSpPr/>
          <p:nvPr/>
        </p:nvSpPr>
        <p:spPr>
          <a:xfrm>
            <a:off x="6387620" y="30164945"/>
            <a:ext cx="406508" cy="444200"/>
          </a:xfrm>
          <a:prstGeom prst="downArrow">
            <a:avLst/>
          </a:prstGeom>
          <a:solidFill>
            <a:srgbClr val="2E86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nvGrpSpPr>
          <p:cNvPr id="92" name="Group 91"/>
          <p:cNvGrpSpPr/>
          <p:nvPr/>
        </p:nvGrpSpPr>
        <p:grpSpPr>
          <a:xfrm>
            <a:off x="13727187" y="16471559"/>
            <a:ext cx="2612418" cy="1015663"/>
            <a:chOff x="12891635" y="16388040"/>
            <a:chExt cx="6902967" cy="1015663"/>
          </a:xfrm>
        </p:grpSpPr>
        <p:sp>
          <p:nvSpPr>
            <p:cNvPr id="82" name="TextBox 81"/>
            <p:cNvSpPr txBox="1"/>
            <p:nvPr/>
          </p:nvSpPr>
          <p:spPr>
            <a:xfrm>
              <a:off x="13554830" y="16388040"/>
              <a:ext cx="6239772" cy="1015663"/>
            </a:xfrm>
            <a:prstGeom prst="rect">
              <a:avLst/>
            </a:prstGeom>
            <a:noFill/>
          </p:spPr>
          <p:txBody>
            <a:bodyPr wrap="square" rtlCol="0">
              <a:spAutoFit/>
            </a:bodyPr>
            <a:lstStyle/>
            <a:p>
              <a:r>
                <a:rPr lang="en-US" sz="2000" dirty="0"/>
                <a:t>Most Sensitive</a:t>
              </a:r>
            </a:p>
            <a:p>
              <a:r>
                <a:rPr lang="en-US" sz="2000" dirty="0"/>
                <a:t>Moderately Sensitive</a:t>
              </a:r>
            </a:p>
            <a:p>
              <a:r>
                <a:rPr lang="en-US" sz="2000" dirty="0"/>
                <a:t>Least Sensitive</a:t>
              </a:r>
            </a:p>
          </p:txBody>
        </p:sp>
        <p:sp>
          <p:nvSpPr>
            <p:cNvPr id="91" name="Rectangle 90"/>
            <p:cNvSpPr/>
            <p:nvPr/>
          </p:nvSpPr>
          <p:spPr>
            <a:xfrm>
              <a:off x="12918024" y="16514063"/>
              <a:ext cx="635644" cy="13425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2891635" y="16822674"/>
              <a:ext cx="635644" cy="134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2891635" y="17124764"/>
              <a:ext cx="635644" cy="134255"/>
            </a:xfrm>
            <a:prstGeom prst="rect">
              <a:avLst/>
            </a:prstGeom>
            <a:solidFill>
              <a:srgbClr val="FF3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17410647" y="16452064"/>
            <a:ext cx="2612418" cy="1015663"/>
            <a:chOff x="12891635" y="16388040"/>
            <a:chExt cx="6902966" cy="1015663"/>
          </a:xfrm>
        </p:grpSpPr>
        <p:sp>
          <p:nvSpPr>
            <p:cNvPr id="159" name="TextBox 158"/>
            <p:cNvSpPr txBox="1"/>
            <p:nvPr/>
          </p:nvSpPr>
          <p:spPr>
            <a:xfrm>
              <a:off x="13554829" y="16388040"/>
              <a:ext cx="6239772" cy="1015663"/>
            </a:xfrm>
            <a:prstGeom prst="rect">
              <a:avLst/>
            </a:prstGeom>
            <a:noFill/>
          </p:spPr>
          <p:txBody>
            <a:bodyPr wrap="square" rtlCol="0">
              <a:spAutoFit/>
            </a:bodyPr>
            <a:lstStyle/>
            <a:p>
              <a:r>
                <a:rPr lang="en-US" sz="2000" dirty="0"/>
                <a:t>Most Suitable</a:t>
              </a:r>
            </a:p>
            <a:p>
              <a:r>
                <a:rPr lang="en-US" sz="2000" dirty="0"/>
                <a:t>Moderately Suitable</a:t>
              </a:r>
            </a:p>
            <a:p>
              <a:r>
                <a:rPr lang="en-US" sz="2000" dirty="0"/>
                <a:t>Least Suitable</a:t>
              </a:r>
            </a:p>
          </p:txBody>
        </p:sp>
        <p:sp>
          <p:nvSpPr>
            <p:cNvPr id="160" name="Rectangle 159"/>
            <p:cNvSpPr/>
            <p:nvPr/>
          </p:nvSpPr>
          <p:spPr>
            <a:xfrm>
              <a:off x="12918024" y="16514063"/>
              <a:ext cx="635644" cy="13425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12891635" y="16822674"/>
              <a:ext cx="635644" cy="13425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2891635" y="17124764"/>
              <a:ext cx="635644" cy="134255"/>
            </a:xfrm>
            <a:prstGeom prst="rect">
              <a:avLst/>
            </a:prstGeom>
            <a:solidFill>
              <a:srgbClr val="FF3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3667334" y="15971419"/>
            <a:ext cx="119705" cy="41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828003" y="17794562"/>
            <a:ext cx="134897" cy="41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112" name="TextBox 111"/>
          <p:cNvSpPr txBox="1"/>
          <p:nvPr/>
        </p:nvSpPr>
        <p:spPr>
          <a:xfrm>
            <a:off x="16591291" y="19758286"/>
            <a:ext cx="3015459" cy="461665"/>
          </a:xfrm>
          <a:prstGeom prst="rect">
            <a:avLst/>
          </a:prstGeom>
          <a:noFill/>
          <a:effectLst/>
        </p:spPr>
        <p:txBody>
          <a:bodyPr wrap="square" rtlCol="0">
            <a:spAutoFit/>
          </a:bodyPr>
          <a:lstStyle/>
          <a:p>
            <a:pPr algn="ctr"/>
            <a:r>
              <a:rPr lang="en-US" sz="2400" b="1" dirty="0" smtClean="0"/>
              <a:t>Taylor County, GA</a:t>
            </a:r>
            <a:endParaRPr lang="en-US" sz="2400" b="1" dirty="0"/>
          </a:p>
        </p:txBody>
      </p:sp>
      <p:sp>
        <p:nvSpPr>
          <p:cNvPr id="114" name="Rectangle 113"/>
          <p:cNvSpPr/>
          <p:nvPr/>
        </p:nvSpPr>
        <p:spPr>
          <a:xfrm>
            <a:off x="13567243" y="16073448"/>
            <a:ext cx="134897" cy="419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20092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1702</TotalTime>
  <Words>968</Words>
  <Application>Microsoft Office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Miller, Tiffani N. (LARC-E3)[SSAI DEVELOP]</cp:lastModifiedBy>
  <cp:revision>148</cp:revision>
  <dcterms:created xsi:type="dcterms:W3CDTF">2017-06-02T16:06:25Z</dcterms:created>
  <dcterms:modified xsi:type="dcterms:W3CDTF">2017-08-24T20:46:51Z</dcterms:modified>
</cp:coreProperties>
</file>