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9.xml" ContentType="application/vnd.openxmlformats-officedocument.presentationml.comments+xml"/>
  <Override PartName="/ppt/notesSlides/notesSlide14.xml" ContentType="application/vnd.openxmlformats-officedocument.presentationml.notesSlide+xml"/>
  <Override PartName="/ppt/comments/comment10.xml" ContentType="application/vnd.openxmlformats-officedocument.presentationml.comments+xml"/>
  <Override PartName="/ppt/notesSlides/notesSlide15.xml" ContentType="application/vnd.openxmlformats-officedocument.presentationml.notesSlide+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1" r:id="rId2"/>
    <p:sldId id="292" r:id="rId3"/>
    <p:sldId id="293" r:id="rId4"/>
    <p:sldId id="294" r:id="rId5"/>
    <p:sldId id="295" r:id="rId6"/>
    <p:sldId id="296" r:id="rId7"/>
    <p:sldId id="288" r:id="rId8"/>
    <p:sldId id="290" r:id="rId9"/>
    <p:sldId id="289" r:id="rId10"/>
    <p:sldId id="287" r:id="rId11"/>
    <p:sldId id="298" r:id="rId12"/>
    <p:sldId id="299" r:id="rId13"/>
    <p:sldId id="282" r:id="rId14"/>
    <p:sldId id="283" r:id="rId15"/>
    <p:sldId id="284" r:id="rId16"/>
    <p:sldId id="2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880" userDrawn="1">
          <p15:clr>
            <a:srgbClr val="A4A3A4"/>
          </p15:clr>
        </p15:guide>
        <p15:guide id="3" orient="horz" pos="226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6" clrIdx="0">
    <p:extLst/>
  </p:cmAuthor>
  <p:cmAuthor id="2" name="Emma Baghel" initials="E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6" autoAdjust="0"/>
    <p:restoredTop sz="86031" autoAdjust="0"/>
  </p:normalViewPr>
  <p:slideViewPr>
    <p:cSldViewPr snapToGrid="0">
      <p:cViewPr>
        <p:scale>
          <a:sx n="110" d="100"/>
          <a:sy n="110" d="100"/>
        </p:scale>
        <p:origin x="-732" y="-174"/>
      </p:cViewPr>
      <p:guideLst>
        <p:guide orient="horz" pos="2136"/>
        <p:guide orient="horz" pos="22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04T10:05:21.098" idx="1">
    <p:pos x="5541" y="78"/>
    <p:text>If this map (with its inset) comes from National Geographic, include an image citation. If it doesn't, the inset map should be a separate image, and the scale bar and north arrow should be attached to the map.</p:text>
    <p:extLst>
      <p:ext uri="{C676402C-5697-4E1C-873F-D02D1690AC5C}">
        <p15:threadingInfo xmlns:p15="http://schemas.microsoft.com/office/powerpoint/2012/main" timeZoneBias="300"/>
      </p:ext>
    </p:extLst>
  </p:cm>
  <p:cm authorId="1" dt="2016-03-04T10:07:38.972" idx="2">
    <p:pos x="3442" y="2740"/>
    <p:text>Consider adding the four units that comprise MBNF to the map.</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03-04T10:28:54.405" idx="14">
    <p:pos x="5760" y="4147"/>
    <p:text>Please adjust the image credit so that it is legible.</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6-03-04T11:58:36.400" idx="16">
    <p:pos x="960" y="2094"/>
    <p:text>I edited this partner so that it matched the nomenclature list on DEVELOPedia.</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3-04T10:08:33.633" idx="3">
    <p:pos x="1264" y="4060"/>
    <p:text>Well done citing the image on the slide; however, the Image Source in the nots section needs to be the URL, not the photographer and organization.</p:text>
    <p:extLst>
      <p:ext uri="{C676402C-5697-4E1C-873F-D02D1690AC5C}">
        <p15:threadingInfo xmlns:p15="http://schemas.microsoft.com/office/powerpoint/2012/main" timeZoneBias="300"/>
      </p:ext>
    </p:extLst>
  </p:cm>
  <p:cm authorId="1" dt="2016-03-04T10:10:18.214" idx="4">
    <p:pos x="4738" y="1924"/>
    <p:text>The notes match the objectives word-for-word. It is better to avoid the appearance of reading from the slide. Please change either the slide or the notes so that they do not repeat one another.</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3-04T10:12:11.522" idx="5">
    <p:pos x="4800" y="2184"/>
    <p:text>I adjusted the Image Credit. Please review the changes.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3-04T10:15:12.796" idx="6">
    <p:pos x="4232" y="615"/>
    <p:text>I like this graphic a lot.</p:text>
    <p:extLst>
      <p:ext uri="{C676402C-5697-4E1C-873F-D02D1690AC5C}">
        <p15:threadingInfo xmlns:p15="http://schemas.microsoft.com/office/powerpoint/2012/main" timeZoneBias="300"/>
      </p:ext>
    </p:extLst>
  </p:cm>
  <p:cm authorId="1" dt="2016-03-04T10:16:20.417" idx="7">
    <p:pos x="5470" y="3850"/>
    <p:text>Please talk about risk analysis in the notes.</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3-04T10:17:48.281" idx="8">
    <p:pos x="3102" y="960"/>
    <p:text>This slide is really cool.</p:text>
    <p:extLst>
      <p:ext uri="{C676402C-5697-4E1C-873F-D02D1690AC5C}">
        <p15:threadingInfo xmlns:p15="http://schemas.microsoft.com/office/powerpoint/2012/main" timeZoneBias="300"/>
      </p:ext>
    </p:extLst>
  </p:cm>
  <p:cm authorId="1" dt="2016-03-04T10:18:58.310" idx="9">
    <p:pos x="2422" y="3094"/>
    <p:text>If the images came from DEVELOP, they do not need to be cited. On  a related note, the background image needs an Image Credit text box on the slide.</p:text>
    <p:extLst>
      <p:ext uri="{C676402C-5697-4E1C-873F-D02D1690AC5C}">
        <p15:threadingInfo xmlns:p15="http://schemas.microsoft.com/office/powerpoint/2012/main" timeZoneBias="300"/>
      </p:ext>
    </p:extLst>
  </p:cm>
  <p:cm authorId="2" dt="2016-03-09T15:07:31.902" idx="1">
    <p:pos x="256" y="336"/>
    <p:text>i just have a little issue with the title color and background contrast. since the words can't easily be seen, is there a way to perhaps create a box around them or a heading at the top where the page has a white rectangle behind the text from the two edges?</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6-03-09T15:09:40.156" idx="2">
    <p:pos x="4738" y="1031"/>
    <p:text>is there any way to get a less pixelated image? maybe finding a new one or changing the size? it is simply blurry and a suggestion</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6-03-04T10:22:37.948" idx="11">
    <p:pos x="5052" y="761"/>
    <p:text>All graphics must be editable (just like the graphic on the methodology slide). Please ungroup these images.</p:text>
    <p:extLst>
      <p:ext uri="{C676402C-5697-4E1C-873F-D02D1690AC5C}">
        <p15:threadingInfo xmlns:p15="http://schemas.microsoft.com/office/powerpoint/2012/main" timeZoneBias="300"/>
      </p:ext>
    </p:extLst>
  </p:cm>
  <p:cm authorId="1" dt="2016-03-04T10:24:51.838" idx="12">
    <p:pos x="2326" y="796"/>
    <p:text>MSS is not mentioned in the notes or on the table, and SRTM is not in this graphic even though the notes clearly state that it was processed with Landsat Linkr. Please rectify these issues.</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03-04T10:26:15.584" idx="13">
    <p:pos x="2218" y="3622"/>
    <p:text>On the methodology slide, the third column was modeling, and analysis was not listed. In order to maintain continuity, it may be better to highlight the third image on this slide, and change the methodology slide so that the third column reads "Modeling and Analysis."</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03-04T10:31:41.053" idx="15">
    <p:pos x="154" y="3994"/>
    <p:text>In the notes section, please change "other origins of uncertainty" to "other sources of uncertainty."</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charset="0"/>
                <a:ea typeface="Century Gothic" charset="0"/>
                <a:cs typeface="Century Gothic" charset="0"/>
              </a:rPr>
              <a:t>The Laramie Mountain Range consists of two units in southern Wyoming. The Pole Hill Mountain (or Sherman) unit and Laramie Peaks unit of the Laramie Range are managed in conjunction with the Snowy Range unit and Sierra Madre unit. Together, these four units comprise the Medicine Bow National Forest (MBNF) of southern Wyoming, which spans over 1.4 million acres. With such an expansive range, the area provides a multitude of ecosystem services, including year round recreational opportunities, timber harvest, wildlife habitat, and forage for livestock.</a:t>
            </a:r>
            <a:endParaRPr lang="en-US" sz="1200" b="0" dirty="0" smtClean="0">
              <a:effectLst/>
              <a:latin typeface="Century Gothic" charset="0"/>
              <a:ea typeface="Century Gothic" charset="0"/>
              <a:cs typeface="Century Gothic" charset="0"/>
            </a:endParaRPr>
          </a:p>
          <a:p>
            <a:pPr rtl="0"/>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r>
              <a:rPr lang="en-US" sz="1200" b="0" i="0" u="none" strike="noStrike" kern="1200" dirty="0" smtClean="0">
                <a:solidFill>
                  <a:schemeClr val="tx1"/>
                </a:solidFill>
                <a:effectLst/>
                <a:latin typeface="Century Gothic" charset="0"/>
                <a:ea typeface="Century Gothic" charset="0"/>
                <a:cs typeface="Century Gothic" charset="0"/>
              </a:rPr>
              <a:t>The study area is encompassed by WRS2 Path 34/Row 30, Path 34/Row 31, Path 35/Row 30, Path 35/Row 31 and focuses on areas within aspen species range (elevations of 1580 to 3200 m). The study period is between June 1984 and August 2015 during the growing season months (June to August) when fires are the most prevalent.</a:t>
            </a:r>
            <a:endParaRPr lang="en-US" sz="1200" b="0" dirty="0" smtClean="0">
              <a:effectLst/>
              <a:latin typeface="Century Gothic" charset="0"/>
              <a:ea typeface="Century Gothic" charset="0"/>
              <a:cs typeface="Century Gothic" charset="0"/>
            </a:endParaRPr>
          </a:p>
          <a:p>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endParaRPr lang="en-US" sz="1200" b="1" i="1" u="sng" dirty="0">
              <a:solidFill>
                <a:srgbClr val="FF0000"/>
              </a:solidFill>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9034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078973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50192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smtClean="0"/>
          </a:p>
          <a:p>
            <a:endParaRPr lang="en-US" dirty="0" smtClean="0"/>
          </a:p>
          <a:p>
            <a:r>
              <a:rPr lang="en-US" dirty="0" smtClean="0"/>
              <a:t>Image source:</a:t>
            </a:r>
            <a:r>
              <a:rPr lang="en-US" baseline="0" dirty="0" smtClean="0"/>
              <a:t> Kelsey </a:t>
            </a:r>
            <a:r>
              <a:rPr lang="en-US" baseline="0" dirty="0" err="1" smtClean="0"/>
              <a:t>Correia</a:t>
            </a:r>
            <a:r>
              <a:rPr lang="en-US" baseline="0" dirty="0" smtClean="0"/>
              <a:t>, Colorado State University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805778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Limitations in data availability and</a:t>
            </a:r>
            <a:r>
              <a:rPr lang="en-US" sz="1200" b="0" i="0" u="none" strike="noStrike" kern="1200" baseline="0" dirty="0" smtClean="0">
                <a:solidFill>
                  <a:schemeClr val="tx1"/>
                </a:solidFill>
                <a:effectLst/>
                <a:latin typeface="+mn-lt"/>
                <a:ea typeface="+mn-ea"/>
                <a:cs typeface="+mn-cs"/>
              </a:rPr>
              <a:t> quality </a:t>
            </a:r>
            <a:r>
              <a:rPr lang="en-US" sz="1200" b="0" i="0" u="none" strike="noStrike" kern="1200" dirty="0" smtClean="0">
                <a:solidFill>
                  <a:schemeClr val="tx1"/>
                </a:solidFill>
                <a:effectLst/>
                <a:latin typeface="+mn-lt"/>
                <a:ea typeface="+mn-ea"/>
                <a:cs typeface="+mn-cs"/>
              </a:rPr>
              <a:t>was the largest source of possible errors and uncertainty. We were restricted to using imagery from Landsat 5 TM, Landsat 7 ETM+, and Landsat 8 OLI and TIRS because the resolution of MSS data would not have been sufficient in detecting fires.</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Other origins of uncertainty include designating thresholds for fire identification and severity classification (i.e. mild, moderate, and severe), masking out extensive cloud cover in images, and validating the dates and locations of prescribed burns due to the lack of historic records.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More coming soon!</a:t>
            </a: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a:t>
            </a:r>
            <a:r>
              <a:rPr lang="en-US" sz="1200" b="0" i="0" u="none" strike="noStrike" kern="1200" baseline="0" dirty="0" smtClean="0">
                <a:solidFill>
                  <a:schemeClr val="tx1"/>
                </a:solidFill>
                <a:effectLst/>
                <a:latin typeface="+mn-lt"/>
                <a:ea typeface="+mn-ea"/>
                <a:cs typeface="+mn-cs"/>
              </a:rPr>
              <a:t> source: Kelsey </a:t>
            </a:r>
            <a:r>
              <a:rPr lang="en-US" sz="1200" b="0" i="0" u="none" strike="noStrike" kern="1200" baseline="0" dirty="0" err="1" smtClean="0">
                <a:solidFill>
                  <a:schemeClr val="tx1"/>
                </a:solidFill>
                <a:effectLst/>
                <a:latin typeface="+mn-lt"/>
                <a:ea typeface="+mn-ea"/>
                <a:cs typeface="+mn-cs"/>
              </a:rPr>
              <a:t>Correia</a:t>
            </a:r>
            <a:r>
              <a:rPr lang="en-US" sz="1200" b="0" i="0" u="none" strike="noStrike" kern="1200" baseline="0" dirty="0" smtClean="0">
                <a:solidFill>
                  <a:schemeClr val="tx1"/>
                </a:solidFill>
                <a:effectLst/>
                <a:latin typeface="+mn-lt"/>
                <a:ea typeface="+mn-ea"/>
                <a:cs typeface="+mn-cs"/>
              </a:rPr>
              <a:t>, Colorado State University</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23635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project will be expanded upon during the summer term where a Species Distribution Model (SDM) will be utilized to delineate aspen cover throughout the Pole Hill Mountain (or Sherman) unit, Laramie Peaks unit, Snowy Range unit, and Sierra Madre unit. The identification of aspen will be indicative of local habitat quality and the areas’ carrying capacities for mule deer and elk. Incorporating fire history and severity maps, as well as calculated fire return intervals with the aspen cover maps, will further inform land managers on the relationship between fire and aspen regeneration, which will aid in conservation efforts.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Century Gothic" panose="020B0502020202020204" pitchFamily="34" charset="0"/>
                <a:ea typeface="+mn-ea"/>
                <a:cs typeface="+mn-cs"/>
              </a:rPr>
              <a:t>Additional future work includes conducting field work in the area to locate aspen stands and ground truth results. Studying the characteristics of these stands (i.e. stand density, average diameter at breast height (DBH), number of young aspen suckers, etc.) will provide additional information regarding aspen growth and regeneration.</a:t>
            </a:r>
          </a:p>
          <a:p>
            <a:pPr rtl="0"/>
            <a:endParaRPr lang="en-US" sz="1200" b="0" i="0" u="none" strike="noStrike" kern="1200" dirty="0" smtClean="0">
              <a:solidFill>
                <a:schemeClr val="tx1"/>
              </a:solidFill>
              <a:effectLst/>
              <a:latin typeface="Century Gothic" panose="020B0502020202020204" pitchFamily="34" charset="0"/>
              <a:ea typeface="+mn-ea"/>
              <a:cs typeface="+mn-cs"/>
            </a:endParaRPr>
          </a:p>
          <a:p>
            <a:pPr rtl="0"/>
            <a:endParaRPr lang="en-US" sz="1200" b="0" i="0" u="none" strike="noStrike" kern="1200" dirty="0" smtClean="0">
              <a:solidFill>
                <a:schemeClr val="tx1"/>
              </a:solidFill>
              <a:effectLst/>
              <a:latin typeface="Century Gothic" panose="020B0502020202020204" pitchFamily="34" charset="0"/>
              <a:ea typeface="+mn-ea"/>
              <a:cs typeface="+mn-cs"/>
            </a:endParaRPr>
          </a:p>
          <a:p>
            <a:pPr rtl="0"/>
            <a:endParaRPr lang="en-US" sz="1200" b="0" i="0" u="none" strike="noStrike" kern="1200" dirty="0" smtClean="0">
              <a:solidFill>
                <a:schemeClr val="tx1"/>
              </a:solidFill>
              <a:effectLst/>
              <a:latin typeface="Century Gothic" panose="020B0502020202020204" pitchFamily="34" charset="0"/>
              <a:ea typeface="+mn-ea"/>
              <a:cs typeface="+mn-cs"/>
            </a:endParaRPr>
          </a:p>
          <a:p>
            <a:pPr rtl="0"/>
            <a:r>
              <a:rPr lang="en-US" sz="1200" b="0" i="0" u="none" strike="noStrike" kern="1200" dirty="0" smtClean="0">
                <a:solidFill>
                  <a:schemeClr val="tx1"/>
                </a:solidFill>
                <a:effectLst/>
                <a:latin typeface="Century Gothic" panose="020B0502020202020204" pitchFamily="34" charset="0"/>
                <a:ea typeface="+mn-ea"/>
                <a:cs typeface="+mn-cs"/>
              </a:rPr>
              <a:t>Image</a:t>
            </a:r>
            <a:r>
              <a:rPr lang="en-US" sz="1200" b="0" i="0" u="none" strike="noStrike" kern="1200" baseline="0" dirty="0" smtClean="0">
                <a:solidFill>
                  <a:schemeClr val="tx1"/>
                </a:solidFill>
                <a:effectLst/>
                <a:latin typeface="Century Gothic" panose="020B0502020202020204" pitchFamily="34" charset="0"/>
                <a:ea typeface="+mn-ea"/>
                <a:cs typeface="+mn-cs"/>
              </a:rPr>
              <a:t> source: Kelsey </a:t>
            </a:r>
            <a:r>
              <a:rPr lang="en-US" sz="1200" b="0" i="0" u="none" strike="noStrike" kern="1200" baseline="0" dirty="0" err="1" smtClean="0">
                <a:solidFill>
                  <a:schemeClr val="tx1"/>
                </a:solidFill>
                <a:effectLst/>
                <a:latin typeface="Century Gothic" panose="020B0502020202020204" pitchFamily="34" charset="0"/>
                <a:ea typeface="+mn-ea"/>
                <a:cs typeface="+mn-cs"/>
              </a:rPr>
              <a:t>Correia</a:t>
            </a:r>
            <a:r>
              <a:rPr lang="en-US" sz="1200" b="0" i="0" u="none" strike="noStrike" kern="1200" baseline="0" dirty="0" smtClean="0">
                <a:solidFill>
                  <a:schemeClr val="tx1"/>
                </a:solidFill>
                <a:effectLst/>
                <a:latin typeface="Century Gothic" panose="020B0502020202020204" pitchFamily="34" charset="0"/>
                <a:ea typeface="+mn-ea"/>
                <a:cs typeface="+mn-cs"/>
              </a:rPr>
              <a:t>, Colorado State University</a:t>
            </a:r>
            <a:endParaRPr lang="en-US" b="0" dirty="0" smtClean="0">
              <a:effectLst/>
              <a:latin typeface="Century Gothic" panose="020B0502020202020204" pitchFamily="34" charset="0"/>
            </a:endParaRPr>
          </a:p>
          <a:p>
            <a:r>
              <a:rPr lang="en-US" b="0" dirty="0" smtClean="0">
                <a:effectLst/>
                <a:latin typeface="Century Gothic" panose="020B0502020202020204" pitchFamily="34" charset="0"/>
              </a:rPr>
              <a:t/>
            </a:r>
            <a:br>
              <a:rPr lang="en-US" b="0" dirty="0" smtClean="0">
                <a:effectLst/>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70175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charset="0"/>
                <a:ea typeface="Century Gothic" charset="0"/>
                <a:cs typeface="Century Gothic" charset="0"/>
              </a:rPr>
              <a:t>The Laramie Mountains Ecological Forecasting project focused on four main objectives for the duration of the term. </a:t>
            </a:r>
          </a:p>
          <a:p>
            <a:pPr rtl="0"/>
            <a:r>
              <a:rPr lang="en-US" sz="1200" b="0" i="0" u="none" strike="noStrike" kern="1200" dirty="0" smtClean="0">
                <a:solidFill>
                  <a:schemeClr val="tx1"/>
                </a:solidFill>
                <a:effectLst/>
                <a:latin typeface="Century Gothic" charset="0"/>
                <a:ea typeface="Century Gothic" charset="0"/>
                <a:cs typeface="Century Gothic" charset="0"/>
              </a:rPr>
              <a:t>-The first goal was to delineate fire history of the</a:t>
            </a:r>
            <a:r>
              <a:rPr lang="en-US" sz="1200" b="0" i="0" u="none" strike="noStrike" kern="1200" baseline="0" dirty="0" smtClean="0">
                <a:solidFill>
                  <a:schemeClr val="tx1"/>
                </a:solidFill>
                <a:effectLst/>
                <a:latin typeface="Century Gothic" charset="0"/>
                <a:ea typeface="Century Gothic" charset="0"/>
                <a:cs typeface="Century Gothic" charset="0"/>
              </a:rPr>
              <a:t> study area</a:t>
            </a:r>
            <a:r>
              <a:rPr lang="en-US" sz="1200" b="0" i="0" u="none" strike="noStrike" kern="1200" dirty="0" smtClean="0">
                <a:solidFill>
                  <a:schemeClr val="tx1"/>
                </a:solidFill>
                <a:effectLst/>
                <a:latin typeface="Century Gothic" charset="0"/>
                <a:ea typeface="Century Gothic" charset="0"/>
                <a:cs typeface="Century Gothic" charset="0"/>
              </a:rPr>
              <a:t> between the years of 1984 and 2015. </a:t>
            </a:r>
          </a:p>
          <a:p>
            <a:pPr rtl="0"/>
            <a:r>
              <a:rPr lang="en-US" sz="1200" b="0" i="0" u="none" strike="noStrike" kern="1200" dirty="0" smtClean="0">
                <a:solidFill>
                  <a:schemeClr val="tx1"/>
                </a:solidFill>
                <a:effectLst/>
                <a:latin typeface="Century Gothic" charset="0"/>
                <a:ea typeface="Century Gothic" charset="0"/>
                <a:cs typeface="Century Gothic" charset="0"/>
              </a:rPr>
              <a:t>-Following this, we classified the severity of the past fire events in the area and compared our results to ancillary data. </a:t>
            </a:r>
          </a:p>
          <a:p>
            <a:pPr rtl="0"/>
            <a:r>
              <a:rPr lang="en-US" sz="1200" b="0" i="0" u="none" strike="noStrike" kern="1200" dirty="0" smtClean="0">
                <a:solidFill>
                  <a:schemeClr val="tx1"/>
                </a:solidFill>
                <a:effectLst/>
                <a:latin typeface="Century Gothic" charset="0"/>
                <a:ea typeface="Century Gothic" charset="0"/>
                <a:cs typeface="Century Gothic" charset="0"/>
              </a:rPr>
              <a:t>-We also calculated fire return intervals throughout the 31-year time series. </a:t>
            </a:r>
          </a:p>
          <a:p>
            <a:pPr rtl="0"/>
            <a:r>
              <a:rPr lang="en-US" sz="1200" b="0" i="0" u="none" strike="noStrike" kern="1200" dirty="0" smtClean="0">
                <a:solidFill>
                  <a:schemeClr val="tx1"/>
                </a:solidFill>
                <a:effectLst/>
                <a:latin typeface="Century Gothic" charset="0"/>
                <a:ea typeface="Century Gothic" charset="0"/>
                <a:cs typeface="Century Gothic" charset="0"/>
              </a:rPr>
              <a:t>-Our last goal was to determine locations at risk for future fires within the study area.</a:t>
            </a:r>
            <a:endParaRPr lang="en-US" sz="1200" b="0" dirty="0" smtClean="0">
              <a:effectLst/>
              <a:latin typeface="Century Gothic" charset="0"/>
              <a:ea typeface="Century Gothic" charset="0"/>
              <a:cs typeface="Century Gothic" charset="0"/>
            </a:endParaRPr>
          </a:p>
          <a:p>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r>
              <a:rPr lang="en-US" sz="1200" b="0" i="0" u="none" strike="noStrike" kern="1200" dirty="0" smtClean="0">
                <a:solidFill>
                  <a:schemeClr val="tx1"/>
                </a:solidFill>
                <a:effectLst/>
                <a:latin typeface="Century Gothic" charset="0"/>
                <a:ea typeface="Century Gothic" charset="0"/>
                <a:cs typeface="Century Gothic" charset="0"/>
              </a:rPr>
              <a:t>Image Source: Kelsey </a:t>
            </a:r>
            <a:r>
              <a:rPr lang="en-US" sz="1200" b="0" i="0" u="none" strike="noStrike" kern="1200" dirty="0" err="1" smtClean="0">
                <a:solidFill>
                  <a:schemeClr val="tx1"/>
                </a:solidFill>
                <a:effectLst/>
                <a:latin typeface="Century Gothic" charset="0"/>
                <a:ea typeface="Century Gothic" charset="0"/>
                <a:cs typeface="Century Gothic" charset="0"/>
              </a:rPr>
              <a:t>Correia</a:t>
            </a:r>
            <a:r>
              <a:rPr lang="en-US" sz="1200" b="0" i="0" u="none" strike="noStrike" kern="1200" dirty="0" smtClean="0">
                <a:solidFill>
                  <a:schemeClr val="tx1"/>
                </a:solidFill>
                <a:effectLst/>
                <a:latin typeface="Century Gothic" charset="0"/>
                <a:ea typeface="Century Gothic" charset="0"/>
                <a:cs typeface="Century Gothic" charset="0"/>
              </a:rPr>
              <a:t>, Colorado State University</a:t>
            </a:r>
            <a:endParaRPr lang="en-US" sz="1200"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47622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charset="0"/>
                <a:ea typeface="Century Gothic" charset="0"/>
                <a:cs typeface="Century Gothic" charset="0"/>
              </a:rPr>
              <a:t>Inspiration for this project stemmed from conversations</a:t>
            </a:r>
            <a:r>
              <a:rPr lang="en-US" sz="1200" b="0" i="0" u="none" strike="noStrike" kern="1200" baseline="0" dirty="0" smtClean="0">
                <a:solidFill>
                  <a:schemeClr val="tx1"/>
                </a:solidFill>
                <a:effectLst/>
                <a:latin typeface="Century Gothic" charset="0"/>
                <a:ea typeface="Century Gothic" charset="0"/>
                <a:cs typeface="Century Gothic" charset="0"/>
              </a:rPr>
              <a:t> with our project partners, the Wyoming Game and Fish Department, USDA Forest Service Laramie Ranger District, and Colorado State University, Natural Resource Ecology Laboratory (NREL). Concerns regarding the e</a:t>
            </a:r>
            <a:r>
              <a:rPr lang="en-US" sz="1200" b="0" i="0" u="none" strike="noStrike" kern="1200" dirty="0" smtClean="0">
                <a:solidFill>
                  <a:schemeClr val="tx1"/>
                </a:solidFill>
                <a:effectLst/>
                <a:latin typeface="Century Gothic" charset="0"/>
                <a:ea typeface="Century Gothic" charset="0"/>
                <a:cs typeface="Century Gothic" charset="0"/>
              </a:rPr>
              <a:t>cological importance of aspen stands and the decreasing presence of healthy aspen stands within the study area were discussed in-depth. </a:t>
            </a:r>
          </a:p>
          <a:p>
            <a:pPr rtl="0"/>
            <a:endParaRPr lang="en-US" sz="1200" b="0" i="0" u="none" strike="noStrike" kern="1200" dirty="0" smtClean="0">
              <a:solidFill>
                <a:schemeClr val="tx1"/>
              </a:solidFill>
              <a:effectLst/>
              <a:latin typeface="Century Gothic" charset="0"/>
              <a:ea typeface="Century Gothic" charset="0"/>
              <a:cs typeface="Century Gothic" charset="0"/>
            </a:endParaRPr>
          </a:p>
          <a:p>
            <a:pPr rtl="0"/>
            <a:r>
              <a:rPr lang="en-US" sz="1200" b="0" i="0" u="none" strike="noStrike" kern="1200" dirty="0" smtClean="0">
                <a:solidFill>
                  <a:schemeClr val="tx1"/>
                </a:solidFill>
                <a:effectLst/>
                <a:latin typeface="Century Gothic" charset="0"/>
                <a:ea typeface="Century Gothic" charset="0"/>
                <a:cs typeface="Century Gothic" charset="0"/>
              </a:rPr>
              <a:t>Mule Deer, Elk, and other ungulate populations’ fitness depends on aspen stands for survival.</a:t>
            </a:r>
            <a:r>
              <a:rPr lang="en-US" sz="1200" b="0" i="0" u="none" strike="noStrike" kern="1200" baseline="0" dirty="0" smtClean="0">
                <a:solidFill>
                  <a:schemeClr val="tx1"/>
                </a:solidFill>
                <a:effectLst/>
                <a:latin typeface="Century Gothic" charset="0"/>
                <a:ea typeface="Century Gothic" charset="0"/>
                <a:cs typeface="Century Gothic" charset="0"/>
              </a:rPr>
              <a:t> A</a:t>
            </a:r>
            <a:r>
              <a:rPr lang="en-US" sz="1200" b="0" i="0" u="none" strike="noStrike" kern="1200" dirty="0" smtClean="0">
                <a:solidFill>
                  <a:schemeClr val="tx1"/>
                </a:solidFill>
                <a:effectLst/>
                <a:latin typeface="Century Gothic" charset="0"/>
                <a:ea typeface="Century Gothic" charset="0"/>
                <a:cs typeface="Century Gothic" charset="0"/>
              </a:rPr>
              <a:t>spen are also highly appreciated for their aesthetic and recreational value. The extent of Sudden Aspen Decline (SAD) is increasing throughout the intermountain west and threatens the prosperity of the species. To combat this threat and, ultimately, assist the dependent ecosystems, specific</a:t>
            </a:r>
            <a:r>
              <a:rPr lang="en-US" sz="1200" b="0" i="0" u="none" strike="noStrike" kern="1200" baseline="0" dirty="0" smtClean="0">
                <a:solidFill>
                  <a:schemeClr val="tx1"/>
                </a:solidFill>
                <a:effectLst/>
                <a:latin typeface="Century Gothic" charset="0"/>
                <a:ea typeface="Century Gothic" charset="0"/>
                <a:cs typeface="Century Gothic" charset="0"/>
              </a:rPr>
              <a:t> land management plans and </a:t>
            </a:r>
            <a:r>
              <a:rPr lang="en-US" sz="1200" b="0" i="0" u="none" strike="noStrike" kern="1200" dirty="0" smtClean="0">
                <a:solidFill>
                  <a:schemeClr val="tx1"/>
                </a:solidFill>
                <a:effectLst/>
                <a:latin typeface="Century Gothic" charset="0"/>
                <a:ea typeface="Century Gothic" charset="0"/>
                <a:cs typeface="Century Gothic" charset="0"/>
              </a:rPr>
              <a:t>prescribed burns are being considered</a:t>
            </a:r>
            <a:r>
              <a:rPr lang="en-US" sz="1200" b="0" i="0" u="none" strike="noStrike" kern="1200" baseline="0" dirty="0" smtClean="0">
                <a:solidFill>
                  <a:schemeClr val="tx1"/>
                </a:solidFill>
                <a:effectLst/>
                <a:latin typeface="Century Gothic" charset="0"/>
                <a:ea typeface="Century Gothic" charset="0"/>
                <a:cs typeface="Century Gothic" charset="0"/>
              </a:rPr>
              <a:t> </a:t>
            </a:r>
            <a:r>
              <a:rPr lang="en-US" sz="1200" b="0" i="0" u="none" strike="noStrike" kern="1200" dirty="0" smtClean="0">
                <a:solidFill>
                  <a:schemeClr val="tx1"/>
                </a:solidFill>
                <a:effectLst/>
                <a:latin typeface="Century Gothic" charset="0"/>
                <a:ea typeface="Century Gothic" charset="0"/>
                <a:cs typeface="Century Gothic" charset="0"/>
              </a:rPr>
              <a:t>for the area in order to facilitate the regeneration of new, healthy aspen stands.</a:t>
            </a:r>
            <a:endParaRPr lang="en-US" b="0" dirty="0" smtClean="0">
              <a:effectLst/>
              <a:latin typeface="Century Gothic" charset="0"/>
              <a:ea typeface="Century Gothic" charset="0"/>
              <a:cs typeface="Century Gothic" charset="0"/>
            </a:endParaRPr>
          </a:p>
          <a:p>
            <a:r>
              <a:rPr lang="en-US" b="0" dirty="0" smtClean="0">
                <a:effectLst/>
                <a:latin typeface="Century Gothic" charset="0"/>
                <a:ea typeface="Century Gothic" charset="0"/>
                <a:cs typeface="Century Gothic" charset="0"/>
              </a:rPr>
              <a:t/>
            </a:r>
            <a:br>
              <a:rPr lang="en-US" b="0" dirty="0" smtClean="0">
                <a:effectLst/>
                <a:latin typeface="Century Gothic" charset="0"/>
                <a:ea typeface="Century Gothic" charset="0"/>
                <a:cs typeface="Century Gothic" charset="0"/>
              </a:rPr>
            </a:br>
            <a:r>
              <a:rPr lang="en-US" b="0" dirty="0" smtClean="0">
                <a:effectLst/>
                <a:latin typeface="Century Gothic" charset="0"/>
                <a:ea typeface="Century Gothic" charset="0"/>
                <a:cs typeface="Century Gothic" charset="0"/>
              </a:rPr>
              <a:t/>
            </a:r>
            <a:br>
              <a:rPr lang="en-US" b="0" dirty="0" smtClean="0">
                <a:effectLst/>
                <a:latin typeface="Century Gothic" charset="0"/>
                <a:ea typeface="Century Gothic" charset="0"/>
                <a:cs typeface="Century Gothic" charset="0"/>
              </a:rPr>
            </a:br>
            <a:r>
              <a:rPr lang="en-US" sz="1200" b="0" i="0" u="none" strike="noStrike" kern="1200" dirty="0" smtClean="0">
                <a:solidFill>
                  <a:schemeClr val="tx1"/>
                </a:solidFill>
                <a:effectLst/>
                <a:latin typeface="Century Gothic" charset="0"/>
                <a:ea typeface="Century Gothic" charset="0"/>
                <a:cs typeface="Century Gothic" charset="0"/>
              </a:rPr>
              <a:t>Image Source: Kelsey </a:t>
            </a:r>
            <a:r>
              <a:rPr lang="en-US" sz="1200" b="0" i="0" u="none" strike="noStrike" kern="1200" dirty="0" err="1" smtClean="0">
                <a:solidFill>
                  <a:schemeClr val="tx1"/>
                </a:solidFill>
                <a:effectLst/>
                <a:latin typeface="Century Gothic" charset="0"/>
                <a:ea typeface="Century Gothic" charset="0"/>
                <a:cs typeface="Century Gothic" charset="0"/>
              </a:rPr>
              <a:t>Correia</a:t>
            </a:r>
            <a:r>
              <a:rPr lang="en-US" sz="1200" b="0" i="0" u="none" strike="noStrike" kern="1200" dirty="0" smtClean="0">
                <a:solidFill>
                  <a:schemeClr val="tx1"/>
                </a:solidFill>
                <a:effectLst/>
                <a:latin typeface="Century Gothic" charset="0"/>
                <a:ea typeface="Century Gothic" charset="0"/>
                <a:cs typeface="Century Gothic" charset="0"/>
              </a:rPr>
              <a:t>, Colorado State University</a:t>
            </a:r>
            <a:endParaRPr lang="en-US"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905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Our general workflow included four main stages: Data Acquisition, Data Processing, Modeling, and Results. We followed two main paths through the workflow, which are depicted left to right in the diagram. The first path results in the fire history time series and the other results in the fire extent, burn severity, frequency, and return interval.</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following slides explain the components of each stage in more detail.</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0012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Through the United States Geological Survey (USGS) </a:t>
            </a:r>
            <a:r>
              <a:rPr lang="en-US" sz="1200" b="0" i="0" u="none" strike="noStrike" kern="1200" dirty="0" err="1" smtClean="0">
                <a:solidFill>
                  <a:schemeClr val="tx1"/>
                </a:solidFill>
                <a:effectLst/>
                <a:latin typeface="+mn-lt"/>
                <a:ea typeface="+mn-ea"/>
                <a:cs typeface="+mn-cs"/>
              </a:rPr>
              <a:t>EarthExplorer</a:t>
            </a:r>
            <a:r>
              <a:rPr lang="en-US" sz="1200" b="0" i="0" u="none" strike="noStrike" kern="1200" dirty="0" smtClean="0">
                <a:solidFill>
                  <a:schemeClr val="tx1"/>
                </a:solidFill>
                <a:effectLst/>
                <a:latin typeface="+mn-lt"/>
                <a:ea typeface="+mn-ea"/>
                <a:cs typeface="+mn-cs"/>
              </a:rPr>
              <a:t> portal, we downloaded six tiles from the Shuttle Radar Topography Mission (SRTM) digital elevation model (DEM) data for the range of our study area. Also, through the </a:t>
            </a:r>
            <a:r>
              <a:rPr lang="en-US" sz="1200" b="0" i="0" u="none" strike="noStrike" kern="1200" dirty="0" err="1" smtClean="0">
                <a:solidFill>
                  <a:schemeClr val="tx1"/>
                </a:solidFill>
                <a:effectLst/>
                <a:latin typeface="+mn-lt"/>
                <a:ea typeface="+mn-ea"/>
                <a:cs typeface="+mn-cs"/>
              </a:rPr>
              <a:t>EarthExplorer</a:t>
            </a:r>
            <a:r>
              <a:rPr lang="en-US" sz="1200" b="0" i="0" u="none" strike="noStrike" kern="1200" dirty="0" smtClean="0">
                <a:solidFill>
                  <a:schemeClr val="tx1"/>
                </a:solidFill>
                <a:effectLst/>
                <a:latin typeface="+mn-lt"/>
                <a:ea typeface="+mn-ea"/>
                <a:cs typeface="+mn-cs"/>
              </a:rPr>
              <a:t> portal, we compiled all available Landsat 5 TM, Landsat 7 ETM+, and Landsat 8 OLI/TIRS imagery with less than 20% cloud cover for the 1984-2015 growing seasons (June through August).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Specific data products included surface reflectance (SR), Normalized Difference Vegetation Index (NDVI), Enhanced Vegetation Index (EVI), Soil-Adjusted Vegetation Index (SAVI), Modified Soil-Adjusted Vegetation Index (MSAVI), Normalized Difference Moisture Index (NDMI), Normalized Burn Ratio (NBR), and Normalized Burn Ratio 2 (NBR2). </a:t>
            </a:r>
            <a:endParaRPr lang="en-US" b="0" dirty="0" smtClean="0">
              <a:effectLst/>
            </a:endParaRPr>
          </a:p>
          <a:p>
            <a:pPr rtl="0"/>
            <a:r>
              <a:rPr lang="en-US" b="0" dirty="0" smtClean="0">
                <a:effectLst/>
              </a:rPr>
              <a:t/>
            </a:r>
            <a:br>
              <a:rPr lang="en-US" b="0" dirty="0" smtClean="0">
                <a:effectLst/>
              </a:rPr>
            </a:b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 http://</a:t>
            </a:r>
            <a:r>
              <a:rPr lang="en-US" sz="1200" b="0" i="0" u="none" strike="noStrike" kern="1200" dirty="0" err="1" smtClean="0">
                <a:solidFill>
                  <a:schemeClr val="tx1"/>
                </a:solidFill>
                <a:effectLst/>
                <a:latin typeface="+mn-lt"/>
                <a:ea typeface="+mn-ea"/>
                <a:cs typeface="+mn-cs"/>
              </a:rPr>
              <a:t>www.devpedia.developexchange.com</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dp</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index.php?title</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List_of_Satellite_Pictures</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rgbClr val="FF0000"/>
                </a:solidFill>
                <a:effectLst/>
                <a:latin typeface="+mn-lt"/>
                <a:ea typeface="+mn-ea"/>
                <a:cs typeface="+mn-cs"/>
              </a:rPr>
              <a:t>El </a:t>
            </a:r>
            <a:r>
              <a:rPr lang="en-US" sz="1200" b="0" i="0" u="none" strike="noStrike" kern="1200" baseline="0" dirty="0" err="1" smtClean="0">
                <a:solidFill>
                  <a:srgbClr val="FF0000"/>
                </a:solidFill>
                <a:effectLst/>
                <a:latin typeface="+mn-lt"/>
                <a:ea typeface="+mn-ea"/>
                <a:cs typeface="+mn-cs"/>
              </a:rPr>
              <a:t>Pensieve</a:t>
            </a:r>
            <a:r>
              <a:rPr lang="en-US" sz="1200" b="0" i="0" u="none" strike="noStrike" kern="1200" baseline="0" dirty="0" smtClean="0">
                <a:solidFill>
                  <a:srgbClr val="FF0000"/>
                </a:solidFill>
                <a:effectLst/>
                <a:latin typeface="+mn-lt"/>
                <a:ea typeface="+mn-ea"/>
                <a:cs typeface="+mn-cs"/>
              </a:rPr>
              <a:t> De </a:t>
            </a:r>
            <a:r>
              <a:rPr lang="en-US" sz="1200" b="0" i="0" u="none" strike="noStrike" kern="1200" baseline="0" dirty="0" err="1" smtClean="0">
                <a:solidFill>
                  <a:srgbClr val="FF0000"/>
                </a:solidFill>
                <a:effectLst/>
                <a:latin typeface="+mn-lt"/>
                <a:ea typeface="+mn-ea"/>
                <a:cs typeface="+mn-cs"/>
              </a:rPr>
              <a:t>Dinorider</a:t>
            </a:r>
            <a:r>
              <a:rPr lang="en-US" sz="1200" b="0" i="0" u="none" strike="noStrike" kern="1200" baseline="0" dirty="0" smtClean="0">
                <a:solidFill>
                  <a:srgbClr val="FF0000"/>
                </a:solidFill>
                <a:effectLst/>
                <a:latin typeface="+mn-lt"/>
                <a:ea typeface="+mn-ea"/>
                <a:cs typeface="+mn-cs"/>
              </a:rPr>
              <a:t>, http://dinorider.blogspot.com/2005_06_01_dinorider_archive.html, http://creativecommons.org/licenses/by-nc-nd/4.0/legalcode</a:t>
            </a:r>
            <a:endParaRPr lang="en-US" sz="1200" b="0" i="0" u="none" strike="noStrike" kern="1200" dirty="0" smtClean="0">
              <a:solidFill>
                <a:srgbClr val="FF0000"/>
              </a:solidFill>
              <a:effectLst/>
              <a:latin typeface="+mn-lt"/>
              <a:ea typeface="+mn-ea"/>
              <a:cs typeface="+mn-cs"/>
            </a:endParaRPr>
          </a:p>
          <a:p>
            <a:pPr rtl="0"/>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156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USDA Forest Service, Laramie Ranger District provided us with shapefiles for Administrative Boundaries, Vegetation Records, and Fire History Records. Additional vegetation and fire history records were acquired from the Landscape Fire and Resource Management Planning Tools Program (LANDFIRE) and Monitoring Trends in Burn Severity (MTBS).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sources: </a:t>
            </a:r>
            <a:endParaRPr lang="en-US" b="0" dirty="0" smtClean="0">
              <a:effectLst/>
            </a:endParaRPr>
          </a:p>
          <a:p>
            <a:pPr rtl="0"/>
            <a:r>
              <a:rPr lang="en-US" sz="1200" b="0" i="0" u="none" strike="noStrike" kern="1200" dirty="0" smtClean="0">
                <a:solidFill>
                  <a:schemeClr val="tx1"/>
                </a:solidFill>
                <a:effectLst/>
                <a:latin typeface="+mn-lt"/>
                <a:ea typeface="+mn-ea"/>
                <a:cs typeface="+mn-cs"/>
              </a:rPr>
              <a:t>http://</a:t>
            </a:r>
            <a:r>
              <a:rPr lang="en-US" sz="1200" b="0" i="0" u="none" strike="noStrike" kern="1200" dirty="0" err="1" smtClean="0">
                <a:solidFill>
                  <a:schemeClr val="tx1"/>
                </a:solidFill>
                <a:effectLst/>
                <a:latin typeface="+mn-lt"/>
                <a:ea typeface="+mn-ea"/>
                <a:cs typeface="+mn-cs"/>
              </a:rPr>
              <a:t>www.mtbs.gov</a:t>
            </a:r>
            <a:r>
              <a:rPr lang="en-US" sz="1200" b="0" i="0" u="none" strike="noStrike" kern="1200" dirty="0" smtClean="0">
                <a:solidFill>
                  <a:schemeClr val="tx1"/>
                </a:solidFill>
                <a:effectLst/>
                <a:latin typeface="+mn-lt"/>
                <a:ea typeface="+mn-ea"/>
                <a:cs typeface="+mn-cs"/>
              </a:rPr>
              <a:t>/data/</a:t>
            </a:r>
            <a:r>
              <a:rPr lang="en-US" sz="1200" b="0" i="0" u="none" strike="noStrike" kern="1200" dirty="0" err="1" smtClean="0">
                <a:solidFill>
                  <a:schemeClr val="tx1"/>
                </a:solidFill>
                <a:effectLst/>
                <a:latin typeface="+mn-lt"/>
                <a:ea typeface="+mn-ea"/>
                <a:cs typeface="+mn-cs"/>
              </a:rPr>
              <a:t>individualfiredata.html</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http://</a:t>
            </a:r>
            <a:r>
              <a:rPr lang="en-US" sz="1200" b="0" i="0" u="none" strike="noStrike" kern="1200" dirty="0" err="1" smtClean="0">
                <a:solidFill>
                  <a:schemeClr val="tx1"/>
                </a:solidFill>
                <a:effectLst/>
                <a:latin typeface="+mn-lt"/>
                <a:ea typeface="+mn-ea"/>
                <a:cs typeface="+mn-cs"/>
              </a:rPr>
              <a:t>nrfirescience.org</a:t>
            </a:r>
            <a:r>
              <a:rPr lang="en-US" sz="1200" b="0" i="0" u="none" strike="noStrike" kern="1200" dirty="0" smtClean="0">
                <a:solidFill>
                  <a:schemeClr val="tx1"/>
                </a:solidFill>
                <a:effectLst/>
                <a:latin typeface="+mn-lt"/>
                <a:ea typeface="+mn-ea"/>
                <a:cs typeface="+mn-cs"/>
              </a:rPr>
              <a:t>/event/landfire-3-customizing-data;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http://</a:t>
            </a:r>
            <a:r>
              <a:rPr lang="en-US" sz="1200" b="0" i="0" u="none" strike="noStrike" kern="1200" dirty="0" err="1" smtClean="0">
                <a:solidFill>
                  <a:schemeClr val="tx1"/>
                </a:solidFill>
                <a:effectLst/>
                <a:latin typeface="+mn-lt"/>
                <a:ea typeface="+mn-ea"/>
                <a:cs typeface="+mn-cs"/>
              </a:rPr>
              <a:t>www.fs.usda.gov</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prc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0179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We preprocessed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total of 165 downloaded images (A more specific breakdown can be see in the table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through </a:t>
            </a:r>
            <a:r>
              <a:rPr lang="en-US" sz="1200" b="0" i="0" u="none" strike="noStrike" kern="1200" dirty="0" err="1" smtClean="0">
                <a:solidFill>
                  <a:schemeClr val="tx1"/>
                </a:solidFill>
                <a:effectLst/>
                <a:latin typeface="+mn-lt"/>
                <a:ea typeface="+mn-ea"/>
                <a:cs typeface="+mn-cs"/>
              </a:rPr>
              <a:t>LandsatLinkr</a:t>
            </a:r>
            <a:r>
              <a:rPr lang="en-US" sz="1200" b="0" i="0" u="none" strike="noStrike" kern="1200" dirty="0" smtClean="0">
                <a:solidFill>
                  <a:schemeClr val="tx1"/>
                </a:solidFill>
                <a:effectLst/>
                <a:latin typeface="+mn-lt"/>
                <a:ea typeface="+mn-ea"/>
                <a:cs typeface="+mn-cs"/>
              </a:rPr>
              <a:t>, an automated system that creates spectrally consistent Landsat imagery across TM, ETM+, and OLI sensors.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six tiles of SRTM elevation data were mosaicked together to create a digital elevation map of the area using the </a:t>
            </a:r>
            <a:r>
              <a:rPr lang="en-US" sz="1200" b="0" i="0" u="none" strike="noStrike" kern="1200" dirty="0" err="1" smtClean="0">
                <a:solidFill>
                  <a:schemeClr val="tx1"/>
                </a:solidFill>
                <a:effectLst/>
                <a:latin typeface="+mn-lt"/>
                <a:ea typeface="+mn-ea"/>
                <a:cs typeface="+mn-cs"/>
              </a:rPr>
              <a:t>LandsatLinkr</a:t>
            </a:r>
            <a:r>
              <a:rPr lang="en-US" sz="1200" b="0" i="0" u="none" strike="noStrike" kern="1200" dirty="0" smtClean="0">
                <a:solidFill>
                  <a:schemeClr val="tx1"/>
                </a:solidFill>
                <a:effectLst/>
                <a:latin typeface="+mn-lt"/>
                <a:ea typeface="+mn-ea"/>
                <a:cs typeface="+mn-cs"/>
              </a:rPr>
              <a:t> package in the R statistical computing language and environment. Aspen in the intermountain west typically occur between 1,500 m and 3,200 m in elevation. The study site for this project was determined by excluding locations with elevation values outside of this range. Processing of SRTM data was performed in QGIS Desktop version 2.12.1.</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Data downloaded from </a:t>
            </a:r>
            <a:r>
              <a:rPr lang="en-US" sz="1200" b="0" i="0" u="none" strike="noStrike" kern="1200" dirty="0" err="1" smtClean="0">
                <a:solidFill>
                  <a:schemeClr val="tx1"/>
                </a:solidFill>
                <a:effectLst/>
                <a:latin typeface="+mn-lt"/>
                <a:ea typeface="+mn-ea"/>
                <a:cs typeface="+mn-cs"/>
              </a:rPr>
              <a:t>EarthExplorer</a:t>
            </a:r>
            <a:r>
              <a:rPr lang="en-US" sz="1200" b="0" i="0" u="none" strike="noStrike" kern="1200" dirty="0" smtClean="0">
                <a:solidFill>
                  <a:schemeClr val="tx1"/>
                </a:solidFill>
                <a:effectLst/>
                <a:latin typeface="+mn-lt"/>
                <a:ea typeface="+mn-ea"/>
                <a:cs typeface="+mn-cs"/>
              </a:rPr>
              <a:t> were decompressed, stacked, resampled, and </a:t>
            </a:r>
            <a:r>
              <a:rPr lang="en-US" sz="1200" b="0" i="0" u="none" strike="noStrike" kern="1200" dirty="0" err="1" smtClean="0">
                <a:solidFill>
                  <a:schemeClr val="tx1"/>
                </a:solidFill>
                <a:effectLst/>
                <a:latin typeface="+mn-lt"/>
                <a:ea typeface="+mn-ea"/>
                <a:cs typeface="+mn-cs"/>
              </a:rPr>
              <a:t>reprojected</a:t>
            </a:r>
            <a:r>
              <a:rPr lang="en-US" sz="1200" b="0" i="0" u="none" strike="noStrike" kern="1200" dirty="0" smtClean="0">
                <a:solidFill>
                  <a:schemeClr val="tx1"/>
                </a:solidFill>
                <a:effectLst/>
                <a:latin typeface="+mn-lt"/>
                <a:ea typeface="+mn-ea"/>
                <a:cs typeface="+mn-cs"/>
              </a:rPr>
              <a:t> within </a:t>
            </a:r>
            <a:r>
              <a:rPr lang="en-US" sz="1200" b="0" i="0" u="none" strike="noStrike" kern="1200" dirty="0" err="1" smtClean="0">
                <a:solidFill>
                  <a:schemeClr val="tx1"/>
                </a:solidFill>
                <a:effectLst/>
                <a:latin typeface="+mn-lt"/>
                <a:ea typeface="+mn-ea"/>
                <a:cs typeface="+mn-cs"/>
              </a:rPr>
              <a:t>LandsatLinkr</a:t>
            </a:r>
            <a:r>
              <a:rPr lang="en-US" sz="1200" b="0" i="0" u="none" strike="noStrike" kern="1200" dirty="0" smtClean="0">
                <a:solidFill>
                  <a:schemeClr val="tx1"/>
                </a:solidFill>
                <a:effectLst/>
                <a:latin typeface="+mn-lt"/>
                <a:ea typeface="+mn-ea"/>
                <a:cs typeface="+mn-cs"/>
              </a:rPr>
              <a:t>. Tasseled-cap indices were calculated for each TM and ETM+ image. OLI data were spectrally calibrated to ETM+ data, and annual cloud-free composite images were generated as stand-alone outputs, as well as a time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series stack consisting of all annual cloud-free image composites.</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Annual composites for each of the four Path/Row scenes were mosaicked together for each year. Locations outside of the study area were masked, and the resulting image stack was used for subsequent data analysis. </a:t>
            </a:r>
            <a:endParaRPr lang="en-US" b="0" dirty="0" smtClean="0">
              <a:effectLst/>
            </a:endParaRPr>
          </a:p>
          <a:p>
            <a:pPr rtl="0"/>
            <a:r>
              <a:rPr lang="en-US" b="0" dirty="0" smtClean="0">
                <a:effectLst/>
              </a:rPr>
              <a:t/>
            </a:r>
            <a:br>
              <a:rPr lang="en-US" b="0" dirty="0" smtClean="0">
                <a:effectLst/>
              </a:rPr>
            </a:b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 http://</a:t>
            </a:r>
            <a:r>
              <a:rPr lang="en-US" sz="1200" b="0" i="0" u="none" strike="noStrike" kern="1200" dirty="0" err="1" smtClean="0">
                <a:solidFill>
                  <a:schemeClr val="tx1"/>
                </a:solidFill>
                <a:effectLst/>
                <a:latin typeface="+mn-lt"/>
                <a:ea typeface="+mn-ea"/>
                <a:cs typeface="+mn-cs"/>
              </a:rPr>
              <a:t>landsatlinkr.jdbcode.com</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54136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soon!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96191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572408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omments" Target="../comments/comment10.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6.tif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10" Type="http://schemas.openxmlformats.org/officeDocument/2006/relationships/comments" Target="../comments/comment5.xml"/><Relationship Id="rId4" Type="http://schemas.openxmlformats.org/officeDocument/2006/relationships/image" Target="../media/image11.tiff"/><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7.xml"/><Relationship Id="rId5" Type="http://schemas.microsoft.com/office/2007/relationships/hdphoto" Target="../media/hdphoto4.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8168" y="1289098"/>
            <a:ext cx="7741528" cy="1043355"/>
          </a:xfrm>
        </p:spPr>
        <p:txBody>
          <a:bodyPr>
            <a:noAutofit/>
          </a:bodyPr>
          <a:lstStyle/>
          <a:p>
            <a:pPr algn="ctr"/>
            <a:r>
              <a:rPr lang="en-US" sz="4000" dirty="0" smtClean="0"/>
              <a:t>Laramie Mountains</a:t>
            </a:r>
          </a:p>
          <a:p>
            <a:pPr algn="ctr"/>
            <a:r>
              <a:rPr lang="en-US" sz="4000" dirty="0" smtClean="0"/>
              <a:t>Ecological Forecasting</a:t>
            </a:r>
            <a:endParaRPr lang="en-US" sz="4000" dirty="0"/>
          </a:p>
        </p:txBody>
      </p:sp>
      <p:sp>
        <p:nvSpPr>
          <p:cNvPr id="9" name="Text Placeholder 8"/>
          <p:cNvSpPr>
            <a:spLocks noGrp="1"/>
          </p:cNvSpPr>
          <p:nvPr>
            <p:ph type="body" sz="quarter" idx="17"/>
          </p:nvPr>
        </p:nvSpPr>
        <p:spPr/>
        <p:txBody>
          <a:bodyPr>
            <a:normAutofit fontScale="92500" lnSpcReduction="10000"/>
          </a:bodyPr>
          <a:lstStyle/>
          <a:p>
            <a:r>
              <a:rPr lang="en-US" dirty="0" smtClean="0"/>
              <a:t>Mapping Fire History in the Laramie Mountain Range, Wyoming with a 31-Year Landsat Time Series</a:t>
            </a:r>
            <a:endParaRPr lang="en-US" dirty="0"/>
          </a:p>
        </p:txBody>
      </p:sp>
      <p:sp>
        <p:nvSpPr>
          <p:cNvPr id="11" name="Text Placeholder 2"/>
          <p:cNvSpPr txBox="1">
            <a:spLocks/>
          </p:cNvSpPr>
          <p:nvPr/>
        </p:nvSpPr>
        <p:spPr>
          <a:xfrm>
            <a:off x="228599" y="3569733"/>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smtClean="0">
                <a:solidFill>
                  <a:srgbClr val="767171"/>
                </a:solidFill>
              </a:rPr>
              <a:t>Stephanie </a:t>
            </a:r>
            <a:r>
              <a:rPr lang="en-US" sz="1600" dirty="0" err="1" smtClean="0">
                <a:solidFill>
                  <a:srgbClr val="767171"/>
                </a:solidFill>
              </a:rPr>
              <a:t>Krail</a:t>
            </a:r>
            <a:r>
              <a:rPr lang="en-US" sz="1600" dirty="0" smtClean="0">
                <a:solidFill>
                  <a:srgbClr val="767171"/>
                </a:solidFill>
              </a:rPr>
              <a:t> (Project Lead)</a:t>
            </a:r>
            <a:endParaRPr lang="en-US" sz="1600" dirty="0">
              <a:solidFill>
                <a:srgbClr val="767171"/>
              </a:solidFill>
            </a:endParaRPr>
          </a:p>
        </p:txBody>
      </p:sp>
      <p:sp>
        <p:nvSpPr>
          <p:cNvPr id="19" name="Text Placeholder 2"/>
          <p:cNvSpPr txBox="1">
            <a:spLocks/>
          </p:cNvSpPr>
          <p:nvPr/>
        </p:nvSpPr>
        <p:spPr>
          <a:xfrm>
            <a:off x="228600" y="3958920"/>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smtClean="0">
                <a:solidFill>
                  <a:srgbClr val="767171"/>
                </a:solidFill>
              </a:rPr>
              <a:t>Aubrey </a:t>
            </a:r>
            <a:r>
              <a:rPr lang="en-US" sz="1600" dirty="0" err="1" smtClean="0">
                <a:solidFill>
                  <a:srgbClr val="767171"/>
                </a:solidFill>
              </a:rPr>
              <a:t>Hilte</a:t>
            </a:r>
            <a:endParaRPr lang="en-US" sz="1600" dirty="0">
              <a:solidFill>
                <a:srgbClr val="767171"/>
              </a:solidFill>
            </a:endParaRPr>
          </a:p>
        </p:txBody>
      </p:sp>
      <p:sp>
        <p:nvSpPr>
          <p:cNvPr id="21" name="Text Placeholder 2"/>
          <p:cNvSpPr txBox="1">
            <a:spLocks/>
          </p:cNvSpPr>
          <p:nvPr/>
        </p:nvSpPr>
        <p:spPr>
          <a:xfrm>
            <a:off x="4665612" y="3571497"/>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smtClean="0">
                <a:solidFill>
                  <a:srgbClr val="767171"/>
                </a:solidFill>
              </a:rPr>
              <a:t>Alexa Grafton</a:t>
            </a:r>
            <a:endParaRPr lang="en-US" sz="1600" dirty="0">
              <a:solidFill>
                <a:srgbClr val="767171"/>
              </a:solidFill>
            </a:endParaRPr>
          </a:p>
        </p:txBody>
      </p:sp>
      <p:sp>
        <p:nvSpPr>
          <p:cNvPr id="22" name="Text Placeholder 2"/>
          <p:cNvSpPr txBox="1">
            <a:spLocks/>
          </p:cNvSpPr>
          <p:nvPr/>
        </p:nvSpPr>
        <p:spPr>
          <a:xfrm>
            <a:off x="4665612" y="3960684"/>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smtClean="0">
                <a:solidFill>
                  <a:srgbClr val="767171"/>
                </a:solidFill>
              </a:rPr>
              <a:t>Darin Schulte</a:t>
            </a:r>
            <a:endParaRPr lang="en-US" sz="1600" dirty="0">
              <a:solidFill>
                <a:srgbClr val="767171"/>
              </a:solidFill>
            </a:endParaRPr>
          </a:p>
        </p:txBody>
      </p:sp>
    </p:spTree>
    <p:extLst>
      <p:ext uri="{BB962C8B-B14F-4D97-AF65-F5344CB8AC3E}">
        <p14:creationId xmlns:p14="http://schemas.microsoft.com/office/powerpoint/2010/main" val="744866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0" name="Group 29"/>
          <p:cNvGrpSpPr/>
          <p:nvPr/>
        </p:nvGrpSpPr>
        <p:grpSpPr>
          <a:xfrm>
            <a:off x="534352" y="5796977"/>
            <a:ext cx="8040030" cy="873432"/>
            <a:chOff x="944183" y="3453826"/>
            <a:chExt cx="8040030" cy="873432"/>
          </a:xfrm>
        </p:grpSpPr>
        <p:grpSp>
          <p:nvGrpSpPr>
            <p:cNvPr id="31" name="Group 30"/>
            <p:cNvGrpSpPr/>
            <p:nvPr/>
          </p:nvGrpSpPr>
          <p:grpSpPr>
            <a:xfrm>
              <a:off x="3204770" y="3453826"/>
              <a:ext cx="834863" cy="843170"/>
              <a:chOff x="1914287" y="4750099"/>
              <a:chExt cx="834863" cy="843170"/>
            </a:xfrm>
          </p:grpSpPr>
          <p:sp>
            <p:nvSpPr>
              <p:cNvPr id="49" name="Oval 48"/>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0" name="Group 49"/>
              <p:cNvGrpSpPr/>
              <p:nvPr/>
            </p:nvGrpSpPr>
            <p:grpSpPr>
              <a:xfrm>
                <a:off x="1914287" y="4750099"/>
                <a:ext cx="834863" cy="843170"/>
                <a:chOff x="1914287" y="4750099"/>
                <a:chExt cx="834863" cy="843170"/>
              </a:xfrm>
            </p:grpSpPr>
            <p:sp>
              <p:nvSpPr>
                <p:cNvPr id="51" name="Parallelogram 50"/>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2" name="Parallelogram 51"/>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2" name="Group 31"/>
            <p:cNvGrpSpPr/>
            <p:nvPr/>
          </p:nvGrpSpPr>
          <p:grpSpPr>
            <a:xfrm>
              <a:off x="5709938" y="3489418"/>
              <a:ext cx="992453" cy="772620"/>
              <a:chOff x="2792371" y="4750987"/>
              <a:chExt cx="992453" cy="772620"/>
            </a:xfrm>
          </p:grpSpPr>
          <p:sp>
            <p:nvSpPr>
              <p:cNvPr id="44" name="Oval 43"/>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5" name="Group 44"/>
              <p:cNvGrpSpPr/>
              <p:nvPr/>
            </p:nvGrpSpPr>
            <p:grpSpPr>
              <a:xfrm>
                <a:off x="2792371" y="4750987"/>
                <a:ext cx="992453" cy="751261"/>
                <a:chOff x="3823957" y="4812116"/>
                <a:chExt cx="992453" cy="751261"/>
              </a:xfrm>
              <a:noFill/>
            </p:grpSpPr>
            <p:sp>
              <p:nvSpPr>
                <p:cNvPr id="46" name="Freeform 45"/>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chemeClr val="accent1">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7" name="Straight Connector 46"/>
                <p:cNvCxnSpPr/>
                <p:nvPr/>
              </p:nvCxnSpPr>
              <p:spPr>
                <a:xfrm>
                  <a:off x="3896709" y="4812116"/>
                  <a:ext cx="0" cy="751261"/>
                </a:xfrm>
                <a:prstGeom prst="line">
                  <a:avLst/>
                </a:prstGeom>
                <a:grpFill/>
                <a:ln w="28575" cap="flat" cmpd="sng" algn="ctr">
                  <a:solidFill>
                    <a:schemeClr val="accent1">
                      <a:alpha val="55000"/>
                    </a:schemeClr>
                  </a:solidFill>
                  <a:prstDash val="solid"/>
                </a:ln>
                <a:effectLst/>
              </p:spPr>
            </p:cxnSp>
            <p:cxnSp>
              <p:nvCxnSpPr>
                <p:cNvPr id="48" name="Straight Connector 47"/>
                <p:cNvCxnSpPr/>
                <p:nvPr/>
              </p:nvCxnSpPr>
              <p:spPr>
                <a:xfrm>
                  <a:off x="3823957" y="5532336"/>
                  <a:ext cx="992453" cy="0"/>
                </a:xfrm>
                <a:prstGeom prst="line">
                  <a:avLst/>
                </a:prstGeom>
                <a:grpFill/>
                <a:ln w="28575" cap="flat" cmpd="sng" algn="ctr">
                  <a:solidFill>
                    <a:schemeClr val="accent1">
                      <a:alpha val="55000"/>
                    </a:schemeClr>
                  </a:solidFill>
                  <a:prstDash val="solid"/>
                </a:ln>
                <a:effectLst/>
              </p:spPr>
            </p:cxnSp>
          </p:grpSp>
        </p:grpSp>
        <p:grpSp>
          <p:nvGrpSpPr>
            <p:cNvPr id="33" name="Group 32"/>
            <p:cNvGrpSpPr/>
            <p:nvPr/>
          </p:nvGrpSpPr>
          <p:grpSpPr>
            <a:xfrm>
              <a:off x="8149349" y="3562908"/>
              <a:ext cx="834864" cy="761511"/>
              <a:chOff x="4328234" y="4794272"/>
              <a:chExt cx="834864" cy="761511"/>
            </a:xfrm>
          </p:grpSpPr>
          <p:sp>
            <p:nvSpPr>
              <p:cNvPr id="37" name="Oval 36"/>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8" name="Group 37"/>
              <p:cNvGrpSpPr/>
              <p:nvPr/>
            </p:nvGrpSpPr>
            <p:grpSpPr>
              <a:xfrm>
                <a:off x="4328234" y="4864480"/>
                <a:ext cx="834864" cy="691303"/>
                <a:chOff x="7558911" y="718795"/>
                <a:chExt cx="834864" cy="691303"/>
              </a:xfrm>
            </p:grpSpPr>
            <p:sp>
              <p:nvSpPr>
                <p:cNvPr id="39" name="Parallelogram 38"/>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0" name="Teardrop 39"/>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1" name="Oval 40"/>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2" name="Straight Connector 41"/>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3" name="Straight Connector 42"/>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nvGrpSpPr>
            <p:cNvPr id="34" name="Group 33"/>
            <p:cNvGrpSpPr/>
            <p:nvPr/>
          </p:nvGrpSpPr>
          <p:grpSpPr>
            <a:xfrm>
              <a:off x="944183" y="3460102"/>
              <a:ext cx="867156" cy="867156"/>
              <a:chOff x="944183" y="3460102"/>
              <a:chExt cx="867156" cy="867156"/>
            </a:xfrm>
          </p:grpSpPr>
          <p:pic>
            <p:nvPicPr>
              <p:cNvPr id="35" name="Picture 34"/>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44183" y="3460102"/>
                <a:ext cx="867156" cy="867156"/>
              </a:xfrm>
              <a:prstGeom prst="rect">
                <a:avLst/>
              </a:prstGeom>
              <a:noFill/>
            </p:spPr>
          </p:pic>
          <p:sp>
            <p:nvSpPr>
              <p:cNvPr id="36" name="Oval 35"/>
              <p:cNvSpPr/>
              <p:nvPr/>
            </p:nvSpPr>
            <p:spPr>
              <a:xfrm>
                <a:off x="1026770" y="3509581"/>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grpSp>
      <p:sp>
        <p:nvSpPr>
          <p:cNvPr id="28"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Analysis</a:t>
            </a:r>
            <a:endParaRPr lang="en-US" sz="4000" b="1" dirty="0">
              <a:solidFill>
                <a:schemeClr val="accent1"/>
              </a:solidFill>
            </a:endParaRPr>
          </a:p>
        </p:txBody>
      </p:sp>
    </p:spTree>
    <p:extLst>
      <p:ext uri="{BB962C8B-B14F-4D97-AF65-F5344CB8AC3E}">
        <p14:creationId xmlns:p14="http://schemas.microsoft.com/office/powerpoint/2010/main" val="3540587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28"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Results</a:t>
            </a:r>
            <a:endParaRPr lang="en-US" sz="4000" b="1" dirty="0">
              <a:solidFill>
                <a:schemeClr val="accent1"/>
              </a:solidFill>
            </a:endParaRPr>
          </a:p>
        </p:txBody>
      </p:sp>
    </p:spTree>
    <p:extLst>
      <p:ext uri="{BB962C8B-B14F-4D97-AF65-F5344CB8AC3E}">
        <p14:creationId xmlns:p14="http://schemas.microsoft.com/office/powerpoint/2010/main" val="933123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28"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Results</a:t>
            </a:r>
            <a:endParaRPr lang="en-US" sz="4000" b="1" dirty="0">
              <a:solidFill>
                <a:schemeClr val="accent1"/>
              </a:solidFill>
            </a:endParaRPr>
          </a:p>
        </p:txBody>
      </p:sp>
    </p:spTree>
    <p:extLst>
      <p:ext uri="{BB962C8B-B14F-4D97-AF65-F5344CB8AC3E}">
        <p14:creationId xmlns:p14="http://schemas.microsoft.com/office/powerpoint/2010/main" val="1620449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664712" cy="3374136"/>
          </a:xfrm>
        </p:spPr>
        <p:txBody>
          <a:bodyPr/>
          <a:lstStyle/>
          <a:p>
            <a:r>
              <a:rPr lang="en-US" dirty="0" smtClean="0"/>
              <a:t>Coming Soon!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609" r="18535"/>
          <a:stretch/>
        </p:blipFill>
        <p:spPr>
          <a:xfrm>
            <a:off x="4572000" y="0"/>
            <a:ext cx="4571999" cy="6858000"/>
          </a:xfrm>
          <a:prstGeom prst="rect">
            <a:avLst/>
          </a:prstGeom>
        </p:spPr>
      </p:pic>
      <p:sp>
        <p:nvSpPr>
          <p:cNvPr id="7" name="Text Placeholder 4"/>
          <p:cNvSpPr>
            <a:spLocks noGrp="1"/>
          </p:cNvSpPr>
          <p:nvPr>
            <p:ph type="body" sz="quarter" idx="13"/>
          </p:nvPr>
        </p:nvSpPr>
        <p:spPr>
          <a:xfrm>
            <a:off x="5809487" y="6583680"/>
            <a:ext cx="3334512" cy="274320"/>
          </a:xfrm>
        </p:spPr>
        <p:txBody>
          <a:bodyPr>
            <a:normAutofit/>
          </a:bodyPr>
          <a:lstStyle/>
          <a:p>
            <a:pPr algn="r"/>
            <a:r>
              <a:rPr lang="en-US" dirty="0" smtClean="0">
                <a:solidFill>
                  <a:schemeClr val="bg1"/>
                </a:solidFill>
              </a:rPr>
              <a:t>Image Credit: Kelsey </a:t>
            </a:r>
            <a:r>
              <a:rPr lang="en-US" dirty="0" err="1" smtClean="0">
                <a:solidFill>
                  <a:schemeClr val="bg1"/>
                </a:solidFill>
              </a:rPr>
              <a:t>Correia</a:t>
            </a:r>
            <a:endParaRPr lang="en-US" dirty="0">
              <a:solidFill>
                <a:schemeClr val="bg1"/>
              </a:solidFill>
            </a:endParaRPr>
          </a:p>
        </p:txBody>
      </p:sp>
      <p:sp>
        <p:nvSpPr>
          <p:cNvPr id="6" name="Text Placeholder 2"/>
          <p:cNvSpPr txBox="1">
            <a:spLocks/>
          </p:cNvSpPr>
          <p:nvPr/>
        </p:nvSpPr>
        <p:spPr>
          <a:xfrm>
            <a:off x="498920" y="350512"/>
            <a:ext cx="3301556" cy="678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chemeClr val="accent1"/>
                </a:solidFill>
              </a:rPr>
              <a:t>Conclusions</a:t>
            </a:r>
            <a:endParaRPr lang="en-US" sz="4000" b="1" dirty="0">
              <a:solidFill>
                <a:schemeClr val="accent1"/>
              </a:solidFill>
            </a:endParaRPr>
          </a:p>
        </p:txBody>
      </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5776" y="2041970"/>
            <a:ext cx="4119031" cy="3374136"/>
          </a:xfrm>
        </p:spPr>
        <p:txBody>
          <a:bodyPr>
            <a:noAutofit/>
          </a:bodyPr>
          <a:lstStyle/>
          <a:p>
            <a:pPr>
              <a:spcBef>
                <a:spcPts val="0"/>
              </a:spcBef>
            </a:pPr>
            <a:r>
              <a:rPr lang="en-US" b="1" dirty="0" smtClean="0">
                <a:solidFill>
                  <a:schemeClr val="accent1"/>
                </a:solidFill>
              </a:rPr>
              <a:t>Data</a:t>
            </a:r>
            <a:r>
              <a:rPr lang="en-US" dirty="0" smtClean="0"/>
              <a:t> limitations in image availability and quality</a:t>
            </a:r>
          </a:p>
          <a:p>
            <a:pPr>
              <a:spcBef>
                <a:spcPts val="0"/>
              </a:spcBef>
            </a:pPr>
            <a:endParaRPr lang="en-US" dirty="0" smtClean="0"/>
          </a:p>
          <a:p>
            <a:pPr>
              <a:spcBef>
                <a:spcPts val="0"/>
              </a:spcBef>
            </a:pPr>
            <a:r>
              <a:rPr lang="en-US" b="1" dirty="0" smtClean="0">
                <a:solidFill>
                  <a:schemeClr val="accent1"/>
                </a:solidFill>
              </a:rPr>
              <a:t>Threshold</a:t>
            </a:r>
            <a:r>
              <a:rPr lang="en-US" dirty="0" smtClean="0"/>
              <a:t> designations</a:t>
            </a:r>
          </a:p>
          <a:p>
            <a:pPr>
              <a:spcBef>
                <a:spcPts val="0"/>
              </a:spcBef>
            </a:pPr>
            <a:endParaRPr lang="en-US" dirty="0" smtClean="0"/>
          </a:p>
          <a:p>
            <a:pPr>
              <a:spcBef>
                <a:spcPts val="0"/>
              </a:spcBef>
            </a:pPr>
            <a:r>
              <a:rPr lang="en-US" dirty="0" smtClean="0"/>
              <a:t>Extensive </a:t>
            </a:r>
            <a:r>
              <a:rPr lang="en-US" b="1" dirty="0" smtClean="0">
                <a:solidFill>
                  <a:schemeClr val="accent1"/>
                </a:solidFill>
              </a:rPr>
              <a:t>cloud cover </a:t>
            </a:r>
            <a:r>
              <a:rPr lang="en-US" dirty="0" smtClean="0"/>
              <a:t>over study area</a:t>
            </a:r>
            <a:endParaRPr lang="en-US" b="1" dirty="0" smtClean="0">
              <a:solidFill>
                <a:schemeClr val="accent1"/>
              </a:solidFill>
            </a:endParaRPr>
          </a:p>
          <a:p>
            <a:pPr>
              <a:spcBef>
                <a:spcPts val="0"/>
              </a:spcBef>
            </a:pPr>
            <a:endParaRPr lang="en-US" b="1" dirty="0" smtClean="0">
              <a:solidFill>
                <a:schemeClr val="accent1"/>
              </a:solidFill>
            </a:endParaRPr>
          </a:p>
          <a:p>
            <a:pPr>
              <a:spcBef>
                <a:spcPts val="0"/>
              </a:spcBef>
            </a:pPr>
            <a:r>
              <a:rPr lang="en-US" b="1" dirty="0" smtClean="0">
                <a:solidFill>
                  <a:schemeClr val="accent1"/>
                </a:solidFill>
              </a:rPr>
              <a:t>Validation</a:t>
            </a:r>
            <a:r>
              <a:rPr lang="en-US" dirty="0" smtClean="0"/>
              <a:t> of data from prescribed and natural burn locations </a:t>
            </a:r>
            <a:endParaRPr lang="en-US" dirty="0"/>
          </a:p>
        </p:txBody>
      </p:sp>
      <p:pic>
        <p:nvPicPr>
          <p:cNvPr id="1026" name="Picture 2" descr="Aspen3-KelseyCorreia.jpg"/>
          <p:cNvPicPr>
            <a:picLocks noChangeAspect="1" noChangeArrowheads="1"/>
          </p:cNvPicPr>
          <p:nvPr/>
        </p:nvPicPr>
        <p:blipFill rotWithShape="1">
          <a:blip r:embed="rId3">
            <a:extLst>
              <a:ext uri="{28A0092B-C50C-407E-A947-70E740481C1C}">
                <a14:useLocalDpi xmlns:a14="http://schemas.microsoft.com/office/drawing/2010/main" val="0"/>
              </a:ext>
            </a:extLst>
          </a:blip>
          <a:srcRect b="7773"/>
          <a:stretch/>
        </p:blipFill>
        <p:spPr bwMode="auto">
          <a:xfrm>
            <a:off x="4572000" y="0"/>
            <a:ext cx="4572000" cy="687493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3"/>
          </p:nvPr>
        </p:nvSpPr>
        <p:spPr>
          <a:xfrm>
            <a:off x="5809488" y="6583680"/>
            <a:ext cx="3334512" cy="274320"/>
          </a:xfrm>
        </p:spPr>
        <p:txBody>
          <a:bodyPr>
            <a:normAutofit/>
          </a:bodyPr>
          <a:lstStyle/>
          <a:p>
            <a:pPr algn="r"/>
            <a:r>
              <a:rPr lang="en-US" dirty="0" smtClean="0">
                <a:solidFill>
                  <a:schemeClr val="bg1"/>
                </a:solidFill>
              </a:rPr>
              <a:t>Image Credit: Kelsey </a:t>
            </a:r>
            <a:r>
              <a:rPr lang="en-US" dirty="0" err="1" smtClean="0">
                <a:solidFill>
                  <a:schemeClr val="bg1"/>
                </a:solidFill>
              </a:rPr>
              <a:t>Correia</a:t>
            </a:r>
            <a:endParaRPr lang="en-US" dirty="0">
              <a:solidFill>
                <a:schemeClr val="bg1"/>
              </a:solidFill>
            </a:endParaRPr>
          </a:p>
        </p:txBody>
      </p:sp>
      <p:sp>
        <p:nvSpPr>
          <p:cNvPr id="8" name="Text Placeholder 2"/>
          <p:cNvSpPr txBox="1">
            <a:spLocks/>
          </p:cNvSpPr>
          <p:nvPr/>
        </p:nvSpPr>
        <p:spPr>
          <a:xfrm>
            <a:off x="498920" y="350512"/>
            <a:ext cx="3561636" cy="678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chemeClr val="accent1"/>
                </a:solidFill>
              </a:rPr>
              <a:t>Errors &amp; Uncertainties</a:t>
            </a:r>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8920" y="350512"/>
            <a:ext cx="3301556" cy="678180"/>
          </a:xfrm>
        </p:spPr>
        <p:txBody>
          <a:bodyPr/>
          <a:lstStyle/>
          <a:p>
            <a:r>
              <a:rPr lang="en-US" dirty="0" smtClean="0"/>
              <a:t>Future Work</a:t>
            </a:r>
            <a:endParaRPr lang="en-US"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3587750"/>
            <a:ext cx="9144000" cy="3270250"/>
          </a:xfrm>
        </p:spPr>
      </p:pic>
      <p:sp>
        <p:nvSpPr>
          <p:cNvPr id="5" name="Text Placeholder 4"/>
          <p:cNvSpPr>
            <a:spLocks noGrp="1"/>
          </p:cNvSpPr>
          <p:nvPr>
            <p:ph type="body" sz="quarter" idx="13"/>
          </p:nvPr>
        </p:nvSpPr>
        <p:spPr>
          <a:xfrm>
            <a:off x="5809488" y="6583680"/>
            <a:ext cx="3334512" cy="274320"/>
          </a:xfrm>
        </p:spPr>
        <p:txBody>
          <a:bodyPr>
            <a:normAutofit/>
          </a:bodyPr>
          <a:lstStyle/>
          <a:p>
            <a:r>
              <a:rPr lang="en-US" dirty="0" smtClean="0">
                <a:solidFill>
                  <a:schemeClr val="bg1"/>
                </a:solidFill>
              </a:rPr>
              <a:t>Image Credit: Kelsey </a:t>
            </a:r>
            <a:r>
              <a:rPr lang="en-US" dirty="0" err="1" smtClean="0">
                <a:solidFill>
                  <a:schemeClr val="bg1"/>
                </a:solidFill>
              </a:rPr>
              <a:t>Correia</a:t>
            </a:r>
            <a:endParaRPr lang="en-US" dirty="0">
              <a:solidFill>
                <a:schemeClr val="bg1"/>
              </a:solidFill>
            </a:endParaRPr>
          </a:p>
        </p:txBody>
      </p:sp>
      <p:sp>
        <p:nvSpPr>
          <p:cNvPr id="7" name="Text Placeholder 1"/>
          <p:cNvSpPr txBox="1">
            <a:spLocks/>
          </p:cNvSpPr>
          <p:nvPr/>
        </p:nvSpPr>
        <p:spPr>
          <a:xfrm>
            <a:off x="503491" y="1233304"/>
            <a:ext cx="8470028" cy="2319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smtClean="0">
                <a:solidFill>
                  <a:schemeClr val="accent1"/>
                </a:solidFill>
              </a:rPr>
              <a:t>DEVELOP </a:t>
            </a:r>
            <a:r>
              <a:rPr lang="en-US" dirty="0"/>
              <a:t>S</a:t>
            </a:r>
            <a:r>
              <a:rPr lang="en-US" dirty="0" smtClean="0"/>
              <a:t>ummer 2016 Term</a:t>
            </a:r>
            <a:endParaRPr lang="en-US" b="1" dirty="0" smtClean="0">
              <a:solidFill>
                <a:schemeClr val="accent1"/>
              </a:solidFill>
            </a:endParaRPr>
          </a:p>
          <a:p>
            <a:pPr>
              <a:spcBef>
                <a:spcPts val="0"/>
              </a:spcBef>
            </a:pPr>
            <a:endParaRPr lang="en-US" dirty="0" smtClean="0">
              <a:solidFill>
                <a:schemeClr val="accent1"/>
              </a:solidFill>
            </a:endParaRPr>
          </a:p>
          <a:p>
            <a:pPr>
              <a:spcBef>
                <a:spcPts val="0"/>
              </a:spcBef>
            </a:pPr>
            <a:r>
              <a:rPr lang="en-US" dirty="0" smtClean="0"/>
              <a:t>Utilizing aspen as an </a:t>
            </a:r>
            <a:r>
              <a:rPr lang="en-US" b="1" dirty="0" smtClean="0">
                <a:solidFill>
                  <a:schemeClr val="accent1"/>
                </a:solidFill>
              </a:rPr>
              <a:t>indicator species</a:t>
            </a:r>
            <a:r>
              <a:rPr lang="en-US" dirty="0" smtClean="0"/>
              <a:t> for healthy ungulate habitat</a:t>
            </a:r>
          </a:p>
          <a:p>
            <a:pPr>
              <a:spcBef>
                <a:spcPts val="0"/>
              </a:spcBef>
            </a:pPr>
            <a:endParaRPr lang="en-US" dirty="0" smtClean="0"/>
          </a:p>
          <a:p>
            <a:pPr>
              <a:spcBef>
                <a:spcPts val="0"/>
              </a:spcBef>
            </a:pPr>
            <a:r>
              <a:rPr lang="en-US" b="1" dirty="0" smtClean="0">
                <a:solidFill>
                  <a:schemeClr val="accent1"/>
                </a:solidFill>
              </a:rPr>
              <a:t>Expanding research </a:t>
            </a:r>
            <a:r>
              <a:rPr lang="en-US" dirty="0" smtClean="0"/>
              <a:t>on fire as a management tool</a:t>
            </a:r>
            <a:endParaRPr lang="en-US" b="1" dirty="0" smtClean="0">
              <a:solidFill>
                <a:schemeClr val="accent1"/>
              </a:solidFill>
            </a:endParaRPr>
          </a:p>
          <a:p>
            <a:pPr>
              <a:spcBef>
                <a:spcPts val="0"/>
              </a:spcBef>
            </a:pPr>
            <a:endParaRPr lang="en-US" dirty="0" smtClean="0">
              <a:solidFill>
                <a:schemeClr val="accent1"/>
              </a:solidFill>
            </a:endParaRPr>
          </a:p>
          <a:p>
            <a:pPr>
              <a:spcBef>
                <a:spcPts val="0"/>
              </a:spcBef>
            </a:pPr>
            <a:r>
              <a:rPr lang="en-US" dirty="0" smtClean="0"/>
              <a:t>Conducting field work to </a:t>
            </a:r>
            <a:r>
              <a:rPr lang="en-US" b="1" dirty="0" smtClean="0">
                <a:solidFill>
                  <a:schemeClr val="accent1"/>
                </a:solidFill>
              </a:rPr>
              <a:t>supplement satellite imagery</a:t>
            </a:r>
            <a:endParaRPr lang="en-US" dirty="0" smtClean="0"/>
          </a:p>
        </p:txBody>
      </p:sp>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355815" cy="1126454"/>
          </a:xfrm>
        </p:spPr>
        <p:txBody>
          <a:bodyPr>
            <a:normAutofit/>
          </a:bodyPr>
          <a:lstStyle/>
          <a:p>
            <a:r>
              <a:rPr lang="en-US" dirty="0" smtClean="0"/>
              <a:t>Dr. Paul Evangelista (Colorado State University, Natural Resource Ecology Laboratory (NREL))</a:t>
            </a:r>
          </a:p>
          <a:p>
            <a:r>
              <a:rPr lang="en-US" dirty="0" smtClean="0"/>
              <a:t>Dr. Amanda West (Colorado State University, NREL)</a:t>
            </a:r>
          </a:p>
        </p:txBody>
      </p:sp>
      <p:sp>
        <p:nvSpPr>
          <p:cNvPr id="3" name="Text Placeholder 2"/>
          <p:cNvSpPr>
            <a:spLocks noGrp="1"/>
          </p:cNvSpPr>
          <p:nvPr>
            <p:ph type="body" sz="quarter" idx="11"/>
          </p:nvPr>
        </p:nvSpPr>
        <p:spPr>
          <a:xfrm>
            <a:off x="571207" y="3011686"/>
            <a:ext cx="8051583" cy="955091"/>
          </a:xfrm>
        </p:spPr>
        <p:txBody>
          <a:bodyPr>
            <a:noAutofit/>
          </a:bodyPr>
          <a:lstStyle/>
          <a:p>
            <a:r>
              <a:rPr lang="en-US" dirty="0" smtClean="0"/>
              <a:t>Wyoming Game and Fish Department</a:t>
            </a:r>
          </a:p>
          <a:p>
            <a:r>
              <a:rPr lang="en-US" dirty="0" smtClean="0"/>
              <a:t>USDA Forest Service, Laramie Ranger District</a:t>
            </a:r>
          </a:p>
          <a:p>
            <a:r>
              <a:rPr lang="en-US" dirty="0" smtClean="0"/>
              <a:t>Colorado State University, NREL</a:t>
            </a:r>
            <a:endParaRPr lang="en-US" dirty="0"/>
          </a:p>
        </p:txBody>
      </p:sp>
      <p:sp>
        <p:nvSpPr>
          <p:cNvPr id="4" name="Text Placeholder 3"/>
          <p:cNvSpPr>
            <a:spLocks noGrp="1"/>
          </p:cNvSpPr>
          <p:nvPr>
            <p:ph type="body" sz="quarter" idx="12"/>
          </p:nvPr>
        </p:nvSpPr>
        <p:spPr>
          <a:xfrm>
            <a:off x="571207" y="4853240"/>
            <a:ext cx="8464305" cy="834637"/>
          </a:xfrm>
        </p:spPr>
        <p:txBody>
          <a:bodyPr>
            <a:noAutofit/>
          </a:bodyPr>
          <a:lstStyle/>
          <a:p>
            <a:r>
              <a:rPr lang="en-US" dirty="0" smtClean="0"/>
              <a:t>Dr. Bill </a:t>
            </a:r>
            <a:r>
              <a:rPr lang="en-US" dirty="0" err="1" smtClean="0"/>
              <a:t>Romme</a:t>
            </a:r>
            <a:r>
              <a:rPr lang="en-US" dirty="0"/>
              <a:t> </a:t>
            </a:r>
            <a:r>
              <a:rPr lang="en-US" dirty="0" smtClean="0"/>
              <a:t>(Colorado State University, NREL)</a:t>
            </a:r>
          </a:p>
          <a:p>
            <a:r>
              <a:rPr lang="en-US" dirty="0" smtClean="0"/>
              <a:t>Brian Woodward (NASA DEVELOP Center Lead)</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37963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80219" y="0"/>
            <a:ext cx="9438966" cy="6980349"/>
            <a:chOff x="38463" y="152400"/>
            <a:chExt cx="8819043" cy="6442376"/>
          </a:xfrm>
        </p:grpSpPr>
        <p:grpSp>
          <p:nvGrpSpPr>
            <p:cNvPr id="25" name="Group 24"/>
            <p:cNvGrpSpPr/>
            <p:nvPr/>
          </p:nvGrpSpPr>
          <p:grpSpPr>
            <a:xfrm>
              <a:off x="38463" y="152400"/>
              <a:ext cx="8819043" cy="6442376"/>
              <a:chOff x="38464" y="152400"/>
              <a:chExt cx="8819034" cy="6442364"/>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596" t="2221" r="3229" b="3839"/>
              <a:stretch/>
            </p:blipFill>
            <p:spPr>
              <a:xfrm>
                <a:off x="38464" y="152400"/>
                <a:ext cx="8819034" cy="6442364"/>
              </a:xfrm>
              <a:prstGeom prst="rect">
                <a:avLst/>
              </a:prstGeom>
            </p:spPr>
          </p:pic>
          <p:pic>
            <p:nvPicPr>
              <p:cNvPr id="18" name="Picture 17"/>
              <p:cNvPicPr>
                <a:picLocks noChangeAspect="1"/>
              </p:cNvPicPr>
              <p:nvPr/>
            </p:nvPicPr>
            <p:blipFill>
              <a:blip r:embed="rId4"/>
              <a:stretch>
                <a:fillRect/>
              </a:stretch>
            </p:blipFill>
            <p:spPr>
              <a:xfrm>
                <a:off x="548734" y="5987338"/>
                <a:ext cx="3617719" cy="330200"/>
              </a:xfrm>
              <a:prstGeom prst="rect">
                <a:avLst/>
              </a:prstGeom>
            </p:spPr>
          </p:pic>
          <p:sp>
            <p:nvSpPr>
              <p:cNvPr id="19" name="TextBox 18"/>
              <p:cNvSpPr txBox="1"/>
              <p:nvPr/>
            </p:nvSpPr>
            <p:spPr>
              <a:xfrm>
                <a:off x="3082721" y="364505"/>
                <a:ext cx="4876800" cy="795356"/>
              </a:xfrm>
              <a:prstGeom prst="rect">
                <a:avLst/>
              </a:prstGeom>
              <a:noFill/>
            </p:spPr>
            <p:txBody>
              <a:bodyPr wrap="square" rtlCol="0">
                <a:spAutoFit/>
              </a:bodyPr>
              <a:lstStyle/>
              <a:p>
                <a:pPr algn="ctr"/>
                <a:r>
                  <a:rPr lang="en-US" sz="2500" b="1" dirty="0" smtClean="0">
                    <a:solidFill>
                      <a:prstClr val="black"/>
                    </a:solidFill>
                    <a:ea typeface="Century Gothic" charset="0"/>
                    <a:cs typeface="Century Gothic" charset="0"/>
                  </a:rPr>
                  <a:t>Laramie Mountains Ecological Forecasting Study Area</a:t>
                </a:r>
                <a:endParaRPr lang="en-US" sz="2500" b="1" dirty="0">
                  <a:solidFill>
                    <a:prstClr val="black"/>
                  </a:solidFill>
                  <a:ea typeface="Century Gothic" charset="0"/>
                  <a:cs typeface="Century Gothic" charset="0"/>
                </a:endParaRPr>
              </a:p>
            </p:txBody>
          </p:sp>
          <p:sp>
            <p:nvSpPr>
              <p:cNvPr id="20" name="Rectangle 19"/>
              <p:cNvSpPr/>
              <p:nvPr/>
            </p:nvSpPr>
            <p:spPr>
              <a:xfrm>
                <a:off x="638164" y="2280917"/>
                <a:ext cx="232610" cy="200526"/>
              </a:xfrm>
              <a:prstGeom prst="rect">
                <a:avLst/>
              </a:prstGeom>
              <a:solidFill>
                <a:srgbClr val="44546A"/>
              </a:solidFill>
              <a:ln w="12700" cap="flat" cmpd="sng" algn="ctr">
                <a:no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22" name="TextBox 21"/>
              <p:cNvSpPr txBox="1"/>
              <p:nvPr/>
            </p:nvSpPr>
            <p:spPr>
              <a:xfrm>
                <a:off x="838692" y="2208728"/>
                <a:ext cx="2403589" cy="369273"/>
              </a:xfrm>
              <a:prstGeom prst="rect">
                <a:avLst/>
              </a:prstGeom>
              <a:noFill/>
            </p:spPr>
            <p:txBody>
              <a:bodyPr wrap="square" rtlCol="0">
                <a:spAutoFit/>
              </a:bodyPr>
              <a:lstStyle/>
              <a:p>
                <a:r>
                  <a:rPr lang="en-US" sz="2000" dirty="0" smtClean="0">
                    <a:solidFill>
                      <a:prstClr val="black"/>
                    </a:solidFill>
                    <a:ea typeface="Century Gothic" charset="0"/>
                    <a:cs typeface="Century Gothic" charset="0"/>
                  </a:rPr>
                  <a:t>Study area extent</a:t>
                </a:r>
                <a:endParaRPr lang="en-US" sz="2000" dirty="0">
                  <a:solidFill>
                    <a:prstClr val="black"/>
                  </a:solidFill>
                  <a:ea typeface="Century Gothic" charset="0"/>
                  <a:cs typeface="Century Gothic" charset="0"/>
                </a:endParaRPr>
              </a:p>
            </p:txBody>
          </p:sp>
          <p:sp>
            <p:nvSpPr>
              <p:cNvPr id="23" name="TextBox 22"/>
              <p:cNvSpPr txBox="1"/>
              <p:nvPr/>
            </p:nvSpPr>
            <p:spPr>
              <a:xfrm>
                <a:off x="846711" y="2527718"/>
                <a:ext cx="2596098" cy="369273"/>
              </a:xfrm>
              <a:prstGeom prst="rect">
                <a:avLst/>
              </a:prstGeom>
              <a:noFill/>
            </p:spPr>
            <p:txBody>
              <a:bodyPr wrap="square" rtlCol="0">
                <a:spAutoFit/>
              </a:bodyPr>
              <a:lstStyle/>
              <a:p>
                <a:r>
                  <a:rPr lang="en-US" sz="2000" dirty="0" smtClean="0">
                    <a:solidFill>
                      <a:prstClr val="black"/>
                    </a:solidFill>
                    <a:ea typeface="Century Gothic" charset="0"/>
                    <a:cs typeface="Century Gothic" charset="0"/>
                  </a:rPr>
                  <a:t>Path, Row outlines</a:t>
                </a:r>
                <a:endParaRPr lang="en-US" sz="2000" dirty="0">
                  <a:solidFill>
                    <a:prstClr val="black"/>
                  </a:solidFill>
                  <a:ea typeface="Century Gothic" charset="0"/>
                  <a:cs typeface="Century Gothic" charset="0"/>
                </a:endParaRPr>
              </a:p>
            </p:txBody>
          </p:sp>
          <p:pic>
            <p:nvPicPr>
              <p:cNvPr id="24" name="Picture 23"/>
              <p:cNvPicPr>
                <a:picLocks noChangeAspect="1"/>
              </p:cNvPicPr>
              <p:nvPr/>
            </p:nvPicPr>
            <p:blipFill rotWithShape="1">
              <a:blip r:embed="rId5"/>
              <a:srcRect t="36429"/>
              <a:stretch/>
            </p:blipFill>
            <p:spPr>
              <a:xfrm rot="10800000">
                <a:off x="8017886" y="322088"/>
                <a:ext cx="511629" cy="650500"/>
              </a:xfrm>
              <a:prstGeom prst="rect">
                <a:avLst/>
              </a:prstGeom>
            </p:spPr>
          </p:pic>
        </p:grpSp>
        <p:sp>
          <p:nvSpPr>
            <p:cNvPr id="21" name="Rectangle 20"/>
            <p:cNvSpPr/>
            <p:nvPr/>
          </p:nvSpPr>
          <p:spPr>
            <a:xfrm>
              <a:off x="638164" y="2588711"/>
              <a:ext cx="232610" cy="200526"/>
            </a:xfrm>
            <a:prstGeom prst="rect">
              <a:avLst/>
            </a:prstGeom>
            <a:noFill/>
            <a:ln w="19050" cap="flat" cmpd="sng" algn="ctr">
              <a:solidFill>
                <a:sysClr val="windowText" lastClr="000000"/>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grpSp>
    </p:spTree>
    <p:extLst>
      <p:ext uri="{BB962C8B-B14F-4D97-AF65-F5344CB8AC3E}">
        <p14:creationId xmlns:p14="http://schemas.microsoft.com/office/powerpoint/2010/main" val="3143428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75027" y="1658319"/>
            <a:ext cx="3593592" cy="4925361"/>
          </a:xfrm>
        </p:spPr>
        <p:txBody>
          <a:bodyPr>
            <a:normAutofit/>
          </a:bodyPr>
          <a:lstStyle/>
          <a:p>
            <a:pPr>
              <a:spcBef>
                <a:spcPts val="0"/>
              </a:spcBef>
            </a:pPr>
            <a:r>
              <a:rPr lang="en-US" b="1" dirty="0" smtClean="0">
                <a:solidFill>
                  <a:schemeClr val="accent1"/>
                </a:solidFill>
              </a:rPr>
              <a:t>Delineate</a:t>
            </a:r>
            <a:r>
              <a:rPr lang="en-US" b="1" dirty="0" smtClean="0">
                <a:solidFill>
                  <a:srgbClr val="2E8652"/>
                </a:solidFill>
              </a:rPr>
              <a:t> </a:t>
            </a:r>
            <a:r>
              <a:rPr lang="en-US" dirty="0" smtClean="0"/>
              <a:t>fire history of the Laramie Mountain Range</a:t>
            </a:r>
          </a:p>
          <a:p>
            <a:pPr>
              <a:spcBef>
                <a:spcPts val="0"/>
              </a:spcBef>
            </a:pPr>
            <a:endParaRPr lang="en-US" dirty="0" smtClean="0"/>
          </a:p>
          <a:p>
            <a:pPr>
              <a:spcBef>
                <a:spcPts val="0"/>
              </a:spcBef>
            </a:pPr>
            <a:r>
              <a:rPr lang="en-US" b="1" dirty="0" smtClean="0">
                <a:solidFill>
                  <a:srgbClr val="2E8652"/>
                </a:solidFill>
              </a:rPr>
              <a:t>Classify </a:t>
            </a:r>
            <a:r>
              <a:rPr lang="en-US" dirty="0" smtClean="0"/>
              <a:t>severity of past fire events</a:t>
            </a:r>
          </a:p>
          <a:p>
            <a:pPr>
              <a:spcBef>
                <a:spcPts val="0"/>
              </a:spcBef>
            </a:pPr>
            <a:endParaRPr lang="en-US" dirty="0" smtClean="0"/>
          </a:p>
          <a:p>
            <a:pPr>
              <a:spcBef>
                <a:spcPts val="0"/>
              </a:spcBef>
            </a:pPr>
            <a:r>
              <a:rPr lang="en-US" b="1" dirty="0" smtClean="0">
                <a:solidFill>
                  <a:srgbClr val="2E8652"/>
                </a:solidFill>
              </a:rPr>
              <a:t>Calculate </a:t>
            </a:r>
            <a:r>
              <a:rPr lang="en-US" dirty="0" smtClean="0"/>
              <a:t>fire return intervals through a 31-year time series</a:t>
            </a:r>
          </a:p>
          <a:p>
            <a:pPr>
              <a:spcBef>
                <a:spcPts val="0"/>
              </a:spcBef>
            </a:pPr>
            <a:endParaRPr lang="en-US" dirty="0" smtClean="0"/>
          </a:p>
          <a:p>
            <a:pPr>
              <a:spcBef>
                <a:spcPts val="0"/>
              </a:spcBef>
            </a:pPr>
            <a:r>
              <a:rPr lang="en-US" b="1" dirty="0" smtClean="0">
                <a:solidFill>
                  <a:srgbClr val="2E8652"/>
                </a:solidFill>
              </a:rPr>
              <a:t>Analyze </a:t>
            </a:r>
            <a:r>
              <a:rPr lang="en-US" dirty="0" smtClean="0"/>
              <a:t>locations within study area for future fire risk</a:t>
            </a:r>
            <a:endParaRPr lang="en-US" dirty="0"/>
          </a:p>
        </p:txBody>
      </p:sp>
      <p:sp>
        <p:nvSpPr>
          <p:cNvPr id="3" name="Text Placeholder 2"/>
          <p:cNvSpPr>
            <a:spLocks noGrp="1"/>
          </p:cNvSpPr>
          <p:nvPr>
            <p:ph type="body" sz="quarter" idx="10"/>
          </p:nvPr>
        </p:nvSpPr>
        <p:spPr>
          <a:xfrm>
            <a:off x="5002459" y="350512"/>
            <a:ext cx="3566160" cy="740851"/>
          </a:xfrm>
        </p:spPr>
        <p:txBody>
          <a:bodyPr/>
          <a:lstStyle/>
          <a:p>
            <a:r>
              <a:rPr lang="en-US" dirty="0" smtClean="0"/>
              <a:t>Objectives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299" t="400" r="19516" b="1353"/>
          <a:stretch/>
        </p:blipFill>
        <p:spPr>
          <a:xfrm>
            <a:off x="0" y="-1"/>
            <a:ext cx="4588933" cy="6858001"/>
          </a:xfrm>
          <a:prstGeom prst="rect">
            <a:avLst/>
          </a:prstGeom>
        </p:spPr>
      </p:pic>
      <p:sp>
        <p:nvSpPr>
          <p:cNvPr id="5" name="Text Placeholder 4"/>
          <p:cNvSpPr>
            <a:spLocks noGrp="1"/>
          </p:cNvSpPr>
          <p:nvPr>
            <p:ph type="body" sz="quarter" idx="13"/>
          </p:nvPr>
        </p:nvSpPr>
        <p:spPr>
          <a:xfrm>
            <a:off x="0" y="6583680"/>
            <a:ext cx="4163568" cy="274320"/>
          </a:xfrm>
          <a:noFill/>
        </p:spPr>
        <p:txBody>
          <a:bodyPr>
            <a:normAutofit/>
          </a:bodyPr>
          <a:lstStyle/>
          <a:p>
            <a:pPr algn="l"/>
            <a:r>
              <a:rPr lang="en-US" dirty="0" smtClean="0">
                <a:solidFill>
                  <a:schemeClr val="bg1"/>
                </a:solidFill>
              </a:rPr>
              <a:t>Image Credit: Kelsey </a:t>
            </a:r>
            <a:r>
              <a:rPr lang="en-US" dirty="0" err="1" smtClean="0">
                <a:solidFill>
                  <a:schemeClr val="bg1"/>
                </a:solidFill>
              </a:rPr>
              <a:t>Corria</a:t>
            </a:r>
            <a:endParaRPr lang="en-US" dirty="0">
              <a:solidFill>
                <a:schemeClr val="bg1"/>
              </a:solidFill>
            </a:endParaRPr>
          </a:p>
        </p:txBody>
      </p:sp>
    </p:spTree>
    <p:extLst>
      <p:ext uri="{BB962C8B-B14F-4D97-AF65-F5344CB8AC3E}">
        <p14:creationId xmlns:p14="http://schemas.microsoft.com/office/powerpoint/2010/main" val="2923051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24687"/>
          </a:xfrm>
          <a:prstGeom prst="rect">
            <a:avLst/>
          </a:prstGeom>
        </p:spPr>
      </p:pic>
      <p:sp>
        <p:nvSpPr>
          <p:cNvPr id="2" name="Text Placeholder 1"/>
          <p:cNvSpPr>
            <a:spLocks noGrp="1"/>
          </p:cNvSpPr>
          <p:nvPr>
            <p:ph type="body" sz="quarter" idx="11"/>
          </p:nvPr>
        </p:nvSpPr>
        <p:spPr>
          <a:xfrm>
            <a:off x="580644" y="4681718"/>
            <a:ext cx="7982712" cy="1914288"/>
          </a:xfrm>
        </p:spPr>
        <p:txBody>
          <a:bodyPr>
            <a:normAutofit lnSpcReduction="10000"/>
          </a:bodyPr>
          <a:lstStyle/>
          <a:p>
            <a:pPr>
              <a:spcBef>
                <a:spcPts val="0"/>
              </a:spcBef>
            </a:pPr>
            <a:r>
              <a:rPr lang="en-US" dirty="0" smtClean="0"/>
              <a:t>Population fitness of </a:t>
            </a:r>
            <a:r>
              <a:rPr lang="en-US" b="1" dirty="0" smtClean="0">
                <a:solidFill>
                  <a:schemeClr val="accent1"/>
                </a:solidFill>
              </a:rPr>
              <a:t>Mule Deer and Elk</a:t>
            </a:r>
          </a:p>
          <a:p>
            <a:pPr>
              <a:spcBef>
                <a:spcPts val="0"/>
              </a:spcBef>
            </a:pPr>
            <a:endParaRPr lang="en-US" dirty="0" smtClean="0">
              <a:solidFill>
                <a:schemeClr val="accent1"/>
              </a:solidFill>
            </a:endParaRPr>
          </a:p>
          <a:p>
            <a:pPr>
              <a:spcBef>
                <a:spcPts val="0"/>
              </a:spcBef>
            </a:pPr>
            <a:r>
              <a:rPr lang="en-US" b="1" dirty="0" smtClean="0">
                <a:solidFill>
                  <a:schemeClr val="accent1"/>
                </a:solidFill>
              </a:rPr>
              <a:t>Aesthetic and recreational value</a:t>
            </a:r>
            <a:r>
              <a:rPr lang="en-US" dirty="0" smtClean="0"/>
              <a:t> of aspen</a:t>
            </a:r>
          </a:p>
          <a:p>
            <a:pPr>
              <a:spcBef>
                <a:spcPts val="0"/>
              </a:spcBef>
            </a:pPr>
            <a:endParaRPr lang="en-US" dirty="0" smtClean="0"/>
          </a:p>
          <a:p>
            <a:pPr>
              <a:spcBef>
                <a:spcPts val="0"/>
              </a:spcBef>
            </a:pPr>
            <a:r>
              <a:rPr lang="en-US" dirty="0" smtClean="0"/>
              <a:t>Increasing extent of</a:t>
            </a:r>
            <a:r>
              <a:rPr lang="en-US" b="1" dirty="0" smtClean="0"/>
              <a:t> </a:t>
            </a:r>
            <a:r>
              <a:rPr lang="en-US" b="1" dirty="0" smtClean="0">
                <a:solidFill>
                  <a:schemeClr val="accent1"/>
                </a:solidFill>
              </a:rPr>
              <a:t>Sudden Aspen Decline (SAD)</a:t>
            </a:r>
          </a:p>
          <a:p>
            <a:pPr>
              <a:spcBef>
                <a:spcPts val="0"/>
              </a:spcBef>
            </a:pPr>
            <a:endParaRPr lang="en-US" b="1" dirty="0" smtClean="0">
              <a:solidFill>
                <a:schemeClr val="accent1"/>
              </a:solidFill>
            </a:endParaRPr>
          </a:p>
          <a:p>
            <a:pPr>
              <a:spcBef>
                <a:spcPts val="0"/>
              </a:spcBef>
            </a:pPr>
            <a:r>
              <a:rPr lang="en-US" b="1" dirty="0" smtClean="0">
                <a:solidFill>
                  <a:schemeClr val="accent1"/>
                </a:solidFill>
              </a:rPr>
              <a:t>Aspen regeneration </a:t>
            </a:r>
            <a:r>
              <a:rPr lang="en-US" dirty="0"/>
              <a:t>e</a:t>
            </a:r>
            <a:r>
              <a:rPr lang="en-US" dirty="0" smtClean="0"/>
              <a:t>fforts</a:t>
            </a:r>
          </a:p>
        </p:txBody>
      </p:sp>
      <p:sp>
        <p:nvSpPr>
          <p:cNvPr id="3" name="Text Placeholder 2"/>
          <p:cNvSpPr>
            <a:spLocks noGrp="1"/>
          </p:cNvSpPr>
          <p:nvPr>
            <p:ph type="body" sz="quarter" idx="14"/>
          </p:nvPr>
        </p:nvSpPr>
        <p:spPr>
          <a:xfrm>
            <a:off x="576072" y="3807300"/>
            <a:ext cx="7982712" cy="704088"/>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5698998" y="3424687"/>
            <a:ext cx="3445002" cy="274320"/>
          </a:xfrm>
        </p:spPr>
        <p:txBody>
          <a:bodyPr>
            <a:normAutofit/>
          </a:bodyPr>
          <a:lstStyle/>
          <a:p>
            <a:r>
              <a:rPr lang="en-US" dirty="0" smtClean="0">
                <a:solidFill>
                  <a:srgbClr val="333333"/>
                </a:solidFill>
              </a:rPr>
              <a:t>Image Credit: Kelsey </a:t>
            </a:r>
            <a:r>
              <a:rPr lang="en-US" dirty="0" err="1" smtClean="0">
                <a:solidFill>
                  <a:srgbClr val="333333"/>
                </a:solidFill>
              </a:rPr>
              <a:t>Correia</a:t>
            </a:r>
            <a:endParaRPr lang="en-US" dirty="0">
              <a:solidFill>
                <a:srgbClr val="333333"/>
              </a:solidFill>
            </a:endParaRPr>
          </a:p>
        </p:txBody>
      </p:sp>
    </p:spTree>
    <p:extLst>
      <p:ext uri="{BB962C8B-B14F-4D97-AF65-F5344CB8AC3E}">
        <p14:creationId xmlns:p14="http://schemas.microsoft.com/office/powerpoint/2010/main" val="1356893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120163" y="1235773"/>
            <a:ext cx="8925329" cy="5622227"/>
            <a:chOff x="149659" y="1235773"/>
            <a:chExt cx="8925329" cy="5622227"/>
          </a:xfrm>
        </p:grpSpPr>
        <p:grpSp>
          <p:nvGrpSpPr>
            <p:cNvPr id="51" name="Group 50"/>
            <p:cNvGrpSpPr/>
            <p:nvPr/>
          </p:nvGrpSpPr>
          <p:grpSpPr>
            <a:xfrm>
              <a:off x="149659" y="1235773"/>
              <a:ext cx="8925329" cy="5622227"/>
              <a:chOff x="1108235" y="14954478"/>
              <a:chExt cx="13906776" cy="8760130"/>
            </a:xfrm>
          </p:grpSpPr>
          <p:sp>
            <p:nvSpPr>
              <p:cNvPr id="62" name="Rounded Rectangle 61"/>
              <p:cNvSpPr/>
              <p:nvPr/>
            </p:nvSpPr>
            <p:spPr>
              <a:xfrm>
                <a:off x="11714865" y="14954478"/>
                <a:ext cx="3204262" cy="8594300"/>
              </a:xfrm>
              <a:prstGeom prst="roundRect">
                <a:avLst>
                  <a:gd name="adj" fmla="val 8818"/>
                </a:avLst>
              </a:prstGeom>
              <a:solidFill>
                <a:srgbClr val="ED7D31">
                  <a:lumMod val="50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3" name="Oval 62"/>
              <p:cNvSpPr/>
              <p:nvPr/>
            </p:nvSpPr>
            <p:spPr>
              <a:xfrm>
                <a:off x="12044583" y="15149779"/>
                <a:ext cx="2317506" cy="2149834"/>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6" name="Oval 65"/>
              <p:cNvSpPr/>
              <p:nvPr/>
            </p:nvSpPr>
            <p:spPr>
              <a:xfrm>
                <a:off x="13054773" y="15457299"/>
                <a:ext cx="462059" cy="45416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7" name="TextBox 458"/>
              <p:cNvSpPr txBox="1"/>
              <p:nvPr/>
            </p:nvSpPr>
            <p:spPr>
              <a:xfrm>
                <a:off x="11708274" y="18089359"/>
                <a:ext cx="3193299" cy="719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Results</a:t>
                </a:r>
                <a:endParaRPr lang="en-US" sz="2400" b="1" kern="0" dirty="0">
                  <a:solidFill>
                    <a:prstClr val="white"/>
                  </a:solidFill>
                  <a:latin typeface="Century Gothic" charset="0"/>
                  <a:ea typeface="Century Gothic" charset="0"/>
                  <a:cs typeface="Century Gothic" charset="0"/>
                </a:endParaRPr>
              </a:p>
            </p:txBody>
          </p:sp>
          <p:sp>
            <p:nvSpPr>
              <p:cNvPr id="68" name="Rounded Rectangle 67"/>
              <p:cNvSpPr/>
              <p:nvPr/>
            </p:nvSpPr>
            <p:spPr>
              <a:xfrm>
                <a:off x="8231339" y="14954481"/>
                <a:ext cx="3204258" cy="8594297"/>
              </a:xfrm>
              <a:prstGeom prst="roundRect">
                <a:avLst>
                  <a:gd name="adj" fmla="val 8818"/>
                </a:avLst>
              </a:prstGeom>
              <a:solidFill>
                <a:srgbClr val="ED7D31">
                  <a:lumMod val="75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dirty="0">
                  <a:solidFill>
                    <a:prstClr val="white"/>
                  </a:solidFill>
                  <a:latin typeface="Calibri" panose="020F0502020204030204"/>
                  <a:ea typeface="Century Gothic" charset="0"/>
                  <a:cs typeface="Century Gothic" charset="0"/>
                </a:endParaRPr>
              </a:p>
            </p:txBody>
          </p:sp>
          <p:sp>
            <p:nvSpPr>
              <p:cNvPr id="69" name="Oval 68"/>
              <p:cNvSpPr/>
              <p:nvPr/>
            </p:nvSpPr>
            <p:spPr>
              <a:xfrm>
                <a:off x="8705444" y="15149777"/>
                <a:ext cx="2317504" cy="2149833"/>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0" name="TextBox 451"/>
              <p:cNvSpPr txBox="1"/>
              <p:nvPr/>
            </p:nvSpPr>
            <p:spPr>
              <a:xfrm>
                <a:off x="8235916" y="18093519"/>
                <a:ext cx="3204259" cy="719332"/>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Modeling</a:t>
                </a:r>
                <a:endParaRPr lang="en-US" sz="2400" b="1" kern="0" dirty="0">
                  <a:solidFill>
                    <a:prstClr val="white"/>
                  </a:solidFill>
                  <a:latin typeface="Century Gothic" charset="0"/>
                  <a:ea typeface="Century Gothic" charset="0"/>
                  <a:cs typeface="Century Gothic" charset="0"/>
                </a:endParaRPr>
              </a:p>
            </p:txBody>
          </p:sp>
          <p:sp>
            <p:nvSpPr>
              <p:cNvPr id="71" name="Rounded Rectangle 70"/>
              <p:cNvSpPr/>
              <p:nvPr/>
            </p:nvSpPr>
            <p:spPr>
              <a:xfrm>
                <a:off x="4615208" y="14954478"/>
                <a:ext cx="3364468" cy="8594298"/>
              </a:xfrm>
              <a:prstGeom prst="roundRect">
                <a:avLst>
                  <a:gd name="adj" fmla="val 8818"/>
                </a:avLst>
              </a:prstGeom>
              <a:solidFill>
                <a:srgbClr val="FFC000">
                  <a:lumMod val="75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2" name="Oval 71"/>
              <p:cNvSpPr/>
              <p:nvPr/>
            </p:nvSpPr>
            <p:spPr>
              <a:xfrm>
                <a:off x="5102903" y="15149776"/>
                <a:ext cx="2317502" cy="2149833"/>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3" name="Parallelogram 72"/>
              <p:cNvSpPr/>
              <p:nvPr/>
            </p:nvSpPr>
            <p:spPr>
              <a:xfrm>
                <a:off x="5047468" y="15788544"/>
                <a:ext cx="2517170" cy="1791751"/>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3072384">
                  <a:defRPr/>
                </a:pPr>
                <a:endParaRPr lang="en-US" sz="6048" kern="0">
                  <a:solidFill>
                    <a:srgbClr val="FFFFFF"/>
                  </a:solidFill>
                  <a:latin typeface="Century Gothic" charset="0"/>
                  <a:ea typeface="Century Gothic" charset="0"/>
                  <a:cs typeface="Century Gothic" charset="0"/>
                </a:endParaRPr>
              </a:p>
            </p:txBody>
          </p:sp>
          <p:sp>
            <p:nvSpPr>
              <p:cNvPr id="74" name="Parallelogram 73"/>
              <p:cNvSpPr/>
              <p:nvPr/>
            </p:nvSpPr>
            <p:spPr>
              <a:xfrm>
                <a:off x="5047468" y="15414268"/>
                <a:ext cx="2517170" cy="1791751"/>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3072384">
                  <a:defRPr/>
                </a:pPr>
                <a:endParaRPr lang="en-US" sz="6048" kern="0">
                  <a:solidFill>
                    <a:srgbClr val="FFFFFF"/>
                  </a:solidFill>
                  <a:latin typeface="Century Gothic" charset="0"/>
                  <a:ea typeface="Century Gothic" charset="0"/>
                  <a:cs typeface="Century Gothic" charset="0"/>
                </a:endParaRPr>
              </a:p>
            </p:txBody>
          </p:sp>
          <p:sp>
            <p:nvSpPr>
              <p:cNvPr id="75" name="Parallelogram 74"/>
              <p:cNvSpPr/>
              <p:nvPr/>
            </p:nvSpPr>
            <p:spPr>
              <a:xfrm>
                <a:off x="5047468" y="15038078"/>
                <a:ext cx="2517170" cy="1791751"/>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3072384">
                  <a:defRPr/>
                </a:pPr>
                <a:endParaRPr lang="en-US" sz="6048" kern="0">
                  <a:solidFill>
                    <a:srgbClr val="FFFFFF"/>
                  </a:solidFill>
                  <a:latin typeface="Century Gothic" charset="0"/>
                  <a:ea typeface="Century Gothic" charset="0"/>
                  <a:cs typeface="Century Gothic" charset="0"/>
                </a:endParaRPr>
              </a:p>
            </p:txBody>
          </p:sp>
          <p:sp>
            <p:nvSpPr>
              <p:cNvPr id="76" name="TextBox 439"/>
              <p:cNvSpPr txBox="1"/>
              <p:nvPr/>
            </p:nvSpPr>
            <p:spPr>
              <a:xfrm>
                <a:off x="4613922" y="17523363"/>
                <a:ext cx="3363324" cy="12947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Data </a:t>
                </a:r>
              </a:p>
              <a:p>
                <a:pPr algn="ctr">
                  <a:defRPr/>
                </a:pPr>
                <a:r>
                  <a:rPr lang="en-US" sz="2400" b="1" kern="0" dirty="0" smtClean="0">
                    <a:solidFill>
                      <a:prstClr val="white"/>
                    </a:solidFill>
                    <a:latin typeface="Century Gothic" charset="0"/>
                    <a:ea typeface="Century Gothic" charset="0"/>
                    <a:cs typeface="Century Gothic" charset="0"/>
                  </a:rPr>
                  <a:t>Processing</a:t>
                </a:r>
                <a:endParaRPr lang="en-US" sz="2400" b="1" kern="0" dirty="0">
                  <a:solidFill>
                    <a:prstClr val="white"/>
                  </a:solidFill>
                  <a:latin typeface="Century Gothic" charset="0"/>
                  <a:ea typeface="Century Gothic" charset="0"/>
                  <a:cs typeface="Century Gothic" charset="0"/>
                </a:endParaRPr>
              </a:p>
            </p:txBody>
          </p:sp>
          <p:sp>
            <p:nvSpPr>
              <p:cNvPr id="77" name="Rounded Rectangle 76"/>
              <p:cNvSpPr/>
              <p:nvPr/>
            </p:nvSpPr>
            <p:spPr>
              <a:xfrm>
                <a:off x="1153252" y="14954480"/>
                <a:ext cx="3204256" cy="8594299"/>
              </a:xfrm>
              <a:prstGeom prst="roundRect">
                <a:avLst>
                  <a:gd name="adj" fmla="val 8818"/>
                </a:avLst>
              </a:prstGeom>
              <a:solidFill>
                <a:sysClr val="windowText" lastClr="000000">
                  <a:lumMod val="50000"/>
                  <a:lumOff val="50000"/>
                </a:sys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sz="8800" kern="0" dirty="0">
                  <a:solidFill>
                    <a:prstClr val="white"/>
                  </a:solidFill>
                  <a:latin typeface="Calibri" panose="020F0502020204030204"/>
                  <a:ea typeface="Century Gothic" charset="0"/>
                  <a:cs typeface="Century Gothic" charset="0"/>
                </a:endParaRPr>
              </a:p>
            </p:txBody>
          </p:sp>
          <p:sp>
            <p:nvSpPr>
              <p:cNvPr id="78" name="Oval 77"/>
              <p:cNvSpPr/>
              <p:nvPr/>
            </p:nvSpPr>
            <p:spPr>
              <a:xfrm>
                <a:off x="1503577" y="15149776"/>
                <a:ext cx="2317502" cy="2149833"/>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9" name="TextBox 429"/>
              <p:cNvSpPr txBox="1"/>
              <p:nvPr/>
            </p:nvSpPr>
            <p:spPr>
              <a:xfrm>
                <a:off x="1145996" y="17523357"/>
                <a:ext cx="3204255" cy="12947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Data Acquisition</a:t>
                </a:r>
                <a:endParaRPr lang="en-US" sz="2400" b="1" kern="0" dirty="0">
                  <a:solidFill>
                    <a:prstClr val="white"/>
                  </a:solidFill>
                  <a:latin typeface="Century Gothic" charset="0"/>
                  <a:ea typeface="Century Gothic" charset="0"/>
                  <a:cs typeface="Century Gothic" charset="0"/>
                </a:endParaRPr>
              </a:p>
            </p:txBody>
          </p:sp>
          <p:sp>
            <p:nvSpPr>
              <p:cNvPr id="80" name="TextBox 430"/>
              <p:cNvSpPr txBox="1"/>
              <p:nvPr/>
            </p:nvSpPr>
            <p:spPr>
              <a:xfrm>
                <a:off x="1184052" y="20615723"/>
                <a:ext cx="3137770" cy="62342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endParaRPr lang="en-US" sz="2000" kern="0" dirty="0">
                  <a:solidFill>
                    <a:prstClr val="white"/>
                  </a:solidFill>
                  <a:latin typeface="Century Gothic" charset="0"/>
                  <a:ea typeface="Century Gothic" charset="0"/>
                  <a:cs typeface="Century Gothic" charset="0"/>
                </a:endParaRPr>
              </a:p>
            </p:txBody>
          </p:sp>
          <p:sp>
            <p:nvSpPr>
              <p:cNvPr id="81" name="TextBox 431"/>
              <p:cNvSpPr txBox="1"/>
              <p:nvPr/>
            </p:nvSpPr>
            <p:spPr>
              <a:xfrm>
                <a:off x="1108235" y="19234537"/>
                <a:ext cx="3165053"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Landsat </a:t>
                </a:r>
              </a:p>
              <a:p>
                <a:pPr algn="ctr">
                  <a:defRPr/>
                </a:pPr>
                <a:r>
                  <a:rPr lang="en-US" sz="2000" kern="0" dirty="0" smtClean="0">
                    <a:solidFill>
                      <a:prstClr val="white"/>
                    </a:solidFill>
                    <a:latin typeface="Century Gothic" charset="0"/>
                    <a:ea typeface="Century Gothic" charset="0"/>
                    <a:cs typeface="Century Gothic" charset="0"/>
                  </a:rPr>
                  <a:t>Data</a:t>
                </a:r>
                <a:endParaRPr lang="en-US" sz="2000" kern="0" dirty="0">
                  <a:solidFill>
                    <a:prstClr val="white"/>
                  </a:solidFill>
                  <a:latin typeface="Century Gothic" charset="0"/>
                  <a:ea typeface="Century Gothic" charset="0"/>
                  <a:cs typeface="Century Gothic" charset="0"/>
                </a:endParaRPr>
              </a:p>
            </p:txBody>
          </p:sp>
          <p:sp>
            <p:nvSpPr>
              <p:cNvPr id="82" name="TextBox 433"/>
              <p:cNvSpPr txBox="1"/>
              <p:nvPr/>
            </p:nvSpPr>
            <p:spPr>
              <a:xfrm>
                <a:off x="1184052" y="22096849"/>
                <a:ext cx="3166200"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Ancillary </a:t>
                </a:r>
              </a:p>
              <a:p>
                <a:pPr algn="ctr">
                  <a:defRPr/>
                </a:pPr>
                <a:r>
                  <a:rPr lang="en-US" sz="2000" kern="0" dirty="0" smtClean="0">
                    <a:solidFill>
                      <a:prstClr val="white"/>
                    </a:solidFill>
                    <a:latin typeface="Century Gothic" charset="0"/>
                    <a:ea typeface="Century Gothic" charset="0"/>
                    <a:cs typeface="Century Gothic" charset="0"/>
                  </a:rPr>
                  <a:t>Data</a:t>
                </a:r>
                <a:endParaRPr lang="en-US" sz="2000" kern="0" dirty="0">
                  <a:solidFill>
                    <a:prstClr val="white"/>
                  </a:solidFill>
                  <a:latin typeface="Century Gothic" charset="0"/>
                  <a:ea typeface="Century Gothic" charset="0"/>
                  <a:cs typeface="Century Gothic" charset="0"/>
                </a:endParaRPr>
              </a:p>
            </p:txBody>
          </p:sp>
          <p:grpSp>
            <p:nvGrpSpPr>
              <p:cNvPr id="83" name="Group 82"/>
              <p:cNvGrpSpPr/>
              <p:nvPr/>
            </p:nvGrpSpPr>
            <p:grpSpPr>
              <a:xfrm>
                <a:off x="4579522" y="15149777"/>
                <a:ext cx="10435489" cy="8564831"/>
                <a:chOff x="4579522" y="15149777"/>
                <a:chExt cx="10435489" cy="8564831"/>
              </a:xfrm>
            </p:grpSpPr>
            <p:sp>
              <p:nvSpPr>
                <p:cNvPr id="84" name="TextBox 407"/>
                <p:cNvSpPr txBox="1"/>
                <p:nvPr/>
              </p:nvSpPr>
              <p:spPr>
                <a:xfrm>
                  <a:off x="11838747" y="21172969"/>
                  <a:ext cx="3176264" cy="2541639"/>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srgbClr val="FFFFFF"/>
                      </a:solidFill>
                      <a:latin typeface="Century Gothic" charset="0"/>
                      <a:ea typeface="Century Gothic" charset="0"/>
                      <a:cs typeface="Century Gothic" charset="0"/>
                    </a:rPr>
                    <a:t>Extent</a:t>
                  </a:r>
                </a:p>
                <a:p>
                  <a:pPr algn="ctr">
                    <a:defRPr/>
                  </a:pPr>
                  <a:r>
                    <a:rPr lang="en-US" sz="2000" kern="0" dirty="0" smtClean="0">
                      <a:solidFill>
                        <a:srgbClr val="FFFFFF"/>
                      </a:solidFill>
                      <a:latin typeface="Century Gothic" charset="0"/>
                      <a:ea typeface="Century Gothic" charset="0"/>
                      <a:cs typeface="Century Gothic" charset="0"/>
                    </a:rPr>
                    <a:t>Severity</a:t>
                  </a:r>
                </a:p>
                <a:p>
                  <a:pPr algn="ctr">
                    <a:defRPr/>
                  </a:pPr>
                  <a:r>
                    <a:rPr lang="en-US" sz="2000" kern="0" dirty="0" smtClean="0">
                      <a:solidFill>
                        <a:srgbClr val="FFFFFF"/>
                      </a:solidFill>
                      <a:latin typeface="Century Gothic" charset="0"/>
                      <a:ea typeface="Century Gothic" charset="0"/>
                      <a:cs typeface="Century Gothic" charset="0"/>
                    </a:rPr>
                    <a:t>Return Interval</a:t>
                  </a:r>
                </a:p>
                <a:p>
                  <a:pPr algn="ctr">
                    <a:defRPr/>
                  </a:pPr>
                  <a:r>
                    <a:rPr lang="en-US" sz="2000" kern="0" dirty="0" smtClean="0">
                      <a:solidFill>
                        <a:srgbClr val="FFFFFF"/>
                      </a:solidFill>
                      <a:latin typeface="Century Gothic" charset="0"/>
                      <a:ea typeface="Century Gothic" charset="0"/>
                      <a:cs typeface="Century Gothic" charset="0"/>
                    </a:rPr>
                    <a:t>Risk Analysis</a:t>
                  </a:r>
                </a:p>
                <a:p>
                  <a:pPr algn="ctr">
                    <a:defRPr/>
                  </a:pPr>
                  <a:endParaRPr lang="en-US" sz="2000" kern="0" dirty="0" smtClean="0">
                    <a:solidFill>
                      <a:srgbClr val="FFFFFF"/>
                    </a:solidFill>
                    <a:latin typeface="Century Gothic" charset="0"/>
                    <a:ea typeface="Century Gothic" charset="0"/>
                    <a:cs typeface="Century Gothic" charset="0"/>
                  </a:endParaRPr>
                </a:p>
              </p:txBody>
            </p:sp>
            <p:sp>
              <p:nvSpPr>
                <p:cNvPr id="85" name="TextBox 407"/>
                <p:cNvSpPr txBox="1"/>
                <p:nvPr/>
              </p:nvSpPr>
              <p:spPr>
                <a:xfrm>
                  <a:off x="11725308" y="19234537"/>
                  <a:ext cx="3193819"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srgbClr val="FFFFFF"/>
                      </a:solidFill>
                      <a:latin typeface="Century Gothic" charset="0"/>
                      <a:ea typeface="Century Gothic" charset="0"/>
                      <a:cs typeface="Century Gothic" charset="0"/>
                    </a:rPr>
                    <a:t>Time </a:t>
                  </a:r>
                </a:p>
                <a:p>
                  <a:pPr algn="ctr">
                    <a:defRPr/>
                  </a:pPr>
                  <a:r>
                    <a:rPr lang="en-US" sz="2000" kern="0" dirty="0" smtClean="0">
                      <a:solidFill>
                        <a:srgbClr val="FFFFFF"/>
                      </a:solidFill>
                      <a:latin typeface="Century Gothic" charset="0"/>
                      <a:ea typeface="Century Gothic" charset="0"/>
                      <a:cs typeface="Century Gothic" charset="0"/>
                    </a:rPr>
                    <a:t>Series</a:t>
                  </a:r>
                </a:p>
              </p:txBody>
            </p:sp>
            <p:sp>
              <p:nvSpPr>
                <p:cNvPr id="86" name="TextBox 431"/>
                <p:cNvSpPr txBox="1"/>
                <p:nvPr/>
              </p:nvSpPr>
              <p:spPr>
                <a:xfrm>
                  <a:off x="4621242" y="19237493"/>
                  <a:ext cx="3375624" cy="62342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err="1" smtClean="0">
                      <a:solidFill>
                        <a:prstClr val="white"/>
                      </a:solidFill>
                      <a:latin typeface="Century Gothic" charset="0"/>
                      <a:ea typeface="Century Gothic" charset="0"/>
                      <a:cs typeface="Century Gothic" charset="0"/>
                    </a:rPr>
                    <a:t>LandsatLinkr</a:t>
                  </a:r>
                  <a:endParaRPr lang="en-US" sz="2000" kern="0" dirty="0">
                    <a:solidFill>
                      <a:prstClr val="white"/>
                    </a:solidFill>
                    <a:latin typeface="Century Gothic" charset="0"/>
                    <a:ea typeface="Century Gothic" charset="0"/>
                    <a:cs typeface="Century Gothic" charset="0"/>
                  </a:endParaRPr>
                </a:p>
              </p:txBody>
            </p:sp>
            <p:sp>
              <p:nvSpPr>
                <p:cNvPr id="87" name="TextBox 431"/>
                <p:cNvSpPr txBox="1"/>
                <p:nvPr/>
              </p:nvSpPr>
              <p:spPr>
                <a:xfrm>
                  <a:off x="4579522" y="20326591"/>
                  <a:ext cx="3385394" cy="1582529"/>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Vegetation</a:t>
                  </a:r>
                </a:p>
                <a:p>
                  <a:pPr algn="ctr">
                    <a:defRPr/>
                  </a:pPr>
                  <a:r>
                    <a:rPr lang="en-US" sz="2000" kern="0" dirty="0" smtClean="0">
                      <a:solidFill>
                        <a:prstClr val="white"/>
                      </a:solidFill>
                      <a:latin typeface="Century Gothic" charset="0"/>
                      <a:ea typeface="Century Gothic" charset="0"/>
                      <a:cs typeface="Century Gothic" charset="0"/>
                    </a:rPr>
                    <a:t>Indices</a:t>
                  </a:r>
                </a:p>
                <a:p>
                  <a:pPr algn="ctr">
                    <a:defRPr/>
                  </a:pPr>
                  <a:endParaRPr lang="en-US" sz="2000" kern="0" dirty="0">
                    <a:solidFill>
                      <a:prstClr val="white"/>
                    </a:solidFill>
                    <a:latin typeface="Century Gothic" charset="0"/>
                    <a:ea typeface="Century Gothic" charset="0"/>
                    <a:cs typeface="Century Gothic" charset="0"/>
                  </a:endParaRPr>
                </a:p>
              </p:txBody>
            </p:sp>
            <p:sp>
              <p:nvSpPr>
                <p:cNvPr id="88" name="TextBox 431"/>
                <p:cNvSpPr txBox="1"/>
                <p:nvPr/>
              </p:nvSpPr>
              <p:spPr>
                <a:xfrm>
                  <a:off x="4613925" y="22116317"/>
                  <a:ext cx="3385394"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Normalized</a:t>
                  </a:r>
                </a:p>
                <a:p>
                  <a:pPr algn="ctr">
                    <a:defRPr/>
                  </a:pPr>
                  <a:r>
                    <a:rPr lang="en-US" sz="2000" kern="0" dirty="0" smtClean="0">
                      <a:solidFill>
                        <a:prstClr val="white"/>
                      </a:solidFill>
                      <a:latin typeface="Century Gothic" charset="0"/>
                      <a:ea typeface="Century Gothic" charset="0"/>
                      <a:cs typeface="Century Gothic" charset="0"/>
                    </a:rPr>
                    <a:t>Burn Ratio</a:t>
                  </a:r>
                  <a:endParaRPr lang="en-US" sz="2000" kern="0" dirty="0">
                    <a:solidFill>
                      <a:prstClr val="white"/>
                    </a:solidFill>
                    <a:latin typeface="Century Gothic" charset="0"/>
                    <a:ea typeface="Century Gothic" charset="0"/>
                    <a:cs typeface="Century Gothic" charset="0"/>
                  </a:endParaRPr>
                </a:p>
              </p:txBody>
            </p:sp>
            <p:sp>
              <p:nvSpPr>
                <p:cNvPr id="89" name="TextBox 431"/>
                <p:cNvSpPr txBox="1"/>
                <p:nvPr/>
              </p:nvSpPr>
              <p:spPr>
                <a:xfrm>
                  <a:off x="8253833" y="19245217"/>
                  <a:ext cx="3198956" cy="153457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Tasseled </a:t>
                  </a:r>
                </a:p>
                <a:p>
                  <a:pPr algn="ctr">
                    <a:defRPr/>
                  </a:pPr>
                  <a:r>
                    <a:rPr lang="en-US" sz="2000" kern="0" dirty="0" smtClean="0">
                      <a:solidFill>
                        <a:prstClr val="white"/>
                      </a:solidFill>
                      <a:latin typeface="Century Gothic" charset="0"/>
                      <a:ea typeface="Century Gothic" charset="0"/>
                      <a:cs typeface="Century Gothic" charset="0"/>
                    </a:rPr>
                    <a:t>Cap</a:t>
                  </a:r>
                </a:p>
                <a:p>
                  <a:pPr algn="ctr">
                    <a:defRPr/>
                  </a:pPr>
                  <a:endParaRPr lang="en-US" sz="1800" kern="0" dirty="0">
                    <a:solidFill>
                      <a:prstClr val="white"/>
                    </a:solidFill>
                    <a:latin typeface="Century Gothic" charset="0"/>
                    <a:ea typeface="Century Gothic" charset="0"/>
                    <a:cs typeface="Century Gothic" charset="0"/>
                  </a:endParaRPr>
                </a:p>
              </p:txBody>
            </p:sp>
            <p:sp>
              <p:nvSpPr>
                <p:cNvPr id="90" name="Freeform 89"/>
                <p:cNvSpPr/>
                <p:nvPr/>
              </p:nvSpPr>
              <p:spPr>
                <a:xfrm>
                  <a:off x="8663218" y="15304987"/>
                  <a:ext cx="2596356" cy="1922443"/>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cxnSp>
              <p:nvCxnSpPr>
                <p:cNvPr id="91" name="Straight Connector 90"/>
                <p:cNvCxnSpPr/>
                <p:nvPr/>
              </p:nvCxnSpPr>
              <p:spPr>
                <a:xfrm>
                  <a:off x="8559240" y="15149777"/>
                  <a:ext cx="0" cy="2265104"/>
                </a:xfrm>
                <a:prstGeom prst="line">
                  <a:avLst/>
                </a:prstGeom>
                <a:noFill/>
                <a:ln w="28575" cap="flat" cmpd="sng" algn="ctr">
                  <a:solidFill>
                    <a:sysClr val="windowText" lastClr="000000"/>
                  </a:solidFill>
                  <a:prstDash val="solid"/>
                  <a:miter lim="800000"/>
                </a:ln>
                <a:effectLst/>
              </p:spPr>
            </p:cxnSp>
            <p:cxnSp>
              <p:nvCxnSpPr>
                <p:cNvPr id="92" name="Straight Connector 91"/>
                <p:cNvCxnSpPr/>
                <p:nvPr/>
              </p:nvCxnSpPr>
              <p:spPr>
                <a:xfrm>
                  <a:off x="8339886" y="17321291"/>
                  <a:ext cx="2992316" cy="0"/>
                </a:xfrm>
                <a:prstGeom prst="line">
                  <a:avLst/>
                </a:prstGeom>
                <a:noFill/>
                <a:ln w="28575" cap="flat" cmpd="sng" algn="ctr">
                  <a:solidFill>
                    <a:sysClr val="windowText" lastClr="000000"/>
                  </a:solidFill>
                  <a:prstDash val="solid"/>
                  <a:miter lim="800000"/>
                </a:ln>
                <a:effectLst/>
              </p:spPr>
            </p:cxnSp>
          </p:grpSp>
        </p:grpSp>
        <p:sp>
          <p:nvSpPr>
            <p:cNvPr id="53" name="TextBox 431"/>
            <p:cNvSpPr txBox="1"/>
            <p:nvPr/>
          </p:nvSpPr>
          <p:spPr>
            <a:xfrm>
              <a:off x="4742668" y="5806115"/>
              <a:ext cx="2053081" cy="98488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Adjust</a:t>
              </a:r>
            </a:p>
            <a:p>
              <a:pPr algn="ctr">
                <a:defRPr/>
              </a:pPr>
              <a:r>
                <a:rPr lang="en-US" sz="2000" kern="0" dirty="0" smtClean="0">
                  <a:solidFill>
                    <a:prstClr val="white"/>
                  </a:solidFill>
                  <a:latin typeface="Century Gothic" charset="0"/>
                  <a:ea typeface="Century Gothic" charset="0"/>
                  <a:cs typeface="Century Gothic" charset="0"/>
                </a:rPr>
                <a:t>Thresholds</a:t>
              </a:r>
            </a:p>
            <a:p>
              <a:pPr algn="ctr">
                <a:defRPr/>
              </a:pPr>
              <a:endParaRPr lang="en-US" sz="1800" kern="0" dirty="0">
                <a:solidFill>
                  <a:prstClr val="white"/>
                </a:solidFill>
                <a:latin typeface="Century Gothic" charset="0"/>
                <a:ea typeface="Century Gothic" charset="0"/>
                <a:cs typeface="Century Gothic" charset="0"/>
              </a:endParaRPr>
            </a:p>
          </p:txBody>
        </p:sp>
      </p:grpSp>
      <p:grpSp>
        <p:nvGrpSpPr>
          <p:cNvPr id="104" name="Group 103"/>
          <p:cNvGrpSpPr/>
          <p:nvPr/>
        </p:nvGrpSpPr>
        <p:grpSpPr>
          <a:xfrm>
            <a:off x="400977" y="1361116"/>
            <a:ext cx="8405753" cy="5222082"/>
            <a:chOff x="400977" y="1361116"/>
            <a:chExt cx="8405753" cy="5222082"/>
          </a:xfrm>
        </p:grpSpPr>
        <p:grpSp>
          <p:nvGrpSpPr>
            <p:cNvPr id="103" name="Group 102"/>
            <p:cNvGrpSpPr/>
            <p:nvPr/>
          </p:nvGrpSpPr>
          <p:grpSpPr>
            <a:xfrm>
              <a:off x="400977" y="1361116"/>
              <a:ext cx="7040723" cy="5222082"/>
              <a:chOff x="400977" y="1361116"/>
              <a:chExt cx="7040723" cy="5222082"/>
            </a:xfrm>
          </p:grpSpPr>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77" y="1361116"/>
                <a:ext cx="1489777" cy="1489777"/>
              </a:xfrm>
              <a:prstGeom prst="rect">
                <a:avLst/>
              </a:prstGeom>
            </p:spPr>
          </p:pic>
          <p:sp>
            <p:nvSpPr>
              <p:cNvPr id="54" name="Right Arrow 53"/>
              <p:cNvSpPr/>
              <p:nvPr/>
            </p:nvSpPr>
            <p:spPr>
              <a:xfrm>
                <a:off x="1957909" y="5973288"/>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5" name="Right Arrow 54"/>
              <p:cNvSpPr/>
              <p:nvPr/>
            </p:nvSpPr>
            <p:spPr>
              <a:xfrm rot="1240831">
                <a:off x="1912651" y="4552108"/>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6" name="Right Arrow 55"/>
              <p:cNvSpPr/>
              <p:nvPr/>
            </p:nvSpPr>
            <p:spPr>
              <a:xfrm>
                <a:off x="1930364" y="3989515"/>
                <a:ext cx="719937" cy="383466"/>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7" name="Right Arrow 56"/>
              <p:cNvSpPr/>
              <p:nvPr/>
            </p:nvSpPr>
            <p:spPr>
              <a:xfrm>
                <a:off x="4355143" y="5991224"/>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8" name="Right Arrow 57"/>
              <p:cNvSpPr/>
              <p:nvPr/>
            </p:nvSpPr>
            <p:spPr>
              <a:xfrm>
                <a:off x="6664759" y="4032507"/>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9" name="Right Arrow 58"/>
              <p:cNvSpPr/>
              <p:nvPr/>
            </p:nvSpPr>
            <p:spPr>
              <a:xfrm>
                <a:off x="4376235" y="4032507"/>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0" name="Right Arrow 59"/>
              <p:cNvSpPr/>
              <p:nvPr/>
            </p:nvSpPr>
            <p:spPr>
              <a:xfrm rot="1475392">
                <a:off x="4397874" y="5348628"/>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1" name="Left Brace 60"/>
              <p:cNvSpPr/>
              <p:nvPr/>
            </p:nvSpPr>
            <p:spPr>
              <a:xfrm>
                <a:off x="6710180" y="5179746"/>
                <a:ext cx="731520" cy="1403452"/>
              </a:xfrm>
              <a:prstGeom prst="leftBrace">
                <a:avLst>
                  <a:gd name="adj1" fmla="val 14922"/>
                  <a:gd name="adj2" fmla="val 67623"/>
                </a:avLst>
              </a:prstGeom>
              <a:noFill/>
              <a:ln w="50800" cap="flat" cmpd="sng" algn="ctr">
                <a:solidFill>
                  <a:sysClr val="window" lastClr="FFFFFF"/>
                </a:solidFill>
                <a:prstDash val="solid"/>
                <a:miter lim="800000"/>
                <a:headEnd w="med" len="med"/>
              </a:ln>
              <a:effectLst/>
            </p:spPr>
            <p:txBody>
              <a:bodyPr rtlCol="0" anchor="ctr"/>
              <a:lstStyle/>
              <a:p>
                <a:pPr algn="ctr">
                  <a:defRPr/>
                </a:pPr>
                <a:endParaRPr lang="en-US" kern="0" dirty="0" smtClean="0">
                  <a:ln w="0"/>
                  <a:solidFill>
                    <a:prstClr val="black"/>
                  </a:solidFill>
                  <a:effectLst>
                    <a:outerShdw blurRad="38100" dist="19050" dir="2700000" algn="tl" rotWithShape="0">
                      <a:prstClr val="black">
                        <a:alpha val="40000"/>
                      </a:prstClr>
                    </a:outerShdw>
                  </a:effectLst>
                  <a:latin typeface="Calibri" panose="020F0502020204030204"/>
                </a:endParaRPr>
              </a:p>
            </p:txBody>
          </p:sp>
        </p:grpSp>
        <p:grpSp>
          <p:nvGrpSpPr>
            <p:cNvPr id="101" name="Group 100"/>
            <p:cNvGrpSpPr/>
            <p:nvPr/>
          </p:nvGrpSpPr>
          <p:grpSpPr>
            <a:xfrm>
              <a:off x="7124331" y="1482173"/>
              <a:ext cx="1682399" cy="1393099"/>
              <a:chOff x="7124331" y="1482173"/>
              <a:chExt cx="1682399" cy="1393099"/>
            </a:xfrm>
          </p:grpSpPr>
          <p:sp>
            <p:nvSpPr>
              <p:cNvPr id="94" name="Parallelogram 93"/>
              <p:cNvSpPr/>
              <p:nvPr/>
            </p:nvSpPr>
            <p:spPr>
              <a:xfrm>
                <a:off x="7124331" y="1677722"/>
                <a:ext cx="1682399" cy="1197550"/>
              </a:xfrm>
              <a:prstGeom prst="parallelogram">
                <a:avLst/>
              </a:prstGeom>
              <a:solidFill>
                <a:srgbClr val="000000"/>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96" name="Teardrop 95"/>
              <p:cNvSpPr/>
              <p:nvPr/>
            </p:nvSpPr>
            <p:spPr>
              <a:xfrm rot="8100000">
                <a:off x="7723822" y="1482173"/>
                <a:ext cx="529238" cy="520500"/>
              </a:xfrm>
              <a:prstGeom prst="teardrop">
                <a:avLst>
                  <a:gd name="adj" fmla="val 121860"/>
                </a:avLst>
              </a:prstGeom>
              <a:solidFill>
                <a:srgbClr val="000000"/>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grpSp>
      </p:grpSp>
      <p:grpSp>
        <p:nvGrpSpPr>
          <p:cNvPr id="97" name="Group 96"/>
          <p:cNvGrpSpPr/>
          <p:nvPr/>
        </p:nvGrpSpPr>
        <p:grpSpPr>
          <a:xfrm>
            <a:off x="7845895" y="1566887"/>
            <a:ext cx="308826" cy="303550"/>
            <a:chOff x="7179122" y="1620718"/>
            <a:chExt cx="153250" cy="150632"/>
          </a:xfrm>
        </p:grpSpPr>
        <p:sp>
          <p:nvSpPr>
            <p:cNvPr id="98" name="Oval 97"/>
            <p:cNvSpPr/>
            <p:nvPr/>
          </p:nvSpPr>
          <p:spPr>
            <a:xfrm>
              <a:off x="7179122" y="1620718"/>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243510" y="1636432"/>
              <a:ext cx="1066" cy="80206"/>
            </a:xfrm>
            <a:prstGeom prst="line">
              <a:avLst/>
            </a:prstGeom>
            <a:noFill/>
            <a:ln w="19050" cap="flat" cmpd="sng" algn="ctr">
              <a:solidFill>
                <a:srgbClr val="333333"/>
              </a:solidFill>
              <a:prstDash val="solid"/>
            </a:ln>
            <a:effectLst/>
          </p:spPr>
        </p:cxnSp>
        <p:cxnSp>
          <p:nvCxnSpPr>
            <p:cNvPr id="100" name="Straight Connector 99"/>
            <p:cNvCxnSpPr/>
            <p:nvPr/>
          </p:nvCxnSpPr>
          <p:spPr>
            <a:xfrm>
              <a:off x="7239701" y="1713093"/>
              <a:ext cx="44624" cy="12307"/>
            </a:xfrm>
            <a:prstGeom prst="line">
              <a:avLst/>
            </a:prstGeom>
            <a:noFill/>
            <a:ln w="28575" cap="flat" cmpd="sng" algn="ctr">
              <a:solidFill>
                <a:srgbClr val="333333"/>
              </a:solidFill>
              <a:prstDash val="solid"/>
            </a:ln>
            <a:effectLst/>
          </p:spPr>
        </p:cxnSp>
      </p:grpSp>
      <p:sp>
        <p:nvSpPr>
          <p:cNvPr id="64" name="Text Placeholder 2"/>
          <p:cNvSpPr>
            <a:spLocks noGrp="1"/>
          </p:cNvSpPr>
          <p:nvPr>
            <p:ph type="body" sz="quarter" idx="4294967295"/>
          </p:nvPr>
        </p:nvSpPr>
        <p:spPr>
          <a:xfrm>
            <a:off x="498919" y="350512"/>
            <a:ext cx="3877315" cy="678180"/>
          </a:xfrm>
          <a:prstGeom prst="rect">
            <a:avLst/>
          </a:prstGeom>
        </p:spPr>
        <p:txBody>
          <a:bodyPr>
            <a:normAutofit/>
          </a:bodyPr>
          <a:lstStyle/>
          <a:p>
            <a:pPr marL="0" indent="0">
              <a:buNone/>
            </a:pPr>
            <a:r>
              <a:rPr lang="en-US" sz="4000" b="1" smtClean="0">
                <a:solidFill>
                  <a:schemeClr val="accent1"/>
                </a:solidFill>
              </a:rPr>
              <a:t>Methodology</a:t>
            </a:r>
            <a:endParaRPr lang="en-US" sz="4000" b="1" dirty="0">
              <a:solidFill>
                <a:schemeClr val="accent1"/>
              </a:solidFill>
            </a:endParaRPr>
          </a:p>
        </p:txBody>
      </p:sp>
    </p:spTree>
    <p:extLst>
      <p:ext uri="{BB962C8B-B14F-4D97-AF65-F5344CB8AC3E}">
        <p14:creationId xmlns:p14="http://schemas.microsoft.com/office/powerpoint/2010/main" val="1818297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6000" r="-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95023"/>
            <a:ext cx="3566160" cy="722894"/>
          </a:xfrm>
          <a:ln>
            <a:noFill/>
          </a:ln>
          <a:effectLst>
            <a:outerShdw blurRad="50800" dist="38100" dir="8100000" algn="tr" rotWithShape="0">
              <a:schemeClr val="bg1">
                <a:alpha val="74000"/>
              </a:schemeClr>
            </a:outerShdw>
          </a:effectLst>
        </p:spPr>
        <p:txBody>
          <a:bodyPr/>
          <a:lstStyle/>
          <a:p>
            <a:r>
              <a:rPr lang="en-US" dirty="0" smtClean="0">
                <a:effectLst>
                  <a:outerShdw blurRad="38100" dist="38100" dir="2700000" algn="tl">
                    <a:srgbClr val="000000">
                      <a:alpha val="43137"/>
                    </a:srgbClr>
                  </a:outerShdw>
                </a:effectLst>
              </a:rPr>
              <a:t>NASA Sensors</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stretch>
            <a:fillRect/>
          </a:stretch>
        </p:blipFill>
        <p:spPr>
          <a:xfrm>
            <a:off x="2210641" y="1227477"/>
            <a:ext cx="1904159" cy="1839767"/>
          </a:xfrm>
          <a:prstGeom prst="rect">
            <a:avLst/>
          </a:prstGeom>
        </p:spPr>
      </p:pic>
      <p:pic>
        <p:nvPicPr>
          <p:cNvPr id="5" name="Picture 4"/>
          <p:cNvPicPr>
            <a:picLocks noChangeAspect="1"/>
          </p:cNvPicPr>
          <p:nvPr/>
        </p:nvPicPr>
        <p:blipFill>
          <a:blip r:embed="rId5"/>
          <a:stretch>
            <a:fillRect/>
          </a:stretch>
        </p:blipFill>
        <p:spPr>
          <a:xfrm>
            <a:off x="4737558" y="3062525"/>
            <a:ext cx="2667969" cy="1083863"/>
          </a:xfrm>
          <a:prstGeom prst="rect">
            <a:avLst/>
          </a:prstGeom>
        </p:spPr>
      </p:pic>
      <p:pic>
        <p:nvPicPr>
          <p:cNvPr id="6" name="Picture 5"/>
          <p:cNvPicPr>
            <a:picLocks noChangeAspect="1"/>
          </p:cNvPicPr>
          <p:nvPr/>
        </p:nvPicPr>
        <p:blipFill>
          <a:blip r:embed="rId6"/>
          <a:stretch>
            <a:fillRect/>
          </a:stretch>
        </p:blipFill>
        <p:spPr>
          <a:xfrm>
            <a:off x="5773262" y="568108"/>
            <a:ext cx="1542626" cy="1261002"/>
          </a:xfrm>
          <a:prstGeom prst="rect">
            <a:avLst/>
          </a:prstGeom>
        </p:spPr>
      </p:pic>
      <p:pic>
        <p:nvPicPr>
          <p:cNvPr id="7" name="Picture 6"/>
          <p:cNvPicPr>
            <a:picLocks noChangeAspect="1"/>
          </p:cNvPicPr>
          <p:nvPr/>
        </p:nvPicPr>
        <p:blipFill>
          <a:blip r:embed="rId7"/>
          <a:stretch>
            <a:fillRect/>
          </a:stretch>
        </p:blipFill>
        <p:spPr>
          <a:xfrm>
            <a:off x="83484" y="2713162"/>
            <a:ext cx="2073289" cy="2290926"/>
          </a:xfrm>
          <a:prstGeom prst="rect">
            <a:avLst/>
          </a:prstGeom>
        </p:spPr>
      </p:pic>
      <p:sp>
        <p:nvSpPr>
          <p:cNvPr id="4" name="TextBox 3"/>
          <p:cNvSpPr txBox="1"/>
          <p:nvPr/>
        </p:nvSpPr>
        <p:spPr>
          <a:xfrm>
            <a:off x="3234424" y="1431090"/>
            <a:ext cx="1806964" cy="830997"/>
          </a:xfrm>
          <a:prstGeom prst="rect">
            <a:avLst/>
          </a:prstGeom>
          <a:noFill/>
        </p:spPr>
        <p:txBody>
          <a:bodyPr wrap="square" rtlCol="0">
            <a:spAutoFit/>
          </a:bodyPr>
          <a:lstStyle/>
          <a:p>
            <a:pPr algn="ctr"/>
            <a:r>
              <a:rPr lang="en-US" sz="1600" dirty="0" smtClean="0">
                <a:solidFill>
                  <a:schemeClr val="bg1"/>
                </a:solidFill>
              </a:rPr>
              <a:t>Landsat 5 Thematic Mapper (TM)</a:t>
            </a:r>
            <a:endParaRPr lang="en-US" sz="1600" dirty="0">
              <a:solidFill>
                <a:schemeClr val="bg1"/>
              </a:solidFill>
            </a:endParaRPr>
          </a:p>
        </p:txBody>
      </p:sp>
      <p:sp>
        <p:nvSpPr>
          <p:cNvPr id="33" name="TextBox 32"/>
          <p:cNvSpPr txBox="1"/>
          <p:nvPr/>
        </p:nvSpPr>
        <p:spPr>
          <a:xfrm>
            <a:off x="1945539" y="4005443"/>
            <a:ext cx="1680482" cy="830997"/>
          </a:xfrm>
          <a:prstGeom prst="rect">
            <a:avLst/>
          </a:prstGeom>
          <a:noFill/>
        </p:spPr>
        <p:txBody>
          <a:bodyPr wrap="square" rtlCol="0">
            <a:spAutoFit/>
          </a:bodyPr>
          <a:lstStyle/>
          <a:p>
            <a:pPr algn="ctr"/>
            <a:r>
              <a:rPr lang="en-US" sz="1600" dirty="0" smtClean="0">
                <a:solidFill>
                  <a:schemeClr val="bg1"/>
                </a:solidFill>
              </a:rPr>
              <a:t>Shuttle Radar Topography Mission (SRTM)</a:t>
            </a:r>
            <a:endParaRPr lang="en-US" sz="1600" dirty="0">
              <a:solidFill>
                <a:srgbClr val="767171"/>
              </a:solidFill>
            </a:endParaRPr>
          </a:p>
        </p:txBody>
      </p:sp>
      <p:sp>
        <p:nvSpPr>
          <p:cNvPr id="34" name="TextBox 33"/>
          <p:cNvSpPr txBox="1"/>
          <p:nvPr/>
        </p:nvSpPr>
        <p:spPr>
          <a:xfrm>
            <a:off x="6149310" y="3839440"/>
            <a:ext cx="2094269" cy="1077218"/>
          </a:xfrm>
          <a:prstGeom prst="rect">
            <a:avLst/>
          </a:prstGeom>
          <a:noFill/>
        </p:spPr>
        <p:txBody>
          <a:bodyPr wrap="square" rtlCol="0">
            <a:spAutoFit/>
          </a:bodyPr>
          <a:lstStyle/>
          <a:p>
            <a:pPr algn="ctr"/>
            <a:r>
              <a:rPr lang="en-US" sz="1600" dirty="0" smtClean="0">
                <a:solidFill>
                  <a:schemeClr val="bg1"/>
                </a:solidFill>
              </a:rPr>
              <a:t>Landsat 7 Enhanced Thematic Mapper Plus (TM)</a:t>
            </a:r>
            <a:endParaRPr lang="en-US" sz="1600" dirty="0">
              <a:solidFill>
                <a:schemeClr val="bg1"/>
              </a:solidFill>
            </a:endParaRPr>
          </a:p>
        </p:txBody>
      </p:sp>
      <p:sp>
        <p:nvSpPr>
          <p:cNvPr id="35" name="TextBox 34"/>
          <p:cNvSpPr txBox="1"/>
          <p:nvPr/>
        </p:nvSpPr>
        <p:spPr>
          <a:xfrm>
            <a:off x="7169637" y="523861"/>
            <a:ext cx="1665751" cy="1569660"/>
          </a:xfrm>
          <a:prstGeom prst="rect">
            <a:avLst/>
          </a:prstGeom>
          <a:noFill/>
        </p:spPr>
        <p:txBody>
          <a:bodyPr wrap="square" rtlCol="0">
            <a:spAutoFit/>
          </a:bodyPr>
          <a:lstStyle/>
          <a:p>
            <a:pPr algn="ctr"/>
            <a:r>
              <a:rPr lang="en-US" sz="1600" dirty="0" smtClean="0">
                <a:solidFill>
                  <a:schemeClr val="bg1"/>
                </a:solidFill>
              </a:rPr>
              <a:t>Landsat 8 Operational Land Imager &amp; Thermal Infrared Sensor (OLI &amp; TIRS)</a:t>
            </a:r>
            <a:endParaRPr lang="en-US" sz="1600" dirty="0">
              <a:solidFill>
                <a:schemeClr val="bg1"/>
              </a:solidFill>
            </a:endParaRPr>
          </a:p>
        </p:txBody>
      </p:sp>
      <p:grpSp>
        <p:nvGrpSpPr>
          <p:cNvPr id="36" name="Group 35"/>
          <p:cNvGrpSpPr/>
          <p:nvPr/>
        </p:nvGrpSpPr>
        <p:grpSpPr>
          <a:xfrm>
            <a:off x="548640" y="5795291"/>
            <a:ext cx="8044108" cy="870593"/>
            <a:chOff x="548640" y="4667773"/>
            <a:chExt cx="8044108" cy="870593"/>
          </a:xfrm>
        </p:grpSpPr>
        <p:grpSp>
          <p:nvGrpSpPr>
            <p:cNvPr id="37" name="Group 36"/>
            <p:cNvGrpSpPr/>
            <p:nvPr/>
          </p:nvGrpSpPr>
          <p:grpSpPr>
            <a:xfrm>
              <a:off x="548640" y="4671210"/>
              <a:ext cx="867156" cy="867156"/>
              <a:chOff x="912954" y="4791206"/>
              <a:chExt cx="867156" cy="867156"/>
            </a:xfrm>
          </p:grpSpPr>
          <p:sp>
            <p:nvSpPr>
              <p:cNvPr id="58" name="Oval 57"/>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pic>
            <p:nvPicPr>
              <p:cNvPr id="59" name="Picture 58"/>
              <p:cNvPicPr>
                <a:picLocks noChangeAspect="1"/>
              </p:cNvPicPr>
              <p:nvPr/>
            </p:nvPicPr>
            <p:blipFill>
              <a:blip r:embed="rId8" cstate="print">
                <a:duotone>
                  <a:schemeClr val="accent1">
                    <a:shade val="45000"/>
                    <a:satMod val="135000"/>
                  </a:schemeClr>
                  <a:prstClr val="white"/>
                </a:duotone>
                <a:alphaModFix amt="50000"/>
                <a:extLst>
                  <a:ext uri="{BEBA8EAE-BF5A-486C-A8C5-ECC9F3942E4B}">
                    <a14:imgProps xmlns:a14="http://schemas.microsoft.com/office/drawing/2010/main">
                      <a14:imgLayer r:embed="rId9">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38" name="Group 37"/>
            <p:cNvGrpSpPr/>
            <p:nvPr/>
          </p:nvGrpSpPr>
          <p:grpSpPr>
            <a:xfrm>
              <a:off x="2813305" y="4667773"/>
              <a:ext cx="834863" cy="843170"/>
              <a:chOff x="1914287" y="4750099"/>
              <a:chExt cx="834863" cy="843170"/>
            </a:xfrm>
          </p:grpSpPr>
          <p:sp>
            <p:nvSpPr>
              <p:cNvPr id="53" name="Oval 52"/>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4" name="Group 53"/>
              <p:cNvGrpSpPr/>
              <p:nvPr/>
            </p:nvGrpSpPr>
            <p:grpSpPr>
              <a:xfrm>
                <a:off x="1914287" y="4750099"/>
                <a:ext cx="834863" cy="843170"/>
                <a:chOff x="1914287" y="4750099"/>
                <a:chExt cx="834863" cy="843170"/>
              </a:xfrm>
            </p:grpSpPr>
            <p:sp>
              <p:nvSpPr>
                <p:cNvPr id="55" name="Parallelogram 54"/>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6" name="Parallelogram 55"/>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7" name="Parallelogram 56"/>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9" name="Group 38"/>
            <p:cNvGrpSpPr/>
            <p:nvPr/>
          </p:nvGrpSpPr>
          <p:grpSpPr>
            <a:xfrm>
              <a:off x="5318473" y="4703365"/>
              <a:ext cx="992453" cy="772620"/>
              <a:chOff x="2792371" y="4750987"/>
              <a:chExt cx="992453" cy="772620"/>
            </a:xfrm>
          </p:grpSpPr>
          <p:sp>
            <p:nvSpPr>
              <p:cNvPr id="48" name="Oval 47"/>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9" name="Group 48"/>
              <p:cNvGrpSpPr/>
              <p:nvPr/>
            </p:nvGrpSpPr>
            <p:grpSpPr>
              <a:xfrm>
                <a:off x="2792371" y="4750987"/>
                <a:ext cx="992453" cy="751261"/>
                <a:chOff x="3823957" y="4812116"/>
                <a:chExt cx="992453" cy="751261"/>
              </a:xfrm>
              <a:noFill/>
            </p:grpSpPr>
            <p:sp>
              <p:nvSpPr>
                <p:cNvPr id="50" name="Freeform 49"/>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51" name="Straight Connector 50"/>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52" name="Straight Connector 51"/>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40" name="Group 39"/>
            <p:cNvGrpSpPr/>
            <p:nvPr/>
          </p:nvGrpSpPr>
          <p:grpSpPr>
            <a:xfrm>
              <a:off x="7757884" y="4776855"/>
              <a:ext cx="834864" cy="761511"/>
              <a:chOff x="4328234" y="4794272"/>
              <a:chExt cx="834864" cy="761511"/>
            </a:xfrm>
          </p:grpSpPr>
          <p:sp>
            <p:nvSpPr>
              <p:cNvPr id="41" name="Oval 40"/>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2" name="Group 41"/>
              <p:cNvGrpSpPr/>
              <p:nvPr/>
            </p:nvGrpSpPr>
            <p:grpSpPr>
              <a:xfrm>
                <a:off x="4328234" y="4864480"/>
                <a:ext cx="834864" cy="691303"/>
                <a:chOff x="7558911" y="718795"/>
                <a:chExt cx="834864" cy="691303"/>
              </a:xfrm>
            </p:grpSpPr>
            <p:sp>
              <p:nvSpPr>
                <p:cNvPr id="43" name="Parallelogram 42"/>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4" name="Teardrop 43"/>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5" name="Oval 44"/>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6" name="Straight Connector 45"/>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7" name="Straight Connector 46"/>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Tree>
    <p:extLst>
      <p:ext uri="{BB962C8B-B14F-4D97-AF65-F5344CB8AC3E}">
        <p14:creationId xmlns:p14="http://schemas.microsoft.com/office/powerpoint/2010/main" val="3542915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3687" y="973516"/>
            <a:ext cx="5353879" cy="4701270"/>
            <a:chOff x="345524" y="1207025"/>
            <a:chExt cx="2820758" cy="4320319"/>
          </a:xfrm>
        </p:grpSpPr>
        <p:sp>
          <p:nvSpPr>
            <p:cNvPr id="8" name="TextBox 7"/>
            <p:cNvSpPr txBox="1"/>
            <p:nvPr/>
          </p:nvSpPr>
          <p:spPr>
            <a:xfrm>
              <a:off x="345524" y="1207025"/>
              <a:ext cx="1874142" cy="339404"/>
            </a:xfrm>
            <a:prstGeom prst="rect">
              <a:avLst/>
            </a:prstGeom>
            <a:noFill/>
          </p:spPr>
          <p:txBody>
            <a:bodyPr wrap="square" rtlCol="0">
              <a:spAutoFit/>
            </a:bodyPr>
            <a:lstStyle/>
            <a:p>
              <a:r>
                <a:rPr lang="en-US" dirty="0" smtClean="0"/>
                <a:t>LANDFIRE Layers</a:t>
              </a:r>
              <a:endParaRPr lang="en-US" dirty="0"/>
            </a:p>
          </p:txBody>
        </p:sp>
        <p:pic>
          <p:nvPicPr>
            <p:cNvPr id="12" name="Picture 11"/>
            <p:cNvPicPr/>
            <p:nvPr/>
          </p:nvPicPr>
          <p:blipFill rotWithShape="1">
            <a:blip r:embed="rId3">
              <a:extLst>
                <a:ext uri="{28A0092B-C50C-407E-A947-70E740481C1C}">
                  <a14:useLocalDpi xmlns:a14="http://schemas.microsoft.com/office/drawing/2010/main" val="0"/>
                </a:ext>
              </a:extLst>
            </a:blip>
            <a:srcRect l="37872" t="26447" r="22713" b="22655"/>
            <a:stretch/>
          </p:blipFill>
          <p:spPr bwMode="auto">
            <a:xfrm>
              <a:off x="429802" y="1604194"/>
              <a:ext cx="2736480" cy="144149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l="36627" t="25505" r="23907" b="25253"/>
            <a:stretch/>
          </p:blipFill>
          <p:spPr bwMode="auto">
            <a:xfrm>
              <a:off x="429802" y="2702442"/>
              <a:ext cx="2736480" cy="148101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extLst>
                <a:ext uri="{28A0092B-C50C-407E-A947-70E740481C1C}">
                  <a14:useLocalDpi xmlns:a14="http://schemas.microsoft.com/office/drawing/2010/main" val="0"/>
                </a:ext>
              </a:extLst>
            </a:blip>
            <a:srcRect l="44444" t="11722" r="12087" b="38892"/>
            <a:stretch/>
          </p:blipFill>
          <p:spPr bwMode="auto">
            <a:xfrm>
              <a:off x="429802" y="4128242"/>
              <a:ext cx="2736480" cy="1399102"/>
            </a:xfrm>
            <a:prstGeom prst="rect">
              <a:avLst/>
            </a:prstGeom>
            <a:ln>
              <a:noFill/>
            </a:ln>
            <a:extLst>
              <a:ext uri="{53640926-AAD7-44D8-BBD7-CCE9431645EC}">
                <a14:shadowObscured xmlns:a14="http://schemas.microsoft.com/office/drawing/2010/main"/>
              </a:ext>
            </a:extLst>
          </p:spPr>
        </p:pic>
      </p:grpSp>
      <p:grpSp>
        <p:nvGrpSpPr>
          <p:cNvPr id="4" name="Group 3"/>
          <p:cNvGrpSpPr/>
          <p:nvPr/>
        </p:nvGrpSpPr>
        <p:grpSpPr>
          <a:xfrm>
            <a:off x="996179" y="1094183"/>
            <a:ext cx="7503524" cy="4444858"/>
            <a:chOff x="4352320" y="314899"/>
            <a:chExt cx="4648555" cy="2753662"/>
          </a:xfrm>
        </p:grpSpPr>
        <p:sp>
          <p:nvSpPr>
            <p:cNvPr id="6" name="TextBox 5"/>
            <p:cNvSpPr txBox="1"/>
            <p:nvPr/>
          </p:nvSpPr>
          <p:spPr>
            <a:xfrm>
              <a:off x="4352320" y="2729688"/>
              <a:ext cx="4639109" cy="228807"/>
            </a:xfrm>
            <a:prstGeom prst="rect">
              <a:avLst/>
            </a:prstGeom>
            <a:noFill/>
          </p:spPr>
          <p:txBody>
            <a:bodyPr wrap="square" rtlCol="0">
              <a:spAutoFit/>
            </a:bodyPr>
            <a:lstStyle/>
            <a:p>
              <a:r>
                <a:rPr lang="en-US" dirty="0" smtClean="0"/>
                <a:t>Field data from USDA Forest Service, Laramie Ranger District</a:t>
              </a:r>
              <a:endParaRPr lang="en-US" dirty="0"/>
            </a:p>
          </p:txBody>
        </p:sp>
        <p:pic>
          <p:nvPicPr>
            <p:cNvPr id="15" name="Picture 14"/>
            <p:cNvPicPr/>
            <p:nvPr/>
          </p:nvPicPr>
          <p:blipFill rotWithShape="1">
            <a:blip r:embed="rId6">
              <a:extLst>
                <a:ext uri="{28A0092B-C50C-407E-A947-70E740481C1C}">
                  <a14:useLocalDpi xmlns:a14="http://schemas.microsoft.com/office/drawing/2010/main" val="0"/>
                </a:ext>
              </a:extLst>
            </a:blip>
            <a:srcRect t="25560" r="52000" b="30759"/>
            <a:stretch/>
          </p:blipFill>
          <p:spPr bwMode="auto">
            <a:xfrm>
              <a:off x="4352320" y="741103"/>
              <a:ext cx="3731452" cy="1908399"/>
            </a:xfrm>
            <a:prstGeom prst="rect">
              <a:avLst/>
            </a:prstGeom>
            <a:ln>
              <a:noFill/>
            </a:ln>
            <a:extLst>
              <a:ext uri="{53640926-AAD7-44D8-BBD7-CCE9431645EC}">
                <a14:shadowObscured xmlns:a14="http://schemas.microsoft.com/office/drawing/2010/main"/>
              </a:ext>
            </a:extLst>
          </p:spPr>
        </p:pic>
        <p:pic>
          <p:nvPicPr>
            <p:cNvPr id="3078" name="Picture 6" descr="https://lh5.googleusercontent.com/6JaWYbnAnLRMy5awd06rkLjZl7POLZVleqs8HmWruhk8LfHv3FQmPFpXvaXeHBWMBkzSP2Bfs9EAyVuJSjNnAYWB-pBnjPi5jyCGbO8wHKVRkohMG9ZkVZVqvxOr_g-OQLTmP9b3Yo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652" b="89974" l="9471" r="94429"/>
                      </a14:imgEffect>
                    </a14:imgLayer>
                  </a14:imgProps>
                </a:ext>
                <a:ext uri="{28A0092B-C50C-407E-A947-70E740481C1C}">
                  <a14:useLocalDpi xmlns:a14="http://schemas.microsoft.com/office/drawing/2010/main" val="0"/>
                </a:ext>
              </a:extLst>
            </a:blip>
            <a:srcRect/>
            <a:stretch>
              <a:fillRect/>
            </a:stretch>
          </p:blipFill>
          <p:spPr bwMode="auto">
            <a:xfrm>
              <a:off x="6396636" y="314899"/>
              <a:ext cx="2604239" cy="27536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41040" y="1445268"/>
            <a:ext cx="7864192" cy="4387244"/>
            <a:chOff x="808222" y="1358399"/>
            <a:chExt cx="7864192" cy="4387244"/>
          </a:xfrm>
        </p:grpSpPr>
        <p:sp>
          <p:nvSpPr>
            <p:cNvPr id="7" name="TextBox 6"/>
            <p:cNvSpPr txBox="1"/>
            <p:nvPr/>
          </p:nvSpPr>
          <p:spPr>
            <a:xfrm>
              <a:off x="808222" y="5037646"/>
              <a:ext cx="7250221" cy="707997"/>
            </a:xfrm>
            <a:prstGeom prst="rect">
              <a:avLst/>
            </a:prstGeom>
            <a:noFill/>
          </p:spPr>
          <p:txBody>
            <a:bodyPr wrap="square" rtlCol="0">
              <a:spAutoFit/>
            </a:bodyPr>
            <a:lstStyle/>
            <a:p>
              <a:r>
                <a:rPr lang="en-US" dirty="0" smtClean="0"/>
                <a:t>Monitoring Trends in Burn Severity (MTBS)</a:t>
              </a:r>
              <a:endParaRPr lang="en-US" dirty="0"/>
            </a:p>
          </p:txBody>
        </p:sp>
        <p:pic>
          <p:nvPicPr>
            <p:cNvPr id="16" name="Picture 15"/>
            <p:cNvPicPr/>
            <p:nvPr/>
          </p:nvPicPr>
          <p:blipFill rotWithShape="1">
            <a:blip r:embed="rId9"/>
            <a:srcRect l="18977" t="17382" r="31741" b="10574"/>
            <a:stretch/>
          </p:blipFill>
          <p:spPr bwMode="auto">
            <a:xfrm>
              <a:off x="869693" y="1358399"/>
              <a:ext cx="4638310" cy="3725041"/>
            </a:xfrm>
            <a:prstGeom prst="rect">
              <a:avLst/>
            </a:prstGeom>
            <a:ln>
              <a:noFill/>
            </a:ln>
            <a:extLst>
              <a:ext uri="{53640926-AAD7-44D8-BBD7-CCE9431645EC}">
                <a14:shadowObscured xmlns:a14="http://schemas.microsoft.com/office/drawing/2010/main"/>
              </a:ext>
            </a:extLst>
          </p:spPr>
        </p:pic>
        <p:pic>
          <p:nvPicPr>
            <p:cNvPr id="3076" name="Picture 4" descr="https://lh3.googleusercontent.com/ChKSxlD8Tp-0HayOM5IFSfGoQ_sGqfhHhwvfSL_hKcjA0yx08-1jR5ulhO4Dcp9w_6o29S_vGV12eCppH_KwZ8WR793fjTkjVswqyyBmxLXyD_-d1sJrU0t7hEsCUTEM7zOhPBUSjqo"/>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9382" l="0" r="99377">
                          <a14:foregroundMark x1="36916" y1="49923" x2="36916" y2="49923"/>
                          <a14:foregroundMark x1="36293" y1="43122" x2="36293" y2="43122"/>
                          <a14:foregroundMark x1="73988" y1="98145" x2="73988" y2="98145"/>
                        </a14:backgroundRemoval>
                      </a14:imgEffect>
                    </a14:imgLayer>
                  </a14:imgProps>
                </a:ext>
                <a:ext uri="{28A0092B-C50C-407E-A947-70E740481C1C}">
                  <a14:useLocalDpi xmlns:a14="http://schemas.microsoft.com/office/drawing/2010/main" val="0"/>
                </a:ext>
              </a:extLst>
            </a:blip>
            <a:srcRect/>
            <a:stretch>
              <a:fillRect/>
            </a:stretch>
          </p:blipFill>
          <p:spPr bwMode="auto">
            <a:xfrm>
              <a:off x="5508003" y="1378748"/>
              <a:ext cx="3164411" cy="4358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oup 88"/>
          <p:cNvGrpSpPr/>
          <p:nvPr/>
        </p:nvGrpSpPr>
        <p:grpSpPr>
          <a:xfrm>
            <a:off x="549946" y="5799556"/>
            <a:ext cx="8044108" cy="870593"/>
            <a:chOff x="548640" y="4667773"/>
            <a:chExt cx="8044108" cy="870593"/>
          </a:xfrm>
        </p:grpSpPr>
        <p:grpSp>
          <p:nvGrpSpPr>
            <p:cNvPr id="90" name="Group 89"/>
            <p:cNvGrpSpPr/>
            <p:nvPr/>
          </p:nvGrpSpPr>
          <p:grpSpPr>
            <a:xfrm>
              <a:off x="548640" y="4671210"/>
              <a:ext cx="867156" cy="867156"/>
              <a:chOff x="912954" y="4791206"/>
              <a:chExt cx="867156" cy="867156"/>
            </a:xfrm>
          </p:grpSpPr>
          <p:sp>
            <p:nvSpPr>
              <p:cNvPr id="111" name="Oval 110"/>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pic>
            <p:nvPicPr>
              <p:cNvPr id="112" name="Picture 111"/>
              <p:cNvPicPr>
                <a:picLocks noChangeAspect="1"/>
              </p:cNvPicPr>
              <p:nvPr/>
            </p:nvPicPr>
            <p:blipFill>
              <a:blip r:embed="rId12" cstate="print">
                <a:duotone>
                  <a:schemeClr val="accent1">
                    <a:shade val="45000"/>
                    <a:satMod val="135000"/>
                  </a:schemeClr>
                  <a:prstClr val="white"/>
                </a:duotone>
                <a:alphaModFix amt="50000"/>
                <a:extLst>
                  <a:ext uri="{BEBA8EAE-BF5A-486C-A8C5-ECC9F3942E4B}">
                    <a14:imgProps xmlns:a14="http://schemas.microsoft.com/office/drawing/2010/main">
                      <a14:imgLayer r:embed="rId13">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91" name="Group 90"/>
            <p:cNvGrpSpPr/>
            <p:nvPr/>
          </p:nvGrpSpPr>
          <p:grpSpPr>
            <a:xfrm>
              <a:off x="2813305" y="4667773"/>
              <a:ext cx="834863" cy="843170"/>
              <a:chOff x="1914287" y="4750099"/>
              <a:chExt cx="834863" cy="843170"/>
            </a:xfrm>
          </p:grpSpPr>
          <p:sp>
            <p:nvSpPr>
              <p:cNvPr id="106" name="Oval 105"/>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107" name="Group 106"/>
              <p:cNvGrpSpPr/>
              <p:nvPr/>
            </p:nvGrpSpPr>
            <p:grpSpPr>
              <a:xfrm>
                <a:off x="1914287" y="4750099"/>
                <a:ext cx="834863" cy="843170"/>
                <a:chOff x="1914287" y="4750099"/>
                <a:chExt cx="834863" cy="843170"/>
              </a:xfrm>
            </p:grpSpPr>
            <p:sp>
              <p:nvSpPr>
                <p:cNvPr id="108" name="Parallelogram 107"/>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09" name="Parallelogram 108"/>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10" name="Parallelogram 109"/>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92" name="Group 91"/>
            <p:cNvGrpSpPr/>
            <p:nvPr/>
          </p:nvGrpSpPr>
          <p:grpSpPr>
            <a:xfrm>
              <a:off x="5318473" y="4703365"/>
              <a:ext cx="992453" cy="772620"/>
              <a:chOff x="2792371" y="4750987"/>
              <a:chExt cx="992453" cy="772620"/>
            </a:xfrm>
          </p:grpSpPr>
          <p:sp>
            <p:nvSpPr>
              <p:cNvPr id="101" name="Oval 100"/>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102" name="Group 101"/>
              <p:cNvGrpSpPr/>
              <p:nvPr/>
            </p:nvGrpSpPr>
            <p:grpSpPr>
              <a:xfrm>
                <a:off x="2792371" y="4750987"/>
                <a:ext cx="992453" cy="751261"/>
                <a:chOff x="3823957" y="4812116"/>
                <a:chExt cx="992453" cy="751261"/>
              </a:xfrm>
              <a:noFill/>
            </p:grpSpPr>
            <p:sp>
              <p:nvSpPr>
                <p:cNvPr id="103" name="Freeform 102"/>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104" name="Straight Connector 103"/>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105" name="Straight Connector 104"/>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93" name="Group 92"/>
            <p:cNvGrpSpPr/>
            <p:nvPr/>
          </p:nvGrpSpPr>
          <p:grpSpPr>
            <a:xfrm>
              <a:off x="7757884" y="4776855"/>
              <a:ext cx="834864" cy="761511"/>
              <a:chOff x="4328234" y="4794272"/>
              <a:chExt cx="834864" cy="761511"/>
            </a:xfrm>
          </p:grpSpPr>
          <p:sp>
            <p:nvSpPr>
              <p:cNvPr id="94" name="Oval 93"/>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95" name="Group 94"/>
              <p:cNvGrpSpPr/>
              <p:nvPr/>
            </p:nvGrpSpPr>
            <p:grpSpPr>
              <a:xfrm>
                <a:off x="4328234" y="4864480"/>
                <a:ext cx="834864" cy="691303"/>
                <a:chOff x="7558911" y="718795"/>
                <a:chExt cx="834864" cy="691303"/>
              </a:xfrm>
            </p:grpSpPr>
            <p:sp>
              <p:nvSpPr>
                <p:cNvPr id="96" name="Parallelogram 95"/>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97" name="Teardrop 96"/>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98" name="Oval 97"/>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100" name="Straight Connector 99"/>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40" name="Text Placeholder 2"/>
          <p:cNvSpPr>
            <a:spLocks noGrp="1"/>
          </p:cNvSpPr>
          <p:nvPr>
            <p:ph type="body" sz="quarter" idx="4294967295"/>
          </p:nvPr>
        </p:nvSpPr>
        <p:spPr>
          <a:xfrm>
            <a:off x="498920" y="350512"/>
            <a:ext cx="4290056" cy="678180"/>
          </a:xfrm>
          <a:prstGeom prst="rect">
            <a:avLst/>
          </a:prstGeom>
        </p:spPr>
        <p:txBody>
          <a:bodyPr>
            <a:normAutofit/>
          </a:bodyPr>
          <a:lstStyle/>
          <a:p>
            <a:pPr marL="0" indent="0">
              <a:buNone/>
            </a:pPr>
            <a:r>
              <a:rPr lang="en-US" sz="4000" b="1" dirty="0" smtClean="0">
                <a:solidFill>
                  <a:schemeClr val="accent1"/>
                </a:solidFill>
              </a:rPr>
              <a:t>Ancillary Data</a:t>
            </a:r>
            <a:endParaRPr lang="en-US" sz="4000" b="1" dirty="0">
              <a:solidFill>
                <a:schemeClr val="accent1"/>
              </a:solidFill>
            </a:endParaRPr>
          </a:p>
        </p:txBody>
      </p:sp>
    </p:spTree>
    <p:extLst>
      <p:ext uri="{BB962C8B-B14F-4D97-AF65-F5344CB8AC3E}">
        <p14:creationId xmlns:p14="http://schemas.microsoft.com/office/powerpoint/2010/main" val="1671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2000"/>
                                        <p:tgtEl>
                                          <p:spTgt spid="4"/>
                                        </p:tgtEl>
                                        <p:attrNameLst>
                                          <p:attrName>ppt_x</p:attrName>
                                        </p:attrNameLst>
                                      </p:cBhvr>
                                      <p:tavLst>
                                        <p:tav tm="0">
                                          <p:val>
                                            <p:strVal val="ppt_x"/>
                                          </p:val>
                                        </p:tav>
                                        <p:tav tm="100000">
                                          <p:val>
                                            <p:strVal val="1+ppt_w/2"/>
                                          </p:val>
                                        </p:tav>
                                      </p:tavLst>
                                    </p:anim>
                                    <p:anim calcmode="lin" valueType="num">
                                      <p:cBhvr additive="base">
                                        <p:cTn id="13" dur="2000"/>
                                        <p:tgtEl>
                                          <p:spTgt spid="4"/>
                                        </p:tgtEl>
                                        <p:attrNameLst>
                                          <p:attrName>ppt_y</p:attrName>
                                        </p:attrNameLst>
                                      </p:cBhvr>
                                      <p:tavLst>
                                        <p:tav tm="0">
                                          <p:val>
                                            <p:strVal val="ppt_y"/>
                                          </p:val>
                                        </p:tav>
                                        <p:tav tm="100000">
                                          <p:val>
                                            <p:strVal val="ppt_y"/>
                                          </p:val>
                                        </p:tav>
                                      </p:tavLst>
                                    </p:anim>
                                    <p:set>
                                      <p:cBhvr>
                                        <p:cTn id="14" dur="1" fill="hold">
                                          <p:stCondLst>
                                            <p:cond delay="1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2000" fill="hold"/>
                                        <p:tgtEl>
                                          <p:spTgt spid="2"/>
                                        </p:tgtEl>
                                        <p:attrNameLst>
                                          <p:attrName>ppt_x</p:attrName>
                                        </p:attrNameLst>
                                      </p:cBhvr>
                                      <p:tavLst>
                                        <p:tav tm="0">
                                          <p:val>
                                            <p:strVal val="0-#ppt_w/2"/>
                                          </p:val>
                                        </p:tav>
                                        <p:tav tm="100000">
                                          <p:val>
                                            <p:strVal val="#ppt_x"/>
                                          </p:val>
                                        </p:tav>
                                      </p:tavLst>
                                    </p:anim>
                                    <p:anim calcmode="lin" valueType="num">
                                      <p:cBhvr additive="base">
                                        <p:cTn id="19"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2000"/>
                                        <p:tgtEl>
                                          <p:spTgt spid="2"/>
                                        </p:tgtEl>
                                        <p:attrNameLst>
                                          <p:attrName>ppt_x</p:attrName>
                                        </p:attrNameLst>
                                      </p:cBhvr>
                                      <p:tavLst>
                                        <p:tav tm="0">
                                          <p:val>
                                            <p:strVal val="ppt_x"/>
                                          </p:val>
                                        </p:tav>
                                        <p:tav tm="100000">
                                          <p:val>
                                            <p:strVal val="1+ppt_w/2"/>
                                          </p:val>
                                        </p:tav>
                                      </p:tavLst>
                                    </p:anim>
                                    <p:anim calcmode="lin" valueType="num">
                                      <p:cBhvr additive="base">
                                        <p:cTn id="24" dur="2000"/>
                                        <p:tgtEl>
                                          <p:spTgt spid="2"/>
                                        </p:tgtEl>
                                        <p:attrNameLst>
                                          <p:attrName>ppt_y</p:attrName>
                                        </p:attrNameLst>
                                      </p:cBhvr>
                                      <p:tavLst>
                                        <p:tav tm="0">
                                          <p:val>
                                            <p:strVal val="ppt_y"/>
                                          </p:val>
                                        </p:tav>
                                        <p:tav tm="100000">
                                          <p:val>
                                            <p:strVal val="ppt_y"/>
                                          </p:val>
                                        </p:tav>
                                      </p:tavLst>
                                    </p:anim>
                                    <p:set>
                                      <p:cBhvr>
                                        <p:cTn id="25" dur="1" fill="hold">
                                          <p:stCondLst>
                                            <p:cond delay="1999"/>
                                          </p:stCondLst>
                                        </p:cTn>
                                        <p:tgtEl>
                                          <p:spTgt spid="2"/>
                                        </p:tgtEl>
                                        <p:attrNameLst>
                                          <p:attrName>style.visibility</p:attrName>
                                        </p:attrNameLst>
                                      </p:cBhvr>
                                      <p:to>
                                        <p:strVal val="hidden"/>
                                      </p:to>
                                    </p:se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EwuABh3fJ4uktBdyHYzdbulHnlMnLbcXQt3tkOmmM9Ib44pfQkkBHtw9fdVf7DFbQcq1ifoE84GRKwime8p68GY-J-LG1sxHEXxNV4O0jVPhgJxvVfkZgEOcczNSviIYku__lTj4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 y="1369587"/>
            <a:ext cx="8477250" cy="2066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able 31"/>
          <p:cNvGraphicFramePr>
            <a:graphicFrameLocks noGrp="1"/>
          </p:cNvGraphicFramePr>
          <p:nvPr>
            <p:extLst>
              <p:ext uri="{D42A27DB-BD31-4B8C-83A1-F6EECF244321}">
                <p14:modId xmlns:p14="http://schemas.microsoft.com/office/powerpoint/2010/main" val="2131738413"/>
              </p:ext>
            </p:extLst>
          </p:nvPr>
        </p:nvGraphicFramePr>
        <p:xfrm>
          <a:off x="-1" y="3871185"/>
          <a:ext cx="9144001" cy="1524000"/>
        </p:xfrm>
        <a:graphic>
          <a:graphicData uri="http://schemas.openxmlformats.org/drawingml/2006/table">
            <a:tbl>
              <a:tblPr firstRow="1" firstCol="1" bandRow="1"/>
              <a:tblGrid>
                <a:gridCol w="2041997"/>
                <a:gridCol w="2423404"/>
                <a:gridCol w="3297708"/>
                <a:gridCol w="1380892"/>
              </a:tblGrid>
              <a:tr h="225174">
                <a:tc>
                  <a:txBody>
                    <a:bodyPr/>
                    <a:lstStyle/>
                    <a:p>
                      <a:pPr marL="0" marR="0" algn="ctr">
                        <a:spcBef>
                          <a:spcPts val="0"/>
                        </a:spcBef>
                        <a:spcAft>
                          <a:spcPts val="0"/>
                        </a:spcAft>
                      </a:pPr>
                      <a:r>
                        <a:rPr lang="en-US" sz="2000" b="1" dirty="0">
                          <a:effectLst/>
                          <a:latin typeface="Century Gothic" charset="0"/>
                          <a:ea typeface="Arial" charset="0"/>
                          <a:cs typeface="Times New Roman" charset="0"/>
                        </a:rPr>
                        <a:t>Platform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Data Product</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dirty="0">
                          <a:effectLst/>
                          <a:latin typeface="Century Gothic" charset="0"/>
                          <a:ea typeface="Arial" charset="0"/>
                          <a:cs typeface="Times New Roman" charset="0"/>
                        </a:rPr>
                        <a:t>Spatial Resolution</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Images</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5</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110</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7</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ETM+ (SLC-off)</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 </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12</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8</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OLI &amp;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 (OLI) &amp; 100 m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43</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a:effectLst/>
                          <a:latin typeface="Century Gothic" charset="0"/>
                          <a:ea typeface="Arial" charset="0"/>
                          <a:cs typeface="Times New Roman" charset="0"/>
                        </a:rPr>
                        <a:t>SRTM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DEM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6</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57" name="Group 56"/>
          <p:cNvGrpSpPr/>
          <p:nvPr/>
        </p:nvGrpSpPr>
        <p:grpSpPr>
          <a:xfrm>
            <a:off x="562006" y="5800565"/>
            <a:ext cx="8019985" cy="870593"/>
            <a:chOff x="964228" y="2529938"/>
            <a:chExt cx="8019985" cy="870593"/>
          </a:xfrm>
        </p:grpSpPr>
        <p:grpSp>
          <p:nvGrpSpPr>
            <p:cNvPr id="58" name="Group 57"/>
            <p:cNvGrpSpPr/>
            <p:nvPr/>
          </p:nvGrpSpPr>
          <p:grpSpPr>
            <a:xfrm>
              <a:off x="964228" y="2533375"/>
              <a:ext cx="867156" cy="867156"/>
              <a:chOff x="964228" y="2533375"/>
              <a:chExt cx="867156" cy="867156"/>
            </a:xfrm>
          </p:grpSpPr>
          <p:pic>
            <p:nvPicPr>
              <p:cNvPr id="79" name="Picture 78"/>
              <p:cNvPicPr>
                <a:picLocks noChangeAspect="1"/>
              </p:cNvPicPr>
              <p:nvPr/>
            </p:nvPicPr>
            <p:blipFill>
              <a:blip r:embed="rId4" cstate="print">
                <a:alphaModFix amt="7000"/>
                <a:extLst>
                  <a:ext uri="{BEBA8EAE-BF5A-486C-A8C5-ECC9F3942E4B}">
                    <a14:imgProps xmlns:a14="http://schemas.microsoft.com/office/drawing/2010/main">
                      <a14:imgLayer r:embed="rId5">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2533375"/>
                <a:ext cx="867156" cy="867156"/>
              </a:xfrm>
              <a:prstGeom prst="rect">
                <a:avLst/>
              </a:prstGeom>
              <a:noFill/>
              <a:ln>
                <a:noFill/>
              </a:ln>
            </p:spPr>
          </p:pic>
          <p:sp>
            <p:nvSpPr>
              <p:cNvPr id="80" name="Oval 79"/>
              <p:cNvSpPr/>
              <p:nvPr/>
            </p:nvSpPr>
            <p:spPr>
              <a:xfrm>
                <a:off x="1026770" y="2585693"/>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grpSp>
          <p:nvGrpSpPr>
            <p:cNvPr id="59" name="Group 58"/>
            <p:cNvGrpSpPr/>
            <p:nvPr/>
          </p:nvGrpSpPr>
          <p:grpSpPr>
            <a:xfrm>
              <a:off x="3204770" y="2529938"/>
              <a:ext cx="834863" cy="843170"/>
              <a:chOff x="3204770" y="2529938"/>
              <a:chExt cx="834863" cy="843170"/>
            </a:xfrm>
          </p:grpSpPr>
          <p:sp>
            <p:nvSpPr>
              <p:cNvPr id="74" name="Oval 73"/>
              <p:cNvSpPr/>
              <p:nvPr/>
            </p:nvSpPr>
            <p:spPr>
              <a:xfrm>
                <a:off x="3262634" y="2591955"/>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75" name="Group 74"/>
              <p:cNvGrpSpPr/>
              <p:nvPr/>
            </p:nvGrpSpPr>
            <p:grpSpPr>
              <a:xfrm>
                <a:off x="3204770" y="2529938"/>
                <a:ext cx="834863" cy="843170"/>
                <a:chOff x="1914287" y="4750099"/>
                <a:chExt cx="834863" cy="843170"/>
              </a:xfrm>
              <a:solidFill>
                <a:schemeClr val="accent1">
                  <a:alpha val="51000"/>
                </a:schemeClr>
              </a:solidFill>
              <a:effectLst/>
            </p:grpSpPr>
            <p:sp>
              <p:nvSpPr>
                <p:cNvPr id="76" name="Parallelogram 75"/>
                <p:cNvSpPr/>
                <p:nvPr/>
              </p:nvSpPr>
              <p:spPr>
                <a:xfrm>
                  <a:off x="1914287" y="4999004"/>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7" name="Parallelogram 76"/>
                <p:cNvSpPr/>
                <p:nvPr/>
              </p:nvSpPr>
              <p:spPr>
                <a:xfrm>
                  <a:off x="1914287" y="487486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8" name="Parallelogram 77"/>
                <p:cNvSpPr/>
                <p:nvPr/>
              </p:nvSpPr>
              <p:spPr>
                <a:xfrm>
                  <a:off x="1914287" y="475009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60" name="Group 59"/>
            <p:cNvGrpSpPr/>
            <p:nvPr/>
          </p:nvGrpSpPr>
          <p:grpSpPr>
            <a:xfrm>
              <a:off x="5709938" y="2565530"/>
              <a:ext cx="992453" cy="772620"/>
              <a:chOff x="2792371" y="4750987"/>
              <a:chExt cx="992453" cy="772620"/>
            </a:xfrm>
          </p:grpSpPr>
          <p:sp>
            <p:nvSpPr>
              <p:cNvPr id="69" name="Oval 68"/>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70" name="Group 69"/>
              <p:cNvGrpSpPr/>
              <p:nvPr/>
            </p:nvGrpSpPr>
            <p:grpSpPr>
              <a:xfrm>
                <a:off x="2792371" y="4750987"/>
                <a:ext cx="992453" cy="751261"/>
                <a:chOff x="3823957" y="4812116"/>
                <a:chExt cx="992453" cy="751261"/>
              </a:xfrm>
              <a:noFill/>
            </p:grpSpPr>
            <p:sp>
              <p:nvSpPr>
                <p:cNvPr id="71" name="Freeform 70"/>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72" name="Straight Connector 71"/>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73" name="Straight Connector 72"/>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61" name="Group 60"/>
            <p:cNvGrpSpPr/>
            <p:nvPr/>
          </p:nvGrpSpPr>
          <p:grpSpPr>
            <a:xfrm>
              <a:off x="8149349" y="2639020"/>
              <a:ext cx="834864" cy="761511"/>
              <a:chOff x="4328234" y="4794272"/>
              <a:chExt cx="834864" cy="761511"/>
            </a:xfrm>
          </p:grpSpPr>
          <p:sp>
            <p:nvSpPr>
              <p:cNvPr id="62" name="Oval 61"/>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63" name="Group 62"/>
              <p:cNvGrpSpPr/>
              <p:nvPr/>
            </p:nvGrpSpPr>
            <p:grpSpPr>
              <a:xfrm>
                <a:off x="4328234" y="4864480"/>
                <a:ext cx="834864" cy="691303"/>
                <a:chOff x="7558911" y="718795"/>
                <a:chExt cx="834864" cy="691303"/>
              </a:xfrm>
            </p:grpSpPr>
            <p:sp>
              <p:nvSpPr>
                <p:cNvPr id="64" name="Parallelogram 63"/>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65" name="Teardrop 64"/>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66" name="Oval 65"/>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67" name="Straight Connector 66"/>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68" name="Straight Connector 67"/>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30"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err="1" smtClean="0">
                <a:solidFill>
                  <a:schemeClr val="accent1"/>
                </a:solidFill>
              </a:rPr>
              <a:t>LandsatLinkr</a:t>
            </a:r>
            <a:endParaRPr lang="en-US" sz="4000" b="1" dirty="0">
              <a:solidFill>
                <a:schemeClr val="accent1"/>
              </a:solidFill>
            </a:endParaRPr>
          </a:p>
        </p:txBody>
      </p:sp>
    </p:spTree>
    <p:extLst>
      <p:ext uri="{BB962C8B-B14F-4D97-AF65-F5344CB8AC3E}">
        <p14:creationId xmlns:p14="http://schemas.microsoft.com/office/powerpoint/2010/main" val="2621834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0" name="Group 29"/>
          <p:cNvGrpSpPr/>
          <p:nvPr/>
        </p:nvGrpSpPr>
        <p:grpSpPr>
          <a:xfrm>
            <a:off x="562007" y="5807383"/>
            <a:ext cx="8019985" cy="870593"/>
            <a:chOff x="964228" y="2529938"/>
            <a:chExt cx="8019985" cy="870593"/>
          </a:xfrm>
        </p:grpSpPr>
        <p:grpSp>
          <p:nvGrpSpPr>
            <p:cNvPr id="31" name="Group 30"/>
            <p:cNvGrpSpPr/>
            <p:nvPr/>
          </p:nvGrpSpPr>
          <p:grpSpPr>
            <a:xfrm>
              <a:off x="964228" y="2533375"/>
              <a:ext cx="867156" cy="867156"/>
              <a:chOff x="964228" y="2533375"/>
              <a:chExt cx="867156" cy="867156"/>
            </a:xfrm>
          </p:grpSpPr>
          <p:pic>
            <p:nvPicPr>
              <p:cNvPr id="52" name="Picture 51"/>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2533375"/>
                <a:ext cx="867156" cy="867156"/>
              </a:xfrm>
              <a:prstGeom prst="rect">
                <a:avLst/>
              </a:prstGeom>
              <a:noFill/>
              <a:ln>
                <a:noFill/>
              </a:ln>
            </p:spPr>
          </p:pic>
          <p:sp>
            <p:nvSpPr>
              <p:cNvPr id="53" name="Oval 52"/>
              <p:cNvSpPr/>
              <p:nvPr/>
            </p:nvSpPr>
            <p:spPr>
              <a:xfrm>
                <a:off x="1026770" y="2585693"/>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grpSp>
          <p:nvGrpSpPr>
            <p:cNvPr id="32" name="Group 31"/>
            <p:cNvGrpSpPr/>
            <p:nvPr/>
          </p:nvGrpSpPr>
          <p:grpSpPr>
            <a:xfrm>
              <a:off x="3204770" y="2529938"/>
              <a:ext cx="834863" cy="843170"/>
              <a:chOff x="3204770" y="2529938"/>
              <a:chExt cx="834863" cy="843170"/>
            </a:xfrm>
          </p:grpSpPr>
          <p:sp>
            <p:nvSpPr>
              <p:cNvPr id="47" name="Oval 46"/>
              <p:cNvSpPr/>
              <p:nvPr/>
            </p:nvSpPr>
            <p:spPr>
              <a:xfrm>
                <a:off x="3262634" y="2591955"/>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8" name="Group 47"/>
              <p:cNvGrpSpPr/>
              <p:nvPr/>
            </p:nvGrpSpPr>
            <p:grpSpPr>
              <a:xfrm>
                <a:off x="3204770" y="2529938"/>
                <a:ext cx="834863" cy="843170"/>
                <a:chOff x="1914287" y="4750099"/>
                <a:chExt cx="834863" cy="843170"/>
              </a:xfrm>
              <a:solidFill>
                <a:schemeClr val="accent1">
                  <a:alpha val="51000"/>
                </a:schemeClr>
              </a:solidFill>
              <a:effectLst/>
            </p:grpSpPr>
            <p:sp>
              <p:nvSpPr>
                <p:cNvPr id="49" name="Parallelogram 48"/>
                <p:cNvSpPr/>
                <p:nvPr/>
              </p:nvSpPr>
              <p:spPr>
                <a:xfrm>
                  <a:off x="1914287" y="4999004"/>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0" name="Parallelogram 49"/>
                <p:cNvSpPr/>
                <p:nvPr/>
              </p:nvSpPr>
              <p:spPr>
                <a:xfrm>
                  <a:off x="1914287" y="487486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1" name="Parallelogram 50"/>
                <p:cNvSpPr/>
                <p:nvPr/>
              </p:nvSpPr>
              <p:spPr>
                <a:xfrm>
                  <a:off x="1914287" y="475009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5709938" y="2565530"/>
              <a:ext cx="992453" cy="772620"/>
              <a:chOff x="2792371" y="4750987"/>
              <a:chExt cx="992453" cy="772620"/>
            </a:xfrm>
          </p:grpSpPr>
          <p:sp>
            <p:nvSpPr>
              <p:cNvPr id="42" name="Oval 41"/>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3" name="Group 42"/>
              <p:cNvGrpSpPr/>
              <p:nvPr/>
            </p:nvGrpSpPr>
            <p:grpSpPr>
              <a:xfrm>
                <a:off x="2792371" y="4750987"/>
                <a:ext cx="992453" cy="751261"/>
                <a:chOff x="3823957" y="4812116"/>
                <a:chExt cx="992453" cy="751261"/>
              </a:xfrm>
              <a:noFill/>
            </p:grpSpPr>
            <p:sp>
              <p:nvSpPr>
                <p:cNvPr id="44" name="Freeform 43"/>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5" name="Straight Connector 44"/>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6" name="Straight Connector 45"/>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4" name="Group 33"/>
            <p:cNvGrpSpPr/>
            <p:nvPr/>
          </p:nvGrpSpPr>
          <p:grpSpPr>
            <a:xfrm>
              <a:off x="8149349" y="2639020"/>
              <a:ext cx="834864" cy="761511"/>
              <a:chOff x="4328234" y="4794272"/>
              <a:chExt cx="834864" cy="761511"/>
            </a:xfrm>
          </p:grpSpPr>
          <p:sp>
            <p:nvSpPr>
              <p:cNvPr id="35" name="Oval 34"/>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6" name="Group 35"/>
              <p:cNvGrpSpPr/>
              <p:nvPr/>
            </p:nvGrpSpPr>
            <p:grpSpPr>
              <a:xfrm>
                <a:off x="4328234" y="4864480"/>
                <a:ext cx="834864" cy="691303"/>
                <a:chOff x="7558911" y="718795"/>
                <a:chExt cx="834864" cy="691303"/>
              </a:xfrm>
            </p:grpSpPr>
            <p:sp>
              <p:nvSpPr>
                <p:cNvPr id="37" name="Parallelogram 36"/>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8" name="Teardrop 37"/>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39" name="Oval 38"/>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0" name="Straight Connector 39"/>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1" name="Straight Connector 40"/>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29"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Modeling</a:t>
            </a:r>
            <a:endParaRPr lang="en-US" sz="4000" b="1" dirty="0">
              <a:solidFill>
                <a:schemeClr val="accent1"/>
              </a:solidFill>
            </a:endParaRPr>
          </a:p>
        </p:txBody>
      </p:sp>
    </p:spTree>
    <p:extLst>
      <p:ext uri="{BB962C8B-B14F-4D97-AF65-F5344CB8AC3E}">
        <p14:creationId xmlns:p14="http://schemas.microsoft.com/office/powerpoint/2010/main" val="2649216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3731</TotalTime>
  <Words>1319</Words>
  <Application>Microsoft Office PowerPoint</Application>
  <PresentationFormat>On-screen Show (4:3)</PresentationFormat>
  <Paragraphs>193</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159</cp:revision>
  <dcterms:created xsi:type="dcterms:W3CDTF">2015-05-18T13:26:09Z</dcterms:created>
  <dcterms:modified xsi:type="dcterms:W3CDTF">2016-03-09T20:10:39Z</dcterms:modified>
</cp:coreProperties>
</file>