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Emily C. (LARC-E3)[SSAI DEVELOP]" initials="AEC(D" lastIdx="5" clrIdx="0">
    <p:extLst>
      <p:ext uri="{19B8F6BF-5375-455C-9EA6-DF929625EA0E}">
        <p15:presenceInfo xmlns:p15="http://schemas.microsoft.com/office/powerpoint/2012/main" userId="S-1-5-21-330711430-3775241029-4075259233-641894" providerId="AD"/>
      </p:ext>
    </p:extLst>
  </p:cmAuthor>
  <p:cmAuthor id="2" name="Wozniak, Daniel A. (LARC-E3)[SSAI DEVELOP]" initials="WDA(D" lastIdx="1" clrIdx="1">
    <p:extLst>
      <p:ext uri="{19B8F6BF-5375-455C-9EA6-DF929625EA0E}">
        <p15:presenceInfo xmlns:p15="http://schemas.microsoft.com/office/powerpoint/2012/main" userId="S-1-5-21-330711430-3775241029-4075259233-653906" providerId="AD"/>
      </p:ext>
    </p:extLst>
  </p:cmAuthor>
  <p:cmAuthor id="3" name="peter hawman" initials="ph" lastIdx="7" clrIdx="2">
    <p:extLst>
      <p:ext uri="{19B8F6BF-5375-455C-9EA6-DF929625EA0E}">
        <p15:presenceInfo xmlns:p15="http://schemas.microsoft.com/office/powerpoint/2012/main" userId="52dc934910af067e" providerId="Windows Live"/>
      </p:ext>
    </p:extLst>
  </p:cmAuthor>
  <p:cmAuthor id="4" name="Orne, Tiffani N. (LARC-E3)[SSAI DEVELOP]" initials="OTN(D" lastIdx="5" clrIdx="3">
    <p:extLst>
      <p:ext uri="{19B8F6BF-5375-455C-9EA6-DF929625EA0E}">
        <p15:presenceInfo xmlns:p15="http://schemas.microsoft.com/office/powerpoint/2012/main" userId="S-1-5-21-330711430-3775241029-4075259233-555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186" autoAdjust="0"/>
    <p:restoredTop sz="94660"/>
  </p:normalViewPr>
  <p:slideViewPr>
    <p:cSldViewPr snapToGrid="0">
      <p:cViewPr varScale="1">
        <p:scale>
          <a:sx n="21" d="100"/>
          <a:sy n="21" d="100"/>
        </p:scale>
        <p:origin x="286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07-07T23:02:04.282" idx="1">
    <p:pos x="9477" y="1599"/>
    <p:text>Use sentence case for the subtitle</p:text>
    <p:extLst>
      <p:ext uri="{C676402C-5697-4E1C-873F-D02D1690AC5C}">
        <p15:threadingInfo xmlns:p15="http://schemas.microsoft.com/office/powerpoint/2012/main" timeZoneBias="240"/>
      </p:ext>
    </p:extLst>
  </p:cm>
  <p:cm authorId="3" dt="2015-07-07T23:02:26.098" idx="2">
    <p:pos x="8352" y="2889"/>
    <p:text>The affiliation should just be: NASA DEVELOP National Program at NASA Langley Research Center</p:text>
    <p:extLst>
      <p:ext uri="{C676402C-5697-4E1C-873F-D02D1690AC5C}">
        <p15:threadingInfo xmlns:p15="http://schemas.microsoft.com/office/powerpoint/2012/main" timeZoneBias="240"/>
      </p:ext>
    </p:extLst>
  </p:cm>
  <p:cm authorId="3" dt="2015-07-07T23:03:01.111" idx="3">
    <p:pos x="12325" y="9788"/>
    <p:text>This scale bar and north arrow are too small.  Make them larger as well as the Texas to fill in the space</p:text>
    <p:extLst>
      <p:ext uri="{C676402C-5697-4E1C-873F-D02D1690AC5C}">
        <p15:threadingInfo xmlns:p15="http://schemas.microsoft.com/office/powerpoint/2012/main" timeZoneBias="240"/>
      </p:ext>
    </p:extLst>
  </p:cm>
  <p:cm authorId="3" dt="2015-07-07T23:04:04.827" idx="4">
    <p:pos x="14064" y="9444"/>
    <p:text>Can make this text larger also.</p:text>
    <p:extLst>
      <p:ext uri="{C676402C-5697-4E1C-873F-D02D1690AC5C}">
        <p15:threadingInfo xmlns:p15="http://schemas.microsoft.com/office/powerpoint/2012/main" timeZoneBias="240"/>
      </p:ext>
    </p:extLst>
  </p:cm>
  <p:cm authorId="3" dt="2015-07-07T23:04:57.475" idx="5">
    <p:pos x="5982" y="7996"/>
    <p:text>Nice methodology!</p:text>
    <p:extLst>
      <p:ext uri="{C676402C-5697-4E1C-873F-D02D1690AC5C}">
        <p15:threadingInfo xmlns:p15="http://schemas.microsoft.com/office/powerpoint/2012/main" timeZoneBias="240"/>
      </p:ext>
    </p:extLst>
  </p:cm>
  <p:cm authorId="3" dt="2015-07-07T23:05:25.631" idx="6">
    <p:pos x="360" y="22076"/>
    <p:text>Add "NASA" to the beginning</p:text>
    <p:extLst>
      <p:ext uri="{C676402C-5697-4E1C-873F-D02D1690AC5C}">
        <p15:threadingInfo xmlns:p15="http://schemas.microsoft.com/office/powerpoint/2012/main" timeZoneBias="240"/>
      </p:ext>
    </p:extLst>
  </p:cm>
  <p:cm authorId="4" dt="2015-07-08T17:39:31.689" idx="1">
    <p:pos x="13464" y="3600"/>
    <p:text>Please remove periods</p:text>
    <p:extLst>
      <p:ext uri="{C676402C-5697-4E1C-873F-D02D1690AC5C}">
        <p15:threadingInfo xmlns:p15="http://schemas.microsoft.com/office/powerpoint/2012/main" timeZoneBias="240"/>
      </p:ext>
    </p:extLst>
  </p:cm>
  <p:cm authorId="4" dt="2015-07-08T17:41:19.112" idx="2">
    <p:pos x="11352" y="4128"/>
    <p:text>Please use the bullets from the template</p:text>
    <p:extLst>
      <p:ext uri="{C676402C-5697-4E1C-873F-D02D1690AC5C}">
        <p15:threadingInfo xmlns:p15="http://schemas.microsoft.com/office/powerpoint/2012/main" timeZoneBias="240"/>
      </p:ext>
    </p:extLst>
  </p:cm>
  <p:cm authorId="4" dt="2015-07-08T17:42:46.092" idx="3">
    <p:pos x="2916" y="7524"/>
    <p:text>i agree with Peter, this looks great. :) Just check to make sure things are spaced evenly and lined up.</p:text>
    <p:extLst>
      <p:ext uri="{C676402C-5697-4E1C-873F-D02D1690AC5C}">
        <p15:threadingInfo xmlns:p15="http://schemas.microsoft.com/office/powerpoint/2012/main" timeZoneBias="240"/>
      </p:ext>
    </p:extLst>
  </p:cm>
  <p:cm authorId="4" dt="2015-07-08T17:43:21.695" idx="4">
    <p:pos x="118" y="7858"/>
    <p:text>Can this whole flow chart be moved to the right a bit?</p:text>
    <p:extLst>
      <p:ext uri="{C676402C-5697-4E1C-873F-D02D1690AC5C}">
        <p15:threadingInfo xmlns:p15="http://schemas.microsoft.com/office/powerpoint/2012/main" timeZoneBias="240"/>
      </p:ext>
    </p:extLst>
  </p:cm>
  <p:cm authorId="4" dt="2015-07-08T17:47:10.508" idx="5">
    <p:pos x="7603" y="2909"/>
    <p:text>This section should be Garamond instead of Century gothic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emf"/><Relationship Id="rId7" Type="http://schemas.openxmlformats.org/officeDocument/2006/relationships/image" Target="../media/image8.JPG"/><Relationship Id="rId12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11387318" y="12748684"/>
            <a:ext cx="4098960" cy="8076101"/>
          </a:xfrm>
          <a:prstGeom prst="roundRect">
            <a:avLst/>
          </a:prstGeom>
          <a:solidFill>
            <a:srgbClr val="33AFA9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76" name="Right Arrow 75"/>
          <p:cNvSpPr/>
          <p:nvPr/>
        </p:nvSpPr>
        <p:spPr>
          <a:xfrm flipV="1">
            <a:off x="9398765" y="17289171"/>
            <a:ext cx="2321158" cy="1546894"/>
          </a:xfrm>
          <a:prstGeom prst="rightArrow">
            <a:avLst>
              <a:gd name="adj1" fmla="val 59285"/>
              <a:gd name="adj2" fmla="val 3115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8" name="Right Arrow 77"/>
          <p:cNvSpPr/>
          <p:nvPr/>
        </p:nvSpPr>
        <p:spPr>
          <a:xfrm flipV="1">
            <a:off x="9256265" y="13782304"/>
            <a:ext cx="2497544" cy="1506818"/>
          </a:xfrm>
          <a:prstGeom prst="rightArrow">
            <a:avLst>
              <a:gd name="adj1" fmla="val 59285"/>
              <a:gd name="adj2" fmla="val 33759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Rounded Rectangle 41"/>
          <p:cNvSpPr/>
          <p:nvPr/>
        </p:nvSpPr>
        <p:spPr>
          <a:xfrm>
            <a:off x="6054093" y="12693292"/>
            <a:ext cx="3442299" cy="8131492"/>
          </a:xfrm>
          <a:prstGeom prst="roundRect">
            <a:avLst/>
          </a:prstGeom>
          <a:solidFill>
            <a:srgbClr val="33AFA9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58" name="Right Arrow 57"/>
          <p:cNvSpPr/>
          <p:nvPr/>
        </p:nvSpPr>
        <p:spPr>
          <a:xfrm>
            <a:off x="3339211" y="13600701"/>
            <a:ext cx="2988800" cy="1473215"/>
          </a:xfrm>
          <a:prstGeom prst="rightArrow">
            <a:avLst>
              <a:gd name="adj1" fmla="val 59285"/>
              <a:gd name="adj2" fmla="val 2806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3395648" y="16975678"/>
            <a:ext cx="2991862" cy="1628372"/>
          </a:xfrm>
          <a:prstGeom prst="rightArrow">
            <a:avLst>
              <a:gd name="adj1" fmla="val 88531"/>
              <a:gd name="adj2" fmla="val 2862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3397943" y="19034530"/>
            <a:ext cx="3010014" cy="1400596"/>
          </a:xfrm>
          <a:prstGeom prst="rightArrow">
            <a:avLst>
              <a:gd name="adj1" fmla="val 66810"/>
              <a:gd name="adj2" fmla="val 36454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3306338" y="15401515"/>
            <a:ext cx="3005170" cy="1473215"/>
          </a:xfrm>
          <a:prstGeom prst="rightArrow">
            <a:avLst>
              <a:gd name="adj1" fmla="val 59285"/>
              <a:gd name="adj2" fmla="val 2806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Langley Research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Utilizing NASA Earth O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bservations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to M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onitor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rought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everity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in Texas for W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ildfire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M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itigation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upport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Texas Water Resources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28555043"/>
            <a:ext cx="8229600" cy="617115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From L to R: Megan Buzanowicz, Laura Lykens, Jeff Close, and Zacary Richards</a:t>
            </a:r>
            <a:endParaRPr lang="en-US" dirty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28555043"/>
            <a:ext cx="4202428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5585475" y="28795673"/>
            <a:ext cx="10932125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Garamond" panose="02020404030301010803" pitchFamily="18" charset="0"/>
              </a:rPr>
              <a:t>Dr. Kenton Ross: </a:t>
            </a:r>
            <a:r>
              <a:rPr lang="en-US" sz="2800" dirty="0">
                <a:latin typeface="Garamond" panose="02020404030301010803" pitchFamily="18" charset="0"/>
              </a:rPr>
              <a:t>NASA DEVELOP National Program (Science Advisor)</a:t>
            </a:r>
            <a:endParaRPr lang="en-US" sz="2800" b="1" dirty="0">
              <a:latin typeface="Garamond" panose="02020404030301010803" pitchFamily="18" charset="0"/>
            </a:endParaRPr>
          </a:p>
          <a:p>
            <a:r>
              <a:rPr lang="en-US" sz="2800" b="1" dirty="0">
                <a:latin typeface="Garamond" panose="02020404030301010803" pitchFamily="18" charset="0"/>
              </a:rPr>
              <a:t>Lance Watkins: </a:t>
            </a:r>
            <a:r>
              <a:rPr lang="en-US" sz="2800" dirty="0">
                <a:latin typeface="Garamond" panose="02020404030301010803" pitchFamily="18" charset="0"/>
              </a:rPr>
              <a:t>NASA DEVELOP National Program, </a:t>
            </a:r>
            <a:r>
              <a:rPr lang="en-US" sz="2800" dirty="0" err="1">
                <a:latin typeface="Garamond" panose="02020404030301010803" pitchFamily="18" charset="0"/>
              </a:rPr>
              <a:t>Geoinformatics</a:t>
            </a:r>
            <a:r>
              <a:rPr lang="en-US" sz="2800" dirty="0">
                <a:latin typeface="Garamond" panose="02020404030301010803" pitchFamily="18" charset="0"/>
              </a:rPr>
              <a:t>/Center Lead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Grant Mercer: </a:t>
            </a:r>
            <a:r>
              <a:rPr lang="en-US" sz="2800" dirty="0">
                <a:latin typeface="Garamond" panose="02020404030301010803" pitchFamily="18" charset="0"/>
              </a:rPr>
              <a:t>University of Nevada – Las Vegas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Rocky Garcia: </a:t>
            </a:r>
            <a:r>
              <a:rPr lang="en-US" sz="2800" dirty="0">
                <a:latin typeface="Garamond" panose="02020404030301010803" pitchFamily="18" charset="0"/>
              </a:rPr>
              <a:t>City University of New York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Tiffani Miller: </a:t>
            </a:r>
            <a:r>
              <a:rPr lang="en-US" sz="2800" dirty="0">
                <a:latin typeface="Garamond" panose="02020404030301010803" pitchFamily="18" charset="0"/>
              </a:rPr>
              <a:t>NASA DEVELOP, Project Coordinator Senior </a:t>
            </a:r>
            <a:r>
              <a:rPr lang="en-US" sz="2800" dirty="0" smtClean="0">
                <a:latin typeface="Garamond" panose="02020404030301010803" pitchFamily="18" charset="0"/>
              </a:rPr>
              <a:t>Fellow</a:t>
            </a:r>
          </a:p>
          <a:p>
            <a:r>
              <a:rPr lang="en-US" sz="2800" b="1" dirty="0" smtClean="0">
                <a:latin typeface="Garamond" panose="02020404030301010803" pitchFamily="18" charset="0"/>
              </a:rPr>
              <a:t>Summer 2015 Texas Disasters DEVELOP </a:t>
            </a:r>
            <a:r>
              <a:rPr lang="en-US" sz="2800" b="1" dirty="0">
                <a:latin typeface="Garamond" panose="02020404030301010803" pitchFamily="18" charset="0"/>
              </a:rPr>
              <a:t>T</a:t>
            </a:r>
            <a:r>
              <a:rPr lang="en-US" sz="2800" b="1" dirty="0" smtClean="0">
                <a:latin typeface="Garamond" panose="02020404030301010803" pitchFamily="18" charset="0"/>
              </a:rPr>
              <a:t>eam: </a:t>
            </a:r>
            <a:r>
              <a:rPr lang="en-US" sz="2800" dirty="0">
                <a:latin typeface="Garamond" panose="02020404030301010803" pitchFamily="18" charset="0"/>
              </a:rPr>
              <a:t>John </a:t>
            </a:r>
            <a:r>
              <a:rPr lang="en-US" sz="2800" dirty="0" smtClean="0">
                <a:latin typeface="Garamond" panose="02020404030301010803" pitchFamily="18" charset="0"/>
              </a:rPr>
              <a:t>C. </a:t>
            </a:r>
            <a:r>
              <a:rPr lang="en-US" sz="2800" dirty="0" err="1">
                <a:latin typeface="Garamond" panose="02020404030301010803" pitchFamily="18" charset="0"/>
              </a:rPr>
              <a:t>Stennis</a:t>
            </a:r>
            <a:r>
              <a:rPr lang="en-US" sz="2800" dirty="0">
                <a:latin typeface="Garamond" panose="02020404030301010803" pitchFamily="18" charset="0"/>
              </a:rPr>
              <a:t> Space Center (SSC): </a:t>
            </a:r>
          </a:p>
          <a:p>
            <a:pPr>
              <a:lnSpc>
                <a:spcPct val="110000"/>
              </a:lnSpc>
            </a:pPr>
            <a:endParaRPr lang="en-US" sz="2800" dirty="0" smtClean="0">
              <a:latin typeface="Garamond" panose="02020404030301010803" pitchFamily="18" charset="0"/>
            </a:endParaRPr>
          </a:p>
          <a:p>
            <a:endParaRPr lang="en-US" dirty="0" smtClean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images.</a:t>
            </a:r>
          </a:p>
          <a:p>
            <a:r>
              <a:rPr lang="en-US" dirty="0" smtClean="0"/>
              <a:t>Make sure that it has some sort of flow, that it makes sense.  Show your results in a logical order.</a:t>
            </a:r>
          </a:p>
          <a:p>
            <a:r>
              <a:rPr lang="en-US" dirty="0" smtClean="0"/>
              <a:t>No bullets.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154730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746564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en-US" sz="2800" dirty="0">
                <a:latin typeface="Garamond" panose="02020404030301010803" pitchFamily="18" charset="0"/>
              </a:rPr>
              <a:t>Expand upon </a:t>
            </a:r>
            <a:r>
              <a:rPr lang="en-US" sz="2800" dirty="0" smtClean="0">
                <a:latin typeface="Garamond" panose="02020404030301010803" pitchFamily="18" charset="0"/>
              </a:rPr>
              <a:t>the </a:t>
            </a:r>
            <a:r>
              <a:rPr lang="en-US" sz="2800" dirty="0">
                <a:latin typeface="Garamond" panose="02020404030301010803" pitchFamily="18" charset="0"/>
              </a:rPr>
              <a:t>Scaled Drought Condition Index (SDCI) created by Rhee et. al. (2010) by including a soil moisture </a:t>
            </a:r>
            <a:r>
              <a:rPr lang="en-US" sz="2800" dirty="0" smtClean="0">
                <a:latin typeface="Garamond" panose="02020404030301010803" pitchFamily="18" charset="0"/>
              </a:rPr>
              <a:t>component.</a:t>
            </a:r>
            <a:endParaRPr lang="en-US" sz="2800" dirty="0">
              <a:latin typeface="Garamond" panose="02020404030301010803" pitchFamily="18" charset="0"/>
            </a:endParaRP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en-US" sz="2800" dirty="0" smtClean="0">
                <a:latin typeface="Garamond" panose="02020404030301010803" pitchFamily="18" charset="0"/>
              </a:rPr>
              <a:t>Design </a:t>
            </a:r>
            <a:r>
              <a:rPr lang="en-US" sz="2800" dirty="0">
                <a:latin typeface="Garamond" panose="02020404030301010803" pitchFamily="18" charset="0"/>
              </a:rPr>
              <a:t>a </a:t>
            </a:r>
            <a:r>
              <a:rPr lang="en-US" sz="2800" dirty="0" smtClean="0">
                <a:latin typeface="Garamond" panose="02020404030301010803" pitchFamily="18" charset="0"/>
              </a:rPr>
              <a:t>product </a:t>
            </a:r>
            <a:r>
              <a:rPr lang="en-US" sz="2800" dirty="0">
                <a:latin typeface="Garamond" panose="02020404030301010803" pitchFamily="18" charset="0"/>
              </a:rPr>
              <a:t>for the Texas Forest Service to utilize in order to identify locations within the state most prone to wildfire </a:t>
            </a:r>
            <a:r>
              <a:rPr lang="en-US" sz="2800" dirty="0" smtClean="0">
                <a:latin typeface="Garamond" panose="02020404030301010803" pitchFamily="18" charset="0"/>
              </a:rPr>
              <a:t>disasters.</a:t>
            </a:r>
            <a:endParaRPr lang="en-US" sz="2800" dirty="0">
              <a:latin typeface="Garamond" panose="02020404030301010803" pitchFamily="18" charset="0"/>
            </a:endParaRP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en-US" sz="2800" dirty="0" smtClean="0"/>
              <a:t>Correlate the Drought Severity Index </a:t>
            </a:r>
            <a:r>
              <a:rPr lang="en-US" sz="2800" dirty="0"/>
              <a:t>with the measurements of live fuel moisture content (FMC) obtained from the National Fuel Moisture </a:t>
            </a:r>
            <a:r>
              <a:rPr lang="en-US" sz="2800" dirty="0" smtClean="0"/>
              <a:t>Database in order to determine its accuracy.</a:t>
            </a:r>
            <a:endParaRPr lang="en-US" sz="2800" dirty="0">
              <a:latin typeface="Garamond" panose="02020404030301010803" pitchFamily="18" charset="0"/>
            </a:endParaRPr>
          </a:p>
          <a:p>
            <a:pPr marL="347663" indent="-347663"/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1906224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251191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67297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0830504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082478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585475" y="2789489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lt1"/>
              </a:buClr>
              <a:buSzPct val="25000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Megan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Buzanowicz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(Project Lead),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Zacary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Richards,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Laura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Lykens,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Jeff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Close</a:t>
            </a:r>
          </a:p>
          <a:p>
            <a:pPr lvl="0">
              <a:lnSpc>
                <a:spcPct val="100000"/>
              </a:lnSpc>
              <a:buClr>
                <a:schemeClr val="lt1"/>
              </a:buClr>
              <a:buSzPct val="25000"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Hampton University, Arizona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State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University,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Old Dominion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University,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US Air Force</a:t>
            </a:r>
          </a:p>
          <a:p>
            <a:endParaRPr lang="en-US" sz="2400" dirty="0"/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21089720" y="14763278"/>
            <a:ext cx="3341109" cy="105402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>
                <a:latin typeface="Garamond" panose="02020404030301010803" pitchFamily="18" charset="0"/>
              </a:rPr>
              <a:t>Summer </a:t>
            </a:r>
            <a:r>
              <a:rPr lang="nb-NO" sz="2000" dirty="0">
                <a:latin typeface="Garamond" panose="02020404030301010803" pitchFamily="18" charset="0"/>
              </a:rPr>
              <a:t>2010 - Summer 2011</a:t>
            </a:r>
          </a:p>
          <a:p>
            <a:r>
              <a:rPr lang="nb-NO" sz="2000" dirty="0">
                <a:latin typeface="Garamond" panose="02020404030301010803" pitchFamily="18" charset="0"/>
              </a:rPr>
              <a:t>Summer 2014 – Summer 2015</a:t>
            </a:r>
          </a:p>
          <a:p>
            <a:endParaRPr lang="en-US" dirty="0" smtClean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9" t="2974" r="22265" b="3661"/>
          <a:stretch/>
        </p:blipFill>
        <p:spPr>
          <a:xfrm>
            <a:off x="18287998" y="13636847"/>
            <a:ext cx="2689036" cy="24489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9261" y="15538833"/>
            <a:ext cx="1266930" cy="403635"/>
          </a:xfrm>
          <a:prstGeom prst="rect">
            <a:avLst/>
          </a:prstGeom>
        </p:spPr>
      </p:pic>
      <p:sp>
        <p:nvSpPr>
          <p:cNvPr id="36" name="Shape 81"/>
          <p:cNvSpPr txBox="1"/>
          <p:nvPr/>
        </p:nvSpPr>
        <p:spPr>
          <a:xfrm>
            <a:off x="20374768" y="13703793"/>
            <a:ext cx="4056061" cy="534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800" b="1" dirty="0" smtClean="0">
                <a:solidFill>
                  <a:schemeClr val="dk1"/>
                </a:solidFill>
                <a:latin typeface="Garamond" panose="02020404030301010803" pitchFamily="18" charset="0"/>
                <a:ea typeface="Questrial"/>
                <a:cs typeface="Questrial"/>
                <a:sym typeface="Questrial"/>
              </a:rPr>
              <a:t>Texas</a:t>
            </a:r>
            <a:endParaRPr lang="en-US" sz="4800" b="1" dirty="0">
              <a:solidFill>
                <a:schemeClr val="dk1"/>
              </a:solidFill>
              <a:latin typeface="Garamond" panose="02020404030301010803" pitchFamily="18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37719" y="12693292"/>
            <a:ext cx="3107728" cy="8131491"/>
          </a:xfrm>
          <a:prstGeom prst="roundRect">
            <a:avLst/>
          </a:prstGeom>
          <a:solidFill>
            <a:srgbClr val="33AFA9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39" name="Rounded Rectangle 38"/>
          <p:cNvSpPr/>
          <p:nvPr/>
        </p:nvSpPr>
        <p:spPr>
          <a:xfrm>
            <a:off x="921459" y="13620448"/>
            <a:ext cx="2804345" cy="151717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5873" y="13543385"/>
            <a:ext cx="2687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North American Land Data Assimilation System (NLDAS)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55030" y="12905813"/>
            <a:ext cx="2489076" cy="7066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Data Acquisition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90410" y="12918414"/>
            <a:ext cx="3198764" cy="7066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Data Processing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761359" y="12911622"/>
            <a:ext cx="343820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Data Analysis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0782" y="15530429"/>
            <a:ext cx="2804345" cy="144986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72304" y="19088891"/>
            <a:ext cx="2804345" cy="127920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1799161" y="15750969"/>
            <a:ext cx="3442838" cy="48969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2392474" y="14632402"/>
            <a:ext cx="2143765" cy="8359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2417262" y="13491469"/>
            <a:ext cx="2118978" cy="10206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64022" y="19117554"/>
            <a:ext cx="16858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Aqua MODIS</a:t>
            </a:r>
          </a:p>
          <a:p>
            <a:pPr algn="ctr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MYD11A2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6223" y="15598076"/>
            <a:ext cx="1769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Multi-Sensor Precipitation Data (MPE)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818784" y="13554267"/>
            <a:ext cx="129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ArcMap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10.3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831179" y="14637403"/>
            <a:ext cx="129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Python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2.7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936104" y="16174887"/>
            <a:ext cx="305650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Modified Drought Severity Index</a:t>
            </a:r>
          </a:p>
          <a:p>
            <a:pPr algn="ctr"/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50000"/>
              </a:lnSpc>
            </a:pP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s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caled LST</a:t>
            </a:r>
          </a:p>
          <a:p>
            <a:pPr algn="ctr">
              <a:lnSpc>
                <a:spcPct val="50000"/>
              </a:lnSpc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+</a:t>
            </a:r>
          </a:p>
          <a:p>
            <a:pPr algn="ctr">
              <a:lnSpc>
                <a:spcPct val="50000"/>
              </a:lnSpc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 scaled NDVI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 scaled MPE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+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 </a:t>
            </a:r>
            <a:endParaRPr lang="en-US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scaled NLDAS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36454" y="13937481"/>
            <a:ext cx="2640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Noah-2.8 Model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Soil Moisture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60417" y="19289532"/>
            <a:ext cx="2727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Land Surface Temperature (LST)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86093" y="16994049"/>
            <a:ext cx="2697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Normalized Difference Vegetation Index (NDVI)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49238" y="15700146"/>
            <a:ext cx="2564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Daily Observed Precipitation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7" name="Shape 115"/>
          <p:cNvSpPr txBox="1"/>
          <p:nvPr/>
        </p:nvSpPr>
        <p:spPr>
          <a:xfrm>
            <a:off x="20591661" y="17714235"/>
            <a:ext cx="1450925" cy="1118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2400" b="1" dirty="0" smtClean="0">
                <a:latin typeface="Garamond" panose="02020404030301010803" pitchFamily="18" charset="0"/>
              </a:rPr>
              <a:t>Terra</a:t>
            </a:r>
            <a:endParaRPr lang="en-US" sz="2400" b="1" dirty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en-US" sz="2400" b="1" dirty="0">
                <a:latin typeface="Garamond" panose="02020404030301010803" pitchFamily="18" charset="0"/>
              </a:rPr>
              <a:t>MODIS</a:t>
            </a:r>
          </a:p>
        </p:txBody>
      </p:sp>
      <p:sp>
        <p:nvSpPr>
          <p:cNvPr id="69" name="Shape 115"/>
          <p:cNvSpPr txBox="1"/>
          <p:nvPr/>
        </p:nvSpPr>
        <p:spPr>
          <a:xfrm>
            <a:off x="22598676" y="17701418"/>
            <a:ext cx="1450925" cy="1118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2400" b="1" dirty="0" smtClean="0">
                <a:latin typeface="Garamond" panose="02020404030301010803" pitchFamily="18" charset="0"/>
              </a:rPr>
              <a:t>Aqua</a:t>
            </a:r>
            <a:endParaRPr lang="en-US" sz="2400" b="1" dirty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en-US" sz="2400" b="1" dirty="0">
                <a:latin typeface="Garamond" panose="02020404030301010803" pitchFamily="18" charset="0"/>
              </a:rPr>
              <a:t>MODIS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28" y="15744484"/>
            <a:ext cx="1394664" cy="996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9531" r="22782" b="9984"/>
          <a:stretch/>
        </p:blipFill>
        <p:spPr>
          <a:xfrm>
            <a:off x="6600994" y="17063211"/>
            <a:ext cx="2336810" cy="1809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10931" r="15743" b="8141"/>
          <a:stretch/>
        </p:blipFill>
        <p:spPr>
          <a:xfrm>
            <a:off x="6600498" y="15374261"/>
            <a:ext cx="2337305" cy="1733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11214" r="20288" b="10793"/>
          <a:stretch/>
        </p:blipFill>
        <p:spPr>
          <a:xfrm>
            <a:off x="6584813" y="13636892"/>
            <a:ext cx="2352990" cy="1751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8179" r="19197" b="10170"/>
          <a:stretch/>
        </p:blipFill>
        <p:spPr>
          <a:xfrm>
            <a:off x="6603529" y="18874688"/>
            <a:ext cx="2334274" cy="18827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601200" y="28555043"/>
            <a:ext cx="4709456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Texas Forest Service</a:t>
            </a:r>
            <a:endParaRPr lang="en-US" sz="3600" u="sng" dirty="0" smtClean="0"/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Curt Stripling</a:t>
            </a:r>
            <a:r>
              <a:rPr lang="en-US" sz="2400" dirty="0">
                <a:latin typeface="Garamond" panose="02020404030301010803" pitchFamily="18" charset="0"/>
              </a:rPr>
              <a:t>: </a:t>
            </a:r>
            <a:r>
              <a:rPr lang="en-US" sz="2400" dirty="0" smtClean="0">
                <a:latin typeface="Garamond" panose="02020404030301010803" pitchFamily="18" charset="0"/>
              </a:rPr>
              <a:t>Geospatial </a:t>
            </a:r>
            <a:r>
              <a:rPr lang="en-US" sz="2400" dirty="0">
                <a:latin typeface="Garamond" panose="02020404030301010803" pitchFamily="18" charset="0"/>
              </a:rPr>
              <a:t>System Coordinator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Tom Spencer: </a:t>
            </a:r>
            <a:r>
              <a:rPr lang="en-US" sz="2400" dirty="0" smtClean="0">
                <a:latin typeface="Garamond" panose="02020404030301010803" pitchFamily="18" charset="0"/>
              </a:rPr>
              <a:t>Department </a:t>
            </a:r>
            <a:r>
              <a:rPr lang="en-US" sz="2400" dirty="0">
                <a:latin typeface="Garamond" panose="02020404030301010803" pitchFamily="18" charset="0"/>
              </a:rPr>
              <a:t>Head of Predictive Service</a:t>
            </a:r>
            <a:endParaRPr lang="en-US" sz="2700" dirty="0"/>
          </a:p>
        </p:txBody>
      </p:sp>
      <p:sp>
        <p:nvSpPr>
          <p:cNvPr id="73" name="Rounded Rectangle 72"/>
          <p:cNvSpPr/>
          <p:nvPr/>
        </p:nvSpPr>
        <p:spPr>
          <a:xfrm>
            <a:off x="880135" y="17224814"/>
            <a:ext cx="2804345" cy="110565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95916" y="17200240"/>
            <a:ext cx="16858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Terra MODIS</a:t>
            </a:r>
          </a:p>
          <a:p>
            <a:pPr algn="ctr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MOD13Q1 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774" y="17889801"/>
            <a:ext cx="2797342" cy="21057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385" y="18554170"/>
            <a:ext cx="3015487" cy="1579780"/>
          </a:xfrm>
          <a:prstGeom prst="rect">
            <a:avLst/>
          </a:prstGeom>
        </p:spPr>
      </p:pic>
      <p:sp>
        <p:nvSpPr>
          <p:cNvPr id="75" name="Right Arrow 74"/>
          <p:cNvSpPr/>
          <p:nvPr/>
        </p:nvSpPr>
        <p:spPr>
          <a:xfrm flipV="1">
            <a:off x="9473288" y="15512706"/>
            <a:ext cx="2275046" cy="1670103"/>
          </a:xfrm>
          <a:prstGeom prst="rightArrow">
            <a:avLst>
              <a:gd name="adj1" fmla="val 59285"/>
              <a:gd name="adj2" fmla="val 29142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Right Arrow 76"/>
          <p:cNvSpPr/>
          <p:nvPr/>
        </p:nvSpPr>
        <p:spPr>
          <a:xfrm flipV="1">
            <a:off x="9516782" y="19042463"/>
            <a:ext cx="2189493" cy="1485377"/>
          </a:xfrm>
          <a:prstGeom prst="rightArrow">
            <a:avLst>
              <a:gd name="adj1" fmla="val 59285"/>
              <a:gd name="adj2" fmla="val 29859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TextBox 78"/>
          <p:cNvSpPr txBox="1"/>
          <p:nvPr/>
        </p:nvSpPr>
        <p:spPr>
          <a:xfrm>
            <a:off x="9358369" y="14103189"/>
            <a:ext cx="2354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(NLDAS –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NLDAS</a:t>
            </a:r>
            <a:r>
              <a:rPr lang="en-US" sz="16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min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0" algn="ctr"/>
            <a:endParaRPr lang="en-US" sz="16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0" algn="ctr"/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NLDAS</a:t>
            </a:r>
            <a:r>
              <a:rPr lang="en-US" sz="16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NLDAS</a:t>
            </a:r>
            <a:r>
              <a:rPr lang="en-US" sz="16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min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10051266" y="19784997"/>
            <a:ext cx="850286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9324117" y="15889544"/>
            <a:ext cx="2354862" cy="1092607"/>
            <a:chOff x="8819156" y="3771561"/>
            <a:chExt cx="2354862" cy="1092607"/>
          </a:xfrm>
        </p:grpSpPr>
        <p:sp>
          <p:nvSpPr>
            <p:cNvPr id="82" name="TextBox 81"/>
            <p:cNvSpPr txBox="1"/>
            <p:nvPr/>
          </p:nvSpPr>
          <p:spPr>
            <a:xfrm>
              <a:off x="8819156" y="3771561"/>
              <a:ext cx="2354862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(MPE – </a:t>
              </a:r>
              <a:r>
                <a:rPr lang="en-US" sz="18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MPE</a:t>
              </a:r>
              <a:r>
                <a:rPr lang="en-US" sz="1800" baseline="-250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min</a:t>
              </a:r>
              <a:r>
                <a:rPr lang="en-US" sz="18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)</a:t>
              </a:r>
            </a:p>
            <a:p>
              <a:pPr lvl="0" algn="ctr"/>
              <a:endPara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  <a:p>
              <a:pPr lvl="0" algn="ctr"/>
              <a:r>
                <a:rPr lang="en-US" sz="18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(</a:t>
              </a:r>
              <a:r>
                <a:rPr lang="en-US" sz="18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MPE</a:t>
              </a:r>
              <a:r>
                <a:rPr lang="en-US" sz="1800" baseline="-250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max</a:t>
              </a:r>
              <a:r>
                <a:rPr lang="en-US" sz="1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- </a:t>
              </a:r>
              <a:r>
                <a:rPr lang="en-US" sz="18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MPE</a:t>
              </a:r>
              <a:r>
                <a:rPr lang="en-US" sz="1800" baseline="-250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min</a:t>
              </a:r>
              <a:r>
                <a:rPr lang="en-US" sz="1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)</a:t>
              </a:r>
            </a:p>
            <a:p>
              <a:pPr algn="ctr"/>
              <a:endParaRPr lang="en-US" sz="1100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9549102" y="4234409"/>
              <a:ext cx="850286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9357612" y="17577627"/>
            <a:ext cx="2354862" cy="1107996"/>
            <a:chOff x="5112244" y="3171104"/>
            <a:chExt cx="2354862" cy="1107996"/>
          </a:xfrm>
        </p:grpSpPr>
        <p:sp>
          <p:nvSpPr>
            <p:cNvPr id="85" name="TextBox 84"/>
            <p:cNvSpPr txBox="1"/>
            <p:nvPr/>
          </p:nvSpPr>
          <p:spPr>
            <a:xfrm>
              <a:off x="5112244" y="3171104"/>
              <a:ext cx="23548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(NDVI - </a:t>
              </a:r>
              <a:r>
                <a:rPr lang="en-US" sz="18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NDVI</a:t>
              </a:r>
              <a:r>
                <a:rPr lang="en-US" sz="1800" baseline="-250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min</a:t>
              </a:r>
              <a:r>
                <a:rPr lang="en-US" sz="18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)</a:t>
              </a:r>
            </a:p>
            <a:p>
              <a:pPr lvl="0" algn="ctr"/>
              <a:endPara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  <a:p>
              <a:pPr lvl="0" algn="ctr"/>
              <a:r>
                <a:rPr lang="en-US" sz="18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(</a:t>
              </a:r>
              <a:r>
                <a:rPr lang="en-US" sz="18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NDVI</a:t>
              </a:r>
              <a:r>
                <a:rPr lang="en-US" sz="1800" baseline="-250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max</a:t>
              </a:r>
              <a:r>
                <a:rPr lang="en-US" sz="1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– </a:t>
              </a:r>
              <a:r>
                <a:rPr lang="en-US" sz="18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NDVI</a:t>
              </a:r>
              <a:r>
                <a:rPr lang="en-US" sz="1800" baseline="-250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min</a:t>
              </a:r>
              <a:r>
                <a:rPr lang="en-US" sz="1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)</a:t>
              </a:r>
            </a:p>
            <a:p>
              <a:pPr algn="ctr"/>
              <a:endPara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5816000" y="3644991"/>
              <a:ext cx="850286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/>
          <p:nvPr/>
        </p:nvCxnSpPr>
        <p:spPr>
          <a:xfrm>
            <a:off x="9980320" y="14535713"/>
            <a:ext cx="1078879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9294713" y="19311263"/>
            <a:ext cx="2354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LST</a:t>
            </a:r>
            <a:r>
              <a:rPr lang="en-US" sz="18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– LST</a:t>
            </a:r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0" algn="ctr"/>
            <a:endParaRPr lang="en-US" sz="1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0" algn="ctr"/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LST</a:t>
            </a:r>
            <a:r>
              <a:rPr lang="en-US" sz="18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LST</a:t>
            </a:r>
            <a:r>
              <a:rPr lang="en-US" sz="18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min</a:t>
            </a:r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" y="28592370"/>
            <a:ext cx="7951931" cy="52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1906</TotalTime>
  <Words>443</Words>
  <Application>Microsoft Office PowerPoint</Application>
  <PresentationFormat>Custom</PresentationFormat>
  <Paragraphs>95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Orne, Tiffani N. (LARC-E3)[SSAI DEVELOP]</cp:lastModifiedBy>
  <cp:revision>123</cp:revision>
  <dcterms:created xsi:type="dcterms:W3CDTF">2015-06-02T14:58:58Z</dcterms:created>
  <dcterms:modified xsi:type="dcterms:W3CDTF">2015-07-08T21:47:57Z</dcterms:modified>
</cp:coreProperties>
</file>