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shal Arya" initials="" lastIdx="15" clrIdx="0"/>
  <p:cmAuthor id="1" name="Fenn, Teresa E. (LARC-E3)[SSAI DEVELOP]" initials="FTE(D" lastIdx="3" clrIdx="1">
    <p:extLst>
      <p:ext uri="{19B8F6BF-5375-455C-9EA6-DF929625EA0E}">
        <p15:presenceInfo xmlns:p15="http://schemas.microsoft.com/office/powerpoint/2012/main" userId="S-1-5-21-330711430-3775241029-4075259233-667967" providerId="AD"/>
      </p:ext>
    </p:extLst>
  </p:cmAuthor>
  <p:cmAuthor id="2" name="Childs, Lauren M. (LARC-E3)[DEVELOP - Wise County (LaRC)]" initials="CLM(-WC(" lastIdx="2" clrIdx="2">
    <p:extLst>
      <p:ext uri="{19B8F6BF-5375-455C-9EA6-DF929625EA0E}">
        <p15:presenceInfo xmlns:p15="http://schemas.microsoft.com/office/powerpoint/2012/main" userId="S-1-5-21-330711430-3775241029-4075259233-6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0" d="100"/>
          <a:sy n="40" d="100"/>
        </p:scale>
        <p:origin x="-402" y="3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0-16T15:31:52.906" idx="1">
    <p:pos x="14146" y="1385"/>
    <p:text>I removed the abbreviation for Missouri River Basin for you.</p:text>
  </p:cm>
  <p:cm authorId="0" dt="2015-10-16T15:35:13.615" idx="2">
    <p:pos x="7863" y="3317"/>
    <p:text>I edited some of the text here to remove the 'to' at the beginning of each bullet. 
Also, please try to stay consistent  with the font size throughout. In some places it is size 27, others 28 and others 32. For the Final Draft, please take this into consideration.</p:text>
  </p:cm>
  <p:cm authorId="0" dt="2015-10-16T15:36:10.348" idx="3">
    <p:pos x="2927" y="10186"/>
    <p:text>Very cool method workflow. 
One suggestion would be to make the background image a little more transparent. As it is, the text is slight hard to read. </p:text>
  </p:cm>
  <p:cm authorId="0" dt="2015-10-16T15:37:05.434" idx="4">
    <p:pos x="8839" y="19884"/>
    <p:text>May want to add logo for NOAA</p:text>
  </p:cm>
  <p:cm authorId="0" dt="2015-10-16T15:37:36.749" idx="5">
    <p:pos x="16312" y="21659"/>
    <p:text>Please fix this line to be formatted as the rest. </p:text>
  </p:cm>
  <p:cm authorId="0" dt="2015-10-16T15:37:52.970" idx="6">
    <p:pos x="15570" y="19689"/>
    <p:text>Please use bullets as provided in template</p:text>
  </p:cm>
  <p:cm authorId="0" dt="2015-10-16T15:38:16.435" idx="7">
    <p:pos x="10673" y="8156"/>
    <p:text>I don't think this is an EO. Please remove. </p:text>
  </p:cm>
  <p:cm authorId="0" dt="2015-10-16T15:38:53.582" idx="8">
    <p:pos x="6209" y="4267"/>
    <p:text>The background picture looked really nice! However, NPO wants all posters standardized so please keep the background white. </p:text>
  </p:cm>
  <p:cm authorId="0" dt="2015-10-16T15:39:58.600" idx="9">
    <p:pos x="16995" y="10030"/>
    <p:text>I know this will change, but just be aware that the text does not exceed the right or left side margins delineated by your pictures or section headings. </p:text>
  </p:cm>
  <p:cm authorId="0" dt="2015-10-16T15:40:39.703" idx="10">
    <p:pos x="1834" y="11981"/>
    <p:text>This text box may be exceeding the left margin. Please move slightly to the right and check throughout Final Draft for this. </p:text>
  </p:cm>
  <p:cm authorId="0" dt="2015-10-16T15:44:24.679" idx="12">
    <p:pos x="9268" y="6966"/>
    <p:text>It seems like you are missing EO's? Are you no longer using GRACE, MODIS and the others you listed in the Project Summary? If you are, please include them here. If not, disregard. </p:text>
  </p:cm>
  <p:cm authorId="0" dt="2015-10-16T15:45:32.269" idx="13">
    <p:pos x="10809" y="19415"/>
    <p:text>Please unbold these names</p:text>
  </p:cm>
  <p:cm authorId="0" dt="2015-10-16T15:45:43.478" idx="14">
    <p:pos x="15765" y="19064"/>
    <p:text>Please unbold these names</p:text>
  </p:cm>
  <p:cm authorId="0" dt="2015-10-16T15:45:51.637" idx="15">
    <p:pos x="12585" y="20313"/>
    <p:text>Please unbold these names</p:text>
  </p:cm>
  <p:cm authorId="1" dt="2015-10-19T15:33:42.082" idx="1">
    <p:pos x="11714" y="2291"/>
    <p:text>For the sake of uniformity, please change this text color to the same shade of gray used throughout the poster.</p:text>
    <p:extLst mod="1">
      <p:ext uri="{C676402C-5697-4E1C-873F-D02D1690AC5C}">
        <p15:threadingInfo xmlns:p15="http://schemas.microsoft.com/office/powerpoint/2012/main" timeZoneBias="240"/>
      </p:ext>
    </p:extLst>
  </p:cm>
  <p:cm authorId="1" dt="2015-10-19T15:34:38.432" idx="2">
    <p:pos x="5517" y="2744"/>
    <p:text>The affiliation should be "DEVELOP National Program at ... "</p:text>
    <p:extLst>
      <p:ext uri="{C676402C-5697-4E1C-873F-D02D1690AC5C}">
        <p15:threadingInfo xmlns:p15="http://schemas.microsoft.com/office/powerpoint/2012/main" timeZoneBias="240"/>
      </p:ext>
    </p:extLst>
  </p:cm>
  <p:cm authorId="1" dt="2015-10-19T15:35:34.830" idx="3">
    <p:pos x="10125" y="4259"/>
    <p:text>The "observations" in NASA Earth observations is not capitalized.</p:text>
    <p:extLst>
      <p:ext uri="{C676402C-5697-4E1C-873F-D02D1690AC5C}">
        <p15:threadingInfo xmlns:p15="http://schemas.microsoft.com/office/powerpoint/2012/main" timeZoneBias="240"/>
      </p:ext>
    </p:extLst>
  </p:cm>
  <p:cm authorId="2" dt="2015-10-23T13:19:45.719" idx="1">
    <p:pos x="3683" y="1136"/>
    <p:text>I know the template said sentence case, but please change to title case for consistency across the program and your node, and sorry for us not catching that remnant in the template!</p:text>
    <p:extLst>
      <p:ext uri="{C676402C-5697-4E1C-873F-D02D1690AC5C}">
        <p15:threadingInfo xmlns:p15="http://schemas.microsoft.com/office/powerpoint/2012/main" timeZoneBias="240"/>
      </p:ext>
    </p:extLst>
  </p:cm>
  <p:cm authorId="2" dt="2015-10-23T13:20:06.519" idx="2">
    <p:pos x="12869" y="8034"/>
    <p:text>I'm assuming the red text is just in progress sections, if not make sure it's back to gray before the final is submitted.</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50000" r="-50000"/>
          </a:stretch>
        </a:blipFill>
        <a:effectLst/>
      </p:bgPr>
    </p:bg>
    <p:spTree>
      <p:nvGrpSpPr>
        <p:cNvPr id="1" name=""/>
        <p:cNvGrpSpPr/>
        <p:nvPr/>
      </p:nvGrpSpPr>
      <p:grpSpPr>
        <a:xfrm>
          <a:off x="0" y="0"/>
          <a:ext cx="0" cy="0"/>
          <a:chOff x="0" y="0"/>
          <a:chExt cx="0" cy="0"/>
        </a:xfrm>
      </p:grpSpPr>
      <p:cxnSp>
        <p:nvCxnSpPr>
          <p:cNvPr id="10" name="footer boundary line"/>
          <p:cNvCxnSpPr/>
          <p:nvPr/>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develop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ontract info"/>
          <p:cNvSpPr/>
          <p:nvPr/>
        </p:nvSpPr>
        <p:spPr>
          <a:xfrm>
            <a:off x="16780042" y="35258034"/>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NOAA National Center for Environmental Information</a:t>
            </a:r>
            <a:endParaRPr lang="en-US" dirty="0"/>
          </a:p>
        </p:txBody>
      </p:sp>
      <p:sp>
        <p:nvSpPr>
          <p:cNvPr id="4" name="Text Placeholder 3"/>
          <p:cNvSpPr>
            <a:spLocks noGrp="1"/>
          </p:cNvSpPr>
          <p:nvPr>
            <p:ph type="body" sz="quarter" idx="11"/>
          </p:nvPr>
        </p:nvSpPr>
        <p:spPr/>
        <p:txBody>
          <a:bodyPr/>
          <a:lstStyle/>
          <a:p>
            <a:r>
              <a:rPr lang="en-US" dirty="0"/>
              <a:t>Understanding r</a:t>
            </a:r>
            <a:r>
              <a:rPr lang="en-US" dirty="0" smtClean="0"/>
              <a:t>unoff </a:t>
            </a:r>
            <a:r>
              <a:rPr lang="en-US" dirty="0"/>
              <a:t>in the Missouri River </a:t>
            </a:r>
            <a:r>
              <a:rPr lang="en-US" dirty="0" smtClean="0"/>
              <a:t>Basin </a:t>
            </a:r>
            <a:r>
              <a:rPr lang="en-US" dirty="0"/>
              <a:t>u</a:t>
            </a:r>
            <a:r>
              <a:rPr lang="en-US" dirty="0" smtClean="0"/>
              <a:t>sing </a:t>
            </a:r>
            <a:r>
              <a:rPr lang="en-US" dirty="0"/>
              <a:t>NASA and NOAA s</a:t>
            </a:r>
            <a:r>
              <a:rPr lang="en-US" dirty="0" smtClean="0"/>
              <a:t>atellite </a:t>
            </a:r>
            <a:r>
              <a:rPr lang="en-US" dirty="0"/>
              <a:t>o</a:t>
            </a:r>
            <a:r>
              <a:rPr lang="en-US" dirty="0" smtClean="0"/>
              <a:t>bservations </a:t>
            </a:r>
            <a:r>
              <a:rPr lang="en-US" dirty="0"/>
              <a:t>for i</a:t>
            </a:r>
            <a:r>
              <a:rPr lang="en-US" dirty="0" smtClean="0"/>
              <a:t>mproved </a:t>
            </a:r>
            <a:r>
              <a:rPr lang="en-US" dirty="0"/>
              <a:t>r</a:t>
            </a:r>
            <a:r>
              <a:rPr lang="en-US" dirty="0" smtClean="0"/>
              <a:t>iver </a:t>
            </a:r>
            <a:r>
              <a:rPr lang="en-US" dirty="0"/>
              <a:t>s</a:t>
            </a:r>
            <a:r>
              <a:rPr lang="en-US" dirty="0" smtClean="0"/>
              <a:t>ystem </a:t>
            </a:r>
            <a:r>
              <a:rPr lang="en-US" dirty="0"/>
              <a:t>m</a:t>
            </a:r>
            <a:r>
              <a:rPr lang="en-US" dirty="0" smtClean="0"/>
              <a:t>anagement and </a:t>
            </a:r>
            <a:r>
              <a:rPr lang="en-US" dirty="0"/>
              <a:t>d</a:t>
            </a:r>
            <a:r>
              <a:rPr lang="en-US" dirty="0" smtClean="0"/>
              <a:t>ecision </a:t>
            </a:r>
            <a:r>
              <a:rPr lang="en-US" dirty="0"/>
              <a:t>s</a:t>
            </a:r>
            <a:r>
              <a:rPr lang="en-US" dirty="0" smtClean="0"/>
              <a:t>upport</a:t>
            </a:r>
            <a:endParaRPr lang="en-US" dirty="0"/>
          </a:p>
        </p:txBody>
      </p:sp>
      <p:sp>
        <p:nvSpPr>
          <p:cNvPr id="5" name="Text Placeholder 4"/>
          <p:cNvSpPr>
            <a:spLocks noGrp="1"/>
          </p:cNvSpPr>
          <p:nvPr>
            <p:ph type="body" sz="quarter" idx="10"/>
          </p:nvPr>
        </p:nvSpPr>
        <p:spPr/>
        <p:txBody>
          <a:bodyPr/>
          <a:lstStyle/>
          <a:p>
            <a:r>
              <a:rPr lang="en-US" dirty="0" smtClean="0"/>
              <a:t>Missouri River Climate</a:t>
            </a:r>
            <a:endParaRPr lang="en-US" dirty="0"/>
          </a:p>
        </p:txBody>
      </p:sp>
      <p:sp>
        <p:nvSpPr>
          <p:cNvPr id="9" name="Text Placeholder 16"/>
          <p:cNvSpPr txBox="1">
            <a:spLocks/>
          </p:cNvSpPr>
          <p:nvPr/>
        </p:nvSpPr>
        <p:spPr>
          <a:xfrm>
            <a:off x="999417" y="3079490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FF0000"/>
                </a:solidFill>
              </a:rPr>
              <a:t>Photo will go here</a:t>
            </a:r>
          </a:p>
        </p:txBody>
      </p:sp>
      <p:sp>
        <p:nvSpPr>
          <p:cNvPr id="10" name="Text Placeholder 16"/>
          <p:cNvSpPr txBox="1">
            <a:spLocks/>
          </p:cNvSpPr>
          <p:nvPr/>
        </p:nvSpPr>
        <p:spPr>
          <a:xfrm>
            <a:off x="9601199" y="3079490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Missouri River Basin Water Management:  </a:t>
            </a:r>
            <a:r>
              <a:rPr lang="en-US" b="1" dirty="0" smtClean="0">
                <a:solidFill>
                  <a:schemeClr val="accent3">
                    <a:lumMod val="50000"/>
                  </a:schemeClr>
                </a:solidFill>
              </a:rPr>
              <a:t>Kevin </a:t>
            </a:r>
            <a:r>
              <a:rPr lang="en-US" b="1" dirty="0" err="1" smtClean="0">
                <a:solidFill>
                  <a:schemeClr val="accent3">
                    <a:lumMod val="50000"/>
                  </a:schemeClr>
                </a:solidFill>
              </a:rPr>
              <a:t>Grode</a:t>
            </a:r>
            <a:r>
              <a:rPr lang="en-US" dirty="0" smtClean="0"/>
              <a:t>, Reservoir Regulation Team Lead</a:t>
            </a:r>
          </a:p>
          <a:p>
            <a:pPr>
              <a:lnSpc>
                <a:spcPct val="100000"/>
              </a:lnSpc>
            </a:pPr>
            <a:r>
              <a:rPr lang="en-US" dirty="0" smtClean="0"/>
              <a:t>NOAA Regional Climate Services Director: </a:t>
            </a:r>
            <a:r>
              <a:rPr lang="en-US" b="1" dirty="0" smtClean="0">
                <a:solidFill>
                  <a:schemeClr val="accent3">
                    <a:lumMod val="50000"/>
                  </a:schemeClr>
                </a:solidFill>
              </a:rPr>
              <a:t>Doug </a:t>
            </a:r>
            <a:r>
              <a:rPr lang="en-US" b="1" dirty="0" err="1" smtClean="0">
                <a:solidFill>
                  <a:schemeClr val="accent3">
                    <a:lumMod val="50000"/>
                  </a:schemeClr>
                </a:solidFill>
              </a:rPr>
              <a:t>Kluck</a:t>
            </a:r>
            <a:r>
              <a:rPr lang="en-US" dirty="0" smtClean="0"/>
              <a:t>, NCEI Regional Climate Services Director, Central Region</a:t>
            </a:r>
          </a:p>
          <a:p>
            <a:pPr>
              <a:lnSpc>
                <a:spcPct val="100000"/>
              </a:lnSpc>
            </a:pPr>
            <a:r>
              <a:rPr lang="en-US" dirty="0" smtClean="0"/>
              <a:t>South Dakota State University: </a:t>
            </a:r>
            <a:r>
              <a:rPr lang="en-US" b="1" dirty="0" smtClean="0">
                <a:solidFill>
                  <a:schemeClr val="accent3">
                    <a:lumMod val="50000"/>
                  </a:schemeClr>
                </a:solidFill>
              </a:rPr>
              <a:t>Dr. Dennis </a:t>
            </a:r>
            <a:r>
              <a:rPr lang="en-US" b="1" dirty="0" err="1" smtClean="0">
                <a:solidFill>
                  <a:schemeClr val="accent3">
                    <a:lumMod val="50000"/>
                  </a:schemeClr>
                </a:solidFill>
              </a:rPr>
              <a:t>Todey</a:t>
            </a:r>
            <a:r>
              <a:rPr lang="en-US" dirty="0" smtClean="0"/>
              <a:t>, South Dakota State Climatologist</a:t>
            </a:r>
          </a:p>
        </p:txBody>
      </p:sp>
      <p:sp>
        <p:nvSpPr>
          <p:cNvPr id="11" name="Text Placeholder 16"/>
          <p:cNvSpPr txBox="1">
            <a:spLocks/>
          </p:cNvSpPr>
          <p:nvPr/>
        </p:nvSpPr>
        <p:spPr>
          <a:xfrm>
            <a:off x="18288000" y="3024245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t>We would like to thank our Center Lead </a:t>
            </a:r>
            <a:r>
              <a:rPr lang="en-US" sz="2400" b="1" dirty="0" smtClean="0">
                <a:solidFill>
                  <a:schemeClr val="accent3">
                    <a:lumMod val="50000"/>
                  </a:schemeClr>
                </a:solidFill>
              </a:rPr>
              <a:t>Jessica Sutton </a:t>
            </a:r>
            <a:r>
              <a:rPr lang="en-US" sz="2400" dirty="0" smtClean="0"/>
              <a:t>and our science advisor </a:t>
            </a:r>
            <a:r>
              <a:rPr lang="en-US" sz="2400" b="1" dirty="0" smtClean="0">
                <a:solidFill>
                  <a:schemeClr val="accent3">
                    <a:lumMod val="50000"/>
                  </a:schemeClr>
                </a:solidFill>
              </a:rPr>
              <a:t>DeWayne Cecil </a:t>
            </a:r>
            <a:r>
              <a:rPr lang="en-US" sz="2400" dirty="0" smtClean="0"/>
              <a:t>for all of their help and guidance throughout this project.</a:t>
            </a:r>
          </a:p>
          <a:p>
            <a:r>
              <a:rPr lang="en-US" sz="2400" dirty="0" smtClean="0"/>
              <a:t>We would also like to acknowledge: </a:t>
            </a:r>
          </a:p>
          <a:p>
            <a:pPr marL="457200" indent="-457200">
              <a:lnSpc>
                <a:spcPct val="100000"/>
              </a:lnSpc>
              <a:spcBef>
                <a:spcPts val="600"/>
              </a:spcBef>
              <a:buFont typeface="Wingdings" panose="05000000000000000000" pitchFamily="2" charset="2"/>
              <a:buChar char="v"/>
            </a:pPr>
            <a:r>
              <a:rPr lang="en-US" sz="2400" b="1" dirty="0" smtClean="0">
                <a:solidFill>
                  <a:schemeClr val="accent3">
                    <a:lumMod val="50000"/>
                  </a:schemeClr>
                </a:solidFill>
              </a:rPr>
              <a:t>Rocky </a:t>
            </a:r>
            <a:r>
              <a:rPr lang="en-US" sz="2400" b="1" dirty="0" err="1" smtClean="0">
                <a:solidFill>
                  <a:schemeClr val="accent3">
                    <a:lumMod val="50000"/>
                  </a:schemeClr>
                </a:solidFill>
              </a:rPr>
              <a:t>Bilotta</a:t>
            </a:r>
            <a:r>
              <a:rPr lang="en-US" sz="2400" b="1" dirty="0" smtClean="0"/>
              <a:t>: </a:t>
            </a:r>
            <a:r>
              <a:rPr lang="en-US" sz="2400" dirty="0" smtClean="0"/>
              <a:t>NOAA NCEI</a:t>
            </a:r>
          </a:p>
          <a:p>
            <a:pPr marL="457200" indent="-457200">
              <a:lnSpc>
                <a:spcPct val="100000"/>
              </a:lnSpc>
              <a:spcBef>
                <a:spcPts val="600"/>
              </a:spcBef>
              <a:buFont typeface="Wingdings" panose="05000000000000000000" pitchFamily="2" charset="2"/>
              <a:buChar char="v"/>
            </a:pPr>
            <a:r>
              <a:rPr lang="en-US" sz="2400" b="1" dirty="0" smtClean="0">
                <a:solidFill>
                  <a:schemeClr val="accent3">
                    <a:lumMod val="50000"/>
                  </a:schemeClr>
                </a:solidFill>
              </a:rPr>
              <a:t>Anthony </a:t>
            </a:r>
            <a:r>
              <a:rPr lang="en-US" sz="2400" b="1" dirty="0" err="1" smtClean="0">
                <a:solidFill>
                  <a:schemeClr val="accent3">
                    <a:lumMod val="50000"/>
                  </a:schemeClr>
                </a:solidFill>
              </a:rPr>
              <a:t>Arguez</a:t>
            </a:r>
            <a:r>
              <a:rPr lang="en-US" sz="2400" dirty="0" smtClean="0"/>
              <a:t>: NOAA NCEI</a:t>
            </a:r>
          </a:p>
          <a:p>
            <a:pPr marL="457200" indent="-457200">
              <a:lnSpc>
                <a:spcPct val="100000"/>
              </a:lnSpc>
              <a:spcBef>
                <a:spcPts val="600"/>
              </a:spcBef>
              <a:buFont typeface="Wingdings" panose="05000000000000000000" pitchFamily="2" charset="2"/>
              <a:buChar char="v"/>
            </a:pPr>
            <a:r>
              <a:rPr lang="en-US" sz="2400" b="1" dirty="0">
                <a:solidFill>
                  <a:schemeClr val="accent3">
                    <a:lumMod val="50000"/>
                  </a:schemeClr>
                </a:solidFill>
              </a:rPr>
              <a:t>Jesse E. Bell</a:t>
            </a:r>
            <a:r>
              <a:rPr lang="en-US" sz="2400" b="1" dirty="0"/>
              <a:t>: </a:t>
            </a:r>
            <a:r>
              <a:rPr lang="en-US" sz="2400" dirty="0" smtClean="0"/>
              <a:t>NOAA NCEI and CDC at Emory</a:t>
            </a:r>
          </a:p>
          <a:p>
            <a:pPr marL="457200" indent="-457200">
              <a:lnSpc>
                <a:spcPct val="100000"/>
              </a:lnSpc>
              <a:spcBef>
                <a:spcPts val="600"/>
              </a:spcBef>
              <a:buFont typeface="Wingdings" panose="05000000000000000000" pitchFamily="2" charset="2"/>
              <a:buChar char="v"/>
            </a:pPr>
            <a:r>
              <a:rPr lang="en-US" sz="2400" b="1" dirty="0">
                <a:solidFill>
                  <a:schemeClr val="accent3">
                    <a:lumMod val="50000"/>
                  </a:schemeClr>
                </a:solidFill>
              </a:rPr>
              <a:t>Ethan Shepherd</a:t>
            </a:r>
            <a:r>
              <a:rPr lang="en-US" sz="2400" b="1" dirty="0"/>
              <a:t>: </a:t>
            </a:r>
            <a:r>
              <a:rPr lang="en-US" sz="2400" dirty="0" smtClean="0"/>
              <a:t>NOAA NCEI</a:t>
            </a:r>
          </a:p>
          <a:p>
            <a:pPr marL="457200" indent="-457200">
              <a:lnSpc>
                <a:spcPct val="100000"/>
              </a:lnSpc>
              <a:spcBef>
                <a:spcPts val="600"/>
              </a:spcBef>
              <a:buFont typeface="Wingdings" panose="05000000000000000000" pitchFamily="2" charset="2"/>
              <a:buChar char="v"/>
            </a:pPr>
            <a:r>
              <a:rPr lang="en-US" sz="2400" b="1" dirty="0" smtClean="0">
                <a:solidFill>
                  <a:schemeClr val="accent3">
                    <a:lumMod val="50000"/>
                  </a:schemeClr>
                </a:solidFill>
              </a:rPr>
              <a:t>Carrie </a:t>
            </a:r>
            <a:r>
              <a:rPr lang="en-US" sz="2400" b="1" dirty="0" err="1" smtClean="0">
                <a:solidFill>
                  <a:schemeClr val="accent3">
                    <a:lumMod val="50000"/>
                  </a:schemeClr>
                </a:solidFill>
              </a:rPr>
              <a:t>Vuyovich</a:t>
            </a:r>
            <a:r>
              <a:rPr lang="en-US" sz="2400" dirty="0" smtClean="0"/>
              <a:t>: Cold Regions Research and Engineering Laboratory USACE</a:t>
            </a:r>
          </a:p>
          <a:p>
            <a:r>
              <a:rPr lang="en-US" sz="2400" dirty="0"/>
              <a:t>a</a:t>
            </a:r>
            <a:r>
              <a:rPr lang="en-US" sz="2400" dirty="0" smtClean="0"/>
              <a:t>nd </a:t>
            </a:r>
            <a:r>
              <a:rPr lang="en-US" sz="2400" dirty="0"/>
              <a:t>e</a:t>
            </a:r>
            <a:r>
              <a:rPr lang="en-US" sz="2400" dirty="0" smtClean="0"/>
              <a:t>veryone else at NCEI who gave us guidance along the way.</a:t>
            </a:r>
            <a:endParaRPr lang="en-US" sz="2400" dirty="0"/>
          </a:p>
        </p:txBody>
      </p:sp>
      <p:sp>
        <p:nvSpPr>
          <p:cNvPr id="8" name="Text Placeholder 16"/>
          <p:cNvSpPr txBox="1">
            <a:spLocks/>
          </p:cNvSpPr>
          <p:nvPr/>
        </p:nvSpPr>
        <p:spPr>
          <a:xfrm>
            <a:off x="16048657" y="15899708"/>
            <a:ext cx="11383344"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200" dirty="0" smtClean="0">
                <a:solidFill>
                  <a:srgbClr val="FF0000"/>
                </a:solidFill>
              </a:rPr>
              <a:t>Methodology flow chart will feed directly into Result images for each variable. (type in what type of graph you anticipate to go here)</a:t>
            </a:r>
            <a:endParaRPr lang="en-US" sz="3200" dirty="0">
              <a:solidFill>
                <a:srgbClr val="FF0000"/>
              </a:solidFill>
            </a:endParaRPr>
          </a:p>
          <a:p>
            <a:r>
              <a:rPr lang="en-US" sz="3200" dirty="0" smtClean="0">
                <a:solidFill>
                  <a:srgbClr val="FF0000"/>
                </a:solidFill>
              </a:rPr>
              <a:t>*</a:t>
            </a:r>
            <a:r>
              <a:rPr lang="en-US" sz="3200" u="sng" dirty="0" smtClean="0">
                <a:solidFill>
                  <a:srgbClr val="FF0000"/>
                </a:solidFill>
              </a:rPr>
              <a:t>Soil Moisture: </a:t>
            </a:r>
            <a:r>
              <a:rPr lang="en-US" sz="3200" dirty="0" smtClean="0">
                <a:solidFill>
                  <a:srgbClr val="FF0000"/>
                </a:solidFill>
              </a:rPr>
              <a:t>Will include GIS map of soil moisture changes over 1979-2015 at most relevant depth.</a:t>
            </a:r>
            <a:endParaRPr lang="en-US" sz="3200" u="sng" dirty="0" smtClean="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a:solidFill>
                <a:srgbClr val="FF0000"/>
              </a:solidFill>
            </a:endParaRPr>
          </a:p>
          <a:p>
            <a:r>
              <a:rPr lang="en-US" sz="3200" dirty="0" smtClean="0">
                <a:solidFill>
                  <a:srgbClr val="FF0000"/>
                </a:solidFill>
              </a:rPr>
              <a:t>*</a:t>
            </a:r>
            <a:r>
              <a:rPr lang="en-US" sz="3200" u="sng" dirty="0" smtClean="0">
                <a:solidFill>
                  <a:srgbClr val="FF0000"/>
                </a:solidFill>
              </a:rPr>
              <a:t>SWE:</a:t>
            </a:r>
            <a:r>
              <a:rPr lang="en-US" sz="3200" dirty="0" smtClean="0">
                <a:solidFill>
                  <a:srgbClr val="FF0000"/>
                </a:solidFill>
              </a:rPr>
              <a:t> Will include GIS map of change in annual max SWE by pixel over 33 year period 1979-2012</a:t>
            </a: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r>
              <a:rPr lang="en-US" sz="3200" dirty="0" smtClean="0">
                <a:solidFill>
                  <a:srgbClr val="FF0000"/>
                </a:solidFill>
              </a:rPr>
              <a:t>*</a:t>
            </a:r>
            <a:r>
              <a:rPr lang="en-US" sz="3200" u="sng" dirty="0" smtClean="0">
                <a:solidFill>
                  <a:srgbClr val="FF0000"/>
                </a:solidFill>
              </a:rPr>
              <a:t>Winter Severity:</a:t>
            </a:r>
            <a:r>
              <a:rPr lang="en-US" sz="3200" dirty="0" smtClean="0">
                <a:solidFill>
                  <a:srgbClr val="FF0000"/>
                </a:solidFill>
              </a:rPr>
              <a:t> Will include GIS map of change in winter severity over 30 year period 1981-2010</a:t>
            </a:r>
            <a:endParaRPr lang="en-US" sz="3200" dirty="0">
              <a:solidFill>
                <a:srgbClr val="FF0000"/>
              </a:solidFill>
            </a:endParaRPr>
          </a:p>
        </p:txBody>
      </p:sp>
      <p:sp>
        <p:nvSpPr>
          <p:cNvPr id="12" name="Text Placeholder 16"/>
          <p:cNvSpPr txBox="1">
            <a:spLocks/>
          </p:cNvSpPr>
          <p:nvPr/>
        </p:nvSpPr>
        <p:spPr>
          <a:xfrm>
            <a:off x="914399" y="26559380"/>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Use bullets.</a:t>
            </a:r>
          </a:p>
          <a:p>
            <a:pPr marL="347663" indent="-347663"/>
            <a:r>
              <a:rPr lang="en-US" dirty="0" smtClean="0"/>
              <a:t>Use complete sentences with periods.</a:t>
            </a:r>
          </a:p>
        </p:txBody>
      </p:sp>
      <p:sp>
        <p:nvSpPr>
          <p:cNvPr id="7" name="Text Placeholder 16"/>
          <p:cNvSpPr txBox="1">
            <a:spLocks/>
          </p:cNvSpPr>
          <p:nvPr/>
        </p:nvSpPr>
        <p:spPr>
          <a:xfrm>
            <a:off x="914399" y="10547049"/>
            <a:ext cx="16916400" cy="704088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p>
        </p:txBody>
      </p:sp>
      <p:sp>
        <p:nvSpPr>
          <p:cNvPr id="13" name="Text Placeholder 16"/>
          <p:cNvSpPr txBox="1">
            <a:spLocks/>
          </p:cNvSpPr>
          <p:nvPr/>
        </p:nvSpPr>
        <p:spPr>
          <a:xfrm>
            <a:off x="18630897" y="11167184"/>
            <a:ext cx="8229600"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sz="3200" dirty="0" smtClean="0">
              <a:solidFill>
                <a:srgbClr val="FF0000"/>
              </a:solidFill>
            </a:endParaRPr>
          </a:p>
          <a:p>
            <a:r>
              <a:rPr lang="en-US" sz="3200" dirty="0" smtClean="0">
                <a:solidFill>
                  <a:srgbClr val="FF0000"/>
                </a:solidFill>
              </a:rPr>
              <a:t>Placeholder image above. Final study area image will highlight main area of focus (Upper MRB and northern plains)</a:t>
            </a:r>
          </a:p>
        </p:txBody>
      </p:sp>
      <p:sp>
        <p:nvSpPr>
          <p:cNvPr id="14" name="Text Placeholder 16"/>
          <p:cNvSpPr txBox="1">
            <a:spLocks/>
          </p:cNvSpPr>
          <p:nvPr/>
        </p:nvSpPr>
        <p:spPr>
          <a:xfrm>
            <a:off x="10937762" y="11772901"/>
            <a:ext cx="7061480"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b="1" dirty="0"/>
              <a:t>North American Land Data Assimilation System (NLDAS</a:t>
            </a:r>
            <a:r>
              <a:rPr lang="en-US" sz="2800" b="1" dirty="0" smtClean="0"/>
              <a:t>) –GOES satellite and National Resources Conservation Service </a:t>
            </a:r>
            <a:endParaRPr lang="en-US" sz="2800" b="1" dirty="0"/>
          </a:p>
          <a:p>
            <a:r>
              <a:rPr lang="en-US" sz="2800" b="1" dirty="0" smtClean="0"/>
              <a:t>Global Historical Climatology Network (GHCN) – C-MORPH dataset</a:t>
            </a:r>
          </a:p>
          <a:p>
            <a:r>
              <a:rPr lang="en-US" sz="2800" b="1" dirty="0" smtClean="0"/>
              <a:t>Defense Meteorological </a:t>
            </a:r>
            <a:r>
              <a:rPr lang="en-US" sz="2800" b="1" dirty="0"/>
              <a:t>Satellite Program (DMSP</a:t>
            </a:r>
            <a:r>
              <a:rPr lang="en-US" sz="2800" b="1" dirty="0" smtClean="0"/>
              <a:t>) – </a:t>
            </a:r>
            <a:r>
              <a:rPr lang="en-US" sz="2800" b="1" dirty="0" err="1" smtClean="0"/>
              <a:t>GlobSnow</a:t>
            </a:r>
            <a:r>
              <a:rPr lang="en-US" sz="2800" b="1" dirty="0" smtClean="0"/>
              <a:t>: European Space Agency</a:t>
            </a:r>
          </a:p>
          <a:p>
            <a:endParaRPr lang="en-US" sz="2800" dirty="0"/>
          </a:p>
          <a:p>
            <a:endParaRPr lang="en-US" sz="3600" dirty="0" smtClean="0"/>
          </a:p>
        </p:txBody>
      </p:sp>
      <p:sp>
        <p:nvSpPr>
          <p:cNvPr id="6" name="Text Placeholder 16"/>
          <p:cNvSpPr txBox="1">
            <a:spLocks/>
          </p:cNvSpPr>
          <p:nvPr/>
        </p:nvSpPr>
        <p:spPr>
          <a:xfrm>
            <a:off x="914400" y="506312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smtClean="0"/>
              <a:t>Keep this blank for now.</a:t>
            </a:r>
          </a:p>
          <a:p>
            <a:r>
              <a:rPr lang="en-US" b="1" dirty="0" smtClean="0"/>
              <a:t>Body text point size should be at least 24.</a:t>
            </a:r>
          </a:p>
          <a:p>
            <a:r>
              <a:rPr lang="en-US" b="1" dirty="0" smtClean="0"/>
              <a:t>Caption text point size should be at least 16.</a:t>
            </a:r>
          </a:p>
          <a:p>
            <a:r>
              <a:rPr lang="en-US" b="1" dirty="0" smtClean="0"/>
              <a:t>Feel free to rename, move, and resize sections as needed.</a:t>
            </a:r>
          </a:p>
        </p:txBody>
      </p:sp>
      <p:sp>
        <p:nvSpPr>
          <p:cNvPr id="15" name="Text Placeholder 16"/>
          <p:cNvSpPr txBox="1">
            <a:spLocks/>
          </p:cNvSpPr>
          <p:nvPr/>
        </p:nvSpPr>
        <p:spPr>
          <a:xfrm>
            <a:off x="9467016" y="5382227"/>
            <a:ext cx="8229600" cy="572970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endParaRPr lang="en-US" dirty="0" smtClean="0"/>
          </a:p>
          <a:p>
            <a:pPr marL="347663" indent="-347663"/>
            <a:r>
              <a:rPr lang="en-US" b="1" dirty="0"/>
              <a:t>D</a:t>
            </a:r>
            <a:r>
              <a:rPr lang="en-US" b="1" dirty="0" smtClean="0"/>
              <a:t>etect </a:t>
            </a:r>
            <a:r>
              <a:rPr lang="en-US" b="1" dirty="0"/>
              <a:t>historic and present winter severity, soil moisture, and snow water </a:t>
            </a:r>
            <a:r>
              <a:rPr lang="en-US" b="1" dirty="0" smtClean="0"/>
              <a:t>equivalents </a:t>
            </a:r>
            <a:r>
              <a:rPr lang="en-US" b="1" dirty="0"/>
              <a:t>through a combination of NASA Earth Observations, NOAA </a:t>
            </a:r>
            <a:r>
              <a:rPr lang="en-US" b="1" dirty="0" smtClean="0"/>
              <a:t>Climate </a:t>
            </a:r>
            <a:r>
              <a:rPr lang="en-US" b="1" dirty="0"/>
              <a:t>D</a:t>
            </a:r>
            <a:r>
              <a:rPr lang="en-US" b="1" dirty="0" smtClean="0"/>
              <a:t>ata Records, </a:t>
            </a:r>
            <a:r>
              <a:rPr lang="en-US" b="1" dirty="0"/>
              <a:t>and</a:t>
            </a:r>
            <a:r>
              <a:rPr lang="en-US" b="1" i="1" dirty="0"/>
              <a:t> in situ</a:t>
            </a:r>
            <a:r>
              <a:rPr lang="en-US" b="1" dirty="0"/>
              <a:t> </a:t>
            </a:r>
            <a:r>
              <a:rPr lang="en-US" b="1" dirty="0" smtClean="0"/>
              <a:t>data.</a:t>
            </a:r>
          </a:p>
          <a:p>
            <a:pPr marL="347663" indent="-347663"/>
            <a:r>
              <a:rPr lang="en-US" b="1" dirty="0"/>
              <a:t>D</a:t>
            </a:r>
            <a:r>
              <a:rPr lang="en-US" b="1" dirty="0" smtClean="0"/>
              <a:t>ocument </a:t>
            </a:r>
            <a:r>
              <a:rPr lang="en-US" b="1" dirty="0"/>
              <a:t>normal and anomalous conditions for the Northern Plains </a:t>
            </a:r>
            <a:r>
              <a:rPr lang="en-US" b="1" dirty="0" smtClean="0"/>
              <a:t>region.</a:t>
            </a:r>
          </a:p>
          <a:p>
            <a:pPr marL="347663" indent="-347663"/>
            <a:r>
              <a:rPr lang="en-US" b="1" dirty="0"/>
              <a:t>P</a:t>
            </a:r>
            <a:r>
              <a:rPr lang="en-US" b="1" dirty="0" smtClean="0"/>
              <a:t>erform </a:t>
            </a:r>
            <a:r>
              <a:rPr lang="en-US" b="1" dirty="0"/>
              <a:t>exploratory analyses of the association between these driver variables and stream discharge with a focus on seasonality and anomalous </a:t>
            </a:r>
            <a:r>
              <a:rPr lang="en-US" b="1" dirty="0" smtClean="0"/>
              <a:t>events, in order to better understand </a:t>
            </a:r>
            <a:r>
              <a:rPr lang="en-US" b="1" dirty="0"/>
              <a:t>water supply and runoff in the Missouri River </a:t>
            </a:r>
            <a:r>
              <a:rPr lang="en-US" b="1" dirty="0" smtClean="0"/>
              <a:t>Basin.</a:t>
            </a:r>
          </a:p>
          <a:p>
            <a:pPr marL="347663" indent="-347663"/>
            <a:endParaRPr lang="en-US" dirty="0" smtClean="0"/>
          </a:p>
        </p:txBody>
      </p:sp>
      <p:sp>
        <p:nvSpPr>
          <p:cNvPr id="16" name="TextBox 15"/>
          <p:cNvSpPr txBox="1"/>
          <p:nvPr/>
        </p:nvSpPr>
        <p:spPr>
          <a:xfrm>
            <a:off x="914400" y="433041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9467016" y="522570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399" y="16153304"/>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630897" y="468447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9601200" y="1103058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16048656" y="15259998"/>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914399" y="2583685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9531015"/>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601199" y="30083465"/>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99417" y="30083464"/>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399" y="3992182"/>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accent3">
                    <a:lumMod val="50000"/>
                  </a:schemeClr>
                </a:solidFill>
              </a:rPr>
              <a:t>Emily Sturdivant(Project Lead), Alec </a:t>
            </a:r>
            <a:r>
              <a:rPr lang="en-US" dirty="0" err="1" smtClean="0">
                <a:solidFill>
                  <a:schemeClr val="accent3">
                    <a:lumMod val="50000"/>
                  </a:schemeClr>
                </a:solidFill>
              </a:rPr>
              <a:t>Courtright</a:t>
            </a:r>
            <a:r>
              <a:rPr lang="en-US" dirty="0" smtClean="0">
                <a:solidFill>
                  <a:schemeClr val="accent3">
                    <a:lumMod val="50000"/>
                  </a:schemeClr>
                </a:solidFill>
              </a:rPr>
              <a:t>, Nancy </a:t>
            </a:r>
            <a:r>
              <a:rPr lang="en-US" dirty="0" err="1" smtClean="0">
                <a:solidFill>
                  <a:schemeClr val="accent3">
                    <a:lumMod val="50000"/>
                  </a:schemeClr>
                </a:solidFill>
              </a:rPr>
              <a:t>Barnhardt</a:t>
            </a:r>
            <a:r>
              <a:rPr lang="en-US" dirty="0" smtClean="0">
                <a:solidFill>
                  <a:schemeClr val="accent3">
                    <a:lumMod val="50000"/>
                  </a:schemeClr>
                </a:solidFill>
              </a:rPr>
              <a:t>, and Sam Swanson</a:t>
            </a:r>
          </a:p>
          <a:p>
            <a:r>
              <a:rPr lang="en-US" sz="2400" dirty="0" smtClean="0">
                <a:solidFill>
                  <a:schemeClr val="accent3">
                    <a:lumMod val="50000"/>
                  </a:schemeClr>
                </a:solidFill>
              </a:rPr>
              <a:t>NASA DEVELOP National Program at NOAA National Centers of Environmental Information</a:t>
            </a:r>
            <a:endParaRPr lang="en-US" sz="2400" dirty="0">
              <a:solidFill>
                <a:schemeClr val="accent3">
                  <a:lumMod val="50000"/>
                </a:schemeClr>
              </a:solidFill>
            </a:endParaRPr>
          </a:p>
        </p:txBody>
      </p:sp>
      <p:grpSp>
        <p:nvGrpSpPr>
          <p:cNvPr id="33" name="Group 32"/>
          <p:cNvGrpSpPr/>
          <p:nvPr/>
        </p:nvGrpSpPr>
        <p:grpSpPr>
          <a:xfrm>
            <a:off x="1842005" y="16922745"/>
            <a:ext cx="11873994" cy="9081173"/>
            <a:chOff x="2686050" y="20413076"/>
            <a:chExt cx="13239750" cy="10115552"/>
          </a:xfrm>
          <a:solidFill>
            <a:schemeClr val="accent3">
              <a:lumMod val="60000"/>
              <a:lumOff val="40000"/>
            </a:schemeClr>
          </a:solidFill>
        </p:grpSpPr>
        <p:cxnSp>
          <p:nvCxnSpPr>
            <p:cNvPr id="34" name="Straight Connector 33"/>
            <p:cNvCxnSpPr/>
            <p:nvPr/>
          </p:nvCxnSpPr>
          <p:spPr>
            <a:xfrm>
              <a:off x="8267700" y="27681153"/>
              <a:ext cx="4933950" cy="2072115"/>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9467850" y="25428345"/>
              <a:ext cx="6096000" cy="4250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267700" y="21142669"/>
              <a:ext cx="4933950" cy="2248853"/>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 name="Block Arc 36"/>
            <p:cNvSpPr/>
            <p:nvPr/>
          </p:nvSpPr>
          <p:spPr>
            <a:xfrm rot="5400000">
              <a:off x="6791324" y="21394152"/>
              <a:ext cx="10115552" cy="8153400"/>
            </a:xfrm>
            <a:prstGeom prst="blockArc">
              <a:avLst>
                <a:gd name="adj1" fmla="val 10925766"/>
                <a:gd name="adj2" fmla="val 21448375"/>
                <a:gd name="adj3" fmla="val 14434"/>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p:cNvSpPr/>
            <p:nvPr/>
          </p:nvSpPr>
          <p:spPr>
            <a:xfrm rot="5400000">
              <a:off x="5325222" y="23031700"/>
              <a:ext cx="6648449" cy="4878304"/>
            </a:xfrm>
            <a:prstGeom prst="blockArc">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lowchart: Connector 38"/>
            <p:cNvSpPr/>
            <p:nvPr/>
          </p:nvSpPr>
          <p:spPr>
            <a:xfrm>
              <a:off x="2686050" y="23260551"/>
              <a:ext cx="4667245" cy="4420602"/>
            </a:xfrm>
            <a:prstGeom prst="flowChartConnector">
              <a:avLst/>
            </a:prstGeom>
            <a:grpFill/>
            <a:ln>
              <a:solidFill>
                <a:schemeClr val="accent1">
                  <a:lumMod val="40000"/>
                  <a:lumOff val="6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4904205" y="23185749"/>
            <a:ext cx="6095627" cy="1631216"/>
          </a:xfrm>
          <a:prstGeom prst="rect">
            <a:avLst/>
          </a:prstGeom>
          <a:noFill/>
        </p:spPr>
        <p:txBody>
          <a:bodyPr wrap="square" rtlCol="0">
            <a:spAutoFit/>
          </a:bodyPr>
          <a:lstStyle>
            <a:defPPr>
              <a:defRPr lang="en-US"/>
            </a:defPPr>
            <a:lvl1pPr>
              <a:defRPr sz="4000"/>
            </a:lvl1pPr>
          </a:lstStyle>
          <a:p>
            <a:pPr algn="ctr"/>
            <a:r>
              <a:rPr lang="en-US" sz="2800" b="1" dirty="0" smtClean="0">
                <a:solidFill>
                  <a:schemeClr val="tx2">
                    <a:lumMod val="75000"/>
                  </a:schemeClr>
                </a:solidFill>
              </a:rPr>
              <a:t>Calculate</a:t>
            </a:r>
          </a:p>
          <a:p>
            <a:pPr marL="457200" indent="-457200">
              <a:buFont typeface="+mj-lt"/>
              <a:buAutoNum type="arabicPeriod"/>
            </a:pPr>
            <a:r>
              <a:rPr lang="en-US" sz="2400" b="1" dirty="0" smtClean="0">
                <a:solidFill>
                  <a:schemeClr val="tx1">
                    <a:lumMod val="50000"/>
                  </a:schemeClr>
                </a:solidFill>
              </a:rPr>
              <a:t>Temp. average to </a:t>
            </a:r>
            <a:r>
              <a:rPr lang="en-US" sz="2400" b="1" dirty="0" smtClean="0">
                <a:solidFill>
                  <a:schemeClr val="accent4">
                    <a:lumMod val="50000"/>
                  </a:schemeClr>
                </a:solidFill>
              </a:rPr>
              <a:t>Freezing Degree Days</a:t>
            </a:r>
          </a:p>
          <a:p>
            <a:pPr marL="457200" indent="-457200">
              <a:buFont typeface="+mj-lt"/>
              <a:buAutoNum type="arabicPeriod"/>
            </a:pPr>
            <a:r>
              <a:rPr lang="en-US" sz="2400" b="1" dirty="0" smtClean="0">
                <a:solidFill>
                  <a:schemeClr val="tx1">
                    <a:lumMod val="50000"/>
                  </a:schemeClr>
                </a:solidFill>
              </a:rPr>
              <a:t>Freezing Degree Days to </a:t>
            </a:r>
            <a:r>
              <a:rPr lang="en-US" sz="2400" b="1" dirty="0" smtClean="0">
                <a:solidFill>
                  <a:schemeClr val="accent4">
                    <a:lumMod val="50000"/>
                  </a:schemeClr>
                </a:solidFill>
              </a:rPr>
              <a:t>Air Freezing Index </a:t>
            </a:r>
            <a:r>
              <a:rPr lang="en-US" sz="2400" b="1" dirty="0" smtClean="0">
                <a:solidFill>
                  <a:schemeClr val="tx1">
                    <a:lumMod val="50000"/>
                  </a:schemeClr>
                </a:solidFill>
              </a:rPr>
              <a:t>(Graph below)</a:t>
            </a:r>
          </a:p>
        </p:txBody>
      </p:sp>
      <p:sp>
        <p:nvSpPr>
          <p:cNvPr id="41" name="TextBox 40"/>
          <p:cNvSpPr txBox="1"/>
          <p:nvPr/>
        </p:nvSpPr>
        <p:spPr>
          <a:xfrm>
            <a:off x="6049561" y="18652054"/>
            <a:ext cx="3804916" cy="1261884"/>
          </a:xfrm>
          <a:prstGeom prst="rect">
            <a:avLst/>
          </a:prstGeom>
          <a:noFill/>
        </p:spPr>
        <p:txBody>
          <a:bodyPr wrap="square" rtlCol="0">
            <a:spAutoFit/>
          </a:bodyPr>
          <a:lstStyle/>
          <a:p>
            <a:pPr algn="ctr"/>
            <a:r>
              <a:rPr lang="en-US" sz="2800" b="1" dirty="0" smtClean="0">
                <a:solidFill>
                  <a:schemeClr val="tx2">
                    <a:lumMod val="75000"/>
                  </a:schemeClr>
                </a:solidFill>
              </a:rPr>
              <a:t>Calculate</a:t>
            </a:r>
          </a:p>
          <a:p>
            <a:pPr marL="514350" indent="-514350">
              <a:buFont typeface="+mj-lt"/>
              <a:buAutoNum type="arabicPeriod"/>
            </a:pPr>
            <a:r>
              <a:rPr lang="en-US" sz="2400" b="1" dirty="0" smtClean="0">
                <a:solidFill>
                  <a:schemeClr val="accent4">
                    <a:lumMod val="50000"/>
                  </a:schemeClr>
                </a:solidFill>
              </a:rPr>
              <a:t>Monthly averages </a:t>
            </a:r>
            <a:r>
              <a:rPr lang="en-US" sz="2400" b="1" dirty="0" smtClean="0">
                <a:solidFill>
                  <a:schemeClr val="tx1">
                    <a:lumMod val="50000"/>
                  </a:schemeClr>
                </a:solidFill>
              </a:rPr>
              <a:t>of soil moisture percent</a:t>
            </a:r>
          </a:p>
        </p:txBody>
      </p:sp>
      <p:sp>
        <p:nvSpPr>
          <p:cNvPr id="42" name="TextBox 41"/>
          <p:cNvSpPr txBox="1"/>
          <p:nvPr/>
        </p:nvSpPr>
        <p:spPr>
          <a:xfrm>
            <a:off x="10396118" y="17170588"/>
            <a:ext cx="4003913" cy="2062103"/>
          </a:xfrm>
          <a:prstGeom prst="rect">
            <a:avLst/>
          </a:prstGeom>
          <a:noFill/>
        </p:spPr>
        <p:txBody>
          <a:bodyPr wrap="square" rtlCol="0">
            <a:spAutoFit/>
          </a:bodyPr>
          <a:lstStyle>
            <a:defPPr>
              <a:defRPr lang="en-US"/>
            </a:defPPr>
            <a:lvl1pPr>
              <a:defRPr sz="4000"/>
            </a:lvl1pPr>
          </a:lstStyle>
          <a:p>
            <a:pPr algn="ctr"/>
            <a:r>
              <a:rPr lang="en-US" sz="2800" b="1" dirty="0" smtClean="0">
                <a:solidFill>
                  <a:schemeClr val="tx2">
                    <a:lumMod val="75000"/>
                  </a:schemeClr>
                </a:solidFill>
              </a:rPr>
              <a:t>Linear Regression</a:t>
            </a:r>
          </a:p>
          <a:p>
            <a:pPr marL="342900" indent="-342900">
              <a:buFont typeface="Wingdings" panose="05000000000000000000" pitchFamily="2" charset="2"/>
              <a:buChar char="v"/>
            </a:pPr>
            <a:r>
              <a:rPr lang="en-US" sz="2400" b="1" dirty="0">
                <a:solidFill>
                  <a:schemeClr val="accent4">
                    <a:lumMod val="50000"/>
                  </a:schemeClr>
                </a:solidFill>
              </a:rPr>
              <a:t>Start </a:t>
            </a:r>
            <a:r>
              <a:rPr lang="en-US" sz="2400" b="1" dirty="0">
                <a:solidFill>
                  <a:schemeClr val="tx1">
                    <a:lumMod val="50000"/>
                  </a:schemeClr>
                </a:solidFill>
              </a:rPr>
              <a:t>and </a:t>
            </a:r>
            <a:r>
              <a:rPr lang="en-US" sz="2400" b="1" dirty="0">
                <a:solidFill>
                  <a:schemeClr val="accent4">
                    <a:lumMod val="50000"/>
                  </a:schemeClr>
                </a:solidFill>
              </a:rPr>
              <a:t>end date trends </a:t>
            </a:r>
          </a:p>
          <a:p>
            <a:pPr algn="ctr"/>
            <a:r>
              <a:rPr lang="en-US" sz="2800" b="1" dirty="0">
                <a:solidFill>
                  <a:schemeClr val="tx1">
                    <a:lumMod val="75000"/>
                  </a:schemeClr>
                </a:solidFill>
              </a:rPr>
              <a:t>Chi Square Test</a:t>
            </a:r>
          </a:p>
          <a:p>
            <a:pPr marL="342900" indent="-342900">
              <a:buFont typeface="Wingdings" panose="05000000000000000000" pitchFamily="2" charset="2"/>
              <a:buChar char="v"/>
            </a:pPr>
            <a:r>
              <a:rPr lang="en-US" sz="2400" b="1" dirty="0" smtClean="0">
                <a:solidFill>
                  <a:schemeClr val="accent4">
                    <a:lumMod val="50000"/>
                  </a:schemeClr>
                </a:solidFill>
              </a:rPr>
              <a:t>Validating </a:t>
            </a:r>
            <a:r>
              <a:rPr lang="en-US" sz="2400" b="1" dirty="0" smtClean="0">
                <a:solidFill>
                  <a:schemeClr val="tx1">
                    <a:lumMod val="50000"/>
                  </a:schemeClr>
                </a:solidFill>
              </a:rPr>
              <a:t>the utility of each data set</a:t>
            </a:r>
          </a:p>
        </p:txBody>
      </p:sp>
      <p:sp>
        <p:nvSpPr>
          <p:cNvPr id="43" name="TextBox 42"/>
          <p:cNvSpPr txBox="1"/>
          <p:nvPr/>
        </p:nvSpPr>
        <p:spPr>
          <a:xfrm>
            <a:off x="10106148" y="24818978"/>
            <a:ext cx="4902624" cy="1631216"/>
          </a:xfrm>
          <a:prstGeom prst="rect">
            <a:avLst/>
          </a:prstGeom>
          <a:noFill/>
        </p:spPr>
        <p:txBody>
          <a:bodyPr wrap="square" rtlCol="0">
            <a:spAutoFit/>
          </a:bodyPr>
          <a:lstStyle/>
          <a:p>
            <a:pPr algn="ctr"/>
            <a:r>
              <a:rPr lang="en-US" sz="2800" b="1" dirty="0" smtClean="0">
                <a:solidFill>
                  <a:schemeClr val="tx2">
                    <a:lumMod val="75000"/>
                  </a:schemeClr>
                </a:solidFill>
              </a:rPr>
              <a:t>Linear Regression</a:t>
            </a:r>
          </a:p>
          <a:p>
            <a:pPr marL="342900" indent="-342900">
              <a:buFont typeface="Wingdings" panose="05000000000000000000" pitchFamily="2" charset="2"/>
              <a:buChar char="v"/>
            </a:pPr>
            <a:r>
              <a:rPr lang="en-US" sz="2400" b="1" dirty="0" smtClean="0">
                <a:solidFill>
                  <a:schemeClr val="accent4">
                    <a:lumMod val="50000"/>
                  </a:schemeClr>
                </a:solidFill>
              </a:rPr>
              <a:t>Start date trends </a:t>
            </a:r>
            <a:r>
              <a:rPr lang="en-US" sz="2400" b="1" dirty="0" smtClean="0">
                <a:solidFill>
                  <a:schemeClr val="tx1">
                    <a:lumMod val="50000"/>
                  </a:schemeClr>
                </a:solidFill>
              </a:rPr>
              <a:t>of freezing days</a:t>
            </a:r>
          </a:p>
          <a:p>
            <a:pPr marL="342900" indent="-342900">
              <a:buFont typeface="Wingdings" panose="05000000000000000000" pitchFamily="2" charset="2"/>
              <a:buChar char="v"/>
            </a:pPr>
            <a:r>
              <a:rPr lang="en-US" sz="2400" b="1" dirty="0" smtClean="0">
                <a:solidFill>
                  <a:schemeClr val="accent4">
                    <a:lumMod val="50000"/>
                  </a:schemeClr>
                </a:solidFill>
              </a:rPr>
              <a:t>End date trends </a:t>
            </a:r>
            <a:r>
              <a:rPr lang="en-US" sz="2400" b="1" dirty="0" smtClean="0">
                <a:solidFill>
                  <a:schemeClr val="tx1">
                    <a:lumMod val="50000"/>
                  </a:schemeClr>
                </a:solidFill>
              </a:rPr>
              <a:t>of freezing days</a:t>
            </a:r>
          </a:p>
          <a:p>
            <a:pPr marL="342900" indent="-342900">
              <a:buFont typeface="Wingdings" panose="05000000000000000000" pitchFamily="2" charset="2"/>
              <a:buChar char="v"/>
            </a:pPr>
            <a:r>
              <a:rPr lang="en-US" sz="2400" b="1" dirty="0" smtClean="0">
                <a:solidFill>
                  <a:schemeClr val="accent4">
                    <a:lumMod val="50000"/>
                  </a:schemeClr>
                </a:solidFill>
              </a:rPr>
              <a:t>Trends in length </a:t>
            </a:r>
            <a:r>
              <a:rPr lang="en-US" sz="2400" b="1" dirty="0" smtClean="0">
                <a:solidFill>
                  <a:schemeClr val="tx1">
                    <a:lumMod val="50000"/>
                  </a:schemeClr>
                </a:solidFill>
              </a:rPr>
              <a:t>of freezing days</a:t>
            </a:r>
            <a:endParaRPr lang="en-US" sz="2400" b="1" dirty="0">
              <a:solidFill>
                <a:schemeClr val="tx1">
                  <a:lumMod val="50000"/>
                </a:schemeClr>
              </a:solidFill>
            </a:endParaRPr>
          </a:p>
        </p:txBody>
      </p:sp>
      <p:sp>
        <p:nvSpPr>
          <p:cNvPr id="45" name="TextBox 44"/>
          <p:cNvSpPr txBox="1"/>
          <p:nvPr/>
        </p:nvSpPr>
        <p:spPr>
          <a:xfrm>
            <a:off x="4545922" y="19929005"/>
            <a:ext cx="2722693" cy="584775"/>
          </a:xfrm>
          <a:prstGeom prst="rect">
            <a:avLst/>
          </a:prstGeom>
          <a:noFill/>
        </p:spPr>
        <p:txBody>
          <a:bodyPr wrap="square" rtlCol="0">
            <a:spAutoFit/>
          </a:bodyPr>
          <a:lstStyle/>
          <a:p>
            <a:r>
              <a:rPr lang="en-US" sz="3200" b="1" dirty="0" smtClean="0">
                <a:solidFill>
                  <a:schemeClr val="accent3">
                    <a:lumMod val="50000"/>
                  </a:schemeClr>
                </a:solidFill>
              </a:rPr>
              <a:t>Soil Moisture</a:t>
            </a:r>
            <a:endParaRPr lang="en-US" sz="3200" b="1" dirty="0">
              <a:solidFill>
                <a:schemeClr val="accent3">
                  <a:lumMod val="50000"/>
                </a:schemeClr>
              </a:solidFill>
            </a:endParaRPr>
          </a:p>
        </p:txBody>
      </p:sp>
      <p:sp>
        <p:nvSpPr>
          <p:cNvPr id="46" name="TextBox 45"/>
          <p:cNvSpPr txBox="1"/>
          <p:nvPr/>
        </p:nvSpPr>
        <p:spPr>
          <a:xfrm>
            <a:off x="4562017" y="22831834"/>
            <a:ext cx="2886104" cy="584775"/>
          </a:xfrm>
          <a:prstGeom prst="rect">
            <a:avLst/>
          </a:prstGeom>
          <a:noFill/>
        </p:spPr>
        <p:txBody>
          <a:bodyPr wrap="square" rtlCol="0">
            <a:spAutoFit/>
          </a:bodyPr>
          <a:lstStyle/>
          <a:p>
            <a:r>
              <a:rPr lang="en-US" sz="3200" b="1" dirty="0" smtClean="0">
                <a:solidFill>
                  <a:schemeClr val="accent3">
                    <a:lumMod val="50000"/>
                  </a:schemeClr>
                </a:solidFill>
              </a:rPr>
              <a:t>Winter Severity</a:t>
            </a:r>
            <a:endParaRPr lang="en-US" sz="3200" b="1" dirty="0">
              <a:solidFill>
                <a:schemeClr val="accent3">
                  <a:lumMod val="50000"/>
                </a:schemeClr>
              </a:solidFill>
            </a:endParaRPr>
          </a:p>
        </p:txBody>
      </p:sp>
      <p:sp>
        <p:nvSpPr>
          <p:cNvPr id="47" name="TextBox 46"/>
          <p:cNvSpPr txBox="1"/>
          <p:nvPr/>
        </p:nvSpPr>
        <p:spPr>
          <a:xfrm>
            <a:off x="5415260" y="21150769"/>
            <a:ext cx="2419350" cy="1077218"/>
          </a:xfrm>
          <a:prstGeom prst="rect">
            <a:avLst/>
          </a:prstGeom>
          <a:noFill/>
        </p:spPr>
        <p:txBody>
          <a:bodyPr wrap="square" rtlCol="0">
            <a:spAutoFit/>
          </a:bodyPr>
          <a:lstStyle/>
          <a:p>
            <a:r>
              <a:rPr lang="en-US" sz="3200" b="1" dirty="0" smtClean="0">
                <a:solidFill>
                  <a:schemeClr val="accent3">
                    <a:lumMod val="50000"/>
                  </a:schemeClr>
                </a:solidFill>
              </a:rPr>
              <a:t>Snow Water Equivalent</a:t>
            </a:r>
            <a:endParaRPr lang="en-US" sz="3200" b="1" dirty="0">
              <a:solidFill>
                <a:schemeClr val="accent3">
                  <a:lumMod val="50000"/>
                </a:schemeClr>
              </a:solidFill>
            </a:endParaRPr>
          </a:p>
        </p:txBody>
      </p:sp>
      <p:grpSp>
        <p:nvGrpSpPr>
          <p:cNvPr id="48" name="Group 47"/>
          <p:cNvGrpSpPr/>
          <p:nvPr/>
        </p:nvGrpSpPr>
        <p:grpSpPr>
          <a:xfrm>
            <a:off x="546231" y="15899708"/>
            <a:ext cx="12403890" cy="7102045"/>
            <a:chOff x="1390276" y="20424417"/>
            <a:chExt cx="12403890" cy="7102045"/>
          </a:xfrm>
        </p:grpSpPr>
        <p:sp>
          <p:nvSpPr>
            <p:cNvPr id="49" name="TextBox 48"/>
            <p:cNvSpPr txBox="1"/>
            <p:nvPr/>
          </p:nvSpPr>
          <p:spPr>
            <a:xfrm>
              <a:off x="3053583" y="25218138"/>
              <a:ext cx="3314700" cy="2308324"/>
            </a:xfrm>
            <a:prstGeom prst="rect">
              <a:avLst/>
            </a:prstGeom>
            <a:noFill/>
          </p:spPr>
          <p:txBody>
            <a:bodyPr wrap="square" rtlCol="0">
              <a:spAutoFit/>
            </a:bodyPr>
            <a:lstStyle/>
            <a:p>
              <a:pPr algn="ctr"/>
              <a:r>
                <a:rPr lang="en-US" sz="4800" b="1" dirty="0" smtClean="0">
                  <a:solidFill>
                    <a:schemeClr val="tx1">
                      <a:lumMod val="50000"/>
                    </a:schemeClr>
                  </a:solidFill>
                </a:rPr>
                <a:t>Data Acquisition</a:t>
              </a:r>
            </a:p>
            <a:p>
              <a:pPr algn="ctr"/>
              <a:endParaRPr lang="en-US" sz="4800" b="1" dirty="0">
                <a:solidFill>
                  <a:schemeClr val="tx2">
                    <a:lumMod val="50000"/>
                  </a:schemeClr>
                </a:solidFill>
              </a:endParaRPr>
            </a:p>
          </p:txBody>
        </p:sp>
        <p:sp>
          <p:nvSpPr>
            <p:cNvPr id="50" name="TextBox 49"/>
            <p:cNvSpPr txBox="1"/>
            <p:nvPr/>
          </p:nvSpPr>
          <p:spPr>
            <a:xfrm>
              <a:off x="1390276" y="23526333"/>
              <a:ext cx="2591547" cy="1023037"/>
            </a:xfrm>
            <a:prstGeom prst="rect">
              <a:avLst/>
            </a:prstGeom>
            <a:noFill/>
          </p:spPr>
          <p:txBody>
            <a:bodyPr wrap="square" rtlCol="0">
              <a:spAutoFit/>
            </a:bodyPr>
            <a:lstStyle/>
            <a:p>
              <a:r>
                <a:rPr lang="en-US" b="1" dirty="0" smtClean="0">
                  <a:solidFill>
                    <a:schemeClr val="bg2">
                      <a:lumMod val="65000"/>
                    </a:schemeClr>
                  </a:solidFill>
                </a:rPr>
                <a:t>1. </a:t>
              </a:r>
              <a:r>
                <a:rPr lang="en-US" b="1" dirty="0" smtClean="0">
                  <a:solidFill>
                    <a:schemeClr val="bg2">
                      <a:lumMod val="50000"/>
                    </a:schemeClr>
                  </a:solidFill>
                </a:rPr>
                <a:t>Data</a:t>
              </a:r>
              <a:endParaRPr lang="en-US" b="1" dirty="0">
                <a:solidFill>
                  <a:schemeClr val="bg2">
                    <a:lumMod val="50000"/>
                  </a:schemeClr>
                </a:solidFill>
              </a:endParaRPr>
            </a:p>
          </p:txBody>
        </p:sp>
        <p:sp>
          <p:nvSpPr>
            <p:cNvPr id="51" name="TextBox 50"/>
            <p:cNvSpPr txBox="1"/>
            <p:nvPr/>
          </p:nvSpPr>
          <p:spPr>
            <a:xfrm>
              <a:off x="4831140" y="21899546"/>
              <a:ext cx="4838699" cy="1023037"/>
            </a:xfrm>
            <a:prstGeom prst="rect">
              <a:avLst/>
            </a:prstGeom>
            <a:noFill/>
          </p:spPr>
          <p:txBody>
            <a:bodyPr wrap="square" rtlCol="0">
              <a:spAutoFit/>
            </a:bodyPr>
            <a:lstStyle/>
            <a:p>
              <a:r>
                <a:rPr lang="en-US" b="1" dirty="0" smtClean="0">
                  <a:solidFill>
                    <a:schemeClr val="bg2">
                      <a:lumMod val="65000"/>
                    </a:schemeClr>
                  </a:solidFill>
                </a:rPr>
                <a:t>2. </a:t>
              </a:r>
              <a:r>
                <a:rPr lang="en-US" b="1" dirty="0" smtClean="0">
                  <a:solidFill>
                    <a:schemeClr val="bg2">
                      <a:lumMod val="50000"/>
                    </a:schemeClr>
                  </a:solidFill>
                </a:rPr>
                <a:t>Processing</a:t>
              </a:r>
              <a:endParaRPr lang="en-US" b="1" dirty="0">
                <a:solidFill>
                  <a:schemeClr val="bg2">
                    <a:lumMod val="50000"/>
                  </a:schemeClr>
                </a:solidFill>
              </a:endParaRPr>
            </a:p>
          </p:txBody>
        </p:sp>
        <p:sp>
          <p:nvSpPr>
            <p:cNvPr id="52" name="TextBox 51"/>
            <p:cNvSpPr txBox="1"/>
            <p:nvPr/>
          </p:nvSpPr>
          <p:spPr>
            <a:xfrm>
              <a:off x="9584111" y="20424417"/>
              <a:ext cx="4210055" cy="1023037"/>
            </a:xfrm>
            <a:prstGeom prst="rect">
              <a:avLst/>
            </a:prstGeom>
            <a:noFill/>
          </p:spPr>
          <p:txBody>
            <a:bodyPr wrap="square" rtlCol="0">
              <a:spAutoFit/>
            </a:bodyPr>
            <a:lstStyle/>
            <a:p>
              <a:r>
                <a:rPr lang="en-US" b="1" dirty="0">
                  <a:solidFill>
                    <a:schemeClr val="bg2">
                      <a:lumMod val="65000"/>
                    </a:schemeClr>
                  </a:solidFill>
                </a:rPr>
                <a:t>3</a:t>
              </a:r>
              <a:r>
                <a:rPr lang="en-US" b="1" dirty="0" smtClean="0">
                  <a:solidFill>
                    <a:schemeClr val="bg2">
                      <a:lumMod val="65000"/>
                    </a:schemeClr>
                  </a:solidFill>
                </a:rPr>
                <a:t>.</a:t>
              </a:r>
              <a:r>
                <a:rPr lang="en-US" b="1" dirty="0" smtClean="0">
                  <a:solidFill>
                    <a:schemeClr val="bg2">
                      <a:lumMod val="50000"/>
                    </a:schemeClr>
                  </a:solidFill>
                </a:rPr>
                <a:t> Analysis</a:t>
              </a:r>
              <a:endParaRPr lang="en-US" b="1" dirty="0">
                <a:solidFill>
                  <a:schemeClr val="bg2">
                    <a:lumMod val="50000"/>
                  </a:schemeClr>
                </a:solidFill>
              </a:endParaRPr>
            </a:p>
          </p:txBody>
        </p:sp>
      </p:gr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9448" y="5518238"/>
            <a:ext cx="7411454" cy="55585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8574" y="12925692"/>
            <a:ext cx="1402518" cy="1402518"/>
          </a:xfrm>
          <a:prstGeom prst="rect">
            <a:avLst/>
          </a:prstGeom>
        </p:spPr>
      </p:pic>
      <p:sp>
        <p:nvSpPr>
          <p:cNvPr id="53" name="TextBox 52"/>
          <p:cNvSpPr txBox="1"/>
          <p:nvPr/>
        </p:nvSpPr>
        <p:spPr>
          <a:xfrm>
            <a:off x="7756300" y="20444767"/>
            <a:ext cx="3520207" cy="2369880"/>
          </a:xfrm>
          <a:prstGeom prst="rect">
            <a:avLst/>
          </a:prstGeom>
          <a:noFill/>
        </p:spPr>
        <p:txBody>
          <a:bodyPr wrap="square" rtlCol="0">
            <a:spAutoFit/>
          </a:bodyPr>
          <a:lstStyle/>
          <a:p>
            <a:pPr lvl="0" algn="ctr"/>
            <a:r>
              <a:rPr lang="en-US" sz="2800" b="1" dirty="0">
                <a:solidFill>
                  <a:schemeClr val="tx2">
                    <a:lumMod val="75000"/>
                  </a:schemeClr>
                </a:solidFill>
              </a:rPr>
              <a:t>Calculate</a:t>
            </a:r>
          </a:p>
          <a:p>
            <a:pPr lvl="0"/>
            <a:r>
              <a:rPr lang="en-US" sz="2400" dirty="0" smtClean="0">
                <a:solidFill>
                  <a:srgbClr val="767171"/>
                </a:solidFill>
              </a:rPr>
              <a:t>1</a:t>
            </a:r>
            <a:r>
              <a:rPr lang="en-US" sz="2400" dirty="0" smtClean="0">
                <a:solidFill>
                  <a:schemeClr val="tx1">
                    <a:lumMod val="50000"/>
                  </a:schemeClr>
                </a:solidFill>
              </a:rPr>
              <a:t>. </a:t>
            </a:r>
            <a:r>
              <a:rPr lang="en-US" sz="2400" b="1" dirty="0" smtClean="0">
                <a:solidFill>
                  <a:schemeClr val="accent4">
                    <a:lumMod val="50000"/>
                  </a:schemeClr>
                </a:solidFill>
              </a:rPr>
              <a:t>Annual and Average max SWE </a:t>
            </a:r>
            <a:r>
              <a:rPr lang="en-US" sz="2400" b="1" dirty="0" smtClean="0">
                <a:solidFill>
                  <a:schemeClr val="tx1">
                    <a:lumMod val="50000"/>
                  </a:schemeClr>
                </a:solidFill>
              </a:rPr>
              <a:t>by pixel since 1979</a:t>
            </a:r>
          </a:p>
          <a:p>
            <a:pPr lvl="0"/>
            <a:r>
              <a:rPr lang="en-US" sz="2400" b="1" dirty="0">
                <a:solidFill>
                  <a:schemeClr val="accent4">
                    <a:lumMod val="50000"/>
                  </a:schemeClr>
                </a:solidFill>
              </a:rPr>
              <a:t>2</a:t>
            </a:r>
            <a:r>
              <a:rPr lang="en-US" sz="2400" b="1" dirty="0" smtClean="0">
                <a:solidFill>
                  <a:schemeClr val="accent4">
                    <a:lumMod val="50000"/>
                  </a:schemeClr>
                </a:solidFill>
              </a:rPr>
              <a:t>. Average daily SWE </a:t>
            </a:r>
            <a:r>
              <a:rPr lang="en-US" sz="2400" b="1" dirty="0" smtClean="0">
                <a:solidFill>
                  <a:schemeClr val="tx1">
                    <a:lumMod val="50000"/>
                  </a:schemeClr>
                </a:solidFill>
              </a:rPr>
              <a:t>by region</a:t>
            </a:r>
            <a:endParaRPr lang="en-US" sz="2400" b="1" dirty="0">
              <a:solidFill>
                <a:schemeClr val="tx1">
                  <a:lumMod val="50000"/>
                </a:schemeClr>
              </a:solidFill>
            </a:endParaRPr>
          </a:p>
        </p:txBody>
      </p:sp>
      <p:sp>
        <p:nvSpPr>
          <p:cNvPr id="54" name="TextBox 53"/>
          <p:cNvSpPr txBox="1"/>
          <p:nvPr/>
        </p:nvSpPr>
        <p:spPr>
          <a:xfrm>
            <a:off x="11191037" y="19939004"/>
            <a:ext cx="4857619" cy="3108543"/>
          </a:xfrm>
          <a:prstGeom prst="rect">
            <a:avLst/>
          </a:prstGeom>
          <a:noFill/>
        </p:spPr>
        <p:txBody>
          <a:bodyPr wrap="square" rtlCol="0">
            <a:spAutoFit/>
          </a:bodyPr>
          <a:lstStyle/>
          <a:p>
            <a:pPr lvl="0" algn="ctr"/>
            <a:r>
              <a:rPr lang="en-US" sz="2800" b="1" dirty="0" smtClean="0">
                <a:solidFill>
                  <a:schemeClr val="tx2">
                    <a:lumMod val="75000"/>
                  </a:schemeClr>
                </a:solidFill>
              </a:rPr>
              <a:t>Linear Regression</a:t>
            </a:r>
          </a:p>
          <a:p>
            <a:pPr marL="342900" lvl="0" indent="-342900">
              <a:buFont typeface="Wingdings" panose="05000000000000000000" pitchFamily="2" charset="2"/>
              <a:buChar char="v"/>
            </a:pPr>
            <a:r>
              <a:rPr lang="en-US" sz="2400" b="1" dirty="0">
                <a:solidFill>
                  <a:schemeClr val="accent4">
                    <a:lumMod val="50000"/>
                  </a:schemeClr>
                </a:solidFill>
              </a:rPr>
              <a:t>Annual max SWE </a:t>
            </a:r>
            <a:r>
              <a:rPr lang="en-US" sz="2400" b="1" dirty="0" smtClean="0">
                <a:solidFill>
                  <a:schemeClr val="accent4">
                    <a:lumMod val="50000"/>
                  </a:schemeClr>
                </a:solidFill>
              </a:rPr>
              <a:t>trend </a:t>
            </a:r>
            <a:r>
              <a:rPr lang="en-US" sz="2400" b="1" dirty="0">
                <a:solidFill>
                  <a:schemeClr val="tx1">
                    <a:lumMod val="50000"/>
                  </a:schemeClr>
                </a:solidFill>
              </a:rPr>
              <a:t>since </a:t>
            </a:r>
            <a:r>
              <a:rPr lang="en-US" sz="2400" b="1" dirty="0" smtClean="0">
                <a:solidFill>
                  <a:schemeClr val="tx1">
                    <a:lumMod val="50000"/>
                  </a:schemeClr>
                </a:solidFill>
              </a:rPr>
              <a:t>1979</a:t>
            </a:r>
            <a:endParaRPr lang="en-US" sz="2800" b="1" dirty="0" smtClean="0">
              <a:solidFill>
                <a:schemeClr val="tx1">
                  <a:lumMod val="50000"/>
                </a:schemeClr>
              </a:solidFill>
            </a:endParaRPr>
          </a:p>
          <a:p>
            <a:pPr marL="342900" lvl="0" indent="-342900">
              <a:buFont typeface="Wingdings" panose="05000000000000000000" pitchFamily="2" charset="2"/>
              <a:buChar char="v"/>
            </a:pPr>
            <a:r>
              <a:rPr lang="en-US" sz="2400" b="1" dirty="0" smtClean="0">
                <a:solidFill>
                  <a:schemeClr val="accent4">
                    <a:lumMod val="50000"/>
                  </a:schemeClr>
                </a:solidFill>
              </a:rPr>
              <a:t>Compare average daily SWE with average daily streamflow </a:t>
            </a:r>
            <a:r>
              <a:rPr lang="en-US" sz="2400" b="1" dirty="0" smtClean="0">
                <a:solidFill>
                  <a:schemeClr val="tx1">
                    <a:lumMod val="50000"/>
                  </a:schemeClr>
                </a:solidFill>
              </a:rPr>
              <a:t>at corresponding gauge</a:t>
            </a:r>
            <a:endParaRPr lang="en-US" sz="2400" b="1" dirty="0">
              <a:solidFill>
                <a:schemeClr val="tx1">
                  <a:lumMod val="50000"/>
                </a:schemeClr>
              </a:solidFill>
            </a:endParaRPr>
          </a:p>
          <a:p>
            <a:pPr marL="342900" indent="-342900">
              <a:buFont typeface="Wingdings" panose="05000000000000000000" pitchFamily="2" charset="2"/>
              <a:buChar char="v"/>
            </a:pPr>
            <a:r>
              <a:rPr lang="en-US" sz="2400" b="1" dirty="0">
                <a:solidFill>
                  <a:schemeClr val="tx1">
                    <a:lumMod val="50000"/>
                  </a:schemeClr>
                </a:solidFill>
              </a:rPr>
              <a:t>Determine </a:t>
            </a:r>
            <a:r>
              <a:rPr lang="en-US" sz="2400" b="1" dirty="0">
                <a:solidFill>
                  <a:schemeClr val="accent4">
                    <a:lumMod val="50000"/>
                  </a:schemeClr>
                </a:solidFill>
              </a:rPr>
              <a:t>normal vs anomalous </a:t>
            </a:r>
            <a:r>
              <a:rPr lang="en-US" sz="2400" b="1" dirty="0" smtClean="0">
                <a:solidFill>
                  <a:schemeClr val="tx1">
                    <a:lumMod val="50000"/>
                  </a:schemeClr>
                </a:solidFill>
              </a:rPr>
              <a:t>years</a:t>
            </a:r>
            <a:endParaRPr lang="en-US" sz="2400" b="1" dirty="0">
              <a:solidFill>
                <a:schemeClr val="tx1">
                  <a:lumMod val="50000"/>
                </a:schemeClr>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0897" y="5518239"/>
            <a:ext cx="8045972" cy="625466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017" y="14489602"/>
            <a:ext cx="1589837" cy="2310232"/>
          </a:xfrm>
          <a:prstGeom prst="rect">
            <a:avLst/>
          </a:prstGeom>
        </p:spPr>
      </p:pic>
      <p:pic>
        <p:nvPicPr>
          <p:cNvPr id="1026" name="Picture 2" descr="https://www.cicsnc.org/assets/images/fact-sheets/freezing-day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9941" y="24838215"/>
            <a:ext cx="3535013" cy="2540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7" name="Picture 2" descr="http://www.goes-r.gov/multimedia/images/flight/earth_reflecti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57304">
            <a:off x="9119435" y="11935927"/>
            <a:ext cx="1880796" cy="1062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7650982"/>
      </p:ext>
    </p:extLst>
  </p:cSld>
  <p:clrMapOvr>
    <a:masterClrMapping/>
  </p:clrMapOvr>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3390</TotalTime>
  <Words>595</Words>
  <Application>Microsoft Office PowerPoint</Application>
  <PresentationFormat>Custom</PresentationFormat>
  <Paragraphs>82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Century Gothic</vt:lpstr>
      <vt:lpstr>Garamond</vt:lpstr>
      <vt:lpstr>Questrial</vt:lpstr>
      <vt:lpstr>Webdings</vt:lpstr>
      <vt:lpstr>Wingdings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 - Wise County (LaRC)]</cp:lastModifiedBy>
  <cp:revision>147</cp:revision>
  <dcterms:created xsi:type="dcterms:W3CDTF">2015-06-02T14:58:58Z</dcterms:created>
  <dcterms:modified xsi:type="dcterms:W3CDTF">2015-10-23T17:20:51Z</dcterms:modified>
</cp:coreProperties>
</file>