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Georgia" panose="02040502050405020303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gsC8MHxdwhzjHEFK3GhVsP4g16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BD91FE-5E3E-4F8B-B55B-C25181CB841A}">
  <a:tblStyle styleId="{08BD91FE-5E3E-4F8B-B55B-C25181CB84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>
            <a:spLocks noGrp="1"/>
          </p:cNvSpPr>
          <p:nvPr>
            <p:ph type="pic" idx="2"/>
          </p:nvPr>
        </p:nvSpPr>
        <p:spPr>
          <a:xfrm>
            <a:off x="6276975" y="0"/>
            <a:ext cx="5915025" cy="68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595A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5" name="Google Shape;15;p18"/>
          <p:cNvSpPr>
            <a:spLocks noGrp="1"/>
          </p:cNvSpPr>
          <p:nvPr>
            <p:ph type="pic" idx="3"/>
          </p:nvPr>
        </p:nvSpPr>
        <p:spPr>
          <a:xfrm>
            <a:off x="6276975" y="3005138"/>
            <a:ext cx="1916113" cy="191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595A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pic>
        <p:nvPicPr>
          <p:cNvPr id="16" name="Google Shape;16;p18" descr="A picture containing man, black, photo, play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218" y="-184222"/>
            <a:ext cx="6625078" cy="414712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8"/>
          <p:cNvSpPr>
            <a:spLocks noGrp="1"/>
          </p:cNvSpPr>
          <p:nvPr>
            <p:ph type="pic" idx="4"/>
          </p:nvPr>
        </p:nvSpPr>
        <p:spPr>
          <a:xfrm>
            <a:off x="3271838" y="0"/>
            <a:ext cx="3005137" cy="300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595A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body" idx="1"/>
          </p:nvPr>
        </p:nvSpPr>
        <p:spPr>
          <a:xfrm>
            <a:off x="577607" y="4235187"/>
            <a:ext cx="5337703" cy="1372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4D60"/>
              </a:buClr>
              <a:buSzPts val="4400"/>
              <a:buNone/>
              <a:defRPr sz="4400" b="1">
                <a:solidFill>
                  <a:srgbClr val="244D60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and Content">
  <p:cSld name="Highlight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body" idx="1"/>
          </p:nvPr>
        </p:nvSpPr>
        <p:spPr>
          <a:xfrm>
            <a:off x="824846" y="1147023"/>
            <a:ext cx="4346378" cy="472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2"/>
          </p:nvPr>
        </p:nvSpPr>
        <p:spPr>
          <a:xfrm>
            <a:off x="5728136" y="1147023"/>
            <a:ext cx="5625663" cy="472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None/>
              <a:defRPr sz="1600">
                <a:solidFill>
                  <a:srgbClr val="6A727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 sz="1800">
                <a:solidFill>
                  <a:srgbClr val="6A7278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 sz="1800">
                <a:solidFill>
                  <a:srgbClr val="6A7278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 sz="1800">
                <a:solidFill>
                  <a:srgbClr val="6A7278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 sz="1800">
                <a:solidFill>
                  <a:srgbClr val="6A727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0"/>
          <p:cNvSpPr>
            <a:spLocks noGrp="1"/>
          </p:cNvSpPr>
          <p:nvPr>
            <p:ph type="pic" idx="2"/>
          </p:nvPr>
        </p:nvSpPr>
        <p:spPr>
          <a:xfrm>
            <a:off x="6276689" y="-6025"/>
            <a:ext cx="5915311" cy="685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595A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/>
          <p:nvPr/>
        </p:nvSpPr>
        <p:spPr>
          <a:xfrm>
            <a:off x="0" y="1828800"/>
            <a:ext cx="7366000" cy="326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7" name="Google Shape;27;p20" descr="A picture containing man, black, photo, play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6194" y="88900"/>
            <a:ext cx="5707216" cy="22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248" y="5930303"/>
            <a:ext cx="2138508" cy="556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Grey">
  <p:cSld name="Title Slide Gre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/>
          <p:nvPr/>
        </p:nvSpPr>
        <p:spPr>
          <a:xfrm>
            <a:off x="0" y="0"/>
            <a:ext cx="9029700" cy="6858000"/>
          </a:xfrm>
          <a:prstGeom prst="rect">
            <a:avLst/>
          </a:prstGeom>
          <a:solidFill>
            <a:srgbClr val="5358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1" name="Google Shape;31;p21" descr="A picture containing man, black, photo, play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13000" y="0"/>
            <a:ext cx="9779000" cy="61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6142" y="5993792"/>
            <a:ext cx="2138508" cy="55695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577607" y="4145660"/>
            <a:ext cx="5337703" cy="1372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2"/>
          </p:nvPr>
        </p:nvSpPr>
        <p:spPr>
          <a:xfrm>
            <a:off x="577607" y="5517944"/>
            <a:ext cx="5337703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None/>
              <a:defRPr>
                <a:solidFill>
                  <a:srgbClr val="5595A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hotos">
  <p:cSld name="Content and Photo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838200" y="1057522"/>
            <a:ext cx="5741275" cy="173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000"/>
              <a:buNone/>
              <a:defRPr sz="2000">
                <a:solidFill>
                  <a:srgbClr val="5595AC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838200" y="2913042"/>
            <a:ext cx="5741275" cy="3072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>
            <a:spLocks noGrp="1"/>
          </p:cNvSpPr>
          <p:nvPr>
            <p:ph type="pic" idx="3"/>
          </p:nvPr>
        </p:nvSpPr>
        <p:spPr>
          <a:xfrm>
            <a:off x="7010400" y="1057522"/>
            <a:ext cx="4800600" cy="2371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595A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1" name="Google Shape;41;p22"/>
          <p:cNvSpPr>
            <a:spLocks noGrp="1"/>
          </p:cNvSpPr>
          <p:nvPr>
            <p:ph type="pic" idx="4"/>
          </p:nvPr>
        </p:nvSpPr>
        <p:spPr>
          <a:xfrm>
            <a:off x="7010400" y="3613688"/>
            <a:ext cx="4800600" cy="2371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595A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Photo">
  <p:cSld name="Large Phot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>
            <a:spLocks noGrp="1"/>
          </p:cNvSpPr>
          <p:nvPr>
            <p:ph type="pic" idx="2"/>
          </p:nvPr>
        </p:nvSpPr>
        <p:spPr>
          <a:xfrm>
            <a:off x="0" y="1181100"/>
            <a:ext cx="121920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595A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Blue">
  <p:cSld name="Content and Blu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1"/>
          </p:nvPr>
        </p:nvSpPr>
        <p:spPr>
          <a:xfrm>
            <a:off x="838200" y="1057522"/>
            <a:ext cx="5741275" cy="484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laceholder">
  <p:cSld name="Content and Placehol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/>
          <p:nvPr/>
        </p:nvSpPr>
        <p:spPr>
          <a:xfrm>
            <a:off x="7010400" y="0"/>
            <a:ext cx="5181600" cy="6858000"/>
          </a:xfrm>
          <a:prstGeom prst="rect">
            <a:avLst/>
          </a:prstGeom>
          <a:solidFill>
            <a:srgbClr val="5595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1"/>
          </p:nvPr>
        </p:nvSpPr>
        <p:spPr>
          <a:xfrm>
            <a:off x="7445408" y="935182"/>
            <a:ext cx="4123672" cy="4970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2"/>
          </p:nvPr>
        </p:nvSpPr>
        <p:spPr>
          <a:xfrm>
            <a:off x="838200" y="1057522"/>
            <a:ext cx="5741275" cy="484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body" idx="1"/>
          </p:nvPr>
        </p:nvSpPr>
        <p:spPr>
          <a:xfrm>
            <a:off x="838200" y="125333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595A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9.png"/><Relationship Id="rId7" Type="http://schemas.openxmlformats.org/officeDocument/2006/relationships/image" Target="../media/image8.wmf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11" Type="http://schemas.openxmlformats.org/officeDocument/2006/relationships/image" Target="../media/image12.png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20.jpg"/><Relationship Id="rId7" Type="http://schemas.openxmlformats.org/officeDocument/2006/relationships/image" Target="../media/image8.wmf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11" Type="http://schemas.openxmlformats.org/officeDocument/2006/relationships/image" Target="../media/image12.png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image" Target="../media/image13.png"/><Relationship Id="rId5" Type="http://schemas.openxmlformats.org/officeDocument/2006/relationships/image" Target="../media/image7.wmf"/><Relationship Id="rId10" Type="http://schemas.openxmlformats.org/officeDocument/2006/relationships/image" Target="../media/image12.png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image" Target="../media/image13.png"/><Relationship Id="rId5" Type="http://schemas.openxmlformats.org/officeDocument/2006/relationships/image" Target="../media/image7.wmf"/><Relationship Id="rId10" Type="http://schemas.openxmlformats.org/officeDocument/2006/relationships/image" Target="../media/image12.png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21.png"/><Relationship Id="rId7" Type="http://schemas.openxmlformats.org/officeDocument/2006/relationships/image" Target="../media/image8.wmf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11" Type="http://schemas.openxmlformats.org/officeDocument/2006/relationships/image" Target="../media/image12.png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image" Target="../media/image13.png"/><Relationship Id="rId5" Type="http://schemas.openxmlformats.org/officeDocument/2006/relationships/image" Target="../media/image7.wmf"/><Relationship Id="rId10" Type="http://schemas.openxmlformats.org/officeDocument/2006/relationships/image" Target="../media/image12.png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6.wmf"/><Relationship Id="rId12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11" Type="http://schemas.openxmlformats.org/officeDocument/2006/relationships/image" Target="../media/image10.wmf"/><Relationship Id="rId5" Type="http://schemas.openxmlformats.org/officeDocument/2006/relationships/image" Target="../media/image16.png"/><Relationship Id="rId10" Type="http://schemas.openxmlformats.org/officeDocument/2006/relationships/image" Target="../media/image9.wmf"/><Relationship Id="rId4" Type="http://schemas.openxmlformats.org/officeDocument/2006/relationships/image" Target="../media/image15.jpg"/><Relationship Id="rId9" Type="http://schemas.openxmlformats.org/officeDocument/2006/relationships/image" Target="../media/image8.wmf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image" Target="../media/image13.png"/><Relationship Id="rId5" Type="http://schemas.openxmlformats.org/officeDocument/2006/relationships/image" Target="../media/image7.wmf"/><Relationship Id="rId10" Type="http://schemas.openxmlformats.org/officeDocument/2006/relationships/image" Target="../media/image12.png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7.wm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18.png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image" Target="../media/image13.png"/><Relationship Id="rId5" Type="http://schemas.openxmlformats.org/officeDocument/2006/relationships/image" Target="../media/image7.wmf"/><Relationship Id="rId10" Type="http://schemas.openxmlformats.org/officeDocument/2006/relationships/image" Target="../media/image12.png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image" Target="../media/image13.png"/><Relationship Id="rId5" Type="http://schemas.openxmlformats.org/officeDocument/2006/relationships/image" Target="../media/image7.wmf"/><Relationship Id="rId10" Type="http://schemas.openxmlformats.org/officeDocument/2006/relationships/image" Target="../media/image12.png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image" Target="../media/image13.png"/><Relationship Id="rId5" Type="http://schemas.openxmlformats.org/officeDocument/2006/relationships/image" Target="../media/image7.wmf"/><Relationship Id="rId10" Type="http://schemas.openxmlformats.org/officeDocument/2006/relationships/image" Target="../media/image12.png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>
            <a:spLocks noGrp="1"/>
          </p:cNvSpPr>
          <p:nvPr>
            <p:ph type="body" idx="1"/>
          </p:nvPr>
        </p:nvSpPr>
        <p:spPr>
          <a:xfrm>
            <a:off x="577607" y="3958389"/>
            <a:ext cx="5749451" cy="164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None/>
            </a:pPr>
            <a:r>
              <a:rPr lang="en-US" sz="3600" dirty="0">
                <a:solidFill>
                  <a:srgbClr val="595959"/>
                </a:solidFill>
              </a:rPr>
              <a:t>DEVELOP National Orientation (2022)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en-US" sz="2800" b="0" dirty="0">
                <a:solidFill>
                  <a:srgbClr val="595959"/>
                </a:solidFill>
              </a:rPr>
              <a:t>Module 10. Project Team</a:t>
            </a:r>
            <a:endParaRPr sz="3600" b="0" dirty="0">
              <a:solidFill>
                <a:srgbClr val="595959"/>
              </a:solidFill>
            </a:endParaRPr>
          </a:p>
        </p:txBody>
      </p:sp>
      <p:pic>
        <p:nvPicPr>
          <p:cNvPr id="61" name="Google Shape;6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607" y="5855346"/>
            <a:ext cx="2138508" cy="556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/>
          <p:cNvPicPr preferRelativeResize="0"/>
          <p:nvPr/>
        </p:nvPicPr>
        <p:blipFill rotWithShape="1">
          <a:blip r:embed="rId4">
            <a:alphaModFix/>
          </a:blip>
          <a:srcRect l="6910" r="6910"/>
          <a:stretch/>
        </p:blipFill>
        <p:spPr>
          <a:xfrm>
            <a:off x="6276689" y="-6025"/>
            <a:ext cx="5915311" cy="686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0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Managing Partner Expectations</a:t>
            </a:r>
            <a:endParaRPr sz="3200"/>
          </a:p>
        </p:txBody>
      </p:sp>
      <p:sp>
        <p:nvSpPr>
          <p:cNvPr id="214" name="Google Shape;214;p10"/>
          <p:cNvSpPr txBox="1"/>
          <p:nvPr/>
        </p:nvSpPr>
        <p:spPr>
          <a:xfrm>
            <a:off x="7048021" y="826192"/>
            <a:ext cx="3190688" cy="1304079"/>
          </a:xfrm>
          <a:prstGeom prst="rect">
            <a:avLst/>
          </a:prstGeom>
          <a:noFill/>
          <a:ln w="9525" cap="flat" cmpd="sng">
            <a:solidFill>
              <a:srgbClr val="5496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325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Remember: </a:t>
            </a:r>
            <a:r>
              <a:rPr lang="en-US" sz="2000" b="0" i="0" u="sng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partners</a:t>
            </a:r>
            <a:r>
              <a:rPr lang="en-US"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 are the ones who will be using the projects results.</a:t>
            </a:r>
            <a:endParaRPr/>
          </a:p>
        </p:txBody>
      </p:sp>
      <p:pic>
        <p:nvPicPr>
          <p:cNvPr id="224" name="Google Shape;224;p10" descr="noun_924881_cc.png"/>
          <p:cNvPicPr preferRelativeResize="0"/>
          <p:nvPr/>
        </p:nvPicPr>
        <p:blipFill rotWithShape="1">
          <a:blip r:embed="rId3">
            <a:alphaModFix/>
          </a:blip>
          <a:srcRect b="15518"/>
          <a:stretch/>
        </p:blipFill>
        <p:spPr>
          <a:xfrm>
            <a:off x="3155116" y="1890239"/>
            <a:ext cx="3355347" cy="28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0" descr="noun_924881_cc.png"/>
          <p:cNvPicPr preferRelativeResize="0"/>
          <p:nvPr/>
        </p:nvPicPr>
        <p:blipFill rotWithShape="1">
          <a:blip r:embed="rId3">
            <a:alphaModFix/>
          </a:blip>
          <a:srcRect b="15839"/>
          <a:stretch/>
        </p:blipFill>
        <p:spPr>
          <a:xfrm>
            <a:off x="6509993" y="2686314"/>
            <a:ext cx="3368119" cy="28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0" descr="noun_924881_cc.png"/>
          <p:cNvPicPr preferRelativeResize="0"/>
          <p:nvPr/>
        </p:nvPicPr>
        <p:blipFill rotWithShape="1">
          <a:blip r:embed="rId3">
            <a:alphaModFix/>
          </a:blip>
          <a:srcRect b="13761"/>
          <a:stretch/>
        </p:blipFill>
        <p:spPr>
          <a:xfrm>
            <a:off x="1083334" y="3247518"/>
            <a:ext cx="3286992" cy="28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0" descr="noun_924881_cc.png"/>
          <p:cNvPicPr preferRelativeResize="0"/>
          <p:nvPr/>
        </p:nvPicPr>
        <p:blipFill rotWithShape="1">
          <a:blip r:embed="rId3">
            <a:alphaModFix/>
          </a:blip>
          <a:srcRect b="14109"/>
          <a:stretch/>
        </p:blipFill>
        <p:spPr>
          <a:xfrm>
            <a:off x="4431555" y="4044875"/>
            <a:ext cx="3300260" cy="283464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0"/>
          <p:cNvSpPr txBox="1"/>
          <p:nvPr/>
        </p:nvSpPr>
        <p:spPr>
          <a:xfrm>
            <a:off x="1944805" y="4140103"/>
            <a:ext cx="1566082" cy="11695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Maintain communication throughout the term.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9" name="Google Shape;229;p10"/>
          <p:cNvSpPr txBox="1"/>
          <p:nvPr/>
        </p:nvSpPr>
        <p:spPr>
          <a:xfrm>
            <a:off x="4049143" y="2652846"/>
            <a:ext cx="1581492" cy="13849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Do not over commit on what you can accomplish or provide in one term.</a:t>
            </a:r>
            <a:endParaRPr/>
          </a:p>
        </p:txBody>
      </p:sp>
      <p:sp>
        <p:nvSpPr>
          <p:cNvPr id="230" name="Google Shape;230;p10"/>
          <p:cNvSpPr txBox="1"/>
          <p:nvPr/>
        </p:nvSpPr>
        <p:spPr>
          <a:xfrm>
            <a:off x="5352223" y="4892921"/>
            <a:ext cx="1458924" cy="11695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Always follow through on promises.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1" name="Google Shape;231;p10"/>
          <p:cNvSpPr txBox="1"/>
          <p:nvPr/>
        </p:nvSpPr>
        <p:spPr>
          <a:xfrm>
            <a:off x="7470969" y="3536253"/>
            <a:ext cx="1458924" cy="11695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Ensure end products meet partner needs.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2" name="Google Shape;232;p10"/>
          <p:cNvSpPr txBox="1"/>
          <p:nvPr/>
        </p:nvSpPr>
        <p:spPr>
          <a:xfrm>
            <a:off x="1226393" y="3117075"/>
            <a:ext cx="57259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</a:t>
            </a:r>
            <a:endParaRPr/>
          </a:p>
        </p:txBody>
      </p:sp>
      <p:sp>
        <p:nvSpPr>
          <p:cNvPr id="233" name="Google Shape;233;p10"/>
          <p:cNvSpPr txBox="1"/>
          <p:nvPr/>
        </p:nvSpPr>
        <p:spPr>
          <a:xfrm>
            <a:off x="3145638" y="2150706"/>
            <a:ext cx="57259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</a:t>
            </a:r>
            <a:endParaRPr/>
          </a:p>
        </p:txBody>
      </p:sp>
      <p:sp>
        <p:nvSpPr>
          <p:cNvPr id="234" name="Google Shape;234;p10"/>
          <p:cNvSpPr txBox="1"/>
          <p:nvPr/>
        </p:nvSpPr>
        <p:spPr>
          <a:xfrm>
            <a:off x="4572229" y="5975779"/>
            <a:ext cx="57259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</a:t>
            </a:r>
            <a:endParaRPr/>
          </a:p>
        </p:txBody>
      </p:sp>
      <p:sp>
        <p:nvSpPr>
          <p:cNvPr id="235" name="Google Shape;235;p10"/>
          <p:cNvSpPr txBox="1"/>
          <p:nvPr/>
        </p:nvSpPr>
        <p:spPr>
          <a:xfrm>
            <a:off x="7381936" y="2312446"/>
            <a:ext cx="57259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</a:t>
            </a:r>
            <a:endParaRPr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96203D-D060-45E6-99D3-73C42A78144D}"/>
              </a:ext>
            </a:extLst>
          </p:cNvPr>
          <p:cNvGrpSpPr/>
          <p:nvPr/>
        </p:nvGrpSpPr>
        <p:grpSpPr>
          <a:xfrm>
            <a:off x="10775708" y="22674"/>
            <a:ext cx="717868" cy="6821483"/>
            <a:chOff x="10775708" y="22674"/>
            <a:chExt cx="717868" cy="682148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13F00D9-A7BB-4F1A-9B69-9661767DC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1553656"/>
              <a:ext cx="709675" cy="71323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4A29E67-2320-4437-B372-CD062B80E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22674"/>
              <a:ext cx="709675" cy="71323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A74AE93-B025-4D6C-B145-F519F69EB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3850129"/>
              <a:ext cx="709665" cy="71323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0DFD8EA-41CB-4C31-BA7F-A7F42BAE9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0538" y="2319147"/>
              <a:ext cx="708209" cy="71323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4F63BCF-E3CA-493D-A101-FD48EBCA9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2" y="3084638"/>
              <a:ext cx="709681" cy="71323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6E0E401-FC58-45AB-839F-467D391E7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788165"/>
              <a:ext cx="709675" cy="71323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3D978E2-9CC9-41D1-AFD6-23694BB8A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4615620"/>
              <a:ext cx="709665" cy="71323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78F2070-69DB-43DF-A762-51E358E92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8026" y="5381111"/>
              <a:ext cx="713232" cy="713232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7EB5F46-DA19-43A0-8EA6-A39458D11B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t="2359" r="1188" b="2741"/>
            <a:stretch/>
          </p:blipFill>
          <p:spPr>
            <a:xfrm>
              <a:off x="10775708" y="6130925"/>
              <a:ext cx="717868" cy="7132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1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Partner Hand-Off</a:t>
            </a:r>
            <a:endParaRPr sz="3200"/>
          </a:p>
        </p:txBody>
      </p:sp>
      <p:sp>
        <p:nvSpPr>
          <p:cNvPr id="243" name="Google Shape;243;p11"/>
          <p:cNvSpPr txBox="1"/>
          <p:nvPr/>
        </p:nvSpPr>
        <p:spPr>
          <a:xfrm>
            <a:off x="838202" y="1775905"/>
            <a:ext cx="6189740" cy="91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325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Clear, rehearsed, and prepared hand-offs are important to transition results and methods to end users</a:t>
            </a:r>
            <a:endParaRPr/>
          </a:p>
          <a:p>
            <a:pPr marL="971550" marR="0" lvl="1" indent="-1111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53" name="Google Shape;253;p11" descr="A person writing on a piece of paper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7941" y="487612"/>
            <a:ext cx="3400413" cy="181424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1"/>
          <p:cNvSpPr txBox="1"/>
          <p:nvPr/>
        </p:nvSpPr>
        <p:spPr>
          <a:xfrm>
            <a:off x="838199" y="2674460"/>
            <a:ext cx="9590153" cy="366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325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None/>
            </a:pPr>
            <a:r>
              <a:rPr lang="en-US" sz="1600" b="1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Best practices: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Talk with your project partners early on in the term about scheduling a hand-off.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Identify what type of hand-off will be most beneficial (feasible) for partners &amp; the team.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Coordinate with all partners to ensure all interested parties can attend (keep in mind there may be differences in time zones).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Prepare a hand-off package of end products &amp; deliverables.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Explain the Software Release process &amp; timeline to partners in advance.                                 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Follow up with your end users to receive feedback or answer any questions (especially on multi-term projects).</a:t>
            </a:r>
            <a:endParaRPr/>
          </a:p>
          <a:p>
            <a:pPr marL="971550" marR="0" lvl="1" indent="-1111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03B2BAD-408D-406E-98EC-8C904299B14F}"/>
              </a:ext>
            </a:extLst>
          </p:cNvPr>
          <p:cNvGrpSpPr/>
          <p:nvPr/>
        </p:nvGrpSpPr>
        <p:grpSpPr>
          <a:xfrm>
            <a:off x="10775708" y="22674"/>
            <a:ext cx="717868" cy="6821483"/>
            <a:chOff x="10775708" y="22674"/>
            <a:chExt cx="717868" cy="682148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63B702A-115B-43AD-AFA0-476DC8394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1553656"/>
              <a:ext cx="709675" cy="71323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7236EBC-0E53-4641-B1D7-DE44FC9AC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22674"/>
              <a:ext cx="709675" cy="71323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F1BD6BE-8622-4F9A-8D20-A2C2B4246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3850129"/>
              <a:ext cx="709665" cy="7132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D94C2A4-0558-48FF-B2D9-1E3710339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0538" y="2319147"/>
              <a:ext cx="708209" cy="7132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A0887D9-873F-4115-B321-77485868B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2" y="3084638"/>
              <a:ext cx="709681" cy="7132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B47BCA0-2245-4746-B172-6471847C4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788165"/>
              <a:ext cx="709675" cy="7132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49AB178-1D7D-4F30-A47E-51C088FA9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4615620"/>
              <a:ext cx="709665" cy="71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10C7432-3586-4BF9-A551-4D5974C69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8026" y="5381111"/>
              <a:ext cx="713232" cy="71323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312795B-89D6-494E-BDB1-23DAD16B49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t="2359" r="1188" b="2741"/>
            <a:stretch/>
          </p:blipFill>
          <p:spPr>
            <a:xfrm>
              <a:off x="10775708" y="6130925"/>
              <a:ext cx="717868" cy="7132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"/>
          <p:cNvSpPr txBox="1">
            <a:spLocks noGrp="1"/>
          </p:cNvSpPr>
          <p:nvPr>
            <p:ph type="body" idx="1"/>
          </p:nvPr>
        </p:nvSpPr>
        <p:spPr>
          <a:xfrm>
            <a:off x="577607" y="3958389"/>
            <a:ext cx="5749451" cy="164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None/>
            </a:pPr>
            <a:r>
              <a:rPr lang="en-US" sz="4000" b="0">
                <a:solidFill>
                  <a:srgbClr val="595959"/>
                </a:solidFill>
              </a:rPr>
              <a:t>Project Leads</a:t>
            </a:r>
            <a:endParaRPr sz="4800" b="0">
              <a:solidFill>
                <a:srgbClr val="595959"/>
              </a:solidFill>
            </a:endParaRPr>
          </a:p>
        </p:txBody>
      </p:sp>
      <p:pic>
        <p:nvPicPr>
          <p:cNvPr id="260" name="Google Shape;260;p12"/>
          <p:cNvPicPr preferRelativeResize="0"/>
          <p:nvPr/>
        </p:nvPicPr>
        <p:blipFill rotWithShape="1">
          <a:blip r:embed="rId3">
            <a:alphaModFix/>
          </a:blip>
          <a:srcRect l="6910" r="6910"/>
          <a:stretch/>
        </p:blipFill>
        <p:spPr>
          <a:xfrm>
            <a:off x="6276689" y="-6025"/>
            <a:ext cx="5915311" cy="686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3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Leading Means…</a:t>
            </a:r>
            <a:endParaRPr sz="3200"/>
          </a:p>
        </p:txBody>
      </p:sp>
      <p:sp>
        <p:nvSpPr>
          <p:cNvPr id="268" name="Google Shape;268;p13"/>
          <p:cNvSpPr txBox="1"/>
          <p:nvPr/>
        </p:nvSpPr>
        <p:spPr>
          <a:xfrm>
            <a:off x="838201" y="1769407"/>
            <a:ext cx="10712115" cy="277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25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Possess a clear </a:t>
            </a:r>
            <a:r>
              <a:rPr lang="en-US" sz="1600" b="1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vision</a:t>
            </a: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 of the future and be compelled by it.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Encourage</a:t>
            </a: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 people to share ideas, needs, perspectives, dreams, and desires.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Stand for, </a:t>
            </a:r>
            <a:r>
              <a:rPr lang="en-US" sz="1600" b="1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demonstrate</a:t>
            </a: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, and portray what you believe.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Empower</a:t>
            </a: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 people with the authority to use their own skills and knowledge.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Evaluate</a:t>
            </a: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 the people who work with them and the performance of the team.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Inspire</a:t>
            </a: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 and motivate others with </a:t>
            </a:r>
            <a:r>
              <a:rPr lang="en-US" sz="1600" b="1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passion</a:t>
            </a: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 and example.</a:t>
            </a:r>
            <a:endParaRPr/>
          </a:p>
          <a:p>
            <a:pPr marL="285750" marR="0" lvl="0" indent="-1238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None/>
            </a:pPr>
            <a:endParaRPr sz="1600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marR="0" lvl="0" indent="-1238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None/>
            </a:pPr>
            <a:endParaRPr sz="1600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8" name="Google Shape;278;p13"/>
          <p:cNvSpPr/>
          <p:nvPr/>
        </p:nvSpPr>
        <p:spPr>
          <a:xfrm>
            <a:off x="1518440" y="4851401"/>
            <a:ext cx="8131169" cy="114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496AD"/>
                </a:solidFill>
                <a:latin typeface="Georgia"/>
                <a:ea typeface="Georgia"/>
                <a:cs typeface="Georgia"/>
                <a:sym typeface="Georgia"/>
              </a:rPr>
              <a:t>“When you include and acknowledge those in your corner, you propel yourself, your teammates, and your supporters to greater heights.”</a:t>
            </a:r>
            <a:endParaRPr/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496AD"/>
                </a:solidFill>
                <a:latin typeface="Georgia"/>
                <a:ea typeface="Georgia"/>
                <a:cs typeface="Georgia"/>
                <a:sym typeface="Georgia"/>
              </a:rPr>
              <a:t> - Simon Sinek</a:t>
            </a:r>
            <a:endParaRPr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E4355AF-51E9-4DDE-A156-B23263B320F7}"/>
              </a:ext>
            </a:extLst>
          </p:cNvPr>
          <p:cNvGrpSpPr/>
          <p:nvPr/>
        </p:nvGrpSpPr>
        <p:grpSpPr>
          <a:xfrm>
            <a:off x="10775708" y="22674"/>
            <a:ext cx="717868" cy="6821483"/>
            <a:chOff x="10775708" y="22674"/>
            <a:chExt cx="717868" cy="682148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44D3B26-9930-4ACC-9529-E3C765BAF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1553656"/>
              <a:ext cx="709675" cy="71323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30795F-2E41-42B5-9D0A-52218E9DF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22674"/>
              <a:ext cx="709675" cy="71323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89722A9-6169-49D3-89EF-51932E70A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3850129"/>
              <a:ext cx="709665" cy="71323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EB52AFD-A180-40D4-906C-0D72792BD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0538" y="2319147"/>
              <a:ext cx="708209" cy="7132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BF00B23-D992-4E6B-9A4D-880F77E8E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2" y="3084638"/>
              <a:ext cx="709681" cy="7132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854C056-E18D-40B2-9F01-AEEEB1DF1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788165"/>
              <a:ext cx="709675" cy="7132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6B45F9E-452D-4EDA-90D2-53FC8B5A8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4615620"/>
              <a:ext cx="709665" cy="7132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6E41769-1049-40D3-A375-F95CF9E81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8026" y="5381111"/>
              <a:ext cx="713232" cy="71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07B43E6-0D4C-4685-A11D-3F7419D556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t="2359" r="1188" b="2741"/>
            <a:stretch/>
          </p:blipFill>
          <p:spPr>
            <a:xfrm>
              <a:off x="10775708" y="6130925"/>
              <a:ext cx="717868" cy="7132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4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Project Lead Duties</a:t>
            </a:r>
            <a:endParaRPr sz="3200"/>
          </a:p>
        </p:txBody>
      </p:sp>
      <p:sp>
        <p:nvSpPr>
          <p:cNvPr id="286" name="Google Shape;286;p14"/>
          <p:cNvSpPr txBox="1"/>
          <p:nvPr/>
        </p:nvSpPr>
        <p:spPr>
          <a:xfrm>
            <a:off x="838201" y="1769407"/>
            <a:ext cx="9596717" cy="430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25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Acts as the primary point of contact (POC) for the project – coordinates communication with node leadership, advisors, partners, &amp; NPO</a:t>
            </a:r>
            <a:endParaRPr dirty="0"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Ensure that the project team effectively completes and submits all deliverables to NPO by the assigned deadlines</a:t>
            </a:r>
            <a:endParaRPr dirty="0"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Respond to edits, feedback, and questions from the Project Coordination team</a:t>
            </a:r>
            <a:endParaRPr dirty="0"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Report progress and issues to your lead regularly</a:t>
            </a:r>
            <a:endParaRPr dirty="0"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Foster a productive team dynamic and work environment</a:t>
            </a:r>
            <a:endParaRPr dirty="0"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Empower team members to take on different elements of the project</a:t>
            </a:r>
            <a:endParaRPr dirty="0"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Ensure compliance with all applicable SSAILL, NASA, and DEVELOP rules, regulations, policies, and procedures</a:t>
            </a:r>
            <a:endParaRPr dirty="0"/>
          </a:p>
          <a:p>
            <a:pPr marL="285750" marR="0" lvl="0" indent="-1238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None/>
            </a:pPr>
            <a:endParaRPr sz="1600" dirty="0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296" name="Google Shape;296;p14"/>
          <p:cNvGrpSpPr/>
          <p:nvPr/>
        </p:nvGrpSpPr>
        <p:grpSpPr>
          <a:xfrm>
            <a:off x="1362276" y="5799790"/>
            <a:ext cx="7988963" cy="767345"/>
            <a:chOff x="633612" y="5230611"/>
            <a:chExt cx="3695374" cy="789860"/>
          </a:xfrm>
        </p:grpSpPr>
        <p:sp>
          <p:nvSpPr>
            <p:cNvPr id="297" name="Google Shape;297;p14"/>
            <p:cNvSpPr txBox="1"/>
            <p:nvPr/>
          </p:nvSpPr>
          <p:spPr>
            <a:xfrm>
              <a:off x="633612" y="5267487"/>
              <a:ext cx="3695374" cy="752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8C1"/>
                </a:buClr>
                <a:buSzPts val="1600"/>
                <a:buFont typeface="Arial"/>
                <a:buNone/>
              </a:pPr>
              <a:r>
                <a:rPr lang="en-US" sz="1600" b="1" i="1">
                  <a:solidFill>
                    <a:srgbClr val="0061A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By The Way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8C1"/>
                </a:buClr>
                <a:buSzPts val="1500"/>
                <a:buFont typeface="Arial"/>
                <a:buNone/>
              </a:pPr>
              <a:r>
                <a:rPr lang="en-US" sz="15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All team members are expected to </a:t>
              </a:r>
              <a:r>
                <a:rPr lang="en-US" sz="1500" i="1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contribute</a:t>
              </a:r>
              <a:r>
                <a:rPr lang="en-US" sz="15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US" sz="1500" i="1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equally</a:t>
              </a:r>
              <a:r>
                <a:rPr lang="en-US" sz="15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to the project’s completion!</a:t>
              </a: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637003" y="5230611"/>
              <a:ext cx="3691983" cy="752985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5496A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0E2AAF6-3734-409F-9ABD-FF63574D5501}"/>
              </a:ext>
            </a:extLst>
          </p:cNvPr>
          <p:cNvGrpSpPr/>
          <p:nvPr/>
        </p:nvGrpSpPr>
        <p:grpSpPr>
          <a:xfrm>
            <a:off x="10775708" y="22674"/>
            <a:ext cx="717868" cy="6821483"/>
            <a:chOff x="10775708" y="22674"/>
            <a:chExt cx="717868" cy="682148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6661F86-B6D9-453B-A400-66616FBCF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1553656"/>
              <a:ext cx="709675" cy="71323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BAC7149-E415-43FC-81DC-594E396FB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22674"/>
              <a:ext cx="709675" cy="7132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89E2EDE-4150-4D93-8795-41CAF8B25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3850129"/>
              <a:ext cx="709665" cy="7132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6B9ACC5-29D8-4059-BB4E-4A213FA30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0538" y="2319147"/>
              <a:ext cx="708209" cy="7132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B75449C-54A8-4C8C-A273-56B36C547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2" y="3084638"/>
              <a:ext cx="709681" cy="7132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E66306E-6D61-41C9-945C-9F4AAF47E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788165"/>
              <a:ext cx="709675" cy="71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8394C78-E386-41EC-A1AC-6F14D1725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4615620"/>
              <a:ext cx="709665" cy="71323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B8B2B92-CDA6-4F90-BFFB-37598C14A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8026" y="5381111"/>
              <a:ext cx="713232" cy="71323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1585521-D0B2-49D6-9371-984AAC074C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t="2359" r="1188" b="2741"/>
            <a:stretch/>
          </p:blipFill>
          <p:spPr>
            <a:xfrm>
              <a:off x="10775708" y="6130925"/>
              <a:ext cx="717868" cy="7132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5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Team Management</a:t>
            </a:r>
            <a:endParaRPr sz="3200"/>
          </a:p>
        </p:txBody>
      </p:sp>
      <p:sp>
        <p:nvSpPr>
          <p:cNvPr id="306" name="Google Shape;306;p15"/>
          <p:cNvSpPr txBox="1"/>
          <p:nvPr/>
        </p:nvSpPr>
        <p:spPr>
          <a:xfrm>
            <a:off x="838201" y="1769407"/>
            <a:ext cx="9532171" cy="4723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25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It is important to know your team’s strengths and interests in the project 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Consider activities and exercises for team members to get to know each other.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Hold ice breakers at the beginning of the term.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Continue having team activities throughout the term (lunches &amp; outings!).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Understand team dynamics and delegate tasks accordingly.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Know team members’ personalities (NASA 4D and MBTI) and how they interact with others.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Identify the best ways to handle personnel issues when they arise.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Find out the individual goals &amp; expectations of all team members. 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Strike a balance between team members’ learning and productivity. 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Learn team member objectives for their time with DEVELOP and beyond.</a:t>
            </a:r>
            <a:endParaRPr/>
          </a:p>
          <a:p>
            <a:pPr marL="285750" marR="0" lvl="0" indent="-1238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None/>
            </a:pPr>
            <a:endParaRPr sz="1600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marR="0" lvl="0" indent="-1238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None/>
            </a:pPr>
            <a:endParaRPr sz="1600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16" name="Google Shape;316;p15" descr="noun_962525_cc.png"/>
          <p:cNvPicPr preferRelativeResize="0"/>
          <p:nvPr/>
        </p:nvPicPr>
        <p:blipFill rotWithShape="1">
          <a:blip r:embed="rId3">
            <a:alphaModFix/>
          </a:blip>
          <a:srcRect b="14035"/>
          <a:stretch/>
        </p:blipFill>
        <p:spPr>
          <a:xfrm rot="5651254">
            <a:off x="8234390" y="837149"/>
            <a:ext cx="2127409" cy="1828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E8743CE-7DC7-438E-A884-A9D6B7A283E2}"/>
              </a:ext>
            </a:extLst>
          </p:cNvPr>
          <p:cNvGrpSpPr/>
          <p:nvPr/>
        </p:nvGrpSpPr>
        <p:grpSpPr>
          <a:xfrm>
            <a:off x="10775708" y="22674"/>
            <a:ext cx="717868" cy="6821483"/>
            <a:chOff x="10775708" y="22674"/>
            <a:chExt cx="717868" cy="682148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12F60BD-328C-4EE7-B0D5-36A39500D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1553656"/>
              <a:ext cx="709675" cy="71323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90CF031-1A46-4D5F-88FF-6D5A8EC2D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22674"/>
              <a:ext cx="709675" cy="71323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F132430-FF42-40B7-AFE2-48FD5A2EE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3850129"/>
              <a:ext cx="709665" cy="71323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B059EE4-8EF2-4A21-B767-4DCE5058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0538" y="2319147"/>
              <a:ext cx="708209" cy="7132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A31B281-A6BB-4038-881C-61D376C80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2" y="3084638"/>
              <a:ext cx="709681" cy="7132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D40C636-F1F8-45EF-B264-563F82278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788165"/>
              <a:ext cx="709675" cy="7132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B8272E3-550F-477F-96B3-5EF739CD1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4615620"/>
              <a:ext cx="709665" cy="7132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25BE98-51F1-407E-B2C4-7E0AF9017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8026" y="5381111"/>
              <a:ext cx="713232" cy="71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34F66DE-702E-49BE-84B4-D713991064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t="2359" r="1188" b="2741"/>
            <a:stretch/>
          </p:blipFill>
          <p:spPr>
            <a:xfrm>
              <a:off x="10775708" y="6130925"/>
              <a:ext cx="717868" cy="7132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6"/>
          <p:cNvSpPr txBox="1"/>
          <p:nvPr/>
        </p:nvSpPr>
        <p:spPr>
          <a:xfrm>
            <a:off x="671248" y="2403120"/>
            <a:ext cx="533770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244D60"/>
                </a:solidFill>
                <a:latin typeface="Georgia"/>
                <a:ea typeface="Georgia"/>
                <a:cs typeface="Georgia"/>
                <a:sym typeface="Georgia"/>
              </a:rPr>
              <a:t>Thank You.</a:t>
            </a:r>
            <a:endParaRPr/>
          </a:p>
        </p:txBody>
      </p:sp>
      <p:sp>
        <p:nvSpPr>
          <p:cNvPr id="322" name="Google Shape;322;p16"/>
          <p:cNvSpPr txBox="1"/>
          <p:nvPr/>
        </p:nvSpPr>
        <p:spPr>
          <a:xfrm>
            <a:off x="671247" y="3419778"/>
            <a:ext cx="5057749" cy="1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Joining the DEVELOP family means being part of NASA’s Legacy.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Learn it. Know it. Live it. </a:t>
            </a:r>
            <a:endParaRPr/>
          </a:p>
        </p:txBody>
      </p:sp>
      <p:pic>
        <p:nvPicPr>
          <p:cNvPr id="323" name="Google Shape;323;p16" descr="Map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6835" r="6835"/>
          <a:stretch/>
        </p:blipFill>
        <p:spPr>
          <a:xfrm>
            <a:off x="6276689" y="-6025"/>
            <a:ext cx="5915311" cy="6851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How DEVELOP Builds Teams</a:t>
            </a:r>
            <a:endParaRPr sz="3200"/>
          </a:p>
        </p:txBody>
      </p:sp>
      <p:sp>
        <p:nvSpPr>
          <p:cNvPr id="70" name="Google Shape;70;p2"/>
          <p:cNvSpPr txBox="1"/>
          <p:nvPr/>
        </p:nvSpPr>
        <p:spPr>
          <a:xfrm>
            <a:off x="838201" y="1840453"/>
            <a:ext cx="6369423" cy="2190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25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All DEVELOP projects are conducted by interdisciplinary teams</a:t>
            </a:r>
            <a:endParaRPr dirty="0"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DEVELOP participants have:</a:t>
            </a:r>
            <a:endParaRPr dirty="0"/>
          </a:p>
          <a:p>
            <a:pPr marL="971550" marR="0" lvl="1" indent="-2254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Different academic backgrounds and work experience</a:t>
            </a:r>
            <a:endParaRPr dirty="0"/>
          </a:p>
          <a:p>
            <a:pPr marL="971550" marR="0" lvl="1" indent="-2254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Different levels of technical skills in GIS, remote sensing, &amp; coding</a:t>
            </a:r>
            <a:endParaRPr dirty="0"/>
          </a:p>
          <a:p>
            <a:pPr marL="971550" marR="0" lvl="1" indent="-2254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Different capacity building goals</a:t>
            </a:r>
            <a:endParaRPr dirty="0"/>
          </a:p>
          <a:p>
            <a:pPr marL="971550" marR="0" lvl="1" indent="-2254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Different career stages</a:t>
            </a:r>
            <a:endParaRPr sz="1800" b="0" i="0" u="none" strike="noStrike" cap="none" dirty="0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80" name="Google Shape;80;p2"/>
          <p:cNvGrpSpPr/>
          <p:nvPr/>
        </p:nvGrpSpPr>
        <p:grpSpPr>
          <a:xfrm>
            <a:off x="7645137" y="2174137"/>
            <a:ext cx="2685888" cy="1562431"/>
            <a:chOff x="1106054" y="5121451"/>
            <a:chExt cx="5456111" cy="1005840"/>
          </a:xfrm>
        </p:grpSpPr>
        <p:sp>
          <p:nvSpPr>
            <p:cNvPr id="81" name="Google Shape;81;p2"/>
            <p:cNvSpPr/>
            <p:nvPr/>
          </p:nvSpPr>
          <p:spPr>
            <a:xfrm>
              <a:off x="1109720" y="5121451"/>
              <a:ext cx="5452445" cy="1005840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5496A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2" name="Google Shape;82;p2"/>
            <p:cNvSpPr txBox="1"/>
            <p:nvPr/>
          </p:nvSpPr>
          <p:spPr>
            <a:xfrm>
              <a:off x="1106054" y="5179048"/>
              <a:ext cx="5452445" cy="9226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8C1"/>
                </a:buClr>
                <a:buSzPts val="1600"/>
                <a:buFont typeface="Arial"/>
                <a:buNone/>
              </a:pPr>
              <a:r>
                <a:rPr lang="en-US" sz="1600" b="1" i="1" u="none" strike="noStrike" cap="none" dirty="0">
                  <a:solidFill>
                    <a:srgbClr val="0061A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By The Way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8C1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 dirty="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Node Leads consider all of these factors when selecting DEVELOP teams!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8C1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83" name="Google Shape;83;p2"/>
          <p:cNvSpPr txBox="1"/>
          <p:nvPr/>
        </p:nvSpPr>
        <p:spPr>
          <a:xfrm>
            <a:off x="1538344" y="4030859"/>
            <a:ext cx="8294146" cy="206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98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5496AD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60325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496AD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5496AD"/>
                </a:solidFill>
                <a:latin typeface="Georgia"/>
                <a:ea typeface="Georgia"/>
                <a:cs typeface="Georgia"/>
                <a:sym typeface="Georgia"/>
              </a:rPr>
              <a:t>We use personality assessments as a tool for introductory conversations, ice breakers to get to know each other, meet &amp; greets with NPO and various guest speakers, and program-wide networking activities to engage the full DEVELOP team!</a:t>
            </a:r>
            <a:endParaRPr/>
          </a:p>
          <a:p>
            <a:pPr marL="285750" marR="0" lvl="0" indent="-98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5496A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793C21E-099E-48DE-96F9-31E1B020C29D}"/>
              </a:ext>
            </a:extLst>
          </p:cNvPr>
          <p:cNvGrpSpPr/>
          <p:nvPr/>
        </p:nvGrpSpPr>
        <p:grpSpPr>
          <a:xfrm>
            <a:off x="10775708" y="22674"/>
            <a:ext cx="717868" cy="6821483"/>
            <a:chOff x="10775708" y="22674"/>
            <a:chExt cx="717868" cy="682148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D88853B-74D0-4B26-892D-50B658028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1553656"/>
              <a:ext cx="709675" cy="7132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D2F5239-730F-48CB-8C4A-DBED28A87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22674"/>
              <a:ext cx="709675" cy="7132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F0AC0D4-A1EA-46DC-85F4-65CA1AC30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3850129"/>
              <a:ext cx="709665" cy="7132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FC08E2F-228F-42D2-8CA0-440434975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0538" y="2319147"/>
              <a:ext cx="708209" cy="7132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9E3E5BA-69A1-4900-ABFD-41111B90F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2" y="3084638"/>
              <a:ext cx="709681" cy="71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64E0707-2570-4476-9B6E-CEE2176DE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788165"/>
              <a:ext cx="709675" cy="71323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EA93BF4-6D4F-497A-89B9-0EFAFE156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4615620"/>
              <a:ext cx="709665" cy="71323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546B966-FC29-478E-9D8A-724E5EAD6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8026" y="5381111"/>
              <a:ext cx="713232" cy="71323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E187438-0FBD-436F-8635-E0EE4FFEDB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t="2359" r="1188" b="2741"/>
            <a:stretch/>
          </p:blipFill>
          <p:spPr>
            <a:xfrm>
              <a:off x="10775708" y="6130925"/>
              <a:ext cx="717868" cy="7132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Communicating Across DEVELOP</a:t>
            </a:r>
            <a:endParaRPr sz="3200"/>
          </a:p>
        </p:txBody>
      </p:sp>
      <p:graphicFrame>
        <p:nvGraphicFramePr>
          <p:cNvPr id="100" name="Google Shape;100;p3"/>
          <p:cNvGraphicFramePr/>
          <p:nvPr/>
        </p:nvGraphicFramePr>
        <p:xfrm>
          <a:off x="838199" y="1877706"/>
          <a:ext cx="6949450" cy="4378845"/>
        </p:xfrm>
        <a:graphic>
          <a:graphicData uri="http://schemas.openxmlformats.org/drawingml/2006/table">
            <a:tbl>
              <a:tblPr>
                <a:noFill/>
                <a:tableStyleId>{08BD91FE-5E3E-4F8B-B55B-C25181CB841A}</a:tableStyleId>
              </a:tblPr>
              <a:tblGrid>
                <a:gridCol w="347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your node….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7525" marR="87525" marT="87525" marB="875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With science advisors...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7525" marR="87525" marT="87525" marB="875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Talk with node leadership regularly. 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Invite your advisors to team &amp; partner meetings.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Include Fellows &amp; team on all partner interactions (emails, calls, etc.).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Communicate regularly with advisors as their schedules allow.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Ask your node leadership for help if you need additional resources.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Ask advisors for help in all aspects of the project (including deliverable edits, methodology, &amp; end products).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Inform your node leadership if you plan on undergoing the publication process.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Always exercise professional email &amp; telecon etiquette when communicating with advisors. 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Ask Fellows for help on tasks related to their Element responsibilities.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Include your advisors in email communication with project partners. 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8264" y="1184483"/>
            <a:ext cx="2317715" cy="168374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2" name="Google Shape;102;p3"/>
          <p:cNvPicPr preferRelativeResize="0"/>
          <p:nvPr/>
        </p:nvPicPr>
        <p:blipFill rotWithShape="1">
          <a:blip r:embed="rId4">
            <a:alphaModFix/>
          </a:blip>
          <a:srcRect b="14698"/>
          <a:stretch/>
        </p:blipFill>
        <p:spPr>
          <a:xfrm>
            <a:off x="8088264" y="3010624"/>
            <a:ext cx="2317715" cy="148278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5">
            <a:alphaModFix/>
          </a:blip>
          <a:srcRect t="6974"/>
          <a:stretch/>
        </p:blipFill>
        <p:spPr>
          <a:xfrm>
            <a:off x="8100508" y="4629882"/>
            <a:ext cx="2317715" cy="162255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B7EC818-6D75-4C17-A43A-DAA9B813D69F}"/>
              </a:ext>
            </a:extLst>
          </p:cNvPr>
          <p:cNvGrpSpPr/>
          <p:nvPr/>
        </p:nvGrpSpPr>
        <p:grpSpPr>
          <a:xfrm>
            <a:off x="10775708" y="22674"/>
            <a:ext cx="717868" cy="6821483"/>
            <a:chOff x="10775708" y="22674"/>
            <a:chExt cx="717868" cy="682148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4D0F182-E01A-42A0-BFAE-BB15EECB6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1553656"/>
              <a:ext cx="709675" cy="71323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D0CC07A-9CE2-4C1C-98C2-88CB1EEE3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22674"/>
              <a:ext cx="709675" cy="7132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C797E56-E187-4E95-A759-7AF1E581A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3850129"/>
              <a:ext cx="709665" cy="7132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CB96B30-5FA7-4A7E-875E-E844786AC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0538" y="2319147"/>
              <a:ext cx="708209" cy="7132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CA685C3-478F-4CA9-B1E1-F805045D0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2" y="3084638"/>
              <a:ext cx="709681" cy="7132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264EC9C-2C1F-4ED4-A27B-E9F4F87BE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788165"/>
              <a:ext cx="709675" cy="71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8A59913-6BD2-46D5-AE5A-401B7B64A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4615620"/>
              <a:ext cx="709665" cy="71323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0BA78BF-409C-439B-ADE6-37B62B59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8026" y="5381111"/>
              <a:ext cx="713232" cy="71323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37A3BA3-6421-4C88-9FFE-EB17BCB52F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t="2359" r="1188" b="2741"/>
            <a:stretch/>
          </p:blipFill>
          <p:spPr>
            <a:xfrm>
              <a:off x="10775708" y="6130925"/>
              <a:ext cx="717868" cy="7132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Conflict Resolution</a:t>
            </a:r>
            <a:endParaRPr sz="3200"/>
          </a:p>
        </p:txBody>
      </p:sp>
      <p:graphicFrame>
        <p:nvGraphicFramePr>
          <p:cNvPr id="120" name="Google Shape;120;p4"/>
          <p:cNvGraphicFramePr/>
          <p:nvPr/>
        </p:nvGraphicFramePr>
        <p:xfrm>
          <a:off x="838199" y="1858860"/>
          <a:ext cx="9252450" cy="3466895"/>
        </p:xfrm>
        <a:graphic>
          <a:graphicData uri="http://schemas.openxmlformats.org/drawingml/2006/table">
            <a:tbl>
              <a:tblPr>
                <a:noFill/>
                <a:tableStyleId>{08BD91FE-5E3E-4F8B-B55B-C25181CB841A}</a:tableStyleId>
              </a:tblPr>
              <a:tblGrid>
                <a:gridCol w="462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Some Topics to Discuss with Your Team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How This Can Be Applied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8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Does your NASA 4D color match what you thought you would get? Why or why not?</a:t>
                      </a:r>
                      <a:endParaRPr sz="18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Use this discussion to let your team members know that personality typing is a guide, not a verdict.</a:t>
                      </a:r>
                      <a:endParaRPr sz="18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3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What are the strengths and weaknesses of each team member’s personality type?</a:t>
                      </a:r>
                      <a:endParaRPr sz="18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Come prepared with some challenge scenarios related to the project and ask each team member how they might handle them (i.e. workload causing stress, collaborating across different work schedules, etc.).</a:t>
                      </a:r>
                      <a:endParaRPr sz="18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2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If conflict arises, how would you try to mitigate it?</a:t>
                      </a:r>
                      <a:endParaRPr sz="18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Again, come prepared with scenarios: a team member is making inappropriate comments, showing up to work late, etc. </a:t>
                      </a:r>
                      <a:r>
                        <a:rPr lang="en-US" sz="1400" b="0" i="1" u="sng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8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21" name="Google Shape;121;p4"/>
          <p:cNvGrpSpPr/>
          <p:nvPr/>
        </p:nvGrpSpPr>
        <p:grpSpPr>
          <a:xfrm>
            <a:off x="2015195" y="5578475"/>
            <a:ext cx="7032524" cy="914400"/>
            <a:chOff x="633612" y="5290691"/>
            <a:chExt cx="3695374" cy="1056769"/>
          </a:xfrm>
        </p:grpSpPr>
        <p:sp>
          <p:nvSpPr>
            <p:cNvPr id="122" name="Google Shape;122;p4"/>
            <p:cNvSpPr txBox="1"/>
            <p:nvPr/>
          </p:nvSpPr>
          <p:spPr>
            <a:xfrm>
              <a:off x="633612" y="5307540"/>
              <a:ext cx="3695374" cy="9044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8C1"/>
                </a:buClr>
                <a:buSzPts val="1600"/>
                <a:buFont typeface="Arial"/>
                <a:buNone/>
              </a:pPr>
              <a:r>
                <a:rPr lang="en-US" sz="1600" b="1" i="1" u="none" strike="noStrike" cap="none">
                  <a:solidFill>
                    <a:srgbClr val="0061A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By The Way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8C1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Communicate with your Lead about ANY personnel issues, no matter how minor. They need to be aware!</a:t>
              </a: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637003" y="5290691"/>
              <a:ext cx="3691983" cy="1056769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5496A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9DE2F53-8DA3-427A-AE76-BDB424787614}"/>
              </a:ext>
            </a:extLst>
          </p:cNvPr>
          <p:cNvGrpSpPr/>
          <p:nvPr/>
        </p:nvGrpSpPr>
        <p:grpSpPr>
          <a:xfrm>
            <a:off x="10775708" y="22674"/>
            <a:ext cx="717868" cy="6821483"/>
            <a:chOff x="10775708" y="22674"/>
            <a:chExt cx="717868" cy="682148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2AD970B-0DBA-47E7-8BEC-4976F2B3F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1553656"/>
              <a:ext cx="709675" cy="71323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797420F-6E9E-47D2-B110-CBBA91DBE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22674"/>
              <a:ext cx="709675" cy="7132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9BBC665-FF15-4404-BDE9-BA41AF6B4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3850129"/>
              <a:ext cx="709665" cy="7132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188FEEF-1CEE-434D-ACA7-0F9BFF718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0538" y="2319147"/>
              <a:ext cx="708209" cy="7132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7E8537A-84F3-4009-9FEE-F868B571C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2" y="3084638"/>
              <a:ext cx="709681" cy="7132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CB467E4-C2C2-47ED-8715-9F6F76D84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788165"/>
              <a:ext cx="709675" cy="71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0A4E3E1-2E9E-4655-BB90-379D8C172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4615620"/>
              <a:ext cx="709665" cy="71323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EA03AEB-A2AB-40A5-8955-9C3B59F1D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8026" y="5381111"/>
              <a:ext cx="713232" cy="71323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E883AE3-484C-4201-B5F0-5E5D80F504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t="2359" r="1188" b="2741"/>
            <a:stretch/>
          </p:blipFill>
          <p:spPr>
            <a:xfrm>
              <a:off x="10775708" y="6130925"/>
              <a:ext cx="717868" cy="7132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1775012" y="365125"/>
            <a:ext cx="9578788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/>
          <p:cNvSpPr txBox="1">
            <a:spLocks noGrp="1"/>
          </p:cNvSpPr>
          <p:nvPr>
            <p:ph type="body" idx="1"/>
          </p:nvPr>
        </p:nvSpPr>
        <p:spPr>
          <a:xfrm>
            <a:off x="1775012" y="984732"/>
            <a:ext cx="9775304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When in Doubt…</a:t>
            </a:r>
            <a:endParaRPr sz="3200"/>
          </a:p>
        </p:txBody>
      </p:sp>
      <p:sp>
        <p:nvSpPr>
          <p:cNvPr id="131" name="Google Shape;131;p5"/>
          <p:cNvSpPr txBox="1"/>
          <p:nvPr/>
        </p:nvSpPr>
        <p:spPr>
          <a:xfrm>
            <a:off x="1775011" y="1840453"/>
            <a:ext cx="5658523" cy="446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25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Google it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Look on DEVELOPedia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Look at past projects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Ask your team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Ask a Lead/Fellow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Ask your Science Advisor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Ask NPO</a:t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 rot="687048">
            <a:off x="6353592" y="4877850"/>
            <a:ext cx="3063069" cy="9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5496AD"/>
                </a:solidFill>
                <a:latin typeface="Georgia"/>
                <a:ea typeface="Georgia"/>
                <a:cs typeface="Georgia"/>
                <a:sym typeface="Georgia"/>
              </a:rPr>
              <a:t>They are here to support you and ensure your success!</a:t>
            </a:r>
            <a:endParaRPr/>
          </a:p>
        </p:txBody>
      </p:sp>
      <p:sp>
        <p:nvSpPr>
          <p:cNvPr id="142" name="Google Shape;142;p5"/>
          <p:cNvSpPr/>
          <p:nvPr/>
        </p:nvSpPr>
        <p:spPr>
          <a:xfrm>
            <a:off x="5899573" y="4205289"/>
            <a:ext cx="392853" cy="1559263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5496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3" name="Google Shape;14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52931">
            <a:off x="6174582" y="616431"/>
            <a:ext cx="5235559" cy="24794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4" name="Google Shape;14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4570" y="2831176"/>
            <a:ext cx="3119718" cy="214942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65A2B6B-CDF6-409B-A443-5528CFC8D2F3}"/>
              </a:ext>
            </a:extLst>
          </p:cNvPr>
          <p:cNvGrpSpPr/>
          <p:nvPr/>
        </p:nvGrpSpPr>
        <p:grpSpPr>
          <a:xfrm>
            <a:off x="698203" y="27039"/>
            <a:ext cx="717868" cy="6821483"/>
            <a:chOff x="10775708" y="22674"/>
            <a:chExt cx="717868" cy="682148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ABE8393-4362-401F-ADE6-BF08425B6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1553656"/>
              <a:ext cx="709675" cy="7132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27A104A-A6F8-467F-8D4B-323E75D3B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22674"/>
              <a:ext cx="709675" cy="7132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C76E1A1-7432-4CCE-9483-CDAAA7D8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3850129"/>
              <a:ext cx="709665" cy="7132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075AC90-8B9B-424C-986B-83AA92810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0538" y="2319147"/>
              <a:ext cx="708209" cy="7132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2AFAD10-C1B1-4952-8B17-1783CB723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2" y="3084638"/>
              <a:ext cx="709681" cy="71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85B4DA6-97A1-42EB-87C2-A4B6909BC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788165"/>
              <a:ext cx="709675" cy="71323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F8D436B-373D-4860-BA26-91D61506E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4615620"/>
              <a:ext cx="709665" cy="71323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81D7E71-F2D6-4BCB-B02C-18389299F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8026" y="5381111"/>
              <a:ext cx="713232" cy="71323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D36915C-D446-4E9D-BF12-76C240F55A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t="2359" r="1188" b="2741"/>
            <a:stretch/>
          </p:blipFill>
          <p:spPr>
            <a:xfrm>
              <a:off x="10775708" y="6130925"/>
              <a:ext cx="717868" cy="7132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>
            <a:spLocks noGrp="1"/>
          </p:cNvSpPr>
          <p:nvPr>
            <p:ph type="body" idx="1"/>
          </p:nvPr>
        </p:nvSpPr>
        <p:spPr>
          <a:xfrm>
            <a:off x="577607" y="3958389"/>
            <a:ext cx="5749451" cy="164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None/>
            </a:pPr>
            <a:r>
              <a:rPr lang="en-US" sz="4000" b="0">
                <a:solidFill>
                  <a:srgbClr val="595959"/>
                </a:solidFill>
              </a:rPr>
              <a:t>Project Team Duties &amp; Responsibilities</a:t>
            </a:r>
            <a:endParaRPr sz="4800" b="0">
              <a:solidFill>
                <a:srgbClr val="595959"/>
              </a:solidFill>
            </a:endParaRPr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 l="6910" r="6910"/>
          <a:stretch/>
        </p:blipFill>
        <p:spPr>
          <a:xfrm>
            <a:off x="6276689" y="-6025"/>
            <a:ext cx="5915311" cy="686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7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Key Responsibilities</a:t>
            </a:r>
            <a:endParaRPr sz="3200"/>
          </a:p>
        </p:txBody>
      </p:sp>
      <p:grpSp>
        <p:nvGrpSpPr>
          <p:cNvPr id="167" name="Google Shape;167;p7"/>
          <p:cNvGrpSpPr/>
          <p:nvPr/>
        </p:nvGrpSpPr>
        <p:grpSpPr>
          <a:xfrm>
            <a:off x="5776856" y="696787"/>
            <a:ext cx="4540775" cy="1238462"/>
            <a:chOff x="633612" y="5290691"/>
            <a:chExt cx="3695374" cy="1056769"/>
          </a:xfrm>
        </p:grpSpPr>
        <p:sp>
          <p:nvSpPr>
            <p:cNvPr id="168" name="Google Shape;168;p7"/>
            <p:cNvSpPr txBox="1"/>
            <p:nvPr/>
          </p:nvSpPr>
          <p:spPr>
            <a:xfrm>
              <a:off x="633612" y="5307539"/>
              <a:ext cx="3695374" cy="949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8C1"/>
                </a:buClr>
                <a:buSzPts val="1600"/>
                <a:buFont typeface="Arial"/>
                <a:buNone/>
              </a:pPr>
              <a:r>
                <a:rPr lang="en-US" sz="1600" b="1" i="1" u="none" strike="noStrike" cap="none">
                  <a:solidFill>
                    <a:srgbClr val="0061A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By The Way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8C1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Project Leads are the main point of contact for project communication with multiple parties during the term.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8C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637003" y="5290691"/>
              <a:ext cx="3691983" cy="1056769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5496A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aphicFrame>
        <p:nvGraphicFramePr>
          <p:cNvPr id="170" name="Google Shape;170;p7"/>
          <p:cNvGraphicFramePr/>
          <p:nvPr/>
        </p:nvGraphicFramePr>
        <p:xfrm>
          <a:off x="838199" y="2283037"/>
          <a:ext cx="9479425" cy="3698975"/>
        </p:xfrm>
        <a:graphic>
          <a:graphicData uri="http://schemas.openxmlformats.org/drawingml/2006/table">
            <a:tbl>
              <a:tblPr>
                <a:noFill/>
                <a:tableStyleId>{08BD91FE-5E3E-4F8B-B55B-C25181CB841A}</a:tableStyleId>
              </a:tblPr>
              <a:tblGrid>
                <a:gridCol w="322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Key Things to Remember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Some Tips &amp; Tricks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2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Time management</a:t>
                      </a:r>
                      <a:endParaRPr sz="16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Make a schedule &amp; keep files &amp; tasks organized.</a:t>
                      </a:r>
                      <a:endParaRPr sz="20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7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Managing project challenges</a:t>
                      </a:r>
                      <a:endParaRPr sz="16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 flexible &amp; build in time to troubleshoot issues with your project methodology.</a:t>
                      </a:r>
                      <a:endParaRPr sz="20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87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Communication</a:t>
                      </a:r>
                      <a:endParaRPr sz="16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Maintain open and consistent communication with node leadership, NPO, science advisors &amp; all partners.</a:t>
                      </a:r>
                      <a:endParaRPr sz="20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9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End products &amp; partner hand-off</a:t>
                      </a:r>
                      <a:endParaRPr sz="16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Begin planning for hand-off &amp; software release early in the term.</a:t>
                      </a:r>
                      <a:endParaRPr sz="20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E4E0A9C2-D33E-49C7-AFA6-29E5183BCB6B}"/>
              </a:ext>
            </a:extLst>
          </p:cNvPr>
          <p:cNvGrpSpPr/>
          <p:nvPr/>
        </p:nvGrpSpPr>
        <p:grpSpPr>
          <a:xfrm>
            <a:off x="10775708" y="22674"/>
            <a:ext cx="717868" cy="6821483"/>
            <a:chOff x="10775708" y="22674"/>
            <a:chExt cx="717868" cy="682148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944D943-0565-476A-B683-E3FD34D17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1553656"/>
              <a:ext cx="709675" cy="71323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6ED4519-3786-46C8-AB0A-98637F792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22674"/>
              <a:ext cx="709675" cy="7132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D24D8AE-A796-464C-ADF6-27E0F9164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3850129"/>
              <a:ext cx="709665" cy="7132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4862FCB-7D14-466E-BEFD-2BDBA0BEC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0538" y="2319147"/>
              <a:ext cx="708209" cy="7132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D38A9F3-913E-4264-9832-F8CA79CED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2" y="3084638"/>
              <a:ext cx="709681" cy="7132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377CF9C-56AE-44AD-9FF8-8AC889DF0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788165"/>
              <a:ext cx="709675" cy="71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F8041C4-8BC2-429B-B7D3-7BFA37E59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4615620"/>
              <a:ext cx="709665" cy="71323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B2661C0-EB27-42B1-A336-7F1501096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8026" y="5381111"/>
              <a:ext cx="713232" cy="71323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A2491C9-E62D-4BD7-910E-C46AE1EDD4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t="2359" r="1188" b="2741"/>
            <a:stretch/>
          </p:blipFill>
          <p:spPr>
            <a:xfrm>
              <a:off x="10775708" y="6130925"/>
              <a:ext cx="717868" cy="7132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8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Deliverable Management</a:t>
            </a:r>
            <a:endParaRPr sz="3200"/>
          </a:p>
        </p:txBody>
      </p:sp>
      <p:graphicFrame>
        <p:nvGraphicFramePr>
          <p:cNvPr id="187" name="Google Shape;187;p8"/>
          <p:cNvGraphicFramePr/>
          <p:nvPr>
            <p:extLst>
              <p:ext uri="{D42A27DB-BD31-4B8C-83A1-F6EECF244321}">
                <p14:modId xmlns:p14="http://schemas.microsoft.com/office/powerpoint/2010/main" val="2444555114"/>
              </p:ext>
            </p:extLst>
          </p:nvPr>
        </p:nvGraphicFramePr>
        <p:xfrm>
          <a:off x="923316" y="2735831"/>
          <a:ext cx="9479425" cy="3757025"/>
        </p:xfrm>
        <a:graphic>
          <a:graphicData uri="http://schemas.openxmlformats.org/drawingml/2006/table">
            <a:tbl>
              <a:tblPr>
                <a:noFill/>
                <a:tableStyleId>{08BD91FE-5E3E-4F8B-B55B-C25181CB841A}</a:tableStyleId>
              </a:tblPr>
              <a:tblGrid>
                <a:gridCol w="322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2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Key Things to Remember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Some Tips &amp; Tricks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6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Name files according to proper file nomenclature</a:t>
                      </a:r>
                      <a:endParaRPr sz="20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YearTerm_NODE_DeliverableName_RD/FD_Version#</a:t>
                      </a:r>
                      <a:endParaRPr sz="20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4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Follow deliverable template formatting</a:t>
                      </a:r>
                      <a:endParaRPr sz="20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Reference DEVELOPedia for the deliverable templates &amp; checklists.</a:t>
                      </a:r>
                      <a:endParaRPr sz="20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95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Review deliverables before submission</a:t>
                      </a:r>
                      <a:endParaRPr sz="20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01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Quality of writing, style, accuracy, etc. </a:t>
                      </a:r>
                      <a:endParaRPr/>
                    </a:p>
                    <a:p>
                      <a:pPr marL="0" marR="0" lvl="0" indent="-101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Incorporate feedback from Node leadership</a:t>
                      </a:r>
                      <a:endParaRPr/>
                    </a:p>
                    <a:p>
                      <a:pPr marL="0" marR="0" lvl="0" indent="-101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Address edits &amp; comments from the PC team</a:t>
                      </a:r>
                      <a:endParaRPr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35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Submit deliverables on time</a:t>
                      </a:r>
                      <a:endParaRPr sz="20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 mindful of deliverable deadlines.</a:t>
                      </a:r>
                      <a:endParaRPr sz="2000" b="0" u="none" strike="noStrike" cap="none" dirty="0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8" name="Google Shape;188;p8"/>
          <p:cNvSpPr txBox="1"/>
          <p:nvPr/>
        </p:nvSpPr>
        <p:spPr>
          <a:xfrm>
            <a:off x="838201" y="1765147"/>
            <a:ext cx="9564547" cy="2190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25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Deliverables communicate your project purpose, methodology, and results to a variety of audiences 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Ensure that high-quality deliverables are created and submitted</a:t>
            </a:r>
            <a:endParaRPr/>
          </a:p>
          <a:p>
            <a:pPr marL="971550" marR="0" lvl="1" indent="-111125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28B6FC-C9F4-4BD6-BF7B-557805FCDB96}"/>
              </a:ext>
            </a:extLst>
          </p:cNvPr>
          <p:cNvGrpSpPr/>
          <p:nvPr/>
        </p:nvGrpSpPr>
        <p:grpSpPr>
          <a:xfrm>
            <a:off x="10775708" y="22674"/>
            <a:ext cx="717868" cy="6821483"/>
            <a:chOff x="10775708" y="22674"/>
            <a:chExt cx="717868" cy="682148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4A81844-ECC5-4485-96AB-FC8D99E8D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1553656"/>
              <a:ext cx="709675" cy="71323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B53EC8A-DA8F-4DA9-8EBC-D50613298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22674"/>
              <a:ext cx="709675" cy="71323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BDBE405-CB2F-4BC0-9EB7-90C78A360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3850129"/>
              <a:ext cx="709665" cy="71323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C4F4589-C22E-4399-90B2-D526056F8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0538" y="2319147"/>
              <a:ext cx="708209" cy="7132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4515E5A-44F8-4DC4-B84D-726A387B1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2" y="3084638"/>
              <a:ext cx="709681" cy="7132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0154D23-18E8-41B5-B983-3B1494ABD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788165"/>
              <a:ext cx="709675" cy="7132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CCDC432-3ADA-4786-9748-6D638D3CA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4615620"/>
              <a:ext cx="709665" cy="7132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55444B8-A7BB-4AC6-8056-AE3386B55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8026" y="5381111"/>
              <a:ext cx="713232" cy="71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45287E6-0606-47CB-AAA0-0FB1EEB105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t="2359" r="1188" b="2741"/>
            <a:stretch/>
          </p:blipFill>
          <p:spPr>
            <a:xfrm>
              <a:off x="10775708" y="6130925"/>
              <a:ext cx="717868" cy="7132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9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Partner Engagement</a:t>
            </a:r>
            <a:endParaRPr sz="3200"/>
          </a:p>
        </p:txBody>
      </p:sp>
      <p:sp>
        <p:nvSpPr>
          <p:cNvPr id="205" name="Google Shape;205;p9"/>
          <p:cNvSpPr txBox="1"/>
          <p:nvPr/>
        </p:nvSpPr>
        <p:spPr>
          <a:xfrm>
            <a:off x="838201" y="1775905"/>
            <a:ext cx="9564547" cy="2190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25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DEVELOP projects are created to meet partners’ needs &amp; build capacity.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Always be honest with your partners. Do not be afraid to give them updates (good or bad) or ask them for assistance. </a:t>
            </a:r>
            <a:endParaRPr/>
          </a:p>
          <a:p>
            <a:pPr marL="971550" marR="0" lvl="1" indent="-111125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206" name="Google Shape;206;p9"/>
          <p:cNvGraphicFramePr/>
          <p:nvPr>
            <p:extLst>
              <p:ext uri="{D42A27DB-BD31-4B8C-83A1-F6EECF244321}">
                <p14:modId xmlns:p14="http://schemas.microsoft.com/office/powerpoint/2010/main" val="1874559598"/>
              </p:ext>
            </p:extLst>
          </p:nvPr>
        </p:nvGraphicFramePr>
        <p:xfrm>
          <a:off x="838199" y="2935655"/>
          <a:ext cx="9479425" cy="3698975"/>
        </p:xfrm>
        <a:graphic>
          <a:graphicData uri="http://schemas.openxmlformats.org/drawingml/2006/table">
            <a:tbl>
              <a:tblPr>
                <a:noFill/>
                <a:tableStyleId>{08BD91FE-5E3E-4F8B-B55B-C25181CB841A}</a:tableStyleId>
              </a:tblPr>
              <a:tblGrid>
                <a:gridCol w="322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Key Things to Remember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Some Tips &amp; Tricks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2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Maintain consistency</a:t>
                      </a:r>
                      <a:endParaRPr sz="20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Establish a regular schedule &amp; follow through.</a:t>
                      </a:r>
                      <a:endParaRPr sz="20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7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Keep node leadership informed</a:t>
                      </a:r>
                      <a:endParaRPr sz="20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Include node leadership and your team on all partner communication (email &amp; telecon).</a:t>
                      </a:r>
                      <a:endParaRPr sz="20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87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Represent your team &amp; DEVELOP at all times</a:t>
                      </a:r>
                      <a:endParaRPr sz="20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Always maintain professional email and telecon etiquette.</a:t>
                      </a:r>
                      <a:endParaRPr sz="20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9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Increase available data/resources</a:t>
                      </a:r>
                      <a:endParaRPr sz="20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Ask for any data/resources that partners may have that could be useful. And ask early!</a:t>
                      </a:r>
                      <a:endParaRPr sz="2000" b="0" u="none" strike="noStrike" cap="none" dirty="0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CC05BCD2-0519-4C52-ABD7-BAF213A83C91}"/>
              </a:ext>
            </a:extLst>
          </p:cNvPr>
          <p:cNvGrpSpPr/>
          <p:nvPr/>
        </p:nvGrpSpPr>
        <p:grpSpPr>
          <a:xfrm>
            <a:off x="10775708" y="22674"/>
            <a:ext cx="717868" cy="6821483"/>
            <a:chOff x="10775708" y="22674"/>
            <a:chExt cx="717868" cy="682148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2247F9E-458A-4669-8A43-37729F6B4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1553656"/>
              <a:ext cx="709675" cy="71323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1964FD9-23AE-4100-B170-63A842D51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22674"/>
              <a:ext cx="709675" cy="71323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5AD9B88-369E-482E-BBC4-16B21B6B8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3850129"/>
              <a:ext cx="709665" cy="71323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C48E0F3-9DA5-4498-9DCB-574BA5050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0538" y="2319147"/>
              <a:ext cx="708209" cy="7132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D5B89AA-C868-4638-AC0E-9C19424A8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2" y="3084638"/>
              <a:ext cx="709681" cy="7132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C0F588B-7AAC-4E36-95F3-F36B285D0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788165"/>
              <a:ext cx="709675" cy="7132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7A1C2B6-FB78-4A4A-A2D3-36FE5C06C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4615620"/>
              <a:ext cx="709665" cy="7132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40400EE-FB78-4CE8-83C0-DAC6609A9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8026" y="5381111"/>
              <a:ext cx="713232" cy="71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1EEBEDD-2F41-49EA-B9C0-DADA8D1BF0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t="2359" r="1188" b="2741"/>
            <a:stretch/>
          </p:blipFill>
          <p:spPr>
            <a:xfrm>
              <a:off x="10775708" y="6130925"/>
              <a:ext cx="717868" cy="7132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Theme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1351</Words>
  <Application>Microsoft Office PowerPoint</Application>
  <PresentationFormat>Widescreen</PresentationFormat>
  <Paragraphs>167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Georgia</vt:lpstr>
      <vt:lpstr>Calibri</vt:lpstr>
      <vt:lpstr>1_Theme2</vt:lpstr>
      <vt:lpstr>PowerPoint Presentation</vt:lpstr>
      <vt:lpstr>PROJECT TEAM</vt:lpstr>
      <vt:lpstr>PROJECT TEAM</vt:lpstr>
      <vt:lpstr>PROJECT TEAM</vt:lpstr>
      <vt:lpstr>PROJECT TEAM</vt:lpstr>
      <vt:lpstr>PowerPoint Presentation</vt:lpstr>
      <vt:lpstr>PROJECT TEAM</vt:lpstr>
      <vt:lpstr>PROJECT TEAM</vt:lpstr>
      <vt:lpstr>PROJECT TEAM</vt:lpstr>
      <vt:lpstr>PROJECT TEAM</vt:lpstr>
      <vt:lpstr>PROJECT TEAM</vt:lpstr>
      <vt:lpstr>PowerPoint Presentation</vt:lpstr>
      <vt:lpstr>PROJECT TEAM</vt:lpstr>
      <vt:lpstr>PROJECT TEAM</vt:lpstr>
      <vt:lpstr>PROJECT TEAM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Dina Rosenblatt</dc:creator>
  <cp:lastModifiedBy>Clayton, Amanda L. (LARC-E3)[SSAI DEVELOP]</cp:lastModifiedBy>
  <cp:revision>3</cp:revision>
  <dcterms:created xsi:type="dcterms:W3CDTF">2019-10-30T16:09:36Z</dcterms:created>
  <dcterms:modified xsi:type="dcterms:W3CDTF">2022-01-21T22:30:03Z</dcterms:modified>
</cp:coreProperties>
</file>