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5400" userDrawn="1">
          <p15:clr>
            <a:srgbClr val="A4A3A4"/>
          </p15:clr>
        </p15:guide>
        <p15:guide id="2" orient="horz" pos="115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B862"/>
    <a:srgbClr val="94A3D3"/>
    <a:srgbClr val="73A9DB"/>
    <a:srgbClr val="2F8AB4"/>
    <a:srgbClr val="C15442"/>
    <a:srgbClr val="52B37B"/>
    <a:srgbClr val="218754"/>
    <a:srgbClr val="586991"/>
    <a:srgbClr val="EA7845"/>
    <a:srgbClr val="E9A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44" autoAdjust="0"/>
    <p:restoredTop sz="97727"/>
  </p:normalViewPr>
  <p:slideViewPr>
    <p:cSldViewPr snapToGrid="0">
      <p:cViewPr varScale="1">
        <p:scale>
          <a:sx n="40" d="100"/>
          <a:sy n="40" d="100"/>
        </p:scale>
        <p:origin x="-5584" y="-152"/>
      </p:cViewPr>
      <p:guideLst>
        <p:guide orient="horz" pos="11520"/>
        <p:guide pos="54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xmlns=""/>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xmlns=""/>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xmlns=""/>
    </p:ext>
  </p:extLst>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827528" y="549033"/>
            <a:ext cx="3300448" cy="2811330"/>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3028" y="698499"/>
            <a:ext cx="2482776" cy="2512397"/>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9" Type="http://schemas.openxmlformats.org/officeDocument/2006/relationships/image" Target="../media/image30.jpeg"/><Relationship Id="rId20" Type="http://schemas.openxmlformats.org/officeDocument/2006/relationships/image" Target="../media/image41.png"/><Relationship Id="rId21" Type="http://schemas.microsoft.com/office/2007/relationships/hdphoto" Target="../media/hdphoto1.wdp"/><Relationship Id="rId22" Type="http://schemas.openxmlformats.org/officeDocument/2006/relationships/image" Target="../media/image42.png"/><Relationship Id="rId10" Type="http://schemas.openxmlformats.org/officeDocument/2006/relationships/image" Target="../media/image31.JP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jpeg"/><Relationship Id="rId16" Type="http://schemas.openxmlformats.org/officeDocument/2006/relationships/image" Target="../media/image37.jpeg"/><Relationship Id="rId17" Type="http://schemas.openxmlformats.org/officeDocument/2006/relationships/image" Target="../media/image38.png"/><Relationship Id="rId18" Type="http://schemas.openxmlformats.org/officeDocument/2006/relationships/image" Target="../media/image39.png"/><Relationship Id="rId19"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png"/><Relationship Id="rId8"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361342" y="25157730"/>
            <a:ext cx="5256256" cy="4195413"/>
            <a:chOff x="7375315" y="24616357"/>
            <a:chExt cx="5256256" cy="4195413"/>
          </a:xfrm>
        </p:grpSpPr>
        <p:grpSp>
          <p:nvGrpSpPr>
            <p:cNvPr id="3" name="Group 2"/>
            <p:cNvGrpSpPr/>
            <p:nvPr/>
          </p:nvGrpSpPr>
          <p:grpSpPr>
            <a:xfrm>
              <a:off x="7375315" y="24616357"/>
              <a:ext cx="5256256" cy="4195413"/>
              <a:chOff x="7607730" y="23398720"/>
              <a:chExt cx="4868857" cy="3886201"/>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9248" t="3086" r="19898" b="3333"/>
              <a:stretch/>
            </p:blipFill>
            <p:spPr>
              <a:xfrm rot="564850">
                <a:off x="7607730" y="23398720"/>
                <a:ext cx="4868857" cy="3886201"/>
              </a:xfrm>
              <a:prstGeom prst="rect">
                <a:avLst/>
              </a:prstGeom>
            </p:spPr>
          </p:pic>
          <p:grpSp>
            <p:nvGrpSpPr>
              <p:cNvPr id="83" name="Group 82"/>
              <p:cNvGrpSpPr/>
              <p:nvPr/>
            </p:nvGrpSpPr>
            <p:grpSpPr>
              <a:xfrm>
                <a:off x="8111402" y="26636194"/>
                <a:ext cx="1219821" cy="246221"/>
                <a:chOff x="11239340" y="27228420"/>
                <a:chExt cx="1219821" cy="246221"/>
              </a:xfrm>
            </p:grpSpPr>
            <p:sp>
              <p:nvSpPr>
                <p:cNvPr id="95" name="Rectangle 94"/>
                <p:cNvSpPr/>
                <p:nvPr/>
              </p:nvSpPr>
              <p:spPr>
                <a:xfrm>
                  <a:off x="11239340" y="27428922"/>
                  <a:ext cx="1219821" cy="4571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11545003" y="27228420"/>
                  <a:ext cx="608493" cy="246221"/>
                </a:xfrm>
                <a:prstGeom prst="rect">
                  <a:avLst/>
                </a:prstGeom>
                <a:noFill/>
              </p:spPr>
              <p:txBody>
                <a:bodyPr wrap="square" rtlCol="0">
                  <a:spAutoFit/>
                </a:bodyPr>
                <a:lstStyle/>
                <a:p>
                  <a:r>
                    <a:rPr lang="en-US" sz="1000" dirty="0">
                      <a:solidFill>
                        <a:schemeClr val="tx1">
                          <a:lumMod val="50000"/>
                        </a:schemeClr>
                      </a:solidFill>
                      <a:latin typeface="Calibri" charset="0"/>
                      <a:ea typeface="Calibri" charset="0"/>
                      <a:cs typeface="Calibri" charset="0"/>
                    </a:rPr>
                    <a:t>100 km</a:t>
                  </a:r>
                </a:p>
              </p:txBody>
            </p:sp>
          </p:grpSp>
        </p:grpSp>
        <p:grpSp>
          <p:nvGrpSpPr>
            <p:cNvPr id="5" name="Group 4"/>
            <p:cNvGrpSpPr/>
            <p:nvPr/>
          </p:nvGrpSpPr>
          <p:grpSpPr>
            <a:xfrm>
              <a:off x="7950015" y="27174898"/>
              <a:ext cx="891742" cy="1015663"/>
              <a:chOff x="7958358" y="26154402"/>
              <a:chExt cx="891742" cy="1015663"/>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358" y="26252229"/>
                <a:ext cx="288322" cy="798429"/>
              </a:xfrm>
              <a:prstGeom prst="rect">
                <a:avLst/>
              </a:prstGeom>
            </p:spPr>
          </p:pic>
          <p:sp>
            <p:nvSpPr>
              <p:cNvPr id="98" name="TextBox 97"/>
              <p:cNvSpPr txBox="1"/>
              <p:nvPr/>
            </p:nvSpPr>
            <p:spPr>
              <a:xfrm>
                <a:off x="8193191" y="26154402"/>
                <a:ext cx="656909" cy="1015663"/>
              </a:xfrm>
              <a:prstGeom prst="rect">
                <a:avLst/>
              </a:prstGeom>
              <a:noFill/>
            </p:spPr>
            <p:txBody>
              <a:bodyPr wrap="square" rtlCol="0">
                <a:spAutoFit/>
              </a:bodyPr>
              <a:lstStyle/>
              <a:p>
                <a:r>
                  <a:rPr lang="en-US" sz="1000" dirty="0">
                    <a:solidFill>
                      <a:schemeClr val="tx1">
                        <a:lumMod val="50000"/>
                      </a:schemeClr>
                    </a:solidFill>
                    <a:latin typeface="Calibri" charset="0"/>
                    <a:ea typeface="Calibri" charset="0"/>
                    <a:cs typeface="Calibri" charset="0"/>
                  </a:rPr>
                  <a:t>High</a:t>
                </a:r>
              </a:p>
              <a:p>
                <a:endParaRPr lang="en-US" sz="1000" dirty="0">
                  <a:solidFill>
                    <a:schemeClr val="tx1">
                      <a:lumMod val="50000"/>
                    </a:schemeClr>
                  </a:solidFill>
                  <a:latin typeface="Calibri" charset="0"/>
                  <a:ea typeface="Calibri" charset="0"/>
                  <a:cs typeface="Calibri" charset="0"/>
                </a:endParaRPr>
              </a:p>
              <a:p>
                <a:endParaRPr lang="en-US" sz="1000" dirty="0">
                  <a:solidFill>
                    <a:schemeClr val="tx1">
                      <a:lumMod val="50000"/>
                    </a:schemeClr>
                  </a:solidFill>
                  <a:latin typeface="Calibri" charset="0"/>
                  <a:ea typeface="Calibri" charset="0"/>
                  <a:cs typeface="Calibri" charset="0"/>
                </a:endParaRPr>
              </a:p>
              <a:p>
                <a:endParaRPr lang="en-US" sz="1000" dirty="0">
                  <a:solidFill>
                    <a:schemeClr val="tx1">
                      <a:lumMod val="50000"/>
                    </a:schemeClr>
                  </a:solidFill>
                  <a:latin typeface="Calibri" charset="0"/>
                  <a:ea typeface="Calibri" charset="0"/>
                  <a:cs typeface="Calibri" charset="0"/>
                </a:endParaRPr>
              </a:p>
              <a:p>
                <a:endParaRPr lang="en-US" sz="1000" dirty="0">
                  <a:solidFill>
                    <a:schemeClr val="tx1">
                      <a:lumMod val="50000"/>
                    </a:schemeClr>
                  </a:solidFill>
                  <a:latin typeface="Calibri" charset="0"/>
                  <a:ea typeface="Calibri" charset="0"/>
                  <a:cs typeface="Calibri" charset="0"/>
                </a:endParaRPr>
              </a:p>
              <a:p>
                <a:r>
                  <a:rPr lang="en-US" sz="1000" dirty="0">
                    <a:solidFill>
                      <a:schemeClr val="tx1">
                        <a:lumMod val="50000"/>
                      </a:schemeClr>
                    </a:solidFill>
                    <a:latin typeface="Calibri" charset="0"/>
                    <a:ea typeface="Calibri" charset="0"/>
                    <a:cs typeface="Calibri" charset="0"/>
                  </a:rPr>
                  <a:t>Low</a:t>
                </a:r>
              </a:p>
            </p:txBody>
          </p:sp>
        </p:grpSp>
      </p:grpSp>
      <p:pic>
        <p:nvPicPr>
          <p:cNvPr id="112" name="Picture 1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2717" y="31207565"/>
            <a:ext cx="2057404" cy="2081788"/>
          </a:xfrm>
          <a:prstGeom prst="rect">
            <a:avLst/>
          </a:prstGeom>
        </p:spPr>
      </p:pic>
      <p:pic>
        <p:nvPicPr>
          <p:cNvPr id="113" name="Picture 1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1550" y="31227555"/>
            <a:ext cx="2057404" cy="2081788"/>
          </a:xfrm>
          <a:prstGeom prst="rect">
            <a:avLst/>
          </a:prstGeom>
        </p:spPr>
      </p:pic>
      <p:pic>
        <p:nvPicPr>
          <p:cNvPr id="114" name="Picture 1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6285" y="31214742"/>
            <a:ext cx="2057404" cy="2081788"/>
          </a:xfrm>
          <a:prstGeom prst="rect">
            <a:avLst/>
          </a:prstGeom>
        </p:spPr>
      </p:pic>
      <p:pic>
        <p:nvPicPr>
          <p:cNvPr id="111" name="Picture 1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6951" y="31192135"/>
            <a:ext cx="2057404" cy="2081788"/>
          </a:xfrm>
          <a:prstGeom prst="rect">
            <a:avLst/>
          </a:prstGeom>
        </p:spPr>
      </p:pic>
      <p:pic>
        <p:nvPicPr>
          <p:cNvPr id="37" name="Picture 2" descr="ttp://www.renac.de/fileadmin/user_upload/Logos/Projekte/Logo_universidad_earth_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31660" y="9797842"/>
            <a:ext cx="3544006" cy="2437675"/>
          </a:xfrm>
          <a:prstGeom prst="rect">
            <a:avLst/>
          </a:prstGeom>
          <a:noFill/>
          <a:extLst>
            <a:ext uri="{909E8E84-426E-40dd-AFC4-6F175D3DCCD1}">
              <a14:hiddenFill xmlns:a14="http://schemas.microsoft.com/office/drawing/2010/main">
                <a:solidFill>
                  <a:srgbClr val="FFFFFF"/>
                </a:solidFill>
              </a14:hiddenFill>
            </a:ext>
          </a:extLst>
        </p:spPr>
      </p:pic>
      <p:sp>
        <p:nvSpPr>
          <p:cNvPr id="39" name="Text Placeholder 16"/>
          <p:cNvSpPr>
            <a:spLocks noGrp="1"/>
          </p:cNvSpPr>
          <p:nvPr>
            <p:ph type="body" sz="quarter" idx="11"/>
          </p:nvPr>
        </p:nvSpPr>
        <p:spPr>
          <a:xfrm>
            <a:off x="4009644" y="787400"/>
            <a:ext cx="19412712" cy="2069432"/>
          </a:xfrm>
        </p:spPr>
        <p:txBody>
          <a:bodyPr/>
          <a:lstStyle/>
          <a:p>
            <a:r>
              <a:rPr lang="en-US" dirty="0"/>
              <a:t>Applying ECOSTRESS Diurnal Cycle Land Surface Temperature and Evapotranspiration to Agricultural Soil and Water Management</a:t>
            </a:r>
          </a:p>
          <a:p>
            <a:endParaRPr lang="en-US" dirty="0"/>
          </a:p>
        </p:txBody>
      </p:sp>
      <p:sp>
        <p:nvSpPr>
          <p:cNvPr id="40" name="Text Placeholder 4"/>
          <p:cNvSpPr>
            <a:spLocks noGrp="1"/>
          </p:cNvSpPr>
          <p:nvPr>
            <p:ph type="body" sz="quarter" idx="10"/>
          </p:nvPr>
        </p:nvSpPr>
        <p:spPr>
          <a:xfrm rot="16200000">
            <a:off x="11395220" y="18076757"/>
            <a:ext cx="28438685" cy="2314074"/>
          </a:xfrm>
        </p:spPr>
        <p:txBody>
          <a:bodyPr/>
          <a:lstStyle/>
          <a:p>
            <a:r>
              <a:rPr lang="en-US" b="1" dirty="0"/>
              <a:t>Costa Rica </a:t>
            </a:r>
            <a:r>
              <a:rPr lang="en-US" dirty="0"/>
              <a:t>Agriculture</a:t>
            </a:r>
          </a:p>
        </p:txBody>
      </p:sp>
      <p:sp>
        <p:nvSpPr>
          <p:cNvPr id="41" name="Text Placeholder 16"/>
          <p:cNvSpPr txBox="1">
            <a:spLocks/>
          </p:cNvSpPr>
          <p:nvPr/>
        </p:nvSpPr>
        <p:spPr>
          <a:xfrm>
            <a:off x="12880968" y="26460641"/>
            <a:ext cx="11020963" cy="307170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50000"/>
              </a:lnSpc>
            </a:pPr>
            <a:r>
              <a:rPr lang="en-US" dirty="0">
                <a:solidFill>
                  <a:schemeClr val="tx1">
                    <a:lumMod val="75000"/>
                  </a:schemeClr>
                </a:solidFill>
              </a:rPr>
              <a:t>Dr. Christine Lee (Jet Propulsion Laboratory, California Institute of Technology)</a:t>
            </a:r>
          </a:p>
          <a:p>
            <a:pPr>
              <a:lnSpc>
                <a:spcPct val="50000"/>
              </a:lnSpc>
            </a:pPr>
            <a:r>
              <a:rPr lang="en-US" dirty="0">
                <a:solidFill>
                  <a:schemeClr val="tx1">
                    <a:lumMod val="75000"/>
                  </a:schemeClr>
                </a:solidFill>
              </a:rPr>
              <a:t>Dr. Joshua Fisher (Jet Propulsion Laboratory, California Institute of Technology)</a:t>
            </a:r>
          </a:p>
          <a:p>
            <a:pPr>
              <a:lnSpc>
                <a:spcPct val="50000"/>
              </a:lnSpc>
            </a:pPr>
            <a:r>
              <a:rPr lang="en-US" dirty="0">
                <a:solidFill>
                  <a:schemeClr val="tx1">
                    <a:lumMod val="75000"/>
                  </a:schemeClr>
                </a:solidFill>
              </a:rPr>
              <a:t>Dr. Johan Perret (EARTH University, Costa Rica)</a:t>
            </a:r>
          </a:p>
          <a:p>
            <a:pPr>
              <a:lnSpc>
                <a:spcPct val="50000"/>
              </a:lnSpc>
            </a:pPr>
            <a:r>
              <a:rPr lang="en-US" dirty="0">
                <a:solidFill>
                  <a:schemeClr val="tx1">
                    <a:lumMod val="75000"/>
                  </a:schemeClr>
                </a:solidFill>
              </a:rPr>
              <a:t>Dr. Simon Hook (Jet Propulsion Laboratory, California Institute of Technology)</a:t>
            </a:r>
          </a:p>
          <a:p>
            <a:pPr>
              <a:lnSpc>
                <a:spcPct val="50000"/>
              </a:lnSpc>
            </a:pPr>
            <a:r>
              <a:rPr lang="en-US" dirty="0">
                <a:solidFill>
                  <a:schemeClr val="tx1">
                    <a:lumMod val="75000"/>
                  </a:schemeClr>
                </a:solidFill>
              </a:rPr>
              <a:t>Dr. Glynn Hulley (Jet Propulsion Laboratory, California Institute of Technology)</a:t>
            </a:r>
          </a:p>
          <a:p>
            <a:pPr>
              <a:lnSpc>
                <a:spcPct val="50000"/>
              </a:lnSpc>
            </a:pPr>
            <a:r>
              <a:rPr lang="en-US" dirty="0">
                <a:solidFill>
                  <a:schemeClr val="tx1">
                    <a:lumMod val="75000"/>
                  </a:schemeClr>
                </a:solidFill>
              </a:rPr>
              <a:t>Dr. Greg Moore (Jet Propulsion Laboratory, California Institute of Technology)</a:t>
            </a:r>
          </a:p>
          <a:p>
            <a:pPr>
              <a:lnSpc>
                <a:spcPct val="50000"/>
              </a:lnSpc>
            </a:pPr>
            <a:r>
              <a:rPr lang="en-US" dirty="0">
                <a:solidFill>
                  <a:schemeClr val="tx1">
                    <a:lumMod val="75000"/>
                  </a:schemeClr>
                </a:solidFill>
              </a:rPr>
              <a:t>Adam J. Purdy (University of California, Irvine)</a:t>
            </a:r>
          </a:p>
          <a:p>
            <a:pPr>
              <a:lnSpc>
                <a:spcPct val="50000"/>
              </a:lnSpc>
            </a:pPr>
            <a:r>
              <a:rPr lang="en-US" dirty="0" err="1">
                <a:solidFill>
                  <a:schemeClr val="tx1">
                    <a:lumMod val="75000"/>
                  </a:schemeClr>
                </a:solidFill>
              </a:rPr>
              <a:t>Munish</a:t>
            </a:r>
            <a:r>
              <a:rPr lang="en-US" dirty="0">
                <a:solidFill>
                  <a:schemeClr val="tx1">
                    <a:lumMod val="75000"/>
                  </a:schemeClr>
                </a:solidFill>
              </a:rPr>
              <a:t> </a:t>
            </a:r>
            <a:r>
              <a:rPr lang="en-US" dirty="0" err="1">
                <a:solidFill>
                  <a:schemeClr val="tx1">
                    <a:lumMod val="75000"/>
                  </a:schemeClr>
                </a:solidFill>
              </a:rPr>
              <a:t>Sikka</a:t>
            </a:r>
            <a:r>
              <a:rPr lang="en-US" dirty="0">
                <a:solidFill>
                  <a:schemeClr val="tx1">
                    <a:lumMod val="75000"/>
                  </a:schemeClr>
                </a:solidFill>
              </a:rPr>
              <a:t> (Jet Propulsion Laboratory, California Institute of Technology)</a:t>
            </a:r>
          </a:p>
          <a:p>
            <a:pPr>
              <a:lnSpc>
                <a:spcPct val="80000"/>
              </a:lnSpc>
              <a:spcBef>
                <a:spcPts val="1200"/>
              </a:spcBef>
            </a:pPr>
            <a:r>
              <a:rPr lang="en-US" sz="1400" dirty="0"/>
              <a:t>Any opinions, findings, and conclusions or recommendations expressed in this material are those of the author(s) and do not necessarily reflect the views of the National Aeronautics and Space Administration. </a:t>
            </a:r>
            <a:r>
              <a:rPr lang="en-US" sz="1400" dirty="0">
                <a:ea typeface="Questrial"/>
                <a:cs typeface="Arial" panose="020B0604020202020204" pitchFamily="34" charset="0"/>
                <a:sym typeface="Questrial"/>
              </a:rPr>
              <a:t>This material is based upon work supported by NASA through contract NNL11AA00B and cooperative agreement NNX14AB60A.</a:t>
            </a:r>
            <a:endParaRPr lang="en-US" sz="1400" dirty="0"/>
          </a:p>
          <a:p>
            <a:pPr>
              <a:lnSpc>
                <a:spcPct val="50000"/>
              </a:lnSpc>
            </a:pPr>
            <a:endParaRPr lang="en-US" dirty="0">
              <a:solidFill>
                <a:schemeClr val="tx1">
                  <a:lumMod val="75000"/>
                </a:schemeClr>
              </a:solidFill>
            </a:endParaRPr>
          </a:p>
          <a:p>
            <a:pPr>
              <a:lnSpc>
                <a:spcPct val="50000"/>
              </a:lnSpc>
            </a:pPr>
            <a:endParaRPr lang="en-US" dirty="0">
              <a:solidFill>
                <a:schemeClr val="tx1">
                  <a:lumMod val="75000"/>
                </a:schemeClr>
              </a:solidFill>
            </a:endParaRPr>
          </a:p>
        </p:txBody>
      </p:sp>
      <p:sp>
        <p:nvSpPr>
          <p:cNvPr id="42" name="Text Placeholder 16"/>
          <p:cNvSpPr txBox="1">
            <a:spLocks/>
          </p:cNvSpPr>
          <p:nvPr/>
        </p:nvSpPr>
        <p:spPr>
          <a:xfrm>
            <a:off x="12806363" y="23496780"/>
            <a:ext cx="10972800" cy="3524058"/>
          </a:xfrm>
          <a:prstGeom prst="rect">
            <a:avLst/>
          </a:prstGeom>
        </p:spPr>
        <p:txBody>
          <a:bodyPr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2E8652"/>
              </a:buClr>
            </a:pPr>
            <a:endParaRPr lang="en-US" dirty="0"/>
          </a:p>
        </p:txBody>
      </p:sp>
      <p:sp>
        <p:nvSpPr>
          <p:cNvPr id="43" name="Text Placeholder 16"/>
          <p:cNvSpPr txBox="1">
            <a:spLocks/>
          </p:cNvSpPr>
          <p:nvPr/>
        </p:nvSpPr>
        <p:spPr>
          <a:xfrm>
            <a:off x="985697" y="5177066"/>
            <a:ext cx="11820666" cy="706223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t>Increased demand for agricultural products and limited water supplies in Guanacaste, Costa Rica have encouraged the improvement of water management practices to increase resource use efficiency. Remotely sensed evapotranspiration (ET) data can contribute by providing insights into variables like crop health and water loss, as well as better inform the use of various irrigation techniques. EARTH University currently collects data in the region that are limited to costly and time-intensive in situ observations and will greatly benefit from the expanded spatial and temporal resolution of remote sensing measurements from the ECOsystem Spaceborne Thermal Radiometer Experiment on Space Station (ECOSTRESS).</a:t>
            </a:r>
          </a:p>
          <a:p>
            <a:pPr algn="just"/>
            <a:r>
              <a:rPr lang="en-US" dirty="0"/>
              <a:t>In this project, Moderate Resolution Imaging Spectroradiometer (MODIS) Priestly-Taylor Jet Propulsion Laboratory (PT-JPL) data, with a resolution of 5 km per pixel, was used to demonstrate to our partners at EARTH University the application of remotely sensed ET measurements. An experimental design was developed to provide a method of applying future ECOSTRESS data, at the higher resolution of 70 m per pixel, to research in managing and implementing sustainable farm practices. Our investigation of the diurnal cycle of land surface temperature, net radiation, and evapotranspiration will advance the model science for ECOSTRESS, which will be launched in 2018 and installed on the International Space Station.    </a:t>
            </a:r>
            <a:endParaRPr lang="en-US" dirty="0">
              <a:solidFill>
                <a:schemeClr val="tx1">
                  <a:lumMod val="75000"/>
                </a:schemeClr>
              </a:solidFill>
            </a:endParaRPr>
          </a:p>
        </p:txBody>
      </p:sp>
      <p:sp>
        <p:nvSpPr>
          <p:cNvPr id="44" name="Text Placeholder 16"/>
          <p:cNvSpPr txBox="1">
            <a:spLocks/>
          </p:cNvSpPr>
          <p:nvPr/>
        </p:nvSpPr>
        <p:spPr>
          <a:xfrm>
            <a:off x="12759747" y="5447353"/>
            <a:ext cx="11019416" cy="427373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862"/>
              </a:buClr>
            </a:pPr>
            <a:r>
              <a:rPr lang="en-US" b="1" dirty="0">
                <a:solidFill>
                  <a:srgbClr val="7DB862"/>
                </a:solidFill>
                <a:latin typeface="Century Gothic" panose="020B0502020202020204" pitchFamily="34" charset="0"/>
              </a:rPr>
              <a:t>Model</a:t>
            </a:r>
            <a:r>
              <a:rPr lang="en-US" dirty="0">
                <a:solidFill>
                  <a:srgbClr val="7DB862"/>
                </a:solidFill>
              </a:rPr>
              <a:t> </a:t>
            </a:r>
            <a:r>
              <a:rPr lang="en-US" dirty="0">
                <a:solidFill>
                  <a:schemeClr val="tx1">
                    <a:lumMod val="75000"/>
                  </a:schemeClr>
                </a:solidFill>
              </a:rPr>
              <a:t>Evapotranspiration (ET) Diurnal Cycle to advance the ECOSTRESS L3 data product</a:t>
            </a:r>
          </a:p>
          <a:p>
            <a:pPr marL="347663" indent="-347663">
              <a:buClr>
                <a:srgbClr val="7DB862"/>
              </a:buClr>
            </a:pPr>
            <a:r>
              <a:rPr lang="en-US" b="1" dirty="0">
                <a:solidFill>
                  <a:srgbClr val="7DB862"/>
                </a:solidFill>
                <a:latin typeface="Century Gothic" panose="020B0502020202020204" pitchFamily="34" charset="0"/>
              </a:rPr>
              <a:t>Apply</a:t>
            </a:r>
            <a:r>
              <a:rPr lang="en-US" b="1" dirty="0">
                <a:solidFill>
                  <a:srgbClr val="2E8652"/>
                </a:solidFill>
                <a:latin typeface="Century Gothic" panose="020B0502020202020204" pitchFamily="34" charset="0"/>
              </a:rPr>
              <a:t> </a:t>
            </a:r>
            <a:r>
              <a:rPr lang="en-US" dirty="0">
                <a:solidFill>
                  <a:schemeClr val="tx1">
                    <a:lumMod val="75000"/>
                  </a:schemeClr>
                </a:solidFill>
              </a:rPr>
              <a:t>PT-JPL with MODIS 5 km data to demonstrate the use of NASA remote sensing data to the project partner</a:t>
            </a:r>
          </a:p>
          <a:p>
            <a:pPr marL="347663" indent="-347663">
              <a:buClr>
                <a:srgbClr val="7DB862"/>
              </a:buClr>
            </a:pPr>
            <a:r>
              <a:rPr lang="en-US" b="1" dirty="0">
                <a:solidFill>
                  <a:srgbClr val="7DB862"/>
                </a:solidFill>
                <a:latin typeface="Century Gothic" panose="020B0502020202020204" pitchFamily="34" charset="0"/>
              </a:rPr>
              <a:t>Create</a:t>
            </a:r>
            <a:r>
              <a:rPr lang="en-US" b="1" dirty="0">
                <a:solidFill>
                  <a:srgbClr val="2E8652"/>
                </a:solidFill>
                <a:latin typeface="Century Gothic" panose="020B0502020202020204" pitchFamily="34" charset="0"/>
              </a:rPr>
              <a:t> </a:t>
            </a:r>
            <a:r>
              <a:rPr lang="en-US" dirty="0">
                <a:solidFill>
                  <a:schemeClr val="tx1">
                    <a:lumMod val="75000"/>
                  </a:schemeClr>
                </a:solidFill>
              </a:rPr>
              <a:t>experimental design to investigate how ET informed irrigation practices impact water use efficiency and crop yield </a:t>
            </a:r>
          </a:p>
          <a:p>
            <a:pPr marL="347663" indent="-347663">
              <a:buClr>
                <a:srgbClr val="7DB862"/>
              </a:buClr>
            </a:pPr>
            <a:r>
              <a:rPr lang="en-US" b="1" dirty="0">
                <a:solidFill>
                  <a:srgbClr val="7DB862"/>
                </a:solidFill>
                <a:latin typeface="Century Gothic" panose="020B0502020202020204" pitchFamily="34" charset="0"/>
              </a:rPr>
              <a:t>Promote</a:t>
            </a:r>
            <a:r>
              <a:rPr lang="en-US" b="1" dirty="0">
                <a:solidFill>
                  <a:srgbClr val="2E8652"/>
                </a:solidFill>
                <a:latin typeface="Century Gothic" panose="020B0502020202020204" pitchFamily="34" charset="0"/>
              </a:rPr>
              <a:t> </a:t>
            </a:r>
            <a:r>
              <a:rPr lang="en-US" dirty="0">
                <a:solidFill>
                  <a:schemeClr val="tx1">
                    <a:lumMod val="75000"/>
                  </a:schemeClr>
                </a:solidFill>
              </a:rPr>
              <a:t>the use of the future ECOSTRESS PT-JPL 70 m product through media development and educational outreach.</a:t>
            </a:r>
          </a:p>
        </p:txBody>
      </p:sp>
      <p:sp>
        <p:nvSpPr>
          <p:cNvPr id="45" name="TextBox 44"/>
          <p:cNvSpPr txBox="1"/>
          <p:nvPr/>
        </p:nvSpPr>
        <p:spPr>
          <a:xfrm>
            <a:off x="954456" y="4478014"/>
            <a:ext cx="11516347"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Abstract</a:t>
            </a:r>
          </a:p>
        </p:txBody>
      </p:sp>
      <p:sp>
        <p:nvSpPr>
          <p:cNvPr id="46" name="TextBox 45"/>
          <p:cNvSpPr txBox="1"/>
          <p:nvPr/>
        </p:nvSpPr>
        <p:spPr>
          <a:xfrm>
            <a:off x="12893725" y="4478015"/>
            <a:ext cx="8229600"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Objectives</a:t>
            </a:r>
          </a:p>
        </p:txBody>
      </p:sp>
      <p:sp>
        <p:nvSpPr>
          <p:cNvPr id="47" name="TextBox 46"/>
          <p:cNvSpPr txBox="1"/>
          <p:nvPr/>
        </p:nvSpPr>
        <p:spPr>
          <a:xfrm>
            <a:off x="12927042" y="11772472"/>
            <a:ext cx="11407715"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Methodology</a:t>
            </a:r>
          </a:p>
        </p:txBody>
      </p:sp>
      <p:sp>
        <p:nvSpPr>
          <p:cNvPr id="48" name="TextBox 47"/>
          <p:cNvSpPr txBox="1"/>
          <p:nvPr/>
        </p:nvSpPr>
        <p:spPr>
          <a:xfrm>
            <a:off x="992160" y="12199294"/>
            <a:ext cx="8229600"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Study Area</a:t>
            </a:r>
          </a:p>
        </p:txBody>
      </p:sp>
      <p:sp>
        <p:nvSpPr>
          <p:cNvPr id="49" name="TextBox 48"/>
          <p:cNvSpPr txBox="1"/>
          <p:nvPr/>
        </p:nvSpPr>
        <p:spPr>
          <a:xfrm>
            <a:off x="12933286" y="9234776"/>
            <a:ext cx="5365095"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Earth Observations</a:t>
            </a:r>
          </a:p>
        </p:txBody>
      </p:sp>
      <p:sp>
        <p:nvSpPr>
          <p:cNvPr id="50" name="TextBox 49"/>
          <p:cNvSpPr txBox="1"/>
          <p:nvPr/>
        </p:nvSpPr>
        <p:spPr>
          <a:xfrm>
            <a:off x="12964931" y="19119102"/>
            <a:ext cx="8229600"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Conclusions</a:t>
            </a:r>
          </a:p>
        </p:txBody>
      </p:sp>
      <p:sp>
        <p:nvSpPr>
          <p:cNvPr id="51" name="TextBox 50"/>
          <p:cNvSpPr txBox="1"/>
          <p:nvPr/>
        </p:nvSpPr>
        <p:spPr>
          <a:xfrm>
            <a:off x="12983206" y="25539024"/>
            <a:ext cx="8229600"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Acknowledgements</a:t>
            </a:r>
          </a:p>
        </p:txBody>
      </p:sp>
      <p:sp>
        <p:nvSpPr>
          <p:cNvPr id="52" name="TextBox 51"/>
          <p:cNvSpPr txBox="1"/>
          <p:nvPr/>
        </p:nvSpPr>
        <p:spPr>
          <a:xfrm>
            <a:off x="12964743" y="30464893"/>
            <a:ext cx="4542503"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Team Members</a:t>
            </a:r>
          </a:p>
        </p:txBody>
      </p:sp>
      <p:sp>
        <p:nvSpPr>
          <p:cNvPr id="53" name="TextBox 52"/>
          <p:cNvSpPr txBox="1"/>
          <p:nvPr/>
        </p:nvSpPr>
        <p:spPr>
          <a:xfrm>
            <a:off x="843099" y="34702977"/>
            <a:ext cx="18035451" cy="862779"/>
          </a:xfrm>
          <a:prstGeom prst="rect">
            <a:avLst/>
          </a:prstGeom>
          <a:noFill/>
        </p:spPr>
        <p:txBody>
          <a:bodyPr wrap="square" rtlCol="0">
            <a:noAutofit/>
          </a:bodyPr>
          <a:lstStyle/>
          <a:p>
            <a:r>
              <a:rPr lang="en-US" sz="4800" dirty="0">
                <a:solidFill>
                  <a:schemeClr val="bg1"/>
                </a:solidFill>
                <a:latin typeface="+mj-lt"/>
              </a:rPr>
              <a:t>Jet Propulsion Laboratory – Summer 2016</a:t>
            </a:r>
          </a:p>
        </p:txBody>
      </p:sp>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3678" y="13001573"/>
            <a:ext cx="10768331" cy="5384166"/>
          </a:xfrm>
          <a:prstGeom prst="rect">
            <a:avLst/>
          </a:prstGeom>
        </p:spPr>
      </p:pic>
      <p:grpSp>
        <p:nvGrpSpPr>
          <p:cNvPr id="55" name="Group 54"/>
          <p:cNvGrpSpPr/>
          <p:nvPr/>
        </p:nvGrpSpPr>
        <p:grpSpPr>
          <a:xfrm>
            <a:off x="12801865" y="9866296"/>
            <a:ext cx="2488533" cy="1798670"/>
            <a:chOff x="21036018" y="16231050"/>
            <a:chExt cx="2488533" cy="1798670"/>
          </a:xfrm>
        </p:grpSpPr>
        <p:sp>
          <p:nvSpPr>
            <p:cNvPr id="56" name="Text Placeholder 16"/>
            <p:cNvSpPr txBox="1">
              <a:spLocks/>
            </p:cNvSpPr>
            <p:nvPr/>
          </p:nvSpPr>
          <p:spPr>
            <a:xfrm>
              <a:off x="21036018" y="17661507"/>
              <a:ext cx="2488533" cy="36821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a:solidFill>
                    <a:schemeClr val="tx1">
                      <a:lumMod val="75000"/>
                    </a:schemeClr>
                  </a:solidFill>
                </a:rPr>
                <a:t>Terra - MODIS</a:t>
              </a:r>
            </a:p>
          </p:txBody>
        </p:sp>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39814" y="16231050"/>
              <a:ext cx="1883145" cy="1417590"/>
            </a:xfrm>
            <a:prstGeom prst="rect">
              <a:avLst/>
            </a:prstGeom>
          </p:spPr>
        </p:pic>
      </p:grpSp>
      <p:grpSp>
        <p:nvGrpSpPr>
          <p:cNvPr id="58" name="Group 57"/>
          <p:cNvGrpSpPr/>
          <p:nvPr/>
        </p:nvGrpSpPr>
        <p:grpSpPr>
          <a:xfrm>
            <a:off x="18269172" y="31432676"/>
            <a:ext cx="3002160" cy="3309932"/>
            <a:chOff x="18468789" y="31437596"/>
            <a:chExt cx="3002160" cy="3309932"/>
          </a:xfrm>
        </p:grpSpPr>
        <p:sp>
          <p:nvSpPr>
            <p:cNvPr id="59" name="Text Placeholder 16"/>
            <p:cNvSpPr txBox="1">
              <a:spLocks/>
            </p:cNvSpPr>
            <p:nvPr/>
          </p:nvSpPr>
          <p:spPr>
            <a:xfrm>
              <a:off x="18468789" y="33499635"/>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rPr>
                <a:t>Steven Pestana</a:t>
              </a:r>
            </a:p>
          </p:txBody>
        </p:sp>
        <p:pic>
          <p:nvPicPr>
            <p:cNvPr id="61" name="Picture 6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9137368" y="31437596"/>
              <a:ext cx="1645920" cy="1645920"/>
            </a:xfrm>
            <a:prstGeom prst="ellipse">
              <a:avLst/>
            </a:prstGeom>
          </p:spPr>
        </p:pic>
      </p:grpSp>
      <p:grpSp>
        <p:nvGrpSpPr>
          <p:cNvPr id="62" name="Group 61"/>
          <p:cNvGrpSpPr/>
          <p:nvPr/>
        </p:nvGrpSpPr>
        <p:grpSpPr>
          <a:xfrm>
            <a:off x="15527322" y="31425499"/>
            <a:ext cx="2872251" cy="3298732"/>
            <a:chOff x="15622149" y="31433051"/>
            <a:chExt cx="2872251" cy="3298732"/>
          </a:xfrm>
        </p:grpSpPr>
        <p:sp>
          <p:nvSpPr>
            <p:cNvPr id="63" name="Text Placeholder 16"/>
            <p:cNvSpPr txBox="1">
              <a:spLocks/>
            </p:cNvSpPr>
            <p:nvPr/>
          </p:nvSpPr>
          <p:spPr>
            <a:xfrm>
              <a:off x="15622149" y="33483890"/>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rPr>
                <a:t>Mark Barker</a:t>
              </a:r>
            </a:p>
          </p:txBody>
        </p:sp>
        <p:pic>
          <p:nvPicPr>
            <p:cNvPr id="65" name="Picture 64"/>
            <p:cNvPicPr>
              <a:picLocks noChangeAspect="1"/>
            </p:cNvPicPr>
            <p:nvPr/>
          </p:nvPicPr>
          <p:blipFill rotWithShape="1">
            <a:blip r:embed="rId9" cstate="print">
              <a:extLst>
                <a:ext uri="{28A0092B-C50C-407E-A947-70E740481C1C}">
                  <a14:useLocalDpi xmlns:a14="http://schemas.microsoft.com/office/drawing/2010/main" val="0"/>
                </a:ext>
              </a:extLst>
            </a:blip>
            <a:srcRect l="26200" t="16594" r="27249" b="48492"/>
            <a:stretch/>
          </p:blipFill>
          <p:spPr>
            <a:xfrm>
              <a:off x="16300082" y="31433051"/>
              <a:ext cx="1645920" cy="1645920"/>
            </a:xfrm>
            <a:prstGeom prst="ellipse">
              <a:avLst/>
            </a:prstGeom>
          </p:spPr>
        </p:pic>
      </p:grpSp>
      <p:grpSp>
        <p:nvGrpSpPr>
          <p:cNvPr id="66" name="Group 65"/>
          <p:cNvGrpSpPr/>
          <p:nvPr/>
        </p:nvGrpSpPr>
        <p:grpSpPr>
          <a:xfrm>
            <a:off x="20973745" y="31433051"/>
            <a:ext cx="3002160" cy="3309557"/>
            <a:chOff x="21085890" y="31433051"/>
            <a:chExt cx="3002160" cy="3309557"/>
          </a:xfrm>
        </p:grpSpPr>
        <p:sp>
          <p:nvSpPr>
            <p:cNvPr id="67" name="Text Placeholder 16"/>
            <p:cNvSpPr txBox="1">
              <a:spLocks/>
            </p:cNvSpPr>
            <p:nvPr/>
          </p:nvSpPr>
          <p:spPr>
            <a:xfrm>
              <a:off x="21085890" y="33494715"/>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rPr>
                <a:t>Savannah Cooley</a:t>
              </a:r>
            </a:p>
          </p:txBody>
        </p:sp>
        <p:pic>
          <p:nvPicPr>
            <p:cNvPr id="69" name="Picture 68"/>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1754172" y="31433051"/>
              <a:ext cx="1645920" cy="1645920"/>
            </a:xfrm>
            <a:prstGeom prst="ellipse">
              <a:avLst/>
            </a:prstGeom>
          </p:spPr>
        </p:pic>
      </p:grpSp>
      <p:sp>
        <p:nvSpPr>
          <p:cNvPr id="70" name="Text Placeholder 16"/>
          <p:cNvSpPr txBox="1">
            <a:spLocks/>
          </p:cNvSpPr>
          <p:nvPr/>
        </p:nvSpPr>
        <p:spPr>
          <a:xfrm>
            <a:off x="18724724" y="9990637"/>
            <a:ext cx="2917303" cy="28404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dirty="0">
                <a:solidFill>
                  <a:schemeClr val="tx1">
                    <a:lumMod val="75000"/>
                  </a:schemeClr>
                </a:solidFill>
              </a:rPr>
              <a:t>EARTH University</a:t>
            </a:r>
          </a:p>
          <a:p>
            <a:pPr>
              <a:lnSpc>
                <a:spcPct val="100000"/>
              </a:lnSpc>
              <a:spcBef>
                <a:spcPts val="0"/>
              </a:spcBef>
            </a:pPr>
            <a:r>
              <a:rPr lang="en-US" dirty="0">
                <a:solidFill>
                  <a:schemeClr val="tx1">
                    <a:lumMod val="75000"/>
                  </a:schemeClr>
                </a:solidFill>
              </a:rPr>
              <a:t>Costa Rica </a:t>
            </a:r>
          </a:p>
        </p:txBody>
      </p:sp>
      <p:sp>
        <p:nvSpPr>
          <p:cNvPr id="71" name="TextBox 70"/>
          <p:cNvSpPr txBox="1"/>
          <p:nvPr/>
        </p:nvSpPr>
        <p:spPr>
          <a:xfrm>
            <a:off x="18714783" y="9234776"/>
            <a:ext cx="4857834"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Project Partner</a:t>
            </a:r>
          </a:p>
        </p:txBody>
      </p:sp>
      <p:sp>
        <p:nvSpPr>
          <p:cNvPr id="72" name="TextBox 71"/>
          <p:cNvSpPr txBox="1"/>
          <p:nvPr/>
        </p:nvSpPr>
        <p:spPr>
          <a:xfrm>
            <a:off x="954456" y="18593908"/>
            <a:ext cx="11550315"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Results – ET Diurnal Cycle</a:t>
            </a:r>
          </a:p>
        </p:txBody>
      </p:sp>
      <p:sp>
        <p:nvSpPr>
          <p:cNvPr id="73" name="TextBox 72"/>
          <p:cNvSpPr txBox="1"/>
          <p:nvPr/>
        </p:nvSpPr>
        <p:spPr>
          <a:xfrm>
            <a:off x="957994" y="23328411"/>
            <a:ext cx="11550315"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Results – Applying PT-JPL</a:t>
            </a:r>
          </a:p>
        </p:txBody>
      </p:sp>
      <p:sp>
        <p:nvSpPr>
          <p:cNvPr id="74" name="TextBox 73"/>
          <p:cNvSpPr txBox="1"/>
          <p:nvPr/>
        </p:nvSpPr>
        <p:spPr>
          <a:xfrm>
            <a:off x="954456" y="28964259"/>
            <a:ext cx="9073348"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Results – Experimental Design</a:t>
            </a:r>
          </a:p>
        </p:txBody>
      </p:sp>
      <p:sp>
        <p:nvSpPr>
          <p:cNvPr id="75" name="Shape 246"/>
          <p:cNvSpPr txBox="1">
            <a:spLocks/>
          </p:cNvSpPr>
          <p:nvPr/>
        </p:nvSpPr>
        <p:spPr>
          <a:xfrm>
            <a:off x="964422" y="27490951"/>
            <a:ext cx="3307834" cy="1284707"/>
          </a:xfrm>
          <a:prstGeom prst="rect">
            <a:avLst/>
          </a:prstGeom>
          <a:noFill/>
          <a:ln>
            <a:noFill/>
          </a:ln>
        </p:spPr>
        <p:txBody>
          <a:bodyPr lIns="91425" tIns="45700" rIns="91425" bIns="45700" anchor="t" anchorCtr="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spcBef>
                <a:spcPts val="0"/>
              </a:spcBef>
              <a:buNone/>
            </a:pPr>
            <a:r>
              <a:rPr lang="en-US" sz="1800" b="1" dirty="0">
                <a:solidFill>
                  <a:schemeClr val="tx1">
                    <a:lumMod val="75000"/>
                  </a:schemeClr>
                </a:solidFill>
              </a:rPr>
              <a:t>Average</a:t>
            </a:r>
            <a:r>
              <a:rPr lang="en-US" sz="1800" b="1" dirty="0">
                <a:solidFill>
                  <a:srgbClr val="757070"/>
                </a:solidFill>
              </a:rPr>
              <a:t> ET </a:t>
            </a:r>
            <a:r>
              <a:rPr lang="en-US" sz="1800" dirty="0">
                <a:solidFill>
                  <a:srgbClr val="757070"/>
                </a:solidFill>
              </a:rPr>
              <a:t>(mm/day) stratification scheme with three strata. The NE stratum has the lowest average values of ET and contains EARTH University’s La </a:t>
            </a:r>
            <a:r>
              <a:rPr lang="en-US" sz="1800" dirty="0" err="1">
                <a:solidFill>
                  <a:srgbClr val="757070"/>
                </a:solidFill>
              </a:rPr>
              <a:t>Flor</a:t>
            </a:r>
            <a:r>
              <a:rPr lang="en-US" sz="1800" dirty="0">
                <a:solidFill>
                  <a:srgbClr val="757070"/>
                </a:solidFill>
              </a:rPr>
              <a:t> campus.</a:t>
            </a:r>
          </a:p>
        </p:txBody>
      </p:sp>
      <p:pic>
        <p:nvPicPr>
          <p:cNvPr id="77" name="Shape 249" descr="variationET_strata_labels.png"/>
          <p:cNvPicPr preferRelativeResize="0"/>
          <p:nvPr/>
        </p:nvPicPr>
        <p:blipFill rotWithShape="1">
          <a:blip r:embed="rId11">
            <a:alphaModFix/>
          </a:blip>
          <a:srcRect l="10331" t="6437" r="7094" b="8431"/>
          <a:stretch/>
        </p:blipFill>
        <p:spPr>
          <a:xfrm>
            <a:off x="4272255" y="24113466"/>
            <a:ext cx="3359507" cy="2614874"/>
          </a:xfrm>
          <a:prstGeom prst="rect">
            <a:avLst/>
          </a:prstGeom>
          <a:noFill/>
          <a:ln>
            <a:noFill/>
          </a:ln>
        </p:spPr>
      </p:pic>
      <p:sp>
        <p:nvSpPr>
          <p:cNvPr id="78" name="Text Placeholder 16"/>
          <p:cNvSpPr txBox="1">
            <a:spLocks/>
          </p:cNvSpPr>
          <p:nvPr/>
        </p:nvSpPr>
        <p:spPr>
          <a:xfrm>
            <a:off x="13086179" y="19870772"/>
            <a:ext cx="10582656" cy="4273733"/>
          </a:xfrm>
          <a:prstGeom prst="rect">
            <a:avLst/>
          </a:prstGeom>
        </p:spPr>
        <p:txBody>
          <a:bodyPr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7DB862"/>
              </a:buClr>
            </a:pPr>
            <a:r>
              <a:rPr lang="en-US" b="1" dirty="0">
                <a:solidFill>
                  <a:srgbClr val="7DB862"/>
                </a:solidFill>
                <a:latin typeface="Garamond"/>
              </a:rPr>
              <a:t>Diurnal Cycle</a:t>
            </a:r>
            <a:r>
              <a:rPr lang="en-US" dirty="0">
                <a:solidFill>
                  <a:srgbClr val="3B3838"/>
                </a:solidFill>
                <a:latin typeface="Garamond"/>
              </a:rPr>
              <a:t>: Diurnal cycle evapotranspiration can be accurately predicted using PT-JPL using MODIS NDVI and albedo and MERRA2 air temperature, dew-point temperature, incoming shortwave radiation, and incoming longwave radiation.</a:t>
            </a:r>
          </a:p>
          <a:p>
            <a:pPr marL="347663" indent="-347663" algn="just">
              <a:buClr>
                <a:srgbClr val="7DB862"/>
              </a:buClr>
            </a:pPr>
            <a:r>
              <a:rPr lang="en-US" b="1" dirty="0">
                <a:solidFill>
                  <a:srgbClr val="7DB862"/>
                </a:solidFill>
                <a:latin typeface="Garamond"/>
              </a:rPr>
              <a:t>Applying PT-JPL</a:t>
            </a:r>
            <a:r>
              <a:rPr lang="en-US" dirty="0">
                <a:solidFill>
                  <a:srgbClr val="3B3838"/>
                </a:solidFill>
                <a:latin typeface="Garamond"/>
              </a:rPr>
              <a:t>: MODIS derived PT-JPL evapotranspiration data at 5 km/pixel proved useful for EARTH University in a regional-scale sample design. There is a clear need for higher spatial resolution ET data to apply towards precision agriculture studies. Simulated ECOSTRESS L2 data demonstrated this need and clarified how it can be applied by EARTH University.</a:t>
            </a:r>
            <a:endParaRPr lang="en-US" dirty="0">
              <a:solidFill>
                <a:schemeClr val="tx1">
                  <a:lumMod val="75000"/>
                </a:schemeClr>
              </a:solidFill>
              <a:latin typeface="Garamond" charset="0"/>
            </a:endParaRPr>
          </a:p>
          <a:p>
            <a:pPr marL="347663" indent="-347663" algn="just">
              <a:buClr>
                <a:srgbClr val="7DB862"/>
              </a:buClr>
            </a:pPr>
            <a:r>
              <a:rPr lang="en-US" b="1" dirty="0">
                <a:solidFill>
                  <a:srgbClr val="7DB862"/>
                </a:solidFill>
                <a:latin typeface="Garamond"/>
              </a:rPr>
              <a:t>Experimental design</a:t>
            </a:r>
            <a:r>
              <a:rPr lang="en-US" dirty="0">
                <a:solidFill>
                  <a:srgbClr val="3B3838"/>
                </a:solidFill>
                <a:latin typeface="Garamond"/>
              </a:rPr>
              <a:t>: EARTH University demonstrates that it has the interest and resources necessary to investigate how ET informed irrigation practices impact water use efficiency and crop yield. The next step involves conducting the experiment.</a:t>
            </a:r>
          </a:p>
        </p:txBody>
      </p:sp>
      <p:pic>
        <p:nvPicPr>
          <p:cNvPr id="76" name="Shape 248" descr="meanET_strata_labels.png"/>
          <p:cNvPicPr preferRelativeResize="0"/>
          <p:nvPr/>
        </p:nvPicPr>
        <p:blipFill rotWithShape="1">
          <a:blip r:embed="rId12">
            <a:alphaModFix/>
          </a:blip>
          <a:srcRect l="10345" t="4918" r="6244" b="6964"/>
          <a:stretch/>
        </p:blipFill>
        <p:spPr>
          <a:xfrm>
            <a:off x="934748" y="24113466"/>
            <a:ext cx="3263723" cy="2597308"/>
          </a:xfrm>
          <a:prstGeom prst="rect">
            <a:avLst/>
          </a:prstGeom>
          <a:noFill/>
          <a:ln>
            <a:noFill/>
          </a:ln>
        </p:spPr>
      </p:pic>
      <p:grpSp>
        <p:nvGrpSpPr>
          <p:cNvPr id="79" name="Group 78"/>
          <p:cNvGrpSpPr/>
          <p:nvPr/>
        </p:nvGrpSpPr>
        <p:grpSpPr>
          <a:xfrm>
            <a:off x="12759747" y="31407632"/>
            <a:ext cx="2872251" cy="3352177"/>
            <a:chOff x="12707950" y="31350801"/>
            <a:chExt cx="2872251" cy="3352177"/>
          </a:xfrm>
        </p:grpSpPr>
        <p:sp>
          <p:nvSpPr>
            <p:cNvPr id="80" name="Text Placeholder 16"/>
            <p:cNvSpPr txBox="1">
              <a:spLocks/>
            </p:cNvSpPr>
            <p:nvPr/>
          </p:nvSpPr>
          <p:spPr>
            <a:xfrm>
              <a:off x="12707950" y="33455085"/>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rPr>
                <a:t>Gregory Halverson</a:t>
              </a:r>
            </a:p>
            <a:p>
              <a:pPr algn="ctr">
                <a:lnSpc>
                  <a:spcPct val="100000"/>
                </a:lnSpc>
                <a:spcBef>
                  <a:spcPts val="0"/>
                </a:spcBef>
              </a:pPr>
              <a:r>
                <a:rPr lang="en-US" dirty="0">
                  <a:solidFill>
                    <a:schemeClr val="tx1">
                      <a:lumMod val="75000"/>
                    </a:schemeClr>
                  </a:solidFill>
                </a:rPr>
                <a:t>Team Lead</a:t>
              </a:r>
            </a:p>
          </p:txBody>
        </p:sp>
        <p:pic>
          <p:nvPicPr>
            <p:cNvPr id="82" name="Picture 8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398459" y="31350801"/>
              <a:ext cx="1650794" cy="1650794"/>
            </a:xfrm>
            <a:prstGeom prst="rect">
              <a:avLst/>
            </a:prstGeom>
          </p:spPr>
        </p:pic>
      </p:grpSp>
      <p:grpSp>
        <p:nvGrpSpPr>
          <p:cNvPr id="84" name="Group 83"/>
          <p:cNvGrpSpPr/>
          <p:nvPr/>
        </p:nvGrpSpPr>
        <p:grpSpPr>
          <a:xfrm>
            <a:off x="15190811" y="9841981"/>
            <a:ext cx="3072000" cy="1739395"/>
            <a:chOff x="16261543" y="17760435"/>
            <a:chExt cx="3072000" cy="1739395"/>
          </a:xfrm>
        </p:grpSpPr>
        <p:pic>
          <p:nvPicPr>
            <p:cNvPr id="85" name="Picture 84"/>
            <p:cNvPicPr>
              <a:picLocks noChangeAspect="1"/>
            </p:cNvPicPr>
            <p:nvPr/>
          </p:nvPicPr>
          <p:blipFill rotWithShape="1">
            <a:blip r:embed="rId14">
              <a:extLst>
                <a:ext uri="{28A0092B-C50C-407E-A947-70E740481C1C}">
                  <a14:useLocalDpi xmlns:a14="http://schemas.microsoft.com/office/drawing/2010/main" val="0"/>
                </a:ext>
              </a:extLst>
            </a:blip>
            <a:srcRect t="12106" b="41341"/>
            <a:stretch/>
          </p:blipFill>
          <p:spPr>
            <a:xfrm>
              <a:off x="16261543" y="17760435"/>
              <a:ext cx="2393638" cy="1619250"/>
            </a:xfrm>
            <a:prstGeom prst="rect">
              <a:avLst/>
            </a:prstGeom>
          </p:spPr>
        </p:pic>
        <p:sp>
          <p:nvSpPr>
            <p:cNvPr id="86" name="Text Placeholder 16"/>
            <p:cNvSpPr txBox="1">
              <a:spLocks/>
            </p:cNvSpPr>
            <p:nvPr/>
          </p:nvSpPr>
          <p:spPr>
            <a:xfrm>
              <a:off x="16321257" y="19164117"/>
              <a:ext cx="3012286" cy="33571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a:solidFill>
                    <a:schemeClr val="tx1">
                      <a:lumMod val="75000"/>
                    </a:schemeClr>
                  </a:solidFill>
                </a:rPr>
                <a:t>Suomi NPP- VIIRS</a:t>
              </a:r>
            </a:p>
          </p:txBody>
        </p:sp>
      </p:grpSp>
      <p:graphicFrame>
        <p:nvGraphicFramePr>
          <p:cNvPr id="87" name="Table 86"/>
          <p:cNvGraphicFramePr>
            <a:graphicFrameLocks noGrp="1"/>
          </p:cNvGraphicFramePr>
          <p:nvPr>
            <p:extLst>
              <p:ext uri="{D42A27DB-BD31-4B8C-83A1-F6EECF244321}">
                <p14:modId xmlns:p14="http://schemas.microsoft.com/office/powerpoint/2010/main" val="3881141786"/>
              </p:ext>
            </p:extLst>
          </p:nvPr>
        </p:nvGraphicFramePr>
        <p:xfrm>
          <a:off x="12927042" y="12541913"/>
          <a:ext cx="10786068" cy="6541611"/>
        </p:xfrm>
        <a:graphic>
          <a:graphicData uri="http://schemas.openxmlformats.org/drawingml/2006/table">
            <a:tbl>
              <a:tblPr firstRow="1" bandRow="1">
                <a:tableStyleId>{5C22544A-7EE6-4342-B048-85BDC9FD1C3A}</a:tableStyleId>
              </a:tblPr>
              <a:tblGrid>
                <a:gridCol w="575149">
                  <a:extLst>
                    <a:ext uri="{9D8B030D-6E8A-4147-A177-3AD203B41FA5}">
                      <a16:colId xmlns:a16="http://schemas.microsoft.com/office/drawing/2014/main" xmlns="" val="20000"/>
                    </a:ext>
                  </a:extLst>
                </a:gridCol>
                <a:gridCol w="3985955">
                  <a:extLst>
                    <a:ext uri="{9D8B030D-6E8A-4147-A177-3AD203B41FA5}">
                      <a16:colId xmlns:a16="http://schemas.microsoft.com/office/drawing/2014/main" xmlns="" val="20001"/>
                    </a:ext>
                  </a:extLst>
                </a:gridCol>
                <a:gridCol w="3102010">
                  <a:extLst>
                    <a:ext uri="{9D8B030D-6E8A-4147-A177-3AD203B41FA5}">
                      <a16:colId xmlns:a16="http://schemas.microsoft.com/office/drawing/2014/main" xmlns="" val="20002"/>
                    </a:ext>
                  </a:extLst>
                </a:gridCol>
                <a:gridCol w="3122954">
                  <a:extLst>
                    <a:ext uri="{9D8B030D-6E8A-4147-A177-3AD203B41FA5}">
                      <a16:colId xmlns:a16="http://schemas.microsoft.com/office/drawing/2014/main" xmlns="" val="20003"/>
                    </a:ext>
                  </a:extLst>
                </a:gridCol>
              </a:tblGrid>
              <a:tr h="385844">
                <a:tc>
                  <a:txBody>
                    <a:bodyPr/>
                    <a:lstStyle/>
                    <a:p>
                      <a:pPr algn="l"/>
                      <a:endParaRPr lang="en-US" sz="1800" b="1" i="1" dirty="0">
                        <a:solidFill>
                          <a:sysClr val="windowText" lastClr="000000"/>
                        </a:solidFill>
                        <a:latin typeface="Garamond" charset="0"/>
                        <a:ea typeface="Garamond" charset="0"/>
                        <a:cs typeface="Garamond" charset="0"/>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ysClr val="windowText" lastClr="000000"/>
                          </a:solidFill>
                          <a:latin typeface="Garamond" charset="0"/>
                          <a:ea typeface="Garamond" charset="0"/>
                          <a:cs typeface="Garamond" charset="0"/>
                        </a:rPr>
                        <a:t>ET Diurnal Cycle</a:t>
                      </a: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ysClr val="windowText" lastClr="000000"/>
                          </a:solidFill>
                          <a:latin typeface="Garamond" charset="0"/>
                          <a:ea typeface="Garamond" charset="0"/>
                          <a:cs typeface="Garamond" charset="0"/>
                        </a:rPr>
                        <a:t>Applying PT-JPL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ysClr val="windowText" lastClr="000000"/>
                          </a:solidFill>
                          <a:latin typeface="Garamond" charset="0"/>
                          <a:ea typeface="Garamond" charset="0"/>
                          <a:cs typeface="Garamond" charset="0"/>
                        </a:rPr>
                        <a:t>Experimental Design</a:t>
                      </a: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2067133">
                <a:tc>
                  <a:txBody>
                    <a:bodyPr/>
                    <a:lstStyle/>
                    <a:p>
                      <a:pPr algn="ctr"/>
                      <a:r>
                        <a:rPr lang="en-US" sz="1800" b="1" i="1" dirty="0">
                          <a:solidFill>
                            <a:sysClr val="windowText" lastClr="000000"/>
                          </a:solidFill>
                          <a:latin typeface="Garamond" charset="0"/>
                          <a:ea typeface="Garamond" charset="0"/>
                          <a:cs typeface="Garamond" charset="0"/>
                        </a:rPr>
                        <a:t>Data</a:t>
                      </a:r>
                      <a:r>
                        <a:rPr lang="en-US" sz="1800" b="1" i="1" baseline="0" dirty="0">
                          <a:solidFill>
                            <a:sysClr val="windowText" lastClr="000000"/>
                          </a:solidFill>
                          <a:latin typeface="Garamond" charset="0"/>
                          <a:ea typeface="Garamond" charset="0"/>
                          <a:cs typeface="Garamond" charset="0"/>
                        </a:rPr>
                        <a:t> Ac</a:t>
                      </a:r>
                      <a:r>
                        <a:rPr lang="en-US" sz="1800" b="1" i="1" dirty="0">
                          <a:solidFill>
                            <a:sysClr val="windowText" lastClr="000000"/>
                          </a:solidFill>
                          <a:latin typeface="Garamond" charset="0"/>
                          <a:ea typeface="Garamond" charset="0"/>
                          <a:cs typeface="Garamond" charset="0"/>
                        </a:rPr>
                        <a:t>quisition</a:t>
                      </a:r>
                    </a:p>
                  </a:txBody>
                  <a:tcPr vert="vert270"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2F0D9"/>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La </a:t>
                      </a:r>
                      <a:r>
                        <a:rPr lang="en-US" sz="1800" dirty="0" err="1">
                          <a:solidFill>
                            <a:sysClr val="windowText" lastClr="000000"/>
                          </a:solidFill>
                          <a:latin typeface="Garamond" charset="0"/>
                          <a:ea typeface="Garamond" charset="0"/>
                          <a:cs typeface="Garamond" charset="0"/>
                        </a:rPr>
                        <a:t>Thuile</a:t>
                      </a:r>
                      <a:r>
                        <a:rPr lang="en-US" sz="1800" dirty="0">
                          <a:solidFill>
                            <a:sysClr val="windowText" lastClr="000000"/>
                          </a:solidFill>
                          <a:latin typeface="Garamond" charset="0"/>
                          <a:ea typeface="Garamond" charset="0"/>
                          <a:cs typeface="Garamond" charset="0"/>
                        </a:rPr>
                        <a:t> FLUXNET dataset provided by Adam Purdy</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MERRA2</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Net Radiation (Rn) 5 km product provided by Dr. Greg Moore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2F0D9"/>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MODIS PT-JPL 5 km product</a:t>
                      </a:r>
                      <a:r>
                        <a:rPr lang="en-US" sz="1800" baseline="0" dirty="0">
                          <a:solidFill>
                            <a:sysClr val="windowText" lastClr="000000"/>
                          </a:solidFill>
                          <a:latin typeface="Garamond" charset="0"/>
                          <a:ea typeface="Garamond" charset="0"/>
                          <a:cs typeface="Garamond" charset="0"/>
                        </a:rPr>
                        <a:t> </a:t>
                      </a:r>
                      <a:r>
                        <a:rPr lang="en-US" sz="1800" dirty="0">
                          <a:solidFill>
                            <a:sysClr val="windowText" lastClr="000000"/>
                          </a:solidFill>
                          <a:latin typeface="Garamond" charset="0"/>
                          <a:ea typeface="Garamond" charset="0"/>
                          <a:cs typeface="Garamond" charset="0"/>
                        </a:rPr>
                        <a:t>provided by </a:t>
                      </a:r>
                      <a:r>
                        <a:rPr lang="en-US" sz="1800" dirty="0" err="1">
                          <a:solidFill>
                            <a:sysClr val="windowText" lastClr="000000"/>
                          </a:solidFill>
                          <a:latin typeface="Garamond" charset="0"/>
                          <a:ea typeface="Garamond" charset="0"/>
                          <a:cs typeface="Garamond" charset="0"/>
                        </a:rPr>
                        <a:t>Munish</a:t>
                      </a:r>
                      <a:r>
                        <a:rPr lang="en-US" sz="1800" dirty="0">
                          <a:solidFill>
                            <a:sysClr val="windowText" lastClr="000000"/>
                          </a:solidFill>
                          <a:latin typeface="Garamond" charset="0"/>
                          <a:ea typeface="Garamond" charset="0"/>
                          <a:cs typeface="Garamond" charset="0"/>
                        </a:rPr>
                        <a:t> </a:t>
                      </a:r>
                      <a:r>
                        <a:rPr lang="en-US" sz="1800" dirty="0" err="1">
                          <a:solidFill>
                            <a:sysClr val="windowText" lastClr="000000"/>
                          </a:solidFill>
                          <a:latin typeface="Garamond" charset="0"/>
                          <a:ea typeface="Garamond" charset="0"/>
                          <a:cs typeface="Garamond" charset="0"/>
                        </a:rPr>
                        <a:t>Sikka</a:t>
                      </a:r>
                      <a:r>
                        <a:rPr lang="en-US" sz="1800" dirty="0">
                          <a:solidFill>
                            <a:sysClr val="windowText" lastClr="000000"/>
                          </a:solidFill>
                          <a:latin typeface="Garamond" charset="0"/>
                          <a:ea typeface="Garamond" charset="0"/>
                          <a:cs typeface="Garamond" charset="0"/>
                        </a:rPr>
                        <a:t> for 2008-09</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VIIRS, ASTER</a:t>
                      </a:r>
                      <a:r>
                        <a:rPr lang="en-US" sz="1800" baseline="0" dirty="0">
                          <a:solidFill>
                            <a:sysClr val="windowText" lastClr="000000"/>
                          </a:solidFill>
                          <a:latin typeface="Garamond" charset="0"/>
                          <a:ea typeface="Garamond" charset="0"/>
                          <a:cs typeface="Garamond" charset="0"/>
                        </a:rPr>
                        <a:t> GED, MERRA2</a:t>
                      </a:r>
                      <a:endParaRPr lang="en-US" sz="1800" dirty="0">
                        <a:solidFill>
                          <a:sysClr val="windowText" lastClr="000000"/>
                        </a:solidFill>
                        <a:latin typeface="Garamond" charset="0"/>
                        <a:ea typeface="Garamond" charset="0"/>
                        <a:cs typeface="Garamond" charset="0"/>
                      </a:endParaRPr>
                    </a:p>
                    <a:p>
                      <a:pPr marL="285750" indent="-285750" algn="l">
                        <a:buFont typeface="LucidaGrande" charset="0"/>
                        <a:buChar char="▸"/>
                      </a:pPr>
                      <a:endParaRPr lang="en-US" sz="1800" dirty="0">
                        <a:solidFill>
                          <a:sysClr val="windowText" lastClr="000000"/>
                        </a:solidFill>
                        <a:latin typeface="Garamond" charset="0"/>
                        <a:ea typeface="Garamond" charset="0"/>
                        <a:cs typeface="Garamond"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2F0D9"/>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Flux tower site and crop locations provided by EARTH</a:t>
                      </a:r>
                    </a:p>
                    <a:p>
                      <a:pPr marL="285750" indent="-285750" algn="l">
                        <a:buFont typeface="LucidaGrande" charset="0"/>
                        <a:buChar char="▸"/>
                      </a:pPr>
                      <a:endParaRPr lang="en-US" sz="1800" dirty="0">
                        <a:solidFill>
                          <a:sysClr val="windowText" lastClr="000000"/>
                        </a:solidFill>
                        <a:latin typeface="Garamond" charset="0"/>
                        <a:ea typeface="Garamond" charset="0"/>
                        <a:cs typeface="Garamond" charset="0"/>
                      </a:endParaRPr>
                    </a:p>
                  </a:txBody>
                  <a:tcPr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E2F0D9"/>
                    </a:solidFill>
                  </a:tcPr>
                </a:tc>
                <a:extLst>
                  <a:ext uri="{0D108BD9-81ED-4DB2-BD59-A6C34878D82A}">
                    <a16:rowId xmlns:a16="http://schemas.microsoft.com/office/drawing/2014/main" xmlns="" val="10001"/>
                  </a:ext>
                </a:extLst>
              </a:tr>
              <a:tr h="2227902">
                <a:tc>
                  <a:txBody>
                    <a:bodyPr/>
                    <a:lstStyle/>
                    <a:p>
                      <a:pPr algn="ctr"/>
                      <a:r>
                        <a:rPr lang="en-US" sz="1800" b="1" i="1" dirty="0">
                          <a:solidFill>
                            <a:sysClr val="windowText" lastClr="000000"/>
                          </a:solidFill>
                          <a:latin typeface="Garamond" charset="0"/>
                          <a:ea typeface="Garamond" charset="0"/>
                          <a:cs typeface="Garamond" charset="0"/>
                        </a:rPr>
                        <a:t>Data Processing</a:t>
                      </a:r>
                    </a:p>
                  </a:txBody>
                  <a:tcPr vert="vert27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5E0B4"/>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Convert</a:t>
                      </a:r>
                      <a:r>
                        <a:rPr lang="en-US" sz="1800" baseline="0" dirty="0">
                          <a:solidFill>
                            <a:sysClr val="windowText" lastClr="000000"/>
                          </a:solidFill>
                          <a:latin typeface="Garamond" charset="0"/>
                          <a:ea typeface="Garamond" charset="0"/>
                          <a:cs typeface="Garamond" charset="0"/>
                        </a:rPr>
                        <a:t> half-hourly FLUXNET data to hourly</a:t>
                      </a:r>
                    </a:p>
                    <a:p>
                      <a:pPr marL="185738" indent="-185738" algn="l" defTabSz="914400">
                        <a:buFont typeface="LucidaGrande" charset="0"/>
                        <a:buChar char="▸"/>
                        <a:tabLst/>
                      </a:pPr>
                      <a:r>
                        <a:rPr lang="en-US" sz="1800" baseline="0" dirty="0">
                          <a:solidFill>
                            <a:sysClr val="windowText" lastClr="000000"/>
                          </a:solidFill>
                          <a:latin typeface="Garamond" charset="0"/>
                          <a:ea typeface="Garamond" charset="0"/>
                          <a:cs typeface="Garamond" charset="0"/>
                        </a:rPr>
                        <a:t>Sample MODIS NDVI, albedo, and optimum temperature to table</a:t>
                      </a:r>
                    </a:p>
                    <a:p>
                      <a:pPr marL="185738" indent="-185738" algn="l" defTabSz="914400">
                        <a:buFont typeface="LucidaGrande" charset="0"/>
                        <a:buChar char="▸"/>
                        <a:tabLst/>
                      </a:pPr>
                      <a:r>
                        <a:rPr lang="en-US" sz="1800" baseline="0" dirty="0">
                          <a:solidFill>
                            <a:sysClr val="windowText" lastClr="000000"/>
                          </a:solidFill>
                          <a:latin typeface="Garamond" charset="0"/>
                          <a:ea typeface="Garamond" charset="0"/>
                          <a:cs typeface="Garamond" charset="0"/>
                        </a:rPr>
                        <a:t>Calculate maximum fraction of photo-synthetically active radiation</a:t>
                      </a:r>
                    </a:p>
                    <a:p>
                      <a:pPr marL="185738" indent="-185738" algn="l" defTabSz="914400">
                        <a:buFont typeface="LucidaGrande" charset="0"/>
                        <a:buChar char="▸"/>
                        <a:tabLst/>
                      </a:pPr>
                      <a:r>
                        <a:rPr lang="en-US" sz="1800" baseline="0" dirty="0">
                          <a:solidFill>
                            <a:sysClr val="windowText" lastClr="000000"/>
                          </a:solidFill>
                          <a:latin typeface="Garamond" charset="0"/>
                          <a:ea typeface="Garamond" charset="0"/>
                          <a:cs typeface="Garamond" charset="0"/>
                        </a:rPr>
                        <a:t>Sample MERRA2 air temperature, dew-point temperature, incoming shortwave, and incoming </a:t>
                      </a:r>
                      <a:r>
                        <a:rPr lang="en-US" sz="1800" baseline="0" dirty="0" err="1">
                          <a:solidFill>
                            <a:sysClr val="windowText" lastClr="000000"/>
                          </a:solidFill>
                          <a:latin typeface="Garamond" charset="0"/>
                          <a:ea typeface="Garamond" charset="0"/>
                          <a:cs typeface="Garamond" charset="0"/>
                        </a:rPr>
                        <a:t>longwave</a:t>
                      </a:r>
                      <a:r>
                        <a:rPr lang="en-US" sz="1800" baseline="0" dirty="0">
                          <a:solidFill>
                            <a:sysClr val="windowText" lastClr="000000"/>
                          </a:solidFill>
                          <a:latin typeface="Garamond" charset="0"/>
                          <a:ea typeface="Garamond" charset="0"/>
                          <a:cs typeface="Garamond" charset="0"/>
                        </a:rPr>
                        <a:t> to table</a:t>
                      </a:r>
                    </a:p>
                    <a:p>
                      <a:pPr marL="185738" indent="-185738" algn="l" defTabSz="914400">
                        <a:buFont typeface="LucidaGrande" charset="0"/>
                        <a:buChar char="▸"/>
                        <a:tabLst/>
                      </a:pPr>
                      <a:r>
                        <a:rPr lang="en-US" sz="1800" baseline="0" dirty="0">
                          <a:solidFill>
                            <a:sysClr val="windowText" lastClr="000000"/>
                          </a:solidFill>
                          <a:latin typeface="Garamond" charset="0"/>
                          <a:ea typeface="Garamond" charset="0"/>
                          <a:cs typeface="Garamond" charset="0"/>
                        </a:rPr>
                        <a:t>Run PT-JPL on tabled values </a:t>
                      </a:r>
                      <a:endParaRPr lang="en-US" sz="1800" dirty="0">
                        <a:solidFill>
                          <a:sysClr val="windowText" lastClr="000000"/>
                        </a:solidFill>
                        <a:latin typeface="Garamond" charset="0"/>
                        <a:ea typeface="Garamond" charset="0"/>
                        <a:cs typeface="Garamond"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5E0B4"/>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Aggregate</a:t>
                      </a:r>
                      <a:r>
                        <a:rPr lang="en-US" sz="1800" baseline="0" dirty="0">
                          <a:solidFill>
                            <a:sysClr val="windowText" lastClr="000000"/>
                          </a:solidFill>
                          <a:latin typeface="Garamond" charset="0"/>
                          <a:ea typeface="Garamond" charset="0"/>
                          <a:cs typeface="Garamond" charset="0"/>
                        </a:rPr>
                        <a:t> maps of mean ET and net temporal ET variation over two-year dataset</a:t>
                      </a:r>
                      <a:endParaRPr lang="en-US" sz="1800" dirty="0">
                        <a:solidFill>
                          <a:sysClr val="windowText" lastClr="000000"/>
                        </a:solidFill>
                        <a:latin typeface="Garamond" charset="0"/>
                        <a:ea typeface="Garamond" charset="0"/>
                        <a:cs typeface="Garamond" charset="0"/>
                      </a:endParaRP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Convert LE in units of W/m2 to ET in mm/day</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Stratification scheme via interpolation and contours</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Simulate L2 product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5E0B4"/>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Select crop: </a:t>
                      </a:r>
                      <a:r>
                        <a:rPr lang="en-US" sz="1800" i="1" dirty="0" err="1">
                          <a:solidFill>
                            <a:sysClr val="windowText" lastClr="000000"/>
                          </a:solidFill>
                          <a:latin typeface="Garamond" charset="0"/>
                          <a:ea typeface="Garamond" charset="0"/>
                          <a:cs typeface="Garamond" charset="0"/>
                        </a:rPr>
                        <a:t>Digitaria</a:t>
                      </a:r>
                      <a:r>
                        <a:rPr lang="en-US" sz="1800" i="1" dirty="0">
                          <a:solidFill>
                            <a:sysClr val="windowText" lastClr="000000"/>
                          </a:solidFill>
                          <a:latin typeface="Garamond" charset="0"/>
                          <a:ea typeface="Garamond" charset="0"/>
                          <a:cs typeface="Garamond" charset="0"/>
                        </a:rPr>
                        <a:t> </a:t>
                      </a:r>
                      <a:r>
                        <a:rPr lang="en-US" sz="1800" i="1" dirty="0" err="1">
                          <a:solidFill>
                            <a:sysClr val="windowText" lastClr="000000"/>
                          </a:solidFill>
                          <a:latin typeface="Garamond" charset="0"/>
                          <a:ea typeface="Garamond" charset="0"/>
                          <a:cs typeface="Garamond" charset="0"/>
                        </a:rPr>
                        <a:t>decumbens</a:t>
                      </a:r>
                      <a:endParaRPr lang="en-US" sz="1800" dirty="0">
                        <a:solidFill>
                          <a:sysClr val="windowText" lastClr="000000"/>
                        </a:solidFill>
                        <a:latin typeface="Garamond" charset="0"/>
                        <a:ea typeface="Garamond" charset="0"/>
                        <a:cs typeface="Garamond" charset="0"/>
                      </a:endParaRP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Assign min/max thresholds</a:t>
                      </a:r>
                      <a:r>
                        <a:rPr lang="en-US" sz="1800" baseline="0" dirty="0">
                          <a:solidFill>
                            <a:sysClr val="windowText" lastClr="000000"/>
                          </a:solidFill>
                          <a:latin typeface="Garamond" charset="0"/>
                          <a:ea typeface="Garamond" charset="0"/>
                          <a:cs typeface="Garamond" charset="0"/>
                        </a:rPr>
                        <a:t> </a:t>
                      </a:r>
                      <a:r>
                        <a:rPr lang="en-US" sz="1800" dirty="0">
                          <a:solidFill>
                            <a:sysClr val="windowText" lastClr="000000"/>
                          </a:solidFill>
                          <a:latin typeface="Garamond" charset="0"/>
                          <a:ea typeface="Garamond" charset="0"/>
                          <a:cs typeface="Garamond" charset="0"/>
                        </a:rPr>
                        <a:t>for plot size and number</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Create plot distribution table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xmlns="" val="10002"/>
                  </a:ext>
                </a:extLst>
              </a:tr>
              <a:tr h="1253994">
                <a:tc>
                  <a:txBody>
                    <a:bodyPr/>
                    <a:lstStyle/>
                    <a:p>
                      <a:pPr algn="ctr"/>
                      <a:r>
                        <a:rPr lang="en-US" sz="1800" b="1" i="1" dirty="0">
                          <a:solidFill>
                            <a:sysClr val="windowText" lastClr="000000"/>
                          </a:solidFill>
                          <a:latin typeface="Garamond" charset="0"/>
                          <a:ea typeface="Garamond" charset="0"/>
                          <a:cs typeface="Garamond" charset="0"/>
                        </a:rPr>
                        <a:t>Data Analysis</a:t>
                      </a:r>
                    </a:p>
                  </a:txBody>
                  <a:tcPr vert="vert27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9D18E"/>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Compare hourly aggregate of latent energy at all flux</a:t>
                      </a:r>
                      <a:r>
                        <a:rPr lang="en-US" sz="1800" baseline="0" dirty="0">
                          <a:solidFill>
                            <a:sysClr val="windowText" lastClr="000000"/>
                          </a:solidFill>
                          <a:latin typeface="Garamond" charset="0"/>
                          <a:ea typeface="Garamond" charset="0"/>
                          <a:cs typeface="Garamond" charset="0"/>
                        </a:rPr>
                        <a:t> 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9D18E"/>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Apply </a:t>
                      </a:r>
                      <a:r>
                        <a:rPr lang="en-US" sz="1800" dirty="0" err="1">
                          <a:solidFill>
                            <a:sysClr val="windowText" lastClr="000000"/>
                          </a:solidFill>
                          <a:latin typeface="Garamond" charset="0"/>
                          <a:ea typeface="Garamond" charset="0"/>
                          <a:cs typeface="Garamond" charset="0"/>
                        </a:rPr>
                        <a:t>Neyman</a:t>
                      </a:r>
                      <a:r>
                        <a:rPr lang="en-US" sz="1800" dirty="0">
                          <a:solidFill>
                            <a:sysClr val="windowText" lastClr="000000"/>
                          </a:solidFill>
                          <a:latin typeface="Garamond" charset="0"/>
                          <a:ea typeface="Garamond" charset="0"/>
                          <a:cs typeface="Garamond" charset="0"/>
                        </a:rPr>
                        <a:t> optimal allocation technique to identify sample size scenarios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9D18E"/>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Specify plot locations with</a:t>
                      </a:r>
                      <a:r>
                        <a:rPr lang="en-US" sz="1800" baseline="0" dirty="0">
                          <a:solidFill>
                            <a:sysClr val="windowText" lastClr="000000"/>
                          </a:solidFill>
                          <a:latin typeface="Garamond" charset="0"/>
                          <a:ea typeface="Garamond" charset="0"/>
                          <a:cs typeface="Garamond" charset="0"/>
                        </a:rPr>
                        <a:t> </a:t>
                      </a:r>
                      <a:r>
                        <a:rPr lang="en-US" sz="1800" dirty="0">
                          <a:solidFill>
                            <a:sysClr val="windowText" lastClr="000000"/>
                          </a:solidFill>
                          <a:latin typeface="Garamond" charset="0"/>
                          <a:ea typeface="Garamond" charset="0"/>
                          <a:cs typeface="Garamond" charset="0"/>
                        </a:rPr>
                        <a:t>stratified sampling design</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Define method to measure</a:t>
                      </a:r>
                      <a:r>
                        <a:rPr lang="en-US" sz="1800" baseline="0" dirty="0">
                          <a:solidFill>
                            <a:sysClr val="windowText" lastClr="000000"/>
                          </a:solidFill>
                          <a:latin typeface="Garamond" charset="0"/>
                          <a:ea typeface="Garamond" charset="0"/>
                          <a:cs typeface="Garamond" charset="0"/>
                        </a:rPr>
                        <a:t> </a:t>
                      </a:r>
                      <a:r>
                        <a:rPr lang="en-US" sz="1800" dirty="0">
                          <a:solidFill>
                            <a:sysClr val="windowText" lastClr="000000"/>
                          </a:solidFill>
                          <a:latin typeface="Garamond" charset="0"/>
                          <a:ea typeface="Garamond" charset="0"/>
                          <a:cs typeface="Garamond" charset="0"/>
                        </a:rPr>
                        <a:t>crop yield and water use</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xmlns="" val="10003"/>
                  </a:ext>
                </a:extLst>
              </a:tr>
            </a:tbl>
          </a:graphicData>
        </a:graphic>
      </p:graphicFrame>
      <p:sp>
        <p:nvSpPr>
          <p:cNvPr id="91" name="Shape 246"/>
          <p:cNvSpPr txBox="1">
            <a:spLocks/>
          </p:cNvSpPr>
          <p:nvPr/>
        </p:nvSpPr>
        <p:spPr>
          <a:xfrm>
            <a:off x="4333641" y="27462157"/>
            <a:ext cx="3298122" cy="1313501"/>
          </a:xfrm>
          <a:prstGeom prst="rect">
            <a:avLst/>
          </a:prstGeom>
          <a:noFill/>
          <a:ln>
            <a:noFill/>
          </a:ln>
        </p:spPr>
        <p:txBody>
          <a:bodyPr lIns="91425" tIns="45700" rIns="91425" bIns="45700" anchor="t" anchorCtr="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spcBef>
                <a:spcPts val="0"/>
              </a:spcBef>
              <a:buNone/>
            </a:pPr>
            <a:r>
              <a:rPr lang="en-US" sz="1800" b="1" dirty="0">
                <a:solidFill>
                  <a:schemeClr val="tx1">
                    <a:lumMod val="75000"/>
                  </a:schemeClr>
                </a:solidFill>
              </a:rPr>
              <a:t>Variation of ET </a:t>
            </a:r>
            <a:r>
              <a:rPr lang="en-US" sz="1800" dirty="0">
                <a:solidFill>
                  <a:schemeClr val="tx1">
                    <a:lumMod val="75000"/>
                  </a:schemeClr>
                </a:solidFill>
              </a:rPr>
              <a:t>(</a:t>
            </a:r>
            <a:r>
              <a:rPr lang="en-US" sz="1800" dirty="0" err="1">
                <a:solidFill>
                  <a:schemeClr val="tx1">
                    <a:lumMod val="75000"/>
                  </a:schemeClr>
                </a:solidFill>
              </a:rPr>
              <a:t>Δ</a:t>
            </a:r>
            <a:r>
              <a:rPr lang="en-US" sz="1800" dirty="0">
                <a:solidFill>
                  <a:schemeClr val="tx1">
                    <a:lumMod val="75000"/>
                  </a:schemeClr>
                </a:solidFill>
              </a:rPr>
              <a:t> mm/day) </a:t>
            </a:r>
            <a:r>
              <a:rPr lang="en-US" sz="1800" dirty="0">
                <a:solidFill>
                  <a:srgbClr val="757070"/>
                </a:solidFill>
              </a:rPr>
              <a:t>stratification scheme with two strata. La </a:t>
            </a:r>
            <a:r>
              <a:rPr lang="en-US" sz="1800" dirty="0" err="1">
                <a:solidFill>
                  <a:srgbClr val="757070"/>
                </a:solidFill>
              </a:rPr>
              <a:t>Flor</a:t>
            </a:r>
            <a:r>
              <a:rPr lang="en-US" sz="1800" dirty="0">
                <a:solidFill>
                  <a:srgbClr val="757070"/>
                </a:solidFill>
              </a:rPr>
              <a:t> is within the stratum with a net temporal variation of ET from 2008-09 of over 12 mm.</a:t>
            </a:r>
          </a:p>
        </p:txBody>
      </p:sp>
      <p:graphicFrame>
        <p:nvGraphicFramePr>
          <p:cNvPr id="92" name="Table 91"/>
          <p:cNvGraphicFramePr>
            <a:graphicFrameLocks noGrp="1"/>
          </p:cNvGraphicFramePr>
          <p:nvPr>
            <p:extLst>
              <p:ext uri="{D42A27DB-BD31-4B8C-83A1-F6EECF244321}">
                <p14:modId xmlns:p14="http://schemas.microsoft.com/office/powerpoint/2010/main" val="2119891615"/>
              </p:ext>
            </p:extLst>
          </p:nvPr>
        </p:nvGraphicFramePr>
        <p:xfrm>
          <a:off x="1002921" y="26770818"/>
          <a:ext cx="3127837" cy="639562"/>
        </p:xfrm>
        <a:graphic>
          <a:graphicData uri="http://schemas.openxmlformats.org/drawingml/2006/table">
            <a:tbl>
              <a:tblPr firstRow="1" firstCol="1" bandRow="1">
                <a:solidFill>
                  <a:schemeClr val="tx1">
                    <a:lumMod val="40000"/>
                    <a:lumOff val="60000"/>
                  </a:schemeClr>
                </a:solidFill>
              </a:tblPr>
              <a:tblGrid>
                <a:gridCol w="1163707">
                  <a:extLst>
                    <a:ext uri="{9D8B030D-6E8A-4147-A177-3AD203B41FA5}">
                      <a16:colId xmlns:a16="http://schemas.microsoft.com/office/drawing/2014/main" xmlns="" val="20000"/>
                    </a:ext>
                  </a:extLst>
                </a:gridCol>
                <a:gridCol w="603885">
                  <a:extLst>
                    <a:ext uri="{9D8B030D-6E8A-4147-A177-3AD203B41FA5}">
                      <a16:colId xmlns:a16="http://schemas.microsoft.com/office/drawing/2014/main" xmlns="" val="20001"/>
                    </a:ext>
                  </a:extLst>
                </a:gridCol>
                <a:gridCol w="675323">
                  <a:extLst>
                    <a:ext uri="{9D8B030D-6E8A-4147-A177-3AD203B41FA5}">
                      <a16:colId xmlns:a16="http://schemas.microsoft.com/office/drawing/2014/main" xmlns="" val="20002"/>
                    </a:ext>
                  </a:extLst>
                </a:gridCol>
                <a:gridCol w="684922">
                  <a:extLst>
                    <a:ext uri="{9D8B030D-6E8A-4147-A177-3AD203B41FA5}">
                      <a16:colId xmlns:a16="http://schemas.microsoft.com/office/drawing/2014/main" xmlns="" val="20003"/>
                    </a:ext>
                  </a:extLst>
                </a:gridCol>
              </a:tblGrid>
              <a:tr h="213187">
                <a:tc rowSpan="2">
                  <a:txBody>
                    <a:bodyPr/>
                    <a:lstStyle/>
                    <a:p>
                      <a:pPr marL="0" marR="0" indent="0" algn="ctr" defTabSz="2743200" rtl="0" eaLnBrk="1" fontAlgn="auto" latinLnBrk="0" hangingPunct="1">
                        <a:lnSpc>
                          <a:spcPct val="115000"/>
                        </a:lnSpc>
                        <a:spcBef>
                          <a:spcPts val="0"/>
                        </a:spcBef>
                        <a:spcAft>
                          <a:spcPts val="0"/>
                        </a:spcAft>
                        <a:buClrTx/>
                        <a:buSzTx/>
                        <a:buFontTx/>
                        <a:buNone/>
                        <a:tabLst/>
                        <a:defRPr/>
                      </a:pPr>
                      <a:r>
                        <a:rPr lang="en-US" sz="1200" dirty="0">
                          <a:solidFill>
                            <a:srgbClr val="000000"/>
                          </a:solidFill>
                          <a:effectLst/>
                          <a:latin typeface="Garamond" charset="0"/>
                          <a:ea typeface="Garamond" charset="0"/>
                          <a:cs typeface="Garamond" charset="0"/>
                        </a:rPr>
                        <a:t>Optimal Sample Sizes (</a:t>
                      </a:r>
                      <a:r>
                        <a:rPr lang="en-US" sz="1200" dirty="0" err="1">
                          <a:solidFill>
                            <a:srgbClr val="000000"/>
                          </a:solidFill>
                          <a:effectLst/>
                          <a:latin typeface="Garamond" charset="0"/>
                          <a:ea typeface="Garamond" charset="0"/>
                          <a:cs typeface="Garamond" charset="0"/>
                        </a:rPr>
                        <a:t>n</a:t>
                      </a:r>
                      <a:r>
                        <a:rPr lang="en-US" sz="1200" baseline="-25000" dirty="0" err="1">
                          <a:solidFill>
                            <a:srgbClr val="000000"/>
                          </a:solidFill>
                          <a:effectLst/>
                          <a:latin typeface="Garamond" charset="0"/>
                          <a:ea typeface="Garamond" charset="0"/>
                          <a:cs typeface="Garamond" charset="0"/>
                        </a:rPr>
                        <a:t>h</a:t>
                      </a:r>
                      <a:r>
                        <a:rPr lang="en-US" sz="1200" baseline="0" dirty="0">
                          <a:solidFill>
                            <a:srgbClr val="000000"/>
                          </a:solidFill>
                          <a:effectLst/>
                          <a:latin typeface="Garamond" charset="0"/>
                          <a:ea typeface="Garamond" charset="0"/>
                          <a:cs typeface="Garamond" charset="0"/>
                        </a:rPr>
                        <a:t>)</a:t>
                      </a:r>
                      <a:endParaRPr lang="en-US" sz="1200" dirty="0">
                        <a:solidFill>
                          <a:srgbClr val="000000"/>
                        </a:solidFill>
                        <a:effectLst/>
                        <a:latin typeface="Garamond" charset="0"/>
                        <a:ea typeface="Garamond" charset="0"/>
                        <a:cs typeface="Garamond"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gn="ctr">
                        <a:lnSpc>
                          <a:spcPct val="115000"/>
                        </a:lnSpc>
                        <a:spcBef>
                          <a:spcPts val="0"/>
                        </a:spcBef>
                        <a:spcAft>
                          <a:spcPts val="0"/>
                        </a:spcAft>
                      </a:pPr>
                      <a:r>
                        <a:rPr lang="en-US" sz="1200" dirty="0">
                          <a:solidFill>
                            <a:srgbClr val="000000"/>
                          </a:solidFill>
                          <a:effectLst/>
                          <a:latin typeface="Garamond" charset="0"/>
                          <a:ea typeface="Garamond" charset="0"/>
                          <a:cs typeface="Garamond" charset="0"/>
                        </a:rPr>
                        <a:t>SW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gn="ctr">
                        <a:lnSpc>
                          <a:spcPct val="115000"/>
                        </a:lnSpc>
                        <a:spcBef>
                          <a:spcPts val="0"/>
                        </a:spcBef>
                        <a:spcAft>
                          <a:spcPts val="0"/>
                        </a:spcAft>
                      </a:pPr>
                      <a:r>
                        <a:rPr lang="en-US" sz="1200" dirty="0">
                          <a:solidFill>
                            <a:srgbClr val="000000"/>
                          </a:solidFill>
                          <a:effectLst/>
                          <a:latin typeface="Garamond" charset="0"/>
                          <a:ea typeface="Garamond" charset="0"/>
                          <a:cs typeface="Garamond" charset="0"/>
                        </a:rPr>
                        <a:t>Central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gn="ctr">
                        <a:lnSpc>
                          <a:spcPct val="115000"/>
                        </a:lnSpc>
                        <a:spcBef>
                          <a:spcPts val="0"/>
                        </a:spcBef>
                        <a:spcAft>
                          <a:spcPts val="0"/>
                        </a:spcAft>
                      </a:pPr>
                      <a:r>
                        <a:rPr lang="en-US" sz="1200" dirty="0">
                          <a:solidFill>
                            <a:srgbClr val="000000"/>
                          </a:solidFill>
                          <a:effectLst/>
                          <a:latin typeface="Garamond" charset="0"/>
                          <a:ea typeface="Garamond" charset="0"/>
                          <a:cs typeface="Garamond" charset="0"/>
                        </a:rPr>
                        <a:t>NE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extLst>
                  <a:ext uri="{0D108BD9-81ED-4DB2-BD59-A6C34878D82A}">
                    <a16:rowId xmlns:a16="http://schemas.microsoft.com/office/drawing/2014/main" xmlns="" val="10000"/>
                  </a:ext>
                </a:extLst>
              </a:tr>
              <a:tr h="426375">
                <a:tc vMerge="1">
                  <a:txBody>
                    <a:bodyPr/>
                    <a:lstStyle/>
                    <a:p>
                      <a:pPr marL="0" marR="0" indent="0" algn="l" defTabSz="2743200" rtl="0" eaLnBrk="1" fontAlgn="auto" latinLnBrk="0" hangingPunct="1">
                        <a:lnSpc>
                          <a:spcPct val="115000"/>
                        </a:lnSpc>
                        <a:spcBef>
                          <a:spcPts val="0"/>
                        </a:spcBef>
                        <a:spcAft>
                          <a:spcPts val="0"/>
                        </a:spcAft>
                        <a:buClrTx/>
                        <a:buSzTx/>
                        <a:buFontTx/>
                        <a:buNone/>
                        <a:tabLst/>
                        <a:defRPr/>
                      </a:pPr>
                      <a:endParaRPr lang="en-US" sz="1200" dirty="0">
                        <a:solidFill>
                          <a:srgbClr val="000000"/>
                        </a:solidFill>
                        <a:effectLst/>
                        <a:latin typeface="Garamond" charset="0"/>
                        <a:ea typeface="Garamond" charset="0"/>
                        <a:cs typeface="Garamond"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marL="0" marR="0">
                        <a:lnSpc>
                          <a:spcPct val="115000"/>
                        </a:lnSpc>
                        <a:spcBef>
                          <a:spcPts val="0"/>
                        </a:spcBef>
                        <a:spcAft>
                          <a:spcPts val="0"/>
                        </a:spcAft>
                      </a:pPr>
                      <a:r>
                        <a:rPr lang="en-US" sz="1200" dirty="0">
                          <a:solidFill>
                            <a:srgbClr val="000000"/>
                          </a:solidFill>
                          <a:effectLst/>
                          <a:latin typeface="Garamond" charset="0"/>
                          <a:ea typeface="Garamond" charset="0"/>
                          <a:cs typeface="Garamond" charset="0"/>
                        </a:rPr>
                        <a:t>10, 5, 1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nSpc>
                          <a:spcPct val="115000"/>
                        </a:lnSpc>
                        <a:spcBef>
                          <a:spcPts val="0"/>
                        </a:spcBef>
                        <a:spcAft>
                          <a:spcPts val="0"/>
                        </a:spcAft>
                      </a:pPr>
                      <a:r>
                        <a:rPr lang="en-US" sz="1200" dirty="0">
                          <a:solidFill>
                            <a:srgbClr val="000000"/>
                          </a:solidFill>
                          <a:effectLst/>
                          <a:latin typeface="Garamond" charset="0"/>
                          <a:ea typeface="Garamond" charset="0"/>
                          <a:cs typeface="Garamond" charset="0"/>
                        </a:rPr>
                        <a:t>41, 20, 4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nSpc>
                          <a:spcPct val="115000"/>
                        </a:lnSpc>
                        <a:spcBef>
                          <a:spcPts val="0"/>
                        </a:spcBef>
                        <a:spcAft>
                          <a:spcPts val="0"/>
                        </a:spcAft>
                      </a:pPr>
                      <a:r>
                        <a:rPr lang="en-US" sz="1200" dirty="0">
                          <a:solidFill>
                            <a:srgbClr val="000000"/>
                          </a:solidFill>
                          <a:effectLst/>
                          <a:latin typeface="Garamond" charset="0"/>
                          <a:ea typeface="Garamond" charset="0"/>
                          <a:cs typeface="Garamond" charset="0"/>
                        </a:rPr>
                        <a:t>49, 25, 5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extLst>
                  <a:ext uri="{0D108BD9-81ED-4DB2-BD59-A6C34878D82A}">
                    <a16:rowId xmlns:a16="http://schemas.microsoft.com/office/drawing/2014/main" xmlns="" val="10001"/>
                  </a:ext>
                </a:extLst>
              </a:tr>
            </a:tbl>
          </a:graphicData>
        </a:graphic>
      </p:graphicFrame>
      <p:graphicFrame>
        <p:nvGraphicFramePr>
          <p:cNvPr id="93" name="Table 92"/>
          <p:cNvGraphicFramePr>
            <a:graphicFrameLocks noGrp="1"/>
          </p:cNvGraphicFramePr>
          <p:nvPr>
            <p:extLst>
              <p:ext uri="{D42A27DB-BD31-4B8C-83A1-F6EECF244321}">
                <p14:modId xmlns:p14="http://schemas.microsoft.com/office/powerpoint/2010/main" val="4099534367"/>
              </p:ext>
            </p:extLst>
          </p:nvPr>
        </p:nvGraphicFramePr>
        <p:xfrm>
          <a:off x="4727726" y="26785212"/>
          <a:ext cx="2439365" cy="647384"/>
        </p:xfrm>
        <a:graphic>
          <a:graphicData uri="http://schemas.openxmlformats.org/drawingml/2006/table">
            <a:tbl>
              <a:tblPr firstRow="1" firstCol="1" bandRow="1">
                <a:solidFill>
                  <a:schemeClr val="tx1">
                    <a:lumMod val="40000"/>
                    <a:lumOff val="60000"/>
                  </a:schemeClr>
                </a:solidFill>
              </a:tblPr>
              <a:tblGrid>
                <a:gridCol w="664210">
                  <a:extLst>
                    <a:ext uri="{9D8B030D-6E8A-4147-A177-3AD203B41FA5}">
                      <a16:colId xmlns:a16="http://schemas.microsoft.com/office/drawing/2014/main" xmlns="" val="20001"/>
                    </a:ext>
                  </a:extLst>
                </a:gridCol>
                <a:gridCol w="664210">
                  <a:extLst>
                    <a:ext uri="{9D8B030D-6E8A-4147-A177-3AD203B41FA5}">
                      <a16:colId xmlns:a16="http://schemas.microsoft.com/office/drawing/2014/main" xmlns="" val="20002"/>
                    </a:ext>
                  </a:extLst>
                </a:gridCol>
                <a:gridCol w="1110945">
                  <a:extLst>
                    <a:ext uri="{9D8B030D-6E8A-4147-A177-3AD203B41FA5}">
                      <a16:colId xmlns:a16="http://schemas.microsoft.com/office/drawing/2014/main" xmlns="" val="20003"/>
                    </a:ext>
                  </a:extLst>
                </a:gridCol>
              </a:tblGrid>
              <a:tr h="238954">
                <a:tc>
                  <a:txBody>
                    <a:bodyPr/>
                    <a:lstStyle/>
                    <a:p>
                      <a:pPr marL="0" marR="0" algn="ctr">
                        <a:lnSpc>
                          <a:spcPct val="115000"/>
                        </a:lnSpc>
                        <a:spcBef>
                          <a:spcPts val="0"/>
                        </a:spcBef>
                        <a:spcAft>
                          <a:spcPts val="0"/>
                        </a:spcAft>
                      </a:pPr>
                      <a:r>
                        <a:rPr lang="en-US" sz="1200" dirty="0">
                          <a:solidFill>
                            <a:srgbClr val="000000"/>
                          </a:solidFill>
                          <a:effectLst/>
                          <a:latin typeface="Garamond" charset="0"/>
                          <a:ea typeface="Garamond" charset="0"/>
                          <a:cs typeface="Garamond" charset="0"/>
                        </a:rPr>
                        <a:t>High </a:t>
                      </a:r>
                      <a:r>
                        <a:rPr lang="en-US" sz="1200" dirty="0" err="1">
                          <a:solidFill>
                            <a:schemeClr val="tx1">
                              <a:lumMod val="75000"/>
                            </a:schemeClr>
                          </a:solidFill>
                        </a:rPr>
                        <a:t>Δ</a:t>
                      </a:r>
                      <a:endParaRPr lang="en-US" sz="1200" dirty="0">
                        <a:solidFill>
                          <a:srgbClr val="000000"/>
                        </a:solidFill>
                        <a:effectLst/>
                        <a:latin typeface="Garamond" charset="0"/>
                        <a:ea typeface="Garamond" charset="0"/>
                        <a:cs typeface="Garamond"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gn="ctr">
                        <a:lnSpc>
                          <a:spcPct val="115000"/>
                        </a:lnSpc>
                        <a:spcBef>
                          <a:spcPts val="0"/>
                        </a:spcBef>
                        <a:spcAft>
                          <a:spcPts val="0"/>
                        </a:spcAft>
                      </a:pPr>
                      <a:r>
                        <a:rPr lang="en-US" sz="1200" dirty="0">
                          <a:solidFill>
                            <a:srgbClr val="000000"/>
                          </a:solidFill>
                          <a:effectLst/>
                          <a:latin typeface="Garamond" charset="0"/>
                          <a:ea typeface="Garamond" charset="0"/>
                          <a:cs typeface="Garamond" charset="0"/>
                        </a:rPr>
                        <a:t>Low </a:t>
                      </a:r>
                      <a:r>
                        <a:rPr lang="en-US" sz="1200" dirty="0" err="1">
                          <a:solidFill>
                            <a:schemeClr val="tx1">
                              <a:lumMod val="75000"/>
                            </a:schemeClr>
                          </a:solidFill>
                        </a:rPr>
                        <a:t>Δ</a:t>
                      </a:r>
                      <a:endParaRPr lang="en-US" sz="1200" dirty="0">
                        <a:solidFill>
                          <a:srgbClr val="000000"/>
                        </a:solidFill>
                        <a:effectLst/>
                        <a:latin typeface="Garamond" charset="0"/>
                        <a:ea typeface="Garamond" charset="0"/>
                        <a:cs typeface="Garamond"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nSpc>
                          <a:spcPct val="115000"/>
                        </a:lnSpc>
                        <a:spcBef>
                          <a:spcPts val="0"/>
                        </a:spcBef>
                        <a:spcAft>
                          <a:spcPts val="0"/>
                        </a:spcAft>
                      </a:pPr>
                      <a:r>
                        <a:rPr lang="en-US" sz="1200" dirty="0">
                          <a:solidFill>
                            <a:srgbClr val="000000"/>
                          </a:solidFill>
                          <a:effectLst/>
                          <a:latin typeface="Garamond" charset="0"/>
                          <a:ea typeface="Garamond" charset="0"/>
                          <a:cs typeface="Garamond" charset="0"/>
                        </a:rPr>
                        <a:t>Total Sample (n)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extLst>
                  <a:ext uri="{0D108BD9-81ED-4DB2-BD59-A6C34878D82A}">
                    <a16:rowId xmlns:a16="http://schemas.microsoft.com/office/drawing/2014/main" xmlns="" val="10000"/>
                  </a:ext>
                </a:extLst>
              </a:tr>
              <a:tr h="408430">
                <a:tc>
                  <a:txBody>
                    <a:bodyPr/>
                    <a:lstStyle/>
                    <a:p>
                      <a:pPr marL="0" marR="0">
                        <a:lnSpc>
                          <a:spcPct val="115000"/>
                        </a:lnSpc>
                        <a:spcBef>
                          <a:spcPts val="0"/>
                        </a:spcBef>
                        <a:spcAft>
                          <a:spcPts val="0"/>
                        </a:spcAft>
                      </a:pPr>
                      <a:r>
                        <a:rPr lang="en-US" sz="1100" dirty="0">
                          <a:solidFill>
                            <a:srgbClr val="000000"/>
                          </a:solidFill>
                          <a:effectLst/>
                          <a:latin typeface="Times New Roman" charset="0"/>
                          <a:ea typeface="Times New Roman" charset="0"/>
                        </a:rPr>
                        <a:t>74, 37, 7</a:t>
                      </a:r>
                      <a:endParaRPr lang="en-US" sz="1100" dirty="0">
                        <a:solidFill>
                          <a:srgbClr val="000000"/>
                        </a:solidFill>
                        <a:effectLst/>
                        <a:latin typeface="Arial" charset="0"/>
                        <a:ea typeface="Arial"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nSpc>
                          <a:spcPct val="115000"/>
                        </a:lnSpc>
                        <a:spcBef>
                          <a:spcPts val="0"/>
                        </a:spcBef>
                        <a:spcAft>
                          <a:spcPts val="0"/>
                        </a:spcAft>
                      </a:pPr>
                      <a:r>
                        <a:rPr lang="en-US" sz="1100" dirty="0">
                          <a:solidFill>
                            <a:srgbClr val="000000"/>
                          </a:solidFill>
                          <a:effectLst/>
                          <a:latin typeface="Times New Roman" charset="0"/>
                          <a:ea typeface="Times New Roman" charset="0"/>
                        </a:rPr>
                        <a:t>26, 13, 3</a:t>
                      </a:r>
                      <a:endParaRPr lang="en-US" sz="1100" dirty="0">
                        <a:solidFill>
                          <a:srgbClr val="000000"/>
                        </a:solidFill>
                        <a:effectLst/>
                        <a:latin typeface="Arial" charset="0"/>
                        <a:ea typeface="Arial"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nSpc>
                          <a:spcPct val="115000"/>
                        </a:lnSpc>
                        <a:spcBef>
                          <a:spcPts val="0"/>
                        </a:spcBef>
                        <a:spcAft>
                          <a:spcPts val="0"/>
                        </a:spcAft>
                      </a:pPr>
                      <a:r>
                        <a:rPr lang="en-US" sz="1200" dirty="0">
                          <a:solidFill>
                            <a:srgbClr val="000000"/>
                          </a:solidFill>
                          <a:effectLst/>
                          <a:latin typeface="Garamond" charset="0"/>
                          <a:ea typeface="Garamond" charset="0"/>
                          <a:cs typeface="Garamond" charset="0"/>
                        </a:rPr>
                        <a:t>100, 50, 10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extLst>
                  <a:ext uri="{0D108BD9-81ED-4DB2-BD59-A6C34878D82A}">
                    <a16:rowId xmlns:a16="http://schemas.microsoft.com/office/drawing/2014/main" xmlns="" val="10001"/>
                  </a:ext>
                </a:extLst>
              </a:tr>
            </a:tbl>
          </a:graphicData>
        </a:graphic>
      </p:graphicFrame>
      <p:pic>
        <p:nvPicPr>
          <p:cNvPr id="94" name="Picture 93"/>
          <p:cNvPicPr>
            <a:picLocks noChangeAspect="1"/>
          </p:cNvPicPr>
          <p:nvPr/>
        </p:nvPicPr>
        <p:blipFill rotWithShape="1">
          <a:blip r:embed="rId15" cstate="print">
            <a:extLst>
              <a:ext uri="{28A0092B-C50C-407E-A947-70E740481C1C}">
                <a14:useLocalDpi xmlns:a14="http://schemas.microsoft.com/office/drawing/2010/main" val="0"/>
              </a:ext>
            </a:extLst>
          </a:blip>
          <a:srcRect l="9860" t="1775" r="16785" b="1084"/>
          <a:stretch/>
        </p:blipFill>
        <p:spPr>
          <a:xfrm>
            <a:off x="1276025" y="13547668"/>
            <a:ext cx="3969075" cy="3780998"/>
          </a:xfrm>
          <a:prstGeom prst="rect">
            <a:avLst/>
          </a:prstGeom>
        </p:spPr>
      </p:pic>
      <p:grpSp>
        <p:nvGrpSpPr>
          <p:cNvPr id="106" name="Group 105"/>
          <p:cNvGrpSpPr/>
          <p:nvPr/>
        </p:nvGrpSpPr>
        <p:grpSpPr>
          <a:xfrm>
            <a:off x="3586788" y="26383598"/>
            <a:ext cx="543697" cy="246221"/>
            <a:chOff x="11460904" y="27419733"/>
            <a:chExt cx="543697" cy="246221"/>
          </a:xfrm>
        </p:grpSpPr>
        <p:sp>
          <p:nvSpPr>
            <p:cNvPr id="107" name="Rectangle 106"/>
            <p:cNvSpPr/>
            <p:nvPr/>
          </p:nvSpPr>
          <p:spPr>
            <a:xfrm>
              <a:off x="11460904" y="27617428"/>
              <a:ext cx="4211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11482729" y="27419733"/>
              <a:ext cx="521872" cy="246221"/>
            </a:xfrm>
            <a:prstGeom prst="rect">
              <a:avLst/>
            </a:prstGeom>
            <a:noFill/>
          </p:spPr>
          <p:txBody>
            <a:bodyPr wrap="square" rtlCol="0">
              <a:spAutoFit/>
            </a:bodyPr>
            <a:lstStyle/>
            <a:p>
              <a:r>
                <a:rPr lang="en-US" sz="1000" dirty="0">
                  <a:solidFill>
                    <a:schemeClr val="bg1"/>
                  </a:solidFill>
                  <a:latin typeface="Calibri" charset="0"/>
                  <a:ea typeface="Calibri" charset="0"/>
                  <a:cs typeface="Calibri" charset="0"/>
                </a:rPr>
                <a:t>10 km</a:t>
              </a:r>
            </a:p>
          </p:txBody>
        </p:sp>
      </p:grpSp>
      <p:sp>
        <p:nvSpPr>
          <p:cNvPr id="110" name="Rectangle 109"/>
          <p:cNvSpPr/>
          <p:nvPr/>
        </p:nvSpPr>
        <p:spPr>
          <a:xfrm>
            <a:off x="1276024" y="13547668"/>
            <a:ext cx="3969076" cy="378099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Shape 267"/>
          <p:cNvSpPr txBox="1">
            <a:spLocks/>
          </p:cNvSpPr>
          <p:nvPr/>
        </p:nvSpPr>
        <p:spPr>
          <a:xfrm>
            <a:off x="7754470" y="33674955"/>
            <a:ext cx="5893924" cy="553859"/>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pPr marL="0" marR="0" lvl="0" indent="0" algn="l" defTabSz="914400" rtl="0" eaLnBrk="1" fontAlgn="auto" latinLnBrk="0" hangingPunct="1">
              <a:lnSpc>
                <a:spcPct val="90000"/>
              </a:lnSpc>
              <a:spcBef>
                <a:spcPts val="0"/>
              </a:spcBef>
              <a:spcAft>
                <a:spcPts val="0"/>
              </a:spcAft>
              <a:buClr>
                <a:srgbClr val="7F7F7F"/>
              </a:buClr>
              <a:buSzTx/>
              <a:buFont typeface="Arial"/>
              <a:buNone/>
              <a:tabLst/>
              <a:defRPr/>
            </a:pPr>
            <a:r>
              <a:rPr kumimoji="0" lang="en-US" sz="2000" b="1" i="1" u="none" strike="noStrike" kern="0" cap="none" spc="0" normalizeH="0" noProof="0" dirty="0">
                <a:ln>
                  <a:noFill/>
                </a:ln>
                <a:solidFill>
                  <a:schemeClr val="tx1">
                    <a:lumMod val="75000"/>
                  </a:schemeClr>
                </a:solidFill>
                <a:effectLst/>
                <a:uLnTx/>
                <a:uFillTx/>
                <a:latin typeface="Garamond" charset="0"/>
                <a:ea typeface="Garamond" charset="0"/>
                <a:cs typeface="Garamond" charset="0"/>
                <a:sym typeface="Questrial"/>
              </a:rPr>
              <a:t>Plot Distribution:</a:t>
            </a:r>
            <a:endParaRPr kumimoji="0" lang="en-US" sz="2000" b="1" i="0" u="none" strike="noStrike" kern="0" cap="none" spc="0" normalizeH="0" noProof="0" dirty="0">
              <a:ln>
                <a:noFill/>
              </a:ln>
              <a:solidFill>
                <a:schemeClr val="tx1">
                  <a:lumMod val="75000"/>
                </a:schemeClr>
              </a:solidFill>
              <a:effectLst/>
              <a:uLnTx/>
              <a:uFillTx/>
              <a:latin typeface="Garamond" charset="0"/>
              <a:ea typeface="Garamond" charset="0"/>
              <a:cs typeface="Garamond" charset="0"/>
              <a:sym typeface="Questrial"/>
            </a:endParaRPr>
          </a:p>
          <a:p>
            <a:pPr marL="0" marR="0" lvl="0" indent="0" algn="l" defTabSz="914400" rtl="0" eaLnBrk="1" fontAlgn="auto" latinLnBrk="0" hangingPunct="1">
              <a:lnSpc>
                <a:spcPct val="90000"/>
              </a:lnSpc>
              <a:spcBef>
                <a:spcPts val="0"/>
              </a:spcBef>
              <a:spcAft>
                <a:spcPts val="0"/>
              </a:spcAft>
              <a:buClr>
                <a:srgbClr val="7F7F7F"/>
              </a:buClr>
              <a:buSzTx/>
              <a:buFont typeface="Arial"/>
              <a:buNone/>
              <a:tabLst/>
              <a:defRPr/>
            </a:pPr>
            <a:r>
              <a:rPr lang="en-US" sz="1800" kern="0" dirty="0">
                <a:solidFill>
                  <a:schemeClr val="tx1">
                    <a:lumMod val="75000"/>
                  </a:schemeClr>
                </a:solidFill>
                <a:latin typeface="Garamond" charset="0"/>
                <a:ea typeface="Garamond" charset="0"/>
                <a:cs typeface="Garamond" charset="0"/>
              </a:rPr>
              <a:t>5 plots per irrigation regime, 1 ha per plot (Tier 1 C)</a:t>
            </a:r>
            <a:r>
              <a:rPr kumimoji="0" lang="en-US" sz="2000" b="0" i="0" u="none" strike="noStrike" kern="0" cap="none" spc="0" normalizeH="0" noProof="0" dirty="0">
                <a:ln>
                  <a:noFill/>
                </a:ln>
                <a:solidFill>
                  <a:schemeClr val="tx1">
                    <a:lumMod val="75000"/>
                  </a:schemeClr>
                </a:solidFill>
                <a:effectLst/>
                <a:uLnTx/>
                <a:uFillTx/>
                <a:latin typeface="Garamond" charset="0"/>
                <a:ea typeface="Garamond" charset="0"/>
                <a:cs typeface="Garamond" charset="0"/>
                <a:sym typeface="Questrial"/>
              </a:rPr>
              <a:t> </a:t>
            </a:r>
          </a:p>
          <a:p>
            <a:pPr marL="0" marR="0" lvl="0" indent="0" algn="l" defTabSz="914400" rtl="0" eaLnBrk="1" fontAlgn="auto" latinLnBrk="0" hangingPunct="1">
              <a:lnSpc>
                <a:spcPct val="90000"/>
              </a:lnSpc>
              <a:spcBef>
                <a:spcPts val="0"/>
              </a:spcBef>
              <a:spcAft>
                <a:spcPts val="0"/>
              </a:spcAft>
              <a:buClr>
                <a:srgbClr val="7F7F7F"/>
              </a:buClr>
              <a:buSzTx/>
              <a:buFont typeface="Arial"/>
              <a:buNone/>
              <a:tabLst/>
              <a:defRPr/>
            </a:pPr>
            <a:endParaRPr kumimoji="0" lang="en-US" sz="2000" b="0" i="0" u="none" strike="noStrike" kern="0" cap="none" spc="0" normalizeH="0" noProof="0" dirty="0">
              <a:ln>
                <a:noFill/>
              </a:ln>
              <a:solidFill>
                <a:schemeClr val="tx1">
                  <a:lumMod val="75000"/>
                </a:schemeClr>
              </a:solidFill>
              <a:effectLst/>
              <a:uLnTx/>
              <a:uFillTx/>
              <a:latin typeface="Garamond" charset="0"/>
              <a:ea typeface="Garamond" charset="0"/>
              <a:cs typeface="Garamond" charset="0"/>
              <a:sym typeface="Questrial"/>
            </a:endParaRPr>
          </a:p>
        </p:txBody>
      </p:sp>
      <p:pic>
        <p:nvPicPr>
          <p:cNvPr id="1026" name="Picture 2" descr="Tier1C_plotDistribution_randomSqu2"/>
          <p:cNvPicPr>
            <a:picLocks noChangeAspect="1" noChangeArrowheads="1"/>
          </p:cNvPicPr>
          <p:nvPr/>
        </p:nvPicPr>
        <p:blipFill>
          <a:blip r:embed="rId16">
            <a:extLst>
              <a:ext uri="{28A0092B-C50C-407E-A947-70E740481C1C}">
                <a14:useLocalDpi xmlns:a14="http://schemas.microsoft.com/office/drawing/2010/main" val="0"/>
              </a:ext>
            </a:extLst>
          </a:blip>
          <a:srcRect l="1711" t="12727" r="8022" b="22148"/>
          <a:stretch>
            <a:fillRect/>
          </a:stretch>
        </p:blipFill>
        <p:spPr bwMode="auto">
          <a:xfrm>
            <a:off x="8242964" y="30109672"/>
            <a:ext cx="3823505" cy="356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Shape 246"/>
          <p:cNvSpPr txBox="1">
            <a:spLocks/>
          </p:cNvSpPr>
          <p:nvPr/>
        </p:nvSpPr>
        <p:spPr>
          <a:xfrm>
            <a:off x="7737820" y="24080103"/>
            <a:ext cx="5034493" cy="1313501"/>
          </a:xfrm>
          <a:prstGeom prst="rect">
            <a:avLst/>
          </a:prstGeom>
          <a:noFill/>
          <a:ln>
            <a:noFill/>
          </a:ln>
        </p:spPr>
        <p:txBody>
          <a:bodyPr lIns="91425" tIns="45700" rIns="91425" bIns="45700" anchor="t" anchorCtr="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spcBef>
                <a:spcPts val="0"/>
              </a:spcBef>
              <a:buNone/>
            </a:pPr>
            <a:r>
              <a:rPr lang="en-US" sz="1800" b="1" dirty="0">
                <a:solidFill>
                  <a:schemeClr val="tx1">
                    <a:lumMod val="75000"/>
                  </a:schemeClr>
                </a:solidFill>
              </a:rPr>
              <a:t>Simulated ECOSTRESS L2 Data</a:t>
            </a:r>
          </a:p>
          <a:p>
            <a:pPr marL="0" indent="0">
              <a:spcBef>
                <a:spcPts val="0"/>
              </a:spcBef>
              <a:buNone/>
            </a:pPr>
            <a:r>
              <a:rPr lang="en-US" sz="1800" dirty="0">
                <a:solidFill>
                  <a:srgbClr val="757070"/>
                </a:solidFill>
              </a:rPr>
              <a:t>Input data from Suomi NPP VIIRS, ASTER GED, MERRA-2, and Radiative Transfer Model (RTTOV) were used to create a simulated ECOSTRESS Land Surface Temperature data product.</a:t>
            </a:r>
          </a:p>
        </p:txBody>
      </p:sp>
      <p:pic>
        <p:nvPicPr>
          <p:cNvPr id="88" name="Picture 87"/>
          <p:cNvPicPr>
            <a:picLocks noChangeAspect="1"/>
          </p:cNvPicPr>
          <p:nvPr/>
        </p:nvPicPr>
        <p:blipFill rotWithShape="1">
          <a:blip r:embed="rId17" cstate="print">
            <a:extLst>
              <a:ext uri="{28A0092B-C50C-407E-A947-70E740481C1C}">
                <a14:useLocalDpi xmlns:a14="http://schemas.microsoft.com/office/drawing/2010/main" val="0"/>
              </a:ext>
            </a:extLst>
          </a:blip>
          <a:srcRect l="12222" t="28318" r="10125" b="24503"/>
          <a:stretch/>
        </p:blipFill>
        <p:spPr>
          <a:xfrm>
            <a:off x="874410" y="19970663"/>
            <a:ext cx="5554043" cy="2963341"/>
          </a:xfrm>
          <a:prstGeom prst="rect">
            <a:avLst/>
          </a:prstGeom>
          <a:effectLst>
            <a:softEdge rad="101600"/>
          </a:effectLst>
        </p:spPr>
      </p:pic>
      <p:sp>
        <p:nvSpPr>
          <p:cNvPr id="99" name="TextBox 98"/>
          <p:cNvSpPr txBox="1"/>
          <p:nvPr/>
        </p:nvSpPr>
        <p:spPr>
          <a:xfrm>
            <a:off x="1488703" y="19325406"/>
            <a:ext cx="4235583" cy="6463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solidFill>
                  <a:srgbClr val="3B3838"/>
                </a:solidFill>
                <a:latin typeface="Garamond"/>
              </a:rPr>
              <a:t>Diurnal PT-JPL Latent Energy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solidFill>
                  <a:srgbClr val="3B3838"/>
                </a:solidFill>
                <a:latin typeface="Garamond"/>
              </a:rPr>
              <a:t>Weekly Average Correlation with FLUXNET</a:t>
            </a:r>
          </a:p>
        </p:txBody>
      </p:sp>
      <mc:AlternateContent xmlns:mc="http://schemas.openxmlformats.org/markup-compatibility/2006" xmlns:a14="http://schemas.microsoft.com/office/drawing/2010/main">
        <mc:Choice Requires="a14">
          <p:sp>
            <p:nvSpPr>
              <p:cNvPr id="100" name="TextBox 99"/>
              <p:cNvSpPr txBox="1"/>
              <p:nvPr/>
            </p:nvSpPr>
            <p:spPr>
              <a:xfrm>
                <a:off x="1724689" y="23029733"/>
                <a:ext cx="414530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xmlns="">
                    <m:r>
                      <a:rPr lang="en-US" sz="1800">
                        <a:solidFill>
                          <a:srgbClr val="3B3838"/>
                        </a:solidFill>
                        <a:latin typeface="Cambria Math" panose="02040503050406030204" pitchFamily="18" charset="0"/>
                      </a:rPr>
                      <m:t>𝜌</m:t>
                    </m:r>
                  </m:oMath>
                </a14:m>
                <a:r>
                  <a:rPr lang="en-US" sz="1800" dirty="0">
                    <a:solidFill>
                      <a:srgbClr val="3B3838"/>
                    </a:solidFill>
                    <a:latin typeface="Garamond"/>
                  </a:rPr>
                  <a:t> = 0.65, R² = 0.42, RMSE = 26.68 W/m² </a:t>
                </a:r>
              </a:p>
            </p:txBody>
          </p:sp>
        </mc:Choice>
        <mc:Fallback xmlns="">
          <p:sp>
            <p:nvSpPr>
              <p:cNvPr id="100" name="TextBox 99"/>
              <p:cNvSpPr txBox="1">
                <a:spLocks noRot="1" noChangeAspect="1" noMove="1" noResize="1" noEditPoints="1" noAdjustHandles="1" noChangeArrowheads="1" noChangeShapeType="1" noTextEdit="1"/>
              </p:cNvSpPr>
              <p:nvPr/>
            </p:nvSpPr>
            <p:spPr>
              <a:xfrm>
                <a:off x="1724689" y="23029733"/>
                <a:ext cx="4145302" cy="369332"/>
              </a:xfrm>
              <a:prstGeom prst="rect">
                <a:avLst/>
              </a:prstGeom>
              <a:blipFill>
                <a:blip r:embed="rId18"/>
                <a:stretch>
                  <a:fillRect t="-8333" b="-2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8525650" y="23143745"/>
                <a:ext cx="395133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xmlns="">
                    <m:r>
                      <a:rPr lang="en-US" sz="1800">
                        <a:solidFill>
                          <a:srgbClr val="3B3838"/>
                        </a:solidFill>
                        <a:latin typeface="Cambria Math" panose="02040503050406030204" pitchFamily="18" charset="0"/>
                      </a:rPr>
                      <m:t>𝜌</m:t>
                    </m:r>
                  </m:oMath>
                </a14:m>
                <a:r>
                  <a:rPr lang="en-US" sz="1800" dirty="0">
                    <a:solidFill>
                      <a:srgbClr val="3B3838"/>
                    </a:solidFill>
                    <a:latin typeface="Garamond"/>
                  </a:rPr>
                  <a:t> = 0.98, R² = 0.97, RMSE = 6.65 W/m² </a:t>
                </a:r>
              </a:p>
            </p:txBody>
          </p:sp>
        </mc:Choice>
        <mc:Fallback xmlns="">
          <p:sp>
            <p:nvSpPr>
              <p:cNvPr id="101" name="TextBox 100"/>
              <p:cNvSpPr txBox="1">
                <a:spLocks noRot="1" noChangeAspect="1" noMove="1" noResize="1" noEditPoints="1" noAdjustHandles="1" noChangeArrowheads="1" noChangeShapeType="1" noTextEdit="1"/>
              </p:cNvSpPr>
              <p:nvPr/>
            </p:nvSpPr>
            <p:spPr>
              <a:xfrm>
                <a:off x="8525650" y="23143745"/>
                <a:ext cx="3951338" cy="369332"/>
              </a:xfrm>
              <a:prstGeom prst="rect">
                <a:avLst/>
              </a:prstGeom>
              <a:blipFill>
                <a:blip r:embed="rId19"/>
                <a:stretch>
                  <a:fillRect t="-8333" r="-1080" b="-28333"/>
                </a:stretch>
              </a:blipFill>
            </p:spPr>
            <p:txBody>
              <a:bodyPr/>
              <a:lstStyle/>
              <a:p>
                <a:r>
                  <a:rPr lang="en-US">
                    <a:noFill/>
                  </a:rPr>
                  <a:t> </a:t>
                </a:r>
              </a:p>
            </p:txBody>
          </p:sp>
        </mc:Fallback>
      </mc:AlternateContent>
      <p:sp>
        <p:nvSpPr>
          <p:cNvPr id="102" name="Rectangle 101"/>
          <p:cNvSpPr/>
          <p:nvPr/>
        </p:nvSpPr>
        <p:spPr>
          <a:xfrm>
            <a:off x="6658533" y="19255261"/>
            <a:ext cx="6096000" cy="830997"/>
          </a:xfrm>
          <a:prstGeom prst="rect">
            <a:avLst/>
          </a:prstGeom>
        </p:spPr>
        <p:txBody>
          <a:bodyPr>
            <a:spAutoFit/>
          </a:bodyPr>
          <a:lstStyle/>
          <a:p>
            <a:pPr algn="ctr">
              <a:defRPr kumimoji="0" lang="en-US" sz="1400" b="0" i="0" u="none" strike="noStrike" kern="0" cap="none" spc="0" normalizeH="0" baseline="0" dirty="0">
                <a:ln>
                  <a:noFill/>
                </a:ln>
                <a:solidFill>
                  <a:sysClr val="windowText" lastClr="000000"/>
                </a:solidFill>
                <a:effectLst/>
                <a:uLnTx/>
                <a:uFillTx/>
                <a:latin typeface="+mn-lt"/>
                <a:ea typeface="+mn-ea"/>
                <a:cs typeface="+mn-cs"/>
              </a:defRPr>
            </a:pPr>
            <a:r>
              <a:rPr lang="en-US" sz="1600" dirty="0">
                <a:solidFill>
                  <a:srgbClr val="3B3838"/>
                </a:solidFill>
                <a:latin typeface="Garamond"/>
              </a:rPr>
              <a:t>PT-JPL Latent Energy Using MODIS Land Data and MERRA2 Surface Meteorology Compared to La Thuile FLUXNET Aggregated by Hour at All Sites with Absolute and Percentage Bias</a:t>
            </a:r>
          </a:p>
        </p:txBody>
      </p:sp>
      <p:pic>
        <p:nvPicPr>
          <p:cNvPr id="103" name="Picture 102"/>
          <p:cNvPicPr>
            <a:picLocks noChangeAspect="1"/>
          </p:cNvPicPr>
          <p:nvPr/>
        </p:nvPicPr>
        <p:blipFill>
          <a:blip r:embed="rId20">
            <a:extLst>
              <a:ext uri="{BEBA8EAE-BF5A-486C-A8C5-ECC9F3942E4B}">
                <a14:imgProps xmlns:a14="http://schemas.microsoft.com/office/drawing/2010/main">
                  <a14:imgLayer r:embed="rId21">
                    <a14:imgEffect>
                      <a14:sharpenSoften amount="30000"/>
                    </a14:imgEffect>
                    <a14:imgEffect>
                      <a14:saturation sat="161000"/>
                    </a14:imgEffect>
                  </a14:imgLayer>
                </a14:imgProps>
              </a:ext>
            </a:extLst>
          </a:blip>
          <a:stretch>
            <a:fillRect/>
          </a:stretch>
        </p:blipFill>
        <p:spPr>
          <a:xfrm>
            <a:off x="6369385" y="19970663"/>
            <a:ext cx="6352583" cy="3357748"/>
          </a:xfrm>
          <a:prstGeom prst="rect">
            <a:avLst/>
          </a:prstGeom>
        </p:spPr>
      </p:pic>
      <p:pic>
        <p:nvPicPr>
          <p:cNvPr id="7" name="Picture 6"/>
          <p:cNvPicPr>
            <a:picLocks noChangeAspect="1"/>
          </p:cNvPicPr>
          <p:nvPr/>
        </p:nvPicPr>
        <p:blipFill>
          <a:blip r:embed="rId22"/>
          <a:stretch>
            <a:fillRect/>
          </a:stretch>
        </p:blipFill>
        <p:spPr>
          <a:xfrm>
            <a:off x="1398422" y="30038241"/>
            <a:ext cx="6320362" cy="3235681"/>
          </a:xfrm>
          <a:prstGeom prst="rect">
            <a:avLst/>
          </a:prstGeom>
        </p:spPr>
      </p:pic>
      <p:sp>
        <p:nvSpPr>
          <p:cNvPr id="105" name="TextBox 104"/>
          <p:cNvSpPr txBox="1"/>
          <p:nvPr/>
        </p:nvSpPr>
        <p:spPr>
          <a:xfrm>
            <a:off x="2395258" y="29625205"/>
            <a:ext cx="9822078" cy="507831"/>
          </a:xfrm>
          <a:prstGeom prst="rect">
            <a:avLst/>
          </a:prstGeom>
        </p:spPr>
        <p:txBody>
          <a:bodyPr wrap="square" rtlCol="0">
            <a:spAutoFit/>
          </a:bodyPr>
          <a:lstStyle/>
          <a:p>
            <a:r>
              <a:rPr lang="en-US" sz="2700" b="1" i="1" dirty="0"/>
              <a:t>Research Question: </a:t>
            </a:r>
            <a:r>
              <a:rPr lang="en-US" sz="2700" dirty="0"/>
              <a:t>Can diurnal ET improve water use efficiency?</a:t>
            </a:r>
          </a:p>
        </p:txBody>
      </p:sp>
      <p:sp>
        <p:nvSpPr>
          <p:cNvPr id="9" name="Rectangle 8"/>
          <p:cNvSpPr/>
          <p:nvPr/>
        </p:nvSpPr>
        <p:spPr>
          <a:xfrm>
            <a:off x="1002921" y="32855069"/>
            <a:ext cx="13716000" cy="1477328"/>
          </a:xfrm>
          <a:prstGeom prst="rect">
            <a:avLst/>
          </a:prstGeom>
        </p:spPr>
        <p:txBody>
          <a:bodyPr>
            <a:spAutoFit/>
          </a:bodyPr>
          <a:lstStyle/>
          <a:p>
            <a:r>
              <a:rPr lang="en-US" sz="1800" b="1" i="1" dirty="0"/>
              <a:t>Study Groups:</a:t>
            </a:r>
          </a:p>
          <a:p>
            <a:pPr marL="342900" indent="-342900">
              <a:buFont typeface="+mj-lt"/>
              <a:buAutoNum type="arabicPeriod"/>
            </a:pPr>
            <a:r>
              <a:rPr lang="en-US" sz="1800" dirty="0"/>
              <a:t>Full diurnal cycle ET data, </a:t>
            </a:r>
          </a:p>
          <a:p>
            <a:pPr marL="342900" indent="-342900">
              <a:buFont typeface="+mj-lt"/>
              <a:buAutoNum type="arabicPeriod"/>
            </a:pPr>
            <a:r>
              <a:rPr lang="en-US" sz="1800" dirty="0"/>
              <a:t>ET data based on ECOSTRESS overpass times </a:t>
            </a:r>
          </a:p>
          <a:p>
            <a:pPr marL="342900" indent="-342900">
              <a:buFont typeface="+mj-lt"/>
              <a:buAutoNum type="arabicPeriod"/>
            </a:pPr>
            <a:r>
              <a:rPr lang="en-US" sz="1800" dirty="0"/>
              <a:t>Traditional</a:t>
            </a:r>
          </a:p>
          <a:p>
            <a:pPr marL="342900" indent="-342900">
              <a:buFont typeface="+mj-lt"/>
              <a:buAutoNum type="arabicPeriod"/>
            </a:pPr>
            <a:r>
              <a:rPr lang="en-US" sz="1800" dirty="0"/>
              <a:t>“Business as usual” precision agriculture</a:t>
            </a:r>
          </a:p>
        </p:txBody>
      </p:sp>
    </p:spTree>
    <p:extLst>
      <p:ext uri="{BB962C8B-B14F-4D97-AF65-F5344CB8AC3E}">
        <p14:creationId xmlns:p14="http://schemas.microsoft.com/office/powerpoint/2010/main" val="567650982"/>
      </p:ext>
    </p:extLst>
  </p:cSld>
  <p:clrMapOvr>
    <a:masterClrMapping/>
  </p:clrMapOvr>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2534</TotalTime>
  <Words>1147</Words>
  <Application>Microsoft Macintosh PowerPoint</Application>
  <PresentationFormat>Custom</PresentationFormat>
  <Paragraphs>108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Halverson , Gregory H (329G-Affiliate)</cp:lastModifiedBy>
  <cp:revision>162</cp:revision>
  <dcterms:created xsi:type="dcterms:W3CDTF">2015-06-02T14:58:58Z</dcterms:created>
  <dcterms:modified xsi:type="dcterms:W3CDTF">2016-08-08T23:48:26Z</dcterms:modified>
</cp:coreProperties>
</file>