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Questrial" panose="020B0604020202020204" charset="0"/>
      <p:regular r:id="rId4"/>
    </p:embeddedFont>
    <p:embeddedFont>
      <p:font typeface="Webdings" panose="05030102010509060703" pitchFamily="18" charset="2"/>
      <p:regular r:id="rId5"/>
    </p:embeddedFont>
    <p:embeddedFont>
      <p:font typeface="Garamond" panose="02020404030301010803" pitchFamily="18" charset="0"/>
      <p:regular r:id="rId6"/>
      <p:bold r:id="rId7"/>
      <p:italic r:id="rId8"/>
    </p:embeddedFont>
    <p:embeddedFont>
      <p:font typeface="Century Gothic" panose="020B0502020202020204" pitchFamily="34"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Sutton" initials="JS" lastIdx="8" clrIdx="0"/>
  <p:cmAuthor id="1" name="Arya, Vishal (LARC)[DEVELOP]" initials="AV(" lastIdx="16" clrIdx="1">
    <p:extLst/>
  </p:cmAuthor>
  <p:cmAuthor id="2" name="Fenn, Teresa E. (LARC-E3)[SSAI DEVELOP]" initials="FTE(D" lastIdx="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9884" autoAdjust="0"/>
  </p:normalViewPr>
  <p:slideViewPr>
    <p:cSldViewPr>
      <p:cViewPr>
        <p:scale>
          <a:sx n="50" d="100"/>
          <a:sy n="50" d="100"/>
        </p:scale>
        <p:origin x="216" y="-4590"/>
      </p:cViewPr>
      <p:guideLst>
        <p:guide orient="horz" pos="11520"/>
        <p:guide pos="86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71380443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17" name="Shape 17"/>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3224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1"/>
        <p:cNvGrpSpPr/>
        <p:nvPr/>
      </p:nvGrpSpPr>
      <p:grpSpPr>
        <a:xfrm>
          <a:off x="0" y="0"/>
          <a:ext cx="0" cy="0"/>
          <a:chOff x="0" y="0"/>
          <a:chExt cx="0" cy="0"/>
        </a:xfrm>
      </p:grpSpPr>
      <p:sp>
        <p:nvSpPr>
          <p:cNvPr id="12" name="Shape 12"/>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marR="0" lvl="0" indent="0" algn="l" rtl="0">
              <a:lnSpc>
                <a:spcPct val="90000"/>
              </a:lnSpc>
              <a:spcBef>
                <a:spcPts val="3000"/>
              </a:spcBef>
              <a:buClr>
                <a:schemeClr val="dk1"/>
              </a:buClr>
              <a:buFont typeface="Arial"/>
              <a:buNone/>
              <a:defRPr sz="3600" b="1" i="0" u="none" strike="noStrike" cap="none">
                <a:solidFill>
                  <a:schemeClr val="dk1"/>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1" i="0" u="none" strike="noStrike" cap="none">
                <a:solidFill>
                  <a:schemeClr val="dk1"/>
                </a:solidFill>
                <a:latin typeface="Questrial"/>
                <a:ea typeface="Questrial"/>
                <a:cs typeface="Questrial"/>
                <a:sym typeface="Questrial"/>
              </a:defRPr>
            </a:lvl2pPr>
            <a:lvl3pPr marL="3429000" marR="0" lvl="2" indent="-304800" algn="l" rtl="0">
              <a:lnSpc>
                <a:spcPct val="90000"/>
              </a:lnSpc>
              <a:spcBef>
                <a:spcPts val="1500"/>
              </a:spcBef>
              <a:buClr>
                <a:schemeClr val="dk1"/>
              </a:buClr>
              <a:buSzPct val="100000"/>
              <a:buFont typeface="Arial"/>
              <a:buChar char="•"/>
              <a:defRPr sz="6000" b="1" i="0" u="none" strike="noStrike" cap="none">
                <a:solidFill>
                  <a:schemeClr val="dk1"/>
                </a:solidFill>
                <a:latin typeface="Questrial"/>
                <a:ea typeface="Questrial"/>
                <a:cs typeface="Questrial"/>
                <a:sym typeface="Questrial"/>
              </a:defRPr>
            </a:lvl3pPr>
            <a:lvl4pPr marL="4800600" marR="0" lvl="3" indent="-342900" algn="l" rtl="0">
              <a:lnSpc>
                <a:spcPct val="90000"/>
              </a:lnSpc>
              <a:spcBef>
                <a:spcPts val="1500"/>
              </a:spcBef>
              <a:buClr>
                <a:schemeClr val="dk1"/>
              </a:buClr>
              <a:buSzPct val="100000"/>
              <a:buFont typeface="Arial"/>
              <a:buChar char="•"/>
              <a:defRPr sz="5400" b="1" i="0" u="none" strike="noStrike" cap="none">
                <a:solidFill>
                  <a:schemeClr val="dk1"/>
                </a:solidFill>
                <a:latin typeface="Questrial"/>
                <a:ea typeface="Questrial"/>
                <a:cs typeface="Questrial"/>
                <a:sym typeface="Questrial"/>
              </a:defRPr>
            </a:lvl4pPr>
            <a:lvl5pPr marL="6172200" marR="0" lvl="4" indent="-342900" algn="l" rtl="0">
              <a:lnSpc>
                <a:spcPct val="90000"/>
              </a:lnSpc>
              <a:spcBef>
                <a:spcPts val="1500"/>
              </a:spcBef>
              <a:buClr>
                <a:schemeClr val="dk1"/>
              </a:buClr>
              <a:buSzPct val="100000"/>
              <a:buFont typeface="Arial"/>
              <a:buChar char="•"/>
              <a:defRPr sz="5400" b="1" i="0" u="none" strike="noStrike" cap="none">
                <a:solidFill>
                  <a:schemeClr val="dk1"/>
                </a:solidFill>
                <a:latin typeface="Questrial"/>
                <a:ea typeface="Questrial"/>
                <a:cs typeface="Questrial"/>
                <a:sym typeface="Questrial"/>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3" name="Shape 13"/>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marR="0" lvl="0" indent="0" algn="ctr" rtl="0">
              <a:lnSpc>
                <a:spcPct val="90000"/>
              </a:lnSpc>
              <a:spcBef>
                <a:spcPts val="3000"/>
              </a:spcBef>
              <a:buClr>
                <a:schemeClr val="dk1"/>
              </a:buClr>
              <a:buFont typeface="Arial"/>
              <a:buNone/>
              <a:defRPr sz="3600" b="0" i="0" u="none" strike="noStrike" cap="none">
                <a:solidFill>
                  <a:schemeClr val="dk1"/>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4" name="Shape 14"/>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marR="0" lvl="0" indent="0" algn="ctr" rtl="0">
              <a:lnSpc>
                <a:spcPct val="90000"/>
              </a:lnSpc>
              <a:spcBef>
                <a:spcPts val="3000"/>
              </a:spcBef>
              <a:buClr>
                <a:schemeClr val="accent1"/>
              </a:buClr>
              <a:buFont typeface="Arial"/>
              <a:buNone/>
              <a:defRPr sz="8400" b="1" i="0" u="none" strike="noStrike" cap="none">
                <a:solidFill>
                  <a:schemeClr val="accent1"/>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cxnSp>
        <p:nvCxnSpPr>
          <p:cNvPr id="6" name="Shape 6"/>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7" name="Shape 7"/>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8" name="Shape 8"/>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9" name="Shape 9"/>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10" name="Shape 10"/>
          <p:cNvSpPr/>
          <p:nvPr/>
        </p:nvSpPr>
        <p:spPr>
          <a:xfrm>
            <a:off x="16780042" y="35271803"/>
            <a:ext cx="9966158" cy="738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a:solidFill>
                  <a:srgbClr val="7F7F7F"/>
                </a:solidFill>
                <a:latin typeface="Arial"/>
                <a:ea typeface="Arial"/>
                <a:cs typeface="Arial"/>
                <a:sym typeface="Arial"/>
              </a:rPr>
              <a:t>Any opinions, findings, and conclusions or recommendations expressed in this material are those of the author(s) and do not necessarily reflect the views of the National Aeronautics and Space Administration or partner organizations. 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emf"/><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emf"/><Relationship Id="rId34" Type="http://schemas.openxmlformats.org/officeDocument/2006/relationships/image" Target="../media/image3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emf"/><Relationship Id="rId25" Type="http://schemas.openxmlformats.org/officeDocument/2006/relationships/image" Target="../media/image25.png"/><Relationship Id="rId33" Type="http://schemas.openxmlformats.org/officeDocument/2006/relationships/image" Target="../media/image33.emf"/><Relationship Id="rId2" Type="http://schemas.openxmlformats.org/officeDocument/2006/relationships/notesSlide" Target="../notesSlides/notesSlide1.xml"/><Relationship Id="rId16" Type="http://schemas.openxmlformats.org/officeDocument/2006/relationships/image" Target="../media/image16.jpeg"/><Relationship Id="rId20" Type="http://schemas.openxmlformats.org/officeDocument/2006/relationships/image" Target="../media/image20.emf"/><Relationship Id="rId29"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emf"/><Relationship Id="rId32" Type="http://schemas.openxmlformats.org/officeDocument/2006/relationships/image" Target="../media/image32.png"/><Relationship Id="rId37" Type="http://schemas.openxmlformats.org/officeDocument/2006/relationships/image" Target="../media/image37.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emf"/><Relationship Id="rId28" Type="http://schemas.openxmlformats.org/officeDocument/2006/relationships/image" Target="../media/image28.emf"/><Relationship Id="rId36" Type="http://schemas.openxmlformats.org/officeDocument/2006/relationships/image" Target="../media/image36.png"/><Relationship Id="rId10" Type="http://schemas.openxmlformats.org/officeDocument/2006/relationships/image" Target="../media/image10.png"/><Relationship Id="rId19" Type="http://schemas.openxmlformats.org/officeDocument/2006/relationships/image" Target="../media/image19.emf"/><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emf"/><Relationship Id="rId27" Type="http://schemas.openxmlformats.org/officeDocument/2006/relationships/image" Target="../media/image27.emf"/><Relationship Id="rId30" Type="http://schemas.openxmlformats.org/officeDocument/2006/relationships/image" Target="../media/image30.emf"/><Relationship Id="rId35"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
        <p:cNvGrpSpPr/>
        <p:nvPr/>
      </p:nvGrpSpPr>
      <p:grpSpPr>
        <a:xfrm>
          <a:off x="0" y="0"/>
          <a:ext cx="0" cy="0"/>
          <a:chOff x="0" y="0"/>
          <a:chExt cx="0" cy="0"/>
        </a:xfrm>
      </p:grpSpPr>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1553" y="5704340"/>
            <a:ext cx="5705475" cy="954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Shape 21"/>
          <p:cNvPicPr preferRelativeResize="0"/>
          <p:nvPr/>
        </p:nvPicPr>
        <p:blipFill>
          <a:blip r:embed="rId4">
            <a:alphaModFix/>
          </a:blip>
          <a:stretch>
            <a:fillRect/>
          </a:stretch>
        </p:blipFill>
        <p:spPr>
          <a:xfrm>
            <a:off x="21908995" y="17156304"/>
            <a:ext cx="4608599" cy="1202125"/>
          </a:xfrm>
          <a:prstGeom prst="rect">
            <a:avLst/>
          </a:prstGeom>
          <a:noFill/>
          <a:ln>
            <a:noFill/>
          </a:ln>
        </p:spPr>
      </p:pic>
      <p:pic>
        <p:nvPicPr>
          <p:cNvPr id="24" name="Shape 24"/>
          <p:cNvPicPr preferRelativeResize="0"/>
          <p:nvPr/>
        </p:nvPicPr>
        <p:blipFill>
          <a:blip r:embed="rId5">
            <a:alphaModFix/>
          </a:blip>
          <a:stretch>
            <a:fillRect/>
          </a:stretch>
        </p:blipFill>
        <p:spPr>
          <a:xfrm>
            <a:off x="9601252" y="16535271"/>
            <a:ext cx="3515824" cy="2445500"/>
          </a:xfrm>
          <a:prstGeom prst="rect">
            <a:avLst/>
          </a:prstGeom>
          <a:noFill/>
          <a:ln>
            <a:noFill/>
          </a:ln>
        </p:spPr>
      </p:pic>
      <p:sp>
        <p:nvSpPr>
          <p:cNvPr id="26" name="Shape 26"/>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3600" b="1" i="0" u="none" strike="noStrike" cap="none" dirty="0" smtClean="0">
                <a:solidFill>
                  <a:schemeClr val="dk1"/>
                </a:solidFill>
                <a:latin typeface="Century Gothic" panose="020B0502020202020204" pitchFamily="34" charset="0"/>
                <a:sym typeface="Questrial"/>
              </a:rPr>
              <a:t>NOAA National Centers for Environmental Information</a:t>
            </a:r>
            <a:endParaRPr sz="3600" b="1" i="0" u="none" strike="noStrike" cap="none" dirty="0">
              <a:solidFill>
                <a:schemeClr val="dk1"/>
              </a:solidFill>
              <a:latin typeface="Century Gothic" panose="020B0502020202020204" pitchFamily="34" charset="0"/>
              <a:sym typeface="Questrial"/>
            </a:endParaRPr>
          </a:p>
        </p:txBody>
      </p:sp>
      <p:sp>
        <p:nvSpPr>
          <p:cNvPr id="27" name="Shape 27"/>
          <p:cNvSpPr txBox="1">
            <a:spLocks noGrp="1"/>
          </p:cNvSpPr>
          <p:nvPr>
            <p:ph type="body" idx="2"/>
          </p:nvPr>
        </p:nvSpPr>
        <p:spPr>
          <a:xfrm>
            <a:off x="2351060" y="2602113"/>
            <a:ext cx="22728600" cy="1216200"/>
          </a:xfrm>
          <a:prstGeom prst="rect">
            <a:avLst/>
          </a:prstGeom>
          <a:noFill/>
          <a:ln>
            <a:noFill/>
          </a:ln>
        </p:spPr>
        <p:txBody>
          <a:bodyPr lIns="91425" tIns="45700" rIns="91425" bIns="45700" anchor="t" anchorCtr="0">
            <a:noAutofit/>
          </a:bodyPr>
          <a:lstStyle/>
          <a:p>
            <a:pPr marL="0" marR="0" lvl="0" indent="-69850" algn="ctr" rtl="0">
              <a:lnSpc>
                <a:spcPct val="100000"/>
              </a:lnSpc>
              <a:spcBef>
                <a:spcPts val="0"/>
              </a:spcBef>
              <a:buClr>
                <a:srgbClr val="000000"/>
              </a:buClr>
              <a:buSzPct val="30555"/>
              <a:buFont typeface="Arial"/>
              <a:buNone/>
            </a:pPr>
            <a:r>
              <a:rPr lang="en-US" dirty="0">
                <a:latin typeface="Century Gothic" panose="020B0502020202020204" pitchFamily="34" charset="0"/>
                <a:ea typeface="Garamond"/>
                <a:cs typeface="Garamond"/>
                <a:sym typeface="Garamond"/>
              </a:rPr>
              <a:t>A </a:t>
            </a:r>
            <a:r>
              <a:rPr lang="en-US" dirty="0" smtClean="0">
                <a:latin typeface="Century Gothic" panose="020B0502020202020204" pitchFamily="34" charset="0"/>
                <a:ea typeface="Garamond"/>
                <a:cs typeface="Garamond"/>
                <a:sym typeface="Garamond"/>
              </a:rPr>
              <a:t>Comparison </a:t>
            </a:r>
            <a:r>
              <a:rPr lang="en-US" dirty="0">
                <a:latin typeface="Century Gothic" panose="020B0502020202020204" pitchFamily="34" charset="0"/>
                <a:ea typeface="Garamond"/>
                <a:cs typeface="Garamond"/>
                <a:sym typeface="Garamond"/>
              </a:rPr>
              <a:t>of </a:t>
            </a:r>
            <a:r>
              <a:rPr lang="en-US" dirty="0" smtClean="0">
                <a:latin typeface="Century Gothic" panose="020B0502020202020204" pitchFamily="34" charset="0"/>
                <a:ea typeface="Garamond"/>
                <a:cs typeface="Garamond"/>
                <a:sym typeface="Garamond"/>
              </a:rPr>
              <a:t>Remotely-Sensed </a:t>
            </a:r>
            <a:r>
              <a:rPr lang="en-US" dirty="0">
                <a:latin typeface="Century Gothic" panose="020B0502020202020204" pitchFamily="34" charset="0"/>
                <a:ea typeface="Garamond"/>
                <a:cs typeface="Garamond"/>
                <a:sym typeface="Garamond"/>
              </a:rPr>
              <a:t>Climate Data </a:t>
            </a:r>
            <a:r>
              <a:rPr lang="en-US" dirty="0" smtClean="0">
                <a:latin typeface="Century Gothic" panose="020B0502020202020204" pitchFamily="34" charset="0"/>
                <a:ea typeface="Garamond"/>
                <a:cs typeface="Garamond"/>
                <a:sym typeface="Garamond"/>
              </a:rPr>
              <a:t>Records </a:t>
            </a:r>
            <a:r>
              <a:rPr lang="en-US" dirty="0">
                <a:latin typeface="Century Gothic" panose="020B0502020202020204" pitchFamily="34" charset="0"/>
                <a:ea typeface="Garamond"/>
                <a:cs typeface="Garamond"/>
                <a:sym typeface="Garamond"/>
              </a:rPr>
              <a:t>for </a:t>
            </a:r>
            <a:r>
              <a:rPr lang="en-US" dirty="0" smtClean="0">
                <a:latin typeface="Century Gothic" panose="020B0502020202020204" pitchFamily="34" charset="0"/>
                <a:ea typeface="Garamond"/>
                <a:cs typeface="Garamond"/>
                <a:sym typeface="Garamond"/>
              </a:rPr>
              <a:t>Improved </a:t>
            </a:r>
            <a:r>
              <a:rPr lang="en-US" dirty="0">
                <a:latin typeface="Century Gothic" panose="020B0502020202020204" pitchFamily="34" charset="0"/>
                <a:ea typeface="Garamond"/>
                <a:cs typeface="Garamond"/>
                <a:sym typeface="Garamond"/>
              </a:rPr>
              <a:t>C</a:t>
            </a:r>
            <a:r>
              <a:rPr lang="en-US" dirty="0" smtClean="0">
                <a:latin typeface="Century Gothic" panose="020B0502020202020204" pitchFamily="34" charset="0"/>
                <a:ea typeface="Garamond"/>
                <a:cs typeface="Garamond"/>
                <a:sym typeface="Garamond"/>
              </a:rPr>
              <a:t>limate </a:t>
            </a:r>
            <a:r>
              <a:rPr lang="en-US" dirty="0">
                <a:latin typeface="Century Gothic" panose="020B0502020202020204" pitchFamily="34" charset="0"/>
                <a:ea typeface="Garamond"/>
                <a:cs typeface="Garamond"/>
                <a:sym typeface="Garamond"/>
              </a:rPr>
              <a:t>M</a:t>
            </a:r>
            <a:r>
              <a:rPr lang="en-US" dirty="0" smtClean="0">
                <a:latin typeface="Century Gothic" panose="020B0502020202020204" pitchFamily="34" charset="0"/>
                <a:ea typeface="Garamond"/>
                <a:cs typeface="Garamond"/>
                <a:sym typeface="Garamond"/>
              </a:rPr>
              <a:t>onitoring </a:t>
            </a:r>
            <a:r>
              <a:rPr lang="en-US" dirty="0">
                <a:latin typeface="Century Gothic" panose="020B0502020202020204" pitchFamily="34" charset="0"/>
                <a:ea typeface="Garamond"/>
                <a:cs typeface="Garamond"/>
                <a:sym typeface="Garamond"/>
              </a:rPr>
              <a:t>by the Western Regional Climate </a:t>
            </a:r>
            <a:r>
              <a:rPr lang="en-US" dirty="0" smtClean="0">
                <a:latin typeface="Century Gothic" panose="020B0502020202020204" pitchFamily="34" charset="0"/>
                <a:ea typeface="Garamond"/>
                <a:cs typeface="Garamond"/>
                <a:sym typeface="Garamond"/>
              </a:rPr>
              <a:t>Center </a:t>
            </a:r>
            <a:r>
              <a:rPr lang="en-US" dirty="0">
                <a:latin typeface="Century Gothic" panose="020B0502020202020204" pitchFamily="34" charset="0"/>
                <a:ea typeface="Garamond"/>
                <a:cs typeface="Garamond"/>
                <a:sym typeface="Garamond"/>
              </a:rPr>
              <a:t>and National Weather Service River Forecast </a:t>
            </a:r>
            <a:r>
              <a:rPr lang="en-US" dirty="0" smtClean="0">
                <a:latin typeface="Century Gothic" panose="020B0502020202020204" pitchFamily="34" charset="0"/>
                <a:ea typeface="Garamond"/>
                <a:cs typeface="Garamond"/>
                <a:sym typeface="Garamond"/>
              </a:rPr>
              <a:t>Centers</a:t>
            </a:r>
            <a:endParaRPr lang="en-US" dirty="0">
              <a:latin typeface="Century Gothic" panose="020B0502020202020204" pitchFamily="34" charset="0"/>
              <a:ea typeface="Garamond"/>
              <a:cs typeface="Garamond"/>
              <a:sym typeface="Garamond"/>
            </a:endParaRPr>
          </a:p>
        </p:txBody>
      </p:sp>
      <p:sp>
        <p:nvSpPr>
          <p:cNvPr id="28" name="Shape 28"/>
          <p:cNvSpPr txBox="1">
            <a:spLocks noGrp="1"/>
          </p:cNvSpPr>
          <p:nvPr>
            <p:ph type="body" idx="3"/>
          </p:nvPr>
        </p:nvSpPr>
        <p:spPr>
          <a:xfrm>
            <a:off x="2531945" y="428925"/>
            <a:ext cx="21810672" cy="1152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accent1"/>
              </a:buClr>
              <a:buSzPct val="25000"/>
              <a:buFont typeface="Arial"/>
              <a:buNone/>
            </a:pPr>
            <a:r>
              <a:rPr lang="en-US" dirty="0">
                <a:latin typeface="Century Gothic" panose="020B0502020202020204" pitchFamily="34" charset="0"/>
                <a:ea typeface="Garamond"/>
                <a:cs typeface="Garamond"/>
                <a:sym typeface="Garamond"/>
              </a:rPr>
              <a:t>Cascade </a:t>
            </a:r>
            <a:r>
              <a:rPr lang="en-US" dirty="0" smtClean="0">
                <a:latin typeface="Century Gothic" panose="020B0502020202020204" pitchFamily="34" charset="0"/>
                <a:ea typeface="Garamond"/>
                <a:cs typeface="Garamond"/>
                <a:sym typeface="Garamond"/>
              </a:rPr>
              <a:t>&amp; Sierra </a:t>
            </a:r>
            <a:r>
              <a:rPr lang="en-US" dirty="0">
                <a:latin typeface="Century Gothic" panose="020B0502020202020204" pitchFamily="34" charset="0"/>
                <a:ea typeface="Garamond"/>
                <a:cs typeface="Garamond"/>
                <a:sym typeface="Garamond"/>
              </a:rPr>
              <a:t>Nevada Mountains</a:t>
            </a:r>
          </a:p>
        </p:txBody>
      </p:sp>
      <p:sp>
        <p:nvSpPr>
          <p:cNvPr id="29" name="Shape 29"/>
          <p:cNvSpPr txBox="1"/>
          <p:nvPr/>
        </p:nvSpPr>
        <p:spPr>
          <a:xfrm>
            <a:off x="13702145" y="34442400"/>
            <a:ext cx="4633517" cy="609600"/>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2400" dirty="0" smtClean="0">
                <a:solidFill>
                  <a:schemeClr val="dk1"/>
                </a:solidFill>
                <a:latin typeface="Garamond"/>
                <a:ea typeface="Garamond"/>
                <a:cs typeface="Garamond"/>
                <a:sym typeface="Garamond"/>
              </a:rPr>
              <a:t>Sam </a:t>
            </a:r>
            <a:r>
              <a:rPr lang="en-US" sz="2400" dirty="0">
                <a:solidFill>
                  <a:schemeClr val="dk1"/>
                </a:solidFill>
                <a:latin typeface="Garamond"/>
                <a:ea typeface="Garamond"/>
                <a:cs typeface="Garamond"/>
                <a:sym typeface="Garamond"/>
              </a:rPr>
              <a:t>Swanson </a:t>
            </a:r>
            <a:r>
              <a:rPr lang="en-US" sz="2400" dirty="0" smtClean="0">
                <a:solidFill>
                  <a:schemeClr val="dk1"/>
                </a:solidFill>
                <a:latin typeface="Garamond"/>
                <a:ea typeface="Garamond"/>
                <a:cs typeface="Garamond"/>
                <a:sym typeface="Garamond"/>
              </a:rPr>
              <a:t>(lead) and </a:t>
            </a:r>
            <a:r>
              <a:rPr lang="en-US" sz="2400" dirty="0">
                <a:solidFill>
                  <a:schemeClr val="dk1"/>
                </a:solidFill>
                <a:latin typeface="Garamond"/>
                <a:ea typeface="Garamond"/>
                <a:cs typeface="Garamond"/>
                <a:sym typeface="Garamond"/>
              </a:rPr>
              <a:t>Kevin Rapa</a:t>
            </a:r>
          </a:p>
        </p:txBody>
      </p:sp>
      <p:sp>
        <p:nvSpPr>
          <p:cNvPr id="30" name="Shape 30"/>
          <p:cNvSpPr txBox="1"/>
          <p:nvPr/>
        </p:nvSpPr>
        <p:spPr>
          <a:xfrm>
            <a:off x="19318201" y="26834926"/>
            <a:ext cx="8229600" cy="5760599"/>
          </a:xfrm>
          <a:prstGeom prst="rect">
            <a:avLst/>
          </a:prstGeom>
          <a:noFill/>
          <a:ln>
            <a:noFill/>
          </a:ln>
        </p:spPr>
        <p:txBody>
          <a:bodyPr lIns="91425" tIns="45700" rIns="91425" bIns="45700" anchor="t" anchorCtr="0">
            <a:noAutofit/>
          </a:bodyPr>
          <a:lstStyle/>
          <a:p>
            <a:pPr lvl="0" rtl="0">
              <a:spcBef>
                <a:spcPts val="0"/>
              </a:spcBef>
              <a:buClr>
                <a:srgbClr val="000000"/>
              </a:buClr>
              <a:buSzPct val="45833"/>
              <a:buFont typeface="Arial"/>
              <a:buNone/>
            </a:pPr>
            <a:r>
              <a:rPr lang="en-US" sz="2400" dirty="0">
                <a:solidFill>
                  <a:schemeClr val="dk1"/>
                </a:solidFill>
                <a:latin typeface="Garamond"/>
                <a:ea typeface="Garamond"/>
                <a:cs typeface="Garamond"/>
                <a:sym typeface="Garamond"/>
              </a:rPr>
              <a:t>We would like to thank our </a:t>
            </a:r>
            <a:r>
              <a:rPr lang="en-US" sz="2400" dirty="0" smtClean="0">
                <a:solidFill>
                  <a:schemeClr val="dk1"/>
                </a:solidFill>
                <a:latin typeface="Garamond"/>
                <a:ea typeface="Garamond"/>
                <a:cs typeface="Garamond"/>
                <a:sym typeface="Garamond"/>
              </a:rPr>
              <a:t>center </a:t>
            </a:r>
            <a:r>
              <a:rPr lang="en-US" sz="2400" dirty="0">
                <a:solidFill>
                  <a:schemeClr val="dk1"/>
                </a:solidFill>
                <a:latin typeface="Garamond"/>
                <a:ea typeface="Garamond"/>
                <a:cs typeface="Garamond"/>
                <a:sym typeface="Garamond"/>
              </a:rPr>
              <a:t>l</a:t>
            </a:r>
            <a:r>
              <a:rPr lang="en-US" sz="2400" dirty="0" smtClean="0">
                <a:solidFill>
                  <a:schemeClr val="dk1"/>
                </a:solidFill>
                <a:latin typeface="Garamond"/>
                <a:ea typeface="Garamond"/>
                <a:cs typeface="Garamond"/>
                <a:sym typeface="Garamond"/>
              </a:rPr>
              <a:t>ead </a:t>
            </a:r>
            <a:r>
              <a:rPr lang="en-US" sz="2400" b="1" dirty="0" smtClean="0">
                <a:solidFill>
                  <a:schemeClr val="accent1"/>
                </a:solidFill>
                <a:latin typeface="Garamond"/>
                <a:ea typeface="Garamond"/>
                <a:cs typeface="Garamond"/>
                <a:sym typeface="Garamond"/>
              </a:rPr>
              <a:t>Jessica </a:t>
            </a:r>
          </a:p>
          <a:p>
            <a:pPr lvl="0" rtl="0">
              <a:spcBef>
                <a:spcPts val="0"/>
              </a:spcBef>
              <a:buClr>
                <a:srgbClr val="000000"/>
              </a:buClr>
              <a:buSzPct val="45833"/>
              <a:buFont typeface="Arial"/>
              <a:buNone/>
            </a:pPr>
            <a:r>
              <a:rPr lang="en-US" sz="2400" b="1" dirty="0" smtClean="0">
                <a:solidFill>
                  <a:schemeClr val="accent1"/>
                </a:solidFill>
                <a:latin typeface="Garamond"/>
                <a:ea typeface="Garamond"/>
                <a:cs typeface="Garamond"/>
                <a:sym typeface="Garamond"/>
              </a:rPr>
              <a:t>Sutton</a:t>
            </a:r>
            <a:r>
              <a:rPr lang="en-US" sz="2400" dirty="0" smtClean="0">
                <a:solidFill>
                  <a:srgbClr val="6B2613"/>
                </a:solidFill>
                <a:latin typeface="Garamond"/>
                <a:ea typeface="Garamond"/>
                <a:cs typeface="Garamond"/>
                <a:sym typeface="Garamond"/>
              </a:rPr>
              <a:t> </a:t>
            </a:r>
            <a:r>
              <a:rPr lang="en-US" sz="2400" dirty="0" smtClean="0">
                <a:solidFill>
                  <a:schemeClr val="dk1"/>
                </a:solidFill>
                <a:latin typeface="Garamond"/>
                <a:ea typeface="Garamond"/>
                <a:cs typeface="Garamond"/>
                <a:sym typeface="Garamond"/>
              </a:rPr>
              <a:t>and science </a:t>
            </a:r>
            <a:r>
              <a:rPr lang="en-US" sz="2400" dirty="0">
                <a:solidFill>
                  <a:schemeClr val="dk1"/>
                </a:solidFill>
                <a:latin typeface="Garamond"/>
                <a:ea typeface="Garamond"/>
                <a:cs typeface="Garamond"/>
                <a:sym typeface="Garamond"/>
              </a:rPr>
              <a:t>advisor </a:t>
            </a:r>
            <a:r>
              <a:rPr lang="en-US" sz="2400" b="1" dirty="0">
                <a:solidFill>
                  <a:schemeClr val="accent1"/>
                </a:solidFill>
                <a:latin typeface="Garamond"/>
                <a:ea typeface="Garamond"/>
                <a:cs typeface="Garamond"/>
                <a:sym typeface="Garamond"/>
              </a:rPr>
              <a:t>Michael </a:t>
            </a:r>
            <a:r>
              <a:rPr lang="en-US" sz="2400" b="1" dirty="0" smtClean="0">
                <a:solidFill>
                  <a:schemeClr val="accent1"/>
                </a:solidFill>
                <a:latin typeface="Garamond"/>
                <a:ea typeface="Garamond"/>
                <a:cs typeface="Garamond"/>
                <a:sym typeface="Garamond"/>
              </a:rPr>
              <a:t>Kruk</a:t>
            </a:r>
            <a:r>
              <a:rPr lang="en-US" sz="2400" dirty="0" smtClean="0">
                <a:solidFill>
                  <a:srgbClr val="6B2613"/>
                </a:solidFill>
                <a:latin typeface="Garamond"/>
                <a:ea typeface="Garamond"/>
                <a:cs typeface="Garamond"/>
                <a:sym typeface="Garamond"/>
              </a:rPr>
              <a:t> </a:t>
            </a:r>
            <a:r>
              <a:rPr lang="en-US" sz="2400" dirty="0">
                <a:solidFill>
                  <a:schemeClr val="dk1"/>
                </a:solidFill>
                <a:latin typeface="Garamond"/>
                <a:ea typeface="Garamond"/>
                <a:cs typeface="Garamond"/>
                <a:sym typeface="Garamond"/>
              </a:rPr>
              <a:t>for </a:t>
            </a:r>
            <a:endParaRPr lang="en-US" sz="2400" dirty="0" smtClean="0">
              <a:solidFill>
                <a:schemeClr val="dk1"/>
              </a:solidFill>
              <a:latin typeface="Garamond"/>
              <a:ea typeface="Garamond"/>
              <a:cs typeface="Garamond"/>
              <a:sym typeface="Garamond"/>
            </a:endParaRPr>
          </a:p>
          <a:p>
            <a:pPr lvl="0" rtl="0">
              <a:spcBef>
                <a:spcPts val="0"/>
              </a:spcBef>
              <a:buClr>
                <a:srgbClr val="000000"/>
              </a:buClr>
              <a:buSzPct val="45833"/>
              <a:buFont typeface="Arial"/>
              <a:buNone/>
            </a:pPr>
            <a:r>
              <a:rPr lang="en-US" sz="2400" dirty="0" smtClean="0">
                <a:solidFill>
                  <a:schemeClr val="dk1"/>
                </a:solidFill>
                <a:latin typeface="Garamond"/>
                <a:ea typeface="Garamond"/>
                <a:cs typeface="Garamond"/>
                <a:sym typeface="Garamond"/>
              </a:rPr>
              <a:t>their </a:t>
            </a:r>
            <a:r>
              <a:rPr lang="en-US" sz="2400" dirty="0">
                <a:solidFill>
                  <a:schemeClr val="dk1"/>
                </a:solidFill>
                <a:latin typeface="Garamond"/>
                <a:ea typeface="Garamond"/>
                <a:cs typeface="Garamond"/>
                <a:sym typeface="Garamond"/>
              </a:rPr>
              <a:t>help and </a:t>
            </a:r>
            <a:r>
              <a:rPr lang="en-US" sz="2400" dirty="0" smtClean="0">
                <a:solidFill>
                  <a:schemeClr val="dk1"/>
                </a:solidFill>
                <a:latin typeface="Garamond"/>
                <a:ea typeface="Garamond"/>
                <a:cs typeface="Garamond"/>
                <a:sym typeface="Garamond"/>
              </a:rPr>
              <a:t>guidance in </a:t>
            </a:r>
            <a:r>
              <a:rPr lang="en-US" sz="2400" dirty="0">
                <a:solidFill>
                  <a:schemeClr val="dk1"/>
                </a:solidFill>
                <a:latin typeface="Garamond"/>
                <a:ea typeface="Garamond"/>
                <a:cs typeface="Garamond"/>
                <a:sym typeface="Garamond"/>
              </a:rPr>
              <a:t>this project</a:t>
            </a:r>
            <a:r>
              <a:rPr lang="en-US" sz="2400" dirty="0" smtClean="0">
                <a:solidFill>
                  <a:schemeClr val="dk1"/>
                </a:solidFill>
                <a:latin typeface="Garamond"/>
                <a:ea typeface="Garamond"/>
                <a:cs typeface="Garamond"/>
                <a:sym typeface="Garamond"/>
              </a:rPr>
              <a:t>.</a:t>
            </a:r>
          </a:p>
          <a:p>
            <a:pPr lvl="0">
              <a:buClr>
                <a:srgbClr val="000000"/>
              </a:buClr>
              <a:buSzPct val="45833"/>
            </a:pPr>
            <a:r>
              <a:rPr lang="en-US" sz="2400" dirty="0" smtClean="0">
                <a:solidFill>
                  <a:schemeClr val="dk1"/>
                </a:solidFill>
                <a:latin typeface="Garamond"/>
                <a:ea typeface="Garamond"/>
                <a:cs typeface="Garamond"/>
                <a:sym typeface="Garamond"/>
              </a:rPr>
              <a:t>We also would </a:t>
            </a:r>
            <a:r>
              <a:rPr lang="en-US" sz="2400" dirty="0">
                <a:solidFill>
                  <a:schemeClr val="dk1"/>
                </a:solidFill>
                <a:latin typeface="Garamond"/>
                <a:ea typeface="Garamond"/>
                <a:cs typeface="Garamond"/>
                <a:sym typeface="Garamond"/>
              </a:rPr>
              <a:t>like to acknowledge: </a:t>
            </a:r>
          </a:p>
        </p:txBody>
      </p:sp>
      <p:sp>
        <p:nvSpPr>
          <p:cNvPr id="31" name="Shape 31"/>
          <p:cNvSpPr txBox="1"/>
          <p:nvPr/>
        </p:nvSpPr>
        <p:spPr>
          <a:xfrm>
            <a:off x="19145572" y="20040600"/>
            <a:ext cx="7372027" cy="6270803"/>
          </a:xfrm>
          <a:prstGeom prst="rect">
            <a:avLst/>
          </a:prstGeom>
          <a:noFill/>
          <a:ln>
            <a:noFill/>
          </a:ln>
        </p:spPr>
        <p:txBody>
          <a:bodyPr lIns="91425" tIns="45700" rIns="91425" bIns="45700" anchor="t" anchorCtr="0">
            <a:noAutofit/>
          </a:bodyPr>
          <a:lstStyle/>
          <a:p>
            <a:pPr marL="514350" marR="0" lvl="0" indent="-457200" algn="l" rtl="0">
              <a:lnSpc>
                <a:spcPct val="90000"/>
              </a:lnSpc>
              <a:spcBef>
                <a:spcPts val="0"/>
              </a:spcBef>
              <a:spcAft>
                <a:spcPts val="0"/>
              </a:spcAft>
              <a:buClr>
                <a:schemeClr val="accent1"/>
              </a:buClr>
              <a:buSzPct val="100000"/>
              <a:buFont typeface="Webdings" panose="05030102010509060703" pitchFamily="18" charset="2"/>
              <a:buChar char=""/>
            </a:pPr>
            <a:r>
              <a:rPr lang="en-US" sz="2400" dirty="0" smtClean="0">
                <a:solidFill>
                  <a:schemeClr val="dk1"/>
                </a:solidFill>
                <a:latin typeface="Garamond"/>
                <a:ea typeface="Garamond"/>
                <a:cs typeface="Garamond"/>
                <a:sym typeface="Garamond"/>
              </a:rPr>
              <a:t>From the graphs, CMORPH appears to estimate precipitation better in the western United States </a:t>
            </a:r>
          </a:p>
          <a:p>
            <a:pPr marL="57150" marR="0" lvl="0" algn="l" rtl="0">
              <a:lnSpc>
                <a:spcPct val="90000"/>
              </a:lnSpc>
              <a:spcBef>
                <a:spcPts val="0"/>
              </a:spcBef>
              <a:spcAft>
                <a:spcPts val="0"/>
              </a:spcAft>
              <a:buClr>
                <a:schemeClr val="accent1"/>
              </a:buClr>
              <a:buSzPct val="100000"/>
            </a:pPr>
            <a:r>
              <a:rPr lang="en-US" sz="2400" dirty="0">
                <a:solidFill>
                  <a:schemeClr val="dk1"/>
                </a:solidFill>
                <a:latin typeface="Garamond"/>
                <a:ea typeface="Garamond"/>
                <a:cs typeface="Garamond"/>
                <a:sym typeface="Garamond"/>
              </a:rPr>
              <a:t>  </a:t>
            </a:r>
            <a:r>
              <a:rPr lang="en-US" sz="2400" dirty="0" smtClean="0">
                <a:solidFill>
                  <a:schemeClr val="dk1"/>
                </a:solidFill>
                <a:latin typeface="Garamond"/>
                <a:ea typeface="Garamond"/>
                <a:cs typeface="Garamond"/>
                <a:sym typeface="Garamond"/>
              </a:rPr>
              <a:t>    when compared to GPM.</a:t>
            </a:r>
          </a:p>
          <a:p>
            <a:pPr marL="514350" marR="0" lvl="0" indent="-457200" algn="l" rtl="0">
              <a:lnSpc>
                <a:spcPct val="90000"/>
              </a:lnSpc>
              <a:spcBef>
                <a:spcPts val="0"/>
              </a:spcBef>
              <a:spcAft>
                <a:spcPts val="0"/>
              </a:spcAft>
              <a:buClr>
                <a:schemeClr val="accent1"/>
              </a:buClr>
              <a:buSzPct val="100000"/>
              <a:buFont typeface="Webdings" panose="05030102010509060703" pitchFamily="18" charset="2"/>
              <a:buChar char=""/>
            </a:pPr>
            <a:r>
              <a:rPr lang="en-US" sz="2400" dirty="0" smtClean="0">
                <a:solidFill>
                  <a:schemeClr val="dk1"/>
                </a:solidFill>
                <a:latin typeface="Garamond"/>
                <a:ea typeface="Garamond"/>
                <a:cs typeface="Garamond"/>
                <a:sym typeface="Garamond"/>
              </a:rPr>
              <a:t>From the difference maps, CMORPH still underestimates precipitation in the Sierra Nevada and Cascade mountain ranges, despite generally doing a better job than GPM.</a:t>
            </a:r>
          </a:p>
          <a:p>
            <a:pPr marL="514350" marR="0" lvl="0" indent="-457200" algn="l" rtl="0">
              <a:lnSpc>
                <a:spcPct val="90000"/>
              </a:lnSpc>
              <a:spcBef>
                <a:spcPts val="0"/>
              </a:spcBef>
              <a:spcAft>
                <a:spcPts val="0"/>
              </a:spcAft>
              <a:buClr>
                <a:schemeClr val="accent1"/>
              </a:buClr>
              <a:buSzPct val="100000"/>
              <a:buFont typeface="Webdings" panose="05030102010509060703" pitchFamily="18" charset="2"/>
              <a:buChar char=""/>
            </a:pPr>
            <a:r>
              <a:rPr lang="en-US" sz="2400" dirty="0" smtClean="0">
                <a:solidFill>
                  <a:schemeClr val="dk1"/>
                </a:solidFill>
                <a:latin typeface="Garamond"/>
                <a:ea typeface="Garamond"/>
                <a:cs typeface="Garamond"/>
                <a:sym typeface="Garamond"/>
              </a:rPr>
              <a:t>Based off of the color gradients in the difference maps, satellite precipitation estimations become more inaccurate as elevation increases.</a:t>
            </a:r>
          </a:p>
          <a:p>
            <a:pPr marL="514350" marR="0" lvl="0" indent="-457200" algn="l" rtl="0">
              <a:lnSpc>
                <a:spcPct val="90000"/>
              </a:lnSpc>
              <a:spcBef>
                <a:spcPts val="0"/>
              </a:spcBef>
              <a:spcAft>
                <a:spcPts val="0"/>
              </a:spcAft>
              <a:buClr>
                <a:schemeClr val="accent1"/>
              </a:buClr>
              <a:buSzPct val="100000"/>
              <a:buFont typeface="Webdings" panose="05030102010509060703" pitchFamily="18" charset="2"/>
              <a:buChar char=""/>
            </a:pPr>
            <a:r>
              <a:rPr lang="en-US" sz="2400" dirty="0" smtClean="0">
                <a:solidFill>
                  <a:schemeClr val="dk1"/>
                </a:solidFill>
                <a:latin typeface="Garamond"/>
                <a:ea typeface="Garamond"/>
                <a:cs typeface="Garamond"/>
                <a:sym typeface="Garamond"/>
              </a:rPr>
              <a:t>From the benefits map, CMORPH can provide a viable alternative in certain low elevation areas if station data were unavailable.</a:t>
            </a:r>
          </a:p>
          <a:p>
            <a:pPr marL="514350" lvl="0" indent="-457200">
              <a:lnSpc>
                <a:spcPct val="90000"/>
              </a:lnSpc>
              <a:buClr>
                <a:schemeClr val="accent1"/>
              </a:buClr>
              <a:buSzPct val="100000"/>
              <a:buFont typeface="Webdings" panose="05030102010509060703" pitchFamily="18" charset="2"/>
              <a:buChar char=""/>
            </a:pPr>
            <a:r>
              <a:rPr lang="en-US" sz="2400" dirty="0" smtClean="0">
                <a:solidFill>
                  <a:schemeClr val="dk1"/>
                </a:solidFill>
                <a:latin typeface="Garamond"/>
                <a:ea typeface="Garamond"/>
                <a:cs typeface="Garamond"/>
                <a:sym typeface="Garamond"/>
              </a:rPr>
              <a:t>Because of SNOTELS’s integration in the SNODAS dataset, their exceptionally close relationship is unsurprising. However, further research on SNODAS’s usefulness independent of SNOTEL is recommended. </a:t>
            </a:r>
            <a:endParaRPr lang="en-US" sz="2400" dirty="0">
              <a:solidFill>
                <a:schemeClr val="dk1"/>
              </a:solidFill>
              <a:latin typeface="Garamond"/>
              <a:ea typeface="Garamond"/>
              <a:cs typeface="Garamond"/>
              <a:sym typeface="Garamond"/>
            </a:endParaRPr>
          </a:p>
        </p:txBody>
      </p:sp>
      <p:sp>
        <p:nvSpPr>
          <p:cNvPr id="32" name="Shape 32"/>
          <p:cNvSpPr txBox="1"/>
          <p:nvPr/>
        </p:nvSpPr>
        <p:spPr>
          <a:xfrm>
            <a:off x="18335662" y="11207351"/>
            <a:ext cx="8229600" cy="319444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400" dirty="0">
                <a:solidFill>
                  <a:schemeClr val="dk1"/>
                </a:solidFill>
                <a:latin typeface="Garamond" panose="02020404030301010803" pitchFamily="18" charset="0"/>
                <a:ea typeface="Questrial"/>
                <a:cs typeface="Questrial"/>
                <a:sym typeface="Questrial"/>
              </a:rPr>
              <a:t>Shown: GPM </a:t>
            </a:r>
            <a:r>
              <a:rPr lang="en-US" sz="2400" dirty="0" smtClean="0">
                <a:solidFill>
                  <a:schemeClr val="dk1"/>
                </a:solidFill>
                <a:latin typeface="Garamond" panose="02020404030301010803" pitchFamily="18" charset="0"/>
                <a:ea typeface="Questrial"/>
                <a:cs typeface="Questrial"/>
                <a:sym typeface="Questrial"/>
              </a:rPr>
              <a:t>microwave sensor </a:t>
            </a:r>
          </a:p>
          <a:p>
            <a:pPr marL="0" marR="0" lvl="0" indent="0" algn="l"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Questrial"/>
                <a:cs typeface="Questrial"/>
                <a:sym typeface="Questrial"/>
              </a:rPr>
              <a:t>Spatial resolution: </a:t>
            </a:r>
          </a:p>
          <a:p>
            <a:pPr marL="0" marR="0" lvl="0" indent="0" algn="l"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Questrial"/>
                <a:cs typeface="Questrial"/>
                <a:sym typeface="Questrial"/>
              </a:rPr>
              <a:t>0.1° (~11 km</a:t>
            </a:r>
            <a:r>
              <a:rPr lang="en-US" sz="2400" baseline="30000" dirty="0" smtClean="0">
                <a:solidFill>
                  <a:schemeClr val="dk1"/>
                </a:solidFill>
                <a:latin typeface="Garamond" panose="02020404030301010803" pitchFamily="18" charset="0"/>
                <a:ea typeface="Questrial"/>
                <a:cs typeface="Questrial"/>
                <a:sym typeface="Questrial"/>
              </a:rPr>
              <a:t>2</a:t>
            </a:r>
            <a:r>
              <a:rPr lang="en-US" sz="2400" dirty="0" smtClean="0">
                <a:solidFill>
                  <a:schemeClr val="dk1"/>
                </a:solidFill>
                <a:latin typeface="Garamond" panose="02020404030301010803" pitchFamily="18" charset="0"/>
                <a:ea typeface="Questrial"/>
                <a:cs typeface="Questrial"/>
                <a:sym typeface="Questrial"/>
              </a:rPr>
              <a:t>)</a:t>
            </a:r>
            <a:endParaRPr lang="en-US" sz="2400" dirty="0">
              <a:solidFill>
                <a:schemeClr val="dk1"/>
              </a:solidFill>
              <a:latin typeface="Garamond" panose="02020404030301010803" pitchFamily="18" charset="0"/>
              <a:ea typeface="Questrial"/>
              <a:cs typeface="Questrial"/>
              <a:sym typeface="Questrial"/>
            </a:endParaRPr>
          </a:p>
          <a:p>
            <a:pPr marL="0" marR="0" lvl="0" indent="0" algn="l" rtl="0">
              <a:lnSpc>
                <a:spcPct val="90000"/>
              </a:lnSpc>
              <a:spcBef>
                <a:spcPts val="0"/>
              </a:spcBef>
              <a:buClr>
                <a:schemeClr val="dk1"/>
              </a:buClr>
              <a:buFont typeface="Arial"/>
              <a:buNone/>
            </a:pPr>
            <a:r>
              <a:rPr lang="en-US" sz="2400" dirty="0" smtClean="0">
                <a:solidFill>
                  <a:schemeClr val="dk1"/>
                </a:solidFill>
                <a:latin typeface="Garamond" panose="02020404030301010803" pitchFamily="18" charset="0"/>
                <a:ea typeface="Questrial"/>
                <a:cs typeface="Questrial"/>
                <a:sym typeface="Questrial"/>
              </a:rPr>
              <a:t>Temporal resolution:</a:t>
            </a:r>
          </a:p>
          <a:p>
            <a:pPr marL="0" marR="0" lvl="0" indent="0" algn="l" rtl="0">
              <a:lnSpc>
                <a:spcPct val="90000"/>
              </a:lnSpc>
              <a:spcBef>
                <a:spcPts val="0"/>
              </a:spcBef>
              <a:buClr>
                <a:schemeClr val="dk1"/>
              </a:buClr>
              <a:buFont typeface="Arial"/>
              <a:buNone/>
            </a:pPr>
            <a:r>
              <a:rPr lang="en-US" sz="2400" dirty="0" smtClean="0">
                <a:solidFill>
                  <a:schemeClr val="dk1"/>
                </a:solidFill>
                <a:latin typeface="Garamond" panose="02020404030301010803" pitchFamily="18" charset="0"/>
                <a:ea typeface="Questrial"/>
                <a:cs typeface="Questrial"/>
                <a:sym typeface="Questrial"/>
              </a:rPr>
              <a:t>30 minute</a:t>
            </a:r>
          </a:p>
          <a:p>
            <a:pPr marL="0" marR="0" lvl="0" indent="0" algn="l" rtl="0">
              <a:lnSpc>
                <a:spcPct val="90000"/>
              </a:lnSpc>
              <a:spcBef>
                <a:spcPts val="0"/>
              </a:spcBef>
              <a:buClr>
                <a:schemeClr val="dk1"/>
              </a:buClr>
              <a:buFont typeface="Arial"/>
              <a:buNone/>
            </a:pPr>
            <a:endParaRPr sz="2400" dirty="0">
              <a:solidFill>
                <a:schemeClr val="dk1"/>
              </a:solidFill>
              <a:latin typeface="Garamond" panose="02020404030301010803" pitchFamily="18" charset="0"/>
              <a:ea typeface="Questrial"/>
              <a:cs typeface="Questrial"/>
              <a:sym typeface="Questrial"/>
            </a:endParaRPr>
          </a:p>
          <a:p>
            <a:pPr marL="0" marR="0" lvl="0" indent="0" algn="l"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Questrial"/>
                <a:cs typeface="Questrial"/>
                <a:sym typeface="Questrial"/>
              </a:rPr>
              <a:t>Included in the CPC Morphing Technique:</a:t>
            </a:r>
            <a:endParaRPr lang="en-US" sz="2400" dirty="0">
              <a:solidFill>
                <a:schemeClr val="dk1"/>
              </a:solidFill>
              <a:latin typeface="Garamond" panose="02020404030301010803" pitchFamily="18" charset="0"/>
              <a:ea typeface="Questrial"/>
              <a:cs typeface="Questrial"/>
              <a:sym typeface="Questrial"/>
            </a:endParaRPr>
          </a:p>
          <a:p>
            <a:pPr marL="0" marR="0" lvl="0" indent="0" algn="l" rtl="0">
              <a:lnSpc>
                <a:spcPct val="90000"/>
              </a:lnSpc>
              <a:spcBef>
                <a:spcPts val="0"/>
              </a:spcBef>
              <a:buClr>
                <a:schemeClr val="dk1"/>
              </a:buClr>
              <a:buSzPct val="25000"/>
              <a:buFont typeface="Arial"/>
              <a:buNone/>
            </a:pPr>
            <a:r>
              <a:rPr lang="en-US" sz="2400" dirty="0">
                <a:solidFill>
                  <a:schemeClr val="dk1"/>
                </a:solidFill>
                <a:latin typeface="Garamond" panose="02020404030301010803" pitchFamily="18" charset="0"/>
                <a:ea typeface="Questrial"/>
                <a:cs typeface="Questrial"/>
                <a:sym typeface="Questrial"/>
              </a:rPr>
              <a:t>SSM/I, AMSU-B, </a:t>
            </a:r>
            <a:r>
              <a:rPr lang="en-US" sz="2400" dirty="0" smtClean="0">
                <a:solidFill>
                  <a:schemeClr val="dk1"/>
                </a:solidFill>
                <a:latin typeface="Garamond" panose="02020404030301010803" pitchFamily="18" charset="0"/>
                <a:ea typeface="Questrial"/>
                <a:cs typeface="Questrial"/>
                <a:sym typeface="Questrial"/>
              </a:rPr>
              <a:t>AMSR-E</a:t>
            </a:r>
            <a:r>
              <a:rPr lang="en-US" sz="2400" dirty="0">
                <a:solidFill>
                  <a:schemeClr val="dk1"/>
                </a:solidFill>
                <a:latin typeface="Garamond" panose="02020404030301010803" pitchFamily="18" charset="0"/>
                <a:ea typeface="Questrial"/>
                <a:cs typeface="Questrial"/>
                <a:sym typeface="Questrial"/>
              </a:rPr>
              <a:t>, and </a:t>
            </a:r>
            <a:r>
              <a:rPr lang="en-US" sz="2400" dirty="0" smtClean="0">
                <a:solidFill>
                  <a:schemeClr val="dk1"/>
                </a:solidFill>
                <a:latin typeface="Garamond" panose="02020404030301010803" pitchFamily="18" charset="0"/>
                <a:ea typeface="Questrial"/>
                <a:cs typeface="Questrial"/>
                <a:sym typeface="Questrial"/>
              </a:rPr>
              <a:t>TMI</a:t>
            </a:r>
            <a:endParaRPr lang="en-US" sz="2400" dirty="0">
              <a:solidFill>
                <a:schemeClr val="dk1"/>
              </a:solidFill>
              <a:latin typeface="Garamond" panose="02020404030301010803" pitchFamily="18" charset="0"/>
              <a:ea typeface="Questrial"/>
              <a:cs typeface="Questrial"/>
              <a:sym typeface="Questrial"/>
            </a:endParaRPr>
          </a:p>
          <a:p>
            <a:pPr marL="0" marR="0" lvl="0" indent="0" algn="l"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Questrial"/>
                <a:cs typeface="Questrial"/>
                <a:sym typeface="Questrial"/>
              </a:rPr>
              <a:t>0.073° (~8 km</a:t>
            </a:r>
            <a:r>
              <a:rPr lang="en-US" sz="2400" baseline="30000" dirty="0">
                <a:solidFill>
                  <a:schemeClr val="dk1"/>
                </a:solidFill>
                <a:latin typeface="Garamond" panose="02020404030301010803" pitchFamily="18" charset="0"/>
                <a:ea typeface="Questrial"/>
                <a:cs typeface="Questrial"/>
                <a:sym typeface="Questrial"/>
              </a:rPr>
              <a:t>2</a:t>
            </a:r>
            <a:r>
              <a:rPr lang="en-US" sz="2400" dirty="0" smtClean="0">
                <a:solidFill>
                  <a:schemeClr val="dk1"/>
                </a:solidFill>
                <a:latin typeface="Garamond" panose="02020404030301010803" pitchFamily="18" charset="0"/>
                <a:ea typeface="Questrial"/>
                <a:cs typeface="Questrial"/>
                <a:sym typeface="Questrial"/>
              </a:rPr>
              <a:t>), 30 minute</a:t>
            </a:r>
            <a:endParaRPr lang="en-US" sz="2400" dirty="0">
              <a:solidFill>
                <a:schemeClr val="dk1"/>
              </a:solidFill>
              <a:latin typeface="Garamond" panose="02020404030301010803" pitchFamily="18" charset="0"/>
              <a:ea typeface="Questrial"/>
              <a:cs typeface="Questrial"/>
              <a:sym typeface="Questrial"/>
            </a:endParaRPr>
          </a:p>
        </p:txBody>
      </p:sp>
      <p:sp>
        <p:nvSpPr>
          <p:cNvPr id="33" name="Shape 33"/>
          <p:cNvSpPr txBox="1"/>
          <p:nvPr/>
        </p:nvSpPr>
        <p:spPr>
          <a:xfrm>
            <a:off x="18293950" y="5916235"/>
            <a:ext cx="8229600" cy="3636119"/>
          </a:xfrm>
          <a:prstGeom prst="rect">
            <a:avLst/>
          </a:prstGeom>
          <a:noFill/>
          <a:ln>
            <a:noFill/>
          </a:ln>
        </p:spPr>
        <p:txBody>
          <a:bodyPr lIns="91425" tIns="45700" rIns="91425" bIns="45700" anchor="t" anchorCtr="0">
            <a:noAutofit/>
          </a:bodyPr>
          <a:lstStyle/>
          <a:p>
            <a:pPr marL="361950" marR="0" lvl="0" indent="-342900" algn="l" rtl="0">
              <a:lnSpc>
                <a:spcPct val="90000"/>
              </a:lnSpc>
              <a:spcBef>
                <a:spcPts val="0"/>
              </a:spcBef>
              <a:spcAft>
                <a:spcPts val="0"/>
              </a:spcAft>
              <a:buClr>
                <a:schemeClr val="accent1"/>
              </a:buClr>
              <a:buSzPct val="100000"/>
              <a:buFont typeface="Webdings" panose="05030102010509060703" pitchFamily="18" charset="2"/>
              <a:buChar char=""/>
            </a:pPr>
            <a:r>
              <a:rPr lang="en-US" sz="2400" b="1" dirty="0">
                <a:solidFill>
                  <a:schemeClr val="accent1"/>
                </a:solidFill>
                <a:latin typeface="Garamond" panose="02020404030301010803" pitchFamily="18" charset="0"/>
                <a:ea typeface="Questrial"/>
                <a:cs typeface="Questrial"/>
                <a:sym typeface="Questrial"/>
              </a:rPr>
              <a:t>D</a:t>
            </a:r>
            <a:r>
              <a:rPr lang="en-US" sz="2400" b="1" dirty="0" smtClean="0">
                <a:solidFill>
                  <a:schemeClr val="accent1"/>
                </a:solidFill>
                <a:latin typeface="Garamond" panose="02020404030301010803" pitchFamily="18" charset="0"/>
                <a:ea typeface="Questrial"/>
                <a:cs typeface="Questrial"/>
                <a:sym typeface="Questrial"/>
              </a:rPr>
              <a:t>etermine </a:t>
            </a:r>
            <a:r>
              <a:rPr lang="en-US" sz="2400" dirty="0">
                <a:solidFill>
                  <a:schemeClr val="dk1"/>
                </a:solidFill>
                <a:latin typeface="Garamond" panose="02020404030301010803" pitchFamily="18" charset="0"/>
                <a:ea typeface="Questrial"/>
                <a:cs typeface="Questrial"/>
                <a:sym typeface="Questrial"/>
              </a:rPr>
              <a:t>if satellite data are useful in measuring orographic precipitation by comparing satellite climate data records (CDRs) to currently-used ground-station </a:t>
            </a:r>
            <a:r>
              <a:rPr lang="en-US" sz="2400" dirty="0" smtClean="0">
                <a:solidFill>
                  <a:schemeClr val="dk1"/>
                </a:solidFill>
                <a:latin typeface="Garamond" panose="02020404030301010803" pitchFamily="18" charset="0"/>
                <a:ea typeface="Questrial"/>
                <a:cs typeface="Questrial"/>
                <a:sym typeface="Questrial"/>
              </a:rPr>
              <a:t>data records.</a:t>
            </a:r>
            <a:endParaRPr lang="en-US" sz="2400" dirty="0">
              <a:solidFill>
                <a:schemeClr val="dk1"/>
              </a:solidFill>
              <a:latin typeface="Garamond" panose="02020404030301010803" pitchFamily="18" charset="0"/>
              <a:ea typeface="Questrial"/>
              <a:cs typeface="Questrial"/>
              <a:sym typeface="Questrial"/>
            </a:endParaRPr>
          </a:p>
          <a:p>
            <a:pPr marL="361950" lvl="0" indent="-342900">
              <a:lnSpc>
                <a:spcPct val="90000"/>
              </a:lnSpc>
              <a:spcBef>
                <a:spcPts val="1800"/>
              </a:spcBef>
              <a:buClr>
                <a:schemeClr val="accent1"/>
              </a:buClr>
              <a:buSzPct val="100000"/>
              <a:buFont typeface="Webdings" panose="05030102010509060703" pitchFamily="18" charset="2"/>
              <a:buChar char=""/>
            </a:pPr>
            <a:r>
              <a:rPr lang="en-US" sz="2400" b="1" dirty="0">
                <a:solidFill>
                  <a:schemeClr val="accent1"/>
                </a:solidFill>
                <a:latin typeface="Garamond" panose="02020404030301010803" pitchFamily="18" charset="0"/>
                <a:ea typeface="Questrial"/>
                <a:cs typeface="Questrial"/>
                <a:sym typeface="Questrial"/>
              </a:rPr>
              <a:t>C</a:t>
            </a:r>
            <a:r>
              <a:rPr lang="en-US" sz="2400" b="1" dirty="0" smtClean="0">
                <a:solidFill>
                  <a:schemeClr val="accent1"/>
                </a:solidFill>
                <a:latin typeface="Garamond" panose="02020404030301010803" pitchFamily="18" charset="0"/>
                <a:ea typeface="Questrial"/>
                <a:cs typeface="Questrial"/>
                <a:sym typeface="Questrial"/>
              </a:rPr>
              <a:t>reate</a:t>
            </a:r>
            <a:r>
              <a:rPr lang="en-US" sz="2400" dirty="0" smtClean="0">
                <a:solidFill>
                  <a:schemeClr val="accent1"/>
                </a:solidFill>
                <a:latin typeface="Garamond" panose="02020404030301010803" pitchFamily="18" charset="0"/>
                <a:ea typeface="Questrial"/>
                <a:cs typeface="Questrial"/>
                <a:sym typeface="Questrial"/>
              </a:rPr>
              <a:t> </a:t>
            </a:r>
            <a:r>
              <a:rPr lang="en-US" sz="2400" dirty="0">
                <a:solidFill>
                  <a:schemeClr val="dk1"/>
                </a:solidFill>
                <a:latin typeface="Garamond" panose="02020404030301010803" pitchFamily="18" charset="0"/>
                <a:ea typeface="Questrial"/>
                <a:cs typeface="Questrial"/>
                <a:sym typeface="Questrial"/>
              </a:rPr>
              <a:t>a suite of map products to enhance the Western Regional Climate Center’s and National Weather </a:t>
            </a:r>
            <a:r>
              <a:rPr lang="en-US" sz="2400" dirty="0" smtClean="0">
                <a:solidFill>
                  <a:schemeClr val="dk1"/>
                </a:solidFill>
                <a:latin typeface="Garamond" panose="02020404030301010803" pitchFamily="18" charset="0"/>
                <a:ea typeface="Questrial"/>
                <a:cs typeface="Questrial"/>
                <a:sym typeface="Questrial"/>
              </a:rPr>
              <a:t>Service’s understanding </a:t>
            </a:r>
            <a:r>
              <a:rPr lang="en-US" sz="2400" dirty="0">
                <a:solidFill>
                  <a:schemeClr val="dk1"/>
                </a:solidFill>
                <a:latin typeface="Garamond" panose="02020404030301010803" pitchFamily="18" charset="0"/>
                <a:ea typeface="Questrial"/>
                <a:cs typeface="Questrial"/>
                <a:sym typeface="Questrial"/>
              </a:rPr>
              <a:t>of precipitation </a:t>
            </a:r>
            <a:r>
              <a:rPr lang="en-US" sz="2400" dirty="0" smtClean="0">
                <a:solidFill>
                  <a:schemeClr val="dk1"/>
                </a:solidFill>
                <a:latin typeface="Garamond" panose="02020404030301010803" pitchFamily="18" charset="0"/>
                <a:ea typeface="Questrial"/>
                <a:cs typeface="Questrial"/>
                <a:sym typeface="Questrial"/>
              </a:rPr>
              <a:t>in the western United States.</a:t>
            </a:r>
            <a:endParaRPr lang="en-US" sz="2400" dirty="0">
              <a:solidFill>
                <a:schemeClr val="dk1"/>
              </a:solidFill>
              <a:latin typeface="Garamond" panose="02020404030301010803" pitchFamily="18" charset="0"/>
              <a:ea typeface="Questrial"/>
              <a:cs typeface="Questrial"/>
              <a:sym typeface="Questrial"/>
            </a:endParaRPr>
          </a:p>
          <a:p>
            <a:pPr marL="361950" lvl="0" indent="-342900">
              <a:lnSpc>
                <a:spcPct val="90000"/>
              </a:lnSpc>
              <a:spcBef>
                <a:spcPts val="1800"/>
              </a:spcBef>
              <a:buClr>
                <a:schemeClr val="accent1"/>
              </a:buClr>
              <a:buSzPct val="100000"/>
              <a:buFont typeface="Webdings" panose="05030102010509060703" pitchFamily="18" charset="2"/>
              <a:buChar char=""/>
            </a:pPr>
            <a:r>
              <a:rPr lang="en-US" sz="2400" b="1" dirty="0" smtClean="0">
                <a:solidFill>
                  <a:schemeClr val="accent1"/>
                </a:solidFill>
                <a:latin typeface="Garamond" panose="02020404030301010803" pitchFamily="18" charset="0"/>
                <a:ea typeface="Questrial"/>
                <a:cs typeface="Questrial"/>
                <a:sym typeface="Questrial"/>
              </a:rPr>
              <a:t>Understand</a:t>
            </a:r>
            <a:r>
              <a:rPr lang="en-US" sz="2400" dirty="0" smtClean="0">
                <a:solidFill>
                  <a:schemeClr val="accent1"/>
                </a:solidFill>
                <a:latin typeface="Garamond" panose="02020404030301010803" pitchFamily="18" charset="0"/>
                <a:ea typeface="Questrial"/>
                <a:cs typeface="Questrial"/>
                <a:sym typeface="Questrial"/>
              </a:rPr>
              <a:t> </a:t>
            </a:r>
            <a:r>
              <a:rPr lang="en-US" sz="2400" dirty="0">
                <a:solidFill>
                  <a:schemeClr val="dk1"/>
                </a:solidFill>
                <a:latin typeface="Garamond" panose="02020404030301010803" pitchFamily="18" charset="0"/>
                <a:ea typeface="Questrial"/>
                <a:cs typeface="Questrial"/>
                <a:sym typeface="Questrial"/>
              </a:rPr>
              <a:t>snow water equivalent (SWE) in the study area by performing similar analyses on </a:t>
            </a:r>
            <a:r>
              <a:rPr lang="en-US" sz="2400" dirty="0" smtClean="0">
                <a:solidFill>
                  <a:schemeClr val="dk1"/>
                </a:solidFill>
                <a:latin typeface="Garamond" panose="02020404030301010803" pitchFamily="18" charset="0"/>
                <a:ea typeface="Questrial"/>
                <a:cs typeface="Questrial"/>
                <a:sym typeface="Questrial"/>
              </a:rPr>
              <a:t>SNODAS </a:t>
            </a:r>
            <a:r>
              <a:rPr lang="en-US" sz="2400" dirty="0">
                <a:solidFill>
                  <a:schemeClr val="dk1"/>
                </a:solidFill>
                <a:latin typeface="Garamond" panose="02020404030301010803" pitchFamily="18" charset="0"/>
                <a:ea typeface="Questrial"/>
                <a:cs typeface="Questrial"/>
                <a:sym typeface="Questrial"/>
              </a:rPr>
              <a:t>satellite data and </a:t>
            </a:r>
            <a:r>
              <a:rPr lang="en-US" sz="2400" dirty="0" smtClean="0">
                <a:solidFill>
                  <a:schemeClr val="dk1"/>
                </a:solidFill>
                <a:latin typeface="Garamond" panose="02020404030301010803" pitchFamily="18" charset="0"/>
                <a:ea typeface="Questrial"/>
                <a:cs typeface="Questrial"/>
                <a:sym typeface="Questrial"/>
              </a:rPr>
              <a:t>SNOTEL ground observations.</a:t>
            </a:r>
            <a:endParaRPr lang="en-US" sz="2400" dirty="0">
              <a:solidFill>
                <a:schemeClr val="dk1"/>
              </a:solidFill>
              <a:latin typeface="Garamond" panose="02020404030301010803" pitchFamily="18" charset="0"/>
              <a:ea typeface="Questrial"/>
              <a:cs typeface="Questrial"/>
              <a:sym typeface="Questrial"/>
            </a:endParaRPr>
          </a:p>
        </p:txBody>
      </p:sp>
      <p:sp>
        <p:nvSpPr>
          <p:cNvPr id="34" name="Shape 34"/>
          <p:cNvSpPr txBox="1"/>
          <p:nvPr/>
        </p:nvSpPr>
        <p:spPr>
          <a:xfrm>
            <a:off x="1036500" y="4995675"/>
            <a:ext cx="26412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dirty="0">
                <a:solidFill>
                  <a:schemeClr val="accent1"/>
                </a:solidFill>
                <a:latin typeface="Century Gothic" panose="020B0502020202020204" pitchFamily="34" charset="0"/>
                <a:ea typeface="Questrial"/>
                <a:cs typeface="Questrial"/>
                <a:sym typeface="Questrial"/>
              </a:rPr>
              <a:t>Abstract</a:t>
            </a:r>
          </a:p>
        </p:txBody>
      </p:sp>
      <p:sp>
        <p:nvSpPr>
          <p:cNvPr id="35" name="Shape 35"/>
          <p:cNvSpPr txBox="1"/>
          <p:nvPr/>
        </p:nvSpPr>
        <p:spPr>
          <a:xfrm>
            <a:off x="18288000" y="5088625"/>
            <a:ext cx="3353399"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chemeClr val="accent1"/>
                </a:solidFill>
                <a:latin typeface="Century Gothic" panose="020B0502020202020204" pitchFamily="34" charset="0"/>
                <a:ea typeface="Questrial"/>
                <a:cs typeface="Questrial"/>
                <a:sym typeface="Questrial"/>
              </a:rPr>
              <a:t>Objectives</a:t>
            </a:r>
          </a:p>
        </p:txBody>
      </p:sp>
      <p:sp>
        <p:nvSpPr>
          <p:cNvPr id="36" name="Shape 36"/>
          <p:cNvSpPr txBox="1"/>
          <p:nvPr/>
        </p:nvSpPr>
        <p:spPr>
          <a:xfrm>
            <a:off x="1005737" y="15697200"/>
            <a:ext cx="3871063"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chemeClr val="accent1"/>
                </a:solidFill>
                <a:latin typeface="Century Gothic" panose="020B0502020202020204" pitchFamily="34" charset="0"/>
                <a:ea typeface="Questrial"/>
                <a:cs typeface="Questrial"/>
                <a:sym typeface="Questrial"/>
              </a:rPr>
              <a:t>Methodology</a:t>
            </a:r>
          </a:p>
        </p:txBody>
      </p:sp>
      <p:sp>
        <p:nvSpPr>
          <p:cNvPr id="37" name="Shape 37"/>
          <p:cNvSpPr txBox="1"/>
          <p:nvPr/>
        </p:nvSpPr>
        <p:spPr>
          <a:xfrm>
            <a:off x="18259462" y="1040163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chemeClr val="accent1"/>
                </a:solidFill>
                <a:latin typeface="Century Gothic" panose="020B0502020202020204" pitchFamily="34" charset="0"/>
                <a:ea typeface="Questrial"/>
                <a:cs typeface="Questrial"/>
                <a:sym typeface="Questrial"/>
              </a:rPr>
              <a:t>Earth Observations</a:t>
            </a:r>
          </a:p>
        </p:txBody>
      </p:sp>
      <p:sp>
        <p:nvSpPr>
          <p:cNvPr id="38" name="Shape 38"/>
          <p:cNvSpPr txBox="1"/>
          <p:nvPr/>
        </p:nvSpPr>
        <p:spPr>
          <a:xfrm>
            <a:off x="914400" y="19202400"/>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chemeClr val="accent1"/>
                </a:solidFill>
                <a:latin typeface="Century Gothic" panose="020B0502020202020204" pitchFamily="34" charset="0"/>
                <a:ea typeface="Questrial"/>
                <a:cs typeface="Questrial"/>
                <a:sym typeface="Questrial"/>
              </a:rPr>
              <a:t>Results</a:t>
            </a:r>
          </a:p>
        </p:txBody>
      </p:sp>
      <p:sp>
        <p:nvSpPr>
          <p:cNvPr id="39" name="Shape 39"/>
          <p:cNvSpPr txBox="1"/>
          <p:nvPr/>
        </p:nvSpPr>
        <p:spPr>
          <a:xfrm>
            <a:off x="19241841" y="19258752"/>
            <a:ext cx="68580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chemeClr val="accent1"/>
                </a:solidFill>
                <a:latin typeface="Century Gothic" panose="020B0502020202020204" pitchFamily="34" charset="0"/>
                <a:ea typeface="Questrial"/>
                <a:cs typeface="Questrial"/>
                <a:sym typeface="Questrial"/>
              </a:rPr>
              <a:t>Conclusions</a:t>
            </a:r>
          </a:p>
        </p:txBody>
      </p:sp>
      <p:sp>
        <p:nvSpPr>
          <p:cNvPr id="40" name="Shape 40"/>
          <p:cNvSpPr txBox="1"/>
          <p:nvPr/>
        </p:nvSpPr>
        <p:spPr>
          <a:xfrm>
            <a:off x="19299151" y="2613660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chemeClr val="accent1"/>
                </a:solidFill>
                <a:latin typeface="Century Gothic" panose="020B0502020202020204" pitchFamily="34" charset="0"/>
                <a:ea typeface="Questrial"/>
                <a:cs typeface="Questrial"/>
                <a:sym typeface="Questrial"/>
              </a:rPr>
              <a:t>Acknowledgements</a:t>
            </a:r>
          </a:p>
        </p:txBody>
      </p:sp>
      <p:sp>
        <p:nvSpPr>
          <p:cNvPr id="41" name="Shape 41"/>
          <p:cNvSpPr txBox="1"/>
          <p:nvPr/>
        </p:nvSpPr>
        <p:spPr>
          <a:xfrm>
            <a:off x="13404273" y="30632400"/>
            <a:ext cx="7481455"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chemeClr val="accent1"/>
                </a:solidFill>
                <a:latin typeface="Century Gothic" panose="020B0502020202020204" pitchFamily="34" charset="0"/>
                <a:ea typeface="Questrial"/>
                <a:cs typeface="Questrial"/>
                <a:sym typeface="Questrial"/>
              </a:rPr>
              <a:t>Team Members</a:t>
            </a:r>
          </a:p>
        </p:txBody>
      </p:sp>
      <p:sp>
        <p:nvSpPr>
          <p:cNvPr id="42" name="Shape 42"/>
          <p:cNvSpPr txBox="1"/>
          <p:nvPr/>
        </p:nvSpPr>
        <p:spPr>
          <a:xfrm>
            <a:off x="914400" y="4130400"/>
            <a:ext cx="25603199"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3200" dirty="0">
                <a:solidFill>
                  <a:schemeClr val="dk1"/>
                </a:solidFill>
                <a:latin typeface="Garamond"/>
                <a:ea typeface="Garamond"/>
                <a:cs typeface="Garamond"/>
                <a:sym typeface="Garamond"/>
              </a:rPr>
              <a:t>Sam Swanson </a:t>
            </a:r>
            <a:r>
              <a:rPr lang="en-US" sz="3200" dirty="0" smtClean="0">
                <a:solidFill>
                  <a:schemeClr val="dk1"/>
                </a:solidFill>
                <a:latin typeface="Garamond"/>
                <a:ea typeface="Garamond"/>
                <a:cs typeface="Garamond"/>
                <a:sym typeface="Garamond"/>
              </a:rPr>
              <a:t>(</a:t>
            </a:r>
            <a:r>
              <a:rPr lang="en-US" sz="3200" dirty="0">
                <a:solidFill>
                  <a:schemeClr val="dk1"/>
                </a:solidFill>
                <a:latin typeface="Garamond"/>
                <a:ea typeface="Garamond"/>
                <a:cs typeface="Garamond"/>
                <a:sym typeface="Garamond"/>
              </a:rPr>
              <a:t>T</a:t>
            </a:r>
            <a:r>
              <a:rPr lang="en-US" sz="3200" dirty="0" smtClean="0">
                <a:solidFill>
                  <a:schemeClr val="dk1"/>
                </a:solidFill>
                <a:latin typeface="Garamond"/>
                <a:ea typeface="Garamond"/>
                <a:cs typeface="Garamond"/>
                <a:sym typeface="Garamond"/>
              </a:rPr>
              <a:t>eam </a:t>
            </a:r>
            <a:r>
              <a:rPr lang="en-US" sz="3200" dirty="0">
                <a:solidFill>
                  <a:schemeClr val="dk1"/>
                </a:solidFill>
                <a:latin typeface="Garamond"/>
                <a:ea typeface="Garamond"/>
                <a:cs typeface="Garamond"/>
                <a:sym typeface="Garamond"/>
              </a:rPr>
              <a:t>L</a:t>
            </a:r>
            <a:r>
              <a:rPr lang="en-US" sz="3200" dirty="0" smtClean="0">
                <a:solidFill>
                  <a:schemeClr val="dk1"/>
                </a:solidFill>
                <a:latin typeface="Garamond"/>
                <a:ea typeface="Garamond"/>
                <a:cs typeface="Garamond"/>
                <a:sym typeface="Garamond"/>
              </a:rPr>
              <a:t>ead</a:t>
            </a:r>
            <a:r>
              <a:rPr lang="en-US" sz="3200" dirty="0" smtClean="0">
                <a:solidFill>
                  <a:schemeClr val="dk1"/>
                </a:solidFill>
                <a:latin typeface="Garamond"/>
                <a:ea typeface="Garamond"/>
                <a:cs typeface="Garamond"/>
                <a:sym typeface="Garamond"/>
              </a:rPr>
              <a:t>)</a:t>
            </a:r>
            <a:r>
              <a:rPr lang="en-US" sz="3200" b="0" u="none" dirty="0" smtClean="0">
                <a:solidFill>
                  <a:schemeClr val="dk1"/>
                </a:solidFill>
                <a:latin typeface="Garamond"/>
                <a:ea typeface="Garamond"/>
                <a:cs typeface="Garamond"/>
                <a:sym typeface="Garamond"/>
              </a:rPr>
              <a:t> and </a:t>
            </a:r>
            <a:r>
              <a:rPr lang="en-US" sz="3200" dirty="0" smtClean="0">
                <a:solidFill>
                  <a:schemeClr val="dk1"/>
                </a:solidFill>
                <a:latin typeface="Garamond"/>
                <a:ea typeface="Garamond"/>
                <a:cs typeface="Garamond"/>
                <a:sym typeface="Garamond"/>
              </a:rPr>
              <a:t>Kevin Rapa</a:t>
            </a:r>
          </a:p>
          <a:p>
            <a:pPr marL="0" marR="0" lvl="0" indent="0" algn="ctr" rtl="0">
              <a:lnSpc>
                <a:spcPct val="90000"/>
              </a:lnSpc>
              <a:spcBef>
                <a:spcPts val="0"/>
              </a:spcBef>
              <a:spcAft>
                <a:spcPts val="0"/>
              </a:spcAft>
              <a:buClr>
                <a:schemeClr val="dk1"/>
              </a:buClr>
              <a:buSzPct val="25000"/>
              <a:buFont typeface="Arial"/>
              <a:buNone/>
            </a:pPr>
            <a:r>
              <a:rPr lang="en-US" sz="2400" dirty="0" smtClean="0">
                <a:solidFill>
                  <a:schemeClr val="dk1"/>
                </a:solidFill>
                <a:latin typeface="Garamond"/>
                <a:ea typeface="Garamond"/>
                <a:cs typeface="Garamond"/>
                <a:sym typeface="Garamond"/>
              </a:rPr>
              <a:t>DEVELOP National Program at NOAA National </a:t>
            </a:r>
            <a:r>
              <a:rPr lang="en-US" sz="2400" dirty="0">
                <a:solidFill>
                  <a:schemeClr val="dk1"/>
                </a:solidFill>
                <a:latin typeface="Garamond"/>
                <a:ea typeface="Garamond"/>
                <a:cs typeface="Garamond"/>
                <a:sym typeface="Garamond"/>
              </a:rPr>
              <a:t>Centers for Environmental </a:t>
            </a:r>
            <a:r>
              <a:rPr lang="en-US" sz="2400" dirty="0" smtClean="0">
                <a:solidFill>
                  <a:schemeClr val="dk1"/>
                </a:solidFill>
                <a:latin typeface="Garamond"/>
                <a:ea typeface="Garamond"/>
                <a:cs typeface="Garamond"/>
                <a:sym typeface="Garamond"/>
              </a:rPr>
              <a:t>Information</a:t>
            </a:r>
            <a:endParaRPr lang="en-US" sz="2400" dirty="0">
              <a:solidFill>
                <a:schemeClr val="dk1"/>
              </a:solidFill>
              <a:latin typeface="Garamond"/>
              <a:ea typeface="Garamond"/>
              <a:cs typeface="Garamond"/>
              <a:sym typeface="Garamond"/>
            </a:endParaRPr>
          </a:p>
        </p:txBody>
      </p:sp>
      <p:sp>
        <p:nvSpPr>
          <p:cNvPr id="43" name="Shape 43"/>
          <p:cNvSpPr txBox="1">
            <a:spLocks noGrp="1"/>
          </p:cNvSpPr>
          <p:nvPr>
            <p:ph type="body" idx="3"/>
          </p:nvPr>
        </p:nvSpPr>
        <p:spPr>
          <a:xfrm>
            <a:off x="3677700" y="1447450"/>
            <a:ext cx="20076600" cy="1152000"/>
          </a:xfrm>
          <a:prstGeom prst="rect">
            <a:avLst/>
          </a:prstGeom>
          <a:noFill/>
          <a:ln>
            <a:noFill/>
          </a:ln>
        </p:spPr>
        <p:txBody>
          <a:bodyPr lIns="91425" tIns="45700" rIns="91425" bIns="45700" anchor="t" anchorCtr="0">
            <a:noAutofit/>
          </a:bodyPr>
          <a:lstStyle/>
          <a:p>
            <a:pPr marL="0" marR="0" lvl="0" indent="0" rtl="0">
              <a:lnSpc>
                <a:spcPct val="100000"/>
              </a:lnSpc>
              <a:spcBef>
                <a:spcPts val="0"/>
              </a:spcBef>
              <a:buClr>
                <a:schemeClr val="accent1"/>
              </a:buClr>
              <a:buSzPct val="25000"/>
              <a:buFont typeface="Arial"/>
              <a:buNone/>
            </a:pPr>
            <a:r>
              <a:rPr lang="en-US" dirty="0">
                <a:latin typeface="Century Gothic" panose="020B0502020202020204" pitchFamily="34" charset="0"/>
                <a:ea typeface="Garamond"/>
                <a:cs typeface="Garamond"/>
                <a:sym typeface="Garamond"/>
              </a:rPr>
              <a:t>Water Resources</a:t>
            </a:r>
          </a:p>
        </p:txBody>
      </p:sp>
      <p:pic>
        <p:nvPicPr>
          <p:cNvPr id="53" name="Shape 53"/>
          <p:cNvPicPr preferRelativeResize="0"/>
          <p:nvPr/>
        </p:nvPicPr>
        <p:blipFill>
          <a:blip r:embed="rId6">
            <a:alphaModFix/>
          </a:blip>
          <a:stretch>
            <a:fillRect/>
          </a:stretch>
        </p:blipFill>
        <p:spPr>
          <a:xfrm>
            <a:off x="21019217" y="10125300"/>
            <a:ext cx="5955583" cy="2981100"/>
          </a:xfrm>
          <a:prstGeom prst="rect">
            <a:avLst/>
          </a:prstGeom>
          <a:noFill/>
          <a:ln>
            <a:noFill/>
          </a:ln>
        </p:spPr>
      </p:pic>
      <p:sp>
        <p:nvSpPr>
          <p:cNvPr id="57" name="Shape 57"/>
          <p:cNvSpPr txBox="1"/>
          <p:nvPr/>
        </p:nvSpPr>
        <p:spPr>
          <a:xfrm>
            <a:off x="19333476" y="30632400"/>
            <a:ext cx="4440924"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chemeClr val="accent1"/>
                </a:solidFill>
                <a:latin typeface="Century Gothic" panose="020B0502020202020204" pitchFamily="34" charset="0"/>
                <a:ea typeface="Questrial"/>
                <a:cs typeface="Questrial"/>
                <a:sym typeface="Questrial"/>
              </a:rPr>
              <a:t>Project Partners</a:t>
            </a:r>
          </a:p>
        </p:txBody>
      </p:sp>
      <p:sp>
        <p:nvSpPr>
          <p:cNvPr id="59" name="Shape 59"/>
          <p:cNvSpPr/>
          <p:nvPr/>
        </p:nvSpPr>
        <p:spPr>
          <a:xfrm>
            <a:off x="1078051" y="16799021"/>
            <a:ext cx="2046149" cy="2054539"/>
          </a:xfrm>
          <a:prstGeom prst="flowChartConnector">
            <a:avLst/>
          </a:prstGeom>
          <a:solidFill>
            <a:schemeClr val="accen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0" name="Shape 60"/>
          <p:cNvSpPr/>
          <p:nvPr/>
        </p:nvSpPr>
        <p:spPr>
          <a:xfrm>
            <a:off x="1552721" y="17286523"/>
            <a:ext cx="1096807" cy="1079561"/>
          </a:xfrm>
          <a:prstGeom prst="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1" name="Shape 61"/>
          <p:cNvSpPr txBox="1"/>
          <p:nvPr/>
        </p:nvSpPr>
        <p:spPr>
          <a:xfrm>
            <a:off x="450850" y="11068050"/>
            <a:ext cx="2133599" cy="1274099"/>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62" name="Shape 62"/>
          <p:cNvSpPr txBox="1"/>
          <p:nvPr/>
        </p:nvSpPr>
        <p:spPr>
          <a:xfrm>
            <a:off x="10027201" y="11346300"/>
            <a:ext cx="2337899" cy="769500"/>
          </a:xfrm>
          <a:prstGeom prst="rect">
            <a:avLst/>
          </a:prstGeom>
          <a:noFill/>
          <a:ln>
            <a:noFill/>
          </a:ln>
        </p:spPr>
        <p:txBody>
          <a:bodyPr lIns="91425" tIns="91425" rIns="91425" bIns="91425" anchor="t" anchorCtr="0">
            <a:noAutofit/>
          </a:bodyPr>
          <a:lstStyle/>
          <a:p>
            <a:pPr lvl="0">
              <a:spcBef>
                <a:spcPts val="0"/>
              </a:spcBef>
              <a:buNone/>
            </a:pPr>
            <a:r>
              <a:rPr lang="en-US" sz="2400" dirty="0">
                <a:solidFill>
                  <a:schemeClr val="bg1">
                    <a:lumMod val="50000"/>
                  </a:schemeClr>
                </a:solidFill>
                <a:latin typeface="Garamond" panose="02020404030301010803" pitchFamily="18" charset="0"/>
                <a:ea typeface="Questrial"/>
                <a:cs typeface="Questrial"/>
                <a:sym typeface="Questrial"/>
              </a:rPr>
              <a:t>Sierra Nevada</a:t>
            </a:r>
          </a:p>
        </p:txBody>
      </p:sp>
      <p:sp>
        <p:nvSpPr>
          <p:cNvPr id="63" name="Shape 63"/>
          <p:cNvSpPr txBox="1"/>
          <p:nvPr/>
        </p:nvSpPr>
        <p:spPr>
          <a:xfrm>
            <a:off x="10050215" y="11974200"/>
            <a:ext cx="2133599" cy="554750"/>
          </a:xfrm>
          <a:prstGeom prst="rect">
            <a:avLst/>
          </a:prstGeom>
          <a:noFill/>
          <a:ln>
            <a:noFill/>
          </a:ln>
        </p:spPr>
        <p:txBody>
          <a:bodyPr lIns="91425" tIns="91425" rIns="91425" bIns="91425" anchor="t" anchorCtr="0">
            <a:noAutofit/>
          </a:bodyPr>
          <a:lstStyle/>
          <a:p>
            <a:pPr lvl="0" rtl="0">
              <a:spcBef>
                <a:spcPts val="0"/>
              </a:spcBef>
              <a:buNone/>
            </a:pPr>
            <a:r>
              <a:rPr lang="en-US" sz="2400" dirty="0">
                <a:solidFill>
                  <a:schemeClr val="bg1">
                    <a:lumMod val="50000"/>
                  </a:schemeClr>
                </a:solidFill>
                <a:latin typeface="Garamond" panose="02020404030301010803" pitchFamily="18" charset="0"/>
                <a:ea typeface="Questrial"/>
                <a:cs typeface="Questrial"/>
                <a:sym typeface="Questrial"/>
              </a:rPr>
              <a:t>Cascades</a:t>
            </a:r>
          </a:p>
        </p:txBody>
      </p:sp>
      <p:sp>
        <p:nvSpPr>
          <p:cNvPr id="65" name="Shape 65"/>
          <p:cNvSpPr/>
          <p:nvPr/>
        </p:nvSpPr>
        <p:spPr>
          <a:xfrm>
            <a:off x="10515600" y="5721092"/>
            <a:ext cx="1562112" cy="5118358"/>
          </a:xfrm>
          <a:prstGeom prst="rect">
            <a:avLst/>
          </a:prstGeom>
          <a:noFill/>
          <a:ln w="19050" cap="flat" cmpd="sng">
            <a:solidFill>
              <a:schemeClr val="bg1">
                <a:lumMod val="50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66" name="Shape 66"/>
          <p:cNvPicPr preferRelativeResize="0"/>
          <p:nvPr/>
        </p:nvPicPr>
        <p:blipFill>
          <a:blip r:embed="rId7">
            <a:alphaModFix/>
          </a:blip>
          <a:stretch>
            <a:fillRect/>
          </a:stretch>
        </p:blipFill>
        <p:spPr>
          <a:xfrm>
            <a:off x="7218596" y="16690567"/>
            <a:ext cx="2133600" cy="2133600"/>
          </a:xfrm>
          <a:prstGeom prst="rect">
            <a:avLst/>
          </a:prstGeom>
          <a:noFill/>
          <a:ln>
            <a:noFill/>
          </a:ln>
        </p:spPr>
      </p:pic>
      <p:sp>
        <p:nvSpPr>
          <p:cNvPr id="67" name="Shape 67"/>
          <p:cNvSpPr txBox="1"/>
          <p:nvPr/>
        </p:nvSpPr>
        <p:spPr>
          <a:xfrm>
            <a:off x="12036750" y="4973950"/>
            <a:ext cx="3705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chemeClr val="accent1"/>
                </a:solidFill>
                <a:latin typeface="Century Gothic" panose="020B0502020202020204" pitchFamily="34" charset="0"/>
                <a:ea typeface="Questrial"/>
                <a:cs typeface="Questrial"/>
                <a:sym typeface="Questrial"/>
              </a:rPr>
              <a:t>Study Area</a:t>
            </a:r>
          </a:p>
        </p:txBody>
      </p:sp>
      <p:pic>
        <p:nvPicPr>
          <p:cNvPr id="68" name="Shape 68"/>
          <p:cNvPicPr preferRelativeResize="0"/>
          <p:nvPr/>
        </p:nvPicPr>
        <p:blipFill>
          <a:blip r:embed="rId8">
            <a:alphaModFix/>
          </a:blip>
          <a:stretch>
            <a:fillRect/>
          </a:stretch>
        </p:blipFill>
        <p:spPr>
          <a:xfrm>
            <a:off x="13347278" y="16677097"/>
            <a:ext cx="2133599" cy="2136347"/>
          </a:xfrm>
          <a:prstGeom prst="rect">
            <a:avLst/>
          </a:prstGeom>
          <a:noFill/>
          <a:ln>
            <a:noFill/>
          </a:ln>
        </p:spPr>
      </p:pic>
      <p:pic>
        <p:nvPicPr>
          <p:cNvPr id="69" name="Shape 69"/>
          <p:cNvPicPr preferRelativeResize="0"/>
          <p:nvPr/>
        </p:nvPicPr>
        <p:blipFill>
          <a:blip r:embed="rId9">
            <a:alphaModFix/>
          </a:blip>
          <a:stretch>
            <a:fillRect/>
          </a:stretch>
        </p:blipFill>
        <p:spPr>
          <a:xfrm>
            <a:off x="19481717" y="16704046"/>
            <a:ext cx="2133599" cy="2133599"/>
          </a:xfrm>
          <a:prstGeom prst="rect">
            <a:avLst/>
          </a:prstGeom>
          <a:noFill/>
          <a:ln>
            <a:noFill/>
          </a:ln>
        </p:spPr>
      </p:pic>
      <p:pic>
        <p:nvPicPr>
          <p:cNvPr id="70" name="Shape 70"/>
          <p:cNvPicPr preferRelativeResize="0"/>
          <p:nvPr/>
        </p:nvPicPr>
        <p:blipFill>
          <a:blip r:embed="rId5">
            <a:alphaModFix/>
          </a:blip>
          <a:stretch>
            <a:fillRect/>
          </a:stretch>
        </p:blipFill>
        <p:spPr>
          <a:xfrm>
            <a:off x="3478300" y="16539999"/>
            <a:ext cx="3515824" cy="2445500"/>
          </a:xfrm>
          <a:prstGeom prst="rect">
            <a:avLst/>
          </a:prstGeom>
          <a:noFill/>
          <a:ln>
            <a:noFill/>
          </a:ln>
        </p:spPr>
      </p:pic>
      <p:pic>
        <p:nvPicPr>
          <p:cNvPr id="71" name="Shape 71"/>
          <p:cNvPicPr preferRelativeResize="0"/>
          <p:nvPr/>
        </p:nvPicPr>
        <p:blipFill>
          <a:blip r:embed="rId5">
            <a:alphaModFix/>
          </a:blip>
          <a:stretch>
            <a:fillRect/>
          </a:stretch>
        </p:blipFill>
        <p:spPr>
          <a:xfrm>
            <a:off x="15726017" y="16572275"/>
            <a:ext cx="3515824" cy="2445500"/>
          </a:xfrm>
          <a:prstGeom prst="rect">
            <a:avLst/>
          </a:prstGeom>
          <a:noFill/>
          <a:ln>
            <a:noFill/>
          </a:ln>
        </p:spPr>
      </p:pic>
      <p:sp>
        <p:nvSpPr>
          <p:cNvPr id="72" name="Shape 72"/>
          <p:cNvSpPr txBox="1"/>
          <p:nvPr/>
        </p:nvSpPr>
        <p:spPr>
          <a:xfrm>
            <a:off x="3197551" y="16396471"/>
            <a:ext cx="4205999" cy="2337899"/>
          </a:xfrm>
          <a:prstGeom prst="rect">
            <a:avLst/>
          </a:prstGeom>
          <a:noFill/>
          <a:ln>
            <a:noFill/>
          </a:ln>
        </p:spPr>
        <p:txBody>
          <a:bodyPr lIns="91425" tIns="91425" rIns="91425" bIns="91425" anchor="t" anchorCtr="0">
            <a:noAutofit/>
          </a:bodyPr>
          <a:lstStyle/>
          <a:p>
            <a:pPr lvl="0" rtl="0">
              <a:spcBef>
                <a:spcPts val="0"/>
              </a:spcBef>
              <a:buNone/>
            </a:pPr>
            <a:r>
              <a:rPr lang="en-US" sz="2400" b="1" dirty="0">
                <a:solidFill>
                  <a:schemeClr val="accent1"/>
                </a:solidFill>
                <a:latin typeface="Questrial"/>
                <a:ea typeface="Questrial"/>
                <a:cs typeface="Questrial"/>
                <a:sym typeface="Questrial"/>
              </a:rPr>
              <a:t> Acquisition:</a:t>
            </a:r>
            <a:r>
              <a:rPr lang="en-US" sz="2400" dirty="0">
                <a:solidFill>
                  <a:schemeClr val="accent1"/>
                </a:solidFill>
                <a:latin typeface="Questrial"/>
                <a:ea typeface="Questrial"/>
                <a:cs typeface="Questrial"/>
                <a:sym typeface="Questrial"/>
              </a:rPr>
              <a:t> </a:t>
            </a:r>
          </a:p>
          <a:p>
            <a:pPr lvl="0" rtl="0">
              <a:spcBef>
                <a:spcPts val="0"/>
              </a:spcBef>
              <a:buNone/>
            </a:pPr>
            <a:r>
              <a:rPr lang="en-US" sz="2400" b="1" dirty="0">
                <a:solidFill>
                  <a:schemeClr val="dk1"/>
                </a:solidFill>
                <a:latin typeface="Questrial"/>
                <a:ea typeface="Questrial"/>
                <a:cs typeface="Questrial"/>
                <a:sym typeface="Questrial"/>
              </a:rPr>
              <a:t>  </a:t>
            </a:r>
            <a:r>
              <a:rPr lang="en-US" sz="2400" b="1" dirty="0">
                <a:solidFill>
                  <a:schemeClr val="dk1"/>
                </a:solidFill>
                <a:latin typeface="Garamond" panose="02020404030301010803" pitchFamily="18" charset="0"/>
                <a:ea typeface="Questrial"/>
                <a:cs typeface="Questrial"/>
                <a:sym typeface="Questrial"/>
              </a:rPr>
              <a:t>Download</a:t>
            </a:r>
            <a:r>
              <a:rPr lang="en-US" sz="2400" dirty="0">
                <a:solidFill>
                  <a:schemeClr val="dk1"/>
                </a:solidFill>
                <a:latin typeface="Garamond" panose="02020404030301010803" pitchFamily="18" charset="0"/>
                <a:ea typeface="Questrial"/>
                <a:cs typeface="Questrial"/>
                <a:sym typeface="Questrial"/>
              </a:rPr>
              <a:t> data</a:t>
            </a:r>
          </a:p>
          <a:p>
            <a:pPr lvl="0" rtl="0">
              <a:spcBef>
                <a:spcPts val="0"/>
              </a:spcBef>
              <a:buNone/>
            </a:pPr>
            <a:r>
              <a:rPr lang="en-US" sz="2400" dirty="0">
                <a:solidFill>
                  <a:schemeClr val="dk1"/>
                </a:solidFill>
                <a:latin typeface="Garamond" panose="02020404030301010803" pitchFamily="18" charset="0"/>
                <a:ea typeface="Questrial"/>
                <a:cs typeface="Questrial"/>
                <a:sym typeface="Questrial"/>
              </a:rPr>
              <a:t>   </a:t>
            </a:r>
            <a:r>
              <a:rPr lang="en-US" sz="2400" dirty="0" smtClean="0">
                <a:solidFill>
                  <a:schemeClr val="dk1"/>
                </a:solidFill>
                <a:latin typeface="Garamond" panose="02020404030301010803" pitchFamily="18" charset="0"/>
                <a:ea typeface="Questrial"/>
                <a:cs typeface="Questrial"/>
                <a:sym typeface="Questrial"/>
              </a:rPr>
              <a:t>GHCN</a:t>
            </a:r>
            <a:r>
              <a:rPr lang="en-US" sz="2400" dirty="0">
                <a:solidFill>
                  <a:schemeClr val="dk1"/>
                </a:solidFill>
                <a:latin typeface="Garamond" panose="02020404030301010803" pitchFamily="18" charset="0"/>
                <a:ea typeface="Questrial"/>
                <a:cs typeface="Questrial"/>
                <a:sym typeface="Questrial"/>
              </a:rPr>
              <a:t>, CMORPH, </a:t>
            </a:r>
          </a:p>
          <a:p>
            <a:pPr lvl="0" rtl="0">
              <a:spcBef>
                <a:spcPts val="0"/>
              </a:spcBef>
              <a:buNone/>
            </a:pPr>
            <a:r>
              <a:rPr lang="en-US" sz="2400" dirty="0">
                <a:solidFill>
                  <a:schemeClr val="dk1"/>
                </a:solidFill>
                <a:latin typeface="Garamond" panose="02020404030301010803" pitchFamily="18" charset="0"/>
                <a:ea typeface="Questrial"/>
                <a:cs typeface="Questrial"/>
                <a:sym typeface="Questrial"/>
              </a:rPr>
              <a:t>     </a:t>
            </a:r>
            <a:r>
              <a:rPr lang="en-US" sz="2400" dirty="0" smtClean="0">
                <a:solidFill>
                  <a:schemeClr val="dk1"/>
                </a:solidFill>
                <a:latin typeface="Garamond" panose="02020404030301010803" pitchFamily="18" charset="0"/>
                <a:ea typeface="Questrial"/>
                <a:cs typeface="Questrial"/>
                <a:sym typeface="Questrial"/>
              </a:rPr>
              <a:t>PRISM</a:t>
            </a:r>
            <a:r>
              <a:rPr lang="en-US" sz="2400" dirty="0">
                <a:solidFill>
                  <a:schemeClr val="dk1"/>
                </a:solidFill>
                <a:latin typeface="Garamond" panose="02020404030301010803" pitchFamily="18" charset="0"/>
                <a:ea typeface="Questrial"/>
                <a:cs typeface="Questrial"/>
                <a:sym typeface="Questrial"/>
              </a:rPr>
              <a:t>, </a:t>
            </a:r>
            <a:r>
              <a:rPr lang="en-US" sz="2400" dirty="0" smtClean="0">
                <a:solidFill>
                  <a:schemeClr val="dk1"/>
                </a:solidFill>
                <a:latin typeface="Garamond" panose="02020404030301010803" pitchFamily="18" charset="0"/>
                <a:ea typeface="Questrial"/>
                <a:cs typeface="Questrial"/>
                <a:sym typeface="Questrial"/>
              </a:rPr>
              <a:t>SNODAS, GPM</a:t>
            </a:r>
            <a:endParaRPr lang="en-US" sz="2400" dirty="0">
              <a:solidFill>
                <a:schemeClr val="dk1"/>
              </a:solidFill>
              <a:latin typeface="Garamond" panose="02020404030301010803" pitchFamily="18" charset="0"/>
              <a:ea typeface="Questrial"/>
              <a:cs typeface="Questrial"/>
              <a:sym typeface="Questrial"/>
            </a:endParaRPr>
          </a:p>
          <a:p>
            <a:pPr lvl="0" rtl="0">
              <a:spcBef>
                <a:spcPts val="0"/>
              </a:spcBef>
              <a:buNone/>
            </a:pPr>
            <a:r>
              <a:rPr lang="en-US" sz="2400" b="1" dirty="0">
                <a:solidFill>
                  <a:schemeClr val="dk1"/>
                </a:solidFill>
                <a:latin typeface="Garamond" panose="02020404030301010803" pitchFamily="18" charset="0"/>
                <a:ea typeface="Questrial"/>
                <a:cs typeface="Questrial"/>
                <a:sym typeface="Questrial"/>
              </a:rPr>
              <a:t>   </a:t>
            </a:r>
            <a:r>
              <a:rPr lang="en-US" sz="2400" b="1" dirty="0" smtClean="0">
                <a:solidFill>
                  <a:schemeClr val="dk1"/>
                </a:solidFill>
                <a:latin typeface="Garamond" panose="02020404030301010803" pitchFamily="18" charset="0"/>
                <a:ea typeface="Questrial"/>
                <a:cs typeface="Questrial"/>
                <a:sym typeface="Questrial"/>
              </a:rPr>
              <a:t>Subset</a:t>
            </a:r>
            <a:r>
              <a:rPr lang="en-US" sz="2400" dirty="0" smtClean="0">
                <a:solidFill>
                  <a:schemeClr val="dk1"/>
                </a:solidFill>
                <a:latin typeface="Garamond" panose="02020404030301010803" pitchFamily="18" charset="0"/>
                <a:ea typeface="Questrial"/>
                <a:cs typeface="Questrial"/>
                <a:sym typeface="Questrial"/>
              </a:rPr>
              <a:t> </a:t>
            </a:r>
            <a:r>
              <a:rPr lang="en-US" sz="2400" dirty="0">
                <a:solidFill>
                  <a:schemeClr val="dk1"/>
                </a:solidFill>
                <a:latin typeface="Garamond" panose="02020404030301010803" pitchFamily="18" charset="0"/>
                <a:ea typeface="Questrial"/>
                <a:cs typeface="Questrial"/>
                <a:sym typeface="Questrial"/>
              </a:rPr>
              <a:t>if possible</a:t>
            </a:r>
          </a:p>
          <a:p>
            <a:pPr lvl="0">
              <a:spcBef>
                <a:spcPts val="0"/>
              </a:spcBef>
              <a:buNone/>
            </a:pPr>
            <a:r>
              <a:rPr lang="en-US" sz="2400" b="1" dirty="0">
                <a:solidFill>
                  <a:schemeClr val="dk1"/>
                </a:solidFill>
                <a:latin typeface="Garamond" panose="02020404030301010803" pitchFamily="18" charset="0"/>
                <a:ea typeface="Questrial"/>
                <a:cs typeface="Questrial"/>
                <a:sym typeface="Questrial"/>
              </a:rPr>
              <a:t> </a:t>
            </a:r>
            <a:r>
              <a:rPr lang="en-US" sz="2400" b="1" dirty="0" smtClean="0">
                <a:solidFill>
                  <a:schemeClr val="dk1"/>
                </a:solidFill>
                <a:latin typeface="Garamond" panose="02020404030301010803" pitchFamily="18" charset="0"/>
                <a:ea typeface="Questrial"/>
                <a:cs typeface="Questrial"/>
                <a:sym typeface="Questrial"/>
              </a:rPr>
              <a:t>Decompress</a:t>
            </a:r>
            <a:r>
              <a:rPr lang="en-US" sz="2400" dirty="0" smtClean="0">
                <a:solidFill>
                  <a:schemeClr val="dk1"/>
                </a:solidFill>
                <a:latin typeface="Garamond" panose="02020404030301010803" pitchFamily="18" charset="0"/>
                <a:ea typeface="Questrial"/>
                <a:cs typeface="Questrial"/>
                <a:sym typeface="Questrial"/>
              </a:rPr>
              <a:t> </a:t>
            </a:r>
            <a:r>
              <a:rPr lang="en-US" sz="2400" dirty="0">
                <a:solidFill>
                  <a:schemeClr val="dk1"/>
                </a:solidFill>
                <a:latin typeface="Garamond" panose="02020404030301010803" pitchFamily="18" charset="0"/>
                <a:ea typeface="Questrial"/>
                <a:cs typeface="Questrial"/>
                <a:sym typeface="Questrial"/>
              </a:rPr>
              <a:t>files</a:t>
            </a:r>
          </a:p>
        </p:txBody>
      </p:sp>
      <p:sp>
        <p:nvSpPr>
          <p:cNvPr id="73" name="Shape 73"/>
          <p:cNvSpPr txBox="1"/>
          <p:nvPr/>
        </p:nvSpPr>
        <p:spPr>
          <a:xfrm>
            <a:off x="9037100" y="16362221"/>
            <a:ext cx="4486499" cy="3156319"/>
          </a:xfrm>
          <a:prstGeom prst="rect">
            <a:avLst/>
          </a:prstGeom>
          <a:noFill/>
          <a:ln>
            <a:noFill/>
          </a:ln>
        </p:spPr>
        <p:txBody>
          <a:bodyPr lIns="91425" tIns="91425" rIns="91425" bIns="91425" anchor="t" anchorCtr="0">
            <a:noAutofit/>
          </a:bodyPr>
          <a:lstStyle/>
          <a:p>
            <a:pPr lvl="0" rtl="0">
              <a:spcBef>
                <a:spcPts val="0"/>
              </a:spcBef>
              <a:buNone/>
            </a:pPr>
            <a:r>
              <a:rPr lang="en-US" sz="2400" b="1" dirty="0">
                <a:solidFill>
                  <a:schemeClr val="accent1"/>
                </a:solidFill>
                <a:latin typeface="Questrial"/>
                <a:ea typeface="Questrial"/>
                <a:cs typeface="Questrial"/>
                <a:sym typeface="Questrial"/>
              </a:rPr>
              <a:t>      Processing:</a:t>
            </a:r>
            <a:r>
              <a:rPr lang="en-US" sz="2400" dirty="0">
                <a:solidFill>
                  <a:schemeClr val="accent1"/>
                </a:solidFill>
                <a:latin typeface="Questrial"/>
                <a:ea typeface="Questrial"/>
                <a:cs typeface="Questrial"/>
                <a:sym typeface="Questrial"/>
              </a:rPr>
              <a:t> </a:t>
            </a:r>
          </a:p>
          <a:p>
            <a:pPr lvl="0" rtl="0">
              <a:spcBef>
                <a:spcPts val="0"/>
              </a:spcBef>
              <a:buNone/>
            </a:pPr>
            <a:r>
              <a:rPr lang="en-US" sz="2400" dirty="0">
                <a:solidFill>
                  <a:schemeClr val="dk1"/>
                </a:solidFill>
                <a:latin typeface="Questrial"/>
                <a:ea typeface="Questrial"/>
                <a:cs typeface="Questrial"/>
                <a:sym typeface="Questrial"/>
              </a:rPr>
              <a:t>      </a:t>
            </a:r>
            <a:r>
              <a:rPr lang="en-US" sz="2400" u="sng" dirty="0" smtClean="0">
                <a:solidFill>
                  <a:schemeClr val="dk1"/>
                </a:solidFill>
                <a:latin typeface="Garamond" panose="02020404030301010803" pitchFamily="18" charset="0"/>
                <a:ea typeface="Questrial"/>
                <a:cs typeface="Questrial"/>
                <a:sym typeface="Questrial"/>
              </a:rPr>
              <a:t>Satellite-derived</a:t>
            </a:r>
            <a:r>
              <a:rPr lang="en-US" sz="2400" dirty="0">
                <a:solidFill>
                  <a:schemeClr val="dk1"/>
                </a:solidFill>
                <a:latin typeface="Garamond" panose="02020404030301010803" pitchFamily="18" charset="0"/>
                <a:ea typeface="Questrial"/>
                <a:cs typeface="Questrial"/>
                <a:sym typeface="Questrial"/>
              </a:rPr>
              <a:t>		</a:t>
            </a:r>
          </a:p>
          <a:p>
            <a:pPr lvl="0" rtl="0">
              <a:spcBef>
                <a:spcPts val="0"/>
              </a:spcBef>
              <a:buNone/>
            </a:pPr>
            <a:r>
              <a:rPr lang="en-US" sz="2400" dirty="0">
                <a:solidFill>
                  <a:schemeClr val="dk1"/>
                </a:solidFill>
                <a:latin typeface="Garamond" panose="02020404030301010803" pitchFamily="18" charset="0"/>
                <a:ea typeface="Questrial"/>
                <a:cs typeface="Questrial"/>
                <a:sym typeface="Questrial"/>
              </a:rPr>
              <a:t>         </a:t>
            </a:r>
            <a:r>
              <a:rPr lang="en-US" sz="2400" b="1" dirty="0">
                <a:solidFill>
                  <a:schemeClr val="dk1"/>
                </a:solidFill>
                <a:latin typeface="Garamond" panose="02020404030301010803" pitchFamily="18" charset="0"/>
                <a:ea typeface="Questrial"/>
                <a:cs typeface="Questrial"/>
                <a:sym typeface="Questrial"/>
              </a:rPr>
              <a:t>Convert</a:t>
            </a:r>
            <a:r>
              <a:rPr lang="en-US" sz="2400" dirty="0">
                <a:solidFill>
                  <a:schemeClr val="dk1"/>
                </a:solidFill>
                <a:latin typeface="Garamond" panose="02020404030301010803" pitchFamily="18" charset="0"/>
                <a:ea typeface="Questrial"/>
                <a:cs typeface="Questrial"/>
                <a:sym typeface="Questrial"/>
              </a:rPr>
              <a:t> to </a:t>
            </a:r>
            <a:r>
              <a:rPr lang="en-US" sz="2400" dirty="0" err="1">
                <a:solidFill>
                  <a:schemeClr val="dk1"/>
                </a:solidFill>
                <a:latin typeface="Garamond" panose="02020404030301010803" pitchFamily="18" charset="0"/>
                <a:ea typeface="Questrial"/>
                <a:cs typeface="Questrial"/>
                <a:sym typeface="Questrial"/>
              </a:rPr>
              <a:t>rasters</a:t>
            </a:r>
            <a:endParaRPr lang="en-US" sz="2400" dirty="0">
              <a:solidFill>
                <a:schemeClr val="dk1"/>
              </a:solidFill>
              <a:latin typeface="Garamond" panose="02020404030301010803" pitchFamily="18" charset="0"/>
              <a:ea typeface="Questrial"/>
              <a:cs typeface="Questrial"/>
              <a:sym typeface="Questrial"/>
            </a:endParaRPr>
          </a:p>
          <a:p>
            <a:pPr lvl="0" rtl="0">
              <a:spcBef>
                <a:spcPts val="0"/>
              </a:spcBef>
              <a:buNone/>
            </a:pPr>
            <a:r>
              <a:rPr lang="en-US" sz="2400" dirty="0">
                <a:solidFill>
                  <a:schemeClr val="dk1"/>
                </a:solidFill>
                <a:latin typeface="Garamond" panose="02020404030301010803" pitchFamily="18" charset="0"/>
                <a:ea typeface="Questrial"/>
                <a:cs typeface="Questrial"/>
                <a:sym typeface="Questrial"/>
              </a:rPr>
              <a:t>	</a:t>
            </a:r>
            <a:r>
              <a:rPr lang="en-US" sz="2400" b="1" dirty="0" smtClean="0">
                <a:solidFill>
                  <a:schemeClr val="dk1"/>
                </a:solidFill>
                <a:latin typeface="Garamond" panose="02020404030301010803" pitchFamily="18" charset="0"/>
                <a:ea typeface="Questrial"/>
                <a:cs typeface="Questrial"/>
                <a:sym typeface="Questrial"/>
              </a:rPr>
              <a:t>Clip</a:t>
            </a:r>
            <a:r>
              <a:rPr lang="en-US" sz="2400" dirty="0" smtClean="0">
                <a:solidFill>
                  <a:schemeClr val="dk1"/>
                </a:solidFill>
                <a:latin typeface="Garamond" panose="02020404030301010803" pitchFamily="18" charset="0"/>
                <a:ea typeface="Questrial"/>
                <a:cs typeface="Questrial"/>
                <a:sym typeface="Questrial"/>
              </a:rPr>
              <a:t> </a:t>
            </a:r>
            <a:r>
              <a:rPr lang="en-US" sz="2400" dirty="0">
                <a:solidFill>
                  <a:schemeClr val="dk1"/>
                </a:solidFill>
                <a:latin typeface="Garamond" panose="02020404030301010803" pitchFamily="18" charset="0"/>
                <a:ea typeface="Questrial"/>
                <a:cs typeface="Questrial"/>
                <a:sym typeface="Questrial"/>
              </a:rPr>
              <a:t>to study area</a:t>
            </a:r>
          </a:p>
          <a:p>
            <a:pPr lvl="0" rtl="0">
              <a:spcBef>
                <a:spcPts val="0"/>
              </a:spcBef>
              <a:buNone/>
            </a:pPr>
            <a:r>
              <a:rPr lang="en-US" sz="2400" dirty="0">
                <a:solidFill>
                  <a:schemeClr val="dk1"/>
                </a:solidFill>
                <a:latin typeface="Garamond" panose="02020404030301010803" pitchFamily="18" charset="0"/>
                <a:ea typeface="Questrial"/>
                <a:cs typeface="Questrial"/>
                <a:sym typeface="Questrial"/>
              </a:rPr>
              <a:t>         </a:t>
            </a:r>
            <a:r>
              <a:rPr lang="en-US" sz="2400" b="1" dirty="0">
                <a:solidFill>
                  <a:schemeClr val="dk1"/>
                </a:solidFill>
                <a:latin typeface="Garamond" panose="02020404030301010803" pitchFamily="18" charset="0"/>
                <a:ea typeface="Questrial"/>
                <a:cs typeface="Questrial"/>
                <a:sym typeface="Questrial"/>
              </a:rPr>
              <a:t>Aggregate</a:t>
            </a:r>
            <a:r>
              <a:rPr lang="en-US" sz="2400" dirty="0">
                <a:solidFill>
                  <a:schemeClr val="dk1"/>
                </a:solidFill>
                <a:latin typeface="Garamond" panose="02020404030301010803" pitchFamily="18" charset="0"/>
                <a:ea typeface="Questrial"/>
                <a:cs typeface="Questrial"/>
                <a:sym typeface="Questrial"/>
              </a:rPr>
              <a:t> to daily</a:t>
            </a:r>
          </a:p>
          <a:p>
            <a:pPr lvl="0" rtl="0">
              <a:spcBef>
                <a:spcPts val="0"/>
              </a:spcBef>
              <a:buNone/>
            </a:pPr>
            <a:r>
              <a:rPr lang="en-US" sz="2400" dirty="0">
                <a:solidFill>
                  <a:schemeClr val="dk1"/>
                </a:solidFill>
                <a:latin typeface="Garamond" panose="02020404030301010803" pitchFamily="18" charset="0"/>
                <a:ea typeface="Questrial"/>
                <a:cs typeface="Questrial"/>
                <a:sym typeface="Questrial"/>
              </a:rPr>
              <a:t>      </a:t>
            </a:r>
            <a:r>
              <a:rPr lang="en-US" sz="2400" u="sng" dirty="0" smtClean="0">
                <a:solidFill>
                  <a:schemeClr val="dk1"/>
                </a:solidFill>
                <a:latin typeface="Garamond" panose="02020404030301010803" pitchFamily="18" charset="0"/>
                <a:ea typeface="Questrial"/>
                <a:cs typeface="Questrial"/>
                <a:sym typeface="Questrial"/>
              </a:rPr>
              <a:t>Ground-based</a:t>
            </a:r>
            <a:endParaRPr lang="en-US" sz="2400" u="sng" dirty="0">
              <a:solidFill>
                <a:schemeClr val="dk1"/>
              </a:solidFill>
              <a:latin typeface="Garamond" panose="02020404030301010803" pitchFamily="18" charset="0"/>
              <a:ea typeface="Questrial"/>
              <a:cs typeface="Questrial"/>
              <a:sym typeface="Questrial"/>
            </a:endParaRPr>
          </a:p>
          <a:p>
            <a:pPr lvl="0" rtl="0">
              <a:spcBef>
                <a:spcPts val="0"/>
              </a:spcBef>
              <a:buNone/>
            </a:pPr>
            <a:r>
              <a:rPr lang="en-US" sz="2400" b="1" dirty="0">
                <a:solidFill>
                  <a:schemeClr val="dk1"/>
                </a:solidFill>
                <a:latin typeface="Garamond" panose="02020404030301010803" pitchFamily="18" charset="0"/>
                <a:ea typeface="Questrial"/>
                <a:cs typeface="Questrial"/>
                <a:sym typeface="Questrial"/>
              </a:rPr>
              <a:t>    Assign </a:t>
            </a:r>
            <a:r>
              <a:rPr lang="en-US" sz="2400" dirty="0">
                <a:solidFill>
                  <a:schemeClr val="dk1"/>
                </a:solidFill>
                <a:latin typeface="Garamond" panose="02020404030301010803" pitchFamily="18" charset="0"/>
                <a:ea typeface="Questrial"/>
                <a:cs typeface="Questrial"/>
                <a:sym typeface="Questrial"/>
              </a:rPr>
              <a:t>station names</a:t>
            </a:r>
          </a:p>
          <a:p>
            <a:pPr lvl="0" rtl="0">
              <a:spcBef>
                <a:spcPts val="0"/>
              </a:spcBef>
              <a:buNone/>
            </a:pPr>
            <a:r>
              <a:rPr lang="en-US" sz="2400" b="1" dirty="0" smtClean="0">
                <a:solidFill>
                  <a:schemeClr val="dk1"/>
                </a:solidFill>
                <a:latin typeface="Garamond" panose="02020404030301010803" pitchFamily="18" charset="0"/>
                <a:ea typeface="Questrial"/>
                <a:cs typeface="Questrial"/>
                <a:sym typeface="Questrial"/>
              </a:rPr>
              <a:t>Average</a:t>
            </a:r>
            <a:r>
              <a:rPr lang="en-US" sz="2400" dirty="0" smtClean="0">
                <a:solidFill>
                  <a:schemeClr val="dk1"/>
                </a:solidFill>
                <a:latin typeface="Garamond" panose="02020404030301010803" pitchFamily="18" charset="0"/>
                <a:ea typeface="Questrial"/>
                <a:cs typeface="Questrial"/>
                <a:sym typeface="Questrial"/>
              </a:rPr>
              <a:t> </a:t>
            </a:r>
            <a:r>
              <a:rPr lang="en-US" sz="2400" dirty="0">
                <a:solidFill>
                  <a:schemeClr val="dk1"/>
                </a:solidFill>
                <a:latin typeface="Garamond" panose="02020404030301010803" pitchFamily="18" charset="0"/>
                <a:ea typeface="Questrial"/>
                <a:cs typeface="Questrial"/>
                <a:sym typeface="Questrial"/>
              </a:rPr>
              <a:t>by raster pixel</a:t>
            </a:r>
          </a:p>
          <a:p>
            <a:pPr lvl="0" rtl="0">
              <a:spcBef>
                <a:spcPts val="0"/>
              </a:spcBef>
              <a:buNone/>
            </a:pPr>
            <a:r>
              <a:rPr lang="en-US" sz="2400" dirty="0">
                <a:solidFill>
                  <a:schemeClr val="dk1"/>
                </a:solidFill>
                <a:latin typeface="Questrial"/>
                <a:ea typeface="Questrial"/>
                <a:cs typeface="Questrial"/>
                <a:sym typeface="Questrial"/>
              </a:rPr>
              <a:t>	</a:t>
            </a:r>
          </a:p>
        </p:txBody>
      </p:sp>
      <p:sp>
        <p:nvSpPr>
          <p:cNvPr id="74" name="Shape 74"/>
          <p:cNvSpPr txBox="1"/>
          <p:nvPr/>
        </p:nvSpPr>
        <p:spPr>
          <a:xfrm>
            <a:off x="15480876" y="16433371"/>
            <a:ext cx="4161599" cy="2677499"/>
          </a:xfrm>
          <a:prstGeom prst="rect">
            <a:avLst/>
          </a:prstGeom>
          <a:noFill/>
          <a:ln>
            <a:noFill/>
          </a:ln>
        </p:spPr>
        <p:txBody>
          <a:bodyPr lIns="91425" tIns="91425" rIns="91425" bIns="91425" anchor="t" anchorCtr="0">
            <a:noAutofit/>
          </a:bodyPr>
          <a:lstStyle/>
          <a:p>
            <a:pPr lvl="0" rtl="0">
              <a:spcBef>
                <a:spcPts val="0"/>
              </a:spcBef>
              <a:buNone/>
            </a:pPr>
            <a:r>
              <a:rPr lang="en-US" sz="2400" b="1" dirty="0">
                <a:solidFill>
                  <a:schemeClr val="accent1"/>
                </a:solidFill>
                <a:latin typeface="Questrial"/>
                <a:ea typeface="Questrial"/>
                <a:cs typeface="Questrial"/>
                <a:sym typeface="Questrial"/>
              </a:rPr>
              <a:t>Compilation:</a:t>
            </a:r>
            <a:r>
              <a:rPr lang="en-US" sz="2400" dirty="0">
                <a:solidFill>
                  <a:schemeClr val="accent1"/>
                </a:solidFill>
                <a:latin typeface="Questrial"/>
                <a:ea typeface="Questrial"/>
                <a:cs typeface="Questrial"/>
                <a:sym typeface="Questrial"/>
              </a:rPr>
              <a:t> </a:t>
            </a:r>
          </a:p>
          <a:p>
            <a:pPr marL="0" lvl="0" indent="0" rtl="0">
              <a:spcBef>
                <a:spcPts val="0"/>
              </a:spcBef>
              <a:buNone/>
            </a:pPr>
            <a:r>
              <a:rPr lang="en-US" sz="2400" dirty="0">
                <a:solidFill>
                  <a:schemeClr val="dk1"/>
                </a:solidFill>
                <a:latin typeface="Questrial"/>
                <a:ea typeface="Questrial"/>
                <a:cs typeface="Questrial"/>
                <a:sym typeface="Questrial"/>
              </a:rPr>
              <a:t> </a:t>
            </a:r>
            <a:r>
              <a:rPr lang="en-US" sz="2400" b="1" dirty="0">
                <a:solidFill>
                  <a:schemeClr val="dk1"/>
                </a:solidFill>
                <a:latin typeface="Garamond" panose="02020404030301010803" pitchFamily="18" charset="0"/>
                <a:ea typeface="Questrial"/>
                <a:cs typeface="Questrial"/>
                <a:sym typeface="Questrial"/>
              </a:rPr>
              <a:t>Extract</a:t>
            </a:r>
            <a:r>
              <a:rPr lang="en-US" sz="2400" dirty="0">
                <a:solidFill>
                  <a:schemeClr val="dk1"/>
                </a:solidFill>
                <a:latin typeface="Garamond" panose="02020404030301010803" pitchFamily="18" charset="0"/>
                <a:ea typeface="Questrial"/>
                <a:cs typeface="Questrial"/>
                <a:sym typeface="Questrial"/>
              </a:rPr>
              <a:t> raster </a:t>
            </a:r>
            <a:r>
              <a:rPr lang="en-US" sz="2400" dirty="0" smtClean="0">
                <a:solidFill>
                  <a:schemeClr val="dk1"/>
                </a:solidFill>
                <a:latin typeface="Garamond" panose="02020404030301010803" pitchFamily="18" charset="0"/>
                <a:ea typeface="Questrial"/>
                <a:cs typeface="Questrial"/>
                <a:sym typeface="Questrial"/>
              </a:rPr>
              <a:t>values</a:t>
            </a:r>
            <a:endParaRPr lang="en-US" sz="2400" dirty="0">
              <a:solidFill>
                <a:schemeClr val="dk1"/>
              </a:solidFill>
              <a:latin typeface="Garamond" panose="02020404030301010803" pitchFamily="18" charset="0"/>
              <a:ea typeface="Questrial"/>
              <a:cs typeface="Questrial"/>
              <a:sym typeface="Questrial"/>
            </a:endParaRPr>
          </a:p>
          <a:p>
            <a:pPr lvl="0" rtl="0">
              <a:spcBef>
                <a:spcPts val="0"/>
              </a:spcBef>
              <a:buNone/>
            </a:pPr>
            <a:r>
              <a:rPr lang="en-US" sz="2400" dirty="0">
                <a:solidFill>
                  <a:schemeClr val="dk1"/>
                </a:solidFill>
                <a:latin typeface="Garamond" panose="02020404030301010803" pitchFamily="18" charset="0"/>
                <a:ea typeface="Questrial"/>
                <a:cs typeface="Questrial"/>
                <a:sym typeface="Questrial"/>
              </a:rPr>
              <a:t>    </a:t>
            </a:r>
            <a:r>
              <a:rPr lang="en-US" sz="2400" b="1" dirty="0">
                <a:solidFill>
                  <a:schemeClr val="dk1"/>
                </a:solidFill>
                <a:latin typeface="Garamond" panose="02020404030301010803" pitchFamily="18" charset="0"/>
                <a:ea typeface="Questrial"/>
                <a:cs typeface="Questrial"/>
                <a:sym typeface="Questrial"/>
              </a:rPr>
              <a:t>Append</a:t>
            </a:r>
            <a:r>
              <a:rPr lang="en-US" sz="2400" dirty="0">
                <a:solidFill>
                  <a:schemeClr val="dk1"/>
                </a:solidFill>
                <a:latin typeface="Garamond" panose="02020404030301010803" pitchFamily="18" charset="0"/>
                <a:ea typeface="Questrial"/>
                <a:cs typeface="Questrial"/>
                <a:sym typeface="Questrial"/>
              </a:rPr>
              <a:t> raster values to</a:t>
            </a:r>
          </a:p>
          <a:p>
            <a:pPr lvl="0" rtl="0">
              <a:spcBef>
                <a:spcPts val="0"/>
              </a:spcBef>
              <a:buNone/>
            </a:pPr>
            <a:r>
              <a:rPr lang="en-US" sz="2400" dirty="0">
                <a:solidFill>
                  <a:schemeClr val="dk1"/>
                </a:solidFill>
                <a:latin typeface="Garamond" panose="02020404030301010803" pitchFamily="18" charset="0"/>
                <a:ea typeface="Questrial"/>
                <a:cs typeface="Questrial"/>
                <a:sym typeface="Questrial"/>
              </a:rPr>
              <a:t>     </a:t>
            </a:r>
            <a:r>
              <a:rPr lang="en-US" sz="2400" dirty="0" smtClean="0">
                <a:solidFill>
                  <a:schemeClr val="dk1"/>
                </a:solidFill>
                <a:latin typeface="Garamond" panose="02020404030301010803" pitchFamily="18" charset="0"/>
                <a:ea typeface="Questrial"/>
                <a:cs typeface="Questrial"/>
                <a:sym typeface="Questrial"/>
              </a:rPr>
              <a:t>GHCN data</a:t>
            </a:r>
            <a:endParaRPr lang="en-US" sz="2400" dirty="0">
              <a:solidFill>
                <a:schemeClr val="dk1"/>
              </a:solidFill>
              <a:latin typeface="Garamond" panose="02020404030301010803" pitchFamily="18" charset="0"/>
              <a:ea typeface="Questrial"/>
              <a:cs typeface="Questrial"/>
              <a:sym typeface="Questrial"/>
            </a:endParaRPr>
          </a:p>
          <a:p>
            <a:pPr lvl="0" rtl="0">
              <a:spcBef>
                <a:spcPts val="0"/>
              </a:spcBef>
              <a:buNone/>
            </a:pPr>
            <a:r>
              <a:rPr lang="en-US" sz="2400" dirty="0">
                <a:solidFill>
                  <a:schemeClr val="dk1"/>
                </a:solidFill>
                <a:latin typeface="Garamond" panose="02020404030301010803" pitchFamily="18" charset="0"/>
                <a:ea typeface="Questrial"/>
                <a:cs typeface="Questrial"/>
                <a:sym typeface="Questrial"/>
              </a:rPr>
              <a:t>    </a:t>
            </a:r>
            <a:r>
              <a:rPr lang="en-US" sz="2400" b="1" dirty="0">
                <a:solidFill>
                  <a:schemeClr val="dk1"/>
                </a:solidFill>
                <a:latin typeface="Garamond" panose="02020404030301010803" pitchFamily="18" charset="0"/>
                <a:ea typeface="Questrial"/>
                <a:cs typeface="Questrial"/>
                <a:sym typeface="Questrial"/>
              </a:rPr>
              <a:t>Synchronize</a:t>
            </a:r>
            <a:r>
              <a:rPr lang="en-US" sz="2400" dirty="0">
                <a:solidFill>
                  <a:schemeClr val="dk1"/>
                </a:solidFill>
                <a:latin typeface="Garamond" panose="02020404030301010803" pitchFamily="18" charset="0"/>
                <a:ea typeface="Questrial"/>
                <a:cs typeface="Questrial"/>
                <a:sym typeface="Questrial"/>
              </a:rPr>
              <a:t> </a:t>
            </a:r>
            <a:r>
              <a:rPr lang="en-US" sz="2400" dirty="0" smtClean="0">
                <a:solidFill>
                  <a:schemeClr val="dk1"/>
                </a:solidFill>
                <a:latin typeface="Garamond" panose="02020404030301010803" pitchFamily="18" charset="0"/>
                <a:ea typeface="Questrial"/>
                <a:cs typeface="Questrial"/>
                <a:sym typeface="Questrial"/>
              </a:rPr>
              <a:t>units</a:t>
            </a:r>
            <a:endParaRPr sz="2400" dirty="0">
              <a:solidFill>
                <a:schemeClr val="dk1"/>
              </a:solidFill>
              <a:latin typeface="Questrial"/>
              <a:ea typeface="Questrial"/>
              <a:cs typeface="Questrial"/>
              <a:sym typeface="Questrial"/>
            </a:endParaRPr>
          </a:p>
          <a:p>
            <a:pPr lvl="0" rtl="0">
              <a:spcBef>
                <a:spcPts val="0"/>
              </a:spcBef>
              <a:buNone/>
            </a:pPr>
            <a:endParaRPr sz="2400" dirty="0">
              <a:solidFill>
                <a:schemeClr val="dk1"/>
              </a:solidFill>
              <a:latin typeface="Questrial"/>
              <a:ea typeface="Questrial"/>
              <a:cs typeface="Questrial"/>
              <a:sym typeface="Questrial"/>
            </a:endParaRPr>
          </a:p>
        </p:txBody>
      </p:sp>
      <p:sp>
        <p:nvSpPr>
          <p:cNvPr id="75" name="Shape 75"/>
          <p:cNvSpPr txBox="1"/>
          <p:nvPr/>
        </p:nvSpPr>
        <p:spPr>
          <a:xfrm>
            <a:off x="21671400" y="16451549"/>
            <a:ext cx="1965600" cy="518400"/>
          </a:xfrm>
          <a:prstGeom prst="rect">
            <a:avLst/>
          </a:prstGeom>
          <a:noFill/>
          <a:ln>
            <a:noFill/>
          </a:ln>
        </p:spPr>
        <p:txBody>
          <a:bodyPr lIns="91425" tIns="91425" rIns="91425" bIns="91425" anchor="t" anchorCtr="0">
            <a:noAutofit/>
          </a:bodyPr>
          <a:lstStyle/>
          <a:p>
            <a:pPr lvl="0" rtl="0">
              <a:spcBef>
                <a:spcPts val="0"/>
              </a:spcBef>
              <a:buNone/>
            </a:pPr>
            <a:r>
              <a:rPr lang="en-US" sz="2400" b="1">
                <a:solidFill>
                  <a:schemeClr val="accent1"/>
                </a:solidFill>
                <a:latin typeface="Questrial"/>
                <a:ea typeface="Questrial"/>
                <a:cs typeface="Questrial"/>
                <a:sym typeface="Questrial"/>
              </a:rPr>
              <a:t>Visualization: </a:t>
            </a:r>
          </a:p>
          <a:p>
            <a:pPr lvl="0" rtl="0">
              <a:spcBef>
                <a:spcPts val="0"/>
              </a:spcBef>
              <a:buNone/>
            </a:pPr>
            <a:endParaRPr sz="2400" b="1">
              <a:solidFill>
                <a:schemeClr val="dk1"/>
              </a:solidFill>
              <a:latin typeface="Questrial"/>
              <a:ea typeface="Questrial"/>
              <a:cs typeface="Questrial"/>
              <a:sym typeface="Questrial"/>
            </a:endParaRPr>
          </a:p>
        </p:txBody>
      </p:sp>
      <p:sp>
        <p:nvSpPr>
          <p:cNvPr id="76" name="Shape 76"/>
          <p:cNvSpPr txBox="1"/>
          <p:nvPr/>
        </p:nvSpPr>
        <p:spPr>
          <a:xfrm>
            <a:off x="21722100" y="16744950"/>
            <a:ext cx="3119100" cy="2218800"/>
          </a:xfrm>
          <a:prstGeom prst="rect">
            <a:avLst/>
          </a:prstGeom>
          <a:noFill/>
          <a:ln>
            <a:noFill/>
          </a:ln>
        </p:spPr>
        <p:txBody>
          <a:bodyPr lIns="91425" tIns="91425" rIns="91425" bIns="91425" anchor="t" anchorCtr="0">
            <a:noAutofit/>
          </a:bodyPr>
          <a:lstStyle/>
          <a:p>
            <a:pPr lvl="0" rtl="0">
              <a:spcBef>
                <a:spcPts val="0"/>
              </a:spcBef>
              <a:buNone/>
            </a:pPr>
            <a:r>
              <a:rPr lang="en-US" sz="2400" dirty="0">
                <a:solidFill>
                  <a:schemeClr val="dk1"/>
                </a:solidFill>
                <a:latin typeface="Questrial"/>
                <a:ea typeface="Questrial"/>
                <a:cs typeface="Questrial"/>
                <a:sym typeface="Questrial"/>
              </a:rPr>
              <a:t> </a:t>
            </a:r>
            <a:r>
              <a:rPr lang="en-US" sz="2400" dirty="0" smtClean="0">
                <a:solidFill>
                  <a:schemeClr val="dk1"/>
                </a:solidFill>
                <a:latin typeface="Garamond" panose="02020404030301010803" pitchFamily="18" charset="0"/>
                <a:ea typeface="Questrial"/>
                <a:cs typeface="Questrial"/>
                <a:sym typeface="Questrial"/>
              </a:rPr>
              <a:t>Scatter </a:t>
            </a:r>
            <a:r>
              <a:rPr lang="en-US" sz="2400" dirty="0">
                <a:solidFill>
                  <a:schemeClr val="dk1"/>
                </a:solidFill>
                <a:latin typeface="Garamond" panose="02020404030301010803" pitchFamily="18" charset="0"/>
                <a:ea typeface="Questrial"/>
                <a:cs typeface="Questrial"/>
                <a:sym typeface="Questrial"/>
              </a:rPr>
              <a:t>plots</a:t>
            </a:r>
          </a:p>
          <a:p>
            <a:pPr lvl="0" rtl="0">
              <a:spcBef>
                <a:spcPts val="0"/>
              </a:spcBef>
              <a:buNone/>
            </a:pPr>
            <a:r>
              <a:rPr lang="en-US" sz="2400" dirty="0">
                <a:solidFill>
                  <a:schemeClr val="dk1"/>
                </a:solidFill>
                <a:latin typeface="Garamond" panose="02020404030301010803" pitchFamily="18" charset="0"/>
                <a:ea typeface="Questrial"/>
                <a:cs typeface="Questrial"/>
                <a:sym typeface="Questrial"/>
              </a:rPr>
              <a:t>   </a:t>
            </a:r>
            <a:r>
              <a:rPr lang="en-US" sz="2400" dirty="0" smtClean="0">
                <a:solidFill>
                  <a:schemeClr val="dk1"/>
                </a:solidFill>
                <a:latin typeface="Garamond" panose="02020404030301010803" pitchFamily="18" charset="0"/>
                <a:ea typeface="Questrial"/>
                <a:cs typeface="Questrial"/>
                <a:sym typeface="Questrial"/>
              </a:rPr>
              <a:t>Difference </a:t>
            </a:r>
            <a:r>
              <a:rPr lang="en-US" sz="2400" dirty="0">
                <a:solidFill>
                  <a:schemeClr val="dk1"/>
                </a:solidFill>
                <a:latin typeface="Garamond" panose="02020404030301010803" pitchFamily="18" charset="0"/>
                <a:ea typeface="Questrial"/>
                <a:cs typeface="Questrial"/>
                <a:sym typeface="Questrial"/>
              </a:rPr>
              <a:t>maps</a:t>
            </a:r>
          </a:p>
          <a:p>
            <a:pPr lvl="0" rtl="0">
              <a:spcBef>
                <a:spcPts val="0"/>
              </a:spcBef>
              <a:buNone/>
            </a:pPr>
            <a:r>
              <a:rPr lang="en-US" sz="2400" dirty="0" smtClean="0">
                <a:solidFill>
                  <a:schemeClr val="dk1"/>
                </a:solidFill>
                <a:latin typeface="Garamond" panose="02020404030301010803" pitchFamily="18" charset="0"/>
                <a:ea typeface="Questrial"/>
                <a:cs typeface="Questrial"/>
                <a:sym typeface="Questrial"/>
              </a:rPr>
              <a:t>     Benefits maps</a:t>
            </a:r>
          </a:p>
          <a:p>
            <a:pPr lvl="0" rtl="0">
              <a:spcBef>
                <a:spcPts val="0"/>
              </a:spcBef>
              <a:buNone/>
            </a:pPr>
            <a:r>
              <a:rPr lang="en-US" sz="2400" dirty="0" smtClean="0">
                <a:solidFill>
                  <a:schemeClr val="dk1"/>
                </a:solidFill>
                <a:latin typeface="Garamond" panose="02020404030301010803" pitchFamily="18" charset="0"/>
                <a:ea typeface="Questrial"/>
                <a:cs typeface="Questrial"/>
                <a:sym typeface="Questrial"/>
              </a:rPr>
              <a:t>   SWE scatter plot</a:t>
            </a:r>
            <a:endParaRPr lang="en-US" sz="2400" dirty="0">
              <a:solidFill>
                <a:schemeClr val="dk1"/>
              </a:solidFill>
              <a:latin typeface="Garamond" panose="02020404030301010803" pitchFamily="18" charset="0"/>
              <a:ea typeface="Questrial"/>
              <a:cs typeface="Questrial"/>
              <a:sym typeface="Questrial"/>
            </a:endParaRPr>
          </a:p>
          <a:p>
            <a:pPr lvl="0" rtl="0">
              <a:spcBef>
                <a:spcPts val="0"/>
              </a:spcBef>
              <a:buNone/>
            </a:pPr>
            <a:r>
              <a:rPr lang="en-US" sz="2400" dirty="0">
                <a:solidFill>
                  <a:schemeClr val="dk1"/>
                </a:solidFill>
                <a:latin typeface="Garamond" panose="02020404030301010803" pitchFamily="18" charset="0"/>
                <a:ea typeface="Questrial"/>
                <a:cs typeface="Questrial"/>
                <a:sym typeface="Questrial"/>
              </a:rPr>
              <a:t>   </a:t>
            </a:r>
          </a:p>
          <a:p>
            <a:pPr lvl="0" rtl="0">
              <a:spcBef>
                <a:spcPts val="0"/>
              </a:spcBef>
              <a:buNone/>
            </a:pPr>
            <a:endParaRPr sz="2400" dirty="0">
              <a:solidFill>
                <a:schemeClr val="dk1"/>
              </a:solidFill>
              <a:latin typeface="Garamond" panose="02020404030301010803" pitchFamily="18" charset="0"/>
              <a:ea typeface="Questrial"/>
              <a:cs typeface="Questrial"/>
              <a:sym typeface="Questrial"/>
            </a:endParaRPr>
          </a:p>
        </p:txBody>
      </p:sp>
      <p:sp>
        <p:nvSpPr>
          <p:cNvPr id="2" name="TextBox 1"/>
          <p:cNvSpPr txBox="1"/>
          <p:nvPr/>
        </p:nvSpPr>
        <p:spPr>
          <a:xfrm>
            <a:off x="13792252" y="8401050"/>
            <a:ext cx="1385316" cy="1107996"/>
          </a:xfrm>
          <a:prstGeom prst="rect">
            <a:avLst/>
          </a:prstGeom>
          <a:noFill/>
        </p:spPr>
        <p:txBody>
          <a:bodyPr wrap="none" rtlCol="0">
            <a:spAutoFit/>
          </a:bodyPr>
          <a:lstStyle/>
          <a:p>
            <a:r>
              <a:rPr lang="en-US" sz="6600" dirty="0" smtClean="0">
                <a:solidFill>
                  <a:srgbClr val="000000">
                    <a:alpha val="51000"/>
                  </a:srgbClr>
                </a:solidFill>
                <a:latin typeface="Questrial" panose="020B0604020202020204" charset="0"/>
              </a:rPr>
              <a:t>OR</a:t>
            </a:r>
            <a:endParaRPr lang="en-US" sz="6600" dirty="0">
              <a:solidFill>
                <a:srgbClr val="000000">
                  <a:alpha val="51000"/>
                </a:srgbClr>
              </a:solidFill>
              <a:latin typeface="Questrial" panose="020B0604020202020204" charset="0"/>
            </a:endParaRPr>
          </a:p>
        </p:txBody>
      </p:sp>
      <p:sp>
        <p:nvSpPr>
          <p:cNvPr id="77" name="TextBox 76"/>
          <p:cNvSpPr txBox="1"/>
          <p:nvPr/>
        </p:nvSpPr>
        <p:spPr>
          <a:xfrm>
            <a:off x="13811302" y="6381750"/>
            <a:ext cx="1556836" cy="1107996"/>
          </a:xfrm>
          <a:prstGeom prst="rect">
            <a:avLst/>
          </a:prstGeom>
          <a:noFill/>
        </p:spPr>
        <p:txBody>
          <a:bodyPr wrap="none" rtlCol="0">
            <a:spAutoFit/>
          </a:bodyPr>
          <a:lstStyle/>
          <a:p>
            <a:r>
              <a:rPr lang="en-US" sz="6600" dirty="0" smtClean="0">
                <a:solidFill>
                  <a:srgbClr val="000000">
                    <a:alpha val="50000"/>
                  </a:srgbClr>
                </a:solidFill>
                <a:latin typeface="Questrial" panose="020B0604020202020204" charset="0"/>
              </a:rPr>
              <a:t>WA</a:t>
            </a:r>
            <a:endParaRPr lang="en-US" sz="6600" dirty="0">
              <a:solidFill>
                <a:srgbClr val="000000">
                  <a:alpha val="50000"/>
                </a:srgbClr>
              </a:solidFill>
              <a:latin typeface="Questrial" panose="020B0604020202020204" charset="0"/>
            </a:endParaRPr>
          </a:p>
        </p:txBody>
      </p:sp>
      <p:sp>
        <p:nvSpPr>
          <p:cNvPr id="78" name="TextBox 77"/>
          <p:cNvSpPr txBox="1"/>
          <p:nvPr/>
        </p:nvSpPr>
        <p:spPr>
          <a:xfrm>
            <a:off x="13925602" y="11822552"/>
            <a:ext cx="1329210" cy="1107996"/>
          </a:xfrm>
          <a:prstGeom prst="rect">
            <a:avLst/>
          </a:prstGeom>
          <a:noFill/>
        </p:spPr>
        <p:txBody>
          <a:bodyPr wrap="none" rtlCol="0">
            <a:spAutoFit/>
          </a:bodyPr>
          <a:lstStyle/>
          <a:p>
            <a:r>
              <a:rPr lang="en-US" sz="6600" dirty="0" smtClean="0">
                <a:solidFill>
                  <a:srgbClr val="000000">
                    <a:alpha val="50000"/>
                  </a:srgbClr>
                </a:solidFill>
                <a:latin typeface="Questrial" panose="020B0604020202020204" charset="0"/>
              </a:rPr>
              <a:t>CA</a:t>
            </a:r>
            <a:endParaRPr lang="en-US" sz="6600" dirty="0">
              <a:solidFill>
                <a:srgbClr val="000000">
                  <a:alpha val="50000"/>
                </a:srgbClr>
              </a:solidFill>
              <a:latin typeface="Questrial" panose="020B0604020202020204" charset="0"/>
            </a:endParaRPr>
          </a:p>
        </p:txBody>
      </p:sp>
      <p:sp>
        <p:nvSpPr>
          <p:cNvPr id="79" name="TextBox 78"/>
          <p:cNvSpPr txBox="1"/>
          <p:nvPr/>
        </p:nvSpPr>
        <p:spPr>
          <a:xfrm>
            <a:off x="15287468" y="10786382"/>
            <a:ext cx="1337226" cy="1107996"/>
          </a:xfrm>
          <a:prstGeom prst="rect">
            <a:avLst/>
          </a:prstGeom>
          <a:noFill/>
        </p:spPr>
        <p:txBody>
          <a:bodyPr wrap="none" rtlCol="0">
            <a:spAutoFit/>
          </a:bodyPr>
          <a:lstStyle/>
          <a:p>
            <a:r>
              <a:rPr lang="en-US" sz="6600" dirty="0" smtClean="0">
                <a:solidFill>
                  <a:srgbClr val="000000">
                    <a:alpha val="51000"/>
                  </a:srgbClr>
                </a:solidFill>
                <a:latin typeface="Questrial" panose="020B0604020202020204" charset="0"/>
              </a:rPr>
              <a:t>NV</a:t>
            </a:r>
            <a:endParaRPr lang="en-US" sz="6600" dirty="0">
              <a:solidFill>
                <a:srgbClr val="000000">
                  <a:alpha val="51000"/>
                </a:srgbClr>
              </a:solidFill>
              <a:latin typeface="Questrial" panose="020B0604020202020204" charset="0"/>
            </a:endParaRPr>
          </a:p>
        </p:txBody>
      </p:sp>
      <p:sp>
        <p:nvSpPr>
          <p:cNvPr id="3" name="TextBox 2"/>
          <p:cNvSpPr txBox="1"/>
          <p:nvPr/>
        </p:nvSpPr>
        <p:spPr>
          <a:xfrm>
            <a:off x="9868539" y="10913417"/>
            <a:ext cx="1175322" cy="461665"/>
          </a:xfrm>
          <a:prstGeom prst="rect">
            <a:avLst/>
          </a:prstGeom>
          <a:noFill/>
        </p:spPr>
        <p:txBody>
          <a:bodyPr wrap="none" rtlCol="0">
            <a:spAutoFit/>
          </a:bodyPr>
          <a:lstStyle/>
          <a:p>
            <a:r>
              <a:rPr lang="en-US" sz="2400" b="1" dirty="0" smtClean="0">
                <a:solidFill>
                  <a:schemeClr val="bg1">
                    <a:lumMod val="50000"/>
                  </a:schemeClr>
                </a:solidFill>
                <a:latin typeface="Garamond" panose="02020404030301010803" pitchFamily="18" charset="0"/>
              </a:rPr>
              <a:t>Legend</a:t>
            </a:r>
            <a:endParaRPr lang="en-US" sz="2400" b="1" dirty="0">
              <a:solidFill>
                <a:schemeClr val="bg1">
                  <a:lumMod val="50000"/>
                </a:schemeClr>
              </a:solidFill>
              <a:latin typeface="Garamond" panose="02020404030301010803"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091706173"/>
              </p:ext>
            </p:extLst>
          </p:nvPr>
        </p:nvGraphicFramePr>
        <p:xfrm>
          <a:off x="19378480" y="28495965"/>
          <a:ext cx="7535208" cy="2194560"/>
        </p:xfrm>
        <a:graphic>
          <a:graphicData uri="http://schemas.openxmlformats.org/drawingml/2006/table">
            <a:tbl>
              <a:tblPr firstRow="1" bandRow="1">
                <a:tableStyleId>{2D5ABB26-0587-4C30-8999-92F81FD0307C}</a:tableStyleId>
              </a:tblPr>
              <a:tblGrid>
                <a:gridCol w="3273471"/>
                <a:gridCol w="4261737"/>
              </a:tblGrid>
              <a:tr h="383985">
                <a:tc>
                  <a:txBody>
                    <a:bodyPr/>
                    <a:lstStyle/>
                    <a:p>
                      <a:pPr marL="342900" indent="-342900">
                        <a:buClr>
                          <a:schemeClr val="accent1"/>
                        </a:buClr>
                        <a:buFont typeface="Arial" panose="020B0604020202020204" pitchFamily="34" charset="0"/>
                        <a:buChar char="•"/>
                      </a:pPr>
                      <a:r>
                        <a:rPr lang="en-US" sz="2400" dirty="0" smtClean="0">
                          <a:latin typeface="Garamond" panose="02020404030301010803" pitchFamily="18" charset="0"/>
                        </a:rPr>
                        <a:t>The NCEI employees</a:t>
                      </a:r>
                      <a:endParaRPr lang="en-US" sz="2400" dirty="0">
                        <a:latin typeface="Garamond" panose="02020404030301010803" pitchFamily="18" charset="0"/>
                      </a:endParaRPr>
                    </a:p>
                  </a:txBody>
                  <a:tcPr/>
                </a:tc>
                <a:tc>
                  <a:txBody>
                    <a:bodyPr/>
                    <a:lstStyle/>
                    <a:p>
                      <a:pPr marL="342900" indent="-342900">
                        <a:buClr>
                          <a:schemeClr val="accent1"/>
                        </a:buClr>
                        <a:buFont typeface="Arial" panose="020B0604020202020204" pitchFamily="34" charset="0"/>
                        <a:buChar char="•"/>
                      </a:pPr>
                      <a:r>
                        <a:rPr lang="en-US" sz="2400" dirty="0" smtClean="0">
                          <a:latin typeface="Garamond" panose="02020404030301010803" pitchFamily="18" charset="0"/>
                        </a:rPr>
                        <a:t>Nina Oakley</a:t>
                      </a:r>
                      <a:endParaRPr lang="en-US" sz="2400" dirty="0">
                        <a:latin typeface="Garamond" panose="02020404030301010803" pitchFamily="18" charset="0"/>
                      </a:endParaRPr>
                    </a:p>
                  </a:txBody>
                  <a:tcPr/>
                </a:tc>
              </a:tr>
              <a:tr h="383985">
                <a:tc>
                  <a:txBody>
                    <a:bodyPr/>
                    <a:lstStyle/>
                    <a:p>
                      <a:pPr marL="342900" indent="-342900">
                        <a:buClr>
                          <a:schemeClr val="accent1"/>
                        </a:buClr>
                        <a:buFont typeface="Arial" panose="020B0604020202020204" pitchFamily="34" charset="0"/>
                        <a:buChar char="•"/>
                      </a:pPr>
                      <a:r>
                        <a:rPr lang="en-US" sz="2400" dirty="0" smtClean="0">
                          <a:latin typeface="Garamond" panose="02020404030301010803" pitchFamily="18" charset="0"/>
                        </a:rPr>
                        <a:t>Emma </a:t>
                      </a:r>
                      <a:r>
                        <a:rPr lang="en-US" sz="2400" dirty="0" err="1" smtClean="0">
                          <a:latin typeface="Garamond" panose="02020404030301010803" pitchFamily="18" charset="0"/>
                        </a:rPr>
                        <a:t>Baghel</a:t>
                      </a:r>
                      <a:endParaRPr lang="en-US" sz="2400" dirty="0">
                        <a:latin typeface="Garamond" panose="02020404030301010803" pitchFamily="18" charset="0"/>
                      </a:endParaRPr>
                    </a:p>
                  </a:txBody>
                  <a:tcPr/>
                </a:tc>
                <a:tc>
                  <a:txBody>
                    <a:bodyPr/>
                    <a:lstStyle/>
                    <a:p>
                      <a:pPr marL="342900" indent="-342900">
                        <a:buClr>
                          <a:schemeClr val="accent1"/>
                        </a:buClr>
                        <a:buFont typeface="Arial" panose="020B0604020202020204" pitchFamily="34" charset="0"/>
                        <a:buChar char="•"/>
                      </a:pPr>
                      <a:r>
                        <a:rPr lang="en-US" sz="2400" dirty="0" smtClean="0">
                          <a:latin typeface="Garamond" panose="02020404030301010803" pitchFamily="18" charset="0"/>
                        </a:rPr>
                        <a:t>Andrea Bair</a:t>
                      </a:r>
                      <a:endParaRPr lang="en-US" sz="2400" dirty="0">
                        <a:latin typeface="Garamond" panose="02020404030301010803" pitchFamily="18" charset="0"/>
                      </a:endParaRPr>
                    </a:p>
                  </a:txBody>
                  <a:tcPr/>
                </a:tc>
              </a:tr>
              <a:tr h="383985">
                <a:tc>
                  <a:txBody>
                    <a:bodyPr/>
                    <a:lstStyle/>
                    <a:p>
                      <a:pPr marL="342900" indent="-342900">
                        <a:buClr>
                          <a:schemeClr val="accent1"/>
                        </a:buClr>
                        <a:buFont typeface="Arial" panose="020B0604020202020204" pitchFamily="34" charset="0"/>
                        <a:buChar char="•"/>
                      </a:pPr>
                      <a:r>
                        <a:rPr lang="en-US" sz="2400" dirty="0" smtClean="0">
                          <a:latin typeface="Garamond" panose="02020404030301010803" pitchFamily="18" charset="0"/>
                        </a:rPr>
                        <a:t>Dr. Olivier Prat</a:t>
                      </a:r>
                    </a:p>
                  </a:txBody>
                  <a:tcPr/>
                </a:tc>
                <a:tc>
                  <a:txBody>
                    <a:bodyPr/>
                    <a:lstStyle/>
                    <a:p>
                      <a:pPr marL="342900" indent="-342900">
                        <a:buClr>
                          <a:schemeClr val="accent1"/>
                        </a:buClr>
                        <a:buFont typeface="Arial" panose="020B0604020202020204" pitchFamily="34" charset="0"/>
                        <a:buChar char="•"/>
                      </a:pPr>
                      <a:r>
                        <a:rPr lang="en-US" sz="2400" dirty="0" smtClean="0">
                          <a:latin typeface="Garamond" panose="02020404030301010803" pitchFamily="18" charset="0"/>
                        </a:rPr>
                        <a:t>Jonathan</a:t>
                      </a:r>
                      <a:r>
                        <a:rPr lang="en-US" sz="2400" baseline="0" dirty="0" smtClean="0">
                          <a:latin typeface="Garamond" panose="02020404030301010803" pitchFamily="18" charset="0"/>
                        </a:rPr>
                        <a:t> </a:t>
                      </a:r>
                      <a:r>
                        <a:rPr lang="en-US" sz="2400" baseline="0" dirty="0" err="1" smtClean="0">
                          <a:latin typeface="Garamond" panose="02020404030301010803" pitchFamily="18" charset="0"/>
                        </a:rPr>
                        <a:t>Brannock</a:t>
                      </a:r>
                      <a:endParaRPr lang="en-US" sz="2400" baseline="0" dirty="0" smtClean="0">
                        <a:latin typeface="Garamond" panose="02020404030301010803" pitchFamily="18" charset="0"/>
                      </a:endParaRPr>
                    </a:p>
                  </a:txBody>
                  <a:tcPr/>
                </a:tc>
              </a:tr>
              <a:tr h="558889">
                <a:tc>
                  <a:txBody>
                    <a:bodyPr/>
                    <a:lstStyle/>
                    <a:p>
                      <a:pPr marL="342900" indent="-342900">
                        <a:buClr>
                          <a:schemeClr val="accent1"/>
                        </a:buClr>
                        <a:buFont typeface="Arial" panose="020B0604020202020204" pitchFamily="34" charset="0"/>
                        <a:buChar char="•"/>
                      </a:pPr>
                      <a:r>
                        <a:rPr lang="en-US" sz="2400" dirty="0" smtClean="0">
                          <a:latin typeface="Garamond" panose="02020404030301010803" pitchFamily="18" charset="0"/>
                        </a:rPr>
                        <a:t>Mike Squires</a:t>
                      </a:r>
                    </a:p>
                  </a:txBody>
                  <a:tcPr/>
                </a:tc>
                <a:tc>
                  <a:txBody>
                    <a:bodyPr/>
                    <a:lstStyle/>
                    <a:p>
                      <a:pPr marL="342900" marR="0" indent="-34290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2400" baseline="0" dirty="0" smtClean="0">
                          <a:latin typeface="Garamond" panose="02020404030301010803" pitchFamily="18" charset="0"/>
                        </a:rPr>
                        <a:t>Ronald </a:t>
                      </a:r>
                      <a:r>
                        <a:rPr lang="en-US" sz="2400" baseline="0" dirty="0" err="1" smtClean="0">
                          <a:latin typeface="Garamond" panose="02020404030301010803" pitchFamily="18" charset="0"/>
                        </a:rPr>
                        <a:t>Leeper</a:t>
                      </a:r>
                      <a:endParaRPr lang="en-US" sz="2400" baseline="0" dirty="0" smtClean="0">
                        <a:latin typeface="Garamond" panose="02020404030301010803" pitchFamily="18" charset="0"/>
                      </a:endParaRPr>
                    </a:p>
                    <a:p>
                      <a:pPr marL="342900" indent="-342900">
                        <a:buClr>
                          <a:schemeClr val="accent1"/>
                        </a:buClr>
                        <a:buFont typeface="Arial" panose="020B0604020202020204" pitchFamily="34" charset="0"/>
                        <a:buChar char="•"/>
                      </a:pPr>
                      <a:endParaRPr lang="en-US" sz="2400" baseline="0" dirty="0" smtClean="0">
                        <a:latin typeface="Garamond" panose="02020404030301010803" pitchFamily="18" charset="0"/>
                      </a:endParaRPr>
                    </a:p>
                  </a:txBody>
                  <a:tcPr/>
                </a:tc>
              </a:tr>
            </a:tbl>
          </a:graphicData>
        </a:graphic>
      </p:graphicFrame>
      <p:pic>
        <p:nvPicPr>
          <p:cNvPr id="49" name="Shape 49"/>
          <p:cNvPicPr preferRelativeResize="0"/>
          <p:nvPr/>
        </p:nvPicPr>
        <p:blipFill>
          <a:blip r:embed="rId10">
            <a:alphaModFix/>
          </a:blip>
          <a:stretch>
            <a:fillRect/>
          </a:stretch>
        </p:blipFill>
        <p:spPr>
          <a:xfrm>
            <a:off x="24385812" y="32325795"/>
            <a:ext cx="2484250" cy="2451947"/>
          </a:xfrm>
          <a:prstGeom prst="rect">
            <a:avLst/>
          </a:prstGeom>
          <a:noFill/>
          <a:ln>
            <a:noFill/>
          </a:ln>
        </p:spPr>
      </p:pic>
      <p:pic>
        <p:nvPicPr>
          <p:cNvPr id="50" name="Shape 50"/>
          <p:cNvPicPr preferRelativeResize="0"/>
          <p:nvPr/>
        </p:nvPicPr>
        <p:blipFill>
          <a:blip r:embed="rId11">
            <a:alphaModFix/>
          </a:blip>
          <a:stretch>
            <a:fillRect/>
          </a:stretch>
        </p:blipFill>
        <p:spPr>
          <a:xfrm>
            <a:off x="21751350" y="31858092"/>
            <a:ext cx="2508108" cy="2508108"/>
          </a:xfrm>
          <a:prstGeom prst="rect">
            <a:avLst/>
          </a:prstGeom>
          <a:noFill/>
          <a:ln>
            <a:noFill/>
          </a:ln>
        </p:spPr>
      </p:pic>
      <p:pic>
        <p:nvPicPr>
          <p:cNvPr id="1033" name="Picture 9"/>
          <p:cNvPicPr>
            <a:picLocks noChangeAspect="1" noChangeArrowheads="1"/>
          </p:cNvPicPr>
          <p:nvPr/>
        </p:nvPicPr>
        <p:blipFill rotWithShape="1">
          <a:blip r:embed="rId12">
            <a:duotone>
              <a:schemeClr val="bg2">
                <a:shade val="45000"/>
                <a:satMod val="135000"/>
              </a:schemeClr>
              <a:prstClr val="white"/>
            </a:duotone>
            <a:extLst>
              <a:ext uri="{28A0092B-C50C-407E-A947-70E740481C1C}">
                <a14:useLocalDpi xmlns:a14="http://schemas.microsoft.com/office/drawing/2010/main" val="0"/>
              </a:ext>
            </a:extLst>
          </a:blip>
          <a:srcRect b="28936"/>
          <a:stretch/>
        </p:blipFill>
        <p:spPr bwMode="auto">
          <a:xfrm rot="16200000">
            <a:off x="9480771" y="8241141"/>
            <a:ext cx="4761501" cy="266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1367937" y="10376887"/>
            <a:ext cx="328936" cy="461665"/>
          </a:xfrm>
          <a:prstGeom prst="rect">
            <a:avLst/>
          </a:prstGeom>
          <a:noFill/>
        </p:spPr>
        <p:txBody>
          <a:bodyPr wrap="none" rtlCol="0">
            <a:spAutoFit/>
          </a:bodyPr>
          <a:lstStyle/>
          <a:p>
            <a:r>
              <a:rPr lang="en-US" sz="2400" dirty="0">
                <a:solidFill>
                  <a:schemeClr val="tx1"/>
                </a:solidFill>
                <a:latin typeface="Garamond" panose="02020404030301010803" pitchFamily="18" charset="0"/>
              </a:rPr>
              <a:t>0</a:t>
            </a:r>
          </a:p>
        </p:txBody>
      </p:sp>
      <p:sp>
        <p:nvSpPr>
          <p:cNvPr id="82" name="TextBox 81"/>
          <p:cNvSpPr txBox="1"/>
          <p:nvPr/>
        </p:nvSpPr>
        <p:spPr>
          <a:xfrm>
            <a:off x="10972800" y="6072211"/>
            <a:ext cx="761747" cy="461665"/>
          </a:xfrm>
          <a:prstGeom prst="rect">
            <a:avLst/>
          </a:prstGeom>
          <a:noFill/>
        </p:spPr>
        <p:txBody>
          <a:bodyPr wrap="none" rtlCol="0">
            <a:spAutoFit/>
          </a:bodyPr>
          <a:lstStyle/>
          <a:p>
            <a:r>
              <a:rPr lang="en-US" sz="2400" dirty="0" smtClean="0">
                <a:solidFill>
                  <a:schemeClr val="tx1"/>
                </a:solidFill>
                <a:latin typeface="Garamond" panose="02020404030301010803" pitchFamily="18" charset="0"/>
              </a:rPr>
              <a:t>5000</a:t>
            </a:r>
            <a:endParaRPr lang="en-US" sz="2400" dirty="0">
              <a:solidFill>
                <a:schemeClr val="tx1"/>
              </a:solidFill>
              <a:latin typeface="Garamond" panose="02020404030301010803" pitchFamily="18" charset="0"/>
            </a:endParaRPr>
          </a:p>
        </p:txBody>
      </p:sp>
      <p:sp>
        <p:nvSpPr>
          <p:cNvPr id="83" name="TextBox 82"/>
          <p:cNvSpPr txBox="1"/>
          <p:nvPr/>
        </p:nvSpPr>
        <p:spPr>
          <a:xfrm>
            <a:off x="10972802" y="8258988"/>
            <a:ext cx="761747" cy="461665"/>
          </a:xfrm>
          <a:prstGeom prst="rect">
            <a:avLst/>
          </a:prstGeom>
          <a:noFill/>
        </p:spPr>
        <p:txBody>
          <a:bodyPr wrap="none" rtlCol="0">
            <a:spAutoFit/>
          </a:bodyPr>
          <a:lstStyle/>
          <a:p>
            <a:r>
              <a:rPr lang="en-US" sz="2400" dirty="0" smtClean="0">
                <a:solidFill>
                  <a:schemeClr val="tx1"/>
                </a:solidFill>
                <a:latin typeface="Garamond" panose="02020404030301010803" pitchFamily="18" charset="0"/>
              </a:rPr>
              <a:t>2500</a:t>
            </a:r>
            <a:endParaRPr lang="en-US" sz="2400" dirty="0">
              <a:solidFill>
                <a:schemeClr val="tx1"/>
              </a:solidFill>
              <a:latin typeface="Garamond" panose="02020404030301010803" pitchFamily="18" charset="0"/>
            </a:endParaRPr>
          </a:p>
        </p:txBody>
      </p:sp>
      <p:sp>
        <p:nvSpPr>
          <p:cNvPr id="84" name="TextBox 83"/>
          <p:cNvSpPr txBox="1"/>
          <p:nvPr/>
        </p:nvSpPr>
        <p:spPr>
          <a:xfrm>
            <a:off x="10972802" y="9321522"/>
            <a:ext cx="761747" cy="461665"/>
          </a:xfrm>
          <a:prstGeom prst="rect">
            <a:avLst/>
          </a:prstGeom>
          <a:noFill/>
        </p:spPr>
        <p:txBody>
          <a:bodyPr wrap="none" rtlCol="0">
            <a:spAutoFit/>
          </a:bodyPr>
          <a:lstStyle/>
          <a:p>
            <a:r>
              <a:rPr lang="en-US" sz="2400" dirty="0" smtClean="0">
                <a:solidFill>
                  <a:schemeClr val="tx1"/>
                </a:solidFill>
                <a:latin typeface="Garamond" panose="02020404030301010803" pitchFamily="18" charset="0"/>
              </a:rPr>
              <a:t>1250</a:t>
            </a:r>
            <a:endParaRPr lang="en-US" sz="2400" dirty="0">
              <a:solidFill>
                <a:schemeClr val="tx1"/>
              </a:solidFill>
              <a:latin typeface="Garamond" panose="02020404030301010803" pitchFamily="18" charset="0"/>
            </a:endParaRPr>
          </a:p>
        </p:txBody>
      </p:sp>
      <p:sp>
        <p:nvSpPr>
          <p:cNvPr id="85" name="TextBox 84"/>
          <p:cNvSpPr txBox="1"/>
          <p:nvPr/>
        </p:nvSpPr>
        <p:spPr>
          <a:xfrm>
            <a:off x="11027527" y="7145297"/>
            <a:ext cx="761747" cy="461665"/>
          </a:xfrm>
          <a:prstGeom prst="rect">
            <a:avLst/>
          </a:prstGeom>
          <a:noFill/>
        </p:spPr>
        <p:txBody>
          <a:bodyPr wrap="none" rtlCol="0">
            <a:spAutoFit/>
          </a:bodyPr>
          <a:lstStyle/>
          <a:p>
            <a:r>
              <a:rPr lang="en-US" sz="2400" dirty="0" smtClean="0">
                <a:solidFill>
                  <a:schemeClr val="tx1"/>
                </a:solidFill>
                <a:latin typeface="Garamond" panose="02020404030301010803" pitchFamily="18" charset="0"/>
              </a:rPr>
              <a:t>3750</a:t>
            </a:r>
            <a:endParaRPr lang="en-US" sz="2400" dirty="0">
              <a:solidFill>
                <a:schemeClr val="tx1"/>
              </a:solidFill>
              <a:latin typeface="Garamond" panose="02020404030301010803" pitchFamily="18" charset="0"/>
            </a:endParaRPr>
          </a:p>
        </p:txBody>
      </p:sp>
      <p:sp>
        <p:nvSpPr>
          <p:cNvPr id="86" name="TextBox 85"/>
          <p:cNvSpPr txBox="1"/>
          <p:nvPr/>
        </p:nvSpPr>
        <p:spPr>
          <a:xfrm>
            <a:off x="10510119" y="5704340"/>
            <a:ext cx="1598515" cy="461665"/>
          </a:xfrm>
          <a:prstGeom prst="rect">
            <a:avLst/>
          </a:prstGeom>
          <a:noFill/>
        </p:spPr>
        <p:txBody>
          <a:bodyPr wrap="none" rtlCol="0">
            <a:spAutoFit/>
          </a:bodyPr>
          <a:lstStyle/>
          <a:p>
            <a:r>
              <a:rPr lang="en-US" sz="2400" b="1" dirty="0" smtClean="0">
                <a:solidFill>
                  <a:schemeClr val="tx1"/>
                </a:solidFill>
                <a:latin typeface="Garamond" panose="02020404030301010803" pitchFamily="18" charset="0"/>
              </a:rPr>
              <a:t>Kilometers</a:t>
            </a:r>
            <a:endParaRPr lang="en-US" sz="2400" b="1" dirty="0">
              <a:solidFill>
                <a:schemeClr val="tx1"/>
              </a:solidFill>
              <a:latin typeface="Garamond" panose="02020404030301010803" pitchFamily="18" charset="0"/>
            </a:endParaRPr>
          </a:p>
        </p:txBody>
      </p:sp>
      <p:sp>
        <p:nvSpPr>
          <p:cNvPr id="87" name="Shape 65"/>
          <p:cNvSpPr/>
          <p:nvPr/>
        </p:nvSpPr>
        <p:spPr>
          <a:xfrm>
            <a:off x="8839200" y="10981125"/>
            <a:ext cx="3234000" cy="1649025"/>
          </a:xfrm>
          <a:prstGeom prst="rect">
            <a:avLst/>
          </a:prstGeom>
          <a:noFill/>
          <a:ln w="19050" cap="flat" cmpd="sng">
            <a:solidFill>
              <a:schemeClr val="bg1">
                <a:lumMod val="50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 name="Rectangle 3"/>
          <p:cNvSpPr/>
          <p:nvPr/>
        </p:nvSpPr>
        <p:spPr>
          <a:xfrm>
            <a:off x="1036500" y="5720775"/>
            <a:ext cx="7497900" cy="10433625"/>
          </a:xfrm>
          <a:prstGeom prst="rect">
            <a:avLst/>
          </a:prstGeom>
        </p:spPr>
        <p:txBody>
          <a:bodyPr wrap="square">
            <a:spAutoFit/>
          </a:bodyPr>
          <a:lstStyle/>
          <a:p>
            <a:r>
              <a:rPr lang="en-US" sz="2400" dirty="0">
                <a:solidFill>
                  <a:schemeClr val="tx1"/>
                </a:solidFill>
                <a:latin typeface="Garamond" panose="02020404030301010803" pitchFamily="18" charset="0"/>
              </a:rPr>
              <a:t>Shifting hydrologic processes have grown to be a significant problem in California, Oregon, and Washington. In recent years, the average winter temperatures have risen, spring snowmelt has occurred earlier, and a greater portion of precipitation has fallen as rain rather than snow in the Sierra Nevada and Cascade mountain ranges. The natural reservoir of water stored in mountain snowpack has drastically declined, limiting water availability in the summer and forcing water managers to reassess their water management regimes. Current methods of understanding orographic precipitation in the West are limited to ground-station and volunteer-based observations, which are spatially limited in such areas. Considering the needs of the Western Regional Climate Center and the National Weather Service Western Region, this project enhanced the understanding of precipitation in the Sierra Nevada and Cascade mountain ranges, using the NOAA </a:t>
            </a:r>
            <a:r>
              <a:rPr lang="en-US" sz="2400" dirty="0" smtClean="0">
                <a:solidFill>
                  <a:schemeClr val="tx1"/>
                </a:solidFill>
                <a:latin typeface="Garamond" panose="02020404030301010803" pitchFamily="18" charset="0"/>
              </a:rPr>
              <a:t>Climate Prediction Center </a:t>
            </a:r>
            <a:r>
              <a:rPr lang="en-US" sz="2400" dirty="0">
                <a:solidFill>
                  <a:schemeClr val="tx1"/>
                </a:solidFill>
                <a:latin typeface="Garamond" panose="02020404030301010803" pitchFamily="18" charset="0"/>
              </a:rPr>
              <a:t>Morphing technique (CMORPH</a:t>
            </a:r>
            <a:r>
              <a:rPr lang="en-US" sz="2400" dirty="0" smtClean="0">
                <a:solidFill>
                  <a:schemeClr val="tx1"/>
                </a:solidFill>
                <a:latin typeface="Garamond" panose="02020404030301010803" pitchFamily="18" charset="0"/>
              </a:rPr>
              <a:t>), the </a:t>
            </a:r>
            <a:r>
              <a:rPr lang="en-US" sz="2400" dirty="0">
                <a:solidFill>
                  <a:schemeClr val="tx1"/>
                </a:solidFill>
                <a:latin typeface="Garamond" panose="02020404030301010803" pitchFamily="18" charset="0"/>
              </a:rPr>
              <a:t>Global Precipitation Model (GPM</a:t>
            </a:r>
            <a:r>
              <a:rPr lang="en-US" sz="2400" dirty="0" smtClean="0">
                <a:solidFill>
                  <a:schemeClr val="tx1"/>
                </a:solidFill>
                <a:latin typeface="Garamond" panose="02020404030301010803" pitchFamily="18" charset="0"/>
              </a:rPr>
              <a:t>), and the NOAA National Weather Service Snow Data Assimilation System (SNODAS) satellite data records. A comparison between satellite and in- situ datasets revealed information about the usefulness of remotely-sensed data in estimating orographic precipitation. Ultimately, this project created several output products for the end-user: maps comparing in situ and satellite data, maps detailing precipitation variability, and maps identifying regions that lack in situ data while performing well at the remotely-sensed level. </a:t>
            </a:r>
            <a:endParaRPr lang="en-US" sz="2400" dirty="0">
              <a:solidFill>
                <a:schemeClr val="tx1"/>
              </a:solidFill>
              <a:latin typeface="Garamond" panose="02020404030301010803" pitchFamily="18" charset="0"/>
            </a:endParaRPr>
          </a:p>
        </p:txBody>
      </p:sp>
      <p:pic>
        <p:nvPicPr>
          <p:cNvPr id="1028"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l="5409" t="11594" r="1132" b="7833"/>
          <a:stretch/>
        </p:blipFill>
        <p:spPr bwMode="auto">
          <a:xfrm>
            <a:off x="925556" y="20379971"/>
            <a:ext cx="5356043" cy="264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5429" t="13217" r="-1" b="7126"/>
          <a:stretch/>
        </p:blipFill>
        <p:spPr bwMode="auto">
          <a:xfrm>
            <a:off x="914386" y="23781730"/>
            <a:ext cx="5367214" cy="258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15">
            <a:extLst>
              <a:ext uri="{28A0092B-C50C-407E-A947-70E740481C1C}">
                <a14:useLocalDpi xmlns:a14="http://schemas.microsoft.com/office/drawing/2010/main" val="0"/>
              </a:ext>
            </a:extLst>
          </a:blip>
          <a:srcRect l="5538" t="12763" r="534" b="7396"/>
          <a:stretch/>
        </p:blipFill>
        <p:spPr bwMode="auto">
          <a:xfrm>
            <a:off x="914386" y="27161772"/>
            <a:ext cx="5330701" cy="259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C:\Users\kevin.rapa\Downloads\Group Photo (1).JPG"/>
          <p:cNvPicPr>
            <a:picLocks noChangeAspect="1" noChangeArrowheads="1"/>
          </p:cNvPicPr>
          <p:nvPr/>
        </p:nvPicPr>
        <p:blipFill rotWithShape="1">
          <a:blip r:embed="rId16">
            <a:extLst>
              <a:ext uri="{28A0092B-C50C-407E-A947-70E740481C1C}">
                <a14:useLocalDpi xmlns:a14="http://schemas.microsoft.com/office/drawing/2010/main" val="0"/>
              </a:ext>
            </a:extLst>
          </a:blip>
          <a:srcRect t="15012" b="1028"/>
          <a:stretch/>
        </p:blipFill>
        <p:spPr bwMode="auto">
          <a:xfrm>
            <a:off x="13398262" y="31534879"/>
            <a:ext cx="5019751" cy="2809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30940" y="27161771"/>
            <a:ext cx="1691489"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PRISM vs. GHCN</a:t>
            </a:r>
            <a:endParaRPr lang="en-US" sz="1600" dirty="0">
              <a:solidFill>
                <a:schemeClr val="tx1"/>
              </a:solidFill>
              <a:latin typeface="Garamond" panose="02020404030301010803" pitchFamily="18" charset="0"/>
            </a:endParaRPr>
          </a:p>
        </p:txBody>
      </p:sp>
      <p:sp>
        <p:nvSpPr>
          <p:cNvPr id="80" name="TextBox 79"/>
          <p:cNvSpPr txBox="1"/>
          <p:nvPr/>
        </p:nvSpPr>
        <p:spPr>
          <a:xfrm>
            <a:off x="2648191" y="23775217"/>
            <a:ext cx="1967205"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CMORPH vs. GHCN</a:t>
            </a:r>
            <a:endParaRPr lang="en-US" sz="1600" dirty="0">
              <a:solidFill>
                <a:schemeClr val="tx1"/>
              </a:solidFill>
              <a:latin typeface="Garamond" panose="02020404030301010803" pitchFamily="18" charset="0"/>
            </a:endParaRPr>
          </a:p>
        </p:txBody>
      </p:sp>
      <p:sp>
        <p:nvSpPr>
          <p:cNvPr id="81" name="TextBox 80"/>
          <p:cNvSpPr txBox="1"/>
          <p:nvPr/>
        </p:nvSpPr>
        <p:spPr>
          <a:xfrm>
            <a:off x="2869404" y="20422417"/>
            <a:ext cx="1552028"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GPM vs. GHCN</a:t>
            </a:r>
            <a:endParaRPr lang="en-US" sz="1600" dirty="0">
              <a:solidFill>
                <a:schemeClr val="tx1"/>
              </a:solidFill>
              <a:latin typeface="Garamond" panose="02020404030301010803" pitchFamily="18" charset="0"/>
            </a:endParaRPr>
          </a:p>
        </p:txBody>
      </p:sp>
      <p:sp>
        <p:nvSpPr>
          <p:cNvPr id="89" name="TextBox 88"/>
          <p:cNvSpPr txBox="1"/>
          <p:nvPr/>
        </p:nvSpPr>
        <p:spPr>
          <a:xfrm>
            <a:off x="2819400" y="29912846"/>
            <a:ext cx="1648208"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GHCN (mm/day)</a:t>
            </a:r>
            <a:endParaRPr lang="en-US" sz="1600" dirty="0">
              <a:solidFill>
                <a:schemeClr val="tx1"/>
              </a:solidFill>
              <a:latin typeface="Garamond" panose="02020404030301010803" pitchFamily="18" charset="0"/>
            </a:endParaRPr>
          </a:p>
        </p:txBody>
      </p:sp>
      <p:sp>
        <p:nvSpPr>
          <p:cNvPr id="90" name="TextBox 89"/>
          <p:cNvSpPr txBox="1"/>
          <p:nvPr/>
        </p:nvSpPr>
        <p:spPr>
          <a:xfrm rot="16200000">
            <a:off x="-360260" y="28226835"/>
            <a:ext cx="1630575"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PRISM (mm/day)</a:t>
            </a:r>
            <a:endParaRPr lang="en-US" sz="1600" dirty="0">
              <a:solidFill>
                <a:schemeClr val="tx1"/>
              </a:solidFill>
              <a:latin typeface="Garamond" panose="02020404030301010803" pitchFamily="18" charset="0"/>
            </a:endParaRPr>
          </a:p>
        </p:txBody>
      </p:sp>
      <p:sp>
        <p:nvSpPr>
          <p:cNvPr id="91" name="TextBox 90"/>
          <p:cNvSpPr txBox="1"/>
          <p:nvPr/>
        </p:nvSpPr>
        <p:spPr>
          <a:xfrm rot="16200000">
            <a:off x="-512823" y="24945822"/>
            <a:ext cx="1906291"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CMORPH (mm/day)</a:t>
            </a:r>
            <a:endParaRPr lang="en-US" sz="1600" dirty="0">
              <a:solidFill>
                <a:schemeClr val="tx1"/>
              </a:solidFill>
              <a:latin typeface="Garamond" panose="02020404030301010803" pitchFamily="18" charset="0"/>
            </a:endParaRPr>
          </a:p>
        </p:txBody>
      </p:sp>
      <p:sp>
        <p:nvSpPr>
          <p:cNvPr id="92" name="TextBox 91"/>
          <p:cNvSpPr txBox="1"/>
          <p:nvPr/>
        </p:nvSpPr>
        <p:spPr>
          <a:xfrm rot="16200000">
            <a:off x="-295709" y="21582294"/>
            <a:ext cx="1491114"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GPM (mm/day)</a:t>
            </a:r>
            <a:endParaRPr lang="en-US" sz="1600" dirty="0">
              <a:solidFill>
                <a:schemeClr val="tx1"/>
              </a:solidFill>
              <a:latin typeface="Garamond" panose="02020404030301010803" pitchFamily="18" charset="0"/>
            </a:endParaRPr>
          </a:p>
        </p:txBody>
      </p:sp>
      <p:sp>
        <p:nvSpPr>
          <p:cNvPr id="93" name="TextBox 92"/>
          <p:cNvSpPr txBox="1"/>
          <p:nvPr/>
        </p:nvSpPr>
        <p:spPr>
          <a:xfrm>
            <a:off x="2681434" y="26483846"/>
            <a:ext cx="1648208"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GHCN (mm/day)</a:t>
            </a:r>
            <a:endParaRPr lang="en-US" sz="1600" dirty="0">
              <a:solidFill>
                <a:schemeClr val="tx1"/>
              </a:solidFill>
              <a:latin typeface="Garamond" panose="02020404030301010803" pitchFamily="18" charset="0"/>
            </a:endParaRPr>
          </a:p>
        </p:txBody>
      </p:sp>
      <p:sp>
        <p:nvSpPr>
          <p:cNvPr id="94" name="TextBox 93"/>
          <p:cNvSpPr txBox="1"/>
          <p:nvPr/>
        </p:nvSpPr>
        <p:spPr>
          <a:xfrm>
            <a:off x="2720585" y="23123171"/>
            <a:ext cx="1648208"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GHCN (mm/day)</a:t>
            </a:r>
            <a:endParaRPr lang="en-US" sz="1600" dirty="0">
              <a:solidFill>
                <a:schemeClr val="tx1"/>
              </a:solidFill>
              <a:latin typeface="Garamond" panose="02020404030301010803" pitchFamily="18" charset="0"/>
            </a:endParaRPr>
          </a:p>
        </p:txBody>
      </p:sp>
      <p:pic>
        <p:nvPicPr>
          <p:cNvPr id="9"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81600" y="20227571"/>
            <a:ext cx="4010677" cy="347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33290" y="20231199"/>
            <a:ext cx="4049459" cy="355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34739" y="23351771"/>
            <a:ext cx="3996989" cy="355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rotWithShape="1">
          <a:blip r:embed="rId20">
            <a:extLst>
              <a:ext uri="{28A0092B-C50C-407E-A947-70E740481C1C}">
                <a14:useLocalDpi xmlns:a14="http://schemas.microsoft.com/office/drawing/2010/main" val="0"/>
              </a:ext>
            </a:extLst>
          </a:blip>
          <a:srcRect r="22873"/>
          <a:stretch/>
        </p:blipFill>
        <p:spPr bwMode="auto">
          <a:xfrm>
            <a:off x="8469728" y="23304599"/>
            <a:ext cx="3112672" cy="349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182775" y="26557725"/>
            <a:ext cx="4010677" cy="349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203642" y="26531716"/>
            <a:ext cx="4035772" cy="344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9429601" y="29230450"/>
            <a:ext cx="697627"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March</a:t>
            </a:r>
            <a:endParaRPr lang="en-US" sz="1600" dirty="0">
              <a:solidFill>
                <a:schemeClr val="tx1"/>
              </a:solidFill>
              <a:latin typeface="Garamond" panose="02020404030301010803" pitchFamily="18" charset="0"/>
            </a:endParaRPr>
          </a:p>
        </p:txBody>
      </p:sp>
      <p:sp>
        <p:nvSpPr>
          <p:cNvPr id="104" name="TextBox 103"/>
          <p:cNvSpPr txBox="1"/>
          <p:nvPr/>
        </p:nvSpPr>
        <p:spPr>
          <a:xfrm>
            <a:off x="6588890" y="29230450"/>
            <a:ext cx="896399"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February</a:t>
            </a:r>
            <a:endParaRPr lang="en-US" sz="1600" dirty="0">
              <a:solidFill>
                <a:schemeClr val="tx1"/>
              </a:solidFill>
              <a:latin typeface="Garamond" panose="02020404030301010803" pitchFamily="18" charset="0"/>
            </a:endParaRPr>
          </a:p>
        </p:txBody>
      </p:sp>
      <p:sp>
        <p:nvSpPr>
          <p:cNvPr id="105" name="TextBox 104"/>
          <p:cNvSpPr txBox="1"/>
          <p:nvPr/>
        </p:nvSpPr>
        <p:spPr>
          <a:xfrm>
            <a:off x="6533587" y="26110427"/>
            <a:ext cx="1015021"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December</a:t>
            </a:r>
            <a:endParaRPr lang="en-US" sz="1600" dirty="0">
              <a:solidFill>
                <a:schemeClr val="tx1"/>
              </a:solidFill>
              <a:latin typeface="Garamond" panose="02020404030301010803" pitchFamily="18" charset="0"/>
            </a:endParaRPr>
          </a:p>
        </p:txBody>
      </p:sp>
      <p:sp>
        <p:nvSpPr>
          <p:cNvPr id="106" name="TextBox 105"/>
          <p:cNvSpPr txBox="1"/>
          <p:nvPr/>
        </p:nvSpPr>
        <p:spPr>
          <a:xfrm>
            <a:off x="9145332" y="22969282"/>
            <a:ext cx="1045479"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November</a:t>
            </a:r>
            <a:endParaRPr lang="en-US" sz="1600" dirty="0">
              <a:solidFill>
                <a:schemeClr val="tx1"/>
              </a:solidFill>
              <a:latin typeface="Garamond" panose="02020404030301010803" pitchFamily="18" charset="0"/>
            </a:endParaRPr>
          </a:p>
        </p:txBody>
      </p:sp>
      <p:sp>
        <p:nvSpPr>
          <p:cNvPr id="107" name="TextBox 106"/>
          <p:cNvSpPr txBox="1"/>
          <p:nvPr/>
        </p:nvSpPr>
        <p:spPr>
          <a:xfrm>
            <a:off x="6704546" y="22969282"/>
            <a:ext cx="851515"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October</a:t>
            </a:r>
            <a:endParaRPr lang="en-US" sz="1600" dirty="0">
              <a:solidFill>
                <a:schemeClr val="tx1"/>
              </a:solidFill>
              <a:latin typeface="Garamond" panose="02020404030301010803" pitchFamily="18" charset="0"/>
            </a:endParaRPr>
          </a:p>
        </p:txBody>
      </p:sp>
      <p:sp>
        <p:nvSpPr>
          <p:cNvPr id="108" name="TextBox 107"/>
          <p:cNvSpPr txBox="1"/>
          <p:nvPr/>
        </p:nvSpPr>
        <p:spPr>
          <a:xfrm>
            <a:off x="9389741" y="26110427"/>
            <a:ext cx="779381"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January</a:t>
            </a:r>
            <a:endParaRPr lang="en-US" sz="1600" dirty="0">
              <a:solidFill>
                <a:schemeClr val="tx1"/>
              </a:solidFill>
              <a:latin typeface="Garamond" panose="02020404030301010803" pitchFamily="18" charset="0"/>
            </a:endParaRPr>
          </a:p>
        </p:txBody>
      </p:sp>
      <p:pic>
        <p:nvPicPr>
          <p:cNvPr id="1039" name="Picture 15"/>
          <p:cNvPicPr>
            <a:picLocks noChangeAspect="1" noChangeArrowheads="1"/>
          </p:cNvPicPr>
          <p:nvPr/>
        </p:nvPicPr>
        <p:blipFill rotWithShape="1">
          <a:blip r:embed="rId23">
            <a:duotone>
              <a:schemeClr val="bg2">
                <a:shade val="45000"/>
                <a:satMod val="135000"/>
              </a:schemeClr>
              <a:prstClr val="white"/>
            </a:duotone>
            <a:extLst>
              <a:ext uri="{28A0092B-C50C-407E-A947-70E740481C1C}">
                <a14:useLocalDpi xmlns:a14="http://schemas.microsoft.com/office/drawing/2010/main" val="0"/>
              </a:ext>
            </a:extLst>
          </a:blip>
          <a:srcRect b="68367"/>
          <a:stretch/>
        </p:blipFill>
        <p:spPr bwMode="auto">
          <a:xfrm>
            <a:off x="7752976" y="30084194"/>
            <a:ext cx="3198439" cy="19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7666575" y="29764662"/>
            <a:ext cx="28084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0</a:t>
            </a:r>
            <a:endParaRPr lang="en-US" sz="1600" dirty="0">
              <a:solidFill>
                <a:schemeClr val="tx1"/>
              </a:solidFill>
              <a:latin typeface="Garamond" panose="02020404030301010803" pitchFamily="18" charset="0"/>
            </a:endParaRPr>
          </a:p>
        </p:txBody>
      </p:sp>
      <p:sp>
        <p:nvSpPr>
          <p:cNvPr id="111" name="TextBox 110"/>
          <p:cNvSpPr txBox="1"/>
          <p:nvPr/>
        </p:nvSpPr>
        <p:spPr>
          <a:xfrm>
            <a:off x="8297797" y="29777696"/>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500</a:t>
            </a:r>
            <a:endParaRPr lang="en-US" sz="1600" dirty="0">
              <a:solidFill>
                <a:schemeClr val="tx1"/>
              </a:solidFill>
              <a:latin typeface="Garamond" panose="02020404030301010803" pitchFamily="18" charset="0"/>
            </a:endParaRPr>
          </a:p>
        </p:txBody>
      </p:sp>
      <p:sp>
        <p:nvSpPr>
          <p:cNvPr id="112" name="TextBox 111"/>
          <p:cNvSpPr txBox="1"/>
          <p:nvPr/>
        </p:nvSpPr>
        <p:spPr>
          <a:xfrm>
            <a:off x="8965682" y="29769708"/>
            <a:ext cx="614271"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1,000</a:t>
            </a:r>
            <a:endParaRPr lang="en-US" sz="1600" dirty="0">
              <a:solidFill>
                <a:schemeClr val="tx1"/>
              </a:solidFill>
              <a:latin typeface="Garamond" panose="02020404030301010803" pitchFamily="18" charset="0"/>
            </a:endParaRPr>
          </a:p>
        </p:txBody>
      </p:sp>
      <p:sp>
        <p:nvSpPr>
          <p:cNvPr id="113" name="TextBox 112"/>
          <p:cNvSpPr txBox="1"/>
          <p:nvPr/>
        </p:nvSpPr>
        <p:spPr>
          <a:xfrm>
            <a:off x="10374279" y="29784222"/>
            <a:ext cx="614271"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2,000</a:t>
            </a:r>
            <a:endParaRPr lang="en-US" sz="1600" dirty="0">
              <a:solidFill>
                <a:schemeClr val="tx1"/>
              </a:solidFill>
              <a:latin typeface="Garamond" panose="02020404030301010803" pitchFamily="18" charset="0"/>
            </a:endParaRPr>
          </a:p>
        </p:txBody>
      </p:sp>
      <p:sp>
        <p:nvSpPr>
          <p:cNvPr id="20" name="TextBox 19"/>
          <p:cNvSpPr txBox="1"/>
          <p:nvPr/>
        </p:nvSpPr>
        <p:spPr>
          <a:xfrm>
            <a:off x="8711446" y="30182653"/>
            <a:ext cx="1066318"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Kilometers</a:t>
            </a:r>
            <a:endParaRPr lang="en-US" sz="1600" dirty="0">
              <a:solidFill>
                <a:schemeClr val="tx1"/>
              </a:solidFill>
              <a:latin typeface="Garamond" panose="02020404030301010803" pitchFamily="18" charset="0"/>
            </a:endParaRPr>
          </a:p>
        </p:txBody>
      </p:sp>
      <p:pic>
        <p:nvPicPr>
          <p:cNvPr id="1044" name="Picture 20"/>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151639" y="20067672"/>
            <a:ext cx="564361" cy="131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658600" y="24256193"/>
            <a:ext cx="400127" cy="264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0" name="Picture 2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488684" y="24253627"/>
            <a:ext cx="367865" cy="263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11994904" y="24252564"/>
            <a:ext cx="1342034"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-16.22 to -8.35</a:t>
            </a:r>
            <a:endParaRPr lang="en-US" sz="1600" dirty="0">
              <a:solidFill>
                <a:schemeClr val="tx1"/>
              </a:solidFill>
              <a:latin typeface="Garamond" panose="02020404030301010803" pitchFamily="18" charset="0"/>
            </a:endParaRPr>
          </a:p>
        </p:txBody>
      </p:sp>
      <p:sp>
        <p:nvSpPr>
          <p:cNvPr id="128" name="TextBox 127"/>
          <p:cNvSpPr txBox="1"/>
          <p:nvPr/>
        </p:nvSpPr>
        <p:spPr>
          <a:xfrm>
            <a:off x="12007927" y="24724879"/>
            <a:ext cx="1245854"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-8.36 to -7.23</a:t>
            </a:r>
            <a:endParaRPr lang="en-US" sz="1600" dirty="0">
              <a:solidFill>
                <a:schemeClr val="tx1"/>
              </a:solidFill>
              <a:latin typeface="Garamond" panose="02020404030301010803" pitchFamily="18" charset="0"/>
            </a:endParaRPr>
          </a:p>
        </p:txBody>
      </p:sp>
      <p:sp>
        <p:nvSpPr>
          <p:cNvPr id="129" name="TextBox 128"/>
          <p:cNvSpPr txBox="1"/>
          <p:nvPr/>
        </p:nvSpPr>
        <p:spPr>
          <a:xfrm>
            <a:off x="12007927" y="25200685"/>
            <a:ext cx="1245854"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-7.24 to -6.12</a:t>
            </a:r>
            <a:endParaRPr lang="en-US" sz="1600" dirty="0">
              <a:solidFill>
                <a:schemeClr val="tx1"/>
              </a:solidFill>
              <a:latin typeface="Garamond" panose="02020404030301010803" pitchFamily="18" charset="0"/>
            </a:endParaRPr>
          </a:p>
        </p:txBody>
      </p:sp>
      <p:sp>
        <p:nvSpPr>
          <p:cNvPr id="130" name="TextBox 129"/>
          <p:cNvSpPr txBox="1"/>
          <p:nvPr/>
        </p:nvSpPr>
        <p:spPr>
          <a:xfrm>
            <a:off x="12007927" y="25660662"/>
            <a:ext cx="1245854"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-6.13 to -5.01</a:t>
            </a:r>
            <a:endParaRPr lang="en-US" sz="1600" dirty="0">
              <a:solidFill>
                <a:schemeClr val="tx1"/>
              </a:solidFill>
              <a:latin typeface="Garamond" panose="02020404030301010803" pitchFamily="18" charset="0"/>
            </a:endParaRPr>
          </a:p>
        </p:txBody>
      </p:sp>
      <p:sp>
        <p:nvSpPr>
          <p:cNvPr id="131" name="TextBox 130"/>
          <p:cNvSpPr txBox="1"/>
          <p:nvPr/>
        </p:nvSpPr>
        <p:spPr>
          <a:xfrm>
            <a:off x="12007927" y="26115084"/>
            <a:ext cx="1245854"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-5.02 to -3.89</a:t>
            </a:r>
            <a:endParaRPr lang="en-US" sz="1600" dirty="0">
              <a:solidFill>
                <a:schemeClr val="tx1"/>
              </a:solidFill>
              <a:latin typeface="Garamond" panose="02020404030301010803" pitchFamily="18" charset="0"/>
            </a:endParaRPr>
          </a:p>
        </p:txBody>
      </p:sp>
      <p:sp>
        <p:nvSpPr>
          <p:cNvPr id="132" name="TextBox 131"/>
          <p:cNvSpPr txBox="1"/>
          <p:nvPr/>
        </p:nvSpPr>
        <p:spPr>
          <a:xfrm>
            <a:off x="12003553" y="26540280"/>
            <a:ext cx="1245854"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-3.90 to -2.78</a:t>
            </a:r>
            <a:endParaRPr lang="en-US" sz="1600" dirty="0">
              <a:solidFill>
                <a:schemeClr val="tx1"/>
              </a:solidFill>
              <a:latin typeface="Garamond" panose="02020404030301010803" pitchFamily="18" charset="0"/>
            </a:endParaRPr>
          </a:p>
        </p:txBody>
      </p:sp>
      <p:sp>
        <p:nvSpPr>
          <p:cNvPr id="133" name="TextBox 132"/>
          <p:cNvSpPr txBox="1"/>
          <p:nvPr/>
        </p:nvSpPr>
        <p:spPr>
          <a:xfrm>
            <a:off x="13836727" y="24259820"/>
            <a:ext cx="1245854"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-2.79 to -1.66</a:t>
            </a:r>
            <a:endParaRPr lang="en-US" sz="1600" dirty="0">
              <a:solidFill>
                <a:schemeClr val="tx1"/>
              </a:solidFill>
              <a:latin typeface="Garamond" panose="02020404030301010803" pitchFamily="18" charset="0"/>
            </a:endParaRPr>
          </a:p>
        </p:txBody>
      </p:sp>
      <p:sp>
        <p:nvSpPr>
          <p:cNvPr id="134" name="TextBox 133"/>
          <p:cNvSpPr txBox="1"/>
          <p:nvPr/>
        </p:nvSpPr>
        <p:spPr>
          <a:xfrm>
            <a:off x="13851241" y="24739116"/>
            <a:ext cx="1245854"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-1.67 to -0.55</a:t>
            </a:r>
            <a:endParaRPr lang="en-US" sz="1600" dirty="0">
              <a:solidFill>
                <a:schemeClr val="tx1"/>
              </a:solidFill>
              <a:latin typeface="Garamond" panose="02020404030301010803" pitchFamily="18" charset="0"/>
            </a:endParaRPr>
          </a:p>
        </p:txBody>
      </p:sp>
      <p:sp>
        <p:nvSpPr>
          <p:cNvPr id="135" name="TextBox 134"/>
          <p:cNvSpPr txBox="1"/>
          <p:nvPr/>
        </p:nvSpPr>
        <p:spPr>
          <a:xfrm>
            <a:off x="13864313" y="25196316"/>
            <a:ext cx="1181734"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-0.56 to 0.57</a:t>
            </a:r>
            <a:endParaRPr lang="en-US" sz="1600" dirty="0">
              <a:solidFill>
                <a:schemeClr val="tx1"/>
              </a:solidFill>
              <a:latin typeface="Garamond" panose="02020404030301010803" pitchFamily="18" charset="0"/>
            </a:endParaRPr>
          </a:p>
        </p:txBody>
      </p:sp>
      <p:sp>
        <p:nvSpPr>
          <p:cNvPr id="136" name="TextBox 135"/>
          <p:cNvSpPr txBox="1"/>
          <p:nvPr/>
        </p:nvSpPr>
        <p:spPr>
          <a:xfrm>
            <a:off x="13865755" y="25668030"/>
            <a:ext cx="1117614"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0.58 to 1.68</a:t>
            </a:r>
            <a:endParaRPr lang="en-US" sz="1600" dirty="0">
              <a:solidFill>
                <a:schemeClr val="tx1"/>
              </a:solidFill>
              <a:latin typeface="Garamond" panose="02020404030301010803" pitchFamily="18" charset="0"/>
            </a:endParaRPr>
          </a:p>
        </p:txBody>
      </p:sp>
      <p:sp>
        <p:nvSpPr>
          <p:cNvPr id="137" name="TextBox 136"/>
          <p:cNvSpPr txBox="1"/>
          <p:nvPr/>
        </p:nvSpPr>
        <p:spPr>
          <a:xfrm>
            <a:off x="13851241" y="26125229"/>
            <a:ext cx="1117614"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1.69 to 2.80</a:t>
            </a:r>
            <a:endParaRPr lang="en-US" sz="1600" dirty="0">
              <a:solidFill>
                <a:schemeClr val="tx1"/>
              </a:solidFill>
              <a:latin typeface="Garamond" panose="02020404030301010803" pitchFamily="18" charset="0"/>
            </a:endParaRPr>
          </a:p>
        </p:txBody>
      </p:sp>
      <p:sp>
        <p:nvSpPr>
          <p:cNvPr id="138" name="TextBox 137"/>
          <p:cNvSpPr txBox="1"/>
          <p:nvPr/>
        </p:nvSpPr>
        <p:spPr>
          <a:xfrm>
            <a:off x="13883899" y="26547672"/>
            <a:ext cx="1213794"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2.81 to 11.32</a:t>
            </a:r>
            <a:endParaRPr lang="en-US" sz="1600" dirty="0">
              <a:solidFill>
                <a:schemeClr val="tx1"/>
              </a:solidFill>
              <a:latin typeface="Garamond" panose="02020404030301010803" pitchFamily="18" charset="0"/>
            </a:endParaRPr>
          </a:p>
        </p:txBody>
      </p:sp>
      <p:sp>
        <p:nvSpPr>
          <p:cNvPr id="58" name="TextBox 57"/>
          <p:cNvSpPr txBox="1"/>
          <p:nvPr/>
        </p:nvSpPr>
        <p:spPr>
          <a:xfrm>
            <a:off x="12721858" y="26864846"/>
            <a:ext cx="978153" cy="338554"/>
          </a:xfrm>
          <a:prstGeom prst="rect">
            <a:avLst/>
          </a:prstGeom>
          <a:noFill/>
        </p:spPr>
        <p:txBody>
          <a:bodyPr wrap="none" rtlCol="0">
            <a:spAutoFit/>
          </a:bodyPr>
          <a:lstStyle/>
          <a:p>
            <a:r>
              <a:rPr lang="en-US" sz="1600" dirty="0">
                <a:solidFill>
                  <a:schemeClr val="tx1"/>
                </a:solidFill>
                <a:latin typeface="Garamond" panose="02020404030301010803" pitchFamily="18" charset="0"/>
              </a:rPr>
              <a:t>m</a:t>
            </a:r>
            <a:r>
              <a:rPr lang="en-US" sz="1600" dirty="0" smtClean="0">
                <a:solidFill>
                  <a:schemeClr val="tx1"/>
                </a:solidFill>
                <a:latin typeface="Garamond" panose="02020404030301010803" pitchFamily="18" charset="0"/>
              </a:rPr>
              <a:t>m / day</a:t>
            </a:r>
            <a:endParaRPr lang="en-US" sz="1600" dirty="0">
              <a:solidFill>
                <a:schemeClr val="tx1"/>
              </a:solidFill>
              <a:latin typeface="Garamond" panose="02020404030301010803" pitchFamily="18" charset="0"/>
            </a:endParaRPr>
          </a:p>
        </p:txBody>
      </p:sp>
      <p:pic>
        <p:nvPicPr>
          <p:cNvPr id="1053" name="Picture 2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089471" y="24010507"/>
            <a:ext cx="4141504" cy="630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 name="Picture 30"/>
          <p:cNvPicPr>
            <a:picLocks noChangeAspect="1" noChangeArrowheads="1"/>
          </p:cNvPicPr>
          <p:nvPr/>
        </p:nvPicPr>
        <p:blipFill rotWithShape="1">
          <a:blip r:embed="rId28">
            <a:duotone>
              <a:schemeClr val="bg2">
                <a:shade val="45000"/>
                <a:satMod val="135000"/>
              </a:schemeClr>
              <a:prstClr val="white"/>
            </a:duotone>
            <a:extLst>
              <a:ext uri="{28A0092B-C50C-407E-A947-70E740481C1C}">
                <a14:useLocalDpi xmlns:a14="http://schemas.microsoft.com/office/drawing/2010/main" val="0"/>
              </a:ext>
            </a:extLst>
          </a:blip>
          <a:srcRect t="38642" b="33848"/>
          <a:stretch/>
        </p:blipFill>
        <p:spPr bwMode="auto">
          <a:xfrm>
            <a:off x="15488541" y="30105626"/>
            <a:ext cx="3426689" cy="15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5" name="Picture 3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294722" y="21553558"/>
            <a:ext cx="326278" cy="2181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5" name="TextBox 144"/>
          <p:cNvSpPr txBox="1"/>
          <p:nvPr/>
        </p:nvSpPr>
        <p:spPr>
          <a:xfrm>
            <a:off x="15619462" y="21553558"/>
            <a:ext cx="1018227"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0.00 - 0.56</a:t>
            </a:r>
            <a:endParaRPr lang="en-US" sz="1600" dirty="0">
              <a:solidFill>
                <a:schemeClr val="tx1"/>
              </a:solidFill>
              <a:latin typeface="Garamond" panose="02020404030301010803" pitchFamily="18" charset="0"/>
            </a:endParaRPr>
          </a:p>
        </p:txBody>
      </p:sp>
      <p:sp>
        <p:nvSpPr>
          <p:cNvPr id="146" name="TextBox 145"/>
          <p:cNvSpPr txBox="1"/>
          <p:nvPr/>
        </p:nvSpPr>
        <p:spPr>
          <a:xfrm>
            <a:off x="15619462" y="22031492"/>
            <a:ext cx="1018227"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0.57 - 1.11</a:t>
            </a:r>
            <a:endParaRPr lang="en-US" sz="1600" dirty="0">
              <a:solidFill>
                <a:schemeClr val="tx1"/>
              </a:solidFill>
              <a:latin typeface="Garamond" panose="02020404030301010803" pitchFamily="18" charset="0"/>
            </a:endParaRPr>
          </a:p>
        </p:txBody>
      </p:sp>
      <p:sp>
        <p:nvSpPr>
          <p:cNvPr id="147" name="TextBox 146"/>
          <p:cNvSpPr txBox="1"/>
          <p:nvPr/>
        </p:nvSpPr>
        <p:spPr>
          <a:xfrm>
            <a:off x="15619462" y="22488692"/>
            <a:ext cx="1018227"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1.12 - 1.67</a:t>
            </a:r>
            <a:endParaRPr lang="en-US" sz="1600" dirty="0">
              <a:solidFill>
                <a:schemeClr val="tx1"/>
              </a:solidFill>
              <a:latin typeface="Garamond" panose="02020404030301010803" pitchFamily="18" charset="0"/>
            </a:endParaRPr>
          </a:p>
        </p:txBody>
      </p:sp>
      <p:sp>
        <p:nvSpPr>
          <p:cNvPr id="148" name="TextBox 147"/>
          <p:cNvSpPr txBox="1"/>
          <p:nvPr/>
        </p:nvSpPr>
        <p:spPr>
          <a:xfrm>
            <a:off x="15619462" y="22979646"/>
            <a:ext cx="1018227"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1.68 - 2.23</a:t>
            </a:r>
            <a:endParaRPr lang="en-US" sz="1600" dirty="0">
              <a:solidFill>
                <a:schemeClr val="tx1"/>
              </a:solidFill>
              <a:latin typeface="Garamond" panose="02020404030301010803" pitchFamily="18" charset="0"/>
            </a:endParaRPr>
          </a:p>
        </p:txBody>
      </p:sp>
      <p:sp>
        <p:nvSpPr>
          <p:cNvPr id="149" name="TextBox 148"/>
          <p:cNvSpPr txBox="1"/>
          <p:nvPr/>
        </p:nvSpPr>
        <p:spPr>
          <a:xfrm>
            <a:off x="15619462" y="23435846"/>
            <a:ext cx="1018227"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2.24 - 2.79</a:t>
            </a:r>
            <a:endParaRPr lang="en-US" sz="1600" dirty="0">
              <a:solidFill>
                <a:schemeClr val="tx1"/>
              </a:solidFill>
              <a:latin typeface="Garamond" panose="02020404030301010803" pitchFamily="18" charset="0"/>
            </a:endParaRPr>
          </a:p>
        </p:txBody>
      </p:sp>
      <p:pic>
        <p:nvPicPr>
          <p:cNvPr id="1056" name="Picture 3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6762462" y="21629343"/>
            <a:ext cx="295241" cy="204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17030185" y="21578442"/>
            <a:ext cx="2117887" cy="338554"/>
          </a:xfrm>
          <a:prstGeom prst="rect">
            <a:avLst/>
          </a:prstGeom>
        </p:spPr>
        <p:txBody>
          <a:bodyPr wrap="none">
            <a:spAutoFit/>
          </a:bodyPr>
          <a:lstStyle/>
          <a:p>
            <a:r>
              <a:rPr lang="en-US" sz="1600" dirty="0">
                <a:solidFill>
                  <a:schemeClr val="tx1"/>
                </a:solidFill>
                <a:latin typeface="Garamond" panose="02020404030301010803" pitchFamily="18" charset="0"/>
              </a:rPr>
              <a:t>Areas of greatest benefit</a:t>
            </a:r>
          </a:p>
        </p:txBody>
      </p:sp>
      <p:sp>
        <p:nvSpPr>
          <p:cNvPr id="95" name="Rectangle 94"/>
          <p:cNvSpPr/>
          <p:nvPr/>
        </p:nvSpPr>
        <p:spPr>
          <a:xfrm>
            <a:off x="17040257" y="23424804"/>
            <a:ext cx="1933543" cy="338554"/>
          </a:xfrm>
          <a:prstGeom prst="rect">
            <a:avLst/>
          </a:prstGeom>
        </p:spPr>
        <p:txBody>
          <a:bodyPr wrap="none">
            <a:spAutoFit/>
          </a:bodyPr>
          <a:lstStyle/>
          <a:p>
            <a:r>
              <a:rPr lang="en-US" sz="1600" dirty="0">
                <a:solidFill>
                  <a:schemeClr val="tx1"/>
                </a:solidFill>
                <a:latin typeface="Garamond" panose="02020404030301010803" pitchFamily="18" charset="0"/>
              </a:rPr>
              <a:t>Areas of some </a:t>
            </a:r>
            <a:r>
              <a:rPr lang="en-US" sz="1600" dirty="0" smtClean="0">
                <a:solidFill>
                  <a:schemeClr val="tx1"/>
                </a:solidFill>
                <a:latin typeface="Garamond" panose="02020404030301010803" pitchFamily="18" charset="0"/>
              </a:rPr>
              <a:t>benefit</a:t>
            </a:r>
            <a:endParaRPr lang="en-US" sz="1600" dirty="0">
              <a:solidFill>
                <a:schemeClr val="tx1"/>
              </a:solidFill>
              <a:latin typeface="Garamond" panose="02020404030301010803" pitchFamily="18" charset="0"/>
            </a:endParaRPr>
          </a:p>
        </p:txBody>
      </p:sp>
      <p:sp>
        <p:nvSpPr>
          <p:cNvPr id="96" name="TextBox 95"/>
          <p:cNvSpPr txBox="1"/>
          <p:nvPr/>
        </p:nvSpPr>
        <p:spPr>
          <a:xfrm>
            <a:off x="6934200" y="19918306"/>
            <a:ext cx="4297971" cy="461665"/>
          </a:xfrm>
          <a:prstGeom prst="rect">
            <a:avLst/>
          </a:prstGeom>
          <a:noFill/>
        </p:spPr>
        <p:txBody>
          <a:bodyPr wrap="none" rtlCol="0">
            <a:spAutoFit/>
          </a:bodyPr>
          <a:lstStyle/>
          <a:p>
            <a:r>
              <a:rPr lang="en-US" sz="2400" b="1" dirty="0" smtClean="0">
                <a:solidFill>
                  <a:schemeClr val="accent1"/>
                </a:solidFill>
                <a:latin typeface="Questrial" panose="020B0604020202020204" charset="0"/>
              </a:rPr>
              <a:t>CMORPH / PRISM Differences</a:t>
            </a:r>
            <a:endParaRPr lang="en-US" sz="2400" b="1" dirty="0">
              <a:solidFill>
                <a:schemeClr val="accent1"/>
              </a:solidFill>
              <a:latin typeface="Questrial" panose="020B0604020202020204" charset="0"/>
            </a:endParaRPr>
          </a:p>
        </p:txBody>
      </p:sp>
      <p:sp>
        <p:nvSpPr>
          <p:cNvPr id="97" name="Rectangle 96"/>
          <p:cNvSpPr/>
          <p:nvPr/>
        </p:nvSpPr>
        <p:spPr>
          <a:xfrm>
            <a:off x="11846644" y="21535889"/>
            <a:ext cx="3317156" cy="1815882"/>
          </a:xfrm>
          <a:prstGeom prst="rect">
            <a:avLst/>
          </a:prstGeom>
        </p:spPr>
        <p:txBody>
          <a:bodyPr wrap="square">
            <a:spAutoFit/>
          </a:bodyPr>
          <a:lstStyle/>
          <a:p>
            <a:pPr algn="r"/>
            <a:r>
              <a:rPr lang="en-US" sz="1600" dirty="0">
                <a:solidFill>
                  <a:schemeClr val="tx1"/>
                </a:solidFill>
                <a:latin typeface="Garamond" panose="02020404030301010803" pitchFamily="18" charset="0"/>
              </a:rPr>
              <a:t>A</a:t>
            </a:r>
            <a:r>
              <a:rPr lang="en-US" sz="1600" dirty="0" smtClean="0">
                <a:solidFill>
                  <a:schemeClr val="tx1"/>
                </a:solidFill>
                <a:latin typeface="Garamond" panose="02020404030301010803" pitchFamily="18" charset="0"/>
              </a:rPr>
              <a:t>reas </a:t>
            </a:r>
            <a:r>
              <a:rPr lang="en-US" sz="1600" dirty="0">
                <a:solidFill>
                  <a:schemeClr val="tx1"/>
                </a:solidFill>
                <a:latin typeface="Garamond" panose="02020404030301010803" pitchFamily="18" charset="0"/>
              </a:rPr>
              <a:t>of </a:t>
            </a:r>
            <a:r>
              <a:rPr lang="en-US" sz="1600" dirty="0" smtClean="0">
                <a:solidFill>
                  <a:schemeClr val="tx1"/>
                </a:solidFill>
                <a:latin typeface="Garamond" panose="02020404030301010803" pitchFamily="18" charset="0"/>
              </a:rPr>
              <a:t>low </a:t>
            </a:r>
            <a:r>
              <a:rPr lang="en-US" sz="1600" dirty="0">
                <a:solidFill>
                  <a:schemeClr val="tx1"/>
                </a:solidFill>
                <a:latin typeface="Garamond" panose="02020404030301010803" pitchFamily="18" charset="0"/>
              </a:rPr>
              <a:t>GHCN station density </a:t>
            </a:r>
            <a:r>
              <a:rPr lang="en-US" sz="1600" dirty="0" smtClean="0">
                <a:solidFill>
                  <a:schemeClr val="tx1"/>
                </a:solidFill>
                <a:latin typeface="Garamond" panose="02020404030301010803" pitchFamily="18" charset="0"/>
              </a:rPr>
              <a:t>where CMORPH measurements are close to PRISM’s. </a:t>
            </a:r>
            <a:r>
              <a:rPr lang="en-US" sz="1600" dirty="0">
                <a:solidFill>
                  <a:schemeClr val="tx1"/>
                </a:solidFill>
                <a:latin typeface="Garamond" panose="02020404030301010803" pitchFamily="18" charset="0"/>
              </a:rPr>
              <a:t>Areas without </a:t>
            </a:r>
            <a:r>
              <a:rPr lang="en-US" sz="1600" dirty="0" smtClean="0">
                <a:solidFill>
                  <a:schemeClr val="tx1"/>
                </a:solidFill>
                <a:latin typeface="Garamond" panose="02020404030301010803" pitchFamily="18" charset="0"/>
              </a:rPr>
              <a:t>shading are </a:t>
            </a:r>
            <a:r>
              <a:rPr lang="en-US" sz="1600" dirty="0">
                <a:solidFill>
                  <a:schemeClr val="tx1"/>
                </a:solidFill>
                <a:latin typeface="Garamond" panose="02020404030301010803" pitchFamily="18" charset="0"/>
              </a:rPr>
              <a:t>considered to have a high </a:t>
            </a:r>
            <a:r>
              <a:rPr lang="en-US" sz="1600" dirty="0" smtClean="0">
                <a:solidFill>
                  <a:schemeClr val="tx1"/>
                </a:solidFill>
                <a:latin typeface="Garamond" panose="02020404030301010803" pitchFamily="18" charset="0"/>
              </a:rPr>
              <a:t>station density</a:t>
            </a:r>
            <a:r>
              <a:rPr lang="en-US" sz="1600" dirty="0">
                <a:solidFill>
                  <a:schemeClr val="tx1"/>
                </a:solidFill>
                <a:latin typeface="Garamond" panose="02020404030301010803" pitchFamily="18" charset="0"/>
              </a:rPr>
              <a:t>. Darker shades of color </a:t>
            </a:r>
          </a:p>
          <a:p>
            <a:pPr algn="r"/>
            <a:r>
              <a:rPr lang="en-US" sz="1600" dirty="0">
                <a:solidFill>
                  <a:schemeClr val="tx1"/>
                </a:solidFill>
                <a:latin typeface="Garamond" panose="02020404030301010803" pitchFamily="18" charset="0"/>
              </a:rPr>
              <a:t>represent areas where CMORPH's </a:t>
            </a:r>
          </a:p>
          <a:p>
            <a:pPr algn="r"/>
            <a:r>
              <a:rPr lang="en-US" sz="1600" dirty="0">
                <a:solidFill>
                  <a:schemeClr val="tx1"/>
                </a:solidFill>
                <a:latin typeface="Garamond" panose="02020404030301010803" pitchFamily="18" charset="0"/>
              </a:rPr>
              <a:t>difference from PRISM is the smallest. </a:t>
            </a:r>
          </a:p>
        </p:txBody>
      </p:sp>
      <p:sp>
        <p:nvSpPr>
          <p:cNvPr id="98" name="TextBox 97"/>
          <p:cNvSpPr txBox="1"/>
          <p:nvPr/>
        </p:nvSpPr>
        <p:spPr>
          <a:xfrm>
            <a:off x="15392654" y="29836646"/>
            <a:ext cx="28084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0</a:t>
            </a:r>
            <a:endParaRPr lang="en-US" sz="1600" dirty="0">
              <a:solidFill>
                <a:schemeClr val="tx1"/>
              </a:solidFill>
              <a:latin typeface="Garamond" panose="02020404030301010803" pitchFamily="18" charset="0"/>
            </a:endParaRPr>
          </a:p>
        </p:txBody>
      </p:sp>
      <p:sp>
        <p:nvSpPr>
          <p:cNvPr id="157" name="TextBox 156"/>
          <p:cNvSpPr txBox="1"/>
          <p:nvPr/>
        </p:nvSpPr>
        <p:spPr>
          <a:xfrm>
            <a:off x="16095097" y="29836646"/>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250</a:t>
            </a:r>
            <a:endParaRPr lang="en-US" sz="1600" dirty="0">
              <a:solidFill>
                <a:schemeClr val="tx1"/>
              </a:solidFill>
              <a:latin typeface="Garamond" panose="02020404030301010803" pitchFamily="18" charset="0"/>
            </a:endParaRPr>
          </a:p>
        </p:txBody>
      </p:sp>
      <p:sp>
        <p:nvSpPr>
          <p:cNvPr id="158" name="TextBox 157"/>
          <p:cNvSpPr txBox="1"/>
          <p:nvPr/>
        </p:nvSpPr>
        <p:spPr>
          <a:xfrm>
            <a:off x="16872940" y="29836646"/>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500</a:t>
            </a:r>
            <a:endParaRPr lang="en-US" sz="1600" dirty="0">
              <a:solidFill>
                <a:schemeClr val="tx1"/>
              </a:solidFill>
              <a:latin typeface="Garamond" panose="02020404030301010803" pitchFamily="18" charset="0"/>
            </a:endParaRPr>
          </a:p>
        </p:txBody>
      </p:sp>
      <p:sp>
        <p:nvSpPr>
          <p:cNvPr id="159" name="TextBox 158"/>
          <p:cNvSpPr txBox="1"/>
          <p:nvPr/>
        </p:nvSpPr>
        <p:spPr>
          <a:xfrm>
            <a:off x="18329534" y="29836646"/>
            <a:ext cx="614271"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1,000</a:t>
            </a:r>
            <a:endParaRPr lang="en-US" sz="1600" dirty="0">
              <a:solidFill>
                <a:schemeClr val="tx1"/>
              </a:solidFill>
              <a:latin typeface="Garamond" panose="02020404030301010803" pitchFamily="18" charset="0"/>
            </a:endParaRPr>
          </a:p>
        </p:txBody>
      </p:sp>
      <p:sp>
        <p:nvSpPr>
          <p:cNvPr id="160" name="TextBox 159"/>
          <p:cNvSpPr txBox="1"/>
          <p:nvPr/>
        </p:nvSpPr>
        <p:spPr>
          <a:xfrm>
            <a:off x="16549253" y="30217646"/>
            <a:ext cx="1066318"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Kilometers</a:t>
            </a:r>
            <a:endParaRPr lang="en-US" sz="1600" dirty="0">
              <a:solidFill>
                <a:schemeClr val="tx1"/>
              </a:solidFill>
              <a:latin typeface="Garamond" panose="02020404030301010803" pitchFamily="18" charset="0"/>
            </a:endParaRPr>
          </a:p>
        </p:txBody>
      </p:sp>
      <p:sp>
        <p:nvSpPr>
          <p:cNvPr id="161" name="TextBox 160"/>
          <p:cNvSpPr txBox="1"/>
          <p:nvPr/>
        </p:nvSpPr>
        <p:spPr>
          <a:xfrm>
            <a:off x="15408754" y="21183600"/>
            <a:ext cx="2345514" cy="338554"/>
          </a:xfrm>
          <a:prstGeom prst="rect">
            <a:avLst/>
          </a:prstGeom>
          <a:noFill/>
        </p:spPr>
        <p:txBody>
          <a:bodyPr wrap="none" rtlCol="0">
            <a:spAutoFit/>
          </a:bodyPr>
          <a:lstStyle/>
          <a:p>
            <a:r>
              <a:rPr lang="en-US" sz="1600" dirty="0">
                <a:solidFill>
                  <a:schemeClr val="tx1"/>
                </a:solidFill>
                <a:latin typeface="Garamond" panose="02020404030301010803" pitchFamily="18" charset="0"/>
              </a:rPr>
              <a:t>m</a:t>
            </a:r>
            <a:r>
              <a:rPr lang="en-US" sz="1600" dirty="0" smtClean="0">
                <a:solidFill>
                  <a:schemeClr val="tx1"/>
                </a:solidFill>
                <a:latin typeface="Garamond" panose="02020404030301010803" pitchFamily="18" charset="0"/>
              </a:rPr>
              <a:t>m / day (absolute values)</a:t>
            </a:r>
            <a:endParaRPr lang="en-US" sz="1600" dirty="0">
              <a:solidFill>
                <a:schemeClr val="tx1"/>
              </a:solidFill>
              <a:latin typeface="Garamond" panose="02020404030301010803" pitchFamily="18" charset="0"/>
            </a:endParaRPr>
          </a:p>
        </p:txBody>
      </p:sp>
      <p:cxnSp>
        <p:nvCxnSpPr>
          <p:cNvPr id="100" name="Elbow Connector 99"/>
          <p:cNvCxnSpPr/>
          <p:nvPr/>
        </p:nvCxnSpPr>
        <p:spPr>
          <a:xfrm rot="16200000" flipH="1">
            <a:off x="8340145" y="23763658"/>
            <a:ext cx="10098791" cy="3416308"/>
          </a:xfrm>
          <a:prstGeom prst="bentConnector3">
            <a:avLst>
              <a:gd name="adj1" fmla="val 2962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6390251" y="20446194"/>
            <a:ext cx="10549" cy="119388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15561926" y="19918306"/>
            <a:ext cx="2751074" cy="461665"/>
          </a:xfrm>
          <a:prstGeom prst="rect">
            <a:avLst/>
          </a:prstGeom>
        </p:spPr>
        <p:txBody>
          <a:bodyPr wrap="none">
            <a:spAutoFit/>
          </a:bodyPr>
          <a:lstStyle/>
          <a:p>
            <a:r>
              <a:rPr lang="en-US" sz="2400" b="1" dirty="0">
                <a:solidFill>
                  <a:schemeClr val="accent1"/>
                </a:solidFill>
                <a:latin typeface="Questrial" panose="020B0604020202020204" charset="0"/>
              </a:rPr>
              <a:t>CMORPH Benefits</a:t>
            </a:r>
          </a:p>
        </p:txBody>
      </p:sp>
      <p:pic>
        <p:nvPicPr>
          <p:cNvPr id="1058" name="Picture 34" descr="Z:\NCEI_NASA_DEVELOP\2016SpringTerm\CascadesSierraWater\Images\RCC Logo.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210669" y="31394400"/>
            <a:ext cx="2451947" cy="2451947"/>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p:cNvSpPr txBox="1"/>
          <p:nvPr/>
        </p:nvSpPr>
        <p:spPr>
          <a:xfrm>
            <a:off x="571775" y="30492918"/>
            <a:ext cx="5511445" cy="1815882"/>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CMORPH and PRISM raster pixel values were sampled from</a:t>
            </a:r>
          </a:p>
          <a:p>
            <a:r>
              <a:rPr lang="en-US" sz="1600" dirty="0">
                <a:solidFill>
                  <a:schemeClr val="tx1"/>
                </a:solidFill>
                <a:latin typeface="Garamond" panose="02020404030301010803" pitchFamily="18" charset="0"/>
              </a:rPr>
              <a:t>e</a:t>
            </a:r>
            <a:r>
              <a:rPr lang="en-US" sz="1600" dirty="0" smtClean="0">
                <a:solidFill>
                  <a:schemeClr val="tx1"/>
                </a:solidFill>
                <a:latin typeface="Garamond" panose="02020404030301010803" pitchFamily="18" charset="0"/>
              </a:rPr>
              <a:t>ach GHCN station coordinate for every day from 1998 to 2013 in</a:t>
            </a:r>
          </a:p>
          <a:p>
            <a:r>
              <a:rPr lang="en-US" sz="1600" dirty="0">
                <a:solidFill>
                  <a:schemeClr val="tx1"/>
                </a:solidFill>
                <a:latin typeface="Garamond" panose="02020404030301010803" pitchFamily="18" charset="0"/>
              </a:rPr>
              <a:t>t</a:t>
            </a:r>
            <a:r>
              <a:rPr lang="en-US" sz="1600" dirty="0" smtClean="0">
                <a:solidFill>
                  <a:schemeClr val="tx1"/>
                </a:solidFill>
                <a:latin typeface="Garamond" panose="02020404030301010803" pitchFamily="18" charset="0"/>
              </a:rPr>
              <a:t>he Northwest River Forecast center from October 1 to March 31, </a:t>
            </a:r>
          </a:p>
          <a:p>
            <a:r>
              <a:rPr lang="en-US" sz="1600" dirty="0" smtClean="0">
                <a:solidFill>
                  <a:schemeClr val="tx1"/>
                </a:solidFill>
                <a:latin typeface="Garamond" panose="02020404030301010803" pitchFamily="18" charset="0"/>
              </a:rPr>
              <a:t>and then plotted on a graph against a linear regression line.  Points </a:t>
            </a:r>
          </a:p>
          <a:p>
            <a:r>
              <a:rPr lang="en-US" sz="1600" dirty="0" smtClean="0">
                <a:solidFill>
                  <a:schemeClr val="tx1"/>
                </a:solidFill>
                <a:latin typeface="Garamond" panose="02020404030301010803" pitchFamily="18" charset="0"/>
              </a:rPr>
              <a:t>closer to the line represent close relationships between CMORPH </a:t>
            </a:r>
          </a:p>
          <a:p>
            <a:r>
              <a:rPr lang="en-US" sz="1600" dirty="0" smtClean="0">
                <a:solidFill>
                  <a:schemeClr val="tx1"/>
                </a:solidFill>
                <a:latin typeface="Garamond" panose="02020404030301010803" pitchFamily="18" charset="0"/>
              </a:rPr>
              <a:t>and PRISM measurements.</a:t>
            </a:r>
          </a:p>
          <a:p>
            <a:endParaRPr lang="en-US" sz="1600" dirty="0">
              <a:solidFill>
                <a:schemeClr val="tx1"/>
              </a:solidFill>
              <a:latin typeface="Garamond" panose="02020404030301010803" pitchFamily="18" charset="0"/>
            </a:endParaRPr>
          </a:p>
        </p:txBody>
      </p:sp>
      <p:sp>
        <p:nvSpPr>
          <p:cNvPr id="1025" name="TextBox 1024"/>
          <p:cNvSpPr txBox="1"/>
          <p:nvPr/>
        </p:nvSpPr>
        <p:spPr>
          <a:xfrm>
            <a:off x="1055550" y="29671192"/>
            <a:ext cx="28084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0</a:t>
            </a:r>
            <a:endParaRPr lang="en-US" sz="1600" dirty="0">
              <a:solidFill>
                <a:schemeClr val="tx1"/>
              </a:solidFill>
              <a:latin typeface="Garamond" panose="02020404030301010803" pitchFamily="18" charset="0"/>
            </a:endParaRPr>
          </a:p>
        </p:txBody>
      </p:sp>
      <p:sp>
        <p:nvSpPr>
          <p:cNvPr id="185" name="TextBox 184"/>
          <p:cNvSpPr txBox="1"/>
          <p:nvPr/>
        </p:nvSpPr>
        <p:spPr>
          <a:xfrm>
            <a:off x="1916894" y="29673365"/>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100</a:t>
            </a:r>
            <a:endParaRPr lang="en-US" sz="1600" dirty="0">
              <a:solidFill>
                <a:schemeClr val="tx1"/>
              </a:solidFill>
              <a:latin typeface="Garamond" panose="02020404030301010803" pitchFamily="18" charset="0"/>
            </a:endParaRPr>
          </a:p>
        </p:txBody>
      </p:sp>
      <p:sp>
        <p:nvSpPr>
          <p:cNvPr id="186" name="TextBox 185"/>
          <p:cNvSpPr txBox="1"/>
          <p:nvPr/>
        </p:nvSpPr>
        <p:spPr>
          <a:xfrm>
            <a:off x="2869404" y="29674721"/>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200</a:t>
            </a:r>
            <a:endParaRPr lang="en-US" sz="1600" dirty="0">
              <a:solidFill>
                <a:schemeClr val="tx1"/>
              </a:solidFill>
              <a:latin typeface="Garamond" panose="02020404030301010803" pitchFamily="18" charset="0"/>
            </a:endParaRPr>
          </a:p>
        </p:txBody>
      </p:sp>
      <p:sp>
        <p:nvSpPr>
          <p:cNvPr id="187" name="TextBox 186"/>
          <p:cNvSpPr txBox="1"/>
          <p:nvPr/>
        </p:nvSpPr>
        <p:spPr>
          <a:xfrm>
            <a:off x="3833527" y="29671820"/>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300</a:t>
            </a:r>
            <a:endParaRPr lang="en-US" sz="1600" dirty="0">
              <a:solidFill>
                <a:schemeClr val="tx1"/>
              </a:solidFill>
              <a:latin typeface="Garamond" panose="02020404030301010803" pitchFamily="18" charset="0"/>
            </a:endParaRPr>
          </a:p>
        </p:txBody>
      </p:sp>
      <p:sp>
        <p:nvSpPr>
          <p:cNvPr id="188" name="TextBox 187"/>
          <p:cNvSpPr txBox="1"/>
          <p:nvPr/>
        </p:nvSpPr>
        <p:spPr>
          <a:xfrm>
            <a:off x="4785450" y="29661667"/>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400</a:t>
            </a:r>
            <a:endParaRPr lang="en-US" sz="1600" dirty="0">
              <a:solidFill>
                <a:schemeClr val="tx1"/>
              </a:solidFill>
              <a:latin typeface="Garamond" panose="02020404030301010803" pitchFamily="18" charset="0"/>
            </a:endParaRPr>
          </a:p>
        </p:txBody>
      </p:sp>
      <p:sp>
        <p:nvSpPr>
          <p:cNvPr id="189" name="TextBox 188"/>
          <p:cNvSpPr txBox="1"/>
          <p:nvPr/>
        </p:nvSpPr>
        <p:spPr>
          <a:xfrm>
            <a:off x="5758161" y="29663839"/>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500</a:t>
            </a:r>
            <a:endParaRPr lang="en-US" sz="1600" dirty="0">
              <a:solidFill>
                <a:schemeClr val="tx1"/>
              </a:solidFill>
              <a:latin typeface="Garamond" panose="02020404030301010803" pitchFamily="18" charset="0"/>
            </a:endParaRPr>
          </a:p>
        </p:txBody>
      </p:sp>
      <p:sp>
        <p:nvSpPr>
          <p:cNvPr id="190" name="TextBox 189"/>
          <p:cNvSpPr txBox="1"/>
          <p:nvPr/>
        </p:nvSpPr>
        <p:spPr>
          <a:xfrm>
            <a:off x="1055550" y="26279475"/>
            <a:ext cx="28084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0</a:t>
            </a:r>
            <a:endParaRPr lang="en-US" sz="1600" dirty="0">
              <a:solidFill>
                <a:schemeClr val="tx1"/>
              </a:solidFill>
              <a:latin typeface="Garamond" panose="02020404030301010803" pitchFamily="18" charset="0"/>
            </a:endParaRPr>
          </a:p>
        </p:txBody>
      </p:sp>
      <p:sp>
        <p:nvSpPr>
          <p:cNvPr id="191" name="TextBox 190"/>
          <p:cNvSpPr txBox="1"/>
          <p:nvPr/>
        </p:nvSpPr>
        <p:spPr>
          <a:xfrm>
            <a:off x="1916894" y="26281648"/>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100</a:t>
            </a:r>
            <a:endParaRPr lang="en-US" sz="1600" dirty="0">
              <a:solidFill>
                <a:schemeClr val="tx1"/>
              </a:solidFill>
              <a:latin typeface="Garamond" panose="02020404030301010803" pitchFamily="18" charset="0"/>
            </a:endParaRPr>
          </a:p>
        </p:txBody>
      </p:sp>
      <p:sp>
        <p:nvSpPr>
          <p:cNvPr id="192" name="TextBox 191"/>
          <p:cNvSpPr txBox="1"/>
          <p:nvPr/>
        </p:nvSpPr>
        <p:spPr>
          <a:xfrm>
            <a:off x="2869404" y="26283004"/>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200</a:t>
            </a:r>
            <a:endParaRPr lang="en-US" sz="1600" dirty="0">
              <a:solidFill>
                <a:schemeClr val="tx1"/>
              </a:solidFill>
              <a:latin typeface="Garamond" panose="02020404030301010803" pitchFamily="18" charset="0"/>
            </a:endParaRPr>
          </a:p>
        </p:txBody>
      </p:sp>
      <p:sp>
        <p:nvSpPr>
          <p:cNvPr id="193" name="TextBox 192"/>
          <p:cNvSpPr txBox="1"/>
          <p:nvPr/>
        </p:nvSpPr>
        <p:spPr>
          <a:xfrm>
            <a:off x="3833527" y="26280103"/>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300</a:t>
            </a:r>
            <a:endParaRPr lang="en-US" sz="1600" dirty="0">
              <a:solidFill>
                <a:schemeClr val="tx1"/>
              </a:solidFill>
              <a:latin typeface="Garamond" panose="02020404030301010803" pitchFamily="18" charset="0"/>
            </a:endParaRPr>
          </a:p>
        </p:txBody>
      </p:sp>
      <p:sp>
        <p:nvSpPr>
          <p:cNvPr id="194" name="TextBox 193"/>
          <p:cNvSpPr txBox="1"/>
          <p:nvPr/>
        </p:nvSpPr>
        <p:spPr>
          <a:xfrm>
            <a:off x="4785450" y="26269950"/>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400</a:t>
            </a:r>
            <a:endParaRPr lang="en-US" sz="1600" dirty="0">
              <a:solidFill>
                <a:schemeClr val="tx1"/>
              </a:solidFill>
              <a:latin typeface="Garamond" panose="02020404030301010803" pitchFamily="18" charset="0"/>
            </a:endParaRPr>
          </a:p>
        </p:txBody>
      </p:sp>
      <p:sp>
        <p:nvSpPr>
          <p:cNvPr id="195" name="TextBox 194"/>
          <p:cNvSpPr txBox="1"/>
          <p:nvPr/>
        </p:nvSpPr>
        <p:spPr>
          <a:xfrm>
            <a:off x="5758161" y="26272122"/>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500</a:t>
            </a:r>
            <a:endParaRPr lang="en-US" sz="1600" dirty="0">
              <a:solidFill>
                <a:schemeClr val="tx1"/>
              </a:solidFill>
              <a:latin typeface="Garamond" panose="02020404030301010803" pitchFamily="18" charset="0"/>
            </a:endParaRPr>
          </a:p>
        </p:txBody>
      </p:sp>
      <p:sp>
        <p:nvSpPr>
          <p:cNvPr id="196" name="TextBox 195"/>
          <p:cNvSpPr txBox="1"/>
          <p:nvPr/>
        </p:nvSpPr>
        <p:spPr>
          <a:xfrm flipH="1">
            <a:off x="695325" y="29429660"/>
            <a:ext cx="460464" cy="338554"/>
          </a:xfrm>
          <a:prstGeom prst="rect">
            <a:avLst/>
          </a:prstGeom>
          <a:noFill/>
        </p:spPr>
        <p:txBody>
          <a:bodyPr wrap="square" rtlCol="0">
            <a:spAutoFit/>
          </a:bodyPr>
          <a:lstStyle/>
          <a:p>
            <a:r>
              <a:rPr lang="en-US" sz="1600" dirty="0" smtClean="0">
                <a:solidFill>
                  <a:schemeClr val="tx1"/>
                </a:solidFill>
                <a:latin typeface="Garamond" panose="02020404030301010803" pitchFamily="18" charset="0"/>
              </a:rPr>
              <a:t>0</a:t>
            </a:r>
            <a:endParaRPr lang="en-US" sz="1600" dirty="0">
              <a:solidFill>
                <a:schemeClr val="tx1"/>
              </a:solidFill>
              <a:latin typeface="Garamond" panose="02020404030301010803" pitchFamily="18" charset="0"/>
            </a:endParaRPr>
          </a:p>
        </p:txBody>
      </p:sp>
      <p:sp>
        <p:nvSpPr>
          <p:cNvPr id="197" name="TextBox 196"/>
          <p:cNvSpPr txBox="1"/>
          <p:nvPr/>
        </p:nvSpPr>
        <p:spPr>
          <a:xfrm>
            <a:off x="514350" y="28822650"/>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100</a:t>
            </a:r>
            <a:endParaRPr lang="en-US" sz="1600" dirty="0">
              <a:solidFill>
                <a:schemeClr val="tx1"/>
              </a:solidFill>
              <a:latin typeface="Garamond" panose="02020404030301010803" pitchFamily="18" charset="0"/>
            </a:endParaRPr>
          </a:p>
        </p:txBody>
      </p:sp>
      <p:sp>
        <p:nvSpPr>
          <p:cNvPr id="198" name="TextBox 197"/>
          <p:cNvSpPr txBox="1"/>
          <p:nvPr/>
        </p:nvSpPr>
        <p:spPr>
          <a:xfrm>
            <a:off x="517394" y="28213621"/>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200</a:t>
            </a:r>
            <a:endParaRPr lang="en-US" sz="1600" dirty="0">
              <a:solidFill>
                <a:schemeClr val="tx1"/>
              </a:solidFill>
              <a:latin typeface="Garamond" panose="02020404030301010803" pitchFamily="18" charset="0"/>
            </a:endParaRPr>
          </a:p>
        </p:txBody>
      </p:sp>
      <p:sp>
        <p:nvSpPr>
          <p:cNvPr id="199" name="TextBox 198"/>
          <p:cNvSpPr txBox="1"/>
          <p:nvPr/>
        </p:nvSpPr>
        <p:spPr>
          <a:xfrm>
            <a:off x="517394" y="27611579"/>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300</a:t>
            </a:r>
            <a:endParaRPr lang="en-US" sz="1600" dirty="0">
              <a:solidFill>
                <a:schemeClr val="tx1"/>
              </a:solidFill>
              <a:latin typeface="Garamond" panose="02020404030301010803" pitchFamily="18" charset="0"/>
            </a:endParaRPr>
          </a:p>
        </p:txBody>
      </p:sp>
      <p:sp>
        <p:nvSpPr>
          <p:cNvPr id="200" name="TextBox 199"/>
          <p:cNvSpPr txBox="1"/>
          <p:nvPr/>
        </p:nvSpPr>
        <p:spPr>
          <a:xfrm>
            <a:off x="528661" y="24020032"/>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400</a:t>
            </a:r>
            <a:endParaRPr lang="en-US" sz="1600" dirty="0">
              <a:solidFill>
                <a:schemeClr val="tx1"/>
              </a:solidFill>
              <a:latin typeface="Garamond" panose="02020404030301010803" pitchFamily="18" charset="0"/>
            </a:endParaRPr>
          </a:p>
        </p:txBody>
      </p:sp>
      <p:sp>
        <p:nvSpPr>
          <p:cNvPr id="201" name="TextBox 200"/>
          <p:cNvSpPr txBox="1"/>
          <p:nvPr/>
        </p:nvSpPr>
        <p:spPr>
          <a:xfrm flipH="1">
            <a:off x="711111" y="26029004"/>
            <a:ext cx="460464" cy="338554"/>
          </a:xfrm>
          <a:prstGeom prst="rect">
            <a:avLst/>
          </a:prstGeom>
          <a:noFill/>
        </p:spPr>
        <p:txBody>
          <a:bodyPr wrap="square" rtlCol="0">
            <a:spAutoFit/>
          </a:bodyPr>
          <a:lstStyle/>
          <a:p>
            <a:r>
              <a:rPr lang="en-US" sz="1600" dirty="0" smtClean="0">
                <a:solidFill>
                  <a:schemeClr val="tx1"/>
                </a:solidFill>
                <a:latin typeface="Garamond" panose="02020404030301010803" pitchFamily="18" charset="0"/>
              </a:rPr>
              <a:t>0</a:t>
            </a:r>
            <a:endParaRPr lang="en-US" sz="1600" dirty="0">
              <a:solidFill>
                <a:schemeClr val="tx1"/>
              </a:solidFill>
              <a:latin typeface="Garamond" panose="02020404030301010803" pitchFamily="18" charset="0"/>
            </a:endParaRPr>
          </a:p>
        </p:txBody>
      </p:sp>
      <p:sp>
        <p:nvSpPr>
          <p:cNvPr id="202" name="TextBox 201"/>
          <p:cNvSpPr txBox="1"/>
          <p:nvPr/>
        </p:nvSpPr>
        <p:spPr>
          <a:xfrm>
            <a:off x="514350" y="25527000"/>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100</a:t>
            </a:r>
            <a:endParaRPr lang="en-US" sz="1600" dirty="0">
              <a:solidFill>
                <a:schemeClr val="tx1"/>
              </a:solidFill>
              <a:latin typeface="Garamond" panose="02020404030301010803" pitchFamily="18" charset="0"/>
            </a:endParaRPr>
          </a:p>
        </p:txBody>
      </p:sp>
      <p:sp>
        <p:nvSpPr>
          <p:cNvPr id="203" name="TextBox 202"/>
          <p:cNvSpPr txBox="1"/>
          <p:nvPr/>
        </p:nvSpPr>
        <p:spPr>
          <a:xfrm>
            <a:off x="520658" y="25037219"/>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200</a:t>
            </a:r>
            <a:endParaRPr lang="en-US" sz="1600" dirty="0">
              <a:solidFill>
                <a:schemeClr val="tx1"/>
              </a:solidFill>
              <a:latin typeface="Garamond" panose="02020404030301010803" pitchFamily="18" charset="0"/>
            </a:endParaRPr>
          </a:p>
        </p:txBody>
      </p:sp>
      <p:sp>
        <p:nvSpPr>
          <p:cNvPr id="204" name="TextBox 203"/>
          <p:cNvSpPr txBox="1"/>
          <p:nvPr/>
        </p:nvSpPr>
        <p:spPr>
          <a:xfrm>
            <a:off x="520658" y="24526875"/>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300</a:t>
            </a:r>
            <a:endParaRPr lang="en-US" sz="1600" dirty="0">
              <a:solidFill>
                <a:schemeClr val="tx1"/>
              </a:solidFill>
              <a:latin typeface="Garamond" panose="02020404030301010803" pitchFamily="18" charset="0"/>
            </a:endParaRPr>
          </a:p>
        </p:txBody>
      </p:sp>
      <p:sp>
        <p:nvSpPr>
          <p:cNvPr id="205" name="TextBox 204"/>
          <p:cNvSpPr txBox="1"/>
          <p:nvPr/>
        </p:nvSpPr>
        <p:spPr>
          <a:xfrm>
            <a:off x="1074600" y="22955250"/>
            <a:ext cx="28084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0</a:t>
            </a:r>
            <a:endParaRPr lang="en-US" sz="1600" dirty="0">
              <a:solidFill>
                <a:schemeClr val="tx1"/>
              </a:solidFill>
              <a:latin typeface="Garamond" panose="02020404030301010803" pitchFamily="18" charset="0"/>
            </a:endParaRPr>
          </a:p>
        </p:txBody>
      </p:sp>
      <p:sp>
        <p:nvSpPr>
          <p:cNvPr id="206" name="TextBox 205"/>
          <p:cNvSpPr txBox="1"/>
          <p:nvPr/>
        </p:nvSpPr>
        <p:spPr>
          <a:xfrm>
            <a:off x="728804" y="22730996"/>
            <a:ext cx="28084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0</a:t>
            </a:r>
            <a:endParaRPr lang="en-US" sz="1600" dirty="0">
              <a:solidFill>
                <a:schemeClr val="tx1"/>
              </a:solidFill>
              <a:latin typeface="Garamond" panose="02020404030301010803" pitchFamily="18" charset="0"/>
            </a:endParaRPr>
          </a:p>
        </p:txBody>
      </p:sp>
      <p:sp>
        <p:nvSpPr>
          <p:cNvPr id="207" name="TextBox 206"/>
          <p:cNvSpPr txBox="1"/>
          <p:nvPr/>
        </p:nvSpPr>
        <p:spPr>
          <a:xfrm>
            <a:off x="526919" y="21497925"/>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100</a:t>
            </a:r>
            <a:endParaRPr lang="en-US" sz="1600" dirty="0">
              <a:solidFill>
                <a:schemeClr val="tx1"/>
              </a:solidFill>
              <a:latin typeface="Garamond" panose="02020404030301010803" pitchFamily="18" charset="0"/>
            </a:endParaRPr>
          </a:p>
        </p:txBody>
      </p:sp>
      <p:sp>
        <p:nvSpPr>
          <p:cNvPr id="208" name="TextBox 207"/>
          <p:cNvSpPr txBox="1"/>
          <p:nvPr/>
        </p:nvSpPr>
        <p:spPr>
          <a:xfrm>
            <a:off x="3826263" y="22955250"/>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100</a:t>
            </a:r>
            <a:endParaRPr lang="en-US" sz="1600" dirty="0">
              <a:solidFill>
                <a:schemeClr val="tx1"/>
              </a:solidFill>
              <a:latin typeface="Garamond" panose="02020404030301010803" pitchFamily="18" charset="0"/>
            </a:endParaRPr>
          </a:p>
        </p:txBody>
      </p:sp>
      <p:sp>
        <p:nvSpPr>
          <p:cNvPr id="210" name="TextBox 209"/>
          <p:cNvSpPr txBox="1"/>
          <p:nvPr/>
        </p:nvSpPr>
        <p:spPr>
          <a:xfrm>
            <a:off x="526919" y="20881972"/>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150</a:t>
            </a:r>
            <a:endParaRPr lang="en-US" sz="1600" dirty="0">
              <a:solidFill>
                <a:schemeClr val="tx1"/>
              </a:solidFill>
              <a:latin typeface="Garamond" panose="02020404030301010803" pitchFamily="18" charset="0"/>
            </a:endParaRPr>
          </a:p>
        </p:txBody>
      </p:sp>
      <p:sp>
        <p:nvSpPr>
          <p:cNvPr id="211" name="TextBox 210"/>
          <p:cNvSpPr txBox="1"/>
          <p:nvPr/>
        </p:nvSpPr>
        <p:spPr>
          <a:xfrm>
            <a:off x="5249131" y="22955250"/>
            <a:ext cx="47320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150</a:t>
            </a:r>
            <a:endParaRPr lang="en-US" sz="1600" dirty="0">
              <a:solidFill>
                <a:schemeClr val="tx1"/>
              </a:solidFill>
              <a:latin typeface="Garamond" panose="02020404030301010803" pitchFamily="18" charset="0"/>
            </a:endParaRPr>
          </a:p>
        </p:txBody>
      </p:sp>
      <p:sp>
        <p:nvSpPr>
          <p:cNvPr id="212" name="TextBox 211"/>
          <p:cNvSpPr txBox="1"/>
          <p:nvPr/>
        </p:nvSpPr>
        <p:spPr>
          <a:xfrm>
            <a:off x="2450153" y="22955250"/>
            <a:ext cx="377026" cy="338554"/>
          </a:xfrm>
          <a:prstGeom prst="rect">
            <a:avLst/>
          </a:prstGeom>
          <a:noFill/>
        </p:spPr>
        <p:txBody>
          <a:bodyPr wrap="none" rtlCol="0">
            <a:spAutoFit/>
          </a:bodyPr>
          <a:lstStyle/>
          <a:p>
            <a:r>
              <a:rPr lang="en-US" sz="1600" dirty="0">
                <a:solidFill>
                  <a:schemeClr val="tx1"/>
                </a:solidFill>
                <a:latin typeface="Garamond" panose="02020404030301010803" pitchFamily="18" charset="0"/>
              </a:rPr>
              <a:t>5</a:t>
            </a:r>
            <a:r>
              <a:rPr lang="en-US" sz="1600" dirty="0" smtClean="0">
                <a:solidFill>
                  <a:schemeClr val="tx1"/>
                </a:solidFill>
                <a:latin typeface="Garamond" panose="02020404030301010803" pitchFamily="18" charset="0"/>
              </a:rPr>
              <a:t>0</a:t>
            </a:r>
            <a:endParaRPr lang="en-US" sz="1600" dirty="0">
              <a:solidFill>
                <a:schemeClr val="tx1"/>
              </a:solidFill>
              <a:latin typeface="Garamond" panose="02020404030301010803" pitchFamily="18" charset="0"/>
            </a:endParaRPr>
          </a:p>
        </p:txBody>
      </p:sp>
      <p:sp>
        <p:nvSpPr>
          <p:cNvPr id="213" name="TextBox 212"/>
          <p:cNvSpPr txBox="1"/>
          <p:nvPr/>
        </p:nvSpPr>
        <p:spPr>
          <a:xfrm>
            <a:off x="632624" y="22103027"/>
            <a:ext cx="377026" cy="338554"/>
          </a:xfrm>
          <a:prstGeom prst="rect">
            <a:avLst/>
          </a:prstGeom>
          <a:noFill/>
        </p:spPr>
        <p:txBody>
          <a:bodyPr wrap="none" rtlCol="0">
            <a:spAutoFit/>
          </a:bodyPr>
          <a:lstStyle/>
          <a:p>
            <a:r>
              <a:rPr lang="en-US" sz="1600" dirty="0">
                <a:solidFill>
                  <a:schemeClr val="tx1"/>
                </a:solidFill>
                <a:latin typeface="Garamond" panose="02020404030301010803" pitchFamily="18" charset="0"/>
              </a:rPr>
              <a:t>5</a:t>
            </a:r>
            <a:r>
              <a:rPr lang="en-US" sz="1600" dirty="0" smtClean="0">
                <a:solidFill>
                  <a:schemeClr val="tx1"/>
                </a:solidFill>
                <a:latin typeface="Garamond" panose="02020404030301010803" pitchFamily="18" charset="0"/>
              </a:rPr>
              <a:t>0</a:t>
            </a:r>
            <a:endParaRPr lang="en-US" sz="1600" dirty="0">
              <a:solidFill>
                <a:schemeClr val="tx1"/>
              </a:solidFill>
              <a:latin typeface="Garamond" panose="02020404030301010803" pitchFamily="18" charset="0"/>
            </a:endParaRPr>
          </a:p>
        </p:txBody>
      </p:sp>
      <p:sp>
        <p:nvSpPr>
          <p:cNvPr id="214" name="TextBox 213"/>
          <p:cNvSpPr txBox="1"/>
          <p:nvPr/>
        </p:nvSpPr>
        <p:spPr>
          <a:xfrm>
            <a:off x="914400" y="19918306"/>
            <a:ext cx="5521063" cy="461665"/>
          </a:xfrm>
          <a:prstGeom prst="rect">
            <a:avLst/>
          </a:prstGeom>
          <a:noFill/>
        </p:spPr>
        <p:txBody>
          <a:bodyPr wrap="none" rtlCol="0">
            <a:spAutoFit/>
          </a:bodyPr>
          <a:lstStyle/>
          <a:p>
            <a:r>
              <a:rPr lang="en-US" sz="2400" b="1" dirty="0" smtClean="0">
                <a:solidFill>
                  <a:schemeClr val="accent1"/>
                </a:solidFill>
                <a:latin typeface="Questrial" panose="020B0604020202020204" charset="0"/>
              </a:rPr>
              <a:t>Estimated vs Observed measurements</a:t>
            </a:r>
            <a:endParaRPr lang="en-US" sz="2400" b="1" dirty="0">
              <a:solidFill>
                <a:schemeClr val="accent1"/>
              </a:solidFill>
              <a:latin typeface="Questrial" panose="020B0604020202020204" charset="0"/>
            </a:endParaRPr>
          </a:p>
        </p:txBody>
      </p:sp>
      <p:pic>
        <p:nvPicPr>
          <p:cNvPr id="1060" name="Picture 36"/>
          <p:cNvPicPr>
            <a:picLocks noChangeAspect="1" noChangeArrowheads="1"/>
          </p:cNvPicPr>
          <p:nvPr/>
        </p:nvPicPr>
        <p:blipFill rotWithShape="1">
          <a:blip r:embed="rId32">
            <a:extLst>
              <a:ext uri="{28A0092B-C50C-407E-A947-70E740481C1C}">
                <a14:useLocalDpi xmlns:a14="http://schemas.microsoft.com/office/drawing/2010/main" val="0"/>
              </a:ext>
            </a:extLst>
          </a:blip>
          <a:srcRect l="5523" t="8377" b="7372"/>
          <a:stretch/>
        </p:blipFill>
        <p:spPr bwMode="auto">
          <a:xfrm>
            <a:off x="7315875" y="31013400"/>
            <a:ext cx="5361900" cy="334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 name="TextBox 216"/>
          <p:cNvSpPr txBox="1"/>
          <p:nvPr/>
        </p:nvSpPr>
        <p:spPr>
          <a:xfrm>
            <a:off x="6483959" y="30585228"/>
            <a:ext cx="6470041" cy="461665"/>
          </a:xfrm>
          <a:prstGeom prst="rect">
            <a:avLst/>
          </a:prstGeom>
          <a:noFill/>
        </p:spPr>
        <p:txBody>
          <a:bodyPr wrap="none" rtlCol="0">
            <a:spAutoFit/>
          </a:bodyPr>
          <a:lstStyle/>
          <a:p>
            <a:r>
              <a:rPr lang="en-US" sz="2400" b="1" dirty="0" smtClean="0">
                <a:solidFill>
                  <a:schemeClr val="accent1"/>
                </a:solidFill>
                <a:latin typeface="Questrial" panose="020B0604020202020204" charset="0"/>
              </a:rPr>
              <a:t>SNODAS vs SNOTEL Snow Water Equivalents</a:t>
            </a:r>
            <a:endParaRPr lang="en-US" sz="2400" b="1" dirty="0">
              <a:solidFill>
                <a:schemeClr val="accent1"/>
              </a:solidFill>
              <a:latin typeface="Questrial" panose="020B0604020202020204" charset="0"/>
            </a:endParaRPr>
          </a:p>
        </p:txBody>
      </p:sp>
      <p:cxnSp>
        <p:nvCxnSpPr>
          <p:cNvPr id="218" name="Straight Connector 217"/>
          <p:cNvCxnSpPr/>
          <p:nvPr/>
        </p:nvCxnSpPr>
        <p:spPr>
          <a:xfrm flipH="1" flipV="1">
            <a:off x="695325" y="32363264"/>
            <a:ext cx="5694926" cy="21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a:off x="6400801" y="30521209"/>
            <a:ext cx="86968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8" name="TextBox 227"/>
          <p:cNvSpPr txBox="1"/>
          <p:nvPr/>
        </p:nvSpPr>
        <p:spPr>
          <a:xfrm>
            <a:off x="7471576" y="34318710"/>
            <a:ext cx="28084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0</a:t>
            </a:r>
            <a:endParaRPr lang="en-US" sz="1600" dirty="0">
              <a:solidFill>
                <a:schemeClr val="tx1"/>
              </a:solidFill>
              <a:latin typeface="Garamond" panose="02020404030301010803" pitchFamily="18" charset="0"/>
            </a:endParaRPr>
          </a:p>
        </p:txBody>
      </p:sp>
      <p:sp>
        <p:nvSpPr>
          <p:cNvPr id="229" name="TextBox 228"/>
          <p:cNvSpPr txBox="1"/>
          <p:nvPr/>
        </p:nvSpPr>
        <p:spPr>
          <a:xfrm>
            <a:off x="8907712" y="34328697"/>
            <a:ext cx="569387"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1000</a:t>
            </a:r>
            <a:endParaRPr lang="en-US" sz="1600" dirty="0">
              <a:solidFill>
                <a:schemeClr val="tx1"/>
              </a:solidFill>
              <a:latin typeface="Garamond" panose="02020404030301010803" pitchFamily="18" charset="0"/>
            </a:endParaRPr>
          </a:p>
        </p:txBody>
      </p:sp>
      <p:sp>
        <p:nvSpPr>
          <p:cNvPr id="230" name="TextBox 229"/>
          <p:cNvSpPr txBox="1"/>
          <p:nvPr/>
        </p:nvSpPr>
        <p:spPr>
          <a:xfrm>
            <a:off x="10515728" y="34328697"/>
            <a:ext cx="569387" cy="338554"/>
          </a:xfrm>
          <a:prstGeom prst="rect">
            <a:avLst/>
          </a:prstGeom>
          <a:noFill/>
        </p:spPr>
        <p:txBody>
          <a:bodyPr wrap="none" rtlCol="0">
            <a:spAutoFit/>
          </a:bodyPr>
          <a:lstStyle/>
          <a:p>
            <a:r>
              <a:rPr lang="en-US" sz="1600" dirty="0">
                <a:solidFill>
                  <a:schemeClr val="tx1"/>
                </a:solidFill>
                <a:latin typeface="Garamond" panose="02020404030301010803" pitchFamily="18" charset="0"/>
              </a:rPr>
              <a:t>2</a:t>
            </a:r>
            <a:r>
              <a:rPr lang="en-US" sz="1600" dirty="0" smtClean="0">
                <a:solidFill>
                  <a:schemeClr val="tx1"/>
                </a:solidFill>
                <a:latin typeface="Garamond" panose="02020404030301010803" pitchFamily="18" charset="0"/>
              </a:rPr>
              <a:t>000</a:t>
            </a:r>
            <a:endParaRPr lang="en-US" sz="1600" dirty="0">
              <a:solidFill>
                <a:schemeClr val="tx1"/>
              </a:solidFill>
              <a:latin typeface="Garamond" panose="02020404030301010803" pitchFamily="18" charset="0"/>
            </a:endParaRPr>
          </a:p>
        </p:txBody>
      </p:sp>
      <p:sp>
        <p:nvSpPr>
          <p:cNvPr id="231" name="TextBox 230"/>
          <p:cNvSpPr txBox="1"/>
          <p:nvPr/>
        </p:nvSpPr>
        <p:spPr>
          <a:xfrm>
            <a:off x="12108388" y="34328697"/>
            <a:ext cx="569387"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3000</a:t>
            </a:r>
            <a:endParaRPr lang="en-US" sz="1600" dirty="0">
              <a:solidFill>
                <a:schemeClr val="tx1"/>
              </a:solidFill>
              <a:latin typeface="Garamond" panose="02020404030301010803" pitchFamily="18" charset="0"/>
            </a:endParaRPr>
          </a:p>
        </p:txBody>
      </p:sp>
      <p:sp>
        <p:nvSpPr>
          <p:cNvPr id="232" name="TextBox 231"/>
          <p:cNvSpPr txBox="1"/>
          <p:nvPr/>
        </p:nvSpPr>
        <p:spPr>
          <a:xfrm>
            <a:off x="8350740" y="34608464"/>
            <a:ext cx="3310522"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SNOTEL (monthly maximums in mm)</a:t>
            </a:r>
            <a:endParaRPr lang="en-US" sz="1600" dirty="0">
              <a:solidFill>
                <a:schemeClr val="tx1"/>
              </a:solidFill>
              <a:latin typeface="Garamond" panose="02020404030301010803" pitchFamily="18" charset="0"/>
            </a:endParaRPr>
          </a:p>
        </p:txBody>
      </p:sp>
      <p:sp>
        <p:nvSpPr>
          <p:cNvPr id="233" name="TextBox 232"/>
          <p:cNvSpPr txBox="1"/>
          <p:nvPr/>
        </p:nvSpPr>
        <p:spPr>
          <a:xfrm rot="16200000">
            <a:off x="4982200" y="32540638"/>
            <a:ext cx="3328155"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SNODAS (monthly maximums in mm)</a:t>
            </a:r>
            <a:endParaRPr lang="en-US" sz="1600" dirty="0">
              <a:solidFill>
                <a:schemeClr val="tx1"/>
              </a:solidFill>
              <a:latin typeface="Garamond" panose="02020404030301010803" pitchFamily="18" charset="0"/>
            </a:endParaRPr>
          </a:p>
        </p:txBody>
      </p:sp>
      <p:sp>
        <p:nvSpPr>
          <p:cNvPr id="234" name="TextBox 233"/>
          <p:cNvSpPr txBox="1"/>
          <p:nvPr/>
        </p:nvSpPr>
        <p:spPr>
          <a:xfrm>
            <a:off x="7078599" y="34075914"/>
            <a:ext cx="280846"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0</a:t>
            </a:r>
            <a:endParaRPr lang="en-US" sz="1600" dirty="0">
              <a:solidFill>
                <a:schemeClr val="tx1"/>
              </a:solidFill>
              <a:latin typeface="Garamond" panose="02020404030301010803" pitchFamily="18" charset="0"/>
            </a:endParaRPr>
          </a:p>
        </p:txBody>
      </p:sp>
      <p:sp>
        <p:nvSpPr>
          <p:cNvPr id="235" name="TextBox 234"/>
          <p:cNvSpPr txBox="1"/>
          <p:nvPr/>
        </p:nvSpPr>
        <p:spPr>
          <a:xfrm rot="19129718">
            <a:off x="6822675" y="33272483"/>
            <a:ext cx="569387"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1000</a:t>
            </a:r>
            <a:endParaRPr lang="en-US" sz="1600" dirty="0">
              <a:solidFill>
                <a:schemeClr val="tx1"/>
              </a:solidFill>
              <a:latin typeface="Garamond" panose="02020404030301010803" pitchFamily="18" charset="0"/>
            </a:endParaRPr>
          </a:p>
        </p:txBody>
      </p:sp>
      <p:sp>
        <p:nvSpPr>
          <p:cNvPr id="236" name="TextBox 235"/>
          <p:cNvSpPr txBox="1"/>
          <p:nvPr/>
        </p:nvSpPr>
        <p:spPr>
          <a:xfrm rot="18890546">
            <a:off x="6827634" y="32321619"/>
            <a:ext cx="569387" cy="338554"/>
          </a:xfrm>
          <a:prstGeom prst="rect">
            <a:avLst/>
          </a:prstGeom>
          <a:noFill/>
        </p:spPr>
        <p:txBody>
          <a:bodyPr wrap="none" rtlCol="0">
            <a:spAutoFit/>
          </a:bodyPr>
          <a:lstStyle/>
          <a:p>
            <a:r>
              <a:rPr lang="en-US" sz="1600" dirty="0">
                <a:solidFill>
                  <a:schemeClr val="tx1"/>
                </a:solidFill>
                <a:latin typeface="Garamond" panose="02020404030301010803" pitchFamily="18" charset="0"/>
              </a:rPr>
              <a:t>2</a:t>
            </a:r>
            <a:r>
              <a:rPr lang="en-US" sz="1600" dirty="0" smtClean="0">
                <a:solidFill>
                  <a:schemeClr val="tx1"/>
                </a:solidFill>
                <a:latin typeface="Garamond" panose="02020404030301010803" pitchFamily="18" charset="0"/>
              </a:rPr>
              <a:t>000</a:t>
            </a:r>
            <a:endParaRPr lang="en-US" sz="1600" dirty="0">
              <a:solidFill>
                <a:schemeClr val="tx1"/>
              </a:solidFill>
              <a:latin typeface="Garamond" panose="02020404030301010803" pitchFamily="18" charset="0"/>
            </a:endParaRPr>
          </a:p>
        </p:txBody>
      </p:sp>
      <p:sp>
        <p:nvSpPr>
          <p:cNvPr id="237" name="TextBox 236"/>
          <p:cNvSpPr txBox="1"/>
          <p:nvPr/>
        </p:nvSpPr>
        <p:spPr>
          <a:xfrm rot="18940425">
            <a:off x="6823675" y="31338472"/>
            <a:ext cx="569387"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3000</a:t>
            </a:r>
            <a:endParaRPr lang="en-US" sz="1600" dirty="0">
              <a:solidFill>
                <a:schemeClr val="tx1"/>
              </a:solidFill>
              <a:latin typeface="Garamond" panose="02020404030301010803" pitchFamily="18" charset="0"/>
            </a:endParaRPr>
          </a:p>
        </p:txBody>
      </p:sp>
      <p:sp>
        <p:nvSpPr>
          <p:cNvPr id="155" name="TextBox 154"/>
          <p:cNvSpPr txBox="1"/>
          <p:nvPr/>
        </p:nvSpPr>
        <p:spPr>
          <a:xfrm>
            <a:off x="2101124" y="32747925"/>
            <a:ext cx="184731" cy="307777"/>
          </a:xfrm>
          <a:prstGeom prst="rect">
            <a:avLst/>
          </a:prstGeom>
          <a:noFill/>
        </p:spPr>
        <p:txBody>
          <a:bodyPr wrap="none" rtlCol="0">
            <a:spAutoFit/>
          </a:bodyPr>
          <a:lstStyle/>
          <a:p>
            <a:endParaRPr lang="en-US" dirty="0"/>
          </a:p>
        </p:txBody>
      </p:sp>
      <p:sp>
        <p:nvSpPr>
          <p:cNvPr id="226" name="TextBox 225"/>
          <p:cNvSpPr txBox="1"/>
          <p:nvPr/>
        </p:nvSpPr>
        <p:spPr>
          <a:xfrm>
            <a:off x="609600" y="32585561"/>
            <a:ext cx="5596404" cy="1323439"/>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SNODAS raster pixels were sampled from each SNOTEL station </a:t>
            </a:r>
          </a:p>
          <a:p>
            <a:r>
              <a:rPr lang="en-US" sz="1600" dirty="0" smtClean="0">
                <a:solidFill>
                  <a:schemeClr val="tx1"/>
                </a:solidFill>
                <a:latin typeface="Garamond" panose="02020404030301010803" pitchFamily="18" charset="0"/>
              </a:rPr>
              <a:t>coordinate in the Northwest River Forecast Center for every day </a:t>
            </a:r>
          </a:p>
          <a:p>
            <a:r>
              <a:rPr lang="en-US" sz="1600" dirty="0" smtClean="0">
                <a:solidFill>
                  <a:schemeClr val="tx1"/>
                </a:solidFill>
                <a:latin typeface="Garamond" panose="02020404030301010803" pitchFamily="18" charset="0"/>
              </a:rPr>
              <a:t>from 2003 to 2012 </a:t>
            </a:r>
            <a:r>
              <a:rPr lang="en-US" sz="1600" dirty="0">
                <a:solidFill>
                  <a:schemeClr val="tx1"/>
                </a:solidFill>
                <a:latin typeface="Garamond" panose="02020404030301010803" pitchFamily="18" charset="0"/>
              </a:rPr>
              <a:t>from October 1 </a:t>
            </a:r>
            <a:r>
              <a:rPr lang="en-US" sz="1600" dirty="0" smtClean="0">
                <a:solidFill>
                  <a:schemeClr val="tx1"/>
                </a:solidFill>
                <a:latin typeface="Garamond" panose="02020404030301010803" pitchFamily="18" charset="0"/>
              </a:rPr>
              <a:t>to March </a:t>
            </a:r>
            <a:r>
              <a:rPr lang="en-US" sz="1600" dirty="0">
                <a:solidFill>
                  <a:schemeClr val="tx1"/>
                </a:solidFill>
                <a:latin typeface="Garamond" panose="02020404030301010803" pitchFamily="18" charset="0"/>
              </a:rPr>
              <a:t>31</a:t>
            </a:r>
            <a:r>
              <a:rPr lang="en-US" sz="1600" dirty="0" smtClean="0">
                <a:solidFill>
                  <a:schemeClr val="tx1"/>
                </a:solidFill>
                <a:latin typeface="Garamond" panose="02020404030301010803" pitchFamily="18" charset="0"/>
              </a:rPr>
              <a:t>, and then plotted </a:t>
            </a:r>
          </a:p>
          <a:p>
            <a:r>
              <a:rPr lang="en-US" sz="1600" dirty="0" smtClean="0">
                <a:solidFill>
                  <a:schemeClr val="tx1"/>
                </a:solidFill>
                <a:latin typeface="Garamond" panose="02020404030301010803" pitchFamily="18" charset="0"/>
              </a:rPr>
              <a:t>on a linear regression line. Points closer to the line represent close </a:t>
            </a:r>
          </a:p>
          <a:p>
            <a:r>
              <a:rPr lang="en-US" sz="1600" dirty="0" smtClean="0">
                <a:solidFill>
                  <a:schemeClr val="tx1"/>
                </a:solidFill>
                <a:latin typeface="Garamond" panose="02020404030301010803" pitchFamily="18" charset="0"/>
              </a:rPr>
              <a:t>relationships between SNODAS and SNOTEL measurements. </a:t>
            </a:r>
            <a:endParaRPr lang="en-US" sz="1600" dirty="0">
              <a:solidFill>
                <a:schemeClr val="tx1"/>
              </a:solidFill>
              <a:latin typeface="Garamond" panose="02020404030301010803" pitchFamily="18" charset="0"/>
            </a:endParaRPr>
          </a:p>
        </p:txBody>
      </p:sp>
      <p:sp>
        <p:nvSpPr>
          <p:cNvPr id="255" name="TextBox 254"/>
          <p:cNvSpPr txBox="1"/>
          <p:nvPr/>
        </p:nvSpPr>
        <p:spPr>
          <a:xfrm>
            <a:off x="15245295" y="20421600"/>
            <a:ext cx="3195105" cy="830997"/>
          </a:xfrm>
          <a:prstGeom prst="rect">
            <a:avLst/>
          </a:prstGeom>
          <a:noFill/>
        </p:spPr>
        <p:txBody>
          <a:bodyPr wrap="none" rtlCol="0">
            <a:spAutoFit/>
          </a:bodyPr>
          <a:lstStyle/>
          <a:p>
            <a:pPr algn="ctr"/>
            <a:r>
              <a:rPr lang="en-US" sz="2400" b="1" dirty="0" smtClean="0">
                <a:solidFill>
                  <a:schemeClr val="bg1">
                    <a:lumMod val="50000"/>
                  </a:schemeClr>
                </a:solidFill>
                <a:latin typeface="Garamond" panose="02020404030301010803" pitchFamily="18" charset="0"/>
              </a:rPr>
              <a:t>Difference between </a:t>
            </a:r>
          </a:p>
          <a:p>
            <a:pPr algn="ctr"/>
            <a:r>
              <a:rPr lang="en-US" sz="2400" b="1" dirty="0" smtClean="0">
                <a:solidFill>
                  <a:schemeClr val="bg1">
                    <a:lumMod val="50000"/>
                  </a:schemeClr>
                </a:solidFill>
                <a:latin typeface="Garamond" panose="02020404030301010803" pitchFamily="18" charset="0"/>
              </a:rPr>
              <a:t>CMORPH and PRISM</a:t>
            </a:r>
            <a:endParaRPr lang="en-US" sz="2400" b="1" dirty="0">
              <a:solidFill>
                <a:schemeClr val="bg1">
                  <a:lumMod val="50000"/>
                </a:schemeClr>
              </a:solidFill>
              <a:latin typeface="Garamond" panose="02020404030301010803" pitchFamily="18" charset="0"/>
            </a:endParaRPr>
          </a:p>
        </p:txBody>
      </p:sp>
      <p:sp>
        <p:nvSpPr>
          <p:cNvPr id="256" name="TextBox 255"/>
          <p:cNvSpPr txBox="1"/>
          <p:nvPr/>
        </p:nvSpPr>
        <p:spPr>
          <a:xfrm>
            <a:off x="11734800" y="23428823"/>
            <a:ext cx="3272050" cy="830997"/>
          </a:xfrm>
          <a:prstGeom prst="rect">
            <a:avLst/>
          </a:prstGeom>
          <a:noFill/>
        </p:spPr>
        <p:txBody>
          <a:bodyPr wrap="none" rtlCol="0">
            <a:spAutoFit/>
          </a:bodyPr>
          <a:lstStyle/>
          <a:p>
            <a:pPr algn="ctr"/>
            <a:r>
              <a:rPr lang="en-US" sz="2400" b="1" dirty="0" smtClean="0">
                <a:solidFill>
                  <a:schemeClr val="bg1">
                    <a:lumMod val="50000"/>
                  </a:schemeClr>
                </a:solidFill>
                <a:latin typeface="Garamond" panose="02020404030301010803" pitchFamily="18" charset="0"/>
              </a:rPr>
              <a:t>Difference between</a:t>
            </a:r>
          </a:p>
          <a:p>
            <a:pPr algn="ctr"/>
            <a:r>
              <a:rPr lang="en-US" sz="2400" b="1" dirty="0" smtClean="0">
                <a:solidFill>
                  <a:schemeClr val="bg1">
                    <a:lumMod val="50000"/>
                  </a:schemeClr>
                </a:solidFill>
                <a:latin typeface="Garamond" panose="02020404030301010803" pitchFamily="18" charset="0"/>
              </a:rPr>
              <a:t>CMORPH and PRISM </a:t>
            </a:r>
            <a:endParaRPr lang="en-US" sz="2400" b="1" dirty="0">
              <a:solidFill>
                <a:schemeClr val="bg1">
                  <a:lumMod val="50000"/>
                </a:schemeClr>
              </a:solidFill>
              <a:latin typeface="Garamond" panose="02020404030301010803" pitchFamily="18" charset="0"/>
            </a:endParaRPr>
          </a:p>
        </p:txBody>
      </p:sp>
      <p:sp>
        <p:nvSpPr>
          <p:cNvPr id="257" name="Rectangle 256"/>
          <p:cNvSpPr/>
          <p:nvPr/>
        </p:nvSpPr>
        <p:spPr>
          <a:xfrm>
            <a:off x="11636540" y="28341697"/>
            <a:ext cx="3212935" cy="2062103"/>
          </a:xfrm>
          <a:prstGeom prst="rect">
            <a:avLst/>
          </a:prstGeom>
        </p:spPr>
        <p:txBody>
          <a:bodyPr wrap="square">
            <a:spAutoFit/>
          </a:bodyPr>
          <a:lstStyle/>
          <a:p>
            <a:r>
              <a:rPr lang="en-US" sz="1600" dirty="0" smtClean="0">
                <a:solidFill>
                  <a:schemeClr val="tx1"/>
                </a:solidFill>
                <a:latin typeface="Garamond" panose="02020404030301010803" pitchFamily="18" charset="0"/>
              </a:rPr>
              <a:t>Average differences </a:t>
            </a:r>
            <a:r>
              <a:rPr lang="en-US" sz="1600" dirty="0">
                <a:solidFill>
                  <a:schemeClr val="tx1"/>
                </a:solidFill>
                <a:latin typeface="Garamond" panose="02020404030301010803" pitchFamily="18" charset="0"/>
              </a:rPr>
              <a:t>of CMORPH </a:t>
            </a:r>
            <a:r>
              <a:rPr lang="en-US" sz="1600" dirty="0" smtClean="0">
                <a:solidFill>
                  <a:schemeClr val="tx1"/>
                </a:solidFill>
                <a:latin typeface="Garamond" panose="02020404030301010803" pitchFamily="18" charset="0"/>
              </a:rPr>
              <a:t>measurements </a:t>
            </a:r>
            <a:r>
              <a:rPr lang="en-US" sz="1600" dirty="0">
                <a:solidFill>
                  <a:schemeClr val="tx1"/>
                </a:solidFill>
                <a:latin typeface="Garamond" panose="02020404030301010803" pitchFamily="18" charset="0"/>
              </a:rPr>
              <a:t>from </a:t>
            </a:r>
            <a:r>
              <a:rPr lang="en-US" sz="1600" dirty="0" smtClean="0">
                <a:solidFill>
                  <a:schemeClr val="tx1"/>
                </a:solidFill>
                <a:latin typeface="Garamond" panose="02020404030301010803" pitchFamily="18" charset="0"/>
              </a:rPr>
              <a:t>PRISM measurements</a:t>
            </a:r>
            <a:r>
              <a:rPr lang="en-US" sz="1600" dirty="0">
                <a:solidFill>
                  <a:schemeClr val="tx1"/>
                </a:solidFill>
                <a:latin typeface="Garamond" panose="02020404030301010803" pitchFamily="18" charset="0"/>
              </a:rPr>
              <a:t>. Each image is a </a:t>
            </a:r>
            <a:r>
              <a:rPr lang="en-US" sz="1600" dirty="0" smtClean="0">
                <a:solidFill>
                  <a:schemeClr val="tx1"/>
                </a:solidFill>
                <a:latin typeface="Garamond" panose="02020404030301010803" pitchFamily="18" charset="0"/>
              </a:rPr>
              <a:t>1998 </a:t>
            </a:r>
            <a:r>
              <a:rPr lang="en-US" sz="1600" dirty="0">
                <a:solidFill>
                  <a:schemeClr val="tx1"/>
                </a:solidFill>
                <a:latin typeface="Garamond" panose="02020404030301010803" pitchFamily="18" charset="0"/>
              </a:rPr>
              <a:t>- 2013 average, where each year </a:t>
            </a:r>
            <a:endParaRPr lang="en-US" sz="1600" dirty="0" smtClean="0">
              <a:solidFill>
                <a:schemeClr val="tx1"/>
              </a:solidFill>
              <a:latin typeface="Garamond" panose="02020404030301010803" pitchFamily="18" charset="0"/>
            </a:endParaRPr>
          </a:p>
          <a:p>
            <a:r>
              <a:rPr lang="en-US" sz="1600" dirty="0" smtClean="0">
                <a:solidFill>
                  <a:schemeClr val="tx1"/>
                </a:solidFill>
                <a:latin typeface="Garamond" panose="02020404030301010803" pitchFamily="18" charset="0"/>
              </a:rPr>
              <a:t>is itself </a:t>
            </a:r>
            <a:r>
              <a:rPr lang="en-US" sz="1600" dirty="0">
                <a:solidFill>
                  <a:schemeClr val="tx1"/>
                </a:solidFill>
                <a:latin typeface="Garamond" panose="02020404030301010803" pitchFamily="18" charset="0"/>
              </a:rPr>
              <a:t>an average of daily sums inside </a:t>
            </a:r>
            <a:r>
              <a:rPr lang="en-US" sz="1600" dirty="0" smtClean="0">
                <a:solidFill>
                  <a:schemeClr val="tx1"/>
                </a:solidFill>
                <a:latin typeface="Garamond" panose="02020404030301010803" pitchFamily="18" charset="0"/>
              </a:rPr>
              <a:t>a particular </a:t>
            </a:r>
            <a:r>
              <a:rPr lang="en-US" sz="1600" dirty="0">
                <a:solidFill>
                  <a:schemeClr val="tx1"/>
                </a:solidFill>
                <a:latin typeface="Garamond" panose="02020404030301010803" pitchFamily="18" charset="0"/>
              </a:rPr>
              <a:t>month. The units </a:t>
            </a:r>
            <a:r>
              <a:rPr lang="en-US" sz="1600" dirty="0" smtClean="0">
                <a:solidFill>
                  <a:schemeClr val="tx1"/>
                </a:solidFill>
                <a:latin typeface="Garamond" panose="02020404030301010803" pitchFamily="18" charset="0"/>
              </a:rPr>
              <a:t>used </a:t>
            </a:r>
          </a:p>
          <a:p>
            <a:r>
              <a:rPr lang="en-US" sz="1600" dirty="0" smtClean="0">
                <a:solidFill>
                  <a:schemeClr val="tx1"/>
                </a:solidFill>
                <a:latin typeface="Garamond" panose="02020404030301010803" pitchFamily="18" charset="0"/>
              </a:rPr>
              <a:t>are millimeters per day and classes are </a:t>
            </a:r>
          </a:p>
          <a:p>
            <a:r>
              <a:rPr lang="en-US" sz="1600" dirty="0" smtClean="0">
                <a:solidFill>
                  <a:schemeClr val="tx1"/>
                </a:solidFill>
                <a:latin typeface="Garamond" panose="02020404030301010803" pitchFamily="18" charset="0"/>
              </a:rPr>
              <a:t>based off of ½ standard deviations. </a:t>
            </a:r>
            <a:endParaRPr lang="en-US" sz="1600" dirty="0">
              <a:solidFill>
                <a:schemeClr val="tx1"/>
              </a:solidFill>
              <a:latin typeface="Garamond" panose="02020404030301010803" pitchFamily="18" charset="0"/>
            </a:endParaRPr>
          </a:p>
        </p:txBody>
      </p:sp>
      <p:pic>
        <p:nvPicPr>
          <p:cNvPr id="258" name="Picture 1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696847" y="27278643"/>
            <a:ext cx="770170" cy="103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9" name="TextBox 258"/>
          <p:cNvSpPr txBox="1"/>
          <p:nvPr/>
        </p:nvSpPr>
        <p:spPr>
          <a:xfrm>
            <a:off x="12417481" y="27278643"/>
            <a:ext cx="2380780"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CMORPH underestimation</a:t>
            </a:r>
            <a:endParaRPr lang="en-US" sz="1600" dirty="0">
              <a:solidFill>
                <a:schemeClr val="tx1"/>
              </a:solidFill>
              <a:latin typeface="Garamond" panose="02020404030301010803" pitchFamily="18" charset="0"/>
            </a:endParaRPr>
          </a:p>
        </p:txBody>
      </p:sp>
      <p:sp>
        <p:nvSpPr>
          <p:cNvPr id="260" name="TextBox 259"/>
          <p:cNvSpPr txBox="1"/>
          <p:nvPr/>
        </p:nvSpPr>
        <p:spPr>
          <a:xfrm>
            <a:off x="12405470" y="27643244"/>
            <a:ext cx="2273379"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CMORPH overestimation</a:t>
            </a:r>
            <a:endParaRPr lang="en-US" sz="1600" dirty="0">
              <a:solidFill>
                <a:schemeClr val="tx1"/>
              </a:solidFill>
              <a:latin typeface="Garamond" panose="02020404030301010803" pitchFamily="18" charset="0"/>
            </a:endParaRPr>
          </a:p>
        </p:txBody>
      </p:sp>
      <p:sp>
        <p:nvSpPr>
          <p:cNvPr id="261" name="TextBox 260"/>
          <p:cNvSpPr txBox="1"/>
          <p:nvPr/>
        </p:nvSpPr>
        <p:spPr>
          <a:xfrm>
            <a:off x="12401336" y="28007846"/>
            <a:ext cx="2244525" cy="338554"/>
          </a:xfrm>
          <a:prstGeom prst="rect">
            <a:avLst/>
          </a:prstGeom>
          <a:noFill/>
        </p:spPr>
        <p:txBody>
          <a:bodyPr wrap="none" rtlCol="0">
            <a:spAutoFit/>
          </a:bodyPr>
          <a:lstStyle/>
          <a:p>
            <a:r>
              <a:rPr lang="en-US" sz="1600" dirty="0" smtClean="0">
                <a:solidFill>
                  <a:schemeClr val="tx1"/>
                </a:solidFill>
                <a:latin typeface="Garamond" panose="02020404030301010803" pitchFamily="18" charset="0"/>
              </a:rPr>
              <a:t>CMORPH is most similar</a:t>
            </a:r>
            <a:endParaRPr lang="en-US" sz="1600" dirty="0">
              <a:solidFill>
                <a:schemeClr val="tx1"/>
              </a:solidFill>
              <a:latin typeface="Garamond" panose="02020404030301010803" pitchFamily="18" charset="0"/>
            </a:endParaRPr>
          </a:p>
        </p:txBody>
      </p:sp>
      <p:pic>
        <p:nvPicPr>
          <p:cNvPr id="1030" name="Picture 6"/>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483112" y="12703175"/>
            <a:ext cx="5476875"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2442377" y="11543307"/>
            <a:ext cx="659071" cy="155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037100" y="11377725"/>
            <a:ext cx="95250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037100" y="12006529"/>
            <a:ext cx="98107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TotalTime>
  <Words>1110</Words>
  <Application>Microsoft Office PowerPoint</Application>
  <PresentationFormat>Custom</PresentationFormat>
  <Paragraphs>201</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Questrial</vt:lpstr>
      <vt:lpstr>Arial</vt:lpstr>
      <vt:lpstr>Webdings</vt:lpstr>
      <vt:lpstr>Garamond</vt:lpstr>
      <vt:lpstr>Century Gothic</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Rapa</dc:creator>
  <cp:lastModifiedBy>Arya, Vishal (LARC)[DEVELOP]</cp:lastModifiedBy>
  <cp:revision>67</cp:revision>
  <dcterms:modified xsi:type="dcterms:W3CDTF">2016-04-08T14:47:49Z</dcterms:modified>
</cp:coreProperties>
</file>