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75" r:id="rId2"/>
    <p:sldId id="288" r:id="rId3"/>
    <p:sldId id="291" r:id="rId4"/>
    <p:sldId id="285" r:id="rId5"/>
    <p:sldId id="286" r:id="rId6"/>
    <p:sldId id="287" r:id="rId7"/>
    <p:sldId id="293" r:id="rId8"/>
    <p:sldId id="295" r:id="rId9"/>
    <p:sldId id="298" r:id="rId10"/>
    <p:sldId id="296" r:id="rId11"/>
    <p:sldId id="297" r:id="rId12"/>
    <p:sldId id="294" r:id="rId13"/>
    <p:sldId id="301" r:id="rId14"/>
    <p:sldId id="302" r:id="rId15"/>
    <p:sldId id="303" r:id="rId16"/>
    <p:sldId id="305" r:id="rId17"/>
    <p:sldId id="284" r:id="rId18"/>
    <p:sldId id="290"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ore, Kathleen D. (LARC-E3)[SSAI DEVELOP]" initials="MKD(D" lastIdx="2" clrIdx="0">
    <p:extLst/>
  </p:cmAuthor>
  <p:cmAuthor id="2" name="Vaa, Jordan S. (LARC-E3)[SSAI DEVELOP]" initials="VJS(D" lastIdx="6" clrIdx="1">
    <p:extLst/>
  </p:cmAuthor>
  <p:cmAuthor id="3" name="Kathleen Moore" initials="KM"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573"/>
    <a:srgbClr val="FFFFFF"/>
    <a:srgbClr val="E97845"/>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73259" autoAdjust="0"/>
  </p:normalViewPr>
  <p:slideViewPr>
    <p:cSldViewPr snapToGrid="0">
      <p:cViewPr>
        <p:scale>
          <a:sx n="98" d="100"/>
          <a:sy n="98" d="100"/>
        </p:scale>
        <p:origin x="-1050" y="-72"/>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2B62CCF-1324-4171-A592-476AD58F0D7F}" type="datetimeFigureOut">
              <a:rPr lang="en-US" smtClean="0"/>
              <a:t>4/4/2016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1BF5193-679C-457C-AC1A-9BA3F743402F}" type="slidenum">
              <a:rPr lang="en-US" smtClean="0"/>
              <a:t>‹#›</a:t>
            </a:fld>
            <a:endParaRPr lang="en-US"/>
          </a:p>
        </p:txBody>
      </p:sp>
    </p:spTree>
    <p:extLst>
      <p:ext uri="{BB962C8B-B14F-4D97-AF65-F5344CB8AC3E}">
        <p14:creationId xmlns:p14="http://schemas.microsoft.com/office/powerpoint/2010/main" val="286110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pPr/>
              <a:t>4/4/2016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BOTH: Introductions (include brief background info.)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3798946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 Additionally we improved</a:t>
            </a:r>
            <a:r>
              <a:rPr lang="en-US" baseline="0" dirty="0" smtClean="0"/>
              <a:t> the usefulness of the logging function of the VOCAL program. Previously the log only captured developer generated log items, giving a description of the program running, but little information about errors. It was upgraded to capture a stack trace should a fault occur, allowing a future developer to figure out when and how an error occurred. This should prove to be a major boon in debugging the program in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126341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a:t>
            </a:r>
            <a:r>
              <a:rPr lang="en-US" baseline="0" dirty="0" smtClean="0"/>
              <a:t> Also added was a redundant logging file, which copied the original log in the event that an error is captured. The original log is overwritten each time the program is instantiated, so this new log allows errors to be permanently captured rather than being lost each time the program is opened.</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3532561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After finalizing the builds for the Windows and Mac OS installations, we were poised to hand over the software for a “beta” release.  Since</a:t>
            </a:r>
            <a:r>
              <a:rPr lang="en-US" baseline="0" dirty="0" smtClean="0"/>
              <a:t> then, we have been in a feedback cycle wherein we add additional functionality/improve the GUI and simultaneously incorporate feedback from our partners.</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565570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A major revision that we hope to explore in future terms is direct interfacing with our convenient NASA </a:t>
            </a:r>
            <a:r>
              <a:rPr lang="en-US" dirty="0" err="1" smtClean="0"/>
              <a:t>OPeNDAP</a:t>
            </a:r>
            <a:r>
              <a:rPr lang="en-US" dirty="0" smtClean="0"/>
              <a:t> service through the use of the </a:t>
            </a:r>
            <a:r>
              <a:rPr lang="en-US" dirty="0" err="1" smtClean="0"/>
              <a:t>PyDAP</a:t>
            </a:r>
            <a:r>
              <a:rPr lang="en-US" dirty="0" smtClean="0"/>
              <a:t> library.  Currently, the user requests data from the Atmospheric Science Data Center (ASDC) which is eventually made available for download by the user.  This is time- and storage-inefficient.  By incorporating live data retrieval, we will move the data sorting and storage offline and instantly download just the window of data that we need.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2867625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As aforementioned, we hope to interface with </a:t>
            </a:r>
            <a:r>
              <a:rPr lang="en-US" dirty="0" err="1" smtClean="0"/>
              <a:t>OPeNDAP</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2597062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  We also plan to continue with the construction of the Mac OS X stand-alone installation package, as Mac systems are ubiquitous these days.  Lastly, VOCAL’s designation as open-source software is pending.  We want to see this through and open up thoughtful and creative development to this visualizer to technologically savvy scientists all over the world.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2135002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  We also plan to continue with the construction of the Mac OS X stand-alone installation package, as Mac systems are ubiquitous these days.  Lastly, VOCAL’s designation as open-source software is pending.  We want to see this through and open up thoughtful and creative development to this visualizer to technologically savvy scientists all over the world.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3580553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Image Source: http://calipsooutreach.hamptonu.edu/images/img_gallery/Satellite/images/Calipso-03-1024.jpg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17</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Image Source: http://calipsooutreach.hamptonu.edu/images/img_gallery/Satellite/images/Calipso-03-1024.jpg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18</a:t>
            </a:fld>
            <a:endParaRPr lang="en-US"/>
          </a:p>
        </p:txBody>
      </p:sp>
    </p:spTree>
    <p:extLst>
      <p:ext uri="{BB962C8B-B14F-4D97-AF65-F5344CB8AC3E}">
        <p14:creationId xmlns:p14="http://schemas.microsoft.com/office/powerpoint/2010/main" val="381455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J: </a:t>
            </a:r>
            <a:r>
              <a:rPr lang="en-US" dirty="0">
                <a:solidFill>
                  <a:schemeClr val="dk1"/>
                </a:solidFill>
                <a:ea typeface="Calibri"/>
                <a:cs typeface="Calibri"/>
                <a:sym typeface="Calibri"/>
              </a:rPr>
              <a:t>Though aerosols occur naturally from sources like dust storms and volcanic eruptions, human industrialization has contributed significantly to the production of these particles that can so adversely harm our health.</a:t>
            </a:r>
          </a:p>
          <a:p>
            <a:pPr>
              <a:buSzPct val="25000"/>
            </a:pPr>
            <a:endParaRPr lang="en-US" dirty="0">
              <a:solidFill>
                <a:schemeClr val="dk1"/>
              </a:solidFill>
              <a:ea typeface="Calibri"/>
              <a:cs typeface="Calibri"/>
              <a:sym typeface="Calibri"/>
            </a:endParaRPr>
          </a:p>
          <a:p>
            <a:pPr>
              <a:buSzPct val="25000"/>
            </a:pPr>
            <a:endParaRPr lang="en-US"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Image Source: https://commons.wikimedia.org/wiki/File:Sulfur_dioxide_emissions_from_the_Halema%60uma%60u_vent,_glows_at_night.jpg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126476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J: </a:t>
            </a:r>
            <a:r>
              <a:rPr lang="en-US" dirty="0">
                <a:solidFill>
                  <a:schemeClr val="dk1"/>
                </a:solidFill>
                <a:ea typeface="Calibri"/>
                <a:cs typeface="Calibri"/>
                <a:sym typeface="Calibri"/>
              </a:rPr>
              <a:t>The CALIPSO science team at </a:t>
            </a:r>
            <a:r>
              <a:rPr lang="en-US" dirty="0" err="1">
                <a:solidFill>
                  <a:schemeClr val="dk1"/>
                </a:solidFill>
                <a:ea typeface="Calibri"/>
                <a:cs typeface="Calibri"/>
                <a:sym typeface="Calibri"/>
              </a:rPr>
              <a:t>LaRC</a:t>
            </a:r>
            <a:r>
              <a:rPr lang="en-US" dirty="0">
                <a:solidFill>
                  <a:schemeClr val="dk1"/>
                </a:solidFill>
                <a:ea typeface="Calibri"/>
                <a:cs typeface="Calibri"/>
                <a:sym typeface="Calibri"/>
              </a:rPr>
              <a:t> studies the vertical profiles of backscattering data output by the CALIPSO satellite.  These images reveal aerosols in the atmosphere and are used for analysis of atmospheric health.  Depending on the wavelength of light used, different aerosols become visible.  These can be smoke, dust, sulfates, and other potential pollutants, as well as clouds and harmless dust particles. Until now, the team has been using an outdated visualizer with virtually no ability to interact with the data.  Our task was to ameliorate this problem by producing a new one.</a:t>
            </a:r>
          </a:p>
          <a:p>
            <a:pPr>
              <a:buSzPct val="25000"/>
            </a:pPr>
            <a:endParaRPr lang="en-US"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Image Source: https://commons.wikimedia.org/wiki/File:Profiles_from_Australia_and_New_Zealand_with_model_trajectories.jpeg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175685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J: </a:t>
            </a:r>
            <a:r>
              <a:rPr lang="en-US" dirty="0">
                <a:solidFill>
                  <a:schemeClr val="dk1"/>
                </a:solidFill>
                <a:ea typeface="Calibri"/>
                <a:cs typeface="Calibri"/>
                <a:sym typeface="Calibri"/>
              </a:rPr>
              <a:t>The CALIPSO science team at </a:t>
            </a:r>
            <a:r>
              <a:rPr lang="en-US" dirty="0" err="1">
                <a:solidFill>
                  <a:schemeClr val="dk1"/>
                </a:solidFill>
                <a:ea typeface="Calibri"/>
                <a:cs typeface="Calibri"/>
                <a:sym typeface="Calibri"/>
              </a:rPr>
              <a:t>LaRC</a:t>
            </a:r>
            <a:r>
              <a:rPr lang="en-US" dirty="0">
                <a:solidFill>
                  <a:schemeClr val="dk1"/>
                </a:solidFill>
                <a:ea typeface="Calibri"/>
                <a:cs typeface="Calibri"/>
                <a:sym typeface="Calibri"/>
              </a:rPr>
              <a:t> studies the vertical profiles of backscattering data output by the CALIPSO satellite.  These images reveal aerosols in the atmosphere and are used for analysis of atmospheric health.  Depending on the wavelength of light used, different aerosols become visible.  These can be smoke, dust, sulfates, and other potential pollutants, as well as clouds and harmless dust particles. Until now, the team has been using an outdated visualizer with virtually no ability to interact with the data.  Our task was to ameliorate this problem by producing a new one.</a:t>
            </a:r>
          </a:p>
          <a:p>
            <a:pPr>
              <a:buSzPct val="25000"/>
            </a:pPr>
            <a:endParaRPr lang="en-US"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Image Source: https://commons.wikimedia.org/wiki/File:Profiles_from_Australia_and_New_Zealand_with_model_trajectories.jpeg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63867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The Visualization</a:t>
            </a:r>
            <a:r>
              <a:rPr lang="en-US" baseline="0" dirty="0" smtClean="0"/>
              <a:t> Of CALIPSO (VOCAL) platform was developed in the Summer of 2015 using the Python computer programming language. This language offered many benefits over IDL, the language the previous visualizer was written, namely its open source nature. VOCAL was designed to perform all tasks the old IDL platform was capable of, as well as adding new functionality. The new functionality focuses on collaboration and sharing between developers and researchers. Because it is written in python, it is much easier for developers to work on improving and updating VOCAL for future needs and uses. Additionally, VOCAL has been designed to integrate </a:t>
            </a:r>
            <a:r>
              <a:rPr lang="en-US" baseline="0" dirty="0" err="1" smtClean="0"/>
              <a:t>OPeNDAP</a:t>
            </a:r>
            <a:r>
              <a:rPr lang="en-US" baseline="0" dirty="0" smtClean="0"/>
              <a:t> functionality to allow easier access to the data as well as allow users to share data and results much easier.</a:t>
            </a:r>
          </a:p>
          <a:p>
            <a:endParaRPr lang="en-US" baseline="0" dirty="0" smtClean="0"/>
          </a:p>
          <a:p>
            <a:r>
              <a:rPr lang="en-US" dirty="0" smtClean="0"/>
              <a:t>Image Source: https://i.ytimg.com/vi/jcf6Nf4LlbE/maxresdefault.jpg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126476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The major goals of this terms project were to simplify</a:t>
            </a:r>
            <a:r>
              <a:rPr lang="en-US" baseline="0" dirty="0" smtClean="0"/>
              <a:t> the installation process of VOCAL by creating a stand-alone Windows installer, make shapes easier to work with and load from the appropriate files, and handle errors more robustly.  A secondary goal was to create a Mac OS X stand-alone installer, though this is unfinished as of now and will continue in the next term.</a:t>
            </a:r>
            <a:endParaRPr lang="en-US" dirty="0" smtClean="0"/>
          </a:p>
          <a:p>
            <a:endParaRPr lang="en-US" dirty="0" smtClean="0"/>
          </a:p>
          <a:p>
            <a:r>
              <a:rPr lang="en-US" dirty="0" smtClean="0"/>
              <a:t>Image Source: http://science-edu.larc.nasa.gov/images/spotlight/1-CALIPSO_cropped448W-336H.jpg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3246187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For ease of distribution, we have created a stand-alone Windows installer.  With essentially one click, the user can install the software and immediately start looking at the data.  Right now, the software is built to utilize 32-bit compatible Python libraries, so the software is largely backwards-compatible with machines.  Going forward, for each official release of subsequent versions of VOCAL, a new Windows installer will also be released.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15989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Depending on the plot, shapes (user-drawn polygons) can become numerous.  We have improved shape identification that persists into the database.  In the future, we want to let the user establish a nomenclature that can be automatically applied to a set of shapes.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257988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Continuing with our attention to shapes, we wanted to incorporate stricter sanity-checking within the program, preventing the user from loading saved shapes from one HDF file (or particular view of that file) to another view or completely different file.  You can imagine the ambiguity that could easily arise from a loose association between our database of polygons and the satellite data to which they are attributed.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957843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t="21031" b="15285"/>
          <a:stretch/>
        </p:blipFill>
        <p:spPr>
          <a:xfrm>
            <a:off x="0" y="4604029"/>
            <a:ext cx="9144000" cy="2249372"/>
          </a:xfrm>
          <a:prstGeom prst="rect">
            <a:avLst/>
          </a:prstGeom>
        </p:spPr>
      </p:pic>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1236417"/>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146272"/>
            <a:ext cx="86868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43000" y="1213591"/>
            <a:ext cx="7772400" cy="937226"/>
          </a:xfrm>
        </p:spPr>
        <p:txBody>
          <a:bodyPr anchor="ctr">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pPr/>
              <a:t>4/4/2016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pPr/>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CALIPSO Cross-Cutting III</a:t>
            </a:r>
            <a:endParaRPr lang="en-US" dirty="0"/>
          </a:p>
        </p:txBody>
      </p:sp>
      <p:sp>
        <p:nvSpPr>
          <p:cNvPr id="9" name="Text Placeholder 8"/>
          <p:cNvSpPr>
            <a:spLocks noGrp="1"/>
          </p:cNvSpPr>
          <p:nvPr>
            <p:ph type="body" sz="quarter" idx="17"/>
          </p:nvPr>
        </p:nvSpPr>
        <p:spPr>
          <a:xfrm>
            <a:off x="228600" y="2273272"/>
            <a:ext cx="8686800" cy="740664"/>
          </a:xfrm>
        </p:spPr>
        <p:txBody>
          <a:bodyPr>
            <a:normAutofit fontScale="85000" lnSpcReduction="20000"/>
          </a:bodyPr>
          <a:lstStyle/>
          <a:p>
            <a:r>
              <a:rPr lang="en-US" dirty="0" smtClean="0"/>
              <a:t>Interacting with CALIPSO Data Through a </a:t>
            </a:r>
          </a:p>
          <a:p>
            <a:r>
              <a:rPr lang="en-US" dirty="0" smtClean="0"/>
              <a:t>Graphical User Interface</a:t>
            </a:r>
            <a:endParaRPr lang="en-US" dirty="0"/>
          </a:p>
        </p:txBody>
      </p:sp>
      <p:sp>
        <p:nvSpPr>
          <p:cNvPr id="18" name="Text Placeholder 2"/>
          <p:cNvSpPr txBox="1">
            <a:spLocks/>
          </p:cNvSpPr>
          <p:nvPr/>
        </p:nvSpPr>
        <p:spPr>
          <a:xfrm>
            <a:off x="2957760" y="3429000"/>
            <a:ext cx="3228480"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Kathleen Moore (Project Lead)</a:t>
            </a:r>
            <a:endParaRPr lang="en-US" sz="1600" dirty="0"/>
          </a:p>
        </p:txBody>
      </p:sp>
      <p:sp>
        <p:nvSpPr>
          <p:cNvPr id="21" name="Text Placeholder 2"/>
          <p:cNvSpPr txBox="1">
            <a:spLocks/>
          </p:cNvSpPr>
          <p:nvPr/>
        </p:nvSpPr>
        <p:spPr>
          <a:xfrm>
            <a:off x="2447106" y="380388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Jordan Vaa</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3512068" cy="724989"/>
          </a:xfrm>
        </p:spPr>
        <p:txBody>
          <a:bodyPr>
            <a:normAutofit/>
          </a:bodyPr>
          <a:lstStyle/>
          <a:p>
            <a:r>
              <a:rPr lang="en-US" dirty="0" smtClean="0"/>
              <a:t>Error-logging</a:t>
            </a:r>
            <a:endParaRPr lang="en-US" dirty="0"/>
          </a:p>
        </p:txBody>
      </p:sp>
      <p:grpSp>
        <p:nvGrpSpPr>
          <p:cNvPr id="16" name="Group 15"/>
          <p:cNvGrpSpPr/>
          <p:nvPr/>
        </p:nvGrpSpPr>
        <p:grpSpPr>
          <a:xfrm>
            <a:off x="-78377" y="0"/>
            <a:ext cx="9222377" cy="6844937"/>
            <a:chOff x="-78377" y="0"/>
            <a:chExt cx="9222377" cy="6844937"/>
          </a:xfrm>
        </p:grpSpPr>
        <p:sp>
          <p:nvSpPr>
            <p:cNvPr id="8" name="Text Placeholder 16"/>
            <p:cNvSpPr txBox="1">
              <a:spLocks/>
            </p:cNvSpPr>
            <p:nvPr/>
          </p:nvSpPr>
          <p:spPr>
            <a:xfrm>
              <a:off x="4911640" y="1653847"/>
              <a:ext cx="4232360"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Catching exceptions: </a:t>
              </a:r>
              <a:r>
                <a:rPr lang="en-US" sz="2400" b="1" dirty="0">
                  <a:solidFill>
                    <a:schemeClr val="accent1"/>
                  </a:solidFill>
                </a:rPr>
                <a:t/>
              </a:r>
              <a:br>
                <a:rPr lang="en-US" sz="2400" b="1" dirty="0">
                  <a:solidFill>
                    <a:schemeClr val="accent1"/>
                  </a:solidFill>
                </a:rPr>
              </a:br>
              <a:r>
                <a:rPr lang="en-US" sz="2400" dirty="0" smtClean="0"/>
                <a:t>More thorough handling of errors</a:t>
              </a:r>
              <a:r>
                <a:rPr lang="en-US" sz="2400" dirty="0"/>
                <a:t/>
              </a:r>
              <a:br>
                <a:rPr lang="en-US" sz="2400" dirty="0"/>
              </a:br>
              <a:endParaRPr lang="en-US" sz="2400"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8606" r="70682" b="13364"/>
            <a:stretch/>
          </p:blipFill>
          <p:spPr>
            <a:xfrm>
              <a:off x="-78377" y="0"/>
              <a:ext cx="4493623" cy="6844937"/>
            </a:xfrm>
            <a:prstGeom prst="rect">
              <a:avLst/>
            </a:prstGeom>
          </p:spPr>
        </p:pic>
      </p:grpSp>
    </p:spTree>
    <p:extLst>
      <p:ext uri="{BB962C8B-B14F-4D97-AF65-F5344CB8AC3E}">
        <p14:creationId xmlns:p14="http://schemas.microsoft.com/office/powerpoint/2010/main" val="3846647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3512068" cy="724989"/>
          </a:xfrm>
        </p:spPr>
        <p:txBody>
          <a:bodyPr>
            <a:normAutofit/>
          </a:bodyPr>
          <a:lstStyle/>
          <a:p>
            <a:r>
              <a:rPr lang="en-US" dirty="0" smtClean="0"/>
              <a:t>Error-logging</a:t>
            </a:r>
            <a:endParaRPr lang="en-US" dirty="0"/>
          </a:p>
        </p:txBody>
      </p:sp>
      <p:sp>
        <p:nvSpPr>
          <p:cNvPr id="9" name="Text Placeholder 16"/>
          <p:cNvSpPr txBox="1">
            <a:spLocks/>
          </p:cNvSpPr>
          <p:nvPr/>
        </p:nvSpPr>
        <p:spPr>
          <a:xfrm>
            <a:off x="4911640" y="2858199"/>
            <a:ext cx="3934409"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Sending to log file: </a:t>
            </a:r>
            <a:r>
              <a:rPr lang="en-US" sz="2400" b="1" dirty="0">
                <a:solidFill>
                  <a:schemeClr val="accent1"/>
                </a:solidFill>
              </a:rPr>
              <a:t/>
            </a:r>
            <a:br>
              <a:rPr lang="en-US" sz="2400" b="1" dirty="0">
                <a:solidFill>
                  <a:schemeClr val="accent1"/>
                </a:solidFill>
              </a:rPr>
            </a:br>
            <a:r>
              <a:rPr lang="en-US" sz="2400" dirty="0" smtClean="0"/>
              <a:t>Reproducing, tracing, repairing</a:t>
            </a:r>
            <a:r>
              <a:rPr lang="en-US" sz="2400" dirty="0"/>
              <a:t/>
            </a:r>
            <a:br>
              <a:rPr lang="en-US" sz="2400" dirty="0"/>
            </a:br>
            <a:endParaRPr lang="en-US"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459" t="17802" r="47464" b="13171"/>
          <a:stretch/>
        </p:blipFill>
        <p:spPr>
          <a:xfrm>
            <a:off x="-800370" y="-450996"/>
            <a:ext cx="5546859" cy="7670773"/>
          </a:xfrm>
          <a:prstGeom prst="rect">
            <a:avLst/>
          </a:prstGeom>
          <a:effectLst>
            <a:softEdge rad="317500"/>
          </a:effectLst>
        </p:spPr>
      </p:pic>
      <p:sp>
        <p:nvSpPr>
          <p:cNvPr id="10" name="Text Placeholder 16"/>
          <p:cNvSpPr txBox="1">
            <a:spLocks/>
          </p:cNvSpPr>
          <p:nvPr/>
        </p:nvSpPr>
        <p:spPr>
          <a:xfrm>
            <a:off x="4911640" y="1653847"/>
            <a:ext cx="4232360"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Catching exceptions: </a:t>
            </a:r>
            <a:r>
              <a:rPr lang="en-US" sz="2400" b="1" dirty="0">
                <a:solidFill>
                  <a:schemeClr val="accent1"/>
                </a:solidFill>
              </a:rPr>
              <a:t/>
            </a:r>
            <a:br>
              <a:rPr lang="en-US" sz="2400" b="1" dirty="0">
                <a:solidFill>
                  <a:schemeClr val="accent1"/>
                </a:solidFill>
              </a:rPr>
            </a:br>
            <a:r>
              <a:rPr lang="en-US" sz="2400" dirty="0" smtClean="0"/>
              <a:t>More thorough handling of errors</a:t>
            </a:r>
            <a:r>
              <a:rPr lang="en-US" sz="2400" dirty="0"/>
              <a:t/>
            </a:r>
            <a:br>
              <a:rPr lang="en-US" sz="2400" dirty="0"/>
            </a:br>
            <a:endParaRPr lang="en-US" sz="2400" dirty="0"/>
          </a:p>
        </p:txBody>
      </p:sp>
      <p:sp>
        <p:nvSpPr>
          <p:cNvPr id="11" name="Text Placeholder 2"/>
          <p:cNvSpPr>
            <a:spLocks noGrp="1"/>
          </p:cNvSpPr>
          <p:nvPr>
            <p:ph type="body" sz="quarter" idx="10"/>
          </p:nvPr>
        </p:nvSpPr>
        <p:spPr>
          <a:xfrm>
            <a:off x="2126975" y="4929807"/>
            <a:ext cx="4909930" cy="934279"/>
          </a:xfrm>
        </p:spPr>
        <p:txBody>
          <a:bodyPr>
            <a:normAutofit/>
          </a:bodyPr>
          <a:lstStyle/>
          <a:p>
            <a:pPr algn="ctr"/>
            <a:r>
              <a:rPr lang="en-US" sz="4800" dirty="0" smtClean="0"/>
              <a:t>Improvements</a:t>
            </a:r>
            <a:r>
              <a:rPr lang="en-US" dirty="0" smtClean="0"/>
              <a:t>!</a:t>
            </a:r>
            <a:endParaRPr lang="en-US" dirty="0"/>
          </a:p>
        </p:txBody>
      </p:sp>
    </p:spTree>
    <p:extLst>
      <p:ext uri="{BB962C8B-B14F-4D97-AF65-F5344CB8AC3E}">
        <p14:creationId xmlns:p14="http://schemas.microsoft.com/office/powerpoint/2010/main" val="167933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72601" y="629877"/>
            <a:ext cx="2414944" cy="707720"/>
          </a:xfrm>
        </p:spPr>
        <p:txBody>
          <a:bodyPr/>
          <a:lstStyle/>
          <a:p>
            <a:pPr algn="ctr"/>
            <a:r>
              <a:rPr lang="en-US" dirty="0" smtClean="0"/>
              <a:t>Lifecycle</a:t>
            </a:r>
            <a:endParaRPr lang="en-US" dirty="0"/>
          </a:p>
        </p:txBody>
      </p:sp>
      <p:sp>
        <p:nvSpPr>
          <p:cNvPr id="8" name="Down Arrow 7"/>
          <p:cNvSpPr/>
          <p:nvPr/>
        </p:nvSpPr>
        <p:spPr>
          <a:xfrm>
            <a:off x="4068879" y="2507680"/>
            <a:ext cx="822960" cy="822960"/>
          </a:xfrm>
          <a:prstGeom prst="downArrow">
            <a:avLst/>
          </a:prstGeom>
          <a:gradFill>
            <a:gsLst>
              <a:gs pos="0">
                <a:schemeClr val="tx1">
                  <a:lumMod val="75000"/>
                </a:schemeClr>
              </a:gs>
              <a:gs pos="100000">
                <a:schemeClr val="tx1">
                  <a:lumMod val="40000"/>
                  <a:lumOff val="60000"/>
                </a:schemeClr>
              </a:gs>
              <a:gs pos="100000">
                <a:schemeClr val="tx1"/>
              </a:gs>
            </a:gsLst>
          </a:gradFill>
          <a:ln>
            <a:noFill/>
          </a:ln>
        </p:spPr>
        <p:style>
          <a:lnRef idx="1">
            <a:schemeClr val="accent1"/>
          </a:lnRef>
          <a:fillRef idx="3">
            <a:schemeClr val="accent1"/>
          </a:fillRef>
          <a:effectRef idx="2">
            <a:schemeClr val="accent1"/>
          </a:effectRef>
          <a:fontRef idx="minor">
            <a:schemeClr val="lt1"/>
          </a:fontRef>
        </p:style>
      </p:sp>
      <p:sp>
        <p:nvSpPr>
          <p:cNvPr id="11" name="Down Arrow 10"/>
          <p:cNvSpPr/>
          <p:nvPr/>
        </p:nvSpPr>
        <p:spPr>
          <a:xfrm rot="2693490">
            <a:off x="2986124" y="4304411"/>
            <a:ext cx="822960" cy="822960"/>
          </a:xfrm>
          <a:prstGeom prst="downArrow">
            <a:avLst/>
          </a:prstGeom>
          <a:gradFill>
            <a:gsLst>
              <a:gs pos="0">
                <a:schemeClr val="tx1">
                  <a:lumMod val="75000"/>
                </a:schemeClr>
              </a:gs>
              <a:gs pos="100000">
                <a:schemeClr val="tx1">
                  <a:lumMod val="40000"/>
                  <a:lumOff val="60000"/>
                </a:schemeClr>
              </a:gs>
              <a:gs pos="100000">
                <a:schemeClr val="tx1">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sp>
      <p:grpSp>
        <p:nvGrpSpPr>
          <p:cNvPr id="31" name="Group 30"/>
          <p:cNvGrpSpPr/>
          <p:nvPr/>
        </p:nvGrpSpPr>
        <p:grpSpPr>
          <a:xfrm>
            <a:off x="3031846" y="1616468"/>
            <a:ext cx="2836821" cy="822960"/>
            <a:chOff x="664695" y="1024812"/>
            <a:chExt cx="2836821" cy="822960"/>
          </a:xfrm>
        </p:grpSpPr>
        <p:sp>
          <p:nvSpPr>
            <p:cNvPr id="10" name="Rounded Rectangle 9"/>
            <p:cNvSpPr/>
            <p:nvPr/>
          </p:nvSpPr>
          <p:spPr>
            <a:xfrm>
              <a:off x="664695" y="1024812"/>
              <a:ext cx="2836821" cy="822960"/>
            </a:xfrm>
            <a:prstGeom prst="roundRect">
              <a:avLst/>
            </a:prstGeom>
            <a:ln/>
          </p:spPr>
          <p:style>
            <a:lnRef idx="1">
              <a:schemeClr val="accent1"/>
            </a:lnRef>
            <a:fillRef idx="3">
              <a:schemeClr val="accent1"/>
            </a:fillRef>
            <a:effectRef idx="2">
              <a:schemeClr val="accent1"/>
            </a:effectRef>
            <a:fontRef idx="minor">
              <a:schemeClr val="lt1"/>
            </a:fontRef>
          </p:style>
        </p:sp>
        <p:sp>
          <p:nvSpPr>
            <p:cNvPr id="19" name="TextBox 18"/>
            <p:cNvSpPr txBox="1"/>
            <p:nvPr/>
          </p:nvSpPr>
          <p:spPr>
            <a:xfrm>
              <a:off x="955498" y="1248574"/>
              <a:ext cx="2255213" cy="369332"/>
            </a:xfrm>
            <a:prstGeom prst="rect">
              <a:avLst/>
            </a:prstGeom>
            <a:noFill/>
          </p:spPr>
          <p:txBody>
            <a:bodyPr wrap="square" rtlCol="0">
              <a:spAutoFit/>
            </a:bodyPr>
            <a:lstStyle/>
            <a:p>
              <a:pPr algn="ctr"/>
              <a:r>
                <a:rPr lang="en-US" dirty="0" smtClean="0">
                  <a:solidFill>
                    <a:srgbClr val="333333"/>
                  </a:solidFill>
                </a:rPr>
                <a:t>Finalize installation</a:t>
              </a:r>
              <a:endParaRPr lang="en-US" dirty="0">
                <a:solidFill>
                  <a:srgbClr val="333333"/>
                </a:solidFill>
              </a:endParaRPr>
            </a:p>
          </p:txBody>
        </p:sp>
      </p:grpSp>
      <p:grpSp>
        <p:nvGrpSpPr>
          <p:cNvPr id="32" name="Group 31"/>
          <p:cNvGrpSpPr/>
          <p:nvPr/>
        </p:nvGrpSpPr>
        <p:grpSpPr>
          <a:xfrm>
            <a:off x="3061663" y="3396775"/>
            <a:ext cx="2836821" cy="822960"/>
            <a:chOff x="698399" y="3017520"/>
            <a:chExt cx="2836821" cy="822960"/>
          </a:xfrm>
        </p:grpSpPr>
        <p:sp>
          <p:nvSpPr>
            <p:cNvPr id="12" name="Rounded Rectangle 11"/>
            <p:cNvSpPr/>
            <p:nvPr/>
          </p:nvSpPr>
          <p:spPr>
            <a:xfrm>
              <a:off x="698399" y="3017520"/>
              <a:ext cx="2836821" cy="822960"/>
            </a:xfrm>
            <a:prstGeom prst="roundRect">
              <a:avLst/>
            </a:prstGeom>
            <a:ln/>
          </p:spPr>
          <p:style>
            <a:lnRef idx="1">
              <a:schemeClr val="accent1"/>
            </a:lnRef>
            <a:fillRef idx="3">
              <a:schemeClr val="accent1"/>
            </a:fillRef>
            <a:effectRef idx="2">
              <a:schemeClr val="accent1"/>
            </a:effectRef>
            <a:fontRef idx="minor">
              <a:schemeClr val="lt1"/>
            </a:fontRef>
          </p:style>
        </p:sp>
        <p:sp>
          <p:nvSpPr>
            <p:cNvPr id="20" name="TextBox 19"/>
            <p:cNvSpPr txBox="1"/>
            <p:nvPr/>
          </p:nvSpPr>
          <p:spPr>
            <a:xfrm>
              <a:off x="1007265" y="3244334"/>
              <a:ext cx="2192372" cy="369332"/>
            </a:xfrm>
            <a:prstGeom prst="rect">
              <a:avLst/>
            </a:prstGeom>
            <a:noFill/>
          </p:spPr>
          <p:txBody>
            <a:bodyPr wrap="square" rtlCol="0">
              <a:spAutoFit/>
            </a:bodyPr>
            <a:lstStyle/>
            <a:p>
              <a:r>
                <a:rPr lang="en-US" dirty="0" smtClean="0">
                  <a:solidFill>
                    <a:srgbClr val="333333"/>
                  </a:solidFill>
                </a:rPr>
                <a:t>Deploy to partner</a:t>
              </a:r>
              <a:endParaRPr lang="en-US" dirty="0">
                <a:solidFill>
                  <a:srgbClr val="333333"/>
                </a:solidFill>
              </a:endParaRPr>
            </a:p>
          </p:txBody>
        </p:sp>
      </p:grpSp>
      <p:grpSp>
        <p:nvGrpSpPr>
          <p:cNvPr id="34" name="Group 33"/>
          <p:cNvGrpSpPr/>
          <p:nvPr/>
        </p:nvGrpSpPr>
        <p:grpSpPr>
          <a:xfrm>
            <a:off x="4953306" y="5094602"/>
            <a:ext cx="1735287" cy="836670"/>
            <a:chOff x="2582658" y="5078388"/>
            <a:chExt cx="1735287" cy="1533628"/>
          </a:xfrm>
        </p:grpSpPr>
        <p:sp>
          <p:nvSpPr>
            <p:cNvPr id="23" name="Rounded Rectangle 22"/>
            <p:cNvSpPr/>
            <p:nvPr/>
          </p:nvSpPr>
          <p:spPr>
            <a:xfrm>
              <a:off x="2582658" y="5078388"/>
              <a:ext cx="1735287" cy="1533628"/>
            </a:xfrm>
            <a:prstGeom prst="roundRect">
              <a:avLst/>
            </a:prstGeom>
            <a:ln/>
          </p:spPr>
          <p:style>
            <a:lnRef idx="1">
              <a:schemeClr val="accent1"/>
            </a:lnRef>
            <a:fillRef idx="3">
              <a:schemeClr val="accent1"/>
            </a:fillRef>
            <a:effectRef idx="2">
              <a:schemeClr val="accent1"/>
            </a:effectRef>
            <a:fontRef idx="minor">
              <a:schemeClr val="lt1"/>
            </a:fontRef>
          </p:style>
        </p:sp>
        <p:sp>
          <p:nvSpPr>
            <p:cNvPr id="24" name="TextBox 23"/>
            <p:cNvSpPr txBox="1"/>
            <p:nvPr/>
          </p:nvSpPr>
          <p:spPr>
            <a:xfrm>
              <a:off x="2601542" y="5275961"/>
              <a:ext cx="1697517" cy="646332"/>
            </a:xfrm>
            <a:prstGeom prst="rect">
              <a:avLst/>
            </a:prstGeom>
            <a:noFill/>
          </p:spPr>
          <p:txBody>
            <a:bodyPr wrap="square" rtlCol="0">
              <a:spAutoFit/>
            </a:bodyPr>
            <a:lstStyle/>
            <a:p>
              <a:pPr algn="ctr"/>
              <a:r>
                <a:rPr lang="en-US" dirty="0" smtClean="0">
                  <a:solidFill>
                    <a:srgbClr val="333333"/>
                  </a:solidFill>
                </a:rPr>
                <a:t>Functionality</a:t>
              </a:r>
            </a:p>
            <a:p>
              <a:pPr algn="ctr"/>
              <a:r>
                <a:rPr lang="en-US" dirty="0" smtClean="0">
                  <a:solidFill>
                    <a:srgbClr val="333333"/>
                  </a:solidFill>
                </a:rPr>
                <a:t>creation</a:t>
              </a:r>
              <a:endParaRPr lang="en-US" dirty="0">
                <a:solidFill>
                  <a:srgbClr val="333333"/>
                </a:solidFill>
              </a:endParaRPr>
            </a:p>
          </p:txBody>
        </p:sp>
      </p:grpSp>
      <p:sp>
        <p:nvSpPr>
          <p:cNvPr id="29" name="Right Arrow 28"/>
          <p:cNvSpPr/>
          <p:nvPr/>
        </p:nvSpPr>
        <p:spPr>
          <a:xfrm>
            <a:off x="4122179" y="5090804"/>
            <a:ext cx="738946" cy="430951"/>
          </a:xfrm>
          <a:prstGeom prst="rightArrow">
            <a:avLst/>
          </a:prstGeom>
          <a:ln/>
        </p:spPr>
        <p:style>
          <a:lnRef idx="1">
            <a:schemeClr val="accent1"/>
          </a:lnRef>
          <a:fillRef idx="3">
            <a:schemeClr val="accent1"/>
          </a:fillRef>
          <a:effectRef idx="2">
            <a:schemeClr val="accent1"/>
          </a:effectRef>
          <a:fontRef idx="minor">
            <a:schemeClr val="lt1"/>
          </a:fontRef>
        </p:style>
      </p:sp>
      <p:sp>
        <p:nvSpPr>
          <p:cNvPr id="25" name="Down Arrow 24"/>
          <p:cNvSpPr/>
          <p:nvPr/>
        </p:nvSpPr>
        <p:spPr>
          <a:xfrm rot="18925728">
            <a:off x="5166382" y="4314225"/>
            <a:ext cx="822960" cy="822960"/>
          </a:xfrm>
          <a:prstGeom prst="downArrow">
            <a:avLst/>
          </a:prstGeom>
          <a:gradFill>
            <a:gsLst>
              <a:gs pos="0">
                <a:schemeClr val="tx1">
                  <a:lumMod val="75000"/>
                </a:schemeClr>
              </a:gs>
              <a:gs pos="100000">
                <a:schemeClr val="tx1">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sp>
      <p:grpSp>
        <p:nvGrpSpPr>
          <p:cNvPr id="26" name="Group 25"/>
          <p:cNvGrpSpPr/>
          <p:nvPr/>
        </p:nvGrpSpPr>
        <p:grpSpPr>
          <a:xfrm>
            <a:off x="2298351" y="5090804"/>
            <a:ext cx="1735287" cy="836670"/>
            <a:chOff x="2582658" y="5078388"/>
            <a:chExt cx="1735287" cy="1533628"/>
          </a:xfrm>
        </p:grpSpPr>
        <p:sp>
          <p:nvSpPr>
            <p:cNvPr id="27" name="Rounded Rectangle 26"/>
            <p:cNvSpPr/>
            <p:nvPr/>
          </p:nvSpPr>
          <p:spPr>
            <a:xfrm>
              <a:off x="2582658" y="5078388"/>
              <a:ext cx="1735287" cy="1533628"/>
            </a:xfrm>
            <a:prstGeom prst="roundRect">
              <a:avLst/>
            </a:prstGeom>
            <a:ln/>
          </p:spPr>
          <p:style>
            <a:lnRef idx="1">
              <a:schemeClr val="accent1"/>
            </a:lnRef>
            <a:fillRef idx="3">
              <a:schemeClr val="accent1"/>
            </a:fillRef>
            <a:effectRef idx="2">
              <a:schemeClr val="accent1"/>
            </a:effectRef>
            <a:fontRef idx="minor">
              <a:schemeClr val="lt1"/>
            </a:fontRef>
          </p:style>
        </p:sp>
        <p:sp>
          <p:nvSpPr>
            <p:cNvPr id="28" name="TextBox 27"/>
            <p:cNvSpPr txBox="1"/>
            <p:nvPr/>
          </p:nvSpPr>
          <p:spPr>
            <a:xfrm>
              <a:off x="2601542" y="5275961"/>
              <a:ext cx="1697517" cy="1184734"/>
            </a:xfrm>
            <a:prstGeom prst="rect">
              <a:avLst/>
            </a:prstGeom>
            <a:noFill/>
          </p:spPr>
          <p:txBody>
            <a:bodyPr wrap="square" rtlCol="0">
              <a:spAutoFit/>
            </a:bodyPr>
            <a:lstStyle/>
            <a:p>
              <a:pPr algn="ctr"/>
              <a:r>
                <a:rPr lang="en-US" dirty="0" smtClean="0">
                  <a:solidFill>
                    <a:srgbClr val="333333"/>
                  </a:solidFill>
                </a:rPr>
                <a:t>Feedback collection</a:t>
              </a:r>
              <a:endParaRPr lang="en-US" dirty="0">
                <a:solidFill>
                  <a:srgbClr val="333333"/>
                </a:solidFill>
              </a:endParaRPr>
            </a:p>
          </p:txBody>
        </p:sp>
      </p:grpSp>
      <p:sp>
        <p:nvSpPr>
          <p:cNvPr id="35" name="Right Arrow 34"/>
          <p:cNvSpPr/>
          <p:nvPr/>
        </p:nvSpPr>
        <p:spPr>
          <a:xfrm rot="10800000">
            <a:off x="4080782" y="5485198"/>
            <a:ext cx="738946" cy="430951"/>
          </a:xfrm>
          <a:prstGeom prst="rightArrow">
            <a:avLst/>
          </a:prstGeom>
          <a:ln/>
        </p:spPr>
        <p:style>
          <a:lnRef idx="1">
            <a:schemeClr val="accent1"/>
          </a:lnRef>
          <a:fillRef idx="3">
            <a:schemeClr val="accent1"/>
          </a:fillRef>
          <a:effectRef idx="2">
            <a:schemeClr val="accent1"/>
          </a:effectRef>
          <a:fontRef idx="minor">
            <a:schemeClr val="lt1"/>
          </a:fontRef>
        </p:style>
      </p:sp>
      <p:sp>
        <p:nvSpPr>
          <p:cNvPr id="6" name="Right Brace 5"/>
          <p:cNvSpPr/>
          <p:nvPr/>
        </p:nvSpPr>
        <p:spPr>
          <a:xfrm>
            <a:off x="6202418" y="1616468"/>
            <a:ext cx="353370" cy="2603267"/>
          </a:xfrm>
          <a:prstGeom prst="rightBrace">
            <a:avLst>
              <a:gd name="adj1" fmla="val 51602"/>
              <a:gd name="adj2" fmla="val 50000"/>
            </a:avLst>
          </a:prstGeom>
          <a:solidFill>
            <a:schemeClr val="bg1"/>
          </a:solidFill>
          <a:ln w="38100">
            <a:solidFill>
              <a:srgbClr val="B315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Oval Callout 6"/>
          <p:cNvSpPr/>
          <p:nvPr/>
        </p:nvSpPr>
        <p:spPr>
          <a:xfrm>
            <a:off x="6562246" y="1842594"/>
            <a:ext cx="1653678" cy="987935"/>
          </a:xfrm>
          <a:prstGeom prst="wedgeEllipseCallout">
            <a:avLst/>
          </a:prstGeom>
          <a:solidFill>
            <a:srgbClr val="B31573"/>
          </a:solidFill>
          <a:ln>
            <a:solidFill>
              <a:srgbClr val="B31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715869" y="2074951"/>
            <a:ext cx="1346432" cy="523220"/>
          </a:xfrm>
          <a:prstGeom prst="rect">
            <a:avLst/>
          </a:prstGeom>
          <a:noFill/>
        </p:spPr>
        <p:txBody>
          <a:bodyPr wrap="square" rtlCol="0">
            <a:spAutoFit/>
          </a:bodyPr>
          <a:lstStyle/>
          <a:p>
            <a:pPr algn="ctr"/>
            <a:r>
              <a:rPr lang="en-US" sz="2800" dirty="0" smtClean="0">
                <a:solidFill>
                  <a:srgbClr val="FFFFFF"/>
                </a:solidFill>
              </a:rPr>
              <a:t>Done!</a:t>
            </a:r>
          </a:p>
        </p:txBody>
      </p:sp>
    </p:spTree>
    <p:extLst>
      <p:ext uri="{BB962C8B-B14F-4D97-AF65-F5344CB8AC3E}">
        <p14:creationId xmlns:p14="http://schemas.microsoft.com/office/powerpoint/2010/main" val="13631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3990" t="10499" r="7512" b="13846"/>
          <a:stretch/>
        </p:blipFill>
        <p:spPr>
          <a:xfrm>
            <a:off x="0" y="2340983"/>
            <a:ext cx="9135847" cy="4393304"/>
          </a:xfrm>
          <a:prstGeom prst="rect">
            <a:avLst/>
          </a:prstGeom>
        </p:spPr>
      </p:pic>
      <p:sp>
        <p:nvSpPr>
          <p:cNvPr id="38" name="Text Placeholder 16"/>
          <p:cNvSpPr txBox="1">
            <a:spLocks/>
          </p:cNvSpPr>
          <p:nvPr/>
        </p:nvSpPr>
        <p:spPr>
          <a:xfrm>
            <a:off x="136597" y="1635197"/>
            <a:ext cx="7092542" cy="53453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3200" b="1" dirty="0" smtClean="0">
                <a:solidFill>
                  <a:schemeClr val="accent1"/>
                </a:solidFill>
              </a:rPr>
              <a:t>Integrate NASA’s </a:t>
            </a:r>
            <a:r>
              <a:rPr lang="en-US" sz="3200" b="1" dirty="0" err="1" smtClean="0">
                <a:solidFill>
                  <a:schemeClr val="accent1"/>
                </a:solidFill>
              </a:rPr>
              <a:t>OPeNDAP</a:t>
            </a:r>
            <a:r>
              <a:rPr lang="en-US" sz="3200" b="1" dirty="0" smtClean="0">
                <a:solidFill>
                  <a:schemeClr val="accent1"/>
                </a:solidFill>
              </a:rPr>
              <a:t> service</a:t>
            </a:r>
            <a:endParaRPr lang="en-US" sz="3200" dirty="0"/>
          </a:p>
        </p:txBody>
      </p:sp>
    </p:spTree>
    <p:extLst>
      <p:ext uri="{BB962C8B-B14F-4D97-AF65-F5344CB8AC3E}">
        <p14:creationId xmlns:p14="http://schemas.microsoft.com/office/powerpoint/2010/main" val="3220724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3990" t="10499" r="7512" b="13846"/>
          <a:stretch/>
        </p:blipFill>
        <p:spPr>
          <a:xfrm>
            <a:off x="0" y="2340983"/>
            <a:ext cx="9135847" cy="4393304"/>
          </a:xfrm>
          <a:prstGeom prst="rect">
            <a:avLst/>
          </a:prstGeom>
        </p:spPr>
      </p:pic>
      <p:sp>
        <p:nvSpPr>
          <p:cNvPr id="33" name="Text Placeholder 16"/>
          <p:cNvSpPr txBox="1">
            <a:spLocks/>
          </p:cNvSpPr>
          <p:nvPr/>
        </p:nvSpPr>
        <p:spPr>
          <a:xfrm>
            <a:off x="136597" y="1635197"/>
            <a:ext cx="7092542" cy="53453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3200" b="1" dirty="0" smtClean="0">
                <a:solidFill>
                  <a:schemeClr val="accent1"/>
                </a:solidFill>
              </a:rPr>
              <a:t>Integrate NASA’s </a:t>
            </a:r>
            <a:r>
              <a:rPr lang="en-US" sz="3200" b="1" dirty="0" err="1" smtClean="0">
                <a:solidFill>
                  <a:schemeClr val="accent1"/>
                </a:solidFill>
              </a:rPr>
              <a:t>OPeNDAP</a:t>
            </a:r>
            <a:r>
              <a:rPr lang="en-US" sz="3200" b="1" dirty="0" smtClean="0">
                <a:solidFill>
                  <a:schemeClr val="accent1"/>
                </a:solidFill>
              </a:rPr>
              <a:t> service</a:t>
            </a:r>
            <a:endParaRPr lang="en-US" sz="3200" dirty="0"/>
          </a:p>
        </p:txBody>
      </p:sp>
      <p:sp>
        <p:nvSpPr>
          <p:cNvPr id="5" name="Rectangle 4"/>
          <p:cNvSpPr/>
          <p:nvPr/>
        </p:nvSpPr>
        <p:spPr>
          <a:xfrm>
            <a:off x="-268941" y="2169732"/>
            <a:ext cx="9810974" cy="456455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6"/>
          <p:cNvSpPr txBox="1">
            <a:spLocks/>
          </p:cNvSpPr>
          <p:nvPr/>
        </p:nvSpPr>
        <p:spPr>
          <a:xfrm>
            <a:off x="807505" y="3001868"/>
            <a:ext cx="7490028" cy="192477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b="1" dirty="0" smtClean="0">
                <a:solidFill>
                  <a:schemeClr val="accent1"/>
                </a:solidFill>
              </a:rPr>
              <a:t>Offsite server: </a:t>
            </a:r>
            <a:br>
              <a:rPr lang="en-US" sz="2400" b="1" dirty="0" smtClean="0">
                <a:solidFill>
                  <a:schemeClr val="accent1"/>
                </a:solidFill>
              </a:rPr>
            </a:br>
            <a:r>
              <a:rPr lang="en-US" sz="2400" b="1" dirty="0" smtClean="0">
                <a:solidFill>
                  <a:schemeClr val="accent1"/>
                </a:solidFill>
              </a:rPr>
              <a:t>    </a:t>
            </a:r>
            <a:r>
              <a:rPr lang="en-US" sz="2400" dirty="0" smtClean="0"/>
              <a:t>Less cumbersome dataset</a:t>
            </a:r>
            <a:br>
              <a:rPr lang="en-US" sz="2400" dirty="0" smtClean="0"/>
            </a:br>
            <a:r>
              <a:rPr lang="en-US" sz="2400" dirty="0" smtClean="0"/>
              <a:t>    </a:t>
            </a:r>
            <a:br>
              <a:rPr lang="en-US" sz="2400" dirty="0" smtClean="0"/>
            </a:br>
            <a:r>
              <a:rPr lang="en-US" sz="2400" dirty="0" smtClean="0"/>
              <a:t>    Ad-hoc data requests</a:t>
            </a:r>
            <a:br>
              <a:rPr lang="en-US" sz="2400" dirty="0" smtClean="0"/>
            </a:br>
            <a:endParaRPr lang="en-US" sz="2400" dirty="0" smtClean="0"/>
          </a:p>
          <a:p>
            <a:pPr marL="347663" indent="-347663"/>
            <a:r>
              <a:rPr lang="en-US" sz="2400" b="1" dirty="0" smtClean="0">
                <a:solidFill>
                  <a:schemeClr val="accent1"/>
                </a:solidFill>
              </a:rPr>
              <a:t>Automatically up-to-date data</a:t>
            </a:r>
            <a:endParaRPr lang="en-US" sz="2400" dirty="0"/>
          </a:p>
        </p:txBody>
      </p:sp>
    </p:spTree>
    <p:extLst>
      <p:ext uri="{BB962C8B-B14F-4D97-AF65-F5344CB8AC3E}">
        <p14:creationId xmlns:p14="http://schemas.microsoft.com/office/powerpoint/2010/main" val="19514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52" t="15008" r="17626" b="36232"/>
          <a:stretch/>
        </p:blipFill>
        <p:spPr>
          <a:xfrm>
            <a:off x="0" y="3711388"/>
            <a:ext cx="9144000" cy="3138863"/>
          </a:xfrm>
          <a:prstGeom prst="rect">
            <a:avLst/>
          </a:prstGeom>
        </p:spPr>
      </p:pic>
    </p:spTree>
    <p:extLst>
      <p:ext uri="{BB962C8B-B14F-4D97-AF65-F5344CB8AC3E}">
        <p14:creationId xmlns:p14="http://schemas.microsoft.com/office/powerpoint/2010/main" val="1139767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sp>
        <p:nvSpPr>
          <p:cNvPr id="10" name="Text Placeholder 16"/>
          <p:cNvSpPr txBox="1">
            <a:spLocks/>
          </p:cNvSpPr>
          <p:nvPr/>
        </p:nvSpPr>
        <p:spPr>
          <a:xfrm>
            <a:off x="807505" y="1661732"/>
            <a:ext cx="7490028" cy="172552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b="1" dirty="0" smtClean="0">
                <a:solidFill>
                  <a:schemeClr val="accent1"/>
                </a:solidFill>
              </a:rPr>
              <a:t>Mac OS X stand-alone installer </a:t>
            </a:r>
            <a:br>
              <a:rPr lang="en-US" sz="2400" b="1" dirty="0" smtClean="0">
                <a:solidFill>
                  <a:schemeClr val="accent1"/>
                </a:solidFill>
              </a:rPr>
            </a:br>
            <a:r>
              <a:rPr lang="en-US" sz="2400" b="1" dirty="0" smtClean="0">
                <a:solidFill>
                  <a:schemeClr val="accent1"/>
                </a:solidFill>
              </a:rPr>
              <a:t>(platform-independence)</a:t>
            </a:r>
            <a:br>
              <a:rPr lang="en-US" sz="2400" b="1" dirty="0" smtClean="0">
                <a:solidFill>
                  <a:schemeClr val="accent1"/>
                </a:solidFill>
              </a:rPr>
            </a:br>
            <a:endParaRPr lang="en-US" sz="2400" b="1" dirty="0" smtClean="0">
              <a:solidFill>
                <a:schemeClr val="accent1"/>
              </a:solidFill>
            </a:endParaRPr>
          </a:p>
          <a:p>
            <a:r>
              <a:rPr lang="en-US" sz="2400" b="1" dirty="0" smtClean="0">
                <a:solidFill>
                  <a:schemeClr val="accent1"/>
                </a:solidFill>
              </a:rPr>
              <a:t>Open-source license (pending)</a:t>
            </a:r>
            <a:r>
              <a:rPr lang="en-US" sz="2400" dirty="0" smtClean="0"/>
              <a:t/>
            </a:r>
            <a:br>
              <a:rPr lang="en-US" sz="2400" dirty="0" smtClean="0"/>
            </a:br>
            <a:endParaRPr lang="en-US" sz="2400" dirty="0" smtClean="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52" t="15008" r="17626" b="36232"/>
          <a:stretch/>
        </p:blipFill>
        <p:spPr>
          <a:xfrm>
            <a:off x="0" y="3711388"/>
            <a:ext cx="9144000" cy="3138863"/>
          </a:xfrm>
          <a:prstGeom prst="rect">
            <a:avLst/>
          </a:prstGeom>
        </p:spPr>
      </p:pic>
    </p:spTree>
    <p:extLst>
      <p:ext uri="{BB962C8B-B14F-4D97-AF65-F5344CB8AC3E}">
        <p14:creationId xmlns:p14="http://schemas.microsoft.com/office/powerpoint/2010/main" val="211529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7803" y="3596640"/>
            <a:ext cx="7982712" cy="704088"/>
          </a:xfrm>
        </p:spPr>
        <p:txBody>
          <a:bodyPr/>
          <a:lstStyle/>
          <a:p>
            <a:r>
              <a:rPr lang="en-US" dirty="0" smtClean="0"/>
              <a:t>Acknowledgements</a:t>
            </a:r>
            <a:endParaRPr lang="en-US" dirty="0"/>
          </a:p>
        </p:txBody>
      </p:sp>
      <p:sp>
        <p:nvSpPr>
          <p:cNvPr id="5" name="Text Placeholder 4"/>
          <p:cNvSpPr>
            <a:spLocks noGrp="1"/>
          </p:cNvSpPr>
          <p:nvPr>
            <p:ph type="body" sz="quarter" idx="13"/>
          </p:nvPr>
        </p:nvSpPr>
        <p:spPr>
          <a:xfrm>
            <a:off x="5420570" y="3453796"/>
            <a:ext cx="3334512" cy="274320"/>
          </a:xfrm>
        </p:spPr>
        <p:txBody>
          <a:bodyPr>
            <a:normAutofit/>
          </a:bodyPr>
          <a:lstStyle/>
          <a:p>
            <a:r>
              <a:rPr lang="en-US" dirty="0" smtClean="0"/>
              <a:t>Image Credit: CNES</a:t>
            </a:r>
            <a:endParaRPr lang="en-US" dirty="0"/>
          </a:p>
        </p:txBody>
      </p:sp>
      <p:sp>
        <p:nvSpPr>
          <p:cNvPr id="7" name="Text Placeholder 1"/>
          <p:cNvSpPr txBox="1">
            <a:spLocks/>
          </p:cNvSpPr>
          <p:nvPr/>
        </p:nvSpPr>
        <p:spPr>
          <a:xfrm>
            <a:off x="3717520" y="4460404"/>
            <a:ext cx="5111496" cy="70408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Grant Mercer, UNLV</a:t>
            </a:r>
          </a:p>
          <a:p>
            <a:r>
              <a:rPr lang="en-US" dirty="0" smtClean="0"/>
              <a:t>Dr. Kenton Ross, NASA DEVELOP</a:t>
            </a:r>
          </a:p>
        </p:txBody>
      </p:sp>
      <p:sp>
        <p:nvSpPr>
          <p:cNvPr id="8" name="Text Placeholder 2"/>
          <p:cNvSpPr txBox="1">
            <a:spLocks/>
          </p:cNvSpPr>
          <p:nvPr/>
        </p:nvSpPr>
        <p:spPr>
          <a:xfrm>
            <a:off x="3937654" y="5640504"/>
            <a:ext cx="4483857" cy="5610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t>Dr. Chip </a:t>
            </a:r>
            <a:r>
              <a:rPr lang="en-US" sz="2200" dirty="0" err="1" smtClean="0"/>
              <a:t>Trepte</a:t>
            </a:r>
            <a:r>
              <a:rPr lang="en-US" sz="2200" dirty="0" smtClean="0"/>
              <a:t>, </a:t>
            </a:r>
            <a:br>
              <a:rPr lang="en-US" sz="2200" dirty="0" smtClean="0"/>
            </a:br>
            <a:r>
              <a:rPr lang="en-US" sz="2200" dirty="0" smtClean="0"/>
              <a:t>NASA CALIPSO Science Team</a:t>
            </a:r>
            <a:endParaRPr lang="en-US" sz="2200" dirty="0"/>
          </a:p>
        </p:txBody>
      </p:sp>
      <p:sp>
        <p:nvSpPr>
          <p:cNvPr id="9" name="TextBox 8"/>
          <p:cNvSpPr txBox="1"/>
          <p:nvPr/>
        </p:nvSpPr>
        <p:spPr>
          <a:xfrm>
            <a:off x="800583" y="4427728"/>
            <a:ext cx="2577819" cy="707886"/>
          </a:xfrm>
          <a:prstGeom prst="rect">
            <a:avLst/>
          </a:prstGeom>
          <a:noFill/>
        </p:spPr>
        <p:txBody>
          <a:bodyPr wrap="square" rtlCol="0">
            <a:spAutoFit/>
          </a:bodyPr>
          <a:lstStyle/>
          <a:p>
            <a:pPr algn="r"/>
            <a:r>
              <a:rPr lang="en-US" sz="4000" b="1" dirty="0">
                <a:solidFill>
                  <a:schemeClr val="accent1"/>
                </a:solidFill>
                <a:latin typeface="Century Gothic" panose="020B0502020202020204" pitchFamily="34" charset="0"/>
              </a:rPr>
              <a:t>A</a:t>
            </a:r>
            <a:r>
              <a:rPr lang="en-US" sz="4000" b="1" dirty="0" smtClean="0">
                <a:solidFill>
                  <a:schemeClr val="accent1"/>
                </a:solidFill>
                <a:latin typeface="Century Gothic" panose="020B0502020202020204" pitchFamily="34" charset="0"/>
              </a:rPr>
              <a:t>dvisors</a:t>
            </a:r>
            <a:endParaRPr lang="en-US" sz="4000" dirty="0" smtClean="0">
              <a:solidFill>
                <a:schemeClr val="accent1"/>
              </a:solidFill>
              <a:latin typeface="Century Gothic" panose="020B0502020202020204" pitchFamily="34" charset="0"/>
            </a:endParaRPr>
          </a:p>
        </p:txBody>
      </p:sp>
      <p:sp>
        <p:nvSpPr>
          <p:cNvPr id="10" name="TextBox 9"/>
          <p:cNvSpPr txBox="1"/>
          <p:nvPr/>
        </p:nvSpPr>
        <p:spPr>
          <a:xfrm>
            <a:off x="1122090" y="5567099"/>
            <a:ext cx="1934804" cy="707886"/>
          </a:xfrm>
          <a:prstGeom prst="rect">
            <a:avLst/>
          </a:prstGeom>
          <a:noFill/>
        </p:spPr>
        <p:txBody>
          <a:bodyPr wrap="square" rtlCol="0">
            <a:spAutoFit/>
          </a:bodyPr>
          <a:lstStyle/>
          <a:p>
            <a:pPr algn="ctr"/>
            <a:r>
              <a:rPr lang="en-US" sz="4000" b="1" dirty="0" smtClean="0">
                <a:solidFill>
                  <a:schemeClr val="accent1"/>
                </a:solidFill>
                <a:latin typeface="Century Gothic" panose="020B0502020202020204" pitchFamily="34" charset="0"/>
              </a:rPr>
              <a:t>Partner</a:t>
            </a:r>
            <a:endParaRPr lang="en-US" sz="4000" dirty="0" smtClean="0">
              <a:solidFill>
                <a:schemeClr val="accent1"/>
              </a:solidFill>
              <a:latin typeface="Century Gothic" panose="020B0502020202020204" pitchFamily="34" charset="0"/>
            </a:endParaRPr>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5" t="24089" r="-115" b="30734"/>
          <a:stretch/>
        </p:blipFill>
        <p:spPr>
          <a:xfrm>
            <a:off x="0" y="-5684"/>
            <a:ext cx="9220200" cy="3429000"/>
          </a:xfrm>
        </p:spPr>
      </p:pic>
    </p:spTree>
    <p:extLst>
      <p:ext uri="{BB962C8B-B14F-4D97-AF65-F5344CB8AC3E}">
        <p14:creationId xmlns:p14="http://schemas.microsoft.com/office/powerpoint/2010/main" val="2013520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7803" y="3596640"/>
            <a:ext cx="7982712" cy="704088"/>
          </a:xfrm>
        </p:spPr>
        <p:txBody>
          <a:bodyPr/>
          <a:lstStyle/>
          <a:p>
            <a:r>
              <a:rPr lang="en-US" dirty="0" smtClean="0"/>
              <a:t>Acknowledgements</a:t>
            </a:r>
            <a:endParaRPr lang="en-US" dirty="0"/>
          </a:p>
        </p:txBody>
      </p:sp>
      <p:sp>
        <p:nvSpPr>
          <p:cNvPr id="5" name="Text Placeholder 4"/>
          <p:cNvSpPr>
            <a:spLocks noGrp="1"/>
          </p:cNvSpPr>
          <p:nvPr>
            <p:ph type="body" sz="quarter" idx="13"/>
          </p:nvPr>
        </p:nvSpPr>
        <p:spPr>
          <a:xfrm>
            <a:off x="5420570" y="3453796"/>
            <a:ext cx="3334512" cy="274320"/>
          </a:xfrm>
        </p:spPr>
        <p:txBody>
          <a:bodyPr>
            <a:normAutofit/>
          </a:bodyPr>
          <a:lstStyle/>
          <a:p>
            <a:r>
              <a:rPr lang="en-US" dirty="0" smtClean="0"/>
              <a:t>Image Credit: CNES</a:t>
            </a:r>
            <a:endParaRPr lang="en-US" dirty="0"/>
          </a:p>
        </p:txBody>
      </p:sp>
      <p:sp>
        <p:nvSpPr>
          <p:cNvPr id="7" name="Text Placeholder 1"/>
          <p:cNvSpPr txBox="1">
            <a:spLocks/>
          </p:cNvSpPr>
          <p:nvPr/>
        </p:nvSpPr>
        <p:spPr>
          <a:xfrm>
            <a:off x="4876286" y="4443572"/>
            <a:ext cx="4131235" cy="108377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Century Gothic" panose="020B0502020202020204" pitchFamily="34" charset="0"/>
              </a:rPr>
              <a:t>Jordan Vaa (project lead)</a:t>
            </a:r>
          </a:p>
          <a:p>
            <a:r>
              <a:rPr lang="en-US" dirty="0" err="1" smtClean="0">
                <a:latin typeface="Century Gothic" panose="020B0502020202020204" pitchFamily="34" charset="0"/>
              </a:rPr>
              <a:t>Ashna</a:t>
            </a:r>
            <a:r>
              <a:rPr lang="en-US" dirty="0" smtClean="0">
                <a:latin typeface="Century Gothic" panose="020B0502020202020204" pitchFamily="34" charset="0"/>
              </a:rPr>
              <a:t> Aggarwal</a:t>
            </a:r>
          </a:p>
          <a:p>
            <a:r>
              <a:rPr lang="en-US" dirty="0" smtClean="0">
                <a:latin typeface="Century Gothic" panose="020B0502020202020204" pitchFamily="34" charset="0"/>
              </a:rPr>
              <a:t>Courtney </a:t>
            </a:r>
            <a:r>
              <a:rPr lang="en-US" dirty="0" err="1" smtClean="0">
                <a:latin typeface="Century Gothic" panose="020B0502020202020204" pitchFamily="34" charset="0"/>
              </a:rPr>
              <a:t>Duquette</a:t>
            </a:r>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9" name="TextBox 8"/>
          <p:cNvSpPr txBox="1"/>
          <p:nvPr/>
        </p:nvSpPr>
        <p:spPr>
          <a:xfrm>
            <a:off x="277803" y="4335394"/>
            <a:ext cx="4598484" cy="830997"/>
          </a:xfrm>
          <a:prstGeom prst="rect">
            <a:avLst/>
          </a:prstGeom>
          <a:noFill/>
        </p:spPr>
        <p:txBody>
          <a:bodyPr wrap="square" rtlCol="0">
            <a:spAutoFit/>
          </a:bodyPr>
          <a:lstStyle/>
          <a:p>
            <a:r>
              <a:rPr lang="en-US" sz="2400" b="1" dirty="0" smtClean="0">
                <a:solidFill>
                  <a:schemeClr val="accent1"/>
                </a:solidFill>
                <a:latin typeface="Century Gothic" panose="020B0502020202020204" pitchFamily="34" charset="0"/>
              </a:rPr>
              <a:t>CALIPSO Health </a:t>
            </a:r>
          </a:p>
          <a:p>
            <a:r>
              <a:rPr lang="en-US" sz="2400" b="1" dirty="0" smtClean="0">
                <a:solidFill>
                  <a:schemeClr val="accent1"/>
                </a:solidFill>
                <a:latin typeface="Century Gothic" panose="020B0502020202020204" pitchFamily="34" charset="0"/>
              </a:rPr>
              <a:t>&amp; Air Quality, Spring 2015</a:t>
            </a:r>
            <a:endParaRPr lang="en-US" sz="2400" dirty="0" smtClean="0">
              <a:solidFill>
                <a:schemeClr val="accent1"/>
              </a:solidFill>
              <a:latin typeface="Century Gothic" panose="020B0502020202020204" pitchFamily="34" charset="0"/>
            </a:endParaRPr>
          </a:p>
        </p:txBody>
      </p:sp>
      <p:pic>
        <p:nvPicPr>
          <p:cNvPr id="13"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5" t="24089" r="-115" b="30734"/>
          <a:stretch/>
        </p:blipFill>
        <p:spPr>
          <a:xfrm>
            <a:off x="0" y="-5684"/>
            <a:ext cx="9220200" cy="3429000"/>
          </a:xfrm>
        </p:spPr>
      </p:pic>
      <p:sp>
        <p:nvSpPr>
          <p:cNvPr id="14" name="TextBox 13"/>
          <p:cNvSpPr txBox="1"/>
          <p:nvPr/>
        </p:nvSpPr>
        <p:spPr>
          <a:xfrm>
            <a:off x="277803" y="5609650"/>
            <a:ext cx="4598484" cy="830997"/>
          </a:xfrm>
          <a:prstGeom prst="rect">
            <a:avLst/>
          </a:prstGeom>
          <a:noFill/>
        </p:spPr>
        <p:txBody>
          <a:bodyPr wrap="square" rtlCol="0">
            <a:spAutoFit/>
          </a:bodyPr>
          <a:lstStyle/>
          <a:p>
            <a:r>
              <a:rPr lang="en-US" sz="2400" b="1" dirty="0" smtClean="0">
                <a:solidFill>
                  <a:schemeClr val="accent1"/>
                </a:solidFill>
                <a:latin typeface="Century Gothic" panose="020B0502020202020204" pitchFamily="34" charset="0"/>
              </a:rPr>
              <a:t>CALIPSO Cross-Cutting II, Summer 2015</a:t>
            </a:r>
            <a:endParaRPr lang="en-US" sz="2400" dirty="0" smtClean="0">
              <a:solidFill>
                <a:schemeClr val="accent1"/>
              </a:solidFill>
              <a:latin typeface="Century Gothic" panose="020B0502020202020204" pitchFamily="34" charset="0"/>
            </a:endParaRPr>
          </a:p>
        </p:txBody>
      </p:sp>
      <p:sp>
        <p:nvSpPr>
          <p:cNvPr id="15" name="Text Placeholder 1"/>
          <p:cNvSpPr txBox="1">
            <a:spLocks/>
          </p:cNvSpPr>
          <p:nvPr/>
        </p:nvSpPr>
        <p:spPr>
          <a:xfrm>
            <a:off x="4876287" y="5670187"/>
            <a:ext cx="4267713" cy="8047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latin typeface="Century Gothic" panose="020B0502020202020204" pitchFamily="34" charset="0"/>
              </a:rPr>
              <a:t>Grant Mercer (project lead)</a:t>
            </a:r>
          </a:p>
          <a:p>
            <a:r>
              <a:rPr lang="en-US" sz="2200" dirty="0" smtClean="0">
                <a:latin typeface="Century Gothic" panose="020B0502020202020204" pitchFamily="34" charset="0"/>
              </a:rPr>
              <a:t>Nathan Qian</a:t>
            </a:r>
          </a:p>
        </p:txBody>
      </p:sp>
    </p:spTree>
    <p:extLst>
      <p:ext uri="{BB962C8B-B14F-4D97-AF65-F5344CB8AC3E}">
        <p14:creationId xmlns:p14="http://schemas.microsoft.com/office/powerpoint/2010/main" val="1361612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52710" y="397308"/>
            <a:ext cx="8288094" cy="704088"/>
          </a:xfrm>
        </p:spPr>
        <p:txBody>
          <a:bodyPr/>
          <a:lstStyle/>
          <a:p>
            <a:r>
              <a:rPr lang="en-US" dirty="0" smtClean="0"/>
              <a:t>Community Concerns - Aerosols</a:t>
            </a:r>
            <a:endParaRPr lang="en-US" dirty="0"/>
          </a:p>
        </p:txBody>
      </p:sp>
      <p:sp>
        <p:nvSpPr>
          <p:cNvPr id="5" name="Text Placeholder 4"/>
          <p:cNvSpPr>
            <a:spLocks noGrp="1"/>
          </p:cNvSpPr>
          <p:nvPr>
            <p:ph type="body" sz="quarter" idx="13"/>
          </p:nvPr>
        </p:nvSpPr>
        <p:spPr>
          <a:xfrm>
            <a:off x="6544161" y="3017639"/>
            <a:ext cx="2599839" cy="258532"/>
          </a:xfrm>
        </p:spPr>
        <p:txBody>
          <a:bodyPr>
            <a:normAutofit/>
          </a:bodyPr>
          <a:lstStyle/>
          <a:p>
            <a:r>
              <a:rPr lang="en-US" dirty="0" smtClean="0"/>
              <a:t>Image Credit: Brocken </a:t>
            </a:r>
            <a:r>
              <a:rPr lang="en-US" dirty="0" err="1" smtClean="0"/>
              <a:t>Inaglory</a:t>
            </a:r>
            <a:endParaRPr lang="en-US" dirty="0"/>
          </a:p>
        </p:txBody>
      </p:sp>
      <p:sp>
        <p:nvSpPr>
          <p:cNvPr id="9" name="Text Placeholder 16"/>
          <p:cNvSpPr txBox="1">
            <a:spLocks/>
          </p:cNvSpPr>
          <p:nvPr/>
        </p:nvSpPr>
        <p:spPr>
          <a:xfrm>
            <a:off x="273000" y="1191647"/>
            <a:ext cx="3599089" cy="169280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Natural/synthetic</a:t>
            </a:r>
          </a:p>
          <a:p>
            <a:pPr marL="347663" indent="-347663"/>
            <a:r>
              <a:rPr lang="en-US" sz="2400" dirty="0" smtClean="0"/>
              <a:t>Warming or cooling </a:t>
            </a:r>
          </a:p>
          <a:p>
            <a:pPr marL="347663" indent="-347663"/>
            <a:r>
              <a:rPr lang="en-US" sz="2400" dirty="0" smtClean="0"/>
              <a:t>Air quality</a:t>
            </a:r>
            <a:endParaRPr lang="en-US" sz="2400" dirty="0"/>
          </a:p>
        </p:txBody>
      </p:sp>
      <p:pic>
        <p:nvPicPr>
          <p:cNvPr id="7" name="Picture Placeholder 6" descr="sulfurDioxidePlume.jpg"/>
          <p:cNvPicPr>
            <a:picLocks noGrp="1" noChangeAspect="1"/>
          </p:cNvPicPr>
          <p:nvPr>
            <p:ph type="pic" sz="quarter" idx="12"/>
          </p:nvPr>
        </p:nvPicPr>
        <p:blipFill>
          <a:blip r:embed="rId3"/>
          <a:srcRect t="23117" r="-267" b="20877"/>
          <a:stretch>
            <a:fillRect/>
          </a:stretch>
        </p:blipFill>
        <p:spPr>
          <a:xfrm>
            <a:off x="-45360" y="3319845"/>
            <a:ext cx="9298503" cy="3461607"/>
          </a:xfrm>
        </p:spPr>
      </p:pic>
    </p:spTree>
    <p:extLst>
      <p:ext uri="{BB962C8B-B14F-4D97-AF65-F5344CB8AC3E}">
        <p14:creationId xmlns:p14="http://schemas.microsoft.com/office/powerpoint/2010/main" val="40797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7982712" cy="704088"/>
          </a:xfrm>
        </p:spPr>
        <p:txBody>
          <a:bodyPr/>
          <a:lstStyle/>
          <a:p>
            <a:r>
              <a:rPr lang="en-US" dirty="0" smtClean="0"/>
              <a:t>Motivation – track aerosols</a:t>
            </a:r>
            <a:endParaRPr lang="en-US" dirty="0"/>
          </a:p>
        </p:txBody>
      </p:sp>
      <p:sp>
        <p:nvSpPr>
          <p:cNvPr id="5" name="Text Placeholder 4"/>
          <p:cNvSpPr>
            <a:spLocks noGrp="1"/>
          </p:cNvSpPr>
          <p:nvPr>
            <p:ph type="body" sz="quarter" idx="13"/>
          </p:nvPr>
        </p:nvSpPr>
        <p:spPr>
          <a:xfrm>
            <a:off x="7237844" y="3429000"/>
            <a:ext cx="1906156" cy="274320"/>
          </a:xfrm>
        </p:spPr>
        <p:txBody>
          <a:bodyPr>
            <a:normAutofit/>
          </a:bodyPr>
          <a:lstStyle/>
          <a:p>
            <a:r>
              <a:rPr lang="en-US" dirty="0" smtClean="0"/>
              <a:t>Image Credit: NASA</a:t>
            </a:r>
            <a:endParaRPr lang="en-US" dirty="0"/>
          </a:p>
        </p:txBody>
      </p:sp>
      <p:sp>
        <p:nvSpPr>
          <p:cNvPr id="9" name="Text Placeholder 16"/>
          <p:cNvSpPr txBox="1">
            <a:spLocks/>
          </p:cNvSpPr>
          <p:nvPr/>
        </p:nvSpPr>
        <p:spPr>
          <a:xfrm>
            <a:off x="341353" y="4631702"/>
            <a:ext cx="8015838" cy="99292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CALIPSO: tracks </a:t>
            </a:r>
            <a:r>
              <a:rPr lang="en-US" sz="2400" dirty="0"/>
              <a:t>a</a:t>
            </a:r>
            <a:r>
              <a:rPr lang="en-US" sz="2400" dirty="0" smtClean="0"/>
              <a:t>tmospheric </a:t>
            </a:r>
            <a:r>
              <a:rPr lang="en-US" sz="2400" dirty="0"/>
              <a:t>a</a:t>
            </a:r>
            <a:r>
              <a:rPr lang="en-US" sz="2400" dirty="0" smtClean="0"/>
              <a:t>erosols</a:t>
            </a:r>
            <a:endParaRPr lang="en-US" sz="2400" b="1" dirty="0" smtClean="0">
              <a:solidFill>
                <a:schemeClr val="accent1"/>
              </a:solidFill>
            </a:endParaRPr>
          </a:p>
          <a:p>
            <a:pPr marL="347663" indent="-347663"/>
            <a:r>
              <a:rPr lang="en" sz="2400" dirty="0" smtClean="0"/>
              <a:t>Wavelength dependence → can isolate by type</a:t>
            </a:r>
          </a:p>
          <a:p>
            <a:pPr marL="347663" lvl="0" indent="-347663"/>
            <a:r>
              <a:rPr lang="en" sz="2400" dirty="0" smtClean="0"/>
              <a:t>Direct human involvement</a:t>
            </a:r>
            <a:endParaRPr lang="en" sz="2400" dirty="0"/>
          </a:p>
        </p:txBody>
      </p:sp>
      <p:sp>
        <p:nvSpPr>
          <p:cNvPr id="2" name="Picture Placeholder 1"/>
          <p:cNvSpPr>
            <a:spLocks noGrp="1"/>
          </p:cNvSpPr>
          <p:nvPr>
            <p:ph type="pic" sz="quarter" idx="12"/>
          </p:nvPr>
        </p:nvSpPr>
        <p:spPr/>
      </p:sp>
      <p:pic>
        <p:nvPicPr>
          <p:cNvPr id="8" name="Shape 151"/>
          <p:cNvPicPr preferRelativeResize="0">
            <a:picLocks/>
          </p:cNvPicPr>
          <p:nvPr/>
        </p:nvPicPr>
        <p:blipFill rotWithShape="1">
          <a:blip r:embed="rId3">
            <a:alphaModFix/>
          </a:blip>
          <a:srcRect l="1420" t="17474" r="3790" b="17467"/>
          <a:stretch/>
        </p:blipFill>
        <p:spPr>
          <a:xfrm>
            <a:off x="-27296" y="-1"/>
            <a:ext cx="9184944" cy="3434483"/>
          </a:xfrm>
          <a:prstGeom prst="rect">
            <a:avLst/>
          </a:prstGeom>
          <a:noFill/>
          <a:ln>
            <a:noFill/>
          </a:ln>
        </p:spPr>
      </p:pic>
    </p:spTree>
    <p:extLst>
      <p:ext uri="{BB962C8B-B14F-4D97-AF65-F5344CB8AC3E}">
        <p14:creationId xmlns:p14="http://schemas.microsoft.com/office/powerpoint/2010/main" val="148074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7982712" cy="704088"/>
          </a:xfrm>
        </p:spPr>
        <p:txBody>
          <a:bodyPr/>
          <a:lstStyle/>
          <a:p>
            <a:r>
              <a:rPr lang="en-US" dirty="0" smtClean="0"/>
              <a:t>Motivation – track aerosols</a:t>
            </a:r>
            <a:endParaRPr lang="en-US" dirty="0"/>
          </a:p>
        </p:txBody>
      </p:sp>
      <p:sp>
        <p:nvSpPr>
          <p:cNvPr id="5" name="Text Placeholder 4"/>
          <p:cNvSpPr>
            <a:spLocks noGrp="1"/>
          </p:cNvSpPr>
          <p:nvPr>
            <p:ph type="body" sz="quarter" idx="13"/>
          </p:nvPr>
        </p:nvSpPr>
        <p:spPr>
          <a:xfrm>
            <a:off x="7237844" y="3429000"/>
            <a:ext cx="1906156" cy="274320"/>
          </a:xfrm>
        </p:spPr>
        <p:txBody>
          <a:bodyPr>
            <a:normAutofit/>
          </a:bodyPr>
          <a:lstStyle/>
          <a:p>
            <a:r>
              <a:rPr lang="en-US" dirty="0" smtClean="0"/>
              <a:t>Image Credit: NASA</a:t>
            </a:r>
            <a:endParaRPr lang="en-US"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147" b="5147"/>
          <a:stretch>
            <a:fillRect/>
          </a:stretch>
        </p:blipFill>
        <p:spPr/>
      </p:pic>
      <p:sp>
        <p:nvSpPr>
          <p:cNvPr id="9" name="Text Placeholder 16"/>
          <p:cNvSpPr txBox="1">
            <a:spLocks/>
          </p:cNvSpPr>
          <p:nvPr/>
        </p:nvSpPr>
        <p:spPr>
          <a:xfrm>
            <a:off x="341353" y="4631702"/>
            <a:ext cx="8438580" cy="187634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CALIPSO satellite: </a:t>
            </a:r>
            <a:r>
              <a:rPr lang="en-US" sz="2400" dirty="0" smtClean="0"/>
              <a:t>backscattering profile, curtain data</a:t>
            </a:r>
          </a:p>
          <a:p>
            <a:pPr marL="347663" indent="-347663"/>
            <a:r>
              <a:rPr lang="en-US" sz="2400" b="1" dirty="0" smtClean="0">
                <a:solidFill>
                  <a:schemeClr val="accent1"/>
                </a:solidFill>
              </a:rPr>
              <a:t>CALIPSO science team: </a:t>
            </a:r>
            <a:r>
              <a:rPr lang="en-US" sz="2400" dirty="0" smtClean="0"/>
              <a:t>integrated analysis tool</a:t>
            </a:r>
            <a:endParaRPr lang="en-US" sz="2400" b="1" dirty="0" smtClean="0">
              <a:solidFill>
                <a:schemeClr val="accent1"/>
              </a:solidFill>
            </a:endParaRPr>
          </a:p>
          <a:p>
            <a:pPr marL="347663" indent="-347663"/>
            <a:r>
              <a:rPr lang="en-US" sz="2400" b="1" dirty="0" smtClean="0">
                <a:solidFill>
                  <a:schemeClr val="accent1"/>
                </a:solidFill>
              </a:rPr>
              <a:t>PDF Harvester: </a:t>
            </a:r>
            <a:r>
              <a:rPr lang="en-US" sz="2400" dirty="0" smtClean="0"/>
              <a:t>outdated IDL visualizer</a:t>
            </a:r>
            <a:endParaRPr lang="en-US" sz="2400" dirty="0"/>
          </a:p>
        </p:txBody>
      </p:sp>
    </p:spTree>
    <p:extLst>
      <p:ext uri="{BB962C8B-B14F-4D97-AF65-F5344CB8AC3E}">
        <p14:creationId xmlns:p14="http://schemas.microsoft.com/office/powerpoint/2010/main" val="4151487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52710" y="397308"/>
            <a:ext cx="8438580" cy="704088"/>
          </a:xfrm>
        </p:spPr>
        <p:txBody>
          <a:bodyPr/>
          <a:lstStyle/>
          <a:p>
            <a:r>
              <a:rPr lang="en-US" dirty="0" smtClean="0"/>
              <a:t>Visualization of CALIPSO (VOCAL)</a:t>
            </a:r>
            <a:endParaRPr lang="en-US" dirty="0"/>
          </a:p>
        </p:txBody>
      </p:sp>
      <p:sp>
        <p:nvSpPr>
          <p:cNvPr id="9" name="Text Placeholder 16"/>
          <p:cNvSpPr txBox="1">
            <a:spLocks/>
          </p:cNvSpPr>
          <p:nvPr/>
        </p:nvSpPr>
        <p:spPr>
          <a:xfrm>
            <a:off x="352710" y="1218959"/>
            <a:ext cx="7490028" cy="207596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VOCAL Platform: </a:t>
            </a:r>
            <a:br>
              <a:rPr lang="en-US" sz="2400" b="1" dirty="0" smtClean="0">
                <a:solidFill>
                  <a:schemeClr val="accent1"/>
                </a:solidFill>
              </a:rPr>
            </a:br>
            <a:r>
              <a:rPr lang="en-US" sz="2400" b="1" dirty="0" smtClean="0">
                <a:solidFill>
                  <a:schemeClr val="accent1"/>
                </a:solidFill>
              </a:rPr>
              <a:t>    </a:t>
            </a:r>
            <a:r>
              <a:rPr lang="en-US" sz="2400" dirty="0" smtClean="0"/>
              <a:t>Python based data visualizer,</a:t>
            </a:r>
            <a:br>
              <a:rPr lang="en-US" sz="2400" dirty="0" smtClean="0"/>
            </a:br>
            <a:r>
              <a:rPr lang="en-US" sz="2400" dirty="0" smtClean="0"/>
              <a:t>    annotator, importer/exporter</a:t>
            </a:r>
          </a:p>
          <a:p>
            <a:pPr marL="347663" indent="-347663"/>
            <a:r>
              <a:rPr lang="en-US" sz="2400" b="1" dirty="0" smtClean="0">
                <a:solidFill>
                  <a:schemeClr val="accent1"/>
                </a:solidFill>
              </a:rPr>
              <a:t>Open-Source Release (pending)</a:t>
            </a:r>
            <a:r>
              <a:rPr lang="en-US" sz="2400" b="1" smtClean="0">
                <a:solidFill>
                  <a:schemeClr val="accent1"/>
                </a:solidFill>
              </a:rPr>
              <a:t>: </a:t>
            </a:r>
            <a:br>
              <a:rPr lang="en-US" sz="2400" b="1" smtClean="0">
                <a:solidFill>
                  <a:schemeClr val="accent1"/>
                </a:solidFill>
              </a:rPr>
            </a:br>
            <a:r>
              <a:rPr lang="en-US" sz="2400" smtClean="0"/>
              <a:t>developer </a:t>
            </a:r>
            <a:r>
              <a:rPr lang="en-US" sz="2400" dirty="0" smtClean="0"/>
              <a:t>collaboration</a:t>
            </a:r>
            <a:endParaRPr lang="en-US" sz="2400" dirty="0"/>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829" t="6269"/>
          <a:stretch/>
        </p:blipFill>
        <p:spPr>
          <a:xfrm>
            <a:off x="-11723" y="3475892"/>
            <a:ext cx="9190892" cy="5257382"/>
          </a:xfrm>
        </p:spPr>
      </p:pic>
    </p:spTree>
    <p:extLst>
      <p:ext uri="{BB962C8B-B14F-4D97-AF65-F5344CB8AC3E}">
        <p14:creationId xmlns:p14="http://schemas.microsoft.com/office/powerpoint/2010/main" val="4079754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2916802" cy="724989"/>
          </a:xfrm>
        </p:spPr>
        <p:txBody>
          <a:bodyPr/>
          <a:lstStyle/>
          <a:p>
            <a:r>
              <a:rPr lang="en-US" dirty="0" smtClean="0"/>
              <a:t>Objectives</a:t>
            </a:r>
            <a:endParaRPr lang="en-US" dirty="0"/>
          </a:p>
        </p:txBody>
      </p:sp>
      <p:sp>
        <p:nvSpPr>
          <p:cNvPr id="8" name="Text Placeholder 16"/>
          <p:cNvSpPr txBox="1">
            <a:spLocks/>
          </p:cNvSpPr>
          <p:nvPr/>
        </p:nvSpPr>
        <p:spPr>
          <a:xfrm>
            <a:off x="4911640" y="1653847"/>
            <a:ext cx="4232360" cy="32690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Clean Installation: </a:t>
            </a:r>
            <a:r>
              <a:rPr lang="en-US" sz="2400" b="1" dirty="0">
                <a:solidFill>
                  <a:schemeClr val="accent1"/>
                </a:solidFill>
              </a:rPr>
              <a:t/>
            </a:r>
            <a:br>
              <a:rPr lang="en-US" sz="2400" b="1" dirty="0">
                <a:solidFill>
                  <a:schemeClr val="accent1"/>
                </a:solidFill>
              </a:rPr>
            </a:br>
            <a:r>
              <a:rPr lang="en-US" sz="2400" dirty="0" smtClean="0"/>
              <a:t>Stand-alone Windows Installer</a:t>
            </a:r>
            <a:endParaRPr lang="en-US" sz="1600" dirty="0" smtClean="0"/>
          </a:p>
          <a:p>
            <a:pPr marL="347663" indent="-347663"/>
            <a:r>
              <a:rPr lang="en-US" sz="2400" b="1" dirty="0" smtClean="0">
                <a:solidFill>
                  <a:schemeClr val="accent1"/>
                </a:solidFill>
              </a:rPr>
              <a:t>Enhanced Attributes: </a:t>
            </a:r>
            <a:r>
              <a:rPr lang="en-US" sz="2400" dirty="0" smtClean="0"/>
              <a:t>Incorporate useful information</a:t>
            </a:r>
            <a:endParaRPr lang="en-US" sz="2400" b="1" dirty="0" smtClean="0">
              <a:solidFill>
                <a:schemeClr val="accent1"/>
              </a:solidFill>
            </a:endParaRPr>
          </a:p>
          <a:p>
            <a:pPr marL="347663" indent="-347663"/>
            <a:r>
              <a:rPr lang="en-US" sz="2400" b="1" dirty="0" smtClean="0">
                <a:solidFill>
                  <a:schemeClr val="accent1"/>
                </a:solidFill>
              </a:rPr>
              <a:t>Robust error-handling: </a:t>
            </a:r>
            <a:r>
              <a:rPr lang="en-US" sz="2400" dirty="0" smtClean="0"/>
              <a:t>Facilitate fixes</a:t>
            </a:r>
            <a:r>
              <a:rPr lang="en-US" sz="2400" dirty="0"/>
              <a:t/>
            </a:r>
            <a:br>
              <a:rPr lang="en-US" sz="2400" dirty="0"/>
            </a:br>
            <a:endParaRPr lang="en-US" sz="2400" dirty="0"/>
          </a:p>
        </p:txBody>
      </p:sp>
      <p:sp>
        <p:nvSpPr>
          <p:cNvPr id="4" name="Text Placeholder 3"/>
          <p:cNvSpPr>
            <a:spLocks noGrp="1"/>
          </p:cNvSpPr>
          <p:nvPr>
            <p:ph type="body" sz="quarter" idx="13"/>
          </p:nvPr>
        </p:nvSpPr>
        <p:spPr>
          <a:xfrm>
            <a:off x="4445000" y="6499597"/>
            <a:ext cx="1678193" cy="274320"/>
          </a:xfrm>
        </p:spPr>
        <p:txBody>
          <a:bodyPr/>
          <a:lstStyle/>
          <a:p>
            <a:pPr algn="l"/>
            <a:r>
              <a:rPr lang="en-US" dirty="0" smtClean="0"/>
              <a:t>Image Credit: NASA</a:t>
            </a:r>
            <a:endParaRPr lang="en-US" dirty="0"/>
          </a:p>
        </p:txBody>
      </p:sp>
      <p:pic>
        <p:nvPicPr>
          <p:cNvPr id="5" name="Picture Placeholder 4" descr="Calipso.jpg"/>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0497" t="10661" r="12938" b="22154"/>
          <a:stretch/>
        </p:blipFill>
        <p:spPr>
          <a:xfrm rot="16200000">
            <a:off x="-1194027" y="1194026"/>
            <a:ext cx="6858000" cy="4469947"/>
          </a:xfrm>
        </p:spPr>
      </p:pic>
    </p:spTree>
    <p:extLst>
      <p:ext uri="{BB962C8B-B14F-4D97-AF65-F5344CB8AC3E}">
        <p14:creationId xmlns:p14="http://schemas.microsoft.com/office/powerpoint/2010/main" val="174146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04126" y="354373"/>
            <a:ext cx="7707557" cy="704088"/>
          </a:xfrm>
        </p:spPr>
        <p:txBody>
          <a:bodyPr/>
          <a:lstStyle/>
          <a:p>
            <a:pPr algn="ctr"/>
            <a:r>
              <a:rPr lang="en-US" dirty="0" smtClean="0"/>
              <a:t>Stand-Alone Windows Installer</a:t>
            </a:r>
            <a:endParaRPr lang="en-US" dirty="0"/>
          </a:p>
        </p:txBody>
      </p:sp>
      <p:sp>
        <p:nvSpPr>
          <p:cNvPr id="9" name="Text Placeholder 16"/>
          <p:cNvSpPr txBox="1">
            <a:spLocks/>
          </p:cNvSpPr>
          <p:nvPr/>
        </p:nvSpPr>
        <p:spPr>
          <a:xfrm>
            <a:off x="273000" y="1191647"/>
            <a:ext cx="5213400" cy="169280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One-click setup package</a:t>
            </a:r>
          </a:p>
          <a:p>
            <a:pPr marL="347663" indent="-347663"/>
            <a:r>
              <a:rPr lang="en-US" sz="2400" dirty="0"/>
              <a:t>Backwards-compatible (32 bit</a:t>
            </a:r>
            <a:r>
              <a:rPr lang="en-US" sz="2400" dirty="0" smtClean="0"/>
              <a:t>)</a:t>
            </a:r>
          </a:p>
          <a:p>
            <a:pPr marL="347663" indent="-347663"/>
            <a:r>
              <a:rPr lang="en-US" sz="2400" dirty="0" smtClean="0"/>
              <a:t>Release-based</a:t>
            </a:r>
            <a:endParaRPr lang="en-US" sz="2400"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35935" y="3017639"/>
            <a:ext cx="10066429" cy="4301893"/>
          </a:xfrm>
          <a:effectLst>
            <a:softEdge rad="317500"/>
          </a:effectLst>
        </p:spPr>
      </p:pic>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808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5149987" cy="704088"/>
          </a:xfrm>
        </p:spPr>
        <p:txBody>
          <a:bodyPr/>
          <a:lstStyle/>
          <a:p>
            <a:r>
              <a:rPr lang="en-US" dirty="0" smtClean="0"/>
              <a:t>Enhanced Attributes</a:t>
            </a:r>
            <a:endParaRPr lang="en-US" dirty="0"/>
          </a:p>
        </p:txBody>
      </p:sp>
      <p:sp>
        <p:nvSpPr>
          <p:cNvPr id="2" name="Picture Placeholder 1"/>
          <p:cNvSpPr>
            <a:spLocks noGrp="1"/>
          </p:cNvSpPr>
          <p:nvPr>
            <p:ph type="pic" sz="quarter" idx="12"/>
          </p:nvPr>
        </p:nvSpPr>
        <p:spPr/>
      </p:sp>
      <p:pic>
        <p:nvPicPr>
          <p:cNvPr id="8" name="Shape 151"/>
          <p:cNvPicPr preferRelativeResize="0">
            <a:picLocks/>
          </p:cNvPicPr>
          <p:nvPr/>
        </p:nvPicPr>
        <p:blipFill rotWithShape="1">
          <a:blip r:embed="rId3">
            <a:extLst>
              <a:ext uri="{28A0092B-C50C-407E-A947-70E740481C1C}">
                <a14:useLocalDpi xmlns:a14="http://schemas.microsoft.com/office/drawing/2010/main" val="0"/>
              </a:ext>
            </a:extLst>
          </a:blip>
          <a:srcRect l="5101" t="34200" r="5013" b="9607"/>
          <a:stretch/>
        </p:blipFill>
        <p:spPr>
          <a:xfrm>
            <a:off x="-922215" y="-281354"/>
            <a:ext cx="10746153" cy="3701969"/>
          </a:xfrm>
          <a:prstGeom prst="rect">
            <a:avLst/>
          </a:prstGeom>
          <a:noFill/>
          <a:ln>
            <a:noFill/>
          </a:ln>
        </p:spPr>
      </p:pic>
      <p:sp>
        <p:nvSpPr>
          <p:cNvPr id="9" name="Text Placeholder 16"/>
          <p:cNvSpPr txBox="1">
            <a:spLocks/>
          </p:cNvSpPr>
          <p:nvPr/>
        </p:nvSpPr>
        <p:spPr>
          <a:xfrm>
            <a:off x="341353" y="463170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Unique identifier per polygon</a:t>
            </a:r>
            <a:endParaRPr lang="en-US" sz="2400" b="1" dirty="0" smtClean="0">
              <a:solidFill>
                <a:schemeClr val="accent1"/>
              </a:solidFill>
            </a:endParaRPr>
          </a:p>
        </p:txBody>
      </p:sp>
      <p:sp>
        <p:nvSpPr>
          <p:cNvPr id="6" name="Oval 5"/>
          <p:cNvSpPr/>
          <p:nvPr/>
        </p:nvSpPr>
        <p:spPr>
          <a:xfrm>
            <a:off x="3536994" y="1780842"/>
            <a:ext cx="801432" cy="375138"/>
          </a:xfrm>
          <a:prstGeom prst="ellipse">
            <a:avLst/>
          </a:prstGeom>
          <a:noFill/>
          <a:ln w="38100">
            <a:solidFill>
              <a:srgbClr val="B31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6"/>
          <p:cNvSpPr txBox="1">
            <a:spLocks/>
          </p:cNvSpPr>
          <p:nvPr/>
        </p:nvSpPr>
        <p:spPr>
          <a:xfrm>
            <a:off x="341353" y="520984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Soon: user-editable, meaningful</a:t>
            </a:r>
            <a:endParaRPr lang="en-US" sz="2400" b="1" dirty="0" smtClean="0">
              <a:solidFill>
                <a:schemeClr val="accent1"/>
              </a:solidFill>
            </a:endParaRPr>
          </a:p>
        </p:txBody>
      </p:sp>
    </p:spTree>
    <p:extLst>
      <p:ext uri="{BB962C8B-B14F-4D97-AF65-F5344CB8AC3E}">
        <p14:creationId xmlns:p14="http://schemas.microsoft.com/office/powerpoint/2010/main" val="18074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26" presetClass="emph" presetSubtype="0" fill="hold" grpId="0" nodeType="after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5149987" cy="704088"/>
          </a:xfrm>
        </p:spPr>
        <p:txBody>
          <a:bodyPr/>
          <a:lstStyle/>
          <a:p>
            <a:r>
              <a:rPr lang="en-US" dirty="0" smtClean="0"/>
              <a:t>Enhanced Attributes</a:t>
            </a:r>
            <a:endParaRPr lang="en-US" dirty="0"/>
          </a:p>
        </p:txBody>
      </p:sp>
      <p:sp>
        <p:nvSpPr>
          <p:cNvPr id="9" name="Text Placeholder 16"/>
          <p:cNvSpPr txBox="1">
            <a:spLocks/>
          </p:cNvSpPr>
          <p:nvPr/>
        </p:nvSpPr>
        <p:spPr>
          <a:xfrm>
            <a:off x="341353" y="463170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Sanity-checking within code</a:t>
            </a:r>
            <a:endParaRPr lang="en-US" sz="2400" b="1" dirty="0" smtClean="0">
              <a:solidFill>
                <a:schemeClr val="accent1"/>
              </a:solidFill>
            </a:endParaRPr>
          </a:p>
        </p:txBody>
      </p:sp>
      <p:sp>
        <p:nvSpPr>
          <p:cNvPr id="10" name="Text Placeholder 16"/>
          <p:cNvSpPr txBox="1">
            <a:spLocks/>
          </p:cNvSpPr>
          <p:nvPr/>
        </p:nvSpPr>
        <p:spPr>
          <a:xfrm>
            <a:off x="341353" y="5209842"/>
            <a:ext cx="5921224"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Improve user-interaction with system</a:t>
            </a:r>
            <a:endParaRPr lang="en-US" sz="2400" b="1" dirty="0" smtClean="0">
              <a:solidFill>
                <a:schemeClr val="accent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232" t="13023" r="12185" b="32855"/>
          <a:stretch/>
        </p:blipFill>
        <p:spPr>
          <a:xfrm>
            <a:off x="-495299" y="-200095"/>
            <a:ext cx="9963150" cy="3960634"/>
          </a:xfrm>
          <a:prstGeom prst="rect">
            <a:avLst/>
          </a:prstGeom>
        </p:spPr>
      </p:pic>
    </p:spTree>
    <p:extLst>
      <p:ext uri="{BB962C8B-B14F-4D97-AF65-F5344CB8AC3E}">
        <p14:creationId xmlns:p14="http://schemas.microsoft.com/office/powerpoint/2010/main" val="1251997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ross Cutting 15">
      <a:dk1>
        <a:srgbClr val="767171"/>
      </a:dk1>
      <a:lt1>
        <a:srgbClr val="FFFFFF"/>
      </a:lt1>
      <a:dk2>
        <a:srgbClr val="767171"/>
      </a:dk2>
      <a:lt2>
        <a:srgbClr val="FFFFFF"/>
      </a:lt2>
      <a:accent1>
        <a:srgbClr val="E97845"/>
      </a:accent1>
      <a:accent2>
        <a:srgbClr val="F19C58"/>
      </a:accent2>
      <a:accent3>
        <a:srgbClr val="FEC36E"/>
      </a:accent3>
      <a:accent4>
        <a:srgbClr val="517FAB"/>
      </a:accent4>
      <a:accent5>
        <a:srgbClr val="4D999E"/>
      </a:accent5>
      <a:accent6>
        <a:srgbClr val="4BB18B"/>
      </a:accent6>
      <a:hlink>
        <a:srgbClr val="E97845"/>
      </a:hlink>
      <a:folHlink>
        <a:srgbClr val="E97845"/>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3662</TotalTime>
  <Words>1397</Words>
  <Application>Microsoft Office PowerPoint</Application>
  <PresentationFormat>On-screen Show (4:3)</PresentationFormat>
  <Paragraphs>127</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D. (LARC-E3)[SSAI DEVELOP]</dc:creator>
  <cp:lastModifiedBy>Emma Baghel</cp:lastModifiedBy>
  <cp:revision>211</cp:revision>
  <cp:lastPrinted>2016-03-29T15:25:57Z</cp:lastPrinted>
  <dcterms:created xsi:type="dcterms:W3CDTF">2016-02-29T05:47:34Z</dcterms:created>
  <dcterms:modified xsi:type="dcterms:W3CDTF">2016-04-04T15:27:46Z</dcterms:modified>
</cp:coreProperties>
</file>