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comments/comment10.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1.xml" ContentType="application/vnd.openxmlformats-officedocument.presentationml.comments+xml"/>
  <Override PartName="/ppt/notesSlides/notesSlide15.xml" ContentType="application/vnd.openxmlformats-officedocument.presentationml.notesSlide+xml"/>
  <Override PartName="/ppt/comments/comment1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736">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le Keith" initials="AK" lastIdx="11" clrIdx="0"/>
  <p:cmAuthor id="1" name="Orne, Tiffani N. (LARC-E3)[SSAI DEVELOP]" initials="OTN(D" lastIdx="12" clrIdx="1">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00" autoAdjust="0"/>
  </p:normalViewPr>
  <p:slideViewPr>
    <p:cSldViewPr snapToGrid="0">
      <p:cViewPr varScale="1">
        <p:scale>
          <a:sx n="100" d="100"/>
          <a:sy n="100" d="100"/>
        </p:scale>
        <p:origin x="1140" y="78"/>
      </p:cViewPr>
      <p:guideLst>
        <p:guide orient="horz" pos="7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7-04T14:53:59.190" idx="1">
    <p:pos x="4800" y="2454"/>
    <p:text>Use title case for the title.</p:text>
  </p:cm>
  <p:cm authorId="0" dt="2015-07-04T14:54:53.989" idx="2">
    <p:pos x="2502" y="3336"/>
    <p:text>Changed from Team Lead to Project Lead.</p:text>
  </p:cm>
  <p:cm authorId="1" dt="2015-07-21T19:47:36.474" idx="2">
    <p:pos x="1210" y="2992"/>
    <p:text>font color changed to match the template</p:text>
    <p:extLst>
      <p:ext uri="{C676402C-5697-4E1C-873F-D02D1690AC5C}">
        <p15:threadingInfo xmlns:p15="http://schemas.microsoft.com/office/powerpoint/2012/main" timeZoneBias="240"/>
      </p:ext>
    </p:extLst>
  </p:cm>
  <p:cm authorId="1" dt="2015-07-21T19:47:58.100" idx="3">
    <p:pos x="3608" y="3690"/>
    <p:text>These boxes should not be bold</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5-07-21T19:52:53.872" idx="10">
    <p:pos x="3427" y="1373"/>
    <p:text>As you finish, please make sure all text is Century Gothic, at least 20 point font, and grey to match the template.</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5-07-21T19:53:58.433" idx="11">
    <p:pos x="192" y="738"/>
    <p:text>bullet style</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5-07-21T19:54:34.538" idx="12">
    <p:pos x="10" y="10"/>
    <p:text>Please use one of the slide formats in the template, and remember the minimum font size for the presentation is 20 point font.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5-07-04T14:55:47.435" idx="3">
    <p:pos x="4648" y="917"/>
    <p:text>This is a nice image. Do you have permission from the photographer to use it? Unless this is from a federal site, taken by a DEVELOPer, or from creative commons you need explicit permission to use this image.</p:text>
  </p:cm>
  <p:cm authorId="0" dt="2015-07-04T14:55:58.152" idx="4">
    <p:pos x="2111" y="2672"/>
    <p:text>Same comment with this image.</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5-07-21T19:48:56.825" idx="4">
    <p:pos x="5716" y="4786"/>
    <p:text>please delete these extra images if not included on the slide</p:text>
    <p:extLst>
      <p:ext uri="{C676402C-5697-4E1C-873F-D02D1690AC5C}">
        <p15:threadingInfo xmlns:p15="http://schemas.microsoft.com/office/powerpoint/2012/main" timeZoneBias="240"/>
      </p:ext>
    </p:extLst>
  </p:cm>
  <p:cm authorId="1" dt="2015-07-21T19:49:43.773" idx="5">
    <p:pos x="508" y="886"/>
    <p:text>please use the bullet style from the template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15-07-04T14:57:53.635" idx="6">
    <p:pos x="1582" y="1930"/>
    <p:text>Added the - to Chlorophyll-a.</p:text>
  </p:cm>
  <p:cm authorId="1" dt="2015-07-21T19:49:56.709" idx="6">
    <p:pos x="466" y="808"/>
    <p:text>please use the bullet style from the template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7-21T19:45:19.640" idx="1">
    <p:pos x="5566" y="4104"/>
    <p:text>Please delete all of these extra images if they are not included on the slide</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15-07-04T14:58:29.689" idx="7">
    <p:pos x="2770" y="2848"/>
    <p:text>Please center the text relative to their boxes.</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5-07-04T14:59:33.877" idx="8">
    <p:pos x="612" y="3372"/>
    <p:text>It is unnecessary to have "Figure 1" here. Just use the rest of the text.</p:text>
  </p:cm>
  <p:cm authorId="1" dt="2015-07-21T19:51:24.115" idx="7">
    <p:pos x="3088" y="676"/>
    <p:text>bullet style</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0" dt="2015-07-04T15:04:11.717" idx="9">
    <p:pos x="432" y="2994"/>
    <p:text>Same comment here about figure number.</p:text>
  </p:cm>
  <p:cm authorId="1" dt="2015-07-21T19:51:34.542" idx="8">
    <p:pos x="3132" y="864"/>
    <p:text>bullet style</p:text>
    <p:extLst>
      <p:ext uri="{C676402C-5697-4E1C-873F-D02D1690AC5C}">
        <p15:threadingInfo xmlns:p15="http://schemas.microsoft.com/office/powerpoint/2012/main" timeZoneBias="240"/>
      </p:ext>
    </p:extLst>
  </p:cm>
  <p:cm authorId="1" dt="2015-07-21T19:51:46.397" idx="9">
    <p:pos x="4655" y="143"/>
    <p:text>Please move the text box and images a bit to the right so that they are centered on the slide</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0" dt="2015-07-04T15:04:21.826" idx="10">
    <p:pos x="300" y="3594"/>
    <p:text>And here.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40307632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nasa2explore/9402769906/in/photolist-iKCkdu-fgSTKG-fjTDUw"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flickr.com/photos/48722974@N07/5120227735/in/photolist-8Nsvjx-8F4id7-7PJNHv-7PN1L3-7RGoKf-82Wf4w-7RGoNq-8GsUAU-7T2vD5-7YAazg-7NydFE-7YhSbx-7S5PfX-7WLudv-99betE-7WM6Xh-7SZBdk-9ny7MT-8GsVEo-7WJ5xZ-99bewE-9987aH-8ZVJJJ-9sUKvZ-839VPL-7Vux8Y-7PJNKr-8ZVJPb-7V5et1-7PiLq4-95sgSN-7NwNcz-7WYTXp-7XfChA-7PiLDi-7VfHm3-9BA4qt-81r7BE-8L4Aia-819YbA-7Q3msV-cMvDUq-9eyfMT-8N2Qbs-7PJNTt-7VrzDR-cMv575-7Vuvc1-8psf5p-9nAVBU" TargetMode="External"/><Relationship Id="rId5" Type="http://schemas.openxmlformats.org/officeDocument/2006/relationships/hyperlink" Target="https://www.flickr.com/photos/48722974@N07/5120831376/in/photolist-8NvAL9-7Q6sN7-8L4AeR-cMwprs-cMvP8A-9EhoS5-7XqCye-8ELJzH-7WMZs6-7VuHYb-8ZVK3b-9AeFQt-7T3Co3-7Q3MTV-7RWfqk-7NAzb5-9EeudP-7THaTB-7RJoVy-92bQxW-7ZmkR3-7WxfeH-8L4An2-8X6uuX-bDLdQ1-7T3DCm-92bQtQ-7PLax8-7WAfE5-7Q6sHh-7Q3mFX-8EP9aa-8L7EHb-8X9vmN-bSEWHP-8Ha3p4-8Hdb71-7TLroC-9CfDyF-8EPVE7-7U7yaX-7Q69fC-9CfE34-9AbNsF-818dSr-7WHRVt-7Q4mMX-7T2ka7-7PLavp-9eCaM1" TargetMode="External"/><Relationship Id="rId4" Type="http://schemas.openxmlformats.org/officeDocument/2006/relationships/hyperlink" Target="https://www.flickr.com/photos/48722974@N07/4558031458/in/photolist-7WM6Xh-7RC7eF-7WHSvB-7VMhxE-7WxfeH-7RWfqk-7RGiTW-81CcmS-7V3qMG-9Ciz1h-83c1Dx-82TKDq-bN5GKR-7RFmAE-9CfE8X-9CfE8v-7RYuKj-7RWaer-7Scnqj-7RC7ee-7Wxaf6-7WM6FC-8u1nWd-7VHZKp-54wxhr-9kSMVi-9n97dh-9kSQG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14" name="Shape 1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44692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215" name="Shape 21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10</a:t>
            </a:fld>
            <a:endParaRPr lang="en-US"/>
          </a:p>
        </p:txBody>
      </p:sp>
    </p:spTree>
    <p:extLst>
      <p:ext uri="{BB962C8B-B14F-4D97-AF65-F5344CB8AC3E}">
        <p14:creationId xmlns:p14="http://schemas.microsoft.com/office/powerpoint/2010/main" val="356507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222" name="Shape 22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1430602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229" name="Shape 229"/>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12</a:t>
            </a:fld>
            <a:endParaRPr lang="en-US"/>
          </a:p>
        </p:txBody>
      </p:sp>
    </p:spTree>
    <p:extLst>
      <p:ext uri="{BB962C8B-B14F-4D97-AF65-F5344CB8AC3E}">
        <p14:creationId xmlns:p14="http://schemas.microsoft.com/office/powerpoint/2010/main" val="2135239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237" name="Shape 237"/>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4121654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244" name="Shape 244"/>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extLst>
      <p:ext uri="{BB962C8B-B14F-4D97-AF65-F5344CB8AC3E}">
        <p14:creationId xmlns:p14="http://schemas.microsoft.com/office/powerpoint/2010/main" val="13449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252" name="Shape 25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9736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sz="1100" dirty="0">
                <a:latin typeface="Questrial"/>
                <a:ea typeface="Questrial"/>
                <a:cs typeface="Questrial"/>
                <a:sym typeface="Questrial"/>
              </a:rPr>
              <a:t>Persistent seasonal hypoxia and dead zones occur frequently in the Gulf of Mexico (</a:t>
            </a:r>
            <a:r>
              <a:rPr lang="en-US" sz="1100" dirty="0" err="1">
                <a:latin typeface="Questrial"/>
                <a:ea typeface="Questrial"/>
                <a:cs typeface="Questrial"/>
                <a:sym typeface="Questrial"/>
              </a:rPr>
              <a:t>GoM</a:t>
            </a:r>
            <a:r>
              <a:rPr lang="en-US" sz="1100" dirty="0">
                <a:latin typeface="Questrial"/>
                <a:ea typeface="Questrial"/>
                <a:cs typeface="Questrial"/>
                <a:sym typeface="Questrial"/>
              </a:rPr>
              <a:t>) and are known to be influenced by runoff from the Mississippi River Basin (Diaz and Rosenberg, 2008). Unfortunately, little is known about the second largest contributor of sediment and runoff into the </a:t>
            </a:r>
            <a:r>
              <a:rPr lang="en-US" sz="1100" dirty="0" err="1">
                <a:latin typeface="Questrial"/>
                <a:ea typeface="Questrial"/>
                <a:cs typeface="Questrial"/>
                <a:sym typeface="Questrial"/>
              </a:rPr>
              <a:t>GoM</a:t>
            </a:r>
            <a:r>
              <a:rPr lang="en-US" sz="1100" dirty="0">
                <a:latin typeface="Questrial"/>
                <a:ea typeface="Questrial"/>
                <a:cs typeface="Questrial"/>
                <a:sym typeface="Questrial"/>
              </a:rPr>
              <a:t>, the </a:t>
            </a:r>
            <a:r>
              <a:rPr lang="en-US" sz="1100" dirty="0" err="1">
                <a:latin typeface="Questrial"/>
                <a:ea typeface="Questrial"/>
                <a:cs typeface="Questrial"/>
                <a:sym typeface="Questrial"/>
              </a:rPr>
              <a:t>Grijalva</a:t>
            </a:r>
            <a:r>
              <a:rPr lang="en-US" sz="1100" dirty="0">
                <a:latin typeface="Questrial"/>
                <a:ea typeface="Questrial"/>
                <a:cs typeface="Questrial"/>
                <a:sym typeface="Questrial"/>
              </a:rPr>
              <a:t>-Usumacinta River Basin. This watershed is an important source of drinking water, hydroelectric energy, fisheries, and other natural resources to the 6 million people who live within the region. Since the early 2000s, increasing frequencies of hypoxic events and algal blooms have been observed along the coastal continental shelf surrounding the river delta (</a:t>
            </a:r>
            <a:r>
              <a:rPr lang="en-US" sz="1100" dirty="0" err="1">
                <a:latin typeface="Questrial"/>
                <a:ea typeface="Questrial"/>
                <a:cs typeface="Questrial"/>
                <a:sym typeface="Questrial"/>
              </a:rPr>
              <a:t>Signoret</a:t>
            </a:r>
            <a:r>
              <a:rPr lang="en-US" sz="1100" dirty="0">
                <a:latin typeface="Questrial"/>
                <a:ea typeface="Questrial"/>
                <a:cs typeface="Questrial"/>
                <a:sym typeface="Questrial"/>
              </a:rPr>
              <a:t> </a:t>
            </a:r>
            <a:r>
              <a:rPr lang="en-US" sz="1100" i="1" dirty="0">
                <a:latin typeface="Questrial"/>
                <a:ea typeface="Questrial"/>
                <a:cs typeface="Questrial"/>
                <a:sym typeface="Questrial"/>
              </a:rPr>
              <a:t>et al</a:t>
            </a:r>
            <a:r>
              <a:rPr lang="en-US" sz="1100" dirty="0">
                <a:latin typeface="Questrial"/>
                <a:ea typeface="Questrial"/>
                <a:cs typeface="Questrial"/>
                <a:sym typeface="Questrial"/>
              </a:rPr>
              <a:t>., 2006). Additionally, many blooms in the southern </a:t>
            </a:r>
            <a:r>
              <a:rPr lang="en-US" sz="1100" dirty="0" err="1">
                <a:latin typeface="Questrial"/>
                <a:ea typeface="Questrial"/>
                <a:cs typeface="Questrial"/>
                <a:sym typeface="Questrial"/>
              </a:rPr>
              <a:t>GoM</a:t>
            </a:r>
            <a:r>
              <a:rPr lang="en-US" sz="1100" dirty="0">
                <a:latin typeface="Questrial"/>
                <a:ea typeface="Questrial"/>
                <a:cs typeface="Questrial"/>
                <a:sym typeface="Questrial"/>
              </a:rPr>
              <a:t> have been composed of toxin-producing algal species. These harmful algal blooms (HABs) have been implicated in eutrophication, fish kills, economic loss for fisheries, and human illness (</a:t>
            </a:r>
            <a:r>
              <a:rPr lang="en-US" sz="1100" dirty="0" err="1">
                <a:latin typeface="Questrial"/>
                <a:ea typeface="Questrial"/>
                <a:cs typeface="Questrial"/>
                <a:sym typeface="Questrial"/>
              </a:rPr>
              <a:t>Rabalais</a:t>
            </a:r>
            <a:r>
              <a:rPr lang="en-US" sz="1100" dirty="0">
                <a:latin typeface="Questrial"/>
                <a:ea typeface="Questrial"/>
                <a:cs typeface="Questrial"/>
                <a:sym typeface="Questrial"/>
              </a:rPr>
              <a:t> </a:t>
            </a:r>
            <a:r>
              <a:rPr lang="en-US" sz="1100" i="1" dirty="0">
                <a:latin typeface="Questrial"/>
                <a:ea typeface="Questrial"/>
                <a:cs typeface="Questrial"/>
                <a:sym typeface="Questrial"/>
              </a:rPr>
              <a:t>et al</a:t>
            </a:r>
            <a:r>
              <a:rPr lang="en-US" sz="1100" dirty="0">
                <a:latin typeface="Questrial"/>
                <a:ea typeface="Questrial"/>
                <a:cs typeface="Questrial"/>
                <a:sym typeface="Questrial"/>
              </a:rPr>
              <a:t>., 2002).</a:t>
            </a:r>
          </a:p>
          <a:p>
            <a:pPr rtl="0">
              <a:spcBef>
                <a:spcPts val="0"/>
              </a:spcBef>
              <a:buNone/>
            </a:pPr>
            <a:endParaRPr dirty="0"/>
          </a:p>
          <a:p>
            <a:pPr rtl="0">
              <a:spcBef>
                <a:spcPts val="0"/>
              </a:spcBef>
              <a:buNone/>
            </a:pPr>
            <a:r>
              <a:rPr lang="en-US" dirty="0"/>
              <a:t>text sources:</a:t>
            </a:r>
          </a:p>
          <a:p>
            <a:pPr rtl="0">
              <a:spcBef>
                <a:spcPts val="0"/>
              </a:spcBef>
              <a:buNone/>
            </a:pPr>
            <a:r>
              <a:rPr lang="en-US" sz="1100" dirty="0">
                <a:latin typeface="Questrial"/>
                <a:ea typeface="Questrial"/>
                <a:cs typeface="Questrial"/>
                <a:sym typeface="Questrial"/>
              </a:rPr>
              <a:t>Diaz, R. and R. Rosenberg. (2008). Spreading Dead Zones and Consequences for Marine Ecosystems.  </a:t>
            </a:r>
            <a:r>
              <a:rPr lang="en-US" sz="1100" i="1" dirty="0">
                <a:latin typeface="Questrial"/>
                <a:ea typeface="Questrial"/>
                <a:cs typeface="Questrial"/>
                <a:sym typeface="Questrial"/>
              </a:rPr>
              <a:t>Science</a:t>
            </a:r>
            <a:r>
              <a:rPr lang="en-US" sz="1100" dirty="0">
                <a:latin typeface="Questrial"/>
                <a:ea typeface="Questrial"/>
                <a:cs typeface="Questrial"/>
                <a:sym typeface="Questrial"/>
              </a:rPr>
              <a:t> 321: 926-929.</a:t>
            </a:r>
          </a:p>
          <a:p>
            <a:pPr rtl="0">
              <a:spcBef>
                <a:spcPts val="0"/>
              </a:spcBef>
              <a:buNone/>
            </a:pPr>
            <a:endParaRPr sz="1100" dirty="0">
              <a:latin typeface="Questrial"/>
              <a:ea typeface="Questrial"/>
              <a:cs typeface="Questrial"/>
              <a:sym typeface="Questrial"/>
            </a:endParaRPr>
          </a:p>
          <a:p>
            <a:pPr rtl="0">
              <a:spcBef>
                <a:spcPts val="0"/>
              </a:spcBef>
              <a:buNone/>
            </a:pPr>
            <a:r>
              <a:rPr lang="en-US" sz="1100" dirty="0" err="1">
                <a:latin typeface="Questrial"/>
                <a:ea typeface="Questrial"/>
                <a:cs typeface="Questrial"/>
                <a:sym typeface="Questrial"/>
              </a:rPr>
              <a:t>Signoret</a:t>
            </a:r>
            <a:r>
              <a:rPr lang="en-US" sz="1100" dirty="0">
                <a:latin typeface="Questrial"/>
                <a:ea typeface="Questrial"/>
                <a:cs typeface="Questrial"/>
                <a:sym typeface="Questrial"/>
              </a:rPr>
              <a:t>, M., </a:t>
            </a:r>
            <a:r>
              <a:rPr lang="en-US" sz="1100" dirty="0" err="1">
                <a:latin typeface="Questrial"/>
                <a:ea typeface="Questrial"/>
                <a:cs typeface="Questrial"/>
                <a:sym typeface="Questrial"/>
              </a:rPr>
              <a:t>Monreal-Gomex</a:t>
            </a:r>
            <a:r>
              <a:rPr lang="en-US" sz="1100" dirty="0">
                <a:latin typeface="Questrial"/>
                <a:ea typeface="Questrial"/>
                <a:cs typeface="Questrial"/>
                <a:sym typeface="Questrial"/>
              </a:rPr>
              <a:t>, M. A., </a:t>
            </a:r>
            <a:r>
              <a:rPr lang="en-US" sz="1100" dirty="0" err="1">
                <a:latin typeface="Questrial"/>
                <a:ea typeface="Questrial"/>
                <a:cs typeface="Questrial"/>
                <a:sym typeface="Questrial"/>
              </a:rPr>
              <a:t>Aldeco</a:t>
            </a:r>
            <a:r>
              <a:rPr lang="en-US" sz="1100" dirty="0">
                <a:latin typeface="Questrial"/>
                <a:ea typeface="Questrial"/>
                <a:cs typeface="Questrial"/>
                <a:sym typeface="Questrial"/>
              </a:rPr>
              <a:t>, J. and D.A. Salas-de-Leon. (2006). Hydrography, Oxygen Saturation, Suspended Particulate Matter, and Chlorophyll-a fluorescence in an Oceanic Region Under Freshwater Influence. </a:t>
            </a:r>
            <a:r>
              <a:rPr lang="en-US" sz="1100" i="1" dirty="0">
                <a:latin typeface="Questrial"/>
                <a:ea typeface="Questrial"/>
                <a:cs typeface="Questrial"/>
                <a:sym typeface="Questrial"/>
              </a:rPr>
              <a:t>Estuarine, Coastal, and Shelf Science</a:t>
            </a:r>
            <a:r>
              <a:rPr lang="en-US" sz="1100" dirty="0">
                <a:latin typeface="Questrial"/>
                <a:ea typeface="Questrial"/>
                <a:cs typeface="Questrial"/>
                <a:sym typeface="Questrial"/>
              </a:rPr>
              <a:t> 69: 153-164</a:t>
            </a:r>
          </a:p>
          <a:p>
            <a:pPr rtl="0">
              <a:spcBef>
                <a:spcPts val="0"/>
              </a:spcBef>
              <a:buNone/>
            </a:pPr>
            <a:endParaRPr sz="1100" dirty="0">
              <a:latin typeface="Questrial"/>
              <a:ea typeface="Questrial"/>
              <a:cs typeface="Questrial"/>
              <a:sym typeface="Questrial"/>
            </a:endParaRPr>
          </a:p>
          <a:p>
            <a:pPr rtl="0">
              <a:spcBef>
                <a:spcPts val="0"/>
              </a:spcBef>
              <a:buNone/>
            </a:pPr>
            <a:r>
              <a:rPr lang="en-US" sz="1100" dirty="0" err="1">
                <a:latin typeface="Questrial"/>
                <a:ea typeface="Questrial"/>
                <a:cs typeface="Questrial"/>
                <a:sym typeface="Questrial"/>
              </a:rPr>
              <a:t>Rabalais</a:t>
            </a:r>
            <a:r>
              <a:rPr lang="en-US" sz="1100" dirty="0">
                <a:latin typeface="Questrial"/>
                <a:ea typeface="Questrial"/>
                <a:cs typeface="Questrial"/>
                <a:sym typeface="Questrial"/>
              </a:rPr>
              <a:t>, N. N., Turner, R. E., and D. </a:t>
            </a:r>
            <a:r>
              <a:rPr lang="en-US" sz="1100" dirty="0" err="1">
                <a:latin typeface="Questrial"/>
                <a:ea typeface="Questrial"/>
                <a:cs typeface="Questrial"/>
                <a:sym typeface="Questrial"/>
              </a:rPr>
              <a:t>Scavia</a:t>
            </a:r>
            <a:r>
              <a:rPr lang="en-US" sz="1100" dirty="0">
                <a:latin typeface="Questrial"/>
                <a:ea typeface="Questrial"/>
                <a:cs typeface="Questrial"/>
                <a:sym typeface="Questrial"/>
              </a:rPr>
              <a:t>. (2002). Beyond Science into Policy: Gulf of Mexico Hypoxia and the Mississippi River. </a:t>
            </a:r>
            <a:r>
              <a:rPr lang="en-US" sz="1100" dirty="0" err="1">
                <a:latin typeface="Questrial"/>
                <a:ea typeface="Questrial"/>
                <a:cs typeface="Questrial"/>
                <a:sym typeface="Questrial"/>
              </a:rPr>
              <a:t>BioScience</a:t>
            </a:r>
            <a:r>
              <a:rPr lang="en-US" sz="1100" dirty="0">
                <a:latin typeface="Questrial"/>
                <a:ea typeface="Questrial"/>
                <a:cs typeface="Questrial"/>
                <a:sym typeface="Questrial"/>
              </a:rPr>
              <a:t> 52(2): 129-142.</a:t>
            </a:r>
          </a:p>
          <a:p>
            <a:pPr rtl="0">
              <a:spcBef>
                <a:spcPts val="0"/>
              </a:spcBef>
              <a:buNone/>
            </a:pPr>
            <a:endParaRPr dirty="0"/>
          </a:p>
          <a:p>
            <a:pPr rtl="0">
              <a:spcBef>
                <a:spcPts val="0"/>
              </a:spcBef>
              <a:buNone/>
            </a:pPr>
            <a:endParaRPr dirty="0"/>
          </a:p>
          <a:p>
            <a:pPr rtl="0">
              <a:spcBef>
                <a:spcPts val="0"/>
              </a:spcBef>
              <a:buNone/>
            </a:pPr>
            <a:r>
              <a:rPr lang="en-US" dirty="0"/>
              <a:t>photo sources: </a:t>
            </a:r>
          </a:p>
          <a:p>
            <a:pPr rtl="0">
              <a:spcBef>
                <a:spcPts val="0"/>
              </a:spcBef>
              <a:buNone/>
            </a:pPr>
            <a:r>
              <a:rPr lang="en-US" sz="1000" u="sng" dirty="0">
                <a:solidFill>
                  <a:schemeClr val="hlink"/>
                </a:solidFill>
                <a:hlinkClick r:id="rId3"/>
              </a:rPr>
              <a:t>https://www.flickr.com/photos/nasa2explore/9402769906/in/photolist-iKCkdu-fgSTKG-fjTDUw</a:t>
            </a:r>
          </a:p>
          <a:p>
            <a:pPr rtl="0">
              <a:spcBef>
                <a:spcPts val="0"/>
              </a:spcBef>
              <a:buNone/>
            </a:pPr>
            <a:r>
              <a:rPr lang="en-US" sz="1000" u="sng" dirty="0">
                <a:solidFill>
                  <a:schemeClr val="hlink"/>
                </a:solidFill>
                <a:hlinkClick r:id="rId4"/>
              </a:rPr>
              <a:t>https://www.flickr.com/photos/48722974@N07/4558031458/in/photolist-7WM6Xh-7RC7eF-7WHSvB-7VMhxE-7WxfeH-7RWfqk-7RGiTW-81CcmS-7V3qMG-9Ciz1h-83c1Dx-82TKDq-bN5GKR-7RFmAE-9CfE8X-9CfE8v-7RYuKj-7RWaer-7Scnqj-7RC7ee-7Wxaf6-7WM6FC-8u1nWd-7VHZKp-54wxhr-9kSMVi-9n97dh-9kSQGe</a:t>
            </a:r>
          </a:p>
          <a:p>
            <a:pPr rtl="0">
              <a:spcBef>
                <a:spcPts val="0"/>
              </a:spcBef>
              <a:buNone/>
            </a:pPr>
            <a:r>
              <a:rPr lang="en-US" sz="1000" u="sng" dirty="0">
                <a:solidFill>
                  <a:schemeClr val="hlink"/>
                </a:solidFill>
                <a:hlinkClick r:id="rId5"/>
              </a:rPr>
              <a:t>https://www.flickr.com/photos/48722974@N07/5120831376/in/photolist-8NvAL9-7Q6sN7-8L4AeR-cMwprs-cMvP8A-9EhoS5-7XqCye-8ELJzH-7WMZs6-7VuHYb-8ZVK3b-9AeFQt-7T3Co3-7Q3MTV-7RWfqk-7NAzb5-9EeudP-7THaTB-7RJoVy-92bQxW-7ZmkR3-7WxfeH-8L4An2-8X6uuX-bDLdQ1-7T3DCm-92bQtQ-7PLax8-7WAfE5-7Q6sHh-7Q3mFX-8EP9aa-8L7EHb-8X9vmN-bSEWHP-8Ha3p4-8Hdb71-7TLroC-9CfDyF-8EPVE7-7U7yaX-7Q69fC-9CfE34-9AbNsF-818dSr-7WHRVt-7Q4mMX-7T2ka7-7PLavp-9eCaM1</a:t>
            </a:r>
          </a:p>
          <a:p>
            <a:pPr rtl="0">
              <a:spcBef>
                <a:spcPts val="0"/>
              </a:spcBef>
              <a:buNone/>
            </a:pPr>
            <a:r>
              <a:rPr lang="en-US" sz="1000" u="sng" dirty="0">
                <a:solidFill>
                  <a:schemeClr val="hlink"/>
                </a:solidFill>
                <a:hlinkClick r:id="rId6"/>
              </a:rPr>
              <a:t>https://www.flickr.com/photos/48722974@N07/5120227735/in/photolist-8Nsvjx-8F4id7-7PJNHv-7PN1L3-7RGoKf-82Wf4w-7RGoNq-8GsUAU-7T2vD5-7YAazg-7NydFE-7YhSbx-7S5PfX-7WLudv-99betE-7WM6Xh-7SZBdk-9ny7MT-8GsVEo-7WJ5xZ-99bewE-9987aH-8ZVJJJ-9sUKvZ-839VPL-7Vux8Y-7PJNKr-8ZVJPb-7V5et1-7PiLq4-95sgSN-7NwNcz-7WYTXp-7XfChA-7PiLDi-7VfHm3-9BA4qt-81r7BE-8L4Aia-819YbA-7Q3msV-cMvDUq-9eyfMT-8N2Qbs-7PJNTt-7VrzDR-cMv575-7Vuvc1-8psf5p-9nAVBU</a:t>
            </a:r>
          </a:p>
          <a:p>
            <a:pPr>
              <a:spcBef>
                <a:spcPts val="0"/>
              </a:spcBef>
              <a:buNone/>
            </a:pPr>
            <a:endParaRPr sz="1000" dirty="0"/>
          </a:p>
        </p:txBody>
      </p:sp>
      <p:sp>
        <p:nvSpPr>
          <p:cNvPr id="129" name="Shape 129"/>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289788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sz="1100" dirty="0">
                <a:latin typeface="Century Gothic"/>
                <a:ea typeface="Century Gothic"/>
                <a:cs typeface="Century Gothic"/>
                <a:sym typeface="Century Gothic"/>
              </a:rPr>
              <a:t>The main objective of this study was to use NASA Earth observations to identify indicators of hypoxic events and HABs in the southern Gulf of Mexico and connect their occurrences to nutrient and sediment loading from the </a:t>
            </a:r>
            <a:r>
              <a:rPr lang="en-US" sz="1100" dirty="0" err="1">
                <a:latin typeface="Century Gothic"/>
                <a:ea typeface="Century Gothic"/>
                <a:cs typeface="Century Gothic"/>
                <a:sym typeface="Century Gothic"/>
              </a:rPr>
              <a:t>Grijalva</a:t>
            </a:r>
            <a:r>
              <a:rPr lang="en-US" sz="1100" dirty="0">
                <a:latin typeface="Century Gothic"/>
                <a:ea typeface="Century Gothic"/>
                <a:cs typeface="Century Gothic"/>
                <a:sym typeface="Century Gothic"/>
              </a:rPr>
              <a:t> - Usumacinta River Basin. </a:t>
            </a:r>
          </a:p>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sz="1000" dirty="0"/>
          </a:p>
          <a:p>
            <a:pPr rtl="0">
              <a:spcBef>
                <a:spcPts val="0"/>
              </a:spcBef>
              <a:buNone/>
            </a:pPr>
            <a:r>
              <a:rPr lang="en-US" sz="1000" dirty="0"/>
              <a:t>Photo Sources:</a:t>
            </a:r>
          </a:p>
          <a:p>
            <a:pPr>
              <a:spcBef>
                <a:spcPts val="0"/>
              </a:spcBef>
              <a:buNone/>
            </a:pPr>
            <a:r>
              <a:rPr lang="en-US" sz="1000" dirty="0"/>
              <a:t>https://www.flickr.com/photos/48722974@N07/4558031458/in/photolist-7WM6Xh-7RC7eF-7WHSvB-7VMhxE-7WxfeH-7RWfqk-7RGiTW-81CcmS-7V3qMG-9Ciz1h-83c1Dx-82TKDq-bN5GKR-7RFmAE-9CfE8X-9CfE8v-7RYuKj-7RWaer-7Scnqj-7RC7ee-7Wxaf6-7WM6FC-8u1nWd-7VHZKp-54wxhr-9kSMVi-9n97dh-9kSQGe</a:t>
            </a:r>
          </a:p>
        </p:txBody>
      </p:sp>
      <p:sp>
        <p:nvSpPr>
          <p:cNvPr id="145" name="Shape 14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416339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sz="1100" dirty="0">
                <a:latin typeface="Century Gothic"/>
                <a:ea typeface="Century Gothic"/>
                <a:cs typeface="Century Gothic"/>
                <a:sym typeface="Century Gothic"/>
              </a:rPr>
              <a:t>Although there are challenges to directly measure dissolved oxygen using remote sensing techniques, several known indicators of hypoxic events and HABs can be detected or derived from Earth Observations. These indicators include floating algal index (FAI), normalized difference turbidity index (NDTI), chlorophyll-a (</a:t>
            </a:r>
            <a:r>
              <a:rPr lang="en-US" sz="1100" dirty="0" err="1">
                <a:latin typeface="Century Gothic"/>
                <a:ea typeface="Century Gothic"/>
                <a:cs typeface="Century Gothic"/>
                <a:sym typeface="Century Gothic"/>
              </a:rPr>
              <a:t>Chl</a:t>
            </a:r>
            <a:r>
              <a:rPr lang="en-US" sz="1100" dirty="0">
                <a:latin typeface="Century Gothic"/>
                <a:ea typeface="Century Gothic"/>
                <a:cs typeface="Century Gothic"/>
                <a:sym typeface="Century Gothic"/>
              </a:rPr>
              <a:t>), colored dissolved organic matter (CDOM), sea surface temperature (SST), and </a:t>
            </a:r>
            <a:r>
              <a:rPr lang="en-US" sz="1100" dirty="0" err="1">
                <a:latin typeface="Century Gothic"/>
                <a:ea typeface="Century Gothic"/>
                <a:cs typeface="Century Gothic"/>
                <a:sym typeface="Century Gothic"/>
              </a:rPr>
              <a:t>photosynthetically</a:t>
            </a:r>
            <a:r>
              <a:rPr lang="en-US" sz="1100" dirty="0">
                <a:latin typeface="Century Gothic"/>
                <a:ea typeface="Century Gothic"/>
                <a:cs typeface="Century Gothic"/>
                <a:sym typeface="Century Gothic"/>
              </a:rPr>
              <a:t>-available radiation (PAR).</a:t>
            </a:r>
          </a:p>
        </p:txBody>
      </p:sp>
      <p:sp>
        <p:nvSpPr>
          <p:cNvPr id="152" name="Shape 15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3130449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sz="1100" dirty="0">
                <a:latin typeface="Century Gothic"/>
                <a:ea typeface="Century Gothic"/>
                <a:cs typeface="Century Gothic"/>
                <a:sym typeface="Century Gothic"/>
              </a:rPr>
              <a:t>The Usumacinta-</a:t>
            </a:r>
            <a:r>
              <a:rPr lang="en-US" sz="1100" dirty="0" err="1">
                <a:latin typeface="Century Gothic"/>
                <a:ea typeface="Century Gothic"/>
                <a:cs typeface="Century Gothic"/>
                <a:sym typeface="Century Gothic"/>
              </a:rPr>
              <a:t>Grijalva</a:t>
            </a:r>
            <a:r>
              <a:rPr lang="en-US" sz="1100" dirty="0">
                <a:latin typeface="Century Gothic"/>
                <a:ea typeface="Century Gothic"/>
                <a:cs typeface="Century Gothic"/>
                <a:sym typeface="Century Gothic"/>
              </a:rPr>
              <a:t> River Basin is the second largest freshwater contributor to the Gulf of Mexico. The headwaters for both rivers are in Guatemala, however, the majority of the basin falls within the political boundaries of Mexico, with drainage from the states of Tabasco, Chiapas, and Campeche. </a:t>
            </a:r>
          </a:p>
          <a:p>
            <a:pPr rtl="0">
              <a:spcBef>
                <a:spcPts val="0"/>
              </a:spcBef>
              <a:buNone/>
            </a:pPr>
            <a:endParaRPr sz="1100" dirty="0">
              <a:latin typeface="Century Gothic"/>
              <a:ea typeface="Century Gothic"/>
              <a:cs typeface="Century Gothic"/>
              <a:sym typeface="Century Gothic"/>
            </a:endParaRPr>
          </a:p>
          <a:p>
            <a:pPr rtl="0">
              <a:spcBef>
                <a:spcPts val="0"/>
              </a:spcBef>
              <a:buNone/>
            </a:pPr>
            <a:r>
              <a:rPr lang="en-US" sz="1100" dirty="0">
                <a:latin typeface="Century Gothic"/>
                <a:ea typeface="Century Gothic"/>
                <a:cs typeface="Century Gothic"/>
                <a:sym typeface="Century Gothic"/>
              </a:rPr>
              <a:t>Analyses were performed in </a:t>
            </a:r>
            <a:r>
              <a:rPr lang="en-US" sz="1100" dirty="0" smtClean="0">
                <a:latin typeface="Century Gothic"/>
                <a:ea typeface="Century Gothic"/>
                <a:cs typeface="Century Gothic"/>
                <a:sym typeface="Century Gothic"/>
              </a:rPr>
              <a:t>the </a:t>
            </a:r>
            <a:r>
              <a:rPr lang="en-US" sz="1100" dirty="0">
                <a:latin typeface="Century Gothic"/>
                <a:ea typeface="Century Gothic"/>
                <a:cs typeface="Century Gothic"/>
                <a:sym typeface="Century Gothic"/>
              </a:rPr>
              <a:t>Usumacinta-</a:t>
            </a:r>
            <a:r>
              <a:rPr lang="en-US" sz="1100" dirty="0" err="1">
                <a:latin typeface="Century Gothic"/>
                <a:ea typeface="Century Gothic"/>
                <a:cs typeface="Century Gothic"/>
                <a:sym typeface="Century Gothic"/>
              </a:rPr>
              <a:t>Grijalva</a:t>
            </a:r>
            <a:r>
              <a:rPr lang="en-US" sz="1100" dirty="0">
                <a:latin typeface="Century Gothic"/>
                <a:ea typeface="Century Gothic"/>
                <a:cs typeface="Century Gothic"/>
                <a:sym typeface="Century Gothic"/>
              </a:rPr>
              <a:t> River Basin, </a:t>
            </a:r>
            <a:r>
              <a:rPr lang="en-US" sz="1100" dirty="0" smtClean="0">
                <a:latin typeface="Century Gothic"/>
                <a:ea typeface="Century Gothic"/>
                <a:cs typeface="Century Gothic"/>
                <a:sym typeface="Century Gothic"/>
              </a:rPr>
              <a:t>the </a:t>
            </a:r>
            <a:r>
              <a:rPr lang="en-US" sz="1100" dirty="0">
                <a:latin typeface="Century Gothic"/>
                <a:ea typeface="Century Gothic"/>
                <a:cs typeface="Century Gothic"/>
                <a:sym typeface="Century Gothic"/>
              </a:rPr>
              <a:t>coastal region along the southern end of the Bay of Campeche, </a:t>
            </a:r>
            <a:r>
              <a:rPr lang="en-US" sz="1100" dirty="0" smtClean="0">
                <a:latin typeface="Century Gothic"/>
                <a:ea typeface="Century Gothic"/>
                <a:cs typeface="Century Gothic"/>
                <a:sym typeface="Century Gothic"/>
              </a:rPr>
              <a:t>and</a:t>
            </a:r>
            <a:r>
              <a:rPr lang="en-US" sz="1100" baseline="0" dirty="0" smtClean="0">
                <a:latin typeface="Century Gothic"/>
                <a:ea typeface="Century Gothic"/>
                <a:cs typeface="Century Gothic"/>
                <a:sym typeface="Century Gothic"/>
              </a:rPr>
              <a:t> </a:t>
            </a:r>
            <a:r>
              <a:rPr lang="en-US" sz="1100" dirty="0" smtClean="0">
                <a:latin typeface="Century Gothic"/>
                <a:ea typeface="Century Gothic"/>
                <a:cs typeface="Century Gothic"/>
                <a:sym typeface="Century Gothic"/>
              </a:rPr>
              <a:t>the </a:t>
            </a:r>
            <a:r>
              <a:rPr lang="en-US" sz="1100" dirty="0">
                <a:latin typeface="Century Gothic"/>
                <a:ea typeface="Century Gothic"/>
                <a:cs typeface="Century Gothic"/>
                <a:sym typeface="Century Gothic"/>
              </a:rPr>
              <a:t>Gulf of Mexico as a whole. </a:t>
            </a:r>
          </a:p>
          <a:p>
            <a:pPr>
              <a:spcBef>
                <a:spcPts val="0"/>
              </a:spcBef>
              <a:buNone/>
            </a:pPr>
            <a:endParaRPr dirty="0"/>
          </a:p>
        </p:txBody>
      </p:sp>
      <p:sp>
        <p:nvSpPr>
          <p:cNvPr id="169" name="Shape 169"/>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2262368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sz="1100" dirty="0">
                <a:latin typeface="Century Gothic"/>
                <a:ea typeface="Century Gothic"/>
                <a:cs typeface="Century Gothic"/>
                <a:sym typeface="Century Gothic"/>
              </a:rPr>
              <a:t>Aqua MODIS SMI Level 3, 8-day composites for 2002-2014 were downloaded through the Ocean Color database and used to analyze.  These products were used in creating a time series analysis of </a:t>
            </a:r>
            <a:r>
              <a:rPr lang="en-US" sz="1100" dirty="0" err="1">
                <a:latin typeface="Century Gothic"/>
                <a:ea typeface="Century Gothic"/>
                <a:cs typeface="Century Gothic"/>
                <a:sym typeface="Century Gothic"/>
              </a:rPr>
              <a:t>Chl</a:t>
            </a:r>
            <a:r>
              <a:rPr lang="en-US" sz="1100" dirty="0">
                <a:latin typeface="Century Gothic"/>
                <a:ea typeface="Century Gothic"/>
                <a:cs typeface="Century Gothic"/>
                <a:sym typeface="Century Gothic"/>
              </a:rPr>
              <a:t>, SST, PAR, and CDOM.</a:t>
            </a:r>
          </a:p>
          <a:p>
            <a:pPr rtl="0">
              <a:spcBef>
                <a:spcPts val="0"/>
              </a:spcBef>
              <a:buNone/>
            </a:pPr>
            <a:endParaRPr sz="1100" dirty="0">
              <a:latin typeface="Century Gothic"/>
              <a:ea typeface="Century Gothic"/>
              <a:cs typeface="Century Gothic"/>
              <a:sym typeface="Century Gothic"/>
            </a:endParaRPr>
          </a:p>
          <a:p>
            <a:pPr rtl="0">
              <a:spcBef>
                <a:spcPts val="0"/>
              </a:spcBef>
              <a:buNone/>
            </a:pPr>
            <a:r>
              <a:rPr lang="en-US" sz="1100" dirty="0">
                <a:latin typeface="Century Gothic"/>
                <a:ea typeface="Century Gothic"/>
                <a:cs typeface="Century Gothic"/>
                <a:sym typeface="Century Gothic"/>
              </a:rPr>
              <a:t>Landsat 8 OLI climate data records (CDRs) were obtained and accessed through the USGS Earth Explorer database. These data were used for analyzing years 2013 - 2014 to derive FAI and NDTI in study area α. Bands 3, 4, 5, and 6 were used to derive FAI and NDTI. </a:t>
            </a:r>
          </a:p>
          <a:p>
            <a:pPr>
              <a:spcBef>
                <a:spcPts val="0"/>
              </a:spcBef>
              <a:buNone/>
            </a:pPr>
            <a:endParaRPr sz="1100" dirty="0">
              <a:latin typeface="Century Gothic"/>
              <a:ea typeface="Century Gothic"/>
              <a:cs typeface="Century Gothic"/>
              <a:sym typeface="Century Gothic"/>
            </a:endParaRPr>
          </a:p>
        </p:txBody>
      </p:sp>
      <p:sp>
        <p:nvSpPr>
          <p:cNvPr id="180" name="Shape 180"/>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2175351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sz="1100" dirty="0">
                <a:latin typeface="Century Gothic"/>
                <a:ea typeface="Century Gothic"/>
                <a:cs typeface="Century Gothic"/>
                <a:sym typeface="Century Gothic"/>
              </a:rPr>
              <a:t>MODIS products were processed using </a:t>
            </a:r>
            <a:r>
              <a:rPr lang="en-US" sz="1100" dirty="0" err="1">
                <a:latin typeface="Century Gothic"/>
                <a:ea typeface="Century Gothic"/>
                <a:cs typeface="Century Gothic"/>
                <a:sym typeface="Century Gothic"/>
              </a:rPr>
              <a:t>TerrSet’s</a:t>
            </a:r>
            <a:r>
              <a:rPr lang="en-US" sz="1100" dirty="0">
                <a:latin typeface="Century Gothic"/>
                <a:ea typeface="Century Gothic"/>
                <a:cs typeface="Century Gothic"/>
                <a:sym typeface="Century Gothic"/>
              </a:rPr>
              <a:t> Geospatial Monitoring and Modeling Software. </a:t>
            </a:r>
            <a:r>
              <a:rPr lang="en-US" sz="1100" dirty="0" err="1">
                <a:latin typeface="Century Gothic"/>
                <a:ea typeface="Century Gothic"/>
                <a:cs typeface="Century Gothic"/>
                <a:sym typeface="Century Gothic"/>
              </a:rPr>
              <a:t>TerrSet</a:t>
            </a:r>
            <a:r>
              <a:rPr lang="en-US" sz="1100" dirty="0">
                <a:latin typeface="Century Gothic"/>
                <a:ea typeface="Century Gothic"/>
                <a:cs typeface="Century Gothic"/>
                <a:sym typeface="Century Gothic"/>
              </a:rPr>
              <a:t> Earth Trends Modeler (ETM) was used to analyze </a:t>
            </a:r>
            <a:r>
              <a:rPr lang="en-US" sz="1100" dirty="0" err="1">
                <a:latin typeface="Century Gothic"/>
                <a:ea typeface="Century Gothic"/>
                <a:cs typeface="Century Gothic"/>
                <a:sym typeface="Century Gothic"/>
              </a:rPr>
              <a:t>Chl</a:t>
            </a:r>
            <a:r>
              <a:rPr lang="en-US" sz="1100" dirty="0">
                <a:latin typeface="Century Gothic"/>
                <a:ea typeface="Century Gothic"/>
                <a:cs typeface="Century Gothic"/>
                <a:sym typeface="Century Gothic"/>
              </a:rPr>
              <a:t>, SST, CDOM, and PAR for patterns consistent with algal blooms or hypoxic events. As determined by </a:t>
            </a:r>
            <a:r>
              <a:rPr lang="en-US" sz="1100" dirty="0" err="1">
                <a:latin typeface="Century Gothic"/>
                <a:ea typeface="Century Gothic"/>
                <a:cs typeface="Century Gothic"/>
                <a:sym typeface="Century Gothic"/>
              </a:rPr>
              <a:t>Stumpf</a:t>
            </a:r>
            <a:r>
              <a:rPr lang="en-US" sz="1100" dirty="0">
                <a:latin typeface="Century Gothic"/>
                <a:ea typeface="Century Gothic"/>
                <a:cs typeface="Century Gothic"/>
                <a:sym typeface="Century Gothic"/>
              </a:rPr>
              <a:t> </a:t>
            </a:r>
            <a:r>
              <a:rPr lang="en-US" sz="1100" i="1" dirty="0">
                <a:latin typeface="Century Gothic"/>
                <a:ea typeface="Century Gothic"/>
                <a:cs typeface="Century Gothic"/>
                <a:sym typeface="Century Gothic"/>
              </a:rPr>
              <a:t>et al</a:t>
            </a:r>
            <a:r>
              <a:rPr lang="en-US" sz="1100" dirty="0">
                <a:latin typeface="Century Gothic"/>
                <a:ea typeface="Century Gothic"/>
                <a:cs typeface="Century Gothic"/>
                <a:sym typeface="Century Gothic"/>
              </a:rPr>
              <a:t>. (2003), anomalies in </a:t>
            </a:r>
            <a:r>
              <a:rPr lang="en-US" sz="1100" dirty="0" err="1">
                <a:latin typeface="Century Gothic"/>
                <a:ea typeface="Century Gothic"/>
                <a:cs typeface="Century Gothic"/>
                <a:sym typeface="Century Gothic"/>
              </a:rPr>
              <a:t>Chl</a:t>
            </a:r>
            <a:r>
              <a:rPr lang="en-US" sz="1100" dirty="0">
                <a:latin typeface="Century Gothic"/>
                <a:ea typeface="Century Gothic"/>
                <a:cs typeface="Century Gothic"/>
                <a:sym typeface="Century Gothic"/>
              </a:rPr>
              <a:t> spectral signatures serve as the first indication timing and occurrence of algal blooms. Additionally, the CDOM to </a:t>
            </a:r>
            <a:r>
              <a:rPr lang="en-US" sz="1100" dirty="0" err="1">
                <a:latin typeface="Century Gothic"/>
                <a:ea typeface="Century Gothic"/>
                <a:cs typeface="Century Gothic"/>
                <a:sym typeface="Century Gothic"/>
              </a:rPr>
              <a:t>Chl</a:t>
            </a:r>
            <a:r>
              <a:rPr lang="en-US" sz="1100" dirty="0">
                <a:latin typeface="Century Gothic"/>
                <a:ea typeface="Century Gothic"/>
                <a:cs typeface="Century Gothic"/>
                <a:sym typeface="Century Gothic"/>
              </a:rPr>
              <a:t> reflectance ratio was developed by Morel and </a:t>
            </a:r>
            <a:r>
              <a:rPr lang="en-US" sz="1100" dirty="0" err="1">
                <a:latin typeface="Century Gothic"/>
                <a:ea typeface="Century Gothic"/>
                <a:cs typeface="Century Gothic"/>
                <a:sym typeface="Century Gothic"/>
              </a:rPr>
              <a:t>Gentili</a:t>
            </a:r>
            <a:r>
              <a:rPr lang="en-US" sz="1100" dirty="0">
                <a:latin typeface="Century Gothic"/>
                <a:ea typeface="Century Gothic"/>
                <a:cs typeface="Century Gothic"/>
                <a:sym typeface="Century Gothic"/>
              </a:rPr>
              <a:t> (2009) as a way of distinguishing live phytoplankton from detritus in the open ocean.  We looked at making short and long term trend analyses of these indicators and linear modeling of the lagged relationships between individual series over time.</a:t>
            </a:r>
          </a:p>
          <a:p>
            <a:pPr rtl="0">
              <a:spcBef>
                <a:spcPts val="0"/>
              </a:spcBef>
              <a:buNone/>
            </a:pPr>
            <a:endParaRPr sz="1100" dirty="0">
              <a:latin typeface="Century Gothic"/>
              <a:ea typeface="Century Gothic"/>
              <a:cs typeface="Century Gothic"/>
              <a:sym typeface="Century Gothic"/>
            </a:endParaRPr>
          </a:p>
          <a:p>
            <a:pPr rtl="0">
              <a:spcBef>
                <a:spcPts val="0"/>
              </a:spcBef>
              <a:buNone/>
            </a:pPr>
            <a:endParaRPr sz="1100" dirty="0">
              <a:latin typeface="Century Gothic"/>
              <a:ea typeface="Century Gothic"/>
              <a:cs typeface="Century Gothic"/>
              <a:sym typeface="Century Gothic"/>
            </a:endParaRPr>
          </a:p>
          <a:p>
            <a:pPr rtl="0">
              <a:spcBef>
                <a:spcPts val="0"/>
              </a:spcBef>
              <a:buNone/>
            </a:pPr>
            <a:r>
              <a:rPr lang="en-US" sz="1100" dirty="0">
                <a:latin typeface="Century Gothic"/>
                <a:ea typeface="Century Gothic"/>
                <a:cs typeface="Century Gothic"/>
                <a:sym typeface="Century Gothic"/>
              </a:rPr>
              <a:t>Sources:</a:t>
            </a:r>
          </a:p>
          <a:p>
            <a:pPr rtl="0">
              <a:spcBef>
                <a:spcPts val="0"/>
              </a:spcBef>
              <a:buNone/>
            </a:pPr>
            <a:endParaRPr sz="1100" dirty="0">
              <a:latin typeface="Century Gothic"/>
              <a:ea typeface="Century Gothic"/>
              <a:cs typeface="Century Gothic"/>
              <a:sym typeface="Century Gothic"/>
            </a:endParaRPr>
          </a:p>
          <a:p>
            <a:pPr rtl="0">
              <a:spcBef>
                <a:spcPts val="0"/>
              </a:spcBef>
              <a:buNone/>
            </a:pPr>
            <a:r>
              <a:rPr lang="en-US" sz="1100" dirty="0" err="1">
                <a:latin typeface="Century Gothic"/>
                <a:ea typeface="Century Gothic"/>
                <a:cs typeface="Century Gothic"/>
                <a:sym typeface="Century Gothic"/>
              </a:rPr>
              <a:t>Stumpf</a:t>
            </a:r>
            <a:r>
              <a:rPr lang="en-US" sz="1100" dirty="0">
                <a:latin typeface="Century Gothic"/>
                <a:ea typeface="Century Gothic"/>
                <a:cs typeface="Century Gothic"/>
                <a:sym typeface="Century Gothic"/>
              </a:rPr>
              <a:t>, R. P., Tomlinson, M. P., Calkins J. A., Kirkpatrick, B., Fisher, K., Nierenberg K., Currier, R., and T. T. Wynne. (2009). Skill assessment for an operational algal bloom forecast system. Journal of Marine Systems 76: 151-161.</a:t>
            </a:r>
          </a:p>
          <a:p>
            <a:pPr rtl="0">
              <a:spcBef>
                <a:spcPts val="0"/>
              </a:spcBef>
              <a:buNone/>
            </a:pPr>
            <a:endParaRPr sz="1100" dirty="0">
              <a:latin typeface="Century Gothic"/>
              <a:ea typeface="Century Gothic"/>
              <a:cs typeface="Century Gothic"/>
              <a:sym typeface="Century Gothic"/>
            </a:endParaRPr>
          </a:p>
          <a:p>
            <a:pPr rtl="0">
              <a:spcBef>
                <a:spcPts val="0"/>
              </a:spcBef>
              <a:buNone/>
            </a:pPr>
            <a:r>
              <a:rPr lang="en-US" sz="1200" b="0" i="0" u="none" strike="noStrike" kern="1200" dirty="0" smtClean="0">
                <a:solidFill>
                  <a:schemeClr val="tx1"/>
                </a:solidFill>
                <a:effectLst/>
                <a:latin typeface="+mn-lt"/>
                <a:ea typeface="+mn-ea"/>
                <a:cs typeface="+mn-cs"/>
              </a:rPr>
              <a:t>Morel, A. and B. </a:t>
            </a:r>
            <a:r>
              <a:rPr lang="en-US" sz="1200" b="0" i="0" u="none" strike="noStrike" kern="1200" dirty="0" err="1" smtClean="0">
                <a:solidFill>
                  <a:schemeClr val="tx1"/>
                </a:solidFill>
                <a:effectLst/>
                <a:latin typeface="+mn-lt"/>
                <a:ea typeface="+mn-ea"/>
                <a:cs typeface="+mn-cs"/>
              </a:rPr>
              <a:t>Gentilli</a:t>
            </a:r>
            <a:r>
              <a:rPr lang="en-US" sz="1200" b="0" i="0" u="none" strike="noStrike" kern="1200" dirty="0" smtClean="0">
                <a:solidFill>
                  <a:schemeClr val="tx1"/>
                </a:solidFill>
                <a:effectLst/>
                <a:latin typeface="+mn-lt"/>
                <a:ea typeface="+mn-ea"/>
                <a:cs typeface="+mn-cs"/>
              </a:rPr>
              <a:t>. (2009). A simple band ratio technique to quantify the colored dissolved and detrital organic material from ocean color remotely sensed data. </a:t>
            </a:r>
            <a:r>
              <a:rPr lang="en-US" sz="1200" b="0" i="1" u="none" strike="noStrike" kern="1200" dirty="0" smtClean="0">
                <a:solidFill>
                  <a:schemeClr val="tx1"/>
                </a:solidFill>
                <a:effectLst/>
                <a:latin typeface="+mn-lt"/>
                <a:ea typeface="+mn-ea"/>
                <a:cs typeface="+mn-cs"/>
              </a:rPr>
              <a:t>Remote Sensing of Environment</a:t>
            </a:r>
            <a:r>
              <a:rPr lang="en-US" sz="1200" b="0" i="0" u="none" strike="noStrike" kern="1200" dirty="0" smtClean="0">
                <a:solidFill>
                  <a:schemeClr val="tx1"/>
                </a:solidFill>
                <a:effectLst/>
                <a:latin typeface="+mn-lt"/>
                <a:ea typeface="+mn-ea"/>
                <a:cs typeface="+mn-cs"/>
              </a:rPr>
              <a:t> 113: 998–1011.</a:t>
            </a:r>
            <a:endParaRPr sz="1100" dirty="0">
              <a:latin typeface="Century Gothic"/>
              <a:ea typeface="Century Gothic"/>
              <a:cs typeface="Century Gothic"/>
              <a:sym typeface="Century Gothic"/>
            </a:endParaRPr>
          </a:p>
          <a:p>
            <a:pPr>
              <a:spcBef>
                <a:spcPts val="0"/>
              </a:spcBef>
              <a:buNone/>
            </a:pPr>
            <a:endParaRPr dirty="0"/>
          </a:p>
        </p:txBody>
      </p:sp>
      <p:sp>
        <p:nvSpPr>
          <p:cNvPr id="190" name="Shape 190"/>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7</a:t>
            </a:fld>
            <a:endParaRPr lang="en-US"/>
          </a:p>
        </p:txBody>
      </p:sp>
    </p:spTree>
    <p:extLst>
      <p:ext uri="{BB962C8B-B14F-4D97-AF65-F5344CB8AC3E}">
        <p14:creationId xmlns:p14="http://schemas.microsoft.com/office/powerpoint/2010/main" val="4270831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sz="1100" dirty="0">
                <a:latin typeface="Questrial"/>
                <a:ea typeface="Questrial"/>
                <a:cs typeface="Questrial"/>
                <a:sym typeface="Questrial"/>
              </a:rPr>
              <a:t>Landsat 8 scenes were processed using an </a:t>
            </a:r>
            <a:r>
              <a:rPr lang="en-US" sz="1100" dirty="0" err="1">
                <a:latin typeface="Questrial"/>
                <a:ea typeface="Questrial"/>
                <a:cs typeface="Questrial"/>
                <a:sym typeface="Questrial"/>
              </a:rPr>
              <a:t>ArcPy</a:t>
            </a:r>
            <a:r>
              <a:rPr lang="en-US" sz="1100" dirty="0">
                <a:latin typeface="Questrial"/>
                <a:ea typeface="Questrial"/>
                <a:cs typeface="Questrial"/>
                <a:sym typeface="Questrial"/>
              </a:rPr>
              <a:t> reflectance to index script in order to produce FAI and NDTI.</a:t>
            </a:r>
          </a:p>
          <a:p>
            <a:pPr rtl="0">
              <a:spcBef>
                <a:spcPts val="0"/>
              </a:spcBef>
              <a:buNone/>
            </a:pPr>
            <a:endParaRPr sz="1100" dirty="0">
              <a:latin typeface="Questrial"/>
              <a:ea typeface="Questrial"/>
              <a:cs typeface="Questrial"/>
              <a:sym typeface="Questrial"/>
            </a:endParaRPr>
          </a:p>
          <a:p>
            <a:pPr rtl="0">
              <a:spcBef>
                <a:spcPts val="0"/>
              </a:spcBef>
              <a:buNone/>
            </a:pPr>
            <a:r>
              <a:rPr lang="en-US" sz="1100" dirty="0">
                <a:latin typeface="Questrial"/>
                <a:ea typeface="Questrial"/>
                <a:cs typeface="Questrial"/>
                <a:sym typeface="Questrial"/>
              </a:rPr>
              <a:t>Scientific advisors from the Bay Area Environmental Research Institute (BAERI) provided the script to automate FAI and NDTI. This script iterated through a chosen folder of TIFF files and applied FAI and NDTI to all images, with the resultant output being a new folder of raster files with the indices applied. </a:t>
            </a:r>
          </a:p>
          <a:p>
            <a:pPr rtl="0">
              <a:spcBef>
                <a:spcPts val="0"/>
              </a:spcBef>
              <a:buNone/>
            </a:pPr>
            <a:endParaRPr sz="1100" dirty="0">
              <a:latin typeface="Questrial"/>
              <a:ea typeface="Questrial"/>
              <a:cs typeface="Questrial"/>
              <a:sym typeface="Questrial"/>
            </a:endParaRPr>
          </a:p>
          <a:p>
            <a:pPr rtl="0">
              <a:spcBef>
                <a:spcPts val="0"/>
              </a:spcBef>
              <a:buNone/>
            </a:pPr>
            <a:r>
              <a:rPr lang="en-US" sz="1100" dirty="0">
                <a:latin typeface="Questrial"/>
                <a:ea typeface="Questrial"/>
                <a:cs typeface="Questrial"/>
                <a:sym typeface="Questrial"/>
              </a:rPr>
              <a:t>Within the script, NDTI requires a customized setting for the minimum and maximum target pixels. There is a default setting to choose from, but for more accurate results in the study region, the invariants were chosen by hand. This was done by selecting and averaging multiple satellite image target pixel values of where the brightest and darkest land pixels were within a 3 x 3 grid. These values were set to 0.1752 maximum and .0289 minimum.</a:t>
            </a:r>
          </a:p>
          <a:p>
            <a:pPr>
              <a:spcBef>
                <a:spcPts val="0"/>
              </a:spcBef>
              <a:buNone/>
            </a:pPr>
            <a:endParaRPr sz="1100" dirty="0">
              <a:latin typeface="Questrial"/>
              <a:ea typeface="Questrial"/>
              <a:cs typeface="Questrial"/>
              <a:sym typeface="Questrial"/>
            </a:endParaRPr>
          </a:p>
        </p:txBody>
      </p:sp>
      <p:sp>
        <p:nvSpPr>
          <p:cNvPr id="199" name="Shape 199"/>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274340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sz="1100" dirty="0">
                <a:latin typeface="Questrial"/>
                <a:ea typeface="Questrial"/>
                <a:cs typeface="Questrial"/>
                <a:sym typeface="Questrial"/>
              </a:rPr>
              <a:t>ArcMap was utilized for analyzing basin data in study area β using the SWAT tool.  The SWAT application delineated a watershed area based on the DEM, which served as a model input, along with weather, soil, and hydrologic data. The river gauge data were used to calibrate the SWAT model for a more accurate look at the nutrient and sediment loading that are contributing to hypoxia in the southern </a:t>
            </a:r>
            <a:r>
              <a:rPr lang="en-US" sz="1100" dirty="0" err="1">
                <a:latin typeface="Questrial"/>
                <a:ea typeface="Questrial"/>
                <a:cs typeface="Questrial"/>
                <a:sym typeface="Questrial"/>
              </a:rPr>
              <a:t>GoM</a:t>
            </a:r>
            <a:r>
              <a:rPr lang="en-US" sz="1100" dirty="0">
                <a:latin typeface="Questrial"/>
                <a:ea typeface="Questrial"/>
                <a:cs typeface="Questrial"/>
                <a:sym typeface="Questrial"/>
              </a:rPr>
              <a:t>. </a:t>
            </a:r>
          </a:p>
          <a:p>
            <a:pPr rtl="0">
              <a:spcBef>
                <a:spcPts val="0"/>
              </a:spcBef>
              <a:buNone/>
            </a:pPr>
            <a:endParaRPr sz="1100" dirty="0">
              <a:latin typeface="Questrial"/>
              <a:ea typeface="Questrial"/>
              <a:cs typeface="Questrial"/>
              <a:sym typeface="Questrial"/>
            </a:endParaRPr>
          </a:p>
          <a:p>
            <a:pPr rtl="0">
              <a:spcBef>
                <a:spcPts val="0"/>
              </a:spcBef>
              <a:buNone/>
            </a:pPr>
            <a:r>
              <a:rPr lang="en-US" sz="1100" dirty="0">
                <a:latin typeface="Questrial"/>
                <a:ea typeface="Questrial"/>
                <a:cs typeface="Questrial"/>
                <a:sym typeface="Questrial"/>
              </a:rPr>
              <a:t>Two forms of Digital Elevation Models (DEM) were obtained from the USGS Earth Explorer database. ASTER GLOBAL DEMs provided 10 detailed tiles needed in study region β. These tiles were mosaicked together using ArcGIS, and merged with the larger DEM obtained from the Global 30 Arc-Second Elevation (GTOPO30) </a:t>
            </a:r>
            <a:r>
              <a:rPr lang="en-US" sz="1100" dirty="0" err="1">
                <a:latin typeface="Questrial"/>
                <a:ea typeface="Questrial"/>
                <a:cs typeface="Questrial"/>
                <a:sym typeface="Questrial"/>
              </a:rPr>
              <a:t>DEMs.</a:t>
            </a:r>
            <a:r>
              <a:rPr lang="en-US" sz="1100" dirty="0">
                <a:latin typeface="Questrial"/>
                <a:ea typeface="Questrial"/>
                <a:cs typeface="Questrial"/>
                <a:sym typeface="Questrial"/>
              </a:rPr>
              <a:t> These tiles provided the additional coverage in study area β that the GTOPO30 DEMs could not provide.</a:t>
            </a:r>
          </a:p>
          <a:p>
            <a:pPr rtl="0">
              <a:spcBef>
                <a:spcPts val="0"/>
              </a:spcBef>
              <a:buNone/>
            </a:pPr>
            <a:endParaRPr sz="1100" dirty="0">
              <a:latin typeface="Questrial"/>
              <a:ea typeface="Questrial"/>
              <a:cs typeface="Questrial"/>
              <a:sym typeface="Questrial"/>
            </a:endParaRPr>
          </a:p>
          <a:p>
            <a:pPr rtl="0">
              <a:spcBef>
                <a:spcPts val="0"/>
              </a:spcBef>
              <a:buNone/>
            </a:pPr>
            <a:r>
              <a:rPr lang="en-US" sz="1100" dirty="0">
                <a:latin typeface="Questrial"/>
                <a:ea typeface="Questrial"/>
                <a:cs typeface="Questrial"/>
                <a:sym typeface="Questrial"/>
              </a:rPr>
              <a:t>Weather data utilized for this study were obtained from Texas A&amp;M University.  These data included temperature, precipitation, wind speed, relative humidity, and solar radiation.</a:t>
            </a:r>
          </a:p>
          <a:p>
            <a:pPr rtl="0">
              <a:spcBef>
                <a:spcPts val="0"/>
              </a:spcBef>
              <a:buNone/>
            </a:pPr>
            <a:endParaRPr sz="1100" dirty="0">
              <a:latin typeface="Questrial"/>
              <a:ea typeface="Questrial"/>
              <a:cs typeface="Questrial"/>
              <a:sym typeface="Questrial"/>
            </a:endParaRPr>
          </a:p>
          <a:p>
            <a:pPr rtl="0">
              <a:spcBef>
                <a:spcPts val="0"/>
              </a:spcBef>
              <a:buNone/>
            </a:pPr>
            <a:r>
              <a:rPr lang="en-US" sz="1100" dirty="0" smtClean="0">
                <a:latin typeface="Questrial"/>
                <a:ea typeface="Questrial"/>
                <a:cs typeface="Questrial"/>
                <a:sym typeface="Questrial"/>
              </a:rPr>
              <a:t>Land cover </a:t>
            </a:r>
            <a:r>
              <a:rPr lang="en-US" sz="1100" dirty="0">
                <a:latin typeface="Questrial"/>
                <a:ea typeface="Questrial"/>
                <a:cs typeface="Questrial"/>
                <a:sym typeface="Questrial"/>
              </a:rPr>
              <a:t>and soil maps were obtained </a:t>
            </a:r>
            <a:r>
              <a:rPr lang="en-US" sz="1100" dirty="0" smtClean="0">
                <a:latin typeface="Questrial"/>
                <a:ea typeface="Questrial"/>
                <a:cs typeface="Questrial"/>
                <a:sym typeface="Questrial"/>
              </a:rPr>
              <a:t>from </a:t>
            </a:r>
            <a:r>
              <a:rPr lang="en-US" sz="1200" b="0" i="0" kern="1200" dirty="0" smtClean="0">
                <a:solidFill>
                  <a:schemeClr val="tx1"/>
                </a:solidFill>
                <a:effectLst/>
                <a:latin typeface="+mn-lt"/>
                <a:ea typeface="+mn-ea"/>
                <a:cs typeface="+mn-cs"/>
              </a:rPr>
              <a:t>ESA Climate Change Initiative - Land Cover (CCI-LC) database and</a:t>
            </a:r>
            <a:r>
              <a:rPr lang="en-US" sz="1100" dirty="0" smtClean="0">
                <a:latin typeface="Questrial"/>
                <a:ea typeface="Questrial"/>
                <a:cs typeface="Questrial"/>
                <a:sym typeface="Questrial"/>
              </a:rPr>
              <a:t> </a:t>
            </a:r>
            <a:r>
              <a:rPr lang="en-US" sz="1100" dirty="0">
                <a:latin typeface="Questrial"/>
                <a:ea typeface="Questrial"/>
                <a:cs typeface="Questrial"/>
                <a:sym typeface="Questrial"/>
              </a:rPr>
              <a:t>the United Nations University – Institute for Water, Environment, and Health (UNU-INWEH) database (UNU-INWEH, 2015</a:t>
            </a:r>
            <a:r>
              <a:rPr lang="en-US" sz="1100" dirty="0" smtClean="0">
                <a:latin typeface="Questrial"/>
                <a:ea typeface="Questrial"/>
                <a:cs typeface="Questrial"/>
                <a:sym typeface="Questrial"/>
              </a:rPr>
              <a:t>), respectively. </a:t>
            </a:r>
            <a:endParaRPr lang="en-US" sz="1100" dirty="0">
              <a:latin typeface="Questrial"/>
              <a:ea typeface="Questrial"/>
              <a:cs typeface="Questrial"/>
              <a:sym typeface="Questrial"/>
            </a:endParaRPr>
          </a:p>
          <a:p>
            <a:pPr rtl="0">
              <a:spcBef>
                <a:spcPts val="0"/>
              </a:spcBef>
              <a:buNone/>
            </a:pPr>
            <a:endParaRPr dirty="0"/>
          </a:p>
          <a:p>
            <a:pPr rtl="0">
              <a:spcBef>
                <a:spcPts val="0"/>
              </a:spcBef>
              <a:buNone/>
            </a:pPr>
            <a:r>
              <a:rPr lang="en-US" sz="1100" dirty="0">
                <a:latin typeface="Questrial"/>
                <a:ea typeface="Questrial"/>
                <a:cs typeface="Questrial"/>
                <a:sym typeface="Questrial"/>
              </a:rPr>
              <a:t>Streamflow data from the </a:t>
            </a:r>
            <a:r>
              <a:rPr lang="en-US" sz="1100" dirty="0" err="1">
                <a:latin typeface="Questrial"/>
                <a:ea typeface="Questrial"/>
                <a:cs typeface="Questrial"/>
                <a:sym typeface="Questrial"/>
              </a:rPr>
              <a:t>Grijalva</a:t>
            </a:r>
            <a:r>
              <a:rPr lang="en-US" sz="1100" dirty="0">
                <a:latin typeface="Questrial"/>
                <a:ea typeface="Questrial"/>
                <a:cs typeface="Questrial"/>
                <a:sym typeface="Questrial"/>
              </a:rPr>
              <a:t> - Usumacinta watershed were necessary for calibrating the SWAT model. These data were obtained from the Banco Nacional de </a:t>
            </a:r>
            <a:r>
              <a:rPr lang="en-US" sz="1100" dirty="0" err="1">
                <a:latin typeface="Questrial"/>
                <a:ea typeface="Questrial"/>
                <a:cs typeface="Questrial"/>
                <a:sym typeface="Questrial"/>
              </a:rPr>
              <a:t>Datos</a:t>
            </a:r>
            <a:r>
              <a:rPr lang="en-US" sz="1100" dirty="0">
                <a:latin typeface="Questrial"/>
                <a:ea typeface="Questrial"/>
                <a:cs typeface="Questrial"/>
                <a:sym typeface="Questrial"/>
              </a:rPr>
              <a:t> de </a:t>
            </a:r>
            <a:r>
              <a:rPr lang="en-US" sz="1100" dirty="0" err="1">
                <a:latin typeface="Questrial"/>
                <a:ea typeface="Questrial"/>
                <a:cs typeface="Questrial"/>
                <a:sym typeface="Questrial"/>
              </a:rPr>
              <a:t>Aguas</a:t>
            </a:r>
            <a:r>
              <a:rPr lang="en-US" sz="1100" dirty="0">
                <a:latin typeface="Questrial"/>
                <a:ea typeface="Questrial"/>
                <a:cs typeface="Questrial"/>
                <a:sym typeface="Questrial"/>
              </a:rPr>
              <a:t> </a:t>
            </a:r>
            <a:r>
              <a:rPr lang="en-US" sz="1100" dirty="0" err="1">
                <a:latin typeface="Questrial"/>
                <a:ea typeface="Questrial"/>
                <a:cs typeface="Questrial"/>
                <a:sym typeface="Questrial"/>
              </a:rPr>
              <a:t>Superficiales</a:t>
            </a:r>
            <a:r>
              <a:rPr lang="en-US" sz="1100" dirty="0">
                <a:latin typeface="Questrial"/>
                <a:ea typeface="Questrial"/>
                <a:cs typeface="Questrial"/>
                <a:sym typeface="Questrial"/>
              </a:rPr>
              <a:t> (BANDAS).</a:t>
            </a:r>
          </a:p>
          <a:p>
            <a:pPr>
              <a:spcBef>
                <a:spcPts val="0"/>
              </a:spcBef>
              <a:buNone/>
            </a:pPr>
            <a:endParaRPr dirty="0"/>
          </a:p>
        </p:txBody>
      </p:sp>
      <p:sp>
        <p:nvSpPr>
          <p:cNvPr id="208" name="Shape 208"/>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9</a:t>
            </a:fld>
            <a:endParaRPr lang="en-US"/>
          </a:p>
        </p:txBody>
      </p:sp>
    </p:spTree>
    <p:extLst>
      <p:ext uri="{BB962C8B-B14F-4D97-AF65-F5344CB8AC3E}">
        <p14:creationId xmlns:p14="http://schemas.microsoft.com/office/powerpoint/2010/main" val="45719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entury Gothic"/>
                <a:buNone/>
              </a:pPr>
              <a:endParaRPr sz="1800" b="0" i="0" u="none" strike="noStrike" cap="none" baseline="0">
                <a:solidFill>
                  <a:schemeClr val="dk1"/>
                </a:solidFill>
                <a:latin typeface="Questrial"/>
                <a:ea typeface="Questrial"/>
                <a:cs typeface="Questrial"/>
                <a:sym typeface="Questrial"/>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1"/>
        <p:cNvGrpSpPr/>
        <p:nvPr/>
      </p:nvGrpSpPr>
      <p:grpSpPr>
        <a:xfrm>
          <a:off x="0" y="0"/>
          <a:ext cx="0" cy="0"/>
          <a:chOff x="0" y="0"/>
          <a:chExt cx="0" cy="0"/>
        </a:xfrm>
      </p:grpSpPr>
      <p:sp>
        <p:nvSpPr>
          <p:cNvPr id="92" name="Shape 9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93" name="Shape 9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94" name="Shape 94"/>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a:spLocks noGrp="1"/>
          </p:cNvSpPr>
          <p:nvPr>
            <p:ph type="pic" idx="3"/>
          </p:nvPr>
        </p:nvSpPr>
        <p:spPr>
          <a:xfrm>
            <a:off x="0" y="3429000"/>
            <a:ext cx="9144000" cy="3429000"/>
          </a:xfrm>
          <a:prstGeom prst="rect">
            <a:avLst/>
          </a:prstGeom>
          <a:noFill/>
          <a:ln>
            <a:noFill/>
          </a:ln>
        </p:spPr>
      </p:sp>
      <p:sp>
        <p:nvSpPr>
          <p:cNvPr id="97" name="Shape 9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8"/>
        <p:cNvGrpSpPr/>
        <p:nvPr/>
      </p:nvGrpSpPr>
      <p:grpSpPr>
        <a:xfrm>
          <a:off x="0" y="0"/>
          <a:ext cx="0" cy="0"/>
          <a:chOff x="0" y="0"/>
          <a:chExt cx="0" cy="0"/>
        </a:xfrm>
      </p:grpSpPr>
      <p:sp>
        <p:nvSpPr>
          <p:cNvPr id="99" name="Shape 9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100" name="Shape 10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101" name="Shape 101"/>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33" name="Shape 33"/>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a:spLocks noGrp="1"/>
          </p:cNvSpPr>
          <p:nvPr>
            <p:ph type="pic" idx="3"/>
          </p:nvPr>
        </p:nvSpPr>
        <p:spPr>
          <a:xfrm>
            <a:off x="4572000" y="0"/>
            <a:ext cx="4572000" cy="6858000"/>
          </a:xfrm>
          <a:prstGeom prst="rect">
            <a:avLst/>
          </a:prstGeom>
          <a:noFill/>
          <a:ln>
            <a:noFill/>
          </a:ln>
        </p:spPr>
      </p:sp>
      <p:sp>
        <p:nvSpPr>
          <p:cNvPr id="36" name="Shape 36"/>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7"/>
        <p:cNvGrpSpPr/>
        <p:nvPr/>
      </p:nvGrpSpPr>
      <p:grpSpPr>
        <a:xfrm>
          <a:off x="0" y="0"/>
          <a:ext cx="0" cy="0"/>
          <a:chOff x="0" y="0"/>
          <a:chExt cx="0" cy="0"/>
        </a:xfrm>
      </p:grpSpPr>
      <p:sp>
        <p:nvSpPr>
          <p:cNvPr id="38" name="Shape 3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39" name="Shape 3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40" name="Shape 40"/>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a:spLocks noGrp="1"/>
          </p:cNvSpPr>
          <p:nvPr>
            <p:ph type="pic" idx="3"/>
          </p:nvPr>
        </p:nvSpPr>
        <p:spPr>
          <a:xfrm>
            <a:off x="0" y="0"/>
            <a:ext cx="4572000" cy="6858000"/>
          </a:xfrm>
          <a:prstGeom prst="rect">
            <a:avLst/>
          </a:prstGeom>
          <a:noFill/>
          <a:ln>
            <a:noFill/>
          </a:ln>
        </p:spPr>
      </p:sp>
      <p:sp>
        <p:nvSpPr>
          <p:cNvPr id="43" name="Shape 43"/>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indent="0" algn="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4"/>
        <p:cNvGrpSpPr/>
        <p:nvPr/>
      </p:nvGrpSpPr>
      <p:grpSpPr>
        <a:xfrm>
          <a:off x="0" y="0"/>
          <a:ext cx="0" cy="0"/>
          <a:chOff x="0" y="0"/>
          <a:chExt cx="0" cy="0"/>
        </a:xfrm>
      </p:grpSpPr>
      <p:sp>
        <p:nvSpPr>
          <p:cNvPr id="45" name="Shape 4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46" name="Shape 4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47" name="Shape 47"/>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a:spLocks noGrp="1"/>
          </p:cNvSpPr>
          <p:nvPr>
            <p:ph type="pic" idx="3"/>
          </p:nvPr>
        </p:nvSpPr>
        <p:spPr>
          <a:xfrm>
            <a:off x="0" y="0"/>
            <a:ext cx="9144000" cy="3429000"/>
          </a:xfrm>
          <a:prstGeom prst="rect">
            <a:avLst/>
          </a:prstGeom>
          <a:noFill/>
          <a:ln>
            <a:noFill/>
          </a:ln>
        </p:spPr>
      </p:sp>
      <p:sp>
        <p:nvSpPr>
          <p:cNvPr id="50" name="Shape 5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51"/>
        <p:cNvGrpSpPr/>
        <p:nvPr/>
      </p:nvGrpSpPr>
      <p:grpSpPr>
        <a:xfrm>
          <a:off x="0" y="0"/>
          <a:ext cx="0" cy="0"/>
          <a:chOff x="0" y="0"/>
          <a:chExt cx="0" cy="0"/>
        </a:xfrm>
      </p:grpSpPr>
      <p:sp>
        <p:nvSpPr>
          <p:cNvPr id="52" name="Shape 5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53" name="Shape 5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54" name="Shape 54"/>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63" name="Shape 6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64" name="Shape 64"/>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3"/>
          </p:nvPr>
        </p:nvSpPr>
        <p:spPr>
          <a:xfrm>
            <a:off x="0" y="3429000"/>
            <a:ext cx="9144000" cy="3429000"/>
          </a:xfrm>
          <a:prstGeom prst="rect">
            <a:avLst/>
          </a:prstGeom>
          <a:noFill/>
          <a:ln>
            <a:noFill/>
          </a:ln>
        </p:spPr>
      </p:sp>
      <p:sp>
        <p:nvSpPr>
          <p:cNvPr id="67" name="Shape 6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8"/>
        <p:cNvGrpSpPr/>
        <p:nvPr/>
      </p:nvGrpSpPr>
      <p:grpSpPr>
        <a:xfrm>
          <a:off x="0" y="0"/>
          <a:ext cx="0" cy="0"/>
          <a:chOff x="0" y="0"/>
          <a:chExt cx="0" cy="0"/>
        </a:xfrm>
      </p:grpSpPr>
      <p:sp>
        <p:nvSpPr>
          <p:cNvPr id="69" name="Shape 6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70" name="Shape 7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71" name="Shape 71"/>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Century Gothic"/>
                <a:ea typeface="Century Gothic"/>
                <a:cs typeface="Century Gothic"/>
                <a:sym typeface="Century Gothic"/>
              </a:rPr>
              <a:t>Acknowledgements</a:t>
            </a:r>
          </a:p>
        </p:txBody>
      </p:sp>
      <p:sp>
        <p:nvSpPr>
          <p:cNvPr id="72" name="Shape 72"/>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6"/>
        <p:cNvGrpSpPr/>
        <p:nvPr/>
      </p:nvGrpSpPr>
      <p:grpSpPr>
        <a:xfrm>
          <a:off x="0" y="0"/>
          <a:ext cx="0" cy="0"/>
          <a:chOff x="0" y="0"/>
          <a:chExt cx="0" cy="0"/>
        </a:xfrm>
      </p:grpSpPr>
      <p:sp>
        <p:nvSpPr>
          <p:cNvPr id="77" name="Shape 7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78" name="Shape 7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79" name="Shape 79"/>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Century Gothic"/>
                <a:ea typeface="Century Gothic"/>
                <a:cs typeface="Century Gothic"/>
                <a:sym typeface="Century Gothic"/>
              </a:rPr>
              <a:t>Acknowledgements</a:t>
            </a:r>
          </a:p>
        </p:txBody>
      </p:sp>
      <p:sp>
        <p:nvSpPr>
          <p:cNvPr id="80" name="Shape 80"/>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4"/>
        <p:cNvGrpSpPr/>
        <p:nvPr/>
      </p:nvGrpSpPr>
      <p:grpSpPr>
        <a:xfrm>
          <a:off x="0" y="0"/>
          <a:ext cx="0" cy="0"/>
          <a:chOff x="0" y="0"/>
          <a:chExt cx="0" cy="0"/>
        </a:xfrm>
      </p:grpSpPr>
      <p:sp>
        <p:nvSpPr>
          <p:cNvPr id="85" name="Shape 8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86" name="Shape 8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87" name="Shape 87"/>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a:spLocks noGrp="1"/>
          </p:cNvSpPr>
          <p:nvPr>
            <p:ph type="pic" idx="3"/>
          </p:nvPr>
        </p:nvSpPr>
        <p:spPr>
          <a:xfrm>
            <a:off x="0" y="0"/>
            <a:ext cx="9144000" cy="3429000"/>
          </a:xfrm>
          <a:prstGeom prst="rect">
            <a:avLst/>
          </a:prstGeom>
          <a:noFill/>
          <a:ln>
            <a:noFill/>
          </a:ln>
        </p:spPr>
      </p:sp>
      <p:sp>
        <p:nvSpPr>
          <p:cNvPr id="90" name="Shape 9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entury Gothic"/>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BFBDBD"/>
                </a:solidFill>
                <a:latin typeface="Century Gothic"/>
                <a:ea typeface="Century Gothic"/>
                <a:cs typeface="Century Gothic"/>
                <a:sym typeface="Century Gothic"/>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3.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comments" Target="../comments/comment5.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comments" Target="../comments/commen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omments" Target="../comments/commen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omments" Target="../comments/commen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29250" y="1278688"/>
            <a:ext cx="7772400" cy="2432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7200" b="1" dirty="0">
                <a:solidFill>
                  <a:schemeClr val="accent1"/>
                </a:solidFill>
                <a:latin typeface="Century Gothic"/>
                <a:ea typeface="Century Gothic"/>
                <a:cs typeface="Century Gothic"/>
                <a:sym typeface="Century Gothic"/>
              </a:rPr>
              <a:t>Gulf of Mexico Water Resources</a:t>
            </a:r>
          </a:p>
        </p:txBody>
      </p:sp>
      <p:sp>
        <p:nvSpPr>
          <p:cNvPr id="105" name="Shape 105"/>
          <p:cNvSpPr txBox="1">
            <a:spLocks noGrp="1"/>
          </p:cNvSpPr>
          <p:nvPr>
            <p:ph type="body" idx="2"/>
          </p:nvPr>
        </p:nvSpPr>
        <p:spPr>
          <a:xfrm>
            <a:off x="1382025" y="5358375"/>
            <a:ext cx="4049399" cy="36929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1" dirty="0">
                <a:solidFill>
                  <a:schemeClr val="tx2">
                    <a:lumMod val="65000"/>
                  </a:schemeClr>
                </a:solidFill>
                <a:latin typeface="Century Gothic"/>
                <a:ea typeface="Century Gothic"/>
                <a:cs typeface="Century Gothic"/>
                <a:sym typeface="Century Gothic"/>
              </a:rPr>
              <a:t>Rebecca Chapman</a:t>
            </a:r>
            <a:r>
              <a:rPr lang="en-US" sz="1800" b="1" dirty="0">
                <a:solidFill>
                  <a:srgbClr val="FF0000"/>
                </a:solidFill>
                <a:latin typeface="Century Gothic"/>
                <a:ea typeface="Century Gothic"/>
                <a:cs typeface="Century Gothic"/>
                <a:sym typeface="Century Gothic"/>
              </a:rPr>
              <a:t> </a:t>
            </a:r>
            <a:r>
              <a:rPr lang="en-US" sz="1800" b="1" dirty="0" smtClean="0">
                <a:solidFill>
                  <a:srgbClr val="FF0000"/>
                </a:solidFill>
                <a:latin typeface="Century Gothic"/>
                <a:ea typeface="Century Gothic"/>
                <a:cs typeface="Century Gothic"/>
                <a:sym typeface="Century Gothic"/>
              </a:rPr>
              <a:t>(Project </a:t>
            </a:r>
            <a:r>
              <a:rPr lang="en-US" sz="1800" b="1" dirty="0">
                <a:solidFill>
                  <a:srgbClr val="FF0000"/>
                </a:solidFill>
                <a:latin typeface="Century Gothic"/>
                <a:ea typeface="Century Gothic"/>
                <a:cs typeface="Century Gothic"/>
                <a:sym typeface="Century Gothic"/>
              </a:rPr>
              <a:t>Lead)</a:t>
            </a:r>
          </a:p>
          <a:p>
            <a:pPr marL="0" marR="0" lvl="0" indent="0" algn="r" rtl="0">
              <a:lnSpc>
                <a:spcPct val="90000"/>
              </a:lnSpc>
              <a:spcBef>
                <a:spcPts val="0"/>
              </a:spcBef>
              <a:buClr>
                <a:srgbClr val="A5A5A5"/>
              </a:buClr>
              <a:buFont typeface="Arial"/>
              <a:buNone/>
            </a:pPr>
            <a:endParaRPr sz="1800" b="1" dirty="0">
              <a:solidFill>
                <a:schemeClr val="tx2">
                  <a:lumMod val="65000"/>
                </a:schemeClr>
              </a:solidFill>
              <a:latin typeface="Century Gothic"/>
              <a:ea typeface="Century Gothic"/>
              <a:cs typeface="Century Gothic"/>
              <a:sym typeface="Century Gothic"/>
            </a:endParaRPr>
          </a:p>
        </p:txBody>
      </p:sp>
      <p:sp>
        <p:nvSpPr>
          <p:cNvPr id="106" name="Shape 106"/>
          <p:cNvSpPr txBox="1">
            <a:spLocks noGrp="1"/>
          </p:cNvSpPr>
          <p:nvPr>
            <p:ph type="body" idx="3"/>
          </p:nvPr>
        </p:nvSpPr>
        <p:spPr>
          <a:xfrm>
            <a:off x="2249424" y="5751576"/>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1" dirty="0">
                <a:solidFill>
                  <a:schemeClr val="tx2">
                    <a:lumMod val="65000"/>
                  </a:schemeClr>
                </a:solidFill>
                <a:latin typeface="Century Gothic"/>
                <a:ea typeface="Century Gothic"/>
                <a:cs typeface="Century Gothic"/>
                <a:sym typeface="Century Gothic"/>
              </a:rPr>
              <a:t>Irma Caraballo </a:t>
            </a:r>
            <a:r>
              <a:rPr lang="en-US" sz="1800" b="1" dirty="0" err="1">
                <a:solidFill>
                  <a:schemeClr val="tx2">
                    <a:lumMod val="65000"/>
                  </a:schemeClr>
                </a:solidFill>
                <a:latin typeface="Century Gothic"/>
                <a:ea typeface="Century Gothic"/>
                <a:cs typeface="Century Gothic"/>
                <a:sym typeface="Century Gothic"/>
              </a:rPr>
              <a:t>Álvarez</a:t>
            </a:r>
            <a:endParaRPr lang="en-US" sz="1800" b="1" dirty="0">
              <a:solidFill>
                <a:schemeClr val="tx2">
                  <a:lumMod val="65000"/>
                </a:schemeClr>
              </a:solidFill>
              <a:latin typeface="Century Gothic"/>
              <a:ea typeface="Century Gothic"/>
              <a:cs typeface="Century Gothic"/>
              <a:sym typeface="Century Gothic"/>
            </a:endParaRPr>
          </a:p>
        </p:txBody>
      </p:sp>
      <p:sp>
        <p:nvSpPr>
          <p:cNvPr id="107" name="Shape 107"/>
          <p:cNvSpPr txBox="1">
            <a:spLocks noGrp="1"/>
          </p:cNvSpPr>
          <p:nvPr>
            <p:ph type="body" idx="4"/>
          </p:nvPr>
        </p:nvSpPr>
        <p:spPr>
          <a:xfrm>
            <a:off x="2249424" y="615391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1">
                <a:solidFill>
                  <a:schemeClr val="tx2">
                    <a:lumMod val="65000"/>
                  </a:schemeClr>
                </a:solidFill>
                <a:latin typeface="Century Gothic"/>
                <a:ea typeface="Century Gothic"/>
                <a:cs typeface="Century Gothic"/>
                <a:sym typeface="Century Gothic"/>
              </a:rPr>
              <a:t>Åse Mitchell</a:t>
            </a:r>
          </a:p>
        </p:txBody>
      </p:sp>
      <p:sp>
        <p:nvSpPr>
          <p:cNvPr id="108" name="Shape 108"/>
          <p:cNvSpPr txBox="1">
            <a:spLocks noGrp="1"/>
          </p:cNvSpPr>
          <p:nvPr>
            <p:ph type="body" idx="5"/>
          </p:nvPr>
        </p:nvSpPr>
        <p:spPr>
          <a:xfrm>
            <a:off x="5663183" y="5358383"/>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1">
                <a:solidFill>
                  <a:schemeClr val="tx2">
                    <a:lumMod val="65000"/>
                  </a:schemeClr>
                </a:solidFill>
                <a:latin typeface="Century Gothic"/>
                <a:ea typeface="Century Gothic"/>
                <a:cs typeface="Century Gothic"/>
                <a:sym typeface="Century Gothic"/>
              </a:rPr>
              <a:t>Alannah Johansen</a:t>
            </a:r>
          </a:p>
        </p:txBody>
      </p:sp>
      <p:sp>
        <p:nvSpPr>
          <p:cNvPr id="109" name="Shape 109"/>
          <p:cNvSpPr txBox="1">
            <a:spLocks noGrp="1"/>
          </p:cNvSpPr>
          <p:nvPr>
            <p:ph type="body" idx="6"/>
          </p:nvPr>
        </p:nvSpPr>
        <p:spPr>
          <a:xfrm>
            <a:off x="5660135" y="5751576"/>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1">
                <a:solidFill>
                  <a:schemeClr val="tx2">
                    <a:lumMod val="65000"/>
                  </a:schemeClr>
                </a:solidFill>
                <a:latin typeface="Century Gothic"/>
                <a:ea typeface="Century Gothic"/>
                <a:cs typeface="Century Gothic"/>
                <a:sym typeface="Century Gothic"/>
              </a:rPr>
              <a:t>Mackenzie Taggart</a:t>
            </a:r>
          </a:p>
        </p:txBody>
      </p:sp>
      <p:sp>
        <p:nvSpPr>
          <p:cNvPr id="110" name="Shape 110"/>
          <p:cNvSpPr txBox="1">
            <a:spLocks noGrp="1"/>
          </p:cNvSpPr>
          <p:nvPr>
            <p:ph type="body" idx="7"/>
          </p:nvPr>
        </p:nvSpPr>
        <p:spPr>
          <a:xfrm>
            <a:off x="5660135" y="615391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1">
                <a:solidFill>
                  <a:schemeClr val="tx2">
                    <a:lumMod val="65000"/>
                  </a:schemeClr>
                </a:solidFill>
                <a:latin typeface="Century Gothic"/>
                <a:ea typeface="Century Gothic"/>
                <a:cs typeface="Century Gothic"/>
                <a:sym typeface="Century Gothic"/>
              </a:rPr>
              <a:t>Bridget Smith</a:t>
            </a:r>
          </a:p>
        </p:txBody>
      </p:sp>
      <p:sp>
        <p:nvSpPr>
          <p:cNvPr id="111" name="Shape 111"/>
          <p:cNvSpPr txBox="1">
            <a:spLocks noGrp="1"/>
          </p:cNvSpPr>
          <p:nvPr>
            <p:ph type="body" idx="8"/>
          </p:nvPr>
        </p:nvSpPr>
        <p:spPr>
          <a:xfrm>
            <a:off x="1143000" y="3858772"/>
            <a:ext cx="6858000" cy="11543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400" i="1" dirty="0">
                <a:solidFill>
                  <a:schemeClr val="tx1"/>
                </a:solidFill>
                <a:latin typeface="Century Gothic"/>
                <a:ea typeface="Century Gothic"/>
                <a:cs typeface="Century Gothic"/>
                <a:sym typeface="Century Gothic"/>
              </a:rPr>
              <a:t>Utilizing NASA Earth Observations to </a:t>
            </a:r>
            <a:r>
              <a:rPr lang="en-US" sz="2400" i="1" dirty="0">
                <a:solidFill>
                  <a:srgbClr val="FF0000"/>
                </a:solidFill>
                <a:latin typeface="Century Gothic"/>
                <a:ea typeface="Century Gothic"/>
                <a:cs typeface="Century Gothic"/>
                <a:sym typeface="Century Gothic"/>
              </a:rPr>
              <a:t>d</a:t>
            </a:r>
            <a:r>
              <a:rPr lang="en-US" sz="2400" i="1" dirty="0">
                <a:solidFill>
                  <a:schemeClr val="tx1"/>
                </a:solidFill>
                <a:latin typeface="Century Gothic"/>
                <a:ea typeface="Century Gothic"/>
                <a:cs typeface="Century Gothic"/>
                <a:sym typeface="Century Gothic"/>
              </a:rPr>
              <a:t>etect </a:t>
            </a:r>
            <a:r>
              <a:rPr lang="en-US" sz="2400" i="1" dirty="0">
                <a:solidFill>
                  <a:srgbClr val="FF0000"/>
                </a:solidFill>
                <a:latin typeface="Century Gothic"/>
                <a:ea typeface="Century Gothic"/>
                <a:cs typeface="Century Gothic"/>
                <a:sym typeface="Century Gothic"/>
              </a:rPr>
              <a:t>f</a:t>
            </a:r>
            <a:r>
              <a:rPr lang="en-US" sz="2400" i="1" dirty="0">
                <a:solidFill>
                  <a:schemeClr val="tx1"/>
                </a:solidFill>
                <a:latin typeface="Century Gothic"/>
                <a:ea typeface="Century Gothic"/>
                <a:cs typeface="Century Gothic"/>
                <a:sym typeface="Century Gothic"/>
              </a:rPr>
              <a:t>actors contributing to </a:t>
            </a:r>
            <a:r>
              <a:rPr lang="en-US" sz="2400" i="1" dirty="0">
                <a:solidFill>
                  <a:srgbClr val="FF0000"/>
                </a:solidFill>
                <a:latin typeface="Century Gothic"/>
                <a:ea typeface="Century Gothic"/>
                <a:cs typeface="Century Gothic"/>
                <a:sym typeface="Century Gothic"/>
              </a:rPr>
              <a:t>h</a:t>
            </a:r>
            <a:r>
              <a:rPr lang="en-US" sz="2400" i="1" dirty="0">
                <a:solidFill>
                  <a:schemeClr val="tx1"/>
                </a:solidFill>
                <a:latin typeface="Century Gothic"/>
                <a:ea typeface="Century Gothic"/>
                <a:cs typeface="Century Gothic"/>
                <a:sym typeface="Century Gothic"/>
              </a:rPr>
              <a:t>ypoxic </a:t>
            </a:r>
            <a:r>
              <a:rPr lang="en-US" sz="2400" i="1" dirty="0">
                <a:solidFill>
                  <a:srgbClr val="FF0000"/>
                </a:solidFill>
                <a:latin typeface="Century Gothic"/>
                <a:ea typeface="Century Gothic"/>
                <a:cs typeface="Century Gothic"/>
                <a:sym typeface="Century Gothic"/>
              </a:rPr>
              <a:t>e</a:t>
            </a:r>
            <a:r>
              <a:rPr lang="en-US" sz="2400" i="1" dirty="0">
                <a:solidFill>
                  <a:schemeClr val="tx1"/>
                </a:solidFill>
                <a:latin typeface="Century Gothic"/>
                <a:ea typeface="Century Gothic"/>
                <a:cs typeface="Century Gothic"/>
                <a:sym typeface="Century Gothic"/>
              </a:rPr>
              <a:t>vents in the </a:t>
            </a:r>
            <a:r>
              <a:rPr lang="en-US" sz="2400" i="1" dirty="0">
                <a:solidFill>
                  <a:srgbClr val="FF0000"/>
                </a:solidFill>
                <a:latin typeface="Century Gothic"/>
                <a:ea typeface="Century Gothic"/>
                <a:cs typeface="Century Gothic"/>
                <a:sym typeface="Century Gothic"/>
              </a:rPr>
              <a:t>s</a:t>
            </a:r>
            <a:r>
              <a:rPr lang="en-US" sz="2400" i="1" dirty="0">
                <a:solidFill>
                  <a:schemeClr val="tx1"/>
                </a:solidFill>
                <a:latin typeface="Century Gothic"/>
                <a:ea typeface="Century Gothic"/>
                <a:cs typeface="Century Gothic"/>
                <a:sym typeface="Century Gothic"/>
              </a:rPr>
              <a:t>outhern Gulf of Mexico</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749808" y="2255519"/>
            <a:ext cx="7653599" cy="3706499"/>
          </a:xfrm>
          <a:prstGeom prst="rect">
            <a:avLst/>
          </a:prstGeom>
        </p:spPr>
        <p:txBody>
          <a:bodyPr lIns="91425" tIns="91425" rIns="91425" bIns="91425" anchor="t" anchorCtr="0">
            <a:noAutofit/>
          </a:bodyPr>
          <a:lstStyle/>
          <a:p>
            <a:pPr lvl="0" rtl="0">
              <a:spcBef>
                <a:spcPts val="0"/>
              </a:spcBef>
              <a:buNone/>
            </a:pPr>
            <a:r>
              <a:rPr lang="en-US" dirty="0"/>
              <a:t>Results Placeholder</a:t>
            </a:r>
          </a:p>
        </p:txBody>
      </p:sp>
      <p:sp>
        <p:nvSpPr>
          <p:cNvPr id="211" name="Shape 211"/>
          <p:cNvSpPr txBox="1">
            <a:spLocks noGrp="1"/>
          </p:cNvSpPr>
          <p:nvPr>
            <p:ph type="body" idx="2"/>
          </p:nvPr>
        </p:nvSpPr>
        <p:spPr>
          <a:xfrm>
            <a:off x="745208" y="332577"/>
            <a:ext cx="7653599" cy="1289400"/>
          </a:xfrm>
          <a:prstGeom prst="rect">
            <a:avLst/>
          </a:prstGeom>
        </p:spPr>
        <p:txBody>
          <a:bodyPr lIns="91425" tIns="91425" rIns="91425" bIns="91425" anchor="t" anchorCtr="0">
            <a:noAutofit/>
          </a:bodyPr>
          <a:lstStyle/>
          <a:p>
            <a:pPr lvl="0" rtl="0">
              <a:spcBef>
                <a:spcPts val="0"/>
              </a:spcBef>
              <a:buNone/>
            </a:pPr>
            <a:r>
              <a:rPr lang="en-US" sz="4000" b="1" dirty="0">
                <a:solidFill>
                  <a:schemeClr val="accent1"/>
                </a:solidFill>
                <a:latin typeface="Century Gothic"/>
                <a:ea typeface="Century Gothic"/>
                <a:cs typeface="Century Gothic"/>
                <a:sym typeface="Century Gothic"/>
              </a:rPr>
              <a:t>Results: </a:t>
            </a:r>
            <a:r>
              <a:rPr lang="en-US" sz="4000" b="1" dirty="0" err="1">
                <a:solidFill>
                  <a:schemeClr val="accent1"/>
                </a:solidFill>
                <a:latin typeface="Century Gothic"/>
                <a:ea typeface="Century Gothic"/>
                <a:cs typeface="Century Gothic"/>
                <a:sym typeface="Century Gothic"/>
              </a:rPr>
              <a:t>TerrSet</a:t>
            </a:r>
            <a:endParaRPr lang="en-US" sz="4000" b="1" dirty="0">
              <a:solidFill>
                <a:schemeClr val="accent1"/>
              </a:solidFill>
              <a:latin typeface="Century Gothic"/>
              <a:ea typeface="Century Gothic"/>
              <a:cs typeface="Century Gothic"/>
              <a:sym typeface="Century Gothic"/>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749808" y="2255519"/>
            <a:ext cx="7653599" cy="3706499"/>
          </a:xfrm>
          <a:prstGeom prst="rect">
            <a:avLst/>
          </a:prstGeom>
        </p:spPr>
        <p:txBody>
          <a:bodyPr lIns="91425" tIns="91425" rIns="91425" bIns="91425" anchor="t" anchorCtr="0">
            <a:noAutofit/>
          </a:bodyPr>
          <a:lstStyle/>
          <a:p>
            <a:pPr>
              <a:spcBef>
                <a:spcPts val="0"/>
              </a:spcBef>
              <a:buNone/>
            </a:pPr>
            <a:r>
              <a:rPr lang="en-US" dirty="0"/>
              <a:t>Results Placeholder</a:t>
            </a:r>
          </a:p>
        </p:txBody>
      </p:sp>
      <p:sp>
        <p:nvSpPr>
          <p:cNvPr id="218" name="Shape 218"/>
          <p:cNvSpPr txBox="1">
            <a:spLocks noGrp="1"/>
          </p:cNvSpPr>
          <p:nvPr>
            <p:ph type="body" idx="2"/>
          </p:nvPr>
        </p:nvSpPr>
        <p:spPr>
          <a:xfrm>
            <a:off x="745208" y="332577"/>
            <a:ext cx="7653599" cy="1289400"/>
          </a:xfrm>
          <a:prstGeom prst="rect">
            <a:avLst/>
          </a:prstGeom>
        </p:spPr>
        <p:txBody>
          <a:bodyPr lIns="91425" tIns="91425" rIns="91425" bIns="91425" anchor="t" anchorCtr="0">
            <a:noAutofit/>
          </a:bodyPr>
          <a:lstStyle/>
          <a:p>
            <a:pPr>
              <a:spcBef>
                <a:spcPts val="0"/>
              </a:spcBef>
              <a:buNone/>
            </a:pPr>
            <a:r>
              <a:rPr lang="en-US" sz="4000" b="1">
                <a:solidFill>
                  <a:schemeClr val="accent1"/>
                </a:solidFill>
                <a:latin typeface="Century Gothic"/>
                <a:ea typeface="Century Gothic"/>
                <a:cs typeface="Century Gothic"/>
                <a:sym typeface="Century Gothic"/>
              </a:rPr>
              <a:t>Results: FAI and NDTI</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749808" y="2255519"/>
            <a:ext cx="7653599" cy="3706499"/>
          </a:xfrm>
          <a:prstGeom prst="rect">
            <a:avLst/>
          </a:prstGeom>
        </p:spPr>
        <p:txBody>
          <a:bodyPr lIns="91425" tIns="91425" rIns="91425" bIns="91425" anchor="t" anchorCtr="0">
            <a:noAutofit/>
          </a:bodyPr>
          <a:lstStyle/>
          <a:p>
            <a:pPr lvl="0" rtl="0">
              <a:spcBef>
                <a:spcPts val="0"/>
              </a:spcBef>
              <a:buNone/>
            </a:pPr>
            <a:r>
              <a:rPr lang="en-US"/>
              <a:t>Results Placeholder</a:t>
            </a:r>
          </a:p>
        </p:txBody>
      </p:sp>
      <p:sp>
        <p:nvSpPr>
          <p:cNvPr id="225" name="Shape 225"/>
          <p:cNvSpPr txBox="1">
            <a:spLocks noGrp="1"/>
          </p:cNvSpPr>
          <p:nvPr>
            <p:ph type="body" idx="2"/>
          </p:nvPr>
        </p:nvSpPr>
        <p:spPr>
          <a:xfrm>
            <a:off x="745208" y="332577"/>
            <a:ext cx="7653599" cy="1289400"/>
          </a:xfrm>
          <a:prstGeom prst="rect">
            <a:avLst/>
          </a:prstGeom>
        </p:spPr>
        <p:txBody>
          <a:bodyPr lIns="91425" tIns="91425" rIns="91425" bIns="91425" anchor="t" anchorCtr="0">
            <a:noAutofit/>
          </a:bodyPr>
          <a:lstStyle/>
          <a:p>
            <a:pPr lvl="0" rtl="0">
              <a:spcBef>
                <a:spcPts val="0"/>
              </a:spcBef>
              <a:buNone/>
            </a:pPr>
            <a:r>
              <a:rPr lang="en-US" sz="4000" b="1">
                <a:solidFill>
                  <a:schemeClr val="accent1"/>
                </a:solidFill>
                <a:latin typeface="Century Gothic"/>
                <a:ea typeface="Century Gothic"/>
                <a:cs typeface="Century Gothic"/>
                <a:sym typeface="Century Gothic"/>
              </a:rPr>
              <a:t>Results: SWAT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3251326" y="1741951"/>
            <a:ext cx="3593700" cy="3374099"/>
          </a:xfrm>
          <a:prstGeom prst="rect">
            <a:avLst/>
          </a:prstGeom>
        </p:spPr>
        <p:txBody>
          <a:bodyPr lIns="91425" tIns="91425" rIns="91425" bIns="91425" anchor="t" anchorCtr="0">
            <a:noAutofit/>
          </a:bodyPr>
          <a:lstStyle/>
          <a:p>
            <a:pPr>
              <a:spcBef>
                <a:spcPts val="0"/>
              </a:spcBef>
              <a:buNone/>
            </a:pPr>
            <a:r>
              <a:rPr lang="en-US"/>
              <a:t>Conclusions Placeholder</a:t>
            </a:r>
          </a:p>
        </p:txBody>
      </p:sp>
      <p:sp>
        <p:nvSpPr>
          <p:cNvPr id="232" name="Shape 232"/>
          <p:cNvSpPr txBox="1">
            <a:spLocks noGrp="1"/>
          </p:cNvSpPr>
          <p:nvPr>
            <p:ph type="body" idx="2"/>
          </p:nvPr>
        </p:nvSpPr>
        <p:spPr>
          <a:xfrm>
            <a:off x="2902951" y="265154"/>
            <a:ext cx="3566099" cy="1326000"/>
          </a:xfrm>
          <a:prstGeom prst="rect">
            <a:avLst/>
          </a:prstGeom>
        </p:spPr>
        <p:txBody>
          <a:bodyPr lIns="91425" tIns="91425" rIns="91425" bIns="91425" anchor="b" anchorCtr="0">
            <a:noAutofit/>
          </a:bodyPr>
          <a:lstStyle/>
          <a:p>
            <a:pPr>
              <a:spcBef>
                <a:spcPts val="0"/>
              </a:spcBef>
              <a:buNone/>
            </a:pPr>
            <a:r>
              <a:rPr lang="en-US" sz="4000" b="1">
                <a:solidFill>
                  <a:schemeClr val="accent1"/>
                </a:solidFill>
                <a:latin typeface="Century Gothic"/>
                <a:ea typeface="Century Gothic"/>
                <a:cs typeface="Century Gothic"/>
                <a:sym typeface="Century Gothic"/>
              </a:rPr>
              <a:t>Conclusions</a:t>
            </a:r>
          </a:p>
        </p:txBody>
      </p:sp>
      <p:sp>
        <p:nvSpPr>
          <p:cNvPr id="233" name="Shape 233"/>
          <p:cNvSpPr txBox="1">
            <a:spLocks noGrp="1"/>
          </p:cNvSpPr>
          <p:nvPr>
            <p:ph type="body" idx="3"/>
          </p:nvPr>
        </p:nvSpPr>
        <p:spPr>
          <a:xfrm>
            <a:off x="2578608" y="6583679"/>
            <a:ext cx="1993499" cy="2741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344700" y="1231150"/>
            <a:ext cx="8454600" cy="5276400"/>
          </a:xfrm>
          <a:prstGeom prst="rect">
            <a:avLst/>
          </a:prstGeom>
          <a:solidFill>
            <a:srgbClr val="CFE2F3"/>
          </a:solidFill>
          <a:ln w="9525" cap="flat" cmpd="sng">
            <a:solidFill>
              <a:srgbClr val="073763"/>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2200" dirty="0">
                <a:solidFill>
                  <a:srgbClr val="666666"/>
                </a:solidFill>
                <a:latin typeface="Century Gothic"/>
                <a:ea typeface="Century Gothic"/>
                <a:cs typeface="Century Gothic"/>
                <a:sym typeface="Century Gothic"/>
              </a:rPr>
              <a:t>- </a:t>
            </a:r>
            <a:r>
              <a:rPr lang="en-US" sz="2200" b="1" dirty="0">
                <a:solidFill>
                  <a:srgbClr val="6D9EEB"/>
                </a:solidFill>
                <a:latin typeface="Century Gothic"/>
                <a:ea typeface="Century Gothic"/>
                <a:cs typeface="Century Gothic"/>
                <a:sym typeface="Century Gothic"/>
              </a:rPr>
              <a:t>Limited spatial resolution</a:t>
            </a:r>
            <a:r>
              <a:rPr lang="en-US" sz="2200" dirty="0">
                <a:solidFill>
                  <a:srgbClr val="666666"/>
                </a:solidFill>
                <a:latin typeface="Century Gothic"/>
                <a:ea typeface="Century Gothic"/>
                <a:cs typeface="Century Gothic"/>
                <a:sym typeface="Century Gothic"/>
              </a:rPr>
              <a:t> of NASA Earth Observations utilized</a:t>
            </a:r>
          </a:p>
          <a:p>
            <a:pPr lvl="0" rtl="0">
              <a:spcBef>
                <a:spcPts val="0"/>
              </a:spcBef>
              <a:buNone/>
            </a:pPr>
            <a:endParaRPr sz="2200" dirty="0">
              <a:solidFill>
                <a:srgbClr val="666666"/>
              </a:solidFill>
              <a:latin typeface="Century Gothic"/>
              <a:ea typeface="Century Gothic"/>
              <a:cs typeface="Century Gothic"/>
              <a:sym typeface="Century Gothic"/>
            </a:endParaRPr>
          </a:p>
          <a:p>
            <a:pPr lvl="0" rtl="0">
              <a:spcBef>
                <a:spcPts val="0"/>
              </a:spcBef>
              <a:buNone/>
            </a:pPr>
            <a:r>
              <a:rPr lang="en-US" sz="2200" i="1" dirty="0">
                <a:solidFill>
                  <a:srgbClr val="666666"/>
                </a:solidFill>
                <a:latin typeface="Century Gothic"/>
                <a:ea typeface="Century Gothic"/>
                <a:cs typeface="Century Gothic"/>
                <a:sym typeface="Century Gothic"/>
              </a:rPr>
              <a:t>- </a:t>
            </a:r>
            <a:r>
              <a:rPr lang="en-US" sz="2200" i="1" dirty="0" smtClean="0">
                <a:solidFill>
                  <a:srgbClr val="666666"/>
                </a:solidFill>
                <a:latin typeface="Century Gothic"/>
                <a:ea typeface="Century Gothic"/>
                <a:cs typeface="Century Gothic"/>
                <a:sym typeface="Century Gothic"/>
              </a:rPr>
              <a:t>In situ</a:t>
            </a:r>
            <a:r>
              <a:rPr lang="en-US" sz="2200" dirty="0" smtClean="0">
                <a:solidFill>
                  <a:srgbClr val="666666"/>
                </a:solidFill>
                <a:latin typeface="Century Gothic"/>
                <a:ea typeface="Century Gothic"/>
                <a:cs typeface="Century Gothic"/>
                <a:sym typeface="Century Gothic"/>
              </a:rPr>
              <a:t> </a:t>
            </a:r>
            <a:r>
              <a:rPr lang="en-US" sz="2200" dirty="0">
                <a:solidFill>
                  <a:srgbClr val="666666"/>
                </a:solidFill>
                <a:latin typeface="Century Gothic"/>
                <a:ea typeface="Century Gothic"/>
                <a:cs typeface="Century Gothic"/>
                <a:sym typeface="Century Gothic"/>
              </a:rPr>
              <a:t>data in the Southern Gulf of Mexico is </a:t>
            </a:r>
            <a:r>
              <a:rPr lang="en-US" sz="2200" b="1" dirty="0">
                <a:solidFill>
                  <a:srgbClr val="6D9EEB"/>
                </a:solidFill>
                <a:latin typeface="Century Gothic"/>
                <a:ea typeface="Century Gothic"/>
                <a:cs typeface="Century Gothic"/>
                <a:sym typeface="Century Gothic"/>
              </a:rPr>
              <a:t>spatially and temporally limited</a:t>
            </a:r>
          </a:p>
          <a:p>
            <a:pPr lvl="0" rtl="0">
              <a:spcBef>
                <a:spcPts val="0"/>
              </a:spcBef>
              <a:buNone/>
            </a:pPr>
            <a:endParaRPr sz="2200" dirty="0">
              <a:solidFill>
                <a:srgbClr val="666666"/>
              </a:solidFill>
              <a:latin typeface="Century Gothic"/>
              <a:ea typeface="Century Gothic"/>
              <a:cs typeface="Century Gothic"/>
              <a:sym typeface="Century Gothic"/>
            </a:endParaRPr>
          </a:p>
          <a:p>
            <a:pPr lvl="0" rtl="0">
              <a:spcBef>
                <a:spcPts val="0"/>
              </a:spcBef>
              <a:buNone/>
            </a:pPr>
            <a:r>
              <a:rPr lang="en-US" sz="2200" dirty="0">
                <a:solidFill>
                  <a:srgbClr val="666666"/>
                </a:solidFill>
                <a:latin typeface="Century Gothic"/>
                <a:ea typeface="Century Gothic"/>
                <a:cs typeface="Century Gothic"/>
                <a:sym typeface="Century Gothic"/>
              </a:rPr>
              <a:t>- Smaller, yet influential, distributaries were not reflected in the delineated watershed while running SWAT</a:t>
            </a:r>
          </a:p>
          <a:p>
            <a:pPr lvl="0" rtl="0">
              <a:spcBef>
                <a:spcPts val="0"/>
              </a:spcBef>
              <a:buNone/>
            </a:pPr>
            <a:endParaRPr sz="2200" dirty="0">
              <a:solidFill>
                <a:srgbClr val="666666"/>
              </a:solidFill>
              <a:latin typeface="Century Gothic"/>
              <a:ea typeface="Century Gothic"/>
              <a:cs typeface="Century Gothic"/>
              <a:sym typeface="Century Gothic"/>
            </a:endParaRPr>
          </a:p>
          <a:p>
            <a:pPr lvl="0">
              <a:spcBef>
                <a:spcPts val="0"/>
              </a:spcBef>
              <a:buNone/>
            </a:pPr>
            <a:r>
              <a:rPr lang="en-US" sz="2200" dirty="0">
                <a:solidFill>
                  <a:srgbClr val="666666"/>
                </a:solidFill>
                <a:latin typeface="Century Gothic"/>
                <a:ea typeface="Century Gothic"/>
                <a:cs typeface="Century Gothic"/>
                <a:sym typeface="Century Gothic"/>
              </a:rPr>
              <a:t>- The algorithm used to derive level III SMI MODIS products were designed for Class 1 open ocean waters and this project’s study area was located in Class 2 waters </a:t>
            </a:r>
          </a:p>
        </p:txBody>
      </p:sp>
      <p:sp>
        <p:nvSpPr>
          <p:cNvPr id="240" name="Shape 240"/>
          <p:cNvSpPr txBox="1">
            <a:spLocks noGrp="1"/>
          </p:cNvSpPr>
          <p:nvPr>
            <p:ph type="body" idx="2"/>
          </p:nvPr>
        </p:nvSpPr>
        <p:spPr>
          <a:xfrm>
            <a:off x="455400" y="224101"/>
            <a:ext cx="3566099" cy="896700"/>
          </a:xfrm>
          <a:prstGeom prst="rect">
            <a:avLst/>
          </a:prstGeom>
        </p:spPr>
        <p:txBody>
          <a:bodyPr lIns="91425" tIns="91425" rIns="91425" bIns="91425" anchor="b" anchorCtr="0">
            <a:noAutofit/>
          </a:bodyPr>
          <a:lstStyle/>
          <a:p>
            <a:pPr>
              <a:spcBef>
                <a:spcPts val="0"/>
              </a:spcBef>
              <a:buNone/>
            </a:pPr>
            <a:r>
              <a:rPr lang="en-US" sz="4000" b="1">
                <a:solidFill>
                  <a:schemeClr val="accent1"/>
                </a:solidFill>
                <a:latin typeface="Century Gothic"/>
                <a:ea typeface="Century Gothic"/>
                <a:cs typeface="Century Gothic"/>
                <a:sym typeface="Century Gothic"/>
              </a:rPr>
              <a:t>Limitations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571200" y="1344925"/>
            <a:ext cx="8051700" cy="998100"/>
          </a:xfrm>
          <a:prstGeom prst="rect">
            <a:avLst/>
          </a:prstGeom>
          <a:solidFill>
            <a:srgbClr val="CFE2F3"/>
          </a:solidFill>
          <a:ln w="19050" cap="flat" cmpd="sng">
            <a:solidFill>
              <a:srgbClr val="073763"/>
            </a:solidFill>
            <a:prstDash val="solid"/>
            <a:round/>
            <a:headEnd type="none" w="med" len="med"/>
            <a:tailEnd type="none" w="med" len="med"/>
          </a:ln>
        </p:spPr>
        <p:txBody>
          <a:bodyPr lIns="91425" tIns="45700" rIns="91425" bIns="45700" anchor="t" anchorCtr="0">
            <a:noAutofit/>
          </a:bodyPr>
          <a:lstStyle/>
          <a:p>
            <a:pPr lvl="0" algn="ctr" rtl="0">
              <a:lnSpc>
                <a:spcPct val="100000"/>
              </a:lnSpc>
              <a:spcBef>
                <a:spcPts val="0"/>
              </a:spcBef>
              <a:buClr>
                <a:srgbClr val="000000"/>
              </a:buClr>
              <a:buSzPct val="91666"/>
              <a:buFont typeface="Arial"/>
              <a:buNone/>
            </a:pPr>
            <a:r>
              <a:rPr lang="en-US" sz="1200" dirty="0">
                <a:solidFill>
                  <a:srgbClr val="666666"/>
                </a:solidFill>
                <a:latin typeface="Century Gothic"/>
                <a:ea typeface="Century Gothic"/>
                <a:cs typeface="Century Gothic"/>
                <a:sym typeface="Century Gothic"/>
              </a:rPr>
              <a:t>Dr. Juan L. Torres-Pérez, Bay Area Environmental Research Institute, DEVELOP National Program</a:t>
            </a:r>
          </a:p>
          <a:p>
            <a:pPr lvl="0" algn="ctr" rtl="0">
              <a:lnSpc>
                <a:spcPct val="100000"/>
              </a:lnSpc>
              <a:spcBef>
                <a:spcPts val="0"/>
              </a:spcBef>
              <a:buClr>
                <a:srgbClr val="000000"/>
              </a:buClr>
              <a:buSzPct val="91666"/>
              <a:buFont typeface="Arial"/>
              <a:buNone/>
            </a:pPr>
            <a:r>
              <a:rPr lang="en-US" sz="1200" dirty="0">
                <a:solidFill>
                  <a:srgbClr val="666666"/>
                </a:solidFill>
                <a:latin typeface="Century Gothic"/>
                <a:ea typeface="Century Gothic"/>
                <a:cs typeface="Century Gothic"/>
                <a:sym typeface="Century Gothic"/>
              </a:rPr>
              <a:t> </a:t>
            </a:r>
          </a:p>
          <a:p>
            <a:pPr lvl="0" algn="ctr" rtl="0">
              <a:lnSpc>
                <a:spcPct val="100000"/>
              </a:lnSpc>
              <a:spcBef>
                <a:spcPts val="0"/>
              </a:spcBef>
              <a:buClr>
                <a:srgbClr val="000000"/>
              </a:buClr>
              <a:buSzPct val="91666"/>
              <a:buFont typeface="Arial"/>
              <a:buNone/>
            </a:pPr>
            <a:r>
              <a:rPr lang="en-US" sz="1200" dirty="0">
                <a:solidFill>
                  <a:srgbClr val="666666"/>
                </a:solidFill>
                <a:latin typeface="Century Gothic"/>
                <a:ea typeface="Century Gothic"/>
                <a:cs typeface="Century Gothic"/>
                <a:sym typeface="Century Gothic"/>
              </a:rPr>
              <a:t>Dr. Sherry L. Palacios, Bay Area Environmental Research Institute</a:t>
            </a:r>
          </a:p>
          <a:p>
            <a:pPr lvl="0" algn="ctr" rtl="0">
              <a:lnSpc>
                <a:spcPct val="100000"/>
              </a:lnSpc>
              <a:spcBef>
                <a:spcPts val="0"/>
              </a:spcBef>
              <a:buClr>
                <a:srgbClr val="000000"/>
              </a:buClr>
              <a:buSzPct val="91666"/>
              <a:buFont typeface="Arial"/>
              <a:buNone/>
            </a:pPr>
            <a:r>
              <a:rPr lang="en-US" sz="1200" dirty="0">
                <a:solidFill>
                  <a:srgbClr val="666666"/>
                </a:solidFill>
                <a:latin typeface="Century Gothic"/>
                <a:ea typeface="Century Gothic"/>
                <a:cs typeface="Century Gothic"/>
                <a:sym typeface="Century Gothic"/>
              </a:rPr>
              <a:t> </a:t>
            </a:r>
          </a:p>
          <a:p>
            <a:pPr lvl="0" algn="ctr" rtl="0">
              <a:lnSpc>
                <a:spcPct val="100000"/>
              </a:lnSpc>
              <a:spcBef>
                <a:spcPts val="0"/>
              </a:spcBef>
              <a:buClr>
                <a:srgbClr val="000000"/>
              </a:buClr>
              <a:buSzPct val="91666"/>
              <a:buFont typeface="Arial"/>
              <a:buNone/>
            </a:pPr>
            <a:r>
              <a:rPr lang="en-US" sz="1200" dirty="0">
                <a:solidFill>
                  <a:srgbClr val="666666"/>
                </a:solidFill>
                <a:latin typeface="Century Gothic"/>
                <a:ea typeface="Century Gothic"/>
                <a:cs typeface="Century Gothic"/>
                <a:sym typeface="Century Gothic"/>
              </a:rPr>
              <a:t>Chase Mueller, Bay Area Environmental Research Institute </a:t>
            </a:r>
          </a:p>
          <a:p>
            <a:pPr lvl="0" rtl="0">
              <a:lnSpc>
                <a:spcPct val="115000"/>
              </a:lnSpc>
              <a:spcBef>
                <a:spcPts val="0"/>
              </a:spcBef>
              <a:spcAft>
                <a:spcPts val="1000"/>
              </a:spcAft>
              <a:buClr>
                <a:srgbClr val="000000"/>
              </a:buClr>
              <a:buFont typeface="Arial"/>
              <a:buNone/>
            </a:pPr>
            <a:endParaRPr sz="1100" dirty="0"/>
          </a:p>
          <a:p>
            <a:pPr marL="0" marR="0" lvl="0" indent="0" algn="l" rtl="0">
              <a:lnSpc>
                <a:spcPct val="90000"/>
              </a:lnSpc>
              <a:spcBef>
                <a:spcPts val="0"/>
              </a:spcBef>
              <a:buClr>
                <a:schemeClr val="dk1"/>
              </a:buClr>
              <a:buFont typeface="Arial"/>
              <a:buNone/>
            </a:pPr>
            <a:endParaRPr sz="2000" dirty="0">
              <a:solidFill>
                <a:schemeClr val="dk1"/>
              </a:solidFill>
              <a:latin typeface="Century Gothic"/>
              <a:ea typeface="Century Gothic"/>
              <a:cs typeface="Century Gothic"/>
              <a:sym typeface="Century Gothic"/>
            </a:endParaRPr>
          </a:p>
        </p:txBody>
      </p:sp>
      <p:sp>
        <p:nvSpPr>
          <p:cNvPr id="247" name="Shape 247"/>
          <p:cNvSpPr txBox="1">
            <a:spLocks noGrp="1"/>
          </p:cNvSpPr>
          <p:nvPr>
            <p:ph type="body" idx="2"/>
          </p:nvPr>
        </p:nvSpPr>
        <p:spPr>
          <a:xfrm>
            <a:off x="571200" y="2823925"/>
            <a:ext cx="8051700" cy="3688500"/>
          </a:xfrm>
          <a:prstGeom prst="rect">
            <a:avLst/>
          </a:prstGeom>
          <a:solidFill>
            <a:srgbClr val="CFE2F3"/>
          </a:solidFill>
          <a:ln w="19050" cap="flat" cmpd="sng">
            <a:solidFill>
              <a:srgbClr val="0B5394"/>
            </a:solidFill>
            <a:prstDash val="solid"/>
            <a:round/>
            <a:headEnd type="none" w="med" len="med"/>
            <a:tailEnd type="none" w="med" len="med"/>
          </a:ln>
        </p:spPr>
        <p:txBody>
          <a:bodyPr lIns="91425" tIns="45700" rIns="91425" bIns="45700" anchor="t" anchorCtr="0">
            <a:noAutofit/>
          </a:bodyPr>
          <a:lstStyle/>
          <a:p>
            <a:pPr lvl="0" rtl="0">
              <a:spcBef>
                <a:spcPts val="1800"/>
              </a:spcBef>
              <a:buClr>
                <a:schemeClr val="dk1"/>
              </a:buClr>
              <a:buSzPct val="25000"/>
              <a:buFont typeface="Arial"/>
              <a:buNone/>
            </a:pPr>
            <a:r>
              <a:rPr lang="en-US" sz="1200" dirty="0" err="1">
                <a:solidFill>
                  <a:srgbClr val="666666"/>
                </a:solidFill>
                <a:latin typeface="Century Gothic"/>
                <a:ea typeface="Century Gothic"/>
                <a:cs typeface="Century Gothic"/>
                <a:sym typeface="Century Gothic"/>
              </a:rPr>
              <a:t>Consorcio</a:t>
            </a:r>
            <a:r>
              <a:rPr lang="en-US" sz="1200" dirty="0">
                <a:solidFill>
                  <a:srgbClr val="666666"/>
                </a:solidFill>
                <a:latin typeface="Century Gothic"/>
                <a:ea typeface="Century Gothic"/>
                <a:cs typeface="Century Gothic"/>
                <a:sym typeface="Century Gothic"/>
              </a:rPr>
              <a:t> de </a:t>
            </a:r>
            <a:r>
              <a:rPr lang="en-US" sz="1200" dirty="0" err="1">
                <a:solidFill>
                  <a:srgbClr val="666666"/>
                </a:solidFill>
                <a:latin typeface="Century Gothic"/>
                <a:ea typeface="Century Gothic"/>
                <a:cs typeface="Century Gothic"/>
                <a:sym typeface="Century Gothic"/>
              </a:rPr>
              <a:t>Instituciones</a:t>
            </a:r>
            <a:r>
              <a:rPr lang="en-US" sz="1200" dirty="0">
                <a:solidFill>
                  <a:srgbClr val="666666"/>
                </a:solidFill>
                <a:latin typeface="Century Gothic"/>
                <a:ea typeface="Century Gothic"/>
                <a:cs typeface="Century Gothic"/>
                <a:sym typeface="Century Gothic"/>
              </a:rPr>
              <a:t> de </a:t>
            </a:r>
            <a:r>
              <a:rPr lang="en-US" sz="1200" dirty="0" err="1">
                <a:solidFill>
                  <a:srgbClr val="666666"/>
                </a:solidFill>
                <a:latin typeface="Century Gothic"/>
                <a:ea typeface="Century Gothic"/>
                <a:cs typeface="Century Gothic"/>
                <a:sym typeface="Century Gothic"/>
              </a:rPr>
              <a:t>Investigación</a:t>
            </a:r>
            <a:r>
              <a:rPr lang="en-US" sz="1200" dirty="0">
                <a:solidFill>
                  <a:srgbClr val="666666"/>
                </a:solidFill>
                <a:latin typeface="Century Gothic"/>
                <a:ea typeface="Century Gothic"/>
                <a:cs typeface="Century Gothic"/>
                <a:sym typeface="Century Gothic"/>
              </a:rPr>
              <a:t> Marina del </a:t>
            </a:r>
            <a:r>
              <a:rPr lang="en-US" sz="1200" dirty="0" err="1">
                <a:solidFill>
                  <a:srgbClr val="666666"/>
                </a:solidFill>
                <a:latin typeface="Century Gothic"/>
                <a:ea typeface="Century Gothic"/>
                <a:cs typeface="Century Gothic"/>
                <a:sym typeface="Century Gothic"/>
              </a:rPr>
              <a:t>Golfo</a:t>
            </a:r>
            <a:r>
              <a:rPr lang="en-US" sz="1200" dirty="0">
                <a:solidFill>
                  <a:srgbClr val="666666"/>
                </a:solidFill>
                <a:latin typeface="Century Gothic"/>
                <a:ea typeface="Century Gothic"/>
                <a:cs typeface="Century Gothic"/>
                <a:sym typeface="Century Gothic"/>
              </a:rPr>
              <a:t> de México y del Caribe (</a:t>
            </a:r>
            <a:r>
              <a:rPr lang="en-US" sz="1200" dirty="0" err="1">
                <a:solidFill>
                  <a:srgbClr val="666666"/>
                </a:solidFill>
                <a:latin typeface="Century Gothic"/>
                <a:ea typeface="Century Gothic"/>
                <a:cs typeface="Century Gothic"/>
                <a:sym typeface="Century Gothic"/>
              </a:rPr>
              <a:t>CiiMar-GoMC</a:t>
            </a:r>
            <a:r>
              <a:rPr lang="en-US" sz="1200" dirty="0">
                <a:solidFill>
                  <a:srgbClr val="666666"/>
                </a:solidFill>
                <a:latin typeface="Century Gothic"/>
                <a:ea typeface="Century Gothic"/>
                <a:cs typeface="Century Gothic"/>
                <a:sym typeface="Century Gothic"/>
              </a:rPr>
              <a:t>)</a:t>
            </a:r>
          </a:p>
          <a:p>
            <a:pPr lvl="0" rtl="0">
              <a:spcBef>
                <a:spcPts val="1800"/>
              </a:spcBef>
              <a:buClr>
                <a:schemeClr val="dk1"/>
              </a:buClr>
              <a:buSzPct val="25000"/>
              <a:buFont typeface="Arial"/>
              <a:buNone/>
            </a:pPr>
            <a:r>
              <a:rPr lang="en-US" sz="1200" dirty="0">
                <a:solidFill>
                  <a:srgbClr val="666666"/>
                </a:solidFill>
                <a:latin typeface="Century Gothic"/>
                <a:ea typeface="Century Gothic"/>
                <a:cs typeface="Century Gothic"/>
                <a:sym typeface="Century Gothic"/>
              </a:rPr>
              <a:t>Centro del </a:t>
            </a:r>
            <a:r>
              <a:rPr lang="en-US" sz="1200" dirty="0" err="1">
                <a:solidFill>
                  <a:srgbClr val="666666"/>
                </a:solidFill>
                <a:latin typeface="Century Gothic"/>
                <a:ea typeface="Century Gothic"/>
                <a:cs typeface="Century Gothic"/>
                <a:sym typeface="Century Gothic"/>
              </a:rPr>
              <a:t>Cambio</a:t>
            </a:r>
            <a:r>
              <a:rPr lang="en-US" sz="1200" dirty="0">
                <a:solidFill>
                  <a:srgbClr val="666666"/>
                </a:solidFill>
                <a:latin typeface="Century Gothic"/>
                <a:ea typeface="Century Gothic"/>
                <a:cs typeface="Century Gothic"/>
                <a:sym typeface="Century Gothic"/>
              </a:rPr>
              <a:t> Global y la </a:t>
            </a:r>
            <a:r>
              <a:rPr lang="en-US" sz="1200" dirty="0" err="1">
                <a:solidFill>
                  <a:srgbClr val="666666"/>
                </a:solidFill>
                <a:latin typeface="Century Gothic"/>
                <a:ea typeface="Century Gothic"/>
                <a:cs typeface="Century Gothic"/>
                <a:sym typeface="Century Gothic"/>
              </a:rPr>
              <a:t>Sustentabilidad</a:t>
            </a:r>
            <a:r>
              <a:rPr lang="en-US" sz="1200" dirty="0">
                <a:solidFill>
                  <a:srgbClr val="666666"/>
                </a:solidFill>
                <a:latin typeface="Century Gothic"/>
                <a:ea typeface="Century Gothic"/>
                <a:cs typeface="Century Gothic"/>
                <a:sym typeface="Century Gothic"/>
              </a:rPr>
              <a:t> en el </a:t>
            </a:r>
            <a:r>
              <a:rPr lang="en-US" sz="1200" dirty="0" err="1">
                <a:solidFill>
                  <a:srgbClr val="666666"/>
                </a:solidFill>
                <a:latin typeface="Century Gothic"/>
                <a:ea typeface="Century Gothic"/>
                <a:cs typeface="Century Gothic"/>
                <a:sym typeface="Century Gothic"/>
              </a:rPr>
              <a:t>Sureste</a:t>
            </a:r>
            <a:r>
              <a:rPr lang="en-US" sz="1200" dirty="0">
                <a:solidFill>
                  <a:srgbClr val="666666"/>
                </a:solidFill>
                <a:latin typeface="Century Gothic"/>
                <a:ea typeface="Century Gothic"/>
                <a:cs typeface="Century Gothic"/>
                <a:sym typeface="Century Gothic"/>
              </a:rPr>
              <a:t> (CCGSS) </a:t>
            </a:r>
          </a:p>
          <a:p>
            <a:pPr lvl="0" rtl="0">
              <a:spcBef>
                <a:spcPts val="1800"/>
              </a:spcBef>
              <a:buClr>
                <a:schemeClr val="dk1"/>
              </a:buClr>
              <a:buSzPct val="25000"/>
              <a:buFont typeface="Arial"/>
              <a:buNone/>
            </a:pPr>
            <a:r>
              <a:rPr lang="en-US" sz="1200" dirty="0" err="1">
                <a:solidFill>
                  <a:srgbClr val="666666"/>
                </a:solidFill>
                <a:latin typeface="Century Gothic"/>
                <a:ea typeface="Century Gothic"/>
                <a:cs typeface="Century Gothic"/>
                <a:sym typeface="Century Gothic"/>
              </a:rPr>
              <a:t>Comisión</a:t>
            </a:r>
            <a:r>
              <a:rPr lang="en-US" sz="1200" dirty="0">
                <a:solidFill>
                  <a:srgbClr val="666666"/>
                </a:solidFill>
                <a:latin typeface="Century Gothic"/>
                <a:ea typeface="Century Gothic"/>
                <a:cs typeface="Century Gothic"/>
                <a:sym typeface="Century Gothic"/>
              </a:rPr>
              <a:t> </a:t>
            </a:r>
            <a:r>
              <a:rPr lang="en-US" sz="1200" dirty="0" err="1">
                <a:solidFill>
                  <a:srgbClr val="666666"/>
                </a:solidFill>
                <a:latin typeface="Century Gothic"/>
                <a:ea typeface="Century Gothic"/>
                <a:cs typeface="Century Gothic"/>
                <a:sym typeface="Century Gothic"/>
              </a:rPr>
              <a:t>Nacional</a:t>
            </a:r>
            <a:r>
              <a:rPr lang="en-US" sz="1200" dirty="0">
                <a:solidFill>
                  <a:srgbClr val="666666"/>
                </a:solidFill>
                <a:latin typeface="Century Gothic"/>
                <a:ea typeface="Century Gothic"/>
                <a:cs typeface="Century Gothic"/>
                <a:sym typeface="Century Gothic"/>
              </a:rPr>
              <a:t> para el </a:t>
            </a:r>
            <a:r>
              <a:rPr lang="en-US" sz="1200" dirty="0" err="1">
                <a:solidFill>
                  <a:srgbClr val="666666"/>
                </a:solidFill>
                <a:latin typeface="Century Gothic"/>
                <a:ea typeface="Century Gothic"/>
                <a:cs typeface="Century Gothic"/>
                <a:sym typeface="Century Gothic"/>
              </a:rPr>
              <a:t>Conocimiento</a:t>
            </a:r>
            <a:r>
              <a:rPr lang="en-US" sz="1200" dirty="0">
                <a:solidFill>
                  <a:srgbClr val="666666"/>
                </a:solidFill>
                <a:latin typeface="Century Gothic"/>
                <a:ea typeface="Century Gothic"/>
                <a:cs typeface="Century Gothic"/>
                <a:sym typeface="Century Gothic"/>
              </a:rPr>
              <a:t> y </a:t>
            </a:r>
            <a:r>
              <a:rPr lang="en-US" sz="1200" dirty="0" err="1">
                <a:solidFill>
                  <a:srgbClr val="666666"/>
                </a:solidFill>
                <a:latin typeface="Century Gothic"/>
                <a:ea typeface="Century Gothic"/>
                <a:cs typeface="Century Gothic"/>
                <a:sym typeface="Century Gothic"/>
              </a:rPr>
              <a:t>Uso</a:t>
            </a:r>
            <a:r>
              <a:rPr lang="en-US" sz="1200" dirty="0">
                <a:solidFill>
                  <a:srgbClr val="666666"/>
                </a:solidFill>
                <a:latin typeface="Century Gothic"/>
                <a:ea typeface="Century Gothic"/>
                <a:cs typeface="Century Gothic"/>
                <a:sym typeface="Century Gothic"/>
              </a:rPr>
              <a:t> de la </a:t>
            </a:r>
            <a:r>
              <a:rPr lang="en-US" sz="1200" dirty="0" err="1">
                <a:solidFill>
                  <a:srgbClr val="666666"/>
                </a:solidFill>
                <a:latin typeface="Century Gothic"/>
                <a:ea typeface="Century Gothic"/>
                <a:cs typeface="Century Gothic"/>
                <a:sym typeface="Century Gothic"/>
              </a:rPr>
              <a:t>Biodiversidad</a:t>
            </a:r>
            <a:r>
              <a:rPr lang="en-US" sz="1200" dirty="0">
                <a:solidFill>
                  <a:srgbClr val="666666"/>
                </a:solidFill>
                <a:latin typeface="Century Gothic"/>
                <a:ea typeface="Century Gothic"/>
                <a:cs typeface="Century Gothic"/>
                <a:sym typeface="Century Gothic"/>
              </a:rPr>
              <a:t> (CONABIO)</a:t>
            </a:r>
          </a:p>
          <a:p>
            <a:pPr lvl="0" rtl="0">
              <a:spcBef>
                <a:spcPts val="1800"/>
              </a:spcBef>
              <a:buClr>
                <a:schemeClr val="dk1"/>
              </a:buClr>
              <a:buSzPct val="25000"/>
              <a:buFont typeface="Arial"/>
              <a:buNone/>
            </a:pPr>
            <a:r>
              <a:rPr lang="en-US" sz="1200" dirty="0">
                <a:solidFill>
                  <a:srgbClr val="666666"/>
                </a:solidFill>
                <a:latin typeface="Century Gothic"/>
                <a:ea typeface="Century Gothic"/>
                <a:cs typeface="Century Gothic"/>
                <a:sym typeface="Century Gothic"/>
              </a:rPr>
              <a:t>Centro </a:t>
            </a:r>
            <a:r>
              <a:rPr lang="en-US" sz="1200" dirty="0" err="1">
                <a:solidFill>
                  <a:srgbClr val="666666"/>
                </a:solidFill>
                <a:latin typeface="Century Gothic"/>
                <a:ea typeface="Century Gothic"/>
                <a:cs typeface="Century Gothic"/>
                <a:sym typeface="Century Gothic"/>
              </a:rPr>
              <a:t>Nacional</a:t>
            </a:r>
            <a:r>
              <a:rPr lang="en-US" sz="1200" dirty="0">
                <a:solidFill>
                  <a:srgbClr val="666666"/>
                </a:solidFill>
                <a:latin typeface="Century Gothic"/>
                <a:ea typeface="Century Gothic"/>
                <a:cs typeface="Century Gothic"/>
                <a:sym typeface="Century Gothic"/>
              </a:rPr>
              <a:t> de </a:t>
            </a:r>
            <a:r>
              <a:rPr lang="en-US" sz="1200" dirty="0" err="1">
                <a:solidFill>
                  <a:srgbClr val="666666"/>
                </a:solidFill>
                <a:latin typeface="Century Gothic"/>
                <a:ea typeface="Century Gothic"/>
                <a:cs typeface="Century Gothic"/>
                <a:sym typeface="Century Gothic"/>
              </a:rPr>
              <a:t>Datos</a:t>
            </a:r>
            <a:r>
              <a:rPr lang="en-US" sz="1200" dirty="0">
                <a:solidFill>
                  <a:srgbClr val="666666"/>
                </a:solidFill>
                <a:latin typeface="Century Gothic"/>
                <a:ea typeface="Century Gothic"/>
                <a:cs typeface="Century Gothic"/>
                <a:sym typeface="Century Gothic"/>
              </a:rPr>
              <a:t> </a:t>
            </a:r>
            <a:r>
              <a:rPr lang="en-US" sz="1200" dirty="0" err="1">
                <a:solidFill>
                  <a:srgbClr val="666666"/>
                </a:solidFill>
                <a:latin typeface="Century Gothic"/>
                <a:ea typeface="Century Gothic"/>
                <a:cs typeface="Century Gothic"/>
                <a:sym typeface="Century Gothic"/>
              </a:rPr>
              <a:t>Oceanográficos</a:t>
            </a:r>
            <a:r>
              <a:rPr lang="en-US" sz="1200" dirty="0">
                <a:solidFill>
                  <a:srgbClr val="666666"/>
                </a:solidFill>
                <a:latin typeface="Century Gothic"/>
                <a:ea typeface="Century Gothic"/>
                <a:cs typeface="Century Gothic"/>
                <a:sym typeface="Century Gothic"/>
              </a:rPr>
              <a:t> (CENDO)</a:t>
            </a:r>
          </a:p>
          <a:p>
            <a:pPr lvl="0" rtl="0">
              <a:spcBef>
                <a:spcPts val="1800"/>
              </a:spcBef>
              <a:buClr>
                <a:schemeClr val="dk1"/>
              </a:buClr>
              <a:buSzPct val="25000"/>
              <a:buFont typeface="Arial"/>
              <a:buNone/>
            </a:pPr>
            <a:r>
              <a:rPr lang="en-US" sz="1200" dirty="0">
                <a:solidFill>
                  <a:srgbClr val="666666"/>
                </a:solidFill>
                <a:latin typeface="Century Gothic"/>
                <a:ea typeface="Century Gothic"/>
                <a:cs typeface="Century Gothic"/>
                <a:sym typeface="Century Gothic"/>
              </a:rPr>
              <a:t>Universidad </a:t>
            </a:r>
            <a:r>
              <a:rPr lang="en-US" sz="1200" dirty="0" err="1">
                <a:solidFill>
                  <a:srgbClr val="666666"/>
                </a:solidFill>
                <a:latin typeface="Century Gothic"/>
                <a:ea typeface="Century Gothic"/>
                <a:cs typeface="Century Gothic"/>
                <a:sym typeface="Century Gothic"/>
              </a:rPr>
              <a:t>Autónoma</a:t>
            </a:r>
            <a:r>
              <a:rPr lang="en-US" sz="1200" dirty="0">
                <a:solidFill>
                  <a:srgbClr val="666666"/>
                </a:solidFill>
                <a:latin typeface="Century Gothic"/>
                <a:ea typeface="Century Gothic"/>
                <a:cs typeface="Century Gothic"/>
                <a:sym typeface="Century Gothic"/>
              </a:rPr>
              <a:t> de Baja California (UABC) </a:t>
            </a:r>
          </a:p>
          <a:p>
            <a:pPr lvl="0" rtl="0">
              <a:spcBef>
                <a:spcPts val="1800"/>
              </a:spcBef>
              <a:buClr>
                <a:schemeClr val="dk1"/>
              </a:buClr>
              <a:buSzPct val="25000"/>
              <a:buFont typeface="Arial"/>
              <a:buNone/>
            </a:pPr>
            <a:r>
              <a:rPr lang="en-US" sz="1200" dirty="0">
                <a:solidFill>
                  <a:srgbClr val="666666"/>
                </a:solidFill>
                <a:latin typeface="Century Gothic"/>
                <a:ea typeface="Century Gothic"/>
                <a:cs typeface="Century Gothic"/>
                <a:sym typeface="Century Gothic"/>
              </a:rPr>
              <a:t>Universidad </a:t>
            </a:r>
            <a:r>
              <a:rPr lang="en-US" sz="1200" dirty="0" err="1">
                <a:solidFill>
                  <a:srgbClr val="666666"/>
                </a:solidFill>
                <a:latin typeface="Century Gothic"/>
                <a:ea typeface="Century Gothic"/>
                <a:cs typeface="Century Gothic"/>
                <a:sym typeface="Century Gothic"/>
              </a:rPr>
              <a:t>Juárez</a:t>
            </a:r>
            <a:r>
              <a:rPr lang="en-US" sz="1200" dirty="0">
                <a:solidFill>
                  <a:srgbClr val="666666"/>
                </a:solidFill>
                <a:latin typeface="Century Gothic"/>
                <a:ea typeface="Century Gothic"/>
                <a:cs typeface="Century Gothic"/>
                <a:sym typeface="Century Gothic"/>
              </a:rPr>
              <a:t> </a:t>
            </a:r>
            <a:r>
              <a:rPr lang="en-US" sz="1200" dirty="0" err="1">
                <a:solidFill>
                  <a:srgbClr val="666666"/>
                </a:solidFill>
                <a:latin typeface="Century Gothic"/>
                <a:ea typeface="Century Gothic"/>
                <a:cs typeface="Century Gothic"/>
                <a:sym typeface="Century Gothic"/>
              </a:rPr>
              <a:t>Autónoma</a:t>
            </a:r>
            <a:r>
              <a:rPr lang="en-US" sz="1200" dirty="0">
                <a:solidFill>
                  <a:srgbClr val="666666"/>
                </a:solidFill>
                <a:latin typeface="Century Gothic"/>
                <a:ea typeface="Century Gothic"/>
                <a:cs typeface="Century Gothic"/>
                <a:sym typeface="Century Gothic"/>
              </a:rPr>
              <a:t> De Tabasco (UJAT)</a:t>
            </a:r>
          </a:p>
          <a:p>
            <a:pPr lvl="0" rtl="0">
              <a:spcBef>
                <a:spcPts val="1800"/>
              </a:spcBef>
              <a:buClr>
                <a:schemeClr val="dk1"/>
              </a:buClr>
              <a:buSzPct val="25000"/>
              <a:buFont typeface="Arial"/>
              <a:buNone/>
            </a:pPr>
            <a:r>
              <a:rPr lang="en-US" sz="1200" dirty="0">
                <a:solidFill>
                  <a:srgbClr val="666666"/>
                </a:solidFill>
                <a:latin typeface="Century Gothic"/>
                <a:ea typeface="Century Gothic"/>
                <a:cs typeface="Century Gothic"/>
                <a:sym typeface="Century Gothic"/>
              </a:rPr>
              <a:t> </a:t>
            </a:r>
            <a:r>
              <a:rPr lang="en-US" sz="1200" dirty="0" err="1">
                <a:solidFill>
                  <a:srgbClr val="666666"/>
                </a:solidFill>
                <a:latin typeface="Century Gothic"/>
                <a:ea typeface="Century Gothic"/>
                <a:cs typeface="Century Gothic"/>
                <a:sym typeface="Century Gothic"/>
              </a:rPr>
              <a:t>Secretaría</a:t>
            </a:r>
            <a:r>
              <a:rPr lang="en-US" sz="1200" dirty="0">
                <a:solidFill>
                  <a:srgbClr val="666666"/>
                </a:solidFill>
                <a:latin typeface="Century Gothic"/>
                <a:ea typeface="Century Gothic"/>
                <a:cs typeface="Century Gothic"/>
                <a:sym typeface="Century Gothic"/>
              </a:rPr>
              <a:t> de Marina (SEMAR) </a:t>
            </a:r>
          </a:p>
          <a:p>
            <a:pPr lvl="0" rtl="0">
              <a:spcBef>
                <a:spcPts val="1800"/>
              </a:spcBef>
              <a:buClr>
                <a:schemeClr val="dk1"/>
              </a:buClr>
              <a:buSzPct val="25000"/>
              <a:buFont typeface="Arial"/>
              <a:buNone/>
            </a:pPr>
            <a:r>
              <a:rPr lang="en-US" sz="1200" dirty="0">
                <a:solidFill>
                  <a:srgbClr val="666666"/>
                </a:solidFill>
                <a:latin typeface="Century Gothic"/>
                <a:ea typeface="Century Gothic"/>
                <a:cs typeface="Century Gothic"/>
                <a:sym typeface="Century Gothic"/>
              </a:rPr>
              <a:t>The Federal Ministry of Health, through its directorship on Sanitary Risks Protection, is conducting surveys that identify and quantify the toxin-producing algal species that proliferate during HABs and red tide events</a:t>
            </a:r>
          </a:p>
          <a:p>
            <a:pPr marL="0" marR="0" lvl="0" indent="0" algn="l" rtl="0">
              <a:lnSpc>
                <a:spcPct val="90000"/>
              </a:lnSpc>
              <a:spcBef>
                <a:spcPts val="0"/>
              </a:spcBef>
              <a:buClr>
                <a:schemeClr val="dk1"/>
              </a:buClr>
              <a:buFont typeface="Arial"/>
              <a:buNone/>
            </a:pPr>
            <a:endParaRPr sz="2000" b="1" dirty="0">
              <a:solidFill>
                <a:srgbClr val="1C4587"/>
              </a:solidFill>
              <a:latin typeface="Century Gothic"/>
              <a:ea typeface="Century Gothic"/>
              <a:cs typeface="Century Gothic"/>
              <a:sym typeface="Century Gothic"/>
            </a:endParaRPr>
          </a:p>
        </p:txBody>
      </p:sp>
      <p:sp>
        <p:nvSpPr>
          <p:cNvPr id="248" name="Shape 248"/>
          <p:cNvSpPr txBox="1"/>
          <p:nvPr/>
        </p:nvSpPr>
        <p:spPr>
          <a:xfrm>
            <a:off x="518158" y="864012"/>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600" b="1" i="0" u="none" strike="noStrike" cap="none" baseline="0" dirty="0">
                <a:solidFill>
                  <a:schemeClr val="accent1"/>
                </a:solidFill>
                <a:latin typeface="Century Gothic"/>
                <a:ea typeface="Century Gothic"/>
                <a:cs typeface="Century Gothic"/>
                <a:sym typeface="Century Gothic"/>
              </a:rPr>
              <a:t>Advisors</a:t>
            </a:r>
          </a:p>
        </p:txBody>
      </p:sp>
      <p:sp>
        <p:nvSpPr>
          <p:cNvPr id="249" name="Shape 249"/>
          <p:cNvSpPr txBox="1"/>
          <p:nvPr/>
        </p:nvSpPr>
        <p:spPr>
          <a:xfrm>
            <a:off x="518158" y="2376913"/>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600" b="1" i="0" u="none" strike="noStrike" cap="none" baseline="0">
                <a:solidFill>
                  <a:schemeClr val="accent1"/>
                </a:solidFill>
                <a:latin typeface="Century Gothic"/>
                <a:ea typeface="Century Gothic"/>
                <a:cs typeface="Century Gothic"/>
                <a:sym typeface="Century Gothic"/>
              </a:rPr>
              <a:t>Partners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353650" y="1156375"/>
            <a:ext cx="4376799" cy="2711800"/>
          </a:xfrm>
          <a:prstGeom prst="rect">
            <a:avLst/>
          </a:prstGeom>
          <a:noFill/>
          <a:ln>
            <a:noFill/>
          </a:ln>
        </p:spPr>
      </p:pic>
      <p:pic>
        <p:nvPicPr>
          <p:cNvPr id="117" name="Shape 117"/>
          <p:cNvPicPr preferRelativeResize="0"/>
          <p:nvPr/>
        </p:nvPicPr>
        <p:blipFill rotWithShape="1">
          <a:blip r:embed="rId4">
            <a:alphaModFix/>
          </a:blip>
          <a:srcRect b="2638"/>
          <a:stretch/>
        </p:blipFill>
        <p:spPr>
          <a:xfrm>
            <a:off x="4438850" y="3975275"/>
            <a:ext cx="4130924" cy="2685724"/>
          </a:xfrm>
          <a:prstGeom prst="rect">
            <a:avLst/>
          </a:prstGeom>
          <a:noFill/>
          <a:ln>
            <a:noFill/>
          </a:ln>
        </p:spPr>
      </p:pic>
      <p:pic>
        <p:nvPicPr>
          <p:cNvPr id="118" name="Shape 118"/>
          <p:cNvPicPr preferRelativeResize="0"/>
          <p:nvPr/>
        </p:nvPicPr>
        <p:blipFill>
          <a:blip r:embed="rId5">
            <a:alphaModFix/>
          </a:blip>
          <a:stretch>
            <a:fillRect/>
          </a:stretch>
        </p:blipFill>
        <p:spPr>
          <a:xfrm>
            <a:off x="353650" y="3975275"/>
            <a:ext cx="3912400" cy="2685724"/>
          </a:xfrm>
          <a:prstGeom prst="rect">
            <a:avLst/>
          </a:prstGeom>
          <a:noFill/>
          <a:ln>
            <a:noFill/>
          </a:ln>
        </p:spPr>
      </p:pic>
      <p:pic>
        <p:nvPicPr>
          <p:cNvPr id="119" name="Shape 119"/>
          <p:cNvPicPr preferRelativeResize="0"/>
          <p:nvPr/>
        </p:nvPicPr>
        <p:blipFill>
          <a:blip r:embed="rId6">
            <a:alphaModFix/>
          </a:blip>
          <a:stretch>
            <a:fillRect/>
          </a:stretch>
        </p:blipFill>
        <p:spPr>
          <a:xfrm>
            <a:off x="4903250" y="1189450"/>
            <a:ext cx="3666524" cy="2685724"/>
          </a:xfrm>
          <a:prstGeom prst="rect">
            <a:avLst/>
          </a:prstGeom>
          <a:noFill/>
          <a:ln>
            <a:noFill/>
          </a:ln>
        </p:spPr>
      </p:pic>
      <p:sp>
        <p:nvSpPr>
          <p:cNvPr id="120" name="Shape 120"/>
          <p:cNvSpPr txBox="1"/>
          <p:nvPr/>
        </p:nvSpPr>
        <p:spPr>
          <a:xfrm>
            <a:off x="4438850" y="3935200"/>
            <a:ext cx="1799099" cy="355200"/>
          </a:xfrm>
          <a:prstGeom prst="rect">
            <a:avLst/>
          </a:prstGeom>
          <a:noFill/>
          <a:ln>
            <a:noFill/>
          </a:ln>
        </p:spPr>
        <p:txBody>
          <a:bodyPr lIns="91425" tIns="91425" rIns="91425" bIns="91425" anchor="t" anchorCtr="0">
            <a:noAutofit/>
          </a:bodyPr>
          <a:lstStyle/>
          <a:p>
            <a:pPr>
              <a:spcBef>
                <a:spcPts val="0"/>
              </a:spcBef>
              <a:buNone/>
            </a:pPr>
            <a:r>
              <a:rPr lang="en-US" sz="1200">
                <a:solidFill>
                  <a:srgbClr val="FFFFFF"/>
                </a:solidFill>
                <a:latin typeface="Century Gothic"/>
                <a:ea typeface="Century Gothic"/>
                <a:cs typeface="Century Gothic"/>
                <a:sym typeface="Century Gothic"/>
              </a:rPr>
              <a:t>Photo credit: NASA</a:t>
            </a:r>
          </a:p>
        </p:txBody>
      </p:sp>
      <p:sp>
        <p:nvSpPr>
          <p:cNvPr id="121" name="Shape 121"/>
          <p:cNvSpPr txBox="1"/>
          <p:nvPr/>
        </p:nvSpPr>
        <p:spPr>
          <a:xfrm>
            <a:off x="4903250" y="1189450"/>
            <a:ext cx="3147000" cy="272699"/>
          </a:xfrm>
          <a:prstGeom prst="rect">
            <a:avLst/>
          </a:prstGeom>
          <a:noFill/>
          <a:ln>
            <a:noFill/>
          </a:ln>
        </p:spPr>
        <p:txBody>
          <a:bodyPr lIns="91425" tIns="91425" rIns="91425" bIns="91425" anchor="ctr" anchorCtr="0">
            <a:noAutofit/>
          </a:bodyPr>
          <a:lstStyle/>
          <a:p>
            <a:pPr lvl="0" rtl="0">
              <a:spcBef>
                <a:spcPts val="0"/>
              </a:spcBef>
              <a:buNone/>
            </a:pPr>
            <a:r>
              <a:rPr lang="en-US" sz="1200" dirty="0">
                <a:solidFill>
                  <a:srgbClr val="FFFFFF"/>
                </a:solidFill>
                <a:latin typeface="Century Gothic"/>
                <a:ea typeface="Century Gothic"/>
                <a:cs typeface="Century Gothic"/>
                <a:sym typeface="Century Gothic"/>
              </a:rPr>
              <a:t>Photo Credit: Dr. Jennifer L. Graham</a:t>
            </a:r>
          </a:p>
        </p:txBody>
      </p:sp>
      <p:sp>
        <p:nvSpPr>
          <p:cNvPr id="122" name="Shape 122"/>
          <p:cNvSpPr txBox="1"/>
          <p:nvPr/>
        </p:nvSpPr>
        <p:spPr>
          <a:xfrm>
            <a:off x="353650" y="1156375"/>
            <a:ext cx="2349600" cy="305699"/>
          </a:xfrm>
          <a:prstGeom prst="rect">
            <a:avLst/>
          </a:prstGeom>
          <a:noFill/>
          <a:ln>
            <a:noFill/>
          </a:ln>
        </p:spPr>
        <p:txBody>
          <a:bodyPr lIns="91425" tIns="91425" rIns="91425" bIns="91425" anchor="t" anchorCtr="0">
            <a:noAutofit/>
          </a:bodyPr>
          <a:lstStyle/>
          <a:p>
            <a:pPr>
              <a:spcBef>
                <a:spcPts val="0"/>
              </a:spcBef>
              <a:buNone/>
            </a:pPr>
            <a:r>
              <a:rPr lang="en-US" sz="1200">
                <a:solidFill>
                  <a:srgbClr val="FFFFFF"/>
                </a:solidFill>
                <a:latin typeface="Century Gothic"/>
                <a:ea typeface="Century Gothic"/>
                <a:cs typeface="Century Gothic"/>
                <a:sym typeface="Century Gothic"/>
              </a:rPr>
              <a:t>Photo credit: NASA</a:t>
            </a:r>
          </a:p>
        </p:txBody>
      </p:sp>
      <p:sp>
        <p:nvSpPr>
          <p:cNvPr id="123" name="Shape 123"/>
          <p:cNvSpPr txBox="1"/>
          <p:nvPr/>
        </p:nvSpPr>
        <p:spPr>
          <a:xfrm>
            <a:off x="353650" y="3975275"/>
            <a:ext cx="2213099" cy="305699"/>
          </a:xfrm>
          <a:prstGeom prst="rect">
            <a:avLst/>
          </a:prstGeom>
          <a:noFill/>
          <a:ln>
            <a:noFill/>
          </a:ln>
        </p:spPr>
        <p:txBody>
          <a:bodyPr lIns="91425" tIns="91425" rIns="91425" bIns="91425" anchor="t" anchorCtr="0">
            <a:noAutofit/>
          </a:bodyPr>
          <a:lstStyle/>
          <a:p>
            <a:pPr>
              <a:spcBef>
                <a:spcPts val="0"/>
              </a:spcBef>
              <a:buNone/>
            </a:pPr>
            <a:r>
              <a:rPr lang="en-US" sz="1200">
                <a:solidFill>
                  <a:srgbClr val="FFFFFF"/>
                </a:solidFill>
                <a:latin typeface="Century Gothic"/>
                <a:ea typeface="Century Gothic"/>
                <a:cs typeface="Century Gothic"/>
                <a:sym typeface="Century Gothic"/>
              </a:rPr>
              <a:t>Photo Credit: Nara Souza</a:t>
            </a:r>
          </a:p>
        </p:txBody>
      </p:sp>
      <p:sp>
        <p:nvSpPr>
          <p:cNvPr id="124" name="Shape 124"/>
          <p:cNvSpPr/>
          <p:nvPr/>
        </p:nvSpPr>
        <p:spPr>
          <a:xfrm>
            <a:off x="1048650" y="179150"/>
            <a:ext cx="7046700" cy="910200"/>
          </a:xfrm>
          <a:prstGeom prst="rect">
            <a:avLst/>
          </a:prstGeom>
          <a:solidFill>
            <a:srgbClr val="C9DAF8"/>
          </a:solidFill>
          <a:ln w="19050" cap="flat" cmpd="sng">
            <a:solidFill>
              <a:srgbClr val="3D85C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5" name="Shape 125"/>
          <p:cNvSpPr txBox="1"/>
          <p:nvPr/>
        </p:nvSpPr>
        <p:spPr>
          <a:xfrm>
            <a:off x="1709550" y="271400"/>
            <a:ext cx="5724900" cy="725699"/>
          </a:xfrm>
          <a:prstGeom prst="rect">
            <a:avLst/>
          </a:prstGeom>
          <a:noFill/>
          <a:ln>
            <a:noFill/>
          </a:ln>
        </p:spPr>
        <p:txBody>
          <a:bodyPr lIns="91425" tIns="91425" rIns="91425" bIns="91425" anchor="t" anchorCtr="0">
            <a:noAutofit/>
          </a:bodyPr>
          <a:lstStyle/>
          <a:p>
            <a:pPr lvl="0" rtl="0">
              <a:spcBef>
                <a:spcPts val="0"/>
              </a:spcBef>
              <a:buNone/>
            </a:pPr>
            <a:r>
              <a:rPr lang="en-US" sz="4000" b="1" dirty="0">
                <a:solidFill>
                  <a:schemeClr val="accent1"/>
                </a:solidFill>
                <a:latin typeface="Century Gothic"/>
                <a:ea typeface="Century Gothic"/>
                <a:cs typeface="Century Gothic"/>
                <a:sym typeface="Century Gothic"/>
              </a:rPr>
              <a:t>Community Concerns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534850" y="1316275"/>
            <a:ext cx="3997499" cy="5198099"/>
          </a:xfrm>
          <a:prstGeom prst="rect">
            <a:avLst/>
          </a:prstGeom>
          <a:solidFill>
            <a:srgbClr val="CFE2F3"/>
          </a:solidFill>
          <a:ln w="9525" cap="flat" cmpd="sng">
            <a:solidFill>
              <a:srgbClr val="3D85C6"/>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US" sz="2500" dirty="0">
                <a:solidFill>
                  <a:schemeClr val="dk1"/>
                </a:solidFill>
                <a:latin typeface="Century Gothic"/>
                <a:ea typeface="Century Gothic"/>
                <a:cs typeface="Century Gothic"/>
                <a:sym typeface="Century Gothic"/>
              </a:rPr>
              <a:t>- Identify indicators of </a:t>
            </a:r>
            <a:r>
              <a:rPr lang="en-US" sz="2500" b="1" dirty="0">
                <a:solidFill>
                  <a:srgbClr val="B45F06"/>
                </a:solidFill>
                <a:latin typeface="Century Gothic"/>
                <a:ea typeface="Century Gothic"/>
                <a:cs typeface="Century Gothic"/>
                <a:sym typeface="Century Gothic"/>
              </a:rPr>
              <a:t>hypoxic events</a:t>
            </a:r>
            <a:r>
              <a:rPr lang="en-US" sz="2500" dirty="0">
                <a:solidFill>
                  <a:schemeClr val="dk1"/>
                </a:solidFill>
                <a:latin typeface="Century Gothic"/>
                <a:ea typeface="Century Gothic"/>
                <a:cs typeface="Century Gothic"/>
                <a:sym typeface="Century Gothic"/>
              </a:rPr>
              <a:t> and </a:t>
            </a:r>
            <a:r>
              <a:rPr lang="en-US" sz="2500" b="1" dirty="0">
                <a:solidFill>
                  <a:srgbClr val="38761D"/>
                </a:solidFill>
                <a:latin typeface="Century Gothic"/>
                <a:ea typeface="Century Gothic"/>
                <a:cs typeface="Century Gothic"/>
                <a:sym typeface="Century Gothic"/>
              </a:rPr>
              <a:t>harmful algal blooms</a:t>
            </a:r>
            <a:r>
              <a:rPr lang="en-US" sz="2500" dirty="0">
                <a:solidFill>
                  <a:schemeClr val="dk1"/>
                </a:solidFill>
                <a:latin typeface="Century Gothic"/>
                <a:ea typeface="Century Gothic"/>
                <a:cs typeface="Century Gothic"/>
                <a:sym typeface="Century Gothic"/>
              </a:rPr>
              <a:t> in the southern Gulf of Mexico</a:t>
            </a:r>
          </a:p>
          <a:p>
            <a:pPr rtl="0">
              <a:spcBef>
                <a:spcPts val="0"/>
              </a:spcBef>
              <a:buNone/>
            </a:pPr>
            <a:endParaRPr sz="2500" dirty="0">
              <a:solidFill>
                <a:schemeClr val="dk1"/>
              </a:solidFill>
              <a:latin typeface="Century Gothic"/>
              <a:ea typeface="Century Gothic"/>
              <a:cs typeface="Century Gothic"/>
              <a:sym typeface="Century Gothic"/>
            </a:endParaRPr>
          </a:p>
          <a:p>
            <a:pPr lvl="0" rtl="0">
              <a:spcBef>
                <a:spcPts val="0"/>
              </a:spcBef>
              <a:buNone/>
            </a:pPr>
            <a:r>
              <a:rPr lang="en-US" sz="2500" dirty="0">
                <a:solidFill>
                  <a:schemeClr val="dk1"/>
                </a:solidFill>
                <a:latin typeface="Century Gothic"/>
                <a:ea typeface="Century Gothic"/>
                <a:cs typeface="Century Gothic"/>
                <a:sym typeface="Century Gothic"/>
              </a:rPr>
              <a:t>- Understand the impact of </a:t>
            </a:r>
            <a:r>
              <a:rPr lang="en-US" sz="2500" b="1" dirty="0">
                <a:solidFill>
                  <a:srgbClr val="7F6000"/>
                </a:solidFill>
                <a:latin typeface="Century Gothic"/>
                <a:ea typeface="Century Gothic"/>
                <a:cs typeface="Century Gothic"/>
                <a:sym typeface="Century Gothic"/>
              </a:rPr>
              <a:t>nutrient and sediment loading</a:t>
            </a:r>
            <a:r>
              <a:rPr lang="en-US" sz="2500" dirty="0">
                <a:solidFill>
                  <a:schemeClr val="dk1"/>
                </a:solidFill>
                <a:latin typeface="Century Gothic"/>
                <a:ea typeface="Century Gothic"/>
                <a:cs typeface="Century Gothic"/>
                <a:sym typeface="Century Gothic"/>
              </a:rPr>
              <a:t> f</a:t>
            </a:r>
            <a:r>
              <a:rPr lang="en-US" sz="2500" dirty="0">
                <a:solidFill>
                  <a:srgbClr val="666666"/>
                </a:solidFill>
                <a:latin typeface="Century Gothic"/>
                <a:ea typeface="Century Gothic"/>
                <a:cs typeface="Century Gothic"/>
                <a:sym typeface="Century Gothic"/>
              </a:rPr>
              <a:t>rom the </a:t>
            </a:r>
            <a:r>
              <a:rPr lang="en-US" sz="2500" dirty="0" err="1">
                <a:solidFill>
                  <a:srgbClr val="666666"/>
                </a:solidFill>
                <a:latin typeface="Century Gothic"/>
                <a:ea typeface="Century Gothic"/>
                <a:cs typeface="Century Gothic"/>
                <a:sym typeface="Century Gothic"/>
              </a:rPr>
              <a:t>Grijalva</a:t>
            </a:r>
            <a:r>
              <a:rPr lang="en-US" sz="2500" dirty="0">
                <a:solidFill>
                  <a:srgbClr val="666666"/>
                </a:solidFill>
                <a:latin typeface="Century Gothic"/>
                <a:ea typeface="Century Gothic"/>
                <a:cs typeface="Century Gothic"/>
                <a:sym typeface="Century Gothic"/>
              </a:rPr>
              <a:t>-Usumacinta River Basin</a:t>
            </a:r>
          </a:p>
          <a:p>
            <a:pPr>
              <a:spcBef>
                <a:spcPts val="0"/>
              </a:spcBef>
              <a:buNone/>
            </a:pPr>
            <a:endParaRPr sz="2000" dirty="0">
              <a:solidFill>
                <a:schemeClr val="dk1"/>
              </a:solidFill>
              <a:latin typeface="Century Gothic"/>
              <a:ea typeface="Century Gothic"/>
              <a:cs typeface="Century Gothic"/>
              <a:sym typeface="Century Gothic"/>
            </a:endParaRPr>
          </a:p>
        </p:txBody>
      </p:sp>
      <p:sp>
        <p:nvSpPr>
          <p:cNvPr id="132" name="Shape 132"/>
          <p:cNvSpPr txBox="1">
            <a:spLocks noGrp="1"/>
          </p:cNvSpPr>
          <p:nvPr>
            <p:ph type="body" idx="2"/>
          </p:nvPr>
        </p:nvSpPr>
        <p:spPr>
          <a:xfrm>
            <a:off x="534850" y="502615"/>
            <a:ext cx="2912399" cy="813660"/>
          </a:xfrm>
          <a:prstGeom prst="rect">
            <a:avLst/>
          </a:prstGeom>
        </p:spPr>
        <p:txBody>
          <a:bodyPr lIns="91425" tIns="91425" rIns="91425" bIns="91425" anchor="b" anchorCtr="0">
            <a:noAutofit/>
          </a:bodyPr>
          <a:lstStyle/>
          <a:p>
            <a:pPr algn="ctr" rtl="0">
              <a:spcBef>
                <a:spcPts val="0"/>
              </a:spcBef>
              <a:buNone/>
            </a:pPr>
            <a:r>
              <a:rPr lang="en-US" sz="4000" b="1" dirty="0" smtClean="0">
                <a:solidFill>
                  <a:schemeClr val="accent1"/>
                </a:solidFill>
                <a:latin typeface="Century Gothic"/>
                <a:ea typeface="Century Gothic"/>
                <a:cs typeface="Century Gothic"/>
                <a:sym typeface="Century Gothic"/>
              </a:rPr>
              <a:t>Objectives</a:t>
            </a:r>
            <a:endParaRPr lang="en-US" sz="4000" b="1" dirty="0">
              <a:solidFill>
                <a:schemeClr val="accent1"/>
              </a:solidFill>
              <a:latin typeface="Century Gothic"/>
              <a:ea typeface="Century Gothic"/>
              <a:cs typeface="Century Gothic"/>
              <a:sym typeface="Century Gothic"/>
            </a:endParaRPr>
          </a:p>
        </p:txBody>
      </p:sp>
      <p:pic>
        <p:nvPicPr>
          <p:cNvPr id="133" name="Shape 133"/>
          <p:cNvPicPr preferRelativeResize="0"/>
          <p:nvPr/>
        </p:nvPicPr>
        <p:blipFill>
          <a:blip r:embed="rId3">
            <a:alphaModFix/>
          </a:blip>
          <a:stretch>
            <a:fillRect/>
          </a:stretch>
        </p:blipFill>
        <p:spPr>
          <a:xfrm>
            <a:off x="9377075" y="3783575"/>
            <a:ext cx="5270999" cy="4114150"/>
          </a:xfrm>
          <a:prstGeom prst="rect">
            <a:avLst/>
          </a:prstGeom>
          <a:noFill/>
          <a:ln>
            <a:noFill/>
          </a:ln>
        </p:spPr>
      </p:pic>
      <p:pic>
        <p:nvPicPr>
          <p:cNvPr id="134" name="Shape 134"/>
          <p:cNvPicPr preferRelativeResize="0"/>
          <p:nvPr/>
        </p:nvPicPr>
        <p:blipFill>
          <a:blip r:embed="rId4">
            <a:alphaModFix/>
          </a:blip>
          <a:stretch>
            <a:fillRect/>
          </a:stretch>
        </p:blipFill>
        <p:spPr>
          <a:xfrm>
            <a:off x="6159875" y="7508500"/>
            <a:ext cx="2912400" cy="1525774"/>
          </a:xfrm>
          <a:prstGeom prst="rect">
            <a:avLst/>
          </a:prstGeom>
          <a:noFill/>
          <a:ln>
            <a:noFill/>
          </a:ln>
        </p:spPr>
      </p:pic>
      <p:pic>
        <p:nvPicPr>
          <p:cNvPr id="135" name="Shape 135"/>
          <p:cNvPicPr preferRelativeResize="0"/>
          <p:nvPr/>
        </p:nvPicPr>
        <p:blipFill>
          <a:blip r:embed="rId4">
            <a:alphaModFix/>
          </a:blip>
          <a:stretch>
            <a:fillRect/>
          </a:stretch>
        </p:blipFill>
        <p:spPr>
          <a:xfrm>
            <a:off x="6312275" y="7660900"/>
            <a:ext cx="2912400" cy="1525774"/>
          </a:xfrm>
          <a:prstGeom prst="rect">
            <a:avLst/>
          </a:prstGeom>
          <a:noFill/>
          <a:ln>
            <a:noFill/>
          </a:ln>
        </p:spPr>
      </p:pic>
      <p:pic>
        <p:nvPicPr>
          <p:cNvPr id="136" name="Shape 136"/>
          <p:cNvPicPr preferRelativeResize="0"/>
          <p:nvPr/>
        </p:nvPicPr>
        <p:blipFill>
          <a:blip r:embed="rId4">
            <a:alphaModFix/>
          </a:blip>
          <a:stretch>
            <a:fillRect/>
          </a:stretch>
        </p:blipFill>
        <p:spPr>
          <a:xfrm>
            <a:off x="5418725" y="628848"/>
            <a:ext cx="3089897" cy="1618775"/>
          </a:xfrm>
          <a:prstGeom prst="rect">
            <a:avLst/>
          </a:prstGeom>
          <a:noFill/>
          <a:ln>
            <a:noFill/>
          </a:ln>
        </p:spPr>
      </p:pic>
      <p:pic>
        <p:nvPicPr>
          <p:cNvPr id="137" name="Shape 137"/>
          <p:cNvPicPr preferRelativeResize="0"/>
          <p:nvPr/>
        </p:nvPicPr>
        <p:blipFill>
          <a:blip r:embed="rId5">
            <a:alphaModFix/>
          </a:blip>
          <a:stretch>
            <a:fillRect/>
          </a:stretch>
        </p:blipFill>
        <p:spPr>
          <a:xfrm>
            <a:off x="4770350" y="4008450"/>
            <a:ext cx="4044625" cy="2506000"/>
          </a:xfrm>
          <a:prstGeom prst="rect">
            <a:avLst/>
          </a:prstGeom>
          <a:noFill/>
          <a:ln>
            <a:noFill/>
          </a:ln>
        </p:spPr>
      </p:pic>
      <p:sp>
        <p:nvSpPr>
          <p:cNvPr id="138" name="Shape 138"/>
          <p:cNvSpPr/>
          <p:nvPr/>
        </p:nvSpPr>
        <p:spPr>
          <a:xfrm>
            <a:off x="5875700" y="3301675"/>
            <a:ext cx="2069144" cy="565228"/>
          </a:xfrm>
          <a:custGeom>
            <a:avLst/>
            <a:gdLst/>
            <a:ahLst/>
            <a:cxnLst/>
            <a:rect l="0" t="0" r="0" b="0"/>
            <a:pathLst>
              <a:path w="96161" h="19397" extrusionOk="0">
                <a:moveTo>
                  <a:pt x="0" y="18652"/>
                </a:moveTo>
                <a:cubicBezTo>
                  <a:pt x="7702" y="15546"/>
                  <a:pt x="30190" y="-108"/>
                  <a:pt x="46217" y="16"/>
                </a:cubicBezTo>
                <a:cubicBezTo>
                  <a:pt x="62243" y="140"/>
                  <a:pt x="87837" y="16166"/>
                  <a:pt x="96161" y="19397"/>
                </a:cubicBezTo>
              </a:path>
            </a:pathLst>
          </a:custGeom>
          <a:noFill/>
          <a:ln w="28575" cap="flat" cmpd="sng">
            <a:solidFill>
              <a:srgbClr val="FF0000"/>
            </a:solidFill>
            <a:prstDash val="solid"/>
            <a:round/>
            <a:headEnd type="none" w="lg" len="lg"/>
            <a:tailEnd type="none" w="lg" len="lg"/>
          </a:ln>
        </p:spPr>
      </p:sp>
      <p:sp>
        <p:nvSpPr>
          <p:cNvPr id="139" name="Shape 139"/>
          <p:cNvSpPr/>
          <p:nvPr/>
        </p:nvSpPr>
        <p:spPr>
          <a:xfrm>
            <a:off x="6163624" y="2816750"/>
            <a:ext cx="1386641" cy="387600"/>
          </a:xfrm>
          <a:custGeom>
            <a:avLst/>
            <a:gdLst/>
            <a:ahLst/>
            <a:cxnLst/>
            <a:rect l="0" t="0" r="0" b="0"/>
            <a:pathLst>
              <a:path w="96161" h="19397" extrusionOk="0">
                <a:moveTo>
                  <a:pt x="0" y="18652"/>
                </a:moveTo>
                <a:cubicBezTo>
                  <a:pt x="7702" y="15546"/>
                  <a:pt x="30190" y="-108"/>
                  <a:pt x="46217" y="16"/>
                </a:cubicBezTo>
                <a:cubicBezTo>
                  <a:pt x="62243" y="140"/>
                  <a:pt x="87837" y="16166"/>
                  <a:pt x="96161" y="19397"/>
                </a:cubicBezTo>
              </a:path>
            </a:pathLst>
          </a:custGeom>
          <a:noFill/>
          <a:ln w="28575" cap="flat" cmpd="sng">
            <a:solidFill>
              <a:srgbClr val="FF0000"/>
            </a:solidFill>
            <a:prstDash val="solid"/>
            <a:round/>
            <a:headEnd type="none" w="lg" len="lg"/>
            <a:tailEnd type="none" w="lg" len="lg"/>
          </a:ln>
        </p:spPr>
      </p:sp>
      <p:sp>
        <p:nvSpPr>
          <p:cNvPr id="140" name="Shape 140"/>
          <p:cNvSpPr/>
          <p:nvPr/>
        </p:nvSpPr>
        <p:spPr>
          <a:xfrm>
            <a:off x="6312275" y="2352950"/>
            <a:ext cx="1049356" cy="228302"/>
          </a:xfrm>
          <a:custGeom>
            <a:avLst/>
            <a:gdLst/>
            <a:ahLst/>
            <a:cxnLst/>
            <a:rect l="0" t="0" r="0" b="0"/>
            <a:pathLst>
              <a:path w="96161" h="19397" extrusionOk="0">
                <a:moveTo>
                  <a:pt x="0" y="18652"/>
                </a:moveTo>
                <a:cubicBezTo>
                  <a:pt x="7702" y="15546"/>
                  <a:pt x="30190" y="-108"/>
                  <a:pt x="46217" y="16"/>
                </a:cubicBezTo>
                <a:cubicBezTo>
                  <a:pt x="62243" y="140"/>
                  <a:pt x="87837" y="16166"/>
                  <a:pt x="96161" y="19397"/>
                </a:cubicBezTo>
              </a:path>
            </a:pathLst>
          </a:custGeom>
          <a:noFill/>
          <a:ln w="28575" cap="flat" cmpd="sng">
            <a:solidFill>
              <a:srgbClr val="FF0000"/>
            </a:solidFill>
            <a:prstDash val="solid"/>
            <a:round/>
            <a:headEnd type="none" w="lg" len="lg"/>
            <a:tailEnd type="none" w="lg" len="lg"/>
          </a:ln>
        </p:spPr>
      </p:sp>
      <p:sp>
        <p:nvSpPr>
          <p:cNvPr id="141" name="Shape 141"/>
          <p:cNvSpPr txBox="1"/>
          <p:nvPr/>
        </p:nvSpPr>
        <p:spPr>
          <a:xfrm>
            <a:off x="4770350" y="4008450"/>
            <a:ext cx="2679599" cy="387599"/>
          </a:xfrm>
          <a:prstGeom prst="rect">
            <a:avLst/>
          </a:prstGeom>
          <a:noFill/>
          <a:ln>
            <a:noFill/>
          </a:ln>
        </p:spPr>
        <p:txBody>
          <a:bodyPr lIns="91425" tIns="91425" rIns="91425" bIns="91425" anchor="t" anchorCtr="0">
            <a:noAutofit/>
          </a:bodyPr>
          <a:lstStyle/>
          <a:p>
            <a:pPr>
              <a:spcBef>
                <a:spcPts val="0"/>
              </a:spcBef>
              <a:buNone/>
            </a:pPr>
            <a:r>
              <a:rPr lang="en-US" sz="1200">
                <a:solidFill>
                  <a:srgbClr val="FFFFFF"/>
                </a:solidFill>
              </a:rPr>
              <a:t>Photo credit: NASA</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487350" y="244850"/>
            <a:ext cx="7869900" cy="880799"/>
          </a:xfrm>
          <a:prstGeom prst="rect">
            <a:avLst/>
          </a:prstGeom>
          <a:noFill/>
          <a:ln>
            <a:noFill/>
          </a:ln>
        </p:spPr>
        <p:txBody>
          <a:bodyPr lIns="91425" tIns="91425" rIns="91425" bIns="91425" anchor="t" anchorCtr="0">
            <a:noAutofit/>
          </a:bodyPr>
          <a:lstStyle/>
          <a:p>
            <a:pPr>
              <a:spcBef>
                <a:spcPts val="0"/>
              </a:spcBef>
              <a:buNone/>
            </a:pPr>
            <a:r>
              <a:rPr lang="en-US" sz="4000" b="1">
                <a:solidFill>
                  <a:schemeClr val="accent1"/>
                </a:solidFill>
                <a:latin typeface="Century Gothic"/>
                <a:ea typeface="Century Gothic"/>
                <a:cs typeface="Century Gothic"/>
                <a:sym typeface="Century Gothic"/>
              </a:rPr>
              <a:t>Indicators of Hypoxic Events</a:t>
            </a:r>
          </a:p>
        </p:txBody>
      </p:sp>
      <p:sp>
        <p:nvSpPr>
          <p:cNvPr id="148" name="Shape 148"/>
          <p:cNvSpPr txBox="1"/>
          <p:nvPr/>
        </p:nvSpPr>
        <p:spPr>
          <a:xfrm>
            <a:off x="487350" y="1125650"/>
            <a:ext cx="8394599" cy="5489700"/>
          </a:xfrm>
          <a:prstGeom prst="rect">
            <a:avLst/>
          </a:prstGeom>
          <a:noFill/>
          <a:ln>
            <a:noFill/>
          </a:ln>
        </p:spPr>
        <p:txBody>
          <a:bodyPr lIns="91425" tIns="91425" rIns="91425" bIns="91425" anchor="ctr" anchorCtr="0">
            <a:noAutofit/>
          </a:bodyPr>
          <a:lstStyle/>
          <a:p>
            <a:pPr marL="457200" lvl="0" indent="-381000" rtl="0">
              <a:lnSpc>
                <a:spcPct val="90000"/>
              </a:lnSpc>
              <a:spcBef>
                <a:spcPts val="1000"/>
              </a:spcBef>
              <a:buClr>
                <a:schemeClr val="dk1"/>
              </a:buClr>
              <a:buSzPct val="100000"/>
              <a:buFont typeface="Century Gothic"/>
              <a:buChar char="●"/>
            </a:pPr>
            <a:r>
              <a:rPr lang="en-US" sz="2400" dirty="0">
                <a:solidFill>
                  <a:schemeClr val="tx1"/>
                </a:solidFill>
                <a:latin typeface="Century Gothic"/>
                <a:ea typeface="Century Gothic"/>
                <a:cs typeface="Century Gothic"/>
                <a:sym typeface="Century Gothic"/>
              </a:rPr>
              <a:t>Floating algae index (FAI)</a:t>
            </a:r>
          </a:p>
          <a:p>
            <a:pPr lvl="0" rtl="0">
              <a:lnSpc>
                <a:spcPct val="90000"/>
              </a:lnSpc>
              <a:spcBef>
                <a:spcPts val="1000"/>
              </a:spcBef>
              <a:buNone/>
            </a:pPr>
            <a:endParaRPr sz="2400" dirty="0">
              <a:solidFill>
                <a:schemeClr val="tx1"/>
              </a:solidFill>
              <a:latin typeface="Century Gothic"/>
              <a:ea typeface="Century Gothic"/>
              <a:cs typeface="Century Gothic"/>
              <a:sym typeface="Century Gothic"/>
            </a:endParaRPr>
          </a:p>
          <a:p>
            <a:pPr marL="457200" lvl="0" indent="-381000" rtl="0">
              <a:lnSpc>
                <a:spcPct val="90000"/>
              </a:lnSpc>
              <a:spcBef>
                <a:spcPts val="1000"/>
              </a:spcBef>
              <a:buClr>
                <a:schemeClr val="dk1"/>
              </a:buClr>
              <a:buSzPct val="100000"/>
              <a:buFont typeface="Century Gothic"/>
              <a:buChar char="●"/>
            </a:pPr>
            <a:r>
              <a:rPr lang="en-US" sz="2400" dirty="0">
                <a:solidFill>
                  <a:schemeClr val="tx1"/>
                </a:solidFill>
                <a:latin typeface="Century Gothic"/>
                <a:ea typeface="Century Gothic"/>
                <a:cs typeface="Century Gothic"/>
                <a:sym typeface="Century Gothic"/>
              </a:rPr>
              <a:t>Normalized difference turbidity index (NDTI)</a:t>
            </a:r>
          </a:p>
          <a:p>
            <a:pPr lvl="0" rtl="0">
              <a:lnSpc>
                <a:spcPct val="90000"/>
              </a:lnSpc>
              <a:spcBef>
                <a:spcPts val="1000"/>
              </a:spcBef>
              <a:buNone/>
            </a:pPr>
            <a:endParaRPr sz="2400" dirty="0">
              <a:solidFill>
                <a:schemeClr val="tx1"/>
              </a:solidFill>
              <a:latin typeface="Century Gothic"/>
              <a:ea typeface="Century Gothic"/>
              <a:cs typeface="Century Gothic"/>
              <a:sym typeface="Century Gothic"/>
            </a:endParaRPr>
          </a:p>
          <a:p>
            <a:pPr marL="457200" lvl="0" indent="-381000" rtl="0">
              <a:lnSpc>
                <a:spcPct val="90000"/>
              </a:lnSpc>
              <a:spcBef>
                <a:spcPts val="1000"/>
              </a:spcBef>
              <a:buClr>
                <a:schemeClr val="dk1"/>
              </a:buClr>
              <a:buSzPct val="100000"/>
              <a:buFont typeface="Century Gothic"/>
              <a:buChar char="●"/>
            </a:pPr>
            <a:r>
              <a:rPr lang="en-US" sz="2400" dirty="0" smtClean="0">
                <a:solidFill>
                  <a:schemeClr val="tx1"/>
                </a:solidFill>
                <a:latin typeface="Century Gothic"/>
                <a:ea typeface="Century Gothic"/>
                <a:cs typeface="Century Gothic"/>
                <a:sym typeface="Century Gothic"/>
              </a:rPr>
              <a:t>Chlorophyll-a </a:t>
            </a:r>
            <a:r>
              <a:rPr lang="en-US" sz="2400" dirty="0">
                <a:solidFill>
                  <a:schemeClr val="tx1"/>
                </a:solidFill>
                <a:latin typeface="Century Gothic"/>
                <a:ea typeface="Century Gothic"/>
                <a:cs typeface="Century Gothic"/>
                <a:sym typeface="Century Gothic"/>
              </a:rPr>
              <a:t>(</a:t>
            </a:r>
            <a:r>
              <a:rPr lang="en-US" sz="2400" dirty="0" err="1">
                <a:solidFill>
                  <a:schemeClr val="tx1"/>
                </a:solidFill>
                <a:latin typeface="Century Gothic"/>
                <a:ea typeface="Century Gothic"/>
                <a:cs typeface="Century Gothic"/>
                <a:sym typeface="Century Gothic"/>
              </a:rPr>
              <a:t>Chl</a:t>
            </a:r>
            <a:r>
              <a:rPr lang="en-US" sz="2400" dirty="0">
                <a:solidFill>
                  <a:schemeClr val="tx1"/>
                </a:solidFill>
                <a:latin typeface="Century Gothic"/>
                <a:ea typeface="Century Gothic"/>
                <a:cs typeface="Century Gothic"/>
                <a:sym typeface="Century Gothic"/>
              </a:rPr>
              <a:t>)</a:t>
            </a:r>
          </a:p>
          <a:p>
            <a:pPr lvl="0" rtl="0">
              <a:lnSpc>
                <a:spcPct val="90000"/>
              </a:lnSpc>
              <a:spcBef>
                <a:spcPts val="1000"/>
              </a:spcBef>
              <a:buNone/>
            </a:pPr>
            <a:endParaRPr sz="2400" dirty="0">
              <a:solidFill>
                <a:schemeClr val="tx1"/>
              </a:solidFill>
              <a:latin typeface="Century Gothic"/>
              <a:ea typeface="Century Gothic"/>
              <a:cs typeface="Century Gothic"/>
              <a:sym typeface="Century Gothic"/>
            </a:endParaRPr>
          </a:p>
          <a:p>
            <a:pPr marL="457200" lvl="0" indent="-381000" rtl="0">
              <a:lnSpc>
                <a:spcPct val="90000"/>
              </a:lnSpc>
              <a:spcBef>
                <a:spcPts val="1000"/>
              </a:spcBef>
              <a:buClr>
                <a:schemeClr val="dk1"/>
              </a:buClr>
              <a:buSzPct val="100000"/>
              <a:buFont typeface="Century Gothic"/>
              <a:buChar char="●"/>
            </a:pPr>
            <a:r>
              <a:rPr lang="en-US" sz="2400" dirty="0">
                <a:solidFill>
                  <a:schemeClr val="tx1"/>
                </a:solidFill>
                <a:latin typeface="Century Gothic"/>
                <a:ea typeface="Century Gothic"/>
                <a:cs typeface="Century Gothic"/>
                <a:sym typeface="Century Gothic"/>
              </a:rPr>
              <a:t>Sea Surface Temperature (SST)</a:t>
            </a:r>
          </a:p>
          <a:p>
            <a:pPr lvl="0" rtl="0">
              <a:lnSpc>
                <a:spcPct val="90000"/>
              </a:lnSpc>
              <a:spcBef>
                <a:spcPts val="1000"/>
              </a:spcBef>
              <a:buNone/>
            </a:pPr>
            <a:endParaRPr sz="2400" dirty="0">
              <a:solidFill>
                <a:schemeClr val="tx1"/>
              </a:solidFill>
              <a:latin typeface="Century Gothic"/>
              <a:ea typeface="Century Gothic"/>
              <a:cs typeface="Century Gothic"/>
              <a:sym typeface="Century Gothic"/>
            </a:endParaRPr>
          </a:p>
          <a:p>
            <a:pPr marL="457200" lvl="0" indent="-381000" rtl="0">
              <a:lnSpc>
                <a:spcPct val="90000"/>
              </a:lnSpc>
              <a:spcBef>
                <a:spcPts val="1000"/>
              </a:spcBef>
              <a:buClr>
                <a:schemeClr val="dk1"/>
              </a:buClr>
              <a:buSzPct val="100000"/>
              <a:buFont typeface="Century Gothic"/>
              <a:buChar char="●"/>
            </a:pPr>
            <a:r>
              <a:rPr lang="en-US" sz="2400" dirty="0">
                <a:solidFill>
                  <a:schemeClr val="tx1"/>
                </a:solidFill>
                <a:latin typeface="Century Gothic"/>
                <a:ea typeface="Century Gothic"/>
                <a:cs typeface="Century Gothic"/>
                <a:sym typeface="Century Gothic"/>
              </a:rPr>
              <a:t>Colored Dissolved Organic Matter (CDOM)</a:t>
            </a:r>
          </a:p>
          <a:p>
            <a:pPr lvl="0" rtl="0">
              <a:lnSpc>
                <a:spcPct val="90000"/>
              </a:lnSpc>
              <a:spcBef>
                <a:spcPts val="1000"/>
              </a:spcBef>
              <a:buNone/>
            </a:pPr>
            <a:endParaRPr sz="2400" dirty="0">
              <a:solidFill>
                <a:schemeClr val="tx1"/>
              </a:solidFill>
              <a:latin typeface="Century Gothic"/>
              <a:ea typeface="Century Gothic"/>
              <a:cs typeface="Century Gothic"/>
              <a:sym typeface="Century Gothic"/>
            </a:endParaRPr>
          </a:p>
          <a:p>
            <a:pPr marL="457200" lvl="0" indent="-381000" rtl="0">
              <a:lnSpc>
                <a:spcPct val="90000"/>
              </a:lnSpc>
              <a:spcBef>
                <a:spcPts val="1000"/>
              </a:spcBef>
              <a:buClr>
                <a:schemeClr val="dk1"/>
              </a:buClr>
              <a:buSzPct val="100000"/>
              <a:buFont typeface="Century Gothic"/>
              <a:buChar char="●"/>
            </a:pPr>
            <a:r>
              <a:rPr lang="en-US" sz="2400" dirty="0">
                <a:solidFill>
                  <a:schemeClr val="tx1"/>
                </a:solidFill>
                <a:latin typeface="Century Gothic"/>
                <a:ea typeface="Century Gothic"/>
                <a:cs typeface="Century Gothic"/>
                <a:sym typeface="Century Gothic"/>
              </a:rPr>
              <a:t>Photosynthetically Available Radiation (PAR)</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514574" y="324675"/>
            <a:ext cx="3148499" cy="1289400"/>
          </a:xfrm>
          <a:prstGeom prst="rect">
            <a:avLst/>
          </a:prstGeom>
        </p:spPr>
        <p:txBody>
          <a:bodyPr lIns="91425" tIns="91425" rIns="91425" bIns="91425" anchor="t" anchorCtr="0">
            <a:noAutofit/>
          </a:bodyPr>
          <a:lstStyle/>
          <a:p>
            <a:pPr algn="r">
              <a:spcBef>
                <a:spcPts val="0"/>
              </a:spcBef>
              <a:buNone/>
            </a:pPr>
            <a:r>
              <a:rPr lang="en-US" sz="4000" b="1">
                <a:solidFill>
                  <a:schemeClr val="accent1"/>
                </a:solidFill>
                <a:latin typeface="Century Gothic"/>
                <a:ea typeface="Century Gothic"/>
                <a:cs typeface="Century Gothic"/>
                <a:sym typeface="Century Gothic"/>
              </a:rPr>
              <a:t>Study Area</a:t>
            </a:r>
          </a:p>
        </p:txBody>
      </p:sp>
      <p:pic>
        <p:nvPicPr>
          <p:cNvPr id="155" name="Shape 155"/>
          <p:cNvPicPr preferRelativeResize="0"/>
          <p:nvPr/>
        </p:nvPicPr>
        <p:blipFill>
          <a:blip r:embed="rId3">
            <a:alphaModFix/>
          </a:blip>
          <a:stretch>
            <a:fillRect/>
          </a:stretch>
        </p:blipFill>
        <p:spPr>
          <a:xfrm>
            <a:off x="7935590" y="7718614"/>
            <a:ext cx="5270999" cy="4114150"/>
          </a:xfrm>
          <a:prstGeom prst="rect">
            <a:avLst/>
          </a:prstGeom>
          <a:noFill/>
          <a:ln>
            <a:noFill/>
          </a:ln>
        </p:spPr>
      </p:pic>
      <p:pic>
        <p:nvPicPr>
          <p:cNvPr id="156" name="Shape 156"/>
          <p:cNvPicPr preferRelativeResize="0"/>
          <p:nvPr/>
        </p:nvPicPr>
        <p:blipFill>
          <a:blip r:embed="rId4">
            <a:alphaModFix/>
          </a:blip>
          <a:stretch>
            <a:fillRect/>
          </a:stretch>
        </p:blipFill>
        <p:spPr>
          <a:xfrm>
            <a:off x="14818199" y="5323014"/>
            <a:ext cx="4841400" cy="4114150"/>
          </a:xfrm>
          <a:prstGeom prst="rect">
            <a:avLst/>
          </a:prstGeom>
          <a:noFill/>
          <a:ln>
            <a:noFill/>
          </a:ln>
        </p:spPr>
      </p:pic>
      <p:pic>
        <p:nvPicPr>
          <p:cNvPr id="157" name="Shape 157"/>
          <p:cNvPicPr preferRelativeResize="0"/>
          <p:nvPr/>
        </p:nvPicPr>
        <p:blipFill>
          <a:blip r:embed="rId3">
            <a:alphaModFix/>
          </a:blip>
          <a:stretch>
            <a:fillRect/>
          </a:stretch>
        </p:blipFill>
        <p:spPr>
          <a:xfrm>
            <a:off x="11802580" y="8911100"/>
            <a:ext cx="5270999" cy="4114150"/>
          </a:xfrm>
          <a:prstGeom prst="rect">
            <a:avLst/>
          </a:prstGeom>
          <a:noFill/>
          <a:ln>
            <a:noFill/>
          </a:ln>
        </p:spPr>
      </p:pic>
      <p:pic>
        <p:nvPicPr>
          <p:cNvPr id="158" name="Shape 158"/>
          <p:cNvPicPr preferRelativeResize="0"/>
          <p:nvPr/>
        </p:nvPicPr>
        <p:blipFill>
          <a:blip r:embed="rId4">
            <a:alphaModFix/>
          </a:blip>
          <a:stretch>
            <a:fillRect/>
          </a:stretch>
        </p:blipFill>
        <p:spPr>
          <a:xfrm>
            <a:off x="14970599" y="5475414"/>
            <a:ext cx="4841400" cy="4114150"/>
          </a:xfrm>
          <a:prstGeom prst="rect">
            <a:avLst/>
          </a:prstGeom>
          <a:noFill/>
          <a:ln>
            <a:noFill/>
          </a:ln>
        </p:spPr>
      </p:pic>
      <p:pic>
        <p:nvPicPr>
          <p:cNvPr id="159" name="Shape 159"/>
          <p:cNvPicPr preferRelativeResize="0"/>
          <p:nvPr/>
        </p:nvPicPr>
        <p:blipFill>
          <a:blip r:embed="rId3">
            <a:alphaModFix/>
          </a:blip>
          <a:stretch>
            <a:fillRect/>
          </a:stretch>
        </p:blipFill>
        <p:spPr>
          <a:xfrm>
            <a:off x="11650180" y="8758700"/>
            <a:ext cx="5270999" cy="4114150"/>
          </a:xfrm>
          <a:prstGeom prst="rect">
            <a:avLst/>
          </a:prstGeom>
          <a:noFill/>
          <a:ln>
            <a:noFill/>
          </a:ln>
        </p:spPr>
      </p:pic>
      <p:pic>
        <p:nvPicPr>
          <p:cNvPr id="160" name="Shape 160"/>
          <p:cNvPicPr preferRelativeResize="0"/>
          <p:nvPr/>
        </p:nvPicPr>
        <p:blipFill>
          <a:blip r:embed="rId3">
            <a:alphaModFix/>
          </a:blip>
          <a:stretch>
            <a:fillRect/>
          </a:stretch>
        </p:blipFill>
        <p:spPr>
          <a:xfrm>
            <a:off x="9491999" y="5509139"/>
            <a:ext cx="5270999" cy="4114150"/>
          </a:xfrm>
          <a:prstGeom prst="rect">
            <a:avLst/>
          </a:prstGeom>
          <a:noFill/>
          <a:ln>
            <a:noFill/>
          </a:ln>
        </p:spPr>
      </p:pic>
      <p:pic>
        <p:nvPicPr>
          <p:cNvPr id="161" name="Shape 161"/>
          <p:cNvPicPr preferRelativeResize="0"/>
          <p:nvPr/>
        </p:nvPicPr>
        <p:blipFill>
          <a:blip r:embed="rId3">
            <a:alphaModFix/>
          </a:blip>
          <a:stretch>
            <a:fillRect/>
          </a:stretch>
        </p:blipFill>
        <p:spPr>
          <a:xfrm>
            <a:off x="9339599" y="5356739"/>
            <a:ext cx="5270999" cy="4114150"/>
          </a:xfrm>
          <a:prstGeom prst="rect">
            <a:avLst/>
          </a:prstGeom>
          <a:noFill/>
          <a:ln>
            <a:noFill/>
          </a:ln>
        </p:spPr>
      </p:pic>
      <p:pic>
        <p:nvPicPr>
          <p:cNvPr id="162" name="Shape 162"/>
          <p:cNvPicPr preferRelativeResize="0"/>
          <p:nvPr/>
        </p:nvPicPr>
        <p:blipFill rotWithShape="1">
          <a:blip r:embed="rId5">
            <a:alphaModFix/>
          </a:blip>
          <a:srcRect l="5329" t="5730" r="5249" b="5828"/>
          <a:stretch/>
        </p:blipFill>
        <p:spPr>
          <a:xfrm>
            <a:off x="4656869" y="1821000"/>
            <a:ext cx="4389756" cy="3355149"/>
          </a:xfrm>
          <a:prstGeom prst="rect">
            <a:avLst/>
          </a:prstGeom>
          <a:noFill/>
          <a:ln>
            <a:noFill/>
          </a:ln>
        </p:spPr>
      </p:pic>
      <p:pic>
        <p:nvPicPr>
          <p:cNvPr id="163" name="Shape 163"/>
          <p:cNvPicPr preferRelativeResize="0"/>
          <p:nvPr/>
        </p:nvPicPr>
        <p:blipFill rotWithShape="1">
          <a:blip r:embed="rId6">
            <a:alphaModFix/>
          </a:blip>
          <a:srcRect l="7170" t="9480" r="6644" b="6991"/>
          <a:stretch/>
        </p:blipFill>
        <p:spPr>
          <a:xfrm>
            <a:off x="114599" y="1853188"/>
            <a:ext cx="4437001" cy="3322962"/>
          </a:xfrm>
          <a:prstGeom prst="rect">
            <a:avLst/>
          </a:prstGeom>
          <a:noFill/>
          <a:ln>
            <a:noFill/>
          </a:ln>
        </p:spPr>
      </p:pic>
      <p:cxnSp>
        <p:nvCxnSpPr>
          <p:cNvPr id="164" name="Shape 164"/>
          <p:cNvCxnSpPr/>
          <p:nvPr/>
        </p:nvCxnSpPr>
        <p:spPr>
          <a:xfrm rot="10800000" flipH="1">
            <a:off x="3014075" y="1840925"/>
            <a:ext cx="1669200" cy="1754999"/>
          </a:xfrm>
          <a:prstGeom prst="straightConnector1">
            <a:avLst/>
          </a:prstGeom>
          <a:noFill/>
          <a:ln w="19050" cap="flat" cmpd="sng">
            <a:solidFill>
              <a:schemeClr val="accent6"/>
            </a:solidFill>
            <a:prstDash val="solid"/>
            <a:round/>
            <a:headEnd type="none" w="lg" len="lg"/>
            <a:tailEnd type="none" w="lg" len="lg"/>
          </a:ln>
        </p:spPr>
      </p:cxnSp>
      <p:cxnSp>
        <p:nvCxnSpPr>
          <p:cNvPr id="165" name="Shape 165"/>
          <p:cNvCxnSpPr/>
          <p:nvPr/>
        </p:nvCxnSpPr>
        <p:spPr>
          <a:xfrm>
            <a:off x="3147625" y="4740500"/>
            <a:ext cx="1536000" cy="410400"/>
          </a:xfrm>
          <a:prstGeom prst="straightConnector1">
            <a:avLst/>
          </a:prstGeom>
          <a:noFill/>
          <a:ln w="19050" cap="flat" cmpd="sng">
            <a:solidFill>
              <a:schemeClr val="accent6"/>
            </a:solidFill>
            <a:prstDash val="solid"/>
            <a:round/>
            <a:headEnd type="none" w="lg" len="lg"/>
            <a:tailEnd type="none" w="lg" len="lg"/>
          </a:ln>
        </p:spPr>
      </p:cxn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5326850" y="4749850"/>
            <a:ext cx="3244200" cy="1471199"/>
          </a:xfrm>
          <a:prstGeom prst="rect">
            <a:avLst/>
          </a:prstGeom>
          <a:solidFill>
            <a:srgbClr val="CFE2F3"/>
          </a:solidFill>
          <a:ln w="19050" cap="flat" cmpd="sng">
            <a:solidFill>
              <a:srgbClr val="1C4587"/>
            </a:solidFill>
            <a:prstDash val="solid"/>
            <a:round/>
            <a:headEnd type="none" w="med" len="med"/>
            <a:tailEnd type="none" w="med" len="med"/>
          </a:ln>
        </p:spPr>
        <p:txBody>
          <a:bodyPr lIns="91425" tIns="91425" rIns="91425" bIns="91425" anchor="t" anchorCtr="0">
            <a:noAutofit/>
          </a:bodyPr>
          <a:lstStyle/>
          <a:p>
            <a:pPr algn="ctr" rtl="0">
              <a:spcBef>
                <a:spcPts val="0"/>
              </a:spcBef>
              <a:buNone/>
            </a:pPr>
            <a:r>
              <a:rPr lang="en-US" sz="2500" b="1" dirty="0">
                <a:solidFill>
                  <a:schemeClr val="dk1"/>
                </a:solidFill>
                <a:latin typeface="Century Gothic"/>
                <a:ea typeface="Century Gothic"/>
                <a:cs typeface="Century Gothic"/>
                <a:sym typeface="Century Gothic"/>
              </a:rPr>
              <a:t>Landsat 8</a:t>
            </a:r>
          </a:p>
          <a:p>
            <a:pPr algn="ctr">
              <a:spcBef>
                <a:spcPts val="0"/>
              </a:spcBef>
              <a:buNone/>
            </a:pPr>
            <a:r>
              <a:rPr lang="en-US" sz="2500" b="1" dirty="0">
                <a:solidFill>
                  <a:schemeClr val="dk1"/>
                </a:solidFill>
                <a:latin typeface="Century Gothic"/>
                <a:ea typeface="Century Gothic"/>
                <a:cs typeface="Century Gothic"/>
                <a:sym typeface="Century Gothic"/>
              </a:rPr>
              <a:t>2013 -</a:t>
            </a:r>
            <a:r>
              <a:rPr lang="en-US" sz="2500" b="1" dirty="0" smtClean="0">
                <a:solidFill>
                  <a:schemeClr val="dk1"/>
                </a:solidFill>
                <a:latin typeface="Century Gothic"/>
                <a:ea typeface="Century Gothic"/>
                <a:cs typeface="Century Gothic"/>
                <a:sym typeface="Century Gothic"/>
              </a:rPr>
              <a:t> </a:t>
            </a:r>
            <a:r>
              <a:rPr lang="en-US" sz="2500" b="1" dirty="0">
                <a:solidFill>
                  <a:schemeClr val="dk1"/>
                </a:solidFill>
                <a:latin typeface="Century Gothic"/>
                <a:ea typeface="Century Gothic"/>
                <a:cs typeface="Century Gothic"/>
                <a:sym typeface="Century Gothic"/>
              </a:rPr>
              <a:t>2014 data</a:t>
            </a:r>
          </a:p>
        </p:txBody>
      </p:sp>
      <p:sp>
        <p:nvSpPr>
          <p:cNvPr id="172" name="Shape 172"/>
          <p:cNvSpPr txBox="1">
            <a:spLocks noGrp="1"/>
          </p:cNvSpPr>
          <p:nvPr>
            <p:ph type="body" idx="2"/>
          </p:nvPr>
        </p:nvSpPr>
        <p:spPr>
          <a:xfrm>
            <a:off x="910150" y="4749850"/>
            <a:ext cx="3244200" cy="1471199"/>
          </a:xfrm>
          <a:prstGeom prst="rect">
            <a:avLst/>
          </a:prstGeom>
          <a:solidFill>
            <a:srgbClr val="CFE2F3"/>
          </a:solidFill>
          <a:ln w="19050" cap="flat" cmpd="sng">
            <a:solidFill>
              <a:srgbClr val="1C4587"/>
            </a:solidFill>
            <a:prstDash val="solid"/>
            <a:round/>
            <a:headEnd type="none" w="med" len="med"/>
            <a:tailEnd type="none" w="med" len="med"/>
          </a:ln>
        </p:spPr>
        <p:txBody>
          <a:bodyPr lIns="91425" tIns="91425" rIns="91425" bIns="91425" anchor="t" anchorCtr="0">
            <a:noAutofit/>
          </a:bodyPr>
          <a:lstStyle/>
          <a:p>
            <a:pPr algn="ctr" rtl="0">
              <a:spcBef>
                <a:spcPts val="0"/>
              </a:spcBef>
              <a:buNone/>
            </a:pPr>
            <a:r>
              <a:rPr lang="en-US" sz="2500" b="1" dirty="0">
                <a:solidFill>
                  <a:schemeClr val="dk1"/>
                </a:solidFill>
                <a:latin typeface="Century Gothic"/>
                <a:ea typeface="Century Gothic"/>
                <a:cs typeface="Century Gothic"/>
                <a:sym typeface="Century Gothic"/>
              </a:rPr>
              <a:t>Aqua </a:t>
            </a:r>
            <a:r>
              <a:rPr lang="en-US" sz="2500" b="1" dirty="0" smtClean="0">
                <a:solidFill>
                  <a:schemeClr val="dk1"/>
                </a:solidFill>
                <a:latin typeface="Century Gothic"/>
                <a:ea typeface="Century Gothic"/>
                <a:cs typeface="Century Gothic"/>
                <a:sym typeface="Century Gothic"/>
              </a:rPr>
              <a:t>MODIS</a:t>
            </a:r>
            <a:endParaRPr lang="en-US" sz="2500" b="1" dirty="0">
              <a:solidFill>
                <a:schemeClr val="dk1"/>
              </a:solidFill>
              <a:latin typeface="Century Gothic"/>
              <a:ea typeface="Century Gothic"/>
              <a:cs typeface="Century Gothic"/>
              <a:sym typeface="Century Gothic"/>
            </a:endParaRPr>
          </a:p>
          <a:p>
            <a:pPr algn="ctr">
              <a:spcBef>
                <a:spcPts val="0"/>
              </a:spcBef>
              <a:buNone/>
            </a:pPr>
            <a:r>
              <a:rPr lang="en-US" sz="2500" b="1" dirty="0">
                <a:solidFill>
                  <a:schemeClr val="dk1"/>
                </a:solidFill>
                <a:latin typeface="Century Gothic"/>
                <a:ea typeface="Century Gothic"/>
                <a:cs typeface="Century Gothic"/>
                <a:sym typeface="Century Gothic"/>
              </a:rPr>
              <a:t>2002 -</a:t>
            </a:r>
            <a:r>
              <a:rPr lang="en-US" sz="2500" b="1" dirty="0" smtClean="0">
                <a:solidFill>
                  <a:schemeClr val="dk1"/>
                </a:solidFill>
                <a:latin typeface="Century Gothic"/>
                <a:ea typeface="Century Gothic"/>
                <a:cs typeface="Century Gothic"/>
                <a:sym typeface="Century Gothic"/>
              </a:rPr>
              <a:t> </a:t>
            </a:r>
            <a:r>
              <a:rPr lang="en-US" sz="2500" b="1" dirty="0">
                <a:solidFill>
                  <a:schemeClr val="dk1"/>
                </a:solidFill>
                <a:latin typeface="Century Gothic"/>
                <a:ea typeface="Century Gothic"/>
                <a:cs typeface="Century Gothic"/>
                <a:sym typeface="Century Gothic"/>
              </a:rPr>
              <a:t>2014 data</a:t>
            </a:r>
          </a:p>
        </p:txBody>
      </p:sp>
      <p:grpSp>
        <p:nvGrpSpPr>
          <p:cNvPr id="173" name="Shape 173"/>
          <p:cNvGrpSpPr/>
          <p:nvPr/>
        </p:nvGrpSpPr>
        <p:grpSpPr>
          <a:xfrm>
            <a:off x="877650" y="1735150"/>
            <a:ext cx="7388699" cy="2425698"/>
            <a:chOff x="877650" y="1288075"/>
            <a:chExt cx="7388699" cy="2425698"/>
          </a:xfrm>
        </p:grpSpPr>
        <p:pic>
          <p:nvPicPr>
            <p:cNvPr id="174" name="Shape 174"/>
            <p:cNvPicPr preferRelativeResize="0"/>
            <p:nvPr/>
          </p:nvPicPr>
          <p:blipFill>
            <a:blip r:embed="rId3">
              <a:alphaModFix/>
            </a:blip>
            <a:stretch>
              <a:fillRect/>
            </a:stretch>
          </p:blipFill>
          <p:spPr>
            <a:xfrm>
              <a:off x="877650" y="1484925"/>
              <a:ext cx="3886199" cy="2031999"/>
            </a:xfrm>
            <a:prstGeom prst="rect">
              <a:avLst/>
            </a:prstGeom>
            <a:noFill/>
            <a:ln>
              <a:noFill/>
            </a:ln>
          </p:spPr>
        </p:pic>
        <p:pic>
          <p:nvPicPr>
            <p:cNvPr id="175" name="Shape 175"/>
            <p:cNvPicPr preferRelativeResize="0"/>
            <p:nvPr/>
          </p:nvPicPr>
          <p:blipFill>
            <a:blip r:embed="rId4">
              <a:alphaModFix/>
            </a:blip>
            <a:stretch>
              <a:fillRect/>
            </a:stretch>
          </p:blipFill>
          <p:spPr>
            <a:xfrm>
              <a:off x="5294550" y="1288075"/>
              <a:ext cx="2971799" cy="2425698"/>
            </a:xfrm>
            <a:prstGeom prst="rect">
              <a:avLst/>
            </a:prstGeom>
            <a:noFill/>
            <a:ln>
              <a:noFill/>
            </a:ln>
          </p:spPr>
        </p:pic>
      </p:grpSp>
      <p:sp>
        <p:nvSpPr>
          <p:cNvPr id="176" name="Shape 176"/>
          <p:cNvSpPr txBox="1">
            <a:spLocks noGrp="1"/>
          </p:cNvSpPr>
          <p:nvPr>
            <p:ph type="body" idx="3"/>
          </p:nvPr>
        </p:nvSpPr>
        <p:spPr>
          <a:xfrm>
            <a:off x="558775" y="323425"/>
            <a:ext cx="6323100" cy="1123199"/>
          </a:xfrm>
          <a:prstGeom prst="rect">
            <a:avLst/>
          </a:prstGeom>
        </p:spPr>
        <p:txBody>
          <a:bodyPr lIns="91425" tIns="91425" rIns="91425" bIns="91425" anchor="t" anchorCtr="0">
            <a:noAutofit/>
          </a:bodyPr>
          <a:lstStyle/>
          <a:p>
            <a:pPr lvl="0" algn="ctr" rtl="0">
              <a:spcBef>
                <a:spcPts val="0"/>
              </a:spcBef>
              <a:buNone/>
            </a:pPr>
            <a:r>
              <a:rPr lang="en-US" sz="4000" b="1">
                <a:solidFill>
                  <a:schemeClr val="accent1"/>
                </a:solidFill>
                <a:latin typeface="Century Gothic"/>
                <a:ea typeface="Century Gothic"/>
                <a:cs typeface="Century Gothic"/>
                <a:sym typeface="Century Gothic"/>
              </a:rPr>
              <a:t>Earth Observations Used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4822650" y="1001525"/>
            <a:ext cx="4110000" cy="5627700"/>
          </a:xfrm>
          <a:prstGeom prst="rect">
            <a:avLst/>
          </a:prstGeom>
          <a:solidFill>
            <a:srgbClr val="CFE2F3"/>
          </a:solidFill>
          <a:ln w="9525" cap="flat" cmpd="sng">
            <a:solidFill>
              <a:srgbClr val="3D85C6"/>
            </a:solidFill>
            <a:prstDash val="solid"/>
            <a:round/>
            <a:headEnd type="none" w="med" len="med"/>
            <a:tailEnd type="none" w="med" len="med"/>
          </a:ln>
        </p:spPr>
        <p:txBody>
          <a:bodyPr lIns="91425" tIns="91425" rIns="91425" bIns="91425" anchor="t" anchorCtr="0">
            <a:noAutofit/>
          </a:bodyPr>
          <a:lstStyle/>
          <a:p>
            <a:pPr marL="0" indent="0" rtl="0">
              <a:lnSpc>
                <a:spcPct val="100000"/>
              </a:lnSpc>
              <a:spcBef>
                <a:spcPts val="0"/>
              </a:spcBef>
              <a:buNone/>
            </a:pPr>
            <a:r>
              <a:rPr lang="en-US" sz="2400" dirty="0">
                <a:solidFill>
                  <a:schemeClr val="dk1"/>
                </a:solidFill>
                <a:latin typeface="Century Gothic"/>
                <a:ea typeface="Century Gothic"/>
                <a:cs typeface="Century Gothic"/>
                <a:sym typeface="Century Gothic"/>
              </a:rPr>
              <a:t>- Acquired MODIS L3, 8-day SMI Products: </a:t>
            </a:r>
          </a:p>
          <a:p>
            <a:pPr indent="457200" rtl="0">
              <a:lnSpc>
                <a:spcPct val="100000"/>
              </a:lnSpc>
              <a:spcBef>
                <a:spcPts val="0"/>
              </a:spcBef>
              <a:buNone/>
            </a:pPr>
            <a:r>
              <a:rPr lang="en-US" sz="2400" b="1" dirty="0">
                <a:solidFill>
                  <a:srgbClr val="6AA84F"/>
                </a:solidFill>
                <a:latin typeface="Century Gothic"/>
                <a:ea typeface="Century Gothic"/>
                <a:cs typeface="Century Gothic"/>
                <a:sym typeface="Century Gothic"/>
              </a:rPr>
              <a:t>Chlorophyll a</a:t>
            </a:r>
          </a:p>
          <a:p>
            <a:pPr indent="457200" rtl="0">
              <a:lnSpc>
                <a:spcPct val="100000"/>
              </a:lnSpc>
              <a:spcBef>
                <a:spcPts val="0"/>
              </a:spcBef>
              <a:buNone/>
            </a:pPr>
            <a:r>
              <a:rPr lang="en-US" sz="2400" b="1" dirty="0">
                <a:solidFill>
                  <a:srgbClr val="6D9EEB"/>
                </a:solidFill>
                <a:latin typeface="Century Gothic"/>
                <a:ea typeface="Century Gothic"/>
                <a:cs typeface="Century Gothic"/>
                <a:sym typeface="Century Gothic"/>
              </a:rPr>
              <a:t>SST</a:t>
            </a:r>
          </a:p>
          <a:p>
            <a:pPr indent="457200" rtl="0">
              <a:lnSpc>
                <a:spcPct val="100000"/>
              </a:lnSpc>
              <a:spcBef>
                <a:spcPts val="0"/>
              </a:spcBef>
              <a:buNone/>
            </a:pPr>
            <a:r>
              <a:rPr lang="en-US" sz="2400" b="1" dirty="0">
                <a:solidFill>
                  <a:srgbClr val="C27BA0"/>
                </a:solidFill>
                <a:latin typeface="Century Gothic"/>
                <a:ea typeface="Century Gothic"/>
                <a:cs typeface="Century Gothic"/>
                <a:sym typeface="Century Gothic"/>
              </a:rPr>
              <a:t>CDOM index</a:t>
            </a:r>
          </a:p>
          <a:p>
            <a:pPr lvl="0" indent="457200" rtl="0">
              <a:lnSpc>
                <a:spcPct val="100000"/>
              </a:lnSpc>
              <a:spcBef>
                <a:spcPts val="0"/>
              </a:spcBef>
              <a:buNone/>
            </a:pPr>
            <a:r>
              <a:rPr lang="en-US" sz="2400" b="1" dirty="0">
                <a:solidFill>
                  <a:srgbClr val="E69138"/>
                </a:solidFill>
                <a:latin typeface="Century Gothic"/>
                <a:ea typeface="Century Gothic"/>
                <a:cs typeface="Century Gothic"/>
                <a:sym typeface="Century Gothic"/>
              </a:rPr>
              <a:t>PAR</a:t>
            </a:r>
          </a:p>
          <a:p>
            <a:pPr lvl="0" rtl="0">
              <a:lnSpc>
                <a:spcPct val="100000"/>
              </a:lnSpc>
              <a:spcBef>
                <a:spcPts val="0"/>
              </a:spcBef>
              <a:buNone/>
            </a:pPr>
            <a:endParaRPr sz="2400" dirty="0">
              <a:solidFill>
                <a:schemeClr val="dk1"/>
              </a:solidFill>
              <a:latin typeface="Century Gothic"/>
              <a:ea typeface="Century Gothic"/>
              <a:cs typeface="Century Gothic"/>
              <a:sym typeface="Century Gothic"/>
            </a:endParaRPr>
          </a:p>
          <a:p>
            <a:pPr lvl="0" rtl="0">
              <a:lnSpc>
                <a:spcPct val="100000"/>
              </a:lnSpc>
              <a:spcBef>
                <a:spcPts val="0"/>
              </a:spcBef>
              <a:buNone/>
            </a:pPr>
            <a:r>
              <a:rPr lang="en-US" sz="2400" dirty="0">
                <a:solidFill>
                  <a:schemeClr val="dk1"/>
                </a:solidFill>
                <a:latin typeface="Century Gothic"/>
                <a:ea typeface="Century Gothic"/>
                <a:cs typeface="Century Gothic"/>
                <a:sym typeface="Century Gothic"/>
              </a:rPr>
              <a:t>- Analyzed </a:t>
            </a:r>
            <a:r>
              <a:rPr lang="en-US" sz="2400" b="1" dirty="0">
                <a:solidFill>
                  <a:schemeClr val="dk1"/>
                </a:solidFill>
                <a:latin typeface="Century Gothic"/>
                <a:ea typeface="Century Gothic"/>
                <a:cs typeface="Century Gothic"/>
                <a:sym typeface="Century Gothic"/>
              </a:rPr>
              <a:t>trends and dynamic characteristics</a:t>
            </a:r>
            <a:r>
              <a:rPr lang="en-US" sz="2400" dirty="0">
                <a:solidFill>
                  <a:schemeClr val="dk1"/>
                </a:solidFill>
                <a:latin typeface="Century Gothic"/>
                <a:ea typeface="Century Gothic"/>
                <a:cs typeface="Century Gothic"/>
                <a:sym typeface="Century Gothic"/>
              </a:rPr>
              <a:t> of these phenomena</a:t>
            </a:r>
          </a:p>
          <a:p>
            <a:pPr rtl="0">
              <a:lnSpc>
                <a:spcPct val="100000"/>
              </a:lnSpc>
              <a:spcBef>
                <a:spcPts val="0"/>
              </a:spcBef>
              <a:buNone/>
            </a:pPr>
            <a:endParaRPr sz="2400" dirty="0">
              <a:solidFill>
                <a:schemeClr val="dk1"/>
              </a:solidFill>
              <a:latin typeface="Century Gothic"/>
              <a:ea typeface="Century Gothic"/>
              <a:cs typeface="Century Gothic"/>
              <a:sym typeface="Century Gothic"/>
            </a:endParaRPr>
          </a:p>
          <a:p>
            <a:pPr lvl="0" rtl="0">
              <a:lnSpc>
                <a:spcPct val="100000"/>
              </a:lnSpc>
              <a:spcBef>
                <a:spcPts val="0"/>
              </a:spcBef>
              <a:buNone/>
            </a:pPr>
            <a:r>
              <a:rPr lang="en-US" sz="2400" dirty="0">
                <a:solidFill>
                  <a:schemeClr val="dk1"/>
                </a:solidFill>
                <a:latin typeface="Century Gothic"/>
                <a:ea typeface="Century Gothic"/>
                <a:cs typeface="Century Gothic"/>
                <a:sym typeface="Century Gothic"/>
              </a:rPr>
              <a:t>- Utilized </a:t>
            </a:r>
            <a:r>
              <a:rPr lang="en-US" sz="2400" b="1" dirty="0">
                <a:solidFill>
                  <a:schemeClr val="dk1"/>
                </a:solidFill>
                <a:latin typeface="Century Gothic"/>
                <a:ea typeface="Century Gothic"/>
                <a:cs typeface="Century Gothic"/>
                <a:sym typeface="Century Gothic"/>
              </a:rPr>
              <a:t>Harmonic Regression</a:t>
            </a:r>
            <a:r>
              <a:rPr lang="en-US" sz="2400" dirty="0">
                <a:solidFill>
                  <a:schemeClr val="dk1"/>
                </a:solidFill>
                <a:latin typeface="Century Gothic"/>
                <a:ea typeface="Century Gothic"/>
                <a:cs typeface="Century Gothic"/>
                <a:sym typeface="Century Gothic"/>
              </a:rPr>
              <a:t> and </a:t>
            </a:r>
            <a:r>
              <a:rPr lang="en-US" sz="2400" b="1" dirty="0">
                <a:solidFill>
                  <a:schemeClr val="dk1"/>
                </a:solidFill>
                <a:latin typeface="Century Gothic"/>
                <a:ea typeface="Century Gothic"/>
                <a:cs typeface="Century Gothic"/>
                <a:sym typeface="Century Gothic"/>
              </a:rPr>
              <a:t>Extended Principal Component Analysis</a:t>
            </a:r>
          </a:p>
        </p:txBody>
      </p:sp>
      <p:sp>
        <p:nvSpPr>
          <p:cNvPr id="183" name="Shape 183"/>
          <p:cNvSpPr txBox="1">
            <a:spLocks noGrp="1"/>
          </p:cNvSpPr>
          <p:nvPr>
            <p:ph type="body" idx="2"/>
          </p:nvPr>
        </p:nvSpPr>
        <p:spPr>
          <a:xfrm>
            <a:off x="337975" y="299125"/>
            <a:ext cx="4271099" cy="1574700"/>
          </a:xfrm>
          <a:prstGeom prst="rect">
            <a:avLst/>
          </a:prstGeom>
        </p:spPr>
        <p:txBody>
          <a:bodyPr lIns="91425" tIns="91425" rIns="91425" bIns="91425" anchor="t" anchorCtr="0">
            <a:noAutofit/>
          </a:bodyPr>
          <a:lstStyle/>
          <a:p>
            <a:pPr lvl="0" rtl="0">
              <a:spcBef>
                <a:spcPts val="0"/>
              </a:spcBef>
              <a:buNone/>
            </a:pPr>
            <a:r>
              <a:rPr lang="en-US" sz="4000" b="1" dirty="0">
                <a:solidFill>
                  <a:schemeClr val="accent1"/>
                </a:solidFill>
                <a:latin typeface="Century Gothic"/>
                <a:ea typeface="Century Gothic"/>
                <a:cs typeface="Century Gothic"/>
                <a:sym typeface="Century Gothic"/>
              </a:rPr>
              <a:t>Methods: Earth Trends </a:t>
            </a:r>
            <a:r>
              <a:rPr lang="en-US" sz="4000" b="1" dirty="0" smtClean="0">
                <a:solidFill>
                  <a:schemeClr val="accent1"/>
                </a:solidFill>
                <a:latin typeface="Century Gothic"/>
                <a:ea typeface="Century Gothic"/>
                <a:cs typeface="Century Gothic"/>
                <a:sym typeface="Century Gothic"/>
              </a:rPr>
              <a:t>Modeler (ETM)</a:t>
            </a:r>
            <a:endParaRPr lang="en-US" sz="4000" b="1" dirty="0">
              <a:solidFill>
                <a:schemeClr val="accent1"/>
              </a:solidFill>
              <a:latin typeface="Century Gothic"/>
              <a:ea typeface="Century Gothic"/>
              <a:cs typeface="Century Gothic"/>
              <a:sym typeface="Century Gothic"/>
            </a:endParaRPr>
          </a:p>
        </p:txBody>
      </p:sp>
      <p:grpSp>
        <p:nvGrpSpPr>
          <p:cNvPr id="184" name="Shape 184"/>
          <p:cNvGrpSpPr/>
          <p:nvPr/>
        </p:nvGrpSpPr>
        <p:grpSpPr>
          <a:xfrm>
            <a:off x="219250" y="2444750"/>
            <a:ext cx="4389825" cy="3199149"/>
            <a:chOff x="219250" y="2381850"/>
            <a:chExt cx="4389825" cy="3199149"/>
          </a:xfrm>
        </p:grpSpPr>
        <p:pic>
          <p:nvPicPr>
            <p:cNvPr id="185" name="Shape 185"/>
            <p:cNvPicPr preferRelativeResize="0"/>
            <p:nvPr/>
          </p:nvPicPr>
          <p:blipFill rotWithShape="1">
            <a:blip r:embed="rId3">
              <a:alphaModFix/>
            </a:blip>
            <a:srcRect t="5953"/>
            <a:stretch/>
          </p:blipFill>
          <p:spPr>
            <a:xfrm>
              <a:off x="219250" y="2381850"/>
              <a:ext cx="4389825" cy="2821750"/>
            </a:xfrm>
            <a:prstGeom prst="rect">
              <a:avLst/>
            </a:prstGeom>
            <a:noFill/>
            <a:ln>
              <a:noFill/>
            </a:ln>
          </p:spPr>
        </p:pic>
        <p:sp>
          <p:nvSpPr>
            <p:cNvPr id="186" name="Shape 186"/>
            <p:cNvSpPr txBox="1"/>
            <p:nvPr/>
          </p:nvSpPr>
          <p:spPr>
            <a:xfrm>
              <a:off x="219250" y="5203600"/>
              <a:ext cx="4337699" cy="377399"/>
            </a:xfrm>
            <a:prstGeom prst="rect">
              <a:avLst/>
            </a:prstGeom>
            <a:noFill/>
            <a:ln>
              <a:noFill/>
            </a:ln>
          </p:spPr>
          <p:txBody>
            <a:bodyPr lIns="91425" tIns="91425" rIns="91425" bIns="91425" anchor="t" anchorCtr="0">
              <a:noAutofit/>
            </a:bodyPr>
            <a:lstStyle/>
            <a:p>
              <a:pPr>
                <a:spcBef>
                  <a:spcPts val="0"/>
                </a:spcBef>
                <a:buNone/>
              </a:pPr>
              <a:r>
                <a:rPr lang="en-US" sz="1800" dirty="0">
                  <a:latin typeface="Century Gothic"/>
                  <a:ea typeface="Century Gothic"/>
                  <a:cs typeface="Century Gothic"/>
                  <a:sym typeface="Century Gothic"/>
                </a:rPr>
                <a:t>Figure 1: Amplitudes derived from seasonal trend analysis of </a:t>
              </a:r>
              <a:r>
                <a:rPr lang="en-US" sz="1800" dirty="0" smtClean="0">
                  <a:latin typeface="Century Gothic"/>
                  <a:ea typeface="Century Gothic"/>
                  <a:cs typeface="Century Gothic"/>
                  <a:sym typeface="Century Gothic"/>
                </a:rPr>
                <a:t>chlorophyll</a:t>
              </a:r>
              <a:r>
                <a:rPr lang="en-US" sz="1800" dirty="0" smtClean="0">
                  <a:solidFill>
                    <a:srgbClr val="FF0000"/>
                  </a:solidFill>
                  <a:latin typeface="Century Gothic"/>
                  <a:ea typeface="Century Gothic"/>
                  <a:cs typeface="Century Gothic"/>
                  <a:sym typeface="Century Gothic"/>
                </a:rPr>
                <a:t>-</a:t>
              </a:r>
              <a:r>
                <a:rPr lang="en-US" sz="1800" dirty="0" smtClean="0">
                  <a:latin typeface="Century Gothic"/>
                  <a:ea typeface="Century Gothic"/>
                  <a:cs typeface="Century Gothic"/>
                  <a:sym typeface="Century Gothic"/>
                </a:rPr>
                <a:t>a</a:t>
              </a:r>
              <a:r>
                <a:rPr lang="en-US" sz="1800" dirty="0">
                  <a:latin typeface="Century Gothic"/>
                  <a:ea typeface="Century Gothic"/>
                  <a:cs typeface="Century Gothic"/>
                  <a:sym typeface="Century Gothic"/>
                </a:rPr>
                <a:t>.</a:t>
              </a:r>
            </a:p>
          </p:txBody>
        </p:sp>
      </p:gr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4914650" y="1391575"/>
            <a:ext cx="3953100" cy="4775099"/>
          </a:xfrm>
          <a:prstGeom prst="rect">
            <a:avLst/>
          </a:prstGeom>
          <a:solidFill>
            <a:srgbClr val="CFE2F3"/>
          </a:solidFill>
          <a:ln w="9525" cap="flat" cmpd="sng">
            <a:solidFill>
              <a:srgbClr val="3D85C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2500" dirty="0">
                <a:solidFill>
                  <a:srgbClr val="666666"/>
                </a:solidFill>
                <a:latin typeface="Century Gothic"/>
                <a:ea typeface="Century Gothic"/>
                <a:cs typeface="Century Gothic"/>
                <a:sym typeface="Century Gothic"/>
              </a:rPr>
              <a:t>- Acquired </a:t>
            </a:r>
            <a:r>
              <a:rPr lang="en-US" sz="2500" b="1" dirty="0">
                <a:solidFill>
                  <a:srgbClr val="666666"/>
                </a:solidFill>
                <a:latin typeface="Century Gothic"/>
                <a:ea typeface="Century Gothic"/>
                <a:cs typeface="Century Gothic"/>
                <a:sym typeface="Century Gothic"/>
              </a:rPr>
              <a:t>Landsat 8 OLI</a:t>
            </a:r>
            <a:r>
              <a:rPr lang="en-US" sz="2500" dirty="0">
                <a:solidFill>
                  <a:srgbClr val="666666"/>
                </a:solidFill>
                <a:latin typeface="Century Gothic"/>
                <a:ea typeface="Century Gothic"/>
                <a:cs typeface="Century Gothic"/>
                <a:sym typeface="Century Gothic"/>
              </a:rPr>
              <a:t> scenes</a:t>
            </a:r>
          </a:p>
          <a:p>
            <a:pPr lvl="0" rtl="0">
              <a:spcBef>
                <a:spcPts val="0"/>
              </a:spcBef>
              <a:buNone/>
            </a:pPr>
            <a:endParaRPr sz="2500" dirty="0">
              <a:solidFill>
                <a:srgbClr val="666666"/>
              </a:solidFill>
              <a:latin typeface="Century Gothic"/>
              <a:ea typeface="Century Gothic"/>
              <a:cs typeface="Century Gothic"/>
              <a:sym typeface="Century Gothic"/>
            </a:endParaRPr>
          </a:p>
          <a:p>
            <a:pPr lvl="0" rtl="0">
              <a:spcBef>
                <a:spcPts val="0"/>
              </a:spcBef>
              <a:buNone/>
            </a:pPr>
            <a:r>
              <a:rPr lang="en-US" sz="2500" dirty="0">
                <a:solidFill>
                  <a:srgbClr val="666666"/>
                </a:solidFill>
                <a:latin typeface="Century Gothic"/>
                <a:ea typeface="Century Gothic"/>
                <a:cs typeface="Century Gothic"/>
                <a:sym typeface="Century Gothic"/>
              </a:rPr>
              <a:t>- Applied</a:t>
            </a:r>
            <a:r>
              <a:rPr lang="en-US" sz="2500" dirty="0">
                <a:solidFill>
                  <a:srgbClr val="3D85C6"/>
                </a:solidFill>
                <a:latin typeface="Century Gothic"/>
                <a:ea typeface="Century Gothic"/>
                <a:cs typeface="Century Gothic"/>
                <a:sym typeface="Century Gothic"/>
              </a:rPr>
              <a:t> </a:t>
            </a:r>
            <a:r>
              <a:rPr lang="en-US" sz="2500" b="1" dirty="0">
                <a:solidFill>
                  <a:srgbClr val="6AA84F"/>
                </a:solidFill>
                <a:latin typeface="Century Gothic"/>
                <a:ea typeface="Century Gothic"/>
                <a:cs typeface="Century Gothic"/>
                <a:sym typeface="Century Gothic"/>
              </a:rPr>
              <a:t>Floating Algal Index (FAI)</a:t>
            </a:r>
            <a:r>
              <a:rPr lang="en-US" sz="2500" dirty="0">
                <a:solidFill>
                  <a:srgbClr val="3D85C6"/>
                </a:solidFill>
                <a:latin typeface="Century Gothic"/>
                <a:ea typeface="Century Gothic"/>
                <a:cs typeface="Century Gothic"/>
                <a:sym typeface="Century Gothic"/>
              </a:rPr>
              <a:t> </a:t>
            </a:r>
            <a:r>
              <a:rPr lang="en-US" sz="2500" dirty="0">
                <a:solidFill>
                  <a:srgbClr val="666666"/>
                </a:solidFill>
                <a:latin typeface="Century Gothic"/>
                <a:ea typeface="Century Gothic"/>
                <a:cs typeface="Century Gothic"/>
                <a:sym typeface="Century Gothic"/>
              </a:rPr>
              <a:t>and</a:t>
            </a:r>
            <a:r>
              <a:rPr lang="en-US" sz="2500" dirty="0">
                <a:solidFill>
                  <a:srgbClr val="3D85C6"/>
                </a:solidFill>
                <a:latin typeface="Century Gothic"/>
                <a:ea typeface="Century Gothic"/>
                <a:cs typeface="Century Gothic"/>
                <a:sym typeface="Century Gothic"/>
              </a:rPr>
              <a:t> </a:t>
            </a:r>
            <a:r>
              <a:rPr lang="en-US" sz="2500" b="1" dirty="0">
                <a:solidFill>
                  <a:srgbClr val="DD7E6B"/>
                </a:solidFill>
                <a:latin typeface="Century Gothic"/>
                <a:ea typeface="Century Gothic"/>
                <a:cs typeface="Century Gothic"/>
                <a:sym typeface="Century Gothic"/>
              </a:rPr>
              <a:t>Normalized Difference Turbidity Index (NDTI)</a:t>
            </a:r>
          </a:p>
          <a:p>
            <a:pPr lvl="0" rtl="0">
              <a:spcBef>
                <a:spcPts val="0"/>
              </a:spcBef>
              <a:buNone/>
            </a:pPr>
            <a:endParaRPr sz="2500" dirty="0">
              <a:solidFill>
                <a:srgbClr val="DD7E6B"/>
              </a:solidFill>
              <a:latin typeface="Century Gothic"/>
              <a:ea typeface="Century Gothic"/>
              <a:cs typeface="Century Gothic"/>
              <a:sym typeface="Century Gothic"/>
            </a:endParaRPr>
          </a:p>
          <a:p>
            <a:pPr lvl="0">
              <a:spcBef>
                <a:spcPts val="0"/>
              </a:spcBef>
              <a:buNone/>
            </a:pPr>
            <a:r>
              <a:rPr lang="en-US" sz="2500" dirty="0">
                <a:solidFill>
                  <a:srgbClr val="666666"/>
                </a:solidFill>
                <a:latin typeface="Century Gothic"/>
                <a:ea typeface="Century Gothic"/>
                <a:cs typeface="Century Gothic"/>
                <a:sym typeface="Century Gothic"/>
              </a:rPr>
              <a:t>- </a:t>
            </a:r>
            <a:r>
              <a:rPr lang="en-US" sz="2500" dirty="0" err="1">
                <a:solidFill>
                  <a:srgbClr val="666666"/>
                </a:solidFill>
                <a:latin typeface="Century Gothic"/>
                <a:ea typeface="Century Gothic"/>
                <a:cs typeface="Century Gothic"/>
                <a:sym typeface="Century Gothic"/>
              </a:rPr>
              <a:t>Mosaiced</a:t>
            </a:r>
            <a:r>
              <a:rPr lang="en-US" sz="2500" dirty="0">
                <a:solidFill>
                  <a:srgbClr val="666666"/>
                </a:solidFill>
                <a:latin typeface="Century Gothic"/>
                <a:ea typeface="Century Gothic"/>
                <a:cs typeface="Century Gothic"/>
                <a:sym typeface="Century Gothic"/>
              </a:rPr>
              <a:t> indexed scenes together and analyzed</a:t>
            </a:r>
          </a:p>
        </p:txBody>
      </p:sp>
      <p:sp>
        <p:nvSpPr>
          <p:cNvPr id="193" name="Shape 193"/>
          <p:cNvSpPr txBox="1">
            <a:spLocks noGrp="1"/>
          </p:cNvSpPr>
          <p:nvPr>
            <p:ph type="body" idx="2"/>
          </p:nvPr>
        </p:nvSpPr>
        <p:spPr>
          <a:xfrm>
            <a:off x="219175" y="226325"/>
            <a:ext cx="7170900" cy="856800"/>
          </a:xfrm>
          <a:prstGeom prst="rect">
            <a:avLst/>
          </a:prstGeom>
          <a:solidFill>
            <a:srgbClr val="FFFFFF"/>
          </a:solidFill>
        </p:spPr>
        <p:txBody>
          <a:bodyPr lIns="91425" tIns="91425" rIns="91425" bIns="91425" anchor="t" anchorCtr="0">
            <a:noAutofit/>
          </a:bodyPr>
          <a:lstStyle/>
          <a:p>
            <a:pPr>
              <a:spcBef>
                <a:spcPts val="0"/>
              </a:spcBef>
              <a:buNone/>
            </a:pPr>
            <a:r>
              <a:rPr lang="en-US" sz="4000" b="1">
                <a:solidFill>
                  <a:schemeClr val="accent1"/>
                </a:solidFill>
                <a:latin typeface="Century Gothic"/>
                <a:ea typeface="Century Gothic"/>
                <a:cs typeface="Century Gothic"/>
                <a:sym typeface="Century Gothic"/>
              </a:rPr>
              <a:t>Methods: FAI and NDTI</a:t>
            </a:r>
          </a:p>
        </p:txBody>
      </p:sp>
      <p:pic>
        <p:nvPicPr>
          <p:cNvPr id="194" name="Shape 194"/>
          <p:cNvPicPr preferRelativeResize="0"/>
          <p:nvPr/>
        </p:nvPicPr>
        <p:blipFill>
          <a:blip r:embed="rId3">
            <a:alphaModFix/>
          </a:blip>
          <a:stretch>
            <a:fillRect/>
          </a:stretch>
        </p:blipFill>
        <p:spPr>
          <a:xfrm>
            <a:off x="0" y="2244484"/>
            <a:ext cx="4833149" cy="2369040"/>
          </a:xfrm>
          <a:prstGeom prst="rect">
            <a:avLst/>
          </a:prstGeom>
          <a:noFill/>
          <a:ln>
            <a:noFill/>
          </a:ln>
        </p:spPr>
      </p:pic>
      <p:sp>
        <p:nvSpPr>
          <p:cNvPr id="195" name="Shape 195"/>
          <p:cNvSpPr txBox="1"/>
          <p:nvPr/>
        </p:nvSpPr>
        <p:spPr>
          <a:xfrm>
            <a:off x="80875" y="4664875"/>
            <a:ext cx="4260299" cy="856800"/>
          </a:xfrm>
          <a:prstGeom prst="rect">
            <a:avLst/>
          </a:prstGeom>
          <a:noFill/>
          <a:ln>
            <a:noFill/>
          </a:ln>
        </p:spPr>
        <p:txBody>
          <a:bodyPr lIns="91425" tIns="91425" rIns="91425" bIns="91425" anchor="t" anchorCtr="0">
            <a:noAutofit/>
          </a:bodyPr>
          <a:lstStyle/>
          <a:p>
            <a:pPr>
              <a:spcBef>
                <a:spcPts val="0"/>
              </a:spcBef>
              <a:buNone/>
            </a:pPr>
            <a:r>
              <a:rPr lang="en-US" sz="1800" dirty="0">
                <a:latin typeface="Century Gothic"/>
                <a:ea typeface="Century Gothic"/>
                <a:cs typeface="Century Gothic"/>
                <a:sym typeface="Century Gothic"/>
              </a:rPr>
              <a:t>Figure 2: Floating algal index for the Bay of Campeche.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5058450" y="1719475"/>
            <a:ext cx="3684899" cy="4985700"/>
          </a:xfrm>
          <a:prstGeom prst="rect">
            <a:avLst/>
          </a:prstGeom>
          <a:solidFill>
            <a:srgbClr val="CFE2F3"/>
          </a:solidFill>
          <a:ln w="9525" cap="flat" cmpd="sng">
            <a:solidFill>
              <a:srgbClr val="3D85C6"/>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US" sz="2500" b="1">
                <a:solidFill>
                  <a:schemeClr val="dk1"/>
                </a:solidFill>
                <a:latin typeface="Century Gothic"/>
                <a:ea typeface="Century Gothic"/>
                <a:cs typeface="Century Gothic"/>
                <a:sym typeface="Century Gothic"/>
              </a:rPr>
              <a:t>Inputs:</a:t>
            </a:r>
          </a:p>
          <a:p>
            <a:pPr marL="457200" lvl="0" indent="0" rtl="0">
              <a:lnSpc>
                <a:spcPct val="115000"/>
              </a:lnSpc>
              <a:spcBef>
                <a:spcPts val="0"/>
              </a:spcBef>
              <a:buNone/>
            </a:pPr>
            <a:r>
              <a:rPr lang="en-US" sz="2500">
                <a:solidFill>
                  <a:schemeClr val="dk1"/>
                </a:solidFill>
                <a:latin typeface="Century Gothic"/>
                <a:ea typeface="Century Gothic"/>
                <a:cs typeface="Century Gothic"/>
                <a:sym typeface="Century Gothic"/>
              </a:rPr>
              <a:t>DEM</a:t>
            </a:r>
          </a:p>
          <a:p>
            <a:pPr marL="457200" indent="0" rtl="0">
              <a:lnSpc>
                <a:spcPct val="115000"/>
              </a:lnSpc>
              <a:spcBef>
                <a:spcPts val="0"/>
              </a:spcBef>
              <a:buNone/>
            </a:pPr>
            <a:r>
              <a:rPr lang="en-US" sz="2500">
                <a:solidFill>
                  <a:schemeClr val="dk1"/>
                </a:solidFill>
                <a:latin typeface="Century Gothic"/>
                <a:ea typeface="Century Gothic"/>
                <a:cs typeface="Century Gothic"/>
                <a:sym typeface="Century Gothic"/>
              </a:rPr>
              <a:t>Weather</a:t>
            </a:r>
          </a:p>
          <a:p>
            <a:pPr marL="457200" indent="0" rtl="0">
              <a:lnSpc>
                <a:spcPct val="115000"/>
              </a:lnSpc>
              <a:spcBef>
                <a:spcPts val="0"/>
              </a:spcBef>
              <a:buNone/>
            </a:pPr>
            <a:r>
              <a:rPr lang="en-US" sz="2500">
                <a:solidFill>
                  <a:schemeClr val="dk1"/>
                </a:solidFill>
                <a:latin typeface="Century Gothic"/>
                <a:ea typeface="Century Gothic"/>
                <a:cs typeface="Century Gothic"/>
                <a:sym typeface="Century Gothic"/>
              </a:rPr>
              <a:t>Soil Type</a:t>
            </a:r>
          </a:p>
          <a:p>
            <a:pPr marL="457200" lvl="0" indent="0" rtl="0">
              <a:lnSpc>
                <a:spcPct val="115000"/>
              </a:lnSpc>
              <a:spcBef>
                <a:spcPts val="0"/>
              </a:spcBef>
              <a:buNone/>
            </a:pPr>
            <a:r>
              <a:rPr lang="en-US" sz="2500">
                <a:solidFill>
                  <a:schemeClr val="dk1"/>
                </a:solidFill>
                <a:latin typeface="Century Gothic"/>
                <a:ea typeface="Century Gothic"/>
                <a:cs typeface="Century Gothic"/>
                <a:sym typeface="Century Gothic"/>
              </a:rPr>
              <a:t>Land cover</a:t>
            </a:r>
          </a:p>
          <a:p>
            <a:pPr marL="457200" indent="0" rtl="0">
              <a:lnSpc>
                <a:spcPct val="115000"/>
              </a:lnSpc>
              <a:spcBef>
                <a:spcPts val="0"/>
              </a:spcBef>
              <a:buNone/>
            </a:pPr>
            <a:r>
              <a:rPr lang="en-US" sz="2500">
                <a:solidFill>
                  <a:schemeClr val="dk1"/>
                </a:solidFill>
                <a:latin typeface="Century Gothic"/>
                <a:ea typeface="Century Gothic"/>
                <a:cs typeface="Century Gothic"/>
                <a:sym typeface="Century Gothic"/>
              </a:rPr>
              <a:t>River discharge</a:t>
            </a:r>
          </a:p>
          <a:p>
            <a:pPr marL="457200" indent="0" rtl="0">
              <a:lnSpc>
                <a:spcPct val="115000"/>
              </a:lnSpc>
              <a:spcBef>
                <a:spcPts val="0"/>
              </a:spcBef>
              <a:buNone/>
            </a:pPr>
            <a:endParaRPr sz="2500">
              <a:solidFill>
                <a:schemeClr val="dk1"/>
              </a:solidFill>
              <a:latin typeface="Century Gothic"/>
              <a:ea typeface="Century Gothic"/>
              <a:cs typeface="Century Gothic"/>
              <a:sym typeface="Century Gothic"/>
            </a:endParaRPr>
          </a:p>
          <a:p>
            <a:pPr rtl="0">
              <a:lnSpc>
                <a:spcPct val="115000"/>
              </a:lnSpc>
              <a:spcBef>
                <a:spcPts val="0"/>
              </a:spcBef>
              <a:buNone/>
            </a:pPr>
            <a:r>
              <a:rPr lang="en-US" sz="2500" b="1">
                <a:solidFill>
                  <a:schemeClr val="dk1"/>
                </a:solidFill>
                <a:latin typeface="Century Gothic"/>
                <a:ea typeface="Century Gothic"/>
                <a:cs typeface="Century Gothic"/>
                <a:sym typeface="Century Gothic"/>
              </a:rPr>
              <a:t>Outputs:</a:t>
            </a:r>
          </a:p>
          <a:p>
            <a:pPr marL="457200" indent="0" rtl="0">
              <a:lnSpc>
                <a:spcPct val="115000"/>
              </a:lnSpc>
              <a:spcBef>
                <a:spcPts val="0"/>
              </a:spcBef>
              <a:buNone/>
            </a:pPr>
            <a:r>
              <a:rPr lang="en-US" sz="2500">
                <a:solidFill>
                  <a:schemeClr val="dk1"/>
                </a:solidFill>
                <a:latin typeface="Century Gothic"/>
                <a:ea typeface="Century Gothic"/>
                <a:cs typeface="Century Gothic"/>
                <a:sym typeface="Century Gothic"/>
              </a:rPr>
              <a:t>Nitrogen</a:t>
            </a:r>
          </a:p>
          <a:p>
            <a:pPr marL="457200" indent="0" rtl="0">
              <a:lnSpc>
                <a:spcPct val="115000"/>
              </a:lnSpc>
              <a:spcBef>
                <a:spcPts val="0"/>
              </a:spcBef>
              <a:buNone/>
            </a:pPr>
            <a:r>
              <a:rPr lang="en-US" sz="2500">
                <a:solidFill>
                  <a:schemeClr val="dk1"/>
                </a:solidFill>
                <a:latin typeface="Century Gothic"/>
                <a:ea typeface="Century Gothic"/>
                <a:cs typeface="Century Gothic"/>
                <a:sym typeface="Century Gothic"/>
              </a:rPr>
              <a:t>Phosphorus</a:t>
            </a:r>
          </a:p>
          <a:p>
            <a:pPr marL="457200" lvl="0" indent="0" rtl="0">
              <a:lnSpc>
                <a:spcPct val="115000"/>
              </a:lnSpc>
              <a:spcBef>
                <a:spcPts val="0"/>
              </a:spcBef>
              <a:buNone/>
            </a:pPr>
            <a:r>
              <a:rPr lang="en-US" sz="2500">
                <a:solidFill>
                  <a:schemeClr val="dk1"/>
                </a:solidFill>
                <a:latin typeface="Century Gothic"/>
                <a:ea typeface="Century Gothic"/>
                <a:cs typeface="Century Gothic"/>
                <a:sym typeface="Century Gothic"/>
              </a:rPr>
              <a:t>Sediment loading</a:t>
            </a:r>
          </a:p>
          <a:p>
            <a:pPr lvl="0" rtl="0">
              <a:spcBef>
                <a:spcPts val="0"/>
              </a:spcBef>
              <a:buNone/>
            </a:pPr>
            <a:endParaRPr sz="2000">
              <a:solidFill>
                <a:schemeClr val="dk1"/>
              </a:solidFill>
              <a:latin typeface="Century Gothic"/>
              <a:ea typeface="Century Gothic"/>
              <a:cs typeface="Century Gothic"/>
              <a:sym typeface="Century Gothic"/>
            </a:endParaRPr>
          </a:p>
        </p:txBody>
      </p:sp>
      <p:sp>
        <p:nvSpPr>
          <p:cNvPr id="202" name="Shape 202"/>
          <p:cNvSpPr txBox="1">
            <a:spLocks noGrp="1"/>
          </p:cNvSpPr>
          <p:nvPr>
            <p:ph type="body" idx="2"/>
          </p:nvPr>
        </p:nvSpPr>
        <p:spPr>
          <a:xfrm>
            <a:off x="193300" y="188575"/>
            <a:ext cx="7416300" cy="1530899"/>
          </a:xfrm>
          <a:prstGeom prst="rect">
            <a:avLst/>
          </a:prstGeom>
        </p:spPr>
        <p:txBody>
          <a:bodyPr lIns="91425" tIns="91425" rIns="91425" bIns="91425" anchor="t" anchorCtr="0">
            <a:noAutofit/>
          </a:bodyPr>
          <a:lstStyle/>
          <a:p>
            <a:pPr lvl="0" rtl="0">
              <a:spcBef>
                <a:spcPts val="0"/>
              </a:spcBef>
              <a:buNone/>
            </a:pPr>
            <a:r>
              <a:rPr lang="en-US" sz="4000" b="1">
                <a:solidFill>
                  <a:schemeClr val="accent1"/>
                </a:solidFill>
                <a:latin typeface="Century Gothic"/>
                <a:ea typeface="Century Gothic"/>
                <a:cs typeface="Century Gothic"/>
                <a:sym typeface="Century Gothic"/>
              </a:rPr>
              <a:t>Methods: Soil and Water Assessment Tool (SWAT)</a:t>
            </a:r>
          </a:p>
        </p:txBody>
      </p:sp>
      <p:pic>
        <p:nvPicPr>
          <p:cNvPr id="203" name="Shape 203"/>
          <p:cNvPicPr preferRelativeResize="0"/>
          <p:nvPr/>
        </p:nvPicPr>
        <p:blipFill rotWithShape="1">
          <a:blip r:embed="rId3">
            <a:alphaModFix/>
          </a:blip>
          <a:srcRect l="5644" t="6155" r="5458" b="6155"/>
          <a:stretch/>
        </p:blipFill>
        <p:spPr>
          <a:xfrm>
            <a:off x="193300" y="1984949"/>
            <a:ext cx="4747201" cy="3618475"/>
          </a:xfrm>
          <a:prstGeom prst="rect">
            <a:avLst/>
          </a:prstGeom>
          <a:noFill/>
          <a:ln>
            <a:noFill/>
          </a:ln>
        </p:spPr>
      </p:pic>
      <p:sp>
        <p:nvSpPr>
          <p:cNvPr id="204" name="Shape 204"/>
          <p:cNvSpPr txBox="1"/>
          <p:nvPr/>
        </p:nvSpPr>
        <p:spPr>
          <a:xfrm>
            <a:off x="193300" y="5603425"/>
            <a:ext cx="4747199" cy="758700"/>
          </a:xfrm>
          <a:prstGeom prst="rect">
            <a:avLst/>
          </a:prstGeom>
          <a:noFill/>
          <a:ln>
            <a:noFill/>
          </a:ln>
        </p:spPr>
        <p:txBody>
          <a:bodyPr lIns="91425" tIns="91425" rIns="91425" bIns="91425" anchor="t" anchorCtr="0">
            <a:noAutofit/>
          </a:bodyPr>
          <a:lstStyle/>
          <a:p>
            <a:pPr>
              <a:spcBef>
                <a:spcPts val="0"/>
              </a:spcBef>
              <a:buNone/>
            </a:pPr>
            <a:r>
              <a:rPr lang="en-US" sz="1800" dirty="0">
                <a:latin typeface="Century Gothic"/>
                <a:ea typeface="Century Gothic"/>
                <a:cs typeface="Century Gothic"/>
                <a:sym typeface="Century Gothic"/>
              </a:rPr>
              <a:t>Figure 3: SWAT delineated </a:t>
            </a:r>
            <a:r>
              <a:rPr lang="en-US" sz="1800" dirty="0" err="1">
                <a:latin typeface="Century Gothic"/>
                <a:ea typeface="Century Gothic"/>
                <a:cs typeface="Century Gothic"/>
                <a:sym typeface="Century Gothic"/>
              </a:rPr>
              <a:t>Grijalva</a:t>
            </a:r>
            <a:r>
              <a:rPr lang="en-US" sz="1800" dirty="0">
                <a:latin typeface="Century Gothic"/>
                <a:ea typeface="Century Gothic"/>
                <a:cs typeface="Century Gothic"/>
                <a:sym typeface="Century Gothic"/>
              </a:rPr>
              <a:t>-Usumacinta watershed.</a:t>
            </a:r>
          </a:p>
        </p:txBody>
      </p:sp>
    </p:spTree>
  </p:cSld>
  <p:clrMapOvr>
    <a:masterClrMapping/>
  </p:clrMapOvr>
  <p:transition spd="slow">
    <p:cut/>
  </p:transition>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1790</Words>
  <Application>Microsoft Office PowerPoint</Application>
  <PresentationFormat>On-screen Show (4:3)</PresentationFormat>
  <Paragraphs>162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Johansen, Alannah B. (ARC-SGE)[SSAI DEVELOP]</dc:creator>
  <cp:lastModifiedBy>Orne, Tiffani N. (LARC-E3)[SSAI DEVELOP]</cp:lastModifiedBy>
  <cp:revision>13</cp:revision>
  <dcterms:modified xsi:type="dcterms:W3CDTF">2015-07-21T23:55:43Z</dcterms:modified>
</cp:coreProperties>
</file>