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75" r:id="rId2"/>
    <p:sldId id="347" r:id="rId3"/>
    <p:sldId id="369" r:id="rId4"/>
    <p:sldId id="358" r:id="rId5"/>
    <p:sldId id="306" r:id="rId6"/>
    <p:sldId id="301" r:id="rId7"/>
    <p:sldId id="290" r:id="rId8"/>
    <p:sldId id="289" r:id="rId9"/>
    <p:sldId id="371" r:id="rId10"/>
    <p:sldId id="372" r:id="rId11"/>
    <p:sldId id="354" r:id="rId12"/>
    <p:sldId id="349" r:id="rId13"/>
    <p:sldId id="352" r:id="rId14"/>
    <p:sldId id="366" r:id="rId15"/>
    <p:sldId id="298" r:id="rId16"/>
    <p:sldId id="327" r:id="rId17"/>
    <p:sldId id="330" r:id="rId18"/>
    <p:sldId id="361" r:id="rId19"/>
    <p:sldId id="340" r:id="rId20"/>
    <p:sldId id="341" r:id="rId21"/>
    <p:sldId id="343" r:id="rId22"/>
    <p:sldId id="356" r:id="rId23"/>
    <p:sldId id="370" r:id="rId24"/>
    <p:sldId id="338" r:id="rId25"/>
    <p:sldId id="294" r:id="rId26"/>
    <p:sldId id="307" r:id="rId27"/>
    <p:sldId id="357" r:id="rId28"/>
    <p:sldId id="339" r:id="rId29"/>
    <p:sldId id="368" r:id="rId30"/>
    <p:sldId id="363" r:id="rId31"/>
    <p:sldId id="342" r:id="rId32"/>
    <p:sldId id="355"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rian" initials="B"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A149"/>
    <a:srgbClr val="005DA2"/>
    <a:srgbClr val="00518E"/>
    <a:srgbClr val="FE6434"/>
    <a:srgbClr val="DC7D0A"/>
    <a:srgbClr val="333333"/>
    <a:srgbClr val="DE8E30"/>
    <a:srgbClr val="FFFFFF"/>
    <a:srgbClr val="F4901A"/>
    <a:srgbClr val="FFFF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05" autoAdjust="0"/>
    <p:restoredTop sz="71662" autoAdjust="0"/>
  </p:normalViewPr>
  <p:slideViewPr>
    <p:cSldViewPr snapToGrid="0">
      <p:cViewPr>
        <p:scale>
          <a:sx n="100" d="100"/>
          <a:sy n="100" d="100"/>
        </p:scale>
        <p:origin x="-792" y="714"/>
      </p:cViewPr>
      <p:guideLst>
        <p:guide orient="horz" pos="2160"/>
        <p:guide pos="2880"/>
      </p:guideLst>
    </p:cSldViewPr>
  </p:slideViewPr>
  <p:outlineViewPr>
    <p:cViewPr>
      <p:scale>
        <a:sx n="33" d="100"/>
        <a:sy n="33" d="100"/>
      </p:scale>
      <p:origin x="0" y="5058"/>
    </p:cViewPr>
  </p:outlin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oleObject" Target="Chart%20in%20Microsoft%20PowerPoint" TargetMode="Externa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latin typeface="Century Gothic" panose="020B0502020202020204" pitchFamily="34" charset="0"/>
              </a:rPr>
              <a:t>Yearly Deviations</a:t>
            </a:r>
            <a:r>
              <a:rPr lang="en-US" baseline="0" dirty="0">
                <a:latin typeface="Century Gothic" panose="020B0502020202020204" pitchFamily="34" charset="0"/>
              </a:rPr>
              <a:t> from Normal</a:t>
            </a:r>
          </a:p>
        </c:rich>
      </c:tx>
      <c:layout/>
      <c:overlay val="0"/>
    </c:title>
    <c:autoTitleDeleted val="0"/>
    <c:plotArea>
      <c:layout/>
      <c:barChart>
        <c:barDir val="col"/>
        <c:grouping val="clustered"/>
        <c:varyColors val="0"/>
        <c:ser>
          <c:idx val="0"/>
          <c:order val="0"/>
          <c:tx>
            <c:v>Anomaly</c:v>
          </c:tx>
          <c:spPr>
            <a:solidFill>
              <a:srgbClr val="00B0F0"/>
            </a:solidFill>
          </c:spPr>
          <c:invertIfNegative val="1"/>
          <c:dPt>
            <c:idx val="0"/>
            <c:invertIfNegative val="0"/>
            <c:bubble3D val="0"/>
            <c:spPr>
              <a:solidFill>
                <a:srgbClr val="996633"/>
              </a:solidFill>
            </c:spPr>
          </c:dPt>
          <c:dPt>
            <c:idx val="1"/>
            <c:invertIfNegative val="0"/>
            <c:bubble3D val="0"/>
            <c:spPr>
              <a:solidFill>
                <a:srgbClr val="996633"/>
              </a:solidFill>
            </c:spPr>
          </c:dPt>
          <c:dPt>
            <c:idx val="3"/>
            <c:invertIfNegative val="0"/>
            <c:bubble3D val="0"/>
            <c:spPr>
              <a:solidFill>
                <a:srgbClr val="996633"/>
              </a:solidFill>
            </c:spPr>
          </c:dPt>
          <c:dPt>
            <c:idx val="7"/>
            <c:invertIfNegative val="0"/>
            <c:bubble3D val="0"/>
            <c:spPr>
              <a:solidFill>
                <a:srgbClr val="996633"/>
              </a:solidFill>
            </c:spPr>
          </c:dPt>
          <c:cat>
            <c:numLit>
              <c:formatCode>General</c:formatCode>
              <c:ptCount val="34"/>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numLit>
          </c:cat>
          <c:val>
            <c:numRef>
              <c:f>'[Chart in Microsoft PowerPoint]Sheet2'!$L$2:$L$35</c:f>
              <c:numCache>
                <c:formatCode>0.00</c:formatCode>
                <c:ptCount val="34"/>
                <c:pt idx="0">
                  <c:v>-10.627643422904931</c:v>
                </c:pt>
                <c:pt idx="1">
                  <c:v>-13.691219937339742</c:v>
                </c:pt>
                <c:pt idx="2">
                  <c:v>9.2910393871370953</c:v>
                </c:pt>
                <c:pt idx="3">
                  <c:v>-9.2122872499547768</c:v>
                </c:pt>
                <c:pt idx="4">
                  <c:v>1.9356853522359696</c:v>
                </c:pt>
                <c:pt idx="5">
                  <c:v>0.88487899940192882</c:v>
                </c:pt>
                <c:pt idx="6">
                  <c:v>21.012132528788996</c:v>
                </c:pt>
                <c:pt idx="7">
                  <c:v>-7.2124436455905787</c:v>
                </c:pt>
                <c:pt idx="8">
                  <c:v>-7.2202398284715006</c:v>
                </c:pt>
                <c:pt idx="9">
                  <c:v>2.4970185376747214</c:v>
                </c:pt>
                <c:pt idx="10">
                  <c:v>-3.8950112921026285</c:v>
                </c:pt>
                <c:pt idx="11">
                  <c:v>-2.8403820892203129</c:v>
                </c:pt>
                <c:pt idx="12">
                  <c:v>-8.0489002188055618</c:v>
                </c:pt>
                <c:pt idx="13">
                  <c:v>8.675297247107574</c:v>
                </c:pt>
                <c:pt idx="14">
                  <c:v>7.1771945275364768</c:v>
                </c:pt>
                <c:pt idx="15">
                  <c:v>-4.5788917742757054</c:v>
                </c:pt>
                <c:pt idx="16">
                  <c:v>1.8016840175993547</c:v>
                </c:pt>
                <c:pt idx="17">
                  <c:v>24.709272526520877</c:v>
                </c:pt>
                <c:pt idx="18">
                  <c:v>-6.163734533581291</c:v>
                </c:pt>
                <c:pt idx="19">
                  <c:v>-0.6805458784609737</c:v>
                </c:pt>
                <c:pt idx="20">
                  <c:v>-10.027718821338102</c:v>
                </c:pt>
                <c:pt idx="21">
                  <c:v>8.8071562754844646</c:v>
                </c:pt>
                <c:pt idx="22">
                  <c:v>-7.7837906139001962</c:v>
                </c:pt>
                <c:pt idx="23">
                  <c:v>-5.3513586110243612</c:v>
                </c:pt>
                <c:pt idx="24">
                  <c:v>9.4464676145560258</c:v>
                </c:pt>
                <c:pt idx="25">
                  <c:v>-9.7354118441078974</c:v>
                </c:pt>
                <c:pt idx="26">
                  <c:v>-7.967792171828461</c:v>
                </c:pt>
                <c:pt idx="27">
                  <c:v>-6.2523751929409936</c:v>
                </c:pt>
                <c:pt idx="28">
                  <c:v>-7.0328946900940004</c:v>
                </c:pt>
                <c:pt idx="29">
                  <c:v>9.5596991969459797</c:v>
                </c:pt>
                <c:pt idx="30">
                  <c:v>15.927897818979028</c:v>
                </c:pt>
                <c:pt idx="31">
                  <c:v>21.818827074973036</c:v>
                </c:pt>
                <c:pt idx="32">
                  <c:v>-8.8371377567963254</c:v>
                </c:pt>
                <c:pt idx="33">
                  <c:v>-6.470425026211398</c:v>
                </c:pt>
              </c:numCache>
            </c:numRef>
          </c:val>
          <c:extLst>
            <c:ext xmlns:c14="http://schemas.microsoft.com/office/drawing/2007/8/2/chart" uri="{6F2FDCE9-48DA-4B69-8628-5D25D57E5C99}">
              <c14:invertSolidFillFmt>
                <c14:spPr xmlns:c14="http://schemas.microsoft.com/office/drawing/2007/8/2/chart">
                  <a:solidFill>
                    <a:srgbClr val="996633"/>
                  </a:solidFill>
                </c14:spPr>
              </c14:invertSolidFillFmt>
            </c:ext>
          </c:extLst>
        </c:ser>
        <c:dLbls>
          <c:showLegendKey val="0"/>
          <c:showVal val="0"/>
          <c:showCatName val="0"/>
          <c:showSerName val="0"/>
          <c:showPercent val="0"/>
          <c:showBubbleSize val="0"/>
        </c:dLbls>
        <c:gapWidth val="150"/>
        <c:axId val="100430976"/>
        <c:axId val="100432896"/>
      </c:barChart>
      <c:lineChart>
        <c:grouping val="standard"/>
        <c:varyColors val="0"/>
        <c:ser>
          <c:idx val="1"/>
          <c:order val="1"/>
          <c:tx>
            <c:v>1 SD</c:v>
          </c:tx>
          <c:spPr>
            <a:ln w="19050">
              <a:solidFill>
                <a:schemeClr val="tx1">
                  <a:lumMod val="75000"/>
                  <a:lumOff val="25000"/>
                </a:schemeClr>
              </a:solidFill>
              <a:prstDash val="solid"/>
            </a:ln>
          </c:spPr>
          <c:marker>
            <c:symbol val="none"/>
          </c:marker>
          <c:val>
            <c:numRef>
              <c:f>'[Chart in Microsoft PowerPoint]Sheet2'!$N$2:$N$35</c:f>
              <c:numCache>
                <c:formatCode>General</c:formatCode>
                <c:ptCount val="34"/>
                <c:pt idx="0">
                  <c:v>10.24</c:v>
                </c:pt>
                <c:pt idx="1">
                  <c:v>10.24</c:v>
                </c:pt>
                <c:pt idx="2">
                  <c:v>10.24</c:v>
                </c:pt>
                <c:pt idx="3">
                  <c:v>10.24</c:v>
                </c:pt>
                <c:pt idx="4">
                  <c:v>10.24</c:v>
                </c:pt>
                <c:pt idx="5">
                  <c:v>10.24</c:v>
                </c:pt>
                <c:pt idx="6">
                  <c:v>10.24</c:v>
                </c:pt>
                <c:pt idx="7">
                  <c:v>10.24</c:v>
                </c:pt>
                <c:pt idx="8">
                  <c:v>10.24</c:v>
                </c:pt>
                <c:pt idx="9">
                  <c:v>10.24</c:v>
                </c:pt>
                <c:pt idx="10">
                  <c:v>10.24</c:v>
                </c:pt>
                <c:pt idx="11">
                  <c:v>10.24</c:v>
                </c:pt>
                <c:pt idx="12">
                  <c:v>10.24</c:v>
                </c:pt>
                <c:pt idx="13">
                  <c:v>10.24</c:v>
                </c:pt>
                <c:pt idx="14">
                  <c:v>10.24</c:v>
                </c:pt>
                <c:pt idx="15">
                  <c:v>10.24</c:v>
                </c:pt>
                <c:pt idx="16">
                  <c:v>10.24</c:v>
                </c:pt>
                <c:pt idx="17">
                  <c:v>10.24</c:v>
                </c:pt>
                <c:pt idx="18">
                  <c:v>10.24</c:v>
                </c:pt>
                <c:pt idx="19">
                  <c:v>10.24</c:v>
                </c:pt>
                <c:pt idx="20">
                  <c:v>10.24</c:v>
                </c:pt>
                <c:pt idx="21">
                  <c:v>10.24</c:v>
                </c:pt>
                <c:pt idx="22">
                  <c:v>10.24</c:v>
                </c:pt>
                <c:pt idx="23">
                  <c:v>10.24</c:v>
                </c:pt>
                <c:pt idx="24">
                  <c:v>10.24</c:v>
                </c:pt>
                <c:pt idx="25">
                  <c:v>10.24</c:v>
                </c:pt>
                <c:pt idx="26">
                  <c:v>10.24</c:v>
                </c:pt>
                <c:pt idx="27">
                  <c:v>10.24</c:v>
                </c:pt>
                <c:pt idx="28">
                  <c:v>10.24</c:v>
                </c:pt>
                <c:pt idx="29">
                  <c:v>10.24</c:v>
                </c:pt>
                <c:pt idx="30">
                  <c:v>10.24</c:v>
                </c:pt>
                <c:pt idx="31">
                  <c:v>10.24</c:v>
                </c:pt>
                <c:pt idx="32">
                  <c:v>10.24</c:v>
                </c:pt>
                <c:pt idx="33">
                  <c:v>10.24</c:v>
                </c:pt>
              </c:numCache>
            </c:numRef>
          </c:val>
          <c:smooth val="0"/>
        </c:ser>
        <c:ser>
          <c:idx val="3"/>
          <c:order val="2"/>
          <c:tx>
            <c:v>2 SD</c:v>
          </c:tx>
          <c:spPr>
            <a:ln w="25400">
              <a:solidFill>
                <a:schemeClr val="tx1">
                  <a:lumMod val="75000"/>
                  <a:lumOff val="25000"/>
                </a:schemeClr>
              </a:solidFill>
              <a:prstDash val="dash"/>
            </a:ln>
          </c:spPr>
          <c:marker>
            <c:symbol val="none"/>
          </c:marker>
          <c:val>
            <c:numRef>
              <c:f>'[Chart in Microsoft PowerPoint]Sheet2'!$P$2:$P$35</c:f>
              <c:numCache>
                <c:formatCode>General</c:formatCode>
                <c:ptCount val="34"/>
                <c:pt idx="0">
                  <c:v>20.48</c:v>
                </c:pt>
                <c:pt idx="1">
                  <c:v>20.48</c:v>
                </c:pt>
                <c:pt idx="2">
                  <c:v>20.48</c:v>
                </c:pt>
                <c:pt idx="3">
                  <c:v>20.48</c:v>
                </c:pt>
                <c:pt idx="4">
                  <c:v>20.48</c:v>
                </c:pt>
                <c:pt idx="5">
                  <c:v>20.48</c:v>
                </c:pt>
                <c:pt idx="6">
                  <c:v>20.48</c:v>
                </c:pt>
                <c:pt idx="7">
                  <c:v>20.48</c:v>
                </c:pt>
                <c:pt idx="8">
                  <c:v>20.48</c:v>
                </c:pt>
                <c:pt idx="9">
                  <c:v>20.48</c:v>
                </c:pt>
                <c:pt idx="10">
                  <c:v>20.48</c:v>
                </c:pt>
                <c:pt idx="11">
                  <c:v>20.48</c:v>
                </c:pt>
                <c:pt idx="12">
                  <c:v>20.48</c:v>
                </c:pt>
                <c:pt idx="13">
                  <c:v>20.48</c:v>
                </c:pt>
                <c:pt idx="14">
                  <c:v>20.48</c:v>
                </c:pt>
                <c:pt idx="15">
                  <c:v>20.48</c:v>
                </c:pt>
                <c:pt idx="16">
                  <c:v>20.48</c:v>
                </c:pt>
                <c:pt idx="17">
                  <c:v>20.48</c:v>
                </c:pt>
                <c:pt idx="18">
                  <c:v>20.48</c:v>
                </c:pt>
                <c:pt idx="19">
                  <c:v>20.48</c:v>
                </c:pt>
                <c:pt idx="20">
                  <c:v>20.48</c:v>
                </c:pt>
                <c:pt idx="21">
                  <c:v>20.48</c:v>
                </c:pt>
                <c:pt idx="22">
                  <c:v>20.48</c:v>
                </c:pt>
                <c:pt idx="23">
                  <c:v>20.48</c:v>
                </c:pt>
                <c:pt idx="24">
                  <c:v>20.48</c:v>
                </c:pt>
                <c:pt idx="25">
                  <c:v>20.48</c:v>
                </c:pt>
                <c:pt idx="26">
                  <c:v>20.48</c:v>
                </c:pt>
                <c:pt idx="27">
                  <c:v>20.48</c:v>
                </c:pt>
                <c:pt idx="28">
                  <c:v>20.48</c:v>
                </c:pt>
                <c:pt idx="29">
                  <c:v>20.48</c:v>
                </c:pt>
                <c:pt idx="30">
                  <c:v>20.48</c:v>
                </c:pt>
                <c:pt idx="31">
                  <c:v>20.48</c:v>
                </c:pt>
                <c:pt idx="32">
                  <c:v>20.48</c:v>
                </c:pt>
                <c:pt idx="33">
                  <c:v>20.48</c:v>
                </c:pt>
              </c:numCache>
            </c:numRef>
          </c:val>
          <c:smooth val="0"/>
        </c:ser>
        <c:ser>
          <c:idx val="4"/>
          <c:order val="3"/>
          <c:tx>
            <c:v> </c:v>
          </c:tx>
          <c:spPr>
            <a:ln w="25400">
              <a:solidFill>
                <a:schemeClr val="tx1">
                  <a:lumMod val="75000"/>
                  <a:lumOff val="25000"/>
                </a:schemeClr>
              </a:solidFill>
              <a:prstDash val="dash"/>
            </a:ln>
          </c:spPr>
          <c:marker>
            <c:symbol val="none"/>
          </c:marker>
          <c:val>
            <c:numRef>
              <c:f>'[Chart in Microsoft PowerPoint]Sheet2'!$Q$2:$Q$35</c:f>
              <c:numCache>
                <c:formatCode>General</c:formatCode>
                <c:ptCount val="34"/>
                <c:pt idx="0">
                  <c:v>-20.48</c:v>
                </c:pt>
                <c:pt idx="1">
                  <c:v>-20.48</c:v>
                </c:pt>
                <c:pt idx="2">
                  <c:v>-20.48</c:v>
                </c:pt>
                <c:pt idx="3">
                  <c:v>-20.48</c:v>
                </c:pt>
                <c:pt idx="4">
                  <c:v>-20.48</c:v>
                </c:pt>
                <c:pt idx="5">
                  <c:v>-20.48</c:v>
                </c:pt>
                <c:pt idx="6">
                  <c:v>-20.48</c:v>
                </c:pt>
                <c:pt idx="7">
                  <c:v>-20.48</c:v>
                </c:pt>
                <c:pt idx="8">
                  <c:v>-20.48</c:v>
                </c:pt>
                <c:pt idx="9">
                  <c:v>-20.48</c:v>
                </c:pt>
                <c:pt idx="10">
                  <c:v>-20.48</c:v>
                </c:pt>
                <c:pt idx="11">
                  <c:v>-20.48</c:v>
                </c:pt>
                <c:pt idx="12">
                  <c:v>-20.48</c:v>
                </c:pt>
                <c:pt idx="13">
                  <c:v>-20.48</c:v>
                </c:pt>
                <c:pt idx="14">
                  <c:v>-20.48</c:v>
                </c:pt>
                <c:pt idx="15">
                  <c:v>-20.48</c:v>
                </c:pt>
                <c:pt idx="16">
                  <c:v>-20.48</c:v>
                </c:pt>
                <c:pt idx="17">
                  <c:v>-20.48</c:v>
                </c:pt>
                <c:pt idx="18">
                  <c:v>-20.48</c:v>
                </c:pt>
                <c:pt idx="19">
                  <c:v>-20.48</c:v>
                </c:pt>
                <c:pt idx="20">
                  <c:v>-20.48</c:v>
                </c:pt>
                <c:pt idx="21">
                  <c:v>-20.48</c:v>
                </c:pt>
                <c:pt idx="22">
                  <c:v>-20.48</c:v>
                </c:pt>
                <c:pt idx="23">
                  <c:v>-20.48</c:v>
                </c:pt>
                <c:pt idx="24">
                  <c:v>-20.48</c:v>
                </c:pt>
                <c:pt idx="25">
                  <c:v>-20.48</c:v>
                </c:pt>
                <c:pt idx="26">
                  <c:v>-20.48</c:v>
                </c:pt>
                <c:pt idx="27">
                  <c:v>-20.48</c:v>
                </c:pt>
                <c:pt idx="28">
                  <c:v>-20.48</c:v>
                </c:pt>
                <c:pt idx="29">
                  <c:v>-20.48</c:v>
                </c:pt>
                <c:pt idx="30">
                  <c:v>-20.48</c:v>
                </c:pt>
                <c:pt idx="31">
                  <c:v>-20.48</c:v>
                </c:pt>
                <c:pt idx="32">
                  <c:v>-20.48</c:v>
                </c:pt>
                <c:pt idx="33">
                  <c:v>-20.48</c:v>
                </c:pt>
              </c:numCache>
            </c:numRef>
          </c:val>
          <c:smooth val="0"/>
        </c:ser>
        <c:ser>
          <c:idx val="2"/>
          <c:order val="4"/>
          <c:tx>
            <c:v> </c:v>
          </c:tx>
          <c:spPr>
            <a:ln w="19050">
              <a:solidFill>
                <a:schemeClr val="tx1">
                  <a:lumMod val="75000"/>
                  <a:lumOff val="25000"/>
                </a:schemeClr>
              </a:solidFill>
              <a:prstDash val="solid"/>
            </a:ln>
          </c:spPr>
          <c:marker>
            <c:symbol val="none"/>
          </c:marker>
          <c:val>
            <c:numRef>
              <c:f>'[Chart in Microsoft PowerPoint]Sheet2'!$O$2:$O$35</c:f>
              <c:numCache>
                <c:formatCode>General</c:formatCode>
                <c:ptCount val="34"/>
                <c:pt idx="0">
                  <c:v>-10.24</c:v>
                </c:pt>
                <c:pt idx="1">
                  <c:v>-10.24</c:v>
                </c:pt>
                <c:pt idx="2">
                  <c:v>-10.24</c:v>
                </c:pt>
                <c:pt idx="3">
                  <c:v>-10.24</c:v>
                </c:pt>
                <c:pt idx="4">
                  <c:v>-10.24</c:v>
                </c:pt>
                <c:pt idx="5">
                  <c:v>-10.24</c:v>
                </c:pt>
                <c:pt idx="6">
                  <c:v>-10.24</c:v>
                </c:pt>
                <c:pt idx="7">
                  <c:v>-10.24</c:v>
                </c:pt>
                <c:pt idx="8">
                  <c:v>-10.24</c:v>
                </c:pt>
                <c:pt idx="9">
                  <c:v>-10.24</c:v>
                </c:pt>
                <c:pt idx="10">
                  <c:v>-10.24</c:v>
                </c:pt>
                <c:pt idx="11">
                  <c:v>-10.24</c:v>
                </c:pt>
                <c:pt idx="12">
                  <c:v>-10.24</c:v>
                </c:pt>
                <c:pt idx="13">
                  <c:v>-10.24</c:v>
                </c:pt>
                <c:pt idx="14">
                  <c:v>-10.24</c:v>
                </c:pt>
                <c:pt idx="15">
                  <c:v>-10.24</c:v>
                </c:pt>
                <c:pt idx="16">
                  <c:v>-10.24</c:v>
                </c:pt>
                <c:pt idx="17">
                  <c:v>-10.24</c:v>
                </c:pt>
                <c:pt idx="18">
                  <c:v>-10.24</c:v>
                </c:pt>
                <c:pt idx="19">
                  <c:v>-10.24</c:v>
                </c:pt>
                <c:pt idx="20">
                  <c:v>-10.24</c:v>
                </c:pt>
                <c:pt idx="21">
                  <c:v>-10.24</c:v>
                </c:pt>
                <c:pt idx="22">
                  <c:v>-10.24</c:v>
                </c:pt>
                <c:pt idx="23">
                  <c:v>-10.24</c:v>
                </c:pt>
                <c:pt idx="24">
                  <c:v>-10.24</c:v>
                </c:pt>
                <c:pt idx="25">
                  <c:v>-10.24</c:v>
                </c:pt>
                <c:pt idx="26">
                  <c:v>-10.24</c:v>
                </c:pt>
                <c:pt idx="27">
                  <c:v>-10.24</c:v>
                </c:pt>
                <c:pt idx="28">
                  <c:v>-10.24</c:v>
                </c:pt>
                <c:pt idx="29">
                  <c:v>-10.24</c:v>
                </c:pt>
                <c:pt idx="30">
                  <c:v>-10.24</c:v>
                </c:pt>
                <c:pt idx="31">
                  <c:v>-10.24</c:v>
                </c:pt>
                <c:pt idx="32">
                  <c:v>-10.24</c:v>
                </c:pt>
                <c:pt idx="33">
                  <c:v>-10.24</c:v>
                </c:pt>
              </c:numCache>
            </c:numRef>
          </c:val>
          <c:smooth val="0"/>
        </c:ser>
        <c:dLbls>
          <c:showLegendKey val="0"/>
          <c:showVal val="0"/>
          <c:showCatName val="0"/>
          <c:showSerName val="0"/>
          <c:showPercent val="0"/>
          <c:showBubbleSize val="0"/>
        </c:dLbls>
        <c:marker val="1"/>
        <c:smooth val="0"/>
        <c:axId val="100430976"/>
        <c:axId val="100432896"/>
      </c:lineChart>
      <c:catAx>
        <c:axId val="100430976"/>
        <c:scaling>
          <c:orientation val="minMax"/>
        </c:scaling>
        <c:delete val="0"/>
        <c:axPos val="b"/>
        <c:numFmt formatCode="General" sourceLinked="1"/>
        <c:majorTickMark val="none"/>
        <c:minorTickMark val="none"/>
        <c:tickLblPos val="low"/>
        <c:crossAx val="100432896"/>
        <c:crosses val="autoZero"/>
        <c:auto val="1"/>
        <c:lblAlgn val="ctr"/>
        <c:lblOffset val="100"/>
        <c:noMultiLvlLbl val="0"/>
      </c:catAx>
      <c:valAx>
        <c:axId val="100432896"/>
        <c:scaling>
          <c:orientation val="minMax"/>
        </c:scaling>
        <c:delete val="0"/>
        <c:axPos val="l"/>
        <c:majorGridlines/>
        <c:title>
          <c:tx>
            <c:rich>
              <a:bodyPr/>
              <a:lstStyle/>
              <a:p>
                <a:pPr>
                  <a:defRPr/>
                </a:pPr>
                <a:r>
                  <a:rPr lang="en-US" dirty="0" smtClean="0">
                    <a:latin typeface="Century Gothic" panose="020B0502020202020204" pitchFamily="34" charset="0"/>
                  </a:rPr>
                  <a:t>(mm)</a:t>
                </a:r>
                <a:endParaRPr lang="en-US" dirty="0">
                  <a:latin typeface="Century Gothic" panose="020B0502020202020204" pitchFamily="34" charset="0"/>
                </a:endParaRPr>
              </a:p>
            </c:rich>
          </c:tx>
          <c:layout/>
          <c:overlay val="0"/>
        </c:title>
        <c:numFmt formatCode="0" sourceLinked="0"/>
        <c:majorTickMark val="out"/>
        <c:minorTickMark val="none"/>
        <c:tickLblPos val="low"/>
        <c:crossAx val="100430976"/>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solidFill>
                  <a:schemeClr val="tx1">
                    <a:lumMod val="50000"/>
                    <a:lumOff val="50000"/>
                  </a:schemeClr>
                </a:solidFill>
                <a:latin typeface="Century Gothic" panose="020B0502020202020204" pitchFamily="34" charset="0"/>
              </a:defRPr>
            </a:pPr>
            <a:r>
              <a:rPr lang="en-US">
                <a:solidFill>
                  <a:schemeClr val="tx1">
                    <a:lumMod val="50000"/>
                    <a:lumOff val="50000"/>
                  </a:schemeClr>
                </a:solidFill>
                <a:latin typeface="Century Gothic" panose="020B0502020202020204" pitchFamily="34" charset="0"/>
              </a:rPr>
              <a:t>Deviations From Normal</a:t>
            </a:r>
          </a:p>
        </c:rich>
      </c:tx>
      <c:layout/>
      <c:overlay val="1"/>
    </c:title>
    <c:autoTitleDeleted val="0"/>
    <c:plotArea>
      <c:layout>
        <c:manualLayout>
          <c:layoutTarget val="inner"/>
          <c:xMode val="edge"/>
          <c:yMode val="edge"/>
          <c:x val="8.2852370428048716E-2"/>
          <c:y val="0.1225070259201719"/>
          <c:w val="0.90024081022996905"/>
          <c:h val="0.70441703823166679"/>
        </c:manualLayout>
      </c:layout>
      <c:barChart>
        <c:barDir val="col"/>
        <c:grouping val="clustered"/>
        <c:varyColors val="0"/>
        <c:ser>
          <c:idx val="0"/>
          <c:order val="0"/>
          <c:invertIfNegative val="0"/>
          <c:dPt>
            <c:idx val="0"/>
            <c:invertIfNegative val="0"/>
            <c:bubble3D val="0"/>
            <c:spPr>
              <a:solidFill>
                <a:srgbClr val="993300"/>
              </a:solidFill>
            </c:spPr>
          </c:dPt>
          <c:dPt>
            <c:idx val="1"/>
            <c:invertIfNegative val="0"/>
            <c:bubble3D val="0"/>
            <c:spPr>
              <a:solidFill>
                <a:srgbClr val="993300"/>
              </a:solidFill>
            </c:spPr>
          </c:dPt>
          <c:dPt>
            <c:idx val="2"/>
            <c:invertIfNegative val="0"/>
            <c:bubble3D val="0"/>
            <c:spPr>
              <a:solidFill>
                <a:srgbClr val="993300"/>
              </a:solidFill>
            </c:spPr>
          </c:dPt>
          <c:dPt>
            <c:idx val="3"/>
            <c:invertIfNegative val="0"/>
            <c:bubble3D val="0"/>
            <c:spPr>
              <a:solidFill>
                <a:srgbClr val="008000"/>
              </a:solidFill>
            </c:spPr>
          </c:dPt>
          <c:dPt>
            <c:idx val="4"/>
            <c:invertIfNegative val="0"/>
            <c:bubble3D val="0"/>
            <c:spPr>
              <a:solidFill>
                <a:srgbClr val="008000"/>
              </a:solidFill>
            </c:spPr>
          </c:dPt>
          <c:dPt>
            <c:idx val="5"/>
            <c:invertIfNegative val="0"/>
            <c:bubble3D val="0"/>
            <c:spPr>
              <a:solidFill>
                <a:srgbClr val="993300"/>
              </a:solidFill>
            </c:spPr>
          </c:dPt>
          <c:dPt>
            <c:idx val="6"/>
            <c:invertIfNegative val="0"/>
            <c:bubble3D val="0"/>
            <c:spPr>
              <a:solidFill>
                <a:srgbClr val="993300"/>
              </a:solidFill>
            </c:spPr>
          </c:dPt>
          <c:dPt>
            <c:idx val="7"/>
            <c:invertIfNegative val="0"/>
            <c:bubble3D val="0"/>
            <c:spPr>
              <a:solidFill>
                <a:srgbClr val="008000"/>
              </a:solidFill>
            </c:spPr>
          </c:dPt>
          <c:dPt>
            <c:idx val="8"/>
            <c:invertIfNegative val="0"/>
            <c:bubble3D val="0"/>
            <c:spPr>
              <a:solidFill>
                <a:srgbClr val="008000"/>
              </a:solidFill>
            </c:spPr>
          </c:dPt>
          <c:dPt>
            <c:idx val="9"/>
            <c:invertIfNegative val="0"/>
            <c:bubble3D val="0"/>
            <c:spPr>
              <a:solidFill>
                <a:srgbClr val="993300"/>
              </a:solidFill>
            </c:spPr>
          </c:dPt>
          <c:dPt>
            <c:idx val="10"/>
            <c:invertIfNegative val="0"/>
            <c:bubble3D val="0"/>
            <c:spPr>
              <a:solidFill>
                <a:srgbClr val="993300"/>
              </a:solidFill>
            </c:spPr>
          </c:dPt>
          <c:dPt>
            <c:idx val="11"/>
            <c:invertIfNegative val="0"/>
            <c:bubble3D val="0"/>
            <c:spPr>
              <a:solidFill>
                <a:srgbClr val="993300"/>
              </a:solidFill>
            </c:spPr>
          </c:dPt>
          <c:dPt>
            <c:idx val="12"/>
            <c:invertIfNegative val="0"/>
            <c:bubble3D val="0"/>
            <c:spPr>
              <a:solidFill>
                <a:srgbClr val="993300"/>
              </a:solidFill>
            </c:spPr>
          </c:dPt>
          <c:dPt>
            <c:idx val="13"/>
            <c:invertIfNegative val="0"/>
            <c:bubble3D val="0"/>
            <c:spPr>
              <a:solidFill>
                <a:srgbClr val="993300"/>
              </a:solidFill>
            </c:spPr>
          </c:dPt>
          <c:dPt>
            <c:idx val="14"/>
            <c:invertIfNegative val="0"/>
            <c:bubble3D val="0"/>
            <c:spPr>
              <a:solidFill>
                <a:srgbClr val="008000"/>
              </a:solidFill>
            </c:spPr>
          </c:dPt>
          <c:dPt>
            <c:idx val="15"/>
            <c:invertIfNegative val="0"/>
            <c:bubble3D val="0"/>
            <c:spPr>
              <a:solidFill>
                <a:srgbClr val="008000"/>
              </a:solidFill>
            </c:spPr>
          </c:dPt>
          <c:dPt>
            <c:idx val="16"/>
            <c:invertIfNegative val="0"/>
            <c:bubble3D val="0"/>
            <c:spPr>
              <a:solidFill>
                <a:srgbClr val="008000"/>
              </a:solidFill>
            </c:spPr>
          </c:dPt>
          <c:dPt>
            <c:idx val="17"/>
            <c:invertIfNegative val="0"/>
            <c:bubble3D val="0"/>
            <c:spPr>
              <a:solidFill>
                <a:srgbClr val="008000"/>
              </a:solidFill>
            </c:spPr>
          </c:dPt>
          <c:dPt>
            <c:idx val="18"/>
            <c:invertIfNegative val="0"/>
            <c:bubble3D val="0"/>
            <c:spPr>
              <a:solidFill>
                <a:srgbClr val="008000"/>
              </a:solidFill>
            </c:spPr>
          </c:dPt>
          <c:dPt>
            <c:idx val="19"/>
            <c:invertIfNegative val="0"/>
            <c:bubble3D val="0"/>
            <c:spPr>
              <a:solidFill>
                <a:srgbClr val="993300"/>
              </a:solidFill>
            </c:spPr>
          </c:dPt>
          <c:dPt>
            <c:idx val="20"/>
            <c:invertIfNegative val="0"/>
            <c:bubble3D val="0"/>
            <c:spPr>
              <a:solidFill>
                <a:srgbClr val="008000"/>
              </a:solidFill>
            </c:spPr>
          </c:dPt>
          <c:dPt>
            <c:idx val="21"/>
            <c:invertIfNegative val="0"/>
            <c:bubble3D val="0"/>
            <c:spPr>
              <a:solidFill>
                <a:srgbClr val="993300"/>
              </a:solidFill>
            </c:spPr>
          </c:dPt>
          <c:dPt>
            <c:idx val="22"/>
            <c:invertIfNegative val="0"/>
            <c:bubble3D val="0"/>
            <c:spPr>
              <a:solidFill>
                <a:srgbClr val="993300"/>
              </a:solidFill>
            </c:spPr>
          </c:dPt>
          <c:dPt>
            <c:idx val="23"/>
            <c:invertIfNegative val="0"/>
            <c:bubble3D val="0"/>
            <c:spPr>
              <a:solidFill>
                <a:srgbClr val="993300"/>
              </a:solidFill>
            </c:spPr>
          </c:dPt>
          <c:dPt>
            <c:idx val="24"/>
            <c:invertIfNegative val="0"/>
            <c:bubble3D val="0"/>
            <c:spPr>
              <a:solidFill>
                <a:srgbClr val="993300"/>
              </a:solidFill>
            </c:spPr>
          </c:dPt>
          <c:dPt>
            <c:idx val="25"/>
            <c:invertIfNegative val="0"/>
            <c:bubble3D val="0"/>
            <c:spPr>
              <a:solidFill>
                <a:srgbClr val="993300"/>
              </a:solidFill>
            </c:spPr>
          </c:dPt>
          <c:dPt>
            <c:idx val="26"/>
            <c:invertIfNegative val="0"/>
            <c:bubble3D val="0"/>
            <c:spPr>
              <a:solidFill>
                <a:srgbClr val="993300"/>
              </a:solidFill>
            </c:spPr>
          </c:dPt>
          <c:dPt>
            <c:idx val="27"/>
            <c:invertIfNegative val="0"/>
            <c:bubble3D val="0"/>
            <c:spPr>
              <a:solidFill>
                <a:srgbClr val="993300"/>
              </a:solidFill>
            </c:spPr>
          </c:dPt>
          <c:dPt>
            <c:idx val="28"/>
            <c:invertIfNegative val="0"/>
            <c:bubble3D val="0"/>
            <c:spPr>
              <a:solidFill>
                <a:srgbClr val="993300"/>
              </a:solidFill>
            </c:spPr>
          </c:dPt>
          <c:dPt>
            <c:idx val="29"/>
            <c:invertIfNegative val="0"/>
            <c:bubble3D val="0"/>
            <c:spPr>
              <a:solidFill>
                <a:srgbClr val="993300"/>
              </a:solidFill>
            </c:spPr>
          </c:dPt>
          <c:dPt>
            <c:idx val="30"/>
            <c:invertIfNegative val="0"/>
            <c:bubble3D val="0"/>
            <c:spPr>
              <a:solidFill>
                <a:srgbClr val="008000"/>
              </a:solidFill>
            </c:spPr>
          </c:dPt>
          <c:dPt>
            <c:idx val="31"/>
            <c:invertIfNegative val="0"/>
            <c:bubble3D val="0"/>
            <c:spPr>
              <a:solidFill>
                <a:srgbClr val="008000"/>
              </a:solidFill>
            </c:spPr>
          </c:dPt>
          <c:dPt>
            <c:idx val="32"/>
            <c:invertIfNegative val="0"/>
            <c:bubble3D val="0"/>
            <c:spPr>
              <a:solidFill>
                <a:srgbClr val="008000"/>
              </a:solidFill>
            </c:spPr>
          </c:dPt>
          <c:dPt>
            <c:idx val="33"/>
            <c:invertIfNegative val="0"/>
            <c:bubble3D val="0"/>
            <c:spPr>
              <a:solidFill>
                <a:srgbClr val="993300"/>
              </a:solidFill>
            </c:spPr>
          </c:dPt>
          <c:dPt>
            <c:idx val="34"/>
            <c:invertIfNegative val="0"/>
            <c:bubble3D val="0"/>
            <c:spPr>
              <a:solidFill>
                <a:srgbClr val="993300"/>
              </a:solidFill>
            </c:spPr>
          </c:dPt>
          <c:dPt>
            <c:idx val="35"/>
            <c:invertIfNegative val="0"/>
            <c:bubble3D val="0"/>
            <c:spPr>
              <a:solidFill>
                <a:srgbClr val="008000"/>
              </a:solidFill>
            </c:spPr>
          </c:dPt>
          <c:dPt>
            <c:idx val="36"/>
            <c:invertIfNegative val="0"/>
            <c:bubble3D val="0"/>
            <c:spPr>
              <a:solidFill>
                <a:srgbClr val="008000"/>
              </a:solidFill>
            </c:spPr>
          </c:dPt>
          <c:cat>
            <c:numRef>
              <c:f>Sheet4!$A$2:$A$38</c:f>
              <c:numCache>
                <c:formatCode>General</c:formatCode>
                <c:ptCount val="37"/>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numCache>
            </c:numRef>
          </c:cat>
          <c:val>
            <c:numRef>
              <c:f>Sheet4!$Q$2:$Q$38</c:f>
              <c:numCache>
                <c:formatCode>General</c:formatCode>
                <c:ptCount val="37"/>
                <c:pt idx="0">
                  <c:v>-0.58999999999999986</c:v>
                </c:pt>
                <c:pt idx="1">
                  <c:v>-3.129999999999999</c:v>
                </c:pt>
                <c:pt idx="2">
                  <c:v>-1.3499999999999979</c:v>
                </c:pt>
                <c:pt idx="3">
                  <c:v>0.60000000000000142</c:v>
                </c:pt>
                <c:pt idx="4">
                  <c:v>1.1799999999999997</c:v>
                </c:pt>
                <c:pt idx="5">
                  <c:v>-0.46999999999999886</c:v>
                </c:pt>
                <c:pt idx="6">
                  <c:v>-0.9599999999999973</c:v>
                </c:pt>
                <c:pt idx="7">
                  <c:v>1.6700000000000017</c:v>
                </c:pt>
                <c:pt idx="8">
                  <c:v>1.5500000000000007</c:v>
                </c:pt>
                <c:pt idx="9">
                  <c:v>-3.6999999999999993</c:v>
                </c:pt>
                <c:pt idx="10">
                  <c:v>-1.4499999999999993</c:v>
                </c:pt>
                <c:pt idx="11">
                  <c:v>-0.34999999999999787</c:v>
                </c:pt>
                <c:pt idx="12">
                  <c:v>-2.5999999999999979</c:v>
                </c:pt>
                <c:pt idx="13">
                  <c:v>-0.39999999999999858</c:v>
                </c:pt>
                <c:pt idx="14">
                  <c:v>0.96000000000000085</c:v>
                </c:pt>
                <c:pt idx="15">
                  <c:v>1.0700000000000003</c:v>
                </c:pt>
                <c:pt idx="16">
                  <c:v>1.4499999999999993</c:v>
                </c:pt>
                <c:pt idx="17">
                  <c:v>1.8000000000000007</c:v>
                </c:pt>
                <c:pt idx="18">
                  <c:v>3.41</c:v>
                </c:pt>
                <c:pt idx="19">
                  <c:v>-9.9999999999980105E-3</c:v>
                </c:pt>
                <c:pt idx="20">
                  <c:v>2.5</c:v>
                </c:pt>
                <c:pt idx="21">
                  <c:v>-1.3399999999999999</c:v>
                </c:pt>
                <c:pt idx="22">
                  <c:v>-0.21999999999999886</c:v>
                </c:pt>
                <c:pt idx="23">
                  <c:v>-1.8299999999999983</c:v>
                </c:pt>
                <c:pt idx="24">
                  <c:v>-1.2099999999999973</c:v>
                </c:pt>
                <c:pt idx="25">
                  <c:v>-0.86999999999999744</c:v>
                </c:pt>
                <c:pt idx="26">
                  <c:v>-0.86999999999999744</c:v>
                </c:pt>
                <c:pt idx="27">
                  <c:v>-0.10999999999999943</c:v>
                </c:pt>
                <c:pt idx="28">
                  <c:v>-2.9999999999997584E-2</c:v>
                </c:pt>
                <c:pt idx="29">
                  <c:v>-1.2199999999999989</c:v>
                </c:pt>
                <c:pt idx="30">
                  <c:v>1.6799999999999997</c:v>
                </c:pt>
                <c:pt idx="31">
                  <c:v>1.0899999999999999</c:v>
                </c:pt>
                <c:pt idx="32">
                  <c:v>2.240000000000002</c:v>
                </c:pt>
                <c:pt idx="33">
                  <c:v>-0.82000000000000028</c:v>
                </c:pt>
                <c:pt idx="34">
                  <c:v>-0.7099999999999973</c:v>
                </c:pt>
                <c:pt idx="35">
                  <c:v>2.16</c:v>
                </c:pt>
                <c:pt idx="36">
                  <c:v>0.96000000000000085</c:v>
                </c:pt>
              </c:numCache>
            </c:numRef>
          </c:val>
        </c:ser>
        <c:dLbls>
          <c:showLegendKey val="0"/>
          <c:showVal val="0"/>
          <c:showCatName val="0"/>
          <c:showSerName val="0"/>
          <c:showPercent val="0"/>
          <c:showBubbleSize val="0"/>
        </c:dLbls>
        <c:gapWidth val="150"/>
        <c:axId val="94485888"/>
        <c:axId val="94492160"/>
      </c:barChart>
      <c:lineChart>
        <c:grouping val="standard"/>
        <c:varyColors val="0"/>
        <c:ser>
          <c:idx val="1"/>
          <c:order val="1"/>
          <c:spPr>
            <a:ln>
              <a:solidFill>
                <a:schemeClr val="tx1">
                  <a:lumMod val="50000"/>
                  <a:lumOff val="50000"/>
                </a:schemeClr>
              </a:solidFill>
            </a:ln>
          </c:spPr>
          <c:marker>
            <c:symbol val="none"/>
          </c:marker>
          <c:cat>
            <c:numRef>
              <c:f>Sheet4!$A$2:$A$38</c:f>
              <c:numCache>
                <c:formatCode>General</c:formatCode>
                <c:ptCount val="37"/>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numCache>
            </c:numRef>
          </c:cat>
          <c:val>
            <c:numRef>
              <c:f>Sheet4!$R$2:$R$38</c:f>
              <c:numCache>
                <c:formatCode>General</c:formatCode>
                <c:ptCount val="37"/>
                <c:pt idx="0">
                  <c:v>1.63</c:v>
                </c:pt>
                <c:pt idx="1">
                  <c:v>1.63</c:v>
                </c:pt>
                <c:pt idx="2">
                  <c:v>1.63</c:v>
                </c:pt>
                <c:pt idx="3">
                  <c:v>1.63</c:v>
                </c:pt>
                <c:pt idx="4">
                  <c:v>1.63</c:v>
                </c:pt>
                <c:pt idx="5">
                  <c:v>1.63</c:v>
                </c:pt>
                <c:pt idx="6">
                  <c:v>1.63</c:v>
                </c:pt>
                <c:pt idx="7">
                  <c:v>1.63</c:v>
                </c:pt>
                <c:pt idx="8">
                  <c:v>1.63</c:v>
                </c:pt>
                <c:pt idx="9">
                  <c:v>1.63</c:v>
                </c:pt>
                <c:pt idx="10">
                  <c:v>1.63</c:v>
                </c:pt>
                <c:pt idx="11">
                  <c:v>1.63</c:v>
                </c:pt>
                <c:pt idx="12">
                  <c:v>1.63</c:v>
                </c:pt>
                <c:pt idx="13">
                  <c:v>1.63</c:v>
                </c:pt>
                <c:pt idx="14">
                  <c:v>1.63</c:v>
                </c:pt>
                <c:pt idx="15">
                  <c:v>1.63</c:v>
                </c:pt>
                <c:pt idx="16">
                  <c:v>1.63</c:v>
                </c:pt>
                <c:pt idx="17">
                  <c:v>1.63</c:v>
                </c:pt>
                <c:pt idx="18">
                  <c:v>1.63</c:v>
                </c:pt>
                <c:pt idx="19">
                  <c:v>1.63</c:v>
                </c:pt>
                <c:pt idx="20">
                  <c:v>1.63</c:v>
                </c:pt>
                <c:pt idx="21">
                  <c:v>1.63</c:v>
                </c:pt>
                <c:pt idx="22">
                  <c:v>1.63</c:v>
                </c:pt>
                <c:pt idx="23">
                  <c:v>1.63</c:v>
                </c:pt>
                <c:pt idx="24">
                  <c:v>1.63</c:v>
                </c:pt>
                <c:pt idx="25">
                  <c:v>1.63</c:v>
                </c:pt>
                <c:pt idx="26">
                  <c:v>1.63</c:v>
                </c:pt>
                <c:pt idx="27">
                  <c:v>1.63</c:v>
                </c:pt>
                <c:pt idx="28">
                  <c:v>1.63</c:v>
                </c:pt>
                <c:pt idx="29">
                  <c:v>1.63</c:v>
                </c:pt>
                <c:pt idx="30">
                  <c:v>1.63</c:v>
                </c:pt>
                <c:pt idx="31">
                  <c:v>1.63</c:v>
                </c:pt>
                <c:pt idx="32">
                  <c:v>1.63</c:v>
                </c:pt>
                <c:pt idx="33">
                  <c:v>1.63</c:v>
                </c:pt>
                <c:pt idx="34">
                  <c:v>1.63</c:v>
                </c:pt>
                <c:pt idx="35">
                  <c:v>1.63</c:v>
                </c:pt>
                <c:pt idx="36">
                  <c:v>1.63</c:v>
                </c:pt>
              </c:numCache>
            </c:numRef>
          </c:val>
          <c:smooth val="0"/>
        </c:ser>
        <c:ser>
          <c:idx val="2"/>
          <c:order val="2"/>
          <c:spPr>
            <a:ln cmpd="sng">
              <a:solidFill>
                <a:schemeClr val="tx1">
                  <a:lumMod val="50000"/>
                  <a:lumOff val="50000"/>
                </a:schemeClr>
              </a:solidFill>
            </a:ln>
          </c:spPr>
          <c:marker>
            <c:symbol val="none"/>
          </c:marker>
          <c:cat>
            <c:numRef>
              <c:f>Sheet4!$A$2:$A$38</c:f>
              <c:numCache>
                <c:formatCode>General</c:formatCode>
                <c:ptCount val="37"/>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numCache>
            </c:numRef>
          </c:cat>
          <c:val>
            <c:numRef>
              <c:f>Sheet4!$S$2:$S$38</c:f>
              <c:numCache>
                <c:formatCode>General</c:formatCode>
                <c:ptCount val="37"/>
                <c:pt idx="0">
                  <c:v>-1.63</c:v>
                </c:pt>
                <c:pt idx="1">
                  <c:v>-1.63</c:v>
                </c:pt>
                <c:pt idx="2">
                  <c:v>-1.63</c:v>
                </c:pt>
                <c:pt idx="3">
                  <c:v>-1.63</c:v>
                </c:pt>
                <c:pt idx="4">
                  <c:v>-1.63</c:v>
                </c:pt>
                <c:pt idx="5">
                  <c:v>-1.63</c:v>
                </c:pt>
                <c:pt idx="6">
                  <c:v>-1.63</c:v>
                </c:pt>
                <c:pt idx="7">
                  <c:v>-1.63</c:v>
                </c:pt>
                <c:pt idx="8">
                  <c:v>-1.63</c:v>
                </c:pt>
                <c:pt idx="9">
                  <c:v>-1.63</c:v>
                </c:pt>
                <c:pt idx="10">
                  <c:v>-1.63</c:v>
                </c:pt>
                <c:pt idx="11">
                  <c:v>-1.63</c:v>
                </c:pt>
                <c:pt idx="12">
                  <c:v>-1.63</c:v>
                </c:pt>
                <c:pt idx="13">
                  <c:v>-1.63</c:v>
                </c:pt>
                <c:pt idx="14">
                  <c:v>-1.63</c:v>
                </c:pt>
                <c:pt idx="15">
                  <c:v>-1.63</c:v>
                </c:pt>
                <c:pt idx="16">
                  <c:v>-1.63</c:v>
                </c:pt>
                <c:pt idx="17">
                  <c:v>-1.63</c:v>
                </c:pt>
                <c:pt idx="18">
                  <c:v>-1.63</c:v>
                </c:pt>
                <c:pt idx="19">
                  <c:v>-1.63</c:v>
                </c:pt>
                <c:pt idx="20">
                  <c:v>-1.63</c:v>
                </c:pt>
                <c:pt idx="21">
                  <c:v>-1.63</c:v>
                </c:pt>
                <c:pt idx="22">
                  <c:v>-1.63</c:v>
                </c:pt>
                <c:pt idx="23">
                  <c:v>-1.63</c:v>
                </c:pt>
                <c:pt idx="24">
                  <c:v>-1.63</c:v>
                </c:pt>
                <c:pt idx="25">
                  <c:v>-1.63</c:v>
                </c:pt>
                <c:pt idx="26">
                  <c:v>-1.63</c:v>
                </c:pt>
                <c:pt idx="27">
                  <c:v>-1.63</c:v>
                </c:pt>
                <c:pt idx="28">
                  <c:v>-1.63</c:v>
                </c:pt>
                <c:pt idx="29">
                  <c:v>-1.63</c:v>
                </c:pt>
                <c:pt idx="30">
                  <c:v>-1.63</c:v>
                </c:pt>
                <c:pt idx="31">
                  <c:v>-1.63</c:v>
                </c:pt>
                <c:pt idx="32">
                  <c:v>-1.63</c:v>
                </c:pt>
                <c:pt idx="33">
                  <c:v>-1.63</c:v>
                </c:pt>
                <c:pt idx="34">
                  <c:v>-1.63</c:v>
                </c:pt>
                <c:pt idx="35">
                  <c:v>-1.63</c:v>
                </c:pt>
                <c:pt idx="36">
                  <c:v>-1.63</c:v>
                </c:pt>
              </c:numCache>
            </c:numRef>
          </c:val>
          <c:smooth val="0"/>
        </c:ser>
        <c:ser>
          <c:idx val="3"/>
          <c:order val="3"/>
          <c:spPr>
            <a:ln>
              <a:solidFill>
                <a:schemeClr val="tx1">
                  <a:lumMod val="50000"/>
                  <a:lumOff val="50000"/>
                </a:schemeClr>
              </a:solidFill>
              <a:prstDash val="dash"/>
            </a:ln>
          </c:spPr>
          <c:marker>
            <c:symbol val="none"/>
          </c:marker>
          <c:cat>
            <c:numRef>
              <c:f>Sheet4!$A$2:$A$38</c:f>
              <c:numCache>
                <c:formatCode>General</c:formatCode>
                <c:ptCount val="37"/>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numCache>
            </c:numRef>
          </c:cat>
          <c:val>
            <c:numRef>
              <c:f>Sheet4!$T$2:$T$38</c:f>
              <c:numCache>
                <c:formatCode>General</c:formatCode>
                <c:ptCount val="37"/>
                <c:pt idx="0">
                  <c:v>3.26</c:v>
                </c:pt>
                <c:pt idx="1">
                  <c:v>3.26</c:v>
                </c:pt>
                <c:pt idx="2">
                  <c:v>3.26</c:v>
                </c:pt>
                <c:pt idx="3">
                  <c:v>3.26</c:v>
                </c:pt>
                <c:pt idx="4">
                  <c:v>3.26</c:v>
                </c:pt>
                <c:pt idx="5">
                  <c:v>3.26</c:v>
                </c:pt>
                <c:pt idx="6">
                  <c:v>3.26</c:v>
                </c:pt>
                <c:pt idx="7">
                  <c:v>3.26</c:v>
                </c:pt>
                <c:pt idx="8">
                  <c:v>3.26</c:v>
                </c:pt>
                <c:pt idx="9">
                  <c:v>3.26</c:v>
                </c:pt>
                <c:pt idx="10">
                  <c:v>3.26</c:v>
                </c:pt>
                <c:pt idx="11">
                  <c:v>3.26</c:v>
                </c:pt>
                <c:pt idx="12">
                  <c:v>3.26</c:v>
                </c:pt>
                <c:pt idx="13">
                  <c:v>3.26</c:v>
                </c:pt>
                <c:pt idx="14">
                  <c:v>3.26</c:v>
                </c:pt>
                <c:pt idx="15">
                  <c:v>3.26</c:v>
                </c:pt>
                <c:pt idx="16">
                  <c:v>3.26</c:v>
                </c:pt>
                <c:pt idx="17">
                  <c:v>3.26</c:v>
                </c:pt>
                <c:pt idx="18">
                  <c:v>3.26</c:v>
                </c:pt>
                <c:pt idx="19">
                  <c:v>3.26</c:v>
                </c:pt>
                <c:pt idx="20">
                  <c:v>3.26</c:v>
                </c:pt>
                <c:pt idx="21">
                  <c:v>3.26</c:v>
                </c:pt>
                <c:pt idx="22">
                  <c:v>3.26</c:v>
                </c:pt>
                <c:pt idx="23">
                  <c:v>3.26</c:v>
                </c:pt>
                <c:pt idx="24">
                  <c:v>3.26</c:v>
                </c:pt>
                <c:pt idx="25">
                  <c:v>3.26</c:v>
                </c:pt>
                <c:pt idx="26">
                  <c:v>3.26</c:v>
                </c:pt>
                <c:pt idx="27">
                  <c:v>3.26</c:v>
                </c:pt>
                <c:pt idx="28">
                  <c:v>3.26</c:v>
                </c:pt>
                <c:pt idx="29">
                  <c:v>3.26</c:v>
                </c:pt>
                <c:pt idx="30">
                  <c:v>3.26</c:v>
                </c:pt>
                <c:pt idx="31">
                  <c:v>3.26</c:v>
                </c:pt>
                <c:pt idx="32">
                  <c:v>3.26</c:v>
                </c:pt>
                <c:pt idx="33">
                  <c:v>3.26</c:v>
                </c:pt>
                <c:pt idx="34">
                  <c:v>3.26</c:v>
                </c:pt>
                <c:pt idx="35">
                  <c:v>3.26</c:v>
                </c:pt>
                <c:pt idx="36">
                  <c:v>3.26</c:v>
                </c:pt>
              </c:numCache>
            </c:numRef>
          </c:val>
          <c:smooth val="0"/>
        </c:ser>
        <c:ser>
          <c:idx val="4"/>
          <c:order val="4"/>
          <c:spPr>
            <a:ln>
              <a:solidFill>
                <a:schemeClr val="tx1">
                  <a:lumMod val="50000"/>
                  <a:lumOff val="50000"/>
                </a:schemeClr>
              </a:solidFill>
              <a:prstDash val="dash"/>
            </a:ln>
          </c:spPr>
          <c:marker>
            <c:symbol val="none"/>
          </c:marker>
          <c:cat>
            <c:numRef>
              <c:f>Sheet4!$A$2:$A$38</c:f>
              <c:numCache>
                <c:formatCode>General</c:formatCode>
                <c:ptCount val="37"/>
                <c:pt idx="0">
                  <c:v>1979</c:v>
                </c:pt>
                <c:pt idx="1">
                  <c:v>1980</c:v>
                </c:pt>
                <c:pt idx="2">
                  <c:v>1981</c:v>
                </c:pt>
                <c:pt idx="3">
                  <c:v>1982</c:v>
                </c:pt>
                <c:pt idx="4">
                  <c:v>1983</c:v>
                </c:pt>
                <c:pt idx="5">
                  <c:v>1984</c:v>
                </c:pt>
                <c:pt idx="6">
                  <c:v>1985</c:v>
                </c:pt>
                <c:pt idx="7">
                  <c:v>1986</c:v>
                </c:pt>
                <c:pt idx="8">
                  <c:v>1987</c:v>
                </c:pt>
                <c:pt idx="9">
                  <c:v>1988</c:v>
                </c:pt>
                <c:pt idx="10">
                  <c:v>1989</c:v>
                </c:pt>
                <c:pt idx="11">
                  <c:v>1990</c:v>
                </c:pt>
                <c:pt idx="12">
                  <c:v>1991</c:v>
                </c:pt>
                <c:pt idx="13">
                  <c:v>1992</c:v>
                </c:pt>
                <c:pt idx="14">
                  <c:v>1993</c:v>
                </c:pt>
                <c:pt idx="15">
                  <c:v>1994</c:v>
                </c:pt>
                <c:pt idx="16">
                  <c:v>1995</c:v>
                </c:pt>
                <c:pt idx="17">
                  <c:v>1996</c:v>
                </c:pt>
                <c:pt idx="18">
                  <c:v>1997</c:v>
                </c:pt>
                <c:pt idx="19">
                  <c:v>1998</c:v>
                </c:pt>
                <c:pt idx="20">
                  <c:v>1999</c:v>
                </c:pt>
                <c:pt idx="21">
                  <c:v>2000</c:v>
                </c:pt>
                <c:pt idx="22">
                  <c:v>2001</c:v>
                </c:pt>
                <c:pt idx="23">
                  <c:v>2002</c:v>
                </c:pt>
                <c:pt idx="24">
                  <c:v>2003</c:v>
                </c:pt>
                <c:pt idx="25">
                  <c:v>2004</c:v>
                </c:pt>
                <c:pt idx="26">
                  <c:v>2005</c:v>
                </c:pt>
                <c:pt idx="27">
                  <c:v>2006</c:v>
                </c:pt>
                <c:pt idx="28">
                  <c:v>2007</c:v>
                </c:pt>
                <c:pt idx="29">
                  <c:v>2008</c:v>
                </c:pt>
                <c:pt idx="30">
                  <c:v>2009</c:v>
                </c:pt>
                <c:pt idx="31">
                  <c:v>2010</c:v>
                </c:pt>
                <c:pt idx="32">
                  <c:v>2011</c:v>
                </c:pt>
                <c:pt idx="33">
                  <c:v>2012</c:v>
                </c:pt>
                <c:pt idx="34">
                  <c:v>2013</c:v>
                </c:pt>
                <c:pt idx="35">
                  <c:v>2014</c:v>
                </c:pt>
                <c:pt idx="36">
                  <c:v>2015</c:v>
                </c:pt>
              </c:numCache>
            </c:numRef>
          </c:cat>
          <c:val>
            <c:numRef>
              <c:f>Sheet4!$U$2:$U$38</c:f>
              <c:numCache>
                <c:formatCode>General</c:formatCode>
                <c:ptCount val="37"/>
                <c:pt idx="0">
                  <c:v>-3.26</c:v>
                </c:pt>
                <c:pt idx="1">
                  <c:v>-3.26</c:v>
                </c:pt>
                <c:pt idx="2">
                  <c:v>-3.26</c:v>
                </c:pt>
                <c:pt idx="3">
                  <c:v>-3.26</c:v>
                </c:pt>
                <c:pt idx="4">
                  <c:v>-3.26</c:v>
                </c:pt>
                <c:pt idx="5">
                  <c:v>-3.26</c:v>
                </c:pt>
                <c:pt idx="6">
                  <c:v>-3.26</c:v>
                </c:pt>
                <c:pt idx="7">
                  <c:v>-3.26</c:v>
                </c:pt>
                <c:pt idx="8">
                  <c:v>-3.26</c:v>
                </c:pt>
                <c:pt idx="9">
                  <c:v>-3.26</c:v>
                </c:pt>
                <c:pt idx="10">
                  <c:v>-3.26</c:v>
                </c:pt>
                <c:pt idx="11">
                  <c:v>-3.26</c:v>
                </c:pt>
                <c:pt idx="12">
                  <c:v>-3.26</c:v>
                </c:pt>
                <c:pt idx="13">
                  <c:v>-3.26</c:v>
                </c:pt>
                <c:pt idx="14">
                  <c:v>-3.26</c:v>
                </c:pt>
                <c:pt idx="15">
                  <c:v>-3.26</c:v>
                </c:pt>
                <c:pt idx="16">
                  <c:v>-3.26</c:v>
                </c:pt>
                <c:pt idx="17">
                  <c:v>-3.26</c:v>
                </c:pt>
                <c:pt idx="18">
                  <c:v>-3.26</c:v>
                </c:pt>
                <c:pt idx="19">
                  <c:v>-3.26</c:v>
                </c:pt>
                <c:pt idx="20">
                  <c:v>-3.26</c:v>
                </c:pt>
                <c:pt idx="21">
                  <c:v>-3.26</c:v>
                </c:pt>
                <c:pt idx="22">
                  <c:v>-3.26</c:v>
                </c:pt>
                <c:pt idx="23">
                  <c:v>-3.26</c:v>
                </c:pt>
                <c:pt idx="24">
                  <c:v>-3.26</c:v>
                </c:pt>
                <c:pt idx="25">
                  <c:v>-3.26</c:v>
                </c:pt>
                <c:pt idx="26">
                  <c:v>-3.26</c:v>
                </c:pt>
                <c:pt idx="27">
                  <c:v>-3.26</c:v>
                </c:pt>
                <c:pt idx="28">
                  <c:v>-3.26</c:v>
                </c:pt>
                <c:pt idx="29">
                  <c:v>-3.26</c:v>
                </c:pt>
                <c:pt idx="30">
                  <c:v>-3.26</c:v>
                </c:pt>
                <c:pt idx="31">
                  <c:v>-3.26</c:v>
                </c:pt>
                <c:pt idx="32">
                  <c:v>-3.26</c:v>
                </c:pt>
                <c:pt idx="33">
                  <c:v>-3.26</c:v>
                </c:pt>
                <c:pt idx="34">
                  <c:v>-3.26</c:v>
                </c:pt>
                <c:pt idx="35">
                  <c:v>-3.26</c:v>
                </c:pt>
                <c:pt idx="36">
                  <c:v>-3.26</c:v>
                </c:pt>
              </c:numCache>
            </c:numRef>
          </c:val>
          <c:smooth val="0"/>
        </c:ser>
        <c:dLbls>
          <c:showLegendKey val="0"/>
          <c:showVal val="0"/>
          <c:showCatName val="0"/>
          <c:showSerName val="0"/>
          <c:showPercent val="0"/>
          <c:showBubbleSize val="0"/>
        </c:dLbls>
        <c:marker val="1"/>
        <c:smooth val="0"/>
        <c:axId val="94485888"/>
        <c:axId val="94492160"/>
      </c:lineChart>
      <c:catAx>
        <c:axId val="94485888"/>
        <c:scaling>
          <c:orientation val="minMax"/>
        </c:scaling>
        <c:delete val="0"/>
        <c:axPos val="b"/>
        <c:title>
          <c:tx>
            <c:rich>
              <a:bodyPr/>
              <a:lstStyle/>
              <a:p>
                <a:pPr>
                  <a:defRPr/>
                </a:pPr>
                <a:r>
                  <a:rPr lang="en-US" sz="1600" dirty="0">
                    <a:solidFill>
                      <a:schemeClr val="tx1">
                        <a:lumMod val="50000"/>
                        <a:lumOff val="50000"/>
                      </a:schemeClr>
                    </a:solidFill>
                    <a:latin typeface="Century Gothic" panose="020B0502020202020204" pitchFamily="34" charset="0"/>
                  </a:rPr>
                  <a:t>Water Years</a:t>
                </a:r>
              </a:p>
            </c:rich>
          </c:tx>
          <c:layout>
            <c:manualLayout>
              <c:xMode val="edge"/>
              <c:yMode val="edge"/>
              <c:x val="0.46438482292859995"/>
              <c:y val="0.91915964985994092"/>
            </c:manualLayout>
          </c:layout>
          <c:overlay val="0"/>
        </c:title>
        <c:numFmt formatCode="General" sourceLinked="1"/>
        <c:majorTickMark val="out"/>
        <c:minorTickMark val="none"/>
        <c:tickLblPos val="low"/>
        <c:spPr>
          <a:noFill/>
        </c:spPr>
        <c:crossAx val="94492160"/>
        <c:crosses val="autoZero"/>
        <c:auto val="1"/>
        <c:lblAlgn val="ctr"/>
        <c:lblOffset val="100"/>
        <c:noMultiLvlLbl val="0"/>
      </c:catAx>
      <c:valAx>
        <c:axId val="94492160"/>
        <c:scaling>
          <c:orientation val="minMax"/>
          <c:min val="-4"/>
        </c:scaling>
        <c:delete val="0"/>
        <c:axPos val="l"/>
        <c:title>
          <c:tx>
            <c:rich>
              <a:bodyPr rot="-5400000" vert="horz"/>
              <a:lstStyle/>
              <a:p>
                <a:pPr algn="ctr">
                  <a:defRPr sz="1600">
                    <a:solidFill>
                      <a:schemeClr val="tx1">
                        <a:lumMod val="50000"/>
                        <a:lumOff val="50000"/>
                      </a:schemeClr>
                    </a:solidFill>
                    <a:latin typeface="Century Gothic" panose="020B0502020202020204" pitchFamily="34" charset="0"/>
                  </a:defRPr>
                </a:pPr>
                <a:r>
                  <a:rPr lang="en-US" sz="1600">
                    <a:solidFill>
                      <a:schemeClr val="tx1">
                        <a:lumMod val="50000"/>
                        <a:lumOff val="50000"/>
                      </a:schemeClr>
                    </a:solidFill>
                    <a:latin typeface="Century Gothic" panose="020B0502020202020204" pitchFamily="34" charset="0"/>
                  </a:rPr>
                  <a:t>Anomalies (kg/m²)</a:t>
                </a:r>
              </a:p>
              <a:p>
                <a:pPr algn="ctr">
                  <a:defRPr sz="1600">
                    <a:solidFill>
                      <a:schemeClr val="tx1">
                        <a:lumMod val="50000"/>
                        <a:lumOff val="50000"/>
                      </a:schemeClr>
                    </a:solidFill>
                    <a:latin typeface="Century Gothic" panose="020B0502020202020204" pitchFamily="34" charset="0"/>
                  </a:defRPr>
                </a:pPr>
                <a:r>
                  <a:rPr lang="en-US" sz="1200">
                    <a:solidFill>
                      <a:schemeClr val="tx1">
                        <a:lumMod val="50000"/>
                        <a:lumOff val="50000"/>
                      </a:schemeClr>
                    </a:solidFill>
                    <a:latin typeface="Century Gothic" panose="020B0502020202020204" pitchFamily="34" charset="0"/>
                  </a:rPr>
                  <a:t>Negative                             Positive</a:t>
                </a:r>
              </a:p>
            </c:rich>
          </c:tx>
          <c:layout>
            <c:manualLayout>
              <c:xMode val="edge"/>
              <c:yMode val="edge"/>
              <c:x val="1.5369835765438396E-3"/>
              <c:y val="0.1917638214706521"/>
            </c:manualLayout>
          </c:layout>
          <c:overlay val="0"/>
        </c:title>
        <c:numFmt formatCode="General" sourceLinked="1"/>
        <c:majorTickMark val="out"/>
        <c:minorTickMark val="none"/>
        <c:tickLblPos val="nextTo"/>
        <c:crossAx val="94485888"/>
        <c:crosses val="autoZero"/>
        <c:crossBetween val="between"/>
      </c:valAx>
    </c:plotArea>
    <c:plotVisOnly val="1"/>
    <c:dispBlanksAs val="gap"/>
    <c:showDLblsOverMax val="0"/>
  </c:chart>
  <c:externalData r:id="rId2">
    <c:autoUpdate val="0"/>
  </c:externalData>
  <c:userShapes r:id="rId3"/>
</c:chartSpace>
</file>

<file path=ppt/drawings/_rels/drawing1.xml.rels><?xml version="1.0" encoding="UTF-8" standalone="yes"?>
<Relationships xmlns="http://schemas.openxmlformats.org/package/2006/relationships"><Relationship Id="rId1" Type="http://schemas.openxmlformats.org/officeDocument/2006/relationships/image" Target="../media/image53.png"/></Relationships>
</file>

<file path=ppt/drawings/drawing1.xml><?xml version="1.0" encoding="utf-8"?>
<c:userShapes xmlns:c="http://schemas.openxmlformats.org/drawingml/2006/chart">
  <cdr:relSizeAnchor xmlns:cdr="http://schemas.openxmlformats.org/drawingml/2006/chartDrawing">
    <cdr:from>
      <cdr:x>0.54409</cdr:x>
      <cdr:y>0.8273</cdr:y>
    </cdr:from>
    <cdr:to>
      <cdr:x>0.56549</cdr:x>
      <cdr:y>0.91469</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495800" y="3924242"/>
          <a:ext cx="176799" cy="414564"/>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pPr/>
              <a:t>11/19/2015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val="3375122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http://ldas.gsfc.nasa.gov/nldas/</a:t>
            </a:r>
          </a:p>
          <a:p>
            <a:endParaRPr lang="en-US" dirty="0" smtClean="0"/>
          </a:p>
          <a:p>
            <a:r>
              <a:rPr lang="en-US" dirty="0" smtClean="0"/>
              <a:t>For both soil</a:t>
            </a:r>
            <a:r>
              <a:rPr lang="en-US" baseline="0" dirty="0" smtClean="0"/>
              <a:t> moisture and soil temperature we pulled data from the NOAH model as part of the North America Land Data Assimilation System (NLDAS) satellite series. Temporally this data is only available in hourly, 3-hourly, and monthly. Due to time and processing limitations we used monthly data. However, according to people at NCEI daily NLDAS data should be available some time next year (2016). Spatially this data has a resolution of 1/8</a:t>
            </a:r>
            <a:r>
              <a:rPr lang="en-US" baseline="30000" dirty="0" smtClean="0"/>
              <a:t>th</a:t>
            </a:r>
            <a:r>
              <a:rPr lang="en-US" baseline="0" dirty="0" smtClean="0"/>
              <a:t> degree and dates from 1979-present.</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p14="http://schemas.microsoft.com/office/powerpoint/2010/main" val="2960335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European Space Agency’s </a:t>
            </a:r>
            <a:r>
              <a:rPr lang="en-US" dirty="0" err="1" smtClean="0"/>
              <a:t>GlobSnow</a:t>
            </a:r>
            <a:r>
              <a:rPr lang="en-US" baseline="0" dirty="0" smtClean="0"/>
              <a:t> consortium dataset is an estimated measurement of snow water equivalents from a combination of satellite and ground station data.  It incorporates measurements from </a:t>
            </a:r>
            <a:r>
              <a:rPr lang="en-US" sz="1200" b="0" i="0" u="none" strike="noStrike" kern="1200" dirty="0" smtClean="0">
                <a:solidFill>
                  <a:schemeClr val="tx1"/>
                </a:solidFill>
                <a:effectLst/>
                <a:latin typeface="+mn-lt"/>
                <a:ea typeface="+mn-ea"/>
                <a:cs typeface="+mn-cs"/>
              </a:rPr>
              <a:t>NASA Earth Observations’ SSM/I and SMMR sensors and from European weather station</a:t>
            </a:r>
            <a:r>
              <a:rPr lang="en-US" sz="1200" b="0" i="0" u="none" strike="noStrike" kern="1200" baseline="0" dirty="0" smtClean="0">
                <a:solidFill>
                  <a:schemeClr val="tx1"/>
                </a:solidFill>
                <a:effectLst/>
                <a:latin typeface="+mn-lt"/>
                <a:ea typeface="+mn-ea"/>
                <a:cs typeface="+mn-cs"/>
              </a:rPr>
              <a:t> forecasts.  </a:t>
            </a:r>
            <a:r>
              <a:rPr lang="en-US" sz="1200" b="0" i="0" u="none" strike="noStrike" kern="1200" baseline="0" dirty="0" err="1" smtClean="0">
                <a:solidFill>
                  <a:schemeClr val="tx1"/>
                </a:solidFill>
                <a:effectLst/>
                <a:latin typeface="+mn-lt"/>
                <a:ea typeface="+mn-ea"/>
                <a:cs typeface="+mn-cs"/>
              </a:rPr>
              <a:t>GlobSnow</a:t>
            </a:r>
            <a:r>
              <a:rPr lang="en-US" sz="1200" b="0" i="0" u="none" strike="noStrike" kern="1200" baseline="0" dirty="0" smtClean="0">
                <a:solidFill>
                  <a:schemeClr val="tx1"/>
                </a:solidFill>
                <a:effectLst/>
                <a:latin typeface="+mn-lt"/>
                <a:ea typeface="+mn-ea"/>
                <a:cs typeface="+mn-cs"/>
              </a:rPr>
              <a:t> provides daily and weekly estimates of SWE at 25 km grid spacing beginning in 1979, and are publically </a:t>
            </a:r>
            <a:r>
              <a:rPr lang="en-US" sz="1200" b="0" i="0" u="none" strike="noStrike" kern="1200" baseline="0" dirty="0" smtClean="0">
                <a:solidFill>
                  <a:schemeClr val="tx1"/>
                </a:solidFill>
                <a:effectLst/>
                <a:latin typeface="+mn-lt"/>
                <a:ea typeface="+mn-ea"/>
                <a:cs typeface="+mn-cs"/>
              </a:rPr>
              <a:t>accessible. However, there were some formatting and processing issues with the data from 2013-present. These </a:t>
            </a:r>
            <a:r>
              <a:rPr lang="en-US" sz="1200" b="0" i="0" u="none" strike="noStrike" kern="1200" baseline="0" dirty="0" smtClean="0">
                <a:solidFill>
                  <a:schemeClr val="tx1"/>
                </a:solidFill>
                <a:effectLst/>
                <a:latin typeface="+mn-lt"/>
                <a:ea typeface="+mn-ea"/>
                <a:cs typeface="+mn-cs"/>
              </a:rPr>
              <a:t>estimations are shown to be especially accurate </a:t>
            </a:r>
            <a:r>
              <a:rPr lang="en-US" sz="1200" b="0" i="0" u="none" strike="noStrike" kern="1200" dirty="0" smtClean="0">
                <a:solidFill>
                  <a:schemeClr val="tx1"/>
                </a:solidFill>
                <a:effectLst/>
                <a:latin typeface="+mn-lt"/>
                <a:ea typeface="+mn-ea"/>
                <a:cs typeface="+mn-cs"/>
              </a:rPr>
              <a:t>over medium elevation flat plains with seasonal snow cover, which accurately describes the Northern Plains region [</a:t>
            </a:r>
            <a:r>
              <a:rPr lang="en-US" sz="1200" b="0" i="0" u="none" strike="noStrike" kern="1200" dirty="0" err="1" smtClean="0">
                <a:solidFill>
                  <a:schemeClr val="tx1"/>
                </a:solidFill>
                <a:effectLst/>
                <a:latin typeface="+mn-lt"/>
                <a:ea typeface="+mn-ea"/>
                <a:cs typeface="+mn-cs"/>
              </a:rPr>
              <a:t>Vuyovich</a:t>
            </a:r>
            <a:r>
              <a:rPr lang="en-US" sz="1200" b="0" i="0" u="none" strike="noStrike" kern="1200" dirty="0" smtClean="0">
                <a:solidFill>
                  <a:schemeClr val="tx1"/>
                </a:solidFill>
                <a:effectLst/>
                <a:latin typeface="+mn-lt"/>
                <a:ea typeface="+mn-ea"/>
                <a:cs typeface="+mn-cs"/>
              </a:rPr>
              <a:t> et al., 2014].</a:t>
            </a:r>
          </a:p>
          <a:p>
            <a:r>
              <a:rPr lang="en-US" sz="1200" b="0" i="0" u="none" strike="noStrike" kern="1200" dirty="0" smtClean="0">
                <a:solidFill>
                  <a:schemeClr val="tx1"/>
                </a:solidFill>
                <a:effectLst/>
                <a:latin typeface="+mn-lt"/>
                <a:ea typeface="+mn-ea"/>
                <a:cs typeface="+mn-cs"/>
              </a:rPr>
              <a:t>Using</a:t>
            </a:r>
            <a:r>
              <a:rPr lang="en-US" sz="1200" b="0" i="0" u="none" strike="noStrike" kern="1200" baseline="0" dirty="0" smtClean="0">
                <a:solidFill>
                  <a:schemeClr val="tx1"/>
                </a:solidFill>
                <a:effectLst/>
                <a:latin typeface="+mn-lt"/>
                <a:ea typeface="+mn-ea"/>
                <a:cs typeface="+mn-cs"/>
              </a:rPr>
              <a:t> “R”, we drew average maximum SWE by pixel (or area), and then created maps in ArcGIS that describe monthly </a:t>
            </a:r>
            <a:r>
              <a:rPr lang="en-US" sz="1200" b="0" i="0" u="none" strike="noStrike" kern="1200" baseline="0" dirty="0" err="1" smtClean="0">
                <a:solidFill>
                  <a:schemeClr val="tx1"/>
                </a:solidFill>
                <a:effectLst/>
                <a:latin typeface="+mn-lt"/>
                <a:ea typeface="+mn-ea"/>
                <a:cs typeface="+mn-cs"/>
              </a:rPr>
              <a:t>normals</a:t>
            </a:r>
            <a:r>
              <a:rPr lang="en-US" sz="1200" b="0" i="0" u="none" strike="noStrike" kern="1200" baseline="0" dirty="0" smtClean="0">
                <a:solidFill>
                  <a:schemeClr val="tx1"/>
                </a:solidFill>
                <a:effectLst/>
                <a:latin typeface="+mn-lt"/>
                <a:ea typeface="+mn-ea"/>
                <a:cs typeface="+mn-cs"/>
              </a:rPr>
              <a:t> from 33 years of data.  Because snow water equivalents accumulate on their own throughout the winter, maximum SWE is a common measurement for the amount of snow in a region.  Average maximum, then, is our unit of measurement when creating a climatology.</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extLst>
      <p:ext uri="{BB962C8B-B14F-4D97-AF65-F5344CB8AC3E}">
        <p14:creationId xmlns:p14="http://schemas.microsoft.com/office/powerpoint/2010/main" val="258672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Maps</a:t>
            </a:r>
            <a:r>
              <a:rPr lang="en-US" baseline="0" dirty="0" smtClean="0"/>
              <a:t> Made by Team</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maps,</a:t>
            </a:r>
            <a:r>
              <a:rPr lang="en-US" baseline="0" dirty="0" smtClean="0"/>
              <a:t> created in ArcGIS, show the average maximum SWE over the 33 year period for every month, October through </a:t>
            </a:r>
            <a:r>
              <a:rPr lang="en-US" baseline="0" dirty="0" smtClean="0"/>
              <a:t>May within our focus area, the Northern Plains as defined by the Upper Missouri River Basin and the Great Plains. They </a:t>
            </a:r>
            <a:r>
              <a:rPr lang="en-US" baseline="0" dirty="0" smtClean="0"/>
              <a:t>could be used to understand average years compared to the current one, and to make management decisions from their deviations.  Each map is created with the same classifications in their color scheme to show change in snowpack throughout the year.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157809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Figure</a:t>
            </a:r>
            <a:r>
              <a:rPr lang="en-US" baseline="0" dirty="0" smtClean="0"/>
              <a:t> Made by </a:t>
            </a:r>
            <a:r>
              <a:rPr lang="en-US" baseline="0" dirty="0" smtClean="0"/>
              <a:t>Sam Swanson</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Things to note: description</a:t>
            </a:r>
            <a:r>
              <a:rPr lang="en-US" baseline="0" dirty="0" smtClean="0"/>
              <a:t> of a water year, </a:t>
            </a:r>
            <a:r>
              <a:rPr lang="en-US" dirty="0" smtClean="0"/>
              <a:t>1983</a:t>
            </a:r>
            <a:r>
              <a:rPr lang="en-US" baseline="0" dirty="0" smtClean="0"/>
              <a:t> and 1998 as strong El Nino years, similar to 2016 predictions, 1</a:t>
            </a:r>
            <a:r>
              <a:rPr lang="en-US" baseline="30000" dirty="0" smtClean="0"/>
              <a:t>st</a:t>
            </a:r>
            <a:r>
              <a:rPr lang="en-US" baseline="0" dirty="0" smtClean="0"/>
              <a:t> and 2</a:t>
            </a:r>
            <a:r>
              <a:rPr lang="en-US" baseline="30000" dirty="0" smtClean="0"/>
              <a:t>nd</a:t>
            </a:r>
            <a:r>
              <a:rPr lang="en-US" baseline="0" dirty="0" smtClean="0"/>
              <a:t> standard deviations are shown to illustrate uncommonly dry or wet years, like 2011.  There’s a slightly positive trend in these anomalous years, as can be seen in the next graphic…</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297428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Map</a:t>
            </a:r>
            <a:r>
              <a:rPr lang="en-US" baseline="0" dirty="0" smtClean="0"/>
              <a:t> Made by Team</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Some parts of the Northern Plains region</a:t>
            </a:r>
            <a:r>
              <a:rPr lang="en-US" baseline="0" dirty="0" smtClean="0"/>
              <a:t> saw an increase in average maximum SWE of 1 mm/year for the last 33 years.  Overall, our focus area saw no change or a slight increase in SWE, which is consistent with IPCC predictions that high-latitude areas will receive higher amounts of precipitation due to climate change.</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a:p>
        </p:txBody>
      </p:sp>
    </p:spTree>
    <p:extLst>
      <p:ext uri="{BB962C8B-B14F-4D97-AF65-F5344CB8AC3E}">
        <p14:creationId xmlns:p14="http://schemas.microsoft.com/office/powerpoint/2010/main" val="923919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baseline="0" dirty="0" smtClean="0">
              <a:solidFill>
                <a:srgbClr val="FF0000"/>
              </a:solidFill>
            </a:endParaRPr>
          </a:p>
          <a:p>
            <a:r>
              <a:rPr lang="en-US" b="0" i="0" baseline="0" dirty="0" smtClean="0">
                <a:solidFill>
                  <a:srgbClr val="FF0000"/>
                </a:solidFill>
              </a:rPr>
              <a:t>Our team gathered monthly soil temperature data from NLDAS, or the North American Land Data Assimilation System, with a spatial resolution of 1/8 of a degree from September 1979 to August 2015. The soil temperature model is based on four depth measurements (list here) and is averaged over 1 meter. For each pixel, we averaged over the 35 year period to highlight the months with average soil temperatures below freezing. Next, based on a trend that we noticed, we compared the first month of freezing, last month of freezing, and frozen month durations for each year between two different cities – Bismarck, ND in the lower eastern plains and Billings, MT in the higher western plains. </a:t>
            </a:r>
          </a:p>
          <a:p>
            <a:endParaRPr lang="en-US" b="0" i="0" baseline="0" dirty="0" smtClean="0">
              <a:solidFill>
                <a:srgbClr val="FF0000"/>
              </a:solidFill>
            </a:endParaRPr>
          </a:p>
          <a:p>
            <a:r>
              <a:rPr lang="en-US" b="0" i="0" dirty="0" smtClean="0">
                <a:solidFill>
                  <a:srgbClr val="FF0000"/>
                </a:solidFill>
              </a:rPr>
              <a:t>Lastly,</a:t>
            </a:r>
            <a:r>
              <a:rPr lang="en-US" b="0" i="0" baseline="0" dirty="0" smtClean="0">
                <a:solidFill>
                  <a:srgbClr val="FF0000"/>
                </a:solidFill>
              </a:rPr>
              <a:t> we created a winter climatology of frozen soils on a monthly scale per 1/8 degree pixel. </a:t>
            </a:r>
          </a:p>
          <a:p>
            <a:endParaRPr lang="en-US" b="0" i="1" dirty="0" smtClean="0">
              <a:solidFill>
                <a:srgbClr val="FF0000"/>
              </a:solidFill>
            </a:endParaRPr>
          </a:p>
          <a:p>
            <a:endParaRPr lang="en-US" b="0" i="1" dirty="0" smtClean="0">
              <a:solidFill>
                <a:srgbClr val="FF0000"/>
              </a:solidFill>
            </a:endParaRPr>
          </a:p>
          <a:p>
            <a:endParaRPr lang="en-US" b="0" i="1" baseline="0" dirty="0" smtClean="0">
              <a:solidFill>
                <a:srgbClr val="FF0000"/>
              </a:solidFill>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15</a:t>
            </a:fld>
            <a:endParaRPr lang="en-US"/>
          </a:p>
        </p:txBody>
      </p:sp>
    </p:spTree>
    <p:extLst>
      <p:ext uri="{BB962C8B-B14F-4D97-AF65-F5344CB8AC3E}">
        <p14:creationId xmlns:p14="http://schemas.microsoft.com/office/powerpoint/2010/main" val="3394742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Maps</a:t>
            </a:r>
            <a:r>
              <a:rPr lang="en-US" baseline="0" dirty="0" smtClean="0"/>
              <a:t> Made by Team</a:t>
            </a:r>
            <a:endParaRPr lang="en-US" dirty="0" smtClean="0"/>
          </a:p>
          <a:p>
            <a:endParaRPr lang="en-US" i="0" dirty="0" smtClean="0"/>
          </a:p>
          <a:p>
            <a:r>
              <a:rPr lang="en-US" i="0" dirty="0" smtClean="0"/>
              <a:t>The monthly</a:t>
            </a:r>
            <a:r>
              <a:rPr lang="en-US" i="0" baseline="0" dirty="0" smtClean="0"/>
              <a:t> climatology is centered around the winter season (also known as the water year) starting in October and ending in May (months between May and October are all unfrozen. These maps show which areas have frozen soil  each month on average over the last 35 years. Anything red-brown indicates soil temperatures above freezing and any area blue-grey indicates frozen soil. It is interesting to see similar freezing and warming patterns as the soil temperature drops and rises throughout the winter season. If you’ll notice, October (a cooling month) and April (the counterpart warming month) show very similar maps. The same goes for December and February. Differences arise when comparing the maps for November and March. As you can see within our focus area, the Northern Plains region (outlined in black), there is a difference in seasonal freezing and thawing.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3157809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Maps</a:t>
            </a:r>
            <a:r>
              <a:rPr lang="en-US" baseline="0" dirty="0" smtClean="0"/>
              <a:t> Made by Team</a:t>
            </a:r>
            <a:endParaRPr lang="en-US" dirty="0" smtClean="0"/>
          </a:p>
          <a:p>
            <a:endParaRPr lang="en-US" i="0" baseline="0" dirty="0" smtClean="0"/>
          </a:p>
          <a:p>
            <a:endParaRPr lang="en-US" i="0" baseline="0" dirty="0" smtClean="0"/>
          </a:p>
          <a:p>
            <a:r>
              <a:rPr lang="en-US" i="0" baseline="0" dirty="0" smtClean="0"/>
              <a:t>If we look at November and March in more detail with the actual soil temperatures, you can see within our focus area, the Northern Plains region (outlined in black), there is a difference in seasonal soil freezing and thawing along an east to west gradient. The western portion of the focus area (which consists mostly of the higher elevation western plains) </a:t>
            </a:r>
            <a:r>
              <a:rPr lang="en-US" i="0" baseline="0" dirty="0" smtClean="0"/>
              <a:t>stays slightly warmer </a:t>
            </a:r>
            <a:r>
              <a:rPr lang="en-US" i="0" baseline="0" dirty="0" smtClean="0"/>
              <a:t>than the lower eastern plains in the </a:t>
            </a:r>
            <a:r>
              <a:rPr lang="en-US" i="0" baseline="0" dirty="0" smtClean="0"/>
              <a:t>north and thaws much earlier in the year (as indicated by the March climatology). The lower northeastern plains contain a large area of frozen soil during March. This </a:t>
            </a:r>
            <a:r>
              <a:rPr lang="en-US" i="0" baseline="0" dirty="0" smtClean="0"/>
              <a:t>seasonality makes sense since the northeastern portion of the basin tends to keep its snowpack longer than anywhere else in the basin (aside from the high Rocky Mountains). This area also tends to receive more precipitation than the western plains. With increased soil moisture means deeper and longer lasting frost depths. </a:t>
            </a:r>
          </a:p>
          <a:p>
            <a:endParaRPr lang="en-US" i="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a:t>
            </a:r>
            <a:r>
              <a:rPr lang="en-US" i="0" dirty="0" smtClean="0"/>
              <a:t>e</a:t>
            </a:r>
            <a:r>
              <a:rPr lang="en-US" i="0" baseline="0" dirty="0" smtClean="0"/>
              <a:t> </a:t>
            </a:r>
            <a:r>
              <a:rPr lang="en-US" i="0" baseline="0" dirty="0" smtClean="0"/>
              <a:t>can take the comparison a step further and compare specific two points from the east and the west – </a:t>
            </a:r>
            <a:r>
              <a:rPr lang="en-US" i="0" baseline="0" dirty="0" smtClean="0"/>
              <a:t>{animate cities}</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Bismarck</a:t>
            </a:r>
            <a:r>
              <a:rPr lang="en-US" i="0" baseline="0" dirty="0" smtClean="0"/>
              <a:t>, ND and Billings, MT. </a:t>
            </a:r>
            <a:endParaRPr lang="en-US" i="1" dirty="0" smtClean="0"/>
          </a:p>
          <a:p>
            <a:endParaRPr lang="en-US" i="1" baseline="0"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157809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Figure</a:t>
            </a:r>
            <a:r>
              <a:rPr lang="en-US" baseline="0" dirty="0" smtClean="0"/>
              <a:t> Made by </a:t>
            </a:r>
            <a:r>
              <a:rPr lang="en-US" baseline="0" dirty="0" smtClean="0"/>
              <a:t>Alec </a:t>
            </a:r>
            <a:r>
              <a:rPr lang="en-US" baseline="0" dirty="0" err="1" smtClean="0"/>
              <a:t>Courtright</a:t>
            </a:r>
            <a:r>
              <a:rPr lang="en-US" baseline="0" dirty="0" smtClean="0"/>
              <a:t> (team)</a:t>
            </a: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t>To compare these two specific points</a:t>
            </a:r>
            <a:r>
              <a:rPr lang="en-US" i="0" baseline="0" dirty="0" smtClean="0"/>
              <a:t> we compiled monthly soil temperatures for each location over the 35 year period. Then, we identified the first months, last months, and durations of months with average soil temperatures below freezing per year. We created two tables as a comparison method and the graphic above for a more visual representation (Explain graphic if necessary). As you can see the eastern plains (represented by Bismarck, ND in blue) consistently has longer durations of frozen soil months and, aside from three years out of the past 35, thaws in March while the western plains (Billings, MT) usually thaws in February. This can have a huge influence on runoff from eastern snowpack and snowmelt.</a:t>
            </a:r>
            <a:endParaRPr lang="en-US" i="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18</a:t>
            </a:fld>
            <a:endParaRPr lang="en-US"/>
          </a:p>
        </p:txBody>
      </p:sp>
    </p:spTree>
    <p:extLst>
      <p:ext uri="{BB962C8B-B14F-4D97-AF65-F5344CB8AC3E}">
        <p14:creationId xmlns:p14="http://schemas.microsoft.com/office/powerpoint/2010/main" val="3905297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For soil moisture we used NLDAS . We chose to use the soil moisture content parameter for our analysis, which is measured in kg/m</a:t>
            </a:r>
            <a:r>
              <a:rPr lang="en-US" i="0" baseline="0" dirty="0" smtClean="0">
                <a:latin typeface="Times New Roman"/>
                <a:cs typeface="Times New Roman"/>
              </a:rPr>
              <a:t>². For our calculations we found the monthly and yearly averages over the 35-year time period and then we made monthly climatology maps with these averages and also made a table to show all of this data to our project partners. The validation was done by using the seven SCAN (Soil Climate Analysis Network) </a:t>
            </a:r>
            <a:r>
              <a:rPr lang="en-US" i="1" baseline="0" dirty="0" smtClean="0">
                <a:latin typeface="Times New Roman"/>
                <a:cs typeface="Times New Roman"/>
              </a:rPr>
              <a:t>in situ </a:t>
            </a:r>
            <a:r>
              <a:rPr lang="en-US" i="0" baseline="0" dirty="0" smtClean="0">
                <a:latin typeface="Times New Roman"/>
                <a:cs typeface="Times New Roman"/>
              </a:rPr>
              <a:t>sites that are located in our focus region to visually confirm the usefulness of the NLDAS data.</a:t>
            </a:r>
            <a:endParaRPr lang="en-US" i="0"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19</a:t>
            </a:fld>
            <a:endParaRPr lang="en-US"/>
          </a:p>
        </p:txBody>
      </p:sp>
    </p:spTree>
    <p:extLst>
      <p:ext uri="{BB962C8B-B14F-4D97-AF65-F5344CB8AC3E}">
        <p14:creationId xmlns:p14="http://schemas.microsoft.com/office/powerpoint/2010/main" val="646316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34000"/>
              </a:lnSpc>
              <a:spcBef>
                <a:spcPts val="0"/>
              </a:spcBef>
              <a:spcAft>
                <a:spcPts val="0"/>
              </a:spcAft>
              <a:buClrTx/>
              <a:buSzTx/>
              <a:buFontTx/>
              <a:buNone/>
              <a:tabLst/>
              <a:defRPr/>
            </a:pPr>
            <a:r>
              <a:rPr lang="en-US" baseline="0" dirty="0" smtClean="0"/>
              <a:t>Image Source: http://news.sciencemag.org/sites/default/files/styles/thumb_article_l/public/sn-floodwarning%20%282%29.jpg?itok=CynBYVDR</a:t>
            </a:r>
          </a:p>
          <a:p>
            <a:pPr marL="0" marR="0" indent="0" algn="l" defTabSz="914400" rtl="0" eaLnBrk="1" fontAlgn="auto" latinLnBrk="0" hangingPunct="1">
              <a:lnSpc>
                <a:spcPct val="134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34000"/>
              </a:lnSpc>
              <a:spcBef>
                <a:spcPts val="0"/>
              </a:spcBef>
              <a:spcAft>
                <a:spcPts val="0"/>
              </a:spcAft>
              <a:buClrTx/>
              <a:buSzTx/>
              <a:buFontTx/>
              <a:buNone/>
              <a:tabLst/>
              <a:defRPr/>
            </a:pPr>
            <a:r>
              <a:rPr lang="en-US" baseline="0" dirty="0" smtClean="0"/>
              <a:t>The </a:t>
            </a:r>
            <a:r>
              <a:rPr lang="en-US" baseline="0" dirty="0" smtClean="0"/>
              <a:t>2011 floods led to increased collaboration to improve understanding of runoff in the Missouri River Basin and communication with the public.  </a:t>
            </a:r>
            <a:r>
              <a:rPr lang="en-US" dirty="0" smtClean="0"/>
              <a:t>Subsequent flooding and damage to communities, businesses, and ecosystems across the entire region cost the agency approximately $1 billion [USGAO 2014].  An official investigation found that although Corps officials could not have predicted such an event, further research should be conducted to better understand the environmental factors that drive run-off in the MRB. </a:t>
            </a:r>
            <a:r>
              <a:rPr lang="en-US" baseline="0" dirty="0" smtClean="0"/>
              <a:t>This brought together the Corps, state, and federal partners to work towards a common goal. </a:t>
            </a:r>
            <a:r>
              <a:rPr lang="en-US" dirty="0" smtClean="0"/>
              <a:t>We hoped to use NASA and NOAA Satellite Observations and </a:t>
            </a:r>
            <a:r>
              <a:rPr lang="en-US" i="1" dirty="0" smtClean="0"/>
              <a:t>in situ</a:t>
            </a:r>
            <a:r>
              <a:rPr lang="en-US" dirty="0" smtClean="0"/>
              <a:t> data to better understand run-off in the Missouri River Basin for improved river system management and decision support, to avoid situations like the 2011 floods.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val="1201026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Maps</a:t>
            </a:r>
            <a:r>
              <a:rPr lang="en-US" baseline="0" dirty="0" smtClean="0"/>
              <a:t> Made by Team</a:t>
            </a:r>
            <a:endParaRPr lang="en-US" dirty="0" smtClean="0"/>
          </a:p>
          <a:p>
            <a:endParaRPr lang="en-US" dirty="0" smtClean="0"/>
          </a:p>
          <a:p>
            <a:r>
              <a:rPr lang="en-US" dirty="0" smtClean="0"/>
              <a:t>These maps show the </a:t>
            </a:r>
            <a:r>
              <a:rPr lang="en-US" dirty="0" err="1" smtClean="0"/>
              <a:t>climatologies</a:t>
            </a:r>
            <a:r>
              <a:rPr lang="en-US" dirty="0" smtClean="0"/>
              <a:t> for soil moisture content for each month averaged over the 36 years from the NLDAS dataset. For example, the October map shows the average soil moisture</a:t>
            </a:r>
            <a:r>
              <a:rPr lang="en-US" baseline="0" dirty="0" smtClean="0"/>
              <a:t> content over 35 years per pixel.</a:t>
            </a:r>
            <a:r>
              <a:rPr lang="en-US" dirty="0" smtClean="0"/>
              <a:t> As with soil temperature, the data in this map is an average of the top 1 meter of soil in these areas. The blue represents wetter conditions while the brownish red represents drier conditions. As you can see, soil moisture content is much higher in the winter than it is in the summer. It starts to decrease in April. The summer months are much warmer and the air is drier and also more people are using the groundwater for irrigation so this trend makes sense.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20</a:t>
            </a:fld>
            <a:endParaRPr lang="en-US"/>
          </a:p>
        </p:txBody>
      </p:sp>
    </p:spTree>
    <p:extLst>
      <p:ext uri="{BB962C8B-B14F-4D97-AF65-F5344CB8AC3E}">
        <p14:creationId xmlns:p14="http://schemas.microsoft.com/office/powerpoint/2010/main" val="17222897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Figure</a:t>
            </a:r>
            <a:r>
              <a:rPr lang="en-US" baseline="0" dirty="0" smtClean="0"/>
              <a:t> Made by </a:t>
            </a:r>
            <a:r>
              <a:rPr lang="en-US" baseline="0" dirty="0" smtClean="0"/>
              <a:t>Nancy </a:t>
            </a:r>
            <a:r>
              <a:rPr lang="en-US" baseline="0" dirty="0" err="1" smtClean="0"/>
              <a:t>Barnhardt</a:t>
            </a:r>
            <a:endParaRPr lang="en-US" dirty="0" smtClean="0"/>
          </a:p>
          <a:p>
            <a:endParaRPr lang="en-US" dirty="0" smtClean="0"/>
          </a:p>
          <a:p>
            <a:r>
              <a:rPr lang="en-US" dirty="0" smtClean="0"/>
              <a:t>This graphs shows how unusual the average soil moisture content of each year from 1979-2015 was from the overall average soil moisture content. The years in red, 1983 and 1998, are strong El Nino years. The 2015 water year is also supposed to be a relatively strong El Nino year as well. The</a:t>
            </a:r>
            <a:r>
              <a:rPr lang="en-US" baseline="0" dirty="0" smtClean="0"/>
              <a:t> y-axis shows how much each year varied from the average with the units being in kg/m^2. The x-axis shows each year with the years being water years. </a:t>
            </a:r>
            <a:r>
              <a:rPr lang="en-US" baseline="0" dirty="0" smtClean="0"/>
              <a:t>[animate trend line]The </a:t>
            </a:r>
            <a:r>
              <a:rPr lang="en-US" baseline="0" dirty="0" smtClean="0"/>
              <a:t>black line indicates an increasing trend in the amount of soil moisture over the years.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21</a:t>
            </a:fld>
            <a:endParaRPr lang="en-US"/>
          </a:p>
        </p:txBody>
      </p:sp>
    </p:spTree>
    <p:extLst>
      <p:ext uri="{BB962C8B-B14F-4D97-AF65-F5344CB8AC3E}">
        <p14:creationId xmlns:p14="http://schemas.microsoft.com/office/powerpoint/2010/main" val="25319796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Map</a:t>
            </a:r>
            <a:r>
              <a:rPr lang="en-US" baseline="0" dirty="0" smtClean="0"/>
              <a:t> Made by Team</a:t>
            </a:r>
          </a:p>
          <a:p>
            <a:endParaRPr lang="en-US" baseline="0" dirty="0" smtClean="0"/>
          </a:p>
          <a:p>
            <a:r>
              <a:rPr lang="en-US" sz="1200" kern="1200" dirty="0" smtClean="0">
                <a:solidFill>
                  <a:schemeClr val="tx1"/>
                </a:solidFill>
                <a:effectLst/>
                <a:latin typeface="+mn-lt"/>
                <a:ea typeface="+mn-ea"/>
                <a:cs typeface="+mn-cs"/>
              </a:rPr>
              <a:t>Streamflow:</a:t>
            </a:r>
          </a:p>
          <a:p>
            <a:r>
              <a:rPr lang="en-US" sz="1200" kern="1200" dirty="0" smtClean="0">
                <a:solidFill>
                  <a:schemeClr val="tx1"/>
                </a:solidFill>
                <a:effectLst/>
                <a:latin typeface="+mn-lt"/>
                <a:ea typeface="+mn-ea"/>
                <a:cs typeface="+mn-cs"/>
              </a:rPr>
              <a:t>Used</a:t>
            </a:r>
            <a:r>
              <a:rPr lang="en-US" sz="1200" kern="1200" baseline="0" dirty="0" smtClean="0">
                <a:solidFill>
                  <a:schemeClr val="tx1"/>
                </a:solidFill>
                <a:effectLst/>
                <a:latin typeface="+mn-lt"/>
                <a:ea typeface="+mn-ea"/>
                <a:cs typeface="+mn-cs"/>
              </a:rPr>
              <a:t> USGS stream gauge stations in the </a:t>
            </a:r>
            <a:r>
              <a:rPr lang="en-US" sz="1200" kern="1200" dirty="0" smtClean="0">
                <a:solidFill>
                  <a:schemeClr val="tx1"/>
                </a:solidFill>
                <a:effectLst/>
                <a:latin typeface="+mn-lt"/>
                <a:ea typeface="+mn-ea"/>
                <a:cs typeface="+mn-cs"/>
              </a:rPr>
              <a:t>Hydro-Climatic Data Network (HCDN)</a:t>
            </a:r>
            <a:r>
              <a:rPr lang="en-US" sz="1200" kern="1200" baseline="0" dirty="0" smtClean="0">
                <a:solidFill>
                  <a:schemeClr val="tx1"/>
                </a:solidFill>
                <a:effectLst/>
                <a:latin typeface="+mn-lt"/>
                <a:ea typeface="+mn-ea"/>
                <a:cs typeface="+mn-cs"/>
              </a:rPr>
              <a:t> to </a:t>
            </a:r>
          </a:p>
          <a:p>
            <a:r>
              <a:rPr lang="en-US" sz="1200" kern="1200" baseline="0" dirty="0" smtClean="0">
                <a:solidFill>
                  <a:schemeClr val="tx1"/>
                </a:solidFill>
                <a:effectLst/>
                <a:latin typeface="+mn-lt"/>
                <a:ea typeface="+mn-ea"/>
                <a:cs typeface="+mn-cs"/>
              </a:rPr>
              <a:t>Used discharge data from only those sites on unique unregulated tributaries – 12 stations within the Focus Region. </a:t>
            </a:r>
          </a:p>
          <a:p>
            <a:r>
              <a:rPr lang="en-US" sz="1200" kern="1200" baseline="0" dirty="0" smtClean="0">
                <a:solidFill>
                  <a:schemeClr val="tx1"/>
                </a:solidFill>
                <a:effectLst/>
                <a:latin typeface="+mn-lt"/>
                <a:ea typeface="+mn-ea"/>
                <a:cs typeface="+mn-cs"/>
              </a:rPr>
              <a:t>Found the average discharge per site for each month in the 35-year period. (Found the total monthly discharge at each site and then the average for all 12 stations in the focus region.)</a:t>
            </a:r>
          </a:p>
          <a:p>
            <a:endParaRPr lang="en-US" sz="1300" kern="1200" baseline="0" dirty="0" smtClean="0">
              <a:solidFill>
                <a:schemeClr val="tx1"/>
              </a:solidFill>
              <a:effectLst/>
              <a:latin typeface="+mn-lt"/>
              <a:ea typeface="+mn-ea"/>
              <a:cs typeface="+mn-cs"/>
            </a:endParaRPr>
          </a:p>
          <a:p>
            <a:r>
              <a:rPr lang="en-US" sz="1300" kern="1200" baseline="0" dirty="0" smtClean="0">
                <a:solidFill>
                  <a:schemeClr val="tx1"/>
                </a:solidFill>
                <a:effectLst/>
                <a:latin typeface="+mn-lt"/>
                <a:ea typeface="+mn-ea"/>
                <a:cs typeface="+mn-cs"/>
              </a:rPr>
              <a:t>We analyzed the relationship with the three driver variables by checking the explanatory power of each variable on discharge and then running a multiple linear regression. For that, we used standardized values (Z-scores). </a:t>
            </a:r>
            <a:endParaRPr lang="en-US" baseline="0" dirty="0" smtClean="0"/>
          </a:p>
          <a:p>
            <a:endParaRPr lang="en-US" baseline="0" dirty="0" smtClean="0"/>
          </a:p>
          <a:p>
            <a:r>
              <a:rPr lang="en-US" baseline="0" dirty="0" smtClean="0"/>
              <a:t>*One </a:t>
            </a:r>
            <a:r>
              <a:rPr lang="en-US" baseline="0" dirty="0" smtClean="0"/>
              <a:t>acre-foot is the amount of water to cover 1 acre of land in water 1 foot deep. </a:t>
            </a:r>
            <a:endParaRPr lang="en-US" sz="1200"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22</a:t>
            </a:fld>
            <a:endParaRPr lang="en-US"/>
          </a:p>
        </p:txBody>
      </p:sp>
    </p:spTree>
    <p:extLst>
      <p:ext uri="{BB962C8B-B14F-4D97-AF65-F5344CB8AC3E}">
        <p14:creationId xmlns:p14="http://schemas.microsoft.com/office/powerpoint/2010/main" val="2586726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US" dirty="0" smtClean="0"/>
              <a:t>Image source: Missouri River Climate team</a:t>
            </a:r>
          </a:p>
          <a:p>
            <a:pPr defTabSz="914318">
              <a:defRPr/>
            </a:pPr>
            <a:r>
              <a:rPr lang="en-US" dirty="0" smtClean="0"/>
              <a:t/>
            </a:r>
            <a:br>
              <a:rPr lang="en-US" dirty="0" smtClean="0"/>
            </a:br>
            <a:r>
              <a:rPr lang="en-US" dirty="0" smtClean="0"/>
              <a:t>The</a:t>
            </a:r>
            <a:r>
              <a:rPr lang="en-US" baseline="0" dirty="0" smtClean="0"/>
              <a:t> variables have very different relationships during the melt season and the growing season, as you might expect.</a:t>
            </a:r>
          </a:p>
          <a:p>
            <a:pPr defTabSz="914318">
              <a:defRPr/>
            </a:pPr>
            <a:r>
              <a:rPr lang="en-US" baseline="0" dirty="0" smtClean="0"/>
              <a:t>During the melt season: snow and soil moisture follow similar patterns, increasing and decreasing together. Soil temperature has an inverse relationship with both: high soil temperatures often occur with low soil moisture and vice versa (during melt season when soil is typically cold and wet). </a:t>
            </a:r>
          </a:p>
          <a:p>
            <a:pPr defTabSz="914318">
              <a:defRPr/>
            </a:pPr>
            <a:r>
              <a:rPr lang="en-US" baseline="0" dirty="0" smtClean="0"/>
              <a:t>The linear model for melt season: all coefficients are positive and soil temperature has the highest coefficient. </a:t>
            </a:r>
          </a:p>
          <a:p>
            <a:pPr defTabSz="914318">
              <a:defRPr/>
            </a:pPr>
            <a:endParaRPr lang="en-US" baseline="0" dirty="0" smtClean="0"/>
          </a:p>
          <a:p>
            <a:pPr defTabSz="914318">
              <a:defRPr/>
            </a:pPr>
            <a:r>
              <a:rPr lang="en-US" baseline="0" dirty="0" smtClean="0"/>
              <a:t>For the growing season, we remove snow from the relationship. </a:t>
            </a:r>
          </a:p>
          <a:p>
            <a:pPr defTabSz="914318">
              <a:defRPr/>
            </a:pPr>
            <a:r>
              <a:rPr lang="en-US" baseline="0" dirty="0" smtClean="0"/>
              <a:t>We see a strong positive relationship between discharge and soil moisture: high soil moisture &lt;-&gt; high discharge and vice versa</a:t>
            </a:r>
          </a:p>
          <a:p>
            <a:pPr defTabSz="914318">
              <a:defRPr/>
            </a:pPr>
            <a:r>
              <a:rPr lang="en-US" baseline="0" dirty="0" smtClean="0"/>
              <a:t>However, soil temperature has an inverse relationship with discharge: high temperatures &lt;-&gt; low discharge/ low temperatures &lt;-&gt; high discharge</a:t>
            </a:r>
          </a:p>
          <a:p>
            <a:pPr defTabSz="914318">
              <a:defRPr/>
            </a:pPr>
            <a:r>
              <a:rPr lang="en-US" baseline="0" dirty="0" smtClean="0"/>
              <a:t>These differences are reflected in the model: soil temperature has a negative effect on discharge and soil moisture has a stronger (positive) influence.</a:t>
            </a:r>
          </a:p>
          <a:p>
            <a:pPr defTabSz="914318">
              <a:defRPr/>
            </a:pPr>
            <a:endParaRPr lang="en-US" baseline="0" dirty="0" smtClean="0"/>
          </a:p>
          <a:p>
            <a:pPr marL="0" marR="0" indent="0" algn="l" defTabSz="914318" rtl="0" eaLnBrk="1" fontAlgn="auto" latinLnBrk="0" hangingPunct="1">
              <a:lnSpc>
                <a:spcPct val="100000"/>
              </a:lnSpc>
              <a:spcBef>
                <a:spcPts val="0"/>
              </a:spcBef>
              <a:spcAft>
                <a:spcPts val="0"/>
              </a:spcAft>
              <a:buClrTx/>
              <a:buSzTx/>
              <a:buFontTx/>
              <a:buNone/>
              <a:tabLst/>
              <a:defRPr/>
            </a:pPr>
            <a:r>
              <a:rPr lang="en-US" dirty="0" smtClean="0"/>
              <a:t>Z-scores were used</a:t>
            </a:r>
            <a:r>
              <a:rPr lang="en-US" baseline="0" dirty="0" smtClean="0"/>
              <a:t> in regression</a:t>
            </a:r>
          </a:p>
          <a:p>
            <a:pPr defTabSz="914318">
              <a:defRPr/>
            </a:pPr>
            <a:endParaRPr lang="en-US" dirty="0" smtClean="0"/>
          </a:p>
          <a:p>
            <a:pPr defTabSz="914318">
              <a:defRPr/>
            </a:pPr>
            <a:r>
              <a:rPr lang="en-US" dirty="0" smtClean="0"/>
              <a:t>Results of multiple linear regressions to understand</a:t>
            </a:r>
            <a:r>
              <a:rPr lang="en-US" baseline="0" dirty="0" smtClean="0"/>
              <a:t> the combined effect of the variables on discharge. </a:t>
            </a:r>
          </a:p>
          <a:p>
            <a:pPr defTabSz="914318">
              <a:defRPr/>
            </a:pPr>
            <a:r>
              <a:rPr lang="en-US" baseline="0" dirty="0" smtClean="0"/>
              <a:t>P-values of 0.05 or less are considered “significant”, and the resulting degree of significance is shown with *’s.  A p-values verify the random character of a sampling, like the one our satellites took when sensing SWE, SM, and soil temperature in our study region.  A p-value of 0.05 implies that if our study sample was repeated 100 times, 95% of results would reach similar conclusions to ours.  A p-value of 0.01, then, implies 99% of results would reach similar conclusions to those shown.  Thus, p-values give a measure of certainty to our results.</a:t>
            </a:r>
          </a:p>
          <a:p>
            <a:pPr defTabSz="914318">
              <a:defRPr/>
            </a:pPr>
            <a:endParaRPr lang="en-US" baseline="0" dirty="0" smtClean="0"/>
          </a:p>
          <a:p>
            <a:pPr defTabSz="914318">
              <a:defRPr/>
            </a:pPr>
            <a:r>
              <a:rPr lang="en-US" baseline="0" dirty="0" smtClean="0"/>
              <a:t>Estimates describe the relationship of a variable to stream discharge.  From Feb-April, for example, for every millimeter of SWE, average discharge rises by 0.39 MAF.  Soil temperature shows the strongest influence of discharge during runoff – for every degree </a:t>
            </a:r>
            <a:r>
              <a:rPr lang="en-US" baseline="0" dirty="0" err="1" smtClean="0"/>
              <a:t>Celcius</a:t>
            </a:r>
            <a:r>
              <a:rPr lang="en-US" baseline="0" dirty="0" smtClean="0"/>
              <a:t> the soil temperature rises, discharge also rises by 2.18 MAF.  Two seasons, that of spring run-off and that of growing period, were analyzed by recommendation of our partners.  Snow water equivalent wasn’t included in the summer analysis because most snow has melted in our focus area by the end of April, generally.</a:t>
            </a:r>
          </a:p>
          <a:p>
            <a:pPr defTabSz="914318">
              <a:defRPr/>
            </a:pPr>
            <a:endParaRPr lang="en-US" baseline="0" dirty="0" smtClean="0"/>
          </a:p>
          <a:p>
            <a:pPr defTabSz="914318">
              <a:defRPr/>
            </a:pPr>
            <a:r>
              <a:rPr lang="en-US" b="1" baseline="0" dirty="0" smtClean="0"/>
              <a:t>Melt season</a:t>
            </a:r>
          </a:p>
          <a:p>
            <a:pPr rtl="0" eaLnBrk="1" fontAlgn="ctr" latinLnBrk="0" hangingPunct="1"/>
            <a:r>
              <a:rPr lang="en-US" dirty="0"/>
              <a:t>Residual standard error: 11.81 on 95 degrees of freedom</a:t>
            </a:r>
          </a:p>
          <a:p>
            <a:pPr rtl="0" eaLnBrk="1" fontAlgn="ctr" latinLnBrk="0" hangingPunct="1"/>
            <a:r>
              <a:rPr lang="en-US" dirty="0"/>
              <a:t>Multiple R-squared:  0.3677,    Adjusted R-squared:  0.3477 </a:t>
            </a:r>
          </a:p>
          <a:p>
            <a:pPr rtl="0" eaLnBrk="1" fontAlgn="ctr" latinLnBrk="0" hangingPunct="1"/>
            <a:r>
              <a:rPr lang="en-US" dirty="0"/>
              <a:t>F-statistic: 18.41 on 3 and 95 DF,  p-value: 1.697e-09</a:t>
            </a:r>
          </a:p>
          <a:p>
            <a:pPr defTabSz="914318">
              <a:defRPr/>
            </a:pPr>
            <a:endParaRPr lang="en-US" dirty="0" smtClean="0"/>
          </a:p>
          <a:p>
            <a:pPr defTabSz="914318">
              <a:defRPr/>
            </a:pPr>
            <a:r>
              <a:rPr lang="en-US" b="1" dirty="0" smtClean="0"/>
              <a:t>Growing</a:t>
            </a:r>
            <a:r>
              <a:rPr lang="en-US" b="1" baseline="0" dirty="0" smtClean="0"/>
              <a:t> season</a:t>
            </a:r>
          </a:p>
          <a:p>
            <a:pPr rtl="0" eaLnBrk="1" fontAlgn="ctr" latinLnBrk="0" hangingPunct="1"/>
            <a:r>
              <a:rPr lang="en-US" dirty="0"/>
              <a:t>Residual standard error: 7.27 on 102 degrees of freedom</a:t>
            </a:r>
          </a:p>
          <a:p>
            <a:pPr rtl="0" eaLnBrk="1" fontAlgn="ctr" latinLnBrk="0" hangingPunct="1"/>
            <a:r>
              <a:rPr lang="en-US" dirty="0"/>
              <a:t>Multiple R-squared:  0.4204,    Adjusted R-squared:  0.4091 </a:t>
            </a:r>
          </a:p>
          <a:p>
            <a:pPr rtl="0" eaLnBrk="1" fontAlgn="ctr" latinLnBrk="0" hangingPunct="1"/>
            <a:r>
              <a:rPr lang="en-US" dirty="0"/>
              <a:t>F-statistic:    37 on 2 and 102 DF,  p-value: 8.287e-13</a:t>
            </a:r>
          </a:p>
          <a:p>
            <a:pPr defTabSz="914318">
              <a:defRPr/>
            </a:pP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049424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 it up: </a:t>
            </a:r>
          </a:p>
          <a:p>
            <a:r>
              <a:rPr lang="en-US" dirty="0" smtClean="0"/>
              <a:t>We present you with these</a:t>
            </a:r>
            <a:r>
              <a:rPr lang="en-US" baseline="0" dirty="0" smtClean="0"/>
              <a:t> long-term monthly averages and our observations of patterns: </a:t>
            </a:r>
            <a:endParaRPr lang="en-US" dirty="0" smtClean="0"/>
          </a:p>
          <a:p>
            <a:r>
              <a:rPr lang="en-US" dirty="0" smtClean="0"/>
              <a:t>Since 1979,</a:t>
            </a:r>
            <a:r>
              <a:rPr lang="en-US" baseline="0" dirty="0" smtClean="0"/>
              <a:t> we observed </a:t>
            </a:r>
            <a:endParaRPr lang="en-US" dirty="0" smtClean="0"/>
          </a:p>
          <a:p>
            <a:pPr marL="171450" indent="-171450">
              <a:buFont typeface="Arial" panose="020B0604020202020204" pitchFamily="34" charset="0"/>
              <a:buChar char="•"/>
            </a:pPr>
            <a:r>
              <a:rPr lang="en-US" dirty="0" smtClean="0"/>
              <a:t>Increasing</a:t>
            </a:r>
            <a:r>
              <a:rPr lang="en-US" baseline="0" dirty="0" smtClean="0"/>
              <a:t> trend in SWE, especially in the NE.</a:t>
            </a:r>
          </a:p>
          <a:p>
            <a:pPr marL="171450" indent="-171450">
              <a:buFont typeface="Arial" panose="020B0604020202020204" pitchFamily="34" charset="0"/>
              <a:buChar char="•"/>
            </a:pPr>
            <a:r>
              <a:rPr lang="en-US" baseline="0" dirty="0" smtClean="0"/>
              <a:t>Slight increasing trend in soil moisture.</a:t>
            </a:r>
          </a:p>
          <a:p>
            <a:r>
              <a:rPr lang="en-US" baseline="0" dirty="0" smtClean="0"/>
              <a:t>Given that NOAA anticipates one of the strongest El </a:t>
            </a:r>
            <a:r>
              <a:rPr lang="en-US" baseline="0" dirty="0" err="1" smtClean="0"/>
              <a:t>Ninos</a:t>
            </a:r>
            <a:r>
              <a:rPr lang="en-US" baseline="0" dirty="0" smtClean="0"/>
              <a:t> in recorded history this year (water year 2016), our observations of conditions in the Northern Plains in ‘83 and ‘98 suggest that we will see below normal snow accumulation, normal levels of soil moisture, and normal duration of frozen soil. </a:t>
            </a:r>
          </a:p>
          <a:p>
            <a:endParaRPr lang="en-US" baseline="0" dirty="0" smtClean="0"/>
          </a:p>
          <a:p>
            <a:r>
              <a:rPr lang="en-US" baseline="0" dirty="0" smtClean="0"/>
              <a:t>Across the Northern Plains, the east is decidedly colder: longer duration of frozen ground and thaws later in the spring. </a:t>
            </a:r>
          </a:p>
          <a:p>
            <a:endParaRPr lang="en-US" baseline="0" dirty="0" smtClean="0"/>
          </a:p>
          <a:p>
            <a:r>
              <a:rPr lang="en-US" sz="1200" kern="1200" dirty="0" smtClean="0">
                <a:solidFill>
                  <a:schemeClr val="tx1"/>
                </a:solidFill>
                <a:effectLst/>
                <a:latin typeface="+mn-lt"/>
                <a:ea typeface="+mn-ea"/>
                <a:cs typeface="+mn-cs"/>
              </a:rPr>
              <a:t>We</a:t>
            </a:r>
            <a:r>
              <a:rPr lang="en-US" sz="1200" kern="1200" baseline="0" dirty="0" smtClean="0">
                <a:solidFill>
                  <a:schemeClr val="tx1"/>
                </a:solidFill>
                <a:effectLst/>
                <a:latin typeface="+mn-lt"/>
                <a:ea typeface="+mn-ea"/>
                <a:cs typeface="+mn-cs"/>
              </a:rPr>
              <a:t> confirm a relationship between the variables and discharge, although this could be explored with much more depth. We preliminarily find positive correlations during the melt season which becomes an inverse relationship with soil temperature during the growing season. </a:t>
            </a:r>
          </a:p>
          <a:p>
            <a:r>
              <a:rPr lang="en-US" sz="1200" kern="1200" baseline="0" dirty="0" smtClean="0">
                <a:solidFill>
                  <a:schemeClr val="tx1"/>
                </a:solidFill>
                <a:effectLst/>
                <a:latin typeface="+mn-lt"/>
                <a:ea typeface="+mn-ea"/>
                <a:cs typeface="+mn-cs"/>
              </a:rPr>
              <a:t>Refining the analysis could lead to a longer-term forecasting ability.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24</a:t>
            </a:fld>
            <a:endParaRPr lang="en-US"/>
          </a:p>
        </p:txBody>
      </p:sp>
    </p:spTree>
    <p:extLst>
      <p:ext uri="{BB962C8B-B14F-4D97-AF65-F5344CB8AC3E}">
        <p14:creationId xmlns:p14="http://schemas.microsoft.com/office/powerpoint/2010/main" val="31889179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a few ways to continue the work we have done this term. One extension would be continue involving earth observations data and the historical trends that we found in a comprehensive runoff model. The US Army Corps of Engineers have a pretty steady runoff model. A new model would be helpful only if it could help improve the Corps current methods. A probabilistic model could be very beneficial to the Corps and MRBWM team by showing the probability of runoff events as opposed to coming up with a set level of runoff. </a:t>
            </a:r>
          </a:p>
          <a:p>
            <a:endParaRPr lang="en-US" baseline="0" dirty="0" smtClean="0"/>
          </a:p>
          <a:p>
            <a:pPr algn="ctr"/>
            <a:r>
              <a:rPr lang="en-US" sz="1600" baseline="0" dirty="0" smtClean="0"/>
              <a:t>OR</a:t>
            </a:r>
          </a:p>
          <a:p>
            <a:endParaRPr lang="en-US" baseline="0" dirty="0" smtClean="0"/>
          </a:p>
          <a:p>
            <a:r>
              <a:rPr lang="en-US" baseline="0" dirty="0" smtClean="0"/>
              <a:t>Another secondary step could be to create an interactive map through ArcGIS Online. This map could be used to help our end-users communicate with the public and help basin residents understand how different drivers will affect them personally.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25</a:t>
            </a:fld>
            <a:endParaRPr lang="en-US"/>
          </a:p>
        </p:txBody>
      </p:sp>
    </p:spTree>
    <p:extLst>
      <p:ext uri="{BB962C8B-B14F-4D97-AF65-F5344CB8AC3E}">
        <p14:creationId xmlns:p14="http://schemas.microsoft.com/office/powerpoint/2010/main" val="23926313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 in depth figures for questions.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27</a:t>
            </a:fld>
            <a:endParaRPr lang="en-US"/>
          </a:p>
        </p:txBody>
      </p:sp>
    </p:spTree>
    <p:extLst>
      <p:ext uri="{BB962C8B-B14F-4D97-AF65-F5344CB8AC3E}">
        <p14:creationId xmlns:p14="http://schemas.microsoft.com/office/powerpoint/2010/main" val="1151484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in more detail.</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28</a:t>
            </a:fld>
            <a:endParaRPr lang="en-US"/>
          </a:p>
        </p:txBody>
      </p:sp>
    </p:spTree>
    <p:extLst>
      <p:ext uri="{BB962C8B-B14F-4D97-AF65-F5344CB8AC3E}">
        <p14:creationId xmlns:p14="http://schemas.microsoft.com/office/powerpoint/2010/main" val="3667377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Figure</a:t>
            </a:r>
            <a:r>
              <a:rPr lang="en-US" baseline="0" dirty="0" smtClean="0"/>
              <a:t> Made by Team</a:t>
            </a:r>
            <a:endParaRPr lang="en-US" dirty="0" smtClean="0"/>
          </a:p>
          <a:p>
            <a:endParaRPr lang="en-US" dirty="0" smtClean="0"/>
          </a:p>
          <a:p>
            <a:r>
              <a:rPr lang="en-US" dirty="0" smtClean="0"/>
              <a:t>Focus area table depicting maximum</a:t>
            </a:r>
            <a:r>
              <a:rPr lang="en-US" baseline="0" dirty="0" smtClean="0"/>
              <a:t> snow water equivalents for every month since 1979.  Color schemes match </a:t>
            </a:r>
            <a:r>
              <a:rPr lang="en-US" baseline="0" dirty="0" err="1" smtClean="0"/>
              <a:t>climatologies</a:t>
            </a:r>
            <a:r>
              <a:rPr lang="en-US" baseline="0" dirty="0" smtClean="0"/>
              <a:t> for the same variable.  The years 1983 and 1998 signify El Nino years.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29</a:t>
            </a:fld>
            <a:endParaRPr lang="en-US"/>
          </a:p>
        </p:txBody>
      </p:sp>
    </p:spTree>
    <p:extLst>
      <p:ext uri="{BB962C8B-B14F-4D97-AF65-F5344CB8AC3E}">
        <p14:creationId xmlns:p14="http://schemas.microsoft.com/office/powerpoint/2010/main" val="2507331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Figure</a:t>
            </a:r>
            <a:r>
              <a:rPr lang="en-US" baseline="0" dirty="0" smtClean="0"/>
              <a:t> Made by Team</a:t>
            </a:r>
            <a:endParaRPr lang="en-US" dirty="0" smtClean="0"/>
          </a:p>
          <a:p>
            <a:endParaRPr lang="en-US" i="0" dirty="0" smtClean="0"/>
          </a:p>
          <a:p>
            <a:r>
              <a:rPr lang="en-US" i="0" baseline="0" dirty="0" smtClean="0"/>
              <a:t>Both tables utilize the same color scheme with darker colors representing either earlier first months, later last months, or longer frozen soil month durations. The eastern plains city, Bismarck, generally has its first month of frozen soil in November and last month of frozen soil in March. In comparison, the western plains city, Billings, experiences its first month December a majority of the time and its last month in February. The actual duration of frozen soil months supports the result we saw in the monthly climatology. The eastern city has generally experienced 5 months of frozen soil while the western city has never broken four months in the last 35 years. </a:t>
            </a:r>
            <a:endParaRPr lang="en-US" i="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30</a:t>
            </a:fld>
            <a:endParaRPr lang="en-US"/>
          </a:p>
        </p:txBody>
      </p:sp>
    </p:spTree>
    <p:extLst>
      <p:ext uri="{BB962C8B-B14F-4D97-AF65-F5344CB8AC3E}">
        <p14:creationId xmlns:p14="http://schemas.microsoft.com/office/powerpoint/2010/main" val="3489337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Source: Emily Sturdivant (Team Lead)</a:t>
            </a:r>
            <a:endParaRPr lang="en-US" dirty="0" smtClean="0"/>
          </a:p>
          <a:p>
            <a:endParaRPr lang="en-US" dirty="0" smtClean="0"/>
          </a:p>
          <a:p>
            <a:pPr marL="171450" indent="-171450">
              <a:buFont typeface="Arial" panose="020B0604020202020204" pitchFamily="34" charset="0"/>
              <a:buChar char="•"/>
            </a:pPr>
            <a:r>
              <a:rPr lang="en-US" dirty="0" smtClean="0"/>
              <a:t>Upper </a:t>
            </a:r>
            <a:r>
              <a:rPr lang="en-US" dirty="0"/>
              <a:t>basin is the source of 90% of river volume</a:t>
            </a:r>
          </a:p>
          <a:p>
            <a:pPr marL="171450" indent="-171450">
              <a:buFont typeface="Arial" panose="020B0604020202020204" pitchFamily="34" charset="0"/>
              <a:buChar char="•"/>
            </a:pPr>
            <a:r>
              <a:rPr lang="en-US" dirty="0" smtClean="0"/>
              <a:t>“However</a:t>
            </a:r>
            <a:r>
              <a:rPr lang="en-US" dirty="0"/>
              <a:t>, the Corps’ main source of information hydrologic information is from a sparse network of ground stations. For example, the SCAN network</a:t>
            </a:r>
            <a:r>
              <a:rPr lang="en-US" dirty="0" smtClean="0"/>
              <a:t>…”(animate SCAN</a:t>
            </a:r>
            <a:r>
              <a:rPr lang="en-US" baseline="0" dirty="0" smtClean="0"/>
              <a:t> sites)</a:t>
            </a:r>
            <a:endParaRPr lang="en-US" dirty="0"/>
          </a:p>
          <a:p>
            <a:pPr marL="171450" indent="-171450">
              <a:buFont typeface="Arial" panose="020B0604020202020204" pitchFamily="34" charset="0"/>
              <a:buChar char="•"/>
            </a:pPr>
            <a:r>
              <a:rPr lang="en-US" dirty="0" smtClean="0"/>
              <a:t>“Data </a:t>
            </a:r>
            <a:r>
              <a:rPr lang="en-US" dirty="0"/>
              <a:t>is especially sparse in the plains region of the upper basin, which is an important region for runoff, as seen in the 2011 </a:t>
            </a:r>
            <a:r>
              <a:rPr lang="en-US" dirty="0" smtClean="0"/>
              <a:t>example” </a:t>
            </a:r>
            <a:r>
              <a:rPr lang="en-US" dirty="0"/>
              <a:t>(accumulated late-season plains snowpack is blamed for the sudden runoff event in April). </a:t>
            </a:r>
            <a:endParaRPr lang="en-US" dirty="0" smtClean="0"/>
          </a:p>
          <a:p>
            <a:endParaRPr lang="en-US"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mn-lt"/>
                <a:ea typeface="+mn-ea"/>
                <a:cs typeface="+mn-cs"/>
              </a:rPr>
              <a:t>(Optional Information/Intro)</a:t>
            </a:r>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Missouri </a:t>
            </a:r>
            <a:r>
              <a:rPr lang="en-US" sz="1200" b="1" kern="1200" dirty="0" smtClean="0">
                <a:solidFill>
                  <a:schemeClr val="tx1"/>
                </a:solidFill>
                <a:effectLst/>
                <a:latin typeface="+mn-lt"/>
                <a:ea typeface="+mn-ea"/>
                <a:cs typeface="+mn-cs"/>
              </a:rPr>
              <a:t>River</a:t>
            </a:r>
            <a:r>
              <a:rPr lang="en-US" sz="1200" b="1" kern="1200" baseline="0" dirty="0" smtClean="0">
                <a:solidFill>
                  <a:schemeClr val="tx1"/>
                </a:solidFill>
                <a:effectLst/>
                <a:latin typeface="+mn-lt"/>
                <a:ea typeface="+mn-ea"/>
                <a:cs typeface="+mn-cs"/>
              </a:rPr>
              <a:t> </a:t>
            </a:r>
            <a:r>
              <a:rPr lang="en-US" sz="1200" b="1" kern="1200" baseline="0" dirty="0" smtClean="0">
                <a:solidFill>
                  <a:schemeClr val="tx1"/>
                </a:solidFill>
                <a:effectLst/>
                <a:latin typeface="+mn-lt"/>
                <a:ea typeface="+mn-ea"/>
                <a:cs typeface="+mn-cs"/>
              </a:rPr>
              <a:t>Basin </a:t>
            </a:r>
            <a:r>
              <a:rPr lang="en-US" sz="1200" kern="1200" dirty="0" smtClean="0">
                <a:solidFill>
                  <a:schemeClr val="tx1"/>
                </a:solidFill>
                <a:effectLst/>
                <a:latin typeface="+mn-lt"/>
                <a:ea typeface="+mn-ea"/>
                <a:cs typeface="+mn-cs"/>
              </a:rPr>
              <a:t>529,300 </a:t>
            </a:r>
            <a:r>
              <a:rPr lang="en-US" sz="1200" kern="1200" dirty="0" smtClean="0">
                <a:solidFill>
                  <a:schemeClr val="tx1"/>
                </a:solidFill>
                <a:effectLst/>
                <a:latin typeface="+mn-lt"/>
                <a:ea typeface="+mn-ea"/>
                <a:cs typeface="+mn-cs"/>
              </a:rPr>
              <a:t>square miles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largest reservoir system (by storage) in the US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We focus on the upper Missouri River Basin [see MAP]</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90%</a:t>
            </a:r>
            <a:r>
              <a:rPr lang="en-US" sz="1200" kern="1200" baseline="0" dirty="0" smtClean="0">
                <a:solidFill>
                  <a:schemeClr val="tx1"/>
                </a:solidFill>
                <a:effectLst/>
                <a:latin typeface="+mn-lt"/>
                <a:ea typeface="+mn-ea"/>
                <a:cs typeface="+mn-cs"/>
              </a:rPr>
              <a:t> of water storage is contained in the </a:t>
            </a:r>
            <a:r>
              <a:rPr lang="en-US" sz="1200" kern="1200" dirty="0" smtClean="0">
                <a:solidFill>
                  <a:schemeClr val="tx1"/>
                </a:solidFill>
                <a:effectLst/>
                <a:latin typeface="+mn-lt"/>
                <a:ea typeface="+mn-ea"/>
                <a:cs typeface="+mn-cs"/>
              </a:rPr>
              <a:t>three uppermost reservoirs: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Fort Peck, Garrison, and </a:t>
            </a:r>
            <a:r>
              <a:rPr lang="en-US" sz="1200" kern="1200" dirty="0" err="1" smtClean="0">
                <a:solidFill>
                  <a:schemeClr val="tx1"/>
                </a:solidFill>
                <a:effectLst/>
                <a:latin typeface="+mn-lt"/>
                <a:ea typeface="+mn-ea"/>
                <a:cs typeface="+mn-cs"/>
              </a:rPr>
              <a:t>Oahe</a:t>
            </a:r>
            <a:r>
              <a:rPr lang="en-US" sz="1200" kern="1200" dirty="0" smtClean="0">
                <a:solidFill>
                  <a:schemeClr val="tx1"/>
                </a:solidFill>
                <a:effectLst/>
                <a:latin typeface="+mn-lt"/>
                <a:ea typeface="+mn-ea"/>
                <a:cs typeface="+mn-cs"/>
              </a:rPr>
              <a:t> [POINT]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Average runoff:</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25.2 MAF. Runoff in 2011 was 61 MAF.</a:t>
            </a:r>
          </a:p>
          <a:p>
            <a:endParaRPr lang="en-US" sz="1200" kern="1200" baseline="0" dirty="0" smtClean="0">
              <a:solidFill>
                <a:schemeClr val="tx1"/>
              </a:solidFill>
              <a:effectLst/>
              <a:latin typeface="+mn-lt"/>
              <a:ea typeface="+mn-ea"/>
              <a:cs typeface="+mn-cs"/>
            </a:endParaRPr>
          </a:p>
          <a:p>
            <a:r>
              <a:rPr lang="en-US" b="1" dirty="0" smtClean="0"/>
              <a:t>Current forecasting protocol: </a:t>
            </a:r>
          </a:p>
          <a:p>
            <a:r>
              <a:rPr lang="en-US" sz="1200" kern="1200" dirty="0" smtClean="0">
                <a:solidFill>
                  <a:schemeClr val="tx1"/>
                </a:solidFill>
                <a:effectLst/>
                <a:latin typeface="+mn-lt"/>
                <a:ea typeface="+mn-ea"/>
                <a:cs typeface="+mn-cs"/>
              </a:rPr>
              <a:t>The </a:t>
            </a:r>
            <a:r>
              <a:rPr lang="en-US" sz="1200" kern="1200" dirty="0" smtClean="0">
                <a:solidFill>
                  <a:schemeClr val="tx1"/>
                </a:solidFill>
                <a:effectLst/>
                <a:latin typeface="+mn-lt"/>
                <a:ea typeface="+mn-ea"/>
                <a:cs typeface="+mn-cs"/>
              </a:rPr>
              <a:t>Missouri River Basin Water Management Division (MRBWMD) uses a monthly runoff forecast using regional ground station data to anticipate Basin conditions at six dam and reservoir locations.  Their model incorporates important environmental variables like snowpack, soil temperature, and soil moisture. There are many measuring stations in the mountainous west (*dot sites here*), but there are few ground stations in the northern plains region (*stark contrast with mountain dots*).</a:t>
            </a: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Northern Plains region </a:t>
            </a:r>
            <a:r>
              <a:rPr lang="en-US" sz="1200" kern="1200" dirty="0" smtClean="0">
                <a:solidFill>
                  <a:schemeClr val="tx1"/>
                </a:solidFill>
                <a:effectLst/>
                <a:latin typeface="+mn-lt"/>
                <a:ea typeface="+mn-ea"/>
                <a:cs typeface="+mn-cs"/>
              </a:rPr>
              <a:t>aka focus area</a:t>
            </a:r>
            <a:r>
              <a:rPr lang="en-US" sz="1200"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Northern plains region </a:t>
            </a:r>
            <a:r>
              <a:rPr lang="en-US" sz="1200" kern="1200" baseline="0" dirty="0" smtClean="0">
                <a:solidFill>
                  <a:schemeClr val="tx1"/>
                </a:solidFill>
                <a:effectLst/>
                <a:latin typeface="+mn-lt"/>
                <a:ea typeface="+mn-ea"/>
                <a:cs typeface="+mn-cs"/>
              </a:rPr>
              <a:t>is an area we defined by an overlap of the Upper Missouri River Basin above Fort Randall and the Great Plains.  This was the focus area within our study region, because it currently lacks sufficient data despite it’s expansive winter snowpack and large role in basin run-off.</a:t>
            </a:r>
            <a:endParaRPr lang="en-US" sz="1200" kern="1200" dirty="0" smtClean="0">
              <a:solidFill>
                <a:schemeClr val="tx1"/>
              </a:solidFill>
              <a:effectLst/>
              <a:latin typeface="+mn-lt"/>
              <a:ea typeface="+mn-ea"/>
              <a:cs typeface="+mn-cs"/>
            </a:endParaRP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575935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Figure</a:t>
            </a:r>
            <a:r>
              <a:rPr lang="en-US" baseline="0" dirty="0" smtClean="0"/>
              <a:t> Made by Team</a:t>
            </a:r>
            <a:endParaRPr lang="en-US" dirty="0" smtClean="0"/>
          </a:p>
          <a:p>
            <a:endParaRPr lang="en-US" dirty="0" smtClean="0"/>
          </a:p>
          <a:p>
            <a:r>
              <a:rPr lang="en-US" dirty="0" smtClean="0"/>
              <a:t>This chart shows the average soil moisture content for our focus region, The</a:t>
            </a:r>
            <a:r>
              <a:rPr lang="en-US" baseline="0" dirty="0" smtClean="0"/>
              <a:t> Northern Plains Region</a:t>
            </a:r>
            <a:r>
              <a:rPr lang="en-US" dirty="0" smtClean="0"/>
              <a:t>, from 1979-2015. The red boxes indicate drier years while the blue indicates wetter years. The yellow boxes are average soil moisture content. The highlighted boxes indicate strong El Nino years. During El Nino years, the soil moisture content usually remains relatively average even though the area that we are studying is usually drier. This was deduced by looking at the table and not seeing any noticeable trends but there are only two examples so we aren’t positive that this trend will continue this year since 2015 is an El Nino year. This table also shows the average monthly and average yearly soil moisture content in kg/m² on the columns to the far right and at the bottom. The standard deviation at the very bottom was used</a:t>
            </a:r>
            <a:r>
              <a:rPr lang="en-US" baseline="0" dirty="0" smtClean="0"/>
              <a:t> to help obtain the graphs on the next two slides to show anomalies over the years.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31</a:t>
            </a:fld>
            <a:endParaRPr lang="en-US"/>
          </a:p>
        </p:txBody>
      </p:sp>
    </p:spTree>
    <p:extLst>
      <p:ext uri="{BB962C8B-B14F-4D97-AF65-F5344CB8AC3E}">
        <p14:creationId xmlns:p14="http://schemas.microsoft.com/office/powerpoint/2010/main" val="8232829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 Figure</a:t>
            </a:r>
            <a:r>
              <a:rPr lang="en-US" baseline="0" dirty="0" smtClean="0"/>
              <a:t> Made by Team</a:t>
            </a:r>
            <a:endParaRPr lang="en-US" dirty="0" smtClean="0"/>
          </a:p>
          <a:p>
            <a:endParaRPr lang="en-US" dirty="0" smtClean="0"/>
          </a:p>
          <a:p>
            <a:r>
              <a:rPr lang="en-US" dirty="0" smtClean="0"/>
              <a:t>This</a:t>
            </a:r>
            <a:r>
              <a:rPr lang="en-US" baseline="0" dirty="0" smtClean="0"/>
              <a:t> table shows </a:t>
            </a:r>
            <a:r>
              <a:rPr lang="en-US" dirty="0" smtClean="0">
                <a:solidFill>
                  <a:srgbClr val="FF0000"/>
                </a:solidFill>
              </a:rPr>
              <a:t>average stream discharge for</a:t>
            </a:r>
            <a:r>
              <a:rPr lang="en-US" baseline="0" dirty="0" smtClean="0">
                <a:solidFill>
                  <a:srgbClr val="FF0000"/>
                </a:solidFill>
              </a:rPr>
              <a:t> every month</a:t>
            </a:r>
            <a:r>
              <a:rPr lang="en-US" dirty="0" smtClean="0">
                <a:solidFill>
                  <a:srgbClr val="FF0000"/>
                </a:solidFill>
              </a:rPr>
              <a:t> over a 36 year period, 1979-2015.  El Nino</a:t>
            </a:r>
            <a:r>
              <a:rPr lang="en-US" baseline="0" dirty="0" smtClean="0">
                <a:solidFill>
                  <a:srgbClr val="FF0000"/>
                </a:solidFill>
              </a:rPr>
              <a:t> years, 1983 and 1998, are highlighted.  </a:t>
            </a:r>
            <a:r>
              <a:rPr lang="en-US" dirty="0" smtClean="0">
                <a:solidFill>
                  <a:srgbClr val="FF0000"/>
                </a:solidFill>
              </a:rPr>
              <a:t>Average discharge for the</a:t>
            </a:r>
            <a:r>
              <a:rPr lang="en-US" baseline="0" dirty="0" smtClean="0">
                <a:solidFill>
                  <a:srgbClr val="FF0000"/>
                </a:solidFill>
              </a:rPr>
              <a:t> year is shown in the far right column, and average discharge for every month is shown in the bottom row.  These data were used in a linear model to explore the relationship between average discharge and our environmental variables.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049424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Image Source: Kevin </a:t>
            </a:r>
            <a:r>
              <a:rPr lang="en-US" sz="1200" kern="1200" dirty="0" err="1" smtClean="0">
                <a:solidFill>
                  <a:schemeClr val="tx1"/>
                </a:solidFill>
                <a:effectLst/>
                <a:latin typeface="+mn-lt"/>
                <a:ea typeface="+mn-ea"/>
                <a:cs typeface="+mn-cs"/>
              </a:rPr>
              <a:t>Grode</a:t>
            </a:r>
            <a:r>
              <a:rPr lang="en-US" sz="1200" kern="1200" dirty="0" smtClean="0">
                <a:solidFill>
                  <a:schemeClr val="tx1"/>
                </a:solidFill>
                <a:effectLst/>
                <a:latin typeface="+mn-lt"/>
                <a:ea typeface="+mn-ea"/>
                <a:cs typeface="+mn-cs"/>
              </a:rPr>
              <a:t> – with the U.S.</a:t>
            </a:r>
            <a:r>
              <a:rPr lang="en-US" sz="1200" kern="1200" baseline="0" dirty="0" smtClean="0">
                <a:solidFill>
                  <a:schemeClr val="tx1"/>
                </a:solidFill>
                <a:effectLst/>
                <a:latin typeface="+mn-lt"/>
                <a:ea typeface="+mn-ea"/>
                <a:cs typeface="+mn-cs"/>
              </a:rPr>
              <a:t> Army Corps of Engineers</a:t>
            </a:r>
            <a:endParaRPr lang="en-US" sz="1200" kern="1200" dirty="0" smtClean="0">
              <a:solidFill>
                <a:schemeClr val="tx1"/>
              </a:solidFill>
              <a:effectLst/>
              <a:latin typeface="+mn-lt"/>
              <a:ea typeface="+mn-ea"/>
              <a:cs typeface="+mn-cs"/>
            </a:endParaRPr>
          </a:p>
          <a:p>
            <a:pPr marL="0" indent="0">
              <a:buFont typeface="Arial" panose="020B0604020202020204" pitchFamily="34" charset="0"/>
              <a:buNone/>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Our partners have a difficult job.  Their forecasting and decisions must take into account the </a:t>
            </a:r>
            <a:r>
              <a:rPr lang="en-US" sz="1200" kern="1200" dirty="0" smtClean="0">
                <a:solidFill>
                  <a:schemeClr val="tx1"/>
                </a:solidFill>
                <a:effectLst/>
                <a:latin typeface="+mn-lt"/>
                <a:ea typeface="+mn-ea"/>
                <a:cs typeface="+mn-cs"/>
              </a:rPr>
              <a:t>river’s </a:t>
            </a:r>
            <a:r>
              <a:rPr lang="en-US" sz="1200" kern="1200" dirty="0" smtClean="0">
                <a:solidFill>
                  <a:schemeClr val="tx1"/>
                </a:solidFill>
                <a:effectLst/>
                <a:latin typeface="+mn-lt"/>
                <a:ea typeface="+mn-ea"/>
                <a:cs typeface="+mn-cs"/>
              </a:rPr>
              <a:t>many purposes,</a:t>
            </a:r>
            <a:r>
              <a:rPr lang="en-US" sz="1200" kern="1200" baseline="0" dirty="0" smtClean="0">
                <a:solidFill>
                  <a:schemeClr val="tx1"/>
                </a:solidFill>
                <a:effectLst/>
                <a:latin typeface="+mn-lt"/>
                <a:ea typeface="+mn-ea"/>
                <a:cs typeface="+mn-cs"/>
              </a:rPr>
              <a:t> like flood control, navigation, irrigation, recreation, hydropower, and water quality </a:t>
            </a:r>
            <a:r>
              <a:rPr lang="en-US" sz="1200" kern="1200" baseline="0" dirty="0" smtClean="0">
                <a:solidFill>
                  <a:schemeClr val="tx1"/>
                </a:solidFill>
                <a:effectLst/>
                <a:latin typeface="+mn-lt"/>
                <a:ea typeface="+mn-ea"/>
                <a:cs typeface="+mn-cs"/>
              </a:rPr>
              <a:t>and supply.</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They</a:t>
            </a:r>
            <a:r>
              <a:rPr lang="en-US" sz="1200" kern="1200" baseline="0" dirty="0" smtClean="0">
                <a:solidFill>
                  <a:schemeClr val="tx1"/>
                </a:solidFill>
                <a:effectLst/>
                <a:latin typeface="+mn-lt"/>
                <a:ea typeface="+mn-ea"/>
                <a:cs typeface="+mn-cs"/>
              </a:rPr>
              <a:t> also </a:t>
            </a:r>
            <a:r>
              <a:rPr lang="en-US" sz="1200" kern="1200" dirty="0" smtClean="0">
                <a:solidFill>
                  <a:schemeClr val="tx1"/>
                </a:solidFill>
                <a:effectLst/>
                <a:latin typeface="+mn-lt"/>
                <a:ea typeface="+mn-ea"/>
                <a:cs typeface="+mn-cs"/>
              </a:rPr>
              <a:t>impact many river users downstream, </a:t>
            </a:r>
            <a:r>
              <a:rPr lang="en-US" sz="1200" b="0" kern="1200" dirty="0" smtClean="0">
                <a:solidFill>
                  <a:schemeClr val="tx1"/>
                </a:solidFill>
                <a:effectLst/>
                <a:latin typeface="+mn-lt"/>
                <a:ea typeface="+mn-ea"/>
                <a:cs typeface="+mn-cs"/>
              </a:rPr>
              <a:t>like stakeholders that make decisions based on reservoir releases</a:t>
            </a:r>
            <a:r>
              <a:rPr lang="en-US" sz="1200" kern="1200" dirty="0" smtClean="0">
                <a:solidFill>
                  <a:schemeClr val="tx1"/>
                </a:solidFill>
                <a:effectLst/>
                <a:latin typeface="+mn-lt"/>
                <a:ea typeface="+mn-ea"/>
                <a:cs typeface="+mn-cs"/>
              </a:rPr>
              <a:t>, and the fish</a:t>
            </a:r>
            <a:r>
              <a:rPr lang="en-US" sz="1200" kern="1200" baseline="0" dirty="0" smtClean="0">
                <a:solidFill>
                  <a:schemeClr val="tx1"/>
                </a:solidFill>
                <a:effectLst/>
                <a:latin typeface="+mn-lt"/>
                <a:ea typeface="+mn-ea"/>
                <a:cs typeface="+mn-cs"/>
              </a:rPr>
              <a:t> and </a:t>
            </a:r>
            <a:r>
              <a:rPr lang="en-US" sz="1200" kern="1200" baseline="0" dirty="0" smtClean="0">
                <a:solidFill>
                  <a:schemeClr val="tx1"/>
                </a:solidFill>
                <a:effectLst/>
                <a:latin typeface="+mn-lt"/>
                <a:ea typeface="+mn-ea"/>
                <a:cs typeface="+mn-cs"/>
              </a:rPr>
              <a:t>wildlife - including </a:t>
            </a:r>
            <a:r>
              <a:rPr lang="en-US" sz="1200" kern="1200" baseline="0" dirty="0" smtClean="0">
                <a:solidFill>
                  <a:schemeClr val="tx1"/>
                </a:solidFill>
                <a:effectLst/>
                <a:latin typeface="+mn-lt"/>
                <a:ea typeface="+mn-ea"/>
                <a:cs typeface="+mn-cs"/>
              </a:rPr>
              <a:t>endangered species.</a:t>
            </a:r>
          </a:p>
          <a:p>
            <a:endParaRPr lang="en-US" sz="1200"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val="1738365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project sought to achieve a relevant and informative product for end-users by involving Kevin </a:t>
            </a:r>
            <a:r>
              <a:rPr lang="en-US" sz="1200" kern="1200" dirty="0" err="1" smtClean="0">
                <a:solidFill>
                  <a:schemeClr val="tx1"/>
                </a:solidFill>
                <a:effectLst/>
                <a:latin typeface="+mn-lt"/>
                <a:ea typeface="+mn-ea"/>
                <a:cs typeface="+mn-cs"/>
              </a:rPr>
              <a:t>Grode</a:t>
            </a:r>
            <a:r>
              <a:rPr lang="en-US" sz="1200" kern="1200" dirty="0" smtClean="0">
                <a:solidFill>
                  <a:schemeClr val="tx1"/>
                </a:solidFill>
                <a:effectLst/>
                <a:latin typeface="+mn-lt"/>
                <a:ea typeface="+mn-ea"/>
                <a:cs typeface="+mn-cs"/>
              </a:rPr>
              <a:t>, P.E., of the USACE MRBWMD, Dennis </a:t>
            </a:r>
            <a:r>
              <a:rPr lang="en-US" sz="1200" kern="1200" dirty="0" err="1" smtClean="0">
                <a:solidFill>
                  <a:schemeClr val="tx1"/>
                </a:solidFill>
                <a:effectLst/>
                <a:latin typeface="+mn-lt"/>
                <a:ea typeface="+mn-ea"/>
                <a:cs typeface="+mn-cs"/>
              </a:rPr>
              <a:t>Todey</a:t>
            </a:r>
            <a:r>
              <a:rPr lang="en-US" sz="1200" kern="1200" dirty="0" smtClean="0">
                <a:solidFill>
                  <a:schemeClr val="tx1"/>
                </a:solidFill>
                <a:effectLst/>
                <a:latin typeface="+mn-lt"/>
                <a:ea typeface="+mn-ea"/>
                <a:cs typeface="+mn-cs"/>
              </a:rPr>
              <a:t>, PhD, a State Climatologist and Associate Professor at South Dakota State University, and Doug </a:t>
            </a:r>
            <a:r>
              <a:rPr lang="en-US" sz="1200" kern="1200" dirty="0" err="1" smtClean="0">
                <a:solidFill>
                  <a:schemeClr val="tx1"/>
                </a:solidFill>
                <a:effectLst/>
                <a:latin typeface="+mn-lt"/>
                <a:ea typeface="+mn-ea"/>
                <a:cs typeface="+mn-cs"/>
              </a:rPr>
              <a:t>Kluck</a:t>
            </a:r>
            <a:r>
              <a:rPr lang="en-US" sz="1200" kern="1200" dirty="0" smtClean="0">
                <a:solidFill>
                  <a:schemeClr val="tx1"/>
                </a:solidFill>
                <a:effectLst/>
                <a:latin typeface="+mn-lt"/>
                <a:ea typeface="+mn-ea"/>
                <a:cs typeface="+mn-cs"/>
              </a:rPr>
              <a:t>, the NOAA Regional Climate Services Director for the Central Region. </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Kevin</a:t>
            </a:r>
            <a:r>
              <a:rPr lang="en-US" sz="1200" kern="1200" dirty="0" smtClean="0">
                <a:solidFill>
                  <a:schemeClr val="tx1"/>
                </a:solidFill>
                <a:effectLst/>
                <a:latin typeface="+mn-lt"/>
                <a:ea typeface="+mn-ea"/>
                <a:cs typeface="+mn-cs"/>
              </a:rPr>
              <a:t> directs the Reservoir Regulation Team, hydraulic engineers and computer specialists who conduct studies and produce short- and long-term forecasts pertaining to the regulation of the Missouri River </a:t>
            </a:r>
            <a:r>
              <a:rPr lang="en-US" sz="1200" kern="1200" dirty="0" err="1" smtClean="0">
                <a:solidFill>
                  <a:schemeClr val="tx1"/>
                </a:solidFill>
                <a:effectLst/>
                <a:latin typeface="+mn-lt"/>
                <a:ea typeface="+mn-ea"/>
                <a:cs typeface="+mn-cs"/>
              </a:rPr>
              <a:t>Mainstem</a:t>
            </a:r>
            <a:r>
              <a:rPr lang="en-US" sz="1200" kern="1200" dirty="0" smtClean="0">
                <a:solidFill>
                  <a:schemeClr val="tx1"/>
                </a:solidFill>
                <a:effectLst/>
                <a:latin typeface="+mn-lt"/>
                <a:ea typeface="+mn-ea"/>
                <a:cs typeface="+mn-cs"/>
              </a:rPr>
              <a:t> Reservoir System.  It was</a:t>
            </a:r>
            <a:r>
              <a:rPr lang="en-US" sz="1200" kern="1200" baseline="0" dirty="0" smtClean="0">
                <a:solidFill>
                  <a:schemeClr val="tx1"/>
                </a:solidFill>
                <a:effectLst/>
                <a:latin typeface="+mn-lt"/>
                <a:ea typeface="+mn-ea"/>
                <a:cs typeface="+mn-cs"/>
              </a:rPr>
              <a:t> Kevin who told us that</a:t>
            </a:r>
            <a:r>
              <a:rPr lang="en-US" sz="1200" kern="1200" dirty="0" smtClean="0">
                <a:solidFill>
                  <a:schemeClr val="tx1"/>
                </a:solidFill>
                <a:effectLst/>
                <a:latin typeface="+mn-lt"/>
                <a:ea typeface="+mn-ea"/>
                <a:cs typeface="+mn-cs"/>
              </a:rPr>
              <a:t> soil moisture, frost depth, and snow water equivalent are</a:t>
            </a:r>
            <a:r>
              <a:rPr lang="en-US" sz="1200" kern="1200" baseline="0" dirty="0" smtClean="0">
                <a:solidFill>
                  <a:schemeClr val="tx1"/>
                </a:solidFill>
                <a:effectLst/>
                <a:latin typeface="+mn-lt"/>
                <a:ea typeface="+mn-ea"/>
                <a:cs typeface="+mn-cs"/>
              </a:rPr>
              <a:t> poorly </a:t>
            </a:r>
            <a:r>
              <a:rPr lang="en-US" sz="1200" kern="1200" dirty="0" smtClean="0">
                <a:solidFill>
                  <a:schemeClr val="tx1"/>
                </a:solidFill>
                <a:effectLst/>
                <a:latin typeface="+mn-lt"/>
                <a:ea typeface="+mn-ea"/>
                <a:cs typeface="+mn-cs"/>
              </a:rPr>
              <a:t>quantified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the Northern Plains region. </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Dennis and</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Doug </a:t>
            </a:r>
            <a:r>
              <a:rPr lang="en-US" sz="1200" kern="1200" dirty="0" smtClean="0">
                <a:solidFill>
                  <a:schemeClr val="tx1"/>
                </a:solidFill>
                <a:effectLst/>
                <a:latin typeface="+mn-lt"/>
                <a:ea typeface="+mn-ea"/>
                <a:cs typeface="+mn-cs"/>
              </a:rPr>
              <a:t>help to disseminate information to the public. Improved understanding of trends in these variables and their effect on runoff will aid in their communications with basin organizations and residents.</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Dennis</a:t>
            </a:r>
            <a:r>
              <a:rPr lang="en-US" sz="1200" kern="1200" dirty="0" smtClean="0">
                <a:solidFill>
                  <a:schemeClr val="tx1"/>
                </a:solidFill>
                <a:effectLst/>
                <a:latin typeface="+mn-lt"/>
                <a:ea typeface="+mn-ea"/>
                <a:cs typeface="+mn-cs"/>
              </a:rPr>
              <a:t>: expert on current climate conditions and outlooks across the Northern Plains and Midwest.  </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Doug</a:t>
            </a:r>
            <a:r>
              <a:rPr lang="en-US" sz="1200" kern="1200" dirty="0" smtClean="0">
                <a:solidFill>
                  <a:schemeClr val="tx1"/>
                </a:solidFill>
                <a:effectLst/>
                <a:latin typeface="+mn-lt"/>
                <a:ea typeface="+mn-ea"/>
                <a:cs typeface="+mn-cs"/>
              </a:rPr>
              <a:t> works with Regional Climate Centers, state climatologists, federal and state governments… to develop climate data stewardship, build climate change capacity, and assess climate services needs by sector.  </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1807106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Source: http://www.dakotagraph.com/2011/08/lazy-afternoon-on-missouri-river.html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used remotely </a:t>
            </a:r>
            <a:r>
              <a:rPr lang="en-US" sz="1200" kern="1200" dirty="0" smtClean="0">
                <a:solidFill>
                  <a:schemeClr val="tx1"/>
                </a:solidFill>
                <a:effectLst/>
                <a:latin typeface="+mn-lt"/>
                <a:ea typeface="+mn-ea"/>
                <a:cs typeface="+mn-cs"/>
              </a:rPr>
              <a:t>sensed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a:t>
            </a:r>
            <a:r>
              <a:rPr lang="en-US" sz="1200" i="1" kern="1200" dirty="0" smtClean="0">
                <a:solidFill>
                  <a:schemeClr val="tx1"/>
                </a:solidFill>
                <a:effectLst/>
                <a:latin typeface="+mn-lt"/>
                <a:ea typeface="+mn-ea"/>
                <a:cs typeface="+mn-cs"/>
              </a:rPr>
              <a:t>in situ</a:t>
            </a:r>
            <a:r>
              <a:rPr lang="en-US" sz="1200" kern="1200" dirty="0" smtClean="0">
                <a:solidFill>
                  <a:schemeClr val="tx1"/>
                </a:solidFill>
                <a:effectLst/>
                <a:latin typeface="+mn-lt"/>
                <a:ea typeface="+mn-ea"/>
                <a:cs typeface="+mn-cs"/>
              </a:rPr>
              <a:t> data from the previous 35 years to improve the understanding of water supply and runoff in the Missouri River Basin. With a focus on the Northern Plains region of the basin, </a:t>
            </a:r>
            <a:r>
              <a:rPr lang="en-US" sz="1200" kern="1200" dirty="0" smtClean="0">
                <a:solidFill>
                  <a:schemeClr val="tx1"/>
                </a:solidFill>
                <a:effectLst/>
                <a:latin typeface="+mn-lt"/>
                <a:ea typeface="+mn-ea"/>
                <a:cs typeface="+mn-cs"/>
              </a:rPr>
              <a:t>we</a:t>
            </a:r>
            <a:endParaRPr lang="en-US" sz="1200" kern="1200" dirty="0" smtClean="0">
              <a:solidFill>
                <a:schemeClr val="tx1"/>
              </a:solidFill>
              <a:effectLst/>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dirty="0" smtClean="0">
                <a:solidFill>
                  <a:schemeClr val="tx1"/>
                </a:solidFill>
                <a:effectLst/>
                <a:latin typeface="+mn-lt"/>
                <a:ea typeface="+mn-ea"/>
                <a:cs typeface="+mn-cs"/>
              </a:rPr>
              <a:t>detected historic and present soil temperature, soil moisture, and snow water equivalent through a combination of NASA Earth Observations, NOAA CDRs, and</a:t>
            </a:r>
            <a:r>
              <a:rPr lang="en-US" sz="1200" i="1" kern="1200" dirty="0" smtClean="0">
                <a:solidFill>
                  <a:schemeClr val="tx1"/>
                </a:solidFill>
                <a:effectLst/>
                <a:latin typeface="+mn-lt"/>
                <a:ea typeface="+mn-ea"/>
                <a:cs typeface="+mn-cs"/>
              </a:rPr>
              <a:t> in situ</a:t>
            </a:r>
            <a:r>
              <a:rPr lang="en-US" sz="1200" kern="1200" dirty="0" smtClean="0">
                <a:solidFill>
                  <a:schemeClr val="tx1"/>
                </a:solidFill>
                <a:effectLst/>
                <a:latin typeface="+mn-lt"/>
                <a:ea typeface="+mn-ea"/>
                <a:cs typeface="+mn-cs"/>
              </a:rPr>
              <a:t> data,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dirty="0" smtClean="0">
                <a:solidFill>
                  <a:schemeClr val="tx1"/>
                </a:solidFill>
                <a:effectLst/>
                <a:latin typeface="+mn-lt"/>
                <a:ea typeface="+mn-ea"/>
                <a:cs typeface="+mn-cs"/>
              </a:rPr>
              <a:t>documented the normal and anomalous conditions for the Northern Plains region, </a:t>
            </a:r>
          </a:p>
          <a:p>
            <a:pPr marL="228600" marR="0" indent="-228600" algn="l" defTabSz="914400" rtl="0" eaLnBrk="1" fontAlgn="auto" latinLnBrk="0" hangingPunct="1">
              <a:lnSpc>
                <a:spcPct val="100000"/>
              </a:lnSpc>
              <a:spcBef>
                <a:spcPts val="0"/>
              </a:spcBef>
              <a:spcAft>
                <a:spcPts val="0"/>
              </a:spcAft>
              <a:buClrTx/>
              <a:buSzTx/>
              <a:buFontTx/>
              <a:buAutoNum type="arabicParenR"/>
              <a:tabLst/>
              <a:defRPr/>
            </a:pPr>
            <a:r>
              <a:rPr lang="en-US" sz="1200" kern="1200" dirty="0" smtClean="0">
                <a:solidFill>
                  <a:schemeClr val="tx1"/>
                </a:solidFill>
                <a:effectLst/>
                <a:latin typeface="+mn-lt"/>
                <a:ea typeface="+mn-ea"/>
                <a:cs typeface="+mn-cs"/>
              </a:rPr>
              <a:t>performed exploratory analyses of the association between these driver variables and stream discharge with a focus on seasonality and anomalous events.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val="3431126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source:</a:t>
            </a:r>
            <a:r>
              <a:rPr lang="en-US" baseline="0" dirty="0" smtClean="0"/>
              <a:t> </a:t>
            </a:r>
            <a:r>
              <a:rPr lang="en-US" sz="1200" u="sng" kern="1200" dirty="0" smtClean="0">
                <a:solidFill>
                  <a:schemeClr val="tx1"/>
                </a:solidFill>
                <a:effectLst/>
                <a:latin typeface="+mn-lt"/>
                <a:ea typeface="+mn-ea"/>
                <a:cs typeface="+mn-cs"/>
              </a:rPr>
              <a:t>https://www.flickr.com/photos/latitudes/8389646376</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According to our end </a:t>
            </a:r>
            <a:r>
              <a:rPr lang="en-US" baseline="0" dirty="0" smtClean="0"/>
              <a:t>users, comprehensive </a:t>
            </a:r>
            <a:r>
              <a:rPr lang="en-US" i="1" baseline="0" dirty="0" smtClean="0"/>
              <a:t>in situ</a:t>
            </a:r>
            <a:r>
              <a:rPr lang="en-US" baseline="0" dirty="0" smtClean="0"/>
              <a:t> </a:t>
            </a:r>
            <a:r>
              <a:rPr lang="en-US" baseline="0" dirty="0" smtClean="0"/>
              <a:t>data for the plains region </a:t>
            </a:r>
            <a:r>
              <a:rPr lang="en-US" baseline="0" dirty="0" smtClean="0"/>
              <a:t>on snow water equivalent, soil temperature, and soil moisture </a:t>
            </a:r>
            <a:r>
              <a:rPr lang="en-US" baseline="0" dirty="0" smtClean="0"/>
              <a:t>can be </a:t>
            </a:r>
            <a:r>
              <a:rPr lang="en-US" baseline="0" dirty="0" smtClean="0"/>
              <a:t>hard for the Corps to get its hands on. Our team decided to focus on these three variables within the northern plains region to find historical trends that could benefit the Corps management and forecasting methods.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-Snow water equivalent, especially within the plains region, was a key driver in the 2011 floods. Unprecedented plains snowpack in 2011 sparked massive amounts of runoff after a large rain-on-snow event. With a disproportionately low number of </a:t>
            </a:r>
            <a:r>
              <a:rPr lang="en-US" baseline="0" dirty="0" err="1" smtClean="0"/>
              <a:t>Snotell</a:t>
            </a:r>
            <a:r>
              <a:rPr lang="en-US" baseline="0" dirty="0" smtClean="0"/>
              <a:t> and other snowpack ground measurements in the plains – remote sensing may be the best answer to improved snow water equivalence predictions.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When</a:t>
            </a:r>
            <a:r>
              <a:rPr lang="en-US" baseline="0" dirty="0" smtClean="0"/>
              <a:t> it comes to soil measurements  there seem to be even fewer ground stations – with only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-By</a:t>
            </a:r>
            <a:r>
              <a:rPr lang="en-US" baseline="0" dirty="0" smtClean="0"/>
              <a:t> soil temperature we’re mostly referring to soil freezing. Once the top soil freezes water infiltration dramatically decreases and often times the soil becomes an impermeable layer. Frozen soil dramatically increases run-off volumes and rates.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-Soil moisture has a similar effect on run-off. The more saturated soil is the lower infiltration rates are which increases the amount of run-off. Soil moisture also influences groundwater movement and soil temperature which affect river </a:t>
            </a:r>
            <a:r>
              <a:rPr lang="en-US" baseline="0" dirty="0" err="1" smtClean="0"/>
              <a:t>streamflows</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our third objective, the exploratory analysis, we used USGS </a:t>
            </a:r>
            <a:r>
              <a:rPr lang="en-US" baseline="0" dirty="0" err="1" smtClean="0"/>
              <a:t>steamflow</a:t>
            </a:r>
            <a:r>
              <a:rPr lang="en-US" baseline="0" dirty="0" smtClean="0"/>
              <a:t> data to statistically compare our results with discharge rates. We did this to both check our findings and take the first step at relating these variables to runoff for a future model.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Since the</a:t>
            </a:r>
            <a:r>
              <a:rPr lang="en-US" baseline="0" dirty="0" smtClean="0"/>
              <a:t> majority of our variables are most important during the winter season we analyzed all of our variables to water years – the USGS equivalent of a winter year that starts in October and goes to September. This can be seen in the monthly </a:t>
            </a:r>
            <a:r>
              <a:rPr lang="en-US" baseline="0" dirty="0" err="1" smtClean="0"/>
              <a:t>climatologies</a:t>
            </a:r>
            <a:r>
              <a:rPr lang="en-US" baseline="0" dirty="0" smtClean="0"/>
              <a:t> and other analyses that we produced.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p14="http://schemas.microsoft.com/office/powerpoint/2010/main" val="2914165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In situ data</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Kevin and his team rely almost entirely on ground data, so we wanted to explore the utility of remotely sensed datasets and model products. We drew on these satellites: </a:t>
            </a:r>
            <a:br>
              <a:rPr lang="en-US" baseline="0" dirty="0" smtClean="0"/>
            </a:br>
            <a:r>
              <a:rPr lang="en-US" baseline="0" dirty="0" err="1" smtClean="0"/>
              <a:t>GlobSnow</a:t>
            </a:r>
            <a:r>
              <a:rPr lang="en-US" baseline="0" dirty="0" smtClean="0"/>
              <a:t>, ESA product result of collaboration between top-tier space programs</a:t>
            </a:r>
          </a:p>
          <a:p>
            <a:pPr marL="0" indent="0">
              <a:buFont typeface="Arial" panose="020B0604020202020204" pitchFamily="34" charset="0"/>
              <a:buNone/>
            </a:pPr>
            <a:r>
              <a:rPr lang="en-US" baseline="0" dirty="0" smtClean="0"/>
              <a:t>NLDAS, which </a:t>
            </a:r>
            <a:r>
              <a:rPr lang="en-US" baseline="0" dirty="0" smtClean="0"/>
              <a:t>is involved with the NOAA Climate Prediction Center and uses </a:t>
            </a:r>
            <a:r>
              <a:rPr lang="en-US" baseline="0" dirty="0" smtClean="0"/>
              <a:t>the GOES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dirty="0" smtClean="0"/>
              <a:t>(</a:t>
            </a:r>
            <a:r>
              <a:rPr lang="en-US" dirty="0" err="1" smtClean="0"/>
              <a:t>abbrevations</a:t>
            </a:r>
            <a:r>
              <a:rPr lang="en-US" dirty="0" smtClean="0"/>
              <a:t>’ real names)</a:t>
            </a:r>
          </a:p>
          <a:p>
            <a:pPr marL="0" indent="0">
              <a:buFont typeface="Arial" panose="020B0604020202020204" pitchFamily="34" charset="0"/>
              <a:buNone/>
            </a:pPr>
            <a:r>
              <a:rPr lang="en-US" dirty="0" smtClean="0"/>
              <a:t>DMSP = </a:t>
            </a:r>
            <a:r>
              <a:rPr lang="en-US" sz="1200" dirty="0" smtClean="0">
                <a:solidFill>
                  <a:schemeClr val="tx1">
                    <a:lumMod val="75000"/>
                  </a:schemeClr>
                </a:solidFill>
              </a:rPr>
              <a:t>from Defense Meteorological Satellite Program </a:t>
            </a:r>
          </a:p>
          <a:p>
            <a:pPr marL="0" indent="0">
              <a:buFont typeface="Arial" panose="020B0604020202020204" pitchFamily="34" charset="0"/>
              <a:buNone/>
            </a:pPr>
            <a:r>
              <a:rPr lang="en-US" dirty="0" smtClean="0"/>
              <a:t>NLDAS</a:t>
            </a:r>
            <a:r>
              <a:rPr lang="en-US" baseline="0" dirty="0" smtClean="0"/>
              <a:t> </a:t>
            </a:r>
            <a:r>
              <a:rPr lang="en-US" baseline="0" dirty="0" smtClean="0"/>
              <a:t>= North American Land Data Assimilation System </a:t>
            </a:r>
          </a:p>
          <a:p>
            <a:pPr marL="0" indent="0">
              <a:buFont typeface="Arial" panose="020B0604020202020204" pitchFamily="34" charset="0"/>
              <a:buNone/>
            </a:pPr>
            <a:r>
              <a:rPr lang="en-US" baseline="0" dirty="0" smtClean="0"/>
              <a:t>SCAN = Soil Climate Analysis </a:t>
            </a:r>
            <a:r>
              <a:rPr lang="en-US" baseline="0" dirty="0" smtClean="0"/>
              <a:t>Network</a:t>
            </a:r>
          </a:p>
          <a:p>
            <a:pPr marL="0" indent="0">
              <a:buFont typeface="Arial" panose="020B0604020202020204" pitchFamily="34" charset="0"/>
              <a:buNone/>
            </a:pPr>
            <a:r>
              <a:rPr lang="en-US" baseline="0" dirty="0" smtClean="0"/>
              <a:t>HCDN = Hydro-Climatic Data Network</a:t>
            </a:r>
            <a:endParaRPr lang="en-US" dirty="0" smtClean="0"/>
          </a:p>
          <a:p>
            <a:pPr marL="0" indent="0">
              <a:buFont typeface="Arial" panose="020B0604020202020204" pitchFamily="34" charset="0"/>
              <a:buNone/>
            </a:pPr>
            <a:endParaRPr lang="en-US" dirty="0" smtClean="0"/>
          </a:p>
          <a:p>
            <a:r>
              <a:rPr lang="en-US" dirty="0" smtClean="0"/>
              <a:t>Image sources:</a:t>
            </a:r>
          </a:p>
          <a:p>
            <a:pPr marL="171450" indent="-171450">
              <a:buFont typeface="Arial" panose="020B0604020202020204" pitchFamily="34" charset="0"/>
              <a:buChar char="•"/>
            </a:pPr>
            <a:r>
              <a:rPr lang="en-US" dirty="0" smtClean="0"/>
              <a:t>http</a:t>
            </a:r>
            <a:r>
              <a:rPr lang="en-US" dirty="0" smtClean="0"/>
              <a:t>://www.devpedia.developexchange.com/dv/index.php?title=Defense_Meteorological_Satellite_Program_(DMSP)</a:t>
            </a:r>
          </a:p>
          <a:p>
            <a:pPr marL="171450" indent="-171450">
              <a:buFont typeface="Arial" panose="020B0604020202020204" pitchFamily="34" charset="0"/>
              <a:buChar char="•"/>
            </a:pPr>
            <a:r>
              <a:rPr lang="en-US" dirty="0" smtClean="0"/>
              <a:t>http://ldas.gsfc.nasa.gov/nldas/</a:t>
            </a:r>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8</a:t>
            </a:fld>
            <a:endParaRPr lang="en-US"/>
          </a:p>
        </p:txBody>
      </p:sp>
    </p:spTree>
    <p:extLst>
      <p:ext uri="{BB962C8B-B14F-4D97-AF65-F5344CB8AC3E}">
        <p14:creationId xmlns:p14="http://schemas.microsoft.com/office/powerpoint/2010/main" val="1138156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http://www.devpedia.developexchange.com/dv/index.php?title=Defense_Meteorological_Satellite_Program_(DMSP)</a:t>
            </a:r>
          </a:p>
          <a:p>
            <a:endParaRPr lang="en-US" dirty="0" smtClean="0"/>
          </a:p>
          <a:p>
            <a:r>
              <a:rPr lang="en-US" dirty="0" smtClean="0"/>
              <a:t>For</a:t>
            </a:r>
            <a:r>
              <a:rPr lang="en-US" baseline="0" dirty="0" smtClean="0"/>
              <a:t> snow water equivalent we pulled data from the </a:t>
            </a:r>
            <a:r>
              <a:rPr lang="en-US" baseline="0" dirty="0" err="1" smtClean="0"/>
              <a:t>GlobSnow</a:t>
            </a:r>
            <a:r>
              <a:rPr lang="en-US" baseline="0" dirty="0" smtClean="0"/>
              <a:t> product. </a:t>
            </a:r>
            <a:r>
              <a:rPr lang="en-US" baseline="0" dirty="0" err="1" smtClean="0"/>
              <a:t>GlobSnow</a:t>
            </a:r>
            <a:r>
              <a:rPr lang="en-US" baseline="0" dirty="0" smtClean="0"/>
              <a:t> uses multiple satellite instruments from the Defense </a:t>
            </a:r>
            <a:r>
              <a:rPr lang="en-US" baseline="0" dirty="0" err="1" smtClean="0"/>
              <a:t>Meterological</a:t>
            </a:r>
            <a:r>
              <a:rPr lang="en-US" baseline="0" dirty="0" smtClean="0"/>
              <a:t> Satellite Program (DMSP) satellite series as well as ground-based data. Temporally the data comes in a temporal resolution of daily, weekly, and monthly – our team used weekly data. The spatial resolution of this data is 25 km and it dates from 1979 to present.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p14="http://schemas.microsoft.com/office/powerpoint/2010/main" val="31551711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7" y="5470290"/>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cstate="print">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10"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pPr/>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Missouri River Climate</a:t>
            </a:r>
            <a:endParaRPr lang="en-US" dirty="0"/>
          </a:p>
        </p:txBody>
      </p:sp>
      <p:sp>
        <p:nvSpPr>
          <p:cNvPr id="3" name="Text Placeholder 2"/>
          <p:cNvSpPr>
            <a:spLocks noGrp="1"/>
          </p:cNvSpPr>
          <p:nvPr>
            <p:ph type="body" sz="quarter" idx="11"/>
          </p:nvPr>
        </p:nvSpPr>
        <p:spPr>
          <a:xfrm>
            <a:off x="2201799" y="5358384"/>
            <a:ext cx="3305070" cy="369332"/>
          </a:xfrm>
        </p:spPr>
        <p:txBody>
          <a:bodyPr>
            <a:normAutofit/>
          </a:bodyPr>
          <a:lstStyle/>
          <a:p>
            <a:r>
              <a:rPr lang="en-US" dirty="0" smtClean="0"/>
              <a:t>Emily Sturdivant, Team Lead</a:t>
            </a:r>
            <a:endParaRPr lang="en-US" dirty="0"/>
          </a:p>
        </p:txBody>
      </p:sp>
      <p:sp>
        <p:nvSpPr>
          <p:cNvPr id="4" name="Text Placeholder 3"/>
          <p:cNvSpPr>
            <a:spLocks noGrp="1"/>
          </p:cNvSpPr>
          <p:nvPr>
            <p:ph type="body" sz="quarter" idx="12"/>
          </p:nvPr>
        </p:nvSpPr>
        <p:spPr>
          <a:xfrm>
            <a:off x="2354199" y="5751576"/>
            <a:ext cx="3182112" cy="369332"/>
          </a:xfrm>
        </p:spPr>
        <p:txBody>
          <a:bodyPr/>
          <a:lstStyle/>
          <a:p>
            <a:r>
              <a:rPr lang="en-US" dirty="0" smtClean="0"/>
              <a:t>Sam Swanson</a:t>
            </a:r>
            <a:endParaRPr lang="en-US" dirty="0"/>
          </a:p>
        </p:txBody>
      </p:sp>
      <p:sp>
        <p:nvSpPr>
          <p:cNvPr id="5" name="Text Placeholder 4"/>
          <p:cNvSpPr>
            <a:spLocks noGrp="1"/>
          </p:cNvSpPr>
          <p:nvPr>
            <p:ph type="body" sz="quarter" idx="13"/>
          </p:nvPr>
        </p:nvSpPr>
        <p:spPr>
          <a:xfrm>
            <a:off x="2076450" y="6153912"/>
            <a:ext cx="3459861" cy="369332"/>
          </a:xfrm>
        </p:spPr>
        <p:txBody>
          <a:bodyPr>
            <a:noAutofit/>
          </a:bodyPr>
          <a:lstStyle/>
          <a:p>
            <a:r>
              <a:rPr lang="en-US" dirty="0" smtClean="0"/>
              <a:t>Jessica Sutton (Center Lead)</a:t>
            </a:r>
            <a:endParaRPr lang="en-US" dirty="0"/>
          </a:p>
        </p:txBody>
      </p:sp>
      <p:sp>
        <p:nvSpPr>
          <p:cNvPr id="6" name="Text Placeholder 5"/>
          <p:cNvSpPr>
            <a:spLocks noGrp="1"/>
          </p:cNvSpPr>
          <p:nvPr>
            <p:ph type="body" sz="quarter" idx="14"/>
          </p:nvPr>
        </p:nvSpPr>
        <p:spPr/>
        <p:txBody>
          <a:bodyPr/>
          <a:lstStyle/>
          <a:p>
            <a:r>
              <a:rPr lang="en-US" dirty="0" smtClean="0"/>
              <a:t>Alec </a:t>
            </a:r>
            <a:r>
              <a:rPr lang="en-US" dirty="0" err="1" smtClean="0"/>
              <a:t>Courtright</a:t>
            </a:r>
            <a:endParaRPr lang="en-US" dirty="0"/>
          </a:p>
        </p:txBody>
      </p:sp>
      <p:sp>
        <p:nvSpPr>
          <p:cNvPr id="7" name="Text Placeholder 6"/>
          <p:cNvSpPr>
            <a:spLocks noGrp="1"/>
          </p:cNvSpPr>
          <p:nvPr>
            <p:ph type="body" sz="quarter" idx="15"/>
          </p:nvPr>
        </p:nvSpPr>
        <p:spPr/>
        <p:txBody>
          <a:bodyPr/>
          <a:lstStyle/>
          <a:p>
            <a:r>
              <a:rPr lang="en-US" dirty="0" smtClean="0"/>
              <a:t>Nancy </a:t>
            </a:r>
            <a:r>
              <a:rPr lang="en-US" dirty="0" err="1" smtClean="0"/>
              <a:t>Barnhardt</a:t>
            </a:r>
            <a:endParaRPr lang="en-US" dirty="0"/>
          </a:p>
        </p:txBody>
      </p:sp>
      <p:sp>
        <p:nvSpPr>
          <p:cNvPr id="8" name="Text Placeholder 7"/>
          <p:cNvSpPr>
            <a:spLocks noGrp="1"/>
          </p:cNvSpPr>
          <p:nvPr>
            <p:ph type="body" sz="quarter" idx="16"/>
          </p:nvPr>
        </p:nvSpPr>
        <p:spPr>
          <a:xfrm>
            <a:off x="4991100" y="6153912"/>
            <a:ext cx="3971925" cy="369332"/>
          </a:xfrm>
        </p:spPr>
        <p:txBody>
          <a:bodyPr>
            <a:noAutofit/>
          </a:bodyPr>
          <a:lstStyle/>
          <a:p>
            <a:r>
              <a:rPr lang="en-US" dirty="0" smtClean="0"/>
              <a:t>L. DeWayne Cecil (Science Advisor)</a:t>
            </a:r>
            <a:endParaRPr lang="en-US" dirty="0"/>
          </a:p>
        </p:txBody>
      </p:sp>
      <p:sp>
        <p:nvSpPr>
          <p:cNvPr id="9" name="Text Placeholder 8"/>
          <p:cNvSpPr>
            <a:spLocks noGrp="1"/>
          </p:cNvSpPr>
          <p:nvPr>
            <p:ph type="body" sz="quarter" idx="17"/>
          </p:nvPr>
        </p:nvSpPr>
        <p:spPr>
          <a:xfrm>
            <a:off x="1143000" y="4032503"/>
            <a:ext cx="6858000" cy="1017961"/>
          </a:xfrm>
        </p:spPr>
        <p:txBody>
          <a:bodyPr>
            <a:normAutofit fontScale="55000" lnSpcReduction="20000"/>
          </a:bodyPr>
          <a:lstStyle/>
          <a:p>
            <a:pPr>
              <a:lnSpc>
                <a:spcPct val="134000"/>
              </a:lnSpc>
            </a:pPr>
            <a:r>
              <a:rPr lang="en-US" dirty="0"/>
              <a:t>Using NASA and NOAA Satellite </a:t>
            </a:r>
            <a:r>
              <a:rPr lang="en-US" dirty="0" smtClean="0"/>
              <a:t>Observations and </a:t>
            </a:r>
            <a:r>
              <a:rPr lang="en-US" i="0" dirty="0" smtClean="0"/>
              <a:t>In Situ </a:t>
            </a:r>
            <a:r>
              <a:rPr lang="en-US" dirty="0" smtClean="0"/>
              <a:t>data </a:t>
            </a:r>
            <a:r>
              <a:rPr lang="en-US" dirty="0"/>
              <a:t>to better understand Runoff in the Missouri River Basin for Improved River System Management and Decision </a:t>
            </a:r>
            <a:r>
              <a:rPr lang="en-US" dirty="0" smtClean="0"/>
              <a:t>Support</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318413">
            <a:off x="7163638" y="2968463"/>
            <a:ext cx="2215380" cy="1251689"/>
          </a:xfrm>
          <a:prstGeom prst="rect">
            <a:avLst/>
          </a:prstGeom>
        </p:spPr>
      </p:pic>
      <p:sp>
        <p:nvSpPr>
          <p:cNvPr id="5" name="Text Placeholder 2"/>
          <p:cNvSpPr txBox="1">
            <a:spLocks/>
          </p:cNvSpPr>
          <p:nvPr/>
        </p:nvSpPr>
        <p:spPr>
          <a:xfrm>
            <a:off x="601979" y="1600641"/>
            <a:ext cx="7484138" cy="36567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6000" b="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dirty="0" smtClean="0">
                <a:solidFill>
                  <a:schemeClr val="tx1">
                    <a:lumMod val="75000"/>
                  </a:schemeClr>
                </a:solidFill>
              </a:rPr>
              <a:t>Soil </a:t>
            </a:r>
            <a:r>
              <a:rPr lang="en-US" sz="2400" dirty="0">
                <a:solidFill>
                  <a:schemeClr val="tx1">
                    <a:lumMod val="75000"/>
                  </a:schemeClr>
                </a:solidFill>
              </a:rPr>
              <a:t>Moisture and Soil </a:t>
            </a:r>
            <a:r>
              <a:rPr lang="en-US" sz="2400" dirty="0" smtClean="0">
                <a:solidFill>
                  <a:schemeClr val="tx1">
                    <a:lumMod val="75000"/>
                  </a:schemeClr>
                </a:solidFill>
              </a:rPr>
              <a:t>Temperature</a:t>
            </a:r>
            <a:endParaRPr lang="en-US" sz="2400" b="1" dirty="0" smtClean="0">
              <a:solidFill>
                <a:schemeClr val="tx1">
                  <a:lumMod val="75000"/>
                </a:schemeClr>
              </a:solidFill>
            </a:endParaRPr>
          </a:p>
          <a:p>
            <a:pPr>
              <a:lnSpc>
                <a:spcPct val="120000"/>
              </a:lnSpc>
            </a:pPr>
            <a:r>
              <a:rPr lang="en-US" sz="2400" b="1" dirty="0" smtClean="0">
                <a:solidFill>
                  <a:schemeClr val="tx1">
                    <a:lumMod val="75000"/>
                  </a:schemeClr>
                </a:solidFill>
              </a:rPr>
              <a:t>NLDAS</a:t>
            </a:r>
            <a:r>
              <a:rPr lang="en-US" sz="2400" dirty="0" smtClean="0">
                <a:solidFill>
                  <a:schemeClr val="tx1">
                    <a:lumMod val="75000"/>
                  </a:schemeClr>
                </a:solidFill>
              </a:rPr>
              <a:t> – from GOES satellite</a:t>
            </a:r>
          </a:p>
          <a:p>
            <a:pPr>
              <a:lnSpc>
                <a:spcPct val="120000"/>
              </a:lnSpc>
            </a:pPr>
            <a:r>
              <a:rPr lang="en-US" sz="2400" dirty="0" smtClean="0">
                <a:solidFill>
                  <a:schemeClr val="tx1">
                    <a:lumMod val="75000"/>
                  </a:schemeClr>
                </a:solidFill>
              </a:rPr>
              <a:t> </a:t>
            </a:r>
            <a:r>
              <a:rPr lang="en-US" sz="2400" dirty="0" smtClean="0">
                <a:solidFill>
                  <a:schemeClr val="bg1"/>
                </a:solidFill>
              </a:rPr>
              <a:t>USGS</a:t>
            </a:r>
          </a:p>
        </p:txBody>
      </p:sp>
      <p:sp>
        <p:nvSpPr>
          <p:cNvPr id="6" name="Rectangle 5"/>
          <p:cNvSpPr/>
          <p:nvPr/>
        </p:nvSpPr>
        <p:spPr>
          <a:xfrm>
            <a:off x="2058048" y="2770444"/>
            <a:ext cx="4572000" cy="2751522"/>
          </a:xfrm>
          <a:prstGeom prst="rect">
            <a:avLst/>
          </a:prstGeom>
        </p:spPr>
        <p:txBody>
          <a:bodyPr>
            <a:spAutoFit/>
          </a:bodyPr>
          <a:lstStyle/>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Hourly, 3-hourly, and </a:t>
            </a:r>
            <a:r>
              <a:rPr lang="en-US" b="1" dirty="0" smtClean="0">
                <a:solidFill>
                  <a:schemeClr val="tx2">
                    <a:lumMod val="75000"/>
                  </a:schemeClr>
                </a:solidFill>
              </a:rPr>
              <a:t>monthly</a:t>
            </a:r>
          </a:p>
          <a:p>
            <a:pPr marL="914400" lvl="1"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Look for daily from NCEI next year</a:t>
            </a:r>
          </a:p>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Model: Noah</a:t>
            </a:r>
          </a:p>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Resolution: </a:t>
            </a:r>
            <a:r>
              <a:rPr lang="en-US" baseline="30000" dirty="0" smtClean="0">
                <a:solidFill>
                  <a:schemeClr val="tx2">
                    <a:lumMod val="75000"/>
                  </a:schemeClr>
                </a:solidFill>
              </a:rPr>
              <a:t>1</a:t>
            </a:r>
            <a:r>
              <a:rPr lang="en-US" dirty="0" smtClean="0">
                <a:solidFill>
                  <a:schemeClr val="tx2">
                    <a:lumMod val="75000"/>
                  </a:schemeClr>
                </a:solidFill>
              </a:rPr>
              <a:t>/</a:t>
            </a:r>
            <a:r>
              <a:rPr lang="en-US" baseline="-25000" dirty="0" smtClean="0">
                <a:solidFill>
                  <a:schemeClr val="tx2">
                    <a:lumMod val="75000"/>
                  </a:schemeClr>
                </a:solidFill>
              </a:rPr>
              <a:t>8</a:t>
            </a:r>
            <a:r>
              <a:rPr lang="en-US" dirty="0" smtClean="0">
                <a:solidFill>
                  <a:schemeClr val="tx2">
                    <a:lumMod val="75000"/>
                  </a:schemeClr>
                </a:solidFill>
              </a:rPr>
              <a:t> degree</a:t>
            </a:r>
          </a:p>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Time period: 1979 to present day</a:t>
            </a:r>
          </a:p>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Source: NASA GES-DISC</a:t>
            </a:r>
          </a:p>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Other parameters: 52</a:t>
            </a:r>
            <a:endParaRPr lang="en-US" dirty="0">
              <a:solidFill>
                <a:schemeClr val="tx2">
                  <a:lumMod val="75000"/>
                </a:schemeClr>
              </a:solidFill>
            </a:endParaRPr>
          </a:p>
        </p:txBody>
      </p:sp>
      <p:sp>
        <p:nvSpPr>
          <p:cNvPr id="7" name="Text Placeholder 5"/>
          <p:cNvSpPr>
            <a:spLocks noGrp="1"/>
          </p:cNvSpPr>
          <p:nvPr>
            <p:ph type="body" sz="quarter" idx="14"/>
          </p:nvPr>
        </p:nvSpPr>
        <p:spPr>
          <a:xfrm>
            <a:off x="745236" y="279667"/>
            <a:ext cx="7653528" cy="1289304"/>
          </a:xfrm>
        </p:spPr>
        <p:txBody>
          <a:bodyPr/>
          <a:lstStyle/>
          <a:p>
            <a:r>
              <a:rPr lang="en-US" sz="4000" dirty="0"/>
              <a:t>NASA/NOAA Satellites and Data </a:t>
            </a:r>
            <a:r>
              <a:rPr lang="en-US" sz="4000" dirty="0" smtClean="0"/>
              <a:t>Sources</a:t>
            </a:r>
            <a:endParaRPr lang="en-US" sz="4000" dirty="0"/>
          </a:p>
        </p:txBody>
      </p:sp>
    </p:spTree>
    <p:extLst>
      <p:ext uri="{BB962C8B-B14F-4D97-AF65-F5344CB8AC3E}">
        <p14:creationId xmlns:p14="http://schemas.microsoft.com/office/powerpoint/2010/main" val="747891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23284" y="779403"/>
            <a:ext cx="8686800" cy="1289304"/>
          </a:xfrm>
        </p:spPr>
        <p:txBody>
          <a:bodyPr/>
          <a:lstStyle/>
          <a:p>
            <a:r>
              <a:rPr lang="en-US" sz="4000" dirty="0" smtClean="0">
                <a:solidFill>
                  <a:schemeClr val="bg2">
                    <a:lumMod val="50000"/>
                  </a:schemeClr>
                </a:solidFill>
              </a:rPr>
              <a:t>Snow Water Equivalent (SWE)</a:t>
            </a:r>
            <a:endParaRPr lang="en-US" sz="4000" dirty="0">
              <a:solidFill>
                <a:schemeClr val="bg2">
                  <a:lumMod val="50000"/>
                </a:schemeClr>
              </a:solidFill>
            </a:endParaRPr>
          </a:p>
        </p:txBody>
      </p:sp>
      <p:sp>
        <p:nvSpPr>
          <p:cNvPr id="13" name="Rectangle 12"/>
          <p:cNvSpPr/>
          <p:nvPr/>
        </p:nvSpPr>
        <p:spPr>
          <a:xfrm>
            <a:off x="-212651" y="2010128"/>
            <a:ext cx="4572000" cy="3098284"/>
          </a:xfrm>
          <a:prstGeom prst="rect">
            <a:avLst/>
          </a:prstGeom>
        </p:spPr>
        <p:txBody>
          <a:bodyPr>
            <a:spAutoFit/>
          </a:bodyPr>
          <a:lstStyle/>
          <a:p>
            <a:pPr lvl="0" algn="r">
              <a:lnSpc>
                <a:spcPct val="90000"/>
              </a:lnSpc>
              <a:spcBef>
                <a:spcPts val="1000"/>
              </a:spcBef>
            </a:pPr>
            <a:r>
              <a:rPr lang="en-US" sz="3000" b="1" dirty="0" err="1" smtClean="0">
                <a:solidFill>
                  <a:srgbClr val="E9A149"/>
                </a:solidFill>
              </a:rPr>
              <a:t>GlobSnow</a:t>
            </a:r>
            <a:r>
              <a:rPr lang="en-US" sz="3000" b="1" dirty="0" smtClean="0">
                <a:solidFill>
                  <a:srgbClr val="E9A149"/>
                </a:solidFill>
              </a:rPr>
              <a:t> consortium dataset</a:t>
            </a:r>
          </a:p>
          <a:p>
            <a:pPr lvl="0" algn="r">
              <a:lnSpc>
                <a:spcPct val="90000"/>
              </a:lnSpc>
              <a:spcBef>
                <a:spcPts val="1000"/>
              </a:spcBef>
            </a:pPr>
            <a:endParaRPr lang="en-US" sz="3000" b="1" dirty="0" smtClean="0">
              <a:solidFill>
                <a:srgbClr val="E9A149"/>
              </a:solidFill>
            </a:endParaRPr>
          </a:p>
          <a:p>
            <a:pPr lvl="0" algn="r">
              <a:lnSpc>
                <a:spcPct val="90000"/>
              </a:lnSpc>
              <a:spcBef>
                <a:spcPts val="1000"/>
              </a:spcBef>
            </a:pPr>
            <a:r>
              <a:rPr lang="en-US" sz="3000" b="1" dirty="0" smtClean="0">
                <a:solidFill>
                  <a:srgbClr val="E9A149"/>
                </a:solidFill>
              </a:rPr>
              <a:t>Calculated</a:t>
            </a:r>
          </a:p>
          <a:p>
            <a:pPr lvl="0" algn="r">
              <a:lnSpc>
                <a:spcPct val="90000"/>
              </a:lnSpc>
              <a:spcBef>
                <a:spcPts val="1000"/>
              </a:spcBef>
            </a:pPr>
            <a:endParaRPr lang="en-US" sz="3000" b="1" dirty="0">
              <a:solidFill>
                <a:srgbClr val="E9A149"/>
              </a:solidFill>
            </a:endParaRPr>
          </a:p>
          <a:p>
            <a:pPr lvl="0" algn="r">
              <a:lnSpc>
                <a:spcPct val="90000"/>
              </a:lnSpc>
              <a:spcBef>
                <a:spcPts val="1000"/>
              </a:spcBef>
            </a:pPr>
            <a:r>
              <a:rPr lang="en-US" sz="3000" b="1" dirty="0" smtClean="0">
                <a:solidFill>
                  <a:srgbClr val="E9A149"/>
                </a:solidFill>
              </a:rPr>
              <a:t>Created</a:t>
            </a:r>
            <a:endParaRPr lang="en-US" sz="3000" b="1" dirty="0">
              <a:solidFill>
                <a:srgbClr val="E9A149"/>
              </a:solidFill>
            </a:endParaRPr>
          </a:p>
        </p:txBody>
      </p:sp>
      <p:sp>
        <p:nvSpPr>
          <p:cNvPr id="14" name="Rectangle 13"/>
          <p:cNvSpPr/>
          <p:nvPr/>
        </p:nvSpPr>
        <p:spPr>
          <a:xfrm>
            <a:off x="4359349" y="2095189"/>
            <a:ext cx="4572000" cy="707886"/>
          </a:xfrm>
          <a:prstGeom prst="rect">
            <a:avLst/>
          </a:prstGeom>
        </p:spPr>
        <p:txBody>
          <a:bodyPr>
            <a:spAutoFit/>
          </a:bodyPr>
          <a:lstStyle/>
          <a:p>
            <a:pPr lvl="0">
              <a:spcBef>
                <a:spcPts val="1000"/>
              </a:spcBef>
            </a:pPr>
            <a:r>
              <a:rPr lang="en-US" sz="2000" dirty="0" smtClean="0"/>
              <a:t>Daily satellite </a:t>
            </a:r>
            <a:r>
              <a:rPr lang="en-US" sz="2000" dirty="0"/>
              <a:t>observations and ground station </a:t>
            </a:r>
            <a:r>
              <a:rPr lang="en-US" sz="2000" dirty="0" smtClean="0"/>
              <a:t>data (1979-2012)</a:t>
            </a:r>
          </a:p>
        </p:txBody>
      </p:sp>
      <p:sp>
        <p:nvSpPr>
          <p:cNvPr id="16" name="Rectangle 15"/>
          <p:cNvSpPr/>
          <p:nvPr/>
        </p:nvSpPr>
        <p:spPr>
          <a:xfrm>
            <a:off x="4359349" y="3495150"/>
            <a:ext cx="4572000" cy="1143903"/>
          </a:xfrm>
          <a:prstGeom prst="rect">
            <a:avLst/>
          </a:prstGeom>
        </p:spPr>
        <p:txBody>
          <a:bodyPr>
            <a:spAutoFit/>
          </a:bodyPr>
          <a:lstStyle/>
          <a:p>
            <a:pPr lvl="0">
              <a:spcBef>
                <a:spcPts val="1000"/>
              </a:spcBef>
            </a:pPr>
            <a:r>
              <a:rPr lang="en-US" sz="2000" dirty="0" smtClean="0"/>
              <a:t>Average max SWE for each month of the year, and for each year</a:t>
            </a:r>
          </a:p>
          <a:p>
            <a:pPr lvl="0">
              <a:spcBef>
                <a:spcPts val="1000"/>
              </a:spcBef>
            </a:pPr>
            <a:endParaRPr lang="en-US" sz="2000" dirty="0" smtClean="0"/>
          </a:p>
        </p:txBody>
      </p:sp>
      <p:sp>
        <p:nvSpPr>
          <p:cNvPr id="17" name="Rectangle 16"/>
          <p:cNvSpPr/>
          <p:nvPr/>
        </p:nvSpPr>
        <p:spPr>
          <a:xfrm>
            <a:off x="4359349" y="4561356"/>
            <a:ext cx="4572000" cy="1451679"/>
          </a:xfrm>
          <a:prstGeom prst="rect">
            <a:avLst/>
          </a:prstGeom>
        </p:spPr>
        <p:txBody>
          <a:bodyPr>
            <a:spAutoFit/>
          </a:bodyPr>
          <a:lstStyle/>
          <a:p>
            <a:pPr lvl="0">
              <a:spcBef>
                <a:spcPts val="1000"/>
              </a:spcBef>
            </a:pPr>
            <a:r>
              <a:rPr lang="en-US" sz="2000" dirty="0" smtClean="0"/>
              <a:t>A climatology for every month, visually, in a table, and graphically to show anomalous years</a:t>
            </a:r>
          </a:p>
          <a:p>
            <a:pPr lvl="0">
              <a:spcBef>
                <a:spcPts val="1000"/>
              </a:spcBef>
            </a:pPr>
            <a:endParaRPr lang="en-US" sz="2000" dirty="0" smtClean="0"/>
          </a:p>
        </p:txBody>
      </p:sp>
    </p:spTree>
    <p:extLst>
      <p:ext uri="{BB962C8B-B14F-4D97-AF65-F5344CB8AC3E}">
        <p14:creationId xmlns:p14="http://schemas.microsoft.com/office/powerpoint/2010/main" val="601555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pPr algn="ctr"/>
            <a:r>
              <a:rPr lang="en-US" dirty="0" smtClean="0"/>
              <a:t>SWE Results: Monthly </a:t>
            </a:r>
            <a:r>
              <a:rPr lang="en-US" dirty="0" err="1"/>
              <a:t>C</a:t>
            </a:r>
            <a:r>
              <a:rPr lang="en-US" dirty="0" err="1" smtClean="0"/>
              <a:t>limatologies</a:t>
            </a:r>
            <a:endParaRPr lang="en-US" dirty="0"/>
          </a:p>
        </p:txBody>
      </p:sp>
      <p:sp>
        <p:nvSpPr>
          <p:cNvPr id="25" name="Text Placeholder 1"/>
          <p:cNvSpPr>
            <a:spLocks noGrp="1"/>
          </p:cNvSpPr>
          <p:nvPr>
            <p:ph type="body" sz="quarter" idx="11"/>
          </p:nvPr>
        </p:nvSpPr>
        <p:spPr>
          <a:xfrm>
            <a:off x="0" y="1832061"/>
            <a:ext cx="9144000" cy="4345455"/>
          </a:xfrm>
        </p:spPr>
        <p:txBody>
          <a:bodyPr>
            <a:normAutofit/>
          </a:bodyPr>
          <a:lstStyle/>
          <a:p>
            <a:r>
              <a:rPr lang="en-US" dirty="0" smtClean="0"/>
              <a:t>         Oct		    Nov		</a:t>
            </a:r>
            <a:r>
              <a:rPr lang="en-US" dirty="0"/>
              <a:t> </a:t>
            </a:r>
            <a:r>
              <a:rPr lang="en-US" dirty="0" smtClean="0"/>
              <a:t>           Dec		       Jan</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r>
              <a:rPr lang="en-US" dirty="0" smtClean="0"/>
              <a:t>         Feb		     Mar		</a:t>
            </a:r>
            <a:r>
              <a:rPr lang="en-US" dirty="0"/>
              <a:t> </a:t>
            </a:r>
            <a:r>
              <a:rPr lang="en-US" dirty="0" smtClean="0"/>
              <a:t>           Apr		      May</a:t>
            </a: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295525"/>
            <a:ext cx="2077005" cy="1384669"/>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4652" y="2295525"/>
            <a:ext cx="2077005" cy="1384669"/>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3414" y="2295525"/>
            <a:ext cx="2077005" cy="1384669"/>
          </a:xfrm>
          <a:prstGeom prst="rect">
            <a:avLst/>
          </a:prstGeom>
        </p:spPr>
      </p:pic>
      <p:pic>
        <p:nvPicPr>
          <p:cNvPr id="29" name="Picture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6993" y="2295525"/>
            <a:ext cx="2077005" cy="1384669"/>
          </a:xfrm>
          <a:prstGeom prst="rect">
            <a:avLst/>
          </a:prstGeom>
        </p:spPr>
      </p:pic>
      <p:pic>
        <p:nvPicPr>
          <p:cNvPr id="30" name="Picture 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 y="3971925"/>
            <a:ext cx="2077005" cy="1384669"/>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4652" y="3971925"/>
            <a:ext cx="2077005" cy="1384669"/>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3414" y="3971925"/>
            <a:ext cx="2077005" cy="1384669"/>
          </a:xfrm>
          <a:prstGeom prst="rect">
            <a:avLst/>
          </a:prstGeom>
        </p:spPr>
      </p:pic>
      <p:pic>
        <p:nvPicPr>
          <p:cNvPr id="33" name="Picture 3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66992" y="3971925"/>
            <a:ext cx="2077005" cy="1384669"/>
          </a:xfrm>
          <a:prstGeom prst="rect">
            <a:avLst/>
          </a:prstGeom>
        </p:spPr>
      </p:pic>
      <p:pic>
        <p:nvPicPr>
          <p:cNvPr id="13" name="Picture 12"/>
          <p:cNvPicPr/>
          <p:nvPr/>
        </p:nvPicPr>
        <p:blipFill>
          <a:blip r:embed="rId11">
            <a:extLst>
              <a:ext uri="{28A0092B-C50C-407E-A947-70E740481C1C}">
                <a14:useLocalDpi xmlns:a14="http://schemas.microsoft.com/office/drawing/2010/main" val="0"/>
              </a:ext>
            </a:extLst>
          </a:blip>
          <a:stretch>
            <a:fillRect/>
          </a:stretch>
        </p:blipFill>
        <p:spPr>
          <a:xfrm rot="5400000">
            <a:off x="4287489" y="5457273"/>
            <a:ext cx="273050" cy="1276350"/>
          </a:xfrm>
          <a:prstGeom prst="rect">
            <a:avLst/>
          </a:prstGeom>
        </p:spPr>
      </p:pic>
      <p:sp>
        <p:nvSpPr>
          <p:cNvPr id="14" name="TextBox 57"/>
          <p:cNvSpPr txBox="1"/>
          <p:nvPr/>
        </p:nvSpPr>
        <p:spPr>
          <a:xfrm>
            <a:off x="3541290" y="5701729"/>
            <a:ext cx="2013585" cy="276999"/>
          </a:xfrm>
          <a:prstGeom prst="rect">
            <a:avLst/>
          </a:prstGeom>
          <a:noFill/>
        </p:spPr>
        <p:txBody>
          <a:bodyPr wrap="square" rtlCol="0">
            <a:spAutoFit/>
          </a:bodyPr>
          <a:lstStyle/>
          <a:p>
            <a:pPr marL="0" marR="0">
              <a:spcBef>
                <a:spcPts val="0"/>
              </a:spcBef>
              <a:spcAft>
                <a:spcPts val="0"/>
              </a:spcAft>
            </a:pPr>
            <a:r>
              <a:rPr lang="en-US" sz="1200" kern="1200" dirty="0">
                <a:effectLst/>
                <a:latin typeface="Century Gothic"/>
                <a:ea typeface="Times New Roman"/>
                <a:cs typeface="Times New Roman"/>
              </a:rPr>
              <a:t>Dry	         </a:t>
            </a:r>
            <a:r>
              <a:rPr lang="en-US" sz="1200" kern="1200" dirty="0" smtClean="0">
                <a:effectLst/>
                <a:latin typeface="Century Gothic"/>
                <a:ea typeface="Times New Roman"/>
                <a:cs typeface="Times New Roman"/>
              </a:rPr>
              <a:t>Wet</a:t>
            </a:r>
            <a:endParaRPr lang="en-US" sz="1200" dirty="0">
              <a:effectLst/>
              <a:latin typeface="Times New Roman"/>
              <a:ea typeface="Times New Roman"/>
            </a:endParaRPr>
          </a:p>
        </p:txBody>
      </p:sp>
      <p:sp>
        <p:nvSpPr>
          <p:cNvPr id="15" name="TextBox 57"/>
          <p:cNvSpPr txBox="1"/>
          <p:nvPr/>
        </p:nvSpPr>
        <p:spPr>
          <a:xfrm>
            <a:off x="3615718" y="6219805"/>
            <a:ext cx="2013585" cy="465455"/>
          </a:xfrm>
          <a:prstGeom prst="rect">
            <a:avLst/>
          </a:prstGeom>
          <a:noFill/>
        </p:spPr>
        <p:txBody>
          <a:bodyPr wrap="square" rtlCol="0">
            <a:spAutoFit/>
          </a:bodyPr>
          <a:lstStyle/>
          <a:p>
            <a:pPr marL="0" marR="0">
              <a:spcBef>
                <a:spcPts val="0"/>
              </a:spcBef>
              <a:spcAft>
                <a:spcPts val="0"/>
              </a:spcAft>
            </a:pPr>
            <a:r>
              <a:rPr lang="en-US" sz="1200" kern="1200" dirty="0">
                <a:effectLst/>
                <a:latin typeface="Century Gothic"/>
                <a:ea typeface="Times New Roman"/>
                <a:cs typeface="Times New Roman"/>
              </a:rPr>
              <a:t>0          25       50 (mm)</a:t>
            </a:r>
            <a:endParaRPr lang="en-US" sz="1200" dirty="0">
              <a:effectLst/>
              <a:latin typeface="Times New Roman"/>
              <a:ea typeface="Times New Roman"/>
            </a:endParaRPr>
          </a:p>
          <a:p>
            <a:pPr marL="0" marR="0">
              <a:spcBef>
                <a:spcPts val="0"/>
              </a:spcBef>
              <a:spcAft>
                <a:spcPts val="0"/>
              </a:spcAft>
            </a:pPr>
            <a:r>
              <a:rPr lang="en-US" sz="1200" kern="1200" dirty="0">
                <a:effectLst/>
                <a:latin typeface="Century Gothic"/>
                <a:ea typeface="Times New Roman"/>
                <a:cs typeface="Times New Roman"/>
              </a:rPr>
              <a:t>0           1         2 (inches) </a:t>
            </a:r>
            <a:endParaRPr lang="en-US" sz="1200" dirty="0">
              <a:effectLst/>
              <a:latin typeface="Times New Roman"/>
              <a:ea typeface="Times New Roman"/>
            </a:endParaRPr>
          </a:p>
        </p:txBody>
      </p:sp>
    </p:spTree>
    <p:extLst>
      <p:ext uri="{BB962C8B-B14F-4D97-AF65-F5344CB8AC3E}">
        <p14:creationId xmlns:p14="http://schemas.microsoft.com/office/powerpoint/2010/main" val="101139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09600" y="6096000"/>
            <a:ext cx="7848600" cy="646331"/>
          </a:xfrm>
          <a:prstGeom prst="rect">
            <a:avLst/>
          </a:prstGeom>
          <a:noFill/>
        </p:spPr>
        <p:txBody>
          <a:bodyPr wrap="square" rtlCol="0">
            <a:spAutoFit/>
          </a:bodyPr>
          <a:lstStyle/>
          <a:p>
            <a:r>
              <a:rPr lang="en-US" sz="1200" dirty="0" smtClean="0">
                <a:solidFill>
                  <a:srgbClr val="767171"/>
                </a:solidFill>
              </a:rPr>
              <a:t>Figures 1-9. These figures are derived from the previous table to show the unusualness of certain years.  The average SWE was subtracted from maximum SWE, then plotted for each year.  Horizontal lines represent one and two standard deviations from normal.</a:t>
            </a:r>
            <a:endParaRPr lang="en-US" sz="1200" dirty="0">
              <a:solidFill>
                <a:srgbClr val="767171"/>
              </a:solidFill>
            </a:endParaRPr>
          </a:p>
        </p:txBody>
      </p:sp>
      <p:graphicFrame>
        <p:nvGraphicFramePr>
          <p:cNvPr id="7" name="Chart 6"/>
          <p:cNvGraphicFramePr>
            <a:graphicFrameLocks/>
          </p:cNvGraphicFramePr>
          <p:nvPr>
            <p:extLst>
              <p:ext uri="{D42A27DB-BD31-4B8C-83A1-F6EECF244321}">
                <p14:modId xmlns:p14="http://schemas.microsoft.com/office/powerpoint/2010/main" val="1775096019"/>
              </p:ext>
            </p:extLst>
          </p:nvPr>
        </p:nvGraphicFramePr>
        <p:xfrm>
          <a:off x="114108" y="1071562"/>
          <a:ext cx="7962901" cy="467677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172259" y="2024473"/>
            <a:ext cx="971741" cy="430887"/>
          </a:xfrm>
          <a:prstGeom prst="rect">
            <a:avLst/>
          </a:prstGeom>
          <a:noFill/>
        </p:spPr>
        <p:txBody>
          <a:bodyPr wrap="none" rtlCol="0">
            <a:spAutoFit/>
          </a:bodyPr>
          <a:lstStyle/>
          <a:p>
            <a:r>
              <a:rPr lang="en-US" sz="1100" dirty="0" smtClean="0"/>
              <a:t>2 Standard </a:t>
            </a:r>
          </a:p>
          <a:p>
            <a:r>
              <a:rPr lang="en-US" sz="1100" dirty="0" smtClean="0"/>
              <a:t>Deviations</a:t>
            </a:r>
            <a:endParaRPr lang="en-US" sz="1100" dirty="0"/>
          </a:p>
        </p:txBody>
      </p:sp>
      <p:sp>
        <p:nvSpPr>
          <p:cNvPr id="9" name="TextBox 8"/>
          <p:cNvSpPr txBox="1"/>
          <p:nvPr/>
        </p:nvSpPr>
        <p:spPr>
          <a:xfrm>
            <a:off x="8172259" y="2718623"/>
            <a:ext cx="971741" cy="430887"/>
          </a:xfrm>
          <a:prstGeom prst="rect">
            <a:avLst/>
          </a:prstGeom>
          <a:noFill/>
        </p:spPr>
        <p:txBody>
          <a:bodyPr wrap="none" rtlCol="0">
            <a:spAutoFit/>
          </a:bodyPr>
          <a:lstStyle/>
          <a:p>
            <a:r>
              <a:rPr lang="en-US" sz="1100" dirty="0" smtClean="0"/>
              <a:t>1 Standard </a:t>
            </a:r>
          </a:p>
          <a:p>
            <a:r>
              <a:rPr lang="en-US" sz="1100" dirty="0" smtClean="0"/>
              <a:t>Deviation</a:t>
            </a:r>
            <a:endParaRPr lang="en-US" sz="1100" dirty="0"/>
          </a:p>
        </p:txBody>
      </p:sp>
      <p:sp>
        <p:nvSpPr>
          <p:cNvPr id="2" name="TextBox 1"/>
          <p:cNvSpPr txBox="1"/>
          <p:nvPr/>
        </p:nvSpPr>
        <p:spPr>
          <a:xfrm>
            <a:off x="7884128" y="1464791"/>
            <a:ext cx="447484" cy="3985706"/>
          </a:xfrm>
          <a:prstGeom prst="rect">
            <a:avLst/>
          </a:prstGeom>
          <a:noFill/>
        </p:spPr>
        <p:txBody>
          <a:bodyPr wrap="square" rtlCol="0">
            <a:spAutoFit/>
          </a:bodyPr>
          <a:lstStyle/>
          <a:p>
            <a:r>
              <a:rPr lang="en-US" sz="1100" dirty="0" smtClean="0"/>
              <a:t>1.2</a:t>
            </a:r>
          </a:p>
          <a:p>
            <a:endParaRPr lang="en-US" sz="1100" dirty="0"/>
          </a:p>
          <a:p>
            <a:r>
              <a:rPr lang="en-US" sz="1100" dirty="0" smtClean="0"/>
              <a:t>1.0</a:t>
            </a:r>
          </a:p>
          <a:p>
            <a:endParaRPr lang="en-US" sz="1100" dirty="0"/>
          </a:p>
          <a:p>
            <a:r>
              <a:rPr lang="en-US" sz="1100" dirty="0" smtClean="0"/>
              <a:t>0.8</a:t>
            </a:r>
          </a:p>
          <a:p>
            <a:endParaRPr lang="en-US" sz="1100" dirty="0"/>
          </a:p>
          <a:p>
            <a:r>
              <a:rPr lang="en-US" sz="1100" dirty="0" smtClean="0"/>
              <a:t>0.6</a:t>
            </a:r>
          </a:p>
          <a:p>
            <a:endParaRPr lang="en-US" sz="1100" dirty="0"/>
          </a:p>
          <a:p>
            <a:r>
              <a:rPr lang="en-US" sz="1100" dirty="0" smtClean="0"/>
              <a:t>0.4</a:t>
            </a:r>
          </a:p>
          <a:p>
            <a:endParaRPr lang="en-US" sz="1100" dirty="0"/>
          </a:p>
          <a:p>
            <a:r>
              <a:rPr lang="en-US" sz="1100" dirty="0" smtClean="0"/>
              <a:t>0.2</a:t>
            </a:r>
          </a:p>
          <a:p>
            <a:endParaRPr lang="en-US" sz="1100" dirty="0"/>
          </a:p>
          <a:p>
            <a:r>
              <a:rPr lang="en-US" sz="1100" dirty="0" smtClean="0"/>
              <a:t>0</a:t>
            </a:r>
          </a:p>
          <a:p>
            <a:endParaRPr lang="en-US" sz="1100" dirty="0"/>
          </a:p>
          <a:p>
            <a:r>
              <a:rPr lang="en-US" sz="1100" dirty="0" smtClean="0"/>
              <a:t>-0.2</a:t>
            </a:r>
          </a:p>
          <a:p>
            <a:endParaRPr lang="en-US" sz="1100" dirty="0"/>
          </a:p>
          <a:p>
            <a:r>
              <a:rPr lang="en-US" sz="1100" dirty="0" smtClean="0"/>
              <a:t>-0.4</a:t>
            </a:r>
          </a:p>
          <a:p>
            <a:endParaRPr lang="en-US" sz="1100" dirty="0"/>
          </a:p>
          <a:p>
            <a:r>
              <a:rPr lang="en-US" sz="1100" dirty="0" smtClean="0"/>
              <a:t>-0.6</a:t>
            </a:r>
          </a:p>
          <a:p>
            <a:endParaRPr lang="en-US" sz="1100" dirty="0"/>
          </a:p>
          <a:p>
            <a:r>
              <a:rPr lang="en-US" sz="1100" dirty="0" smtClean="0"/>
              <a:t>-0.8</a:t>
            </a:r>
          </a:p>
          <a:p>
            <a:endParaRPr lang="en-US" sz="1100" dirty="0"/>
          </a:p>
          <a:p>
            <a:r>
              <a:rPr lang="en-US" sz="1100" dirty="0" smtClean="0"/>
              <a:t>-1.0</a:t>
            </a:r>
            <a:endParaRPr lang="en-US" sz="1100" dirty="0"/>
          </a:p>
        </p:txBody>
      </p:sp>
      <p:sp>
        <p:nvSpPr>
          <p:cNvPr id="10" name="Rectangle 9"/>
          <p:cNvSpPr/>
          <p:nvPr/>
        </p:nvSpPr>
        <p:spPr>
          <a:xfrm>
            <a:off x="3579297" y="5726668"/>
            <a:ext cx="1223412" cy="307777"/>
          </a:xfrm>
          <a:prstGeom prst="rect">
            <a:avLst/>
          </a:prstGeom>
        </p:spPr>
        <p:txBody>
          <a:bodyPr wrap="none">
            <a:spAutoFit/>
          </a:bodyPr>
          <a:lstStyle/>
          <a:p>
            <a:pPr algn="ctr">
              <a:defRPr sz="1800" b="1" i="0" u="none" strike="noStrike" kern="1200" baseline="0">
                <a:solidFill>
                  <a:srgbClr val="767171"/>
                </a:solidFill>
                <a:latin typeface="+mn-lt"/>
                <a:ea typeface="+mn-ea"/>
                <a:cs typeface="+mn-cs"/>
              </a:defRPr>
            </a:pPr>
            <a:r>
              <a:rPr lang="en-US" sz="1400" dirty="0" smtClean="0">
                <a:latin typeface="Century Gothic" panose="020B0502020202020204" pitchFamily="34" charset="0"/>
              </a:rPr>
              <a:t>Water Years</a:t>
            </a:r>
            <a:endParaRPr lang="en-US" sz="1400" dirty="0">
              <a:latin typeface="Century Gothic" panose="020B0502020202020204" pitchFamily="34" charset="0"/>
            </a:endParaRPr>
          </a:p>
        </p:txBody>
      </p:sp>
      <p:sp>
        <p:nvSpPr>
          <p:cNvPr id="11" name="Rectangle 10"/>
          <p:cNvSpPr/>
          <p:nvPr/>
        </p:nvSpPr>
        <p:spPr>
          <a:xfrm rot="5400000">
            <a:off x="8140965" y="3334533"/>
            <a:ext cx="388248" cy="246221"/>
          </a:xfrm>
          <a:prstGeom prst="rect">
            <a:avLst/>
          </a:prstGeom>
        </p:spPr>
        <p:txBody>
          <a:bodyPr wrap="none">
            <a:spAutoFit/>
          </a:bodyPr>
          <a:lstStyle/>
          <a:p>
            <a:pPr algn="ctr">
              <a:defRPr sz="1000" b="1" i="0" u="none" strike="noStrike" kern="1200" baseline="0">
                <a:solidFill>
                  <a:srgbClr val="767171"/>
                </a:solidFill>
                <a:latin typeface="+mn-lt"/>
                <a:ea typeface="+mn-ea"/>
                <a:cs typeface="+mn-cs"/>
              </a:defRPr>
            </a:pPr>
            <a:r>
              <a:rPr lang="en-US" dirty="0" smtClean="0">
                <a:latin typeface="Century Gothic" panose="020B0502020202020204" pitchFamily="34" charset="0"/>
              </a:rPr>
              <a:t>(in)</a:t>
            </a:r>
            <a:endParaRPr lang="en-US" dirty="0">
              <a:latin typeface="Century Gothic" panose="020B0502020202020204" pitchFamily="34" charset="0"/>
            </a:endParaRPr>
          </a:p>
        </p:txBody>
      </p:sp>
      <p:sp>
        <p:nvSpPr>
          <p:cNvPr id="14" name="Rectangle 13"/>
          <p:cNvSpPr/>
          <p:nvPr/>
        </p:nvSpPr>
        <p:spPr>
          <a:xfrm>
            <a:off x="1428750" y="5362575"/>
            <a:ext cx="166688" cy="35549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6" name="Rectangle 15"/>
          <p:cNvSpPr/>
          <p:nvPr/>
        </p:nvSpPr>
        <p:spPr>
          <a:xfrm>
            <a:off x="4611936" y="5337226"/>
            <a:ext cx="166688" cy="35549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3" name="Rectangle 12"/>
          <p:cNvSpPr/>
          <p:nvPr/>
        </p:nvSpPr>
        <p:spPr>
          <a:xfrm rot="16200000">
            <a:off x="1244516" y="5391865"/>
            <a:ext cx="535156" cy="246221"/>
          </a:xfrm>
          <a:prstGeom prst="rect">
            <a:avLst/>
          </a:prstGeom>
          <a:noFill/>
        </p:spPr>
        <p:txBody>
          <a:bodyPr wrap="square">
            <a:spAutoFit/>
          </a:bodyPr>
          <a:lstStyle/>
          <a:p>
            <a:pPr algn="ctr">
              <a:defRPr sz="1000" b="1" i="0" u="none" strike="noStrike" kern="1200" baseline="0">
                <a:solidFill>
                  <a:srgbClr val="767171"/>
                </a:solidFill>
                <a:latin typeface="+mn-lt"/>
                <a:ea typeface="+mn-ea"/>
                <a:cs typeface="+mn-cs"/>
              </a:defRPr>
            </a:pPr>
            <a:r>
              <a:rPr lang="en-US" dirty="0" smtClean="0">
                <a:solidFill>
                  <a:srgbClr val="FF0000"/>
                </a:solidFill>
                <a:latin typeface="Century Gothic" panose="020B0502020202020204" pitchFamily="34" charset="0"/>
              </a:rPr>
              <a:t>1983</a:t>
            </a:r>
            <a:endParaRPr lang="en-US" dirty="0">
              <a:solidFill>
                <a:srgbClr val="FF0000"/>
              </a:solidFill>
              <a:latin typeface="Century Gothic" panose="020B0502020202020204" pitchFamily="34" charset="0"/>
            </a:endParaRPr>
          </a:p>
        </p:txBody>
      </p:sp>
      <p:sp>
        <p:nvSpPr>
          <p:cNvPr id="17" name="Rectangle 16"/>
          <p:cNvSpPr/>
          <p:nvPr/>
        </p:nvSpPr>
        <p:spPr>
          <a:xfrm rot="16200000">
            <a:off x="4427977" y="5391864"/>
            <a:ext cx="535156" cy="246221"/>
          </a:xfrm>
          <a:prstGeom prst="rect">
            <a:avLst/>
          </a:prstGeom>
          <a:noFill/>
        </p:spPr>
        <p:txBody>
          <a:bodyPr wrap="square">
            <a:spAutoFit/>
          </a:bodyPr>
          <a:lstStyle/>
          <a:p>
            <a:pPr algn="ctr">
              <a:defRPr sz="1000" b="1" i="0" u="none" strike="noStrike" kern="1200" baseline="0">
                <a:solidFill>
                  <a:srgbClr val="767171"/>
                </a:solidFill>
                <a:latin typeface="+mn-lt"/>
                <a:ea typeface="+mn-ea"/>
                <a:cs typeface="+mn-cs"/>
              </a:defRPr>
            </a:pPr>
            <a:r>
              <a:rPr lang="en-US" dirty="0" smtClean="0">
                <a:solidFill>
                  <a:srgbClr val="FF0000"/>
                </a:solidFill>
                <a:latin typeface="Century Gothic" panose="020B0502020202020204" pitchFamily="34" charset="0"/>
              </a:rPr>
              <a:t>1998</a:t>
            </a:r>
            <a:endParaRPr lang="en-US" dirty="0">
              <a:solidFill>
                <a:srgbClr val="FF0000"/>
              </a:solidFill>
              <a:latin typeface="Century Gothic" panose="020B0502020202020204" pitchFamily="34" charset="0"/>
            </a:endParaRPr>
          </a:p>
        </p:txBody>
      </p:sp>
      <p:sp>
        <p:nvSpPr>
          <p:cNvPr id="21" name="Text Placeholder 2"/>
          <p:cNvSpPr>
            <a:spLocks noGrp="1"/>
          </p:cNvSpPr>
          <p:nvPr>
            <p:ph type="body" sz="quarter" idx="4294967295"/>
          </p:nvPr>
        </p:nvSpPr>
        <p:spPr>
          <a:xfrm>
            <a:off x="576072" y="579120"/>
            <a:ext cx="7982712" cy="704088"/>
          </a:xfrm>
          <a:prstGeom prst="rect">
            <a:avLst/>
          </a:prstGeom>
        </p:spPr>
        <p:txBody>
          <a:bodyPr/>
          <a:lstStyle/>
          <a:p>
            <a:pPr marL="0" indent="0" algn="ctr">
              <a:buNone/>
            </a:pPr>
            <a:r>
              <a:rPr lang="en-US" sz="4000" b="1" dirty="0" smtClean="0">
                <a:solidFill>
                  <a:schemeClr val="accent1"/>
                </a:solidFill>
              </a:rPr>
              <a:t>SWE Results:</a:t>
            </a:r>
            <a:endParaRPr lang="en-US" sz="4000" b="1" dirty="0">
              <a:solidFill>
                <a:schemeClr val="accent1"/>
              </a:solidFill>
            </a:endParaRPr>
          </a:p>
        </p:txBody>
      </p:sp>
    </p:spTree>
    <p:extLst>
      <p:ext uri="{BB962C8B-B14F-4D97-AF65-F5344CB8AC3E}">
        <p14:creationId xmlns:p14="http://schemas.microsoft.com/office/powerpoint/2010/main" val="29980514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pPr algn="ctr"/>
            <a:r>
              <a:rPr lang="en-US" dirty="0" smtClean="0"/>
              <a:t>SWE Results: Trends Map</a:t>
            </a:r>
            <a:endParaRPr lang="en-US" dirty="0"/>
          </a:p>
        </p:txBody>
      </p:sp>
      <p:pic>
        <p:nvPicPr>
          <p:cNvPr id="3074" name="Picture 2" descr="https://lh6.googleusercontent.com/luH6a5AUdN7-VkDeGjdhnG7KHiMw40bWfGNlPV_6TKisC77k9nyciS4cFSHtJRtmQMREGVtoDpXxdBBe23sKCIJqiPN90oa9_Hn1H0TICb86aSBeeYEQUb0x4rRTC7m3UsXSzar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725" y="1293812"/>
            <a:ext cx="6776809" cy="48212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38225" y="2998969"/>
            <a:ext cx="1047750" cy="3401831"/>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438400" y="4514850"/>
            <a:ext cx="1171575" cy="1343025"/>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438400" y="3495675"/>
            <a:ext cx="514350" cy="208756"/>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438400" y="3704431"/>
            <a:ext cx="685800" cy="22939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352673" y="3240494"/>
            <a:ext cx="1920121" cy="2739211"/>
          </a:xfrm>
          <a:prstGeom prst="rect">
            <a:avLst/>
          </a:prstGeom>
          <a:noFill/>
        </p:spPr>
        <p:txBody>
          <a:bodyPr wrap="square" rtlCol="0">
            <a:spAutoFit/>
          </a:bodyPr>
          <a:lstStyle/>
          <a:p>
            <a:r>
              <a:rPr lang="en-US" sz="1800" dirty="0" smtClean="0">
                <a:solidFill>
                  <a:schemeClr val="tx1">
                    <a:lumMod val="50000"/>
                  </a:schemeClr>
                </a:solidFill>
              </a:rPr>
              <a:t>Slight </a:t>
            </a:r>
          </a:p>
          <a:p>
            <a:r>
              <a:rPr lang="en-US" sz="1800" dirty="0" smtClean="0">
                <a:solidFill>
                  <a:schemeClr val="tx1">
                    <a:lumMod val="50000"/>
                  </a:schemeClr>
                </a:solidFill>
              </a:rPr>
              <a:t>Increase</a:t>
            </a:r>
          </a:p>
          <a:p>
            <a:endParaRPr lang="en-US" sz="1800" dirty="0" smtClean="0">
              <a:solidFill>
                <a:schemeClr val="tx1">
                  <a:lumMod val="50000"/>
                </a:schemeClr>
              </a:solidFill>
            </a:endParaRPr>
          </a:p>
          <a:p>
            <a:endParaRPr lang="en-US" sz="1800" dirty="0">
              <a:solidFill>
                <a:schemeClr val="tx1">
                  <a:lumMod val="50000"/>
                </a:schemeClr>
              </a:solidFill>
            </a:endParaRPr>
          </a:p>
          <a:p>
            <a:endParaRPr lang="en-US" sz="1800" dirty="0" smtClean="0">
              <a:solidFill>
                <a:schemeClr val="tx1">
                  <a:lumMod val="50000"/>
                </a:schemeClr>
              </a:solidFill>
            </a:endParaRPr>
          </a:p>
          <a:p>
            <a:r>
              <a:rPr lang="en-US" sz="1800" dirty="0" smtClean="0">
                <a:solidFill>
                  <a:schemeClr val="tx1">
                    <a:lumMod val="50000"/>
                  </a:schemeClr>
                </a:solidFill>
              </a:rPr>
              <a:t>No change</a:t>
            </a:r>
          </a:p>
          <a:p>
            <a:endParaRPr lang="en-US" sz="1800" dirty="0">
              <a:solidFill>
                <a:schemeClr val="tx1">
                  <a:lumMod val="50000"/>
                </a:schemeClr>
              </a:solidFill>
            </a:endParaRPr>
          </a:p>
          <a:p>
            <a:endParaRPr lang="en-US" sz="1800" dirty="0" smtClean="0">
              <a:solidFill>
                <a:schemeClr val="tx1">
                  <a:lumMod val="50000"/>
                </a:schemeClr>
              </a:solidFill>
            </a:endParaRPr>
          </a:p>
          <a:p>
            <a:endParaRPr lang="en-US" sz="1000" dirty="0" smtClean="0">
              <a:solidFill>
                <a:schemeClr val="tx1">
                  <a:lumMod val="50000"/>
                </a:schemeClr>
              </a:solidFill>
            </a:endParaRPr>
          </a:p>
          <a:p>
            <a:r>
              <a:rPr lang="en-US" sz="1800" dirty="0" smtClean="0">
                <a:solidFill>
                  <a:schemeClr val="tx1">
                    <a:lumMod val="50000"/>
                  </a:schemeClr>
                </a:solidFill>
              </a:rPr>
              <a:t>Slight Decrease</a:t>
            </a:r>
            <a:endParaRPr lang="en-US" sz="1800" dirty="0">
              <a:solidFill>
                <a:schemeClr val="tx1">
                  <a:lumMod val="50000"/>
                </a:schemeClr>
              </a:solidFill>
            </a:endParaRPr>
          </a:p>
        </p:txBody>
      </p:sp>
      <p:sp>
        <p:nvSpPr>
          <p:cNvPr id="11" name="TextBox 10"/>
          <p:cNvSpPr txBox="1"/>
          <p:nvPr/>
        </p:nvSpPr>
        <p:spPr>
          <a:xfrm>
            <a:off x="194429" y="3240494"/>
            <a:ext cx="1920121" cy="2739211"/>
          </a:xfrm>
          <a:prstGeom prst="rect">
            <a:avLst/>
          </a:prstGeom>
          <a:noFill/>
        </p:spPr>
        <p:txBody>
          <a:bodyPr wrap="square" rtlCol="0">
            <a:spAutoFit/>
          </a:bodyPr>
          <a:lstStyle/>
          <a:p>
            <a:pPr algn="r"/>
            <a:r>
              <a:rPr lang="en-US" sz="1800" dirty="0" smtClean="0">
                <a:solidFill>
                  <a:schemeClr val="tx1">
                    <a:lumMod val="50000"/>
                  </a:schemeClr>
                </a:solidFill>
              </a:rPr>
              <a:t>1.0 mm/ </a:t>
            </a:r>
          </a:p>
          <a:p>
            <a:pPr algn="r"/>
            <a:r>
              <a:rPr lang="en-US" dirty="0" smtClean="0">
                <a:solidFill>
                  <a:schemeClr val="tx1">
                    <a:lumMod val="50000"/>
                  </a:schemeClr>
                </a:solidFill>
              </a:rPr>
              <a:t>year</a:t>
            </a:r>
            <a:endParaRPr lang="en-US" sz="1800" dirty="0" smtClean="0">
              <a:solidFill>
                <a:schemeClr val="tx1">
                  <a:lumMod val="50000"/>
                </a:schemeClr>
              </a:solidFill>
            </a:endParaRPr>
          </a:p>
          <a:p>
            <a:pPr algn="r"/>
            <a:endParaRPr lang="en-US" sz="1800" dirty="0" smtClean="0">
              <a:solidFill>
                <a:schemeClr val="tx1">
                  <a:lumMod val="50000"/>
                </a:schemeClr>
              </a:solidFill>
            </a:endParaRPr>
          </a:p>
          <a:p>
            <a:pPr algn="r"/>
            <a:endParaRPr lang="en-US" sz="1800" dirty="0">
              <a:solidFill>
                <a:schemeClr val="tx1">
                  <a:lumMod val="50000"/>
                </a:schemeClr>
              </a:solidFill>
            </a:endParaRPr>
          </a:p>
          <a:p>
            <a:pPr algn="r"/>
            <a:endParaRPr lang="en-US" sz="1800" dirty="0" smtClean="0">
              <a:solidFill>
                <a:schemeClr val="tx1">
                  <a:lumMod val="50000"/>
                </a:schemeClr>
              </a:solidFill>
            </a:endParaRPr>
          </a:p>
          <a:p>
            <a:pPr algn="r"/>
            <a:r>
              <a:rPr lang="en-US" dirty="0" smtClean="0">
                <a:solidFill>
                  <a:schemeClr val="tx1">
                    <a:lumMod val="50000"/>
                  </a:schemeClr>
                </a:solidFill>
              </a:rPr>
              <a:t>0 mm/year</a:t>
            </a:r>
            <a:endParaRPr lang="en-US" sz="1800" dirty="0" smtClean="0">
              <a:solidFill>
                <a:schemeClr val="tx1">
                  <a:lumMod val="50000"/>
                </a:schemeClr>
              </a:solidFill>
            </a:endParaRPr>
          </a:p>
          <a:p>
            <a:pPr algn="r"/>
            <a:endParaRPr lang="en-US" sz="1800" dirty="0">
              <a:solidFill>
                <a:schemeClr val="tx1">
                  <a:lumMod val="50000"/>
                </a:schemeClr>
              </a:solidFill>
            </a:endParaRPr>
          </a:p>
          <a:p>
            <a:pPr algn="r"/>
            <a:endParaRPr lang="en-US" sz="1800" dirty="0" smtClean="0">
              <a:solidFill>
                <a:schemeClr val="tx1">
                  <a:lumMod val="50000"/>
                </a:schemeClr>
              </a:solidFill>
            </a:endParaRPr>
          </a:p>
          <a:p>
            <a:pPr algn="r"/>
            <a:endParaRPr lang="en-US" sz="1000" dirty="0" smtClean="0">
              <a:solidFill>
                <a:schemeClr val="tx1">
                  <a:lumMod val="50000"/>
                </a:schemeClr>
              </a:solidFill>
            </a:endParaRPr>
          </a:p>
          <a:p>
            <a:pPr algn="r"/>
            <a:r>
              <a:rPr lang="en-US" dirty="0" smtClean="0">
                <a:solidFill>
                  <a:schemeClr val="tx1">
                    <a:lumMod val="50000"/>
                  </a:schemeClr>
                </a:solidFill>
              </a:rPr>
              <a:t>-0.7 mm/year</a:t>
            </a:r>
            <a:endParaRPr lang="en-US" sz="1800" dirty="0">
              <a:solidFill>
                <a:schemeClr val="tx1">
                  <a:lumMod val="50000"/>
                </a:schemeClr>
              </a:solidFill>
            </a:endParaRPr>
          </a:p>
        </p:txBody>
      </p:sp>
    </p:spTree>
    <p:extLst>
      <p:ext uri="{BB962C8B-B14F-4D97-AF65-F5344CB8AC3E}">
        <p14:creationId xmlns:p14="http://schemas.microsoft.com/office/powerpoint/2010/main" val="36571041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403654" y="5291248"/>
            <a:ext cx="4273622" cy="947574"/>
          </a:xfrm>
        </p:spPr>
        <p:txBody>
          <a:bodyPr>
            <a:noAutofit/>
          </a:bodyPr>
          <a:lstStyle/>
          <a:p>
            <a:pPr algn="l">
              <a:lnSpc>
                <a:spcPct val="100000"/>
              </a:lnSpc>
            </a:pPr>
            <a:r>
              <a:rPr lang="en-US" dirty="0" smtClean="0"/>
              <a:t>Monthly Climatology</a:t>
            </a:r>
          </a:p>
          <a:p>
            <a:pPr algn="l">
              <a:lnSpc>
                <a:spcPct val="100000"/>
              </a:lnSpc>
            </a:pPr>
            <a:r>
              <a:rPr lang="en-US" dirty="0" smtClean="0"/>
              <a:t>Compared geographic differences in seasonal soil freezing</a:t>
            </a:r>
            <a:endParaRPr lang="en-US" dirty="0"/>
          </a:p>
        </p:txBody>
      </p:sp>
      <p:sp>
        <p:nvSpPr>
          <p:cNvPr id="10" name="Text Placeholder 9"/>
          <p:cNvSpPr>
            <a:spLocks noGrp="1"/>
          </p:cNvSpPr>
          <p:nvPr>
            <p:ph type="body" sz="quarter" idx="14"/>
          </p:nvPr>
        </p:nvSpPr>
        <p:spPr/>
        <p:txBody>
          <a:bodyPr/>
          <a:lstStyle/>
          <a:p>
            <a:r>
              <a:rPr lang="en-US" sz="4000" dirty="0" smtClean="0">
                <a:solidFill>
                  <a:schemeClr val="accent3">
                    <a:lumMod val="50000"/>
                  </a:schemeClr>
                </a:solidFill>
              </a:rPr>
              <a:t>Soil Temperature</a:t>
            </a:r>
            <a:endParaRPr lang="en-US" sz="4000" dirty="0">
              <a:solidFill>
                <a:schemeClr val="accent3">
                  <a:lumMod val="50000"/>
                </a:schemeClr>
              </a:solidFill>
            </a:endParaRPr>
          </a:p>
        </p:txBody>
      </p:sp>
      <p:sp>
        <p:nvSpPr>
          <p:cNvPr id="12" name="Text Placeholder 11"/>
          <p:cNvSpPr>
            <a:spLocks noGrp="1"/>
          </p:cNvSpPr>
          <p:nvPr>
            <p:ph type="body" sz="quarter" idx="15"/>
          </p:nvPr>
        </p:nvSpPr>
        <p:spPr>
          <a:xfrm>
            <a:off x="-223283" y="1998350"/>
            <a:ext cx="4391247" cy="768096"/>
          </a:xfrm>
        </p:spPr>
        <p:txBody>
          <a:bodyPr>
            <a:noAutofit/>
          </a:bodyPr>
          <a:lstStyle/>
          <a:p>
            <a:r>
              <a:rPr lang="en-US" sz="3000" dirty="0"/>
              <a:t>North American Land Data </a:t>
            </a:r>
            <a:r>
              <a:rPr lang="en-US" sz="3000" dirty="0" smtClean="0"/>
              <a:t>Assimilation System (NLDAS)</a:t>
            </a:r>
            <a:endParaRPr lang="en-US" sz="3000" dirty="0"/>
          </a:p>
        </p:txBody>
      </p:sp>
      <p:sp>
        <p:nvSpPr>
          <p:cNvPr id="13" name="Text Placeholder 12"/>
          <p:cNvSpPr>
            <a:spLocks noGrp="1"/>
          </p:cNvSpPr>
          <p:nvPr>
            <p:ph type="body" sz="quarter" idx="16"/>
          </p:nvPr>
        </p:nvSpPr>
        <p:spPr>
          <a:xfrm>
            <a:off x="4338086" y="2113750"/>
            <a:ext cx="3950208" cy="800899"/>
          </a:xfrm>
        </p:spPr>
        <p:txBody>
          <a:bodyPr>
            <a:noAutofit/>
          </a:bodyPr>
          <a:lstStyle/>
          <a:p>
            <a:pPr>
              <a:lnSpc>
                <a:spcPct val="100000"/>
              </a:lnSpc>
            </a:pPr>
            <a:r>
              <a:rPr lang="en-US" dirty="0" smtClean="0"/>
              <a:t>Monthly soil temperature data from NLDAS model (1979-2015)</a:t>
            </a:r>
            <a:endParaRPr lang="en-US" dirty="0"/>
          </a:p>
        </p:txBody>
      </p:sp>
      <p:sp>
        <p:nvSpPr>
          <p:cNvPr id="14" name="Text Placeholder 13"/>
          <p:cNvSpPr>
            <a:spLocks noGrp="1"/>
          </p:cNvSpPr>
          <p:nvPr>
            <p:ph type="body" sz="quarter" idx="17"/>
          </p:nvPr>
        </p:nvSpPr>
        <p:spPr>
          <a:xfrm>
            <a:off x="456803" y="5306143"/>
            <a:ext cx="3566160" cy="768096"/>
          </a:xfrm>
        </p:spPr>
        <p:txBody>
          <a:bodyPr>
            <a:normAutofit/>
          </a:bodyPr>
          <a:lstStyle/>
          <a:p>
            <a:r>
              <a:rPr lang="en-US" sz="3200" dirty="0" smtClean="0"/>
              <a:t>Analyzed</a:t>
            </a:r>
            <a:endParaRPr lang="en-US" sz="3200" dirty="0"/>
          </a:p>
        </p:txBody>
      </p:sp>
      <p:sp>
        <p:nvSpPr>
          <p:cNvPr id="15" name="Text Placeholder 14"/>
          <p:cNvSpPr>
            <a:spLocks noGrp="1"/>
          </p:cNvSpPr>
          <p:nvPr>
            <p:ph type="body" sz="quarter" idx="18"/>
          </p:nvPr>
        </p:nvSpPr>
        <p:spPr>
          <a:xfrm>
            <a:off x="475853" y="3764998"/>
            <a:ext cx="3566160" cy="768096"/>
          </a:xfrm>
        </p:spPr>
        <p:txBody>
          <a:bodyPr>
            <a:normAutofit/>
          </a:bodyPr>
          <a:lstStyle/>
          <a:p>
            <a:r>
              <a:rPr lang="en-US" sz="3200" dirty="0" smtClean="0"/>
              <a:t>Calculated</a:t>
            </a:r>
            <a:endParaRPr lang="en-US" sz="3200" dirty="0"/>
          </a:p>
        </p:txBody>
      </p:sp>
      <p:sp>
        <p:nvSpPr>
          <p:cNvPr id="16" name="Text Placeholder 15"/>
          <p:cNvSpPr>
            <a:spLocks noGrp="1"/>
          </p:cNvSpPr>
          <p:nvPr>
            <p:ph type="body" sz="quarter" idx="19"/>
          </p:nvPr>
        </p:nvSpPr>
        <p:spPr>
          <a:xfrm>
            <a:off x="4383495" y="3783197"/>
            <a:ext cx="3950208" cy="1105786"/>
          </a:xfrm>
        </p:spPr>
        <p:txBody>
          <a:bodyPr>
            <a:noAutofit/>
          </a:bodyPr>
          <a:lstStyle/>
          <a:p>
            <a:pPr>
              <a:lnSpc>
                <a:spcPct val="100000"/>
              </a:lnSpc>
            </a:pPr>
            <a:r>
              <a:rPr lang="en-US" dirty="0" smtClean="0"/>
              <a:t>Average 35 year monthly soil temperature per pixel</a:t>
            </a:r>
            <a:endParaRPr lang="en-US" dirty="0"/>
          </a:p>
        </p:txBody>
      </p:sp>
    </p:spTree>
    <p:extLst>
      <p:ext uri="{BB962C8B-B14F-4D97-AF65-F5344CB8AC3E}">
        <p14:creationId xmlns:p14="http://schemas.microsoft.com/office/powerpoint/2010/main" val="41247601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1832061"/>
            <a:ext cx="9144000" cy="4345455"/>
          </a:xfrm>
        </p:spPr>
        <p:txBody>
          <a:bodyPr>
            <a:normAutofit/>
          </a:bodyPr>
          <a:lstStyle/>
          <a:p>
            <a:r>
              <a:rPr lang="en-US" dirty="0" smtClean="0"/>
              <a:t>         Oct		    Nov		</a:t>
            </a:r>
            <a:r>
              <a:rPr lang="en-US" dirty="0"/>
              <a:t> </a:t>
            </a:r>
            <a:r>
              <a:rPr lang="en-US" dirty="0" smtClean="0"/>
              <a:t>           Dec		       Jan</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smtClean="0"/>
          </a:p>
          <a:p>
            <a:r>
              <a:rPr lang="en-US" dirty="0" smtClean="0"/>
              <a:t>         Feb		     Mar		</a:t>
            </a:r>
            <a:r>
              <a:rPr lang="en-US" dirty="0"/>
              <a:t> </a:t>
            </a:r>
            <a:r>
              <a:rPr lang="en-US" dirty="0" smtClean="0"/>
              <a:t>           Apr		      May</a:t>
            </a:r>
          </a:p>
        </p:txBody>
      </p:sp>
      <p:sp>
        <p:nvSpPr>
          <p:cNvPr id="3" name="Text Placeholder 2"/>
          <p:cNvSpPr>
            <a:spLocks noGrp="1"/>
          </p:cNvSpPr>
          <p:nvPr>
            <p:ph type="body" sz="quarter" idx="14"/>
          </p:nvPr>
        </p:nvSpPr>
        <p:spPr/>
        <p:txBody>
          <a:bodyPr/>
          <a:lstStyle/>
          <a:p>
            <a:pPr algn="ctr"/>
            <a:r>
              <a:rPr lang="en-US" dirty="0" smtClean="0"/>
              <a:t>Soil Temperature: Monthly </a:t>
            </a:r>
            <a:r>
              <a:rPr lang="en-US" dirty="0" err="1"/>
              <a:t>C</a:t>
            </a:r>
            <a:r>
              <a:rPr lang="en-US" dirty="0" err="1" smtClean="0"/>
              <a:t>limatologies</a:t>
            </a: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8" y="2241365"/>
            <a:ext cx="2081490" cy="138766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24650" y="2241365"/>
            <a:ext cx="2077005" cy="138467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3413" y="2244354"/>
            <a:ext cx="2077006" cy="138467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6990" y="2241365"/>
            <a:ext cx="2077005" cy="138467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 y="3917763"/>
            <a:ext cx="2077008" cy="1384672"/>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93413" y="3917763"/>
            <a:ext cx="2077008" cy="1384672"/>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66991" y="3917764"/>
            <a:ext cx="2077006" cy="1384670"/>
          </a:xfrm>
          <a:prstGeom prst="rect">
            <a:avLst/>
          </a:prstGeom>
        </p:spPr>
      </p:pic>
      <p:sp>
        <p:nvSpPr>
          <p:cNvPr id="23" name="Rectangle 22"/>
          <p:cNvSpPr/>
          <p:nvPr/>
        </p:nvSpPr>
        <p:spPr>
          <a:xfrm>
            <a:off x="3125440" y="5972175"/>
            <a:ext cx="475423" cy="438150"/>
          </a:xfrm>
          <a:prstGeom prst="rect">
            <a:avLst/>
          </a:prstGeom>
          <a:solidFill>
            <a:srgbClr val="6C1A04"/>
          </a:solidFill>
          <a:ln>
            <a:solidFill>
              <a:srgbClr val="6C1A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494205" y="5972175"/>
            <a:ext cx="475423" cy="43815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24647" y="3917761"/>
            <a:ext cx="2077008" cy="1384672"/>
          </a:xfrm>
          <a:prstGeom prst="rect">
            <a:avLst/>
          </a:prstGeom>
        </p:spPr>
      </p:pic>
      <p:sp>
        <p:nvSpPr>
          <p:cNvPr id="26" name="TextBox 25"/>
          <p:cNvSpPr txBox="1"/>
          <p:nvPr/>
        </p:nvSpPr>
        <p:spPr>
          <a:xfrm>
            <a:off x="2633936" y="6410325"/>
            <a:ext cx="1458431" cy="338554"/>
          </a:xfrm>
          <a:prstGeom prst="rect">
            <a:avLst/>
          </a:prstGeom>
          <a:noFill/>
        </p:spPr>
        <p:txBody>
          <a:bodyPr wrap="square" rtlCol="0">
            <a:spAutoFit/>
          </a:bodyPr>
          <a:lstStyle/>
          <a:p>
            <a:pPr algn="ctr"/>
            <a:r>
              <a:rPr lang="en-US" sz="1600" b="1" dirty="0" smtClean="0">
                <a:solidFill>
                  <a:schemeClr val="bg2">
                    <a:lumMod val="65000"/>
                  </a:schemeClr>
                </a:solidFill>
              </a:rPr>
              <a:t>Not Frozen</a:t>
            </a:r>
            <a:endParaRPr lang="en-US" sz="1600" b="1" dirty="0">
              <a:solidFill>
                <a:schemeClr val="bg2">
                  <a:lumMod val="65000"/>
                </a:schemeClr>
              </a:solidFill>
            </a:endParaRPr>
          </a:p>
        </p:txBody>
      </p:sp>
      <p:sp>
        <p:nvSpPr>
          <p:cNvPr id="28" name="TextBox 27"/>
          <p:cNvSpPr txBox="1"/>
          <p:nvPr/>
        </p:nvSpPr>
        <p:spPr>
          <a:xfrm>
            <a:off x="5002700" y="6410325"/>
            <a:ext cx="1458431" cy="338554"/>
          </a:xfrm>
          <a:prstGeom prst="rect">
            <a:avLst/>
          </a:prstGeom>
          <a:noFill/>
        </p:spPr>
        <p:txBody>
          <a:bodyPr wrap="square" rtlCol="0">
            <a:spAutoFit/>
          </a:bodyPr>
          <a:lstStyle/>
          <a:p>
            <a:pPr algn="ctr"/>
            <a:r>
              <a:rPr lang="en-US" sz="1600" b="1" dirty="0" smtClean="0">
                <a:solidFill>
                  <a:schemeClr val="bg2">
                    <a:lumMod val="65000"/>
                  </a:schemeClr>
                </a:solidFill>
              </a:rPr>
              <a:t>Frozen</a:t>
            </a:r>
            <a:endParaRPr lang="en-US" sz="1600" b="1" dirty="0">
              <a:solidFill>
                <a:schemeClr val="bg2">
                  <a:lumMod val="65000"/>
                </a:schemeClr>
              </a:solidFill>
            </a:endParaRPr>
          </a:p>
        </p:txBody>
      </p:sp>
    </p:spTree>
    <p:extLst>
      <p:ext uri="{BB962C8B-B14F-4D97-AF65-F5344CB8AC3E}">
        <p14:creationId xmlns:p14="http://schemas.microsoft.com/office/powerpoint/2010/main" val="20132523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pPr algn="ctr"/>
            <a:r>
              <a:rPr lang="en-US" dirty="0" smtClean="0"/>
              <a:t>Soil Temperature: </a:t>
            </a:r>
          </a:p>
          <a:p>
            <a:pPr algn="ctr"/>
            <a:r>
              <a:rPr lang="en-US" dirty="0" smtClean="0"/>
              <a:t>November vs March</a:t>
            </a:r>
            <a:endParaRPr lang="en-US" dirty="0"/>
          </a:p>
        </p:txBody>
      </p:sp>
      <p:sp>
        <p:nvSpPr>
          <p:cNvPr id="26" name="TextBox 25"/>
          <p:cNvSpPr txBox="1"/>
          <p:nvPr/>
        </p:nvSpPr>
        <p:spPr>
          <a:xfrm>
            <a:off x="1858133" y="6087128"/>
            <a:ext cx="1617734" cy="461665"/>
          </a:xfrm>
          <a:prstGeom prst="rect">
            <a:avLst/>
          </a:prstGeom>
          <a:noFill/>
        </p:spPr>
        <p:txBody>
          <a:bodyPr wrap="square" rtlCol="0">
            <a:spAutoFit/>
          </a:bodyPr>
          <a:lstStyle/>
          <a:p>
            <a:pPr algn="ctr"/>
            <a:r>
              <a:rPr lang="en-US" sz="1600" b="1" dirty="0" smtClean="0">
                <a:solidFill>
                  <a:schemeClr val="bg2">
                    <a:lumMod val="65000"/>
                  </a:schemeClr>
                </a:solidFill>
              </a:rPr>
              <a:t>-14 </a:t>
            </a:r>
            <a:r>
              <a:rPr lang="en-US" sz="1600" b="1" dirty="0">
                <a:solidFill>
                  <a:schemeClr val="bg2">
                    <a:lumMod val="65000"/>
                  </a:schemeClr>
                </a:solidFill>
              </a:rPr>
              <a:t>°</a:t>
            </a:r>
            <a:r>
              <a:rPr lang="en-US" sz="1600" b="1" dirty="0" smtClean="0">
                <a:solidFill>
                  <a:schemeClr val="bg2">
                    <a:lumMod val="65000"/>
                  </a:schemeClr>
                </a:solidFill>
              </a:rPr>
              <a:t>C </a:t>
            </a:r>
            <a:r>
              <a:rPr lang="en-US" sz="2400" b="1" dirty="0" smtClean="0">
                <a:solidFill>
                  <a:schemeClr val="bg2">
                    <a:lumMod val="65000"/>
                  </a:schemeClr>
                </a:solidFill>
              </a:rPr>
              <a:t>-</a:t>
            </a:r>
            <a:r>
              <a:rPr lang="en-US" sz="1600" b="1" dirty="0" smtClean="0">
                <a:solidFill>
                  <a:schemeClr val="bg2">
                    <a:lumMod val="65000"/>
                  </a:schemeClr>
                </a:solidFill>
              </a:rPr>
              <a:t> -9 </a:t>
            </a:r>
            <a:r>
              <a:rPr lang="en-US" sz="1600" b="1" dirty="0">
                <a:solidFill>
                  <a:schemeClr val="bg2">
                    <a:lumMod val="65000"/>
                  </a:schemeClr>
                </a:solidFill>
              </a:rPr>
              <a:t>°C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1581" y="2472809"/>
            <a:ext cx="3500438" cy="233362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929" y="2415658"/>
            <a:ext cx="3500438" cy="233362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flipH="1">
            <a:off x="4338993" y="3824847"/>
            <a:ext cx="376448" cy="3720434"/>
          </a:xfrm>
          <a:prstGeom prst="rect">
            <a:avLst/>
          </a:prstGeom>
        </p:spPr>
      </p:pic>
      <p:sp>
        <p:nvSpPr>
          <p:cNvPr id="21" name="TextBox 20"/>
          <p:cNvSpPr txBox="1"/>
          <p:nvPr/>
        </p:nvSpPr>
        <p:spPr>
          <a:xfrm>
            <a:off x="4092367" y="6148683"/>
            <a:ext cx="1617734" cy="338554"/>
          </a:xfrm>
          <a:prstGeom prst="rect">
            <a:avLst/>
          </a:prstGeom>
          <a:noFill/>
        </p:spPr>
        <p:txBody>
          <a:bodyPr wrap="square" rtlCol="0">
            <a:spAutoFit/>
          </a:bodyPr>
          <a:lstStyle/>
          <a:p>
            <a:pPr algn="ctr"/>
            <a:r>
              <a:rPr lang="en-US" sz="1600" b="1" dirty="0">
                <a:solidFill>
                  <a:schemeClr val="bg2">
                    <a:lumMod val="65000"/>
                  </a:schemeClr>
                </a:solidFill>
              </a:rPr>
              <a:t>0</a:t>
            </a:r>
            <a:r>
              <a:rPr lang="en-US" sz="1600" b="1" dirty="0" smtClean="0">
                <a:solidFill>
                  <a:schemeClr val="bg2">
                    <a:lumMod val="65000"/>
                  </a:schemeClr>
                </a:solidFill>
              </a:rPr>
              <a:t> </a:t>
            </a:r>
            <a:r>
              <a:rPr lang="en-US" sz="1600" b="1" dirty="0">
                <a:solidFill>
                  <a:schemeClr val="bg2">
                    <a:lumMod val="65000"/>
                  </a:schemeClr>
                </a:solidFill>
              </a:rPr>
              <a:t>°</a:t>
            </a:r>
            <a:r>
              <a:rPr lang="en-US" sz="1600" b="1" dirty="0" smtClean="0">
                <a:solidFill>
                  <a:schemeClr val="bg2">
                    <a:lumMod val="65000"/>
                  </a:schemeClr>
                </a:solidFill>
              </a:rPr>
              <a:t>C</a:t>
            </a:r>
            <a:endParaRPr lang="en-US" sz="1600" b="1" dirty="0">
              <a:solidFill>
                <a:schemeClr val="bg2">
                  <a:lumMod val="65000"/>
                </a:schemeClr>
              </a:solidFill>
            </a:endParaRPr>
          </a:p>
        </p:txBody>
      </p:sp>
      <p:sp>
        <p:nvSpPr>
          <p:cNvPr id="22" name="TextBox 21"/>
          <p:cNvSpPr txBox="1"/>
          <p:nvPr/>
        </p:nvSpPr>
        <p:spPr>
          <a:xfrm>
            <a:off x="5578567" y="6087127"/>
            <a:ext cx="1617734" cy="461665"/>
          </a:xfrm>
          <a:prstGeom prst="rect">
            <a:avLst/>
          </a:prstGeom>
          <a:noFill/>
        </p:spPr>
        <p:txBody>
          <a:bodyPr wrap="square" rtlCol="0">
            <a:spAutoFit/>
          </a:bodyPr>
          <a:lstStyle/>
          <a:p>
            <a:pPr algn="ctr"/>
            <a:r>
              <a:rPr lang="en-US" sz="1600" b="1" dirty="0" smtClean="0">
                <a:solidFill>
                  <a:schemeClr val="bg2">
                    <a:lumMod val="65000"/>
                  </a:schemeClr>
                </a:solidFill>
              </a:rPr>
              <a:t>3 </a:t>
            </a:r>
            <a:r>
              <a:rPr lang="en-US" sz="1600" b="1" dirty="0">
                <a:solidFill>
                  <a:schemeClr val="bg2">
                    <a:lumMod val="65000"/>
                  </a:schemeClr>
                </a:solidFill>
              </a:rPr>
              <a:t>°</a:t>
            </a:r>
            <a:r>
              <a:rPr lang="en-US" sz="1600" b="1" dirty="0" smtClean="0">
                <a:solidFill>
                  <a:schemeClr val="bg2">
                    <a:lumMod val="65000"/>
                  </a:schemeClr>
                </a:solidFill>
              </a:rPr>
              <a:t>C </a:t>
            </a:r>
            <a:r>
              <a:rPr lang="en-US" sz="2400" b="1" dirty="0" smtClean="0">
                <a:solidFill>
                  <a:schemeClr val="bg2">
                    <a:lumMod val="65000"/>
                  </a:schemeClr>
                </a:solidFill>
              </a:rPr>
              <a:t>-</a:t>
            </a:r>
            <a:r>
              <a:rPr lang="en-US" sz="1600" b="1" dirty="0" smtClean="0">
                <a:solidFill>
                  <a:schemeClr val="bg2">
                    <a:lumMod val="65000"/>
                  </a:schemeClr>
                </a:solidFill>
              </a:rPr>
              <a:t> 5 </a:t>
            </a:r>
            <a:r>
              <a:rPr lang="en-US" sz="1600" b="1" dirty="0">
                <a:solidFill>
                  <a:schemeClr val="bg2">
                    <a:lumMod val="65000"/>
                  </a:schemeClr>
                </a:solidFill>
              </a:rPr>
              <a:t>°C </a:t>
            </a:r>
          </a:p>
        </p:txBody>
      </p:sp>
      <p:cxnSp>
        <p:nvCxnSpPr>
          <p:cNvPr id="9" name="Straight Connector 8"/>
          <p:cNvCxnSpPr/>
          <p:nvPr/>
        </p:nvCxnSpPr>
        <p:spPr>
          <a:xfrm>
            <a:off x="4887568" y="5848148"/>
            <a:ext cx="0" cy="337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805867" y="5854732"/>
            <a:ext cx="0" cy="337011"/>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210300" y="5857777"/>
            <a:ext cx="0" cy="337011"/>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585136" y="2011918"/>
            <a:ext cx="1514023" cy="369332"/>
          </a:xfrm>
          <a:prstGeom prst="rect">
            <a:avLst/>
          </a:prstGeom>
          <a:noFill/>
        </p:spPr>
        <p:txBody>
          <a:bodyPr wrap="square" rtlCol="0">
            <a:spAutoFit/>
          </a:bodyPr>
          <a:lstStyle/>
          <a:p>
            <a:pPr algn="ctr"/>
            <a:r>
              <a:rPr lang="en-US" dirty="0" smtClean="0"/>
              <a:t>November</a:t>
            </a:r>
            <a:endParaRPr lang="en-US" dirty="0"/>
          </a:p>
        </p:txBody>
      </p:sp>
      <p:sp>
        <p:nvSpPr>
          <p:cNvPr id="34" name="TextBox 33"/>
          <p:cNvSpPr txBox="1"/>
          <p:nvPr/>
        </p:nvSpPr>
        <p:spPr>
          <a:xfrm>
            <a:off x="6210300" y="2069068"/>
            <a:ext cx="1143000" cy="369332"/>
          </a:xfrm>
          <a:prstGeom prst="rect">
            <a:avLst/>
          </a:prstGeom>
          <a:noFill/>
        </p:spPr>
        <p:txBody>
          <a:bodyPr wrap="square" rtlCol="0">
            <a:spAutoFit/>
          </a:bodyPr>
          <a:lstStyle/>
          <a:p>
            <a:pPr algn="ctr"/>
            <a:r>
              <a:rPr lang="en-US" dirty="0" smtClean="0"/>
              <a:t>March</a:t>
            </a:r>
            <a:endParaRPr lang="en-US" dirty="0"/>
          </a:p>
        </p:txBody>
      </p:sp>
      <p:sp>
        <p:nvSpPr>
          <p:cNvPr id="4" name="TextBox 3"/>
          <p:cNvSpPr txBox="1"/>
          <p:nvPr/>
        </p:nvSpPr>
        <p:spPr>
          <a:xfrm>
            <a:off x="2632710" y="2914185"/>
            <a:ext cx="1028700" cy="246221"/>
          </a:xfrm>
          <a:prstGeom prst="rect">
            <a:avLst/>
          </a:prstGeom>
          <a:noFill/>
        </p:spPr>
        <p:txBody>
          <a:bodyPr wrap="square" rtlCol="0">
            <a:spAutoFit/>
          </a:bodyPr>
          <a:lstStyle/>
          <a:p>
            <a:r>
              <a:rPr lang="en-US" sz="1000" b="1" dirty="0" smtClean="0">
                <a:solidFill>
                  <a:schemeClr val="accent1">
                    <a:lumMod val="75000"/>
                  </a:schemeClr>
                </a:solidFill>
                <a:effectLst>
                  <a:outerShdw blurRad="38100" dist="38100" dir="2700000" algn="tl">
                    <a:srgbClr val="000000">
                      <a:alpha val="43137"/>
                    </a:srgbClr>
                  </a:outerShdw>
                </a:effectLst>
              </a:rPr>
              <a:t>Bismarck, ND</a:t>
            </a:r>
            <a:endParaRPr lang="en-US" sz="1000" b="1" dirty="0">
              <a:solidFill>
                <a:schemeClr val="accent1">
                  <a:lumMod val="75000"/>
                </a:schemeClr>
              </a:solidFill>
              <a:effectLst>
                <a:outerShdw blurRad="38100" dist="38100" dir="2700000" algn="tl">
                  <a:srgbClr val="000000">
                    <a:alpha val="43137"/>
                  </a:srgbClr>
                </a:outerShdw>
              </a:effectLst>
            </a:endParaRPr>
          </a:p>
        </p:txBody>
      </p:sp>
      <p:sp>
        <p:nvSpPr>
          <p:cNvPr id="23" name="TextBox 22"/>
          <p:cNvSpPr txBox="1"/>
          <p:nvPr/>
        </p:nvSpPr>
        <p:spPr>
          <a:xfrm>
            <a:off x="978301" y="3066837"/>
            <a:ext cx="934794" cy="246221"/>
          </a:xfrm>
          <a:prstGeom prst="rect">
            <a:avLst/>
          </a:prstGeom>
          <a:noFill/>
        </p:spPr>
        <p:txBody>
          <a:bodyPr wrap="square" rtlCol="0">
            <a:spAutoFit/>
          </a:bodyPr>
          <a:lstStyle/>
          <a:p>
            <a:r>
              <a:rPr lang="en-US" sz="1000" b="1" dirty="0" smtClean="0">
                <a:solidFill>
                  <a:schemeClr val="accent1">
                    <a:lumMod val="75000"/>
                  </a:schemeClr>
                </a:solidFill>
                <a:effectLst>
                  <a:outerShdw blurRad="38100" dist="38100" dir="2700000" algn="tl">
                    <a:srgbClr val="000000">
                      <a:alpha val="43137"/>
                    </a:srgbClr>
                  </a:outerShdw>
                </a:effectLst>
              </a:rPr>
              <a:t>Billings, MT</a:t>
            </a:r>
            <a:endParaRPr lang="en-US" sz="1000" b="1" dirty="0">
              <a:solidFill>
                <a:schemeClr val="accent1">
                  <a:lumMod val="75000"/>
                </a:schemeClr>
              </a:solidFill>
              <a:effectLst>
                <a:outerShdw blurRad="38100" dist="38100" dir="2700000" algn="tl">
                  <a:srgbClr val="000000">
                    <a:alpha val="43137"/>
                  </a:srgbClr>
                </a:outerShdw>
              </a:effectLst>
            </a:endParaRPr>
          </a:p>
        </p:txBody>
      </p:sp>
      <p:sp>
        <p:nvSpPr>
          <p:cNvPr id="19" name="TextBox 18"/>
          <p:cNvSpPr txBox="1"/>
          <p:nvPr/>
        </p:nvSpPr>
        <p:spPr>
          <a:xfrm>
            <a:off x="5435923" y="3114240"/>
            <a:ext cx="1028700" cy="246221"/>
          </a:xfrm>
          <a:prstGeom prst="rect">
            <a:avLst/>
          </a:prstGeom>
          <a:noFill/>
        </p:spPr>
        <p:txBody>
          <a:bodyPr wrap="square" rtlCol="0">
            <a:spAutoFit/>
          </a:bodyPr>
          <a:lstStyle/>
          <a:p>
            <a:r>
              <a:rPr lang="en-US" sz="1000" b="1" dirty="0" smtClean="0">
                <a:solidFill>
                  <a:schemeClr val="accent1">
                    <a:lumMod val="75000"/>
                  </a:schemeClr>
                </a:solidFill>
                <a:effectLst>
                  <a:outerShdw blurRad="38100" dist="38100" dir="2700000" algn="tl">
                    <a:srgbClr val="000000">
                      <a:alpha val="43137"/>
                    </a:srgbClr>
                  </a:outerShdw>
                </a:effectLst>
              </a:rPr>
              <a:t>Billings, MT</a:t>
            </a:r>
            <a:endParaRPr lang="en-US" sz="1000" b="1" dirty="0">
              <a:solidFill>
                <a:schemeClr val="accent1">
                  <a:lumMod val="75000"/>
                </a:schemeClr>
              </a:solidFill>
              <a:effectLst>
                <a:outerShdw blurRad="38100" dist="38100" dir="2700000" algn="tl">
                  <a:srgbClr val="000000">
                    <a:alpha val="43137"/>
                  </a:srgbClr>
                </a:outerShdw>
              </a:effectLst>
            </a:endParaRPr>
          </a:p>
        </p:txBody>
      </p:sp>
      <p:sp>
        <p:nvSpPr>
          <p:cNvPr id="20" name="TextBox 19"/>
          <p:cNvSpPr txBox="1"/>
          <p:nvPr/>
        </p:nvSpPr>
        <p:spPr>
          <a:xfrm>
            <a:off x="7047732" y="2991128"/>
            <a:ext cx="1028700" cy="246221"/>
          </a:xfrm>
          <a:prstGeom prst="rect">
            <a:avLst/>
          </a:prstGeom>
          <a:noFill/>
        </p:spPr>
        <p:txBody>
          <a:bodyPr wrap="square" rtlCol="0">
            <a:spAutoFit/>
          </a:bodyPr>
          <a:lstStyle>
            <a:defPPr>
              <a:defRPr lang="en-US"/>
            </a:defPPr>
            <a:lvl1pPr>
              <a:defRPr sz="1000" b="1">
                <a:solidFill>
                  <a:schemeClr val="accent3">
                    <a:lumMod val="75000"/>
                  </a:schemeClr>
                </a:solidFill>
                <a:effectLst>
                  <a:outerShdw blurRad="38100" dist="38100" dir="2700000" algn="tl">
                    <a:srgbClr val="000000">
                      <a:alpha val="43137"/>
                    </a:srgbClr>
                  </a:outerShdw>
                </a:effectLst>
              </a:defRPr>
            </a:lvl1pPr>
          </a:lstStyle>
          <a:p>
            <a:r>
              <a:rPr lang="en-US" dirty="0">
                <a:solidFill>
                  <a:schemeClr val="accent1">
                    <a:lumMod val="75000"/>
                  </a:schemeClr>
                </a:solidFill>
              </a:rPr>
              <a:t>Bismarck, ND</a:t>
            </a:r>
          </a:p>
        </p:txBody>
      </p:sp>
      <p:sp>
        <p:nvSpPr>
          <p:cNvPr id="16" name="Oval 15"/>
          <p:cNvSpPr/>
          <p:nvPr/>
        </p:nvSpPr>
        <p:spPr>
          <a:xfrm>
            <a:off x="2632710" y="309138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62972" y="314422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1784249" y="3169430"/>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217920" y="3222769"/>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513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P spid="19" grpId="0"/>
      <p:bldP spid="20" grpId="0"/>
      <p:bldP spid="16" grpId="0" animBg="1"/>
      <p:bldP spid="17" grpId="0" animBg="1"/>
      <p:bldP spid="2"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https://lh6.googleusercontent.com/R-jWzRzmFVXwi-i-_eTdhOUwiYDHkCQ1KTS3GweZ6CQuQ97vXJdJPeSVucWcnGucG_vegZPo-vuTB-luPbZFPIzwIwO-NKCHDNmln4KSllkOEPt-bgfTWf3c_jm9tbmQES5p-Zvf"/>
          <p:cNvPicPr/>
          <p:nvPr/>
        </p:nvPicPr>
        <p:blipFill>
          <a:blip r:embed="rId3">
            <a:extLst>
              <a:ext uri="{28A0092B-C50C-407E-A947-70E740481C1C}">
                <a14:useLocalDpi xmlns:a14="http://schemas.microsoft.com/office/drawing/2010/main" val="0"/>
              </a:ext>
            </a:extLst>
          </a:blip>
          <a:srcRect/>
          <a:stretch>
            <a:fillRect/>
          </a:stretch>
        </p:blipFill>
        <p:spPr bwMode="auto">
          <a:xfrm>
            <a:off x="1590676" y="1201625"/>
            <a:ext cx="5953124" cy="5305107"/>
          </a:xfrm>
          <a:prstGeom prst="rect">
            <a:avLst/>
          </a:prstGeom>
          <a:noFill/>
          <a:ln>
            <a:noFill/>
          </a:ln>
        </p:spPr>
      </p:pic>
      <p:sp>
        <p:nvSpPr>
          <p:cNvPr id="27" name="Rectangle 26"/>
          <p:cNvSpPr/>
          <p:nvPr/>
        </p:nvSpPr>
        <p:spPr>
          <a:xfrm>
            <a:off x="7543800" y="3122930"/>
            <a:ext cx="295275" cy="27178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8" name="Rectangle 27"/>
          <p:cNvSpPr/>
          <p:nvPr/>
        </p:nvSpPr>
        <p:spPr>
          <a:xfrm>
            <a:off x="7548245" y="3595370"/>
            <a:ext cx="299085" cy="2762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9" name="TextBox 57"/>
          <p:cNvSpPr txBox="1"/>
          <p:nvPr/>
        </p:nvSpPr>
        <p:spPr>
          <a:xfrm>
            <a:off x="7745730" y="3122930"/>
            <a:ext cx="1258570" cy="306070"/>
          </a:xfrm>
          <a:prstGeom prst="rect">
            <a:avLst/>
          </a:prstGeom>
          <a:noFill/>
        </p:spPr>
        <p:txBody>
          <a:bodyPr wrap="square" rtlCol="0">
            <a:spAutoFit/>
          </a:bodyPr>
          <a:lstStyle/>
          <a:p>
            <a:pPr marL="0" marR="0" algn="ctr">
              <a:spcBef>
                <a:spcPts val="0"/>
              </a:spcBef>
              <a:spcAft>
                <a:spcPts val="0"/>
              </a:spcAft>
            </a:pPr>
            <a:r>
              <a:rPr lang="en-US" sz="1200" kern="1200" dirty="0">
                <a:effectLst/>
                <a:latin typeface="Century Gothic"/>
                <a:ea typeface="Times New Roman"/>
                <a:cs typeface="Times New Roman"/>
              </a:rPr>
              <a:t>Bismarck, ND</a:t>
            </a:r>
            <a:endParaRPr lang="en-US" sz="1200" dirty="0">
              <a:effectLst/>
              <a:latin typeface="Times New Roman"/>
              <a:ea typeface="Times New Roman"/>
            </a:endParaRPr>
          </a:p>
        </p:txBody>
      </p:sp>
      <p:sp>
        <p:nvSpPr>
          <p:cNvPr id="31" name="TextBox 58"/>
          <p:cNvSpPr txBox="1"/>
          <p:nvPr/>
        </p:nvSpPr>
        <p:spPr>
          <a:xfrm>
            <a:off x="7846060" y="3597275"/>
            <a:ext cx="1054100" cy="306070"/>
          </a:xfrm>
          <a:prstGeom prst="rect">
            <a:avLst/>
          </a:prstGeom>
          <a:noFill/>
        </p:spPr>
        <p:txBody>
          <a:bodyPr wrap="square" rtlCol="0">
            <a:spAutoFit/>
          </a:bodyPr>
          <a:lstStyle/>
          <a:p>
            <a:pPr marL="0" marR="0" algn="ctr">
              <a:spcBef>
                <a:spcPts val="0"/>
              </a:spcBef>
              <a:spcAft>
                <a:spcPts val="0"/>
              </a:spcAft>
            </a:pPr>
            <a:r>
              <a:rPr lang="en-US" sz="1200" kern="1200">
                <a:effectLst/>
                <a:latin typeface="Century Gothic"/>
                <a:ea typeface="Times New Roman"/>
                <a:cs typeface="Times New Roman"/>
              </a:rPr>
              <a:t>Billings, MT</a:t>
            </a:r>
            <a:endParaRPr lang="en-US" sz="1200">
              <a:effectLst/>
              <a:latin typeface="Times New Roman"/>
              <a:ea typeface="Times New Roman"/>
            </a:endParaRPr>
          </a:p>
        </p:txBody>
      </p:sp>
      <p:sp>
        <p:nvSpPr>
          <p:cNvPr id="32" name="TextBox 31"/>
          <p:cNvSpPr txBox="1"/>
          <p:nvPr/>
        </p:nvSpPr>
        <p:spPr>
          <a:xfrm>
            <a:off x="1647825" y="174443"/>
            <a:ext cx="5848350" cy="830997"/>
          </a:xfrm>
          <a:prstGeom prst="rect">
            <a:avLst/>
          </a:prstGeom>
          <a:noFill/>
        </p:spPr>
        <p:txBody>
          <a:bodyPr wrap="square" rtlCol="0">
            <a:spAutoFit/>
          </a:bodyPr>
          <a:lstStyle/>
          <a:p>
            <a:pPr algn="ctr"/>
            <a:r>
              <a:rPr lang="en-US" sz="2400" dirty="0" smtClean="0"/>
              <a:t>Frozen Month Duration</a:t>
            </a:r>
          </a:p>
          <a:p>
            <a:pPr algn="ctr"/>
            <a:r>
              <a:rPr lang="en-US" sz="2400" dirty="0" smtClean="0"/>
              <a:t>Billings, MT vs Bismarck, ND </a:t>
            </a:r>
            <a:endParaRPr lang="en-US" sz="2400" dirty="0"/>
          </a:p>
        </p:txBody>
      </p:sp>
    </p:spTree>
    <p:extLst>
      <p:ext uri="{BB962C8B-B14F-4D97-AF65-F5344CB8AC3E}">
        <p14:creationId xmlns:p14="http://schemas.microsoft.com/office/powerpoint/2010/main" val="38652201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1"/>
          </p:nvPr>
        </p:nvSpPr>
        <p:spPr>
          <a:xfrm>
            <a:off x="4551842" y="5125380"/>
            <a:ext cx="3950208" cy="704088"/>
          </a:xfrm>
        </p:spPr>
        <p:txBody>
          <a:bodyPr>
            <a:noAutofit/>
          </a:bodyPr>
          <a:lstStyle/>
          <a:p>
            <a:pPr>
              <a:lnSpc>
                <a:spcPct val="100000"/>
              </a:lnSpc>
            </a:pPr>
            <a:r>
              <a:rPr lang="en-US" dirty="0" err="1" smtClean="0"/>
              <a:t>Climatologies</a:t>
            </a:r>
            <a:r>
              <a:rPr lang="en-US" dirty="0" smtClean="0"/>
              <a:t> of monthly averages and a table that also included yearly averages</a:t>
            </a:r>
          </a:p>
        </p:txBody>
      </p:sp>
      <p:sp>
        <p:nvSpPr>
          <p:cNvPr id="2" name="Text Placeholder 1"/>
          <p:cNvSpPr>
            <a:spLocks noGrp="1"/>
          </p:cNvSpPr>
          <p:nvPr>
            <p:ph type="body" sz="quarter" idx="14"/>
          </p:nvPr>
        </p:nvSpPr>
        <p:spPr/>
        <p:txBody>
          <a:bodyPr/>
          <a:lstStyle/>
          <a:p>
            <a:r>
              <a:rPr lang="en-US" sz="4000" dirty="0" smtClean="0">
                <a:solidFill>
                  <a:schemeClr val="accent3">
                    <a:lumMod val="50000"/>
                  </a:schemeClr>
                </a:solidFill>
              </a:rPr>
              <a:t>Soil</a:t>
            </a:r>
            <a:r>
              <a:rPr lang="en-US" dirty="0" smtClean="0">
                <a:solidFill>
                  <a:schemeClr val="accent3">
                    <a:lumMod val="50000"/>
                  </a:schemeClr>
                </a:solidFill>
              </a:rPr>
              <a:t> </a:t>
            </a:r>
            <a:r>
              <a:rPr lang="en-US" sz="4000" dirty="0" smtClean="0">
                <a:solidFill>
                  <a:schemeClr val="accent3">
                    <a:lumMod val="50000"/>
                  </a:schemeClr>
                </a:solidFill>
              </a:rPr>
              <a:t>Moisture</a:t>
            </a:r>
            <a:endParaRPr lang="en-US" sz="4000" dirty="0">
              <a:solidFill>
                <a:schemeClr val="accent3">
                  <a:lumMod val="50000"/>
                </a:schemeClr>
              </a:solidFill>
            </a:endParaRPr>
          </a:p>
        </p:txBody>
      </p:sp>
      <p:sp>
        <p:nvSpPr>
          <p:cNvPr id="4" name="Text Placeholder 3"/>
          <p:cNvSpPr>
            <a:spLocks noGrp="1"/>
          </p:cNvSpPr>
          <p:nvPr>
            <p:ph type="body" sz="quarter" idx="16"/>
          </p:nvPr>
        </p:nvSpPr>
        <p:spPr>
          <a:xfrm>
            <a:off x="4572000" y="1960433"/>
            <a:ext cx="4167963" cy="829552"/>
          </a:xfrm>
        </p:spPr>
        <p:txBody>
          <a:bodyPr>
            <a:noAutofit/>
          </a:bodyPr>
          <a:lstStyle/>
          <a:p>
            <a:pPr>
              <a:lnSpc>
                <a:spcPct val="100000"/>
              </a:lnSpc>
            </a:pPr>
            <a:r>
              <a:rPr lang="en-US" dirty="0"/>
              <a:t>Model of soil moisture content produced by data assimilation (1979-2015</a:t>
            </a:r>
            <a:r>
              <a:rPr lang="en-US" dirty="0" smtClean="0"/>
              <a:t>)</a:t>
            </a:r>
          </a:p>
        </p:txBody>
      </p:sp>
      <p:sp>
        <p:nvSpPr>
          <p:cNvPr id="5" name="Text Placeholder 4"/>
          <p:cNvSpPr>
            <a:spLocks noGrp="1"/>
          </p:cNvSpPr>
          <p:nvPr>
            <p:ph type="body" sz="quarter" idx="17"/>
          </p:nvPr>
        </p:nvSpPr>
        <p:spPr>
          <a:xfrm>
            <a:off x="546735" y="5169027"/>
            <a:ext cx="3566160" cy="768096"/>
          </a:xfrm>
        </p:spPr>
        <p:txBody>
          <a:bodyPr>
            <a:normAutofit/>
          </a:bodyPr>
          <a:lstStyle/>
          <a:p>
            <a:r>
              <a:rPr lang="en-US" sz="3000" dirty="0" smtClean="0"/>
              <a:t>Created</a:t>
            </a:r>
          </a:p>
        </p:txBody>
      </p:sp>
      <p:sp>
        <p:nvSpPr>
          <p:cNvPr id="8" name="Text Placeholder 7"/>
          <p:cNvSpPr>
            <a:spLocks noGrp="1"/>
          </p:cNvSpPr>
          <p:nvPr>
            <p:ph type="body" sz="quarter" idx="18"/>
          </p:nvPr>
        </p:nvSpPr>
        <p:spPr>
          <a:xfrm>
            <a:off x="583727" y="3641616"/>
            <a:ext cx="3566160" cy="768096"/>
          </a:xfrm>
        </p:spPr>
        <p:txBody>
          <a:bodyPr>
            <a:normAutofit/>
          </a:bodyPr>
          <a:lstStyle/>
          <a:p>
            <a:r>
              <a:rPr lang="en-US" sz="3000" dirty="0" smtClean="0"/>
              <a:t>Calculated</a:t>
            </a:r>
            <a:endParaRPr lang="en-US" sz="3000" dirty="0"/>
          </a:p>
        </p:txBody>
      </p:sp>
      <p:sp>
        <p:nvSpPr>
          <p:cNvPr id="9" name="Text Placeholder 8"/>
          <p:cNvSpPr>
            <a:spLocks noGrp="1"/>
          </p:cNvSpPr>
          <p:nvPr>
            <p:ph type="body" sz="quarter" idx="19"/>
          </p:nvPr>
        </p:nvSpPr>
        <p:spPr>
          <a:xfrm>
            <a:off x="4572000" y="3304908"/>
            <a:ext cx="3950208" cy="1532905"/>
          </a:xfrm>
        </p:spPr>
        <p:txBody>
          <a:bodyPr>
            <a:normAutofit fontScale="85000" lnSpcReduction="20000"/>
          </a:bodyPr>
          <a:lstStyle/>
          <a:p>
            <a:pPr>
              <a:lnSpc>
                <a:spcPct val="100000"/>
              </a:lnSpc>
            </a:pPr>
            <a:r>
              <a:rPr lang="en-US" sz="2400" dirty="0" smtClean="0"/>
              <a:t>Monthly and yearly averages of soil moisture content present</a:t>
            </a:r>
          </a:p>
          <a:p>
            <a:pPr>
              <a:lnSpc>
                <a:spcPct val="100000"/>
              </a:lnSpc>
            </a:pPr>
            <a:r>
              <a:rPr lang="en-US" sz="2400" dirty="0"/>
              <a:t>Validated the utility of </a:t>
            </a:r>
            <a:r>
              <a:rPr lang="en-US" sz="2400" dirty="0" smtClean="0"/>
              <a:t>NLDAS with SCAN</a:t>
            </a:r>
            <a:endParaRPr lang="en-US" sz="2400" dirty="0"/>
          </a:p>
          <a:p>
            <a:pPr>
              <a:lnSpc>
                <a:spcPct val="100000"/>
              </a:lnSpc>
            </a:pPr>
            <a:endParaRPr lang="en-US" dirty="0" smtClean="0"/>
          </a:p>
        </p:txBody>
      </p:sp>
      <p:sp>
        <p:nvSpPr>
          <p:cNvPr id="10" name="Text Placeholder 11"/>
          <p:cNvSpPr txBox="1">
            <a:spLocks/>
          </p:cNvSpPr>
          <p:nvPr/>
        </p:nvSpPr>
        <p:spPr>
          <a:xfrm>
            <a:off x="-223283" y="1720064"/>
            <a:ext cx="4391247" cy="768096"/>
          </a:xfrm>
          <a:prstGeom prst="rect">
            <a:avLst/>
          </a:prstGeom>
        </p:spPr>
        <p:txBody>
          <a:bodyPr vert="horz" lIns="91440" tIns="45720" rIns="91440" bIns="45720" rtlCol="0">
            <a:noAutofit/>
          </a:bodyPr>
          <a:lstStyle>
            <a:lvl1pPr marL="0" indent="0" algn="r" defTabSz="914400" rtl="0" eaLnBrk="1" latinLnBrk="0" hangingPunct="1">
              <a:lnSpc>
                <a:spcPct val="90000"/>
              </a:lnSpc>
              <a:spcBef>
                <a:spcPts val="1000"/>
              </a:spcBef>
              <a:buFont typeface="Arial" panose="020B0604020202020204" pitchFamily="34" charset="0"/>
              <a:buNone/>
              <a:defRPr sz="4400" b="1" kern="1200" baseline="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000" dirty="0" smtClean="0"/>
              <a:t>North American Land Data Assimilation System (NLDAS)</a:t>
            </a:r>
            <a:endParaRPr lang="en-US" sz="3000" dirty="0"/>
          </a:p>
        </p:txBody>
      </p:sp>
    </p:spTree>
    <p:extLst>
      <p:ext uri="{BB962C8B-B14F-4D97-AF65-F5344CB8AC3E}">
        <p14:creationId xmlns:p14="http://schemas.microsoft.com/office/powerpoint/2010/main" val="2641700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G:\NCEI_NASA_DEVELOP\2015FallTerm\Deliverables\Images\from Kevin\Beartooth Pass 1 6_17_2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0100" y="823469"/>
            <a:ext cx="4533900" cy="5109138"/>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4"/>
          <p:cNvSpPr>
            <a:spLocks noGrp="1"/>
          </p:cNvSpPr>
          <p:nvPr>
            <p:ph type="body" sz="quarter" idx="13"/>
          </p:nvPr>
        </p:nvSpPr>
        <p:spPr>
          <a:xfrm>
            <a:off x="0" y="5932607"/>
            <a:ext cx="3655596" cy="274320"/>
          </a:xfrm>
        </p:spPr>
        <p:txBody>
          <a:bodyPr/>
          <a:lstStyle/>
          <a:p>
            <a:r>
              <a:rPr lang="en-US" dirty="0" smtClean="0"/>
              <a:t>U.S. Army</a:t>
            </a:r>
            <a:r>
              <a:rPr lang="en-US" dirty="0" smtClean="0"/>
              <a:t> </a:t>
            </a:r>
            <a:r>
              <a:rPr lang="en-US" dirty="0" smtClean="0"/>
              <a:t>Corps of Engineers </a:t>
            </a:r>
            <a:endParaRPr lang="en-US" dirty="0"/>
          </a:p>
        </p:txBody>
      </p:sp>
      <p:sp>
        <p:nvSpPr>
          <p:cNvPr id="9" name="Text Placeholder 4"/>
          <p:cNvSpPr>
            <a:spLocks noGrp="1"/>
          </p:cNvSpPr>
          <p:nvPr>
            <p:ph type="body" sz="quarter" idx="13"/>
          </p:nvPr>
        </p:nvSpPr>
        <p:spPr>
          <a:xfrm>
            <a:off x="5881797" y="3241137"/>
            <a:ext cx="3262201" cy="274320"/>
          </a:xfrm>
        </p:spPr>
        <p:txBody>
          <a:bodyPr/>
          <a:lstStyle/>
          <a:p>
            <a:pPr algn="ctr"/>
            <a:r>
              <a:rPr lang="en-US" dirty="0" smtClean="0">
                <a:solidFill>
                  <a:schemeClr val="bg1"/>
                </a:solidFill>
              </a:rPr>
              <a:t>From Deliverables -&gt; Images</a:t>
            </a:r>
            <a:endParaRPr lang="en-US" dirty="0">
              <a:solidFill>
                <a:schemeClr val="bg1"/>
              </a:solidFill>
            </a:endParaRPr>
          </a:p>
        </p:txBody>
      </p:sp>
      <p:pic>
        <p:nvPicPr>
          <p:cNvPr id="10" name="Picture 9" descr="G:\NCEI_NASA_DEVELOP\2015FallTerm\Deliverables\Images\from Doug\DSC0109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0100" y="1098883"/>
            <a:ext cx="4533900" cy="34004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G:\NCEI_NASA_DEVELOP\2015FallTerm\Deliverables\Images\Aerial_view_flooding_Missouri_River.jpg"/>
          <p:cNvPicPr>
            <a:picLocks noChangeAspect="1" noChangeArrowheads="1"/>
          </p:cNvPicPr>
          <p:nvPr/>
        </p:nvPicPr>
        <p:blipFill rotWithShape="1">
          <a:blip r:embed="rId5">
            <a:extLst>
              <a:ext uri="{28A0092B-C50C-407E-A947-70E740481C1C}">
                <a14:useLocalDpi xmlns:a14="http://schemas.microsoft.com/office/drawing/2010/main" val="0"/>
              </a:ext>
            </a:extLst>
          </a:blip>
          <a:srcRect l="718" t="6171" r="141" b="19970"/>
          <a:stretch/>
        </p:blipFill>
        <p:spPr bwMode="auto">
          <a:xfrm>
            <a:off x="0" y="823468"/>
            <a:ext cx="9144000" cy="5109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05371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789467" y="78341"/>
            <a:ext cx="7793666" cy="1754326"/>
          </a:xfrm>
          <a:prstGeom prst="rect">
            <a:avLst/>
          </a:prstGeom>
          <a:noFill/>
        </p:spPr>
        <p:txBody>
          <a:bodyPr wrap="square" rtlCol="0">
            <a:spAutoFit/>
          </a:bodyPr>
          <a:lstStyle/>
          <a:p>
            <a:pPr algn="ctr"/>
            <a:r>
              <a:rPr lang="en-US" sz="3600" b="1" dirty="0" smtClean="0"/>
              <a:t>Results: Monthly </a:t>
            </a:r>
            <a:r>
              <a:rPr lang="en-US" sz="3600" b="1" dirty="0" err="1" smtClean="0"/>
              <a:t>Climatologies</a:t>
            </a:r>
            <a:r>
              <a:rPr lang="en-US" sz="3600" b="1" dirty="0" smtClean="0"/>
              <a:t> for Soil Moisture Content</a:t>
            </a:r>
          </a:p>
          <a:p>
            <a:pPr algn="ctr"/>
            <a:endParaRPr lang="en-US" sz="3600" b="1"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3" y="1404431"/>
            <a:ext cx="2272261" cy="1512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222636" y="2409245"/>
            <a:ext cx="683812" cy="369332"/>
          </a:xfrm>
          <a:prstGeom prst="rect">
            <a:avLst/>
          </a:prstGeom>
          <a:noFill/>
        </p:spPr>
        <p:txBody>
          <a:bodyPr wrap="square" rtlCol="0">
            <a:spAutoFit/>
          </a:bodyPr>
          <a:lstStyle/>
          <a:p>
            <a:r>
              <a:rPr lang="en-US" dirty="0" smtClean="0"/>
              <a:t>Oct</a:t>
            </a:r>
            <a:endParaRPr lang="en-US" dirty="0"/>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6322" y="1404431"/>
            <a:ext cx="2268211" cy="1512140"/>
          </a:xfrm>
          <a:prstGeom prst="rect">
            <a:avLst/>
          </a:prstGeom>
        </p:spPr>
      </p:pic>
      <p:sp>
        <p:nvSpPr>
          <p:cNvPr id="35" name="TextBox 34"/>
          <p:cNvSpPr txBox="1"/>
          <p:nvPr/>
        </p:nvSpPr>
        <p:spPr>
          <a:xfrm>
            <a:off x="2592127" y="2409245"/>
            <a:ext cx="635110" cy="369332"/>
          </a:xfrm>
          <a:prstGeom prst="rect">
            <a:avLst/>
          </a:prstGeom>
          <a:noFill/>
        </p:spPr>
        <p:txBody>
          <a:bodyPr wrap="none" rtlCol="0">
            <a:spAutoFit/>
          </a:bodyPr>
          <a:lstStyle/>
          <a:p>
            <a:r>
              <a:rPr lang="en-US" dirty="0" smtClean="0"/>
              <a:t>Nov</a:t>
            </a:r>
            <a:endParaRPr lang="en-US" dirty="0"/>
          </a:p>
        </p:txBody>
      </p:sp>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675" y="1409543"/>
            <a:ext cx="2260539" cy="1507027"/>
          </a:xfrm>
          <a:prstGeom prst="rect">
            <a:avLst/>
          </a:prstGeom>
        </p:spPr>
      </p:pic>
      <p:sp>
        <p:nvSpPr>
          <p:cNvPr id="37" name="TextBox 36"/>
          <p:cNvSpPr txBox="1"/>
          <p:nvPr/>
        </p:nvSpPr>
        <p:spPr>
          <a:xfrm>
            <a:off x="4786684" y="2409245"/>
            <a:ext cx="655949" cy="369332"/>
          </a:xfrm>
          <a:prstGeom prst="rect">
            <a:avLst/>
          </a:prstGeom>
          <a:noFill/>
        </p:spPr>
        <p:txBody>
          <a:bodyPr wrap="none" rtlCol="0">
            <a:spAutoFit/>
          </a:bodyPr>
          <a:lstStyle/>
          <a:p>
            <a:r>
              <a:rPr lang="en-US" dirty="0" smtClean="0"/>
              <a:t>Dec</a:t>
            </a:r>
            <a:endParaRPr lang="en-US" dirty="0"/>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4381" y="1404431"/>
            <a:ext cx="2268209" cy="1512139"/>
          </a:xfrm>
          <a:prstGeom prst="rect">
            <a:avLst/>
          </a:prstGeom>
        </p:spPr>
      </p:pic>
      <p:sp>
        <p:nvSpPr>
          <p:cNvPr id="39" name="TextBox 38"/>
          <p:cNvSpPr txBox="1"/>
          <p:nvPr/>
        </p:nvSpPr>
        <p:spPr>
          <a:xfrm>
            <a:off x="7100514" y="2409245"/>
            <a:ext cx="593432" cy="369332"/>
          </a:xfrm>
          <a:prstGeom prst="rect">
            <a:avLst/>
          </a:prstGeom>
          <a:noFill/>
        </p:spPr>
        <p:txBody>
          <a:bodyPr wrap="none" rtlCol="0">
            <a:spAutoFit/>
          </a:bodyPr>
          <a:lstStyle/>
          <a:p>
            <a:r>
              <a:rPr lang="en-US" dirty="0" smtClean="0"/>
              <a:t>Jan</a:t>
            </a:r>
            <a:endParaRPr lang="en-US" dirty="0"/>
          </a:p>
        </p:txBody>
      </p:sp>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63" y="2885569"/>
            <a:ext cx="2272261" cy="1514841"/>
          </a:xfrm>
          <a:prstGeom prst="rect">
            <a:avLst/>
          </a:prstGeom>
        </p:spPr>
      </p:pic>
      <p:sp>
        <p:nvSpPr>
          <p:cNvPr id="42" name="TextBox 41"/>
          <p:cNvSpPr txBox="1"/>
          <p:nvPr/>
        </p:nvSpPr>
        <p:spPr>
          <a:xfrm>
            <a:off x="262215" y="3912042"/>
            <a:ext cx="604653" cy="369332"/>
          </a:xfrm>
          <a:prstGeom prst="rect">
            <a:avLst/>
          </a:prstGeom>
          <a:noFill/>
        </p:spPr>
        <p:txBody>
          <a:bodyPr wrap="none" rtlCol="0">
            <a:spAutoFit/>
          </a:bodyPr>
          <a:lstStyle/>
          <a:p>
            <a:r>
              <a:rPr lang="en-US" dirty="0" smtClean="0"/>
              <a:t>Feb</a:t>
            </a:r>
            <a:endParaRPr lang="en-US" dirty="0"/>
          </a:p>
        </p:txBody>
      </p:sp>
      <p:pic>
        <p:nvPicPr>
          <p:cNvPr id="43" name="Picture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16322" y="2885569"/>
            <a:ext cx="2270287" cy="1514841"/>
          </a:xfrm>
          <a:prstGeom prst="rect">
            <a:avLst/>
          </a:prstGeom>
        </p:spPr>
      </p:pic>
      <p:sp>
        <p:nvSpPr>
          <p:cNvPr id="44" name="TextBox 43"/>
          <p:cNvSpPr txBox="1"/>
          <p:nvPr/>
        </p:nvSpPr>
        <p:spPr>
          <a:xfrm>
            <a:off x="2472856" y="3912042"/>
            <a:ext cx="622286" cy="369332"/>
          </a:xfrm>
          <a:prstGeom prst="rect">
            <a:avLst/>
          </a:prstGeom>
          <a:noFill/>
        </p:spPr>
        <p:txBody>
          <a:bodyPr wrap="none" rtlCol="0">
            <a:spAutoFit/>
          </a:bodyPr>
          <a:lstStyle/>
          <a:p>
            <a:r>
              <a:rPr lang="en-US" dirty="0" smtClean="0"/>
              <a:t>Mar</a:t>
            </a:r>
            <a:endParaRPr lang="en-US" dirty="0"/>
          </a:p>
        </p:txBody>
      </p:sp>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86609" y="2885569"/>
            <a:ext cx="2246605" cy="1514841"/>
          </a:xfrm>
          <a:prstGeom prst="rect">
            <a:avLst/>
          </a:prstGeom>
        </p:spPr>
      </p:pic>
      <p:sp>
        <p:nvSpPr>
          <p:cNvPr id="46" name="TextBox 45"/>
          <p:cNvSpPr txBox="1"/>
          <p:nvPr/>
        </p:nvSpPr>
        <p:spPr>
          <a:xfrm>
            <a:off x="4822635" y="3912042"/>
            <a:ext cx="582211" cy="369332"/>
          </a:xfrm>
          <a:prstGeom prst="rect">
            <a:avLst/>
          </a:prstGeom>
          <a:noFill/>
        </p:spPr>
        <p:txBody>
          <a:bodyPr wrap="none" rtlCol="0">
            <a:spAutoFit/>
          </a:bodyPr>
          <a:lstStyle/>
          <a:p>
            <a:r>
              <a:rPr lang="en-US" dirty="0" smtClean="0"/>
              <a:t>Apr</a:t>
            </a:r>
            <a:endParaRPr lang="en-US" dirty="0"/>
          </a:p>
        </p:txBody>
      </p:sp>
      <p:sp>
        <p:nvSpPr>
          <p:cNvPr id="48" name="TextBox 47"/>
          <p:cNvSpPr txBox="1"/>
          <p:nvPr/>
        </p:nvSpPr>
        <p:spPr>
          <a:xfrm>
            <a:off x="262215" y="5398935"/>
            <a:ext cx="577402" cy="369332"/>
          </a:xfrm>
          <a:prstGeom prst="rect">
            <a:avLst/>
          </a:prstGeom>
          <a:noFill/>
        </p:spPr>
        <p:txBody>
          <a:bodyPr wrap="none" rtlCol="0">
            <a:spAutoFit/>
          </a:bodyPr>
          <a:lstStyle/>
          <a:p>
            <a:r>
              <a:rPr lang="en-US" dirty="0" smtClean="0"/>
              <a:t>Jun</a:t>
            </a:r>
            <a:endParaRPr lang="en-US" dirty="0"/>
          </a:p>
        </p:txBody>
      </p:sp>
      <p:pic>
        <p:nvPicPr>
          <p:cNvPr id="49" name="Picture 4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00415" y="4400410"/>
            <a:ext cx="2272260" cy="1514840"/>
          </a:xfrm>
          <a:prstGeom prst="rect">
            <a:avLst/>
          </a:prstGeom>
        </p:spPr>
      </p:pic>
      <p:sp>
        <p:nvSpPr>
          <p:cNvPr id="50" name="TextBox 49"/>
          <p:cNvSpPr txBox="1"/>
          <p:nvPr/>
        </p:nvSpPr>
        <p:spPr>
          <a:xfrm>
            <a:off x="2567778" y="5398935"/>
            <a:ext cx="482824" cy="369332"/>
          </a:xfrm>
          <a:prstGeom prst="rect">
            <a:avLst/>
          </a:prstGeom>
          <a:noFill/>
        </p:spPr>
        <p:txBody>
          <a:bodyPr wrap="none" rtlCol="0">
            <a:spAutoFit/>
          </a:bodyPr>
          <a:lstStyle/>
          <a:p>
            <a:r>
              <a:rPr lang="en-US" dirty="0" smtClean="0"/>
              <a:t>Jul</a:t>
            </a:r>
            <a:endParaRPr lang="en-US" dirty="0"/>
          </a:p>
        </p:txBody>
      </p:sp>
      <p:pic>
        <p:nvPicPr>
          <p:cNvPr id="51" name="Picture 5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84533" y="4400411"/>
            <a:ext cx="2248681" cy="1499120"/>
          </a:xfrm>
          <a:prstGeom prst="rect">
            <a:avLst/>
          </a:prstGeom>
        </p:spPr>
      </p:pic>
      <p:sp>
        <p:nvSpPr>
          <p:cNvPr id="52" name="TextBox 51"/>
          <p:cNvSpPr txBox="1"/>
          <p:nvPr/>
        </p:nvSpPr>
        <p:spPr>
          <a:xfrm>
            <a:off x="4786684" y="5398935"/>
            <a:ext cx="652743" cy="369332"/>
          </a:xfrm>
          <a:prstGeom prst="rect">
            <a:avLst/>
          </a:prstGeom>
          <a:noFill/>
        </p:spPr>
        <p:txBody>
          <a:bodyPr wrap="none" rtlCol="0">
            <a:spAutoFit/>
          </a:bodyPr>
          <a:lstStyle/>
          <a:p>
            <a:r>
              <a:rPr lang="en-US" dirty="0" smtClean="0"/>
              <a:t>Aug</a:t>
            </a:r>
            <a:endParaRPr lang="en-US" dirty="0"/>
          </a:p>
        </p:txBody>
      </p:sp>
      <p:pic>
        <p:nvPicPr>
          <p:cNvPr id="53" name="Picture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94381" y="4384692"/>
            <a:ext cx="2272260" cy="1514839"/>
          </a:xfrm>
          <a:prstGeom prst="rect">
            <a:avLst/>
          </a:prstGeom>
        </p:spPr>
      </p:pic>
      <p:sp>
        <p:nvSpPr>
          <p:cNvPr id="54" name="TextBox 53"/>
          <p:cNvSpPr txBox="1"/>
          <p:nvPr/>
        </p:nvSpPr>
        <p:spPr>
          <a:xfrm>
            <a:off x="7013049" y="5398935"/>
            <a:ext cx="607859" cy="369332"/>
          </a:xfrm>
          <a:prstGeom prst="rect">
            <a:avLst/>
          </a:prstGeom>
          <a:noFill/>
        </p:spPr>
        <p:txBody>
          <a:bodyPr wrap="none" rtlCol="0">
            <a:spAutoFit/>
          </a:bodyPr>
          <a:lstStyle/>
          <a:p>
            <a:r>
              <a:rPr lang="en-US" dirty="0" smtClean="0"/>
              <a:t>Sep</a:t>
            </a:r>
            <a:endParaRPr lang="en-US" dirty="0"/>
          </a:p>
        </p:txBody>
      </p:sp>
      <p:pic>
        <p:nvPicPr>
          <p:cNvPr id="55" name="Picture 5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86712" y="2885569"/>
            <a:ext cx="2275879" cy="1517252"/>
          </a:xfrm>
          <a:prstGeom prst="rect">
            <a:avLst/>
          </a:prstGeom>
        </p:spPr>
      </p:pic>
      <p:pic>
        <p:nvPicPr>
          <p:cNvPr id="56" name="Picture 5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563" y="4384693"/>
            <a:ext cx="2272261" cy="1514841"/>
          </a:xfrm>
          <a:prstGeom prst="rect">
            <a:avLst/>
          </a:prstGeom>
        </p:spPr>
      </p:pic>
      <p:sp>
        <p:nvSpPr>
          <p:cNvPr id="57" name="TextBox 56"/>
          <p:cNvSpPr txBox="1"/>
          <p:nvPr/>
        </p:nvSpPr>
        <p:spPr>
          <a:xfrm>
            <a:off x="289466" y="5398935"/>
            <a:ext cx="577402" cy="369332"/>
          </a:xfrm>
          <a:prstGeom prst="rect">
            <a:avLst/>
          </a:prstGeom>
          <a:noFill/>
        </p:spPr>
        <p:txBody>
          <a:bodyPr wrap="none" rtlCol="0">
            <a:spAutoFit/>
          </a:bodyPr>
          <a:lstStyle/>
          <a:p>
            <a:r>
              <a:rPr lang="en-US" dirty="0" smtClean="0"/>
              <a:t>Jun</a:t>
            </a:r>
            <a:endParaRPr lang="en-US" dirty="0"/>
          </a:p>
        </p:txBody>
      </p:sp>
      <p:sp>
        <p:nvSpPr>
          <p:cNvPr id="58" name="TextBox 57"/>
          <p:cNvSpPr txBox="1"/>
          <p:nvPr/>
        </p:nvSpPr>
        <p:spPr>
          <a:xfrm>
            <a:off x="6978584" y="3912042"/>
            <a:ext cx="676788" cy="369332"/>
          </a:xfrm>
          <a:prstGeom prst="rect">
            <a:avLst/>
          </a:prstGeom>
          <a:noFill/>
        </p:spPr>
        <p:txBody>
          <a:bodyPr wrap="none" rtlCol="0">
            <a:spAutoFit/>
          </a:bodyPr>
          <a:lstStyle/>
          <a:p>
            <a:r>
              <a:rPr lang="en-US" dirty="0" smtClean="0"/>
              <a:t>May</a:t>
            </a:r>
            <a:endParaRPr lang="en-US" dirty="0"/>
          </a:p>
        </p:txBody>
      </p:sp>
      <p:pic>
        <p:nvPicPr>
          <p:cNvPr id="59" name="Picture 5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flipH="1">
            <a:off x="4364929" y="3833727"/>
            <a:ext cx="414143" cy="4903690"/>
          </a:xfrm>
          <a:prstGeom prst="rect">
            <a:avLst/>
          </a:prstGeom>
        </p:spPr>
      </p:pic>
      <p:sp>
        <p:nvSpPr>
          <p:cNvPr id="60" name="TextBox 59"/>
          <p:cNvSpPr txBox="1"/>
          <p:nvPr/>
        </p:nvSpPr>
        <p:spPr>
          <a:xfrm>
            <a:off x="1640274" y="6464298"/>
            <a:ext cx="845103" cy="307777"/>
          </a:xfrm>
          <a:prstGeom prst="rect">
            <a:avLst/>
          </a:prstGeom>
          <a:noFill/>
        </p:spPr>
        <p:txBody>
          <a:bodyPr wrap="none" rtlCol="0">
            <a:spAutoFit/>
          </a:bodyPr>
          <a:lstStyle/>
          <a:p>
            <a:r>
              <a:rPr lang="en-US" sz="1400" dirty="0" smtClean="0"/>
              <a:t>9 kg/m</a:t>
            </a:r>
            <a:r>
              <a:rPr lang="en-US" sz="1400" dirty="0" smtClean="0">
                <a:latin typeface="Times New Roman"/>
                <a:cs typeface="Times New Roman"/>
              </a:rPr>
              <a:t>²</a:t>
            </a:r>
            <a:endParaRPr lang="en-US" sz="1400" dirty="0"/>
          </a:p>
        </p:txBody>
      </p:sp>
      <p:sp>
        <p:nvSpPr>
          <p:cNvPr id="61" name="TextBox 60"/>
          <p:cNvSpPr txBox="1"/>
          <p:nvPr/>
        </p:nvSpPr>
        <p:spPr>
          <a:xfrm>
            <a:off x="4080535" y="6487749"/>
            <a:ext cx="944489" cy="307777"/>
          </a:xfrm>
          <a:prstGeom prst="rect">
            <a:avLst/>
          </a:prstGeom>
          <a:noFill/>
        </p:spPr>
        <p:txBody>
          <a:bodyPr wrap="none" rtlCol="0">
            <a:spAutoFit/>
          </a:bodyPr>
          <a:lstStyle/>
          <a:p>
            <a:r>
              <a:rPr lang="en-US" sz="1400" dirty="0" smtClean="0"/>
              <a:t>27 kg/m</a:t>
            </a:r>
            <a:r>
              <a:rPr lang="en-US" sz="1400" dirty="0" smtClean="0">
                <a:latin typeface="Times New Roman"/>
                <a:cs typeface="Times New Roman"/>
              </a:rPr>
              <a:t>²</a:t>
            </a:r>
            <a:endParaRPr lang="en-US" sz="1400" dirty="0"/>
          </a:p>
        </p:txBody>
      </p:sp>
      <p:sp>
        <p:nvSpPr>
          <p:cNvPr id="3072" name="TextBox 3071"/>
          <p:cNvSpPr txBox="1"/>
          <p:nvPr/>
        </p:nvSpPr>
        <p:spPr>
          <a:xfrm>
            <a:off x="6540804" y="6455233"/>
            <a:ext cx="944489" cy="307777"/>
          </a:xfrm>
          <a:prstGeom prst="rect">
            <a:avLst/>
          </a:prstGeom>
          <a:noFill/>
        </p:spPr>
        <p:txBody>
          <a:bodyPr wrap="none" rtlCol="0">
            <a:spAutoFit/>
          </a:bodyPr>
          <a:lstStyle/>
          <a:p>
            <a:r>
              <a:rPr lang="en-US" sz="1400" dirty="0" smtClean="0"/>
              <a:t>46 kg/m</a:t>
            </a:r>
            <a:r>
              <a:rPr lang="en-US" sz="1400" dirty="0" smtClean="0">
                <a:latin typeface="Times New Roman"/>
                <a:cs typeface="Times New Roman"/>
              </a:rPr>
              <a:t>²</a:t>
            </a:r>
            <a:endParaRPr lang="en-US" sz="1400" dirty="0"/>
          </a:p>
        </p:txBody>
      </p:sp>
    </p:spTree>
    <p:extLst>
      <p:ext uri="{BB962C8B-B14F-4D97-AF65-F5344CB8AC3E}">
        <p14:creationId xmlns:p14="http://schemas.microsoft.com/office/powerpoint/2010/main" val="24648535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42924" y="5676900"/>
            <a:ext cx="7972425" cy="923330"/>
          </a:xfrm>
          <a:prstGeom prst="rect">
            <a:avLst/>
          </a:prstGeom>
          <a:noFill/>
        </p:spPr>
        <p:txBody>
          <a:bodyPr wrap="square" rtlCol="0">
            <a:spAutoFit/>
          </a:bodyPr>
          <a:lstStyle/>
          <a:p>
            <a:r>
              <a:rPr lang="en-US" dirty="0" smtClean="0"/>
              <a:t>Figure 1: This graph shows how anomalous each year is from average soil moisture content. The dotted lines represent one or two standard deviations from the normal.</a:t>
            </a:r>
            <a:endParaRPr lang="en-US" dirty="0"/>
          </a:p>
        </p:txBody>
      </p:sp>
      <p:sp>
        <p:nvSpPr>
          <p:cNvPr id="8" name="TextBox 7"/>
          <p:cNvSpPr txBox="1"/>
          <p:nvPr/>
        </p:nvSpPr>
        <p:spPr>
          <a:xfrm>
            <a:off x="1381125" y="361950"/>
            <a:ext cx="5848350" cy="830997"/>
          </a:xfrm>
          <a:prstGeom prst="rect">
            <a:avLst/>
          </a:prstGeom>
          <a:noFill/>
        </p:spPr>
        <p:txBody>
          <a:bodyPr wrap="square" rtlCol="0">
            <a:spAutoFit/>
          </a:bodyPr>
          <a:lstStyle/>
          <a:p>
            <a:pPr algn="ctr"/>
            <a:r>
              <a:rPr lang="en-US" sz="2400" dirty="0" smtClean="0"/>
              <a:t>Soil Moisture Content Deviations by Year</a:t>
            </a:r>
            <a:endParaRPr lang="en-US" sz="24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135" y="3705167"/>
            <a:ext cx="814466" cy="6125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135" y="3705167"/>
            <a:ext cx="814466" cy="612590"/>
          </a:xfrm>
          <a:prstGeom prst="rect">
            <a:avLst/>
          </a:prstGeom>
        </p:spPr>
      </p:pic>
      <p:graphicFrame>
        <p:nvGraphicFramePr>
          <p:cNvPr id="9" name="Chart 8"/>
          <p:cNvGraphicFramePr>
            <a:graphicFrameLocks/>
          </p:cNvGraphicFramePr>
          <p:nvPr>
            <p:extLst>
              <p:ext uri="{D42A27DB-BD31-4B8C-83A1-F6EECF244321}">
                <p14:modId xmlns:p14="http://schemas.microsoft.com/office/powerpoint/2010/main" val="2087644560"/>
              </p:ext>
            </p:extLst>
          </p:nvPr>
        </p:nvGraphicFramePr>
        <p:xfrm>
          <a:off x="252411" y="1047750"/>
          <a:ext cx="8262938" cy="4743450"/>
        </p:xfrm>
        <a:graphic>
          <a:graphicData uri="http://schemas.openxmlformats.org/drawingml/2006/chart">
            <c:chart xmlns:c="http://schemas.openxmlformats.org/drawingml/2006/chart" xmlns:r="http://schemas.openxmlformats.org/officeDocument/2006/relationships" r:id="rId4"/>
          </a:graphicData>
        </a:graphic>
      </p:graphicFrame>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935" y="4971992"/>
            <a:ext cx="178633" cy="419158"/>
          </a:xfrm>
          <a:prstGeom prst="rect">
            <a:avLst/>
          </a:prstGeom>
        </p:spPr>
      </p:pic>
      <p:sp>
        <p:nvSpPr>
          <p:cNvPr id="12" name="TextBox 11"/>
          <p:cNvSpPr txBox="1"/>
          <p:nvPr/>
        </p:nvSpPr>
        <p:spPr>
          <a:xfrm rot="16200000">
            <a:off x="4637721" y="5058461"/>
            <a:ext cx="466794" cy="246221"/>
          </a:xfrm>
          <a:prstGeom prst="rect">
            <a:avLst/>
          </a:prstGeom>
          <a:noFill/>
        </p:spPr>
        <p:txBody>
          <a:bodyPr wrap="none" rtlCol="0">
            <a:spAutoFit/>
          </a:bodyPr>
          <a:lstStyle/>
          <a:p>
            <a:r>
              <a:rPr lang="en-US" sz="1000" dirty="0" smtClean="0">
                <a:solidFill>
                  <a:srgbClr val="FF0000"/>
                </a:solidFill>
              </a:rPr>
              <a:t>1998</a:t>
            </a:r>
            <a:endParaRPr lang="en-US" sz="1000" dirty="0">
              <a:solidFill>
                <a:srgbClr val="FF0000"/>
              </a:solidFill>
            </a:endParaRPr>
          </a:p>
        </p:txBody>
      </p:sp>
      <p:sp>
        <p:nvSpPr>
          <p:cNvPr id="13" name="TextBox 12"/>
          <p:cNvSpPr txBox="1"/>
          <p:nvPr/>
        </p:nvSpPr>
        <p:spPr>
          <a:xfrm rot="16200000">
            <a:off x="1811982" y="5058462"/>
            <a:ext cx="466794" cy="246221"/>
          </a:xfrm>
          <a:prstGeom prst="rect">
            <a:avLst/>
          </a:prstGeom>
          <a:noFill/>
        </p:spPr>
        <p:txBody>
          <a:bodyPr wrap="none" rtlCol="0">
            <a:spAutoFit/>
          </a:bodyPr>
          <a:lstStyle/>
          <a:p>
            <a:r>
              <a:rPr lang="en-US" sz="1000" dirty="0" smtClean="0">
                <a:solidFill>
                  <a:srgbClr val="FF0000"/>
                </a:solidFill>
              </a:rPr>
              <a:t>1983</a:t>
            </a:r>
            <a:endParaRPr lang="en-US" sz="1000" dirty="0">
              <a:solidFill>
                <a:srgbClr val="FF0000"/>
              </a:solidFill>
            </a:endParaRPr>
          </a:p>
        </p:txBody>
      </p:sp>
      <p:sp>
        <p:nvSpPr>
          <p:cNvPr id="14" name="TextBox 13"/>
          <p:cNvSpPr txBox="1"/>
          <p:nvPr/>
        </p:nvSpPr>
        <p:spPr>
          <a:xfrm>
            <a:off x="8254114" y="1707236"/>
            <a:ext cx="971741" cy="430887"/>
          </a:xfrm>
          <a:prstGeom prst="rect">
            <a:avLst/>
          </a:prstGeom>
          <a:noFill/>
        </p:spPr>
        <p:txBody>
          <a:bodyPr wrap="none" rtlCol="0">
            <a:spAutoFit/>
          </a:bodyPr>
          <a:lstStyle/>
          <a:p>
            <a:r>
              <a:rPr lang="en-US" sz="1100" dirty="0" smtClean="0"/>
              <a:t>2 Standard </a:t>
            </a:r>
          </a:p>
          <a:p>
            <a:r>
              <a:rPr lang="en-US" sz="1100" dirty="0" smtClean="0"/>
              <a:t>Deviations</a:t>
            </a:r>
            <a:endParaRPr lang="en-US" sz="1100" dirty="0"/>
          </a:p>
        </p:txBody>
      </p:sp>
      <p:sp>
        <p:nvSpPr>
          <p:cNvPr id="15" name="TextBox 14"/>
          <p:cNvSpPr txBox="1"/>
          <p:nvPr/>
        </p:nvSpPr>
        <p:spPr>
          <a:xfrm>
            <a:off x="8254114" y="2407280"/>
            <a:ext cx="971741" cy="430887"/>
          </a:xfrm>
          <a:prstGeom prst="rect">
            <a:avLst/>
          </a:prstGeom>
          <a:noFill/>
        </p:spPr>
        <p:txBody>
          <a:bodyPr wrap="none" rtlCol="0">
            <a:spAutoFit/>
          </a:bodyPr>
          <a:lstStyle/>
          <a:p>
            <a:r>
              <a:rPr lang="en-US" sz="1100" dirty="0" smtClean="0"/>
              <a:t>1 Standard </a:t>
            </a:r>
          </a:p>
          <a:p>
            <a:r>
              <a:rPr lang="en-US" sz="1100" dirty="0" smtClean="0"/>
              <a:t>Deviation</a:t>
            </a:r>
            <a:endParaRPr lang="en-US" sz="1100" dirty="0"/>
          </a:p>
        </p:txBody>
      </p:sp>
      <p:cxnSp>
        <p:nvCxnSpPr>
          <p:cNvPr id="16" name="Straight Connector 15"/>
          <p:cNvCxnSpPr/>
          <p:nvPr/>
        </p:nvCxnSpPr>
        <p:spPr>
          <a:xfrm flipV="1">
            <a:off x="1038225" y="3050931"/>
            <a:ext cx="7215889" cy="504767"/>
          </a:xfrm>
          <a:prstGeom prst="line">
            <a:avLst/>
          </a:prstGeom>
          <a:ln w="38100">
            <a:solidFill>
              <a:srgbClr val="0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283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NCEI_NASA_DEVELOP\2015FallTerm\Maps\HCDNsites_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239002"/>
            <a:ext cx="3776286" cy="251740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4"/>
          </p:nvPr>
        </p:nvSpPr>
        <p:spPr>
          <a:xfrm>
            <a:off x="228600" y="303153"/>
            <a:ext cx="8686800" cy="1289304"/>
          </a:xfrm>
        </p:spPr>
        <p:txBody>
          <a:bodyPr/>
          <a:lstStyle/>
          <a:p>
            <a:r>
              <a:rPr lang="en-US" sz="4000" dirty="0" smtClean="0">
                <a:solidFill>
                  <a:schemeClr val="bg2">
                    <a:lumMod val="50000"/>
                  </a:schemeClr>
                </a:solidFill>
              </a:rPr>
              <a:t>Exploratory Analysis:</a:t>
            </a:r>
          </a:p>
          <a:p>
            <a:r>
              <a:rPr lang="en-US" sz="4000" dirty="0" smtClean="0">
                <a:solidFill>
                  <a:schemeClr val="bg2">
                    <a:lumMod val="50000"/>
                  </a:schemeClr>
                </a:solidFill>
              </a:rPr>
              <a:t>Streamflow</a:t>
            </a:r>
            <a:endParaRPr lang="en-US" sz="4000" dirty="0">
              <a:solidFill>
                <a:schemeClr val="bg2">
                  <a:lumMod val="50000"/>
                </a:schemeClr>
              </a:solidFill>
            </a:endParaRPr>
          </a:p>
        </p:txBody>
      </p:sp>
      <p:sp>
        <p:nvSpPr>
          <p:cNvPr id="13" name="Rectangle 12"/>
          <p:cNvSpPr/>
          <p:nvPr/>
        </p:nvSpPr>
        <p:spPr>
          <a:xfrm>
            <a:off x="-212651" y="2010128"/>
            <a:ext cx="4572000" cy="2682786"/>
          </a:xfrm>
          <a:prstGeom prst="rect">
            <a:avLst/>
          </a:prstGeom>
        </p:spPr>
        <p:txBody>
          <a:bodyPr>
            <a:spAutoFit/>
          </a:bodyPr>
          <a:lstStyle/>
          <a:p>
            <a:pPr lvl="0" algn="r">
              <a:lnSpc>
                <a:spcPct val="90000"/>
              </a:lnSpc>
              <a:spcBef>
                <a:spcPts val="1000"/>
              </a:spcBef>
            </a:pPr>
            <a:r>
              <a:rPr lang="en-US" sz="3000" b="1" dirty="0" smtClean="0">
                <a:solidFill>
                  <a:srgbClr val="E9A149"/>
                </a:solidFill>
              </a:rPr>
              <a:t>USGS HCDN dataset</a:t>
            </a:r>
          </a:p>
          <a:p>
            <a:pPr lvl="0" algn="r">
              <a:lnSpc>
                <a:spcPct val="90000"/>
              </a:lnSpc>
              <a:spcBef>
                <a:spcPts val="1000"/>
              </a:spcBef>
            </a:pPr>
            <a:endParaRPr lang="en-US" sz="3000" b="1" dirty="0" smtClean="0">
              <a:solidFill>
                <a:srgbClr val="E9A149"/>
              </a:solidFill>
            </a:endParaRPr>
          </a:p>
          <a:p>
            <a:pPr lvl="0" algn="r">
              <a:lnSpc>
                <a:spcPct val="90000"/>
              </a:lnSpc>
              <a:spcBef>
                <a:spcPts val="1000"/>
              </a:spcBef>
            </a:pPr>
            <a:r>
              <a:rPr lang="en-US" sz="3000" b="1" dirty="0" smtClean="0">
                <a:solidFill>
                  <a:srgbClr val="E9A149"/>
                </a:solidFill>
              </a:rPr>
              <a:t>Found</a:t>
            </a:r>
          </a:p>
          <a:p>
            <a:pPr lvl="0" algn="r">
              <a:lnSpc>
                <a:spcPct val="90000"/>
              </a:lnSpc>
              <a:spcBef>
                <a:spcPts val="1000"/>
              </a:spcBef>
            </a:pPr>
            <a:endParaRPr lang="en-US" sz="3000" b="1" dirty="0">
              <a:solidFill>
                <a:srgbClr val="E9A149"/>
              </a:solidFill>
            </a:endParaRPr>
          </a:p>
          <a:p>
            <a:pPr lvl="0" algn="r">
              <a:lnSpc>
                <a:spcPct val="90000"/>
              </a:lnSpc>
              <a:spcBef>
                <a:spcPts val="1000"/>
              </a:spcBef>
            </a:pPr>
            <a:r>
              <a:rPr lang="en-US" sz="3000" b="1" dirty="0" smtClean="0">
                <a:solidFill>
                  <a:srgbClr val="E9A149"/>
                </a:solidFill>
              </a:rPr>
              <a:t>Created</a:t>
            </a:r>
            <a:endParaRPr lang="en-US" sz="3000" b="1" dirty="0">
              <a:solidFill>
                <a:srgbClr val="E9A149"/>
              </a:solidFill>
            </a:endParaRPr>
          </a:p>
        </p:txBody>
      </p:sp>
      <p:sp>
        <p:nvSpPr>
          <p:cNvPr id="14" name="Rectangle 13"/>
          <p:cNvSpPr/>
          <p:nvPr/>
        </p:nvSpPr>
        <p:spPr>
          <a:xfrm>
            <a:off x="4359349" y="2066967"/>
            <a:ext cx="4572000" cy="707886"/>
          </a:xfrm>
          <a:prstGeom prst="rect">
            <a:avLst/>
          </a:prstGeom>
        </p:spPr>
        <p:txBody>
          <a:bodyPr>
            <a:spAutoFit/>
          </a:bodyPr>
          <a:lstStyle/>
          <a:p>
            <a:pPr lvl="0">
              <a:spcBef>
                <a:spcPts val="1000"/>
              </a:spcBef>
            </a:pPr>
            <a:r>
              <a:rPr lang="en-US" sz="2000" dirty="0" smtClean="0"/>
              <a:t>List of USGS stream gauges with low human impact</a:t>
            </a:r>
          </a:p>
        </p:txBody>
      </p:sp>
      <p:sp>
        <p:nvSpPr>
          <p:cNvPr id="16" name="Rectangle 15"/>
          <p:cNvSpPr/>
          <p:nvPr/>
        </p:nvSpPr>
        <p:spPr>
          <a:xfrm>
            <a:off x="4359349" y="3133199"/>
            <a:ext cx="4572000" cy="1143903"/>
          </a:xfrm>
          <a:prstGeom prst="rect">
            <a:avLst/>
          </a:prstGeom>
        </p:spPr>
        <p:txBody>
          <a:bodyPr>
            <a:spAutoFit/>
          </a:bodyPr>
          <a:lstStyle/>
          <a:p>
            <a:pPr lvl="0">
              <a:spcBef>
                <a:spcPts val="1000"/>
              </a:spcBef>
            </a:pPr>
            <a:r>
              <a:rPr lang="en-US" sz="2000" dirty="0" smtClean="0"/>
              <a:t>Daily stream discharge for 23 sites in our focus region </a:t>
            </a:r>
          </a:p>
          <a:p>
            <a:pPr lvl="0">
              <a:spcBef>
                <a:spcPts val="1000"/>
              </a:spcBef>
            </a:pPr>
            <a:endParaRPr lang="en-US" sz="2000" dirty="0" smtClean="0"/>
          </a:p>
        </p:txBody>
      </p:sp>
      <p:sp>
        <p:nvSpPr>
          <p:cNvPr id="17" name="Rectangle 16"/>
          <p:cNvSpPr/>
          <p:nvPr/>
        </p:nvSpPr>
        <p:spPr>
          <a:xfrm>
            <a:off x="4359349" y="4239002"/>
            <a:ext cx="4572000" cy="2067233"/>
          </a:xfrm>
          <a:prstGeom prst="rect">
            <a:avLst/>
          </a:prstGeom>
        </p:spPr>
        <p:txBody>
          <a:bodyPr>
            <a:spAutoFit/>
          </a:bodyPr>
          <a:lstStyle/>
          <a:p>
            <a:pPr lvl="0">
              <a:spcBef>
                <a:spcPts val="1000"/>
              </a:spcBef>
            </a:pPr>
            <a:r>
              <a:rPr lang="en-US" sz="2000" dirty="0" smtClean="0"/>
              <a:t>A linear model comparing stream discharge (MAF) to SWE, soil moisture, and soil temperature for two periods: Feb – Apr and May - Sept</a:t>
            </a:r>
          </a:p>
          <a:p>
            <a:pPr lvl="0">
              <a:spcBef>
                <a:spcPts val="1000"/>
              </a:spcBef>
            </a:pPr>
            <a:endParaRPr lang="en-US" sz="2000" dirty="0" smtClean="0"/>
          </a:p>
        </p:txBody>
      </p:sp>
    </p:spTree>
    <p:extLst>
      <p:ext uri="{BB962C8B-B14F-4D97-AF65-F5344CB8AC3E}">
        <p14:creationId xmlns:p14="http://schemas.microsoft.com/office/powerpoint/2010/main" val="24285339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450" y="4257930"/>
            <a:ext cx="3776286" cy="2517524"/>
          </a:xfrm>
          <a:prstGeom prst="rect">
            <a:avLst/>
          </a:prstGeom>
        </p:spPr>
      </p:pic>
      <p:sp>
        <p:nvSpPr>
          <p:cNvPr id="9" name="Text Placeholder 2"/>
          <p:cNvSpPr>
            <a:spLocks noGrp="1"/>
          </p:cNvSpPr>
          <p:nvPr>
            <p:ph type="body" sz="quarter" idx="4294967295"/>
          </p:nvPr>
        </p:nvSpPr>
        <p:spPr>
          <a:xfrm>
            <a:off x="576072" y="579119"/>
            <a:ext cx="7982712" cy="1068705"/>
          </a:xfrm>
          <a:prstGeom prst="rect">
            <a:avLst/>
          </a:prstGeom>
        </p:spPr>
        <p:txBody>
          <a:bodyPr>
            <a:normAutofit fontScale="92500" lnSpcReduction="10000"/>
          </a:bodyPr>
          <a:lstStyle/>
          <a:p>
            <a:pPr marL="0" lvl="0" indent="0" algn="ctr">
              <a:buNone/>
            </a:pPr>
            <a:r>
              <a:rPr lang="en-US" sz="4000" b="1" dirty="0" smtClean="0">
                <a:solidFill>
                  <a:srgbClr val="E9A149"/>
                </a:solidFill>
              </a:rPr>
              <a:t>Streamflow Results: Regression Analysis</a:t>
            </a:r>
            <a:endParaRPr lang="en-US" sz="4000" b="1" dirty="0">
              <a:solidFill>
                <a:srgbClr val="E9A149"/>
              </a:solidFill>
            </a:endParaRPr>
          </a:p>
        </p:txBody>
      </p:sp>
      <p:sp>
        <p:nvSpPr>
          <p:cNvPr id="8" name="TextBox 7"/>
          <p:cNvSpPr txBox="1"/>
          <p:nvPr/>
        </p:nvSpPr>
        <p:spPr>
          <a:xfrm>
            <a:off x="3576636" y="5299650"/>
            <a:ext cx="5081587" cy="338554"/>
          </a:xfrm>
          <a:prstGeom prst="rect">
            <a:avLst/>
          </a:prstGeom>
          <a:noFill/>
        </p:spPr>
        <p:txBody>
          <a:bodyPr wrap="square" rtlCol="0">
            <a:spAutoFit/>
          </a:bodyPr>
          <a:lstStyle/>
          <a:p>
            <a:endParaRPr lang="en-US" sz="1600" dirty="0"/>
          </a:p>
        </p:txBody>
      </p:sp>
      <p:sp>
        <p:nvSpPr>
          <p:cNvPr id="2" name="TextBox 1"/>
          <p:cNvSpPr txBox="1"/>
          <p:nvPr/>
        </p:nvSpPr>
        <p:spPr>
          <a:xfrm>
            <a:off x="476715" y="1850812"/>
            <a:ext cx="3358612" cy="369332"/>
          </a:xfrm>
          <a:prstGeom prst="rect">
            <a:avLst/>
          </a:prstGeom>
          <a:noFill/>
        </p:spPr>
        <p:txBody>
          <a:bodyPr wrap="none" rtlCol="0">
            <a:spAutoFit/>
          </a:bodyPr>
          <a:lstStyle/>
          <a:p>
            <a:r>
              <a:rPr lang="en-US" b="1" dirty="0" smtClean="0"/>
              <a:t>Melt season  </a:t>
            </a:r>
            <a:r>
              <a:rPr lang="en-US" dirty="0" smtClean="0"/>
              <a:t>February – April</a:t>
            </a:r>
          </a:p>
        </p:txBody>
      </p:sp>
      <p:sp>
        <p:nvSpPr>
          <p:cNvPr id="12" name="TextBox 11"/>
          <p:cNvSpPr txBox="1"/>
          <p:nvPr/>
        </p:nvSpPr>
        <p:spPr>
          <a:xfrm>
            <a:off x="4848690" y="1850812"/>
            <a:ext cx="4155305" cy="369332"/>
          </a:xfrm>
          <a:prstGeom prst="rect">
            <a:avLst/>
          </a:prstGeom>
          <a:noFill/>
        </p:spPr>
        <p:txBody>
          <a:bodyPr wrap="none" rtlCol="0">
            <a:spAutoFit/>
          </a:bodyPr>
          <a:lstStyle/>
          <a:p>
            <a:r>
              <a:rPr lang="en-US" b="1" dirty="0" smtClean="0"/>
              <a:t>Growing season  </a:t>
            </a:r>
            <a:r>
              <a:rPr lang="en-US" dirty="0" smtClean="0"/>
              <a:t>May – September </a:t>
            </a:r>
            <a:endParaRPr lang="en-US" b="1" dirty="0" smtClean="0"/>
          </a:p>
        </p:txBody>
      </p:sp>
      <p:graphicFrame>
        <p:nvGraphicFramePr>
          <p:cNvPr id="7" name="Table 6"/>
          <p:cNvGraphicFramePr>
            <a:graphicFrameLocks noGrp="1"/>
          </p:cNvGraphicFramePr>
          <p:nvPr>
            <p:extLst>
              <p:ext uri="{D42A27DB-BD31-4B8C-83A1-F6EECF244321}">
                <p14:modId xmlns:p14="http://schemas.microsoft.com/office/powerpoint/2010/main" val="1948203220"/>
              </p:ext>
            </p:extLst>
          </p:nvPr>
        </p:nvGraphicFramePr>
        <p:xfrm>
          <a:off x="676273" y="2267140"/>
          <a:ext cx="1941133" cy="943742"/>
        </p:xfrm>
        <a:graphic>
          <a:graphicData uri="http://schemas.openxmlformats.org/drawingml/2006/table">
            <a:tbl>
              <a:tblPr firstRow="1" firstCol="1"/>
              <a:tblGrid>
                <a:gridCol w="542317"/>
                <a:gridCol w="276835"/>
                <a:gridCol w="432231"/>
                <a:gridCol w="405969"/>
                <a:gridCol w="283781"/>
              </a:tblGrid>
              <a:tr h="244226">
                <a:tc gridSpan="2">
                  <a:txBody>
                    <a:bodyPr/>
                    <a:lstStyle/>
                    <a:p>
                      <a:pPr marL="0" marR="0" algn="r">
                        <a:lnSpc>
                          <a:spcPct val="115000"/>
                        </a:lnSpc>
                        <a:spcBef>
                          <a:spcPts val="0"/>
                        </a:spcBef>
                        <a:spcAft>
                          <a:spcPts val="0"/>
                        </a:spcAft>
                      </a:pPr>
                      <a:r>
                        <a:rPr lang="en-US" sz="1100" b="0" dirty="0">
                          <a:solidFill>
                            <a:schemeClr val="accent5">
                              <a:lumMod val="75000"/>
                            </a:schemeClr>
                          </a:solidFill>
                          <a:effectLst/>
                          <a:latin typeface="Calibri"/>
                          <a:ea typeface="Times New Roman"/>
                          <a:cs typeface="Times New Roman"/>
                        </a:rPr>
                        <a:t>Discharge</a:t>
                      </a:r>
                      <a:endParaRPr lang="en-US" sz="1100" b="0" dirty="0">
                        <a:solidFill>
                          <a:schemeClr val="accent5">
                            <a:lumMod val="75000"/>
                          </a:schemeClr>
                        </a:solidFill>
                        <a:effectLst/>
                        <a:latin typeface="Arial"/>
                        <a:ea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hMerge="1">
                  <a:txBody>
                    <a:bodyPr/>
                    <a:lstStyle/>
                    <a:p>
                      <a:pPr marL="0" marR="0" algn="r">
                        <a:lnSpc>
                          <a:spcPct val="115000"/>
                        </a:lnSpc>
                        <a:spcBef>
                          <a:spcPts val="0"/>
                        </a:spcBef>
                        <a:spcAft>
                          <a:spcPts val="0"/>
                        </a:spcAft>
                      </a:pPr>
                      <a:endParaRPr lang="en-US" sz="1100" dirty="0">
                        <a:solidFill>
                          <a:schemeClr val="accent5">
                            <a:lumMod val="75000"/>
                          </a:schemeClr>
                        </a:solidFill>
                        <a:effectLst/>
                        <a:latin typeface="Arial"/>
                        <a:ea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100" b="0" dirty="0">
                          <a:solidFill>
                            <a:schemeClr val="accent5">
                              <a:lumMod val="75000"/>
                            </a:schemeClr>
                          </a:solidFill>
                          <a:effectLst/>
                          <a:latin typeface="Calibri"/>
                          <a:ea typeface="Times New Roman"/>
                          <a:cs typeface="Times New Roman"/>
                        </a:rPr>
                        <a:t>SWE</a:t>
                      </a:r>
                      <a:endParaRPr lang="en-US" sz="1100" b="0" dirty="0">
                        <a:solidFill>
                          <a:schemeClr val="accent5">
                            <a:lumMod val="75000"/>
                          </a:schemeClr>
                        </a:solidFill>
                        <a:effectLst/>
                        <a:latin typeface="Arial"/>
                        <a:ea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100" b="0" dirty="0">
                          <a:solidFill>
                            <a:schemeClr val="accent5">
                              <a:lumMod val="75000"/>
                            </a:schemeClr>
                          </a:solidFill>
                          <a:effectLst/>
                          <a:latin typeface="Calibri"/>
                          <a:ea typeface="Times New Roman"/>
                          <a:cs typeface="Times New Roman"/>
                        </a:rPr>
                        <a:t>SMC</a:t>
                      </a:r>
                      <a:endParaRPr lang="en-US" sz="1100" b="0" dirty="0">
                        <a:solidFill>
                          <a:schemeClr val="accent5">
                            <a:lumMod val="75000"/>
                          </a:schemeClr>
                        </a:solidFill>
                        <a:effectLst/>
                        <a:latin typeface="Arial"/>
                        <a:ea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100" b="0" dirty="0">
                          <a:solidFill>
                            <a:schemeClr val="accent5">
                              <a:lumMod val="75000"/>
                            </a:schemeClr>
                          </a:solidFill>
                          <a:effectLst/>
                          <a:latin typeface="Calibri"/>
                          <a:ea typeface="Times New Roman"/>
                          <a:cs typeface="Times New Roman"/>
                        </a:rPr>
                        <a:t>ST</a:t>
                      </a:r>
                      <a:endParaRPr lang="en-US" sz="1100" b="0" dirty="0">
                        <a:solidFill>
                          <a:schemeClr val="accent5">
                            <a:lumMod val="75000"/>
                          </a:schemeClr>
                        </a:solidFill>
                        <a:effectLst/>
                        <a:latin typeface="Arial"/>
                        <a:ea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118686">
                <a:tc>
                  <a:txBody>
                    <a:bodyPr/>
                    <a:lstStyle/>
                    <a:p>
                      <a:pPr marL="0" marR="0">
                        <a:lnSpc>
                          <a:spcPct val="115000"/>
                        </a:lnSpc>
                        <a:spcBef>
                          <a:spcPts val="0"/>
                        </a:spcBef>
                        <a:spcAft>
                          <a:spcPts val="0"/>
                        </a:spcAft>
                      </a:pPr>
                      <a:r>
                        <a:rPr lang="en-US" sz="1100" b="0" dirty="0">
                          <a:solidFill>
                            <a:schemeClr val="accent5">
                              <a:lumMod val="75000"/>
                            </a:schemeClr>
                          </a:solidFill>
                          <a:effectLst/>
                          <a:latin typeface="Calibri"/>
                          <a:ea typeface="Times New Roman"/>
                          <a:cs typeface="Times New Roman"/>
                        </a:rPr>
                        <a:t>SWE</a:t>
                      </a:r>
                      <a:endParaRPr lang="en-US" sz="1100" b="0" dirty="0">
                        <a:solidFill>
                          <a:schemeClr val="accent5">
                            <a:lumMod val="75000"/>
                          </a:schemeClr>
                        </a:solidFill>
                        <a:effectLst/>
                        <a:latin typeface="Arial"/>
                        <a:ea typeface="Arial"/>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a:solidFill>
                            <a:schemeClr val="bg1"/>
                          </a:solidFill>
                          <a:effectLst/>
                          <a:latin typeface="Consolas"/>
                        </a:rPr>
                        <a:t>0.35</a:t>
                      </a:r>
                    </a:p>
                  </a:txBody>
                  <a:tcPr marL="9525" marR="9525" marT="9525"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dirty="0">
                          <a:solidFill>
                            <a:schemeClr val="bg1"/>
                          </a:solidFill>
                          <a:effectLst/>
                          <a:latin typeface="Consolas"/>
                        </a:rPr>
                        <a:t>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dirty="0">
                          <a:solidFill>
                            <a:schemeClr val="bg1"/>
                          </a:solidFill>
                          <a:effectLst/>
                          <a:latin typeface="Consolas"/>
                        </a:rPr>
                        <a:t>0.74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a:solidFill>
                            <a:schemeClr val="bg1"/>
                          </a:solidFill>
                          <a:effectLst/>
                          <a:latin typeface="Consolas"/>
                        </a:rPr>
                        <a:t>-0.67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112971">
                <a:tc>
                  <a:txBody>
                    <a:bodyPr/>
                    <a:lstStyle/>
                    <a:p>
                      <a:pPr marL="0" marR="0">
                        <a:lnSpc>
                          <a:spcPct val="115000"/>
                        </a:lnSpc>
                        <a:spcBef>
                          <a:spcPts val="0"/>
                        </a:spcBef>
                        <a:spcAft>
                          <a:spcPts val="0"/>
                        </a:spcAft>
                      </a:pPr>
                      <a:r>
                        <a:rPr lang="en-US" sz="1100" b="0" dirty="0">
                          <a:solidFill>
                            <a:schemeClr val="accent5">
                              <a:lumMod val="75000"/>
                            </a:schemeClr>
                          </a:solidFill>
                          <a:effectLst/>
                          <a:latin typeface="Calibri"/>
                          <a:ea typeface="Times New Roman"/>
                          <a:cs typeface="Times New Roman"/>
                        </a:rPr>
                        <a:t>SMC</a:t>
                      </a:r>
                      <a:endParaRPr lang="en-US" sz="1100" b="0" dirty="0">
                        <a:solidFill>
                          <a:schemeClr val="accent5">
                            <a:lumMod val="75000"/>
                          </a:schemeClr>
                        </a:solidFill>
                        <a:effectLst/>
                        <a:latin typeface="Arial"/>
                        <a:ea typeface="Arial"/>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a:solidFill>
                            <a:schemeClr val="bg1"/>
                          </a:solidFill>
                          <a:effectLst/>
                          <a:latin typeface="Consolas"/>
                        </a:rPr>
                        <a:t>0.19</a:t>
                      </a:r>
                    </a:p>
                  </a:txBody>
                  <a:tcPr marL="9525" marR="9525" marT="9525"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a:solidFill>
                            <a:schemeClr val="bg1"/>
                          </a:solidFill>
                          <a:effectLst/>
                          <a:latin typeface="Consolas"/>
                        </a:rPr>
                        <a:t>0.74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dirty="0">
                          <a:solidFill>
                            <a:schemeClr val="bg1"/>
                          </a:solidFill>
                          <a:effectLst/>
                          <a:latin typeface="Consolas"/>
                        </a:rPr>
                        <a:t>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a:solidFill>
                            <a:schemeClr val="bg1"/>
                          </a:solidFill>
                          <a:effectLst/>
                          <a:latin typeface="Consolas"/>
                        </a:rPr>
                        <a:t>-0.84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116781">
                <a:tc>
                  <a:txBody>
                    <a:bodyPr/>
                    <a:lstStyle/>
                    <a:p>
                      <a:pPr marL="0" marR="0">
                        <a:lnSpc>
                          <a:spcPct val="115000"/>
                        </a:lnSpc>
                        <a:spcBef>
                          <a:spcPts val="0"/>
                        </a:spcBef>
                        <a:spcAft>
                          <a:spcPts val="0"/>
                        </a:spcAft>
                      </a:pPr>
                      <a:r>
                        <a:rPr lang="en-US" sz="1100" b="0" dirty="0">
                          <a:solidFill>
                            <a:schemeClr val="accent5">
                              <a:lumMod val="75000"/>
                            </a:schemeClr>
                          </a:solidFill>
                          <a:effectLst/>
                          <a:latin typeface="Calibri"/>
                          <a:ea typeface="Times New Roman"/>
                          <a:cs typeface="Times New Roman"/>
                        </a:rPr>
                        <a:t>ST</a:t>
                      </a:r>
                      <a:endParaRPr lang="en-US" sz="1100" b="0" dirty="0">
                        <a:solidFill>
                          <a:schemeClr val="accent5">
                            <a:lumMod val="75000"/>
                          </a:schemeClr>
                        </a:solidFill>
                        <a:effectLst/>
                        <a:latin typeface="Arial"/>
                        <a:ea typeface="Arial"/>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a:solidFill>
                            <a:schemeClr val="bg1"/>
                          </a:solidFill>
                          <a:effectLst/>
                          <a:latin typeface="Consolas"/>
                        </a:rPr>
                        <a:t>0.08</a:t>
                      </a:r>
                    </a:p>
                  </a:txBody>
                  <a:tcPr marL="9525" marR="9525" marT="9525"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a:solidFill>
                            <a:schemeClr val="bg1"/>
                          </a:solidFill>
                          <a:effectLst/>
                          <a:latin typeface="Consolas"/>
                        </a:rPr>
                        <a:t>-0.67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dirty="0">
                          <a:solidFill>
                            <a:schemeClr val="bg1"/>
                          </a:solidFill>
                          <a:effectLst/>
                          <a:latin typeface="Consolas"/>
                        </a:rPr>
                        <a:t>-0.84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dirty="0">
                          <a:solidFill>
                            <a:schemeClr val="bg1"/>
                          </a:solidFill>
                          <a:effectLst/>
                          <a:latin typeface="Consolas"/>
                        </a:rPr>
                        <a:t>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bl>
          </a:graphicData>
        </a:graphic>
      </p:graphicFrame>
      <p:sp>
        <p:nvSpPr>
          <p:cNvPr id="13" name="TextBox 12"/>
          <p:cNvSpPr txBox="1"/>
          <p:nvPr/>
        </p:nvSpPr>
        <p:spPr>
          <a:xfrm>
            <a:off x="476715" y="3384609"/>
            <a:ext cx="4224233" cy="677108"/>
          </a:xfrm>
          <a:prstGeom prst="rect">
            <a:avLst/>
          </a:prstGeom>
          <a:noFill/>
        </p:spPr>
        <p:txBody>
          <a:bodyPr wrap="none" rtlCol="0">
            <a:spAutoFit/>
          </a:bodyPr>
          <a:lstStyle/>
          <a:p>
            <a:r>
              <a:rPr lang="en-US" dirty="0" smtClean="0"/>
              <a:t>Discharge = </a:t>
            </a:r>
          </a:p>
          <a:p>
            <a:r>
              <a:rPr lang="en-US" sz="2000" dirty="0" smtClean="0"/>
              <a:t>-0.69 </a:t>
            </a:r>
            <a:r>
              <a:rPr lang="en-US" dirty="0" smtClean="0">
                <a:solidFill>
                  <a:schemeClr val="accent1">
                    <a:lumMod val="75000"/>
                  </a:schemeClr>
                </a:solidFill>
              </a:rPr>
              <a:t>+</a:t>
            </a:r>
            <a:r>
              <a:rPr lang="en-US" dirty="0" smtClean="0"/>
              <a:t> </a:t>
            </a:r>
            <a:r>
              <a:rPr lang="en-US" sz="2000" dirty="0" smtClean="0"/>
              <a:t>0.76</a:t>
            </a:r>
            <a:r>
              <a:rPr lang="en-US" dirty="0" smtClean="0"/>
              <a:t>*SWE </a:t>
            </a:r>
            <a:r>
              <a:rPr lang="en-US" dirty="0" smtClean="0">
                <a:solidFill>
                  <a:schemeClr val="accent1">
                    <a:lumMod val="75000"/>
                  </a:schemeClr>
                </a:solidFill>
              </a:rPr>
              <a:t>+</a:t>
            </a:r>
            <a:r>
              <a:rPr lang="en-US" dirty="0" smtClean="0"/>
              <a:t> </a:t>
            </a:r>
            <a:r>
              <a:rPr lang="en-US" sz="2000" dirty="0" smtClean="0"/>
              <a:t>0.82</a:t>
            </a:r>
            <a:r>
              <a:rPr lang="en-US" dirty="0" smtClean="0"/>
              <a:t>*SM </a:t>
            </a:r>
            <a:r>
              <a:rPr lang="en-US" dirty="0" smtClean="0">
                <a:solidFill>
                  <a:schemeClr val="accent1">
                    <a:lumMod val="75000"/>
                  </a:schemeClr>
                </a:solidFill>
              </a:rPr>
              <a:t>+</a:t>
            </a:r>
            <a:r>
              <a:rPr lang="en-US" dirty="0" smtClean="0"/>
              <a:t> </a:t>
            </a:r>
            <a:r>
              <a:rPr lang="en-US" sz="2000" dirty="0" smtClean="0"/>
              <a:t>2.2</a:t>
            </a:r>
            <a:r>
              <a:rPr lang="en-US" dirty="0" smtClean="0"/>
              <a:t>*ST</a:t>
            </a:r>
          </a:p>
        </p:txBody>
      </p:sp>
      <p:sp>
        <p:nvSpPr>
          <p:cNvPr id="14" name="TextBox 13"/>
          <p:cNvSpPr txBox="1"/>
          <p:nvPr/>
        </p:nvSpPr>
        <p:spPr>
          <a:xfrm>
            <a:off x="4848690" y="3384609"/>
            <a:ext cx="2752677" cy="677108"/>
          </a:xfrm>
          <a:prstGeom prst="rect">
            <a:avLst/>
          </a:prstGeom>
          <a:noFill/>
        </p:spPr>
        <p:txBody>
          <a:bodyPr wrap="none" rtlCol="0">
            <a:spAutoFit/>
          </a:bodyPr>
          <a:lstStyle/>
          <a:p>
            <a:r>
              <a:rPr lang="en-US" dirty="0" smtClean="0"/>
              <a:t>Discharge </a:t>
            </a:r>
            <a:r>
              <a:rPr lang="en-US" dirty="0"/>
              <a:t>= </a:t>
            </a:r>
            <a:endParaRPr lang="en-US" dirty="0" smtClean="0"/>
          </a:p>
          <a:p>
            <a:r>
              <a:rPr lang="en-US" sz="2000" dirty="0" smtClean="0"/>
              <a:t>1.18 </a:t>
            </a:r>
            <a:r>
              <a:rPr lang="en-US" dirty="0" smtClean="0">
                <a:solidFill>
                  <a:schemeClr val="accent1">
                    <a:lumMod val="75000"/>
                  </a:schemeClr>
                </a:solidFill>
              </a:rPr>
              <a:t>+ </a:t>
            </a:r>
            <a:r>
              <a:rPr lang="en-US" sz="2000" dirty="0" smtClean="0"/>
              <a:t>0.9</a:t>
            </a:r>
            <a:r>
              <a:rPr lang="en-US" dirty="0" smtClean="0"/>
              <a:t>*SM </a:t>
            </a:r>
            <a:r>
              <a:rPr lang="en-US" dirty="0" smtClean="0">
                <a:solidFill>
                  <a:schemeClr val="accent1">
                    <a:lumMod val="75000"/>
                  </a:schemeClr>
                </a:solidFill>
              </a:rPr>
              <a:t>-</a:t>
            </a:r>
            <a:r>
              <a:rPr lang="en-US" dirty="0" smtClean="0"/>
              <a:t> </a:t>
            </a:r>
            <a:r>
              <a:rPr lang="en-US" sz="2000" dirty="0" smtClean="0"/>
              <a:t>0.31</a:t>
            </a:r>
            <a:r>
              <a:rPr lang="en-US" dirty="0" smtClean="0"/>
              <a:t>*ST</a:t>
            </a:r>
            <a:endParaRPr lang="en-US" dirty="0"/>
          </a:p>
        </p:txBody>
      </p:sp>
      <p:graphicFrame>
        <p:nvGraphicFramePr>
          <p:cNvPr id="17" name="Table 16"/>
          <p:cNvGraphicFramePr>
            <a:graphicFrameLocks noGrp="1"/>
          </p:cNvGraphicFramePr>
          <p:nvPr>
            <p:extLst>
              <p:ext uri="{D42A27DB-BD31-4B8C-83A1-F6EECF244321}">
                <p14:modId xmlns:p14="http://schemas.microsoft.com/office/powerpoint/2010/main" val="3109788863"/>
              </p:ext>
            </p:extLst>
          </p:nvPr>
        </p:nvGraphicFramePr>
        <p:xfrm>
          <a:off x="1139063" y="2505869"/>
          <a:ext cx="1449768" cy="732630"/>
        </p:xfrm>
        <a:graphic>
          <a:graphicData uri="http://schemas.openxmlformats.org/drawingml/2006/table">
            <a:tbl>
              <a:tblPr/>
              <a:tblGrid>
                <a:gridCol w="362442"/>
                <a:gridCol w="362442"/>
                <a:gridCol w="362442"/>
                <a:gridCol w="362442"/>
              </a:tblGrid>
              <a:tr h="244210">
                <a:tc>
                  <a:txBody>
                    <a:bodyPr/>
                    <a:lstStyle/>
                    <a:p>
                      <a:pPr algn="r" fontAlgn="ctr"/>
                      <a:r>
                        <a:rPr lang="en-US" sz="800" b="0" i="0" u="none" strike="noStrike" dirty="0">
                          <a:solidFill>
                            <a:srgbClr val="000000"/>
                          </a:solidFill>
                          <a:effectLst/>
                          <a:latin typeface="Consolas"/>
                        </a:rPr>
                        <a:t>0.35</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C2D4E8"/>
                    </a:solidFill>
                  </a:tcPr>
                </a:tc>
                <a:tc>
                  <a:txBody>
                    <a:bodyPr/>
                    <a:lstStyle/>
                    <a:p>
                      <a:pPr algn="r" fontAlgn="ctr"/>
                      <a:r>
                        <a:rPr lang="en-US" sz="800" b="0" i="0" u="none" strike="noStrike">
                          <a:solidFill>
                            <a:srgbClr val="000000"/>
                          </a:solidFill>
                          <a:effectLst/>
                          <a:latin typeface="Consolas"/>
                        </a:rPr>
                        <a:t>1</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Consolas"/>
                        </a:rPr>
                        <a:t>0.74</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7EA2CF"/>
                    </a:solidFill>
                  </a:tcPr>
                </a:tc>
                <a:tc>
                  <a:txBody>
                    <a:bodyPr/>
                    <a:lstStyle/>
                    <a:p>
                      <a:pPr algn="r" fontAlgn="ctr"/>
                      <a:r>
                        <a:rPr lang="en-US" sz="800" b="0" i="0" u="none" strike="noStrike">
                          <a:solidFill>
                            <a:srgbClr val="000000"/>
                          </a:solidFill>
                          <a:effectLst/>
                          <a:latin typeface="Consolas"/>
                        </a:rPr>
                        <a:t>-0.67</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D48987"/>
                    </a:solidFill>
                  </a:tcPr>
                </a:tc>
              </a:tr>
              <a:tr h="244210">
                <a:tc>
                  <a:txBody>
                    <a:bodyPr/>
                    <a:lstStyle/>
                    <a:p>
                      <a:pPr algn="r" fontAlgn="ctr"/>
                      <a:r>
                        <a:rPr lang="en-US" sz="800" b="0" i="0" u="none" strike="noStrike">
                          <a:solidFill>
                            <a:srgbClr val="000000"/>
                          </a:solidFill>
                          <a:effectLst/>
                          <a:latin typeface="Consolas"/>
                        </a:rPr>
                        <a:t>0.19</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DEE8F3"/>
                    </a:solidFill>
                  </a:tcPr>
                </a:tc>
                <a:tc>
                  <a:txBody>
                    <a:bodyPr/>
                    <a:lstStyle/>
                    <a:p>
                      <a:pPr algn="r" fontAlgn="ctr"/>
                      <a:r>
                        <a:rPr lang="en-US" sz="800" b="0" i="0" u="none" strike="noStrike">
                          <a:solidFill>
                            <a:srgbClr val="000000"/>
                          </a:solidFill>
                          <a:effectLst/>
                          <a:latin typeface="Consolas"/>
                        </a:rPr>
                        <a:t>0.74</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7EA2CF"/>
                    </a:solidFill>
                  </a:tcPr>
                </a:tc>
                <a:tc>
                  <a:txBody>
                    <a:bodyPr/>
                    <a:lstStyle/>
                    <a:p>
                      <a:pPr algn="r" fontAlgn="ctr"/>
                      <a:r>
                        <a:rPr lang="en-US" sz="800" b="0" i="0" u="none" strike="noStrike">
                          <a:solidFill>
                            <a:srgbClr val="000000"/>
                          </a:solidFill>
                          <a:effectLst/>
                          <a:latin typeface="Consolas"/>
                        </a:rPr>
                        <a:t>1</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Consolas"/>
                        </a:rPr>
                        <a:t>-0.84</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CA6C6A"/>
                    </a:solidFill>
                  </a:tcPr>
                </a:tc>
              </a:tr>
              <a:tr h="244210">
                <a:tc>
                  <a:txBody>
                    <a:bodyPr/>
                    <a:lstStyle/>
                    <a:p>
                      <a:pPr algn="r" fontAlgn="ctr"/>
                      <a:r>
                        <a:rPr lang="en-US" sz="800" b="0" i="0" u="none" strike="noStrike" dirty="0">
                          <a:solidFill>
                            <a:srgbClr val="000000"/>
                          </a:solidFill>
                          <a:effectLst/>
                          <a:latin typeface="Consolas"/>
                        </a:rPr>
                        <a:t>0.08</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1F5FA"/>
                    </a:solidFill>
                  </a:tcPr>
                </a:tc>
                <a:tc>
                  <a:txBody>
                    <a:bodyPr/>
                    <a:lstStyle/>
                    <a:p>
                      <a:pPr algn="r" fontAlgn="ctr"/>
                      <a:r>
                        <a:rPr lang="en-US" sz="800" b="0" i="0" u="none" strike="noStrike">
                          <a:solidFill>
                            <a:srgbClr val="000000"/>
                          </a:solidFill>
                          <a:effectLst/>
                          <a:latin typeface="Consolas"/>
                        </a:rPr>
                        <a:t>-0.67</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D48987"/>
                    </a:solidFill>
                  </a:tcPr>
                </a:tc>
                <a:tc>
                  <a:txBody>
                    <a:bodyPr/>
                    <a:lstStyle/>
                    <a:p>
                      <a:pPr algn="r" fontAlgn="ctr"/>
                      <a:r>
                        <a:rPr lang="en-US" sz="800" b="0" i="0" u="none" strike="noStrike">
                          <a:solidFill>
                            <a:srgbClr val="000000"/>
                          </a:solidFill>
                          <a:effectLst/>
                          <a:latin typeface="Consolas"/>
                        </a:rPr>
                        <a:t>-0.84</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CA6C6A"/>
                    </a:solidFill>
                  </a:tcPr>
                </a:tc>
                <a:tc>
                  <a:txBody>
                    <a:bodyPr/>
                    <a:lstStyle/>
                    <a:p>
                      <a:pPr algn="r" fontAlgn="ctr"/>
                      <a:r>
                        <a:rPr lang="en-US" sz="800" b="0" i="0" u="none" strike="noStrike" dirty="0">
                          <a:solidFill>
                            <a:srgbClr val="000000"/>
                          </a:solidFill>
                          <a:effectLst/>
                          <a:latin typeface="Consolas"/>
                        </a:rPr>
                        <a:t>1</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4136834423"/>
              </p:ext>
            </p:extLst>
          </p:nvPr>
        </p:nvGraphicFramePr>
        <p:xfrm>
          <a:off x="4985209" y="2286190"/>
          <a:ext cx="1941133" cy="943742"/>
        </p:xfrm>
        <a:graphic>
          <a:graphicData uri="http://schemas.openxmlformats.org/drawingml/2006/table">
            <a:tbl>
              <a:tblPr firstRow="1" firstCol="1"/>
              <a:tblGrid>
                <a:gridCol w="542317"/>
                <a:gridCol w="276835"/>
                <a:gridCol w="432231"/>
                <a:gridCol w="405969"/>
                <a:gridCol w="283781"/>
              </a:tblGrid>
              <a:tr h="244226">
                <a:tc gridSpan="2">
                  <a:txBody>
                    <a:bodyPr/>
                    <a:lstStyle/>
                    <a:p>
                      <a:pPr marL="0" marR="0" algn="r">
                        <a:lnSpc>
                          <a:spcPct val="115000"/>
                        </a:lnSpc>
                        <a:spcBef>
                          <a:spcPts val="0"/>
                        </a:spcBef>
                        <a:spcAft>
                          <a:spcPts val="0"/>
                        </a:spcAft>
                      </a:pPr>
                      <a:r>
                        <a:rPr lang="en-US" sz="1100" b="0" dirty="0">
                          <a:solidFill>
                            <a:schemeClr val="accent5">
                              <a:lumMod val="75000"/>
                            </a:schemeClr>
                          </a:solidFill>
                          <a:effectLst/>
                          <a:latin typeface="Calibri"/>
                          <a:ea typeface="Times New Roman"/>
                          <a:cs typeface="Times New Roman"/>
                        </a:rPr>
                        <a:t>Discharge</a:t>
                      </a:r>
                      <a:endParaRPr lang="en-US" sz="1100" b="0" dirty="0">
                        <a:solidFill>
                          <a:schemeClr val="accent5">
                            <a:lumMod val="75000"/>
                          </a:schemeClr>
                        </a:solidFill>
                        <a:effectLst/>
                        <a:latin typeface="Arial"/>
                        <a:ea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hMerge="1">
                  <a:txBody>
                    <a:bodyPr/>
                    <a:lstStyle/>
                    <a:p>
                      <a:pPr marL="0" marR="0" algn="r">
                        <a:lnSpc>
                          <a:spcPct val="115000"/>
                        </a:lnSpc>
                        <a:spcBef>
                          <a:spcPts val="0"/>
                        </a:spcBef>
                        <a:spcAft>
                          <a:spcPts val="0"/>
                        </a:spcAft>
                      </a:pPr>
                      <a:endParaRPr lang="en-US" sz="1100" dirty="0">
                        <a:solidFill>
                          <a:schemeClr val="accent5">
                            <a:lumMod val="75000"/>
                          </a:schemeClr>
                        </a:solidFill>
                        <a:effectLst/>
                        <a:latin typeface="Arial"/>
                        <a:ea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100" b="0" dirty="0">
                          <a:solidFill>
                            <a:schemeClr val="accent5">
                              <a:lumMod val="75000"/>
                            </a:schemeClr>
                          </a:solidFill>
                          <a:effectLst/>
                          <a:latin typeface="Calibri"/>
                          <a:ea typeface="Times New Roman"/>
                          <a:cs typeface="Times New Roman"/>
                        </a:rPr>
                        <a:t>SWE</a:t>
                      </a:r>
                      <a:endParaRPr lang="en-US" sz="1100" b="0" dirty="0">
                        <a:solidFill>
                          <a:schemeClr val="accent5">
                            <a:lumMod val="75000"/>
                          </a:schemeClr>
                        </a:solidFill>
                        <a:effectLst/>
                        <a:latin typeface="Arial"/>
                        <a:ea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100" b="0" dirty="0">
                          <a:solidFill>
                            <a:schemeClr val="accent5">
                              <a:lumMod val="75000"/>
                            </a:schemeClr>
                          </a:solidFill>
                          <a:effectLst/>
                          <a:latin typeface="Calibri"/>
                          <a:ea typeface="Times New Roman"/>
                          <a:cs typeface="Times New Roman"/>
                        </a:rPr>
                        <a:t>SMC</a:t>
                      </a:r>
                      <a:endParaRPr lang="en-US" sz="1100" b="0" dirty="0">
                        <a:solidFill>
                          <a:schemeClr val="accent5">
                            <a:lumMod val="75000"/>
                          </a:schemeClr>
                        </a:solidFill>
                        <a:effectLst/>
                        <a:latin typeface="Arial"/>
                        <a:ea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c>
                  <a:txBody>
                    <a:bodyPr/>
                    <a:lstStyle/>
                    <a:p>
                      <a:pPr marL="0" marR="0" algn="r">
                        <a:lnSpc>
                          <a:spcPct val="115000"/>
                        </a:lnSpc>
                        <a:spcBef>
                          <a:spcPts val="0"/>
                        </a:spcBef>
                        <a:spcAft>
                          <a:spcPts val="0"/>
                        </a:spcAft>
                      </a:pPr>
                      <a:r>
                        <a:rPr lang="en-US" sz="1100" b="0" dirty="0">
                          <a:solidFill>
                            <a:schemeClr val="accent5">
                              <a:lumMod val="75000"/>
                            </a:schemeClr>
                          </a:solidFill>
                          <a:effectLst/>
                          <a:latin typeface="Calibri"/>
                          <a:ea typeface="Times New Roman"/>
                          <a:cs typeface="Times New Roman"/>
                        </a:rPr>
                        <a:t>ST</a:t>
                      </a:r>
                      <a:endParaRPr lang="en-US" sz="1100" b="0" dirty="0">
                        <a:solidFill>
                          <a:schemeClr val="accent5">
                            <a:lumMod val="75000"/>
                          </a:schemeClr>
                        </a:solidFill>
                        <a:effectLst/>
                        <a:latin typeface="Arial"/>
                        <a:ea typeface="Arial"/>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noFill/>
                  </a:tcPr>
                </a:tc>
              </a:tr>
              <a:tr h="118686">
                <a:tc>
                  <a:txBody>
                    <a:bodyPr/>
                    <a:lstStyle/>
                    <a:p>
                      <a:pPr marL="0" marR="0">
                        <a:lnSpc>
                          <a:spcPct val="115000"/>
                        </a:lnSpc>
                        <a:spcBef>
                          <a:spcPts val="0"/>
                        </a:spcBef>
                        <a:spcAft>
                          <a:spcPts val="0"/>
                        </a:spcAft>
                      </a:pPr>
                      <a:r>
                        <a:rPr lang="en-US" sz="1100" b="0" dirty="0">
                          <a:solidFill>
                            <a:schemeClr val="accent5">
                              <a:lumMod val="75000"/>
                            </a:schemeClr>
                          </a:solidFill>
                          <a:effectLst/>
                          <a:latin typeface="Calibri"/>
                          <a:ea typeface="Times New Roman"/>
                          <a:cs typeface="Times New Roman"/>
                        </a:rPr>
                        <a:t>SWE</a:t>
                      </a:r>
                      <a:endParaRPr lang="en-US" sz="1100" b="0" dirty="0">
                        <a:solidFill>
                          <a:schemeClr val="accent5">
                            <a:lumMod val="75000"/>
                          </a:schemeClr>
                        </a:solidFill>
                        <a:effectLst/>
                        <a:latin typeface="Arial"/>
                        <a:ea typeface="Arial"/>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a:solidFill>
                            <a:schemeClr val="bg1"/>
                          </a:solidFill>
                          <a:effectLst/>
                          <a:latin typeface="Consolas"/>
                        </a:rPr>
                        <a:t>0.35</a:t>
                      </a:r>
                    </a:p>
                  </a:txBody>
                  <a:tcPr marL="9525" marR="9525" marT="9525"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dirty="0">
                          <a:solidFill>
                            <a:schemeClr val="bg1"/>
                          </a:solidFill>
                          <a:effectLst/>
                          <a:latin typeface="Consolas"/>
                        </a:rPr>
                        <a:t>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dirty="0">
                          <a:solidFill>
                            <a:schemeClr val="bg1"/>
                          </a:solidFill>
                          <a:effectLst/>
                          <a:latin typeface="Consolas"/>
                        </a:rPr>
                        <a:t>0.74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a:solidFill>
                            <a:schemeClr val="bg1"/>
                          </a:solidFill>
                          <a:effectLst/>
                          <a:latin typeface="Consolas"/>
                        </a:rPr>
                        <a:t>-0.67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112971">
                <a:tc>
                  <a:txBody>
                    <a:bodyPr/>
                    <a:lstStyle/>
                    <a:p>
                      <a:pPr marL="0" marR="0">
                        <a:lnSpc>
                          <a:spcPct val="115000"/>
                        </a:lnSpc>
                        <a:spcBef>
                          <a:spcPts val="0"/>
                        </a:spcBef>
                        <a:spcAft>
                          <a:spcPts val="0"/>
                        </a:spcAft>
                      </a:pPr>
                      <a:r>
                        <a:rPr lang="en-US" sz="1100" b="0" dirty="0">
                          <a:solidFill>
                            <a:schemeClr val="accent5">
                              <a:lumMod val="75000"/>
                            </a:schemeClr>
                          </a:solidFill>
                          <a:effectLst/>
                          <a:latin typeface="Calibri"/>
                          <a:ea typeface="Times New Roman"/>
                          <a:cs typeface="Times New Roman"/>
                        </a:rPr>
                        <a:t>SMC</a:t>
                      </a:r>
                      <a:endParaRPr lang="en-US" sz="1100" b="0" dirty="0">
                        <a:solidFill>
                          <a:schemeClr val="accent5">
                            <a:lumMod val="75000"/>
                          </a:schemeClr>
                        </a:solidFill>
                        <a:effectLst/>
                        <a:latin typeface="Arial"/>
                        <a:ea typeface="Arial"/>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a:solidFill>
                            <a:schemeClr val="bg1"/>
                          </a:solidFill>
                          <a:effectLst/>
                          <a:latin typeface="Consolas"/>
                        </a:rPr>
                        <a:t>0.19</a:t>
                      </a:r>
                    </a:p>
                  </a:txBody>
                  <a:tcPr marL="9525" marR="9525" marT="9525"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a:solidFill>
                            <a:schemeClr val="bg1"/>
                          </a:solidFill>
                          <a:effectLst/>
                          <a:latin typeface="Consolas"/>
                        </a:rPr>
                        <a:t>0.74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dirty="0">
                          <a:solidFill>
                            <a:schemeClr val="bg1"/>
                          </a:solidFill>
                          <a:effectLst/>
                          <a:latin typeface="Consolas"/>
                        </a:rPr>
                        <a:t>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a:solidFill>
                            <a:schemeClr val="bg1"/>
                          </a:solidFill>
                          <a:effectLst/>
                          <a:latin typeface="Consolas"/>
                        </a:rPr>
                        <a:t>-0.84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r h="116781">
                <a:tc>
                  <a:txBody>
                    <a:bodyPr/>
                    <a:lstStyle/>
                    <a:p>
                      <a:pPr marL="0" marR="0">
                        <a:lnSpc>
                          <a:spcPct val="115000"/>
                        </a:lnSpc>
                        <a:spcBef>
                          <a:spcPts val="0"/>
                        </a:spcBef>
                        <a:spcAft>
                          <a:spcPts val="0"/>
                        </a:spcAft>
                      </a:pPr>
                      <a:r>
                        <a:rPr lang="en-US" sz="1100" b="0" dirty="0">
                          <a:solidFill>
                            <a:schemeClr val="accent5">
                              <a:lumMod val="75000"/>
                            </a:schemeClr>
                          </a:solidFill>
                          <a:effectLst/>
                          <a:latin typeface="Calibri"/>
                          <a:ea typeface="Times New Roman"/>
                          <a:cs typeface="Times New Roman"/>
                        </a:rPr>
                        <a:t>ST</a:t>
                      </a:r>
                      <a:endParaRPr lang="en-US" sz="1100" b="0" dirty="0">
                        <a:solidFill>
                          <a:schemeClr val="accent5">
                            <a:lumMod val="75000"/>
                          </a:schemeClr>
                        </a:solidFill>
                        <a:effectLst/>
                        <a:latin typeface="Arial"/>
                        <a:ea typeface="Arial"/>
                      </a:endParaRPr>
                    </a:p>
                  </a:txBody>
                  <a:tcPr marL="68580" marR="68580" marT="0" marB="0">
                    <a:lnL w="127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a:solidFill>
                            <a:schemeClr val="bg1"/>
                          </a:solidFill>
                          <a:effectLst/>
                          <a:latin typeface="Consolas"/>
                        </a:rPr>
                        <a:t>0.08</a:t>
                      </a:r>
                    </a:p>
                  </a:txBody>
                  <a:tcPr marL="9525" marR="9525" marT="9525" marB="0" anchor="ctr">
                    <a:lnL w="381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a:solidFill>
                            <a:schemeClr val="bg1"/>
                          </a:solidFill>
                          <a:effectLst/>
                          <a:latin typeface="Consolas"/>
                        </a:rPr>
                        <a:t>-0.67</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dirty="0">
                          <a:solidFill>
                            <a:schemeClr val="bg1"/>
                          </a:solidFill>
                          <a:effectLst/>
                          <a:latin typeface="Consolas"/>
                        </a:rPr>
                        <a:t>-0.84</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c>
                  <a:txBody>
                    <a:bodyPr/>
                    <a:lstStyle/>
                    <a:p>
                      <a:pPr algn="r" fontAlgn="ctr"/>
                      <a:r>
                        <a:rPr lang="en-US" sz="800" b="0" i="0" u="none" strike="noStrike" dirty="0">
                          <a:solidFill>
                            <a:schemeClr val="bg1"/>
                          </a:solidFill>
                          <a:effectLst/>
                          <a:latin typeface="Consolas"/>
                        </a:rPr>
                        <a:t>1</a:t>
                      </a:r>
                    </a:p>
                  </a:txBody>
                  <a:tcPr marL="9525" marR="9525" marT="9525"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noFill/>
                  </a:tcPr>
                </a:tc>
              </a:tr>
            </a:tbl>
          </a:graphicData>
        </a:graphic>
      </p:graphicFrame>
      <p:graphicFrame>
        <p:nvGraphicFramePr>
          <p:cNvPr id="20" name="Table 19"/>
          <p:cNvGraphicFramePr>
            <a:graphicFrameLocks noGrp="1"/>
          </p:cNvGraphicFramePr>
          <p:nvPr>
            <p:extLst>
              <p:ext uri="{D42A27DB-BD31-4B8C-83A1-F6EECF244321}">
                <p14:modId xmlns:p14="http://schemas.microsoft.com/office/powerpoint/2010/main" val="1924883767"/>
              </p:ext>
            </p:extLst>
          </p:nvPr>
        </p:nvGraphicFramePr>
        <p:xfrm>
          <a:off x="5476875" y="2486819"/>
          <a:ext cx="1449464" cy="789780"/>
        </p:xfrm>
        <a:graphic>
          <a:graphicData uri="http://schemas.openxmlformats.org/drawingml/2006/table">
            <a:tbl>
              <a:tblPr/>
              <a:tblGrid>
                <a:gridCol w="362366"/>
                <a:gridCol w="362366"/>
                <a:gridCol w="362366"/>
                <a:gridCol w="362366"/>
              </a:tblGrid>
              <a:tr h="263260">
                <a:tc>
                  <a:txBody>
                    <a:bodyPr/>
                    <a:lstStyle/>
                    <a:p>
                      <a:pPr algn="r" fontAlgn="ctr"/>
                      <a:r>
                        <a:rPr lang="en-US" sz="800" b="0" i="0" u="none" strike="noStrike" dirty="0">
                          <a:solidFill>
                            <a:srgbClr val="000000"/>
                          </a:solidFill>
                          <a:effectLst/>
                          <a:latin typeface="Consolas"/>
                        </a:rPr>
                        <a:t>0.01</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FDFEFF"/>
                    </a:solidFill>
                  </a:tcPr>
                </a:tc>
                <a:tc>
                  <a:txBody>
                    <a:bodyPr/>
                    <a:lstStyle/>
                    <a:p>
                      <a:pPr algn="r" fontAlgn="ctr"/>
                      <a:r>
                        <a:rPr lang="en-US" sz="800" b="0" i="0" u="none" strike="noStrike">
                          <a:solidFill>
                            <a:srgbClr val="000000"/>
                          </a:solidFill>
                          <a:effectLst/>
                          <a:latin typeface="Consolas"/>
                        </a:rPr>
                        <a:t>1</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Consolas"/>
                        </a:rPr>
                        <a:t>0.17</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1EAF4"/>
                    </a:solidFill>
                  </a:tcPr>
                </a:tc>
                <a:tc>
                  <a:txBody>
                    <a:bodyPr/>
                    <a:lstStyle/>
                    <a:p>
                      <a:pPr algn="r" fontAlgn="ctr"/>
                      <a:r>
                        <a:rPr lang="en-US" sz="800" b="0" i="0" u="none" strike="noStrike">
                          <a:solidFill>
                            <a:srgbClr val="000000"/>
                          </a:solidFill>
                          <a:effectLst/>
                          <a:latin typeface="Consolas"/>
                        </a:rPr>
                        <a:t>-0.33</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AC4C3"/>
                    </a:solidFill>
                  </a:tcPr>
                </a:tc>
              </a:tr>
              <a:tr h="263260">
                <a:tc>
                  <a:txBody>
                    <a:bodyPr/>
                    <a:lstStyle/>
                    <a:p>
                      <a:pPr algn="r" fontAlgn="ctr"/>
                      <a:r>
                        <a:rPr lang="en-US" sz="800" b="0" i="0" u="none" strike="noStrike">
                          <a:solidFill>
                            <a:srgbClr val="000000"/>
                          </a:solidFill>
                          <a:effectLst/>
                          <a:latin typeface="Consolas"/>
                        </a:rPr>
                        <a:t>0.64</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8FAFD5"/>
                    </a:solidFill>
                  </a:tcPr>
                </a:tc>
                <a:tc>
                  <a:txBody>
                    <a:bodyPr/>
                    <a:lstStyle/>
                    <a:p>
                      <a:pPr algn="r" fontAlgn="ctr"/>
                      <a:r>
                        <a:rPr lang="en-US" sz="800" b="0" i="0" u="none" strike="noStrike">
                          <a:solidFill>
                            <a:srgbClr val="000000"/>
                          </a:solidFill>
                          <a:effectLst/>
                          <a:latin typeface="Consolas"/>
                        </a:rPr>
                        <a:t>0.17</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1EAF4"/>
                    </a:solidFill>
                  </a:tcPr>
                </a:tc>
                <a:tc>
                  <a:txBody>
                    <a:bodyPr/>
                    <a:lstStyle/>
                    <a:p>
                      <a:pPr algn="r" fontAlgn="ctr"/>
                      <a:r>
                        <a:rPr lang="en-US" sz="800" b="0" i="0" u="none" strike="noStrike">
                          <a:solidFill>
                            <a:srgbClr val="000000"/>
                          </a:solidFill>
                          <a:effectLst/>
                          <a:latin typeface="Consolas"/>
                        </a:rPr>
                        <a:t>1</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c>
                  <a:txBody>
                    <a:bodyPr/>
                    <a:lstStyle/>
                    <a:p>
                      <a:pPr algn="r" fontAlgn="ctr"/>
                      <a:r>
                        <a:rPr lang="en-US" sz="800" b="0" i="0" u="none" strike="noStrike">
                          <a:solidFill>
                            <a:srgbClr val="000000"/>
                          </a:solidFill>
                          <a:effectLst/>
                          <a:latin typeface="Consolas"/>
                        </a:rPr>
                        <a:t>-0.38</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6BCBB"/>
                    </a:solidFill>
                  </a:tcPr>
                </a:tc>
              </a:tr>
              <a:tr h="263260">
                <a:tc>
                  <a:txBody>
                    <a:bodyPr/>
                    <a:lstStyle/>
                    <a:p>
                      <a:pPr algn="r" fontAlgn="ctr"/>
                      <a:r>
                        <a:rPr lang="en-US" sz="800" b="0" i="0" u="none" strike="noStrike" dirty="0">
                          <a:solidFill>
                            <a:srgbClr val="000000"/>
                          </a:solidFill>
                          <a:effectLst/>
                          <a:latin typeface="Consolas"/>
                        </a:rPr>
                        <a:t>-0.36</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8C0BF"/>
                    </a:solidFill>
                  </a:tcPr>
                </a:tc>
                <a:tc>
                  <a:txBody>
                    <a:bodyPr/>
                    <a:lstStyle/>
                    <a:p>
                      <a:pPr algn="r" fontAlgn="ctr"/>
                      <a:r>
                        <a:rPr lang="en-US" sz="800" b="0" i="0" u="none" strike="noStrike" dirty="0">
                          <a:solidFill>
                            <a:srgbClr val="000000"/>
                          </a:solidFill>
                          <a:effectLst/>
                          <a:latin typeface="Consolas"/>
                        </a:rPr>
                        <a:t>-0.33</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AC4C3"/>
                    </a:solidFill>
                  </a:tcPr>
                </a:tc>
                <a:tc>
                  <a:txBody>
                    <a:bodyPr/>
                    <a:lstStyle/>
                    <a:p>
                      <a:pPr algn="r" fontAlgn="ctr"/>
                      <a:r>
                        <a:rPr lang="en-US" sz="800" b="0" i="0" u="none" strike="noStrike" dirty="0">
                          <a:solidFill>
                            <a:srgbClr val="000000"/>
                          </a:solidFill>
                          <a:effectLst/>
                          <a:latin typeface="Consolas"/>
                        </a:rPr>
                        <a:t>-0.38</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solidFill>
                      <a:srgbClr val="E6BCBB"/>
                    </a:solidFill>
                  </a:tcPr>
                </a:tc>
                <a:tc>
                  <a:txBody>
                    <a:bodyPr/>
                    <a:lstStyle/>
                    <a:p>
                      <a:pPr algn="r" fontAlgn="ctr"/>
                      <a:r>
                        <a:rPr lang="en-US" sz="800" b="0" i="0" u="none" strike="noStrike" dirty="0">
                          <a:solidFill>
                            <a:srgbClr val="000000"/>
                          </a:solidFill>
                          <a:effectLst/>
                          <a:latin typeface="Consolas"/>
                        </a:rPr>
                        <a:t>1</a:t>
                      </a:r>
                    </a:p>
                  </a:txBody>
                  <a:tcPr marL="9525" marR="9525" marT="9525" marB="0" anchor="ctr">
                    <a:lnL w="12700" cap="flat" cmpd="sng" algn="ctr">
                      <a:solidFill>
                        <a:srgbClr val="DDDDDD"/>
                      </a:solidFill>
                      <a:prstDash val="solid"/>
                      <a:round/>
                      <a:headEnd type="none" w="med" len="med"/>
                      <a:tailEnd type="none" w="med" len="med"/>
                    </a:lnL>
                    <a:lnR w="12700" cap="flat" cmpd="sng" algn="ctr">
                      <a:solidFill>
                        <a:srgbClr val="DDDDDD"/>
                      </a:solidFill>
                      <a:prstDash val="solid"/>
                      <a:round/>
                      <a:headEnd type="none" w="med" len="med"/>
                      <a:tailEnd type="none" w="med" len="med"/>
                    </a:lnR>
                    <a:lnT w="12700" cap="flat" cmpd="sng" algn="ctr">
                      <a:solidFill>
                        <a:srgbClr val="DDDDDD"/>
                      </a:solidFill>
                      <a:prstDash val="solid"/>
                      <a:round/>
                      <a:headEnd type="none" w="med" len="med"/>
                      <a:tailEnd type="none" w="med" len="med"/>
                    </a:lnT>
                    <a:lnB w="12700" cap="flat" cmpd="sng" algn="ctr">
                      <a:solidFill>
                        <a:srgbClr val="DDDDDD"/>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072813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p:txBody>
          <a:bodyPr/>
          <a:lstStyle/>
          <a:p>
            <a:r>
              <a:rPr lang="en-US" dirty="0" smtClean="0">
                <a:solidFill>
                  <a:schemeClr val="tx1">
                    <a:lumMod val="75000"/>
                  </a:schemeClr>
                </a:solidFill>
              </a:rPr>
              <a:t>Conclusions</a:t>
            </a:r>
            <a:endParaRPr lang="en-US" dirty="0">
              <a:solidFill>
                <a:schemeClr val="tx1">
                  <a:lumMod val="75000"/>
                </a:schemeClr>
              </a:solidFill>
            </a:endParaRPr>
          </a:p>
        </p:txBody>
      </p:sp>
      <p:sp>
        <p:nvSpPr>
          <p:cNvPr id="7" name="Text Placeholder 6"/>
          <p:cNvSpPr>
            <a:spLocks noGrp="1"/>
          </p:cNvSpPr>
          <p:nvPr>
            <p:ph type="body" sz="quarter" idx="15"/>
          </p:nvPr>
        </p:nvSpPr>
        <p:spPr>
          <a:xfrm>
            <a:off x="594360" y="1828232"/>
            <a:ext cx="3566160" cy="768096"/>
          </a:xfrm>
        </p:spPr>
        <p:txBody>
          <a:bodyPr>
            <a:normAutofit fontScale="70000" lnSpcReduction="20000"/>
          </a:bodyPr>
          <a:lstStyle/>
          <a:p>
            <a:r>
              <a:rPr lang="en-US" dirty="0" smtClean="0"/>
              <a:t>Trends in snow and soil moisture</a:t>
            </a:r>
            <a:endParaRPr lang="en-US" dirty="0"/>
          </a:p>
        </p:txBody>
      </p:sp>
      <p:sp>
        <p:nvSpPr>
          <p:cNvPr id="10" name="Text Placeholder 9"/>
          <p:cNvSpPr>
            <a:spLocks noGrp="1"/>
          </p:cNvSpPr>
          <p:nvPr>
            <p:ph type="body" sz="quarter" idx="18"/>
          </p:nvPr>
        </p:nvSpPr>
        <p:spPr>
          <a:xfrm>
            <a:off x="600980" y="2870700"/>
            <a:ext cx="3566160" cy="768096"/>
          </a:xfrm>
        </p:spPr>
        <p:txBody>
          <a:bodyPr>
            <a:noAutofit/>
          </a:bodyPr>
          <a:lstStyle/>
          <a:p>
            <a:r>
              <a:rPr lang="en-US" sz="3000" dirty="0" smtClean="0"/>
              <a:t>Soil temperature seasonal change</a:t>
            </a:r>
            <a:endParaRPr lang="en-US" sz="3000" dirty="0"/>
          </a:p>
        </p:txBody>
      </p:sp>
      <p:sp>
        <p:nvSpPr>
          <p:cNvPr id="3" name="Rectangle 2"/>
          <p:cNvSpPr/>
          <p:nvPr/>
        </p:nvSpPr>
        <p:spPr>
          <a:xfrm>
            <a:off x="4572000" y="1779844"/>
            <a:ext cx="4572000" cy="4413516"/>
          </a:xfrm>
          <a:prstGeom prst="rect">
            <a:avLst/>
          </a:prstGeom>
        </p:spPr>
        <p:txBody>
          <a:bodyPr>
            <a:spAutoFit/>
          </a:bodyPr>
          <a:lstStyle/>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Slight increase in SWE</a:t>
            </a:r>
          </a:p>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Slight increase in soil moisture</a:t>
            </a:r>
            <a:endParaRPr lang="en-US" dirty="0">
              <a:solidFill>
                <a:schemeClr val="tx2">
                  <a:lumMod val="75000"/>
                </a:schemeClr>
              </a:solidFill>
            </a:endParaRPr>
          </a:p>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Continued El Niño patterns</a:t>
            </a:r>
          </a:p>
          <a:p>
            <a:pPr marL="457200" indent="-457200">
              <a:lnSpc>
                <a:spcPct val="120000"/>
              </a:lnSpc>
              <a:buClr>
                <a:srgbClr val="DE8E30"/>
              </a:buClr>
              <a:buFont typeface="Webdings" panose="05030102010509060703" pitchFamily="18" charset="2"/>
              <a:buChar char=""/>
            </a:pPr>
            <a:endParaRPr lang="en-US" dirty="0">
              <a:solidFill>
                <a:schemeClr val="tx2">
                  <a:lumMod val="75000"/>
                </a:schemeClr>
              </a:solidFill>
            </a:endParaRPr>
          </a:p>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West-east freeze-thaw patterns</a:t>
            </a:r>
          </a:p>
          <a:p>
            <a:pPr marL="457200" indent="-457200">
              <a:lnSpc>
                <a:spcPct val="120000"/>
              </a:lnSpc>
              <a:buClr>
                <a:srgbClr val="DE8E30"/>
              </a:buClr>
              <a:buFont typeface="Webdings" panose="05030102010509060703" pitchFamily="18" charset="2"/>
              <a:buChar char=""/>
            </a:pPr>
            <a:endParaRPr lang="en-US" dirty="0">
              <a:solidFill>
                <a:schemeClr val="tx2">
                  <a:lumMod val="75000"/>
                </a:schemeClr>
              </a:solidFill>
            </a:endParaRPr>
          </a:p>
          <a:p>
            <a:pPr marL="457200" indent="-457200">
              <a:lnSpc>
                <a:spcPct val="120000"/>
              </a:lnSpc>
              <a:buClr>
                <a:srgbClr val="DE8E30"/>
              </a:buClr>
              <a:buFont typeface="Webdings" panose="05030102010509060703" pitchFamily="18" charset="2"/>
              <a:buChar char=""/>
            </a:pPr>
            <a:endParaRPr lang="en-US" dirty="0" smtClean="0">
              <a:solidFill>
                <a:schemeClr val="tx2">
                  <a:lumMod val="75000"/>
                </a:schemeClr>
              </a:solidFill>
            </a:endParaRPr>
          </a:p>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Positive correlations during runoff</a:t>
            </a:r>
          </a:p>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 Soil moisture and (-) soil temperature during growing season</a:t>
            </a:r>
            <a:endParaRPr lang="en-US" dirty="0">
              <a:solidFill>
                <a:schemeClr val="tx2">
                  <a:lumMod val="75000"/>
                </a:schemeClr>
              </a:solidFill>
            </a:endParaRPr>
          </a:p>
          <a:p>
            <a:pPr marL="457200" indent="-457200">
              <a:lnSpc>
                <a:spcPct val="120000"/>
              </a:lnSpc>
              <a:buClr>
                <a:srgbClr val="DE8E30"/>
              </a:buClr>
              <a:buFont typeface="Webdings" panose="05030102010509060703" pitchFamily="18" charset="2"/>
              <a:buChar char=""/>
            </a:pPr>
            <a:endParaRPr lang="en-US" dirty="0" smtClean="0">
              <a:solidFill>
                <a:schemeClr val="tx2">
                  <a:lumMod val="75000"/>
                </a:schemeClr>
              </a:solidFill>
            </a:endParaRPr>
          </a:p>
          <a:p>
            <a:pPr marL="457200" indent="-457200">
              <a:lnSpc>
                <a:spcPct val="120000"/>
              </a:lnSpc>
              <a:buClr>
                <a:srgbClr val="DE8E30"/>
              </a:buClr>
              <a:buFont typeface="Webdings" panose="05030102010509060703" pitchFamily="18" charset="2"/>
              <a:buChar char=""/>
            </a:pPr>
            <a:endParaRPr lang="en-US" dirty="0">
              <a:solidFill>
                <a:schemeClr val="tx2">
                  <a:lumMod val="75000"/>
                </a:schemeClr>
              </a:solidFill>
            </a:endParaRPr>
          </a:p>
        </p:txBody>
      </p:sp>
      <p:sp>
        <p:nvSpPr>
          <p:cNvPr id="8" name="Text Placeholder 9"/>
          <p:cNvSpPr>
            <a:spLocks noGrp="1"/>
          </p:cNvSpPr>
          <p:nvPr>
            <p:ph type="body" sz="quarter" idx="18"/>
          </p:nvPr>
        </p:nvSpPr>
        <p:spPr>
          <a:xfrm>
            <a:off x="629555" y="4147318"/>
            <a:ext cx="3566160" cy="768096"/>
          </a:xfrm>
        </p:spPr>
        <p:txBody>
          <a:bodyPr>
            <a:noAutofit/>
          </a:bodyPr>
          <a:lstStyle/>
          <a:p>
            <a:r>
              <a:rPr lang="en-US" sz="3000" dirty="0" smtClean="0"/>
              <a:t>Streamflow correlation</a:t>
            </a:r>
            <a:endParaRPr lang="en-US" sz="3000" dirty="0"/>
          </a:p>
        </p:txBody>
      </p:sp>
    </p:spTree>
    <p:extLst>
      <p:ext uri="{BB962C8B-B14F-4D97-AF65-F5344CB8AC3E}">
        <p14:creationId xmlns:p14="http://schemas.microsoft.com/office/powerpoint/2010/main" val="36701580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744610" y="1101574"/>
            <a:ext cx="7653528" cy="4693169"/>
          </a:xfrm>
        </p:spPr>
        <p:txBody>
          <a:bodyPr>
            <a:normAutofit fontScale="85000" lnSpcReduction="20000"/>
          </a:bodyPr>
          <a:lstStyle/>
          <a:p>
            <a:pPr>
              <a:lnSpc>
                <a:spcPct val="110000"/>
              </a:lnSpc>
            </a:pPr>
            <a:r>
              <a:rPr lang="en-US" sz="4000" b="1" u="sng" dirty="0" smtClean="0">
                <a:solidFill>
                  <a:schemeClr val="tx1">
                    <a:lumMod val="50000"/>
                  </a:schemeClr>
                </a:solidFill>
              </a:rPr>
              <a:t>Probabilistic Runoff Model</a:t>
            </a:r>
          </a:p>
          <a:p>
            <a:pPr marL="457200" indent="-457200">
              <a:lnSpc>
                <a:spcPct val="110000"/>
              </a:lnSpc>
              <a:buFont typeface="Wingdings" panose="05000000000000000000" pitchFamily="2" charset="2"/>
              <a:buChar char="v"/>
            </a:pPr>
            <a:r>
              <a:rPr lang="en-US" sz="2200" dirty="0" smtClean="0">
                <a:solidFill>
                  <a:schemeClr val="tx1">
                    <a:lumMod val="50000"/>
                  </a:schemeClr>
                </a:solidFill>
              </a:rPr>
              <a:t>Incorporate Current Model</a:t>
            </a:r>
          </a:p>
          <a:p>
            <a:pPr marL="457200" indent="-457200">
              <a:lnSpc>
                <a:spcPct val="110000"/>
              </a:lnSpc>
              <a:buFont typeface="Wingdings" panose="05000000000000000000" pitchFamily="2" charset="2"/>
              <a:buChar char="v"/>
            </a:pPr>
            <a:r>
              <a:rPr lang="en-US" sz="2200" dirty="0" smtClean="0">
                <a:solidFill>
                  <a:schemeClr val="tx1">
                    <a:lumMod val="50000"/>
                  </a:schemeClr>
                </a:solidFill>
              </a:rPr>
              <a:t>Utilize Earth Observations</a:t>
            </a:r>
          </a:p>
          <a:p>
            <a:pPr marL="457200" indent="-457200">
              <a:lnSpc>
                <a:spcPct val="110000"/>
              </a:lnSpc>
              <a:buFont typeface="Wingdings" panose="05000000000000000000" pitchFamily="2" charset="2"/>
              <a:buChar char="v"/>
            </a:pPr>
            <a:r>
              <a:rPr lang="en-US" sz="2200" dirty="0" smtClean="0">
                <a:solidFill>
                  <a:schemeClr val="tx1">
                    <a:lumMod val="50000"/>
                  </a:schemeClr>
                </a:solidFill>
              </a:rPr>
              <a:t>Yield Probability of Runoff Events</a:t>
            </a:r>
          </a:p>
          <a:p>
            <a:pPr marL="457200" indent="-457200">
              <a:lnSpc>
                <a:spcPct val="110000"/>
              </a:lnSpc>
              <a:buFont typeface="Wingdings" panose="05000000000000000000" pitchFamily="2" charset="2"/>
              <a:buChar char="v"/>
            </a:pPr>
            <a:endParaRPr lang="en-US" sz="2200" b="1" dirty="0">
              <a:solidFill>
                <a:schemeClr val="tx1">
                  <a:lumMod val="50000"/>
                </a:schemeClr>
              </a:solidFill>
            </a:endParaRPr>
          </a:p>
          <a:p>
            <a:pPr>
              <a:lnSpc>
                <a:spcPct val="110000"/>
              </a:lnSpc>
            </a:pPr>
            <a:endParaRPr lang="en-US" sz="2200" b="1" dirty="0" smtClean="0">
              <a:solidFill>
                <a:schemeClr val="tx1">
                  <a:lumMod val="50000"/>
                </a:schemeClr>
              </a:solidFill>
            </a:endParaRPr>
          </a:p>
          <a:p>
            <a:pPr>
              <a:lnSpc>
                <a:spcPct val="110000"/>
              </a:lnSpc>
            </a:pPr>
            <a:endParaRPr lang="en-US" sz="2200" b="1" dirty="0" smtClean="0">
              <a:solidFill>
                <a:schemeClr val="bg2">
                  <a:lumMod val="75000"/>
                </a:schemeClr>
              </a:solidFill>
            </a:endParaRPr>
          </a:p>
          <a:p>
            <a:pPr>
              <a:lnSpc>
                <a:spcPct val="110000"/>
              </a:lnSpc>
            </a:pPr>
            <a:r>
              <a:rPr lang="en-US" sz="4000" b="1" u="sng" dirty="0" smtClean="0">
                <a:solidFill>
                  <a:schemeClr val="tx1">
                    <a:lumMod val="50000"/>
                  </a:schemeClr>
                </a:solidFill>
              </a:rPr>
              <a:t>Interactive</a:t>
            </a:r>
            <a:r>
              <a:rPr lang="en-US" sz="3200" b="1" u="sng" dirty="0" smtClean="0">
                <a:solidFill>
                  <a:schemeClr val="tx1">
                    <a:lumMod val="50000"/>
                  </a:schemeClr>
                </a:solidFill>
              </a:rPr>
              <a:t> </a:t>
            </a:r>
            <a:r>
              <a:rPr lang="en-US" sz="4000" b="1" u="sng" dirty="0" smtClean="0">
                <a:solidFill>
                  <a:schemeClr val="tx1">
                    <a:lumMod val="50000"/>
                  </a:schemeClr>
                </a:solidFill>
              </a:rPr>
              <a:t>ArcGIS Online Map</a:t>
            </a:r>
          </a:p>
          <a:p>
            <a:pPr marL="457200" indent="-457200">
              <a:lnSpc>
                <a:spcPct val="110000"/>
              </a:lnSpc>
              <a:buFont typeface="Wingdings" panose="05000000000000000000" pitchFamily="2" charset="2"/>
              <a:buChar char="v"/>
            </a:pPr>
            <a:r>
              <a:rPr lang="en-US" sz="2200" dirty="0" smtClean="0">
                <a:solidFill>
                  <a:schemeClr val="tx1">
                    <a:lumMod val="50000"/>
                  </a:schemeClr>
                </a:solidFill>
              </a:rPr>
              <a:t>Public Access</a:t>
            </a:r>
            <a:endParaRPr lang="en-US" sz="2200" dirty="0">
              <a:solidFill>
                <a:schemeClr val="tx1">
                  <a:lumMod val="50000"/>
                </a:schemeClr>
              </a:solidFill>
            </a:endParaRPr>
          </a:p>
          <a:p>
            <a:pPr marL="457200" indent="-457200">
              <a:lnSpc>
                <a:spcPct val="110000"/>
              </a:lnSpc>
              <a:buFont typeface="Wingdings" panose="05000000000000000000" pitchFamily="2" charset="2"/>
              <a:buChar char="v"/>
            </a:pPr>
            <a:r>
              <a:rPr lang="en-US" sz="2200" dirty="0" smtClean="0">
                <a:solidFill>
                  <a:schemeClr val="tx1">
                    <a:lumMod val="50000"/>
                  </a:schemeClr>
                </a:solidFill>
              </a:rPr>
              <a:t>Forecast predictions displayed</a:t>
            </a:r>
            <a:endParaRPr lang="en-US" sz="2200" dirty="0">
              <a:solidFill>
                <a:schemeClr val="tx1">
                  <a:lumMod val="50000"/>
                </a:schemeClr>
              </a:solidFill>
            </a:endParaRPr>
          </a:p>
          <a:p>
            <a:pPr marL="457200" indent="-457200">
              <a:lnSpc>
                <a:spcPct val="110000"/>
              </a:lnSpc>
              <a:buFont typeface="Wingdings" panose="05000000000000000000" pitchFamily="2" charset="2"/>
              <a:buChar char="v"/>
            </a:pPr>
            <a:r>
              <a:rPr lang="en-US" sz="2200" dirty="0" smtClean="0">
                <a:solidFill>
                  <a:schemeClr val="tx1">
                    <a:lumMod val="50000"/>
                  </a:schemeClr>
                </a:solidFill>
              </a:rPr>
              <a:t>Each Variable + Runoff outcome</a:t>
            </a:r>
            <a:endParaRPr lang="en-US" sz="2200" b="1" dirty="0">
              <a:solidFill>
                <a:schemeClr val="bg2">
                  <a:lumMod val="75000"/>
                </a:schemeClr>
              </a:solidFill>
            </a:endParaRPr>
          </a:p>
          <a:p>
            <a:pPr>
              <a:lnSpc>
                <a:spcPct val="110000"/>
              </a:lnSpc>
            </a:pPr>
            <a:endParaRPr lang="en-US" sz="3300" b="1" u="sng" dirty="0" smtClean="0">
              <a:solidFill>
                <a:schemeClr val="tx1">
                  <a:lumMod val="50000"/>
                </a:schemeClr>
              </a:solidFill>
            </a:endParaRPr>
          </a:p>
          <a:p>
            <a:pPr>
              <a:lnSpc>
                <a:spcPct val="110000"/>
              </a:lnSpc>
            </a:pPr>
            <a:endParaRPr lang="en-US" sz="3200" b="1" dirty="0">
              <a:solidFill>
                <a:schemeClr val="tx1">
                  <a:lumMod val="50000"/>
                </a:schemeClr>
              </a:solidFill>
            </a:endParaRPr>
          </a:p>
        </p:txBody>
      </p:sp>
      <p:sp>
        <p:nvSpPr>
          <p:cNvPr id="2" name="Text Placeholder 1"/>
          <p:cNvSpPr>
            <a:spLocks noGrp="1"/>
          </p:cNvSpPr>
          <p:nvPr>
            <p:ph type="body" sz="quarter" idx="14"/>
          </p:nvPr>
        </p:nvSpPr>
        <p:spPr>
          <a:xfrm>
            <a:off x="744610" y="98920"/>
            <a:ext cx="7653528" cy="709155"/>
          </a:xfrm>
        </p:spPr>
        <p:txBody>
          <a:bodyPr/>
          <a:lstStyle/>
          <a:p>
            <a:r>
              <a:rPr lang="en-US" sz="4000" dirty="0" smtClean="0"/>
              <a:t>Future Work</a:t>
            </a:r>
            <a:endParaRPr lang="en-US" sz="4000" dirty="0"/>
          </a:p>
        </p:txBody>
      </p:sp>
      <p:grpSp>
        <p:nvGrpSpPr>
          <p:cNvPr id="7" name="Group 6"/>
          <p:cNvGrpSpPr/>
          <p:nvPr/>
        </p:nvGrpSpPr>
        <p:grpSpPr>
          <a:xfrm>
            <a:off x="4182384" y="3041380"/>
            <a:ext cx="767731" cy="767731"/>
            <a:chOff x="4013947" y="3212598"/>
            <a:chExt cx="1116106" cy="1116106"/>
          </a:xfrm>
          <a:solidFill>
            <a:schemeClr val="bg2">
              <a:lumMod val="90000"/>
            </a:schemeClr>
          </a:solidFill>
        </p:grpSpPr>
        <p:sp>
          <p:nvSpPr>
            <p:cNvPr id="8" name="Rectangle 7"/>
            <p:cNvSpPr/>
            <p:nvPr/>
          </p:nvSpPr>
          <p:spPr>
            <a:xfrm>
              <a:off x="4444253" y="3212598"/>
              <a:ext cx="255493" cy="111610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rot="16200000">
              <a:off x="4444253" y="3212597"/>
              <a:ext cx="255493" cy="1116106"/>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813428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01771" y="1098948"/>
            <a:ext cx="5111496" cy="1293681"/>
          </a:xfrm>
        </p:spPr>
        <p:txBody>
          <a:bodyPr>
            <a:normAutofit fontScale="77500" lnSpcReduction="20000"/>
          </a:bodyPr>
          <a:lstStyle/>
          <a:p>
            <a:r>
              <a:rPr lang="en-US" b="1" dirty="0" smtClean="0"/>
              <a:t>L. DeWayne Cecil</a:t>
            </a:r>
            <a:r>
              <a:rPr lang="en-US" dirty="0" smtClean="0"/>
              <a:t>, Global Science </a:t>
            </a:r>
            <a:r>
              <a:rPr lang="en-US" dirty="0"/>
              <a:t>&amp;</a:t>
            </a:r>
            <a:r>
              <a:rPr lang="en-US" dirty="0" smtClean="0"/>
              <a:t> Technology</a:t>
            </a:r>
          </a:p>
          <a:p>
            <a:r>
              <a:rPr lang="en-US" b="1" dirty="0" smtClean="0"/>
              <a:t>Jessica Sutton</a:t>
            </a:r>
            <a:r>
              <a:rPr lang="en-US" dirty="0" smtClean="0"/>
              <a:t>, NASA DEVELOP at NOAA NCEI: Center Lead</a:t>
            </a:r>
          </a:p>
          <a:p>
            <a:r>
              <a:rPr lang="en-US" b="1" dirty="0" smtClean="0"/>
              <a:t>Emma </a:t>
            </a:r>
            <a:r>
              <a:rPr lang="en-US" b="1" dirty="0" err="1" smtClean="0"/>
              <a:t>Baghel</a:t>
            </a:r>
            <a:r>
              <a:rPr lang="en-US" dirty="0" smtClean="0"/>
              <a:t>, NASA DEVELOP at NOAA NCEI: Assistant Center Lead</a:t>
            </a:r>
            <a:endParaRPr lang="en-US" dirty="0"/>
          </a:p>
          <a:p>
            <a:endParaRPr lang="en-US" dirty="0"/>
          </a:p>
        </p:txBody>
      </p:sp>
      <p:sp>
        <p:nvSpPr>
          <p:cNvPr id="3" name="Text Placeholder 2"/>
          <p:cNvSpPr>
            <a:spLocks noGrp="1"/>
          </p:cNvSpPr>
          <p:nvPr>
            <p:ph type="body" sz="quarter" idx="11"/>
          </p:nvPr>
        </p:nvSpPr>
        <p:spPr>
          <a:xfrm>
            <a:off x="3511296" y="2369945"/>
            <a:ext cx="5111496" cy="1083374"/>
          </a:xfrm>
        </p:spPr>
        <p:txBody>
          <a:bodyPr>
            <a:noAutofit/>
          </a:bodyPr>
          <a:lstStyle/>
          <a:p>
            <a:r>
              <a:rPr lang="en-US" sz="1600" b="1" dirty="0" smtClean="0"/>
              <a:t>Kevin </a:t>
            </a:r>
            <a:r>
              <a:rPr lang="en-US" sz="1600" b="1" dirty="0" err="1" smtClean="0"/>
              <a:t>Grode</a:t>
            </a:r>
            <a:r>
              <a:rPr lang="en-US" sz="1600" dirty="0" smtClean="0"/>
              <a:t>, U.S. Army Corps of Engineers</a:t>
            </a:r>
          </a:p>
          <a:p>
            <a:r>
              <a:rPr lang="en-US" sz="1600" b="1" dirty="0" smtClean="0"/>
              <a:t>Doug </a:t>
            </a:r>
            <a:r>
              <a:rPr lang="en-US" sz="1600" b="1" dirty="0" err="1" smtClean="0"/>
              <a:t>Kluck</a:t>
            </a:r>
            <a:r>
              <a:rPr lang="en-US" sz="1600" dirty="0"/>
              <a:t>, NOAA </a:t>
            </a:r>
            <a:r>
              <a:rPr lang="en-US" sz="1600" dirty="0" smtClean="0"/>
              <a:t>Central Region </a:t>
            </a:r>
            <a:r>
              <a:rPr lang="en-US" sz="1600" dirty="0"/>
              <a:t>Climate Services </a:t>
            </a:r>
            <a:r>
              <a:rPr lang="en-US" sz="1600" dirty="0" smtClean="0"/>
              <a:t>Director </a:t>
            </a:r>
          </a:p>
          <a:p>
            <a:r>
              <a:rPr lang="en-US" sz="1600" b="1" dirty="0" smtClean="0"/>
              <a:t>Dennis </a:t>
            </a:r>
            <a:r>
              <a:rPr lang="en-US" sz="1600" b="1" dirty="0" err="1" smtClean="0"/>
              <a:t>Todey</a:t>
            </a:r>
            <a:r>
              <a:rPr lang="en-US" sz="1600" dirty="0" smtClean="0"/>
              <a:t>, South Dakota State University and State Climatologist</a:t>
            </a:r>
            <a:endParaRPr lang="en-US" sz="1600" dirty="0"/>
          </a:p>
        </p:txBody>
      </p:sp>
      <p:sp>
        <p:nvSpPr>
          <p:cNvPr id="4" name="Text Placeholder 3"/>
          <p:cNvSpPr>
            <a:spLocks noGrp="1"/>
          </p:cNvSpPr>
          <p:nvPr>
            <p:ph type="body" sz="quarter" idx="12"/>
          </p:nvPr>
        </p:nvSpPr>
        <p:spPr>
          <a:xfrm>
            <a:off x="3511296" y="4118715"/>
            <a:ext cx="5111496" cy="1970799"/>
          </a:xfrm>
        </p:spPr>
        <p:txBody>
          <a:bodyPr>
            <a:normAutofit/>
          </a:bodyPr>
          <a:lstStyle/>
          <a:p>
            <a:r>
              <a:rPr lang="en-US" sz="1600" b="1" dirty="0" smtClean="0"/>
              <a:t>Rocky </a:t>
            </a:r>
            <a:r>
              <a:rPr lang="en-US" sz="1600" b="1" dirty="0" err="1" smtClean="0"/>
              <a:t>Bilotta</a:t>
            </a:r>
            <a:r>
              <a:rPr lang="en-US" sz="1600" dirty="0" smtClean="0"/>
              <a:t>, </a:t>
            </a:r>
            <a:r>
              <a:rPr lang="en-US" sz="1600" b="1" dirty="0"/>
              <a:t>Anthony </a:t>
            </a:r>
            <a:r>
              <a:rPr lang="en-US" sz="1600" b="1" dirty="0" err="1" smtClean="0"/>
              <a:t>Arguez</a:t>
            </a:r>
            <a:r>
              <a:rPr lang="en-US" sz="1600" b="1" dirty="0" smtClean="0"/>
              <a:t>, </a:t>
            </a:r>
            <a:r>
              <a:rPr lang="en-US" sz="1600" b="1" dirty="0"/>
              <a:t>Ethan </a:t>
            </a:r>
            <a:r>
              <a:rPr lang="en-US" sz="1600" b="1" dirty="0" smtClean="0"/>
              <a:t>Shepherd, </a:t>
            </a:r>
            <a:r>
              <a:rPr lang="en-US" sz="1600" b="1" dirty="0"/>
              <a:t>Jesse E. Bell</a:t>
            </a:r>
            <a:r>
              <a:rPr lang="en-US" sz="1600" b="1" dirty="0" smtClean="0"/>
              <a:t> </a:t>
            </a:r>
            <a:r>
              <a:rPr lang="en-US" sz="1600" dirty="0" smtClean="0"/>
              <a:t>NOAA NCEI</a:t>
            </a:r>
          </a:p>
          <a:p>
            <a:r>
              <a:rPr lang="en-US" sz="1600" b="1" dirty="0" smtClean="0"/>
              <a:t>Deke Arndt</a:t>
            </a:r>
            <a:r>
              <a:rPr lang="en-US" sz="1600" dirty="0" smtClean="0"/>
              <a:t>, Climate Monitoring Branch</a:t>
            </a:r>
          </a:p>
          <a:p>
            <a:r>
              <a:rPr lang="en-US" sz="1600" b="1" dirty="0" smtClean="0"/>
              <a:t>Ned Gardner, </a:t>
            </a:r>
            <a:r>
              <a:rPr lang="en-US" sz="1600" dirty="0" smtClean="0"/>
              <a:t>NOAA NCEI</a:t>
            </a:r>
          </a:p>
          <a:p>
            <a:r>
              <a:rPr lang="en-US" sz="1600" b="1" dirty="0" smtClean="0"/>
              <a:t>Michael Kruk</a:t>
            </a:r>
            <a:r>
              <a:rPr lang="en-US" sz="1600" dirty="0" smtClean="0"/>
              <a:t>, NOAA NCEI</a:t>
            </a:r>
          </a:p>
          <a:p>
            <a:r>
              <a:rPr lang="en-US" sz="1600" b="1" dirty="0" smtClean="0"/>
              <a:t>Carrie </a:t>
            </a:r>
            <a:r>
              <a:rPr lang="en-US" sz="1600" b="1" dirty="0" err="1" smtClean="0"/>
              <a:t>Vuyovich</a:t>
            </a:r>
            <a:r>
              <a:rPr lang="en-US" sz="1600" dirty="0"/>
              <a:t>, </a:t>
            </a:r>
            <a:r>
              <a:rPr lang="en-US" sz="1600" dirty="0" smtClean="0"/>
              <a:t>U.S. Army Corps of Engineers</a:t>
            </a:r>
            <a:endParaRPr lang="en-US" sz="1600" dirty="0"/>
          </a:p>
        </p:txBody>
      </p:sp>
      <p:sp>
        <p:nvSpPr>
          <p:cNvPr id="5" name="TextBox 4"/>
          <p:cNvSpPr txBox="1"/>
          <p:nvPr/>
        </p:nvSpPr>
        <p:spPr>
          <a:xfrm>
            <a:off x="594360" y="1165623"/>
            <a:ext cx="2577819" cy="769441"/>
          </a:xfrm>
          <a:prstGeom prst="rect">
            <a:avLst/>
          </a:prstGeom>
          <a:noFill/>
        </p:spPr>
        <p:txBody>
          <a:bodyPr wrap="square" rtlCol="0">
            <a:spAutoFit/>
          </a:bodyPr>
          <a:lstStyle/>
          <a:p>
            <a:pPr algn="r"/>
            <a:r>
              <a:rPr lang="en-US" sz="4400" b="1" dirty="0">
                <a:solidFill>
                  <a:schemeClr val="accent1"/>
                </a:solidFill>
                <a:latin typeface="Century Gothic" panose="020B0502020202020204" pitchFamily="34" charset="0"/>
              </a:rPr>
              <a:t>A</a:t>
            </a:r>
            <a:r>
              <a:rPr lang="en-US" sz="4400" b="1" dirty="0" smtClean="0">
                <a:solidFill>
                  <a:schemeClr val="accent1"/>
                </a:solidFill>
                <a:latin typeface="Century Gothic" panose="020B0502020202020204" pitchFamily="34" charset="0"/>
              </a:rPr>
              <a:t>dvisors</a:t>
            </a:r>
            <a:endParaRPr lang="en-US" sz="4400" dirty="0" smtClean="0">
              <a:solidFill>
                <a:schemeClr val="accent1"/>
              </a:solidFill>
              <a:latin typeface="Century Gothic" panose="020B0502020202020204" pitchFamily="34" charset="0"/>
            </a:endParaRPr>
          </a:p>
        </p:txBody>
      </p:sp>
      <p:sp>
        <p:nvSpPr>
          <p:cNvPr id="6" name="TextBox 5"/>
          <p:cNvSpPr txBox="1"/>
          <p:nvPr/>
        </p:nvSpPr>
        <p:spPr>
          <a:xfrm>
            <a:off x="594359" y="2312881"/>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Partners</a:t>
            </a:r>
            <a:endParaRPr lang="en-US" sz="4400" dirty="0" smtClean="0">
              <a:solidFill>
                <a:schemeClr val="accent1"/>
              </a:solidFill>
              <a:latin typeface="Century Gothic" panose="020B0502020202020204" pitchFamily="34" charset="0"/>
            </a:endParaRPr>
          </a:p>
        </p:txBody>
      </p:sp>
      <p:sp>
        <p:nvSpPr>
          <p:cNvPr id="7" name="TextBox 6"/>
          <p:cNvSpPr txBox="1"/>
          <p:nvPr/>
        </p:nvSpPr>
        <p:spPr>
          <a:xfrm>
            <a:off x="594359" y="4053363"/>
            <a:ext cx="2577819" cy="769441"/>
          </a:xfrm>
          <a:prstGeom prst="rect">
            <a:avLst/>
          </a:prstGeom>
          <a:noFill/>
        </p:spPr>
        <p:txBody>
          <a:bodyPr wrap="square" rtlCol="0">
            <a:spAutoFit/>
          </a:bodyPr>
          <a:lstStyle/>
          <a:p>
            <a:pPr algn="r"/>
            <a:r>
              <a:rPr lang="en-US" sz="4400" b="1" dirty="0" smtClean="0">
                <a:solidFill>
                  <a:schemeClr val="accent1"/>
                </a:solidFill>
                <a:latin typeface="Century Gothic" panose="020B0502020202020204" pitchFamily="34" charset="0"/>
              </a:rPr>
              <a:t>Others</a:t>
            </a:r>
            <a:endParaRPr lang="en-US" sz="4400" dirty="0" smtClean="0">
              <a:solidFill>
                <a:schemeClr val="accent1"/>
              </a:solidFill>
              <a:latin typeface="Century Gothic" panose="020B0502020202020204" pitchFamily="34" charset="0"/>
            </a:endParaRPr>
          </a:p>
        </p:txBody>
      </p:sp>
    </p:spTree>
    <p:extLst>
      <p:ext uri="{BB962C8B-B14F-4D97-AF65-F5344CB8AC3E}">
        <p14:creationId xmlns:p14="http://schemas.microsoft.com/office/powerpoint/2010/main" val="11348695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749808" y="2617728"/>
            <a:ext cx="7653528" cy="1289304"/>
          </a:xfrm>
        </p:spPr>
        <p:txBody>
          <a:bodyPr/>
          <a:lstStyle/>
          <a:p>
            <a:r>
              <a:rPr lang="en-US" dirty="0" smtClean="0"/>
              <a:t>Appendix</a:t>
            </a:r>
            <a:endParaRPr lang="en-US" dirty="0"/>
          </a:p>
        </p:txBody>
      </p:sp>
    </p:spTree>
    <p:extLst>
      <p:ext uri="{BB962C8B-B14F-4D97-AF65-F5344CB8AC3E}">
        <p14:creationId xmlns:p14="http://schemas.microsoft.com/office/powerpoint/2010/main" val="20091419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745236" y="236478"/>
            <a:ext cx="7653528" cy="658872"/>
          </a:xfrm>
        </p:spPr>
        <p:txBody>
          <a:bodyPr/>
          <a:lstStyle/>
          <a:p>
            <a:r>
              <a:rPr lang="en-US" sz="4000" dirty="0" smtClean="0"/>
              <a:t>Data</a:t>
            </a:r>
            <a:endParaRPr lang="en-US" sz="4000" dirty="0"/>
          </a:p>
        </p:txBody>
      </p:sp>
      <p:graphicFrame>
        <p:nvGraphicFramePr>
          <p:cNvPr id="7" name="Table 6"/>
          <p:cNvGraphicFramePr>
            <a:graphicFrameLocks noGrp="1"/>
          </p:cNvGraphicFramePr>
          <p:nvPr>
            <p:extLst>
              <p:ext uri="{D42A27DB-BD31-4B8C-83A1-F6EECF244321}">
                <p14:modId xmlns:p14="http://schemas.microsoft.com/office/powerpoint/2010/main" val="3645507063"/>
              </p:ext>
            </p:extLst>
          </p:nvPr>
        </p:nvGraphicFramePr>
        <p:xfrm>
          <a:off x="347661" y="863598"/>
          <a:ext cx="8448678" cy="5950416"/>
        </p:xfrm>
        <a:graphic>
          <a:graphicData uri="http://schemas.openxmlformats.org/drawingml/2006/table">
            <a:tbl>
              <a:tblPr firstRow="1" bandRow="1">
                <a:tableStyleId>{5C22544A-7EE6-4342-B048-85BDC9FD1C3A}</a:tableStyleId>
              </a:tblPr>
              <a:tblGrid>
                <a:gridCol w="2986089"/>
                <a:gridCol w="1675210"/>
                <a:gridCol w="1675210"/>
                <a:gridCol w="2112169"/>
              </a:tblGrid>
              <a:tr h="594977">
                <a:tc>
                  <a:txBody>
                    <a:bodyPr/>
                    <a:lstStyle/>
                    <a:p>
                      <a:pPr algn="ctr"/>
                      <a:r>
                        <a:rPr lang="en-US" dirty="0" smtClean="0"/>
                        <a:t>Data Source</a:t>
                      </a:r>
                      <a:endParaRPr lang="en-US" dirty="0"/>
                    </a:p>
                  </a:txBody>
                  <a:tcPr/>
                </a:tc>
                <a:tc>
                  <a:txBody>
                    <a:bodyPr/>
                    <a:lstStyle/>
                    <a:p>
                      <a:pPr algn="ctr"/>
                      <a:r>
                        <a:rPr lang="en-US" dirty="0" smtClean="0"/>
                        <a:t>Spatial</a:t>
                      </a:r>
                      <a:r>
                        <a:rPr lang="en-US" baseline="0" dirty="0" smtClean="0"/>
                        <a:t> Resolution</a:t>
                      </a:r>
                      <a:endParaRPr lang="en-US" dirty="0"/>
                    </a:p>
                  </a:txBody>
                  <a:tcPr/>
                </a:tc>
                <a:tc>
                  <a:txBody>
                    <a:bodyPr/>
                    <a:lstStyle/>
                    <a:p>
                      <a:pPr algn="ctr"/>
                      <a:r>
                        <a:rPr lang="en-US" dirty="0" smtClean="0"/>
                        <a:t>Temporal Resolution</a:t>
                      </a:r>
                      <a:endParaRPr lang="en-US" dirty="0"/>
                    </a:p>
                  </a:txBody>
                  <a:tcPr/>
                </a:tc>
                <a:tc>
                  <a:txBody>
                    <a:bodyPr/>
                    <a:lstStyle/>
                    <a:p>
                      <a:pPr algn="ctr"/>
                      <a:r>
                        <a:rPr lang="en-US" dirty="0" smtClean="0"/>
                        <a:t>Run-off Driver/Product</a:t>
                      </a:r>
                      <a:endParaRPr lang="en-US" dirty="0"/>
                    </a:p>
                  </a:txBody>
                  <a:tcPr/>
                </a:tc>
              </a:tr>
              <a:tr h="13599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accent3">
                              <a:lumMod val="50000"/>
                            </a:schemeClr>
                          </a:solidFill>
                        </a:rPr>
                        <a:t>DMSP: </a:t>
                      </a:r>
                      <a:r>
                        <a:rPr lang="en-US" sz="1800" dirty="0" smtClean="0">
                          <a:solidFill>
                            <a:schemeClr val="tx1">
                              <a:lumMod val="75000"/>
                            </a:schemeClr>
                          </a:solidFill>
                        </a:rPr>
                        <a:t>Defense Meteorological Satellite Program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lumMod val="75000"/>
                            </a:schemeClr>
                          </a:solidFill>
                        </a:rPr>
                        <a:t>ESA</a:t>
                      </a:r>
                    </a:p>
                    <a:p>
                      <a:endParaRPr lang="en-US" dirty="0"/>
                    </a:p>
                  </a:txBody>
                  <a:tcPr/>
                </a:tc>
                <a:tc>
                  <a:txBody>
                    <a:bodyPr/>
                    <a:lstStyle/>
                    <a:p>
                      <a:r>
                        <a:rPr lang="en-US" dirty="0" smtClean="0"/>
                        <a:t>25 km</a:t>
                      </a:r>
                      <a:endParaRPr lang="en-US" dirty="0"/>
                    </a:p>
                  </a:txBody>
                  <a:tcPr/>
                </a:tc>
                <a:tc>
                  <a:txBody>
                    <a:bodyPr/>
                    <a:lstStyle/>
                    <a:p>
                      <a:r>
                        <a:rPr lang="en-US" dirty="0" smtClean="0"/>
                        <a:t>Daily aggregated to monthly</a:t>
                      </a:r>
                    </a:p>
                    <a:p>
                      <a:r>
                        <a:rPr lang="en-US" dirty="0" smtClean="0"/>
                        <a:t>1979-2012</a:t>
                      </a:r>
                      <a:endParaRPr lang="en-US" dirty="0"/>
                    </a:p>
                  </a:txBody>
                  <a:tcPr/>
                </a:tc>
                <a:tc>
                  <a:txBody>
                    <a:bodyPr/>
                    <a:lstStyle/>
                    <a:p>
                      <a:r>
                        <a:rPr lang="en-US" dirty="0" smtClean="0"/>
                        <a:t>Snow water equivalent</a:t>
                      </a:r>
                      <a:r>
                        <a:rPr lang="en-US" baseline="0" dirty="0" smtClean="0"/>
                        <a:t> from </a:t>
                      </a:r>
                      <a:r>
                        <a:rPr lang="en-US" dirty="0" err="1" smtClean="0"/>
                        <a:t>GlobSnow</a:t>
                      </a:r>
                      <a:r>
                        <a:rPr lang="en-US" dirty="0" smtClean="0"/>
                        <a:t> product</a:t>
                      </a:r>
                      <a:endParaRPr lang="en-US" dirty="0"/>
                    </a:p>
                  </a:txBody>
                  <a:tcPr/>
                </a:tc>
              </a:tr>
              <a:tr h="1068805">
                <a:tc>
                  <a:txBody>
                    <a:bodyPr/>
                    <a:lstStyle/>
                    <a:p>
                      <a:r>
                        <a:rPr lang="en-US" dirty="0" smtClean="0">
                          <a:solidFill>
                            <a:schemeClr val="accent3">
                              <a:lumMod val="50000"/>
                            </a:schemeClr>
                          </a:solidFill>
                        </a:rPr>
                        <a:t>HCDN: </a:t>
                      </a:r>
                      <a:r>
                        <a:rPr lang="en-US" dirty="0" smtClean="0"/>
                        <a:t>Hydro-Climatic</a:t>
                      </a:r>
                      <a:r>
                        <a:rPr lang="en-US" baseline="0" dirty="0" smtClean="0"/>
                        <a:t> Data Network</a:t>
                      </a:r>
                    </a:p>
                    <a:p>
                      <a:r>
                        <a:rPr lang="en-US" baseline="0" dirty="0" smtClean="0"/>
                        <a:t>USGS</a:t>
                      </a:r>
                      <a:endParaRPr lang="en-US" dirty="0"/>
                    </a:p>
                  </a:txBody>
                  <a:tcPr/>
                </a:tc>
                <a:tc>
                  <a:txBody>
                    <a:bodyPr/>
                    <a:lstStyle/>
                    <a:p>
                      <a:r>
                        <a:rPr lang="en-US" dirty="0" smtClean="0"/>
                        <a:t>23 stations in focus area</a:t>
                      </a:r>
                    </a:p>
                  </a:txBody>
                  <a:tcPr/>
                </a:tc>
                <a:tc>
                  <a:txBody>
                    <a:bodyPr/>
                    <a:lstStyle/>
                    <a:p>
                      <a:r>
                        <a:rPr lang="en-US" dirty="0" smtClean="0"/>
                        <a:t>Daily</a:t>
                      </a:r>
                    </a:p>
                    <a:p>
                      <a:r>
                        <a:rPr lang="en-US" dirty="0" smtClean="0"/>
                        <a:t>1979-2014</a:t>
                      </a:r>
                    </a:p>
                    <a:p>
                      <a:endParaRPr lang="en-US" dirty="0"/>
                    </a:p>
                  </a:txBody>
                  <a:tcPr/>
                </a:tc>
                <a:tc>
                  <a:txBody>
                    <a:bodyPr/>
                    <a:lstStyle/>
                    <a:p>
                      <a:r>
                        <a:rPr lang="en-US" dirty="0" smtClean="0"/>
                        <a:t>Streamflow</a:t>
                      </a:r>
                      <a:endParaRPr lang="en-US" dirty="0"/>
                    </a:p>
                  </a:txBody>
                  <a:tcPr/>
                </a:tc>
              </a:tr>
              <a:tr h="13599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accent3">
                              <a:lumMod val="50000"/>
                            </a:schemeClr>
                          </a:solidFill>
                        </a:rPr>
                        <a:t>NLDAS: </a:t>
                      </a:r>
                      <a:r>
                        <a:rPr lang="en-US" sz="1800" dirty="0" smtClean="0"/>
                        <a:t>North American Land Data Assimilation System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t>NASA</a:t>
                      </a:r>
                    </a:p>
                    <a:p>
                      <a:endParaRPr lang="en-US" dirty="0"/>
                    </a:p>
                  </a:txBody>
                  <a:tcPr/>
                </a:tc>
                <a:tc>
                  <a:txBody>
                    <a:bodyPr/>
                    <a:lstStyle/>
                    <a:p>
                      <a:r>
                        <a:rPr lang="en-US" dirty="0" smtClean="0"/>
                        <a:t>1/8 degree</a:t>
                      </a:r>
                    </a:p>
                  </a:txBody>
                  <a:tcPr/>
                </a:tc>
                <a:tc>
                  <a:txBody>
                    <a:bodyPr/>
                    <a:lstStyle/>
                    <a:p>
                      <a:r>
                        <a:rPr lang="en-US" dirty="0" smtClean="0"/>
                        <a:t>Monthly</a:t>
                      </a:r>
                    </a:p>
                    <a:p>
                      <a:r>
                        <a:rPr lang="en-US" dirty="0" smtClean="0"/>
                        <a:t>Sep.1979-Aug. 2015</a:t>
                      </a:r>
                      <a:endParaRPr lang="en-US" dirty="0"/>
                    </a:p>
                  </a:txBody>
                  <a:tcPr/>
                </a:tc>
                <a:tc>
                  <a:txBody>
                    <a:bodyPr/>
                    <a:lstStyle/>
                    <a:p>
                      <a:r>
                        <a:rPr lang="en-US" dirty="0" smtClean="0"/>
                        <a:t>Soil Moisture and Soil Temperature from NOAH model</a:t>
                      </a:r>
                      <a:endParaRPr lang="en-US" dirty="0"/>
                    </a:p>
                  </a:txBody>
                  <a:tcPr/>
                </a:tc>
              </a:tr>
              <a:tr h="13154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accent3">
                              <a:lumMod val="50000"/>
                            </a:schemeClr>
                          </a:solidFill>
                        </a:rPr>
                        <a:t>GHCN:  </a:t>
                      </a:r>
                      <a:r>
                        <a:rPr lang="en-US" sz="1800" dirty="0" smtClean="0">
                          <a:solidFill>
                            <a:schemeClr val="tx1">
                              <a:lumMod val="75000"/>
                            </a:schemeClr>
                          </a:solidFill>
                        </a:rPr>
                        <a:t>Global Historical Climatological Network</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tx1">
                              <a:lumMod val="75000"/>
                            </a:schemeClr>
                          </a:solidFill>
                        </a:rPr>
                        <a:t>NOAA</a:t>
                      </a:r>
                    </a:p>
                  </a:txBody>
                  <a:tcPr/>
                </a:tc>
                <a:tc>
                  <a:txBody>
                    <a:bodyPr/>
                    <a:lstStyle/>
                    <a:p>
                      <a:r>
                        <a:rPr lang="en-US" dirty="0" smtClean="0"/>
                        <a:t>864 stations within MRB</a:t>
                      </a:r>
                      <a:endParaRPr lang="en-US" dirty="0"/>
                    </a:p>
                  </a:txBody>
                  <a:tcPr/>
                </a:tc>
                <a:tc>
                  <a:txBody>
                    <a:bodyPr/>
                    <a:lstStyle/>
                    <a:p>
                      <a:r>
                        <a:rPr lang="en-US" dirty="0" smtClean="0"/>
                        <a:t>Daily</a:t>
                      </a:r>
                    </a:p>
                    <a:p>
                      <a:r>
                        <a:rPr lang="en-US" dirty="0" smtClean="0"/>
                        <a:t>1981-2010</a:t>
                      </a:r>
                      <a:endParaRPr lang="en-US" dirty="0"/>
                    </a:p>
                  </a:txBody>
                  <a:tcPr/>
                </a:tc>
                <a:tc>
                  <a:txBody>
                    <a:bodyPr/>
                    <a:lstStyle/>
                    <a:p>
                      <a:r>
                        <a:rPr lang="en-US" dirty="0" smtClean="0"/>
                        <a:t>Temperature</a:t>
                      </a:r>
                      <a:endParaRPr lang="en-US" dirty="0"/>
                    </a:p>
                  </a:txBody>
                  <a:tcPr/>
                </a:tc>
              </a:tr>
            </a:tbl>
          </a:graphicData>
        </a:graphic>
      </p:graphicFrame>
    </p:spTree>
    <p:extLst>
      <p:ext uri="{BB962C8B-B14F-4D97-AF65-F5344CB8AC3E}">
        <p14:creationId xmlns:p14="http://schemas.microsoft.com/office/powerpoint/2010/main" val="5598493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p:txBody>
          <a:bodyPr/>
          <a:lstStyle/>
          <a:p>
            <a:r>
              <a:rPr lang="en-US" dirty="0" smtClean="0"/>
              <a:t>SWE Results: Focus area table</a:t>
            </a:r>
            <a:endParaRPr lang="en-US" dirty="0"/>
          </a:p>
        </p:txBody>
      </p:sp>
      <p:sp>
        <p:nvSpPr>
          <p:cNvPr id="8" name="TextBox 7"/>
          <p:cNvSpPr txBox="1"/>
          <p:nvPr/>
        </p:nvSpPr>
        <p:spPr>
          <a:xfrm>
            <a:off x="3775923" y="5808838"/>
            <a:ext cx="5197475" cy="830997"/>
          </a:xfrm>
          <a:prstGeom prst="rect">
            <a:avLst/>
          </a:prstGeom>
          <a:noFill/>
        </p:spPr>
        <p:txBody>
          <a:bodyPr wrap="square" rtlCol="0">
            <a:spAutoFit/>
          </a:bodyPr>
          <a:lstStyle/>
          <a:p>
            <a:r>
              <a:rPr lang="en-US" sz="1200" dirty="0" smtClean="0">
                <a:solidFill>
                  <a:srgbClr val="767171"/>
                </a:solidFill>
              </a:rPr>
              <a:t>Table 1. This table shows maximum SWE in millimeters by month and year for the Northern Plains region, then averaged maximums in the last row and column, also shown in inches.  Colors coordinate with the maps on the previous slide.</a:t>
            </a:r>
            <a:endParaRPr lang="en-US" sz="1200" dirty="0">
              <a:solidFill>
                <a:srgbClr val="767171"/>
              </a:solidFill>
            </a:endParaRPr>
          </a:p>
        </p:txBody>
      </p:sp>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rot="5400000">
            <a:off x="2642522" y="5586161"/>
            <a:ext cx="273050" cy="1276350"/>
          </a:xfrm>
          <a:prstGeom prst="rect">
            <a:avLst/>
          </a:prstGeom>
        </p:spPr>
      </p:pic>
      <p:sp>
        <p:nvSpPr>
          <p:cNvPr id="10" name="TextBox 57"/>
          <p:cNvSpPr txBox="1"/>
          <p:nvPr/>
        </p:nvSpPr>
        <p:spPr>
          <a:xfrm>
            <a:off x="1896323" y="5830617"/>
            <a:ext cx="2013585" cy="276999"/>
          </a:xfrm>
          <a:prstGeom prst="rect">
            <a:avLst/>
          </a:prstGeom>
          <a:noFill/>
        </p:spPr>
        <p:txBody>
          <a:bodyPr wrap="square" rtlCol="0">
            <a:spAutoFit/>
          </a:bodyPr>
          <a:lstStyle/>
          <a:p>
            <a:pPr marL="0" marR="0">
              <a:spcBef>
                <a:spcPts val="0"/>
              </a:spcBef>
              <a:spcAft>
                <a:spcPts val="0"/>
              </a:spcAft>
            </a:pPr>
            <a:r>
              <a:rPr lang="en-US" sz="1200" kern="1200" dirty="0">
                <a:effectLst/>
                <a:latin typeface="Century Gothic"/>
                <a:ea typeface="Times New Roman"/>
                <a:cs typeface="Times New Roman"/>
              </a:rPr>
              <a:t>Dry	         </a:t>
            </a:r>
            <a:r>
              <a:rPr lang="en-US" sz="1200" kern="1200" dirty="0" smtClean="0">
                <a:effectLst/>
                <a:latin typeface="Century Gothic"/>
                <a:ea typeface="Times New Roman"/>
                <a:cs typeface="Times New Roman"/>
              </a:rPr>
              <a:t>Wet</a:t>
            </a:r>
            <a:endParaRPr lang="en-US" sz="1200" dirty="0">
              <a:effectLst/>
              <a:latin typeface="Times New Roman"/>
              <a:ea typeface="Times New Roman"/>
            </a:endParaRPr>
          </a:p>
        </p:txBody>
      </p:sp>
      <p:sp>
        <p:nvSpPr>
          <p:cNvPr id="11" name="TextBox 57"/>
          <p:cNvSpPr txBox="1"/>
          <p:nvPr/>
        </p:nvSpPr>
        <p:spPr>
          <a:xfrm>
            <a:off x="1970751" y="6348693"/>
            <a:ext cx="2013585" cy="465455"/>
          </a:xfrm>
          <a:prstGeom prst="rect">
            <a:avLst/>
          </a:prstGeom>
          <a:noFill/>
        </p:spPr>
        <p:txBody>
          <a:bodyPr wrap="square" rtlCol="0">
            <a:spAutoFit/>
          </a:bodyPr>
          <a:lstStyle/>
          <a:p>
            <a:pPr marL="0" marR="0">
              <a:spcBef>
                <a:spcPts val="0"/>
              </a:spcBef>
              <a:spcAft>
                <a:spcPts val="0"/>
              </a:spcAft>
            </a:pPr>
            <a:r>
              <a:rPr lang="en-US" sz="1200" kern="1200" dirty="0">
                <a:effectLst/>
                <a:latin typeface="Century Gothic"/>
                <a:ea typeface="Times New Roman"/>
                <a:cs typeface="Times New Roman"/>
              </a:rPr>
              <a:t>0          25       50 (mm)</a:t>
            </a:r>
            <a:endParaRPr lang="en-US" sz="1200" dirty="0">
              <a:effectLst/>
              <a:latin typeface="Times New Roman"/>
              <a:ea typeface="Times New Roman"/>
            </a:endParaRPr>
          </a:p>
          <a:p>
            <a:pPr marL="0" marR="0">
              <a:spcBef>
                <a:spcPts val="0"/>
              </a:spcBef>
              <a:spcAft>
                <a:spcPts val="0"/>
              </a:spcAft>
            </a:pPr>
            <a:r>
              <a:rPr lang="en-US" sz="1200" kern="1200" dirty="0">
                <a:effectLst/>
                <a:latin typeface="Century Gothic"/>
                <a:ea typeface="Times New Roman"/>
                <a:cs typeface="Times New Roman"/>
              </a:rPr>
              <a:t>0           1         2 (inches) </a:t>
            </a:r>
            <a:endParaRPr lang="en-US" sz="1200" dirty="0">
              <a:effectLst/>
              <a:latin typeface="Times New Roman"/>
              <a:ea typeface="Times New Roman"/>
            </a:endParaRPr>
          </a:p>
        </p:txBody>
      </p:sp>
      <p:graphicFrame>
        <p:nvGraphicFramePr>
          <p:cNvPr id="5" name="Table 4"/>
          <p:cNvGraphicFramePr>
            <a:graphicFrameLocks noGrp="1"/>
          </p:cNvGraphicFramePr>
          <p:nvPr>
            <p:extLst>
              <p:ext uri="{D42A27DB-BD31-4B8C-83A1-F6EECF244321}">
                <p14:modId xmlns:p14="http://schemas.microsoft.com/office/powerpoint/2010/main" val="4026393703"/>
              </p:ext>
            </p:extLst>
          </p:nvPr>
        </p:nvGraphicFramePr>
        <p:xfrm>
          <a:off x="1697105" y="1145137"/>
          <a:ext cx="5607464" cy="4685495"/>
        </p:xfrm>
        <a:graphic>
          <a:graphicData uri="http://schemas.openxmlformats.org/drawingml/2006/table">
            <a:tbl>
              <a:tblPr/>
              <a:tblGrid>
                <a:gridCol w="973624"/>
                <a:gridCol w="412661"/>
                <a:gridCol w="412661"/>
                <a:gridCol w="412661"/>
                <a:gridCol w="412661"/>
                <a:gridCol w="412661"/>
                <a:gridCol w="412661"/>
                <a:gridCol w="412661"/>
                <a:gridCol w="412661"/>
                <a:gridCol w="919891"/>
                <a:gridCol w="412661"/>
              </a:tblGrid>
              <a:tr h="126635">
                <a:tc>
                  <a:txBody>
                    <a:bodyPr/>
                    <a:lstStyle/>
                    <a:p>
                      <a:pPr algn="l" fontAlgn="b"/>
                      <a:r>
                        <a:rPr lang="en-US" sz="700" b="1" i="0" u="none" strike="noStrike" dirty="0">
                          <a:solidFill>
                            <a:srgbClr val="000000"/>
                          </a:solidFill>
                          <a:effectLst/>
                          <a:latin typeface="Calibri"/>
                        </a:rPr>
                        <a:t>Year</a:t>
                      </a: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1" i="0" u="none" strike="noStrike">
                          <a:solidFill>
                            <a:srgbClr val="000000"/>
                          </a:solidFill>
                          <a:effectLst/>
                          <a:latin typeface="Calibri"/>
                        </a:rPr>
                        <a:t>(mm) Oct</a:t>
                      </a: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1" i="0" u="none" strike="noStrike">
                          <a:solidFill>
                            <a:srgbClr val="000000"/>
                          </a:solidFill>
                          <a:effectLst/>
                          <a:latin typeface="Calibri"/>
                        </a:rPr>
                        <a:t>Nov</a:t>
                      </a: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1" i="0" u="none" strike="noStrike">
                          <a:solidFill>
                            <a:srgbClr val="000000"/>
                          </a:solidFill>
                          <a:effectLst/>
                          <a:latin typeface="Calibri"/>
                        </a:rPr>
                        <a:t>Dec</a:t>
                      </a: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1" i="0" u="none" strike="noStrike">
                          <a:solidFill>
                            <a:srgbClr val="000000"/>
                          </a:solidFill>
                          <a:effectLst/>
                          <a:latin typeface="Calibri"/>
                        </a:rPr>
                        <a:t>Jan</a:t>
                      </a: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1" i="0" u="none" strike="noStrike">
                          <a:solidFill>
                            <a:srgbClr val="000000"/>
                          </a:solidFill>
                          <a:effectLst/>
                          <a:latin typeface="Calibri"/>
                        </a:rPr>
                        <a:t>Feb</a:t>
                      </a: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1" i="0" u="none" strike="noStrike">
                          <a:solidFill>
                            <a:srgbClr val="000000"/>
                          </a:solidFill>
                          <a:effectLst/>
                          <a:latin typeface="Calibri"/>
                        </a:rPr>
                        <a:t>Mar</a:t>
                      </a: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1" i="0" u="none" strike="noStrike">
                          <a:solidFill>
                            <a:srgbClr val="000000"/>
                          </a:solidFill>
                          <a:effectLst/>
                          <a:latin typeface="Calibri"/>
                        </a:rPr>
                        <a:t>Apr</a:t>
                      </a: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1" i="0" u="none" strike="noStrike">
                          <a:solidFill>
                            <a:srgbClr val="000000"/>
                          </a:solidFill>
                          <a:effectLst/>
                          <a:latin typeface="Calibri"/>
                        </a:rPr>
                        <a:t>May</a:t>
                      </a: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1" i="0" u="none" strike="noStrike">
                          <a:solidFill>
                            <a:srgbClr val="000000"/>
                          </a:solidFill>
                          <a:effectLst/>
                          <a:latin typeface="Calibri"/>
                        </a:rPr>
                        <a:t>Annual average (mm)</a:t>
                      </a: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r" fontAlgn="b"/>
                      <a:r>
                        <a:rPr lang="en-US" sz="700" b="1" i="0" u="none" strike="noStrike">
                          <a:solidFill>
                            <a:srgbClr val="000000"/>
                          </a:solidFill>
                          <a:effectLst/>
                          <a:latin typeface="Calibri"/>
                        </a:rPr>
                        <a:t>(in)</a:t>
                      </a:r>
                    </a:p>
                  </a:txBody>
                  <a:tcPr marL="5880" marR="5880" marT="5880" marB="0" anchor="b">
                    <a:lnL>
                      <a:noFill/>
                    </a:lnL>
                    <a:lnR>
                      <a:noFill/>
                    </a:lnR>
                    <a:lnT>
                      <a:noFill/>
                    </a:lnT>
                    <a:lnB>
                      <a:noFill/>
                    </a:lnB>
                    <a:solidFill>
                      <a:srgbClr val="DCE6F1"/>
                    </a:solidFill>
                  </a:tcPr>
                </a:tc>
              </a:tr>
              <a:tr h="126635">
                <a:tc>
                  <a:txBody>
                    <a:bodyPr/>
                    <a:lstStyle/>
                    <a:p>
                      <a:pPr algn="l" fontAlgn="b"/>
                      <a:r>
                        <a:rPr lang="en-US" sz="700" b="0" i="0" u="none" strike="noStrike">
                          <a:solidFill>
                            <a:srgbClr val="000000"/>
                          </a:solidFill>
                          <a:effectLst/>
                          <a:latin typeface="Calibri"/>
                        </a:rPr>
                        <a:t>1980</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Calibri"/>
                        </a:rPr>
                        <a:t>0.03</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E1F7FF"/>
                    </a:solidFill>
                  </a:tcPr>
                </a:tc>
                <a:tc>
                  <a:txBody>
                    <a:bodyPr/>
                    <a:lstStyle/>
                    <a:p>
                      <a:pPr algn="r" fontAlgn="b"/>
                      <a:r>
                        <a:rPr lang="en-US" sz="700" b="0" i="0" u="none" strike="noStrike">
                          <a:solidFill>
                            <a:srgbClr val="000000"/>
                          </a:solidFill>
                          <a:effectLst/>
                          <a:latin typeface="Calibri"/>
                        </a:rPr>
                        <a:t>1.56</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D4EFFF"/>
                    </a:solidFill>
                  </a:tcPr>
                </a:tc>
                <a:tc>
                  <a:txBody>
                    <a:bodyPr/>
                    <a:lstStyle/>
                    <a:p>
                      <a:pPr algn="r" fontAlgn="b"/>
                      <a:r>
                        <a:rPr lang="en-US" sz="700" b="0" i="0" u="none" strike="noStrike">
                          <a:solidFill>
                            <a:srgbClr val="000000"/>
                          </a:solidFill>
                          <a:effectLst/>
                          <a:latin typeface="Calibri"/>
                        </a:rPr>
                        <a:t>1.64</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D3EEFF"/>
                    </a:solidFill>
                  </a:tcPr>
                </a:tc>
                <a:tc>
                  <a:txBody>
                    <a:bodyPr/>
                    <a:lstStyle/>
                    <a:p>
                      <a:pPr algn="r" fontAlgn="b"/>
                      <a:r>
                        <a:rPr lang="en-US" sz="700" b="0" i="0" u="none" strike="noStrike">
                          <a:solidFill>
                            <a:srgbClr val="000000"/>
                          </a:solidFill>
                          <a:effectLst/>
                          <a:latin typeface="Calibri"/>
                        </a:rPr>
                        <a:t>8.78</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94C5FF"/>
                    </a:solidFill>
                  </a:tcPr>
                </a:tc>
                <a:tc>
                  <a:txBody>
                    <a:bodyPr/>
                    <a:lstStyle/>
                    <a:p>
                      <a:pPr algn="r" fontAlgn="b"/>
                      <a:r>
                        <a:rPr lang="en-US" sz="700" b="0" i="0" u="none" strike="noStrike">
                          <a:solidFill>
                            <a:srgbClr val="000000"/>
                          </a:solidFill>
                          <a:effectLst/>
                          <a:latin typeface="Calibri"/>
                        </a:rPr>
                        <a:t>12.11</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76B2FF"/>
                    </a:solidFill>
                  </a:tcPr>
                </a:tc>
                <a:tc>
                  <a:txBody>
                    <a:bodyPr/>
                    <a:lstStyle/>
                    <a:p>
                      <a:pPr algn="r" fontAlgn="b"/>
                      <a:r>
                        <a:rPr lang="en-US" sz="700" b="0" i="0" u="none" strike="noStrike">
                          <a:solidFill>
                            <a:srgbClr val="000000"/>
                          </a:solidFill>
                          <a:effectLst/>
                          <a:latin typeface="Calibri"/>
                        </a:rPr>
                        <a:t>11.35</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7DB7FF"/>
                    </a:solidFill>
                  </a:tcPr>
                </a:tc>
                <a:tc>
                  <a:txBody>
                    <a:bodyPr/>
                    <a:lstStyle/>
                    <a:p>
                      <a:pPr algn="r" fontAlgn="b"/>
                      <a:r>
                        <a:rPr lang="en-US" sz="700" b="0" i="0" u="none" strike="noStrike">
                          <a:solidFill>
                            <a:srgbClr val="000000"/>
                          </a:solidFill>
                          <a:effectLst/>
                          <a:latin typeface="Calibri"/>
                        </a:rPr>
                        <a:t>1.27</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D6F0FF"/>
                    </a:solidFill>
                  </a:tcPr>
                </a:tc>
                <a:tc>
                  <a:txBody>
                    <a:bodyPr/>
                    <a:lstStyle/>
                    <a:p>
                      <a:pPr algn="r" fontAlgn="b"/>
                      <a:r>
                        <a:rPr lang="en-US" sz="700" b="0" i="0" u="none" strike="noStrike">
                          <a:solidFill>
                            <a:srgbClr val="000000"/>
                          </a:solidFill>
                          <a:effectLst/>
                          <a:latin typeface="Calibri"/>
                        </a:rPr>
                        <a:t>0.01</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E1F7FF"/>
                    </a:solidFill>
                  </a:tcPr>
                </a:tc>
                <a:tc>
                  <a:txBody>
                    <a:bodyPr/>
                    <a:lstStyle/>
                    <a:p>
                      <a:pPr algn="r" fontAlgn="b"/>
                      <a:r>
                        <a:rPr lang="en-US" sz="700" b="0" i="0" u="none" strike="noStrike">
                          <a:solidFill>
                            <a:srgbClr val="000000"/>
                          </a:solidFill>
                          <a:effectLst/>
                          <a:latin typeface="Calibri"/>
                        </a:rPr>
                        <a:t>4.59</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A5DDFF"/>
                    </a:solidFill>
                  </a:tcPr>
                </a:tc>
                <a:tc>
                  <a:txBody>
                    <a:bodyPr/>
                    <a:lstStyle/>
                    <a:p>
                      <a:pPr algn="r" fontAlgn="b"/>
                      <a:r>
                        <a:rPr lang="en-US" sz="700" b="0" i="0" u="none" strike="noStrike">
                          <a:solidFill>
                            <a:srgbClr val="000000"/>
                          </a:solidFill>
                          <a:effectLst/>
                          <a:latin typeface="Calibri"/>
                        </a:rPr>
                        <a:t>0.18</a:t>
                      </a:r>
                    </a:p>
                  </a:txBody>
                  <a:tcPr marL="5880" marR="5880" marT="5880" marB="0" anchor="b">
                    <a:lnL>
                      <a:noFill/>
                    </a:lnL>
                    <a:lnR>
                      <a:noFill/>
                    </a:lnR>
                    <a:lnT>
                      <a:noFill/>
                    </a:lnT>
                    <a:lnB>
                      <a:noFill/>
                    </a:lnB>
                    <a:solidFill>
                      <a:srgbClr val="A5DDFF"/>
                    </a:solidFill>
                  </a:tcPr>
                </a:tc>
              </a:tr>
              <a:tr h="126635">
                <a:tc>
                  <a:txBody>
                    <a:bodyPr/>
                    <a:lstStyle/>
                    <a:p>
                      <a:pPr algn="l" fontAlgn="b"/>
                      <a:r>
                        <a:rPr lang="en-US" sz="700" b="0" i="0" u="none" strike="noStrike">
                          <a:solidFill>
                            <a:srgbClr val="000000"/>
                          </a:solidFill>
                          <a:effectLst/>
                          <a:latin typeface="Calibri"/>
                        </a:rPr>
                        <a:t>1981</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0.18</a:t>
                      </a:r>
                    </a:p>
                  </a:txBody>
                  <a:tcPr marL="5880" marR="5880" marT="5880" marB="0" anchor="b">
                    <a:lnL>
                      <a:noFill/>
                    </a:lnL>
                    <a:lnR>
                      <a:noFill/>
                    </a:lnR>
                    <a:lnT>
                      <a:noFill/>
                    </a:lnT>
                    <a:lnB>
                      <a:noFill/>
                    </a:lnB>
                    <a:solidFill>
                      <a:srgbClr val="E0F6FF"/>
                    </a:solidFill>
                  </a:tcPr>
                </a:tc>
                <a:tc>
                  <a:txBody>
                    <a:bodyPr/>
                    <a:lstStyle/>
                    <a:p>
                      <a:pPr algn="r" fontAlgn="b"/>
                      <a:r>
                        <a:rPr lang="en-US" sz="700" b="0" i="0" u="none" strike="noStrike">
                          <a:solidFill>
                            <a:srgbClr val="000000"/>
                          </a:solidFill>
                          <a:effectLst/>
                          <a:latin typeface="Calibri"/>
                        </a:rPr>
                        <a:t>0.92</a:t>
                      </a:r>
                    </a:p>
                  </a:txBody>
                  <a:tcPr marL="5880" marR="5880" marT="5880" marB="0" anchor="b">
                    <a:lnL>
                      <a:noFill/>
                    </a:lnL>
                    <a:lnR>
                      <a:noFill/>
                    </a:lnR>
                    <a:lnT>
                      <a:noFill/>
                    </a:lnT>
                    <a:lnB>
                      <a:noFill/>
                    </a:lnB>
                    <a:solidFill>
                      <a:srgbClr val="D9F2FF"/>
                    </a:solidFill>
                  </a:tcPr>
                </a:tc>
                <a:tc>
                  <a:txBody>
                    <a:bodyPr/>
                    <a:lstStyle/>
                    <a:p>
                      <a:pPr algn="r" fontAlgn="b"/>
                      <a:r>
                        <a:rPr lang="en-US" sz="700" b="0" i="0" u="none" strike="noStrike">
                          <a:solidFill>
                            <a:srgbClr val="000000"/>
                          </a:solidFill>
                          <a:effectLst/>
                          <a:latin typeface="Calibri"/>
                        </a:rPr>
                        <a:t>3.74</a:t>
                      </a:r>
                    </a:p>
                  </a:txBody>
                  <a:tcPr marL="5880" marR="5880" marT="5880" marB="0" anchor="b">
                    <a:lnL>
                      <a:noFill/>
                    </a:lnL>
                    <a:lnR>
                      <a:noFill/>
                    </a:lnR>
                    <a:lnT>
                      <a:noFill/>
                    </a:lnT>
                    <a:lnB>
                      <a:noFill/>
                    </a:lnB>
                    <a:solidFill>
                      <a:srgbClr val="C0E2FF"/>
                    </a:solidFill>
                  </a:tcPr>
                </a:tc>
                <a:tc>
                  <a:txBody>
                    <a:bodyPr/>
                    <a:lstStyle/>
                    <a:p>
                      <a:pPr algn="r" fontAlgn="b"/>
                      <a:r>
                        <a:rPr lang="en-US" sz="700" b="0" i="0" u="none" strike="noStrike">
                          <a:solidFill>
                            <a:srgbClr val="000000"/>
                          </a:solidFill>
                          <a:effectLst/>
                          <a:latin typeface="Calibri"/>
                        </a:rPr>
                        <a:t>1.79</a:t>
                      </a:r>
                    </a:p>
                  </a:txBody>
                  <a:tcPr marL="5880" marR="5880" marT="5880" marB="0" anchor="b">
                    <a:lnL>
                      <a:noFill/>
                    </a:lnL>
                    <a:lnR>
                      <a:noFill/>
                    </a:lnR>
                    <a:lnT>
                      <a:noFill/>
                    </a:lnT>
                    <a:lnB>
                      <a:noFill/>
                    </a:lnB>
                    <a:solidFill>
                      <a:srgbClr val="D2EDFF"/>
                    </a:solidFill>
                  </a:tcPr>
                </a:tc>
                <a:tc>
                  <a:txBody>
                    <a:bodyPr/>
                    <a:lstStyle/>
                    <a:p>
                      <a:pPr algn="r" fontAlgn="b"/>
                      <a:r>
                        <a:rPr lang="en-US" sz="700" b="0" i="0" u="none" strike="noStrike">
                          <a:solidFill>
                            <a:srgbClr val="000000"/>
                          </a:solidFill>
                          <a:effectLst/>
                          <a:latin typeface="Calibri"/>
                        </a:rPr>
                        <a:t>4.47</a:t>
                      </a:r>
                    </a:p>
                  </a:txBody>
                  <a:tcPr marL="5880" marR="5880" marT="5880" marB="0" anchor="b">
                    <a:lnL>
                      <a:noFill/>
                    </a:lnL>
                    <a:lnR>
                      <a:noFill/>
                    </a:lnR>
                    <a:lnT>
                      <a:noFill/>
                    </a:lnT>
                    <a:lnB>
                      <a:noFill/>
                    </a:lnB>
                    <a:solidFill>
                      <a:srgbClr val="BADEFF"/>
                    </a:solidFill>
                  </a:tcPr>
                </a:tc>
                <a:tc>
                  <a:txBody>
                    <a:bodyPr/>
                    <a:lstStyle/>
                    <a:p>
                      <a:pPr algn="r" fontAlgn="b"/>
                      <a:r>
                        <a:rPr lang="en-US" sz="700" b="0" i="0" u="none" strike="noStrike">
                          <a:solidFill>
                            <a:srgbClr val="000000"/>
                          </a:solidFill>
                          <a:effectLst/>
                          <a:latin typeface="Calibri"/>
                        </a:rPr>
                        <a:t>0.87</a:t>
                      </a:r>
                    </a:p>
                  </a:txBody>
                  <a:tcPr marL="5880" marR="5880" marT="5880" marB="0" anchor="b">
                    <a:lnL>
                      <a:noFill/>
                    </a:lnL>
                    <a:lnR>
                      <a:noFill/>
                    </a:lnR>
                    <a:lnT>
                      <a:noFill/>
                    </a:lnT>
                    <a:lnB>
                      <a:noFill/>
                    </a:lnB>
                    <a:solidFill>
                      <a:srgbClr val="DAF3FF"/>
                    </a:solidFill>
                  </a:tcPr>
                </a:tc>
                <a:tc>
                  <a:txBody>
                    <a:bodyPr/>
                    <a:lstStyle/>
                    <a:p>
                      <a:pPr algn="r" fontAlgn="b"/>
                      <a:r>
                        <a:rPr lang="en-US" sz="700" b="0" i="0" u="none" strike="noStrike">
                          <a:solidFill>
                            <a:srgbClr val="000000"/>
                          </a:solidFill>
                          <a:effectLst/>
                          <a:latin typeface="Calibri"/>
                        </a:rPr>
                        <a:t>0.17</a:t>
                      </a:r>
                    </a:p>
                  </a:txBody>
                  <a:tcPr marL="5880" marR="5880" marT="5880" marB="0" anchor="b">
                    <a:lnL>
                      <a:noFill/>
                    </a:lnL>
                    <a:lnR>
                      <a:noFill/>
                    </a:lnR>
                    <a:lnT>
                      <a:noFill/>
                    </a:lnT>
                    <a:lnB>
                      <a:noFill/>
                    </a:lnB>
                    <a:solidFill>
                      <a:srgbClr val="E0F7FF"/>
                    </a:solidFill>
                  </a:tcPr>
                </a:tc>
                <a:tc>
                  <a:txBody>
                    <a:bodyPr/>
                    <a:lstStyle/>
                    <a:p>
                      <a:pPr algn="r" fontAlgn="b"/>
                      <a:r>
                        <a:rPr lang="en-US" sz="700" b="0" i="0" u="none" strike="noStrike">
                          <a:solidFill>
                            <a:srgbClr val="000000"/>
                          </a:solidFill>
                          <a:effectLst/>
                          <a:latin typeface="Calibri"/>
                        </a:rPr>
                        <a:t>0.09</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1.53</a:t>
                      </a:r>
                    </a:p>
                  </a:txBody>
                  <a:tcPr marL="5880" marR="5880" marT="5880" marB="0" anchor="b">
                    <a:lnL>
                      <a:noFill/>
                    </a:lnL>
                    <a:lnR>
                      <a:noFill/>
                    </a:lnR>
                    <a:lnT>
                      <a:noFill/>
                    </a:lnT>
                    <a:lnB>
                      <a:noFill/>
                    </a:lnB>
                    <a:solidFill>
                      <a:srgbClr val="BDEEFF"/>
                    </a:solidFill>
                  </a:tcPr>
                </a:tc>
                <a:tc>
                  <a:txBody>
                    <a:bodyPr/>
                    <a:lstStyle/>
                    <a:p>
                      <a:pPr algn="r" fontAlgn="b"/>
                      <a:r>
                        <a:rPr lang="en-US" sz="700" b="0" i="0" u="none" strike="noStrike">
                          <a:solidFill>
                            <a:srgbClr val="000000"/>
                          </a:solidFill>
                          <a:effectLst/>
                          <a:latin typeface="Calibri"/>
                        </a:rPr>
                        <a:t>0.06</a:t>
                      </a:r>
                    </a:p>
                  </a:txBody>
                  <a:tcPr marL="5880" marR="5880" marT="5880" marB="0" anchor="b">
                    <a:lnL>
                      <a:noFill/>
                    </a:lnL>
                    <a:lnR>
                      <a:noFill/>
                    </a:lnR>
                    <a:lnT>
                      <a:noFill/>
                    </a:lnT>
                    <a:lnB>
                      <a:noFill/>
                    </a:lnB>
                    <a:solidFill>
                      <a:srgbClr val="BDEEFF"/>
                    </a:solidFill>
                  </a:tcPr>
                </a:tc>
              </a:tr>
              <a:tr h="126635">
                <a:tc>
                  <a:txBody>
                    <a:bodyPr/>
                    <a:lstStyle/>
                    <a:p>
                      <a:pPr algn="l" fontAlgn="b"/>
                      <a:r>
                        <a:rPr lang="en-US" sz="700" b="0" i="0" u="none" strike="noStrike">
                          <a:solidFill>
                            <a:srgbClr val="000000"/>
                          </a:solidFill>
                          <a:effectLst/>
                          <a:latin typeface="Calibri"/>
                        </a:rPr>
                        <a:t>1982</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0.23</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DFF6FF"/>
                    </a:solidFill>
                  </a:tcPr>
                </a:tc>
                <a:tc>
                  <a:txBody>
                    <a:bodyPr/>
                    <a:lstStyle/>
                    <a:p>
                      <a:pPr algn="r" fontAlgn="b"/>
                      <a:r>
                        <a:rPr lang="en-US" sz="700" b="0" i="0" u="none" strike="noStrike">
                          <a:solidFill>
                            <a:srgbClr val="000000"/>
                          </a:solidFill>
                          <a:effectLst/>
                          <a:latin typeface="Calibri"/>
                        </a:rPr>
                        <a:t>0.00</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E1F7FF"/>
                    </a:solidFill>
                  </a:tcPr>
                </a:tc>
                <a:tc>
                  <a:txBody>
                    <a:bodyPr/>
                    <a:lstStyle/>
                    <a:p>
                      <a:pPr algn="l" fontAlgn="b"/>
                      <a:r>
                        <a:rPr lang="en-US" sz="700" b="0" i="0" u="none" strike="noStrike">
                          <a:solidFill>
                            <a:srgbClr val="000000"/>
                          </a:solidFill>
                          <a:effectLst/>
                          <a:latin typeface="Calibri"/>
                        </a:rPr>
                        <a:t>NA</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E1F7FF"/>
                          </a:solidFill>
                          <a:effectLst/>
                          <a:latin typeface="Calibri"/>
                        </a:rPr>
                        <a:t>62.62</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0F243E"/>
                    </a:solidFill>
                  </a:tcPr>
                </a:tc>
                <a:tc>
                  <a:txBody>
                    <a:bodyPr/>
                    <a:lstStyle/>
                    <a:p>
                      <a:pPr algn="r" fontAlgn="b"/>
                      <a:r>
                        <a:rPr lang="en-US" sz="700" b="0" i="0" u="none" strike="noStrike">
                          <a:solidFill>
                            <a:srgbClr val="E1F7FF"/>
                          </a:solidFill>
                          <a:effectLst/>
                          <a:latin typeface="Calibri"/>
                        </a:rPr>
                        <a:t>61.74</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0F243E"/>
                    </a:solidFill>
                  </a:tcPr>
                </a:tc>
                <a:tc>
                  <a:txBody>
                    <a:bodyPr/>
                    <a:lstStyle/>
                    <a:p>
                      <a:pPr algn="r" fontAlgn="b"/>
                      <a:r>
                        <a:rPr lang="en-US" sz="700" b="0" i="0" u="none" strike="noStrike">
                          <a:solidFill>
                            <a:srgbClr val="000000"/>
                          </a:solidFill>
                          <a:effectLst/>
                          <a:latin typeface="Calibri"/>
                        </a:rPr>
                        <a:t>39.79</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084192"/>
                    </a:solidFill>
                  </a:tcPr>
                </a:tc>
                <a:tc>
                  <a:txBody>
                    <a:bodyPr/>
                    <a:lstStyle/>
                    <a:p>
                      <a:pPr algn="r" fontAlgn="b"/>
                      <a:r>
                        <a:rPr lang="en-US" sz="700" b="0" i="0" u="none" strike="noStrike">
                          <a:solidFill>
                            <a:srgbClr val="000000"/>
                          </a:solidFill>
                          <a:effectLst/>
                          <a:latin typeface="Calibri"/>
                        </a:rPr>
                        <a:t>7.18</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A2CFFF"/>
                    </a:solidFill>
                  </a:tcPr>
                </a:tc>
                <a:tc>
                  <a:txBody>
                    <a:bodyPr/>
                    <a:lstStyle/>
                    <a:p>
                      <a:pPr algn="r" fontAlgn="b"/>
                      <a:r>
                        <a:rPr lang="en-US" sz="700" b="0" i="0" u="none" strike="noStrike">
                          <a:solidFill>
                            <a:srgbClr val="000000"/>
                          </a:solidFill>
                          <a:effectLst/>
                          <a:latin typeface="Calibri"/>
                        </a:rPr>
                        <a:t>0.02</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E1F7FF"/>
                    </a:solidFill>
                  </a:tcPr>
                </a:tc>
                <a:tc>
                  <a:txBody>
                    <a:bodyPr/>
                    <a:lstStyle/>
                    <a:p>
                      <a:pPr algn="r" fontAlgn="b"/>
                      <a:r>
                        <a:rPr lang="en-US" sz="700" b="0" i="0" u="none" strike="noStrike">
                          <a:solidFill>
                            <a:srgbClr val="000000"/>
                          </a:solidFill>
                          <a:effectLst/>
                          <a:latin typeface="Calibri"/>
                        </a:rPr>
                        <a:t>24.51</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086CFF"/>
                    </a:solidFill>
                  </a:tcPr>
                </a:tc>
                <a:tc>
                  <a:txBody>
                    <a:bodyPr/>
                    <a:lstStyle/>
                    <a:p>
                      <a:pPr algn="r" fontAlgn="b"/>
                      <a:r>
                        <a:rPr lang="en-US" sz="700" b="0" i="0" u="none" strike="noStrike">
                          <a:solidFill>
                            <a:srgbClr val="000000"/>
                          </a:solidFill>
                          <a:effectLst/>
                          <a:latin typeface="Calibri"/>
                        </a:rPr>
                        <a:t>0.97</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086CFF"/>
                    </a:solidFill>
                  </a:tcPr>
                </a:tc>
              </a:tr>
              <a:tr h="126635">
                <a:tc>
                  <a:txBody>
                    <a:bodyPr/>
                    <a:lstStyle/>
                    <a:p>
                      <a:pPr algn="l" fontAlgn="b"/>
                      <a:r>
                        <a:rPr lang="en-US" sz="700" b="0" i="0" u="none" strike="noStrike">
                          <a:solidFill>
                            <a:srgbClr val="FF0000"/>
                          </a:solidFill>
                          <a:effectLst/>
                          <a:latin typeface="Calibri"/>
                        </a:rPr>
                        <a:t>1983</a:t>
                      </a:r>
                    </a:p>
                  </a:txBody>
                  <a:tcPr marL="5880" marR="5880" marT="588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0</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F7FF"/>
                    </a:solidFill>
                  </a:tcPr>
                </a:tc>
                <a:tc>
                  <a:txBody>
                    <a:bodyPr/>
                    <a:lstStyle/>
                    <a:p>
                      <a:pPr algn="r" fontAlgn="b"/>
                      <a:r>
                        <a:rPr lang="en-US" sz="700" b="0" i="0" u="none" strike="noStrike">
                          <a:solidFill>
                            <a:srgbClr val="000000"/>
                          </a:solidFill>
                          <a:effectLst/>
                          <a:latin typeface="Calibri"/>
                        </a:rPr>
                        <a:t>1.82</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1EDFF"/>
                    </a:solidFill>
                  </a:tcPr>
                </a:tc>
                <a:tc>
                  <a:txBody>
                    <a:bodyPr/>
                    <a:lstStyle/>
                    <a:p>
                      <a:pPr algn="r" fontAlgn="b"/>
                      <a:r>
                        <a:rPr lang="en-US" sz="700" b="0" i="0" u="none" strike="noStrike">
                          <a:solidFill>
                            <a:srgbClr val="000000"/>
                          </a:solidFill>
                          <a:effectLst/>
                          <a:latin typeface="Calibri"/>
                        </a:rPr>
                        <a:t>17.95</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291FF"/>
                    </a:solidFill>
                  </a:tcPr>
                </a:tc>
                <a:tc>
                  <a:txBody>
                    <a:bodyPr/>
                    <a:lstStyle/>
                    <a:p>
                      <a:pPr algn="r" fontAlgn="b"/>
                      <a:r>
                        <a:rPr lang="en-US" sz="700" b="0" i="0" u="none" strike="noStrike">
                          <a:solidFill>
                            <a:srgbClr val="000000"/>
                          </a:solidFill>
                          <a:effectLst/>
                          <a:latin typeface="Calibri"/>
                        </a:rPr>
                        <a:t>18.71</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C8DFF"/>
                    </a:solidFill>
                  </a:tcPr>
                </a:tc>
                <a:tc>
                  <a:txBody>
                    <a:bodyPr/>
                    <a:lstStyle/>
                    <a:p>
                      <a:pPr algn="r" fontAlgn="b"/>
                      <a:r>
                        <a:rPr lang="en-US" sz="700" b="0" i="0" u="none" strike="noStrike">
                          <a:solidFill>
                            <a:srgbClr val="000000"/>
                          </a:solidFill>
                          <a:effectLst/>
                          <a:latin typeface="Calibri"/>
                        </a:rPr>
                        <a:t>7.44</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0CDFF"/>
                    </a:solidFill>
                  </a:tcPr>
                </a:tc>
                <a:tc>
                  <a:txBody>
                    <a:bodyPr/>
                    <a:lstStyle/>
                    <a:p>
                      <a:pPr algn="r" fontAlgn="b"/>
                      <a:r>
                        <a:rPr lang="en-US" sz="700" b="0" i="0" u="none" strike="noStrike">
                          <a:solidFill>
                            <a:srgbClr val="000000"/>
                          </a:solidFill>
                          <a:effectLst/>
                          <a:latin typeface="Calibri"/>
                        </a:rPr>
                        <a:t>1.73</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EEFF"/>
                    </a:solidFill>
                  </a:tcPr>
                </a:tc>
                <a:tc>
                  <a:txBody>
                    <a:bodyPr/>
                    <a:lstStyle/>
                    <a:p>
                      <a:pPr algn="r" fontAlgn="b"/>
                      <a:r>
                        <a:rPr lang="en-US" sz="700" b="0" i="0" u="none" strike="noStrike">
                          <a:solidFill>
                            <a:srgbClr val="000000"/>
                          </a:solidFill>
                          <a:effectLst/>
                          <a:latin typeface="Calibri"/>
                        </a:rPr>
                        <a:t>0.24</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F6FF"/>
                    </a:solidFill>
                  </a:tcPr>
                </a:tc>
                <a:tc>
                  <a:txBody>
                    <a:bodyPr/>
                    <a:lstStyle/>
                    <a:p>
                      <a:pPr algn="r" fontAlgn="b"/>
                      <a:r>
                        <a:rPr lang="en-US" sz="700" b="0" i="0" u="none" strike="noStrike">
                          <a:solidFill>
                            <a:srgbClr val="000000"/>
                          </a:solidFill>
                          <a:effectLst/>
                          <a:latin typeface="Calibri"/>
                        </a:rPr>
                        <a:t>0.17</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F7FF"/>
                    </a:solidFill>
                  </a:tcPr>
                </a:tc>
                <a:tc>
                  <a:txBody>
                    <a:bodyPr/>
                    <a:lstStyle/>
                    <a:p>
                      <a:pPr algn="r" fontAlgn="b"/>
                      <a:r>
                        <a:rPr lang="en-US" sz="700" b="0" i="0" u="none" strike="noStrike">
                          <a:solidFill>
                            <a:srgbClr val="000000"/>
                          </a:solidFill>
                          <a:effectLst/>
                          <a:latin typeface="Calibri"/>
                        </a:rPr>
                        <a:t>6.01</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AD5FF"/>
                    </a:solidFill>
                  </a:tcPr>
                </a:tc>
                <a:tc>
                  <a:txBody>
                    <a:bodyPr/>
                    <a:lstStyle/>
                    <a:p>
                      <a:pPr algn="r" fontAlgn="b"/>
                      <a:r>
                        <a:rPr lang="en-US" sz="700" b="0" i="0" u="none" strike="noStrike">
                          <a:solidFill>
                            <a:srgbClr val="000000"/>
                          </a:solidFill>
                          <a:effectLst/>
                          <a:latin typeface="Calibri"/>
                        </a:rPr>
                        <a:t>0.24</a:t>
                      </a:r>
                    </a:p>
                  </a:txBody>
                  <a:tcPr marL="5880" marR="5880" marT="588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AD5FF"/>
                    </a:solidFill>
                  </a:tcPr>
                </a:tc>
              </a:tr>
              <a:tr h="126635">
                <a:tc>
                  <a:txBody>
                    <a:bodyPr/>
                    <a:lstStyle/>
                    <a:p>
                      <a:pPr algn="l" fontAlgn="b"/>
                      <a:r>
                        <a:rPr lang="en-US" sz="700" b="0" i="0" u="none" strike="noStrike">
                          <a:solidFill>
                            <a:srgbClr val="000000"/>
                          </a:solidFill>
                          <a:effectLst/>
                          <a:latin typeface="Calibri"/>
                        </a:rPr>
                        <a:t>1984</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Calibri"/>
                        </a:rPr>
                        <a:t>0</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E1F7FF"/>
                    </a:solidFill>
                  </a:tcPr>
                </a:tc>
                <a:tc>
                  <a:txBody>
                    <a:bodyPr/>
                    <a:lstStyle/>
                    <a:p>
                      <a:pPr algn="r" fontAlgn="b"/>
                      <a:r>
                        <a:rPr lang="en-US" sz="700" b="0" i="0" u="none" strike="noStrike">
                          <a:solidFill>
                            <a:srgbClr val="000000"/>
                          </a:solidFill>
                          <a:effectLst/>
                          <a:latin typeface="Calibri"/>
                        </a:rPr>
                        <a:t>5.10</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B4DAFF"/>
                    </a:solidFill>
                  </a:tcPr>
                </a:tc>
                <a:tc>
                  <a:txBody>
                    <a:bodyPr/>
                    <a:lstStyle/>
                    <a:p>
                      <a:pPr algn="r" fontAlgn="b"/>
                      <a:r>
                        <a:rPr lang="en-US" sz="700" b="0" i="0" u="none" strike="noStrike">
                          <a:solidFill>
                            <a:srgbClr val="E1F7FF"/>
                          </a:solidFill>
                          <a:effectLst/>
                          <a:latin typeface="Calibri"/>
                        </a:rPr>
                        <a:t>58.49</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0F243E"/>
                    </a:solidFill>
                  </a:tcPr>
                </a:tc>
                <a:tc>
                  <a:txBody>
                    <a:bodyPr/>
                    <a:lstStyle/>
                    <a:p>
                      <a:pPr algn="r" fontAlgn="b"/>
                      <a:r>
                        <a:rPr lang="en-US" sz="700" b="0" i="0" u="none" strike="noStrike">
                          <a:solidFill>
                            <a:srgbClr val="E1F7FF"/>
                          </a:solidFill>
                          <a:effectLst/>
                          <a:latin typeface="Calibri"/>
                        </a:rPr>
                        <a:t>55.12</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0F243E"/>
                    </a:solidFill>
                  </a:tcPr>
                </a:tc>
                <a:tc>
                  <a:txBody>
                    <a:bodyPr/>
                    <a:lstStyle/>
                    <a:p>
                      <a:pPr algn="r" fontAlgn="b"/>
                      <a:r>
                        <a:rPr lang="en-US" sz="700" b="0" i="0" u="none" strike="noStrike">
                          <a:solidFill>
                            <a:srgbClr val="000000"/>
                          </a:solidFill>
                          <a:effectLst/>
                          <a:latin typeface="Calibri"/>
                        </a:rPr>
                        <a:t>9.32</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8FC2FF"/>
                    </a:solidFill>
                  </a:tcPr>
                </a:tc>
                <a:tc>
                  <a:txBody>
                    <a:bodyPr/>
                    <a:lstStyle/>
                    <a:p>
                      <a:pPr algn="r" fontAlgn="b"/>
                      <a:r>
                        <a:rPr lang="en-US" sz="700" b="0" i="0" u="none" strike="noStrike">
                          <a:solidFill>
                            <a:srgbClr val="000000"/>
                          </a:solidFill>
                          <a:effectLst/>
                          <a:latin typeface="Calibri"/>
                        </a:rPr>
                        <a:t>8.25</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98C8FF"/>
                    </a:solidFill>
                  </a:tcPr>
                </a:tc>
                <a:tc>
                  <a:txBody>
                    <a:bodyPr/>
                    <a:lstStyle/>
                    <a:p>
                      <a:pPr algn="r" fontAlgn="b"/>
                      <a:r>
                        <a:rPr lang="en-US" sz="700" b="0" i="0" u="none" strike="noStrike">
                          <a:solidFill>
                            <a:srgbClr val="000000"/>
                          </a:solidFill>
                          <a:effectLst/>
                          <a:latin typeface="Calibri"/>
                        </a:rPr>
                        <a:t>0.61</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DCF4FF"/>
                    </a:solidFill>
                  </a:tcPr>
                </a:tc>
                <a:tc>
                  <a:txBody>
                    <a:bodyPr/>
                    <a:lstStyle/>
                    <a:p>
                      <a:pPr algn="r" fontAlgn="b"/>
                      <a:r>
                        <a:rPr lang="en-US" sz="700" b="0" i="0" u="none" strike="noStrike">
                          <a:solidFill>
                            <a:srgbClr val="000000"/>
                          </a:solidFill>
                          <a:effectLst/>
                          <a:latin typeface="Calibri"/>
                        </a:rPr>
                        <a:t>0.35</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DEF5FF"/>
                    </a:solidFill>
                  </a:tcPr>
                </a:tc>
                <a:tc>
                  <a:txBody>
                    <a:bodyPr/>
                    <a:lstStyle/>
                    <a:p>
                      <a:pPr algn="r" fontAlgn="b"/>
                      <a:r>
                        <a:rPr lang="en-US" sz="700" b="0" i="0" u="none" strike="noStrike">
                          <a:solidFill>
                            <a:srgbClr val="000000"/>
                          </a:solidFill>
                          <a:effectLst/>
                          <a:latin typeface="Calibri"/>
                        </a:rPr>
                        <a:t>17.16</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4295FF"/>
                    </a:solidFill>
                  </a:tcPr>
                </a:tc>
                <a:tc>
                  <a:txBody>
                    <a:bodyPr/>
                    <a:lstStyle/>
                    <a:p>
                      <a:pPr algn="r" fontAlgn="b"/>
                      <a:r>
                        <a:rPr lang="en-US" sz="700" b="0" i="0" u="none" strike="noStrike">
                          <a:solidFill>
                            <a:srgbClr val="000000"/>
                          </a:solidFill>
                          <a:effectLst/>
                          <a:latin typeface="Calibri"/>
                        </a:rPr>
                        <a:t>0.68</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4295FF"/>
                    </a:solidFill>
                  </a:tcPr>
                </a:tc>
              </a:tr>
              <a:tr h="126635">
                <a:tc>
                  <a:txBody>
                    <a:bodyPr/>
                    <a:lstStyle/>
                    <a:p>
                      <a:pPr algn="l" fontAlgn="b"/>
                      <a:r>
                        <a:rPr lang="en-US" sz="700" b="0" i="0" u="none" strike="noStrike">
                          <a:solidFill>
                            <a:srgbClr val="000000"/>
                          </a:solidFill>
                          <a:effectLst/>
                          <a:latin typeface="Calibri"/>
                        </a:rPr>
                        <a:t>1985</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0.21</a:t>
                      </a:r>
                    </a:p>
                  </a:txBody>
                  <a:tcPr marL="5880" marR="5880" marT="5880" marB="0" anchor="b">
                    <a:lnL>
                      <a:noFill/>
                    </a:lnL>
                    <a:lnR>
                      <a:noFill/>
                    </a:lnR>
                    <a:lnT>
                      <a:noFill/>
                    </a:lnT>
                    <a:lnB>
                      <a:noFill/>
                    </a:lnB>
                    <a:solidFill>
                      <a:srgbClr val="E0F6FF"/>
                    </a:solidFill>
                  </a:tcPr>
                </a:tc>
                <a:tc>
                  <a:txBody>
                    <a:bodyPr/>
                    <a:lstStyle/>
                    <a:p>
                      <a:pPr algn="r" fontAlgn="b"/>
                      <a:r>
                        <a:rPr lang="en-US" sz="700" b="0" i="0" u="none" strike="noStrike">
                          <a:solidFill>
                            <a:srgbClr val="000000"/>
                          </a:solidFill>
                          <a:effectLst/>
                          <a:latin typeface="Calibri"/>
                        </a:rPr>
                        <a:t>0.48</a:t>
                      </a:r>
                    </a:p>
                  </a:txBody>
                  <a:tcPr marL="5880" marR="5880" marT="5880" marB="0" anchor="b">
                    <a:lnL>
                      <a:noFill/>
                    </a:lnL>
                    <a:lnR>
                      <a:noFill/>
                    </a:lnR>
                    <a:lnT>
                      <a:noFill/>
                    </a:lnT>
                    <a:lnB>
                      <a:noFill/>
                    </a:lnB>
                    <a:solidFill>
                      <a:srgbClr val="DDF5FF"/>
                    </a:solidFill>
                  </a:tcPr>
                </a:tc>
                <a:tc>
                  <a:txBody>
                    <a:bodyPr/>
                    <a:lstStyle/>
                    <a:p>
                      <a:pPr algn="r" fontAlgn="b"/>
                      <a:r>
                        <a:rPr lang="en-US" sz="700" b="0" i="0" u="none" strike="noStrike">
                          <a:solidFill>
                            <a:srgbClr val="000000"/>
                          </a:solidFill>
                          <a:effectLst/>
                          <a:latin typeface="Calibri"/>
                        </a:rPr>
                        <a:t>23.88</a:t>
                      </a:r>
                    </a:p>
                  </a:txBody>
                  <a:tcPr marL="5880" marR="5880" marT="5880" marB="0" anchor="b">
                    <a:lnL>
                      <a:noFill/>
                    </a:lnL>
                    <a:lnR>
                      <a:noFill/>
                    </a:lnR>
                    <a:lnT>
                      <a:noFill/>
                    </a:lnT>
                    <a:lnB>
                      <a:noFill/>
                    </a:lnB>
                    <a:solidFill>
                      <a:srgbClr val="0E6FFF"/>
                    </a:solidFill>
                  </a:tcPr>
                </a:tc>
                <a:tc>
                  <a:txBody>
                    <a:bodyPr/>
                    <a:lstStyle/>
                    <a:p>
                      <a:pPr algn="r" fontAlgn="b"/>
                      <a:r>
                        <a:rPr lang="en-US" sz="700" b="0" i="0" u="none" strike="noStrike">
                          <a:solidFill>
                            <a:srgbClr val="000000"/>
                          </a:solidFill>
                          <a:effectLst/>
                          <a:latin typeface="Calibri"/>
                        </a:rPr>
                        <a:t>40.96</a:t>
                      </a:r>
                    </a:p>
                  </a:txBody>
                  <a:tcPr marL="5880" marR="5880" marT="5880" marB="0" anchor="b">
                    <a:lnL>
                      <a:noFill/>
                    </a:lnL>
                    <a:lnR>
                      <a:noFill/>
                    </a:lnR>
                    <a:lnT>
                      <a:noFill/>
                    </a:lnT>
                    <a:lnB>
                      <a:noFill/>
                    </a:lnB>
                    <a:solidFill>
                      <a:srgbClr val="093E89"/>
                    </a:solidFill>
                  </a:tcPr>
                </a:tc>
                <a:tc>
                  <a:txBody>
                    <a:bodyPr/>
                    <a:lstStyle/>
                    <a:p>
                      <a:pPr algn="r" fontAlgn="b"/>
                      <a:r>
                        <a:rPr lang="en-US" sz="700" b="0" i="0" u="none" strike="noStrike">
                          <a:solidFill>
                            <a:srgbClr val="000000"/>
                          </a:solidFill>
                          <a:effectLst/>
                          <a:latin typeface="Calibri"/>
                        </a:rPr>
                        <a:t>29.69</a:t>
                      </a:r>
                    </a:p>
                  </a:txBody>
                  <a:tcPr marL="5880" marR="5880" marT="5880" marB="0" anchor="b">
                    <a:lnL>
                      <a:noFill/>
                    </a:lnL>
                    <a:lnR>
                      <a:noFill/>
                    </a:lnR>
                    <a:lnT>
                      <a:noFill/>
                    </a:lnT>
                    <a:lnB>
                      <a:noFill/>
                    </a:lnB>
                    <a:solidFill>
                      <a:srgbClr val="025BDF"/>
                    </a:solidFill>
                  </a:tcPr>
                </a:tc>
                <a:tc>
                  <a:txBody>
                    <a:bodyPr/>
                    <a:lstStyle/>
                    <a:p>
                      <a:pPr algn="r" fontAlgn="b"/>
                      <a:r>
                        <a:rPr lang="en-US" sz="700" b="0" i="0" u="none" strike="noStrike">
                          <a:solidFill>
                            <a:srgbClr val="000000"/>
                          </a:solidFill>
                          <a:effectLst/>
                          <a:latin typeface="Calibri"/>
                        </a:rPr>
                        <a:t>31.98</a:t>
                      </a:r>
                    </a:p>
                  </a:txBody>
                  <a:tcPr marL="5880" marR="5880" marT="5880" marB="0" anchor="b">
                    <a:lnL>
                      <a:noFill/>
                    </a:lnL>
                    <a:lnR>
                      <a:noFill/>
                    </a:lnR>
                    <a:lnT>
                      <a:noFill/>
                    </a:lnT>
                    <a:lnB>
                      <a:noFill/>
                    </a:lnB>
                    <a:solidFill>
                      <a:srgbClr val="0355CD"/>
                    </a:solidFill>
                  </a:tcPr>
                </a:tc>
                <a:tc>
                  <a:txBody>
                    <a:bodyPr/>
                    <a:lstStyle/>
                    <a:p>
                      <a:pPr algn="r" fontAlgn="b"/>
                      <a:r>
                        <a:rPr lang="en-US" sz="700" b="0" i="0" u="none" strike="noStrike">
                          <a:solidFill>
                            <a:srgbClr val="000000"/>
                          </a:solidFill>
                          <a:effectLst/>
                          <a:latin typeface="Calibri"/>
                        </a:rPr>
                        <a:t>1.62</a:t>
                      </a:r>
                    </a:p>
                  </a:txBody>
                  <a:tcPr marL="5880" marR="5880" marT="5880" marB="0" anchor="b">
                    <a:lnL>
                      <a:noFill/>
                    </a:lnL>
                    <a:lnR>
                      <a:noFill/>
                    </a:lnR>
                    <a:lnT>
                      <a:noFill/>
                    </a:lnT>
                    <a:lnB>
                      <a:noFill/>
                    </a:lnB>
                    <a:solidFill>
                      <a:srgbClr val="D3EEFF"/>
                    </a:solidFill>
                  </a:tcPr>
                </a:tc>
                <a:tc>
                  <a:txBody>
                    <a:bodyPr/>
                    <a:lstStyle/>
                    <a:p>
                      <a:pPr algn="r" fontAlgn="b"/>
                      <a:r>
                        <a:rPr lang="en-US" sz="700" b="0" i="0" u="none" strike="noStrike">
                          <a:solidFill>
                            <a:srgbClr val="000000"/>
                          </a:solidFill>
                          <a:effectLst/>
                          <a:latin typeface="Calibri"/>
                        </a:rPr>
                        <a:t>0</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16.10</a:t>
                      </a:r>
                    </a:p>
                  </a:txBody>
                  <a:tcPr marL="5880" marR="5880" marT="5880" marB="0" anchor="b">
                    <a:lnL>
                      <a:noFill/>
                    </a:lnL>
                    <a:lnR>
                      <a:noFill/>
                    </a:lnR>
                    <a:lnT>
                      <a:noFill/>
                    </a:lnT>
                    <a:lnB>
                      <a:noFill/>
                    </a:lnB>
                    <a:solidFill>
                      <a:srgbClr val="4A9BFF"/>
                    </a:solidFill>
                  </a:tcPr>
                </a:tc>
                <a:tc>
                  <a:txBody>
                    <a:bodyPr/>
                    <a:lstStyle/>
                    <a:p>
                      <a:pPr algn="r" fontAlgn="b"/>
                      <a:r>
                        <a:rPr lang="en-US" sz="700" b="0" i="0" u="none" strike="noStrike">
                          <a:solidFill>
                            <a:srgbClr val="000000"/>
                          </a:solidFill>
                          <a:effectLst/>
                          <a:latin typeface="Calibri"/>
                        </a:rPr>
                        <a:t>0.63</a:t>
                      </a:r>
                    </a:p>
                  </a:txBody>
                  <a:tcPr marL="5880" marR="5880" marT="5880" marB="0" anchor="b">
                    <a:lnL>
                      <a:noFill/>
                    </a:lnL>
                    <a:lnR>
                      <a:noFill/>
                    </a:lnR>
                    <a:lnT>
                      <a:noFill/>
                    </a:lnT>
                    <a:lnB>
                      <a:noFill/>
                    </a:lnB>
                    <a:solidFill>
                      <a:srgbClr val="4A9BFF"/>
                    </a:solidFill>
                  </a:tcPr>
                </a:tc>
              </a:tr>
              <a:tr h="126635">
                <a:tc>
                  <a:txBody>
                    <a:bodyPr/>
                    <a:lstStyle/>
                    <a:p>
                      <a:pPr algn="l" fontAlgn="b"/>
                      <a:r>
                        <a:rPr lang="en-US" sz="700" b="0" i="0" u="none" strike="noStrike">
                          <a:solidFill>
                            <a:srgbClr val="000000"/>
                          </a:solidFill>
                          <a:effectLst/>
                          <a:latin typeface="Calibri"/>
                        </a:rPr>
                        <a:t>1986</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0.12</a:t>
                      </a:r>
                    </a:p>
                  </a:txBody>
                  <a:tcPr marL="5880" marR="5880" marT="5880" marB="0" anchor="b">
                    <a:lnL>
                      <a:noFill/>
                    </a:lnL>
                    <a:lnR>
                      <a:noFill/>
                    </a:lnR>
                    <a:lnT>
                      <a:noFill/>
                    </a:lnT>
                    <a:lnB>
                      <a:noFill/>
                    </a:lnB>
                    <a:solidFill>
                      <a:srgbClr val="E0F7FF"/>
                    </a:solidFill>
                  </a:tcPr>
                </a:tc>
                <a:tc>
                  <a:txBody>
                    <a:bodyPr/>
                    <a:lstStyle/>
                    <a:p>
                      <a:pPr algn="r" fontAlgn="b"/>
                      <a:r>
                        <a:rPr lang="en-US" sz="700" b="0" i="0" u="none" strike="noStrike">
                          <a:solidFill>
                            <a:srgbClr val="000000"/>
                          </a:solidFill>
                          <a:effectLst/>
                          <a:latin typeface="Calibri"/>
                        </a:rPr>
                        <a:t>45.38</a:t>
                      </a:r>
                    </a:p>
                  </a:txBody>
                  <a:tcPr marL="5880" marR="5880" marT="5880" marB="0" anchor="b">
                    <a:lnL>
                      <a:noFill/>
                    </a:lnL>
                    <a:lnR>
                      <a:noFill/>
                    </a:lnR>
                    <a:lnT>
                      <a:noFill/>
                    </a:lnT>
                    <a:lnB>
                      <a:noFill/>
                    </a:lnB>
                    <a:solidFill>
                      <a:srgbClr val="0B3368"/>
                    </a:solidFill>
                  </a:tcPr>
                </a:tc>
                <a:tc>
                  <a:txBody>
                    <a:bodyPr/>
                    <a:lstStyle/>
                    <a:p>
                      <a:pPr algn="r" fontAlgn="b"/>
                      <a:r>
                        <a:rPr lang="en-US" sz="700" b="0" i="0" u="none" strike="noStrike">
                          <a:solidFill>
                            <a:srgbClr val="E1F7FF"/>
                          </a:solidFill>
                          <a:effectLst/>
                          <a:latin typeface="Calibri"/>
                        </a:rPr>
                        <a:t>80.82</a:t>
                      </a:r>
                    </a:p>
                  </a:txBody>
                  <a:tcPr marL="5880" marR="5880" marT="5880" marB="0" anchor="b">
                    <a:lnL>
                      <a:noFill/>
                    </a:lnL>
                    <a:lnR>
                      <a:noFill/>
                    </a:lnR>
                    <a:lnT>
                      <a:noFill/>
                    </a:lnT>
                    <a:lnB>
                      <a:noFill/>
                    </a:lnB>
                    <a:solidFill>
                      <a:srgbClr val="0F243E"/>
                    </a:solidFill>
                  </a:tcPr>
                </a:tc>
                <a:tc>
                  <a:txBody>
                    <a:bodyPr/>
                    <a:lstStyle/>
                    <a:p>
                      <a:pPr algn="r" fontAlgn="b"/>
                      <a:r>
                        <a:rPr lang="en-US" sz="700" b="0" i="0" u="none" strike="noStrike">
                          <a:solidFill>
                            <a:srgbClr val="E1F7FF"/>
                          </a:solidFill>
                          <a:effectLst/>
                          <a:latin typeface="Calibri"/>
                        </a:rPr>
                        <a:t>63.93</a:t>
                      </a:r>
                    </a:p>
                  </a:txBody>
                  <a:tcPr marL="5880" marR="5880" marT="5880" marB="0" anchor="b">
                    <a:lnL>
                      <a:noFill/>
                    </a:lnL>
                    <a:lnR>
                      <a:noFill/>
                    </a:lnR>
                    <a:lnT>
                      <a:noFill/>
                    </a:lnT>
                    <a:lnB>
                      <a:noFill/>
                    </a:lnB>
                    <a:solidFill>
                      <a:srgbClr val="0F243E"/>
                    </a:solidFill>
                  </a:tcPr>
                </a:tc>
                <a:tc>
                  <a:txBody>
                    <a:bodyPr/>
                    <a:lstStyle/>
                    <a:p>
                      <a:pPr algn="r" fontAlgn="b"/>
                      <a:r>
                        <a:rPr lang="en-US" sz="700" b="0" i="0" u="none" strike="noStrike">
                          <a:solidFill>
                            <a:srgbClr val="E1F7FF"/>
                          </a:solidFill>
                          <a:effectLst/>
                          <a:latin typeface="Calibri"/>
                        </a:rPr>
                        <a:t>68.75</a:t>
                      </a:r>
                    </a:p>
                  </a:txBody>
                  <a:tcPr marL="5880" marR="5880" marT="5880" marB="0" anchor="b">
                    <a:lnL>
                      <a:noFill/>
                    </a:lnL>
                    <a:lnR>
                      <a:noFill/>
                    </a:lnR>
                    <a:lnT>
                      <a:noFill/>
                    </a:lnT>
                    <a:lnB>
                      <a:noFill/>
                    </a:lnB>
                    <a:solidFill>
                      <a:srgbClr val="0F243E"/>
                    </a:solidFill>
                  </a:tcPr>
                </a:tc>
                <a:tc>
                  <a:txBody>
                    <a:bodyPr/>
                    <a:lstStyle/>
                    <a:p>
                      <a:pPr algn="r" fontAlgn="b"/>
                      <a:r>
                        <a:rPr lang="en-US" sz="700" b="0" i="0" u="none" strike="noStrike">
                          <a:solidFill>
                            <a:srgbClr val="000000"/>
                          </a:solidFill>
                          <a:effectLst/>
                          <a:latin typeface="Calibri"/>
                        </a:rPr>
                        <a:t>27.63</a:t>
                      </a:r>
                    </a:p>
                  </a:txBody>
                  <a:tcPr marL="5880" marR="5880" marT="5880" marB="0" anchor="b">
                    <a:lnL>
                      <a:noFill/>
                    </a:lnL>
                    <a:lnR>
                      <a:noFill/>
                    </a:lnR>
                    <a:lnT>
                      <a:noFill/>
                    </a:lnT>
                    <a:lnB>
                      <a:noFill/>
                    </a:lnB>
                    <a:solidFill>
                      <a:srgbClr val="0161EF"/>
                    </a:solidFill>
                  </a:tcPr>
                </a:tc>
                <a:tc>
                  <a:txBody>
                    <a:bodyPr/>
                    <a:lstStyle/>
                    <a:p>
                      <a:pPr algn="r" fontAlgn="b"/>
                      <a:r>
                        <a:rPr lang="en-US" sz="700" b="0" i="0" u="none" strike="noStrike">
                          <a:solidFill>
                            <a:srgbClr val="000000"/>
                          </a:solidFill>
                          <a:effectLst/>
                          <a:latin typeface="Calibri"/>
                        </a:rPr>
                        <a:t>3.13</a:t>
                      </a:r>
                    </a:p>
                  </a:txBody>
                  <a:tcPr marL="5880" marR="5880" marT="5880" marB="0" anchor="b">
                    <a:lnL>
                      <a:noFill/>
                    </a:lnL>
                    <a:lnR>
                      <a:noFill/>
                    </a:lnR>
                    <a:lnT>
                      <a:noFill/>
                    </a:lnT>
                    <a:lnB>
                      <a:noFill/>
                    </a:lnB>
                    <a:solidFill>
                      <a:srgbClr val="C6E6FF"/>
                    </a:solidFill>
                  </a:tcPr>
                </a:tc>
                <a:tc>
                  <a:txBody>
                    <a:bodyPr/>
                    <a:lstStyle/>
                    <a:p>
                      <a:pPr algn="r" fontAlgn="b"/>
                      <a:r>
                        <a:rPr lang="en-US" sz="700" b="0" i="0" u="none" strike="noStrike">
                          <a:solidFill>
                            <a:srgbClr val="000000"/>
                          </a:solidFill>
                          <a:effectLst/>
                          <a:latin typeface="Calibri"/>
                        </a:rPr>
                        <a:t>0.10</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36.23</a:t>
                      </a:r>
                    </a:p>
                  </a:txBody>
                  <a:tcPr marL="5880" marR="5880" marT="5880" marB="0" anchor="b">
                    <a:lnL>
                      <a:noFill/>
                    </a:lnL>
                    <a:lnR>
                      <a:noFill/>
                    </a:lnR>
                    <a:lnT>
                      <a:noFill/>
                    </a:lnT>
                    <a:lnB>
                      <a:noFill/>
                    </a:lnB>
                    <a:solidFill>
                      <a:srgbClr val="0952BA"/>
                    </a:solidFill>
                  </a:tcPr>
                </a:tc>
                <a:tc>
                  <a:txBody>
                    <a:bodyPr/>
                    <a:lstStyle/>
                    <a:p>
                      <a:pPr algn="r" fontAlgn="b"/>
                      <a:r>
                        <a:rPr lang="en-US" sz="700" b="0" i="0" u="none" strike="noStrike">
                          <a:solidFill>
                            <a:srgbClr val="000000"/>
                          </a:solidFill>
                          <a:effectLst/>
                          <a:latin typeface="Calibri"/>
                        </a:rPr>
                        <a:t>1.43</a:t>
                      </a:r>
                    </a:p>
                  </a:txBody>
                  <a:tcPr marL="5880" marR="5880" marT="5880" marB="0" anchor="b">
                    <a:lnL>
                      <a:noFill/>
                    </a:lnL>
                    <a:lnR>
                      <a:noFill/>
                    </a:lnR>
                    <a:lnT>
                      <a:noFill/>
                    </a:lnT>
                    <a:lnB>
                      <a:noFill/>
                    </a:lnB>
                    <a:solidFill>
                      <a:srgbClr val="0952BA"/>
                    </a:solidFill>
                  </a:tcPr>
                </a:tc>
              </a:tr>
              <a:tr h="126635">
                <a:tc>
                  <a:txBody>
                    <a:bodyPr/>
                    <a:lstStyle/>
                    <a:p>
                      <a:pPr algn="l" fontAlgn="b"/>
                      <a:r>
                        <a:rPr lang="en-US" sz="700" b="0" i="0" u="none" strike="noStrike">
                          <a:solidFill>
                            <a:srgbClr val="000000"/>
                          </a:solidFill>
                          <a:effectLst/>
                          <a:latin typeface="Calibri"/>
                        </a:rPr>
                        <a:t>1987</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0.01</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12.05</a:t>
                      </a:r>
                    </a:p>
                  </a:txBody>
                  <a:tcPr marL="5880" marR="5880" marT="5880" marB="0" anchor="b">
                    <a:lnL>
                      <a:noFill/>
                    </a:lnL>
                    <a:lnR>
                      <a:noFill/>
                    </a:lnR>
                    <a:lnT>
                      <a:noFill/>
                    </a:lnT>
                    <a:lnB>
                      <a:noFill/>
                    </a:lnB>
                    <a:solidFill>
                      <a:srgbClr val="77B3FF"/>
                    </a:solidFill>
                  </a:tcPr>
                </a:tc>
                <a:tc>
                  <a:txBody>
                    <a:bodyPr/>
                    <a:lstStyle/>
                    <a:p>
                      <a:pPr algn="r" fontAlgn="b"/>
                      <a:r>
                        <a:rPr lang="en-US" sz="700" b="0" i="0" u="none" strike="noStrike">
                          <a:solidFill>
                            <a:srgbClr val="000000"/>
                          </a:solidFill>
                          <a:effectLst/>
                          <a:latin typeface="Calibri"/>
                        </a:rPr>
                        <a:t>7.78</a:t>
                      </a:r>
                    </a:p>
                  </a:txBody>
                  <a:tcPr marL="5880" marR="5880" marT="5880" marB="0" anchor="b">
                    <a:lnL>
                      <a:noFill/>
                    </a:lnL>
                    <a:lnR>
                      <a:noFill/>
                    </a:lnR>
                    <a:lnT>
                      <a:noFill/>
                    </a:lnT>
                    <a:lnB>
                      <a:noFill/>
                    </a:lnB>
                    <a:solidFill>
                      <a:srgbClr val="9DCBFF"/>
                    </a:solidFill>
                  </a:tcPr>
                </a:tc>
                <a:tc>
                  <a:txBody>
                    <a:bodyPr/>
                    <a:lstStyle/>
                    <a:p>
                      <a:pPr algn="r" fontAlgn="b"/>
                      <a:r>
                        <a:rPr lang="en-US" sz="700" b="0" i="0" u="none" strike="noStrike">
                          <a:solidFill>
                            <a:srgbClr val="000000"/>
                          </a:solidFill>
                          <a:effectLst/>
                          <a:latin typeface="Calibri"/>
                        </a:rPr>
                        <a:t>5.68</a:t>
                      </a:r>
                    </a:p>
                  </a:txBody>
                  <a:tcPr marL="5880" marR="5880" marT="5880" marB="0" anchor="b">
                    <a:lnL>
                      <a:noFill/>
                    </a:lnL>
                    <a:lnR>
                      <a:noFill/>
                    </a:lnR>
                    <a:lnT>
                      <a:noFill/>
                    </a:lnT>
                    <a:lnB>
                      <a:noFill/>
                    </a:lnB>
                    <a:solidFill>
                      <a:srgbClr val="AFD7FF"/>
                    </a:solidFill>
                  </a:tcPr>
                </a:tc>
                <a:tc>
                  <a:txBody>
                    <a:bodyPr/>
                    <a:lstStyle/>
                    <a:p>
                      <a:pPr algn="r" fontAlgn="b"/>
                      <a:r>
                        <a:rPr lang="en-US" sz="700" b="0" i="0" u="none" strike="noStrike">
                          <a:solidFill>
                            <a:srgbClr val="000000"/>
                          </a:solidFill>
                          <a:effectLst/>
                          <a:latin typeface="Calibri"/>
                        </a:rPr>
                        <a:t>10.82</a:t>
                      </a:r>
                    </a:p>
                  </a:txBody>
                  <a:tcPr marL="5880" marR="5880" marT="5880" marB="0" anchor="b">
                    <a:lnL>
                      <a:noFill/>
                    </a:lnL>
                    <a:lnR>
                      <a:noFill/>
                    </a:lnR>
                    <a:lnT>
                      <a:noFill/>
                    </a:lnT>
                    <a:lnB>
                      <a:noFill/>
                    </a:lnB>
                    <a:solidFill>
                      <a:srgbClr val="82BAFF"/>
                    </a:solidFill>
                  </a:tcPr>
                </a:tc>
                <a:tc>
                  <a:txBody>
                    <a:bodyPr/>
                    <a:lstStyle/>
                    <a:p>
                      <a:pPr algn="r" fontAlgn="b"/>
                      <a:r>
                        <a:rPr lang="en-US" sz="700" b="0" i="0" u="none" strike="noStrike">
                          <a:solidFill>
                            <a:srgbClr val="000000"/>
                          </a:solidFill>
                          <a:effectLst/>
                          <a:latin typeface="Calibri"/>
                        </a:rPr>
                        <a:t>23.29</a:t>
                      </a:r>
                    </a:p>
                  </a:txBody>
                  <a:tcPr marL="5880" marR="5880" marT="5880" marB="0" anchor="b">
                    <a:lnL>
                      <a:noFill/>
                    </a:lnL>
                    <a:lnR>
                      <a:noFill/>
                    </a:lnR>
                    <a:lnT>
                      <a:noFill/>
                    </a:lnT>
                    <a:lnB>
                      <a:noFill/>
                    </a:lnB>
                    <a:solidFill>
                      <a:srgbClr val="1373FF"/>
                    </a:solidFill>
                  </a:tcPr>
                </a:tc>
                <a:tc>
                  <a:txBody>
                    <a:bodyPr/>
                    <a:lstStyle/>
                    <a:p>
                      <a:pPr algn="r" fontAlgn="b"/>
                      <a:r>
                        <a:rPr lang="en-US" sz="700" b="0" i="0" u="none" strike="noStrike">
                          <a:solidFill>
                            <a:srgbClr val="000000"/>
                          </a:solidFill>
                          <a:effectLst/>
                          <a:latin typeface="Calibri"/>
                        </a:rPr>
                        <a:t>4.45</a:t>
                      </a:r>
                    </a:p>
                  </a:txBody>
                  <a:tcPr marL="5880" marR="5880" marT="5880" marB="0" anchor="b">
                    <a:lnL>
                      <a:noFill/>
                    </a:lnL>
                    <a:lnR>
                      <a:noFill/>
                    </a:lnR>
                    <a:lnT>
                      <a:noFill/>
                    </a:lnT>
                    <a:lnB>
                      <a:noFill/>
                    </a:lnB>
                    <a:solidFill>
                      <a:srgbClr val="BADEFF"/>
                    </a:solidFill>
                  </a:tcPr>
                </a:tc>
                <a:tc>
                  <a:txBody>
                    <a:bodyPr/>
                    <a:lstStyle/>
                    <a:p>
                      <a:pPr algn="r" fontAlgn="b"/>
                      <a:r>
                        <a:rPr lang="en-US" sz="700" b="0" i="0" u="none" strike="noStrike">
                          <a:solidFill>
                            <a:srgbClr val="000000"/>
                          </a:solidFill>
                          <a:effectLst/>
                          <a:latin typeface="Calibri"/>
                        </a:rPr>
                        <a:t>0</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8.01</a:t>
                      </a:r>
                    </a:p>
                  </a:txBody>
                  <a:tcPr marL="5880" marR="5880" marT="5880" marB="0" anchor="b">
                    <a:lnL>
                      <a:noFill/>
                    </a:lnL>
                    <a:lnR>
                      <a:noFill/>
                    </a:lnR>
                    <a:lnT>
                      <a:noFill/>
                    </a:lnT>
                    <a:lnB>
                      <a:noFill/>
                    </a:lnB>
                    <a:solidFill>
                      <a:srgbClr val="8ACAFF"/>
                    </a:solidFill>
                  </a:tcPr>
                </a:tc>
                <a:tc>
                  <a:txBody>
                    <a:bodyPr/>
                    <a:lstStyle/>
                    <a:p>
                      <a:pPr algn="r" fontAlgn="b"/>
                      <a:r>
                        <a:rPr lang="en-US" sz="700" b="0" i="0" u="none" strike="noStrike">
                          <a:solidFill>
                            <a:srgbClr val="000000"/>
                          </a:solidFill>
                          <a:effectLst/>
                          <a:latin typeface="Calibri"/>
                        </a:rPr>
                        <a:t>0.32</a:t>
                      </a:r>
                    </a:p>
                  </a:txBody>
                  <a:tcPr marL="5880" marR="5880" marT="5880" marB="0" anchor="b">
                    <a:lnL>
                      <a:noFill/>
                    </a:lnL>
                    <a:lnR>
                      <a:noFill/>
                    </a:lnR>
                    <a:lnT>
                      <a:noFill/>
                    </a:lnT>
                    <a:lnB>
                      <a:noFill/>
                    </a:lnB>
                    <a:solidFill>
                      <a:srgbClr val="8ACAFF"/>
                    </a:solidFill>
                  </a:tcPr>
                </a:tc>
              </a:tr>
              <a:tr h="126635">
                <a:tc>
                  <a:txBody>
                    <a:bodyPr/>
                    <a:lstStyle/>
                    <a:p>
                      <a:pPr algn="l" fontAlgn="b"/>
                      <a:r>
                        <a:rPr lang="en-US" sz="700" b="0" i="0" u="none" strike="noStrike">
                          <a:solidFill>
                            <a:srgbClr val="000000"/>
                          </a:solidFill>
                          <a:effectLst/>
                          <a:latin typeface="Calibri"/>
                        </a:rPr>
                        <a:t>1988</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0.27</a:t>
                      </a:r>
                    </a:p>
                  </a:txBody>
                  <a:tcPr marL="5880" marR="5880" marT="5880" marB="0" anchor="b">
                    <a:lnL>
                      <a:noFill/>
                    </a:lnL>
                    <a:lnR>
                      <a:noFill/>
                    </a:lnR>
                    <a:lnT>
                      <a:noFill/>
                    </a:lnT>
                    <a:lnB>
                      <a:noFill/>
                    </a:lnB>
                    <a:solidFill>
                      <a:srgbClr val="DFF6FF"/>
                    </a:solidFill>
                  </a:tcPr>
                </a:tc>
                <a:tc>
                  <a:txBody>
                    <a:bodyPr/>
                    <a:lstStyle/>
                    <a:p>
                      <a:pPr algn="r" fontAlgn="b"/>
                      <a:r>
                        <a:rPr lang="en-US" sz="700" b="0" i="0" u="none" strike="noStrike">
                          <a:solidFill>
                            <a:srgbClr val="000000"/>
                          </a:solidFill>
                          <a:effectLst/>
                          <a:latin typeface="Calibri"/>
                        </a:rPr>
                        <a:t>0.26</a:t>
                      </a:r>
                    </a:p>
                  </a:txBody>
                  <a:tcPr marL="5880" marR="5880" marT="5880" marB="0" anchor="b">
                    <a:lnL>
                      <a:noFill/>
                    </a:lnL>
                    <a:lnR>
                      <a:noFill/>
                    </a:lnR>
                    <a:lnT>
                      <a:noFill/>
                    </a:lnT>
                    <a:lnB>
                      <a:noFill/>
                    </a:lnB>
                    <a:solidFill>
                      <a:srgbClr val="DFF6FF"/>
                    </a:solidFill>
                  </a:tcPr>
                </a:tc>
                <a:tc>
                  <a:txBody>
                    <a:bodyPr/>
                    <a:lstStyle/>
                    <a:p>
                      <a:pPr algn="r" fontAlgn="b"/>
                      <a:r>
                        <a:rPr lang="en-US" sz="700" b="0" i="0" u="none" strike="noStrike">
                          <a:solidFill>
                            <a:srgbClr val="000000"/>
                          </a:solidFill>
                          <a:effectLst/>
                          <a:latin typeface="Calibri"/>
                        </a:rPr>
                        <a:t>19.17</a:t>
                      </a:r>
                    </a:p>
                  </a:txBody>
                  <a:tcPr marL="5880" marR="5880" marT="5880" marB="0" anchor="b">
                    <a:lnL>
                      <a:noFill/>
                    </a:lnL>
                    <a:lnR>
                      <a:noFill/>
                    </a:lnR>
                    <a:lnT>
                      <a:noFill/>
                    </a:lnT>
                    <a:lnB>
                      <a:noFill/>
                    </a:lnB>
                    <a:solidFill>
                      <a:srgbClr val="388AFF"/>
                    </a:solidFill>
                  </a:tcPr>
                </a:tc>
                <a:tc>
                  <a:txBody>
                    <a:bodyPr/>
                    <a:lstStyle/>
                    <a:p>
                      <a:pPr algn="r" fontAlgn="b"/>
                      <a:r>
                        <a:rPr lang="en-US" sz="700" b="0" i="0" u="none" strike="noStrike">
                          <a:solidFill>
                            <a:srgbClr val="000000"/>
                          </a:solidFill>
                          <a:effectLst/>
                          <a:latin typeface="Calibri"/>
                        </a:rPr>
                        <a:t>28.50</a:t>
                      </a:r>
                    </a:p>
                  </a:txBody>
                  <a:tcPr marL="5880" marR="5880" marT="5880" marB="0" anchor="b">
                    <a:lnL>
                      <a:noFill/>
                    </a:lnL>
                    <a:lnR>
                      <a:noFill/>
                    </a:lnR>
                    <a:lnT>
                      <a:noFill/>
                    </a:lnT>
                    <a:lnB>
                      <a:noFill/>
                    </a:lnB>
                    <a:solidFill>
                      <a:srgbClr val="015EE8"/>
                    </a:solidFill>
                  </a:tcPr>
                </a:tc>
                <a:tc>
                  <a:txBody>
                    <a:bodyPr/>
                    <a:lstStyle/>
                    <a:p>
                      <a:pPr algn="r" fontAlgn="b"/>
                      <a:r>
                        <a:rPr lang="en-US" sz="700" b="0" i="0" u="none" strike="noStrike">
                          <a:solidFill>
                            <a:srgbClr val="000000"/>
                          </a:solidFill>
                          <a:effectLst/>
                          <a:latin typeface="Calibri"/>
                        </a:rPr>
                        <a:t>13.67</a:t>
                      </a:r>
                    </a:p>
                  </a:txBody>
                  <a:tcPr marL="5880" marR="5880" marT="5880" marB="0" anchor="b">
                    <a:lnL>
                      <a:noFill/>
                    </a:lnL>
                    <a:lnR>
                      <a:noFill/>
                    </a:lnR>
                    <a:lnT>
                      <a:noFill/>
                    </a:lnT>
                    <a:lnB>
                      <a:noFill/>
                    </a:lnB>
                    <a:solidFill>
                      <a:srgbClr val="68A9FF"/>
                    </a:solidFill>
                  </a:tcPr>
                </a:tc>
                <a:tc>
                  <a:txBody>
                    <a:bodyPr/>
                    <a:lstStyle/>
                    <a:p>
                      <a:pPr algn="r" fontAlgn="b"/>
                      <a:r>
                        <a:rPr lang="en-US" sz="700" b="0" i="0" u="none" strike="noStrike">
                          <a:solidFill>
                            <a:srgbClr val="000000"/>
                          </a:solidFill>
                          <a:effectLst/>
                          <a:latin typeface="Calibri"/>
                        </a:rPr>
                        <a:t>1.73</a:t>
                      </a:r>
                    </a:p>
                  </a:txBody>
                  <a:tcPr marL="5880" marR="5880" marT="5880" marB="0" anchor="b">
                    <a:lnL>
                      <a:noFill/>
                    </a:lnL>
                    <a:lnR>
                      <a:noFill/>
                    </a:lnR>
                    <a:lnT>
                      <a:noFill/>
                    </a:lnT>
                    <a:lnB>
                      <a:noFill/>
                    </a:lnB>
                    <a:solidFill>
                      <a:srgbClr val="D2EEFF"/>
                    </a:solidFill>
                  </a:tcPr>
                </a:tc>
                <a:tc>
                  <a:txBody>
                    <a:bodyPr/>
                    <a:lstStyle/>
                    <a:p>
                      <a:pPr algn="r" fontAlgn="b"/>
                      <a:r>
                        <a:rPr lang="en-US" sz="700" b="0" i="0" u="none" strike="noStrike">
                          <a:solidFill>
                            <a:srgbClr val="000000"/>
                          </a:solidFill>
                          <a:effectLst/>
                          <a:latin typeface="Calibri"/>
                        </a:rPr>
                        <a:t>0.40</a:t>
                      </a:r>
                    </a:p>
                  </a:txBody>
                  <a:tcPr marL="5880" marR="5880" marT="5880" marB="0" anchor="b">
                    <a:lnL>
                      <a:noFill/>
                    </a:lnL>
                    <a:lnR>
                      <a:noFill/>
                    </a:lnR>
                    <a:lnT>
                      <a:noFill/>
                    </a:lnT>
                    <a:lnB>
                      <a:noFill/>
                    </a:lnB>
                    <a:solidFill>
                      <a:srgbClr val="DEF5FF"/>
                    </a:solidFill>
                  </a:tcPr>
                </a:tc>
                <a:tc>
                  <a:txBody>
                    <a:bodyPr/>
                    <a:lstStyle/>
                    <a:p>
                      <a:pPr algn="r" fontAlgn="b"/>
                      <a:r>
                        <a:rPr lang="en-US" sz="700" b="0" i="0" u="none" strike="noStrike">
                          <a:solidFill>
                            <a:srgbClr val="000000"/>
                          </a:solidFill>
                          <a:effectLst/>
                          <a:latin typeface="Calibri"/>
                        </a:rPr>
                        <a:t>8.00</a:t>
                      </a:r>
                    </a:p>
                  </a:txBody>
                  <a:tcPr marL="5880" marR="5880" marT="5880" marB="0" anchor="b">
                    <a:lnL>
                      <a:noFill/>
                    </a:lnL>
                    <a:lnR>
                      <a:noFill/>
                    </a:lnR>
                    <a:lnT>
                      <a:noFill/>
                    </a:lnT>
                    <a:lnB>
                      <a:noFill/>
                    </a:lnB>
                    <a:solidFill>
                      <a:srgbClr val="8ACAFF"/>
                    </a:solidFill>
                  </a:tcPr>
                </a:tc>
                <a:tc>
                  <a:txBody>
                    <a:bodyPr/>
                    <a:lstStyle/>
                    <a:p>
                      <a:pPr algn="r" fontAlgn="b"/>
                      <a:r>
                        <a:rPr lang="en-US" sz="700" b="0" i="0" u="none" strike="noStrike">
                          <a:solidFill>
                            <a:srgbClr val="000000"/>
                          </a:solidFill>
                          <a:effectLst/>
                          <a:latin typeface="Calibri"/>
                        </a:rPr>
                        <a:t>0.31</a:t>
                      </a:r>
                    </a:p>
                  </a:txBody>
                  <a:tcPr marL="5880" marR="5880" marT="5880" marB="0" anchor="b">
                    <a:lnL>
                      <a:noFill/>
                    </a:lnL>
                    <a:lnR>
                      <a:noFill/>
                    </a:lnR>
                    <a:lnT>
                      <a:noFill/>
                    </a:lnT>
                    <a:lnB>
                      <a:noFill/>
                    </a:lnB>
                    <a:solidFill>
                      <a:srgbClr val="8ACAFF"/>
                    </a:solidFill>
                  </a:tcPr>
                </a:tc>
              </a:tr>
              <a:tr h="126635">
                <a:tc>
                  <a:txBody>
                    <a:bodyPr/>
                    <a:lstStyle/>
                    <a:p>
                      <a:pPr algn="l" fontAlgn="b"/>
                      <a:r>
                        <a:rPr lang="en-US" sz="700" b="0" i="0" u="none" strike="noStrike">
                          <a:solidFill>
                            <a:srgbClr val="000000"/>
                          </a:solidFill>
                          <a:effectLst/>
                          <a:latin typeface="Calibri"/>
                        </a:rPr>
                        <a:t>1989</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0.25</a:t>
                      </a:r>
                    </a:p>
                  </a:txBody>
                  <a:tcPr marL="5880" marR="5880" marT="5880" marB="0" anchor="b">
                    <a:lnL>
                      <a:noFill/>
                    </a:lnL>
                    <a:lnR>
                      <a:noFill/>
                    </a:lnR>
                    <a:lnT>
                      <a:noFill/>
                    </a:lnT>
                    <a:lnB>
                      <a:noFill/>
                    </a:lnB>
                    <a:solidFill>
                      <a:srgbClr val="DFF6FF"/>
                    </a:solidFill>
                  </a:tcPr>
                </a:tc>
                <a:tc>
                  <a:txBody>
                    <a:bodyPr/>
                    <a:lstStyle/>
                    <a:p>
                      <a:pPr algn="r" fontAlgn="b"/>
                      <a:r>
                        <a:rPr lang="en-US" sz="700" b="0" i="0" u="none" strike="noStrike">
                          <a:solidFill>
                            <a:srgbClr val="000000"/>
                          </a:solidFill>
                          <a:effectLst/>
                          <a:latin typeface="Calibri"/>
                        </a:rPr>
                        <a:t>2.71</a:t>
                      </a:r>
                    </a:p>
                  </a:txBody>
                  <a:tcPr marL="5880" marR="5880" marT="5880" marB="0" anchor="b">
                    <a:lnL>
                      <a:noFill/>
                    </a:lnL>
                    <a:lnR>
                      <a:noFill/>
                    </a:lnR>
                    <a:lnT>
                      <a:noFill/>
                    </a:lnT>
                    <a:lnB>
                      <a:noFill/>
                    </a:lnB>
                    <a:solidFill>
                      <a:srgbClr val="CAE8FF"/>
                    </a:solidFill>
                  </a:tcPr>
                </a:tc>
                <a:tc>
                  <a:txBody>
                    <a:bodyPr/>
                    <a:lstStyle/>
                    <a:p>
                      <a:pPr algn="r" fontAlgn="b"/>
                      <a:r>
                        <a:rPr lang="en-US" sz="700" b="0" i="0" u="none" strike="noStrike">
                          <a:solidFill>
                            <a:srgbClr val="000000"/>
                          </a:solidFill>
                          <a:effectLst/>
                          <a:latin typeface="Calibri"/>
                        </a:rPr>
                        <a:t>9.77</a:t>
                      </a:r>
                    </a:p>
                  </a:txBody>
                  <a:tcPr marL="5880" marR="5880" marT="5880" marB="0" anchor="b">
                    <a:lnL>
                      <a:noFill/>
                    </a:lnL>
                    <a:lnR>
                      <a:noFill/>
                    </a:lnR>
                    <a:lnT>
                      <a:noFill/>
                    </a:lnT>
                    <a:lnB>
                      <a:noFill/>
                    </a:lnB>
                    <a:solidFill>
                      <a:srgbClr val="8BC0FF"/>
                    </a:solidFill>
                  </a:tcPr>
                </a:tc>
                <a:tc>
                  <a:txBody>
                    <a:bodyPr/>
                    <a:lstStyle/>
                    <a:p>
                      <a:pPr algn="r" fontAlgn="b"/>
                      <a:r>
                        <a:rPr lang="en-US" sz="700" b="0" i="0" u="none" strike="noStrike">
                          <a:solidFill>
                            <a:srgbClr val="E1F7FF"/>
                          </a:solidFill>
                          <a:effectLst/>
                          <a:latin typeface="Calibri"/>
                        </a:rPr>
                        <a:t>50.23</a:t>
                      </a:r>
                    </a:p>
                  </a:txBody>
                  <a:tcPr marL="5880" marR="5880" marT="5880" marB="0" anchor="b">
                    <a:lnL>
                      <a:noFill/>
                    </a:lnL>
                    <a:lnR>
                      <a:noFill/>
                    </a:lnR>
                    <a:lnT>
                      <a:noFill/>
                    </a:lnT>
                    <a:lnB>
                      <a:noFill/>
                    </a:lnB>
                    <a:solidFill>
                      <a:srgbClr val="0E2643"/>
                    </a:solidFill>
                  </a:tcPr>
                </a:tc>
                <a:tc>
                  <a:txBody>
                    <a:bodyPr/>
                    <a:lstStyle/>
                    <a:p>
                      <a:pPr algn="r" fontAlgn="b"/>
                      <a:r>
                        <a:rPr lang="en-US" sz="700" b="0" i="0" u="none" strike="noStrike">
                          <a:solidFill>
                            <a:srgbClr val="000000"/>
                          </a:solidFill>
                          <a:effectLst/>
                          <a:latin typeface="Calibri"/>
                        </a:rPr>
                        <a:t>33.40</a:t>
                      </a:r>
                    </a:p>
                  </a:txBody>
                  <a:tcPr marL="5880" marR="5880" marT="5880" marB="0" anchor="b">
                    <a:lnL>
                      <a:noFill/>
                    </a:lnL>
                    <a:lnR>
                      <a:noFill/>
                    </a:lnR>
                    <a:lnT>
                      <a:noFill/>
                    </a:lnT>
                    <a:lnB>
                      <a:noFill/>
                    </a:lnB>
                    <a:solidFill>
                      <a:srgbClr val="0452C3"/>
                    </a:solidFill>
                  </a:tcPr>
                </a:tc>
                <a:tc>
                  <a:txBody>
                    <a:bodyPr/>
                    <a:lstStyle/>
                    <a:p>
                      <a:pPr algn="r" fontAlgn="b"/>
                      <a:r>
                        <a:rPr lang="en-US" sz="700" b="0" i="0" u="none" strike="noStrike">
                          <a:solidFill>
                            <a:srgbClr val="000000"/>
                          </a:solidFill>
                          <a:effectLst/>
                          <a:latin typeface="Calibri"/>
                        </a:rPr>
                        <a:t>41.37</a:t>
                      </a:r>
                    </a:p>
                  </a:txBody>
                  <a:tcPr marL="5880" marR="5880" marT="5880" marB="0" anchor="b">
                    <a:lnL>
                      <a:noFill/>
                    </a:lnL>
                    <a:lnR>
                      <a:noFill/>
                    </a:lnR>
                    <a:lnT>
                      <a:noFill/>
                    </a:lnT>
                    <a:lnB>
                      <a:noFill/>
                    </a:lnB>
                    <a:solidFill>
                      <a:srgbClr val="093D86"/>
                    </a:solidFill>
                  </a:tcPr>
                </a:tc>
                <a:tc>
                  <a:txBody>
                    <a:bodyPr/>
                    <a:lstStyle/>
                    <a:p>
                      <a:pPr algn="r" fontAlgn="b"/>
                      <a:r>
                        <a:rPr lang="en-US" sz="700" b="0" i="0" u="none" strike="noStrike">
                          <a:solidFill>
                            <a:srgbClr val="000000"/>
                          </a:solidFill>
                          <a:effectLst/>
                          <a:latin typeface="Calibri"/>
                        </a:rPr>
                        <a:t>2.52</a:t>
                      </a:r>
                    </a:p>
                  </a:txBody>
                  <a:tcPr marL="5880" marR="5880" marT="5880" marB="0" anchor="b">
                    <a:lnL>
                      <a:noFill/>
                    </a:lnL>
                    <a:lnR>
                      <a:noFill/>
                    </a:lnR>
                    <a:lnT>
                      <a:noFill/>
                    </a:lnT>
                    <a:lnB>
                      <a:noFill/>
                    </a:lnB>
                    <a:solidFill>
                      <a:srgbClr val="CBE9FF"/>
                    </a:solidFill>
                  </a:tcPr>
                </a:tc>
                <a:tc>
                  <a:txBody>
                    <a:bodyPr/>
                    <a:lstStyle/>
                    <a:p>
                      <a:pPr algn="r" fontAlgn="b"/>
                      <a:r>
                        <a:rPr lang="en-US" sz="700" b="0" i="0" u="none" strike="noStrike">
                          <a:solidFill>
                            <a:srgbClr val="000000"/>
                          </a:solidFill>
                          <a:effectLst/>
                          <a:latin typeface="Calibri"/>
                        </a:rPr>
                        <a:t>1.49</a:t>
                      </a:r>
                    </a:p>
                  </a:txBody>
                  <a:tcPr marL="5880" marR="5880" marT="5880" marB="0" anchor="b">
                    <a:lnL>
                      <a:noFill/>
                    </a:lnL>
                    <a:lnR>
                      <a:noFill/>
                    </a:lnR>
                    <a:lnT>
                      <a:noFill/>
                    </a:lnT>
                    <a:lnB>
                      <a:noFill/>
                    </a:lnB>
                    <a:solidFill>
                      <a:srgbClr val="D4EFFF"/>
                    </a:solidFill>
                  </a:tcPr>
                </a:tc>
                <a:tc>
                  <a:txBody>
                    <a:bodyPr/>
                    <a:lstStyle/>
                    <a:p>
                      <a:pPr algn="r" fontAlgn="b"/>
                      <a:r>
                        <a:rPr lang="en-US" sz="700" b="0" i="0" u="none" strike="noStrike">
                          <a:solidFill>
                            <a:srgbClr val="000000"/>
                          </a:solidFill>
                          <a:effectLst/>
                          <a:latin typeface="Calibri"/>
                        </a:rPr>
                        <a:t>17.72</a:t>
                      </a:r>
                    </a:p>
                  </a:txBody>
                  <a:tcPr marL="5880" marR="5880" marT="5880" marB="0" anchor="b">
                    <a:lnL>
                      <a:noFill/>
                    </a:lnL>
                    <a:lnR>
                      <a:noFill/>
                    </a:lnR>
                    <a:lnT>
                      <a:noFill/>
                    </a:lnT>
                    <a:lnB>
                      <a:noFill/>
                    </a:lnB>
                    <a:solidFill>
                      <a:srgbClr val="3D92FF"/>
                    </a:solidFill>
                  </a:tcPr>
                </a:tc>
                <a:tc>
                  <a:txBody>
                    <a:bodyPr/>
                    <a:lstStyle/>
                    <a:p>
                      <a:pPr algn="r" fontAlgn="b"/>
                      <a:r>
                        <a:rPr lang="en-US" sz="700" b="0" i="0" u="none" strike="noStrike">
                          <a:solidFill>
                            <a:srgbClr val="000000"/>
                          </a:solidFill>
                          <a:effectLst/>
                          <a:latin typeface="Calibri"/>
                        </a:rPr>
                        <a:t>0.70</a:t>
                      </a:r>
                    </a:p>
                  </a:txBody>
                  <a:tcPr marL="5880" marR="5880" marT="5880" marB="0" anchor="b">
                    <a:lnL>
                      <a:noFill/>
                    </a:lnL>
                    <a:lnR>
                      <a:noFill/>
                    </a:lnR>
                    <a:lnT>
                      <a:noFill/>
                    </a:lnT>
                    <a:lnB>
                      <a:noFill/>
                    </a:lnB>
                    <a:solidFill>
                      <a:srgbClr val="3D92FF"/>
                    </a:solidFill>
                  </a:tcPr>
                </a:tc>
              </a:tr>
              <a:tr h="126635">
                <a:tc>
                  <a:txBody>
                    <a:bodyPr/>
                    <a:lstStyle/>
                    <a:p>
                      <a:pPr algn="l" fontAlgn="b"/>
                      <a:r>
                        <a:rPr lang="en-US" sz="700" b="0" i="0" u="none" strike="noStrike">
                          <a:solidFill>
                            <a:srgbClr val="000000"/>
                          </a:solidFill>
                          <a:effectLst/>
                          <a:latin typeface="Calibri"/>
                        </a:rPr>
                        <a:t>1990</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0.13</a:t>
                      </a:r>
                    </a:p>
                  </a:txBody>
                  <a:tcPr marL="5880" marR="5880" marT="5880" marB="0" anchor="b">
                    <a:lnL>
                      <a:noFill/>
                    </a:lnL>
                    <a:lnR>
                      <a:noFill/>
                    </a:lnR>
                    <a:lnT>
                      <a:noFill/>
                    </a:lnT>
                    <a:lnB>
                      <a:noFill/>
                    </a:lnB>
                    <a:solidFill>
                      <a:srgbClr val="E0F7FF"/>
                    </a:solidFill>
                  </a:tcPr>
                </a:tc>
                <a:tc>
                  <a:txBody>
                    <a:bodyPr/>
                    <a:lstStyle/>
                    <a:p>
                      <a:pPr algn="r" fontAlgn="b"/>
                      <a:r>
                        <a:rPr lang="en-US" sz="700" b="0" i="0" u="none" strike="noStrike">
                          <a:solidFill>
                            <a:srgbClr val="000000"/>
                          </a:solidFill>
                          <a:effectLst/>
                          <a:latin typeface="Calibri"/>
                        </a:rPr>
                        <a:t>3.08</a:t>
                      </a:r>
                    </a:p>
                  </a:txBody>
                  <a:tcPr marL="5880" marR="5880" marT="5880" marB="0" anchor="b">
                    <a:lnL>
                      <a:noFill/>
                    </a:lnL>
                    <a:lnR>
                      <a:noFill/>
                    </a:lnR>
                    <a:lnT>
                      <a:noFill/>
                    </a:lnT>
                    <a:lnB>
                      <a:noFill/>
                    </a:lnB>
                    <a:solidFill>
                      <a:srgbClr val="C6E6FF"/>
                    </a:solidFill>
                  </a:tcPr>
                </a:tc>
                <a:tc>
                  <a:txBody>
                    <a:bodyPr/>
                    <a:lstStyle/>
                    <a:p>
                      <a:pPr algn="r" fontAlgn="b"/>
                      <a:r>
                        <a:rPr lang="en-US" sz="700" b="0" i="0" u="none" strike="noStrike">
                          <a:solidFill>
                            <a:srgbClr val="000000"/>
                          </a:solidFill>
                          <a:effectLst/>
                          <a:latin typeface="Calibri"/>
                        </a:rPr>
                        <a:t>34.51</a:t>
                      </a:r>
                    </a:p>
                  </a:txBody>
                  <a:tcPr marL="5880" marR="5880" marT="5880" marB="0" anchor="b">
                    <a:lnL>
                      <a:noFill/>
                    </a:lnL>
                    <a:lnR>
                      <a:noFill/>
                    </a:lnR>
                    <a:lnT>
                      <a:noFill/>
                    </a:lnT>
                    <a:lnB>
                      <a:noFill/>
                    </a:lnB>
                    <a:solidFill>
                      <a:srgbClr val="054FBA"/>
                    </a:solidFill>
                  </a:tcPr>
                </a:tc>
                <a:tc>
                  <a:txBody>
                    <a:bodyPr/>
                    <a:lstStyle/>
                    <a:p>
                      <a:pPr algn="r" fontAlgn="b"/>
                      <a:r>
                        <a:rPr lang="en-US" sz="700" b="0" i="0" u="none" strike="noStrike">
                          <a:solidFill>
                            <a:srgbClr val="000000"/>
                          </a:solidFill>
                          <a:effectLst/>
                          <a:latin typeface="Calibri"/>
                        </a:rPr>
                        <a:t>23.01</a:t>
                      </a:r>
                    </a:p>
                  </a:txBody>
                  <a:tcPr marL="5880" marR="5880" marT="5880" marB="0" anchor="b">
                    <a:lnL>
                      <a:noFill/>
                    </a:lnL>
                    <a:lnR>
                      <a:noFill/>
                    </a:lnR>
                    <a:lnT>
                      <a:noFill/>
                    </a:lnT>
                    <a:lnB>
                      <a:noFill/>
                    </a:lnB>
                    <a:solidFill>
                      <a:srgbClr val="1674FF"/>
                    </a:solidFill>
                  </a:tcPr>
                </a:tc>
                <a:tc>
                  <a:txBody>
                    <a:bodyPr/>
                    <a:lstStyle/>
                    <a:p>
                      <a:pPr algn="r" fontAlgn="b"/>
                      <a:r>
                        <a:rPr lang="en-US" sz="700" b="0" i="0" u="none" strike="noStrike">
                          <a:solidFill>
                            <a:srgbClr val="000000"/>
                          </a:solidFill>
                          <a:effectLst/>
                          <a:latin typeface="Calibri"/>
                        </a:rPr>
                        <a:t>15.85</a:t>
                      </a:r>
                    </a:p>
                  </a:txBody>
                  <a:tcPr marL="5880" marR="5880" marT="5880" marB="0" anchor="b">
                    <a:lnL>
                      <a:noFill/>
                    </a:lnL>
                    <a:lnR>
                      <a:noFill/>
                    </a:lnR>
                    <a:lnT>
                      <a:noFill/>
                    </a:lnT>
                    <a:lnB>
                      <a:noFill/>
                    </a:lnB>
                    <a:solidFill>
                      <a:srgbClr val="559DFF"/>
                    </a:solidFill>
                  </a:tcPr>
                </a:tc>
                <a:tc>
                  <a:txBody>
                    <a:bodyPr/>
                    <a:lstStyle/>
                    <a:p>
                      <a:pPr algn="r" fontAlgn="b"/>
                      <a:r>
                        <a:rPr lang="en-US" sz="700" b="0" i="0" u="none" strike="noStrike">
                          <a:solidFill>
                            <a:srgbClr val="000000"/>
                          </a:solidFill>
                          <a:effectLst/>
                          <a:latin typeface="Calibri"/>
                        </a:rPr>
                        <a:t>9.25</a:t>
                      </a:r>
                    </a:p>
                  </a:txBody>
                  <a:tcPr marL="5880" marR="5880" marT="5880" marB="0" anchor="b">
                    <a:lnL>
                      <a:noFill/>
                    </a:lnL>
                    <a:lnR>
                      <a:noFill/>
                    </a:lnR>
                    <a:lnT>
                      <a:noFill/>
                    </a:lnT>
                    <a:lnB>
                      <a:noFill/>
                    </a:lnB>
                    <a:solidFill>
                      <a:srgbClr val="90C3FF"/>
                    </a:solidFill>
                  </a:tcPr>
                </a:tc>
                <a:tc>
                  <a:txBody>
                    <a:bodyPr/>
                    <a:lstStyle/>
                    <a:p>
                      <a:pPr algn="r" fontAlgn="b"/>
                      <a:r>
                        <a:rPr lang="en-US" sz="700" b="0" i="0" u="none" strike="noStrike">
                          <a:solidFill>
                            <a:srgbClr val="000000"/>
                          </a:solidFill>
                          <a:effectLst/>
                          <a:latin typeface="Calibri"/>
                        </a:rPr>
                        <a:t>2.54</a:t>
                      </a:r>
                    </a:p>
                  </a:txBody>
                  <a:tcPr marL="5880" marR="5880" marT="5880" marB="0" anchor="b">
                    <a:lnL>
                      <a:noFill/>
                    </a:lnL>
                    <a:lnR>
                      <a:noFill/>
                    </a:lnR>
                    <a:lnT>
                      <a:noFill/>
                    </a:lnT>
                    <a:lnB>
                      <a:noFill/>
                    </a:lnB>
                    <a:solidFill>
                      <a:srgbClr val="CBE9FF"/>
                    </a:solidFill>
                  </a:tcPr>
                </a:tc>
                <a:tc>
                  <a:txBody>
                    <a:bodyPr/>
                    <a:lstStyle/>
                    <a:p>
                      <a:pPr algn="r" fontAlgn="b"/>
                      <a:r>
                        <a:rPr lang="en-US" sz="700" b="0" i="0" u="none" strike="noStrike">
                          <a:solidFill>
                            <a:srgbClr val="000000"/>
                          </a:solidFill>
                          <a:effectLst/>
                          <a:latin typeface="Calibri"/>
                        </a:rPr>
                        <a:t>2.23</a:t>
                      </a:r>
                    </a:p>
                  </a:txBody>
                  <a:tcPr marL="5880" marR="5880" marT="5880" marB="0" anchor="b">
                    <a:lnL>
                      <a:noFill/>
                    </a:lnL>
                    <a:lnR>
                      <a:noFill/>
                    </a:lnR>
                    <a:lnT>
                      <a:noFill/>
                    </a:lnT>
                    <a:lnB>
                      <a:noFill/>
                    </a:lnB>
                    <a:solidFill>
                      <a:srgbClr val="CEEBFF"/>
                    </a:solidFill>
                  </a:tcPr>
                </a:tc>
                <a:tc>
                  <a:txBody>
                    <a:bodyPr/>
                    <a:lstStyle/>
                    <a:p>
                      <a:pPr algn="r" fontAlgn="b"/>
                      <a:r>
                        <a:rPr lang="en-US" sz="700" b="0" i="0" u="none" strike="noStrike">
                          <a:solidFill>
                            <a:srgbClr val="000000"/>
                          </a:solidFill>
                          <a:effectLst/>
                          <a:latin typeface="Calibri"/>
                        </a:rPr>
                        <a:t>11.32</a:t>
                      </a:r>
                    </a:p>
                  </a:txBody>
                  <a:tcPr marL="5880" marR="5880" marT="5880" marB="0" anchor="b">
                    <a:lnL>
                      <a:noFill/>
                    </a:lnL>
                    <a:lnR>
                      <a:noFill/>
                    </a:lnR>
                    <a:lnT>
                      <a:noFill/>
                    </a:lnT>
                    <a:lnB>
                      <a:noFill/>
                    </a:lnB>
                    <a:solidFill>
                      <a:srgbClr val="70B7FF"/>
                    </a:solidFill>
                  </a:tcPr>
                </a:tc>
                <a:tc>
                  <a:txBody>
                    <a:bodyPr/>
                    <a:lstStyle/>
                    <a:p>
                      <a:pPr algn="r" fontAlgn="b"/>
                      <a:r>
                        <a:rPr lang="en-US" sz="700" b="0" i="0" u="none" strike="noStrike">
                          <a:solidFill>
                            <a:srgbClr val="000000"/>
                          </a:solidFill>
                          <a:effectLst/>
                          <a:latin typeface="Calibri"/>
                        </a:rPr>
                        <a:t>0.45</a:t>
                      </a:r>
                    </a:p>
                  </a:txBody>
                  <a:tcPr marL="5880" marR="5880" marT="5880" marB="0" anchor="b">
                    <a:lnL>
                      <a:noFill/>
                    </a:lnL>
                    <a:lnR>
                      <a:noFill/>
                    </a:lnR>
                    <a:lnT>
                      <a:noFill/>
                    </a:lnT>
                    <a:lnB>
                      <a:noFill/>
                    </a:lnB>
                    <a:solidFill>
                      <a:srgbClr val="70B7FF"/>
                    </a:solidFill>
                  </a:tcPr>
                </a:tc>
              </a:tr>
              <a:tr h="126635">
                <a:tc>
                  <a:txBody>
                    <a:bodyPr/>
                    <a:lstStyle/>
                    <a:p>
                      <a:pPr algn="l" fontAlgn="b"/>
                      <a:r>
                        <a:rPr lang="en-US" sz="700" b="0" i="0" u="none" strike="noStrike">
                          <a:solidFill>
                            <a:srgbClr val="000000"/>
                          </a:solidFill>
                          <a:effectLst/>
                          <a:latin typeface="Calibri"/>
                        </a:rPr>
                        <a:t>1991</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0.41</a:t>
                      </a:r>
                    </a:p>
                  </a:txBody>
                  <a:tcPr marL="5880" marR="5880" marT="5880" marB="0" anchor="b">
                    <a:lnL>
                      <a:noFill/>
                    </a:lnL>
                    <a:lnR>
                      <a:noFill/>
                    </a:lnR>
                    <a:lnT>
                      <a:noFill/>
                    </a:lnT>
                    <a:lnB>
                      <a:noFill/>
                    </a:lnB>
                    <a:solidFill>
                      <a:srgbClr val="DEF5FF"/>
                    </a:solidFill>
                  </a:tcPr>
                </a:tc>
                <a:tc>
                  <a:txBody>
                    <a:bodyPr/>
                    <a:lstStyle/>
                    <a:p>
                      <a:pPr algn="r" fontAlgn="b"/>
                      <a:r>
                        <a:rPr lang="en-US" sz="700" b="0" i="0" u="none" strike="noStrike">
                          <a:solidFill>
                            <a:srgbClr val="000000"/>
                          </a:solidFill>
                          <a:effectLst/>
                          <a:latin typeface="Calibri"/>
                        </a:rPr>
                        <a:t>22.34</a:t>
                      </a:r>
                    </a:p>
                  </a:txBody>
                  <a:tcPr marL="5880" marR="5880" marT="5880" marB="0" anchor="b">
                    <a:lnL>
                      <a:noFill/>
                    </a:lnL>
                    <a:lnR>
                      <a:noFill/>
                    </a:lnR>
                    <a:lnT>
                      <a:noFill/>
                    </a:lnT>
                    <a:lnB>
                      <a:noFill/>
                    </a:lnB>
                    <a:solidFill>
                      <a:srgbClr val="1C78FF"/>
                    </a:solidFill>
                  </a:tcPr>
                </a:tc>
                <a:tc>
                  <a:txBody>
                    <a:bodyPr/>
                    <a:lstStyle/>
                    <a:p>
                      <a:pPr algn="r" fontAlgn="b"/>
                      <a:r>
                        <a:rPr lang="en-US" sz="700" b="0" i="0" u="none" strike="noStrike">
                          <a:solidFill>
                            <a:srgbClr val="000000"/>
                          </a:solidFill>
                          <a:effectLst/>
                          <a:latin typeface="Calibri"/>
                        </a:rPr>
                        <a:t>37.07</a:t>
                      </a:r>
                    </a:p>
                  </a:txBody>
                  <a:tcPr marL="5880" marR="5880" marT="5880" marB="0" anchor="b">
                    <a:lnL>
                      <a:noFill/>
                    </a:lnL>
                    <a:lnR>
                      <a:noFill/>
                    </a:lnR>
                    <a:lnT>
                      <a:noFill/>
                    </a:lnT>
                    <a:lnB>
                      <a:noFill/>
                    </a:lnB>
                    <a:solidFill>
                      <a:srgbClr val="0648A7"/>
                    </a:solidFill>
                  </a:tcPr>
                </a:tc>
                <a:tc>
                  <a:txBody>
                    <a:bodyPr/>
                    <a:lstStyle/>
                    <a:p>
                      <a:pPr algn="r" fontAlgn="b"/>
                      <a:r>
                        <a:rPr lang="en-US" sz="700" b="0" i="0" u="none" strike="noStrike">
                          <a:solidFill>
                            <a:srgbClr val="000000"/>
                          </a:solidFill>
                          <a:effectLst/>
                          <a:latin typeface="Calibri"/>
                        </a:rPr>
                        <a:t>20.40</a:t>
                      </a:r>
                    </a:p>
                  </a:txBody>
                  <a:tcPr marL="5880" marR="5880" marT="5880" marB="0" anchor="b">
                    <a:lnL>
                      <a:noFill/>
                    </a:lnL>
                    <a:lnR>
                      <a:noFill/>
                    </a:lnR>
                    <a:lnT>
                      <a:noFill/>
                    </a:lnT>
                    <a:lnB>
                      <a:noFill/>
                    </a:lnB>
                    <a:solidFill>
                      <a:srgbClr val="2D83FF"/>
                    </a:solidFill>
                  </a:tcPr>
                </a:tc>
                <a:tc>
                  <a:txBody>
                    <a:bodyPr/>
                    <a:lstStyle/>
                    <a:p>
                      <a:pPr algn="r" fontAlgn="b"/>
                      <a:r>
                        <a:rPr lang="en-US" sz="700" b="0" i="0" u="none" strike="noStrike">
                          <a:solidFill>
                            <a:srgbClr val="000000"/>
                          </a:solidFill>
                          <a:effectLst/>
                          <a:latin typeface="Calibri"/>
                        </a:rPr>
                        <a:t>9.53</a:t>
                      </a:r>
                    </a:p>
                  </a:txBody>
                  <a:tcPr marL="5880" marR="5880" marT="5880" marB="0" anchor="b">
                    <a:lnL>
                      <a:noFill/>
                    </a:lnL>
                    <a:lnR>
                      <a:noFill/>
                    </a:lnR>
                    <a:lnT>
                      <a:noFill/>
                    </a:lnT>
                    <a:lnB>
                      <a:noFill/>
                    </a:lnB>
                    <a:solidFill>
                      <a:srgbClr val="8DC1FF"/>
                    </a:solidFill>
                  </a:tcPr>
                </a:tc>
                <a:tc>
                  <a:txBody>
                    <a:bodyPr/>
                    <a:lstStyle/>
                    <a:p>
                      <a:pPr algn="r" fontAlgn="b"/>
                      <a:r>
                        <a:rPr lang="en-US" sz="700" b="0" i="0" u="none" strike="noStrike">
                          <a:solidFill>
                            <a:srgbClr val="000000"/>
                          </a:solidFill>
                          <a:effectLst/>
                          <a:latin typeface="Calibri"/>
                        </a:rPr>
                        <a:t>8.97</a:t>
                      </a:r>
                    </a:p>
                  </a:txBody>
                  <a:tcPr marL="5880" marR="5880" marT="5880" marB="0" anchor="b">
                    <a:lnL>
                      <a:noFill/>
                    </a:lnL>
                    <a:lnR>
                      <a:noFill/>
                    </a:lnR>
                    <a:lnT>
                      <a:noFill/>
                    </a:lnT>
                    <a:lnB>
                      <a:noFill/>
                    </a:lnB>
                    <a:solidFill>
                      <a:srgbClr val="92C4FF"/>
                    </a:solidFill>
                  </a:tcPr>
                </a:tc>
                <a:tc>
                  <a:txBody>
                    <a:bodyPr/>
                    <a:lstStyle/>
                    <a:p>
                      <a:pPr algn="r" fontAlgn="b"/>
                      <a:r>
                        <a:rPr lang="en-US" sz="700" b="0" i="0" u="none" strike="noStrike">
                          <a:solidFill>
                            <a:srgbClr val="000000"/>
                          </a:solidFill>
                          <a:effectLst/>
                          <a:latin typeface="Calibri"/>
                        </a:rPr>
                        <a:t>0.32</a:t>
                      </a:r>
                    </a:p>
                  </a:txBody>
                  <a:tcPr marL="5880" marR="5880" marT="5880" marB="0" anchor="b">
                    <a:lnL>
                      <a:noFill/>
                    </a:lnL>
                    <a:lnR>
                      <a:noFill/>
                    </a:lnR>
                    <a:lnT>
                      <a:noFill/>
                    </a:lnT>
                    <a:lnB>
                      <a:noFill/>
                    </a:lnB>
                    <a:solidFill>
                      <a:srgbClr val="DFF6FF"/>
                    </a:solidFill>
                  </a:tcPr>
                </a:tc>
                <a:tc>
                  <a:txBody>
                    <a:bodyPr/>
                    <a:lstStyle/>
                    <a:p>
                      <a:pPr algn="r" fontAlgn="b"/>
                      <a:r>
                        <a:rPr lang="en-US" sz="700" b="0" i="0" u="none" strike="noStrike">
                          <a:solidFill>
                            <a:srgbClr val="000000"/>
                          </a:solidFill>
                          <a:effectLst/>
                          <a:latin typeface="Calibri"/>
                        </a:rPr>
                        <a:t>12.38</a:t>
                      </a:r>
                    </a:p>
                  </a:txBody>
                  <a:tcPr marL="5880" marR="5880" marT="5880" marB="0" anchor="b">
                    <a:lnL>
                      <a:noFill/>
                    </a:lnL>
                    <a:lnR>
                      <a:noFill/>
                    </a:lnR>
                    <a:lnT>
                      <a:noFill/>
                    </a:lnT>
                    <a:lnB>
                      <a:noFill/>
                    </a:lnB>
                    <a:solidFill>
                      <a:srgbClr val="68B1FF"/>
                    </a:solidFill>
                  </a:tcPr>
                </a:tc>
                <a:tc>
                  <a:txBody>
                    <a:bodyPr/>
                    <a:lstStyle/>
                    <a:p>
                      <a:pPr algn="r" fontAlgn="b"/>
                      <a:r>
                        <a:rPr lang="en-US" sz="700" b="0" i="0" u="none" strike="noStrike">
                          <a:solidFill>
                            <a:srgbClr val="000000"/>
                          </a:solidFill>
                          <a:effectLst/>
                          <a:latin typeface="Calibri"/>
                        </a:rPr>
                        <a:t>0.49</a:t>
                      </a:r>
                    </a:p>
                  </a:txBody>
                  <a:tcPr marL="5880" marR="5880" marT="5880" marB="0" anchor="b">
                    <a:lnL>
                      <a:noFill/>
                    </a:lnL>
                    <a:lnR>
                      <a:noFill/>
                    </a:lnR>
                    <a:lnT>
                      <a:noFill/>
                    </a:lnT>
                    <a:lnB>
                      <a:noFill/>
                    </a:lnB>
                    <a:solidFill>
                      <a:srgbClr val="68B1FF"/>
                    </a:solidFill>
                  </a:tcPr>
                </a:tc>
              </a:tr>
              <a:tr h="126635">
                <a:tc>
                  <a:txBody>
                    <a:bodyPr/>
                    <a:lstStyle/>
                    <a:p>
                      <a:pPr algn="l" fontAlgn="b"/>
                      <a:r>
                        <a:rPr lang="en-US" sz="700" b="0" i="0" u="none" strike="noStrike">
                          <a:solidFill>
                            <a:srgbClr val="000000"/>
                          </a:solidFill>
                          <a:effectLst/>
                          <a:latin typeface="Calibri"/>
                        </a:rPr>
                        <a:t>1992</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7.19</a:t>
                      </a:r>
                    </a:p>
                  </a:txBody>
                  <a:tcPr marL="5880" marR="5880" marT="5880" marB="0" anchor="b">
                    <a:lnL>
                      <a:noFill/>
                    </a:lnL>
                    <a:lnR>
                      <a:noFill/>
                    </a:lnR>
                    <a:lnT>
                      <a:noFill/>
                    </a:lnT>
                    <a:lnB>
                      <a:noFill/>
                    </a:lnB>
                    <a:solidFill>
                      <a:srgbClr val="A2CEFF"/>
                    </a:solidFill>
                  </a:tcPr>
                </a:tc>
                <a:tc>
                  <a:txBody>
                    <a:bodyPr/>
                    <a:lstStyle/>
                    <a:p>
                      <a:pPr algn="r" fontAlgn="b"/>
                      <a:r>
                        <a:rPr lang="en-US" sz="700" b="0" i="0" u="none" strike="noStrike">
                          <a:solidFill>
                            <a:srgbClr val="000000"/>
                          </a:solidFill>
                          <a:effectLst/>
                          <a:latin typeface="Calibri"/>
                        </a:rPr>
                        <a:t>23.08</a:t>
                      </a:r>
                    </a:p>
                  </a:txBody>
                  <a:tcPr marL="5880" marR="5880" marT="5880" marB="0" anchor="b">
                    <a:lnL>
                      <a:noFill/>
                    </a:lnL>
                    <a:lnR>
                      <a:noFill/>
                    </a:lnR>
                    <a:lnT>
                      <a:noFill/>
                    </a:lnT>
                    <a:lnB>
                      <a:noFill/>
                    </a:lnB>
                    <a:solidFill>
                      <a:srgbClr val="1574FF"/>
                    </a:solidFill>
                  </a:tcPr>
                </a:tc>
                <a:tc>
                  <a:txBody>
                    <a:bodyPr/>
                    <a:lstStyle/>
                    <a:p>
                      <a:pPr algn="r" fontAlgn="b"/>
                      <a:r>
                        <a:rPr lang="en-US" sz="700" b="0" i="0" u="none" strike="noStrike">
                          <a:solidFill>
                            <a:srgbClr val="000000"/>
                          </a:solidFill>
                          <a:effectLst/>
                          <a:latin typeface="Calibri"/>
                        </a:rPr>
                        <a:t>9.61</a:t>
                      </a:r>
                    </a:p>
                  </a:txBody>
                  <a:tcPr marL="5880" marR="5880" marT="5880" marB="0" anchor="b">
                    <a:lnL>
                      <a:noFill/>
                    </a:lnL>
                    <a:lnR>
                      <a:noFill/>
                    </a:lnR>
                    <a:lnT>
                      <a:noFill/>
                    </a:lnT>
                    <a:lnB>
                      <a:noFill/>
                    </a:lnB>
                    <a:solidFill>
                      <a:srgbClr val="8CC1FF"/>
                    </a:solidFill>
                  </a:tcPr>
                </a:tc>
                <a:tc>
                  <a:txBody>
                    <a:bodyPr/>
                    <a:lstStyle/>
                    <a:p>
                      <a:pPr algn="r" fontAlgn="b"/>
                      <a:r>
                        <a:rPr lang="en-US" sz="700" b="0" i="0" u="none" strike="noStrike">
                          <a:solidFill>
                            <a:srgbClr val="000000"/>
                          </a:solidFill>
                          <a:effectLst/>
                          <a:latin typeface="Calibri"/>
                        </a:rPr>
                        <a:t>10.08</a:t>
                      </a:r>
                    </a:p>
                  </a:txBody>
                  <a:tcPr marL="5880" marR="5880" marT="5880" marB="0" anchor="b">
                    <a:lnL>
                      <a:noFill/>
                    </a:lnL>
                    <a:lnR>
                      <a:noFill/>
                    </a:lnR>
                    <a:lnT>
                      <a:noFill/>
                    </a:lnT>
                    <a:lnB>
                      <a:noFill/>
                    </a:lnB>
                    <a:solidFill>
                      <a:srgbClr val="88BEFF"/>
                    </a:solidFill>
                  </a:tcPr>
                </a:tc>
                <a:tc>
                  <a:txBody>
                    <a:bodyPr/>
                    <a:lstStyle/>
                    <a:p>
                      <a:pPr algn="r" fontAlgn="b"/>
                      <a:r>
                        <a:rPr lang="en-US" sz="700" b="0" i="0" u="none" strike="noStrike">
                          <a:solidFill>
                            <a:srgbClr val="000000"/>
                          </a:solidFill>
                          <a:effectLst/>
                          <a:latin typeface="Calibri"/>
                        </a:rPr>
                        <a:t>4.85</a:t>
                      </a:r>
                    </a:p>
                  </a:txBody>
                  <a:tcPr marL="5880" marR="5880" marT="5880" marB="0" anchor="b">
                    <a:lnL>
                      <a:noFill/>
                    </a:lnL>
                    <a:lnR>
                      <a:noFill/>
                    </a:lnR>
                    <a:lnT>
                      <a:noFill/>
                    </a:lnT>
                    <a:lnB>
                      <a:noFill/>
                    </a:lnB>
                    <a:solidFill>
                      <a:srgbClr val="B7DCFF"/>
                    </a:solidFill>
                  </a:tcPr>
                </a:tc>
                <a:tc>
                  <a:txBody>
                    <a:bodyPr/>
                    <a:lstStyle/>
                    <a:p>
                      <a:pPr algn="r" fontAlgn="b"/>
                      <a:r>
                        <a:rPr lang="en-US" sz="700" b="0" i="0" u="none" strike="noStrike">
                          <a:solidFill>
                            <a:srgbClr val="000000"/>
                          </a:solidFill>
                          <a:effectLst/>
                          <a:latin typeface="Calibri"/>
                        </a:rPr>
                        <a:t>1.99</a:t>
                      </a:r>
                    </a:p>
                  </a:txBody>
                  <a:tcPr marL="5880" marR="5880" marT="5880" marB="0" anchor="b">
                    <a:lnL>
                      <a:noFill/>
                    </a:lnL>
                    <a:lnR>
                      <a:noFill/>
                    </a:lnR>
                    <a:lnT>
                      <a:noFill/>
                    </a:lnT>
                    <a:lnB>
                      <a:noFill/>
                    </a:lnB>
                    <a:solidFill>
                      <a:srgbClr val="D0ECFF"/>
                    </a:solidFill>
                  </a:tcPr>
                </a:tc>
                <a:tc>
                  <a:txBody>
                    <a:bodyPr/>
                    <a:lstStyle/>
                    <a:p>
                      <a:pPr algn="r" fontAlgn="b"/>
                      <a:r>
                        <a:rPr lang="en-US" sz="700" b="0" i="0" u="none" strike="noStrike">
                          <a:solidFill>
                            <a:srgbClr val="000000"/>
                          </a:solidFill>
                          <a:effectLst/>
                          <a:latin typeface="Calibri"/>
                        </a:rPr>
                        <a:t>0.54</a:t>
                      </a:r>
                    </a:p>
                  </a:txBody>
                  <a:tcPr marL="5880" marR="5880" marT="5880" marB="0" anchor="b">
                    <a:lnL>
                      <a:noFill/>
                    </a:lnL>
                    <a:lnR>
                      <a:noFill/>
                    </a:lnR>
                    <a:lnT>
                      <a:noFill/>
                    </a:lnT>
                    <a:lnB>
                      <a:noFill/>
                    </a:lnB>
                    <a:solidFill>
                      <a:srgbClr val="DDF4FF"/>
                    </a:solidFill>
                  </a:tcPr>
                </a:tc>
                <a:tc>
                  <a:txBody>
                    <a:bodyPr/>
                    <a:lstStyle/>
                    <a:p>
                      <a:pPr algn="r" fontAlgn="b"/>
                      <a:r>
                        <a:rPr lang="en-US" sz="700" b="0" i="0" u="none" strike="noStrike">
                          <a:solidFill>
                            <a:srgbClr val="000000"/>
                          </a:solidFill>
                          <a:effectLst/>
                          <a:latin typeface="Calibri"/>
                        </a:rPr>
                        <a:t>0.02</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7.17</a:t>
                      </a:r>
                    </a:p>
                  </a:txBody>
                  <a:tcPr marL="5880" marR="5880" marT="5880" marB="0" anchor="b">
                    <a:lnL>
                      <a:noFill/>
                    </a:lnL>
                    <a:lnR>
                      <a:noFill/>
                    </a:lnR>
                    <a:lnT>
                      <a:noFill/>
                    </a:lnT>
                    <a:lnB>
                      <a:noFill/>
                    </a:lnB>
                    <a:solidFill>
                      <a:srgbClr val="91CEFF"/>
                    </a:solidFill>
                  </a:tcPr>
                </a:tc>
                <a:tc>
                  <a:txBody>
                    <a:bodyPr/>
                    <a:lstStyle/>
                    <a:p>
                      <a:pPr algn="r" fontAlgn="b"/>
                      <a:r>
                        <a:rPr lang="en-US" sz="700" b="0" i="0" u="none" strike="noStrike">
                          <a:solidFill>
                            <a:srgbClr val="000000"/>
                          </a:solidFill>
                          <a:effectLst/>
                          <a:latin typeface="Calibri"/>
                        </a:rPr>
                        <a:t>0.28</a:t>
                      </a:r>
                    </a:p>
                  </a:txBody>
                  <a:tcPr marL="5880" marR="5880" marT="5880" marB="0" anchor="b">
                    <a:lnL>
                      <a:noFill/>
                    </a:lnL>
                    <a:lnR>
                      <a:noFill/>
                    </a:lnR>
                    <a:lnT>
                      <a:noFill/>
                    </a:lnT>
                    <a:lnB>
                      <a:noFill/>
                    </a:lnB>
                    <a:solidFill>
                      <a:srgbClr val="91CEFF"/>
                    </a:solidFill>
                  </a:tcPr>
                </a:tc>
              </a:tr>
              <a:tr h="126635">
                <a:tc>
                  <a:txBody>
                    <a:bodyPr/>
                    <a:lstStyle/>
                    <a:p>
                      <a:pPr algn="l" fontAlgn="b"/>
                      <a:r>
                        <a:rPr lang="en-US" sz="700" b="0" i="0" u="none" strike="noStrike">
                          <a:solidFill>
                            <a:srgbClr val="000000"/>
                          </a:solidFill>
                          <a:effectLst/>
                          <a:latin typeface="Calibri"/>
                        </a:rPr>
                        <a:t>1993</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6.66</a:t>
                      </a:r>
                    </a:p>
                  </a:txBody>
                  <a:tcPr marL="5880" marR="5880" marT="5880" marB="0" anchor="b">
                    <a:lnL>
                      <a:noFill/>
                    </a:lnL>
                    <a:lnR>
                      <a:noFill/>
                    </a:lnR>
                    <a:lnT>
                      <a:noFill/>
                    </a:lnT>
                    <a:lnB>
                      <a:noFill/>
                    </a:lnB>
                    <a:solidFill>
                      <a:srgbClr val="A7D1FF"/>
                    </a:solidFill>
                  </a:tcPr>
                </a:tc>
                <a:tc>
                  <a:txBody>
                    <a:bodyPr/>
                    <a:lstStyle/>
                    <a:p>
                      <a:pPr algn="r" fontAlgn="b"/>
                      <a:r>
                        <a:rPr lang="en-US" sz="700" b="0" i="0" u="none" strike="noStrike">
                          <a:solidFill>
                            <a:srgbClr val="000000"/>
                          </a:solidFill>
                          <a:effectLst/>
                          <a:latin typeface="Calibri"/>
                        </a:rPr>
                        <a:t>24.22</a:t>
                      </a:r>
                    </a:p>
                  </a:txBody>
                  <a:tcPr marL="5880" marR="5880" marT="5880" marB="0" anchor="b">
                    <a:lnL>
                      <a:noFill/>
                    </a:lnL>
                    <a:lnR>
                      <a:noFill/>
                    </a:lnR>
                    <a:lnT>
                      <a:noFill/>
                    </a:lnT>
                    <a:lnB>
                      <a:noFill/>
                    </a:lnB>
                    <a:solidFill>
                      <a:srgbClr val="0B6DFF"/>
                    </a:solidFill>
                  </a:tcPr>
                </a:tc>
                <a:tc>
                  <a:txBody>
                    <a:bodyPr/>
                    <a:lstStyle/>
                    <a:p>
                      <a:pPr algn="r" fontAlgn="b"/>
                      <a:r>
                        <a:rPr lang="en-US" sz="700" b="0" i="0" u="none" strike="noStrike">
                          <a:solidFill>
                            <a:srgbClr val="E1F7FF"/>
                          </a:solidFill>
                          <a:effectLst/>
                          <a:latin typeface="Calibri"/>
                        </a:rPr>
                        <a:t>61.36</a:t>
                      </a:r>
                    </a:p>
                  </a:txBody>
                  <a:tcPr marL="5880" marR="5880" marT="5880" marB="0" anchor="b">
                    <a:lnL>
                      <a:noFill/>
                    </a:lnL>
                    <a:lnR>
                      <a:noFill/>
                    </a:lnR>
                    <a:lnT>
                      <a:noFill/>
                    </a:lnT>
                    <a:lnB>
                      <a:noFill/>
                    </a:lnB>
                    <a:solidFill>
                      <a:srgbClr val="0F243E"/>
                    </a:solidFill>
                  </a:tcPr>
                </a:tc>
                <a:tc>
                  <a:txBody>
                    <a:bodyPr/>
                    <a:lstStyle/>
                    <a:p>
                      <a:pPr algn="r" fontAlgn="b"/>
                      <a:r>
                        <a:rPr lang="en-US" sz="700" b="0" i="0" u="none" strike="noStrike">
                          <a:solidFill>
                            <a:srgbClr val="E1F7FF"/>
                          </a:solidFill>
                          <a:effectLst/>
                          <a:latin typeface="Calibri"/>
                        </a:rPr>
                        <a:t>52.07</a:t>
                      </a:r>
                    </a:p>
                  </a:txBody>
                  <a:tcPr marL="5880" marR="5880" marT="5880" marB="0" anchor="b">
                    <a:lnL>
                      <a:noFill/>
                    </a:lnL>
                    <a:lnR>
                      <a:noFill/>
                    </a:lnR>
                    <a:lnT>
                      <a:noFill/>
                    </a:lnT>
                    <a:lnB>
                      <a:noFill/>
                    </a:lnB>
                    <a:solidFill>
                      <a:srgbClr val="0F243E"/>
                    </a:solidFill>
                  </a:tcPr>
                </a:tc>
                <a:tc>
                  <a:txBody>
                    <a:bodyPr/>
                    <a:lstStyle/>
                    <a:p>
                      <a:pPr algn="r" fontAlgn="b"/>
                      <a:r>
                        <a:rPr lang="en-US" sz="700" b="0" i="0" u="none" strike="noStrike">
                          <a:solidFill>
                            <a:srgbClr val="000000"/>
                          </a:solidFill>
                          <a:effectLst/>
                          <a:latin typeface="Calibri"/>
                        </a:rPr>
                        <a:t>46.61</a:t>
                      </a:r>
                    </a:p>
                  </a:txBody>
                  <a:tcPr marL="5880" marR="5880" marT="5880" marB="0" anchor="b">
                    <a:lnL>
                      <a:noFill/>
                    </a:lnL>
                    <a:lnR>
                      <a:noFill/>
                    </a:lnR>
                    <a:lnT>
                      <a:noFill/>
                    </a:lnT>
                    <a:lnB>
                      <a:noFill/>
                    </a:lnB>
                    <a:solidFill>
                      <a:srgbClr val="0C2F5E"/>
                    </a:solidFill>
                  </a:tcPr>
                </a:tc>
                <a:tc>
                  <a:txBody>
                    <a:bodyPr/>
                    <a:lstStyle/>
                    <a:p>
                      <a:pPr algn="r" fontAlgn="b"/>
                      <a:r>
                        <a:rPr lang="en-US" sz="700" b="0" i="0" u="none" strike="noStrike">
                          <a:solidFill>
                            <a:srgbClr val="000000"/>
                          </a:solidFill>
                          <a:effectLst/>
                          <a:latin typeface="Calibri"/>
                        </a:rPr>
                        <a:t>0.23</a:t>
                      </a:r>
                    </a:p>
                  </a:txBody>
                  <a:tcPr marL="5880" marR="5880" marT="5880" marB="0" anchor="b">
                    <a:lnL>
                      <a:noFill/>
                    </a:lnL>
                    <a:lnR>
                      <a:noFill/>
                    </a:lnR>
                    <a:lnT>
                      <a:noFill/>
                    </a:lnT>
                    <a:lnB>
                      <a:noFill/>
                    </a:lnB>
                    <a:solidFill>
                      <a:srgbClr val="DFF6FF"/>
                    </a:solidFill>
                  </a:tcPr>
                </a:tc>
                <a:tc>
                  <a:txBody>
                    <a:bodyPr/>
                    <a:lstStyle/>
                    <a:p>
                      <a:pPr algn="r" fontAlgn="b"/>
                      <a:r>
                        <a:rPr lang="en-US" sz="700" b="0" i="0" u="none" strike="noStrike">
                          <a:solidFill>
                            <a:srgbClr val="000000"/>
                          </a:solidFill>
                          <a:effectLst/>
                          <a:latin typeface="Calibri"/>
                        </a:rPr>
                        <a:t>0.01</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23.90</a:t>
                      </a:r>
                    </a:p>
                  </a:txBody>
                  <a:tcPr marL="5880" marR="5880" marT="5880" marB="0" anchor="b">
                    <a:lnL>
                      <a:noFill/>
                    </a:lnL>
                    <a:lnR>
                      <a:noFill/>
                    </a:lnR>
                    <a:lnT>
                      <a:noFill/>
                    </a:lnT>
                    <a:lnB>
                      <a:noFill/>
                    </a:lnB>
                    <a:solidFill>
                      <a:srgbClr val="0C6FFF"/>
                    </a:solidFill>
                  </a:tcPr>
                </a:tc>
                <a:tc>
                  <a:txBody>
                    <a:bodyPr/>
                    <a:lstStyle/>
                    <a:p>
                      <a:pPr algn="r" fontAlgn="b"/>
                      <a:r>
                        <a:rPr lang="en-US" sz="700" b="0" i="0" u="none" strike="noStrike">
                          <a:solidFill>
                            <a:srgbClr val="000000"/>
                          </a:solidFill>
                          <a:effectLst/>
                          <a:latin typeface="Calibri"/>
                        </a:rPr>
                        <a:t>0.94</a:t>
                      </a:r>
                    </a:p>
                  </a:txBody>
                  <a:tcPr marL="5880" marR="5880" marT="5880" marB="0" anchor="b">
                    <a:lnL>
                      <a:noFill/>
                    </a:lnL>
                    <a:lnR>
                      <a:noFill/>
                    </a:lnR>
                    <a:lnT>
                      <a:noFill/>
                    </a:lnT>
                    <a:lnB>
                      <a:noFill/>
                    </a:lnB>
                    <a:solidFill>
                      <a:srgbClr val="0C6FFF"/>
                    </a:solidFill>
                  </a:tcPr>
                </a:tc>
              </a:tr>
              <a:tr h="126635">
                <a:tc>
                  <a:txBody>
                    <a:bodyPr/>
                    <a:lstStyle/>
                    <a:p>
                      <a:pPr algn="l" fontAlgn="b"/>
                      <a:r>
                        <a:rPr lang="en-US" sz="700" b="0" i="0" u="none" strike="noStrike">
                          <a:solidFill>
                            <a:srgbClr val="000000"/>
                          </a:solidFill>
                          <a:effectLst/>
                          <a:latin typeface="Calibri"/>
                        </a:rPr>
                        <a:t>1994</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0.68</a:t>
                      </a:r>
                    </a:p>
                  </a:txBody>
                  <a:tcPr marL="5880" marR="5880" marT="5880" marB="0" anchor="b">
                    <a:lnL>
                      <a:noFill/>
                    </a:lnL>
                    <a:lnR>
                      <a:noFill/>
                    </a:lnR>
                    <a:lnT>
                      <a:noFill/>
                    </a:lnT>
                    <a:lnB>
                      <a:noFill/>
                    </a:lnB>
                    <a:solidFill>
                      <a:srgbClr val="DBF4FF"/>
                    </a:solidFill>
                  </a:tcPr>
                </a:tc>
                <a:tc>
                  <a:txBody>
                    <a:bodyPr/>
                    <a:lstStyle/>
                    <a:p>
                      <a:pPr algn="r" fontAlgn="b"/>
                      <a:r>
                        <a:rPr lang="en-US" sz="700" b="0" i="0" u="none" strike="noStrike">
                          <a:solidFill>
                            <a:srgbClr val="000000"/>
                          </a:solidFill>
                          <a:effectLst/>
                          <a:latin typeface="Calibri"/>
                        </a:rPr>
                        <a:t>12.47</a:t>
                      </a:r>
                    </a:p>
                  </a:txBody>
                  <a:tcPr marL="5880" marR="5880" marT="5880" marB="0" anchor="b">
                    <a:lnL>
                      <a:noFill/>
                    </a:lnL>
                    <a:lnR>
                      <a:noFill/>
                    </a:lnR>
                    <a:lnT>
                      <a:noFill/>
                    </a:lnT>
                    <a:lnB>
                      <a:noFill/>
                    </a:lnB>
                    <a:solidFill>
                      <a:srgbClr val="73B0FF"/>
                    </a:solidFill>
                  </a:tcPr>
                </a:tc>
                <a:tc>
                  <a:txBody>
                    <a:bodyPr/>
                    <a:lstStyle/>
                    <a:p>
                      <a:pPr algn="r" fontAlgn="b"/>
                      <a:r>
                        <a:rPr lang="en-US" sz="700" b="0" i="0" u="none" strike="noStrike">
                          <a:solidFill>
                            <a:srgbClr val="000000"/>
                          </a:solidFill>
                          <a:effectLst/>
                          <a:latin typeface="Calibri"/>
                        </a:rPr>
                        <a:t>31.99</a:t>
                      </a:r>
                    </a:p>
                  </a:txBody>
                  <a:tcPr marL="5880" marR="5880" marT="5880" marB="0" anchor="b">
                    <a:lnL>
                      <a:noFill/>
                    </a:lnL>
                    <a:lnR>
                      <a:noFill/>
                    </a:lnR>
                    <a:lnT>
                      <a:noFill/>
                    </a:lnT>
                    <a:lnB>
                      <a:noFill/>
                    </a:lnB>
                    <a:solidFill>
                      <a:srgbClr val="0355CD"/>
                    </a:solidFill>
                  </a:tcPr>
                </a:tc>
                <a:tc>
                  <a:txBody>
                    <a:bodyPr/>
                    <a:lstStyle/>
                    <a:p>
                      <a:pPr algn="r" fontAlgn="b"/>
                      <a:r>
                        <a:rPr lang="en-US" sz="700" b="0" i="0" u="none" strike="noStrike">
                          <a:solidFill>
                            <a:srgbClr val="000000"/>
                          </a:solidFill>
                          <a:effectLst/>
                          <a:latin typeface="Calibri"/>
                        </a:rPr>
                        <a:t>43.44</a:t>
                      </a:r>
                    </a:p>
                  </a:txBody>
                  <a:tcPr marL="5880" marR="5880" marT="5880" marB="0" anchor="b">
                    <a:lnL>
                      <a:noFill/>
                    </a:lnL>
                    <a:lnR>
                      <a:noFill/>
                    </a:lnR>
                    <a:lnT>
                      <a:noFill/>
                    </a:lnT>
                    <a:lnB>
                      <a:noFill/>
                    </a:lnB>
                    <a:solidFill>
                      <a:srgbClr val="0A3876"/>
                    </a:solidFill>
                  </a:tcPr>
                </a:tc>
                <a:tc>
                  <a:txBody>
                    <a:bodyPr/>
                    <a:lstStyle/>
                    <a:p>
                      <a:pPr algn="r" fontAlgn="b"/>
                      <a:r>
                        <a:rPr lang="en-US" sz="700" b="0" i="0" u="none" strike="noStrike">
                          <a:solidFill>
                            <a:srgbClr val="000000"/>
                          </a:solidFill>
                          <a:effectLst/>
                          <a:latin typeface="Calibri"/>
                        </a:rPr>
                        <a:t>44.76</a:t>
                      </a:r>
                    </a:p>
                  </a:txBody>
                  <a:tcPr marL="5880" marR="5880" marT="5880" marB="0" anchor="b">
                    <a:lnL>
                      <a:noFill/>
                    </a:lnL>
                    <a:lnR>
                      <a:noFill/>
                    </a:lnR>
                    <a:lnT>
                      <a:noFill/>
                    </a:lnT>
                    <a:lnB>
                      <a:noFill/>
                    </a:lnB>
                    <a:solidFill>
                      <a:srgbClr val="0B346C"/>
                    </a:solidFill>
                  </a:tcPr>
                </a:tc>
                <a:tc>
                  <a:txBody>
                    <a:bodyPr/>
                    <a:lstStyle/>
                    <a:p>
                      <a:pPr algn="r" fontAlgn="b"/>
                      <a:r>
                        <a:rPr lang="en-US" sz="700" b="0" i="0" u="none" strike="noStrike">
                          <a:solidFill>
                            <a:srgbClr val="000000"/>
                          </a:solidFill>
                          <a:effectLst/>
                          <a:latin typeface="Calibri"/>
                        </a:rPr>
                        <a:t>41.18</a:t>
                      </a:r>
                    </a:p>
                  </a:txBody>
                  <a:tcPr marL="5880" marR="5880" marT="5880" marB="0" anchor="b">
                    <a:lnL>
                      <a:noFill/>
                    </a:lnL>
                    <a:lnR>
                      <a:noFill/>
                    </a:lnR>
                    <a:lnT>
                      <a:noFill/>
                    </a:lnT>
                    <a:lnB>
                      <a:noFill/>
                    </a:lnB>
                    <a:solidFill>
                      <a:srgbClr val="093E88"/>
                    </a:solidFill>
                  </a:tcPr>
                </a:tc>
                <a:tc>
                  <a:txBody>
                    <a:bodyPr/>
                    <a:lstStyle/>
                    <a:p>
                      <a:pPr algn="r" fontAlgn="b"/>
                      <a:r>
                        <a:rPr lang="en-US" sz="700" b="0" i="0" u="none" strike="noStrike">
                          <a:solidFill>
                            <a:srgbClr val="000000"/>
                          </a:solidFill>
                          <a:effectLst/>
                          <a:latin typeface="Calibri"/>
                        </a:rPr>
                        <a:t>2.70</a:t>
                      </a:r>
                    </a:p>
                  </a:txBody>
                  <a:tcPr marL="5880" marR="5880" marT="5880" marB="0" anchor="b">
                    <a:lnL>
                      <a:noFill/>
                    </a:lnL>
                    <a:lnR>
                      <a:noFill/>
                    </a:lnR>
                    <a:lnT>
                      <a:noFill/>
                    </a:lnT>
                    <a:lnB>
                      <a:noFill/>
                    </a:lnB>
                    <a:solidFill>
                      <a:srgbClr val="CAE8FF"/>
                    </a:solidFill>
                  </a:tcPr>
                </a:tc>
                <a:tc>
                  <a:txBody>
                    <a:bodyPr/>
                    <a:lstStyle/>
                    <a:p>
                      <a:pPr algn="r" fontAlgn="b"/>
                      <a:r>
                        <a:rPr lang="en-US" sz="700" b="0" i="0" u="none" strike="noStrike">
                          <a:solidFill>
                            <a:srgbClr val="000000"/>
                          </a:solidFill>
                          <a:effectLst/>
                          <a:latin typeface="Calibri"/>
                        </a:rPr>
                        <a:t>1.95</a:t>
                      </a:r>
                    </a:p>
                  </a:txBody>
                  <a:tcPr marL="5880" marR="5880" marT="5880" marB="0" anchor="b">
                    <a:lnL>
                      <a:noFill/>
                    </a:lnL>
                    <a:lnR>
                      <a:noFill/>
                    </a:lnR>
                    <a:lnT>
                      <a:noFill/>
                    </a:lnT>
                    <a:lnB>
                      <a:noFill/>
                    </a:lnB>
                    <a:solidFill>
                      <a:srgbClr val="D0ECFF"/>
                    </a:solidFill>
                  </a:tcPr>
                </a:tc>
                <a:tc>
                  <a:txBody>
                    <a:bodyPr/>
                    <a:lstStyle/>
                    <a:p>
                      <a:pPr algn="r" fontAlgn="b"/>
                      <a:r>
                        <a:rPr lang="en-US" sz="700" b="0" i="0" u="none" strike="noStrike">
                          <a:solidFill>
                            <a:srgbClr val="000000"/>
                          </a:solidFill>
                          <a:effectLst/>
                          <a:latin typeface="Calibri"/>
                        </a:rPr>
                        <a:t>22.40</a:t>
                      </a:r>
                    </a:p>
                  </a:txBody>
                  <a:tcPr marL="5880" marR="5880" marT="5880" marB="0" anchor="b">
                    <a:lnL>
                      <a:noFill/>
                    </a:lnL>
                    <a:lnR>
                      <a:noFill/>
                    </a:lnR>
                    <a:lnT>
                      <a:noFill/>
                    </a:lnT>
                    <a:lnB>
                      <a:noFill/>
                    </a:lnB>
                    <a:solidFill>
                      <a:srgbClr val="1878FF"/>
                    </a:solidFill>
                  </a:tcPr>
                </a:tc>
                <a:tc>
                  <a:txBody>
                    <a:bodyPr/>
                    <a:lstStyle/>
                    <a:p>
                      <a:pPr algn="r" fontAlgn="b"/>
                      <a:r>
                        <a:rPr lang="en-US" sz="700" b="0" i="0" u="none" strike="noStrike">
                          <a:solidFill>
                            <a:srgbClr val="000000"/>
                          </a:solidFill>
                          <a:effectLst/>
                          <a:latin typeface="Calibri"/>
                        </a:rPr>
                        <a:t>0.88</a:t>
                      </a:r>
                    </a:p>
                  </a:txBody>
                  <a:tcPr marL="5880" marR="5880" marT="5880" marB="0" anchor="b">
                    <a:lnL>
                      <a:noFill/>
                    </a:lnL>
                    <a:lnR>
                      <a:noFill/>
                    </a:lnR>
                    <a:lnT>
                      <a:noFill/>
                    </a:lnT>
                    <a:lnB>
                      <a:noFill/>
                    </a:lnB>
                    <a:solidFill>
                      <a:srgbClr val="1878FF"/>
                    </a:solidFill>
                  </a:tcPr>
                </a:tc>
              </a:tr>
              <a:tr h="126635">
                <a:tc>
                  <a:txBody>
                    <a:bodyPr/>
                    <a:lstStyle/>
                    <a:p>
                      <a:pPr algn="l" fontAlgn="b"/>
                      <a:r>
                        <a:rPr lang="en-US" sz="700" b="0" i="0" u="none" strike="noStrike">
                          <a:solidFill>
                            <a:srgbClr val="000000"/>
                          </a:solidFill>
                          <a:effectLst/>
                          <a:latin typeface="Calibri"/>
                        </a:rPr>
                        <a:t>1995</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0.12</a:t>
                      </a:r>
                    </a:p>
                  </a:txBody>
                  <a:tcPr marL="5880" marR="5880" marT="5880" marB="0" anchor="b">
                    <a:lnL>
                      <a:noFill/>
                    </a:lnL>
                    <a:lnR>
                      <a:noFill/>
                    </a:lnR>
                    <a:lnT>
                      <a:noFill/>
                    </a:lnT>
                    <a:lnB>
                      <a:noFill/>
                    </a:lnB>
                    <a:solidFill>
                      <a:srgbClr val="E0F7FF"/>
                    </a:solidFill>
                  </a:tcPr>
                </a:tc>
                <a:tc>
                  <a:txBody>
                    <a:bodyPr/>
                    <a:lstStyle/>
                    <a:p>
                      <a:pPr algn="r" fontAlgn="b"/>
                      <a:r>
                        <a:rPr lang="en-US" sz="700" b="0" i="0" u="none" strike="noStrike">
                          <a:solidFill>
                            <a:srgbClr val="000000"/>
                          </a:solidFill>
                          <a:effectLst/>
                          <a:latin typeface="Calibri"/>
                        </a:rPr>
                        <a:t>3.59</a:t>
                      </a:r>
                    </a:p>
                  </a:txBody>
                  <a:tcPr marL="5880" marR="5880" marT="5880" marB="0" anchor="b">
                    <a:lnL>
                      <a:noFill/>
                    </a:lnL>
                    <a:lnR>
                      <a:noFill/>
                    </a:lnR>
                    <a:lnT>
                      <a:noFill/>
                    </a:lnT>
                    <a:lnB>
                      <a:noFill/>
                    </a:lnB>
                    <a:solidFill>
                      <a:srgbClr val="C2E3FF"/>
                    </a:solidFill>
                  </a:tcPr>
                </a:tc>
                <a:tc>
                  <a:txBody>
                    <a:bodyPr/>
                    <a:lstStyle/>
                    <a:p>
                      <a:pPr algn="r" fontAlgn="b"/>
                      <a:r>
                        <a:rPr lang="en-US" sz="700" b="0" i="0" u="none" strike="noStrike">
                          <a:solidFill>
                            <a:srgbClr val="000000"/>
                          </a:solidFill>
                          <a:effectLst/>
                          <a:latin typeface="Calibri"/>
                        </a:rPr>
                        <a:t>14.87</a:t>
                      </a:r>
                    </a:p>
                  </a:txBody>
                  <a:tcPr marL="5880" marR="5880" marT="5880" marB="0" anchor="b">
                    <a:lnL>
                      <a:noFill/>
                    </a:lnL>
                    <a:lnR>
                      <a:noFill/>
                    </a:lnR>
                    <a:lnT>
                      <a:noFill/>
                    </a:lnT>
                    <a:lnB>
                      <a:noFill/>
                    </a:lnB>
                    <a:solidFill>
                      <a:srgbClr val="5EA3FF"/>
                    </a:solidFill>
                  </a:tcPr>
                </a:tc>
                <a:tc>
                  <a:txBody>
                    <a:bodyPr/>
                    <a:lstStyle/>
                    <a:p>
                      <a:pPr algn="r" fontAlgn="b"/>
                      <a:r>
                        <a:rPr lang="en-US" sz="700" b="0" i="0" u="none" strike="noStrike">
                          <a:solidFill>
                            <a:srgbClr val="000000"/>
                          </a:solidFill>
                          <a:effectLst/>
                          <a:latin typeface="Calibri"/>
                        </a:rPr>
                        <a:t>22.23</a:t>
                      </a:r>
                    </a:p>
                  </a:txBody>
                  <a:tcPr marL="5880" marR="5880" marT="5880" marB="0" anchor="b">
                    <a:lnL>
                      <a:noFill/>
                    </a:lnL>
                    <a:lnR>
                      <a:noFill/>
                    </a:lnR>
                    <a:lnT>
                      <a:noFill/>
                    </a:lnT>
                    <a:lnB>
                      <a:noFill/>
                    </a:lnB>
                    <a:solidFill>
                      <a:srgbClr val="1D79FF"/>
                    </a:solidFill>
                  </a:tcPr>
                </a:tc>
                <a:tc>
                  <a:txBody>
                    <a:bodyPr/>
                    <a:lstStyle/>
                    <a:p>
                      <a:pPr algn="r" fontAlgn="b"/>
                      <a:r>
                        <a:rPr lang="en-US" sz="700" b="0" i="0" u="none" strike="noStrike">
                          <a:solidFill>
                            <a:srgbClr val="000000"/>
                          </a:solidFill>
                          <a:effectLst/>
                          <a:latin typeface="Calibri"/>
                        </a:rPr>
                        <a:t>18.26</a:t>
                      </a:r>
                    </a:p>
                  </a:txBody>
                  <a:tcPr marL="5880" marR="5880" marT="5880" marB="0" anchor="b">
                    <a:lnL>
                      <a:noFill/>
                    </a:lnL>
                    <a:lnR>
                      <a:noFill/>
                    </a:lnR>
                    <a:lnT>
                      <a:noFill/>
                    </a:lnT>
                    <a:lnB>
                      <a:noFill/>
                    </a:lnB>
                    <a:solidFill>
                      <a:srgbClr val="408FFF"/>
                    </a:solidFill>
                  </a:tcPr>
                </a:tc>
                <a:tc>
                  <a:txBody>
                    <a:bodyPr/>
                    <a:lstStyle/>
                    <a:p>
                      <a:pPr algn="r" fontAlgn="b"/>
                      <a:r>
                        <a:rPr lang="en-US" sz="700" b="0" i="0" u="none" strike="noStrike">
                          <a:solidFill>
                            <a:srgbClr val="000000"/>
                          </a:solidFill>
                          <a:effectLst/>
                          <a:latin typeface="Calibri"/>
                        </a:rPr>
                        <a:t>22.64</a:t>
                      </a:r>
                    </a:p>
                  </a:txBody>
                  <a:tcPr marL="5880" marR="5880" marT="5880" marB="0" anchor="b">
                    <a:lnL>
                      <a:noFill/>
                    </a:lnL>
                    <a:lnR>
                      <a:noFill/>
                    </a:lnR>
                    <a:lnT>
                      <a:noFill/>
                    </a:lnT>
                    <a:lnB>
                      <a:noFill/>
                    </a:lnB>
                    <a:solidFill>
                      <a:srgbClr val="1976FF"/>
                    </a:solidFill>
                  </a:tcPr>
                </a:tc>
                <a:tc>
                  <a:txBody>
                    <a:bodyPr/>
                    <a:lstStyle/>
                    <a:p>
                      <a:pPr algn="r" fontAlgn="b"/>
                      <a:r>
                        <a:rPr lang="en-US" sz="700" b="0" i="0" u="none" strike="noStrike">
                          <a:solidFill>
                            <a:srgbClr val="000000"/>
                          </a:solidFill>
                          <a:effectLst/>
                          <a:latin typeface="Calibri"/>
                        </a:rPr>
                        <a:t>3.08</a:t>
                      </a:r>
                    </a:p>
                  </a:txBody>
                  <a:tcPr marL="5880" marR="5880" marT="5880" marB="0" anchor="b">
                    <a:lnL>
                      <a:noFill/>
                    </a:lnL>
                    <a:lnR>
                      <a:noFill/>
                    </a:lnR>
                    <a:lnT>
                      <a:noFill/>
                    </a:lnT>
                    <a:lnB>
                      <a:noFill/>
                    </a:lnB>
                    <a:solidFill>
                      <a:srgbClr val="C6E6FF"/>
                    </a:solidFill>
                  </a:tcPr>
                </a:tc>
                <a:tc>
                  <a:txBody>
                    <a:bodyPr/>
                    <a:lstStyle/>
                    <a:p>
                      <a:pPr algn="r" fontAlgn="b"/>
                      <a:r>
                        <a:rPr lang="en-US" sz="700" b="0" i="0" u="none" strike="noStrike">
                          <a:solidFill>
                            <a:srgbClr val="000000"/>
                          </a:solidFill>
                          <a:effectLst/>
                          <a:latin typeface="Calibri"/>
                        </a:rPr>
                        <a:t>0.35</a:t>
                      </a:r>
                    </a:p>
                  </a:txBody>
                  <a:tcPr marL="5880" marR="5880" marT="5880" marB="0" anchor="b">
                    <a:lnL>
                      <a:noFill/>
                    </a:lnL>
                    <a:lnR>
                      <a:noFill/>
                    </a:lnR>
                    <a:lnT>
                      <a:noFill/>
                    </a:lnT>
                    <a:lnB>
                      <a:noFill/>
                    </a:lnB>
                    <a:solidFill>
                      <a:srgbClr val="DEF6FF"/>
                    </a:solidFill>
                  </a:tcPr>
                </a:tc>
                <a:tc>
                  <a:txBody>
                    <a:bodyPr/>
                    <a:lstStyle/>
                    <a:p>
                      <a:pPr algn="r" fontAlgn="b"/>
                      <a:r>
                        <a:rPr lang="en-US" sz="700" b="0" i="0" u="none" strike="noStrike">
                          <a:solidFill>
                            <a:srgbClr val="000000"/>
                          </a:solidFill>
                          <a:effectLst/>
                          <a:latin typeface="Calibri"/>
                        </a:rPr>
                        <a:t>10.64</a:t>
                      </a:r>
                    </a:p>
                  </a:txBody>
                  <a:tcPr marL="5880" marR="5880" marT="5880" marB="0" anchor="b">
                    <a:lnL>
                      <a:noFill/>
                    </a:lnL>
                    <a:lnR>
                      <a:noFill/>
                    </a:lnR>
                    <a:lnT>
                      <a:noFill/>
                    </a:lnT>
                    <a:lnB>
                      <a:noFill/>
                    </a:lnB>
                    <a:solidFill>
                      <a:srgbClr val="75BBFF"/>
                    </a:solidFill>
                  </a:tcPr>
                </a:tc>
                <a:tc>
                  <a:txBody>
                    <a:bodyPr/>
                    <a:lstStyle/>
                    <a:p>
                      <a:pPr algn="r" fontAlgn="b"/>
                      <a:r>
                        <a:rPr lang="en-US" sz="700" b="0" i="0" u="none" strike="noStrike">
                          <a:solidFill>
                            <a:srgbClr val="000000"/>
                          </a:solidFill>
                          <a:effectLst/>
                          <a:latin typeface="Calibri"/>
                        </a:rPr>
                        <a:t>0.42</a:t>
                      </a:r>
                    </a:p>
                  </a:txBody>
                  <a:tcPr marL="5880" marR="5880" marT="5880" marB="0" anchor="b">
                    <a:lnL>
                      <a:noFill/>
                    </a:lnL>
                    <a:lnR>
                      <a:noFill/>
                    </a:lnR>
                    <a:lnT>
                      <a:noFill/>
                    </a:lnT>
                    <a:lnB>
                      <a:noFill/>
                    </a:lnB>
                    <a:solidFill>
                      <a:srgbClr val="75BBFF"/>
                    </a:solidFill>
                  </a:tcPr>
                </a:tc>
              </a:tr>
              <a:tr h="126635">
                <a:tc>
                  <a:txBody>
                    <a:bodyPr/>
                    <a:lstStyle/>
                    <a:p>
                      <a:pPr algn="l" fontAlgn="b"/>
                      <a:r>
                        <a:rPr lang="en-US" sz="700" b="0" i="0" u="none" strike="noStrike">
                          <a:solidFill>
                            <a:srgbClr val="000000"/>
                          </a:solidFill>
                          <a:effectLst/>
                          <a:latin typeface="Calibri"/>
                        </a:rPr>
                        <a:t>1996</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1.09</a:t>
                      </a:r>
                    </a:p>
                  </a:txBody>
                  <a:tcPr marL="5880" marR="5880" marT="5880" marB="0" anchor="b">
                    <a:lnL>
                      <a:noFill/>
                    </a:lnL>
                    <a:lnR>
                      <a:noFill/>
                    </a:lnR>
                    <a:lnT>
                      <a:noFill/>
                    </a:lnT>
                    <a:lnB>
                      <a:noFill/>
                    </a:lnB>
                    <a:solidFill>
                      <a:srgbClr val="D8F1FF"/>
                    </a:solidFill>
                  </a:tcPr>
                </a:tc>
                <a:tc>
                  <a:txBody>
                    <a:bodyPr/>
                    <a:lstStyle/>
                    <a:p>
                      <a:pPr algn="r" fontAlgn="b"/>
                      <a:r>
                        <a:rPr lang="en-US" sz="700" b="0" i="0" u="none" strike="noStrike">
                          <a:solidFill>
                            <a:srgbClr val="000000"/>
                          </a:solidFill>
                          <a:effectLst/>
                          <a:latin typeface="Calibri"/>
                        </a:rPr>
                        <a:t>8.87</a:t>
                      </a:r>
                    </a:p>
                  </a:txBody>
                  <a:tcPr marL="5880" marR="5880" marT="5880" marB="0" anchor="b">
                    <a:lnL>
                      <a:noFill/>
                    </a:lnL>
                    <a:lnR>
                      <a:noFill/>
                    </a:lnR>
                    <a:lnT>
                      <a:noFill/>
                    </a:lnT>
                    <a:lnB>
                      <a:noFill/>
                    </a:lnB>
                    <a:solidFill>
                      <a:srgbClr val="93C5FF"/>
                    </a:solidFill>
                  </a:tcPr>
                </a:tc>
                <a:tc>
                  <a:txBody>
                    <a:bodyPr/>
                    <a:lstStyle/>
                    <a:p>
                      <a:pPr algn="r" fontAlgn="b"/>
                      <a:r>
                        <a:rPr lang="en-US" sz="700" b="0" i="0" u="none" strike="noStrike">
                          <a:solidFill>
                            <a:srgbClr val="000000"/>
                          </a:solidFill>
                          <a:effectLst/>
                          <a:latin typeface="Calibri"/>
                        </a:rPr>
                        <a:t>14.75</a:t>
                      </a:r>
                    </a:p>
                  </a:txBody>
                  <a:tcPr marL="5880" marR="5880" marT="5880" marB="0" anchor="b">
                    <a:lnL>
                      <a:noFill/>
                    </a:lnL>
                    <a:lnR>
                      <a:noFill/>
                    </a:lnR>
                    <a:lnT>
                      <a:noFill/>
                    </a:lnT>
                    <a:lnB>
                      <a:noFill/>
                    </a:lnB>
                    <a:solidFill>
                      <a:srgbClr val="5FA3FF"/>
                    </a:solidFill>
                  </a:tcPr>
                </a:tc>
                <a:tc>
                  <a:txBody>
                    <a:bodyPr/>
                    <a:lstStyle/>
                    <a:p>
                      <a:pPr algn="r" fontAlgn="b"/>
                      <a:r>
                        <a:rPr lang="en-US" sz="700" b="0" i="0" u="none" strike="noStrike">
                          <a:solidFill>
                            <a:srgbClr val="000000"/>
                          </a:solidFill>
                          <a:effectLst/>
                          <a:latin typeface="Calibri"/>
                        </a:rPr>
                        <a:t>44.08</a:t>
                      </a:r>
                    </a:p>
                  </a:txBody>
                  <a:tcPr marL="5880" marR="5880" marT="5880" marB="0" anchor="b">
                    <a:lnL>
                      <a:noFill/>
                    </a:lnL>
                    <a:lnR>
                      <a:noFill/>
                    </a:lnR>
                    <a:lnT>
                      <a:noFill/>
                    </a:lnT>
                    <a:lnB>
                      <a:noFill/>
                    </a:lnB>
                    <a:solidFill>
                      <a:srgbClr val="0B3672"/>
                    </a:solidFill>
                  </a:tcPr>
                </a:tc>
                <a:tc>
                  <a:txBody>
                    <a:bodyPr/>
                    <a:lstStyle/>
                    <a:p>
                      <a:pPr algn="r" fontAlgn="b"/>
                      <a:r>
                        <a:rPr lang="en-US" sz="700" b="0" i="0" u="none" strike="noStrike">
                          <a:solidFill>
                            <a:srgbClr val="000000"/>
                          </a:solidFill>
                          <a:effectLst/>
                          <a:latin typeface="Calibri"/>
                        </a:rPr>
                        <a:t>49.76</a:t>
                      </a:r>
                    </a:p>
                  </a:txBody>
                  <a:tcPr marL="5880" marR="5880" marT="5880" marB="0" anchor="b">
                    <a:lnL>
                      <a:noFill/>
                    </a:lnL>
                    <a:lnR>
                      <a:noFill/>
                    </a:lnR>
                    <a:lnT>
                      <a:noFill/>
                    </a:lnT>
                    <a:lnB>
                      <a:noFill/>
                    </a:lnB>
                    <a:solidFill>
                      <a:srgbClr val="0E2746"/>
                    </a:solidFill>
                  </a:tcPr>
                </a:tc>
                <a:tc>
                  <a:txBody>
                    <a:bodyPr/>
                    <a:lstStyle/>
                    <a:p>
                      <a:pPr algn="r" fontAlgn="b"/>
                      <a:r>
                        <a:rPr lang="en-US" sz="700" b="0" i="0" u="none" strike="noStrike">
                          <a:solidFill>
                            <a:srgbClr val="000000"/>
                          </a:solidFill>
                          <a:effectLst/>
                          <a:latin typeface="Calibri"/>
                        </a:rPr>
                        <a:t>15.56</a:t>
                      </a:r>
                    </a:p>
                  </a:txBody>
                  <a:tcPr marL="5880" marR="5880" marT="5880" marB="0" anchor="b">
                    <a:lnL>
                      <a:noFill/>
                    </a:lnL>
                    <a:lnR>
                      <a:noFill/>
                    </a:lnR>
                    <a:lnT>
                      <a:noFill/>
                    </a:lnT>
                    <a:lnB>
                      <a:noFill/>
                    </a:lnB>
                    <a:solidFill>
                      <a:srgbClr val="589FFF"/>
                    </a:solidFill>
                  </a:tcPr>
                </a:tc>
                <a:tc>
                  <a:txBody>
                    <a:bodyPr/>
                    <a:lstStyle/>
                    <a:p>
                      <a:pPr algn="r" fontAlgn="b"/>
                      <a:r>
                        <a:rPr lang="en-US" sz="700" b="0" i="0" u="none" strike="noStrike">
                          <a:solidFill>
                            <a:srgbClr val="000000"/>
                          </a:solidFill>
                          <a:effectLst/>
                          <a:latin typeface="Calibri"/>
                        </a:rPr>
                        <a:t>2.04</a:t>
                      </a:r>
                    </a:p>
                  </a:txBody>
                  <a:tcPr marL="5880" marR="5880" marT="5880" marB="0" anchor="b">
                    <a:lnL>
                      <a:noFill/>
                    </a:lnL>
                    <a:lnR>
                      <a:noFill/>
                    </a:lnR>
                    <a:lnT>
                      <a:noFill/>
                    </a:lnT>
                    <a:lnB>
                      <a:noFill/>
                    </a:lnB>
                    <a:solidFill>
                      <a:srgbClr val="CFECFF"/>
                    </a:solidFill>
                  </a:tcPr>
                </a:tc>
                <a:tc>
                  <a:txBody>
                    <a:bodyPr/>
                    <a:lstStyle/>
                    <a:p>
                      <a:pPr algn="r" fontAlgn="b"/>
                      <a:r>
                        <a:rPr lang="en-US" sz="700" b="0" i="0" u="none" strike="noStrike">
                          <a:solidFill>
                            <a:srgbClr val="000000"/>
                          </a:solidFill>
                          <a:effectLst/>
                          <a:latin typeface="Calibri"/>
                        </a:rPr>
                        <a:t>0.02</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17.02</a:t>
                      </a:r>
                    </a:p>
                  </a:txBody>
                  <a:tcPr marL="5880" marR="5880" marT="5880" marB="0" anchor="b">
                    <a:lnL>
                      <a:noFill/>
                    </a:lnL>
                    <a:lnR>
                      <a:noFill/>
                    </a:lnR>
                    <a:lnT>
                      <a:noFill/>
                    </a:lnT>
                    <a:lnB>
                      <a:noFill/>
                    </a:lnB>
                    <a:solidFill>
                      <a:srgbClr val="4396FF"/>
                    </a:solidFill>
                  </a:tcPr>
                </a:tc>
                <a:tc>
                  <a:txBody>
                    <a:bodyPr/>
                    <a:lstStyle/>
                    <a:p>
                      <a:pPr algn="r" fontAlgn="b"/>
                      <a:r>
                        <a:rPr lang="en-US" sz="700" b="0" i="0" u="none" strike="noStrike">
                          <a:solidFill>
                            <a:srgbClr val="000000"/>
                          </a:solidFill>
                          <a:effectLst/>
                          <a:latin typeface="Calibri"/>
                        </a:rPr>
                        <a:t>0.67</a:t>
                      </a:r>
                    </a:p>
                  </a:txBody>
                  <a:tcPr marL="5880" marR="5880" marT="5880" marB="0" anchor="b">
                    <a:lnL>
                      <a:noFill/>
                    </a:lnL>
                    <a:lnR>
                      <a:noFill/>
                    </a:lnR>
                    <a:lnT>
                      <a:noFill/>
                    </a:lnT>
                    <a:lnB>
                      <a:noFill/>
                    </a:lnB>
                    <a:solidFill>
                      <a:srgbClr val="4396FF"/>
                    </a:solidFill>
                  </a:tcPr>
                </a:tc>
              </a:tr>
              <a:tr h="126635">
                <a:tc>
                  <a:txBody>
                    <a:bodyPr/>
                    <a:lstStyle/>
                    <a:p>
                      <a:pPr algn="l" fontAlgn="b"/>
                      <a:r>
                        <a:rPr lang="en-US" sz="700" b="0" i="0" u="none" strike="noStrike">
                          <a:solidFill>
                            <a:srgbClr val="000000"/>
                          </a:solidFill>
                          <a:effectLst/>
                          <a:latin typeface="Calibri"/>
                        </a:rPr>
                        <a:t>1997</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0.98</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D9F2FF"/>
                    </a:solidFill>
                  </a:tcPr>
                </a:tc>
                <a:tc>
                  <a:txBody>
                    <a:bodyPr/>
                    <a:lstStyle/>
                    <a:p>
                      <a:pPr algn="r" fontAlgn="b"/>
                      <a:r>
                        <a:rPr lang="en-US" sz="700" b="0" i="0" u="none" strike="noStrike">
                          <a:solidFill>
                            <a:srgbClr val="000000"/>
                          </a:solidFill>
                          <a:effectLst/>
                          <a:latin typeface="Calibri"/>
                        </a:rPr>
                        <a:t>31.83</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0356CF"/>
                    </a:solidFill>
                  </a:tcPr>
                </a:tc>
                <a:tc>
                  <a:txBody>
                    <a:bodyPr/>
                    <a:lstStyle/>
                    <a:p>
                      <a:pPr algn="r" fontAlgn="b"/>
                      <a:r>
                        <a:rPr lang="en-US" sz="700" b="0" i="0" u="none" strike="noStrike">
                          <a:solidFill>
                            <a:srgbClr val="E1F7FF"/>
                          </a:solidFill>
                          <a:effectLst/>
                          <a:latin typeface="Calibri"/>
                        </a:rPr>
                        <a:t>85.23</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0F243E"/>
                    </a:solidFill>
                  </a:tcPr>
                </a:tc>
                <a:tc>
                  <a:txBody>
                    <a:bodyPr/>
                    <a:lstStyle/>
                    <a:p>
                      <a:pPr algn="r" fontAlgn="b"/>
                      <a:r>
                        <a:rPr lang="en-US" sz="700" b="0" i="0" u="none" strike="noStrike">
                          <a:solidFill>
                            <a:srgbClr val="E1F7FF"/>
                          </a:solidFill>
                          <a:effectLst/>
                          <a:latin typeface="Calibri"/>
                        </a:rPr>
                        <a:t>86.38</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0F243E"/>
                    </a:solidFill>
                  </a:tcPr>
                </a:tc>
                <a:tc>
                  <a:txBody>
                    <a:bodyPr/>
                    <a:lstStyle/>
                    <a:p>
                      <a:pPr algn="r" fontAlgn="b"/>
                      <a:r>
                        <a:rPr lang="en-US" sz="700" b="0" i="0" u="none" strike="noStrike">
                          <a:solidFill>
                            <a:srgbClr val="E1F7FF"/>
                          </a:solidFill>
                          <a:effectLst/>
                          <a:latin typeface="Calibri"/>
                        </a:rPr>
                        <a:t>67.54</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0F243E"/>
                    </a:solidFill>
                  </a:tcPr>
                </a:tc>
                <a:tc>
                  <a:txBody>
                    <a:bodyPr/>
                    <a:lstStyle/>
                    <a:p>
                      <a:pPr algn="r" fontAlgn="b"/>
                      <a:r>
                        <a:rPr lang="en-US" sz="700" b="0" i="0" u="none" strike="noStrike">
                          <a:solidFill>
                            <a:srgbClr val="000000"/>
                          </a:solidFill>
                          <a:effectLst/>
                          <a:latin typeface="Calibri"/>
                        </a:rPr>
                        <a:t>43.86</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0A3773"/>
                    </a:solidFill>
                  </a:tcPr>
                </a:tc>
                <a:tc>
                  <a:txBody>
                    <a:bodyPr/>
                    <a:lstStyle/>
                    <a:p>
                      <a:pPr algn="r" fontAlgn="b"/>
                      <a:r>
                        <a:rPr lang="en-US" sz="700" b="0" i="0" u="none" strike="noStrike">
                          <a:solidFill>
                            <a:srgbClr val="000000"/>
                          </a:solidFill>
                          <a:effectLst/>
                          <a:latin typeface="Calibri"/>
                        </a:rPr>
                        <a:t>3.60</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C2E3FF"/>
                    </a:solidFill>
                  </a:tcPr>
                </a:tc>
                <a:tc>
                  <a:txBody>
                    <a:bodyPr/>
                    <a:lstStyle/>
                    <a:p>
                      <a:pPr algn="r" fontAlgn="b"/>
                      <a:r>
                        <a:rPr lang="en-US" sz="700" b="0" i="0" u="none" strike="noStrike">
                          <a:solidFill>
                            <a:srgbClr val="000000"/>
                          </a:solidFill>
                          <a:effectLst/>
                          <a:latin typeface="Calibri"/>
                        </a:rPr>
                        <a:t>0.02</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E1F7FF"/>
                    </a:solidFill>
                  </a:tcPr>
                </a:tc>
                <a:tc>
                  <a:txBody>
                    <a:bodyPr/>
                    <a:lstStyle/>
                    <a:p>
                      <a:pPr algn="r" fontAlgn="b"/>
                      <a:r>
                        <a:rPr lang="en-US" sz="700" b="0" i="0" u="none" strike="noStrike">
                          <a:solidFill>
                            <a:srgbClr val="000000"/>
                          </a:solidFill>
                          <a:effectLst/>
                          <a:latin typeface="Calibri"/>
                        </a:rPr>
                        <a:t>39.93</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0C4BA2"/>
                    </a:solidFill>
                  </a:tcPr>
                </a:tc>
                <a:tc>
                  <a:txBody>
                    <a:bodyPr/>
                    <a:lstStyle/>
                    <a:p>
                      <a:pPr algn="r" fontAlgn="b"/>
                      <a:r>
                        <a:rPr lang="en-US" sz="700" b="0" i="0" u="none" strike="noStrike">
                          <a:solidFill>
                            <a:srgbClr val="000000"/>
                          </a:solidFill>
                          <a:effectLst/>
                          <a:latin typeface="Calibri"/>
                        </a:rPr>
                        <a:t>1.57</a:t>
                      </a:r>
                    </a:p>
                  </a:txBody>
                  <a:tcPr marL="5880" marR="5880" marT="5880" marB="0" anchor="b">
                    <a:lnL>
                      <a:noFill/>
                    </a:lnL>
                    <a:lnR>
                      <a:noFill/>
                    </a:lnR>
                    <a:lnT>
                      <a:noFill/>
                    </a:lnT>
                    <a:lnB w="6350" cap="flat" cmpd="sng" algn="ctr">
                      <a:solidFill>
                        <a:srgbClr val="000000"/>
                      </a:solidFill>
                      <a:prstDash val="solid"/>
                      <a:round/>
                      <a:headEnd type="none" w="med" len="med"/>
                      <a:tailEnd type="none" w="med" len="med"/>
                    </a:lnB>
                    <a:solidFill>
                      <a:srgbClr val="0C4BA2"/>
                    </a:solidFill>
                  </a:tcPr>
                </a:tc>
              </a:tr>
              <a:tr h="126635">
                <a:tc>
                  <a:txBody>
                    <a:bodyPr/>
                    <a:lstStyle/>
                    <a:p>
                      <a:pPr algn="l" fontAlgn="b"/>
                      <a:r>
                        <a:rPr lang="en-US" sz="700" b="0" i="0" u="none" strike="noStrike">
                          <a:solidFill>
                            <a:srgbClr val="FF0000"/>
                          </a:solidFill>
                          <a:effectLst/>
                          <a:latin typeface="Calibri"/>
                        </a:rPr>
                        <a:t>1998</a:t>
                      </a:r>
                    </a:p>
                  </a:txBody>
                  <a:tcPr marL="5880" marR="5880" marT="588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0.64</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F4FF"/>
                    </a:solidFill>
                  </a:tcPr>
                </a:tc>
                <a:tc>
                  <a:txBody>
                    <a:bodyPr/>
                    <a:lstStyle/>
                    <a:p>
                      <a:pPr algn="r" fontAlgn="b"/>
                      <a:r>
                        <a:rPr lang="en-US" sz="700" b="0" i="0" u="none" strike="noStrike">
                          <a:solidFill>
                            <a:srgbClr val="000000"/>
                          </a:solidFill>
                          <a:effectLst/>
                          <a:latin typeface="Calibri"/>
                        </a:rPr>
                        <a:t>3.83</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E2FF"/>
                    </a:solidFill>
                  </a:tcPr>
                </a:tc>
                <a:tc>
                  <a:txBody>
                    <a:bodyPr/>
                    <a:lstStyle/>
                    <a:p>
                      <a:pPr algn="r" fontAlgn="b"/>
                      <a:r>
                        <a:rPr lang="en-US" sz="700" b="0" i="0" u="none" strike="noStrike">
                          <a:solidFill>
                            <a:srgbClr val="000000"/>
                          </a:solidFill>
                          <a:effectLst/>
                          <a:latin typeface="Calibri"/>
                        </a:rPr>
                        <a:t>4.35</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BDFFF"/>
                    </a:solidFill>
                  </a:tcPr>
                </a:tc>
                <a:tc>
                  <a:txBody>
                    <a:bodyPr/>
                    <a:lstStyle/>
                    <a:p>
                      <a:pPr algn="r" fontAlgn="b"/>
                      <a:r>
                        <a:rPr lang="en-US" sz="700" b="0" i="0" u="none" strike="noStrike">
                          <a:solidFill>
                            <a:srgbClr val="000000"/>
                          </a:solidFill>
                          <a:effectLst/>
                          <a:latin typeface="Calibri"/>
                        </a:rPr>
                        <a:t>20.08</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85FF"/>
                    </a:solidFill>
                  </a:tcPr>
                </a:tc>
                <a:tc>
                  <a:txBody>
                    <a:bodyPr/>
                    <a:lstStyle/>
                    <a:p>
                      <a:pPr algn="r" fontAlgn="b"/>
                      <a:r>
                        <a:rPr lang="en-US" sz="700" b="0" i="0" u="none" strike="noStrike">
                          <a:solidFill>
                            <a:srgbClr val="000000"/>
                          </a:solidFill>
                          <a:effectLst/>
                          <a:latin typeface="Calibri"/>
                        </a:rPr>
                        <a:t>14.65</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0A4FF"/>
                    </a:solidFill>
                  </a:tcPr>
                </a:tc>
                <a:tc>
                  <a:txBody>
                    <a:bodyPr/>
                    <a:lstStyle/>
                    <a:p>
                      <a:pPr algn="r" fontAlgn="b"/>
                      <a:r>
                        <a:rPr lang="en-US" sz="700" b="0" i="0" u="none" strike="noStrike">
                          <a:solidFill>
                            <a:srgbClr val="000000"/>
                          </a:solidFill>
                          <a:effectLst/>
                          <a:latin typeface="Calibri"/>
                        </a:rPr>
                        <a:t>27.57</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161EF"/>
                    </a:solidFill>
                  </a:tcPr>
                </a:tc>
                <a:tc>
                  <a:txBody>
                    <a:bodyPr/>
                    <a:lstStyle/>
                    <a:p>
                      <a:pPr algn="r" fontAlgn="b"/>
                      <a:r>
                        <a:rPr lang="en-US" sz="700" b="0" i="0" u="none" strike="noStrike">
                          <a:solidFill>
                            <a:srgbClr val="000000"/>
                          </a:solidFill>
                          <a:effectLst/>
                          <a:latin typeface="Calibri"/>
                        </a:rPr>
                        <a:t>1.30</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F0FF"/>
                    </a:solidFill>
                  </a:tcPr>
                </a:tc>
                <a:tc>
                  <a:txBody>
                    <a:bodyPr/>
                    <a:lstStyle/>
                    <a:p>
                      <a:pPr algn="r" fontAlgn="b"/>
                      <a:r>
                        <a:rPr lang="en-US" sz="700" b="0" i="0" u="none" strike="noStrike">
                          <a:solidFill>
                            <a:srgbClr val="000000"/>
                          </a:solidFill>
                          <a:effectLst/>
                          <a:latin typeface="Calibri"/>
                        </a:rPr>
                        <a:t>0.05</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F7FF"/>
                    </a:solidFill>
                  </a:tcPr>
                </a:tc>
                <a:tc>
                  <a:txBody>
                    <a:bodyPr/>
                    <a:lstStyle/>
                    <a:p>
                      <a:pPr algn="r" fontAlgn="b"/>
                      <a:r>
                        <a:rPr lang="en-US" sz="700" b="0" i="0" u="none" strike="noStrike">
                          <a:solidFill>
                            <a:srgbClr val="000000"/>
                          </a:solidFill>
                          <a:effectLst/>
                          <a:latin typeface="Calibri"/>
                        </a:rPr>
                        <a:t>9.06</a:t>
                      </a:r>
                    </a:p>
                  </a:txBody>
                  <a:tcPr marL="5880" marR="5880" marT="588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2C4FF"/>
                    </a:solidFill>
                  </a:tcPr>
                </a:tc>
                <a:tc>
                  <a:txBody>
                    <a:bodyPr/>
                    <a:lstStyle/>
                    <a:p>
                      <a:pPr algn="r" fontAlgn="b"/>
                      <a:r>
                        <a:rPr lang="en-US" sz="700" b="0" i="0" u="none" strike="noStrike">
                          <a:solidFill>
                            <a:srgbClr val="000000"/>
                          </a:solidFill>
                          <a:effectLst/>
                          <a:latin typeface="Calibri"/>
                        </a:rPr>
                        <a:t>0.36</a:t>
                      </a:r>
                    </a:p>
                  </a:txBody>
                  <a:tcPr marL="5880" marR="5880" marT="588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2C4FF"/>
                    </a:solidFill>
                  </a:tcPr>
                </a:tc>
              </a:tr>
              <a:tr h="126635">
                <a:tc>
                  <a:txBody>
                    <a:bodyPr/>
                    <a:lstStyle/>
                    <a:p>
                      <a:pPr algn="l" fontAlgn="b"/>
                      <a:r>
                        <a:rPr lang="en-US" sz="700" b="0" i="0" u="none" strike="noStrike">
                          <a:solidFill>
                            <a:srgbClr val="000000"/>
                          </a:solidFill>
                          <a:effectLst/>
                          <a:latin typeface="Calibri"/>
                        </a:rPr>
                        <a:t>1999</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700" b="0" i="0" u="none" strike="noStrike">
                          <a:solidFill>
                            <a:srgbClr val="000000"/>
                          </a:solidFill>
                          <a:effectLst/>
                          <a:latin typeface="Calibri"/>
                        </a:rPr>
                        <a:t>0.04</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E1F7FF"/>
                    </a:solidFill>
                  </a:tcPr>
                </a:tc>
                <a:tc>
                  <a:txBody>
                    <a:bodyPr/>
                    <a:lstStyle/>
                    <a:p>
                      <a:pPr algn="r" fontAlgn="b"/>
                      <a:r>
                        <a:rPr lang="en-US" sz="700" b="0" i="0" u="none" strike="noStrike">
                          <a:solidFill>
                            <a:srgbClr val="000000"/>
                          </a:solidFill>
                          <a:effectLst/>
                          <a:latin typeface="Calibri"/>
                        </a:rPr>
                        <a:t>13.68</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68A9FF"/>
                    </a:solidFill>
                  </a:tcPr>
                </a:tc>
                <a:tc>
                  <a:txBody>
                    <a:bodyPr/>
                    <a:lstStyle/>
                    <a:p>
                      <a:pPr algn="r" fontAlgn="b"/>
                      <a:r>
                        <a:rPr lang="en-US" sz="700" b="0" i="0" u="none" strike="noStrike">
                          <a:solidFill>
                            <a:srgbClr val="000000"/>
                          </a:solidFill>
                          <a:effectLst/>
                          <a:latin typeface="Calibri"/>
                        </a:rPr>
                        <a:t>11.58</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7BB5FF"/>
                    </a:solidFill>
                  </a:tcPr>
                </a:tc>
                <a:tc>
                  <a:txBody>
                    <a:bodyPr/>
                    <a:lstStyle/>
                    <a:p>
                      <a:pPr algn="r" fontAlgn="b"/>
                      <a:r>
                        <a:rPr lang="en-US" sz="700" b="0" i="0" u="none" strike="noStrike">
                          <a:solidFill>
                            <a:srgbClr val="000000"/>
                          </a:solidFill>
                          <a:effectLst/>
                          <a:latin typeface="Calibri"/>
                        </a:rPr>
                        <a:t>40.39</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08408E"/>
                    </a:solidFill>
                  </a:tcPr>
                </a:tc>
                <a:tc>
                  <a:txBody>
                    <a:bodyPr/>
                    <a:lstStyle/>
                    <a:p>
                      <a:pPr algn="r" fontAlgn="b"/>
                      <a:r>
                        <a:rPr lang="en-US" sz="700" b="0" i="0" u="none" strike="noStrike">
                          <a:solidFill>
                            <a:srgbClr val="000000"/>
                          </a:solidFill>
                          <a:effectLst/>
                          <a:latin typeface="Calibri"/>
                        </a:rPr>
                        <a:t>27.51</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0161EF"/>
                    </a:solidFill>
                  </a:tcPr>
                </a:tc>
                <a:tc>
                  <a:txBody>
                    <a:bodyPr/>
                    <a:lstStyle/>
                    <a:p>
                      <a:pPr algn="r" fontAlgn="b"/>
                      <a:r>
                        <a:rPr lang="en-US" sz="700" b="0" i="0" u="none" strike="noStrike">
                          <a:solidFill>
                            <a:srgbClr val="000000"/>
                          </a:solidFill>
                          <a:effectLst/>
                          <a:latin typeface="Calibri"/>
                        </a:rPr>
                        <a:t>13.66</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68A9FF"/>
                    </a:solidFill>
                  </a:tcPr>
                </a:tc>
                <a:tc>
                  <a:txBody>
                    <a:bodyPr/>
                    <a:lstStyle/>
                    <a:p>
                      <a:pPr algn="r" fontAlgn="b"/>
                      <a:r>
                        <a:rPr lang="en-US" sz="700" b="0" i="0" u="none" strike="noStrike">
                          <a:solidFill>
                            <a:srgbClr val="000000"/>
                          </a:solidFill>
                          <a:effectLst/>
                          <a:latin typeface="Calibri"/>
                        </a:rPr>
                        <a:t>9.01</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92C4FF"/>
                    </a:solidFill>
                  </a:tcPr>
                </a:tc>
                <a:tc>
                  <a:txBody>
                    <a:bodyPr/>
                    <a:lstStyle/>
                    <a:p>
                      <a:pPr algn="r" fontAlgn="b"/>
                      <a:r>
                        <a:rPr lang="en-US" sz="700" b="0" i="0" u="none" strike="noStrike">
                          <a:solidFill>
                            <a:srgbClr val="000000"/>
                          </a:solidFill>
                          <a:effectLst/>
                          <a:latin typeface="Calibri"/>
                        </a:rPr>
                        <a:t>0.44</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DEF5FF"/>
                    </a:solidFill>
                  </a:tcPr>
                </a:tc>
                <a:tc>
                  <a:txBody>
                    <a:bodyPr/>
                    <a:lstStyle/>
                    <a:p>
                      <a:pPr algn="r" fontAlgn="b"/>
                      <a:r>
                        <a:rPr lang="en-US" sz="700" b="0" i="0" u="none" strike="noStrike">
                          <a:solidFill>
                            <a:srgbClr val="000000"/>
                          </a:solidFill>
                          <a:effectLst/>
                          <a:latin typeface="Calibri"/>
                        </a:rPr>
                        <a:t>14.54</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56A4FF"/>
                    </a:solidFill>
                  </a:tcPr>
                </a:tc>
                <a:tc>
                  <a:txBody>
                    <a:bodyPr/>
                    <a:lstStyle/>
                    <a:p>
                      <a:pPr algn="r" fontAlgn="b"/>
                      <a:r>
                        <a:rPr lang="en-US" sz="700" b="0" i="0" u="none" strike="noStrike">
                          <a:solidFill>
                            <a:srgbClr val="000000"/>
                          </a:solidFill>
                          <a:effectLst/>
                          <a:latin typeface="Calibri"/>
                        </a:rPr>
                        <a:t>0.57</a:t>
                      </a:r>
                    </a:p>
                  </a:txBody>
                  <a:tcPr marL="5880" marR="5880" marT="5880" marB="0" anchor="b">
                    <a:lnL>
                      <a:noFill/>
                    </a:lnL>
                    <a:lnR>
                      <a:noFill/>
                    </a:lnR>
                    <a:lnT w="6350" cap="flat" cmpd="sng" algn="ctr">
                      <a:solidFill>
                        <a:srgbClr val="000000"/>
                      </a:solidFill>
                      <a:prstDash val="solid"/>
                      <a:round/>
                      <a:headEnd type="none" w="med" len="med"/>
                      <a:tailEnd type="none" w="med" len="med"/>
                    </a:lnT>
                    <a:lnB>
                      <a:noFill/>
                    </a:lnB>
                    <a:solidFill>
                      <a:srgbClr val="56A4FF"/>
                    </a:solidFill>
                  </a:tcPr>
                </a:tc>
              </a:tr>
              <a:tr h="126635">
                <a:tc>
                  <a:txBody>
                    <a:bodyPr/>
                    <a:lstStyle/>
                    <a:p>
                      <a:pPr algn="l" fontAlgn="b"/>
                      <a:r>
                        <a:rPr lang="en-US" sz="700" b="0" i="0" u="none" strike="noStrike">
                          <a:solidFill>
                            <a:srgbClr val="000000"/>
                          </a:solidFill>
                          <a:effectLst/>
                          <a:latin typeface="Calibri"/>
                        </a:rPr>
                        <a:t>2000</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0.34</a:t>
                      </a:r>
                    </a:p>
                  </a:txBody>
                  <a:tcPr marL="5880" marR="5880" marT="5880" marB="0" anchor="b">
                    <a:lnL>
                      <a:noFill/>
                    </a:lnL>
                    <a:lnR>
                      <a:noFill/>
                    </a:lnR>
                    <a:lnT>
                      <a:noFill/>
                    </a:lnT>
                    <a:lnB>
                      <a:noFill/>
                    </a:lnB>
                    <a:solidFill>
                      <a:srgbClr val="DEF6FF"/>
                    </a:solidFill>
                  </a:tcPr>
                </a:tc>
                <a:tc>
                  <a:txBody>
                    <a:bodyPr/>
                    <a:lstStyle/>
                    <a:p>
                      <a:pPr algn="r" fontAlgn="b"/>
                      <a:r>
                        <a:rPr lang="en-US" sz="700" b="0" i="0" u="none" strike="noStrike">
                          <a:solidFill>
                            <a:srgbClr val="000000"/>
                          </a:solidFill>
                          <a:effectLst/>
                          <a:latin typeface="Calibri"/>
                        </a:rPr>
                        <a:t>4.75</a:t>
                      </a:r>
                    </a:p>
                  </a:txBody>
                  <a:tcPr marL="5880" marR="5880" marT="5880" marB="0" anchor="b">
                    <a:lnL>
                      <a:noFill/>
                    </a:lnL>
                    <a:lnR>
                      <a:noFill/>
                    </a:lnR>
                    <a:lnT>
                      <a:noFill/>
                    </a:lnT>
                    <a:lnB>
                      <a:noFill/>
                    </a:lnB>
                    <a:solidFill>
                      <a:srgbClr val="B7DCFF"/>
                    </a:solidFill>
                  </a:tcPr>
                </a:tc>
                <a:tc>
                  <a:txBody>
                    <a:bodyPr/>
                    <a:lstStyle/>
                    <a:p>
                      <a:pPr algn="r" fontAlgn="b"/>
                      <a:r>
                        <a:rPr lang="en-US" sz="700" b="0" i="0" u="none" strike="noStrike">
                          <a:solidFill>
                            <a:srgbClr val="000000"/>
                          </a:solidFill>
                          <a:effectLst/>
                          <a:latin typeface="Calibri"/>
                        </a:rPr>
                        <a:t>8.49</a:t>
                      </a:r>
                    </a:p>
                  </a:txBody>
                  <a:tcPr marL="5880" marR="5880" marT="5880" marB="0" anchor="b">
                    <a:lnL>
                      <a:noFill/>
                    </a:lnL>
                    <a:lnR>
                      <a:noFill/>
                    </a:lnR>
                    <a:lnT>
                      <a:noFill/>
                    </a:lnT>
                    <a:lnB>
                      <a:noFill/>
                    </a:lnB>
                    <a:solidFill>
                      <a:srgbClr val="96C7FF"/>
                    </a:solidFill>
                  </a:tcPr>
                </a:tc>
                <a:tc>
                  <a:txBody>
                    <a:bodyPr/>
                    <a:lstStyle/>
                    <a:p>
                      <a:pPr algn="r" fontAlgn="b"/>
                      <a:r>
                        <a:rPr lang="en-US" sz="700" b="0" i="0" u="none" strike="noStrike">
                          <a:solidFill>
                            <a:srgbClr val="000000"/>
                          </a:solidFill>
                          <a:effectLst/>
                          <a:latin typeface="Calibri"/>
                        </a:rPr>
                        <a:t>21.06</a:t>
                      </a:r>
                    </a:p>
                  </a:txBody>
                  <a:tcPr marL="5880" marR="5880" marT="5880" marB="0" anchor="b">
                    <a:lnL>
                      <a:noFill/>
                    </a:lnL>
                    <a:lnR>
                      <a:noFill/>
                    </a:lnR>
                    <a:lnT>
                      <a:noFill/>
                    </a:lnT>
                    <a:lnB>
                      <a:noFill/>
                    </a:lnB>
                    <a:solidFill>
                      <a:srgbClr val="277FFF"/>
                    </a:solidFill>
                  </a:tcPr>
                </a:tc>
                <a:tc>
                  <a:txBody>
                    <a:bodyPr/>
                    <a:lstStyle/>
                    <a:p>
                      <a:pPr algn="r" fontAlgn="b"/>
                      <a:r>
                        <a:rPr lang="en-US" sz="700" b="0" i="0" u="none" strike="noStrike">
                          <a:solidFill>
                            <a:srgbClr val="000000"/>
                          </a:solidFill>
                          <a:effectLst/>
                          <a:latin typeface="Calibri"/>
                        </a:rPr>
                        <a:t>5.80</a:t>
                      </a:r>
                    </a:p>
                  </a:txBody>
                  <a:tcPr marL="5880" marR="5880" marT="5880" marB="0" anchor="b">
                    <a:lnL>
                      <a:noFill/>
                    </a:lnL>
                    <a:lnR>
                      <a:noFill/>
                    </a:lnR>
                    <a:lnT>
                      <a:noFill/>
                    </a:lnT>
                    <a:lnB>
                      <a:noFill/>
                    </a:lnB>
                    <a:solidFill>
                      <a:srgbClr val="AED6FF"/>
                    </a:solidFill>
                  </a:tcPr>
                </a:tc>
                <a:tc>
                  <a:txBody>
                    <a:bodyPr/>
                    <a:lstStyle/>
                    <a:p>
                      <a:pPr algn="r" fontAlgn="b"/>
                      <a:r>
                        <a:rPr lang="en-US" sz="700" b="0" i="0" u="none" strike="noStrike">
                          <a:solidFill>
                            <a:srgbClr val="000000"/>
                          </a:solidFill>
                          <a:effectLst/>
                          <a:latin typeface="Calibri"/>
                        </a:rPr>
                        <a:t>1.07</a:t>
                      </a:r>
                    </a:p>
                  </a:txBody>
                  <a:tcPr marL="5880" marR="5880" marT="5880" marB="0" anchor="b">
                    <a:lnL>
                      <a:noFill/>
                    </a:lnL>
                    <a:lnR>
                      <a:noFill/>
                    </a:lnR>
                    <a:lnT>
                      <a:noFill/>
                    </a:lnT>
                    <a:lnB>
                      <a:noFill/>
                    </a:lnB>
                    <a:solidFill>
                      <a:srgbClr val="D8F1FF"/>
                    </a:solidFill>
                  </a:tcPr>
                </a:tc>
                <a:tc>
                  <a:txBody>
                    <a:bodyPr/>
                    <a:lstStyle/>
                    <a:p>
                      <a:pPr algn="r" fontAlgn="b"/>
                      <a:r>
                        <a:rPr lang="en-US" sz="700" b="0" i="0" u="none" strike="noStrike">
                          <a:solidFill>
                            <a:srgbClr val="000000"/>
                          </a:solidFill>
                          <a:effectLst/>
                          <a:latin typeface="Calibri"/>
                        </a:rPr>
                        <a:t>0.02</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5.19</a:t>
                      </a:r>
                    </a:p>
                  </a:txBody>
                  <a:tcPr marL="5880" marR="5880" marT="5880" marB="0" anchor="b">
                    <a:lnL>
                      <a:noFill/>
                    </a:lnL>
                    <a:lnR>
                      <a:noFill/>
                    </a:lnR>
                    <a:lnT>
                      <a:noFill/>
                    </a:lnT>
                    <a:lnB>
                      <a:noFill/>
                    </a:lnB>
                    <a:solidFill>
                      <a:srgbClr val="A0DAFF"/>
                    </a:solidFill>
                  </a:tcPr>
                </a:tc>
                <a:tc>
                  <a:txBody>
                    <a:bodyPr/>
                    <a:lstStyle/>
                    <a:p>
                      <a:pPr algn="r" fontAlgn="b"/>
                      <a:r>
                        <a:rPr lang="en-US" sz="700" b="0" i="0" u="none" strike="noStrike">
                          <a:solidFill>
                            <a:srgbClr val="000000"/>
                          </a:solidFill>
                          <a:effectLst/>
                          <a:latin typeface="Calibri"/>
                        </a:rPr>
                        <a:t>0.20</a:t>
                      </a:r>
                    </a:p>
                  </a:txBody>
                  <a:tcPr marL="5880" marR="5880" marT="5880" marB="0" anchor="b">
                    <a:lnL>
                      <a:noFill/>
                    </a:lnL>
                    <a:lnR>
                      <a:noFill/>
                    </a:lnR>
                    <a:lnT>
                      <a:noFill/>
                    </a:lnT>
                    <a:lnB>
                      <a:noFill/>
                    </a:lnB>
                    <a:solidFill>
                      <a:srgbClr val="A0DAFF"/>
                    </a:solidFill>
                  </a:tcPr>
                </a:tc>
              </a:tr>
              <a:tr h="126635">
                <a:tc>
                  <a:txBody>
                    <a:bodyPr/>
                    <a:lstStyle/>
                    <a:p>
                      <a:pPr algn="l" fontAlgn="b"/>
                      <a:r>
                        <a:rPr lang="en-US" sz="700" b="0" i="0" u="none" strike="noStrike">
                          <a:solidFill>
                            <a:srgbClr val="000000"/>
                          </a:solidFill>
                          <a:effectLst/>
                          <a:latin typeface="Calibri"/>
                        </a:rPr>
                        <a:t>2001</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0.04</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30.27</a:t>
                      </a:r>
                    </a:p>
                  </a:txBody>
                  <a:tcPr marL="5880" marR="5880" marT="5880" marB="0" anchor="b">
                    <a:lnL>
                      <a:noFill/>
                    </a:lnL>
                    <a:lnR>
                      <a:noFill/>
                    </a:lnR>
                    <a:lnT>
                      <a:noFill/>
                    </a:lnT>
                    <a:lnB>
                      <a:noFill/>
                    </a:lnB>
                    <a:solidFill>
                      <a:srgbClr val="025ADB"/>
                    </a:solidFill>
                  </a:tcPr>
                </a:tc>
                <a:tc>
                  <a:txBody>
                    <a:bodyPr/>
                    <a:lstStyle/>
                    <a:p>
                      <a:pPr algn="r" fontAlgn="b"/>
                      <a:r>
                        <a:rPr lang="en-US" sz="700" b="0" i="0" u="none" strike="noStrike">
                          <a:solidFill>
                            <a:srgbClr val="000000"/>
                          </a:solidFill>
                          <a:effectLst/>
                          <a:latin typeface="Calibri"/>
                        </a:rPr>
                        <a:t>37.49</a:t>
                      </a:r>
                    </a:p>
                  </a:txBody>
                  <a:tcPr marL="5880" marR="5880" marT="5880" marB="0" anchor="b">
                    <a:lnL>
                      <a:noFill/>
                    </a:lnL>
                    <a:lnR>
                      <a:noFill/>
                    </a:lnR>
                    <a:lnT>
                      <a:noFill/>
                    </a:lnT>
                    <a:lnB>
                      <a:noFill/>
                    </a:lnB>
                    <a:solidFill>
                      <a:srgbClr val="0747A4"/>
                    </a:solidFill>
                  </a:tcPr>
                </a:tc>
                <a:tc>
                  <a:txBody>
                    <a:bodyPr/>
                    <a:lstStyle/>
                    <a:p>
                      <a:pPr algn="r" fontAlgn="b"/>
                      <a:r>
                        <a:rPr lang="en-US" sz="700" b="0" i="0" u="none" strike="noStrike">
                          <a:solidFill>
                            <a:srgbClr val="000000"/>
                          </a:solidFill>
                          <a:effectLst/>
                          <a:latin typeface="Calibri"/>
                        </a:rPr>
                        <a:t>34.14</a:t>
                      </a:r>
                    </a:p>
                  </a:txBody>
                  <a:tcPr marL="5880" marR="5880" marT="5880" marB="0" anchor="b">
                    <a:lnL>
                      <a:noFill/>
                    </a:lnL>
                    <a:lnR>
                      <a:noFill/>
                    </a:lnR>
                    <a:lnT>
                      <a:noFill/>
                    </a:lnT>
                    <a:lnB>
                      <a:noFill/>
                    </a:lnB>
                    <a:solidFill>
                      <a:srgbClr val="0550BD"/>
                    </a:solidFill>
                  </a:tcPr>
                </a:tc>
                <a:tc>
                  <a:txBody>
                    <a:bodyPr/>
                    <a:lstStyle/>
                    <a:p>
                      <a:pPr algn="r" fontAlgn="b"/>
                      <a:r>
                        <a:rPr lang="en-US" sz="700" b="0" i="0" u="none" strike="noStrike">
                          <a:solidFill>
                            <a:srgbClr val="000000"/>
                          </a:solidFill>
                          <a:effectLst/>
                          <a:latin typeface="Calibri"/>
                        </a:rPr>
                        <a:t>46.76</a:t>
                      </a:r>
                    </a:p>
                  </a:txBody>
                  <a:tcPr marL="5880" marR="5880" marT="5880" marB="0" anchor="b">
                    <a:lnL>
                      <a:noFill/>
                    </a:lnL>
                    <a:lnR>
                      <a:noFill/>
                    </a:lnR>
                    <a:lnT>
                      <a:noFill/>
                    </a:lnT>
                    <a:lnB>
                      <a:noFill/>
                    </a:lnB>
                    <a:solidFill>
                      <a:srgbClr val="0C2F5D"/>
                    </a:solidFill>
                  </a:tcPr>
                </a:tc>
                <a:tc>
                  <a:txBody>
                    <a:bodyPr/>
                    <a:lstStyle/>
                    <a:p>
                      <a:pPr algn="r" fontAlgn="b"/>
                      <a:r>
                        <a:rPr lang="en-US" sz="700" b="0" i="0" u="none" strike="noStrike">
                          <a:solidFill>
                            <a:srgbClr val="000000"/>
                          </a:solidFill>
                          <a:effectLst/>
                          <a:latin typeface="Calibri"/>
                        </a:rPr>
                        <a:t>41.37</a:t>
                      </a:r>
                    </a:p>
                  </a:txBody>
                  <a:tcPr marL="5880" marR="5880" marT="5880" marB="0" anchor="b">
                    <a:lnL>
                      <a:noFill/>
                    </a:lnL>
                    <a:lnR>
                      <a:noFill/>
                    </a:lnR>
                    <a:lnT>
                      <a:noFill/>
                    </a:lnT>
                    <a:lnB>
                      <a:noFill/>
                    </a:lnB>
                    <a:solidFill>
                      <a:srgbClr val="093D86"/>
                    </a:solidFill>
                  </a:tcPr>
                </a:tc>
                <a:tc>
                  <a:txBody>
                    <a:bodyPr/>
                    <a:lstStyle/>
                    <a:p>
                      <a:pPr algn="r" fontAlgn="b"/>
                      <a:r>
                        <a:rPr lang="en-US" sz="700" b="0" i="0" u="none" strike="noStrike">
                          <a:solidFill>
                            <a:srgbClr val="000000"/>
                          </a:solidFill>
                          <a:effectLst/>
                          <a:latin typeface="Calibri"/>
                        </a:rPr>
                        <a:t>2.16</a:t>
                      </a:r>
                    </a:p>
                  </a:txBody>
                  <a:tcPr marL="5880" marR="5880" marT="5880" marB="0" anchor="b">
                    <a:lnL>
                      <a:noFill/>
                    </a:lnL>
                    <a:lnR>
                      <a:noFill/>
                    </a:lnR>
                    <a:lnT>
                      <a:noFill/>
                    </a:lnT>
                    <a:lnB>
                      <a:noFill/>
                    </a:lnB>
                    <a:solidFill>
                      <a:srgbClr val="CEEBFF"/>
                    </a:solidFill>
                  </a:tcPr>
                </a:tc>
                <a:tc>
                  <a:txBody>
                    <a:bodyPr/>
                    <a:lstStyle/>
                    <a:p>
                      <a:pPr algn="r" fontAlgn="b"/>
                      <a:r>
                        <a:rPr lang="en-US" sz="700" b="0" i="0" u="none" strike="noStrike">
                          <a:solidFill>
                            <a:srgbClr val="000000"/>
                          </a:solidFill>
                          <a:effectLst/>
                          <a:latin typeface="Calibri"/>
                        </a:rPr>
                        <a:t>0</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24.03</a:t>
                      </a:r>
                    </a:p>
                  </a:txBody>
                  <a:tcPr marL="5880" marR="5880" marT="5880" marB="0" anchor="b">
                    <a:lnL>
                      <a:noFill/>
                    </a:lnL>
                    <a:lnR>
                      <a:noFill/>
                    </a:lnR>
                    <a:lnT>
                      <a:noFill/>
                    </a:lnT>
                    <a:lnB>
                      <a:noFill/>
                    </a:lnB>
                    <a:solidFill>
                      <a:srgbClr val="0B6EFF"/>
                    </a:solidFill>
                  </a:tcPr>
                </a:tc>
                <a:tc>
                  <a:txBody>
                    <a:bodyPr/>
                    <a:lstStyle/>
                    <a:p>
                      <a:pPr algn="r" fontAlgn="b"/>
                      <a:r>
                        <a:rPr lang="en-US" sz="700" b="0" i="0" u="none" strike="noStrike">
                          <a:solidFill>
                            <a:srgbClr val="000000"/>
                          </a:solidFill>
                          <a:effectLst/>
                          <a:latin typeface="Calibri"/>
                        </a:rPr>
                        <a:t>0.95</a:t>
                      </a:r>
                    </a:p>
                  </a:txBody>
                  <a:tcPr marL="5880" marR="5880" marT="5880" marB="0" anchor="b">
                    <a:lnL>
                      <a:noFill/>
                    </a:lnL>
                    <a:lnR>
                      <a:noFill/>
                    </a:lnR>
                    <a:lnT>
                      <a:noFill/>
                    </a:lnT>
                    <a:lnB>
                      <a:noFill/>
                    </a:lnB>
                    <a:solidFill>
                      <a:srgbClr val="0B6EFF"/>
                    </a:solidFill>
                  </a:tcPr>
                </a:tc>
              </a:tr>
              <a:tr h="126635">
                <a:tc>
                  <a:txBody>
                    <a:bodyPr/>
                    <a:lstStyle/>
                    <a:p>
                      <a:pPr algn="l" fontAlgn="b"/>
                      <a:r>
                        <a:rPr lang="en-US" sz="700" b="0" i="0" u="none" strike="noStrike">
                          <a:solidFill>
                            <a:srgbClr val="000000"/>
                          </a:solidFill>
                          <a:effectLst/>
                          <a:latin typeface="Calibri"/>
                        </a:rPr>
                        <a:t>2002</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0.28</a:t>
                      </a:r>
                    </a:p>
                  </a:txBody>
                  <a:tcPr marL="5880" marR="5880" marT="5880" marB="0" anchor="b">
                    <a:lnL>
                      <a:noFill/>
                    </a:lnL>
                    <a:lnR>
                      <a:noFill/>
                    </a:lnR>
                    <a:lnT>
                      <a:noFill/>
                    </a:lnT>
                    <a:lnB>
                      <a:noFill/>
                    </a:lnB>
                    <a:solidFill>
                      <a:srgbClr val="DFF6FF"/>
                    </a:solidFill>
                  </a:tcPr>
                </a:tc>
                <a:tc>
                  <a:txBody>
                    <a:bodyPr/>
                    <a:lstStyle/>
                    <a:p>
                      <a:pPr algn="r" fontAlgn="b"/>
                      <a:r>
                        <a:rPr lang="en-US" sz="700" b="0" i="0" u="none" strike="noStrike">
                          <a:solidFill>
                            <a:srgbClr val="000000"/>
                          </a:solidFill>
                          <a:effectLst/>
                          <a:latin typeface="Calibri"/>
                        </a:rPr>
                        <a:t>0.63</a:t>
                      </a:r>
                    </a:p>
                  </a:txBody>
                  <a:tcPr marL="5880" marR="5880" marT="5880" marB="0" anchor="b">
                    <a:lnL>
                      <a:noFill/>
                    </a:lnL>
                    <a:lnR>
                      <a:noFill/>
                    </a:lnR>
                    <a:lnT>
                      <a:noFill/>
                    </a:lnT>
                    <a:lnB>
                      <a:noFill/>
                    </a:lnB>
                    <a:solidFill>
                      <a:srgbClr val="DCF4FF"/>
                    </a:solidFill>
                  </a:tcPr>
                </a:tc>
                <a:tc>
                  <a:txBody>
                    <a:bodyPr/>
                    <a:lstStyle/>
                    <a:p>
                      <a:pPr algn="r" fontAlgn="b"/>
                      <a:r>
                        <a:rPr lang="en-US" sz="700" b="0" i="0" u="none" strike="noStrike">
                          <a:solidFill>
                            <a:srgbClr val="000000"/>
                          </a:solidFill>
                          <a:effectLst/>
                          <a:latin typeface="Calibri"/>
                        </a:rPr>
                        <a:t>6.19</a:t>
                      </a:r>
                    </a:p>
                  </a:txBody>
                  <a:tcPr marL="5880" marR="5880" marT="5880" marB="0" anchor="b">
                    <a:lnL>
                      <a:noFill/>
                    </a:lnL>
                    <a:lnR>
                      <a:noFill/>
                    </a:lnR>
                    <a:lnT>
                      <a:noFill/>
                    </a:lnT>
                    <a:lnB>
                      <a:noFill/>
                    </a:lnB>
                    <a:solidFill>
                      <a:srgbClr val="ABD4FF"/>
                    </a:solidFill>
                  </a:tcPr>
                </a:tc>
                <a:tc>
                  <a:txBody>
                    <a:bodyPr/>
                    <a:lstStyle/>
                    <a:p>
                      <a:pPr algn="r" fontAlgn="b"/>
                      <a:r>
                        <a:rPr lang="en-US" sz="700" b="0" i="0" u="none" strike="noStrike">
                          <a:solidFill>
                            <a:srgbClr val="000000"/>
                          </a:solidFill>
                          <a:effectLst/>
                          <a:latin typeface="Calibri"/>
                        </a:rPr>
                        <a:t>8.22</a:t>
                      </a:r>
                    </a:p>
                  </a:txBody>
                  <a:tcPr marL="5880" marR="5880" marT="5880" marB="0" anchor="b">
                    <a:lnL>
                      <a:noFill/>
                    </a:lnL>
                    <a:lnR>
                      <a:noFill/>
                    </a:lnR>
                    <a:lnT>
                      <a:noFill/>
                    </a:lnT>
                    <a:lnB>
                      <a:noFill/>
                    </a:lnB>
                    <a:solidFill>
                      <a:srgbClr val="99C9FF"/>
                    </a:solidFill>
                  </a:tcPr>
                </a:tc>
                <a:tc>
                  <a:txBody>
                    <a:bodyPr/>
                    <a:lstStyle/>
                    <a:p>
                      <a:pPr algn="r" fontAlgn="b"/>
                      <a:r>
                        <a:rPr lang="en-US" sz="700" b="0" i="0" u="none" strike="noStrike">
                          <a:solidFill>
                            <a:srgbClr val="000000"/>
                          </a:solidFill>
                          <a:effectLst/>
                          <a:latin typeface="Calibri"/>
                        </a:rPr>
                        <a:t>10.01</a:t>
                      </a:r>
                    </a:p>
                  </a:txBody>
                  <a:tcPr marL="5880" marR="5880" marT="5880" marB="0" anchor="b">
                    <a:lnL>
                      <a:noFill/>
                    </a:lnL>
                    <a:lnR>
                      <a:noFill/>
                    </a:lnR>
                    <a:lnT>
                      <a:noFill/>
                    </a:lnT>
                    <a:lnB>
                      <a:noFill/>
                    </a:lnB>
                    <a:solidFill>
                      <a:srgbClr val="89BEFF"/>
                    </a:solidFill>
                  </a:tcPr>
                </a:tc>
                <a:tc>
                  <a:txBody>
                    <a:bodyPr/>
                    <a:lstStyle/>
                    <a:p>
                      <a:pPr algn="r" fontAlgn="b"/>
                      <a:r>
                        <a:rPr lang="en-US" sz="700" b="0" i="0" u="none" strike="noStrike">
                          <a:solidFill>
                            <a:srgbClr val="000000"/>
                          </a:solidFill>
                          <a:effectLst/>
                          <a:latin typeface="Calibri"/>
                        </a:rPr>
                        <a:t>26.37</a:t>
                      </a:r>
                    </a:p>
                  </a:txBody>
                  <a:tcPr marL="5880" marR="5880" marT="5880" marB="0" anchor="b">
                    <a:lnL>
                      <a:noFill/>
                    </a:lnL>
                    <a:lnR>
                      <a:noFill/>
                    </a:lnR>
                    <a:lnT>
                      <a:noFill/>
                    </a:lnT>
                    <a:lnB>
                      <a:noFill/>
                    </a:lnB>
                    <a:solidFill>
                      <a:srgbClr val="0064F8"/>
                    </a:solidFill>
                  </a:tcPr>
                </a:tc>
                <a:tc>
                  <a:txBody>
                    <a:bodyPr/>
                    <a:lstStyle/>
                    <a:p>
                      <a:pPr algn="r" fontAlgn="b"/>
                      <a:r>
                        <a:rPr lang="en-US" sz="700" b="0" i="0" u="none" strike="noStrike">
                          <a:solidFill>
                            <a:srgbClr val="000000"/>
                          </a:solidFill>
                          <a:effectLst/>
                          <a:latin typeface="Calibri"/>
                        </a:rPr>
                        <a:t>6.10</a:t>
                      </a:r>
                    </a:p>
                  </a:txBody>
                  <a:tcPr marL="5880" marR="5880" marT="5880" marB="0" anchor="b">
                    <a:lnL>
                      <a:noFill/>
                    </a:lnL>
                    <a:lnR>
                      <a:noFill/>
                    </a:lnR>
                    <a:lnT>
                      <a:noFill/>
                    </a:lnT>
                    <a:lnB>
                      <a:noFill/>
                    </a:lnB>
                    <a:solidFill>
                      <a:srgbClr val="ABD5FF"/>
                    </a:solidFill>
                  </a:tcPr>
                </a:tc>
                <a:tc>
                  <a:txBody>
                    <a:bodyPr/>
                    <a:lstStyle/>
                    <a:p>
                      <a:pPr algn="r" fontAlgn="b"/>
                      <a:r>
                        <a:rPr lang="en-US" sz="700" b="0" i="0" u="none" strike="noStrike">
                          <a:solidFill>
                            <a:srgbClr val="000000"/>
                          </a:solidFill>
                          <a:effectLst/>
                          <a:latin typeface="Calibri"/>
                        </a:rPr>
                        <a:t>1.68</a:t>
                      </a:r>
                    </a:p>
                  </a:txBody>
                  <a:tcPr marL="5880" marR="5880" marT="5880" marB="0" anchor="b">
                    <a:lnL>
                      <a:noFill/>
                    </a:lnL>
                    <a:lnR>
                      <a:noFill/>
                    </a:lnR>
                    <a:lnT>
                      <a:noFill/>
                    </a:lnT>
                    <a:lnB>
                      <a:noFill/>
                    </a:lnB>
                    <a:solidFill>
                      <a:srgbClr val="D3EEFF"/>
                    </a:solidFill>
                  </a:tcPr>
                </a:tc>
                <a:tc>
                  <a:txBody>
                    <a:bodyPr/>
                    <a:lstStyle/>
                    <a:p>
                      <a:pPr algn="r" fontAlgn="b"/>
                      <a:r>
                        <a:rPr lang="en-US" sz="700" b="0" i="0" u="none" strike="noStrike">
                          <a:solidFill>
                            <a:srgbClr val="000000"/>
                          </a:solidFill>
                          <a:effectLst/>
                          <a:latin typeface="Calibri"/>
                        </a:rPr>
                        <a:t>7.44</a:t>
                      </a:r>
                    </a:p>
                  </a:txBody>
                  <a:tcPr marL="5880" marR="5880" marT="5880" marB="0" anchor="b">
                    <a:lnL>
                      <a:noFill/>
                    </a:lnL>
                    <a:lnR>
                      <a:noFill/>
                    </a:lnR>
                    <a:lnT>
                      <a:noFill/>
                    </a:lnT>
                    <a:lnB>
                      <a:noFill/>
                    </a:lnB>
                    <a:solidFill>
                      <a:srgbClr val="8FCDFF"/>
                    </a:solidFill>
                  </a:tcPr>
                </a:tc>
                <a:tc>
                  <a:txBody>
                    <a:bodyPr/>
                    <a:lstStyle/>
                    <a:p>
                      <a:pPr algn="r" fontAlgn="b"/>
                      <a:r>
                        <a:rPr lang="en-US" sz="700" b="0" i="0" u="none" strike="noStrike">
                          <a:solidFill>
                            <a:srgbClr val="000000"/>
                          </a:solidFill>
                          <a:effectLst/>
                          <a:latin typeface="Calibri"/>
                        </a:rPr>
                        <a:t>0.29</a:t>
                      </a:r>
                    </a:p>
                  </a:txBody>
                  <a:tcPr marL="5880" marR="5880" marT="5880" marB="0" anchor="b">
                    <a:lnL>
                      <a:noFill/>
                    </a:lnL>
                    <a:lnR>
                      <a:noFill/>
                    </a:lnR>
                    <a:lnT>
                      <a:noFill/>
                    </a:lnT>
                    <a:lnB>
                      <a:noFill/>
                    </a:lnB>
                    <a:solidFill>
                      <a:srgbClr val="8FCDFF"/>
                    </a:solidFill>
                  </a:tcPr>
                </a:tc>
              </a:tr>
              <a:tr h="126635">
                <a:tc>
                  <a:txBody>
                    <a:bodyPr/>
                    <a:lstStyle/>
                    <a:p>
                      <a:pPr algn="l" fontAlgn="b"/>
                      <a:r>
                        <a:rPr lang="en-US" sz="700" b="0" i="0" u="none" strike="noStrike">
                          <a:solidFill>
                            <a:srgbClr val="000000"/>
                          </a:solidFill>
                          <a:effectLst/>
                          <a:latin typeface="Calibri"/>
                        </a:rPr>
                        <a:t>2003</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2.37</a:t>
                      </a:r>
                    </a:p>
                  </a:txBody>
                  <a:tcPr marL="5880" marR="5880" marT="5880" marB="0" anchor="b">
                    <a:lnL>
                      <a:noFill/>
                    </a:lnL>
                    <a:lnR>
                      <a:noFill/>
                    </a:lnR>
                    <a:lnT>
                      <a:noFill/>
                    </a:lnT>
                    <a:lnB>
                      <a:noFill/>
                    </a:lnB>
                    <a:solidFill>
                      <a:srgbClr val="CCEAFF"/>
                    </a:solidFill>
                  </a:tcPr>
                </a:tc>
                <a:tc>
                  <a:txBody>
                    <a:bodyPr/>
                    <a:lstStyle/>
                    <a:p>
                      <a:pPr algn="r" fontAlgn="b"/>
                      <a:r>
                        <a:rPr lang="en-US" sz="700" b="0" i="0" u="none" strike="noStrike">
                          <a:solidFill>
                            <a:srgbClr val="000000"/>
                          </a:solidFill>
                          <a:effectLst/>
                          <a:latin typeface="Calibri"/>
                        </a:rPr>
                        <a:t>2.80</a:t>
                      </a:r>
                    </a:p>
                  </a:txBody>
                  <a:tcPr marL="5880" marR="5880" marT="5880" marB="0" anchor="b">
                    <a:lnL>
                      <a:noFill/>
                    </a:lnL>
                    <a:lnR>
                      <a:noFill/>
                    </a:lnR>
                    <a:lnT>
                      <a:noFill/>
                    </a:lnT>
                    <a:lnB>
                      <a:noFill/>
                    </a:lnB>
                    <a:solidFill>
                      <a:srgbClr val="C9E8FF"/>
                    </a:solidFill>
                  </a:tcPr>
                </a:tc>
                <a:tc>
                  <a:txBody>
                    <a:bodyPr/>
                    <a:lstStyle/>
                    <a:p>
                      <a:pPr algn="r" fontAlgn="b"/>
                      <a:r>
                        <a:rPr lang="en-US" sz="700" b="0" i="0" u="none" strike="noStrike">
                          <a:solidFill>
                            <a:srgbClr val="000000"/>
                          </a:solidFill>
                          <a:effectLst/>
                          <a:latin typeface="Calibri"/>
                        </a:rPr>
                        <a:t>7.20</a:t>
                      </a:r>
                    </a:p>
                  </a:txBody>
                  <a:tcPr marL="5880" marR="5880" marT="5880" marB="0" anchor="b">
                    <a:lnL>
                      <a:noFill/>
                    </a:lnL>
                    <a:lnR>
                      <a:noFill/>
                    </a:lnR>
                    <a:lnT>
                      <a:noFill/>
                    </a:lnT>
                    <a:lnB>
                      <a:noFill/>
                    </a:lnB>
                    <a:solidFill>
                      <a:srgbClr val="A2CEFF"/>
                    </a:solidFill>
                  </a:tcPr>
                </a:tc>
                <a:tc>
                  <a:txBody>
                    <a:bodyPr/>
                    <a:lstStyle/>
                    <a:p>
                      <a:pPr algn="r" fontAlgn="b"/>
                      <a:r>
                        <a:rPr lang="en-US" sz="700" b="0" i="0" u="none" strike="noStrike">
                          <a:solidFill>
                            <a:srgbClr val="000000"/>
                          </a:solidFill>
                          <a:effectLst/>
                          <a:latin typeface="Calibri"/>
                        </a:rPr>
                        <a:t>16.97</a:t>
                      </a:r>
                    </a:p>
                  </a:txBody>
                  <a:tcPr marL="5880" marR="5880" marT="5880" marB="0" anchor="b">
                    <a:lnL>
                      <a:noFill/>
                    </a:lnL>
                    <a:lnR>
                      <a:noFill/>
                    </a:lnR>
                    <a:lnT>
                      <a:noFill/>
                    </a:lnT>
                    <a:lnB>
                      <a:noFill/>
                    </a:lnB>
                    <a:solidFill>
                      <a:srgbClr val="4B97FF"/>
                    </a:solidFill>
                  </a:tcPr>
                </a:tc>
                <a:tc>
                  <a:txBody>
                    <a:bodyPr/>
                    <a:lstStyle/>
                    <a:p>
                      <a:pPr algn="r" fontAlgn="b"/>
                      <a:r>
                        <a:rPr lang="en-US" sz="700" b="0" i="0" u="none" strike="noStrike">
                          <a:solidFill>
                            <a:srgbClr val="000000"/>
                          </a:solidFill>
                          <a:effectLst/>
                          <a:latin typeface="Calibri"/>
                        </a:rPr>
                        <a:t>19.55</a:t>
                      </a:r>
                    </a:p>
                  </a:txBody>
                  <a:tcPr marL="5880" marR="5880" marT="5880" marB="0" anchor="b">
                    <a:lnL>
                      <a:noFill/>
                    </a:lnL>
                    <a:lnR>
                      <a:noFill/>
                    </a:lnR>
                    <a:lnT>
                      <a:noFill/>
                    </a:lnT>
                    <a:lnB>
                      <a:noFill/>
                    </a:lnB>
                    <a:solidFill>
                      <a:srgbClr val="3488FF"/>
                    </a:solidFill>
                  </a:tcPr>
                </a:tc>
                <a:tc>
                  <a:txBody>
                    <a:bodyPr/>
                    <a:lstStyle/>
                    <a:p>
                      <a:pPr algn="r" fontAlgn="b"/>
                      <a:r>
                        <a:rPr lang="en-US" sz="700" b="0" i="0" u="none" strike="noStrike">
                          <a:solidFill>
                            <a:srgbClr val="000000"/>
                          </a:solidFill>
                          <a:effectLst/>
                          <a:latin typeface="Calibri"/>
                        </a:rPr>
                        <a:t>29.65</a:t>
                      </a:r>
                    </a:p>
                  </a:txBody>
                  <a:tcPr marL="5880" marR="5880" marT="5880" marB="0" anchor="b">
                    <a:lnL>
                      <a:noFill/>
                    </a:lnL>
                    <a:lnR>
                      <a:noFill/>
                    </a:lnR>
                    <a:lnT>
                      <a:noFill/>
                    </a:lnT>
                    <a:lnB>
                      <a:noFill/>
                    </a:lnB>
                    <a:solidFill>
                      <a:srgbClr val="025BDF"/>
                    </a:solidFill>
                  </a:tcPr>
                </a:tc>
                <a:tc>
                  <a:txBody>
                    <a:bodyPr/>
                    <a:lstStyle/>
                    <a:p>
                      <a:pPr algn="r" fontAlgn="b"/>
                      <a:r>
                        <a:rPr lang="en-US" sz="700" b="0" i="0" u="none" strike="noStrike">
                          <a:solidFill>
                            <a:srgbClr val="000000"/>
                          </a:solidFill>
                          <a:effectLst/>
                          <a:latin typeface="Calibri"/>
                        </a:rPr>
                        <a:t>0.38</a:t>
                      </a:r>
                    </a:p>
                  </a:txBody>
                  <a:tcPr marL="5880" marR="5880" marT="5880" marB="0" anchor="b">
                    <a:lnL>
                      <a:noFill/>
                    </a:lnL>
                    <a:lnR>
                      <a:noFill/>
                    </a:lnR>
                    <a:lnT>
                      <a:noFill/>
                    </a:lnT>
                    <a:lnB>
                      <a:noFill/>
                    </a:lnB>
                    <a:solidFill>
                      <a:srgbClr val="DEF5FF"/>
                    </a:solidFill>
                  </a:tcPr>
                </a:tc>
                <a:tc>
                  <a:txBody>
                    <a:bodyPr/>
                    <a:lstStyle/>
                    <a:p>
                      <a:pPr algn="r" fontAlgn="b"/>
                      <a:r>
                        <a:rPr lang="en-US" sz="700" b="0" i="0" u="none" strike="noStrike">
                          <a:solidFill>
                            <a:srgbClr val="000000"/>
                          </a:solidFill>
                          <a:effectLst/>
                          <a:latin typeface="Calibri"/>
                        </a:rPr>
                        <a:t>0.02</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9.87</a:t>
                      </a:r>
                    </a:p>
                  </a:txBody>
                  <a:tcPr marL="5880" marR="5880" marT="5880" marB="0" anchor="b">
                    <a:lnL>
                      <a:noFill/>
                    </a:lnL>
                    <a:lnR>
                      <a:noFill/>
                    </a:lnR>
                    <a:lnT>
                      <a:noFill/>
                    </a:lnT>
                    <a:lnB>
                      <a:noFill/>
                    </a:lnB>
                    <a:solidFill>
                      <a:srgbClr val="7BBFFF"/>
                    </a:solidFill>
                  </a:tcPr>
                </a:tc>
                <a:tc>
                  <a:txBody>
                    <a:bodyPr/>
                    <a:lstStyle/>
                    <a:p>
                      <a:pPr algn="r" fontAlgn="b"/>
                      <a:r>
                        <a:rPr lang="en-US" sz="700" b="0" i="0" u="none" strike="noStrike">
                          <a:solidFill>
                            <a:srgbClr val="000000"/>
                          </a:solidFill>
                          <a:effectLst/>
                          <a:latin typeface="Calibri"/>
                        </a:rPr>
                        <a:t>0.39</a:t>
                      </a:r>
                    </a:p>
                  </a:txBody>
                  <a:tcPr marL="5880" marR="5880" marT="5880" marB="0" anchor="b">
                    <a:lnL>
                      <a:noFill/>
                    </a:lnL>
                    <a:lnR>
                      <a:noFill/>
                    </a:lnR>
                    <a:lnT>
                      <a:noFill/>
                    </a:lnT>
                    <a:lnB>
                      <a:noFill/>
                    </a:lnB>
                    <a:solidFill>
                      <a:srgbClr val="7BBFFF"/>
                    </a:solidFill>
                  </a:tcPr>
                </a:tc>
              </a:tr>
              <a:tr h="126635">
                <a:tc>
                  <a:txBody>
                    <a:bodyPr/>
                    <a:lstStyle/>
                    <a:p>
                      <a:pPr algn="l" fontAlgn="b"/>
                      <a:r>
                        <a:rPr lang="en-US" sz="700" b="0" i="0" u="none" strike="noStrike">
                          <a:solidFill>
                            <a:srgbClr val="000000"/>
                          </a:solidFill>
                          <a:effectLst/>
                          <a:latin typeface="Calibri"/>
                        </a:rPr>
                        <a:t>2004</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0.25</a:t>
                      </a:r>
                    </a:p>
                  </a:txBody>
                  <a:tcPr marL="5880" marR="5880" marT="5880" marB="0" anchor="b">
                    <a:lnL>
                      <a:noFill/>
                    </a:lnL>
                    <a:lnR>
                      <a:noFill/>
                    </a:lnR>
                    <a:lnT>
                      <a:noFill/>
                    </a:lnT>
                    <a:lnB>
                      <a:noFill/>
                    </a:lnB>
                    <a:solidFill>
                      <a:srgbClr val="DFF6FF"/>
                    </a:solidFill>
                  </a:tcPr>
                </a:tc>
                <a:tc>
                  <a:txBody>
                    <a:bodyPr/>
                    <a:lstStyle/>
                    <a:p>
                      <a:pPr algn="r" fontAlgn="b"/>
                      <a:r>
                        <a:rPr lang="en-US" sz="700" b="0" i="0" u="none" strike="noStrike">
                          <a:solidFill>
                            <a:srgbClr val="000000"/>
                          </a:solidFill>
                          <a:effectLst/>
                          <a:latin typeface="Calibri"/>
                        </a:rPr>
                        <a:t>23.61</a:t>
                      </a:r>
                    </a:p>
                  </a:txBody>
                  <a:tcPr marL="5880" marR="5880" marT="5880" marB="0" anchor="b">
                    <a:lnL>
                      <a:noFill/>
                    </a:lnL>
                    <a:lnR>
                      <a:noFill/>
                    </a:lnR>
                    <a:lnT>
                      <a:noFill/>
                    </a:lnT>
                    <a:lnB>
                      <a:noFill/>
                    </a:lnB>
                    <a:solidFill>
                      <a:srgbClr val="1071FF"/>
                    </a:solidFill>
                  </a:tcPr>
                </a:tc>
                <a:tc>
                  <a:txBody>
                    <a:bodyPr/>
                    <a:lstStyle/>
                    <a:p>
                      <a:pPr algn="r" fontAlgn="b"/>
                      <a:r>
                        <a:rPr lang="en-US" sz="700" b="0" i="0" u="none" strike="noStrike">
                          <a:solidFill>
                            <a:srgbClr val="000000"/>
                          </a:solidFill>
                          <a:effectLst/>
                          <a:latin typeface="Calibri"/>
                        </a:rPr>
                        <a:t>24.88</a:t>
                      </a:r>
                    </a:p>
                  </a:txBody>
                  <a:tcPr marL="5880" marR="5880" marT="5880" marB="0" anchor="b">
                    <a:lnL>
                      <a:noFill/>
                    </a:lnL>
                    <a:lnR>
                      <a:noFill/>
                    </a:lnR>
                    <a:lnT>
                      <a:noFill/>
                    </a:lnT>
                    <a:lnB>
                      <a:noFill/>
                    </a:lnB>
                    <a:solidFill>
                      <a:srgbClr val="0569FF"/>
                    </a:solidFill>
                  </a:tcPr>
                </a:tc>
                <a:tc>
                  <a:txBody>
                    <a:bodyPr/>
                    <a:lstStyle/>
                    <a:p>
                      <a:pPr algn="r" fontAlgn="b"/>
                      <a:r>
                        <a:rPr lang="en-US" sz="700" b="0" i="0" u="none" strike="noStrike">
                          <a:solidFill>
                            <a:srgbClr val="E1F7FF"/>
                          </a:solidFill>
                          <a:effectLst/>
                          <a:latin typeface="Calibri"/>
                        </a:rPr>
                        <a:t>54.95</a:t>
                      </a:r>
                    </a:p>
                  </a:txBody>
                  <a:tcPr marL="5880" marR="5880" marT="5880" marB="0" anchor="b">
                    <a:lnL>
                      <a:noFill/>
                    </a:lnL>
                    <a:lnR>
                      <a:noFill/>
                    </a:lnR>
                    <a:lnT>
                      <a:noFill/>
                    </a:lnT>
                    <a:lnB>
                      <a:noFill/>
                    </a:lnB>
                    <a:solidFill>
                      <a:srgbClr val="0F243E"/>
                    </a:solidFill>
                  </a:tcPr>
                </a:tc>
                <a:tc>
                  <a:txBody>
                    <a:bodyPr/>
                    <a:lstStyle/>
                    <a:p>
                      <a:pPr algn="r" fontAlgn="b"/>
                      <a:r>
                        <a:rPr lang="en-US" sz="700" b="0" i="0" u="none" strike="noStrike">
                          <a:solidFill>
                            <a:srgbClr val="E1F7FF"/>
                          </a:solidFill>
                          <a:effectLst/>
                          <a:latin typeface="Calibri"/>
                        </a:rPr>
                        <a:t>61.25</a:t>
                      </a:r>
                    </a:p>
                  </a:txBody>
                  <a:tcPr marL="5880" marR="5880" marT="5880" marB="0" anchor="b">
                    <a:lnL>
                      <a:noFill/>
                    </a:lnL>
                    <a:lnR>
                      <a:noFill/>
                    </a:lnR>
                    <a:lnT>
                      <a:noFill/>
                    </a:lnT>
                    <a:lnB>
                      <a:noFill/>
                    </a:lnB>
                    <a:solidFill>
                      <a:srgbClr val="0F243E"/>
                    </a:solidFill>
                  </a:tcPr>
                </a:tc>
                <a:tc>
                  <a:txBody>
                    <a:bodyPr/>
                    <a:lstStyle/>
                    <a:p>
                      <a:pPr algn="r" fontAlgn="b"/>
                      <a:r>
                        <a:rPr lang="en-US" sz="700" b="0" i="0" u="none" strike="noStrike">
                          <a:solidFill>
                            <a:srgbClr val="000000"/>
                          </a:solidFill>
                          <a:effectLst/>
                          <a:latin typeface="Calibri"/>
                        </a:rPr>
                        <a:t>31.96</a:t>
                      </a:r>
                    </a:p>
                  </a:txBody>
                  <a:tcPr marL="5880" marR="5880" marT="5880" marB="0" anchor="b">
                    <a:lnL>
                      <a:noFill/>
                    </a:lnL>
                    <a:lnR>
                      <a:noFill/>
                    </a:lnR>
                    <a:lnT>
                      <a:noFill/>
                    </a:lnT>
                    <a:lnB>
                      <a:noFill/>
                    </a:lnB>
                    <a:solidFill>
                      <a:srgbClr val="0355CE"/>
                    </a:solidFill>
                  </a:tcPr>
                </a:tc>
                <a:tc>
                  <a:txBody>
                    <a:bodyPr/>
                    <a:lstStyle/>
                    <a:p>
                      <a:pPr algn="r" fontAlgn="b"/>
                      <a:r>
                        <a:rPr lang="en-US" sz="700" b="0" i="0" u="none" strike="noStrike">
                          <a:solidFill>
                            <a:srgbClr val="000000"/>
                          </a:solidFill>
                          <a:effectLst/>
                          <a:latin typeface="Calibri"/>
                        </a:rPr>
                        <a:t>0.32</a:t>
                      </a:r>
                    </a:p>
                  </a:txBody>
                  <a:tcPr marL="5880" marR="5880" marT="5880" marB="0" anchor="b">
                    <a:lnL>
                      <a:noFill/>
                    </a:lnL>
                    <a:lnR>
                      <a:noFill/>
                    </a:lnR>
                    <a:lnT>
                      <a:noFill/>
                    </a:lnT>
                    <a:lnB>
                      <a:noFill/>
                    </a:lnB>
                    <a:solidFill>
                      <a:srgbClr val="DFF6FF"/>
                    </a:solidFill>
                  </a:tcPr>
                </a:tc>
                <a:tc>
                  <a:txBody>
                    <a:bodyPr/>
                    <a:lstStyle/>
                    <a:p>
                      <a:pPr algn="r" fontAlgn="b"/>
                      <a:r>
                        <a:rPr lang="en-US" sz="700" b="0" i="0" u="none" strike="noStrike">
                          <a:solidFill>
                            <a:srgbClr val="000000"/>
                          </a:solidFill>
                          <a:effectLst/>
                          <a:latin typeface="Calibri"/>
                        </a:rPr>
                        <a:t>0.11</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24.67</a:t>
                      </a:r>
                    </a:p>
                  </a:txBody>
                  <a:tcPr marL="5880" marR="5880" marT="5880" marB="0" anchor="b">
                    <a:lnL>
                      <a:noFill/>
                    </a:lnL>
                    <a:lnR>
                      <a:noFill/>
                    </a:lnR>
                    <a:lnT>
                      <a:noFill/>
                    </a:lnT>
                    <a:lnB>
                      <a:noFill/>
                    </a:lnB>
                    <a:solidFill>
                      <a:srgbClr val="066BFF"/>
                    </a:solidFill>
                  </a:tcPr>
                </a:tc>
                <a:tc>
                  <a:txBody>
                    <a:bodyPr/>
                    <a:lstStyle/>
                    <a:p>
                      <a:pPr algn="r" fontAlgn="b"/>
                      <a:r>
                        <a:rPr lang="en-US" sz="700" b="0" i="0" u="none" strike="noStrike">
                          <a:solidFill>
                            <a:srgbClr val="000000"/>
                          </a:solidFill>
                          <a:effectLst/>
                          <a:latin typeface="Calibri"/>
                        </a:rPr>
                        <a:t>0.97</a:t>
                      </a:r>
                    </a:p>
                  </a:txBody>
                  <a:tcPr marL="5880" marR="5880" marT="5880" marB="0" anchor="b">
                    <a:lnL>
                      <a:noFill/>
                    </a:lnL>
                    <a:lnR>
                      <a:noFill/>
                    </a:lnR>
                    <a:lnT>
                      <a:noFill/>
                    </a:lnT>
                    <a:lnB>
                      <a:noFill/>
                    </a:lnB>
                    <a:solidFill>
                      <a:srgbClr val="066BFF"/>
                    </a:solidFill>
                  </a:tcPr>
                </a:tc>
              </a:tr>
              <a:tr h="126635">
                <a:tc>
                  <a:txBody>
                    <a:bodyPr/>
                    <a:lstStyle/>
                    <a:p>
                      <a:pPr algn="l" fontAlgn="b"/>
                      <a:r>
                        <a:rPr lang="en-US" sz="700" b="0" i="0" u="none" strike="noStrike">
                          <a:solidFill>
                            <a:srgbClr val="000000"/>
                          </a:solidFill>
                          <a:effectLst/>
                          <a:latin typeface="Calibri"/>
                        </a:rPr>
                        <a:t>2005</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0.11</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1.99</a:t>
                      </a:r>
                    </a:p>
                  </a:txBody>
                  <a:tcPr marL="5880" marR="5880" marT="5880" marB="0" anchor="b">
                    <a:lnL>
                      <a:noFill/>
                    </a:lnL>
                    <a:lnR>
                      <a:noFill/>
                    </a:lnR>
                    <a:lnT>
                      <a:noFill/>
                    </a:lnT>
                    <a:lnB>
                      <a:noFill/>
                    </a:lnB>
                    <a:solidFill>
                      <a:srgbClr val="D0ECFF"/>
                    </a:solidFill>
                  </a:tcPr>
                </a:tc>
                <a:tc>
                  <a:txBody>
                    <a:bodyPr/>
                    <a:lstStyle/>
                    <a:p>
                      <a:pPr algn="r" fontAlgn="b"/>
                      <a:r>
                        <a:rPr lang="en-US" sz="700" b="0" i="0" u="none" strike="noStrike">
                          <a:solidFill>
                            <a:srgbClr val="000000"/>
                          </a:solidFill>
                          <a:effectLst/>
                          <a:latin typeface="Calibri"/>
                        </a:rPr>
                        <a:t>28.40</a:t>
                      </a:r>
                    </a:p>
                  </a:txBody>
                  <a:tcPr marL="5880" marR="5880" marT="5880" marB="0" anchor="b">
                    <a:lnL>
                      <a:noFill/>
                    </a:lnL>
                    <a:lnR>
                      <a:noFill/>
                    </a:lnR>
                    <a:lnT>
                      <a:noFill/>
                    </a:lnT>
                    <a:lnB>
                      <a:noFill/>
                    </a:lnB>
                    <a:solidFill>
                      <a:srgbClr val="015FE9"/>
                    </a:solidFill>
                  </a:tcPr>
                </a:tc>
                <a:tc>
                  <a:txBody>
                    <a:bodyPr/>
                    <a:lstStyle/>
                    <a:p>
                      <a:pPr algn="r" fontAlgn="b"/>
                      <a:r>
                        <a:rPr lang="en-US" sz="700" b="0" i="0" u="none" strike="noStrike">
                          <a:solidFill>
                            <a:srgbClr val="000000"/>
                          </a:solidFill>
                          <a:effectLst/>
                          <a:latin typeface="Calibri"/>
                        </a:rPr>
                        <a:t>6.17</a:t>
                      </a:r>
                    </a:p>
                  </a:txBody>
                  <a:tcPr marL="5880" marR="5880" marT="5880" marB="0" anchor="b">
                    <a:lnL>
                      <a:noFill/>
                    </a:lnL>
                    <a:lnR>
                      <a:noFill/>
                    </a:lnR>
                    <a:lnT>
                      <a:noFill/>
                    </a:lnT>
                    <a:lnB>
                      <a:noFill/>
                    </a:lnB>
                    <a:solidFill>
                      <a:srgbClr val="ABD4FF"/>
                    </a:solidFill>
                  </a:tcPr>
                </a:tc>
                <a:tc>
                  <a:txBody>
                    <a:bodyPr/>
                    <a:lstStyle/>
                    <a:p>
                      <a:pPr algn="r" fontAlgn="b"/>
                      <a:r>
                        <a:rPr lang="en-US" sz="700" b="0" i="0" u="none" strike="noStrike">
                          <a:solidFill>
                            <a:srgbClr val="000000"/>
                          </a:solidFill>
                          <a:effectLst/>
                          <a:latin typeface="Calibri"/>
                        </a:rPr>
                        <a:t>5.24</a:t>
                      </a:r>
                    </a:p>
                  </a:txBody>
                  <a:tcPr marL="5880" marR="5880" marT="5880" marB="0" anchor="b">
                    <a:lnL>
                      <a:noFill/>
                    </a:lnL>
                    <a:lnR>
                      <a:noFill/>
                    </a:lnR>
                    <a:lnT>
                      <a:noFill/>
                    </a:lnT>
                    <a:lnB>
                      <a:noFill/>
                    </a:lnB>
                    <a:solidFill>
                      <a:srgbClr val="B3DAFF"/>
                    </a:solidFill>
                  </a:tcPr>
                </a:tc>
                <a:tc>
                  <a:txBody>
                    <a:bodyPr/>
                    <a:lstStyle/>
                    <a:p>
                      <a:pPr algn="r" fontAlgn="b"/>
                      <a:r>
                        <a:rPr lang="en-US" sz="700" b="0" i="0" u="none" strike="noStrike">
                          <a:solidFill>
                            <a:srgbClr val="000000"/>
                          </a:solidFill>
                          <a:effectLst/>
                          <a:latin typeface="Calibri"/>
                        </a:rPr>
                        <a:t>1.63</a:t>
                      </a:r>
                    </a:p>
                  </a:txBody>
                  <a:tcPr marL="5880" marR="5880" marT="5880" marB="0" anchor="b">
                    <a:lnL>
                      <a:noFill/>
                    </a:lnL>
                    <a:lnR>
                      <a:noFill/>
                    </a:lnR>
                    <a:lnT>
                      <a:noFill/>
                    </a:lnT>
                    <a:lnB>
                      <a:noFill/>
                    </a:lnB>
                    <a:solidFill>
                      <a:srgbClr val="D3EEFF"/>
                    </a:solidFill>
                  </a:tcPr>
                </a:tc>
                <a:tc>
                  <a:txBody>
                    <a:bodyPr/>
                    <a:lstStyle/>
                    <a:p>
                      <a:pPr algn="r" fontAlgn="b"/>
                      <a:r>
                        <a:rPr lang="en-US" sz="700" b="0" i="0" u="none" strike="noStrike">
                          <a:solidFill>
                            <a:srgbClr val="000000"/>
                          </a:solidFill>
                          <a:effectLst/>
                          <a:latin typeface="Calibri"/>
                        </a:rPr>
                        <a:t>0.32</a:t>
                      </a:r>
                    </a:p>
                  </a:txBody>
                  <a:tcPr marL="5880" marR="5880" marT="5880" marB="0" anchor="b">
                    <a:lnL>
                      <a:noFill/>
                    </a:lnL>
                    <a:lnR>
                      <a:noFill/>
                    </a:lnR>
                    <a:lnT>
                      <a:noFill/>
                    </a:lnT>
                    <a:lnB>
                      <a:noFill/>
                    </a:lnB>
                    <a:solidFill>
                      <a:srgbClr val="DFF6FF"/>
                    </a:solidFill>
                  </a:tcPr>
                </a:tc>
                <a:tc>
                  <a:txBody>
                    <a:bodyPr/>
                    <a:lstStyle/>
                    <a:p>
                      <a:pPr algn="r" fontAlgn="b"/>
                      <a:r>
                        <a:rPr lang="en-US" sz="700" b="0" i="0" u="none" strike="noStrike">
                          <a:solidFill>
                            <a:srgbClr val="000000"/>
                          </a:solidFill>
                          <a:effectLst/>
                          <a:latin typeface="Calibri"/>
                        </a:rPr>
                        <a:t>5.48</a:t>
                      </a:r>
                    </a:p>
                  </a:txBody>
                  <a:tcPr marL="5880" marR="5880" marT="5880" marB="0" anchor="b">
                    <a:lnL>
                      <a:noFill/>
                    </a:lnL>
                    <a:lnR>
                      <a:noFill/>
                    </a:lnR>
                    <a:lnT>
                      <a:noFill/>
                    </a:lnT>
                    <a:lnB>
                      <a:noFill/>
                    </a:lnB>
                    <a:solidFill>
                      <a:srgbClr val="9ED8FF"/>
                    </a:solidFill>
                  </a:tcPr>
                </a:tc>
                <a:tc>
                  <a:txBody>
                    <a:bodyPr/>
                    <a:lstStyle/>
                    <a:p>
                      <a:pPr algn="r" fontAlgn="b"/>
                      <a:r>
                        <a:rPr lang="en-US" sz="700" b="0" i="0" u="none" strike="noStrike">
                          <a:solidFill>
                            <a:srgbClr val="000000"/>
                          </a:solidFill>
                          <a:effectLst/>
                          <a:latin typeface="Calibri"/>
                        </a:rPr>
                        <a:t>0.22</a:t>
                      </a:r>
                    </a:p>
                  </a:txBody>
                  <a:tcPr marL="5880" marR="5880" marT="5880" marB="0" anchor="b">
                    <a:lnL>
                      <a:noFill/>
                    </a:lnL>
                    <a:lnR>
                      <a:noFill/>
                    </a:lnR>
                    <a:lnT>
                      <a:noFill/>
                    </a:lnT>
                    <a:lnB>
                      <a:noFill/>
                    </a:lnB>
                    <a:solidFill>
                      <a:srgbClr val="9ED8FF"/>
                    </a:solidFill>
                  </a:tcPr>
                </a:tc>
              </a:tr>
              <a:tr h="126635">
                <a:tc>
                  <a:txBody>
                    <a:bodyPr/>
                    <a:lstStyle/>
                    <a:p>
                      <a:pPr algn="l" fontAlgn="b"/>
                      <a:r>
                        <a:rPr lang="en-US" sz="700" b="0" i="0" u="none" strike="noStrike">
                          <a:solidFill>
                            <a:srgbClr val="000000"/>
                          </a:solidFill>
                          <a:effectLst/>
                          <a:latin typeface="Calibri"/>
                        </a:rPr>
                        <a:t>2006</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1.35</a:t>
                      </a:r>
                    </a:p>
                  </a:txBody>
                  <a:tcPr marL="5880" marR="5880" marT="5880" marB="0" anchor="b">
                    <a:lnL>
                      <a:noFill/>
                    </a:lnL>
                    <a:lnR>
                      <a:noFill/>
                    </a:lnR>
                    <a:lnT>
                      <a:noFill/>
                    </a:lnT>
                    <a:lnB>
                      <a:noFill/>
                    </a:lnB>
                    <a:solidFill>
                      <a:srgbClr val="D6F0FF"/>
                    </a:solidFill>
                  </a:tcPr>
                </a:tc>
                <a:tc>
                  <a:txBody>
                    <a:bodyPr/>
                    <a:lstStyle/>
                    <a:p>
                      <a:pPr algn="r" fontAlgn="b"/>
                      <a:r>
                        <a:rPr lang="en-US" sz="700" b="0" i="0" u="none" strike="noStrike">
                          <a:solidFill>
                            <a:srgbClr val="000000"/>
                          </a:solidFill>
                          <a:effectLst/>
                          <a:latin typeface="Calibri"/>
                        </a:rPr>
                        <a:t>20.40</a:t>
                      </a:r>
                    </a:p>
                  </a:txBody>
                  <a:tcPr marL="5880" marR="5880" marT="5880" marB="0" anchor="b">
                    <a:lnL>
                      <a:noFill/>
                    </a:lnL>
                    <a:lnR>
                      <a:noFill/>
                    </a:lnR>
                    <a:lnT>
                      <a:noFill/>
                    </a:lnT>
                    <a:lnB>
                      <a:noFill/>
                    </a:lnB>
                    <a:solidFill>
                      <a:srgbClr val="2D83FF"/>
                    </a:solidFill>
                  </a:tcPr>
                </a:tc>
                <a:tc>
                  <a:txBody>
                    <a:bodyPr/>
                    <a:lstStyle/>
                    <a:p>
                      <a:pPr algn="r" fontAlgn="b"/>
                      <a:r>
                        <a:rPr lang="en-US" sz="700" b="0" i="0" u="none" strike="noStrike">
                          <a:solidFill>
                            <a:srgbClr val="000000"/>
                          </a:solidFill>
                          <a:effectLst/>
                          <a:latin typeface="Calibri"/>
                        </a:rPr>
                        <a:t>10.03</a:t>
                      </a:r>
                    </a:p>
                  </a:txBody>
                  <a:tcPr marL="5880" marR="5880" marT="5880" marB="0" anchor="b">
                    <a:lnL>
                      <a:noFill/>
                    </a:lnL>
                    <a:lnR>
                      <a:noFill/>
                    </a:lnR>
                    <a:lnT>
                      <a:noFill/>
                    </a:lnT>
                    <a:lnB>
                      <a:noFill/>
                    </a:lnB>
                    <a:solidFill>
                      <a:srgbClr val="89BEFF"/>
                    </a:solidFill>
                  </a:tcPr>
                </a:tc>
                <a:tc>
                  <a:txBody>
                    <a:bodyPr/>
                    <a:lstStyle/>
                    <a:p>
                      <a:pPr algn="r" fontAlgn="b"/>
                      <a:r>
                        <a:rPr lang="en-US" sz="700" b="0" i="0" u="none" strike="noStrike">
                          <a:solidFill>
                            <a:srgbClr val="000000"/>
                          </a:solidFill>
                          <a:effectLst/>
                          <a:latin typeface="Calibri"/>
                        </a:rPr>
                        <a:t>9.36</a:t>
                      </a:r>
                    </a:p>
                  </a:txBody>
                  <a:tcPr marL="5880" marR="5880" marT="5880" marB="0" anchor="b">
                    <a:lnL>
                      <a:noFill/>
                    </a:lnL>
                    <a:lnR>
                      <a:noFill/>
                    </a:lnR>
                    <a:lnT>
                      <a:noFill/>
                    </a:lnT>
                    <a:lnB>
                      <a:noFill/>
                    </a:lnB>
                    <a:solidFill>
                      <a:srgbClr val="8FC2FF"/>
                    </a:solidFill>
                  </a:tcPr>
                </a:tc>
                <a:tc>
                  <a:txBody>
                    <a:bodyPr/>
                    <a:lstStyle/>
                    <a:p>
                      <a:pPr algn="r" fontAlgn="b"/>
                      <a:r>
                        <a:rPr lang="en-US" sz="700" b="0" i="0" u="none" strike="noStrike">
                          <a:solidFill>
                            <a:srgbClr val="000000"/>
                          </a:solidFill>
                          <a:effectLst/>
                          <a:latin typeface="Calibri"/>
                        </a:rPr>
                        <a:t>15.00</a:t>
                      </a:r>
                    </a:p>
                  </a:txBody>
                  <a:tcPr marL="5880" marR="5880" marT="5880" marB="0" anchor="b">
                    <a:lnL>
                      <a:noFill/>
                    </a:lnL>
                    <a:lnR>
                      <a:noFill/>
                    </a:lnR>
                    <a:lnT>
                      <a:noFill/>
                    </a:lnT>
                    <a:lnB>
                      <a:noFill/>
                    </a:lnB>
                    <a:solidFill>
                      <a:srgbClr val="5DA2FF"/>
                    </a:solidFill>
                  </a:tcPr>
                </a:tc>
                <a:tc>
                  <a:txBody>
                    <a:bodyPr/>
                    <a:lstStyle/>
                    <a:p>
                      <a:pPr algn="r" fontAlgn="b"/>
                      <a:r>
                        <a:rPr lang="en-US" sz="700" b="0" i="0" u="none" strike="noStrike">
                          <a:solidFill>
                            <a:srgbClr val="000000"/>
                          </a:solidFill>
                          <a:effectLst/>
                          <a:latin typeface="Calibri"/>
                        </a:rPr>
                        <a:t>1.86</a:t>
                      </a:r>
                    </a:p>
                  </a:txBody>
                  <a:tcPr marL="5880" marR="5880" marT="5880" marB="0" anchor="b">
                    <a:lnL>
                      <a:noFill/>
                    </a:lnL>
                    <a:lnR>
                      <a:noFill/>
                    </a:lnR>
                    <a:lnT>
                      <a:noFill/>
                    </a:lnT>
                    <a:lnB>
                      <a:noFill/>
                    </a:lnB>
                    <a:solidFill>
                      <a:srgbClr val="D1EDFF"/>
                    </a:solidFill>
                  </a:tcPr>
                </a:tc>
                <a:tc>
                  <a:txBody>
                    <a:bodyPr/>
                    <a:lstStyle/>
                    <a:p>
                      <a:pPr algn="r" fontAlgn="b"/>
                      <a:r>
                        <a:rPr lang="en-US" sz="700" b="0" i="0" u="none" strike="noStrike">
                          <a:solidFill>
                            <a:srgbClr val="000000"/>
                          </a:solidFill>
                          <a:effectLst/>
                          <a:latin typeface="Calibri"/>
                        </a:rPr>
                        <a:t>0.03</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7.25</a:t>
                      </a:r>
                    </a:p>
                  </a:txBody>
                  <a:tcPr marL="5880" marR="5880" marT="5880" marB="0" anchor="b">
                    <a:lnL>
                      <a:noFill/>
                    </a:lnL>
                    <a:lnR>
                      <a:noFill/>
                    </a:lnR>
                    <a:lnT>
                      <a:noFill/>
                    </a:lnT>
                    <a:lnB>
                      <a:noFill/>
                    </a:lnB>
                    <a:solidFill>
                      <a:srgbClr val="90CEFF"/>
                    </a:solidFill>
                  </a:tcPr>
                </a:tc>
                <a:tc>
                  <a:txBody>
                    <a:bodyPr/>
                    <a:lstStyle/>
                    <a:p>
                      <a:pPr algn="r" fontAlgn="b"/>
                      <a:r>
                        <a:rPr lang="en-US" sz="700" b="0" i="0" u="none" strike="noStrike">
                          <a:solidFill>
                            <a:srgbClr val="000000"/>
                          </a:solidFill>
                          <a:effectLst/>
                          <a:latin typeface="Calibri"/>
                        </a:rPr>
                        <a:t>0.29</a:t>
                      </a:r>
                    </a:p>
                  </a:txBody>
                  <a:tcPr marL="5880" marR="5880" marT="5880" marB="0" anchor="b">
                    <a:lnL>
                      <a:noFill/>
                    </a:lnL>
                    <a:lnR>
                      <a:noFill/>
                    </a:lnR>
                    <a:lnT>
                      <a:noFill/>
                    </a:lnT>
                    <a:lnB>
                      <a:noFill/>
                    </a:lnB>
                    <a:solidFill>
                      <a:srgbClr val="90CEFF"/>
                    </a:solidFill>
                  </a:tcPr>
                </a:tc>
              </a:tr>
              <a:tr h="126635">
                <a:tc>
                  <a:txBody>
                    <a:bodyPr/>
                    <a:lstStyle/>
                    <a:p>
                      <a:pPr algn="l" fontAlgn="b"/>
                      <a:r>
                        <a:rPr lang="en-US" sz="700" b="0" i="0" u="none" strike="noStrike">
                          <a:solidFill>
                            <a:srgbClr val="000000"/>
                          </a:solidFill>
                          <a:effectLst/>
                          <a:latin typeface="Calibri"/>
                        </a:rPr>
                        <a:t>2007</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0.02</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1.29</a:t>
                      </a:r>
                    </a:p>
                  </a:txBody>
                  <a:tcPr marL="5880" marR="5880" marT="5880" marB="0" anchor="b">
                    <a:lnL>
                      <a:noFill/>
                    </a:lnL>
                    <a:lnR>
                      <a:noFill/>
                    </a:lnR>
                    <a:lnT>
                      <a:noFill/>
                    </a:lnT>
                    <a:lnB>
                      <a:noFill/>
                    </a:lnB>
                    <a:solidFill>
                      <a:srgbClr val="D6F0FF"/>
                    </a:solidFill>
                  </a:tcPr>
                </a:tc>
                <a:tc>
                  <a:txBody>
                    <a:bodyPr/>
                    <a:lstStyle/>
                    <a:p>
                      <a:pPr algn="r" fontAlgn="b"/>
                      <a:r>
                        <a:rPr lang="en-US" sz="700" b="0" i="0" u="none" strike="noStrike">
                          <a:solidFill>
                            <a:srgbClr val="000000"/>
                          </a:solidFill>
                          <a:effectLst/>
                          <a:latin typeface="Calibri"/>
                        </a:rPr>
                        <a:t>5.55</a:t>
                      </a:r>
                    </a:p>
                  </a:txBody>
                  <a:tcPr marL="5880" marR="5880" marT="5880" marB="0" anchor="b">
                    <a:lnL>
                      <a:noFill/>
                    </a:lnL>
                    <a:lnR>
                      <a:noFill/>
                    </a:lnR>
                    <a:lnT>
                      <a:noFill/>
                    </a:lnT>
                    <a:lnB>
                      <a:noFill/>
                    </a:lnB>
                    <a:solidFill>
                      <a:srgbClr val="B0D8FF"/>
                    </a:solidFill>
                  </a:tcPr>
                </a:tc>
                <a:tc>
                  <a:txBody>
                    <a:bodyPr/>
                    <a:lstStyle/>
                    <a:p>
                      <a:pPr algn="r" fontAlgn="b"/>
                      <a:r>
                        <a:rPr lang="en-US" sz="700" b="0" i="0" u="none" strike="noStrike">
                          <a:solidFill>
                            <a:srgbClr val="000000"/>
                          </a:solidFill>
                          <a:effectLst/>
                          <a:latin typeface="Calibri"/>
                        </a:rPr>
                        <a:t>11.34</a:t>
                      </a:r>
                    </a:p>
                  </a:txBody>
                  <a:tcPr marL="5880" marR="5880" marT="5880" marB="0" anchor="b">
                    <a:lnL>
                      <a:noFill/>
                    </a:lnL>
                    <a:lnR>
                      <a:noFill/>
                    </a:lnR>
                    <a:lnT>
                      <a:noFill/>
                    </a:lnT>
                    <a:lnB>
                      <a:noFill/>
                    </a:lnB>
                    <a:solidFill>
                      <a:srgbClr val="7DB7FF"/>
                    </a:solidFill>
                  </a:tcPr>
                </a:tc>
                <a:tc>
                  <a:txBody>
                    <a:bodyPr/>
                    <a:lstStyle/>
                    <a:p>
                      <a:pPr algn="r" fontAlgn="b"/>
                      <a:r>
                        <a:rPr lang="en-US" sz="700" b="0" i="0" u="none" strike="noStrike">
                          <a:solidFill>
                            <a:srgbClr val="000000"/>
                          </a:solidFill>
                          <a:effectLst/>
                          <a:latin typeface="Calibri"/>
                        </a:rPr>
                        <a:t>28.58</a:t>
                      </a:r>
                    </a:p>
                  </a:txBody>
                  <a:tcPr marL="5880" marR="5880" marT="5880" marB="0" anchor="b">
                    <a:lnL>
                      <a:noFill/>
                    </a:lnL>
                    <a:lnR>
                      <a:noFill/>
                    </a:lnR>
                    <a:lnT>
                      <a:noFill/>
                    </a:lnT>
                    <a:lnB>
                      <a:noFill/>
                    </a:lnB>
                    <a:solidFill>
                      <a:srgbClr val="015EE7"/>
                    </a:solidFill>
                  </a:tcPr>
                </a:tc>
                <a:tc>
                  <a:txBody>
                    <a:bodyPr/>
                    <a:lstStyle/>
                    <a:p>
                      <a:pPr algn="r" fontAlgn="b"/>
                      <a:r>
                        <a:rPr lang="en-US" sz="700" b="0" i="0" u="none" strike="noStrike">
                          <a:solidFill>
                            <a:srgbClr val="000000"/>
                          </a:solidFill>
                          <a:effectLst/>
                          <a:latin typeface="Calibri"/>
                        </a:rPr>
                        <a:t>23.27</a:t>
                      </a:r>
                    </a:p>
                  </a:txBody>
                  <a:tcPr marL="5880" marR="5880" marT="5880" marB="0" anchor="b">
                    <a:lnL>
                      <a:noFill/>
                    </a:lnL>
                    <a:lnR>
                      <a:noFill/>
                    </a:lnR>
                    <a:lnT>
                      <a:noFill/>
                    </a:lnT>
                    <a:lnB>
                      <a:noFill/>
                    </a:lnB>
                    <a:solidFill>
                      <a:srgbClr val="1373FF"/>
                    </a:solidFill>
                  </a:tcPr>
                </a:tc>
                <a:tc>
                  <a:txBody>
                    <a:bodyPr/>
                    <a:lstStyle/>
                    <a:p>
                      <a:pPr algn="r" fontAlgn="b"/>
                      <a:r>
                        <a:rPr lang="en-US" sz="700" b="0" i="0" u="none" strike="noStrike">
                          <a:solidFill>
                            <a:srgbClr val="000000"/>
                          </a:solidFill>
                          <a:effectLst/>
                          <a:latin typeface="Calibri"/>
                        </a:rPr>
                        <a:t>1.68</a:t>
                      </a:r>
                    </a:p>
                  </a:txBody>
                  <a:tcPr marL="5880" marR="5880" marT="5880" marB="0" anchor="b">
                    <a:lnL>
                      <a:noFill/>
                    </a:lnL>
                    <a:lnR>
                      <a:noFill/>
                    </a:lnR>
                    <a:lnT>
                      <a:noFill/>
                    </a:lnT>
                    <a:lnB>
                      <a:noFill/>
                    </a:lnB>
                    <a:solidFill>
                      <a:srgbClr val="D3EEFF"/>
                    </a:solidFill>
                  </a:tcPr>
                </a:tc>
                <a:tc>
                  <a:txBody>
                    <a:bodyPr/>
                    <a:lstStyle/>
                    <a:p>
                      <a:pPr algn="r" fontAlgn="b"/>
                      <a:r>
                        <a:rPr lang="en-US" sz="700" b="0" i="0" u="none" strike="noStrike">
                          <a:solidFill>
                            <a:srgbClr val="000000"/>
                          </a:solidFill>
                          <a:effectLst/>
                          <a:latin typeface="Calibri"/>
                        </a:rPr>
                        <a:t>0.01</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8.97</a:t>
                      </a:r>
                    </a:p>
                  </a:txBody>
                  <a:tcPr marL="5880" marR="5880" marT="5880" marB="0" anchor="b">
                    <a:lnL>
                      <a:noFill/>
                    </a:lnL>
                    <a:lnR>
                      <a:noFill/>
                    </a:lnR>
                    <a:lnT>
                      <a:noFill/>
                    </a:lnT>
                    <a:lnB>
                      <a:noFill/>
                    </a:lnB>
                    <a:solidFill>
                      <a:srgbClr val="83C4FF"/>
                    </a:solidFill>
                  </a:tcPr>
                </a:tc>
                <a:tc>
                  <a:txBody>
                    <a:bodyPr/>
                    <a:lstStyle/>
                    <a:p>
                      <a:pPr algn="r" fontAlgn="b"/>
                      <a:r>
                        <a:rPr lang="en-US" sz="700" b="0" i="0" u="none" strike="noStrike">
                          <a:solidFill>
                            <a:srgbClr val="000000"/>
                          </a:solidFill>
                          <a:effectLst/>
                          <a:latin typeface="Calibri"/>
                        </a:rPr>
                        <a:t>0.35</a:t>
                      </a:r>
                    </a:p>
                  </a:txBody>
                  <a:tcPr marL="5880" marR="5880" marT="5880" marB="0" anchor="b">
                    <a:lnL>
                      <a:noFill/>
                    </a:lnL>
                    <a:lnR>
                      <a:noFill/>
                    </a:lnR>
                    <a:lnT>
                      <a:noFill/>
                    </a:lnT>
                    <a:lnB>
                      <a:noFill/>
                    </a:lnB>
                    <a:solidFill>
                      <a:srgbClr val="83C4FF"/>
                    </a:solidFill>
                  </a:tcPr>
                </a:tc>
              </a:tr>
              <a:tr h="126635">
                <a:tc>
                  <a:txBody>
                    <a:bodyPr/>
                    <a:lstStyle/>
                    <a:p>
                      <a:pPr algn="l" fontAlgn="b"/>
                      <a:r>
                        <a:rPr lang="en-US" sz="700" b="0" i="0" u="none" strike="noStrike">
                          <a:solidFill>
                            <a:srgbClr val="000000"/>
                          </a:solidFill>
                          <a:effectLst/>
                          <a:latin typeface="Calibri"/>
                        </a:rPr>
                        <a:t>2008</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1.59</a:t>
                      </a:r>
                    </a:p>
                  </a:txBody>
                  <a:tcPr marL="5880" marR="5880" marT="5880" marB="0" anchor="b">
                    <a:lnL>
                      <a:noFill/>
                    </a:lnL>
                    <a:lnR>
                      <a:noFill/>
                    </a:lnR>
                    <a:lnT>
                      <a:noFill/>
                    </a:lnT>
                    <a:lnB>
                      <a:noFill/>
                    </a:lnB>
                    <a:solidFill>
                      <a:srgbClr val="D3EEFF"/>
                    </a:solidFill>
                  </a:tcPr>
                </a:tc>
                <a:tc>
                  <a:txBody>
                    <a:bodyPr/>
                    <a:lstStyle/>
                    <a:p>
                      <a:pPr algn="r" fontAlgn="b"/>
                      <a:r>
                        <a:rPr lang="en-US" sz="700" b="0" i="0" u="none" strike="noStrike">
                          <a:solidFill>
                            <a:srgbClr val="000000"/>
                          </a:solidFill>
                          <a:effectLst/>
                          <a:latin typeface="Calibri"/>
                        </a:rPr>
                        <a:t>8.66</a:t>
                      </a:r>
                    </a:p>
                  </a:txBody>
                  <a:tcPr marL="5880" marR="5880" marT="5880" marB="0" anchor="b">
                    <a:lnL>
                      <a:noFill/>
                    </a:lnL>
                    <a:lnR>
                      <a:noFill/>
                    </a:lnR>
                    <a:lnT>
                      <a:noFill/>
                    </a:lnT>
                    <a:lnB>
                      <a:noFill/>
                    </a:lnB>
                    <a:solidFill>
                      <a:srgbClr val="95C6FF"/>
                    </a:solidFill>
                  </a:tcPr>
                </a:tc>
                <a:tc>
                  <a:txBody>
                    <a:bodyPr/>
                    <a:lstStyle/>
                    <a:p>
                      <a:pPr algn="r" fontAlgn="b"/>
                      <a:r>
                        <a:rPr lang="en-US" sz="700" b="0" i="0" u="none" strike="noStrike">
                          <a:solidFill>
                            <a:srgbClr val="000000"/>
                          </a:solidFill>
                          <a:effectLst/>
                          <a:latin typeface="Calibri"/>
                        </a:rPr>
                        <a:t>20.08</a:t>
                      </a:r>
                    </a:p>
                  </a:txBody>
                  <a:tcPr marL="5880" marR="5880" marT="5880" marB="0" anchor="b">
                    <a:lnL>
                      <a:noFill/>
                    </a:lnL>
                    <a:lnR>
                      <a:noFill/>
                    </a:lnR>
                    <a:lnT>
                      <a:noFill/>
                    </a:lnT>
                    <a:lnB>
                      <a:noFill/>
                    </a:lnB>
                    <a:solidFill>
                      <a:srgbClr val="3085FF"/>
                    </a:solidFill>
                  </a:tcPr>
                </a:tc>
                <a:tc>
                  <a:txBody>
                    <a:bodyPr/>
                    <a:lstStyle/>
                    <a:p>
                      <a:pPr algn="r" fontAlgn="b"/>
                      <a:r>
                        <a:rPr lang="en-US" sz="700" b="0" i="0" u="none" strike="noStrike">
                          <a:solidFill>
                            <a:srgbClr val="000000"/>
                          </a:solidFill>
                          <a:effectLst/>
                          <a:latin typeface="Calibri"/>
                        </a:rPr>
                        <a:t>25.07</a:t>
                      </a:r>
                    </a:p>
                  </a:txBody>
                  <a:tcPr marL="5880" marR="5880" marT="5880" marB="0" anchor="b">
                    <a:lnL>
                      <a:noFill/>
                    </a:lnL>
                    <a:lnR>
                      <a:noFill/>
                    </a:lnR>
                    <a:lnT>
                      <a:noFill/>
                    </a:lnT>
                    <a:lnB>
                      <a:noFill/>
                    </a:lnB>
                    <a:solidFill>
                      <a:srgbClr val="0368FF"/>
                    </a:solidFill>
                  </a:tcPr>
                </a:tc>
                <a:tc>
                  <a:txBody>
                    <a:bodyPr/>
                    <a:lstStyle/>
                    <a:p>
                      <a:pPr algn="r" fontAlgn="b"/>
                      <a:r>
                        <a:rPr lang="en-US" sz="700" b="0" i="0" u="none" strike="noStrike">
                          <a:solidFill>
                            <a:srgbClr val="000000"/>
                          </a:solidFill>
                          <a:effectLst/>
                          <a:latin typeface="Calibri"/>
                        </a:rPr>
                        <a:t>6.95</a:t>
                      </a:r>
                    </a:p>
                  </a:txBody>
                  <a:tcPr marL="5880" marR="5880" marT="5880" marB="0" anchor="b">
                    <a:lnL>
                      <a:noFill/>
                    </a:lnL>
                    <a:lnR>
                      <a:noFill/>
                    </a:lnR>
                    <a:lnT>
                      <a:noFill/>
                    </a:lnT>
                    <a:lnB>
                      <a:noFill/>
                    </a:lnB>
                    <a:solidFill>
                      <a:srgbClr val="A4D0FF"/>
                    </a:solidFill>
                  </a:tcPr>
                </a:tc>
                <a:tc>
                  <a:txBody>
                    <a:bodyPr/>
                    <a:lstStyle/>
                    <a:p>
                      <a:pPr algn="r" fontAlgn="b"/>
                      <a:r>
                        <a:rPr lang="en-US" sz="700" b="0" i="0" u="none" strike="noStrike">
                          <a:solidFill>
                            <a:srgbClr val="000000"/>
                          </a:solidFill>
                          <a:effectLst/>
                          <a:latin typeface="Calibri"/>
                        </a:rPr>
                        <a:t>2.13</a:t>
                      </a:r>
                    </a:p>
                  </a:txBody>
                  <a:tcPr marL="5880" marR="5880" marT="5880" marB="0" anchor="b">
                    <a:lnL>
                      <a:noFill/>
                    </a:lnL>
                    <a:lnR>
                      <a:noFill/>
                    </a:lnR>
                    <a:lnT>
                      <a:noFill/>
                    </a:lnT>
                    <a:lnB>
                      <a:noFill/>
                    </a:lnB>
                    <a:solidFill>
                      <a:srgbClr val="CFEBFF"/>
                    </a:solidFill>
                  </a:tcPr>
                </a:tc>
                <a:tc>
                  <a:txBody>
                    <a:bodyPr/>
                    <a:lstStyle/>
                    <a:p>
                      <a:pPr algn="r" fontAlgn="b"/>
                      <a:r>
                        <a:rPr lang="en-US" sz="700" b="0" i="0" u="none" strike="noStrike">
                          <a:solidFill>
                            <a:srgbClr val="000000"/>
                          </a:solidFill>
                          <a:effectLst/>
                          <a:latin typeface="Calibri"/>
                        </a:rPr>
                        <a:t>1.01</a:t>
                      </a:r>
                    </a:p>
                  </a:txBody>
                  <a:tcPr marL="5880" marR="5880" marT="5880" marB="0" anchor="b">
                    <a:lnL>
                      <a:noFill/>
                    </a:lnL>
                    <a:lnR>
                      <a:noFill/>
                    </a:lnR>
                    <a:lnT>
                      <a:noFill/>
                    </a:lnT>
                    <a:lnB>
                      <a:noFill/>
                    </a:lnB>
                    <a:solidFill>
                      <a:srgbClr val="D9F2FF"/>
                    </a:solidFill>
                  </a:tcPr>
                </a:tc>
                <a:tc>
                  <a:txBody>
                    <a:bodyPr/>
                    <a:lstStyle/>
                    <a:p>
                      <a:pPr algn="r" fontAlgn="b"/>
                      <a:r>
                        <a:rPr lang="en-US" sz="700" b="0" i="0" u="none" strike="noStrike">
                          <a:solidFill>
                            <a:srgbClr val="000000"/>
                          </a:solidFill>
                          <a:effectLst/>
                          <a:latin typeface="Calibri"/>
                        </a:rPr>
                        <a:t>8.19</a:t>
                      </a:r>
                    </a:p>
                  </a:txBody>
                  <a:tcPr marL="5880" marR="5880" marT="5880" marB="0" anchor="b">
                    <a:lnL>
                      <a:noFill/>
                    </a:lnL>
                    <a:lnR>
                      <a:noFill/>
                    </a:lnR>
                    <a:lnT>
                      <a:noFill/>
                    </a:lnT>
                    <a:lnB>
                      <a:noFill/>
                    </a:lnB>
                    <a:solidFill>
                      <a:srgbClr val="89C9FF"/>
                    </a:solidFill>
                  </a:tcPr>
                </a:tc>
                <a:tc>
                  <a:txBody>
                    <a:bodyPr/>
                    <a:lstStyle/>
                    <a:p>
                      <a:pPr algn="r" fontAlgn="b"/>
                      <a:r>
                        <a:rPr lang="en-US" sz="700" b="0" i="0" u="none" strike="noStrike">
                          <a:solidFill>
                            <a:srgbClr val="000000"/>
                          </a:solidFill>
                          <a:effectLst/>
                          <a:latin typeface="Calibri"/>
                        </a:rPr>
                        <a:t>0.32</a:t>
                      </a:r>
                    </a:p>
                  </a:txBody>
                  <a:tcPr marL="5880" marR="5880" marT="5880" marB="0" anchor="b">
                    <a:lnL>
                      <a:noFill/>
                    </a:lnL>
                    <a:lnR>
                      <a:noFill/>
                    </a:lnR>
                    <a:lnT>
                      <a:noFill/>
                    </a:lnT>
                    <a:lnB>
                      <a:noFill/>
                    </a:lnB>
                    <a:solidFill>
                      <a:srgbClr val="89C9FF"/>
                    </a:solidFill>
                  </a:tcPr>
                </a:tc>
              </a:tr>
              <a:tr h="126635">
                <a:tc>
                  <a:txBody>
                    <a:bodyPr/>
                    <a:lstStyle/>
                    <a:p>
                      <a:pPr algn="l" fontAlgn="b"/>
                      <a:r>
                        <a:rPr lang="en-US" sz="700" b="0" i="0" u="none" strike="noStrike">
                          <a:solidFill>
                            <a:srgbClr val="000000"/>
                          </a:solidFill>
                          <a:effectLst/>
                          <a:latin typeface="Calibri"/>
                        </a:rPr>
                        <a:t>2009</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7.46</a:t>
                      </a:r>
                    </a:p>
                  </a:txBody>
                  <a:tcPr marL="5880" marR="5880" marT="5880" marB="0" anchor="b">
                    <a:lnL>
                      <a:noFill/>
                    </a:lnL>
                    <a:lnR>
                      <a:noFill/>
                    </a:lnR>
                    <a:lnT>
                      <a:noFill/>
                    </a:lnT>
                    <a:lnB>
                      <a:noFill/>
                    </a:lnB>
                    <a:solidFill>
                      <a:srgbClr val="9FCDFF"/>
                    </a:solidFill>
                  </a:tcPr>
                </a:tc>
                <a:tc>
                  <a:txBody>
                    <a:bodyPr/>
                    <a:lstStyle/>
                    <a:p>
                      <a:pPr algn="r" fontAlgn="b"/>
                      <a:r>
                        <a:rPr lang="en-US" sz="700" b="0" i="0" u="none" strike="noStrike">
                          <a:solidFill>
                            <a:srgbClr val="000000"/>
                          </a:solidFill>
                          <a:effectLst/>
                          <a:latin typeface="Calibri"/>
                        </a:rPr>
                        <a:t>34.77</a:t>
                      </a:r>
                    </a:p>
                  </a:txBody>
                  <a:tcPr marL="5880" marR="5880" marT="5880" marB="0" anchor="b">
                    <a:lnL>
                      <a:noFill/>
                    </a:lnL>
                    <a:lnR>
                      <a:noFill/>
                    </a:lnR>
                    <a:lnT>
                      <a:noFill/>
                    </a:lnT>
                    <a:lnB>
                      <a:noFill/>
                    </a:lnB>
                    <a:solidFill>
                      <a:srgbClr val="054EB8"/>
                    </a:solidFill>
                  </a:tcPr>
                </a:tc>
                <a:tc>
                  <a:txBody>
                    <a:bodyPr/>
                    <a:lstStyle/>
                    <a:p>
                      <a:pPr algn="r" fontAlgn="b"/>
                      <a:r>
                        <a:rPr lang="en-US" sz="700" b="0" i="0" u="none" strike="noStrike">
                          <a:solidFill>
                            <a:srgbClr val="E1F7FF"/>
                          </a:solidFill>
                          <a:effectLst/>
                          <a:latin typeface="Calibri"/>
                        </a:rPr>
                        <a:t>58.40</a:t>
                      </a:r>
                    </a:p>
                  </a:txBody>
                  <a:tcPr marL="5880" marR="5880" marT="5880" marB="0" anchor="b">
                    <a:lnL>
                      <a:noFill/>
                    </a:lnL>
                    <a:lnR>
                      <a:noFill/>
                    </a:lnR>
                    <a:lnT>
                      <a:noFill/>
                    </a:lnT>
                    <a:lnB>
                      <a:noFill/>
                    </a:lnB>
                    <a:solidFill>
                      <a:srgbClr val="0F243E"/>
                    </a:solidFill>
                  </a:tcPr>
                </a:tc>
                <a:tc>
                  <a:txBody>
                    <a:bodyPr/>
                    <a:lstStyle/>
                    <a:p>
                      <a:pPr algn="r" fontAlgn="b"/>
                      <a:r>
                        <a:rPr lang="en-US" sz="700" b="0" i="0" u="none" strike="noStrike">
                          <a:solidFill>
                            <a:srgbClr val="000000"/>
                          </a:solidFill>
                          <a:effectLst/>
                          <a:latin typeface="Calibri"/>
                        </a:rPr>
                        <a:t>40.37</a:t>
                      </a:r>
                    </a:p>
                  </a:txBody>
                  <a:tcPr marL="5880" marR="5880" marT="5880" marB="0" anchor="b">
                    <a:lnL>
                      <a:noFill/>
                    </a:lnL>
                    <a:lnR>
                      <a:noFill/>
                    </a:lnR>
                    <a:lnT>
                      <a:noFill/>
                    </a:lnT>
                    <a:lnB>
                      <a:noFill/>
                    </a:lnB>
                    <a:solidFill>
                      <a:srgbClr val="08408E"/>
                    </a:solidFill>
                  </a:tcPr>
                </a:tc>
                <a:tc>
                  <a:txBody>
                    <a:bodyPr/>
                    <a:lstStyle/>
                    <a:p>
                      <a:pPr algn="r" fontAlgn="b"/>
                      <a:r>
                        <a:rPr lang="en-US" sz="700" b="0" i="0" u="none" strike="noStrike">
                          <a:solidFill>
                            <a:srgbClr val="000000"/>
                          </a:solidFill>
                          <a:effectLst/>
                          <a:latin typeface="Calibri"/>
                        </a:rPr>
                        <a:t>40.29</a:t>
                      </a:r>
                    </a:p>
                  </a:txBody>
                  <a:tcPr marL="5880" marR="5880" marT="5880" marB="0" anchor="b">
                    <a:lnL>
                      <a:noFill/>
                    </a:lnL>
                    <a:lnR>
                      <a:noFill/>
                    </a:lnR>
                    <a:lnT>
                      <a:noFill/>
                    </a:lnT>
                    <a:lnB>
                      <a:noFill/>
                    </a:lnB>
                    <a:solidFill>
                      <a:srgbClr val="08408E"/>
                    </a:solidFill>
                  </a:tcPr>
                </a:tc>
                <a:tc>
                  <a:txBody>
                    <a:bodyPr/>
                    <a:lstStyle/>
                    <a:p>
                      <a:pPr algn="r" fontAlgn="b"/>
                      <a:r>
                        <a:rPr lang="en-US" sz="700" b="0" i="0" u="none" strike="noStrike">
                          <a:solidFill>
                            <a:srgbClr val="000000"/>
                          </a:solidFill>
                          <a:effectLst/>
                          <a:latin typeface="Calibri"/>
                        </a:rPr>
                        <a:t>16.93</a:t>
                      </a:r>
                    </a:p>
                  </a:txBody>
                  <a:tcPr marL="5880" marR="5880" marT="5880" marB="0" anchor="b">
                    <a:lnL>
                      <a:noFill/>
                    </a:lnL>
                    <a:lnR>
                      <a:noFill/>
                    </a:lnR>
                    <a:lnT>
                      <a:noFill/>
                    </a:lnT>
                    <a:lnB>
                      <a:noFill/>
                    </a:lnB>
                    <a:solidFill>
                      <a:srgbClr val="4B97FF"/>
                    </a:solidFill>
                  </a:tcPr>
                </a:tc>
                <a:tc>
                  <a:txBody>
                    <a:bodyPr/>
                    <a:lstStyle/>
                    <a:p>
                      <a:pPr algn="r" fontAlgn="b"/>
                      <a:r>
                        <a:rPr lang="en-US" sz="700" b="0" i="0" u="none" strike="noStrike">
                          <a:solidFill>
                            <a:srgbClr val="000000"/>
                          </a:solidFill>
                          <a:effectLst/>
                          <a:latin typeface="Calibri"/>
                        </a:rPr>
                        <a:t>0.02</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24.78</a:t>
                      </a:r>
                    </a:p>
                  </a:txBody>
                  <a:tcPr marL="5880" marR="5880" marT="5880" marB="0" anchor="b">
                    <a:lnL>
                      <a:noFill/>
                    </a:lnL>
                    <a:lnR>
                      <a:noFill/>
                    </a:lnR>
                    <a:lnT>
                      <a:noFill/>
                    </a:lnT>
                    <a:lnB>
                      <a:noFill/>
                    </a:lnB>
                    <a:solidFill>
                      <a:srgbClr val="056AFF"/>
                    </a:solidFill>
                  </a:tcPr>
                </a:tc>
                <a:tc>
                  <a:txBody>
                    <a:bodyPr/>
                    <a:lstStyle/>
                    <a:p>
                      <a:pPr algn="r" fontAlgn="b"/>
                      <a:r>
                        <a:rPr lang="en-US" sz="700" b="0" i="0" u="none" strike="noStrike">
                          <a:solidFill>
                            <a:srgbClr val="000000"/>
                          </a:solidFill>
                          <a:effectLst/>
                          <a:latin typeface="Calibri"/>
                        </a:rPr>
                        <a:t>0.98</a:t>
                      </a:r>
                    </a:p>
                  </a:txBody>
                  <a:tcPr marL="5880" marR="5880" marT="5880" marB="0" anchor="b">
                    <a:lnL>
                      <a:noFill/>
                    </a:lnL>
                    <a:lnR>
                      <a:noFill/>
                    </a:lnR>
                    <a:lnT>
                      <a:noFill/>
                    </a:lnT>
                    <a:lnB>
                      <a:noFill/>
                    </a:lnB>
                    <a:solidFill>
                      <a:srgbClr val="056AFF"/>
                    </a:solidFill>
                  </a:tcPr>
                </a:tc>
              </a:tr>
              <a:tr h="126635">
                <a:tc>
                  <a:txBody>
                    <a:bodyPr/>
                    <a:lstStyle/>
                    <a:p>
                      <a:pPr algn="l" fontAlgn="b"/>
                      <a:r>
                        <a:rPr lang="en-US" sz="700" b="0" i="0" u="none" strike="noStrike">
                          <a:solidFill>
                            <a:srgbClr val="000000"/>
                          </a:solidFill>
                          <a:effectLst/>
                          <a:latin typeface="Calibri"/>
                        </a:rPr>
                        <a:t>2010</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0.15</a:t>
                      </a:r>
                    </a:p>
                  </a:txBody>
                  <a:tcPr marL="5880" marR="5880" marT="5880" marB="0" anchor="b">
                    <a:lnL>
                      <a:noFill/>
                    </a:lnL>
                    <a:lnR>
                      <a:noFill/>
                    </a:lnR>
                    <a:lnT>
                      <a:noFill/>
                    </a:lnT>
                    <a:lnB>
                      <a:noFill/>
                    </a:lnB>
                    <a:solidFill>
                      <a:srgbClr val="E0F7FF"/>
                    </a:solidFill>
                  </a:tcPr>
                </a:tc>
                <a:tc>
                  <a:txBody>
                    <a:bodyPr/>
                    <a:lstStyle/>
                    <a:p>
                      <a:pPr algn="r" fontAlgn="b"/>
                      <a:r>
                        <a:rPr lang="en-US" sz="700" b="0" i="0" u="none" strike="noStrike">
                          <a:solidFill>
                            <a:srgbClr val="000000"/>
                          </a:solidFill>
                          <a:effectLst/>
                          <a:latin typeface="Calibri"/>
                        </a:rPr>
                        <a:t>0.17</a:t>
                      </a:r>
                    </a:p>
                  </a:txBody>
                  <a:tcPr marL="5880" marR="5880" marT="5880" marB="0" anchor="b">
                    <a:lnL>
                      <a:noFill/>
                    </a:lnL>
                    <a:lnR>
                      <a:noFill/>
                    </a:lnR>
                    <a:lnT>
                      <a:noFill/>
                    </a:lnT>
                    <a:lnB>
                      <a:noFill/>
                    </a:lnB>
                    <a:solidFill>
                      <a:srgbClr val="E0F7FF"/>
                    </a:solidFill>
                  </a:tcPr>
                </a:tc>
                <a:tc>
                  <a:txBody>
                    <a:bodyPr/>
                    <a:lstStyle/>
                    <a:p>
                      <a:pPr algn="r" fontAlgn="b"/>
                      <a:r>
                        <a:rPr lang="en-US" sz="700" b="0" i="0" u="none" strike="noStrike">
                          <a:solidFill>
                            <a:srgbClr val="000000"/>
                          </a:solidFill>
                          <a:effectLst/>
                          <a:latin typeface="Calibri"/>
                        </a:rPr>
                        <a:t>42.76</a:t>
                      </a:r>
                    </a:p>
                  </a:txBody>
                  <a:tcPr marL="5880" marR="5880" marT="5880" marB="0" anchor="b">
                    <a:lnL>
                      <a:noFill/>
                    </a:lnL>
                    <a:lnR>
                      <a:noFill/>
                    </a:lnR>
                    <a:lnT>
                      <a:noFill/>
                    </a:lnT>
                    <a:lnB>
                      <a:noFill/>
                    </a:lnB>
                    <a:solidFill>
                      <a:srgbClr val="0A397C"/>
                    </a:solidFill>
                  </a:tcPr>
                </a:tc>
                <a:tc>
                  <a:txBody>
                    <a:bodyPr/>
                    <a:lstStyle/>
                    <a:p>
                      <a:pPr algn="r" fontAlgn="b"/>
                      <a:r>
                        <a:rPr lang="en-US" sz="700" b="0" i="0" u="none" strike="noStrike">
                          <a:solidFill>
                            <a:srgbClr val="E1F7FF"/>
                          </a:solidFill>
                          <a:effectLst/>
                          <a:latin typeface="Calibri"/>
                        </a:rPr>
                        <a:t>69.49</a:t>
                      </a:r>
                    </a:p>
                  </a:txBody>
                  <a:tcPr marL="5880" marR="5880" marT="5880" marB="0" anchor="b">
                    <a:lnL>
                      <a:noFill/>
                    </a:lnL>
                    <a:lnR>
                      <a:noFill/>
                    </a:lnR>
                    <a:lnT>
                      <a:noFill/>
                    </a:lnT>
                    <a:lnB>
                      <a:noFill/>
                    </a:lnB>
                    <a:solidFill>
                      <a:srgbClr val="0F243E"/>
                    </a:solidFill>
                  </a:tcPr>
                </a:tc>
                <a:tc>
                  <a:txBody>
                    <a:bodyPr/>
                    <a:lstStyle/>
                    <a:p>
                      <a:pPr algn="r" fontAlgn="b"/>
                      <a:r>
                        <a:rPr lang="en-US" sz="700" b="0" i="0" u="none" strike="noStrike">
                          <a:solidFill>
                            <a:srgbClr val="E1F7FF"/>
                          </a:solidFill>
                          <a:effectLst/>
                          <a:latin typeface="Calibri"/>
                        </a:rPr>
                        <a:t>77.14</a:t>
                      </a:r>
                    </a:p>
                  </a:txBody>
                  <a:tcPr marL="5880" marR="5880" marT="5880" marB="0" anchor="b">
                    <a:lnL>
                      <a:noFill/>
                    </a:lnL>
                    <a:lnR>
                      <a:noFill/>
                    </a:lnR>
                    <a:lnT>
                      <a:noFill/>
                    </a:lnT>
                    <a:lnB>
                      <a:noFill/>
                    </a:lnB>
                    <a:solidFill>
                      <a:srgbClr val="0F243E"/>
                    </a:solidFill>
                  </a:tcPr>
                </a:tc>
                <a:tc>
                  <a:txBody>
                    <a:bodyPr/>
                    <a:lstStyle/>
                    <a:p>
                      <a:pPr algn="r" fontAlgn="b"/>
                      <a:r>
                        <a:rPr lang="en-US" sz="700" b="0" i="0" u="none" strike="noStrike">
                          <a:solidFill>
                            <a:srgbClr val="E1F7FF"/>
                          </a:solidFill>
                          <a:effectLst/>
                          <a:latin typeface="Calibri"/>
                        </a:rPr>
                        <a:t>59.14</a:t>
                      </a:r>
                    </a:p>
                  </a:txBody>
                  <a:tcPr marL="5880" marR="5880" marT="5880" marB="0" anchor="b">
                    <a:lnL>
                      <a:noFill/>
                    </a:lnL>
                    <a:lnR>
                      <a:noFill/>
                    </a:lnR>
                    <a:lnT>
                      <a:noFill/>
                    </a:lnT>
                    <a:lnB>
                      <a:noFill/>
                    </a:lnB>
                    <a:solidFill>
                      <a:srgbClr val="0F243E"/>
                    </a:solidFill>
                  </a:tcPr>
                </a:tc>
                <a:tc>
                  <a:txBody>
                    <a:bodyPr/>
                    <a:lstStyle/>
                    <a:p>
                      <a:pPr algn="r" fontAlgn="b"/>
                      <a:r>
                        <a:rPr lang="en-US" sz="700" b="0" i="0" u="none" strike="noStrike">
                          <a:solidFill>
                            <a:srgbClr val="000000"/>
                          </a:solidFill>
                          <a:effectLst/>
                          <a:latin typeface="Calibri"/>
                        </a:rPr>
                        <a:t>0.29</a:t>
                      </a:r>
                    </a:p>
                  </a:txBody>
                  <a:tcPr marL="5880" marR="5880" marT="5880" marB="0" anchor="b">
                    <a:lnL>
                      <a:noFill/>
                    </a:lnL>
                    <a:lnR>
                      <a:noFill/>
                    </a:lnR>
                    <a:lnT>
                      <a:noFill/>
                    </a:lnT>
                    <a:lnB>
                      <a:noFill/>
                    </a:lnB>
                    <a:solidFill>
                      <a:srgbClr val="DFF6FF"/>
                    </a:solidFill>
                  </a:tcPr>
                </a:tc>
                <a:tc>
                  <a:txBody>
                    <a:bodyPr/>
                    <a:lstStyle/>
                    <a:p>
                      <a:pPr algn="r" fontAlgn="b"/>
                      <a:r>
                        <a:rPr lang="en-US" sz="700" b="0" i="0" u="none" strike="noStrike">
                          <a:solidFill>
                            <a:srgbClr val="000000"/>
                          </a:solidFill>
                          <a:effectLst/>
                          <a:latin typeface="Calibri"/>
                        </a:rPr>
                        <a:t>0.04</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31.15</a:t>
                      </a:r>
                    </a:p>
                  </a:txBody>
                  <a:tcPr marL="5880" marR="5880" marT="5880" marB="0" anchor="b">
                    <a:lnL>
                      <a:noFill/>
                    </a:lnL>
                    <a:lnR>
                      <a:noFill/>
                    </a:lnR>
                    <a:lnT>
                      <a:noFill/>
                    </a:lnT>
                    <a:lnB>
                      <a:noFill/>
                    </a:lnB>
                    <a:solidFill>
                      <a:srgbClr val="045CDB"/>
                    </a:solidFill>
                  </a:tcPr>
                </a:tc>
                <a:tc>
                  <a:txBody>
                    <a:bodyPr/>
                    <a:lstStyle/>
                    <a:p>
                      <a:pPr algn="r" fontAlgn="b"/>
                      <a:r>
                        <a:rPr lang="en-US" sz="700" b="0" i="0" u="none" strike="noStrike">
                          <a:solidFill>
                            <a:srgbClr val="000000"/>
                          </a:solidFill>
                          <a:effectLst/>
                          <a:latin typeface="Calibri"/>
                        </a:rPr>
                        <a:t>1.23</a:t>
                      </a:r>
                    </a:p>
                  </a:txBody>
                  <a:tcPr marL="5880" marR="5880" marT="5880" marB="0" anchor="b">
                    <a:lnL>
                      <a:noFill/>
                    </a:lnL>
                    <a:lnR>
                      <a:noFill/>
                    </a:lnR>
                    <a:lnT>
                      <a:noFill/>
                    </a:lnT>
                    <a:lnB>
                      <a:noFill/>
                    </a:lnB>
                    <a:solidFill>
                      <a:srgbClr val="045CDB"/>
                    </a:solidFill>
                  </a:tcPr>
                </a:tc>
              </a:tr>
              <a:tr h="126635">
                <a:tc>
                  <a:txBody>
                    <a:bodyPr/>
                    <a:lstStyle/>
                    <a:p>
                      <a:pPr algn="l" fontAlgn="b"/>
                      <a:r>
                        <a:rPr lang="en-US" sz="700" b="0" i="0" u="none" strike="noStrike">
                          <a:solidFill>
                            <a:srgbClr val="000000"/>
                          </a:solidFill>
                          <a:effectLst/>
                          <a:latin typeface="Calibri"/>
                        </a:rPr>
                        <a:t>2011</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8.80</a:t>
                      </a:r>
                    </a:p>
                  </a:txBody>
                  <a:tcPr marL="5880" marR="5880" marT="5880" marB="0" anchor="b">
                    <a:lnL>
                      <a:noFill/>
                    </a:lnL>
                    <a:lnR>
                      <a:noFill/>
                    </a:lnR>
                    <a:lnT>
                      <a:noFill/>
                    </a:lnT>
                    <a:lnB>
                      <a:noFill/>
                    </a:lnB>
                    <a:solidFill>
                      <a:srgbClr val="94C5FF"/>
                    </a:solidFill>
                  </a:tcPr>
                </a:tc>
                <a:tc>
                  <a:txBody>
                    <a:bodyPr/>
                    <a:lstStyle/>
                    <a:p>
                      <a:pPr algn="r" fontAlgn="b"/>
                      <a:r>
                        <a:rPr lang="en-US" sz="700" b="0" i="0" u="none" strike="noStrike">
                          <a:solidFill>
                            <a:srgbClr val="000000"/>
                          </a:solidFill>
                          <a:effectLst/>
                          <a:latin typeface="Calibri"/>
                        </a:rPr>
                        <a:t>42.80</a:t>
                      </a:r>
                    </a:p>
                  </a:txBody>
                  <a:tcPr marL="5880" marR="5880" marT="5880" marB="0" anchor="b">
                    <a:lnL>
                      <a:noFill/>
                    </a:lnL>
                    <a:lnR>
                      <a:noFill/>
                    </a:lnR>
                    <a:lnT>
                      <a:noFill/>
                    </a:lnT>
                    <a:lnB>
                      <a:noFill/>
                    </a:lnB>
                    <a:solidFill>
                      <a:srgbClr val="0A397B"/>
                    </a:solidFill>
                  </a:tcPr>
                </a:tc>
                <a:tc>
                  <a:txBody>
                    <a:bodyPr/>
                    <a:lstStyle/>
                    <a:p>
                      <a:pPr algn="r" fontAlgn="b"/>
                      <a:r>
                        <a:rPr lang="en-US" sz="700" b="0" i="0" u="none" strike="noStrike">
                          <a:solidFill>
                            <a:srgbClr val="E1F7FF"/>
                          </a:solidFill>
                          <a:effectLst/>
                          <a:latin typeface="Calibri"/>
                        </a:rPr>
                        <a:t>68.49</a:t>
                      </a:r>
                    </a:p>
                  </a:txBody>
                  <a:tcPr marL="5880" marR="5880" marT="5880" marB="0" anchor="b">
                    <a:lnL>
                      <a:noFill/>
                    </a:lnL>
                    <a:lnR>
                      <a:noFill/>
                    </a:lnR>
                    <a:lnT>
                      <a:noFill/>
                    </a:lnT>
                    <a:lnB>
                      <a:noFill/>
                    </a:lnB>
                    <a:solidFill>
                      <a:srgbClr val="0F243E"/>
                    </a:solidFill>
                  </a:tcPr>
                </a:tc>
                <a:tc>
                  <a:txBody>
                    <a:bodyPr/>
                    <a:lstStyle/>
                    <a:p>
                      <a:pPr algn="r" fontAlgn="b"/>
                      <a:r>
                        <a:rPr lang="en-US" sz="700" b="0" i="0" u="none" strike="noStrike">
                          <a:solidFill>
                            <a:srgbClr val="E1F7FF"/>
                          </a:solidFill>
                          <a:effectLst/>
                          <a:latin typeface="Calibri"/>
                        </a:rPr>
                        <a:t>80.13</a:t>
                      </a:r>
                    </a:p>
                  </a:txBody>
                  <a:tcPr marL="5880" marR="5880" marT="5880" marB="0" anchor="b">
                    <a:lnL>
                      <a:noFill/>
                    </a:lnL>
                    <a:lnR>
                      <a:noFill/>
                    </a:lnR>
                    <a:lnT>
                      <a:noFill/>
                    </a:lnT>
                    <a:lnB>
                      <a:noFill/>
                    </a:lnB>
                    <a:solidFill>
                      <a:srgbClr val="0F243E"/>
                    </a:solidFill>
                  </a:tcPr>
                </a:tc>
                <a:tc>
                  <a:txBody>
                    <a:bodyPr/>
                    <a:lstStyle/>
                    <a:p>
                      <a:pPr algn="r" fontAlgn="b"/>
                      <a:r>
                        <a:rPr lang="en-US" sz="700" b="0" i="0" u="none" strike="noStrike">
                          <a:solidFill>
                            <a:srgbClr val="E1F7FF"/>
                          </a:solidFill>
                          <a:effectLst/>
                          <a:latin typeface="Calibri"/>
                        </a:rPr>
                        <a:t>73.57</a:t>
                      </a:r>
                    </a:p>
                  </a:txBody>
                  <a:tcPr marL="5880" marR="5880" marT="5880" marB="0" anchor="b">
                    <a:lnL>
                      <a:noFill/>
                    </a:lnL>
                    <a:lnR>
                      <a:noFill/>
                    </a:lnR>
                    <a:lnT>
                      <a:noFill/>
                    </a:lnT>
                    <a:lnB>
                      <a:noFill/>
                    </a:lnB>
                    <a:solidFill>
                      <a:srgbClr val="0F243E"/>
                    </a:solidFill>
                  </a:tcPr>
                </a:tc>
                <a:tc>
                  <a:txBody>
                    <a:bodyPr/>
                    <a:lstStyle/>
                    <a:p>
                      <a:pPr algn="r" fontAlgn="b"/>
                      <a:r>
                        <a:rPr lang="en-US" sz="700" b="0" i="0" u="none" strike="noStrike">
                          <a:solidFill>
                            <a:srgbClr val="000000"/>
                          </a:solidFill>
                          <a:effectLst/>
                          <a:latin typeface="Calibri"/>
                        </a:rPr>
                        <a:t>22.40</a:t>
                      </a:r>
                    </a:p>
                  </a:txBody>
                  <a:tcPr marL="5880" marR="5880" marT="5880" marB="0" anchor="b">
                    <a:lnL>
                      <a:noFill/>
                    </a:lnL>
                    <a:lnR>
                      <a:noFill/>
                    </a:lnR>
                    <a:lnT>
                      <a:noFill/>
                    </a:lnT>
                    <a:lnB>
                      <a:noFill/>
                    </a:lnB>
                    <a:solidFill>
                      <a:srgbClr val="1B78FF"/>
                    </a:solidFill>
                  </a:tcPr>
                </a:tc>
                <a:tc>
                  <a:txBody>
                    <a:bodyPr/>
                    <a:lstStyle/>
                    <a:p>
                      <a:pPr algn="r" fontAlgn="b"/>
                      <a:r>
                        <a:rPr lang="en-US" sz="700" b="0" i="0" u="none" strike="noStrike">
                          <a:solidFill>
                            <a:srgbClr val="000000"/>
                          </a:solidFill>
                          <a:effectLst/>
                          <a:latin typeface="Calibri"/>
                        </a:rPr>
                        <a:t>0.13</a:t>
                      </a:r>
                    </a:p>
                  </a:txBody>
                  <a:tcPr marL="5880" marR="5880" marT="5880" marB="0" anchor="b">
                    <a:lnL>
                      <a:noFill/>
                    </a:lnL>
                    <a:lnR>
                      <a:noFill/>
                    </a:lnR>
                    <a:lnT>
                      <a:noFill/>
                    </a:lnT>
                    <a:lnB>
                      <a:noFill/>
                    </a:lnB>
                    <a:solidFill>
                      <a:srgbClr val="E0F7FF"/>
                    </a:solidFill>
                  </a:tcPr>
                </a:tc>
                <a:tc>
                  <a:txBody>
                    <a:bodyPr/>
                    <a:lstStyle/>
                    <a:p>
                      <a:pPr algn="r" fontAlgn="b"/>
                      <a:r>
                        <a:rPr lang="en-US" sz="700" b="0" i="0" u="none" strike="noStrike">
                          <a:solidFill>
                            <a:srgbClr val="000000"/>
                          </a:solidFill>
                          <a:effectLst/>
                          <a:latin typeface="Calibri"/>
                        </a:rPr>
                        <a:t>37.04</a:t>
                      </a:r>
                    </a:p>
                  </a:txBody>
                  <a:tcPr marL="5880" marR="5880" marT="5880" marB="0" anchor="b">
                    <a:lnL>
                      <a:noFill/>
                    </a:lnL>
                    <a:lnR>
                      <a:noFill/>
                    </a:lnR>
                    <a:lnT>
                      <a:noFill/>
                    </a:lnT>
                    <a:lnB>
                      <a:noFill/>
                    </a:lnB>
                    <a:solidFill>
                      <a:srgbClr val="0A51B5"/>
                    </a:solidFill>
                  </a:tcPr>
                </a:tc>
                <a:tc>
                  <a:txBody>
                    <a:bodyPr/>
                    <a:lstStyle/>
                    <a:p>
                      <a:pPr algn="r" fontAlgn="b"/>
                      <a:r>
                        <a:rPr lang="en-US" sz="700" b="0" i="0" u="none" strike="noStrike">
                          <a:solidFill>
                            <a:srgbClr val="000000"/>
                          </a:solidFill>
                          <a:effectLst/>
                          <a:latin typeface="Calibri"/>
                        </a:rPr>
                        <a:t>1.46</a:t>
                      </a:r>
                    </a:p>
                  </a:txBody>
                  <a:tcPr marL="5880" marR="5880" marT="5880" marB="0" anchor="b">
                    <a:lnL>
                      <a:noFill/>
                    </a:lnL>
                    <a:lnR>
                      <a:noFill/>
                    </a:lnR>
                    <a:lnT>
                      <a:noFill/>
                    </a:lnT>
                    <a:lnB>
                      <a:noFill/>
                    </a:lnB>
                    <a:solidFill>
                      <a:srgbClr val="0A51B5"/>
                    </a:solidFill>
                  </a:tcPr>
                </a:tc>
              </a:tr>
              <a:tr h="126635">
                <a:tc>
                  <a:txBody>
                    <a:bodyPr/>
                    <a:lstStyle/>
                    <a:p>
                      <a:pPr algn="l" fontAlgn="b"/>
                      <a:r>
                        <a:rPr lang="en-US" sz="700" b="0" i="0" u="none" strike="noStrike">
                          <a:solidFill>
                            <a:srgbClr val="000000"/>
                          </a:solidFill>
                          <a:effectLst/>
                          <a:latin typeface="Calibri"/>
                        </a:rPr>
                        <a:t>2012</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a:t>
                      </a:r>
                    </a:p>
                  </a:txBody>
                  <a:tcPr marL="5880" marR="5880" marT="5880" marB="0" anchor="b">
                    <a:lnL>
                      <a:noFill/>
                    </a:lnL>
                    <a:lnR>
                      <a:noFill/>
                    </a:lnR>
                    <a:lnT>
                      <a:noFill/>
                    </a:lnT>
                    <a:lnB>
                      <a:noFill/>
                    </a:lnB>
                    <a:solidFill>
                      <a:srgbClr val="E1F7FF"/>
                    </a:solidFill>
                  </a:tcPr>
                </a:tc>
                <a:tc>
                  <a:txBody>
                    <a:bodyPr/>
                    <a:lstStyle/>
                    <a:p>
                      <a:pPr algn="r" fontAlgn="b"/>
                      <a:r>
                        <a:rPr lang="en-US" sz="700" b="0" i="0" u="none" strike="noStrike">
                          <a:solidFill>
                            <a:srgbClr val="000000"/>
                          </a:solidFill>
                          <a:effectLst/>
                          <a:latin typeface="Calibri"/>
                        </a:rPr>
                        <a:t>1.23</a:t>
                      </a:r>
                    </a:p>
                  </a:txBody>
                  <a:tcPr marL="5880" marR="5880" marT="5880" marB="0" anchor="b">
                    <a:lnL>
                      <a:noFill/>
                    </a:lnL>
                    <a:lnR>
                      <a:noFill/>
                    </a:lnR>
                    <a:lnT>
                      <a:noFill/>
                    </a:lnT>
                    <a:lnB>
                      <a:noFill/>
                    </a:lnB>
                    <a:solidFill>
                      <a:srgbClr val="D7F0FF"/>
                    </a:solidFill>
                  </a:tcPr>
                </a:tc>
                <a:tc>
                  <a:txBody>
                    <a:bodyPr/>
                    <a:lstStyle/>
                    <a:p>
                      <a:pPr algn="r" fontAlgn="b"/>
                      <a:r>
                        <a:rPr lang="en-US" sz="700" b="0" i="0" u="none" strike="noStrike">
                          <a:solidFill>
                            <a:srgbClr val="000000"/>
                          </a:solidFill>
                          <a:effectLst/>
                          <a:latin typeface="Calibri"/>
                        </a:rPr>
                        <a:t>3.77</a:t>
                      </a:r>
                    </a:p>
                  </a:txBody>
                  <a:tcPr marL="5880" marR="5880" marT="5880" marB="0" anchor="b">
                    <a:lnL>
                      <a:noFill/>
                    </a:lnL>
                    <a:lnR>
                      <a:noFill/>
                    </a:lnR>
                    <a:lnT>
                      <a:noFill/>
                    </a:lnT>
                    <a:lnB>
                      <a:noFill/>
                    </a:lnB>
                    <a:solidFill>
                      <a:srgbClr val="C0E2FF"/>
                    </a:solidFill>
                  </a:tcPr>
                </a:tc>
                <a:tc>
                  <a:txBody>
                    <a:bodyPr/>
                    <a:lstStyle/>
                    <a:p>
                      <a:pPr algn="r" fontAlgn="b"/>
                      <a:r>
                        <a:rPr lang="en-US" sz="700" b="0" i="0" u="none" strike="noStrike">
                          <a:solidFill>
                            <a:srgbClr val="000000"/>
                          </a:solidFill>
                          <a:effectLst/>
                          <a:latin typeface="Calibri"/>
                        </a:rPr>
                        <a:t>14.40</a:t>
                      </a:r>
                    </a:p>
                  </a:txBody>
                  <a:tcPr marL="5880" marR="5880" marT="5880" marB="0" anchor="b">
                    <a:lnL>
                      <a:noFill/>
                    </a:lnL>
                    <a:lnR>
                      <a:noFill/>
                    </a:lnR>
                    <a:lnT>
                      <a:noFill/>
                    </a:lnT>
                    <a:lnB>
                      <a:noFill/>
                    </a:lnB>
                    <a:solidFill>
                      <a:srgbClr val="62A5FF"/>
                    </a:solidFill>
                  </a:tcPr>
                </a:tc>
                <a:tc>
                  <a:txBody>
                    <a:bodyPr/>
                    <a:lstStyle/>
                    <a:p>
                      <a:pPr algn="r" fontAlgn="b"/>
                      <a:r>
                        <a:rPr lang="en-US" sz="700" b="0" i="0" u="none" strike="noStrike">
                          <a:solidFill>
                            <a:srgbClr val="000000"/>
                          </a:solidFill>
                          <a:effectLst/>
                          <a:latin typeface="Calibri"/>
                        </a:rPr>
                        <a:t>15.22</a:t>
                      </a:r>
                    </a:p>
                  </a:txBody>
                  <a:tcPr marL="5880" marR="5880" marT="5880" marB="0" anchor="b">
                    <a:lnL>
                      <a:noFill/>
                    </a:lnL>
                    <a:lnR>
                      <a:noFill/>
                    </a:lnR>
                    <a:lnT>
                      <a:noFill/>
                    </a:lnT>
                    <a:lnB>
                      <a:noFill/>
                    </a:lnB>
                    <a:solidFill>
                      <a:srgbClr val="5BA1FF"/>
                    </a:solidFill>
                  </a:tcPr>
                </a:tc>
                <a:tc>
                  <a:txBody>
                    <a:bodyPr/>
                    <a:lstStyle/>
                    <a:p>
                      <a:pPr algn="r" fontAlgn="b"/>
                      <a:r>
                        <a:rPr lang="en-US" sz="700" b="0" i="0" u="none" strike="noStrike">
                          <a:solidFill>
                            <a:srgbClr val="000000"/>
                          </a:solidFill>
                          <a:effectLst/>
                          <a:latin typeface="Calibri"/>
                        </a:rPr>
                        <a:t>16.02</a:t>
                      </a:r>
                    </a:p>
                  </a:txBody>
                  <a:tcPr marL="5880" marR="5880" marT="5880" marB="0" anchor="b">
                    <a:lnL>
                      <a:noFill/>
                    </a:lnL>
                    <a:lnR>
                      <a:noFill/>
                    </a:lnR>
                    <a:lnT>
                      <a:noFill/>
                    </a:lnT>
                    <a:lnB>
                      <a:noFill/>
                    </a:lnB>
                    <a:solidFill>
                      <a:srgbClr val="549CFF"/>
                    </a:solidFill>
                  </a:tcPr>
                </a:tc>
                <a:tc>
                  <a:txBody>
                    <a:bodyPr/>
                    <a:lstStyle/>
                    <a:p>
                      <a:pPr algn="r" fontAlgn="b"/>
                      <a:r>
                        <a:rPr lang="en-US" sz="700" b="0" i="0" u="none" strike="noStrike">
                          <a:solidFill>
                            <a:srgbClr val="000000"/>
                          </a:solidFill>
                          <a:effectLst/>
                          <a:latin typeface="Calibri"/>
                        </a:rPr>
                        <a:t>0.29</a:t>
                      </a:r>
                    </a:p>
                  </a:txBody>
                  <a:tcPr marL="5880" marR="5880" marT="5880" marB="0" anchor="b">
                    <a:lnL>
                      <a:noFill/>
                    </a:lnL>
                    <a:lnR>
                      <a:noFill/>
                    </a:lnR>
                    <a:lnT>
                      <a:noFill/>
                    </a:lnT>
                    <a:lnB>
                      <a:noFill/>
                    </a:lnB>
                    <a:solidFill>
                      <a:srgbClr val="DFF6FF"/>
                    </a:solidFill>
                  </a:tcPr>
                </a:tc>
                <a:tc>
                  <a:txBody>
                    <a:bodyPr/>
                    <a:lstStyle/>
                    <a:p>
                      <a:pPr algn="r" fontAlgn="b"/>
                      <a:r>
                        <a:rPr lang="en-US" sz="700" b="0" i="0" u="none" strike="noStrike">
                          <a:solidFill>
                            <a:srgbClr val="000000"/>
                          </a:solidFill>
                          <a:effectLst/>
                          <a:latin typeface="Calibri"/>
                        </a:rPr>
                        <a:t>0.14</a:t>
                      </a:r>
                    </a:p>
                  </a:txBody>
                  <a:tcPr marL="5880" marR="5880" marT="5880" marB="0" anchor="b">
                    <a:lnL>
                      <a:noFill/>
                    </a:lnL>
                    <a:lnR>
                      <a:noFill/>
                    </a:lnR>
                    <a:lnT>
                      <a:noFill/>
                    </a:lnT>
                    <a:lnB>
                      <a:noFill/>
                    </a:lnB>
                    <a:solidFill>
                      <a:srgbClr val="E0F7FF"/>
                    </a:solidFill>
                  </a:tcPr>
                </a:tc>
                <a:tc>
                  <a:txBody>
                    <a:bodyPr/>
                    <a:lstStyle/>
                    <a:p>
                      <a:pPr algn="r" fontAlgn="b"/>
                      <a:r>
                        <a:rPr lang="en-US" sz="700" b="0" i="0" u="none" strike="noStrike">
                          <a:solidFill>
                            <a:srgbClr val="000000"/>
                          </a:solidFill>
                          <a:effectLst/>
                          <a:latin typeface="Calibri"/>
                        </a:rPr>
                        <a:t>6.38</a:t>
                      </a:r>
                    </a:p>
                  </a:txBody>
                  <a:tcPr marL="5880" marR="5880" marT="5880" marB="0" anchor="b">
                    <a:lnL>
                      <a:noFill/>
                    </a:lnL>
                    <a:lnR>
                      <a:noFill/>
                    </a:lnR>
                    <a:lnT>
                      <a:noFill/>
                    </a:lnT>
                    <a:lnB>
                      <a:noFill/>
                    </a:lnB>
                    <a:solidFill>
                      <a:srgbClr val="97D3FF"/>
                    </a:solidFill>
                  </a:tcPr>
                </a:tc>
                <a:tc>
                  <a:txBody>
                    <a:bodyPr/>
                    <a:lstStyle/>
                    <a:p>
                      <a:pPr algn="r" fontAlgn="b"/>
                      <a:r>
                        <a:rPr lang="en-US" sz="700" b="0" i="0" u="none" strike="noStrike">
                          <a:solidFill>
                            <a:srgbClr val="000000"/>
                          </a:solidFill>
                          <a:effectLst/>
                          <a:latin typeface="Calibri"/>
                        </a:rPr>
                        <a:t>0.25</a:t>
                      </a:r>
                    </a:p>
                  </a:txBody>
                  <a:tcPr marL="5880" marR="5880" marT="5880" marB="0" anchor="b">
                    <a:lnL>
                      <a:noFill/>
                    </a:lnL>
                    <a:lnR>
                      <a:noFill/>
                    </a:lnR>
                    <a:lnT>
                      <a:noFill/>
                    </a:lnT>
                    <a:lnB>
                      <a:noFill/>
                    </a:lnB>
                    <a:solidFill>
                      <a:srgbClr val="97D3FF"/>
                    </a:solidFill>
                  </a:tcPr>
                </a:tc>
              </a:tr>
              <a:tr h="126635">
                <a:tc>
                  <a:txBody>
                    <a:bodyPr/>
                    <a:lstStyle/>
                    <a:p>
                      <a:pPr algn="l" fontAlgn="b"/>
                      <a:r>
                        <a:rPr lang="en-US" sz="700" b="0" i="0" u="none" strike="noStrike">
                          <a:solidFill>
                            <a:srgbClr val="000000"/>
                          </a:solidFill>
                          <a:effectLst/>
                          <a:latin typeface="Calibri"/>
                        </a:rPr>
                        <a:t>2013</a:t>
                      </a: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0.33</a:t>
                      </a: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solidFill>
                      <a:srgbClr val="DFF6FF"/>
                    </a:solidFill>
                  </a:tcPr>
                </a:tc>
                <a:tc>
                  <a:txBody>
                    <a:bodyPr/>
                    <a:lstStyle/>
                    <a:p>
                      <a:pPr algn="r" fontAlgn="b"/>
                      <a:r>
                        <a:rPr lang="en-US" sz="700" b="0" i="0" u="none" strike="noStrike">
                          <a:solidFill>
                            <a:srgbClr val="000000"/>
                          </a:solidFill>
                          <a:effectLst/>
                          <a:latin typeface="Calibri"/>
                        </a:rPr>
                        <a:t>11.08</a:t>
                      </a: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solidFill>
                      <a:srgbClr val="7FB8FF"/>
                    </a:solidFill>
                  </a:tcPr>
                </a:tc>
                <a:tc>
                  <a:txBody>
                    <a:bodyPr/>
                    <a:lstStyle/>
                    <a:p>
                      <a:pPr algn="r" fontAlgn="b"/>
                      <a:r>
                        <a:rPr lang="en-US" sz="700" b="0" i="0" u="none" strike="noStrike">
                          <a:solidFill>
                            <a:srgbClr val="000000"/>
                          </a:solidFill>
                          <a:effectLst/>
                          <a:latin typeface="Calibri"/>
                        </a:rPr>
                        <a:t>14.83</a:t>
                      </a: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solidFill>
                      <a:srgbClr val="5EA3FF"/>
                    </a:solidFill>
                  </a:tcPr>
                </a:tc>
                <a:tc>
                  <a:txBody>
                    <a:bodyPr/>
                    <a:lstStyle/>
                    <a:p>
                      <a:pPr algn="l" fontAlgn="b"/>
                      <a:endParaRPr lang="en-US" sz="700" b="0" i="0" u="none" strike="noStrike">
                        <a:solidFill>
                          <a:srgbClr val="000000"/>
                        </a:solidFill>
                        <a:effectLst/>
                        <a:latin typeface="Calibri"/>
                      </a:endParaRP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l" fontAlgn="b"/>
                      <a:endParaRPr lang="en-US" sz="700" b="0" i="0" u="none" strike="noStrike">
                        <a:solidFill>
                          <a:srgbClr val="000000"/>
                        </a:solidFill>
                        <a:effectLst/>
                        <a:latin typeface="Calibri"/>
                      </a:endParaRPr>
                    </a:p>
                  </a:txBody>
                  <a:tcPr marL="5880" marR="5880" marT="5880"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r" fontAlgn="b"/>
                      <a:r>
                        <a:rPr lang="en-US" sz="700" b="0" i="0" u="none" strike="noStrike">
                          <a:solidFill>
                            <a:srgbClr val="000000"/>
                          </a:solidFill>
                          <a:effectLst/>
                          <a:latin typeface="Calibri"/>
                        </a:rPr>
                        <a:t>8.75</a:t>
                      </a:r>
                    </a:p>
                  </a:txBody>
                  <a:tcPr marL="5880" marR="5880" marT="5880" marB="0" anchor="b">
                    <a:lnL>
                      <a:noFill/>
                    </a:lnL>
                    <a:lnR>
                      <a:noFill/>
                    </a:lnR>
                    <a:lnT>
                      <a:noFill/>
                    </a:lnT>
                    <a:lnB>
                      <a:noFill/>
                    </a:lnB>
                    <a:solidFill>
                      <a:srgbClr val="84C5FF"/>
                    </a:solidFill>
                  </a:tcPr>
                </a:tc>
                <a:tc>
                  <a:txBody>
                    <a:bodyPr/>
                    <a:lstStyle/>
                    <a:p>
                      <a:pPr algn="r" fontAlgn="b"/>
                      <a:r>
                        <a:rPr lang="en-US" sz="700" b="0" i="0" u="none" strike="noStrike">
                          <a:solidFill>
                            <a:srgbClr val="000000"/>
                          </a:solidFill>
                          <a:effectLst/>
                          <a:latin typeface="Calibri"/>
                        </a:rPr>
                        <a:t>0.34</a:t>
                      </a:r>
                    </a:p>
                  </a:txBody>
                  <a:tcPr marL="5880" marR="5880" marT="5880" marB="0" anchor="b">
                    <a:lnL>
                      <a:noFill/>
                    </a:lnL>
                    <a:lnR>
                      <a:noFill/>
                    </a:lnR>
                    <a:lnT>
                      <a:noFill/>
                    </a:lnT>
                    <a:lnB>
                      <a:noFill/>
                    </a:lnB>
                    <a:solidFill>
                      <a:srgbClr val="84C5FF"/>
                    </a:solidFill>
                  </a:tcPr>
                </a:tc>
              </a:tr>
              <a:tr h="126635">
                <a:tc>
                  <a:txBody>
                    <a:bodyPr/>
                    <a:lstStyle/>
                    <a:p>
                      <a:pPr algn="l" fontAlgn="b"/>
                      <a:r>
                        <a:rPr lang="en-US" sz="700" b="1" i="0" u="none" strike="noStrike">
                          <a:solidFill>
                            <a:srgbClr val="000000"/>
                          </a:solidFill>
                          <a:effectLst/>
                          <a:latin typeface="Calibri"/>
                        </a:rPr>
                        <a:t>Monthly average (mm)</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r" fontAlgn="b"/>
                      <a:r>
                        <a:rPr lang="en-US" sz="700" b="1" i="0" u="none" strike="noStrike">
                          <a:solidFill>
                            <a:srgbClr val="000000"/>
                          </a:solidFill>
                          <a:effectLst/>
                          <a:latin typeface="Calibri"/>
                        </a:rPr>
                        <a:t>0.45</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BAECFF"/>
                    </a:solidFill>
                  </a:tcPr>
                </a:tc>
                <a:tc>
                  <a:txBody>
                    <a:bodyPr/>
                    <a:lstStyle/>
                    <a:p>
                      <a:pPr algn="r" fontAlgn="b"/>
                      <a:r>
                        <a:rPr lang="en-US" sz="700" b="1" i="0" u="none" strike="noStrike">
                          <a:solidFill>
                            <a:srgbClr val="000000"/>
                          </a:solidFill>
                          <a:effectLst/>
                          <a:latin typeface="Calibri"/>
                        </a:rPr>
                        <a:t>7.90</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83C4FF"/>
                    </a:solidFill>
                  </a:tcPr>
                </a:tc>
                <a:tc>
                  <a:txBody>
                    <a:bodyPr/>
                    <a:lstStyle/>
                    <a:p>
                      <a:pPr algn="r" fontAlgn="b"/>
                      <a:r>
                        <a:rPr lang="en-US" sz="700" b="1" i="0" u="none" strike="noStrike">
                          <a:solidFill>
                            <a:srgbClr val="000000"/>
                          </a:solidFill>
                          <a:effectLst/>
                          <a:latin typeface="Calibri"/>
                        </a:rPr>
                        <a:t>21.63</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1D7BFF"/>
                    </a:solidFill>
                  </a:tcPr>
                </a:tc>
                <a:tc>
                  <a:txBody>
                    <a:bodyPr/>
                    <a:lstStyle/>
                    <a:p>
                      <a:pPr algn="r" fontAlgn="b"/>
                      <a:r>
                        <a:rPr lang="en-US" sz="700" b="1" i="0" u="none" strike="noStrike">
                          <a:solidFill>
                            <a:srgbClr val="000000"/>
                          </a:solidFill>
                          <a:effectLst/>
                          <a:latin typeface="Calibri"/>
                        </a:rPr>
                        <a:t>33.89</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0756C9"/>
                    </a:solidFill>
                  </a:tcPr>
                </a:tc>
                <a:tc>
                  <a:txBody>
                    <a:bodyPr/>
                    <a:lstStyle/>
                    <a:p>
                      <a:pPr algn="r" fontAlgn="b"/>
                      <a:r>
                        <a:rPr lang="en-US" sz="700" b="1" i="0" u="none" strike="noStrike">
                          <a:solidFill>
                            <a:srgbClr val="000000"/>
                          </a:solidFill>
                          <a:effectLst/>
                          <a:latin typeface="Calibri"/>
                        </a:rPr>
                        <a:t>30.99</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045CDC"/>
                    </a:solidFill>
                  </a:tcPr>
                </a:tc>
                <a:tc>
                  <a:txBody>
                    <a:bodyPr/>
                    <a:lstStyle/>
                    <a:p>
                      <a:pPr algn="r" fontAlgn="b"/>
                      <a:r>
                        <a:rPr lang="en-US" sz="700" b="1" i="0" u="none" strike="noStrike">
                          <a:solidFill>
                            <a:srgbClr val="000000"/>
                          </a:solidFill>
                          <a:effectLst/>
                          <a:latin typeface="Calibri"/>
                        </a:rPr>
                        <a:t>24.44</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086CFF"/>
                    </a:solidFill>
                  </a:tcPr>
                </a:tc>
                <a:tc>
                  <a:txBody>
                    <a:bodyPr/>
                    <a:lstStyle/>
                    <a:p>
                      <a:pPr algn="r" fontAlgn="b"/>
                      <a:r>
                        <a:rPr lang="en-US" sz="700" b="1" i="0" u="none" strike="noStrike">
                          <a:solidFill>
                            <a:srgbClr val="000000"/>
                          </a:solidFill>
                          <a:effectLst/>
                          <a:latin typeface="Calibri"/>
                        </a:rPr>
                        <a:t>3.46</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A4DCFF"/>
                    </a:solidFill>
                  </a:tcPr>
                </a:tc>
                <a:tc>
                  <a:txBody>
                    <a:bodyPr/>
                    <a:lstStyle/>
                    <a:p>
                      <a:pPr algn="r" fontAlgn="b"/>
                      <a:r>
                        <a:rPr lang="en-US" sz="700" b="1" i="0" u="none" strike="noStrike">
                          <a:solidFill>
                            <a:srgbClr val="000000"/>
                          </a:solidFill>
                          <a:effectLst/>
                          <a:latin typeface="Calibri"/>
                        </a:rPr>
                        <a:t>0.35</a:t>
                      </a:r>
                    </a:p>
                  </a:txBody>
                  <a:tcPr marL="5880" marR="5880" marT="5880" marB="0" anchor="b">
                    <a:lnL>
                      <a:noFill/>
                    </a:lnL>
                    <a:lnR>
                      <a:noFill/>
                    </a:lnR>
                    <a:lnT w="6350" cap="flat" cmpd="sng" algn="ctr">
                      <a:solidFill>
                        <a:srgbClr val="95B3D7"/>
                      </a:solidFill>
                      <a:prstDash val="solid"/>
                      <a:round/>
                      <a:headEnd type="none" w="med" len="med"/>
                      <a:tailEnd type="none" w="med" len="med"/>
                    </a:lnT>
                    <a:lnB>
                      <a:noFill/>
                    </a:lnB>
                    <a:solidFill>
                      <a:srgbClr val="BBEDFF"/>
                    </a:solidFill>
                  </a:tcPr>
                </a:tc>
                <a:tc>
                  <a:txBody>
                    <a:bodyPr/>
                    <a:lstStyle/>
                    <a:p>
                      <a:pPr algn="r" fontAlgn="b"/>
                      <a:r>
                        <a:rPr lang="en-US" sz="700" b="0" i="0" u="none" strike="noStrike">
                          <a:solidFill>
                            <a:srgbClr val="000000"/>
                          </a:solidFill>
                          <a:effectLst/>
                          <a:latin typeface="Calibri"/>
                        </a:rPr>
                        <a:t>15.22</a:t>
                      </a:r>
                    </a:p>
                  </a:txBody>
                  <a:tcPr marL="5880" marR="5880" marT="5880" marB="0" anchor="b">
                    <a:lnL>
                      <a:noFill/>
                    </a:lnL>
                    <a:lnR>
                      <a:noFill/>
                    </a:lnR>
                    <a:lnT>
                      <a:noFill/>
                    </a:lnT>
                    <a:lnB>
                      <a:noFill/>
                    </a:lnB>
                    <a:solidFill>
                      <a:srgbClr val="51A1FF"/>
                    </a:solidFill>
                  </a:tcPr>
                </a:tc>
                <a:tc>
                  <a:txBody>
                    <a:bodyPr/>
                    <a:lstStyle/>
                    <a:p>
                      <a:pPr algn="r" fontAlgn="b"/>
                      <a:r>
                        <a:rPr lang="en-US" sz="700" b="0" i="0" u="none" strike="noStrike">
                          <a:solidFill>
                            <a:srgbClr val="000000"/>
                          </a:solidFill>
                          <a:effectLst/>
                          <a:latin typeface="Calibri"/>
                        </a:rPr>
                        <a:t>0.60</a:t>
                      </a:r>
                    </a:p>
                  </a:txBody>
                  <a:tcPr marL="5880" marR="5880" marT="5880" marB="0" anchor="b">
                    <a:lnL>
                      <a:noFill/>
                    </a:lnL>
                    <a:lnR>
                      <a:noFill/>
                    </a:lnR>
                    <a:lnT>
                      <a:noFill/>
                    </a:lnT>
                    <a:lnB>
                      <a:noFill/>
                    </a:lnB>
                    <a:solidFill>
                      <a:srgbClr val="51A1FF"/>
                    </a:solidFill>
                  </a:tcPr>
                </a:tc>
              </a:tr>
              <a:tr h="126635">
                <a:tc>
                  <a:txBody>
                    <a:bodyPr/>
                    <a:lstStyle/>
                    <a:p>
                      <a:pPr algn="l" fontAlgn="b"/>
                      <a:r>
                        <a:rPr lang="en-US" sz="700" b="1" i="0" u="none" strike="noStrike">
                          <a:solidFill>
                            <a:srgbClr val="000000"/>
                          </a:solidFill>
                          <a:effectLst/>
                          <a:latin typeface="Calibri"/>
                        </a:rPr>
                        <a:t>Monthly StDev (mm)</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1.28</a:t>
                      </a:r>
                    </a:p>
                  </a:txBody>
                  <a:tcPr marL="5880" marR="5880" marT="5880" marB="0" anchor="b">
                    <a:lnL>
                      <a:noFill/>
                    </a:lnL>
                    <a:lnR>
                      <a:noFill/>
                    </a:lnR>
                    <a:lnT>
                      <a:noFill/>
                    </a:lnT>
                    <a:lnB>
                      <a:noFill/>
                    </a:lnB>
                  </a:tcPr>
                </a:tc>
                <a:tc>
                  <a:txBody>
                    <a:bodyPr/>
                    <a:lstStyle/>
                    <a:p>
                      <a:pPr algn="r" fontAlgn="b"/>
                      <a:r>
                        <a:rPr lang="en-US" sz="700" b="0" i="0" u="none" strike="noStrike" dirty="0">
                          <a:solidFill>
                            <a:srgbClr val="000000"/>
                          </a:solidFill>
                          <a:effectLst/>
                          <a:latin typeface="Calibri"/>
                        </a:rPr>
                        <a:t>10.90</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21.35</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23.01</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22.71</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17.64</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4.84</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0.61</a:t>
                      </a:r>
                    </a:p>
                  </a:txBody>
                  <a:tcPr marL="5880" marR="5880" marT="5880" marB="0" anchor="b">
                    <a:lnL>
                      <a:noFill/>
                    </a:lnL>
                    <a:lnR>
                      <a:noFill/>
                    </a:lnR>
                    <a:lnT>
                      <a:noFill/>
                    </a:lnT>
                    <a:lnB>
                      <a:noFill/>
                    </a:lnB>
                  </a:tcPr>
                </a:tc>
                <a:tc>
                  <a:txBody>
                    <a:bodyPr/>
                    <a:lstStyle/>
                    <a:p>
                      <a:pPr algn="r" fontAlgn="b"/>
                      <a:r>
                        <a:rPr lang="en-US" sz="700" b="0" i="0" u="none" strike="noStrike">
                          <a:solidFill>
                            <a:srgbClr val="000000"/>
                          </a:solidFill>
                          <a:effectLst/>
                          <a:latin typeface="Calibri"/>
                        </a:rPr>
                        <a:t>10.24</a:t>
                      </a:r>
                    </a:p>
                  </a:txBody>
                  <a:tcPr marL="5880" marR="5880" marT="5880" marB="0" anchor="b">
                    <a:lnL>
                      <a:noFill/>
                    </a:lnL>
                    <a:lnR>
                      <a:noFill/>
                    </a:lnR>
                    <a:lnT>
                      <a:noFill/>
                    </a:lnT>
                    <a:lnB>
                      <a:noFill/>
                    </a:lnB>
                  </a:tcPr>
                </a:tc>
                <a:tc>
                  <a:txBody>
                    <a:bodyPr/>
                    <a:lstStyle/>
                    <a:p>
                      <a:pPr algn="r" fontAlgn="b"/>
                      <a:r>
                        <a:rPr lang="en-US" sz="700" b="0" i="0" u="none" strike="noStrike" dirty="0">
                          <a:solidFill>
                            <a:srgbClr val="000000"/>
                          </a:solidFill>
                          <a:effectLst/>
                          <a:latin typeface="Calibri"/>
                        </a:rPr>
                        <a:t>0.40</a:t>
                      </a:r>
                    </a:p>
                  </a:txBody>
                  <a:tcPr marL="5880" marR="5880" marT="5880" marB="0" anchor="b">
                    <a:lnL>
                      <a:noFill/>
                    </a:lnL>
                    <a:lnR>
                      <a:noFill/>
                    </a:lnR>
                    <a:lnT>
                      <a:noFill/>
                    </a:lnT>
                    <a:lnB>
                      <a:noFill/>
                    </a:lnB>
                  </a:tcPr>
                </a:tc>
              </a:tr>
            </a:tbl>
          </a:graphicData>
        </a:graphic>
      </p:graphicFrame>
    </p:spTree>
    <p:extLst>
      <p:ext uri="{BB962C8B-B14F-4D97-AF65-F5344CB8AC3E}">
        <p14:creationId xmlns:p14="http://schemas.microsoft.com/office/powerpoint/2010/main" val="38844157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51" y="76200"/>
            <a:ext cx="10062551" cy="6708367"/>
          </a:xfrm>
          <a:prstGeom prst="rect">
            <a:avLst/>
          </a:prstGeom>
        </p:spPr>
      </p:pic>
      <p:grpSp>
        <p:nvGrpSpPr>
          <p:cNvPr id="58" name="Group 57"/>
          <p:cNvGrpSpPr/>
          <p:nvPr/>
        </p:nvGrpSpPr>
        <p:grpSpPr>
          <a:xfrm>
            <a:off x="560491" y="785533"/>
            <a:ext cx="7057229" cy="5799895"/>
            <a:chOff x="560491" y="785533"/>
            <a:chExt cx="7057229" cy="5799895"/>
          </a:xfrm>
        </p:grpSpPr>
        <p:grpSp>
          <p:nvGrpSpPr>
            <p:cNvPr id="8" name="Group 7"/>
            <p:cNvGrpSpPr/>
            <p:nvPr/>
          </p:nvGrpSpPr>
          <p:grpSpPr>
            <a:xfrm>
              <a:off x="1487459" y="785533"/>
              <a:ext cx="6130261" cy="5799895"/>
              <a:chOff x="2238080" y="1509191"/>
              <a:chExt cx="5101857" cy="4829373"/>
            </a:xfrm>
          </p:grpSpPr>
          <p:sp>
            <p:nvSpPr>
              <p:cNvPr id="5" name="Oval 4"/>
              <p:cNvSpPr/>
              <p:nvPr/>
            </p:nvSpPr>
            <p:spPr>
              <a:xfrm>
                <a:off x="6502633" y="3746947"/>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Oval 11"/>
              <p:cNvSpPr/>
              <p:nvPr/>
            </p:nvSpPr>
            <p:spPr>
              <a:xfrm>
                <a:off x="5336595" y="2485216"/>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Oval 14"/>
              <p:cNvSpPr/>
              <p:nvPr/>
            </p:nvSpPr>
            <p:spPr>
              <a:xfrm>
                <a:off x="4404477" y="1998559"/>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Oval 15"/>
              <p:cNvSpPr/>
              <p:nvPr/>
            </p:nvSpPr>
            <p:spPr>
              <a:xfrm>
                <a:off x="4124488" y="2172682"/>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 name="Oval 16"/>
              <p:cNvSpPr/>
              <p:nvPr/>
            </p:nvSpPr>
            <p:spPr>
              <a:xfrm>
                <a:off x="3642472" y="2061347"/>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Oval 17"/>
              <p:cNvSpPr/>
              <p:nvPr/>
            </p:nvSpPr>
            <p:spPr>
              <a:xfrm>
                <a:off x="2745769" y="2141406"/>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9" name="Oval 18"/>
              <p:cNvSpPr/>
              <p:nvPr/>
            </p:nvSpPr>
            <p:spPr>
              <a:xfrm>
                <a:off x="2902618" y="1543524"/>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Oval 19"/>
              <p:cNvSpPr/>
              <p:nvPr/>
            </p:nvSpPr>
            <p:spPr>
              <a:xfrm>
                <a:off x="2495918" y="1509191"/>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Oval 20"/>
              <p:cNvSpPr/>
              <p:nvPr/>
            </p:nvSpPr>
            <p:spPr>
              <a:xfrm>
                <a:off x="2238080" y="1581188"/>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2" name="Oval 21"/>
              <p:cNvSpPr/>
              <p:nvPr/>
            </p:nvSpPr>
            <p:spPr>
              <a:xfrm>
                <a:off x="2313354" y="2517099"/>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3" name="Oval 22"/>
              <p:cNvSpPr/>
              <p:nvPr/>
            </p:nvSpPr>
            <p:spPr>
              <a:xfrm>
                <a:off x="4232665" y="4381349"/>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4" name="Oval 23"/>
              <p:cNvSpPr/>
              <p:nvPr/>
            </p:nvSpPr>
            <p:spPr>
              <a:xfrm>
                <a:off x="3998759" y="4799572"/>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5" name="Oval 24"/>
              <p:cNvSpPr/>
              <p:nvPr/>
            </p:nvSpPr>
            <p:spPr>
              <a:xfrm>
                <a:off x="3946523" y="4799572"/>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Oval 25"/>
              <p:cNvSpPr/>
              <p:nvPr/>
            </p:nvSpPr>
            <p:spPr>
              <a:xfrm>
                <a:off x="4915011" y="5116678"/>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5777169" y="5369986"/>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6469199" y="4979006"/>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6639567" y="4173356"/>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7224622" y="5621902"/>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7224622" y="5925089"/>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Oval 31"/>
              <p:cNvSpPr/>
              <p:nvPr/>
            </p:nvSpPr>
            <p:spPr>
              <a:xfrm>
                <a:off x="7224622" y="6228276"/>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3" name="Oval 32"/>
              <p:cNvSpPr/>
              <p:nvPr/>
            </p:nvSpPr>
            <p:spPr>
              <a:xfrm>
                <a:off x="6926911" y="5681356"/>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Oval 33"/>
              <p:cNvSpPr/>
              <p:nvPr/>
            </p:nvSpPr>
            <p:spPr>
              <a:xfrm>
                <a:off x="6662734" y="5378721"/>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60" name="TextBox 59"/>
            <p:cNvSpPr txBox="1"/>
            <p:nvPr/>
          </p:nvSpPr>
          <p:spPr>
            <a:xfrm>
              <a:off x="560491" y="5274311"/>
              <a:ext cx="2135084" cy="584775"/>
            </a:xfrm>
            <a:prstGeom prst="rect">
              <a:avLst/>
            </a:prstGeom>
            <a:noFill/>
          </p:spPr>
          <p:txBody>
            <a:bodyPr wrap="square" rtlCol="0">
              <a:spAutoFit/>
            </a:bodyPr>
            <a:lstStyle/>
            <a:p>
              <a:pPr algn="ctr"/>
              <a:r>
                <a:rPr lang="en-US" sz="1600" b="1" dirty="0" smtClean="0">
                  <a:solidFill>
                    <a:srgbClr val="FE6434"/>
                  </a:solidFill>
                </a:rPr>
                <a:t>Soil monitoring: </a:t>
              </a:r>
              <a:r>
                <a:rPr lang="en-US" sz="1600" b="1" dirty="0">
                  <a:solidFill>
                    <a:srgbClr val="FE6434"/>
                  </a:solidFill>
                </a:rPr>
                <a:t>SCAN stations</a:t>
              </a:r>
            </a:p>
          </p:txBody>
        </p:sp>
      </p:grpSp>
      <p:sp>
        <p:nvSpPr>
          <p:cNvPr id="3" name="Text Placeholder 2"/>
          <p:cNvSpPr>
            <a:spLocks noGrp="1"/>
          </p:cNvSpPr>
          <p:nvPr>
            <p:ph type="body" sz="quarter" idx="10"/>
          </p:nvPr>
        </p:nvSpPr>
        <p:spPr>
          <a:xfrm>
            <a:off x="5067680" y="333842"/>
            <a:ext cx="3926891" cy="907327"/>
          </a:xfrm>
        </p:spPr>
        <p:txBody>
          <a:bodyPr>
            <a:normAutofit fontScale="85000" lnSpcReduction="20000"/>
          </a:bodyPr>
          <a:lstStyle/>
          <a:p>
            <a:pPr algn="r"/>
            <a:r>
              <a:rPr lang="en-US" dirty="0" smtClean="0"/>
              <a:t>Missouri River Basin (MRB)</a:t>
            </a:r>
          </a:p>
        </p:txBody>
      </p:sp>
      <p:sp>
        <p:nvSpPr>
          <p:cNvPr id="6" name="Text Placeholder 4"/>
          <p:cNvSpPr>
            <a:spLocks noGrp="1"/>
          </p:cNvSpPr>
          <p:nvPr>
            <p:ph type="body" sz="quarter" idx="13"/>
          </p:nvPr>
        </p:nvSpPr>
        <p:spPr>
          <a:xfrm>
            <a:off x="7259999" y="6642578"/>
            <a:ext cx="1993392" cy="274320"/>
          </a:xfrm>
        </p:spPr>
        <p:txBody>
          <a:bodyPr>
            <a:normAutofit fontScale="70000" lnSpcReduction="20000"/>
          </a:bodyPr>
          <a:lstStyle/>
          <a:p>
            <a:r>
              <a:rPr lang="en-US" dirty="0" smtClean="0">
                <a:solidFill>
                  <a:schemeClr val="tx1">
                    <a:lumMod val="50000"/>
                  </a:schemeClr>
                </a:solidFill>
              </a:rPr>
              <a:t>Credit: Missouri River Climate team</a:t>
            </a:r>
            <a:endParaRPr lang="en-US" dirty="0">
              <a:solidFill>
                <a:schemeClr val="tx1">
                  <a:lumMod val="50000"/>
                </a:schemeClr>
              </a:solidFill>
            </a:endParaRPr>
          </a:p>
        </p:txBody>
      </p:sp>
      <p:sp>
        <p:nvSpPr>
          <p:cNvPr id="4" name="TextBox 3"/>
          <p:cNvSpPr txBox="1"/>
          <p:nvPr/>
        </p:nvSpPr>
        <p:spPr>
          <a:xfrm>
            <a:off x="9583300" y="1335526"/>
            <a:ext cx="1762186" cy="605294"/>
          </a:xfrm>
          <a:prstGeom prst="rect">
            <a:avLst/>
          </a:prstGeom>
          <a:noFill/>
        </p:spPr>
        <p:txBody>
          <a:bodyPr wrap="square" rtlCol="0">
            <a:spAutoFit/>
          </a:bodyPr>
          <a:lstStyle/>
          <a:p>
            <a:pPr algn="r">
              <a:spcBef>
                <a:spcPts val="200"/>
              </a:spcBef>
            </a:pPr>
            <a:r>
              <a:rPr lang="en-US" sz="1000" dirty="0" smtClean="0">
                <a:solidFill>
                  <a:srgbClr val="767171"/>
                </a:solidFill>
              </a:rPr>
              <a:t>Cities</a:t>
            </a:r>
          </a:p>
          <a:p>
            <a:pPr algn="r">
              <a:spcBef>
                <a:spcPts val="200"/>
              </a:spcBef>
            </a:pPr>
            <a:r>
              <a:rPr lang="en-US" sz="1000" dirty="0" smtClean="0">
                <a:solidFill>
                  <a:srgbClr val="767171"/>
                </a:solidFill>
              </a:rPr>
              <a:t>USACE Dams</a:t>
            </a:r>
          </a:p>
          <a:p>
            <a:pPr algn="r">
              <a:spcBef>
                <a:spcPts val="200"/>
              </a:spcBef>
            </a:pPr>
            <a:r>
              <a:rPr lang="en-US" sz="1000" dirty="0" smtClean="0">
                <a:solidFill>
                  <a:srgbClr val="767171"/>
                </a:solidFill>
              </a:rPr>
              <a:t>Rivers</a:t>
            </a:r>
            <a:endParaRPr lang="en-US" sz="1000" dirty="0">
              <a:solidFill>
                <a:srgbClr val="767171"/>
              </a:solidFill>
            </a:endParaRPr>
          </a:p>
        </p:txBody>
      </p:sp>
      <p:sp>
        <p:nvSpPr>
          <p:cNvPr id="11" name="TextBox 10"/>
          <p:cNvSpPr txBox="1"/>
          <p:nvPr/>
        </p:nvSpPr>
        <p:spPr>
          <a:xfrm>
            <a:off x="10464393" y="5680471"/>
            <a:ext cx="1762186" cy="276999"/>
          </a:xfrm>
          <a:prstGeom prst="rect">
            <a:avLst/>
          </a:prstGeom>
          <a:noFill/>
        </p:spPr>
        <p:txBody>
          <a:bodyPr wrap="square" rtlCol="0">
            <a:spAutoFit/>
          </a:bodyPr>
          <a:lstStyle/>
          <a:p>
            <a:r>
              <a:rPr lang="en-US" sz="1200" b="1" dirty="0" smtClean="0">
                <a:solidFill>
                  <a:srgbClr val="347194">
                    <a:lumMod val="75000"/>
                  </a:srgbClr>
                </a:solidFill>
              </a:rPr>
              <a:t>Great Plains</a:t>
            </a:r>
          </a:p>
        </p:txBody>
      </p:sp>
      <p:sp>
        <p:nvSpPr>
          <p:cNvPr id="13" name="TextBox 12"/>
          <p:cNvSpPr txBox="1"/>
          <p:nvPr/>
        </p:nvSpPr>
        <p:spPr>
          <a:xfrm>
            <a:off x="10658943" y="4968027"/>
            <a:ext cx="1762186" cy="276999"/>
          </a:xfrm>
          <a:prstGeom prst="rect">
            <a:avLst/>
          </a:prstGeom>
          <a:noFill/>
        </p:spPr>
        <p:txBody>
          <a:bodyPr wrap="square" rtlCol="0">
            <a:spAutoFit/>
          </a:bodyPr>
          <a:lstStyle/>
          <a:p>
            <a:r>
              <a:rPr lang="en-US" sz="1200" b="1" dirty="0" smtClean="0">
                <a:solidFill>
                  <a:srgbClr val="E9A149">
                    <a:lumMod val="75000"/>
                  </a:srgbClr>
                </a:solidFill>
              </a:rPr>
              <a:t>MRB</a:t>
            </a:r>
          </a:p>
        </p:txBody>
      </p:sp>
      <p:grpSp>
        <p:nvGrpSpPr>
          <p:cNvPr id="2" name="Group 1"/>
          <p:cNvGrpSpPr/>
          <p:nvPr/>
        </p:nvGrpSpPr>
        <p:grpSpPr>
          <a:xfrm>
            <a:off x="-461351" y="76200"/>
            <a:ext cx="10062551" cy="6708367"/>
            <a:chOff x="-461351" y="76200"/>
            <a:chExt cx="10062551" cy="6708367"/>
          </a:xfrm>
        </p:grpSpPr>
        <p:pic>
          <p:nvPicPr>
            <p:cNvPr id="50" name="Picture 49"/>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61351" y="76200"/>
              <a:ext cx="10062551" cy="6708367"/>
            </a:xfrm>
            <a:prstGeom prst="rect">
              <a:avLst/>
            </a:prstGeom>
          </p:spPr>
        </p:pic>
        <p:grpSp>
          <p:nvGrpSpPr>
            <p:cNvPr id="9" name="Group 8"/>
            <p:cNvGrpSpPr/>
            <p:nvPr/>
          </p:nvGrpSpPr>
          <p:grpSpPr>
            <a:xfrm>
              <a:off x="1123840" y="1112384"/>
              <a:ext cx="7521521" cy="4734599"/>
              <a:chOff x="-2606408" y="2427253"/>
              <a:chExt cx="7521521" cy="4734599"/>
            </a:xfrm>
          </p:grpSpPr>
          <p:sp>
            <p:nvSpPr>
              <p:cNvPr id="35" name="TextBox 34"/>
              <p:cNvSpPr txBox="1"/>
              <p:nvPr/>
            </p:nvSpPr>
            <p:spPr>
              <a:xfrm>
                <a:off x="-2490988" y="2427253"/>
                <a:ext cx="1185251" cy="246221"/>
              </a:xfrm>
              <a:prstGeom prst="rect">
                <a:avLst/>
              </a:prstGeom>
              <a:noFill/>
            </p:spPr>
            <p:txBody>
              <a:bodyPr wrap="square" rtlCol="0">
                <a:spAutoFit/>
              </a:bodyPr>
              <a:lstStyle/>
              <a:p>
                <a:r>
                  <a:rPr lang="en-US" sz="1000" b="1" dirty="0" smtClean="0">
                    <a:solidFill>
                      <a:srgbClr val="767171"/>
                    </a:solidFill>
                  </a:rPr>
                  <a:t>Great Falls</a:t>
                </a:r>
              </a:p>
            </p:txBody>
          </p:sp>
          <p:sp>
            <p:nvSpPr>
              <p:cNvPr id="36" name="TextBox 35"/>
              <p:cNvSpPr txBox="1"/>
              <p:nvPr/>
            </p:nvSpPr>
            <p:spPr>
              <a:xfrm>
                <a:off x="-2606408" y="2952422"/>
                <a:ext cx="1185251" cy="246221"/>
              </a:xfrm>
              <a:prstGeom prst="rect">
                <a:avLst/>
              </a:prstGeom>
              <a:noFill/>
            </p:spPr>
            <p:txBody>
              <a:bodyPr wrap="square" rtlCol="0">
                <a:spAutoFit/>
              </a:bodyPr>
              <a:lstStyle/>
              <a:p>
                <a:r>
                  <a:rPr lang="en-US" sz="1000" b="1" dirty="0" smtClean="0">
                    <a:solidFill>
                      <a:srgbClr val="767171"/>
                    </a:solidFill>
                  </a:rPr>
                  <a:t>Helena</a:t>
                </a:r>
              </a:p>
            </p:txBody>
          </p:sp>
          <p:sp>
            <p:nvSpPr>
              <p:cNvPr id="37" name="TextBox 36"/>
              <p:cNvSpPr txBox="1"/>
              <p:nvPr/>
            </p:nvSpPr>
            <p:spPr>
              <a:xfrm>
                <a:off x="-387481" y="4990634"/>
                <a:ext cx="1185251" cy="246221"/>
              </a:xfrm>
              <a:prstGeom prst="rect">
                <a:avLst/>
              </a:prstGeom>
              <a:noFill/>
            </p:spPr>
            <p:txBody>
              <a:bodyPr wrap="square" rtlCol="0">
                <a:spAutoFit/>
              </a:bodyPr>
              <a:lstStyle/>
              <a:p>
                <a:r>
                  <a:rPr lang="en-US" sz="1000" b="1" dirty="0" smtClean="0">
                    <a:solidFill>
                      <a:srgbClr val="767171"/>
                    </a:solidFill>
                  </a:rPr>
                  <a:t>Casper</a:t>
                </a:r>
              </a:p>
            </p:txBody>
          </p:sp>
          <p:sp>
            <p:nvSpPr>
              <p:cNvPr id="38" name="TextBox 37"/>
              <p:cNvSpPr txBox="1"/>
              <p:nvPr/>
            </p:nvSpPr>
            <p:spPr>
              <a:xfrm>
                <a:off x="1676017" y="3076758"/>
                <a:ext cx="1185251" cy="246221"/>
              </a:xfrm>
              <a:prstGeom prst="rect">
                <a:avLst/>
              </a:prstGeom>
              <a:noFill/>
            </p:spPr>
            <p:txBody>
              <a:bodyPr wrap="square" rtlCol="0">
                <a:spAutoFit/>
              </a:bodyPr>
              <a:lstStyle/>
              <a:p>
                <a:r>
                  <a:rPr lang="en-US" sz="1000" b="1" dirty="0" smtClean="0">
                    <a:solidFill>
                      <a:srgbClr val="767171"/>
                    </a:solidFill>
                  </a:rPr>
                  <a:t>Bismarck</a:t>
                </a:r>
              </a:p>
            </p:txBody>
          </p:sp>
          <p:sp>
            <p:nvSpPr>
              <p:cNvPr id="39" name="TextBox 38"/>
              <p:cNvSpPr txBox="1"/>
              <p:nvPr/>
            </p:nvSpPr>
            <p:spPr>
              <a:xfrm>
                <a:off x="1243048" y="4397184"/>
                <a:ext cx="1185251" cy="246221"/>
              </a:xfrm>
              <a:prstGeom prst="rect">
                <a:avLst/>
              </a:prstGeom>
              <a:noFill/>
            </p:spPr>
            <p:txBody>
              <a:bodyPr wrap="square" rtlCol="0">
                <a:spAutoFit/>
              </a:bodyPr>
              <a:lstStyle/>
              <a:p>
                <a:r>
                  <a:rPr lang="en-US" sz="1000" b="1" dirty="0" smtClean="0">
                    <a:solidFill>
                      <a:srgbClr val="767171"/>
                    </a:solidFill>
                  </a:rPr>
                  <a:t>Pierre</a:t>
                </a:r>
              </a:p>
            </p:txBody>
          </p:sp>
          <p:sp>
            <p:nvSpPr>
              <p:cNvPr id="40" name="TextBox 39"/>
              <p:cNvSpPr txBox="1"/>
              <p:nvPr/>
            </p:nvSpPr>
            <p:spPr>
              <a:xfrm>
                <a:off x="2867356" y="4583249"/>
                <a:ext cx="1185251" cy="246221"/>
              </a:xfrm>
              <a:prstGeom prst="rect">
                <a:avLst/>
              </a:prstGeom>
              <a:noFill/>
            </p:spPr>
            <p:txBody>
              <a:bodyPr wrap="square" rtlCol="0">
                <a:spAutoFit/>
              </a:bodyPr>
              <a:lstStyle/>
              <a:p>
                <a:r>
                  <a:rPr lang="en-US" sz="1000" b="1" dirty="0" smtClean="0">
                    <a:solidFill>
                      <a:srgbClr val="767171"/>
                    </a:solidFill>
                  </a:rPr>
                  <a:t>Sioux Falls</a:t>
                </a:r>
              </a:p>
            </p:txBody>
          </p:sp>
          <p:sp>
            <p:nvSpPr>
              <p:cNvPr id="41" name="TextBox 40"/>
              <p:cNvSpPr txBox="1"/>
              <p:nvPr/>
            </p:nvSpPr>
            <p:spPr>
              <a:xfrm>
                <a:off x="-650548" y="5664364"/>
                <a:ext cx="1185251" cy="246221"/>
              </a:xfrm>
              <a:prstGeom prst="rect">
                <a:avLst/>
              </a:prstGeom>
              <a:noFill/>
            </p:spPr>
            <p:txBody>
              <a:bodyPr wrap="square" rtlCol="0">
                <a:spAutoFit/>
              </a:bodyPr>
              <a:lstStyle/>
              <a:p>
                <a:r>
                  <a:rPr lang="en-US" sz="1000" b="1" dirty="0" smtClean="0">
                    <a:solidFill>
                      <a:srgbClr val="767171"/>
                    </a:solidFill>
                  </a:rPr>
                  <a:t>Cheyenne</a:t>
                </a:r>
              </a:p>
            </p:txBody>
          </p:sp>
          <p:sp>
            <p:nvSpPr>
              <p:cNvPr id="42" name="TextBox 41"/>
              <p:cNvSpPr txBox="1"/>
              <p:nvPr/>
            </p:nvSpPr>
            <p:spPr>
              <a:xfrm>
                <a:off x="23994" y="6333745"/>
                <a:ext cx="1185251" cy="246221"/>
              </a:xfrm>
              <a:prstGeom prst="rect">
                <a:avLst/>
              </a:prstGeom>
              <a:noFill/>
            </p:spPr>
            <p:txBody>
              <a:bodyPr wrap="square" rtlCol="0">
                <a:spAutoFit/>
              </a:bodyPr>
              <a:lstStyle/>
              <a:p>
                <a:r>
                  <a:rPr lang="en-US" sz="1000" b="1" dirty="0" smtClean="0">
                    <a:solidFill>
                      <a:srgbClr val="767171"/>
                    </a:solidFill>
                  </a:rPr>
                  <a:t>Denver</a:t>
                </a:r>
              </a:p>
            </p:txBody>
          </p:sp>
          <p:sp>
            <p:nvSpPr>
              <p:cNvPr id="43" name="TextBox 42"/>
              <p:cNvSpPr txBox="1"/>
              <p:nvPr/>
            </p:nvSpPr>
            <p:spPr>
              <a:xfrm>
                <a:off x="3203535" y="5761841"/>
                <a:ext cx="1185251" cy="246221"/>
              </a:xfrm>
              <a:prstGeom prst="rect">
                <a:avLst/>
              </a:prstGeom>
              <a:noFill/>
            </p:spPr>
            <p:txBody>
              <a:bodyPr wrap="square" rtlCol="0">
                <a:spAutoFit/>
              </a:bodyPr>
              <a:lstStyle/>
              <a:p>
                <a:r>
                  <a:rPr lang="en-US" sz="1000" b="1" dirty="0" smtClean="0">
                    <a:solidFill>
                      <a:srgbClr val="767171"/>
                    </a:solidFill>
                  </a:rPr>
                  <a:t>Omaha</a:t>
                </a:r>
              </a:p>
            </p:txBody>
          </p:sp>
          <p:sp>
            <p:nvSpPr>
              <p:cNvPr id="44" name="TextBox 43"/>
              <p:cNvSpPr txBox="1"/>
              <p:nvPr/>
            </p:nvSpPr>
            <p:spPr>
              <a:xfrm>
                <a:off x="3729862" y="6750757"/>
                <a:ext cx="1185251" cy="246221"/>
              </a:xfrm>
              <a:prstGeom prst="rect">
                <a:avLst/>
              </a:prstGeom>
              <a:noFill/>
            </p:spPr>
            <p:txBody>
              <a:bodyPr wrap="square" rtlCol="0">
                <a:spAutoFit/>
              </a:bodyPr>
              <a:lstStyle/>
              <a:p>
                <a:r>
                  <a:rPr lang="en-US" sz="1000" b="1" dirty="0" smtClean="0">
                    <a:solidFill>
                      <a:srgbClr val="767171"/>
                    </a:solidFill>
                  </a:rPr>
                  <a:t>Kansas City</a:t>
                </a:r>
              </a:p>
            </p:txBody>
          </p:sp>
          <p:sp>
            <p:nvSpPr>
              <p:cNvPr id="45" name="TextBox 44"/>
              <p:cNvSpPr txBox="1"/>
              <p:nvPr/>
            </p:nvSpPr>
            <p:spPr>
              <a:xfrm>
                <a:off x="2702898" y="6915631"/>
                <a:ext cx="1185251" cy="246221"/>
              </a:xfrm>
              <a:prstGeom prst="rect">
                <a:avLst/>
              </a:prstGeom>
              <a:noFill/>
            </p:spPr>
            <p:txBody>
              <a:bodyPr wrap="square" rtlCol="0">
                <a:spAutoFit/>
              </a:bodyPr>
              <a:lstStyle/>
              <a:p>
                <a:r>
                  <a:rPr lang="en-US" sz="1000" b="1" dirty="0" smtClean="0">
                    <a:solidFill>
                      <a:srgbClr val="767171"/>
                    </a:solidFill>
                  </a:rPr>
                  <a:t>Topeka</a:t>
                </a:r>
              </a:p>
            </p:txBody>
          </p:sp>
          <p:sp>
            <p:nvSpPr>
              <p:cNvPr id="46" name="TextBox 45"/>
              <p:cNvSpPr txBox="1"/>
              <p:nvPr/>
            </p:nvSpPr>
            <p:spPr>
              <a:xfrm>
                <a:off x="-1445609" y="3329525"/>
                <a:ext cx="1185251" cy="246221"/>
              </a:xfrm>
              <a:prstGeom prst="rect">
                <a:avLst/>
              </a:prstGeom>
              <a:noFill/>
            </p:spPr>
            <p:txBody>
              <a:bodyPr wrap="square" rtlCol="0">
                <a:spAutoFit/>
              </a:bodyPr>
              <a:lstStyle/>
              <a:p>
                <a:r>
                  <a:rPr lang="en-US" sz="1000" b="1" dirty="0" smtClean="0">
                    <a:solidFill>
                      <a:srgbClr val="767171"/>
                    </a:solidFill>
                  </a:rPr>
                  <a:t>Billings</a:t>
                </a:r>
              </a:p>
            </p:txBody>
          </p:sp>
        </p:grpSp>
        <p:grpSp>
          <p:nvGrpSpPr>
            <p:cNvPr id="47" name="Group 46"/>
            <p:cNvGrpSpPr/>
            <p:nvPr/>
          </p:nvGrpSpPr>
          <p:grpSpPr>
            <a:xfrm>
              <a:off x="1850935" y="1066417"/>
              <a:ext cx="5750310" cy="3058559"/>
              <a:chOff x="-3945458" y="3127690"/>
              <a:chExt cx="5750310" cy="3058559"/>
            </a:xfrm>
          </p:grpSpPr>
          <p:sp>
            <p:nvSpPr>
              <p:cNvPr id="48" name="TextBox 47"/>
              <p:cNvSpPr txBox="1"/>
              <p:nvPr/>
            </p:nvSpPr>
            <p:spPr>
              <a:xfrm>
                <a:off x="-2179798" y="3127690"/>
                <a:ext cx="1185251" cy="261610"/>
              </a:xfrm>
              <a:prstGeom prst="rect">
                <a:avLst/>
              </a:prstGeom>
              <a:noFill/>
            </p:spPr>
            <p:txBody>
              <a:bodyPr wrap="square" rtlCol="0">
                <a:spAutoFit/>
              </a:bodyPr>
              <a:lstStyle/>
              <a:p>
                <a:r>
                  <a:rPr lang="en-US" sz="1050" b="1" dirty="0" smtClean="0">
                    <a:solidFill>
                      <a:srgbClr val="767171">
                        <a:lumMod val="50000"/>
                      </a:srgbClr>
                    </a:solidFill>
                    <a:effectLst>
                      <a:outerShdw blurRad="63500" sx="102000" sy="102000" algn="ctr" rotWithShape="0">
                        <a:srgbClr val="FFFFFF">
                          <a:alpha val="40000"/>
                        </a:srgbClr>
                      </a:outerShdw>
                    </a:effectLst>
                  </a:rPr>
                  <a:t>Fort Peck</a:t>
                </a:r>
              </a:p>
            </p:txBody>
          </p:sp>
          <p:sp>
            <p:nvSpPr>
              <p:cNvPr id="49" name="TextBox 48"/>
              <p:cNvSpPr txBox="1"/>
              <p:nvPr/>
            </p:nvSpPr>
            <p:spPr>
              <a:xfrm>
                <a:off x="-1206675" y="3672298"/>
                <a:ext cx="1185251" cy="261610"/>
              </a:xfrm>
              <a:prstGeom prst="rect">
                <a:avLst/>
              </a:prstGeom>
              <a:noFill/>
            </p:spPr>
            <p:txBody>
              <a:bodyPr wrap="square" rtlCol="0">
                <a:spAutoFit/>
              </a:bodyPr>
              <a:lstStyle/>
              <a:p>
                <a:r>
                  <a:rPr lang="en-US" sz="1050" b="1" dirty="0" smtClean="0">
                    <a:solidFill>
                      <a:srgbClr val="767171">
                        <a:lumMod val="50000"/>
                      </a:srgbClr>
                    </a:solidFill>
                    <a:effectLst>
                      <a:outerShdw blurRad="63500" sx="102000" sy="102000" algn="ctr" rotWithShape="0">
                        <a:srgbClr val="FFFFFF">
                          <a:alpha val="40000"/>
                        </a:srgbClr>
                      </a:outerShdw>
                    </a:effectLst>
                  </a:rPr>
                  <a:t>Garrison</a:t>
                </a:r>
              </a:p>
            </p:txBody>
          </p:sp>
          <p:sp>
            <p:nvSpPr>
              <p:cNvPr id="51" name="TextBox 50"/>
              <p:cNvSpPr txBox="1"/>
              <p:nvPr/>
            </p:nvSpPr>
            <p:spPr>
              <a:xfrm>
                <a:off x="-329830" y="4978829"/>
                <a:ext cx="1185251" cy="261610"/>
              </a:xfrm>
              <a:prstGeom prst="rect">
                <a:avLst/>
              </a:prstGeom>
              <a:noFill/>
            </p:spPr>
            <p:txBody>
              <a:bodyPr wrap="square" rtlCol="0">
                <a:spAutoFit/>
              </a:bodyPr>
              <a:lstStyle/>
              <a:p>
                <a:r>
                  <a:rPr lang="en-US" sz="1050" b="1" dirty="0" err="1" smtClean="0">
                    <a:solidFill>
                      <a:srgbClr val="767171">
                        <a:lumMod val="50000"/>
                      </a:srgbClr>
                    </a:solidFill>
                    <a:effectLst>
                      <a:outerShdw blurRad="63500" sx="102000" sy="102000" algn="ctr" rotWithShape="0">
                        <a:srgbClr val="FFFFFF">
                          <a:alpha val="40000"/>
                        </a:srgbClr>
                      </a:outerShdw>
                    </a:effectLst>
                  </a:rPr>
                  <a:t>Oahe</a:t>
                </a:r>
                <a:endParaRPr lang="en-US" sz="1050" b="1" dirty="0" smtClean="0">
                  <a:solidFill>
                    <a:srgbClr val="767171">
                      <a:lumMod val="50000"/>
                    </a:srgbClr>
                  </a:solidFill>
                  <a:effectLst>
                    <a:outerShdw blurRad="63500" sx="102000" sy="102000" algn="ctr" rotWithShape="0">
                      <a:srgbClr val="FFFFFF">
                        <a:alpha val="40000"/>
                      </a:srgbClr>
                    </a:outerShdw>
                  </a:effectLst>
                </a:endParaRPr>
              </a:p>
            </p:txBody>
          </p:sp>
          <p:sp>
            <p:nvSpPr>
              <p:cNvPr id="53" name="TextBox 52"/>
              <p:cNvSpPr txBox="1"/>
              <p:nvPr/>
            </p:nvSpPr>
            <p:spPr>
              <a:xfrm>
                <a:off x="-20811" y="5198848"/>
                <a:ext cx="1185251" cy="261610"/>
              </a:xfrm>
              <a:prstGeom prst="rect">
                <a:avLst/>
              </a:prstGeom>
              <a:noFill/>
            </p:spPr>
            <p:txBody>
              <a:bodyPr wrap="square" rtlCol="0">
                <a:spAutoFit/>
              </a:bodyPr>
              <a:lstStyle/>
              <a:p>
                <a:r>
                  <a:rPr lang="en-US" sz="1050" b="1" dirty="0" smtClean="0">
                    <a:solidFill>
                      <a:srgbClr val="767171">
                        <a:lumMod val="50000"/>
                      </a:srgbClr>
                    </a:solidFill>
                    <a:effectLst>
                      <a:outerShdw blurRad="63500" sx="102000" sy="102000" algn="ctr" rotWithShape="0">
                        <a:srgbClr val="FFFFFF">
                          <a:alpha val="40000"/>
                        </a:srgbClr>
                      </a:outerShdw>
                    </a:effectLst>
                  </a:rPr>
                  <a:t>Big Bend</a:t>
                </a:r>
              </a:p>
            </p:txBody>
          </p:sp>
          <p:sp>
            <p:nvSpPr>
              <p:cNvPr id="56" name="TextBox 55"/>
              <p:cNvSpPr txBox="1"/>
              <p:nvPr/>
            </p:nvSpPr>
            <p:spPr>
              <a:xfrm>
                <a:off x="-618050" y="5784758"/>
                <a:ext cx="1185251" cy="261610"/>
              </a:xfrm>
              <a:prstGeom prst="rect">
                <a:avLst/>
              </a:prstGeom>
              <a:noFill/>
            </p:spPr>
            <p:txBody>
              <a:bodyPr wrap="square" rtlCol="0">
                <a:spAutoFit/>
              </a:bodyPr>
              <a:lstStyle/>
              <a:p>
                <a:r>
                  <a:rPr lang="en-US" sz="1050" b="1" dirty="0" smtClean="0">
                    <a:solidFill>
                      <a:srgbClr val="767171">
                        <a:lumMod val="50000"/>
                      </a:srgbClr>
                    </a:solidFill>
                    <a:effectLst>
                      <a:outerShdw blurRad="63500" sx="102000" sy="102000" algn="ctr" rotWithShape="0">
                        <a:srgbClr val="FFFFFF">
                          <a:alpha val="40000"/>
                        </a:srgbClr>
                      </a:outerShdw>
                    </a:effectLst>
                  </a:rPr>
                  <a:t>Fort Randall</a:t>
                </a:r>
              </a:p>
            </p:txBody>
          </p:sp>
          <p:sp>
            <p:nvSpPr>
              <p:cNvPr id="54" name="TextBox 53"/>
              <p:cNvSpPr txBox="1"/>
              <p:nvPr/>
            </p:nvSpPr>
            <p:spPr>
              <a:xfrm>
                <a:off x="619601" y="5924639"/>
                <a:ext cx="1185251" cy="261610"/>
              </a:xfrm>
              <a:prstGeom prst="rect">
                <a:avLst/>
              </a:prstGeom>
              <a:noFill/>
            </p:spPr>
            <p:txBody>
              <a:bodyPr wrap="square" rtlCol="0">
                <a:spAutoFit/>
              </a:bodyPr>
              <a:lstStyle/>
              <a:p>
                <a:r>
                  <a:rPr lang="en-US" sz="1050" b="1" dirty="0" err="1" smtClean="0">
                    <a:solidFill>
                      <a:srgbClr val="767171">
                        <a:lumMod val="50000"/>
                      </a:srgbClr>
                    </a:solidFill>
                    <a:effectLst>
                      <a:outerShdw blurRad="63500" sx="102000" sy="102000" algn="ctr" rotWithShape="0">
                        <a:srgbClr val="FFFFFF">
                          <a:alpha val="40000"/>
                        </a:srgbClr>
                      </a:outerShdw>
                    </a:effectLst>
                  </a:rPr>
                  <a:t>Gavins</a:t>
                </a:r>
                <a:r>
                  <a:rPr lang="en-US" sz="1050" b="1" dirty="0" smtClean="0">
                    <a:solidFill>
                      <a:srgbClr val="767171">
                        <a:lumMod val="50000"/>
                      </a:srgbClr>
                    </a:solidFill>
                    <a:effectLst>
                      <a:outerShdw blurRad="63500" sx="102000" sy="102000" algn="ctr" rotWithShape="0">
                        <a:srgbClr val="FFFFFF">
                          <a:alpha val="40000"/>
                        </a:srgbClr>
                      </a:outerShdw>
                    </a:effectLst>
                  </a:rPr>
                  <a:t> Point</a:t>
                </a:r>
              </a:p>
            </p:txBody>
          </p:sp>
          <p:sp>
            <p:nvSpPr>
              <p:cNvPr id="59" name="TextBox 58"/>
              <p:cNvSpPr txBox="1"/>
              <p:nvPr/>
            </p:nvSpPr>
            <p:spPr>
              <a:xfrm>
                <a:off x="-3945458" y="3571077"/>
                <a:ext cx="1185251" cy="261610"/>
              </a:xfrm>
              <a:prstGeom prst="rect">
                <a:avLst/>
              </a:prstGeom>
              <a:noFill/>
            </p:spPr>
            <p:txBody>
              <a:bodyPr wrap="square" rtlCol="0">
                <a:spAutoFit/>
              </a:bodyPr>
              <a:lstStyle/>
              <a:p>
                <a:r>
                  <a:rPr lang="en-US" sz="1050" b="1" dirty="0" smtClean="0">
                    <a:solidFill>
                      <a:srgbClr val="767171">
                        <a:lumMod val="50000"/>
                      </a:srgbClr>
                    </a:solidFill>
                    <a:effectLst>
                      <a:outerShdw blurRad="63500" sx="102000" sy="102000" algn="ctr" rotWithShape="0">
                        <a:srgbClr val="FFFFFF">
                          <a:alpha val="40000"/>
                        </a:srgbClr>
                      </a:outerShdw>
                    </a:effectLst>
                  </a:rPr>
                  <a:t>Canyon Ferry</a:t>
                </a:r>
              </a:p>
            </p:txBody>
          </p:sp>
        </p:grpSp>
        <p:sp>
          <p:nvSpPr>
            <p:cNvPr id="7" name="TextBox 6"/>
            <p:cNvSpPr txBox="1"/>
            <p:nvPr/>
          </p:nvSpPr>
          <p:spPr>
            <a:xfrm>
              <a:off x="2909333" y="1814600"/>
              <a:ext cx="2370502" cy="646331"/>
            </a:xfrm>
            <a:prstGeom prst="rect">
              <a:avLst/>
            </a:prstGeom>
            <a:noFill/>
          </p:spPr>
          <p:txBody>
            <a:bodyPr wrap="square" rtlCol="0">
              <a:spAutoFit/>
            </a:bodyPr>
            <a:lstStyle/>
            <a:p>
              <a:pPr algn="ctr"/>
              <a:r>
                <a:rPr lang="en-US" b="1" dirty="0">
                  <a:solidFill>
                    <a:srgbClr val="767171"/>
                  </a:solidFill>
                  <a:effectLst>
                    <a:outerShdw blurRad="63500" sx="102000" sy="102000" algn="ctr" rotWithShape="0">
                      <a:prstClr val="black">
                        <a:alpha val="40000"/>
                      </a:prstClr>
                    </a:outerShdw>
                  </a:effectLst>
                </a:rPr>
                <a:t>Upper Basin </a:t>
              </a:r>
              <a:r>
                <a:rPr lang="en-US" b="1" dirty="0" smtClean="0">
                  <a:solidFill>
                    <a:srgbClr val="767171"/>
                  </a:solidFill>
                  <a:effectLst>
                    <a:outerShdw blurRad="63500" sx="102000" sy="102000" algn="ctr" rotWithShape="0">
                      <a:prstClr val="black">
                        <a:alpha val="40000"/>
                      </a:prstClr>
                    </a:outerShdw>
                  </a:effectLst>
                </a:rPr>
                <a:t>Plains Focus </a:t>
              </a:r>
              <a:r>
                <a:rPr lang="en-US" b="1" dirty="0">
                  <a:solidFill>
                    <a:srgbClr val="767171"/>
                  </a:solidFill>
                  <a:effectLst>
                    <a:outerShdw blurRad="63500" sx="102000" sy="102000" algn="ctr" rotWithShape="0">
                      <a:prstClr val="black">
                        <a:alpha val="40000"/>
                      </a:prstClr>
                    </a:outerShdw>
                  </a:effectLst>
                </a:rPr>
                <a:t>Region</a:t>
              </a:r>
            </a:p>
          </p:txBody>
        </p:sp>
        <p:sp>
          <p:nvSpPr>
            <p:cNvPr id="57" name="TextBox 56"/>
            <p:cNvSpPr txBox="1"/>
            <p:nvPr/>
          </p:nvSpPr>
          <p:spPr>
            <a:xfrm>
              <a:off x="3390651" y="2779334"/>
              <a:ext cx="1748600" cy="584775"/>
            </a:xfrm>
            <a:prstGeom prst="rect">
              <a:avLst/>
            </a:prstGeom>
            <a:noFill/>
          </p:spPr>
          <p:txBody>
            <a:bodyPr wrap="square" rtlCol="0">
              <a:spAutoFit/>
            </a:bodyPr>
            <a:lstStyle/>
            <a:p>
              <a:pPr algn="ctr"/>
              <a:r>
                <a:rPr lang="en-US" sz="1600" dirty="0" smtClean="0">
                  <a:solidFill>
                    <a:srgbClr val="E9A149">
                      <a:lumMod val="75000"/>
                    </a:srgbClr>
                  </a:solidFill>
                </a:rPr>
                <a:t>Northern Great Plains</a:t>
              </a:r>
              <a:endParaRPr lang="en-US" sz="1600" dirty="0">
                <a:solidFill>
                  <a:srgbClr val="E9A149">
                    <a:lumMod val="75000"/>
                  </a:srgbClr>
                </a:solidFill>
              </a:endParaRPr>
            </a:p>
          </p:txBody>
        </p:sp>
      </p:grpSp>
      <p:sp>
        <p:nvSpPr>
          <p:cNvPr id="61" name="Text Placeholder 2"/>
          <p:cNvSpPr>
            <a:spLocks noGrp="1"/>
          </p:cNvSpPr>
          <p:nvPr>
            <p:ph type="body" sz="quarter" idx="10"/>
          </p:nvPr>
        </p:nvSpPr>
        <p:spPr>
          <a:xfrm>
            <a:off x="5220080" y="486242"/>
            <a:ext cx="3926891" cy="907327"/>
          </a:xfrm>
        </p:spPr>
        <p:txBody>
          <a:bodyPr>
            <a:normAutofit fontScale="85000" lnSpcReduction="20000"/>
          </a:bodyPr>
          <a:lstStyle/>
          <a:p>
            <a:pPr algn="r"/>
            <a:r>
              <a:rPr lang="en-US" dirty="0" smtClean="0"/>
              <a:t>Missouri River Basin (MRB)</a:t>
            </a:r>
          </a:p>
        </p:txBody>
      </p:sp>
      <p:pic>
        <p:nvPicPr>
          <p:cNvPr id="89" name="Picture 88"/>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113599" y="4030458"/>
            <a:ext cx="5555436" cy="3702904"/>
          </a:xfrm>
          <a:prstGeom prst="rect">
            <a:avLst/>
          </a:prstGeom>
        </p:spPr>
      </p:pic>
      <p:grpSp>
        <p:nvGrpSpPr>
          <p:cNvPr id="70" name="Group 69"/>
          <p:cNvGrpSpPr/>
          <p:nvPr/>
        </p:nvGrpSpPr>
        <p:grpSpPr>
          <a:xfrm>
            <a:off x="408628" y="775817"/>
            <a:ext cx="7466853" cy="5799895"/>
            <a:chOff x="150867" y="785533"/>
            <a:chExt cx="7466853" cy="5799895"/>
          </a:xfrm>
        </p:grpSpPr>
        <p:grpSp>
          <p:nvGrpSpPr>
            <p:cNvPr id="71" name="Group 70"/>
            <p:cNvGrpSpPr/>
            <p:nvPr/>
          </p:nvGrpSpPr>
          <p:grpSpPr>
            <a:xfrm>
              <a:off x="1487459" y="785533"/>
              <a:ext cx="6130261" cy="5799895"/>
              <a:chOff x="2238080" y="1509191"/>
              <a:chExt cx="5101857" cy="4829373"/>
            </a:xfrm>
          </p:grpSpPr>
          <p:sp>
            <p:nvSpPr>
              <p:cNvPr id="73" name="Oval 72"/>
              <p:cNvSpPr/>
              <p:nvPr/>
            </p:nvSpPr>
            <p:spPr>
              <a:xfrm>
                <a:off x="6502633" y="3746947"/>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4" name="Oval 73"/>
              <p:cNvSpPr/>
              <p:nvPr/>
            </p:nvSpPr>
            <p:spPr>
              <a:xfrm>
                <a:off x="5336595" y="2485216"/>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5" name="Oval 74"/>
              <p:cNvSpPr/>
              <p:nvPr/>
            </p:nvSpPr>
            <p:spPr>
              <a:xfrm>
                <a:off x="4404477" y="1998559"/>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6" name="Oval 75"/>
              <p:cNvSpPr/>
              <p:nvPr/>
            </p:nvSpPr>
            <p:spPr>
              <a:xfrm>
                <a:off x="4124488" y="2172682"/>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7" name="Oval 76"/>
              <p:cNvSpPr/>
              <p:nvPr/>
            </p:nvSpPr>
            <p:spPr>
              <a:xfrm>
                <a:off x="3642472" y="2061347"/>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8" name="Oval 77"/>
              <p:cNvSpPr/>
              <p:nvPr/>
            </p:nvSpPr>
            <p:spPr>
              <a:xfrm>
                <a:off x="2745769" y="2141406"/>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9" name="Oval 78"/>
              <p:cNvSpPr/>
              <p:nvPr/>
            </p:nvSpPr>
            <p:spPr>
              <a:xfrm>
                <a:off x="2902618" y="1543524"/>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0" name="Oval 79"/>
              <p:cNvSpPr/>
              <p:nvPr/>
            </p:nvSpPr>
            <p:spPr>
              <a:xfrm>
                <a:off x="2495918" y="1509191"/>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1" name="Oval 80"/>
              <p:cNvSpPr/>
              <p:nvPr/>
            </p:nvSpPr>
            <p:spPr>
              <a:xfrm>
                <a:off x="2238080" y="1581188"/>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2" name="Oval 81"/>
              <p:cNvSpPr/>
              <p:nvPr/>
            </p:nvSpPr>
            <p:spPr>
              <a:xfrm>
                <a:off x="2313354" y="2517099"/>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3" name="Oval 82"/>
              <p:cNvSpPr/>
              <p:nvPr/>
            </p:nvSpPr>
            <p:spPr>
              <a:xfrm>
                <a:off x="4232665" y="4381349"/>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4" name="Oval 83"/>
              <p:cNvSpPr/>
              <p:nvPr/>
            </p:nvSpPr>
            <p:spPr>
              <a:xfrm>
                <a:off x="3998759" y="4799572"/>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5" name="Oval 84"/>
              <p:cNvSpPr/>
              <p:nvPr/>
            </p:nvSpPr>
            <p:spPr>
              <a:xfrm>
                <a:off x="3946523" y="4799572"/>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6" name="Oval 85"/>
              <p:cNvSpPr/>
              <p:nvPr/>
            </p:nvSpPr>
            <p:spPr>
              <a:xfrm>
                <a:off x="4915011" y="5116678"/>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7" name="Oval 86"/>
              <p:cNvSpPr/>
              <p:nvPr/>
            </p:nvSpPr>
            <p:spPr>
              <a:xfrm>
                <a:off x="5777169" y="5369986"/>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8" name="Oval 87"/>
              <p:cNvSpPr/>
              <p:nvPr/>
            </p:nvSpPr>
            <p:spPr>
              <a:xfrm>
                <a:off x="6469199" y="4979006"/>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0" name="Oval 89"/>
              <p:cNvSpPr/>
              <p:nvPr/>
            </p:nvSpPr>
            <p:spPr>
              <a:xfrm>
                <a:off x="6639567" y="4173356"/>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Oval 90"/>
              <p:cNvSpPr/>
              <p:nvPr/>
            </p:nvSpPr>
            <p:spPr>
              <a:xfrm>
                <a:off x="7224622" y="5621902"/>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2" name="Oval 101"/>
              <p:cNvSpPr/>
              <p:nvPr/>
            </p:nvSpPr>
            <p:spPr>
              <a:xfrm>
                <a:off x="7224622" y="5925089"/>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3" name="Oval 102"/>
              <p:cNvSpPr/>
              <p:nvPr/>
            </p:nvSpPr>
            <p:spPr>
              <a:xfrm>
                <a:off x="7224622" y="6228276"/>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4" name="Oval 103"/>
              <p:cNvSpPr/>
              <p:nvPr/>
            </p:nvSpPr>
            <p:spPr>
              <a:xfrm>
                <a:off x="6926911" y="5681356"/>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5" name="Oval 104"/>
              <p:cNvSpPr/>
              <p:nvPr/>
            </p:nvSpPr>
            <p:spPr>
              <a:xfrm>
                <a:off x="6662734" y="5378721"/>
                <a:ext cx="115315" cy="110288"/>
              </a:xfrm>
              <a:prstGeom prst="ellipse">
                <a:avLst/>
              </a:prstGeom>
              <a:solidFill>
                <a:srgbClr val="FE64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72" name="TextBox 71"/>
            <p:cNvSpPr txBox="1"/>
            <p:nvPr/>
          </p:nvSpPr>
          <p:spPr>
            <a:xfrm>
              <a:off x="150867" y="4117547"/>
              <a:ext cx="2135084" cy="584775"/>
            </a:xfrm>
            <a:prstGeom prst="rect">
              <a:avLst/>
            </a:prstGeom>
            <a:noFill/>
          </p:spPr>
          <p:txBody>
            <a:bodyPr wrap="square" rtlCol="0">
              <a:spAutoFit/>
            </a:bodyPr>
            <a:lstStyle/>
            <a:p>
              <a:pPr algn="ctr"/>
              <a:r>
                <a:rPr lang="en-US" sz="1600" b="1" dirty="0" smtClean="0">
                  <a:solidFill>
                    <a:srgbClr val="FE6434"/>
                  </a:solidFill>
                </a:rPr>
                <a:t>Soil monitoring: </a:t>
              </a:r>
              <a:r>
                <a:rPr lang="en-US" sz="1600" b="1" dirty="0">
                  <a:solidFill>
                    <a:srgbClr val="FE6434"/>
                  </a:solidFill>
                </a:rPr>
                <a:t>SCAN stations</a:t>
              </a:r>
            </a:p>
          </p:txBody>
        </p:sp>
      </p:grpSp>
    </p:spTree>
    <p:extLst>
      <p:ext uri="{BB962C8B-B14F-4D97-AF65-F5344CB8AC3E}">
        <p14:creationId xmlns:p14="http://schemas.microsoft.com/office/powerpoint/2010/main" val="2589699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870836371"/>
              </p:ext>
            </p:extLst>
          </p:nvPr>
        </p:nvGraphicFramePr>
        <p:xfrm>
          <a:off x="104773" y="792831"/>
          <a:ext cx="4467227" cy="5392808"/>
        </p:xfrm>
        <a:graphic>
          <a:graphicData uri="http://schemas.openxmlformats.org/drawingml/2006/table">
            <a:tbl>
              <a:tblPr/>
              <a:tblGrid>
                <a:gridCol w="762057"/>
                <a:gridCol w="1235056"/>
                <a:gridCol w="1208778"/>
                <a:gridCol w="630668"/>
                <a:gridCol w="630668"/>
              </a:tblGrid>
              <a:tr h="144968">
                <a:tc>
                  <a:txBody>
                    <a:bodyPr/>
                    <a:lstStyle/>
                    <a:p>
                      <a:pPr algn="ctr" fontAlgn="b"/>
                      <a:r>
                        <a:rPr lang="en-US" sz="900" b="1" i="0" u="none" strike="noStrike" dirty="0">
                          <a:solidFill>
                            <a:srgbClr val="000000"/>
                          </a:solidFill>
                          <a:effectLst/>
                          <a:latin typeface="Calibri"/>
                        </a:rPr>
                        <a:t>Water Year</a:t>
                      </a:r>
                    </a:p>
                  </a:txBody>
                  <a:tcPr marL="5849" marR="5849" marT="5849" marB="0" anchor="b">
                    <a:lnL>
                      <a:noFill/>
                    </a:lnL>
                    <a:lnR>
                      <a:noFill/>
                    </a:lnR>
                    <a:lnT>
                      <a:noFill/>
                    </a:lnT>
                    <a:lnB>
                      <a:noFill/>
                    </a:lnB>
                    <a:solidFill>
                      <a:srgbClr val="E4DFEC"/>
                    </a:solidFill>
                  </a:tcPr>
                </a:tc>
                <a:tc>
                  <a:txBody>
                    <a:bodyPr/>
                    <a:lstStyle/>
                    <a:p>
                      <a:pPr algn="ctr" fontAlgn="b"/>
                      <a:r>
                        <a:rPr lang="en-US" sz="900" b="1" i="0" u="none" strike="noStrike">
                          <a:solidFill>
                            <a:srgbClr val="000000"/>
                          </a:solidFill>
                          <a:effectLst/>
                          <a:latin typeface="Calibri"/>
                        </a:rPr>
                        <a:t>First Frozen Month</a:t>
                      </a:r>
                    </a:p>
                  </a:txBody>
                  <a:tcPr marL="5849" marR="5849" marT="5849" marB="0" anchor="b">
                    <a:lnL>
                      <a:noFill/>
                    </a:lnL>
                    <a:lnR>
                      <a:noFill/>
                    </a:lnR>
                    <a:lnT>
                      <a:noFill/>
                    </a:lnT>
                    <a:lnB>
                      <a:noFill/>
                    </a:lnB>
                    <a:solidFill>
                      <a:srgbClr val="E4DFEC"/>
                    </a:solidFill>
                  </a:tcPr>
                </a:tc>
                <a:tc>
                  <a:txBody>
                    <a:bodyPr/>
                    <a:lstStyle/>
                    <a:p>
                      <a:pPr algn="ctr" fontAlgn="b"/>
                      <a:r>
                        <a:rPr lang="en-US" sz="900" b="1" i="0" u="none" strike="noStrike">
                          <a:solidFill>
                            <a:srgbClr val="000000"/>
                          </a:solidFill>
                          <a:effectLst/>
                          <a:latin typeface="Calibri"/>
                        </a:rPr>
                        <a:t>Last Frozen Month</a:t>
                      </a:r>
                    </a:p>
                  </a:txBody>
                  <a:tcPr marL="5849" marR="5849" marT="5849" marB="0" anchor="b">
                    <a:lnL>
                      <a:noFill/>
                    </a:lnL>
                    <a:lnR>
                      <a:noFill/>
                    </a:lnR>
                    <a:lnT>
                      <a:noFill/>
                    </a:lnT>
                    <a:lnB>
                      <a:noFill/>
                    </a:lnB>
                    <a:solidFill>
                      <a:srgbClr val="E4DFEC"/>
                    </a:solidFill>
                  </a:tcPr>
                </a:tc>
                <a:tc>
                  <a:txBody>
                    <a:bodyPr/>
                    <a:lstStyle/>
                    <a:p>
                      <a:pPr algn="ctr" fontAlgn="b"/>
                      <a:r>
                        <a:rPr lang="en-US" sz="900" b="1" i="0" u="none" strike="noStrike">
                          <a:solidFill>
                            <a:srgbClr val="000000"/>
                          </a:solidFill>
                          <a:effectLst/>
                          <a:latin typeface="Calibri"/>
                        </a:rPr>
                        <a:t>Duration</a:t>
                      </a:r>
                    </a:p>
                  </a:txBody>
                  <a:tcPr marL="5849" marR="5849" marT="5849" marB="0" anchor="b">
                    <a:lnL>
                      <a:noFill/>
                    </a:lnL>
                    <a:lnR>
                      <a:noFill/>
                    </a:lnR>
                    <a:lnT>
                      <a:noFill/>
                    </a:lnT>
                    <a:lnB>
                      <a:noFill/>
                    </a:lnB>
                    <a:solidFill>
                      <a:srgbClr val="E4DFEC"/>
                    </a:solidFill>
                  </a:tcPr>
                </a:tc>
                <a:tc>
                  <a:txBody>
                    <a:bodyPr/>
                    <a:lstStyle/>
                    <a:p>
                      <a:pPr algn="ctr" fontAlgn="b"/>
                      <a:r>
                        <a:rPr lang="en-US" sz="900" b="1" i="0" u="none" strike="noStrike" dirty="0">
                          <a:solidFill>
                            <a:srgbClr val="000000"/>
                          </a:solidFill>
                          <a:effectLst/>
                          <a:latin typeface="Calibri"/>
                        </a:rPr>
                        <a:t>Duration</a:t>
                      </a:r>
                    </a:p>
                  </a:txBody>
                  <a:tcPr marL="5849" marR="5849" marT="5849" marB="0" anchor="b">
                    <a:lnL>
                      <a:noFill/>
                    </a:lnL>
                    <a:lnR>
                      <a:noFill/>
                    </a:lnR>
                    <a:lnT>
                      <a:noFill/>
                    </a:lnT>
                    <a:lnB>
                      <a:noFill/>
                    </a:lnB>
                    <a:solidFill>
                      <a:srgbClr val="E4DFEC"/>
                    </a:solidFill>
                  </a:tcPr>
                </a:tc>
              </a:tr>
              <a:tr h="144968">
                <a:tc>
                  <a:txBody>
                    <a:bodyPr/>
                    <a:lstStyle/>
                    <a:p>
                      <a:pPr algn="ctr" fontAlgn="b"/>
                      <a:r>
                        <a:rPr lang="en-US" sz="900" b="0" i="0" u="none" strike="noStrike" dirty="0">
                          <a:solidFill>
                            <a:srgbClr val="000000"/>
                          </a:solidFill>
                          <a:effectLst/>
                          <a:latin typeface="Calibri"/>
                        </a:rPr>
                        <a:t>1980</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kern="1200" dirty="0">
                          <a:solidFill>
                            <a:srgbClr val="000000"/>
                          </a:solidFill>
                          <a:effectLst/>
                          <a:latin typeface="Calibri"/>
                          <a:ea typeface="+mn-ea"/>
                          <a:cs typeface="+mn-cs"/>
                        </a:rPr>
                        <a:t>Nov-Feb</a:t>
                      </a:r>
                    </a:p>
                  </a:txBody>
                  <a:tcPr marL="5849" marR="5849" marT="5849" marB="0" anchor="b">
                    <a:lnL>
                      <a:noFill/>
                    </a:lnL>
                    <a:lnR>
                      <a:noFill/>
                    </a:lnR>
                    <a:lnT>
                      <a:noFill/>
                    </a:lnT>
                    <a:lnB>
                      <a:noFill/>
                    </a:lnB>
                    <a:solidFill>
                      <a:schemeClr val="accent4">
                        <a:lumMod val="75000"/>
                      </a:schemeClr>
                    </a:solidFill>
                  </a:tcPr>
                </a:tc>
                <a:tc>
                  <a:txBody>
                    <a:bodyPr/>
                    <a:lstStyle/>
                    <a:p>
                      <a:pPr algn="ctr" fontAlgn="b"/>
                      <a:r>
                        <a:rPr lang="en-US" sz="900" b="0" i="0" u="none" strike="noStrike" kern="1200" dirty="0">
                          <a:solidFill>
                            <a:srgbClr val="000000"/>
                          </a:solidFill>
                          <a:effectLst/>
                          <a:latin typeface="Calibri"/>
                          <a:ea typeface="+mn-ea"/>
                          <a:cs typeface="+mn-cs"/>
                        </a:rPr>
                        <a:t>4</a:t>
                      </a:r>
                    </a:p>
                  </a:txBody>
                  <a:tcPr marL="5849" marR="5849" marT="5849" marB="0" anchor="b">
                    <a:lnL>
                      <a:noFill/>
                    </a:lnL>
                    <a:lnR>
                      <a:noFill/>
                    </a:lnR>
                    <a:lnT>
                      <a:noFill/>
                    </a:lnT>
                    <a:lnB>
                      <a:noFill/>
                    </a:lnB>
                    <a:solidFill>
                      <a:schemeClr val="accent4">
                        <a:lumMod val="75000"/>
                      </a:schemeClr>
                    </a:solidFill>
                  </a:tcPr>
                </a:tc>
              </a:tr>
              <a:tr h="144968">
                <a:tc>
                  <a:txBody>
                    <a:bodyPr/>
                    <a:lstStyle/>
                    <a:p>
                      <a:pPr algn="ctr" fontAlgn="b"/>
                      <a:r>
                        <a:rPr lang="en-US" sz="900" b="0" i="0" u="none" strike="noStrike">
                          <a:solidFill>
                            <a:srgbClr val="000000"/>
                          </a:solidFill>
                          <a:effectLst/>
                          <a:latin typeface="Calibri"/>
                        </a:rPr>
                        <a:t>1981</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a:noFill/>
                    </a:lnT>
                    <a:lnB>
                      <a:noFill/>
                    </a:lnB>
                    <a:solidFill>
                      <a:srgbClr val="B8CCE4"/>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chemeClr val="accent4">
                        <a:lumMod val="60000"/>
                        <a:lumOff val="40000"/>
                      </a:schemeClr>
                    </a:solidFill>
                  </a:tcPr>
                </a:tc>
              </a:tr>
              <a:tr h="152216">
                <a:tc>
                  <a:txBody>
                    <a:bodyPr/>
                    <a:lstStyle/>
                    <a:p>
                      <a:pPr algn="ctr" fontAlgn="b"/>
                      <a:r>
                        <a:rPr lang="en-US" sz="900" b="0" i="0" u="none" strike="noStrike">
                          <a:solidFill>
                            <a:srgbClr val="000000"/>
                          </a:solidFill>
                          <a:effectLst/>
                          <a:latin typeface="Calibri"/>
                        </a:rPr>
                        <a:t>1982</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December</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60000"/>
                        <a:lumOff val="40000"/>
                      </a:schemeClr>
                    </a:solidFill>
                  </a:tcPr>
                </a:tc>
              </a:tr>
              <a:tr h="152216">
                <a:tc>
                  <a:txBody>
                    <a:bodyPr/>
                    <a:lstStyle/>
                    <a:p>
                      <a:pPr algn="ctr" fontAlgn="b"/>
                      <a:r>
                        <a:rPr lang="en-US" sz="900" b="0" i="0" u="none" strike="noStrike">
                          <a:solidFill>
                            <a:srgbClr val="000000"/>
                          </a:solidFill>
                          <a:effectLst/>
                          <a:latin typeface="Calibri"/>
                        </a:rPr>
                        <a:t>1983</a:t>
                      </a:r>
                    </a:p>
                  </a:txBody>
                  <a:tcPr marL="5849" marR="5849" marT="5849"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November</a:t>
                      </a:r>
                    </a:p>
                  </a:txBody>
                  <a:tcPr marL="5849" marR="5849" marT="584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marL="0" algn="ctr" defTabSz="914400" rtl="0" eaLnBrk="1" fontAlgn="b" latinLnBrk="0" hangingPunct="1"/>
                      <a:r>
                        <a:rPr lang="en-US" sz="900" b="0" i="0" u="none" strike="noStrike" kern="1200" dirty="0">
                          <a:solidFill>
                            <a:srgbClr val="000000"/>
                          </a:solidFill>
                          <a:effectLst/>
                          <a:latin typeface="Calibri"/>
                          <a:ea typeface="+mn-ea"/>
                          <a:cs typeface="+mn-cs"/>
                        </a:rPr>
                        <a:t>Nov-Feb</a:t>
                      </a:r>
                    </a:p>
                  </a:txBody>
                  <a:tcPr marL="5849" marR="5849" marT="584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schemeClr>
                    </a:solidFill>
                  </a:tcPr>
                </a:tc>
                <a:tc>
                  <a:txBody>
                    <a:bodyPr/>
                    <a:lstStyle/>
                    <a:p>
                      <a:pPr marL="0" algn="ctr" defTabSz="914400" rtl="0" eaLnBrk="1" fontAlgn="b" latinLnBrk="0" hangingPunct="1"/>
                      <a:r>
                        <a:rPr lang="en-US" sz="900" b="0" i="0" u="none" strike="noStrike" kern="1200" dirty="0">
                          <a:solidFill>
                            <a:srgbClr val="000000"/>
                          </a:solidFill>
                          <a:effectLst/>
                          <a:latin typeface="Calibri"/>
                          <a:ea typeface="+mn-ea"/>
                          <a:cs typeface="+mn-cs"/>
                        </a:rPr>
                        <a:t>4</a:t>
                      </a:r>
                    </a:p>
                  </a:txBody>
                  <a:tcPr marL="5849" marR="5849" marT="5849"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schemeClr>
                    </a:solidFill>
                  </a:tcPr>
                </a:tc>
              </a:tr>
              <a:tr h="144968">
                <a:tc>
                  <a:txBody>
                    <a:bodyPr/>
                    <a:lstStyle/>
                    <a:p>
                      <a:pPr algn="ctr" fontAlgn="b"/>
                      <a:r>
                        <a:rPr lang="en-US" sz="900" b="0" i="0" u="none" strike="noStrike">
                          <a:solidFill>
                            <a:srgbClr val="000000"/>
                          </a:solidFill>
                          <a:effectLst/>
                          <a:latin typeface="Calibri"/>
                        </a:rPr>
                        <a:t>1984</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solidFill>
                      <a:srgbClr val="B8CCE4"/>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solidFill>
                      <a:srgbClr val="95B3D7"/>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solidFill>
                      <a:schemeClr val="accent4">
                        <a:lumMod val="60000"/>
                        <a:lumOff val="40000"/>
                      </a:schemeClr>
                    </a:solidFill>
                  </a:tcPr>
                </a:tc>
              </a:tr>
              <a:tr h="144968">
                <a:tc>
                  <a:txBody>
                    <a:bodyPr/>
                    <a:lstStyle/>
                    <a:p>
                      <a:pPr algn="ctr" fontAlgn="b"/>
                      <a:r>
                        <a:rPr lang="en-US" sz="900" b="0" i="0" u="none" strike="noStrike">
                          <a:solidFill>
                            <a:srgbClr val="000000"/>
                          </a:solidFill>
                          <a:effectLst/>
                          <a:latin typeface="Calibri"/>
                        </a:rPr>
                        <a:t>1985</a:t>
                      </a:r>
                    </a:p>
                  </a:txBody>
                  <a:tcPr marL="5849" marR="5849" marT="5849"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November</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Nov-Feb</a:t>
                      </a:r>
                    </a:p>
                  </a:txBody>
                  <a:tcPr marL="5849" marR="5849" marT="5849" marB="0" anchor="b">
                    <a:lnL>
                      <a:noFill/>
                    </a:lnL>
                    <a:lnR>
                      <a:noFill/>
                    </a:lnR>
                    <a:lnT>
                      <a:noFill/>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chemeClr val="accent4">
                        <a:lumMod val="75000"/>
                      </a:schemeClr>
                    </a:solidFill>
                  </a:tcPr>
                </a:tc>
              </a:tr>
              <a:tr h="144968">
                <a:tc>
                  <a:txBody>
                    <a:bodyPr/>
                    <a:lstStyle/>
                    <a:p>
                      <a:pPr algn="ctr" fontAlgn="b"/>
                      <a:r>
                        <a:rPr lang="en-US" sz="900" b="0" i="0" u="none" strike="noStrike">
                          <a:solidFill>
                            <a:srgbClr val="000000"/>
                          </a:solidFill>
                          <a:effectLst/>
                          <a:latin typeface="Calibri"/>
                        </a:rPr>
                        <a:t>1986</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Nov-Feb</a:t>
                      </a:r>
                    </a:p>
                  </a:txBody>
                  <a:tcPr marL="5849" marR="5849" marT="5849" marB="0" anchor="b">
                    <a:lnL>
                      <a:noFill/>
                    </a:lnL>
                    <a:lnR>
                      <a:noFill/>
                    </a:lnR>
                    <a:lnT>
                      <a:noFill/>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chemeClr val="accent4">
                        <a:lumMod val="75000"/>
                      </a:schemeClr>
                    </a:solidFill>
                  </a:tcPr>
                </a:tc>
              </a:tr>
              <a:tr h="152216">
                <a:tc>
                  <a:txBody>
                    <a:bodyPr/>
                    <a:lstStyle/>
                    <a:p>
                      <a:pPr algn="ctr" fontAlgn="b"/>
                      <a:r>
                        <a:rPr lang="en-US" sz="900" b="0" i="0" u="none" strike="noStrike">
                          <a:solidFill>
                            <a:srgbClr val="000000"/>
                          </a:solidFill>
                          <a:effectLst/>
                          <a:latin typeface="Calibri"/>
                        </a:rPr>
                        <a:t>1987</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November</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900" b="0" i="0" u="none" strike="noStrike">
                          <a:solidFill>
                            <a:srgbClr val="000000"/>
                          </a:solidFill>
                          <a:effectLst/>
                          <a:latin typeface="Calibri"/>
                        </a:rPr>
                        <a:t>Nov-Feb</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75000"/>
                      </a:schemeClr>
                    </a:solidFill>
                  </a:tcPr>
                </a:tc>
              </a:tr>
              <a:tr h="152216">
                <a:tc>
                  <a:txBody>
                    <a:bodyPr/>
                    <a:lstStyle/>
                    <a:p>
                      <a:pPr algn="ctr" fontAlgn="b"/>
                      <a:r>
                        <a:rPr lang="en-US" sz="900" b="0" i="0" u="none" strike="noStrike" dirty="0">
                          <a:solidFill>
                            <a:srgbClr val="000000"/>
                          </a:solidFill>
                          <a:effectLst/>
                          <a:latin typeface="Calibri"/>
                        </a:rPr>
                        <a:t>1988</a:t>
                      </a:r>
                    </a:p>
                  </a:txBody>
                  <a:tcPr marL="5849" marR="5849" marT="5849"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December</a:t>
                      </a:r>
                    </a:p>
                  </a:txBody>
                  <a:tcPr marL="5849" marR="5849" marT="584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CCE4"/>
                    </a:solidFill>
                  </a:tcPr>
                </a:tc>
                <a:tc>
                  <a:txBody>
                    <a:bodyPr/>
                    <a:lstStyle/>
                    <a:p>
                      <a:pPr algn="ctr" fontAlgn="b"/>
                      <a:r>
                        <a:rPr lang="en-US" sz="900" b="0" i="0" u="none" strike="noStrike" dirty="0">
                          <a:solidFill>
                            <a:srgbClr val="000000"/>
                          </a:solidFill>
                          <a:effectLst/>
                          <a:latin typeface="Calibri"/>
                        </a:rPr>
                        <a:t>February</a:t>
                      </a:r>
                    </a:p>
                  </a:txBody>
                  <a:tcPr marL="5849" marR="5849" marT="584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60000"/>
                        <a:lumOff val="40000"/>
                      </a:schemeClr>
                    </a:solidFill>
                  </a:tcPr>
                </a:tc>
              </a:tr>
              <a:tr h="144968">
                <a:tc>
                  <a:txBody>
                    <a:bodyPr/>
                    <a:lstStyle/>
                    <a:p>
                      <a:pPr algn="ctr" fontAlgn="b"/>
                      <a:r>
                        <a:rPr lang="en-US" sz="900" b="0" i="0" u="none" strike="noStrike">
                          <a:solidFill>
                            <a:srgbClr val="000000"/>
                          </a:solidFill>
                          <a:effectLst/>
                          <a:latin typeface="Calibri"/>
                        </a:rPr>
                        <a:t>1989</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solidFill>
                      <a:srgbClr val="B8CCE4"/>
                    </a:solidFill>
                  </a:tcPr>
                </a:tc>
                <a:tc>
                  <a:txBody>
                    <a:bodyPr/>
                    <a:lstStyle/>
                    <a:p>
                      <a:pPr algn="ctr" fontAlgn="b"/>
                      <a:r>
                        <a:rPr lang="en-US" sz="900" b="0" i="0" u="none" strike="noStrike">
                          <a:solidFill>
                            <a:srgbClr val="000000"/>
                          </a:solidFill>
                          <a:effectLst/>
                          <a:latin typeface="Calibri"/>
                        </a:rPr>
                        <a:t>March</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solidFill>
                      <a:srgbClr val="366092"/>
                    </a:solidFill>
                  </a:tcPr>
                </a:tc>
                <a:tc>
                  <a:txBody>
                    <a:bodyPr/>
                    <a:lstStyle/>
                    <a:p>
                      <a:pPr algn="ctr" fontAlgn="b"/>
                      <a:r>
                        <a:rPr lang="en-US" sz="900" b="0" i="0" u="none" strike="noStrike" dirty="0">
                          <a:solidFill>
                            <a:srgbClr val="000000"/>
                          </a:solidFill>
                          <a:effectLst/>
                          <a:latin typeface="Calibri"/>
                        </a:rPr>
                        <a:t>Dec-March</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solidFill>
                      <a:schemeClr val="accent4">
                        <a:lumMod val="75000"/>
                      </a:schemeClr>
                    </a:solidFill>
                  </a:tcPr>
                </a:tc>
              </a:tr>
              <a:tr h="144968">
                <a:tc>
                  <a:txBody>
                    <a:bodyPr/>
                    <a:lstStyle/>
                    <a:p>
                      <a:pPr algn="ctr" fontAlgn="b"/>
                      <a:r>
                        <a:rPr lang="en-US" sz="900" b="0" i="0" u="none" strike="noStrike">
                          <a:solidFill>
                            <a:srgbClr val="000000"/>
                          </a:solidFill>
                          <a:effectLst/>
                          <a:latin typeface="Calibri"/>
                        </a:rPr>
                        <a:t>1990</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a:noFill/>
                    </a:lnT>
                    <a:lnB>
                      <a:noFill/>
                    </a:lnB>
                    <a:solidFill>
                      <a:srgbClr val="B8CCE4"/>
                    </a:solidFill>
                  </a:tcPr>
                </a:tc>
                <a:tc>
                  <a:txBody>
                    <a:bodyPr/>
                    <a:lstStyle/>
                    <a:p>
                      <a:pPr algn="ctr" fontAlgn="b"/>
                      <a:r>
                        <a:rPr lang="en-US" sz="900" b="0" i="0" u="none" strike="noStrike" dirty="0">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chemeClr val="accent4">
                        <a:lumMod val="60000"/>
                        <a:lumOff val="40000"/>
                      </a:schemeClr>
                    </a:solidFill>
                  </a:tcPr>
                </a:tc>
              </a:tr>
              <a:tr h="144968">
                <a:tc>
                  <a:txBody>
                    <a:bodyPr/>
                    <a:lstStyle/>
                    <a:p>
                      <a:pPr algn="ctr" fontAlgn="b"/>
                      <a:r>
                        <a:rPr lang="en-US" sz="900" b="0" i="0" u="none" strike="noStrike">
                          <a:solidFill>
                            <a:srgbClr val="000000"/>
                          </a:solidFill>
                          <a:effectLst/>
                          <a:latin typeface="Calibri"/>
                        </a:rPr>
                        <a:t>1991</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a:noFill/>
                    </a:lnT>
                    <a:lnB>
                      <a:noFill/>
                    </a:lnB>
                    <a:solidFill>
                      <a:srgbClr val="B8CCE4"/>
                    </a:solidFill>
                  </a:tcPr>
                </a:tc>
                <a:tc>
                  <a:txBody>
                    <a:bodyPr/>
                    <a:lstStyle/>
                    <a:p>
                      <a:pPr algn="ctr" fontAlgn="b"/>
                      <a:r>
                        <a:rPr lang="en-US" sz="900" b="0" i="0" u="none" strike="noStrike" dirty="0">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chemeClr val="accent4">
                        <a:lumMod val="60000"/>
                        <a:lumOff val="40000"/>
                      </a:schemeClr>
                    </a:solidFill>
                  </a:tcPr>
                </a:tc>
              </a:tr>
              <a:tr h="144968">
                <a:tc>
                  <a:txBody>
                    <a:bodyPr/>
                    <a:lstStyle/>
                    <a:p>
                      <a:pPr algn="ctr" fontAlgn="b"/>
                      <a:r>
                        <a:rPr lang="en-US" sz="900" b="0" i="0" u="none" strike="noStrike">
                          <a:solidFill>
                            <a:srgbClr val="000000"/>
                          </a:solidFill>
                          <a:effectLst/>
                          <a:latin typeface="Calibri"/>
                        </a:rPr>
                        <a:t>1992</a:t>
                      </a:r>
                    </a:p>
                  </a:txBody>
                  <a:tcPr marL="5849" marR="5849" marT="5849"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November</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January</a:t>
                      </a:r>
                    </a:p>
                  </a:txBody>
                  <a:tcPr marL="5849" marR="5849" marT="5849" marB="0" anchor="b">
                    <a:lnL>
                      <a:noFill/>
                    </a:lnL>
                    <a:lnR>
                      <a:noFill/>
                    </a:lnR>
                    <a:lnT>
                      <a:noFill/>
                    </a:lnT>
                    <a:lnB>
                      <a:noFill/>
                    </a:lnB>
                    <a:solidFill>
                      <a:srgbClr val="DCE6F1"/>
                    </a:solidFill>
                  </a:tcPr>
                </a:tc>
                <a:tc>
                  <a:txBody>
                    <a:bodyPr/>
                    <a:lstStyle/>
                    <a:p>
                      <a:pPr algn="ctr" fontAlgn="b"/>
                      <a:r>
                        <a:rPr lang="en-US" sz="900" b="0" i="0" u="none" strike="noStrike">
                          <a:solidFill>
                            <a:srgbClr val="000000"/>
                          </a:solidFill>
                          <a:effectLst/>
                          <a:latin typeface="Calibri"/>
                        </a:rPr>
                        <a:t>Nov-Jan</a:t>
                      </a:r>
                    </a:p>
                  </a:txBody>
                  <a:tcPr marL="5849" marR="5849" marT="5849"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chemeClr val="accent4">
                        <a:lumMod val="60000"/>
                        <a:lumOff val="40000"/>
                      </a:schemeClr>
                    </a:solidFill>
                  </a:tcPr>
                </a:tc>
              </a:tr>
              <a:tr h="144968">
                <a:tc>
                  <a:txBody>
                    <a:bodyPr/>
                    <a:lstStyle/>
                    <a:p>
                      <a:pPr algn="ctr" fontAlgn="b"/>
                      <a:r>
                        <a:rPr lang="en-US" sz="900" b="0" i="0" u="none" strike="noStrike">
                          <a:solidFill>
                            <a:srgbClr val="000000"/>
                          </a:solidFill>
                          <a:effectLst/>
                          <a:latin typeface="Calibri"/>
                        </a:rPr>
                        <a:t>1993</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a:noFill/>
                    </a:lnT>
                    <a:lnB>
                      <a:noFill/>
                    </a:lnB>
                    <a:solidFill>
                      <a:srgbClr val="B8CCE4"/>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Dec-Feb</a:t>
                      </a:r>
                    </a:p>
                  </a:txBody>
                  <a:tcPr marL="5849" marR="5849" marT="5849"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chemeClr val="accent4">
                        <a:lumMod val="60000"/>
                        <a:lumOff val="40000"/>
                      </a:schemeClr>
                    </a:solidFill>
                  </a:tcPr>
                </a:tc>
              </a:tr>
              <a:tr h="144968">
                <a:tc>
                  <a:txBody>
                    <a:bodyPr/>
                    <a:lstStyle/>
                    <a:p>
                      <a:pPr algn="ctr" fontAlgn="b"/>
                      <a:r>
                        <a:rPr lang="en-US" sz="900" b="0" i="0" u="none" strike="noStrike">
                          <a:solidFill>
                            <a:srgbClr val="000000"/>
                          </a:solidFill>
                          <a:effectLst/>
                          <a:latin typeface="Calibri"/>
                        </a:rPr>
                        <a:t>1994</a:t>
                      </a:r>
                    </a:p>
                  </a:txBody>
                  <a:tcPr marL="5849" marR="5849" marT="5849"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November</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Nov-Feb</a:t>
                      </a:r>
                    </a:p>
                  </a:txBody>
                  <a:tcPr marL="5849" marR="5849" marT="5849"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chemeClr val="accent4">
                        <a:lumMod val="60000"/>
                        <a:lumOff val="40000"/>
                      </a:schemeClr>
                    </a:solidFill>
                  </a:tcPr>
                </a:tc>
              </a:tr>
              <a:tr h="144968">
                <a:tc>
                  <a:txBody>
                    <a:bodyPr/>
                    <a:lstStyle/>
                    <a:p>
                      <a:pPr algn="ctr" fontAlgn="b"/>
                      <a:r>
                        <a:rPr lang="en-US" sz="900" b="0" i="0" u="none" strike="noStrike">
                          <a:solidFill>
                            <a:srgbClr val="000000"/>
                          </a:solidFill>
                          <a:effectLst/>
                          <a:latin typeface="Calibri"/>
                        </a:rPr>
                        <a:t>1995</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Nov-Feb</a:t>
                      </a:r>
                    </a:p>
                  </a:txBody>
                  <a:tcPr marL="5849" marR="5849" marT="5849" marB="0" anchor="b">
                    <a:lnL>
                      <a:noFill/>
                    </a:lnL>
                    <a:lnR>
                      <a:noFill/>
                    </a:lnR>
                    <a:lnT>
                      <a:noFill/>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chemeClr val="accent4">
                        <a:lumMod val="75000"/>
                      </a:schemeClr>
                    </a:solidFill>
                  </a:tcPr>
                </a:tc>
              </a:tr>
              <a:tr h="144968">
                <a:tc>
                  <a:txBody>
                    <a:bodyPr/>
                    <a:lstStyle/>
                    <a:p>
                      <a:pPr algn="ctr" fontAlgn="b"/>
                      <a:r>
                        <a:rPr lang="en-US" sz="900" b="0" i="0" u="none" strike="noStrike">
                          <a:solidFill>
                            <a:srgbClr val="000000"/>
                          </a:solidFill>
                          <a:effectLst/>
                          <a:latin typeface="Calibri"/>
                        </a:rPr>
                        <a:t>1996</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a:noFill/>
                    </a:lnT>
                    <a:lnB>
                      <a:noFill/>
                    </a:lnB>
                    <a:solidFill>
                      <a:srgbClr val="B8CCE4"/>
                    </a:solidFill>
                  </a:tcPr>
                </a:tc>
                <a:tc>
                  <a:txBody>
                    <a:bodyPr/>
                    <a:lstStyle/>
                    <a:p>
                      <a:pPr algn="ctr" fontAlgn="b"/>
                      <a:r>
                        <a:rPr lang="en-US" sz="900" b="0" i="0" u="none" strike="noStrike" dirty="0">
                          <a:solidFill>
                            <a:srgbClr val="000000"/>
                          </a:solidFill>
                          <a:effectLst/>
                          <a:latin typeface="Calibri"/>
                        </a:rPr>
                        <a:t>March</a:t>
                      </a:r>
                    </a:p>
                  </a:txBody>
                  <a:tcPr marL="5849" marR="5849" marT="5849" marB="0" anchor="b">
                    <a:lnL>
                      <a:noFill/>
                    </a:lnL>
                    <a:lnR>
                      <a:noFill/>
                    </a:lnR>
                    <a:lnT>
                      <a:noFill/>
                    </a:lnT>
                    <a:lnB>
                      <a:noFill/>
                    </a:lnB>
                    <a:solidFill>
                      <a:srgbClr val="366092"/>
                    </a:solidFill>
                  </a:tcPr>
                </a:tc>
                <a:tc>
                  <a:txBody>
                    <a:bodyPr/>
                    <a:lstStyle/>
                    <a:p>
                      <a:pPr algn="ctr" fontAlgn="b"/>
                      <a:r>
                        <a:rPr lang="en-US" sz="900" b="0" i="0" u="none" strike="noStrike">
                          <a:solidFill>
                            <a:srgbClr val="000000"/>
                          </a:solidFill>
                          <a:effectLst/>
                          <a:latin typeface="Calibri"/>
                        </a:rPr>
                        <a:t>Dec-March</a:t>
                      </a:r>
                    </a:p>
                  </a:txBody>
                  <a:tcPr marL="5849" marR="5849" marT="5849" marB="0" anchor="b">
                    <a:lnL>
                      <a:noFill/>
                    </a:lnL>
                    <a:lnR>
                      <a:noFill/>
                    </a:lnR>
                    <a:lnT>
                      <a:noFill/>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chemeClr val="accent4">
                        <a:lumMod val="75000"/>
                      </a:schemeClr>
                    </a:solidFill>
                  </a:tcPr>
                </a:tc>
              </a:tr>
              <a:tr h="144968">
                <a:tc>
                  <a:txBody>
                    <a:bodyPr/>
                    <a:lstStyle/>
                    <a:p>
                      <a:pPr algn="ctr" fontAlgn="b"/>
                      <a:r>
                        <a:rPr lang="en-US" sz="900" b="0" i="0" u="none" strike="noStrike">
                          <a:solidFill>
                            <a:srgbClr val="000000"/>
                          </a:solidFill>
                          <a:effectLst/>
                          <a:latin typeface="Calibri"/>
                        </a:rPr>
                        <a:t>1997</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Nov-Feb</a:t>
                      </a:r>
                    </a:p>
                  </a:txBody>
                  <a:tcPr marL="5849" marR="5849" marT="5849" marB="0" anchor="b">
                    <a:lnL>
                      <a:noFill/>
                    </a:lnL>
                    <a:lnR>
                      <a:noFill/>
                    </a:lnR>
                    <a:lnT>
                      <a:noFill/>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chemeClr val="accent4">
                        <a:lumMod val="75000"/>
                      </a:schemeClr>
                    </a:solidFill>
                  </a:tcPr>
                </a:tc>
              </a:tr>
              <a:tr h="144968">
                <a:tc>
                  <a:txBody>
                    <a:bodyPr/>
                    <a:lstStyle/>
                    <a:p>
                      <a:pPr algn="ctr" fontAlgn="b"/>
                      <a:r>
                        <a:rPr lang="en-US" sz="900" b="0" i="0" u="none" strike="noStrike">
                          <a:solidFill>
                            <a:srgbClr val="000000"/>
                          </a:solidFill>
                          <a:effectLst/>
                          <a:latin typeface="Calibri"/>
                        </a:rPr>
                        <a:t>1998</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Nov-Feb</a:t>
                      </a:r>
                    </a:p>
                  </a:txBody>
                  <a:tcPr marL="5849" marR="5849" marT="5849" marB="0" anchor="b">
                    <a:lnL>
                      <a:noFill/>
                    </a:lnL>
                    <a:lnR>
                      <a:noFill/>
                    </a:lnR>
                    <a:lnT>
                      <a:noFill/>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chemeClr val="accent4">
                        <a:lumMod val="75000"/>
                      </a:schemeClr>
                    </a:solidFill>
                  </a:tcPr>
                </a:tc>
              </a:tr>
              <a:tr h="144968">
                <a:tc>
                  <a:txBody>
                    <a:bodyPr/>
                    <a:lstStyle/>
                    <a:p>
                      <a:pPr algn="ctr" fontAlgn="b"/>
                      <a:r>
                        <a:rPr lang="en-US" sz="900" b="0" i="0" u="none" strike="noStrike">
                          <a:solidFill>
                            <a:srgbClr val="000000"/>
                          </a:solidFill>
                          <a:effectLst/>
                          <a:latin typeface="Calibri"/>
                        </a:rPr>
                        <a:t>1999</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a:noFill/>
                    </a:lnT>
                    <a:lnB>
                      <a:noFill/>
                    </a:lnB>
                    <a:solidFill>
                      <a:srgbClr val="B8CCE4"/>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a:solidFill>
                            <a:srgbClr val="000000"/>
                          </a:solidFill>
                          <a:effectLst/>
                          <a:latin typeface="Calibri"/>
                        </a:rPr>
                        <a:t>3</a:t>
                      </a:r>
                    </a:p>
                  </a:txBody>
                  <a:tcPr marL="5849" marR="5849" marT="5849" marB="0" anchor="b">
                    <a:lnL>
                      <a:noFill/>
                    </a:lnL>
                    <a:lnR>
                      <a:noFill/>
                    </a:lnR>
                    <a:lnT>
                      <a:noFill/>
                    </a:lnT>
                    <a:lnB>
                      <a:noFill/>
                    </a:lnB>
                    <a:solidFill>
                      <a:schemeClr val="accent4">
                        <a:lumMod val="60000"/>
                        <a:lumOff val="40000"/>
                      </a:schemeClr>
                    </a:solidFill>
                  </a:tcPr>
                </a:tc>
              </a:tr>
              <a:tr h="144968">
                <a:tc>
                  <a:txBody>
                    <a:bodyPr/>
                    <a:lstStyle/>
                    <a:p>
                      <a:pPr algn="ctr" fontAlgn="b"/>
                      <a:r>
                        <a:rPr lang="en-US" sz="900" b="0" i="0" u="none" strike="noStrike">
                          <a:solidFill>
                            <a:srgbClr val="000000"/>
                          </a:solidFill>
                          <a:effectLst/>
                          <a:latin typeface="Calibri"/>
                        </a:rPr>
                        <a:t>2000</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a:noFill/>
                    </a:lnT>
                    <a:lnB>
                      <a:noFill/>
                    </a:lnB>
                    <a:solidFill>
                      <a:srgbClr val="B8CCE4"/>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chemeClr val="accent4">
                        <a:lumMod val="60000"/>
                        <a:lumOff val="40000"/>
                      </a:schemeClr>
                    </a:solidFill>
                  </a:tcPr>
                </a:tc>
              </a:tr>
              <a:tr h="144968">
                <a:tc>
                  <a:txBody>
                    <a:bodyPr/>
                    <a:lstStyle/>
                    <a:p>
                      <a:pPr algn="ctr" fontAlgn="b"/>
                      <a:r>
                        <a:rPr lang="en-US" sz="900" b="0" i="0" u="none" strike="noStrike">
                          <a:solidFill>
                            <a:srgbClr val="000000"/>
                          </a:solidFill>
                          <a:effectLst/>
                          <a:latin typeface="Calibri"/>
                        </a:rPr>
                        <a:t>2001</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Nov-Feb</a:t>
                      </a:r>
                    </a:p>
                  </a:txBody>
                  <a:tcPr marL="5849" marR="5849" marT="5849" marB="0" anchor="b">
                    <a:lnL>
                      <a:noFill/>
                    </a:lnL>
                    <a:lnR>
                      <a:noFill/>
                    </a:lnR>
                    <a:lnT>
                      <a:noFill/>
                    </a:lnT>
                    <a:lnB>
                      <a:noFill/>
                    </a:lnB>
                    <a:solidFill>
                      <a:schemeClr val="accent4">
                        <a:lumMod val="75000"/>
                      </a:schemeClr>
                    </a:solidFill>
                  </a:tcPr>
                </a:tc>
                <a:tc>
                  <a:txBody>
                    <a:bodyPr/>
                    <a:lstStyle/>
                    <a:p>
                      <a:pPr algn="ctr" fontAlgn="b"/>
                      <a:r>
                        <a:rPr lang="en-US" sz="900" b="0" i="0" u="none" strike="noStrike">
                          <a:solidFill>
                            <a:srgbClr val="000000"/>
                          </a:solidFill>
                          <a:effectLst/>
                          <a:latin typeface="Calibri"/>
                        </a:rPr>
                        <a:t>4</a:t>
                      </a:r>
                    </a:p>
                  </a:txBody>
                  <a:tcPr marL="5849" marR="5849" marT="5849" marB="0" anchor="b">
                    <a:lnL>
                      <a:noFill/>
                    </a:lnL>
                    <a:lnR>
                      <a:noFill/>
                    </a:lnR>
                    <a:lnT>
                      <a:noFill/>
                    </a:lnT>
                    <a:lnB>
                      <a:noFill/>
                    </a:lnB>
                    <a:solidFill>
                      <a:schemeClr val="accent4">
                        <a:lumMod val="75000"/>
                      </a:schemeClr>
                    </a:solidFill>
                  </a:tcPr>
                </a:tc>
              </a:tr>
              <a:tr h="144968">
                <a:tc>
                  <a:txBody>
                    <a:bodyPr/>
                    <a:lstStyle/>
                    <a:p>
                      <a:pPr algn="ctr" fontAlgn="b"/>
                      <a:r>
                        <a:rPr lang="en-US" sz="900" b="0" i="0" u="none" strike="noStrike">
                          <a:solidFill>
                            <a:srgbClr val="000000"/>
                          </a:solidFill>
                          <a:effectLst/>
                          <a:latin typeface="Calibri"/>
                        </a:rPr>
                        <a:t>2002</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a:noFill/>
                    </a:lnT>
                    <a:lnB>
                      <a:noFill/>
                    </a:lnB>
                    <a:solidFill>
                      <a:srgbClr val="B8CCE4"/>
                    </a:solidFill>
                  </a:tcPr>
                </a:tc>
                <a:tc>
                  <a:txBody>
                    <a:bodyPr/>
                    <a:lstStyle/>
                    <a:p>
                      <a:pPr algn="ctr" fontAlgn="b"/>
                      <a:r>
                        <a:rPr lang="en-US" sz="900" b="0" i="0" u="none" strike="noStrike">
                          <a:solidFill>
                            <a:srgbClr val="000000"/>
                          </a:solidFill>
                          <a:effectLst/>
                          <a:latin typeface="Calibri"/>
                        </a:rPr>
                        <a:t>March</a:t>
                      </a:r>
                    </a:p>
                  </a:txBody>
                  <a:tcPr marL="5849" marR="5849" marT="5849" marB="0" anchor="b">
                    <a:lnL>
                      <a:noFill/>
                    </a:lnL>
                    <a:lnR>
                      <a:noFill/>
                    </a:lnR>
                    <a:lnT>
                      <a:noFill/>
                    </a:lnT>
                    <a:lnB>
                      <a:noFill/>
                    </a:lnB>
                    <a:solidFill>
                      <a:srgbClr val="366092"/>
                    </a:solidFill>
                  </a:tcPr>
                </a:tc>
                <a:tc>
                  <a:txBody>
                    <a:bodyPr/>
                    <a:lstStyle/>
                    <a:p>
                      <a:pPr algn="ctr" fontAlgn="b"/>
                      <a:r>
                        <a:rPr lang="en-US" sz="900" b="0" i="0" u="none" strike="noStrike" dirty="0">
                          <a:solidFill>
                            <a:srgbClr val="000000"/>
                          </a:solidFill>
                          <a:effectLst/>
                          <a:latin typeface="Calibri"/>
                        </a:rPr>
                        <a:t>Dec-March</a:t>
                      </a:r>
                    </a:p>
                  </a:txBody>
                  <a:tcPr marL="5849" marR="5849" marT="5849" marB="0" anchor="b">
                    <a:lnL>
                      <a:noFill/>
                    </a:lnL>
                    <a:lnR>
                      <a:noFill/>
                    </a:lnR>
                    <a:lnT>
                      <a:noFill/>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chemeClr val="accent4">
                        <a:lumMod val="75000"/>
                      </a:schemeClr>
                    </a:solidFill>
                  </a:tcPr>
                </a:tc>
              </a:tr>
              <a:tr h="144968">
                <a:tc>
                  <a:txBody>
                    <a:bodyPr/>
                    <a:lstStyle/>
                    <a:p>
                      <a:pPr algn="ctr" fontAlgn="b"/>
                      <a:r>
                        <a:rPr lang="en-US" sz="900" b="0" i="0" u="none" strike="noStrike">
                          <a:solidFill>
                            <a:srgbClr val="000000"/>
                          </a:solidFill>
                          <a:effectLst/>
                          <a:latin typeface="Calibri"/>
                        </a:rPr>
                        <a:t>2003</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Nov-Feb</a:t>
                      </a:r>
                    </a:p>
                  </a:txBody>
                  <a:tcPr marL="5849" marR="5849" marT="5849" marB="0" anchor="b">
                    <a:lnL>
                      <a:noFill/>
                    </a:lnL>
                    <a:lnR>
                      <a:noFill/>
                    </a:lnR>
                    <a:lnT>
                      <a:noFill/>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chemeClr val="accent4">
                        <a:lumMod val="75000"/>
                      </a:schemeClr>
                    </a:solidFill>
                  </a:tcPr>
                </a:tc>
              </a:tr>
              <a:tr h="144968">
                <a:tc>
                  <a:txBody>
                    <a:bodyPr/>
                    <a:lstStyle/>
                    <a:p>
                      <a:pPr algn="ctr" fontAlgn="b"/>
                      <a:r>
                        <a:rPr lang="en-US" sz="900" b="0" i="0" u="none" strike="noStrike">
                          <a:solidFill>
                            <a:srgbClr val="000000"/>
                          </a:solidFill>
                          <a:effectLst/>
                          <a:latin typeface="Calibri"/>
                        </a:rPr>
                        <a:t>2004</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Nov-Feb</a:t>
                      </a:r>
                    </a:p>
                  </a:txBody>
                  <a:tcPr marL="5849" marR="5849" marT="5849" marB="0" anchor="b">
                    <a:lnL>
                      <a:noFill/>
                    </a:lnL>
                    <a:lnR>
                      <a:noFill/>
                    </a:lnR>
                    <a:lnT>
                      <a:noFill/>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chemeClr val="accent4">
                        <a:lumMod val="75000"/>
                      </a:schemeClr>
                    </a:solidFill>
                  </a:tcPr>
                </a:tc>
              </a:tr>
              <a:tr h="144968">
                <a:tc>
                  <a:txBody>
                    <a:bodyPr/>
                    <a:lstStyle/>
                    <a:p>
                      <a:pPr algn="ctr" fontAlgn="b"/>
                      <a:r>
                        <a:rPr lang="en-US" sz="900" b="0" i="0" u="none" strike="noStrike">
                          <a:solidFill>
                            <a:srgbClr val="000000"/>
                          </a:solidFill>
                          <a:effectLst/>
                          <a:latin typeface="Calibri"/>
                        </a:rPr>
                        <a:t>2005</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a:noFill/>
                    </a:lnT>
                    <a:lnB>
                      <a:noFill/>
                    </a:lnB>
                    <a:solidFill>
                      <a:srgbClr val="B8CCE4"/>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chemeClr val="accent4">
                        <a:lumMod val="60000"/>
                        <a:lumOff val="40000"/>
                      </a:schemeClr>
                    </a:solidFill>
                  </a:tcPr>
                </a:tc>
              </a:tr>
              <a:tr h="144968">
                <a:tc>
                  <a:txBody>
                    <a:bodyPr/>
                    <a:lstStyle/>
                    <a:p>
                      <a:pPr algn="ctr" fontAlgn="b"/>
                      <a:r>
                        <a:rPr lang="en-US" sz="900" b="0" i="0" u="none" strike="noStrike">
                          <a:solidFill>
                            <a:srgbClr val="000000"/>
                          </a:solidFill>
                          <a:effectLst/>
                          <a:latin typeface="Calibri"/>
                        </a:rPr>
                        <a:t>2006</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a:noFill/>
                    </a:lnT>
                    <a:lnB>
                      <a:noFill/>
                    </a:lnB>
                    <a:solidFill>
                      <a:srgbClr val="B8CCE4"/>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Dec-Feb</a:t>
                      </a:r>
                    </a:p>
                  </a:txBody>
                  <a:tcPr marL="5849" marR="5849" marT="5849"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chemeClr val="accent4">
                        <a:lumMod val="60000"/>
                        <a:lumOff val="40000"/>
                      </a:schemeClr>
                    </a:solidFill>
                  </a:tcPr>
                </a:tc>
              </a:tr>
              <a:tr h="144968">
                <a:tc>
                  <a:txBody>
                    <a:bodyPr/>
                    <a:lstStyle/>
                    <a:p>
                      <a:pPr algn="ctr" fontAlgn="b"/>
                      <a:r>
                        <a:rPr lang="en-US" sz="900" b="0" i="0" u="none" strike="noStrike">
                          <a:solidFill>
                            <a:srgbClr val="000000"/>
                          </a:solidFill>
                          <a:effectLst/>
                          <a:latin typeface="Calibri"/>
                        </a:rPr>
                        <a:t>2007</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a:noFill/>
                    </a:lnT>
                    <a:lnB>
                      <a:noFill/>
                    </a:lnB>
                    <a:solidFill>
                      <a:srgbClr val="B8CCE4"/>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chemeClr val="accent4">
                        <a:lumMod val="60000"/>
                        <a:lumOff val="40000"/>
                      </a:schemeClr>
                    </a:solidFill>
                  </a:tcPr>
                </a:tc>
              </a:tr>
              <a:tr h="144968">
                <a:tc>
                  <a:txBody>
                    <a:bodyPr/>
                    <a:lstStyle/>
                    <a:p>
                      <a:pPr algn="ctr" fontAlgn="b"/>
                      <a:r>
                        <a:rPr lang="en-US" sz="900" b="0" i="0" u="none" strike="noStrike">
                          <a:solidFill>
                            <a:srgbClr val="000000"/>
                          </a:solidFill>
                          <a:effectLst/>
                          <a:latin typeface="Calibri"/>
                        </a:rPr>
                        <a:t>2008</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a:noFill/>
                    </a:lnT>
                    <a:lnB>
                      <a:noFill/>
                    </a:lnB>
                    <a:solidFill>
                      <a:srgbClr val="B8CCE4"/>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chemeClr val="accent4">
                        <a:lumMod val="60000"/>
                        <a:lumOff val="40000"/>
                      </a:schemeClr>
                    </a:solidFill>
                  </a:tcPr>
                </a:tc>
              </a:tr>
              <a:tr h="144968">
                <a:tc>
                  <a:txBody>
                    <a:bodyPr/>
                    <a:lstStyle/>
                    <a:p>
                      <a:pPr algn="ctr" fontAlgn="b"/>
                      <a:r>
                        <a:rPr lang="en-US" sz="900" b="0" i="0" u="none" strike="noStrike">
                          <a:solidFill>
                            <a:srgbClr val="000000"/>
                          </a:solidFill>
                          <a:effectLst/>
                          <a:latin typeface="Calibri"/>
                        </a:rPr>
                        <a:t>2009</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a:noFill/>
                    </a:lnT>
                    <a:lnB>
                      <a:noFill/>
                    </a:lnB>
                    <a:solidFill>
                      <a:srgbClr val="B8CCE4"/>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chemeClr val="accent4">
                        <a:lumMod val="60000"/>
                        <a:lumOff val="40000"/>
                      </a:schemeClr>
                    </a:solidFill>
                  </a:tcPr>
                </a:tc>
              </a:tr>
              <a:tr h="144968">
                <a:tc>
                  <a:txBody>
                    <a:bodyPr/>
                    <a:lstStyle/>
                    <a:p>
                      <a:pPr algn="ctr" fontAlgn="b"/>
                      <a:r>
                        <a:rPr lang="en-US" sz="900" b="0" i="0" u="none" strike="noStrike">
                          <a:solidFill>
                            <a:srgbClr val="000000"/>
                          </a:solidFill>
                          <a:effectLst/>
                          <a:latin typeface="Calibri"/>
                        </a:rPr>
                        <a:t>2010</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a:noFill/>
                    </a:lnT>
                    <a:lnB>
                      <a:noFill/>
                    </a:lnB>
                    <a:solidFill>
                      <a:srgbClr val="B8CCE4"/>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Dec-Feb</a:t>
                      </a:r>
                    </a:p>
                  </a:txBody>
                  <a:tcPr marL="5849" marR="5849" marT="5849"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chemeClr val="accent4">
                        <a:lumMod val="60000"/>
                        <a:lumOff val="40000"/>
                      </a:schemeClr>
                    </a:solidFill>
                  </a:tcPr>
                </a:tc>
              </a:tr>
              <a:tr h="144968">
                <a:tc>
                  <a:txBody>
                    <a:bodyPr/>
                    <a:lstStyle/>
                    <a:p>
                      <a:pPr algn="ctr" fontAlgn="b"/>
                      <a:r>
                        <a:rPr lang="en-US" sz="900" b="0" i="0" u="none" strike="noStrike">
                          <a:solidFill>
                            <a:srgbClr val="000000"/>
                          </a:solidFill>
                          <a:effectLst/>
                          <a:latin typeface="Calibri"/>
                        </a:rPr>
                        <a:t>2011</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a:noFill/>
                    </a:lnT>
                    <a:lnB>
                      <a:noFill/>
                    </a:lnB>
                    <a:solidFill>
                      <a:srgbClr val="B8CCE4"/>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Dec-Feb</a:t>
                      </a:r>
                    </a:p>
                  </a:txBody>
                  <a:tcPr marL="5849" marR="5849" marT="5849"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chemeClr val="accent4">
                        <a:lumMod val="60000"/>
                        <a:lumOff val="40000"/>
                      </a:schemeClr>
                    </a:solidFill>
                  </a:tcPr>
                </a:tc>
              </a:tr>
              <a:tr h="144968">
                <a:tc>
                  <a:txBody>
                    <a:bodyPr/>
                    <a:lstStyle/>
                    <a:p>
                      <a:pPr algn="ctr" fontAlgn="b"/>
                      <a:r>
                        <a:rPr lang="en-US" sz="900" b="0" i="0" u="none" strike="noStrike">
                          <a:solidFill>
                            <a:srgbClr val="000000"/>
                          </a:solidFill>
                          <a:effectLst/>
                          <a:latin typeface="Calibri"/>
                        </a:rPr>
                        <a:t>2012</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Nov-Feb</a:t>
                      </a:r>
                    </a:p>
                  </a:txBody>
                  <a:tcPr marL="5849" marR="5849" marT="5849" marB="0" anchor="b">
                    <a:lnL>
                      <a:noFill/>
                    </a:lnL>
                    <a:lnR>
                      <a:noFill/>
                    </a:lnR>
                    <a:lnT>
                      <a:noFill/>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chemeClr val="accent4">
                        <a:lumMod val="75000"/>
                      </a:schemeClr>
                    </a:solidFill>
                  </a:tcPr>
                </a:tc>
              </a:tr>
              <a:tr h="144968">
                <a:tc>
                  <a:txBody>
                    <a:bodyPr/>
                    <a:lstStyle/>
                    <a:p>
                      <a:pPr algn="ctr" fontAlgn="b"/>
                      <a:r>
                        <a:rPr lang="en-US" sz="900" b="0" i="0" u="none" strike="noStrike">
                          <a:solidFill>
                            <a:srgbClr val="000000"/>
                          </a:solidFill>
                          <a:effectLst/>
                          <a:latin typeface="Calibri"/>
                        </a:rPr>
                        <a:t>2013</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9" marR="5849" marT="5849" marB="0" anchor="b">
                    <a:lnL>
                      <a:noFill/>
                    </a:lnL>
                    <a:lnR>
                      <a:noFill/>
                    </a:lnR>
                    <a:lnT>
                      <a:noFill/>
                    </a:lnT>
                    <a:lnB>
                      <a:noFill/>
                    </a:lnB>
                    <a:solidFill>
                      <a:srgbClr val="B8CCE4"/>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chemeClr val="accent4">
                        <a:lumMod val="60000"/>
                        <a:lumOff val="40000"/>
                      </a:schemeClr>
                    </a:solidFill>
                  </a:tcPr>
                </a:tc>
              </a:tr>
              <a:tr h="144968">
                <a:tc>
                  <a:txBody>
                    <a:bodyPr/>
                    <a:lstStyle/>
                    <a:p>
                      <a:pPr algn="ctr" fontAlgn="b"/>
                      <a:r>
                        <a:rPr lang="en-US" sz="900" b="0" i="0" u="none" strike="noStrike">
                          <a:solidFill>
                            <a:srgbClr val="000000"/>
                          </a:solidFill>
                          <a:effectLst/>
                          <a:latin typeface="Calibri"/>
                        </a:rPr>
                        <a:t>2014</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Nov-Feb</a:t>
                      </a:r>
                    </a:p>
                  </a:txBody>
                  <a:tcPr marL="5849" marR="5849" marT="5849" marB="0" anchor="b">
                    <a:lnL>
                      <a:noFill/>
                    </a:lnL>
                    <a:lnR>
                      <a:noFill/>
                    </a:lnR>
                    <a:lnT>
                      <a:noFill/>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chemeClr val="accent4">
                        <a:lumMod val="75000"/>
                      </a:schemeClr>
                    </a:solidFill>
                  </a:tcPr>
                </a:tc>
              </a:tr>
              <a:tr h="144968">
                <a:tc>
                  <a:txBody>
                    <a:bodyPr/>
                    <a:lstStyle/>
                    <a:p>
                      <a:pPr algn="ctr" fontAlgn="b"/>
                      <a:r>
                        <a:rPr lang="en-US" sz="900" b="0" i="0" u="none" strike="noStrike">
                          <a:solidFill>
                            <a:srgbClr val="000000"/>
                          </a:solidFill>
                          <a:effectLst/>
                          <a:latin typeface="Calibri"/>
                        </a:rPr>
                        <a:t>2015</a:t>
                      </a:r>
                    </a:p>
                  </a:txBody>
                  <a:tcPr marL="5849" marR="5849" marT="5849"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9" marR="5849" marT="5849"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Nov-Feb</a:t>
                      </a:r>
                    </a:p>
                  </a:txBody>
                  <a:tcPr marL="5849" marR="5849" marT="5849" marB="0" anchor="b">
                    <a:lnL>
                      <a:noFill/>
                    </a:lnL>
                    <a:lnR>
                      <a:noFill/>
                    </a:lnR>
                    <a:lnT>
                      <a:noFill/>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chemeClr val="accent4">
                        <a:lumMod val="75000"/>
                      </a:schemeClr>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161822352"/>
              </p:ext>
            </p:extLst>
          </p:nvPr>
        </p:nvGraphicFramePr>
        <p:xfrm>
          <a:off x="4676774" y="783306"/>
          <a:ext cx="4332165" cy="5392796"/>
        </p:xfrm>
        <a:graphic>
          <a:graphicData uri="http://schemas.openxmlformats.org/drawingml/2006/table">
            <a:tbl>
              <a:tblPr/>
              <a:tblGrid>
                <a:gridCol w="721509"/>
                <a:gridCol w="1169343"/>
                <a:gridCol w="1144462"/>
                <a:gridCol w="699740"/>
                <a:gridCol w="597111"/>
              </a:tblGrid>
              <a:tr h="144773">
                <a:tc>
                  <a:txBody>
                    <a:bodyPr/>
                    <a:lstStyle/>
                    <a:p>
                      <a:pPr algn="ctr" fontAlgn="b"/>
                      <a:r>
                        <a:rPr lang="en-US" sz="900" b="1" i="0" u="none" strike="noStrike" dirty="0">
                          <a:solidFill>
                            <a:srgbClr val="000000"/>
                          </a:solidFill>
                          <a:effectLst/>
                          <a:latin typeface="Calibri"/>
                        </a:rPr>
                        <a:t>Water Year</a:t>
                      </a:r>
                    </a:p>
                  </a:txBody>
                  <a:tcPr marL="5841" marR="5841" marT="5841" marB="0" anchor="b">
                    <a:lnL>
                      <a:noFill/>
                    </a:lnL>
                    <a:lnR>
                      <a:noFill/>
                    </a:lnR>
                    <a:lnT>
                      <a:noFill/>
                    </a:lnT>
                    <a:lnB>
                      <a:noFill/>
                    </a:lnB>
                    <a:solidFill>
                      <a:srgbClr val="CCC0DA"/>
                    </a:solidFill>
                  </a:tcPr>
                </a:tc>
                <a:tc>
                  <a:txBody>
                    <a:bodyPr/>
                    <a:lstStyle/>
                    <a:p>
                      <a:pPr algn="ctr" fontAlgn="b"/>
                      <a:r>
                        <a:rPr lang="en-US" sz="900" b="1" i="0" u="none" strike="noStrike">
                          <a:solidFill>
                            <a:srgbClr val="000000"/>
                          </a:solidFill>
                          <a:effectLst/>
                          <a:latin typeface="Calibri"/>
                        </a:rPr>
                        <a:t>First Frozen Month</a:t>
                      </a:r>
                    </a:p>
                  </a:txBody>
                  <a:tcPr marL="5841" marR="5841" marT="5841" marB="0" anchor="b">
                    <a:lnL>
                      <a:noFill/>
                    </a:lnL>
                    <a:lnR>
                      <a:noFill/>
                    </a:lnR>
                    <a:lnT>
                      <a:noFill/>
                    </a:lnT>
                    <a:lnB>
                      <a:noFill/>
                    </a:lnB>
                    <a:solidFill>
                      <a:srgbClr val="CCC0DA"/>
                    </a:solidFill>
                  </a:tcPr>
                </a:tc>
                <a:tc>
                  <a:txBody>
                    <a:bodyPr/>
                    <a:lstStyle/>
                    <a:p>
                      <a:pPr algn="ctr" fontAlgn="b"/>
                      <a:r>
                        <a:rPr lang="en-US" sz="900" b="1" i="0" u="none" strike="noStrike">
                          <a:solidFill>
                            <a:srgbClr val="000000"/>
                          </a:solidFill>
                          <a:effectLst/>
                          <a:latin typeface="Calibri"/>
                        </a:rPr>
                        <a:t>Last Frozen Month</a:t>
                      </a:r>
                    </a:p>
                  </a:txBody>
                  <a:tcPr marL="5841" marR="5841" marT="5841" marB="0" anchor="b">
                    <a:lnL>
                      <a:noFill/>
                    </a:lnL>
                    <a:lnR>
                      <a:noFill/>
                    </a:lnR>
                    <a:lnT>
                      <a:noFill/>
                    </a:lnT>
                    <a:lnB>
                      <a:noFill/>
                    </a:lnB>
                    <a:solidFill>
                      <a:srgbClr val="CCC0DA"/>
                    </a:solidFill>
                  </a:tcPr>
                </a:tc>
                <a:tc>
                  <a:txBody>
                    <a:bodyPr/>
                    <a:lstStyle/>
                    <a:p>
                      <a:pPr algn="ctr" fontAlgn="b"/>
                      <a:r>
                        <a:rPr lang="en-US" sz="900" b="1" i="0" u="none" strike="noStrike">
                          <a:solidFill>
                            <a:srgbClr val="000000"/>
                          </a:solidFill>
                          <a:effectLst/>
                          <a:latin typeface="Calibri"/>
                        </a:rPr>
                        <a:t>Duration</a:t>
                      </a:r>
                    </a:p>
                  </a:txBody>
                  <a:tcPr marL="5841" marR="5841" marT="5841" marB="0" anchor="b">
                    <a:lnL>
                      <a:noFill/>
                    </a:lnL>
                    <a:lnR>
                      <a:noFill/>
                    </a:lnR>
                    <a:lnT>
                      <a:noFill/>
                    </a:lnT>
                    <a:lnB>
                      <a:noFill/>
                    </a:lnB>
                    <a:solidFill>
                      <a:srgbClr val="CCC0DA"/>
                    </a:solidFill>
                  </a:tcPr>
                </a:tc>
                <a:tc>
                  <a:txBody>
                    <a:bodyPr/>
                    <a:lstStyle/>
                    <a:p>
                      <a:pPr algn="ctr" fontAlgn="b"/>
                      <a:r>
                        <a:rPr lang="en-US" sz="900" b="1" i="0" u="none" strike="noStrike">
                          <a:solidFill>
                            <a:srgbClr val="000000"/>
                          </a:solidFill>
                          <a:effectLst/>
                          <a:latin typeface="Calibri"/>
                        </a:rPr>
                        <a:t>Duration</a:t>
                      </a:r>
                    </a:p>
                  </a:txBody>
                  <a:tcPr marL="5841" marR="5841" marT="5841" marB="0" anchor="b">
                    <a:lnL>
                      <a:noFill/>
                    </a:lnL>
                    <a:lnR>
                      <a:noFill/>
                    </a:lnR>
                    <a:lnT>
                      <a:noFill/>
                    </a:lnT>
                    <a:lnB>
                      <a:noFill/>
                    </a:lnB>
                    <a:solidFill>
                      <a:srgbClr val="CCC0DA"/>
                    </a:solidFill>
                  </a:tcPr>
                </a:tc>
              </a:tr>
              <a:tr h="144773">
                <a:tc>
                  <a:txBody>
                    <a:bodyPr/>
                    <a:lstStyle/>
                    <a:p>
                      <a:pPr algn="ctr" fontAlgn="b"/>
                      <a:r>
                        <a:rPr lang="en-US" sz="900" b="0" i="0" u="none" strike="noStrike">
                          <a:solidFill>
                            <a:srgbClr val="000000"/>
                          </a:solidFill>
                          <a:effectLst/>
                          <a:latin typeface="Calibri"/>
                        </a:rPr>
                        <a:t>1980</a:t>
                      </a:r>
                    </a:p>
                  </a:txBody>
                  <a:tcPr marL="5841" marR="5841" marT="5841"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dirty="0">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1981</a:t>
                      </a:r>
                    </a:p>
                  </a:txBody>
                  <a:tcPr marL="5841" marR="5841" marT="5841"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December</a:t>
                      </a:r>
                    </a:p>
                  </a:txBody>
                  <a:tcPr marL="5841" marR="5841" marT="5841" marB="0" anchor="b">
                    <a:lnL>
                      <a:noFill/>
                    </a:lnL>
                    <a:lnR>
                      <a:noFill/>
                    </a:lnR>
                    <a:lnT>
                      <a:noFill/>
                    </a:lnT>
                    <a:lnB>
                      <a:noFill/>
                    </a:lnB>
                    <a:solidFill>
                      <a:srgbClr val="B8CCE4"/>
                    </a:solidFill>
                  </a:tcPr>
                </a:tc>
                <a:tc>
                  <a:txBody>
                    <a:bodyPr/>
                    <a:lstStyle/>
                    <a:p>
                      <a:pPr algn="ctr" fontAlgn="b"/>
                      <a:r>
                        <a:rPr lang="en-US" sz="900" b="0" i="0" u="none" strike="noStrike">
                          <a:solidFill>
                            <a:srgbClr val="000000"/>
                          </a:solidFill>
                          <a:effectLst/>
                          <a:latin typeface="Calibri"/>
                        </a:rPr>
                        <a:t>February</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Dec-Feb</a:t>
                      </a:r>
                    </a:p>
                  </a:txBody>
                  <a:tcPr marL="5841" marR="5841" marT="5841"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1" marR="5841" marT="5841" marB="0" anchor="b">
                    <a:lnL>
                      <a:noFill/>
                    </a:lnL>
                    <a:lnR>
                      <a:noFill/>
                    </a:lnR>
                    <a:lnT>
                      <a:noFill/>
                    </a:lnT>
                    <a:lnB>
                      <a:noFill/>
                    </a:lnB>
                    <a:solidFill>
                      <a:schemeClr val="accent4">
                        <a:lumMod val="60000"/>
                        <a:lumOff val="40000"/>
                      </a:schemeClr>
                    </a:solidFill>
                  </a:tcPr>
                </a:tc>
              </a:tr>
              <a:tr h="152012">
                <a:tc>
                  <a:txBody>
                    <a:bodyPr/>
                    <a:lstStyle/>
                    <a:p>
                      <a:pPr algn="ctr" fontAlgn="b"/>
                      <a:r>
                        <a:rPr lang="en-US" sz="900" b="0" i="0" u="none" strike="noStrike">
                          <a:solidFill>
                            <a:srgbClr val="000000"/>
                          </a:solidFill>
                          <a:effectLst/>
                          <a:latin typeface="Calibri"/>
                        </a:rPr>
                        <a:t>1982</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effectLst/>
                          <a:latin typeface="Calibri"/>
                        </a:rPr>
                        <a:t>November</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solidFill>
                      <a:srgbClr val="366092"/>
                    </a:solidFill>
                  </a:tcPr>
                </a:tc>
                <a:tc>
                  <a:txBody>
                    <a:bodyPr/>
                    <a:lstStyle/>
                    <a:p>
                      <a:pPr marL="0" algn="ctr" defTabSz="914400" rtl="0" eaLnBrk="1" fontAlgn="b" latinLnBrk="0" hangingPunct="1"/>
                      <a:r>
                        <a:rPr lang="en-US" sz="900" b="0" i="0" u="none" strike="noStrike" kern="1200" dirty="0">
                          <a:solidFill>
                            <a:schemeClr val="bg1"/>
                          </a:solidFill>
                          <a:effectLst/>
                          <a:latin typeface="Calibri"/>
                          <a:ea typeface="+mn-ea"/>
                          <a:cs typeface="+mn-cs"/>
                        </a:rPr>
                        <a:t>Nov-March</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marL="0" algn="ctr" defTabSz="914400" rtl="0" eaLnBrk="1" fontAlgn="b" latinLnBrk="0" hangingPunct="1"/>
                      <a:r>
                        <a:rPr lang="en-US" sz="900" b="0" i="0" u="none" strike="noStrike" kern="1200">
                          <a:solidFill>
                            <a:schemeClr val="bg1"/>
                          </a:solidFill>
                          <a:effectLst/>
                          <a:latin typeface="Calibri"/>
                          <a:ea typeface="+mn-ea"/>
                          <a:cs typeface="+mn-cs"/>
                        </a:rPr>
                        <a:t>5</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50000"/>
                      </a:schemeClr>
                    </a:solidFill>
                  </a:tcPr>
                </a:tc>
              </a:tr>
              <a:tr h="152012">
                <a:tc>
                  <a:txBody>
                    <a:bodyPr/>
                    <a:lstStyle/>
                    <a:p>
                      <a:pPr algn="ctr" fontAlgn="b"/>
                      <a:r>
                        <a:rPr lang="en-US" sz="900" b="0" i="0" u="none" strike="noStrike">
                          <a:solidFill>
                            <a:srgbClr val="000000"/>
                          </a:solidFill>
                          <a:effectLst/>
                          <a:latin typeface="Calibri"/>
                        </a:rPr>
                        <a:t>1983</a:t>
                      </a:r>
                    </a:p>
                  </a:txBody>
                  <a:tcPr marL="5841" marR="5841" marT="5841"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marL="0" algn="ctr" defTabSz="914400" rtl="0" eaLnBrk="1" fontAlgn="b" latinLnBrk="0" hangingPunct="1"/>
                      <a:r>
                        <a:rPr lang="en-US" sz="900" b="0" i="0" u="none" strike="noStrike" kern="1200">
                          <a:solidFill>
                            <a:schemeClr val="bg1"/>
                          </a:solidFill>
                          <a:effectLst/>
                          <a:latin typeface="Calibri"/>
                          <a:ea typeface="+mn-ea"/>
                          <a:cs typeface="+mn-cs"/>
                        </a:rPr>
                        <a:t>Nov-March</a:t>
                      </a:r>
                    </a:p>
                  </a:txBody>
                  <a:tcPr marL="5841" marR="5841" marT="584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marL="0" algn="ctr" defTabSz="914400" rtl="0" eaLnBrk="1" fontAlgn="b" latinLnBrk="0" hangingPunct="1"/>
                      <a:r>
                        <a:rPr lang="en-US" sz="900" b="0" i="0" u="none" strike="noStrike" kern="1200" dirty="0">
                          <a:solidFill>
                            <a:schemeClr val="bg1"/>
                          </a:solidFill>
                          <a:effectLst/>
                          <a:latin typeface="Calibri"/>
                          <a:ea typeface="+mn-ea"/>
                          <a:cs typeface="+mn-cs"/>
                        </a:rPr>
                        <a:t>5</a:t>
                      </a:r>
                    </a:p>
                  </a:txBody>
                  <a:tcPr marL="5841" marR="5841" marT="5841"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r>
              <a:tr h="152012">
                <a:tc>
                  <a:txBody>
                    <a:bodyPr/>
                    <a:lstStyle/>
                    <a:p>
                      <a:pPr algn="ctr" fontAlgn="b"/>
                      <a:r>
                        <a:rPr lang="en-US" sz="900" b="0" i="0" u="none" strike="noStrike">
                          <a:solidFill>
                            <a:srgbClr val="000000"/>
                          </a:solidFill>
                          <a:effectLst/>
                          <a:latin typeface="Calibri"/>
                        </a:rPr>
                        <a:t>1984</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dirty="0">
                          <a:solidFill>
                            <a:srgbClr val="000000"/>
                          </a:solidFill>
                          <a:effectLst/>
                          <a:latin typeface="Calibri"/>
                        </a:rPr>
                        <a:t>November</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solidFill>
                      <a:srgbClr val="366092"/>
                    </a:solidFill>
                  </a:tcPr>
                </a:tc>
                <a:tc>
                  <a:txBody>
                    <a:bodyPr/>
                    <a:lstStyle/>
                    <a:p>
                      <a:pPr algn="ctr" fontAlgn="b"/>
                      <a:r>
                        <a:rPr lang="en-US" sz="900" b="0" i="0" u="none" strike="noStrike" dirty="0">
                          <a:solidFill>
                            <a:schemeClr val="bg1"/>
                          </a:solidFill>
                          <a:effectLst/>
                          <a:latin typeface="Calibri"/>
                        </a:rPr>
                        <a:t>Nov-March</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1985</a:t>
                      </a:r>
                    </a:p>
                  </a:txBody>
                  <a:tcPr marL="5841" marR="5841" marT="5841" marB="0" anchor="b">
                    <a:lnL>
                      <a:noFill/>
                    </a:lnL>
                    <a:lnR>
                      <a:noFill/>
                    </a:lnR>
                    <a:lnT>
                      <a:noFill/>
                    </a:lnT>
                    <a:lnB>
                      <a:noFill/>
                    </a:lnB>
                  </a:tcPr>
                </a:tc>
                <a:tc>
                  <a:txBody>
                    <a:bodyPr/>
                    <a:lstStyle/>
                    <a:p>
                      <a:pPr algn="ctr" fontAlgn="b"/>
                      <a:r>
                        <a:rPr lang="en-US" sz="900" b="0" i="0" u="none" strike="noStrike" dirty="0">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1986</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Nov-</a:t>
                      </a:r>
                      <a:r>
                        <a:rPr lang="en-US" sz="900" b="0" i="0" u="none" strike="noStrike" dirty="0" err="1">
                          <a:solidFill>
                            <a:srgbClr val="000000"/>
                          </a:solidFill>
                          <a:effectLst/>
                          <a:latin typeface="Calibri"/>
                        </a:rPr>
                        <a:t>feb</a:t>
                      </a:r>
                      <a:endParaRPr lang="en-US" sz="900" b="0" i="0" u="none" strike="noStrike" dirty="0">
                        <a:solidFill>
                          <a:srgbClr val="000000"/>
                        </a:solidFill>
                        <a:effectLst/>
                        <a:latin typeface="Calibri"/>
                      </a:endParaRPr>
                    </a:p>
                  </a:txBody>
                  <a:tcPr marL="5841" marR="5841" marT="5841" marB="0" anchor="b">
                    <a:lnL>
                      <a:noFill/>
                    </a:lnL>
                    <a:lnR>
                      <a:noFill/>
                    </a:lnR>
                    <a:lnT>
                      <a:noFill/>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1" marR="5841" marT="5841" marB="0" anchor="b">
                    <a:lnL>
                      <a:noFill/>
                    </a:lnL>
                    <a:lnR>
                      <a:noFill/>
                    </a:lnR>
                    <a:lnT>
                      <a:noFill/>
                    </a:lnT>
                    <a:lnB>
                      <a:noFill/>
                    </a:lnB>
                    <a:solidFill>
                      <a:schemeClr val="accent4">
                        <a:lumMod val="75000"/>
                      </a:schemeClr>
                    </a:solidFill>
                  </a:tcPr>
                </a:tc>
              </a:tr>
              <a:tr h="152012">
                <a:tc>
                  <a:txBody>
                    <a:bodyPr/>
                    <a:lstStyle/>
                    <a:p>
                      <a:pPr algn="ctr" fontAlgn="b"/>
                      <a:r>
                        <a:rPr lang="en-US" sz="900" b="0" i="0" u="none" strike="noStrike">
                          <a:solidFill>
                            <a:srgbClr val="000000"/>
                          </a:solidFill>
                          <a:effectLst/>
                          <a:latin typeface="Calibri"/>
                        </a:rPr>
                        <a:t>1987</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solidFill>
                      <a:srgbClr val="366092"/>
                    </a:solidFill>
                  </a:tcPr>
                </a:tc>
                <a:tc>
                  <a:txBody>
                    <a:bodyPr/>
                    <a:lstStyle/>
                    <a:p>
                      <a:pPr algn="ctr" fontAlgn="b"/>
                      <a:r>
                        <a:rPr lang="en-US" sz="900" b="0" i="0" u="none" strike="noStrike" dirty="0">
                          <a:solidFill>
                            <a:schemeClr val="bg1"/>
                          </a:solidFill>
                          <a:effectLst/>
                          <a:latin typeface="Calibri"/>
                        </a:rPr>
                        <a:t>Nov-March</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solidFill>
                      <a:schemeClr val="accent4">
                        <a:lumMod val="50000"/>
                      </a:schemeClr>
                    </a:solidFill>
                  </a:tcPr>
                </a:tc>
              </a:tr>
              <a:tr h="152012">
                <a:tc>
                  <a:txBody>
                    <a:bodyPr/>
                    <a:lstStyle/>
                    <a:p>
                      <a:pPr algn="ctr" fontAlgn="b"/>
                      <a:r>
                        <a:rPr lang="en-US" sz="900" b="0" i="0" u="none" strike="noStrike">
                          <a:solidFill>
                            <a:srgbClr val="000000"/>
                          </a:solidFill>
                          <a:effectLst/>
                          <a:latin typeface="Calibri"/>
                        </a:rPr>
                        <a:t>1988</a:t>
                      </a:r>
                    </a:p>
                  </a:txBody>
                  <a:tcPr marL="5841" marR="5841" marT="5841"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5B3D7"/>
                    </a:solidFill>
                  </a:tcPr>
                </a:tc>
                <a:tc>
                  <a:txBody>
                    <a:bodyPr/>
                    <a:lstStyle/>
                    <a:p>
                      <a:pPr algn="ctr" fontAlgn="b"/>
                      <a:r>
                        <a:rPr lang="en-US" sz="900" b="0" i="0" u="none" strike="noStrike" dirty="0">
                          <a:solidFill>
                            <a:srgbClr val="000000"/>
                          </a:solidFill>
                          <a:effectLst/>
                          <a:latin typeface="Calibri"/>
                        </a:rPr>
                        <a:t>March</a:t>
                      </a:r>
                    </a:p>
                  </a:txBody>
                  <a:tcPr marL="5841" marR="5841" marT="584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66092"/>
                    </a:solidFill>
                  </a:tcPr>
                </a:tc>
                <a:tc>
                  <a:txBody>
                    <a:bodyPr/>
                    <a:lstStyle/>
                    <a:p>
                      <a:pPr algn="ctr" fontAlgn="b"/>
                      <a:r>
                        <a:rPr lang="en-US" sz="900" b="0" i="0" u="none" strike="noStrike">
                          <a:solidFill>
                            <a:schemeClr val="bg1"/>
                          </a:solidFill>
                          <a:effectLst/>
                          <a:latin typeface="Calibri"/>
                        </a:rPr>
                        <a:t>Nov-March</a:t>
                      </a:r>
                    </a:p>
                  </a:txBody>
                  <a:tcPr marL="5841" marR="5841" marT="584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1989</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solidFill>
                      <a:srgbClr val="366092"/>
                    </a:solidFill>
                  </a:tcPr>
                </a:tc>
                <a:tc>
                  <a:txBody>
                    <a:bodyPr/>
                    <a:lstStyle/>
                    <a:p>
                      <a:pPr algn="ctr" fontAlgn="b"/>
                      <a:r>
                        <a:rPr lang="en-US" sz="900" b="0" i="0" u="none" strike="noStrike">
                          <a:solidFill>
                            <a:schemeClr val="bg1"/>
                          </a:solidFill>
                          <a:effectLst/>
                          <a:latin typeface="Calibri"/>
                        </a:rPr>
                        <a:t>Nov-March</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1990</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February</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Nov-Feb</a:t>
                      </a:r>
                    </a:p>
                  </a:txBody>
                  <a:tcPr marL="5841" marR="5841" marT="5841" marB="0" anchor="b">
                    <a:lnL>
                      <a:noFill/>
                    </a:lnL>
                    <a:lnR>
                      <a:noFill/>
                    </a:lnR>
                    <a:lnT>
                      <a:noFill/>
                    </a:lnT>
                    <a:lnB>
                      <a:noFill/>
                    </a:lnB>
                    <a:solidFill>
                      <a:schemeClr val="accent4">
                        <a:lumMod val="75000"/>
                      </a:schemeClr>
                    </a:solidFill>
                  </a:tcPr>
                </a:tc>
                <a:tc>
                  <a:txBody>
                    <a:bodyPr/>
                    <a:lstStyle/>
                    <a:p>
                      <a:pPr algn="ctr" fontAlgn="b"/>
                      <a:r>
                        <a:rPr lang="en-US" sz="900" b="0" i="0" u="none" strike="noStrike">
                          <a:solidFill>
                            <a:srgbClr val="000000"/>
                          </a:solidFill>
                          <a:effectLst/>
                          <a:latin typeface="Calibri"/>
                        </a:rPr>
                        <a:t>4</a:t>
                      </a:r>
                    </a:p>
                  </a:txBody>
                  <a:tcPr marL="5841" marR="5841" marT="5841" marB="0" anchor="b">
                    <a:lnL>
                      <a:noFill/>
                    </a:lnL>
                    <a:lnR>
                      <a:noFill/>
                    </a:lnR>
                    <a:lnT>
                      <a:noFill/>
                    </a:lnT>
                    <a:lnB>
                      <a:noFill/>
                    </a:lnB>
                    <a:solidFill>
                      <a:schemeClr val="accent4">
                        <a:lumMod val="75000"/>
                      </a:schemeClr>
                    </a:solidFill>
                  </a:tcPr>
                </a:tc>
              </a:tr>
              <a:tr h="144773">
                <a:tc>
                  <a:txBody>
                    <a:bodyPr/>
                    <a:lstStyle/>
                    <a:p>
                      <a:pPr algn="ctr" fontAlgn="b"/>
                      <a:r>
                        <a:rPr lang="en-US" sz="900" b="0" i="0" u="none" strike="noStrike">
                          <a:solidFill>
                            <a:srgbClr val="000000"/>
                          </a:solidFill>
                          <a:effectLst/>
                          <a:latin typeface="Calibri"/>
                        </a:rPr>
                        <a:t>1991</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February</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Nov-Feb</a:t>
                      </a:r>
                    </a:p>
                  </a:txBody>
                  <a:tcPr marL="5841" marR="5841" marT="5841" marB="0" anchor="b">
                    <a:lnL>
                      <a:noFill/>
                    </a:lnL>
                    <a:lnR>
                      <a:noFill/>
                    </a:lnR>
                    <a:lnT>
                      <a:noFill/>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1" marR="5841" marT="5841" marB="0" anchor="b">
                    <a:lnL>
                      <a:noFill/>
                    </a:lnL>
                    <a:lnR>
                      <a:noFill/>
                    </a:lnR>
                    <a:lnT>
                      <a:noFill/>
                    </a:lnT>
                    <a:lnB>
                      <a:noFill/>
                    </a:lnB>
                    <a:solidFill>
                      <a:schemeClr val="accent4">
                        <a:lumMod val="75000"/>
                      </a:schemeClr>
                    </a:solidFill>
                  </a:tcPr>
                </a:tc>
              </a:tr>
              <a:tr h="144773">
                <a:tc>
                  <a:txBody>
                    <a:bodyPr/>
                    <a:lstStyle/>
                    <a:p>
                      <a:pPr algn="ctr" fontAlgn="b"/>
                      <a:r>
                        <a:rPr lang="en-US" sz="900" b="0" i="0" u="none" strike="noStrike">
                          <a:solidFill>
                            <a:srgbClr val="000000"/>
                          </a:solidFill>
                          <a:effectLst/>
                          <a:latin typeface="Calibri"/>
                        </a:rPr>
                        <a:t>1992</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Nov-Feb</a:t>
                      </a:r>
                    </a:p>
                  </a:txBody>
                  <a:tcPr marL="5841" marR="5841" marT="5841" marB="0" anchor="b">
                    <a:lnL>
                      <a:noFill/>
                    </a:lnL>
                    <a:lnR>
                      <a:noFill/>
                    </a:lnR>
                    <a:lnT>
                      <a:noFill/>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1" marR="5841" marT="5841" marB="0" anchor="b">
                    <a:lnL>
                      <a:noFill/>
                    </a:lnL>
                    <a:lnR>
                      <a:noFill/>
                    </a:lnR>
                    <a:lnT>
                      <a:noFill/>
                    </a:lnT>
                    <a:lnB>
                      <a:noFill/>
                    </a:lnB>
                    <a:solidFill>
                      <a:schemeClr val="accent4">
                        <a:lumMod val="75000"/>
                      </a:schemeClr>
                    </a:solidFill>
                  </a:tcPr>
                </a:tc>
              </a:tr>
              <a:tr h="144773">
                <a:tc>
                  <a:txBody>
                    <a:bodyPr/>
                    <a:lstStyle/>
                    <a:p>
                      <a:pPr algn="ctr" fontAlgn="b"/>
                      <a:r>
                        <a:rPr lang="en-US" sz="900" b="0" i="0" u="none" strike="noStrike">
                          <a:solidFill>
                            <a:srgbClr val="000000"/>
                          </a:solidFill>
                          <a:effectLst/>
                          <a:latin typeface="Calibri"/>
                        </a:rPr>
                        <a:t>1993</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dirty="0">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1994</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dirty="0">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1995</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1996</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1997</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1998</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dirty="0">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1999</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2000</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1" marR="5841" marT="5841" marB="0" anchor="b">
                    <a:lnL>
                      <a:noFill/>
                    </a:lnL>
                    <a:lnR>
                      <a:noFill/>
                    </a:lnR>
                    <a:lnT>
                      <a:noFill/>
                    </a:lnT>
                    <a:lnB>
                      <a:noFill/>
                    </a:lnB>
                    <a:solidFill>
                      <a:srgbClr val="B8CCE4"/>
                    </a:solidFill>
                  </a:tcPr>
                </a:tc>
                <a:tc>
                  <a:txBody>
                    <a:bodyPr/>
                    <a:lstStyle/>
                    <a:p>
                      <a:pPr algn="ctr" fontAlgn="b"/>
                      <a:r>
                        <a:rPr lang="en-US" sz="900" b="0" i="0" u="none" strike="noStrike">
                          <a:solidFill>
                            <a:srgbClr val="000000"/>
                          </a:solidFill>
                          <a:effectLst/>
                          <a:latin typeface="Calibri"/>
                        </a:rPr>
                        <a:t>February</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Dec-Feb</a:t>
                      </a:r>
                    </a:p>
                  </a:txBody>
                  <a:tcPr marL="5841" marR="5841" marT="5841" marB="0" anchor="b">
                    <a:lnL>
                      <a:noFill/>
                    </a:lnL>
                    <a:lnR>
                      <a:noFill/>
                    </a:lnR>
                    <a:lnT>
                      <a:noFill/>
                    </a:lnT>
                    <a:lnB>
                      <a:noFill/>
                    </a:lnB>
                    <a:solidFill>
                      <a:schemeClr val="accent4">
                        <a:lumMod val="60000"/>
                        <a:lumOff val="40000"/>
                      </a:schemeClr>
                    </a:solidFill>
                  </a:tcPr>
                </a:tc>
                <a:tc>
                  <a:txBody>
                    <a:bodyPr/>
                    <a:lstStyle/>
                    <a:p>
                      <a:pPr algn="ctr" fontAlgn="b"/>
                      <a:r>
                        <a:rPr lang="en-US" sz="900" b="0" i="0" u="none" strike="noStrike" dirty="0">
                          <a:solidFill>
                            <a:srgbClr val="000000"/>
                          </a:solidFill>
                          <a:effectLst/>
                          <a:latin typeface="Calibri"/>
                        </a:rPr>
                        <a:t>3</a:t>
                      </a:r>
                    </a:p>
                  </a:txBody>
                  <a:tcPr marL="5841" marR="5841" marT="5841" marB="0" anchor="b">
                    <a:lnL>
                      <a:noFill/>
                    </a:lnL>
                    <a:lnR>
                      <a:noFill/>
                    </a:lnR>
                    <a:lnT>
                      <a:noFill/>
                    </a:lnT>
                    <a:lnB>
                      <a:noFill/>
                    </a:lnB>
                    <a:solidFill>
                      <a:schemeClr val="accent4">
                        <a:lumMod val="60000"/>
                        <a:lumOff val="40000"/>
                      </a:schemeClr>
                    </a:solidFill>
                  </a:tcPr>
                </a:tc>
              </a:tr>
              <a:tr h="144773">
                <a:tc>
                  <a:txBody>
                    <a:bodyPr/>
                    <a:lstStyle/>
                    <a:p>
                      <a:pPr algn="ctr" fontAlgn="b"/>
                      <a:r>
                        <a:rPr lang="en-US" sz="900" b="0" i="0" u="none" strike="noStrike">
                          <a:solidFill>
                            <a:srgbClr val="000000"/>
                          </a:solidFill>
                          <a:effectLst/>
                          <a:latin typeface="Calibri"/>
                        </a:rPr>
                        <a:t>2001</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dirty="0">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2002</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1" marR="5841" marT="5841" marB="0" anchor="b">
                    <a:lnL>
                      <a:noFill/>
                    </a:lnL>
                    <a:lnR>
                      <a:noFill/>
                    </a:lnR>
                    <a:lnT>
                      <a:noFill/>
                    </a:lnT>
                    <a:lnB>
                      <a:noFill/>
                    </a:lnB>
                    <a:solidFill>
                      <a:srgbClr val="B8CCE4"/>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dirty="0">
                          <a:solidFill>
                            <a:srgbClr val="000000"/>
                          </a:solidFill>
                          <a:effectLst/>
                          <a:latin typeface="Calibri"/>
                        </a:rPr>
                        <a:t>Dec-March</a:t>
                      </a:r>
                    </a:p>
                  </a:txBody>
                  <a:tcPr marL="5841" marR="5841" marT="5841" marB="0" anchor="b">
                    <a:lnL>
                      <a:noFill/>
                    </a:lnL>
                    <a:lnR>
                      <a:noFill/>
                    </a:lnR>
                    <a:lnT>
                      <a:noFill/>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1" marR="5841" marT="5841" marB="0" anchor="b">
                    <a:lnL>
                      <a:noFill/>
                    </a:lnL>
                    <a:lnR>
                      <a:noFill/>
                    </a:lnR>
                    <a:lnT>
                      <a:noFill/>
                    </a:lnT>
                    <a:lnB>
                      <a:noFill/>
                    </a:lnB>
                    <a:solidFill>
                      <a:schemeClr val="accent4">
                        <a:lumMod val="75000"/>
                      </a:schemeClr>
                    </a:solidFill>
                  </a:tcPr>
                </a:tc>
              </a:tr>
              <a:tr h="144773">
                <a:tc>
                  <a:txBody>
                    <a:bodyPr/>
                    <a:lstStyle/>
                    <a:p>
                      <a:pPr algn="ctr" fontAlgn="b"/>
                      <a:r>
                        <a:rPr lang="en-US" sz="900" b="0" i="0" u="none" strike="noStrike">
                          <a:solidFill>
                            <a:srgbClr val="000000"/>
                          </a:solidFill>
                          <a:effectLst/>
                          <a:latin typeface="Calibri"/>
                        </a:rPr>
                        <a:t>2003</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dirty="0">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2004</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dirty="0">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2005</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dirty="0">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2006</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December</a:t>
                      </a:r>
                    </a:p>
                  </a:txBody>
                  <a:tcPr marL="5841" marR="5841" marT="5841" marB="0" anchor="b">
                    <a:lnL>
                      <a:noFill/>
                    </a:lnL>
                    <a:lnR>
                      <a:noFill/>
                    </a:lnR>
                    <a:lnT>
                      <a:noFill/>
                    </a:lnT>
                    <a:lnB>
                      <a:noFill/>
                    </a:lnB>
                    <a:solidFill>
                      <a:srgbClr val="B8CCE4"/>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dirty="0">
                          <a:solidFill>
                            <a:schemeClr val="bg1"/>
                          </a:solidFill>
                          <a:effectLst/>
                          <a:latin typeface="Calibri"/>
                        </a:rPr>
                        <a:t>Dec-March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2007</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2008</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dirty="0">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2009</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2010</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dirty="0">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2011</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2012</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February</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dirty="0">
                          <a:solidFill>
                            <a:srgbClr val="000000"/>
                          </a:solidFill>
                          <a:effectLst/>
                          <a:latin typeface="Calibri"/>
                        </a:rPr>
                        <a:t>Nov-Feb</a:t>
                      </a:r>
                    </a:p>
                  </a:txBody>
                  <a:tcPr marL="5841" marR="5841" marT="5841" marB="0" anchor="b">
                    <a:lnL>
                      <a:noFill/>
                    </a:lnL>
                    <a:lnR>
                      <a:noFill/>
                    </a:lnR>
                    <a:lnT>
                      <a:noFill/>
                    </a:lnT>
                    <a:lnB>
                      <a:noFill/>
                    </a:lnB>
                    <a:solidFill>
                      <a:schemeClr val="accent4">
                        <a:lumMod val="75000"/>
                      </a:schemeClr>
                    </a:solidFill>
                  </a:tcPr>
                </a:tc>
                <a:tc>
                  <a:txBody>
                    <a:bodyPr/>
                    <a:lstStyle/>
                    <a:p>
                      <a:pPr algn="ctr" fontAlgn="b"/>
                      <a:r>
                        <a:rPr lang="en-US" sz="900" b="0" i="0" u="none" strike="noStrike" dirty="0">
                          <a:solidFill>
                            <a:srgbClr val="000000"/>
                          </a:solidFill>
                          <a:effectLst/>
                          <a:latin typeface="Calibri"/>
                        </a:rPr>
                        <a:t>4</a:t>
                      </a:r>
                    </a:p>
                  </a:txBody>
                  <a:tcPr marL="5841" marR="5841" marT="5841" marB="0" anchor="b">
                    <a:lnL>
                      <a:noFill/>
                    </a:lnL>
                    <a:lnR>
                      <a:noFill/>
                    </a:lnR>
                    <a:lnT>
                      <a:noFill/>
                    </a:lnT>
                    <a:lnB>
                      <a:noFill/>
                    </a:lnB>
                    <a:solidFill>
                      <a:schemeClr val="accent4">
                        <a:lumMod val="75000"/>
                      </a:schemeClr>
                    </a:solidFill>
                  </a:tcPr>
                </a:tc>
              </a:tr>
              <a:tr h="144773">
                <a:tc>
                  <a:txBody>
                    <a:bodyPr/>
                    <a:lstStyle/>
                    <a:p>
                      <a:pPr algn="ctr" fontAlgn="b"/>
                      <a:r>
                        <a:rPr lang="en-US" sz="900" b="0" i="0" u="none" strike="noStrike">
                          <a:solidFill>
                            <a:srgbClr val="000000"/>
                          </a:solidFill>
                          <a:effectLst/>
                          <a:latin typeface="Calibri"/>
                        </a:rPr>
                        <a:t>2013</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dirty="0">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2014</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r h="144773">
                <a:tc>
                  <a:txBody>
                    <a:bodyPr/>
                    <a:lstStyle/>
                    <a:p>
                      <a:pPr algn="ctr" fontAlgn="b"/>
                      <a:r>
                        <a:rPr lang="en-US" sz="900" b="0" i="0" u="none" strike="noStrike">
                          <a:solidFill>
                            <a:srgbClr val="000000"/>
                          </a:solidFill>
                          <a:effectLst/>
                          <a:latin typeface="Calibri"/>
                        </a:rPr>
                        <a:t>2015</a:t>
                      </a:r>
                    </a:p>
                  </a:txBody>
                  <a:tcPr marL="5841" marR="5841" marT="5841" marB="0" anchor="b">
                    <a:lnL>
                      <a:noFill/>
                    </a:lnL>
                    <a:lnR>
                      <a:noFill/>
                    </a:lnR>
                    <a:lnT>
                      <a:noFill/>
                    </a:lnT>
                    <a:lnB>
                      <a:noFill/>
                    </a:lnB>
                  </a:tcPr>
                </a:tc>
                <a:tc>
                  <a:txBody>
                    <a:bodyPr/>
                    <a:lstStyle/>
                    <a:p>
                      <a:pPr algn="ctr" fontAlgn="b"/>
                      <a:r>
                        <a:rPr lang="en-US" sz="900" b="0" i="0" u="none" strike="noStrike">
                          <a:solidFill>
                            <a:srgbClr val="000000"/>
                          </a:solidFill>
                          <a:effectLst/>
                          <a:latin typeface="Calibri"/>
                        </a:rPr>
                        <a:t>November</a:t>
                      </a:r>
                    </a:p>
                  </a:txBody>
                  <a:tcPr marL="5841" marR="5841" marT="5841" marB="0" anchor="b">
                    <a:lnL>
                      <a:noFill/>
                    </a:lnL>
                    <a:lnR>
                      <a:noFill/>
                    </a:lnR>
                    <a:lnT>
                      <a:noFill/>
                    </a:lnT>
                    <a:lnB>
                      <a:noFill/>
                    </a:lnB>
                    <a:solidFill>
                      <a:srgbClr val="95B3D7"/>
                    </a:solidFill>
                  </a:tcPr>
                </a:tc>
                <a:tc>
                  <a:txBody>
                    <a:bodyPr/>
                    <a:lstStyle/>
                    <a:p>
                      <a:pPr algn="ctr" fontAlgn="b"/>
                      <a:r>
                        <a:rPr lang="en-US" sz="900" b="0" i="0" u="none" strike="noStrike">
                          <a:solidFill>
                            <a:srgbClr val="000000"/>
                          </a:solidFill>
                          <a:effectLst/>
                          <a:latin typeface="Calibri"/>
                        </a:rPr>
                        <a:t>March</a:t>
                      </a:r>
                    </a:p>
                  </a:txBody>
                  <a:tcPr marL="5841" marR="5841" marT="5841" marB="0" anchor="b">
                    <a:lnL>
                      <a:noFill/>
                    </a:lnL>
                    <a:lnR>
                      <a:noFill/>
                    </a:lnR>
                    <a:lnT>
                      <a:noFill/>
                    </a:lnT>
                    <a:lnB>
                      <a:noFill/>
                    </a:lnB>
                    <a:solidFill>
                      <a:srgbClr val="366092"/>
                    </a:solidFill>
                  </a:tcPr>
                </a:tc>
                <a:tc>
                  <a:txBody>
                    <a:bodyPr/>
                    <a:lstStyle/>
                    <a:p>
                      <a:pPr algn="ctr" fontAlgn="b"/>
                      <a:r>
                        <a:rPr lang="en-US" sz="900" b="0" i="0" u="none" strike="noStrike">
                          <a:solidFill>
                            <a:schemeClr val="bg1"/>
                          </a:solidFill>
                          <a:effectLst/>
                          <a:latin typeface="Calibri"/>
                        </a:rPr>
                        <a:t>Nov-March</a:t>
                      </a:r>
                    </a:p>
                  </a:txBody>
                  <a:tcPr marL="5841" marR="5841" marT="5841" marB="0" anchor="b">
                    <a:lnL>
                      <a:noFill/>
                    </a:lnL>
                    <a:lnR>
                      <a:noFill/>
                    </a:lnR>
                    <a:lnT>
                      <a:noFill/>
                    </a:lnT>
                    <a:lnB>
                      <a:noFill/>
                    </a:lnB>
                    <a:solidFill>
                      <a:schemeClr val="accent4">
                        <a:lumMod val="50000"/>
                      </a:schemeClr>
                    </a:solidFill>
                  </a:tcPr>
                </a:tc>
                <a:tc>
                  <a:txBody>
                    <a:bodyPr/>
                    <a:lstStyle/>
                    <a:p>
                      <a:pPr algn="ctr" fontAlgn="b"/>
                      <a:r>
                        <a:rPr lang="en-US" sz="900" b="0" i="0" u="none" strike="noStrike" dirty="0">
                          <a:solidFill>
                            <a:schemeClr val="bg1"/>
                          </a:solidFill>
                          <a:effectLst/>
                          <a:latin typeface="Calibri"/>
                        </a:rPr>
                        <a:t>5</a:t>
                      </a:r>
                    </a:p>
                  </a:txBody>
                  <a:tcPr marL="5841" marR="5841" marT="5841" marB="0" anchor="b">
                    <a:lnL>
                      <a:noFill/>
                    </a:lnL>
                    <a:lnR>
                      <a:noFill/>
                    </a:lnR>
                    <a:lnT>
                      <a:noFill/>
                    </a:lnT>
                    <a:lnB>
                      <a:noFill/>
                    </a:lnB>
                    <a:solidFill>
                      <a:schemeClr val="accent4">
                        <a:lumMod val="50000"/>
                      </a:schemeClr>
                    </a:solidFill>
                  </a:tcPr>
                </a:tc>
              </a:tr>
            </a:tbl>
          </a:graphicData>
        </a:graphic>
      </p:graphicFrame>
      <p:sp>
        <p:nvSpPr>
          <p:cNvPr id="5" name="Rectangle 4"/>
          <p:cNvSpPr/>
          <p:nvPr/>
        </p:nvSpPr>
        <p:spPr>
          <a:xfrm>
            <a:off x="1876424" y="23390"/>
            <a:ext cx="5600700" cy="584775"/>
          </a:xfrm>
          <a:prstGeom prst="rect">
            <a:avLst/>
          </a:prstGeom>
        </p:spPr>
        <p:txBody>
          <a:bodyPr wrap="square">
            <a:spAutoFit/>
          </a:bodyPr>
          <a:lstStyle/>
          <a:p>
            <a:pPr algn="ctr"/>
            <a:r>
              <a:rPr lang="en-US" sz="3200" b="1" dirty="0">
                <a:solidFill>
                  <a:srgbClr val="DE8E30"/>
                </a:solidFill>
              </a:rPr>
              <a:t>Results: </a:t>
            </a:r>
            <a:r>
              <a:rPr lang="en-US" sz="3200" b="1" dirty="0" smtClean="0">
                <a:solidFill>
                  <a:srgbClr val="DE8E30"/>
                </a:solidFill>
              </a:rPr>
              <a:t>West vs East</a:t>
            </a:r>
            <a:endParaRPr lang="en-US" sz="3200" b="1" dirty="0">
              <a:solidFill>
                <a:srgbClr val="DE8E30"/>
              </a:solidFill>
            </a:endParaRPr>
          </a:p>
        </p:txBody>
      </p:sp>
      <p:sp>
        <p:nvSpPr>
          <p:cNvPr id="6" name="TextBox 5"/>
          <p:cNvSpPr txBox="1"/>
          <p:nvPr/>
        </p:nvSpPr>
        <p:spPr>
          <a:xfrm>
            <a:off x="0" y="6247902"/>
            <a:ext cx="9144000" cy="523220"/>
          </a:xfrm>
          <a:prstGeom prst="rect">
            <a:avLst/>
          </a:prstGeom>
          <a:noFill/>
        </p:spPr>
        <p:txBody>
          <a:bodyPr wrap="square" rtlCol="0">
            <a:spAutoFit/>
          </a:bodyPr>
          <a:lstStyle/>
          <a:p>
            <a:r>
              <a:rPr lang="en-US" sz="1400" dirty="0" smtClean="0"/>
              <a:t>Table 2: This table compares the first and last month of freezing as well as freezing month durations between Bismarck, ND (eastern plains) and Billings, MT (western plains).</a:t>
            </a:r>
            <a:endParaRPr lang="en-US" sz="1400" dirty="0"/>
          </a:p>
        </p:txBody>
      </p:sp>
      <p:graphicFrame>
        <p:nvGraphicFramePr>
          <p:cNvPr id="4" name="Table 3"/>
          <p:cNvGraphicFramePr>
            <a:graphicFrameLocks noGrp="1"/>
          </p:cNvGraphicFramePr>
          <p:nvPr>
            <p:extLst>
              <p:ext uri="{D42A27DB-BD31-4B8C-83A1-F6EECF244321}">
                <p14:modId xmlns:p14="http://schemas.microsoft.com/office/powerpoint/2010/main" val="256168097"/>
              </p:ext>
            </p:extLst>
          </p:nvPr>
        </p:nvGraphicFramePr>
        <p:xfrm>
          <a:off x="4676774" y="7225529"/>
          <a:ext cx="4276724" cy="5359239"/>
        </p:xfrm>
        <a:graphic>
          <a:graphicData uri="http://schemas.openxmlformats.org/drawingml/2006/table">
            <a:tbl>
              <a:tblPr/>
              <a:tblGrid>
                <a:gridCol w="712275"/>
                <a:gridCol w="1154379"/>
                <a:gridCol w="1129815"/>
                <a:gridCol w="690785"/>
                <a:gridCol w="589470"/>
              </a:tblGrid>
              <a:tr h="143872">
                <a:tc>
                  <a:txBody>
                    <a:bodyPr/>
                    <a:lstStyle/>
                    <a:p>
                      <a:pPr algn="ctr" fontAlgn="b"/>
                      <a:r>
                        <a:rPr lang="en-US" sz="900" b="1" i="0" u="none" strike="noStrike" dirty="0">
                          <a:solidFill>
                            <a:srgbClr val="000000"/>
                          </a:solidFill>
                          <a:effectLst/>
                          <a:latin typeface="Calibri"/>
                        </a:rPr>
                        <a:t>Water Year</a:t>
                      </a:r>
                    </a:p>
                  </a:txBody>
                  <a:tcPr marL="5841" marR="5841" marT="5841" marB="0" anchor="b">
                    <a:lnL>
                      <a:noFill/>
                    </a:lnL>
                    <a:lnR>
                      <a:noFill/>
                    </a:lnR>
                    <a:lnT>
                      <a:noFill/>
                    </a:lnT>
                    <a:lnB>
                      <a:noFill/>
                    </a:lnB>
                    <a:solidFill>
                      <a:schemeClr val="accent4">
                        <a:lumMod val="40000"/>
                        <a:lumOff val="60000"/>
                      </a:schemeClr>
                    </a:solidFill>
                  </a:tcPr>
                </a:tc>
                <a:tc>
                  <a:txBody>
                    <a:bodyPr/>
                    <a:lstStyle/>
                    <a:p>
                      <a:pPr algn="ctr" fontAlgn="b"/>
                      <a:r>
                        <a:rPr lang="en-US" sz="900" b="1" i="0" u="none" strike="noStrike" dirty="0">
                          <a:solidFill>
                            <a:srgbClr val="000000"/>
                          </a:solidFill>
                          <a:effectLst/>
                          <a:latin typeface="Calibri"/>
                        </a:rPr>
                        <a:t>First Frozen Month</a:t>
                      </a:r>
                    </a:p>
                  </a:txBody>
                  <a:tcPr marL="5841" marR="5841" marT="5841" marB="0" anchor="b">
                    <a:lnL>
                      <a:noFill/>
                    </a:lnL>
                    <a:lnR>
                      <a:noFill/>
                    </a:lnR>
                    <a:lnT>
                      <a:noFill/>
                    </a:lnT>
                    <a:lnB>
                      <a:noFill/>
                    </a:lnB>
                    <a:solidFill>
                      <a:schemeClr val="accent4">
                        <a:lumMod val="40000"/>
                        <a:lumOff val="60000"/>
                      </a:schemeClr>
                    </a:solidFill>
                  </a:tcPr>
                </a:tc>
                <a:tc>
                  <a:txBody>
                    <a:bodyPr/>
                    <a:lstStyle/>
                    <a:p>
                      <a:pPr algn="ctr" fontAlgn="b"/>
                      <a:r>
                        <a:rPr lang="en-US" sz="900" b="1" i="0" u="none" strike="noStrike" dirty="0">
                          <a:solidFill>
                            <a:srgbClr val="000000"/>
                          </a:solidFill>
                          <a:effectLst/>
                          <a:latin typeface="Calibri"/>
                        </a:rPr>
                        <a:t>Last Frozen Month</a:t>
                      </a:r>
                    </a:p>
                  </a:txBody>
                  <a:tcPr marL="5841" marR="5841" marT="5841" marB="0" anchor="b">
                    <a:lnL>
                      <a:noFill/>
                    </a:lnL>
                    <a:lnR>
                      <a:noFill/>
                    </a:lnR>
                    <a:lnT>
                      <a:noFill/>
                    </a:lnT>
                    <a:lnB>
                      <a:noFill/>
                    </a:lnB>
                    <a:solidFill>
                      <a:schemeClr val="accent4">
                        <a:lumMod val="40000"/>
                        <a:lumOff val="60000"/>
                      </a:schemeClr>
                    </a:solidFill>
                  </a:tcPr>
                </a:tc>
                <a:tc>
                  <a:txBody>
                    <a:bodyPr/>
                    <a:lstStyle/>
                    <a:p>
                      <a:pPr algn="ctr" fontAlgn="b"/>
                      <a:r>
                        <a:rPr lang="en-US" sz="900" b="1" i="0" u="none" strike="noStrike" dirty="0">
                          <a:solidFill>
                            <a:srgbClr val="000000"/>
                          </a:solidFill>
                          <a:effectLst/>
                          <a:latin typeface="Calibri"/>
                        </a:rPr>
                        <a:t>Duration</a:t>
                      </a:r>
                    </a:p>
                  </a:txBody>
                  <a:tcPr marL="5841" marR="5841" marT="5841" marB="0" anchor="b">
                    <a:lnL>
                      <a:noFill/>
                    </a:lnL>
                    <a:lnR>
                      <a:noFill/>
                    </a:lnR>
                    <a:lnT>
                      <a:noFill/>
                    </a:lnT>
                    <a:lnB>
                      <a:noFill/>
                    </a:lnB>
                    <a:solidFill>
                      <a:schemeClr val="accent4">
                        <a:lumMod val="40000"/>
                        <a:lumOff val="60000"/>
                      </a:schemeClr>
                    </a:solidFill>
                  </a:tcPr>
                </a:tc>
                <a:tc>
                  <a:txBody>
                    <a:bodyPr/>
                    <a:lstStyle/>
                    <a:p>
                      <a:pPr algn="ctr" fontAlgn="b"/>
                      <a:r>
                        <a:rPr lang="en-US" sz="900" b="1" i="0" u="none" strike="noStrike" dirty="0">
                          <a:solidFill>
                            <a:srgbClr val="000000"/>
                          </a:solidFill>
                          <a:effectLst/>
                          <a:latin typeface="Calibri"/>
                        </a:rPr>
                        <a:t>Duration</a:t>
                      </a:r>
                    </a:p>
                  </a:txBody>
                  <a:tcPr marL="5841" marR="5841" marT="5841" marB="0" anchor="b">
                    <a:lnL>
                      <a:noFill/>
                    </a:lnL>
                    <a:lnR>
                      <a:noFill/>
                    </a:lnR>
                    <a:lnT>
                      <a:noFill/>
                    </a:lnT>
                    <a:lnB>
                      <a:noFill/>
                    </a:lnB>
                    <a:solidFill>
                      <a:schemeClr val="accent4">
                        <a:lumMod val="40000"/>
                        <a:lumOff val="60000"/>
                      </a:schemeClr>
                    </a:solidFill>
                  </a:tcPr>
                </a:tc>
              </a:tr>
              <a:tr h="143872">
                <a:tc>
                  <a:txBody>
                    <a:bodyPr/>
                    <a:lstStyle/>
                    <a:p>
                      <a:pPr algn="ctr" fontAlgn="b"/>
                      <a:r>
                        <a:rPr lang="en-US" sz="900" b="0" i="0" u="none" strike="noStrike" dirty="0">
                          <a:solidFill>
                            <a:srgbClr val="000000"/>
                          </a:solidFill>
                          <a:effectLst/>
                          <a:latin typeface="Calibri"/>
                        </a:rPr>
                        <a:t>1980</a:t>
                      </a:r>
                    </a:p>
                  </a:txBody>
                  <a:tcPr marL="5841" marR="5841" marT="5841" marB="0" anchor="b">
                    <a:lnL>
                      <a:noFill/>
                    </a:lnL>
                    <a:lnR>
                      <a:noFill/>
                    </a:lnR>
                    <a:lnT>
                      <a:noFill/>
                    </a:lnT>
                    <a:lnB>
                      <a:noFill/>
                    </a:lnB>
                  </a:tcPr>
                </a:tc>
                <a:tc>
                  <a:txBody>
                    <a:bodyPr/>
                    <a:lstStyle/>
                    <a:p>
                      <a:pPr algn="ctr" fontAlgn="b"/>
                      <a:r>
                        <a:rPr lang="en-US" sz="900" b="0" i="0" u="none" strike="noStrike" dirty="0">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1981</a:t>
                      </a:r>
                    </a:p>
                  </a:txBody>
                  <a:tcPr marL="5841" marR="5841" marT="5841" marB="0" anchor="b">
                    <a:lnL>
                      <a:noFill/>
                    </a:lnL>
                    <a:lnR>
                      <a:noFill/>
                    </a:lnR>
                    <a:lnT>
                      <a:noFill/>
                    </a:lnT>
                    <a:lnB>
                      <a:noFill/>
                    </a:lnB>
                  </a:tcPr>
                </a:tc>
                <a:tc>
                  <a:txBody>
                    <a:bodyPr/>
                    <a:lstStyle/>
                    <a:p>
                      <a:pPr algn="ctr" fontAlgn="b"/>
                      <a:r>
                        <a:rPr lang="en-US" sz="900" b="0" i="0" u="none" strike="noStrike" dirty="0">
                          <a:solidFill>
                            <a:srgbClr val="333333"/>
                          </a:solidFill>
                          <a:effectLst/>
                          <a:latin typeface="Calibri"/>
                        </a:rPr>
                        <a:t>December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333333"/>
                          </a:solidFill>
                          <a:effectLst/>
                          <a:latin typeface="Calibri"/>
                        </a:rPr>
                        <a:t>February</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000000"/>
                          </a:solidFill>
                          <a:effectLst/>
                          <a:latin typeface="Calibri"/>
                        </a:rPr>
                        <a:t>Dec-Feb</a:t>
                      </a:r>
                    </a:p>
                  </a:txBody>
                  <a:tcPr marL="5841" marR="5841" marT="5841" marB="0" anchor="b">
                    <a:lnL>
                      <a:noFill/>
                    </a:lnL>
                    <a:lnR>
                      <a:noFill/>
                    </a:lnR>
                    <a:lnT>
                      <a:noFill/>
                    </a:lnT>
                    <a:lnB>
                      <a:noFill/>
                    </a:lnB>
                    <a:solidFill>
                      <a:srgbClr val="C5D9F1"/>
                    </a:solidFill>
                  </a:tcPr>
                </a:tc>
                <a:tc>
                  <a:txBody>
                    <a:bodyPr/>
                    <a:lstStyle/>
                    <a:p>
                      <a:pPr algn="ctr" fontAlgn="b"/>
                      <a:r>
                        <a:rPr lang="en-US" sz="900" b="0" i="0" u="none" strike="noStrike" dirty="0">
                          <a:solidFill>
                            <a:srgbClr val="000000"/>
                          </a:solidFill>
                          <a:effectLst/>
                          <a:latin typeface="Calibri"/>
                        </a:rPr>
                        <a:t>3</a:t>
                      </a:r>
                    </a:p>
                  </a:txBody>
                  <a:tcPr marL="5841" marR="5841" marT="5841" marB="0" anchor="b">
                    <a:lnL>
                      <a:noFill/>
                    </a:lnL>
                    <a:lnR>
                      <a:noFill/>
                    </a:lnR>
                    <a:lnT>
                      <a:noFill/>
                    </a:lnT>
                    <a:lnB>
                      <a:noFill/>
                    </a:lnB>
                    <a:solidFill>
                      <a:srgbClr val="C5D9F1"/>
                    </a:solidFill>
                  </a:tcPr>
                </a:tc>
              </a:tr>
              <a:tr h="151067">
                <a:tc>
                  <a:txBody>
                    <a:bodyPr/>
                    <a:lstStyle/>
                    <a:p>
                      <a:pPr algn="ctr" fontAlgn="b"/>
                      <a:r>
                        <a:rPr lang="en-US" sz="900" b="0" i="0" u="none" strike="noStrike">
                          <a:solidFill>
                            <a:srgbClr val="000000"/>
                          </a:solidFill>
                          <a:effectLst/>
                          <a:latin typeface="Calibri"/>
                        </a:rPr>
                        <a:t>1982</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333333"/>
                          </a:solidFill>
                          <a:effectLst/>
                          <a:latin typeface="Calibri"/>
                        </a:rPr>
                        <a:t>November</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333333"/>
                          </a:solidFill>
                          <a:effectLst/>
                          <a:latin typeface="Calibri"/>
                        </a:rPr>
                        <a:t>March</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solidFill>
                      <a:srgbClr val="16365C"/>
                    </a:solidFill>
                  </a:tcPr>
                </a:tc>
              </a:tr>
              <a:tr h="151067">
                <a:tc>
                  <a:txBody>
                    <a:bodyPr/>
                    <a:lstStyle/>
                    <a:p>
                      <a:pPr algn="ctr" fontAlgn="b"/>
                      <a:r>
                        <a:rPr lang="en-US" sz="900" b="0" i="0" u="none" strike="noStrike">
                          <a:solidFill>
                            <a:srgbClr val="000000"/>
                          </a:solidFill>
                          <a:effectLst/>
                          <a:latin typeface="Calibri"/>
                        </a:rPr>
                        <a:t>1983</a:t>
                      </a:r>
                    </a:p>
                  </a:txBody>
                  <a:tcPr marL="5841" marR="5841" marT="5841"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333333"/>
                          </a:solidFill>
                          <a:effectLst/>
                          <a:latin typeface="Calibri"/>
                        </a:rPr>
                        <a:t>November</a:t>
                      </a:r>
                    </a:p>
                  </a:txBody>
                  <a:tcPr marL="5841" marR="5841" marT="584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6365C"/>
                    </a:solidFill>
                  </a:tcPr>
                </a:tc>
              </a:tr>
              <a:tr h="151067">
                <a:tc>
                  <a:txBody>
                    <a:bodyPr/>
                    <a:lstStyle/>
                    <a:p>
                      <a:pPr algn="ctr" fontAlgn="b"/>
                      <a:r>
                        <a:rPr lang="en-US" sz="900" b="0" i="0" u="none" strike="noStrike">
                          <a:solidFill>
                            <a:srgbClr val="000000"/>
                          </a:solidFill>
                          <a:effectLst/>
                          <a:latin typeface="Calibri"/>
                        </a:rPr>
                        <a:t>1984</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dirty="0">
                          <a:solidFill>
                            <a:srgbClr val="333333"/>
                          </a:solidFill>
                          <a:effectLst/>
                          <a:latin typeface="Calibri"/>
                        </a:rPr>
                        <a:t>November</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r>
              <a:tr h="143872">
                <a:tc>
                  <a:txBody>
                    <a:bodyPr/>
                    <a:lstStyle/>
                    <a:p>
                      <a:pPr algn="ctr" fontAlgn="b"/>
                      <a:r>
                        <a:rPr lang="en-US" sz="900" b="0" i="0" u="none" strike="noStrike">
                          <a:solidFill>
                            <a:srgbClr val="000000"/>
                          </a:solidFill>
                          <a:effectLst/>
                          <a:latin typeface="Calibri"/>
                        </a:rPr>
                        <a:t>1985</a:t>
                      </a:r>
                    </a:p>
                  </a:txBody>
                  <a:tcPr marL="5841" marR="5841" marT="5841" marB="0" anchor="b">
                    <a:lnL>
                      <a:noFill/>
                    </a:lnL>
                    <a:lnR>
                      <a:noFill/>
                    </a:lnR>
                    <a:lnT>
                      <a:noFill/>
                    </a:lnT>
                    <a:lnB>
                      <a:noFill/>
                    </a:lnB>
                  </a:tcPr>
                </a:tc>
                <a:tc>
                  <a:txBody>
                    <a:bodyPr/>
                    <a:lstStyle/>
                    <a:p>
                      <a:pPr algn="ctr" fontAlgn="b"/>
                      <a:r>
                        <a:rPr lang="en-US" sz="900" b="0" i="0" u="none" strike="noStrike" dirty="0">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1986</a:t>
                      </a:r>
                    </a:p>
                  </a:txBody>
                  <a:tcPr marL="5841" marR="5841" marT="5841" marB="0" anchor="b">
                    <a:lnL>
                      <a:noFill/>
                    </a:lnL>
                    <a:lnR>
                      <a:noFill/>
                    </a:lnR>
                    <a:lnT>
                      <a:noFill/>
                    </a:lnT>
                    <a:lnB>
                      <a:noFill/>
                    </a:lnB>
                  </a:tcPr>
                </a:tc>
                <a:tc>
                  <a:txBody>
                    <a:bodyPr/>
                    <a:lstStyle/>
                    <a:p>
                      <a:pPr algn="ctr" fontAlgn="b"/>
                      <a:r>
                        <a:rPr lang="en-US" sz="900" b="0" i="0" u="none" strike="noStrike" dirty="0">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Nov-feb</a:t>
                      </a:r>
                    </a:p>
                  </a:txBody>
                  <a:tcPr marL="5841" marR="5841" marT="5841" marB="0" anchor="b">
                    <a:lnL>
                      <a:noFill/>
                    </a:lnL>
                    <a:lnR>
                      <a:noFill/>
                    </a:lnR>
                    <a:lnT>
                      <a:noFill/>
                    </a:lnT>
                    <a:lnB>
                      <a:noFill/>
                    </a:lnB>
                    <a:solidFill>
                      <a:srgbClr val="538DD5"/>
                    </a:solidFill>
                  </a:tcPr>
                </a:tc>
                <a:tc>
                  <a:txBody>
                    <a:bodyPr/>
                    <a:lstStyle/>
                    <a:p>
                      <a:pPr algn="ctr" fontAlgn="b"/>
                      <a:r>
                        <a:rPr lang="en-US" sz="900" b="0" i="0" u="none" strike="noStrike" dirty="0">
                          <a:solidFill>
                            <a:srgbClr val="000000"/>
                          </a:solidFill>
                          <a:effectLst/>
                          <a:latin typeface="Calibri"/>
                        </a:rPr>
                        <a:t>4</a:t>
                      </a:r>
                    </a:p>
                  </a:txBody>
                  <a:tcPr marL="5841" marR="5841" marT="5841" marB="0" anchor="b">
                    <a:lnL>
                      <a:noFill/>
                    </a:lnL>
                    <a:lnR>
                      <a:noFill/>
                    </a:lnR>
                    <a:lnT>
                      <a:noFill/>
                    </a:lnT>
                    <a:lnB>
                      <a:noFill/>
                    </a:lnB>
                    <a:solidFill>
                      <a:srgbClr val="538DD5"/>
                    </a:solidFill>
                  </a:tcPr>
                </a:tc>
              </a:tr>
              <a:tr h="151067">
                <a:tc>
                  <a:txBody>
                    <a:bodyPr/>
                    <a:lstStyle/>
                    <a:p>
                      <a:pPr algn="ctr" fontAlgn="b"/>
                      <a:r>
                        <a:rPr lang="en-US" sz="900" b="0" i="0" u="none" strike="noStrike">
                          <a:solidFill>
                            <a:srgbClr val="000000"/>
                          </a:solidFill>
                          <a:effectLst/>
                          <a:latin typeface="Calibri"/>
                        </a:rPr>
                        <a:t>1987</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333333"/>
                          </a:solidFill>
                          <a:effectLst/>
                          <a:latin typeface="Calibri"/>
                        </a:rPr>
                        <a:t>November</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w="12700" cap="flat" cmpd="sng" algn="ctr">
                      <a:solidFill>
                        <a:srgbClr val="000000"/>
                      </a:solidFill>
                      <a:prstDash val="solid"/>
                      <a:round/>
                      <a:headEnd type="none" w="med" len="med"/>
                      <a:tailEnd type="none" w="med" len="med"/>
                    </a:lnB>
                    <a:solidFill>
                      <a:srgbClr val="16365C"/>
                    </a:solidFill>
                  </a:tcPr>
                </a:tc>
              </a:tr>
              <a:tr h="151067">
                <a:tc>
                  <a:txBody>
                    <a:bodyPr/>
                    <a:lstStyle/>
                    <a:p>
                      <a:pPr algn="ctr" fontAlgn="b"/>
                      <a:r>
                        <a:rPr lang="en-US" sz="900" b="0" i="0" u="none" strike="noStrike">
                          <a:solidFill>
                            <a:srgbClr val="000000"/>
                          </a:solidFill>
                          <a:effectLst/>
                          <a:latin typeface="Calibri"/>
                        </a:rPr>
                        <a:t>1988</a:t>
                      </a:r>
                    </a:p>
                  </a:txBody>
                  <a:tcPr marL="5841" marR="5841" marT="5841"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6365C"/>
                    </a:solidFill>
                  </a:tcPr>
                </a:tc>
              </a:tr>
              <a:tr h="143872">
                <a:tc>
                  <a:txBody>
                    <a:bodyPr/>
                    <a:lstStyle/>
                    <a:p>
                      <a:pPr algn="ctr" fontAlgn="b"/>
                      <a:r>
                        <a:rPr lang="en-US" sz="900" b="0" i="0" u="none" strike="noStrike">
                          <a:solidFill>
                            <a:srgbClr val="000000"/>
                          </a:solidFill>
                          <a:effectLst/>
                          <a:latin typeface="Calibri"/>
                        </a:rPr>
                        <a:t>1989</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w="12700" cap="flat" cmpd="sng" algn="ctr">
                      <a:solidFill>
                        <a:srgbClr val="000000"/>
                      </a:solidFill>
                      <a:prstDash val="solid"/>
                      <a:round/>
                      <a:headEnd type="none" w="med" len="med"/>
                      <a:tailEnd type="none" w="med" len="med"/>
                    </a:lnT>
                    <a:lnB>
                      <a:noFill/>
                    </a:lnB>
                    <a:solidFill>
                      <a:srgbClr val="16365C"/>
                    </a:solidFill>
                  </a:tcPr>
                </a:tc>
              </a:tr>
              <a:tr h="143872">
                <a:tc>
                  <a:txBody>
                    <a:bodyPr/>
                    <a:lstStyle/>
                    <a:p>
                      <a:pPr algn="ctr" fontAlgn="b"/>
                      <a:r>
                        <a:rPr lang="en-US" sz="900" b="0" i="0" u="none" strike="noStrike">
                          <a:solidFill>
                            <a:srgbClr val="000000"/>
                          </a:solidFill>
                          <a:effectLst/>
                          <a:latin typeface="Calibri"/>
                        </a:rPr>
                        <a:t>1990</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Nov-Feb</a:t>
                      </a:r>
                    </a:p>
                  </a:txBody>
                  <a:tcPr marL="5841" marR="5841" marT="5841" marB="0" anchor="b">
                    <a:lnL>
                      <a:noFill/>
                    </a:lnL>
                    <a:lnR>
                      <a:noFill/>
                    </a:lnR>
                    <a:lnT>
                      <a:noFill/>
                    </a:lnT>
                    <a:lnB>
                      <a:noFill/>
                    </a:lnB>
                    <a:solidFill>
                      <a:srgbClr val="538DD5"/>
                    </a:solidFill>
                  </a:tcPr>
                </a:tc>
                <a:tc>
                  <a:txBody>
                    <a:bodyPr/>
                    <a:lstStyle/>
                    <a:p>
                      <a:pPr algn="ctr" fontAlgn="b"/>
                      <a:r>
                        <a:rPr lang="en-US" sz="900" b="0" i="0" u="none" strike="noStrike">
                          <a:solidFill>
                            <a:srgbClr val="000000"/>
                          </a:solidFill>
                          <a:effectLst/>
                          <a:latin typeface="Calibri"/>
                        </a:rPr>
                        <a:t>4</a:t>
                      </a:r>
                    </a:p>
                  </a:txBody>
                  <a:tcPr marL="5841" marR="5841" marT="5841" marB="0" anchor="b">
                    <a:lnL>
                      <a:noFill/>
                    </a:lnL>
                    <a:lnR>
                      <a:noFill/>
                    </a:lnR>
                    <a:lnT>
                      <a:noFill/>
                    </a:lnT>
                    <a:lnB>
                      <a:noFill/>
                    </a:lnB>
                    <a:solidFill>
                      <a:srgbClr val="538DD5"/>
                    </a:solidFill>
                  </a:tcPr>
                </a:tc>
              </a:tr>
              <a:tr h="143872">
                <a:tc>
                  <a:txBody>
                    <a:bodyPr/>
                    <a:lstStyle/>
                    <a:p>
                      <a:pPr algn="ctr" fontAlgn="b"/>
                      <a:r>
                        <a:rPr lang="en-US" sz="900" b="0" i="0" u="none" strike="noStrike">
                          <a:solidFill>
                            <a:srgbClr val="000000"/>
                          </a:solidFill>
                          <a:effectLst/>
                          <a:latin typeface="Calibri"/>
                        </a:rPr>
                        <a:t>1991</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Nov-Feb</a:t>
                      </a:r>
                    </a:p>
                  </a:txBody>
                  <a:tcPr marL="5841" marR="5841" marT="5841" marB="0" anchor="b">
                    <a:lnL>
                      <a:noFill/>
                    </a:lnL>
                    <a:lnR>
                      <a:noFill/>
                    </a:lnR>
                    <a:lnT>
                      <a:noFill/>
                    </a:lnT>
                    <a:lnB>
                      <a:noFill/>
                    </a:lnB>
                    <a:solidFill>
                      <a:srgbClr val="538DD5"/>
                    </a:solidFill>
                  </a:tcPr>
                </a:tc>
                <a:tc>
                  <a:txBody>
                    <a:bodyPr/>
                    <a:lstStyle/>
                    <a:p>
                      <a:pPr algn="ctr" fontAlgn="b"/>
                      <a:r>
                        <a:rPr lang="en-US" sz="900" b="0" i="0" u="none" strike="noStrike" dirty="0">
                          <a:solidFill>
                            <a:srgbClr val="000000"/>
                          </a:solidFill>
                          <a:effectLst/>
                          <a:latin typeface="Calibri"/>
                        </a:rPr>
                        <a:t>4</a:t>
                      </a:r>
                    </a:p>
                  </a:txBody>
                  <a:tcPr marL="5841" marR="5841" marT="5841" marB="0" anchor="b">
                    <a:lnL>
                      <a:noFill/>
                    </a:lnL>
                    <a:lnR>
                      <a:noFill/>
                    </a:lnR>
                    <a:lnT>
                      <a:noFill/>
                    </a:lnT>
                    <a:lnB>
                      <a:noFill/>
                    </a:lnB>
                    <a:solidFill>
                      <a:srgbClr val="538DD5"/>
                    </a:solidFill>
                  </a:tcPr>
                </a:tc>
              </a:tr>
              <a:tr h="143872">
                <a:tc>
                  <a:txBody>
                    <a:bodyPr/>
                    <a:lstStyle/>
                    <a:p>
                      <a:pPr algn="ctr" fontAlgn="b"/>
                      <a:r>
                        <a:rPr lang="en-US" sz="900" b="0" i="0" u="none" strike="noStrike">
                          <a:solidFill>
                            <a:srgbClr val="000000"/>
                          </a:solidFill>
                          <a:effectLst/>
                          <a:latin typeface="Calibri"/>
                        </a:rPr>
                        <a:t>1992</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Nov-Feb</a:t>
                      </a:r>
                    </a:p>
                  </a:txBody>
                  <a:tcPr marL="5841" marR="5841" marT="5841" marB="0" anchor="b">
                    <a:lnL>
                      <a:noFill/>
                    </a:lnL>
                    <a:lnR>
                      <a:noFill/>
                    </a:lnR>
                    <a:lnT>
                      <a:noFill/>
                    </a:lnT>
                    <a:lnB>
                      <a:noFill/>
                    </a:lnB>
                    <a:solidFill>
                      <a:srgbClr val="538DD5"/>
                    </a:solidFill>
                  </a:tcPr>
                </a:tc>
                <a:tc>
                  <a:txBody>
                    <a:bodyPr/>
                    <a:lstStyle/>
                    <a:p>
                      <a:pPr algn="ctr" fontAlgn="b"/>
                      <a:r>
                        <a:rPr lang="en-US" sz="900" b="0" i="0" u="none" strike="noStrike" dirty="0">
                          <a:solidFill>
                            <a:srgbClr val="000000"/>
                          </a:solidFill>
                          <a:effectLst/>
                          <a:latin typeface="Calibri"/>
                        </a:rPr>
                        <a:t>4</a:t>
                      </a:r>
                    </a:p>
                  </a:txBody>
                  <a:tcPr marL="5841" marR="5841" marT="5841" marB="0" anchor="b">
                    <a:lnL>
                      <a:noFill/>
                    </a:lnL>
                    <a:lnR>
                      <a:noFill/>
                    </a:lnR>
                    <a:lnT>
                      <a:noFill/>
                    </a:lnT>
                    <a:lnB>
                      <a:noFill/>
                    </a:lnB>
                    <a:solidFill>
                      <a:srgbClr val="538DD5"/>
                    </a:solidFill>
                  </a:tcPr>
                </a:tc>
              </a:tr>
              <a:tr h="143872">
                <a:tc>
                  <a:txBody>
                    <a:bodyPr/>
                    <a:lstStyle/>
                    <a:p>
                      <a:pPr algn="ctr" fontAlgn="b"/>
                      <a:r>
                        <a:rPr lang="en-US" sz="900" b="0" i="0" u="none" strike="noStrike">
                          <a:solidFill>
                            <a:srgbClr val="000000"/>
                          </a:solidFill>
                          <a:effectLst/>
                          <a:latin typeface="Calibri"/>
                        </a:rPr>
                        <a:t>1993</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1994</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1995</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1996</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dirty="0">
                          <a:solidFill>
                            <a:srgbClr val="000000"/>
                          </a:solidFill>
                          <a:effectLst/>
                          <a:latin typeface="Calibri"/>
                        </a:rPr>
                        <a:t>1997</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1998</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1999</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2000</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Dec-Feb</a:t>
                      </a:r>
                    </a:p>
                  </a:txBody>
                  <a:tcPr marL="5841" marR="5841" marT="5841" marB="0" anchor="b">
                    <a:lnL>
                      <a:noFill/>
                    </a:lnL>
                    <a:lnR>
                      <a:noFill/>
                    </a:lnR>
                    <a:lnT>
                      <a:noFill/>
                    </a:lnT>
                    <a:lnB>
                      <a:noFill/>
                    </a:lnB>
                    <a:solidFill>
                      <a:srgbClr val="C5D9F1"/>
                    </a:solidFill>
                  </a:tcPr>
                </a:tc>
                <a:tc>
                  <a:txBody>
                    <a:bodyPr/>
                    <a:lstStyle/>
                    <a:p>
                      <a:pPr algn="ctr" fontAlgn="b"/>
                      <a:r>
                        <a:rPr lang="en-US" sz="900" b="0" i="0" u="none" strike="noStrike" dirty="0">
                          <a:solidFill>
                            <a:srgbClr val="000000"/>
                          </a:solidFill>
                          <a:effectLst/>
                          <a:latin typeface="Calibri"/>
                        </a:rPr>
                        <a:t>3</a:t>
                      </a:r>
                    </a:p>
                  </a:txBody>
                  <a:tcPr marL="5841" marR="5841" marT="5841" marB="0" anchor="b">
                    <a:lnL>
                      <a:noFill/>
                    </a:lnL>
                    <a:lnR>
                      <a:noFill/>
                    </a:lnR>
                    <a:lnT>
                      <a:noFill/>
                    </a:lnT>
                    <a:lnB>
                      <a:noFill/>
                    </a:lnB>
                    <a:solidFill>
                      <a:srgbClr val="C5D9F1"/>
                    </a:solidFill>
                  </a:tcPr>
                </a:tc>
              </a:tr>
              <a:tr h="143872">
                <a:tc>
                  <a:txBody>
                    <a:bodyPr/>
                    <a:lstStyle/>
                    <a:p>
                      <a:pPr algn="ctr" fontAlgn="b"/>
                      <a:r>
                        <a:rPr lang="en-US" sz="900" b="0" i="0" u="none" strike="noStrike">
                          <a:solidFill>
                            <a:srgbClr val="000000"/>
                          </a:solidFill>
                          <a:effectLst/>
                          <a:latin typeface="Calibri"/>
                        </a:rPr>
                        <a:t>2001</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2002</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000000"/>
                          </a:solidFill>
                          <a:effectLst/>
                          <a:latin typeface="Calibri"/>
                        </a:rPr>
                        <a:t>Dec-March</a:t>
                      </a:r>
                    </a:p>
                  </a:txBody>
                  <a:tcPr marL="5841" marR="5841" marT="5841" marB="0" anchor="b">
                    <a:lnL>
                      <a:noFill/>
                    </a:lnL>
                    <a:lnR>
                      <a:noFill/>
                    </a:lnR>
                    <a:lnT>
                      <a:noFill/>
                    </a:lnT>
                    <a:lnB>
                      <a:noFill/>
                    </a:lnB>
                    <a:solidFill>
                      <a:srgbClr val="538DD5"/>
                    </a:solidFill>
                  </a:tcPr>
                </a:tc>
                <a:tc>
                  <a:txBody>
                    <a:bodyPr/>
                    <a:lstStyle/>
                    <a:p>
                      <a:pPr algn="ctr" fontAlgn="b"/>
                      <a:r>
                        <a:rPr lang="en-US" sz="900" b="0" i="0" u="none" strike="noStrike" dirty="0">
                          <a:solidFill>
                            <a:srgbClr val="000000"/>
                          </a:solidFill>
                          <a:effectLst/>
                          <a:latin typeface="Calibri"/>
                        </a:rPr>
                        <a:t>4</a:t>
                      </a:r>
                    </a:p>
                  </a:txBody>
                  <a:tcPr marL="5841" marR="5841" marT="5841" marB="0" anchor="b">
                    <a:lnL>
                      <a:noFill/>
                    </a:lnL>
                    <a:lnR>
                      <a:noFill/>
                    </a:lnR>
                    <a:lnT>
                      <a:noFill/>
                    </a:lnT>
                    <a:lnB>
                      <a:noFill/>
                    </a:lnB>
                    <a:solidFill>
                      <a:srgbClr val="538DD5"/>
                    </a:solidFill>
                  </a:tcPr>
                </a:tc>
              </a:tr>
              <a:tr h="143872">
                <a:tc>
                  <a:txBody>
                    <a:bodyPr/>
                    <a:lstStyle/>
                    <a:p>
                      <a:pPr algn="ctr" fontAlgn="b"/>
                      <a:r>
                        <a:rPr lang="en-US" sz="900" b="0" i="0" u="none" strike="noStrike">
                          <a:solidFill>
                            <a:srgbClr val="000000"/>
                          </a:solidFill>
                          <a:effectLst/>
                          <a:latin typeface="Calibri"/>
                        </a:rPr>
                        <a:t>2003</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2004</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2005</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2006</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FFFFFF"/>
                          </a:solidFill>
                          <a:effectLst/>
                          <a:latin typeface="Calibri"/>
                        </a:rPr>
                        <a:t>Dec-March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2007</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2008</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2009</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2010</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2011</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2012</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Nov-Feb</a:t>
                      </a:r>
                    </a:p>
                  </a:txBody>
                  <a:tcPr marL="5841" marR="5841" marT="5841" marB="0" anchor="b">
                    <a:lnL>
                      <a:noFill/>
                    </a:lnL>
                    <a:lnR>
                      <a:noFill/>
                    </a:lnR>
                    <a:lnT>
                      <a:noFill/>
                    </a:lnT>
                    <a:lnB>
                      <a:noFill/>
                    </a:lnB>
                    <a:solidFill>
                      <a:srgbClr val="538DD5"/>
                    </a:solidFill>
                  </a:tcPr>
                </a:tc>
                <a:tc>
                  <a:txBody>
                    <a:bodyPr/>
                    <a:lstStyle/>
                    <a:p>
                      <a:pPr algn="ctr" fontAlgn="b"/>
                      <a:r>
                        <a:rPr lang="en-US" sz="900" b="0" i="0" u="none" strike="noStrike" dirty="0">
                          <a:solidFill>
                            <a:srgbClr val="000000"/>
                          </a:solidFill>
                          <a:effectLst/>
                          <a:latin typeface="Calibri"/>
                        </a:rPr>
                        <a:t>4</a:t>
                      </a:r>
                    </a:p>
                  </a:txBody>
                  <a:tcPr marL="5841" marR="5841" marT="5841" marB="0" anchor="b">
                    <a:lnL>
                      <a:noFill/>
                    </a:lnL>
                    <a:lnR>
                      <a:noFill/>
                    </a:lnR>
                    <a:lnT>
                      <a:noFill/>
                    </a:lnT>
                    <a:lnB>
                      <a:noFill/>
                    </a:lnB>
                    <a:solidFill>
                      <a:srgbClr val="538DD5"/>
                    </a:solidFill>
                  </a:tcPr>
                </a:tc>
              </a:tr>
              <a:tr h="143872">
                <a:tc>
                  <a:txBody>
                    <a:bodyPr/>
                    <a:lstStyle/>
                    <a:p>
                      <a:pPr algn="ctr" fontAlgn="b"/>
                      <a:r>
                        <a:rPr lang="en-US" sz="900" b="0" i="0" u="none" strike="noStrike">
                          <a:solidFill>
                            <a:srgbClr val="000000"/>
                          </a:solidFill>
                          <a:effectLst/>
                          <a:latin typeface="Calibri"/>
                        </a:rPr>
                        <a:t>2013</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a:solidFill>
                            <a:srgbClr val="000000"/>
                          </a:solidFill>
                          <a:effectLst/>
                          <a:latin typeface="Calibri"/>
                        </a:rPr>
                        <a:t>2014</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a:noFill/>
                    </a:lnB>
                    <a:solidFill>
                      <a:srgbClr val="16365C"/>
                    </a:solidFill>
                  </a:tcPr>
                </a:tc>
              </a:tr>
              <a:tr h="143872">
                <a:tc>
                  <a:txBody>
                    <a:bodyPr/>
                    <a:lstStyle/>
                    <a:p>
                      <a:pPr algn="ctr" fontAlgn="b"/>
                      <a:r>
                        <a:rPr lang="en-US" sz="900" b="0" i="0" u="none" strike="noStrike" dirty="0">
                          <a:solidFill>
                            <a:srgbClr val="000000"/>
                          </a:solidFill>
                          <a:effectLst/>
                          <a:latin typeface="Calibri"/>
                        </a:rPr>
                        <a:t>2015</a:t>
                      </a:r>
                    </a:p>
                  </a:txBody>
                  <a:tcPr marL="5841" marR="5841" marT="5841"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1" marR="5841" marT="5841" marB="0" anchor="b">
                    <a:lnL>
                      <a:noFill/>
                    </a:lnL>
                    <a:lnR>
                      <a:noFill/>
                    </a:lnR>
                    <a:lnT>
                      <a:noFill/>
                    </a:lnT>
                    <a:lnB>
                      <a:noFill/>
                    </a:lnB>
                    <a:solidFill>
                      <a:schemeClr val="bg1"/>
                    </a:solidFill>
                  </a:tcPr>
                </a:tc>
                <a:tc>
                  <a:txBody>
                    <a:bodyPr/>
                    <a:lstStyle/>
                    <a:p>
                      <a:pPr algn="ctr" fontAlgn="b"/>
                      <a:r>
                        <a:rPr lang="en-US" sz="900" b="0" i="0" u="none" strike="noStrike">
                          <a:solidFill>
                            <a:srgbClr val="FFFFFF"/>
                          </a:solidFill>
                          <a:effectLst/>
                          <a:latin typeface="Calibri"/>
                        </a:rPr>
                        <a:t>Nov-March</a:t>
                      </a:r>
                    </a:p>
                  </a:txBody>
                  <a:tcPr marL="5841" marR="5841" marT="5841" marB="0" anchor="b">
                    <a:lnL>
                      <a:noFill/>
                    </a:lnL>
                    <a:lnR>
                      <a:noFill/>
                    </a:lnR>
                    <a:lnT>
                      <a:noFill/>
                    </a:lnT>
                    <a:lnB>
                      <a:noFill/>
                    </a:lnB>
                    <a:solidFill>
                      <a:srgbClr val="16365C"/>
                    </a:solidFill>
                  </a:tcPr>
                </a:tc>
                <a:tc>
                  <a:txBody>
                    <a:bodyPr/>
                    <a:lstStyle/>
                    <a:p>
                      <a:pPr algn="ctr" fontAlgn="b"/>
                      <a:r>
                        <a:rPr lang="en-US" sz="900" b="0" i="0" u="none" strike="noStrike" dirty="0">
                          <a:solidFill>
                            <a:srgbClr val="FFFFFF"/>
                          </a:solidFill>
                          <a:effectLst/>
                          <a:latin typeface="Calibri"/>
                        </a:rPr>
                        <a:t>5</a:t>
                      </a:r>
                    </a:p>
                  </a:txBody>
                  <a:tcPr marL="5841" marR="5841" marT="5841" marB="0" anchor="b">
                    <a:lnL>
                      <a:noFill/>
                    </a:lnL>
                    <a:lnR>
                      <a:noFill/>
                    </a:lnR>
                    <a:lnT>
                      <a:noFill/>
                    </a:lnT>
                    <a:lnB>
                      <a:noFill/>
                    </a:lnB>
                    <a:solidFill>
                      <a:srgbClr val="16365C"/>
                    </a:solidFill>
                  </a:tcPr>
                </a:tc>
              </a:tr>
            </a:tbl>
          </a:graphicData>
        </a:graphic>
      </p:graphicFrame>
      <p:sp>
        <p:nvSpPr>
          <p:cNvPr id="7" name="TextBox 6"/>
          <p:cNvSpPr txBox="1"/>
          <p:nvPr/>
        </p:nvSpPr>
        <p:spPr>
          <a:xfrm>
            <a:off x="5766009" y="423499"/>
            <a:ext cx="2381693" cy="369332"/>
          </a:xfrm>
          <a:prstGeom prst="rect">
            <a:avLst/>
          </a:prstGeom>
          <a:noFill/>
        </p:spPr>
        <p:txBody>
          <a:bodyPr wrap="square" rtlCol="0">
            <a:spAutoFit/>
          </a:bodyPr>
          <a:lstStyle/>
          <a:p>
            <a:pPr algn="ctr"/>
            <a:r>
              <a:rPr lang="en-US" b="1" dirty="0" smtClean="0"/>
              <a:t>Bismarck, ND (East)</a:t>
            </a:r>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2202226655"/>
              </p:ext>
            </p:extLst>
          </p:nvPr>
        </p:nvGraphicFramePr>
        <p:xfrm>
          <a:off x="430764" y="9518705"/>
          <a:ext cx="4373676" cy="5366858"/>
        </p:xfrm>
        <a:graphic>
          <a:graphicData uri="http://schemas.openxmlformats.org/drawingml/2006/table">
            <a:tbl>
              <a:tblPr/>
              <a:tblGrid>
                <a:gridCol w="746098"/>
                <a:gridCol w="1209192"/>
                <a:gridCol w="1183464"/>
                <a:gridCol w="617461"/>
                <a:gridCol w="617461"/>
              </a:tblGrid>
              <a:tr h="144534">
                <a:tc>
                  <a:txBody>
                    <a:bodyPr/>
                    <a:lstStyle/>
                    <a:p>
                      <a:pPr algn="ctr" fontAlgn="b"/>
                      <a:r>
                        <a:rPr lang="en-US" sz="900" b="1" i="0" u="none" strike="noStrike" dirty="0">
                          <a:solidFill>
                            <a:srgbClr val="000000"/>
                          </a:solidFill>
                          <a:effectLst/>
                          <a:latin typeface="Calibri"/>
                        </a:rPr>
                        <a:t>Water Year</a:t>
                      </a:r>
                    </a:p>
                  </a:txBody>
                  <a:tcPr marL="5849" marR="5849" marT="5849" marB="0" anchor="b">
                    <a:lnL>
                      <a:noFill/>
                    </a:lnL>
                    <a:lnR>
                      <a:noFill/>
                    </a:lnR>
                    <a:lnT>
                      <a:noFill/>
                    </a:lnT>
                    <a:lnB>
                      <a:noFill/>
                    </a:lnB>
                    <a:solidFill>
                      <a:srgbClr val="E4DFEC"/>
                    </a:solidFill>
                  </a:tcPr>
                </a:tc>
                <a:tc>
                  <a:txBody>
                    <a:bodyPr/>
                    <a:lstStyle/>
                    <a:p>
                      <a:pPr algn="ctr" fontAlgn="b"/>
                      <a:r>
                        <a:rPr lang="en-US" sz="900" b="1" i="0" u="none" strike="noStrike" dirty="0">
                          <a:solidFill>
                            <a:srgbClr val="000000"/>
                          </a:solidFill>
                          <a:effectLst/>
                          <a:latin typeface="Calibri"/>
                        </a:rPr>
                        <a:t>First Frozen Month</a:t>
                      </a:r>
                    </a:p>
                  </a:txBody>
                  <a:tcPr marL="5849" marR="5849" marT="5849" marB="0" anchor="b">
                    <a:lnL>
                      <a:noFill/>
                    </a:lnL>
                    <a:lnR>
                      <a:noFill/>
                    </a:lnR>
                    <a:lnT>
                      <a:noFill/>
                    </a:lnT>
                    <a:lnB>
                      <a:noFill/>
                    </a:lnB>
                    <a:solidFill>
                      <a:srgbClr val="E4DFEC"/>
                    </a:solidFill>
                  </a:tcPr>
                </a:tc>
                <a:tc>
                  <a:txBody>
                    <a:bodyPr/>
                    <a:lstStyle/>
                    <a:p>
                      <a:pPr algn="ctr" fontAlgn="b"/>
                      <a:r>
                        <a:rPr lang="en-US" sz="900" b="1" i="0" u="none" strike="noStrike">
                          <a:solidFill>
                            <a:srgbClr val="000000"/>
                          </a:solidFill>
                          <a:effectLst/>
                          <a:latin typeface="Calibri"/>
                        </a:rPr>
                        <a:t>Last Frozen Month</a:t>
                      </a:r>
                    </a:p>
                  </a:txBody>
                  <a:tcPr marL="5849" marR="5849" marT="5849" marB="0" anchor="b">
                    <a:lnL>
                      <a:noFill/>
                    </a:lnL>
                    <a:lnR>
                      <a:noFill/>
                    </a:lnR>
                    <a:lnT>
                      <a:noFill/>
                    </a:lnT>
                    <a:lnB>
                      <a:noFill/>
                    </a:lnB>
                    <a:solidFill>
                      <a:srgbClr val="E4DFEC"/>
                    </a:solidFill>
                  </a:tcPr>
                </a:tc>
                <a:tc>
                  <a:txBody>
                    <a:bodyPr/>
                    <a:lstStyle/>
                    <a:p>
                      <a:pPr algn="ctr" fontAlgn="b"/>
                      <a:r>
                        <a:rPr lang="en-US" sz="900" b="1" i="0" u="none" strike="noStrike" dirty="0">
                          <a:solidFill>
                            <a:srgbClr val="000000"/>
                          </a:solidFill>
                          <a:effectLst/>
                          <a:latin typeface="Calibri"/>
                        </a:rPr>
                        <a:t>Duration</a:t>
                      </a:r>
                    </a:p>
                  </a:txBody>
                  <a:tcPr marL="5849" marR="5849" marT="5849" marB="0" anchor="b">
                    <a:lnL>
                      <a:noFill/>
                    </a:lnL>
                    <a:lnR>
                      <a:noFill/>
                    </a:lnR>
                    <a:lnT>
                      <a:noFill/>
                    </a:lnT>
                    <a:lnB>
                      <a:noFill/>
                    </a:lnB>
                    <a:solidFill>
                      <a:srgbClr val="E4DFEC"/>
                    </a:solidFill>
                  </a:tcPr>
                </a:tc>
                <a:tc>
                  <a:txBody>
                    <a:bodyPr/>
                    <a:lstStyle/>
                    <a:p>
                      <a:pPr algn="ctr" fontAlgn="b"/>
                      <a:r>
                        <a:rPr lang="en-US" sz="900" b="1" i="0" u="none" strike="noStrike" dirty="0">
                          <a:solidFill>
                            <a:srgbClr val="000000"/>
                          </a:solidFill>
                          <a:effectLst/>
                          <a:latin typeface="Calibri"/>
                        </a:rPr>
                        <a:t>Duration</a:t>
                      </a:r>
                    </a:p>
                  </a:txBody>
                  <a:tcPr marL="5849" marR="5849" marT="5849" marB="0" anchor="b">
                    <a:lnL>
                      <a:noFill/>
                    </a:lnL>
                    <a:lnR>
                      <a:noFill/>
                    </a:lnR>
                    <a:lnT>
                      <a:noFill/>
                    </a:lnT>
                    <a:lnB>
                      <a:noFill/>
                    </a:lnB>
                    <a:solidFill>
                      <a:srgbClr val="E4DFEC"/>
                    </a:solidFill>
                  </a:tcPr>
                </a:tc>
              </a:tr>
              <a:tr h="144534">
                <a:tc>
                  <a:txBody>
                    <a:bodyPr/>
                    <a:lstStyle/>
                    <a:p>
                      <a:pPr algn="ctr" fontAlgn="b"/>
                      <a:r>
                        <a:rPr lang="en-US" sz="900" b="0" i="0" u="none" strike="noStrike" dirty="0">
                          <a:solidFill>
                            <a:srgbClr val="000000"/>
                          </a:solidFill>
                          <a:effectLst/>
                          <a:latin typeface="Calibri"/>
                        </a:rPr>
                        <a:t>1980</a:t>
                      </a:r>
                    </a:p>
                  </a:txBody>
                  <a:tcPr marL="5849" marR="5849" marT="5849" marB="0" anchor="b">
                    <a:lnL>
                      <a:noFill/>
                    </a:lnL>
                    <a:lnR>
                      <a:noFill/>
                    </a:lnR>
                    <a:lnT>
                      <a:noFill/>
                    </a:lnT>
                    <a:lnB>
                      <a:noFill/>
                    </a:lnB>
                  </a:tcPr>
                </a:tc>
                <a:tc>
                  <a:txBody>
                    <a:bodyPr/>
                    <a:lstStyle/>
                    <a:p>
                      <a:pPr algn="ctr" fontAlgn="b"/>
                      <a:r>
                        <a:rPr lang="en-US" sz="900" b="0" i="0" u="none" strike="noStrike" dirty="0">
                          <a:solidFill>
                            <a:srgbClr val="333333"/>
                          </a:solidFill>
                          <a:effectLst/>
                          <a:latin typeface="Calibri"/>
                        </a:rPr>
                        <a:t>November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000000"/>
                          </a:solidFill>
                          <a:effectLst/>
                          <a:latin typeface="Calibri"/>
                        </a:rPr>
                        <a:t>Nov-Feb</a:t>
                      </a:r>
                    </a:p>
                  </a:txBody>
                  <a:tcPr marL="5849" marR="5849" marT="5849" marB="0" anchor="b">
                    <a:lnL>
                      <a:noFill/>
                    </a:lnL>
                    <a:lnR>
                      <a:noFill/>
                    </a:lnR>
                    <a:lnT>
                      <a:noFill/>
                    </a:lnT>
                    <a:lnB>
                      <a:noFill/>
                    </a:lnB>
                    <a:solidFill>
                      <a:srgbClr val="538DD5"/>
                    </a:solidFill>
                  </a:tcPr>
                </a:tc>
                <a:tc>
                  <a:txBody>
                    <a:bodyPr/>
                    <a:lstStyle/>
                    <a:p>
                      <a:pPr algn="ctr" fontAlgn="b"/>
                      <a:r>
                        <a:rPr lang="en-US" sz="900" b="0" i="0" u="none" strike="noStrike">
                          <a:solidFill>
                            <a:srgbClr val="000000"/>
                          </a:solidFill>
                          <a:effectLst/>
                          <a:latin typeface="Calibri"/>
                        </a:rPr>
                        <a:t>4</a:t>
                      </a:r>
                    </a:p>
                  </a:txBody>
                  <a:tcPr marL="5849" marR="5849" marT="5849" marB="0" anchor="b">
                    <a:lnL>
                      <a:noFill/>
                    </a:lnL>
                    <a:lnR>
                      <a:noFill/>
                    </a:lnR>
                    <a:lnT>
                      <a:noFill/>
                    </a:lnT>
                    <a:lnB>
                      <a:noFill/>
                    </a:lnB>
                    <a:solidFill>
                      <a:srgbClr val="538DD5"/>
                    </a:solidFill>
                  </a:tcPr>
                </a:tc>
              </a:tr>
              <a:tr h="144534">
                <a:tc>
                  <a:txBody>
                    <a:bodyPr/>
                    <a:lstStyle/>
                    <a:p>
                      <a:pPr algn="ctr" fontAlgn="b"/>
                      <a:r>
                        <a:rPr lang="en-US" sz="900" b="0" i="0" u="none" strike="noStrike">
                          <a:solidFill>
                            <a:srgbClr val="000000"/>
                          </a:solidFill>
                          <a:effectLst/>
                          <a:latin typeface="Calibri"/>
                        </a:rPr>
                        <a:t>1981</a:t>
                      </a:r>
                    </a:p>
                  </a:txBody>
                  <a:tcPr marL="5849" marR="5849" marT="5849" marB="0" anchor="b">
                    <a:lnL>
                      <a:noFill/>
                    </a:lnL>
                    <a:lnR>
                      <a:noFill/>
                    </a:lnR>
                    <a:lnT>
                      <a:noFill/>
                    </a:lnT>
                    <a:lnB>
                      <a:noFill/>
                    </a:lnB>
                  </a:tcPr>
                </a:tc>
                <a:tc>
                  <a:txBody>
                    <a:bodyPr/>
                    <a:lstStyle/>
                    <a:p>
                      <a:pPr algn="ctr" fontAlgn="b"/>
                      <a:r>
                        <a:rPr lang="en-US" sz="900" b="0" i="0" u="none" strike="noStrike" dirty="0">
                          <a:solidFill>
                            <a:srgbClr val="333333"/>
                          </a:solidFill>
                          <a:effectLst/>
                          <a:latin typeface="Calibri"/>
                        </a:rPr>
                        <a:t>December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Dec-Feb</a:t>
                      </a:r>
                    </a:p>
                  </a:txBody>
                  <a:tcPr marL="5849" marR="5849" marT="5849" marB="0" anchor="b">
                    <a:lnL>
                      <a:noFill/>
                    </a:lnL>
                    <a:lnR>
                      <a:noFill/>
                    </a:lnR>
                    <a:lnT>
                      <a:noFill/>
                    </a:lnT>
                    <a:lnB>
                      <a:noFill/>
                    </a:lnB>
                    <a:solidFill>
                      <a:srgbClr val="C5D9F1"/>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rgbClr val="C5D9F1"/>
                    </a:solidFill>
                  </a:tcPr>
                </a:tc>
              </a:tr>
              <a:tr h="149309">
                <a:tc>
                  <a:txBody>
                    <a:bodyPr/>
                    <a:lstStyle/>
                    <a:p>
                      <a:pPr algn="ctr" fontAlgn="b"/>
                      <a:r>
                        <a:rPr lang="en-US" sz="900" b="0" i="0" u="none" strike="noStrike">
                          <a:solidFill>
                            <a:srgbClr val="000000"/>
                          </a:solidFill>
                          <a:effectLst/>
                          <a:latin typeface="Calibri"/>
                        </a:rPr>
                        <a:t>1982</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333333"/>
                          </a:solidFill>
                          <a:effectLst/>
                          <a:latin typeface="Calibri"/>
                        </a:rPr>
                        <a:t>December</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333333"/>
                          </a:solidFill>
                          <a:effectLst/>
                          <a:latin typeface="Calibri"/>
                        </a:rPr>
                        <a:t>February</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solidFill>
                      <a:srgbClr val="C5D9F1"/>
                    </a:solidFill>
                  </a:tcPr>
                </a:tc>
              </a:tr>
              <a:tr h="149309">
                <a:tc>
                  <a:txBody>
                    <a:bodyPr/>
                    <a:lstStyle/>
                    <a:p>
                      <a:pPr algn="ctr" fontAlgn="b"/>
                      <a:r>
                        <a:rPr lang="en-US" sz="900" b="0" i="0" u="none" strike="noStrike">
                          <a:solidFill>
                            <a:srgbClr val="000000"/>
                          </a:solidFill>
                          <a:effectLst/>
                          <a:latin typeface="Calibri"/>
                        </a:rPr>
                        <a:t>1983</a:t>
                      </a:r>
                    </a:p>
                  </a:txBody>
                  <a:tcPr marL="5849" marR="5849" marT="5849"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333333"/>
                          </a:solidFill>
                          <a:effectLst/>
                          <a:latin typeface="Calibri"/>
                        </a:rPr>
                        <a:t>November</a:t>
                      </a:r>
                    </a:p>
                  </a:txBody>
                  <a:tcPr marL="5849" marR="5849" marT="584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333333"/>
                          </a:solidFill>
                          <a:effectLst/>
                          <a:latin typeface="Calibri"/>
                        </a:rPr>
                        <a:t>February</a:t>
                      </a:r>
                    </a:p>
                  </a:txBody>
                  <a:tcPr marL="5849" marR="5849" marT="584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effectLst/>
                          <a:latin typeface="Calibri"/>
                        </a:rPr>
                        <a:t>Nov-Feb</a:t>
                      </a:r>
                    </a:p>
                  </a:txBody>
                  <a:tcPr marL="5849" marR="5849" marT="584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r>
              <a:tr h="144534">
                <a:tc>
                  <a:txBody>
                    <a:bodyPr/>
                    <a:lstStyle/>
                    <a:p>
                      <a:pPr algn="ctr" fontAlgn="b"/>
                      <a:r>
                        <a:rPr lang="en-US" sz="900" b="0" i="0" u="none" strike="noStrike">
                          <a:solidFill>
                            <a:srgbClr val="000000"/>
                          </a:solidFill>
                          <a:effectLst/>
                          <a:latin typeface="Calibri"/>
                        </a:rPr>
                        <a:t>1984</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dirty="0">
                          <a:solidFill>
                            <a:srgbClr val="333333"/>
                          </a:solidFill>
                          <a:effectLst/>
                          <a:latin typeface="Calibri"/>
                        </a:rPr>
                        <a:t>December</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900" b="0" i="0" u="none" strike="noStrike">
                          <a:solidFill>
                            <a:srgbClr val="333333"/>
                          </a:solidFill>
                          <a:effectLst/>
                          <a:latin typeface="Calibri"/>
                        </a:rPr>
                        <a:t>February</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900" b="0" i="0" u="none" strike="noStrike">
                          <a:solidFill>
                            <a:srgbClr val="000000"/>
                          </a:solidFill>
                          <a:effectLst/>
                          <a:latin typeface="Calibri"/>
                        </a:rPr>
                        <a:t>Dec-Feb</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solidFill>
                      <a:srgbClr val="C5D9F1"/>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solidFill>
                      <a:srgbClr val="C5D9F1"/>
                    </a:solidFill>
                  </a:tcPr>
                </a:tc>
              </a:tr>
              <a:tr h="144534">
                <a:tc>
                  <a:txBody>
                    <a:bodyPr/>
                    <a:lstStyle/>
                    <a:p>
                      <a:pPr algn="ctr" fontAlgn="b"/>
                      <a:r>
                        <a:rPr lang="en-US" sz="900" b="0" i="0" u="none" strike="noStrike">
                          <a:solidFill>
                            <a:srgbClr val="000000"/>
                          </a:solidFill>
                          <a:effectLst/>
                          <a:latin typeface="Calibri"/>
                        </a:rPr>
                        <a:t>1985</a:t>
                      </a:r>
                    </a:p>
                  </a:txBody>
                  <a:tcPr marL="5849" marR="5849" marT="5849" marB="0" anchor="b">
                    <a:lnL>
                      <a:noFill/>
                    </a:lnL>
                    <a:lnR>
                      <a:noFill/>
                    </a:lnR>
                    <a:lnT>
                      <a:noFill/>
                    </a:lnT>
                    <a:lnB>
                      <a:noFill/>
                    </a:lnB>
                  </a:tcPr>
                </a:tc>
                <a:tc>
                  <a:txBody>
                    <a:bodyPr/>
                    <a:lstStyle/>
                    <a:p>
                      <a:pPr algn="ctr" fontAlgn="b"/>
                      <a:r>
                        <a:rPr lang="en-US" sz="900" b="0" i="0" u="none" strike="noStrike" dirty="0">
                          <a:solidFill>
                            <a:srgbClr val="333333"/>
                          </a:solidFill>
                          <a:effectLst/>
                          <a:latin typeface="Calibri"/>
                        </a:rPr>
                        <a:t>November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Nov-Feb</a:t>
                      </a:r>
                    </a:p>
                  </a:txBody>
                  <a:tcPr marL="5849" marR="5849" marT="5849" marB="0" anchor="b">
                    <a:lnL>
                      <a:noFill/>
                    </a:lnL>
                    <a:lnR>
                      <a:noFill/>
                    </a:lnR>
                    <a:lnT>
                      <a:noFill/>
                    </a:lnT>
                    <a:lnB>
                      <a:noFill/>
                    </a:lnB>
                    <a:solidFill>
                      <a:srgbClr val="538DD5"/>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rgbClr val="538DD5"/>
                    </a:solidFill>
                  </a:tcPr>
                </a:tc>
              </a:tr>
              <a:tr h="144534">
                <a:tc>
                  <a:txBody>
                    <a:bodyPr/>
                    <a:lstStyle/>
                    <a:p>
                      <a:pPr algn="ctr" fontAlgn="b"/>
                      <a:r>
                        <a:rPr lang="en-US" sz="900" b="0" i="0" u="none" strike="noStrike">
                          <a:solidFill>
                            <a:srgbClr val="000000"/>
                          </a:solidFill>
                          <a:effectLst/>
                          <a:latin typeface="Calibri"/>
                        </a:rPr>
                        <a:t>1986</a:t>
                      </a:r>
                    </a:p>
                  </a:txBody>
                  <a:tcPr marL="5849" marR="5849" marT="5849" marB="0" anchor="b">
                    <a:lnL>
                      <a:noFill/>
                    </a:lnL>
                    <a:lnR>
                      <a:noFill/>
                    </a:lnR>
                    <a:lnT>
                      <a:noFill/>
                    </a:lnT>
                    <a:lnB>
                      <a:noFill/>
                    </a:lnB>
                  </a:tcPr>
                </a:tc>
                <a:tc>
                  <a:txBody>
                    <a:bodyPr/>
                    <a:lstStyle/>
                    <a:p>
                      <a:pPr algn="ctr" fontAlgn="b"/>
                      <a:r>
                        <a:rPr lang="en-US" sz="900" b="0" i="0" u="none" strike="noStrike" dirty="0">
                          <a:solidFill>
                            <a:srgbClr val="333333"/>
                          </a:solidFill>
                          <a:effectLst/>
                          <a:latin typeface="Calibri"/>
                        </a:rPr>
                        <a:t>November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Nov-Feb</a:t>
                      </a:r>
                    </a:p>
                  </a:txBody>
                  <a:tcPr marL="5849" marR="5849" marT="5849" marB="0" anchor="b">
                    <a:lnL>
                      <a:noFill/>
                    </a:lnL>
                    <a:lnR>
                      <a:noFill/>
                    </a:lnR>
                    <a:lnT>
                      <a:noFill/>
                    </a:lnT>
                    <a:lnB>
                      <a:noFill/>
                    </a:lnB>
                    <a:solidFill>
                      <a:srgbClr val="538DD5"/>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rgbClr val="538DD5"/>
                    </a:solidFill>
                  </a:tcPr>
                </a:tc>
              </a:tr>
              <a:tr h="149309">
                <a:tc>
                  <a:txBody>
                    <a:bodyPr/>
                    <a:lstStyle/>
                    <a:p>
                      <a:pPr algn="ctr" fontAlgn="b"/>
                      <a:r>
                        <a:rPr lang="en-US" sz="900" b="0" i="0" u="none" strike="noStrike">
                          <a:solidFill>
                            <a:srgbClr val="000000"/>
                          </a:solidFill>
                          <a:effectLst/>
                          <a:latin typeface="Calibri"/>
                        </a:rPr>
                        <a:t>1987</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333333"/>
                          </a:solidFill>
                          <a:effectLst/>
                          <a:latin typeface="Calibri"/>
                        </a:rPr>
                        <a:t>November</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333333"/>
                          </a:solidFill>
                          <a:effectLst/>
                          <a:latin typeface="Calibri"/>
                        </a:rPr>
                        <a:t>February</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effectLst/>
                          <a:latin typeface="Calibri"/>
                        </a:rPr>
                        <a:t>Nov-Feb</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solidFill>
                      <a:srgbClr val="538DD5"/>
                    </a:solidFill>
                  </a:tcPr>
                </a:tc>
                <a:tc>
                  <a:txBody>
                    <a:bodyPr/>
                    <a:lstStyle/>
                    <a:p>
                      <a:pPr algn="ctr" fontAlgn="b"/>
                      <a:r>
                        <a:rPr lang="en-US" sz="900" b="0" i="0" u="none" strike="noStrike">
                          <a:solidFill>
                            <a:srgbClr val="000000"/>
                          </a:solidFill>
                          <a:effectLst/>
                          <a:latin typeface="Calibri"/>
                        </a:rPr>
                        <a:t>4</a:t>
                      </a:r>
                    </a:p>
                  </a:txBody>
                  <a:tcPr marL="5849" marR="5849" marT="5849" marB="0" anchor="b">
                    <a:lnL>
                      <a:noFill/>
                    </a:lnL>
                    <a:lnR>
                      <a:noFill/>
                    </a:lnR>
                    <a:lnT>
                      <a:noFill/>
                    </a:lnT>
                    <a:lnB w="12700" cap="flat" cmpd="sng" algn="ctr">
                      <a:solidFill>
                        <a:srgbClr val="000000"/>
                      </a:solidFill>
                      <a:prstDash val="solid"/>
                      <a:round/>
                      <a:headEnd type="none" w="med" len="med"/>
                      <a:tailEnd type="none" w="med" len="med"/>
                    </a:lnB>
                    <a:solidFill>
                      <a:srgbClr val="538DD5"/>
                    </a:solidFill>
                  </a:tcPr>
                </a:tc>
              </a:tr>
              <a:tr h="149309">
                <a:tc>
                  <a:txBody>
                    <a:bodyPr/>
                    <a:lstStyle/>
                    <a:p>
                      <a:pPr algn="ctr" fontAlgn="b"/>
                      <a:r>
                        <a:rPr lang="en-US" sz="900" b="0" i="0" u="none" strike="noStrike">
                          <a:solidFill>
                            <a:srgbClr val="000000"/>
                          </a:solidFill>
                          <a:effectLst/>
                          <a:latin typeface="Calibri"/>
                        </a:rPr>
                        <a:t>1988</a:t>
                      </a:r>
                    </a:p>
                  </a:txBody>
                  <a:tcPr marL="5849" marR="5849" marT="5849"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333333"/>
                          </a:solidFill>
                          <a:effectLst/>
                          <a:latin typeface="Calibri"/>
                        </a:rPr>
                        <a:t>December</a:t>
                      </a:r>
                    </a:p>
                  </a:txBody>
                  <a:tcPr marL="5849" marR="5849" marT="584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900" b="0" i="0" u="none" strike="noStrike">
                          <a:solidFill>
                            <a:srgbClr val="000000"/>
                          </a:solidFill>
                          <a:effectLst/>
                          <a:latin typeface="Calibri"/>
                        </a:rPr>
                        <a:t>Dec-Feb</a:t>
                      </a:r>
                    </a:p>
                  </a:txBody>
                  <a:tcPr marL="5849" marR="5849" marT="5849"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D9F1"/>
                    </a:solidFill>
                  </a:tcPr>
                </a:tc>
              </a:tr>
              <a:tr h="144534">
                <a:tc>
                  <a:txBody>
                    <a:bodyPr/>
                    <a:lstStyle/>
                    <a:p>
                      <a:pPr algn="ctr" fontAlgn="b"/>
                      <a:r>
                        <a:rPr lang="en-US" sz="900" b="0" i="0" u="none" strike="noStrike">
                          <a:solidFill>
                            <a:srgbClr val="000000"/>
                          </a:solidFill>
                          <a:effectLst/>
                          <a:latin typeface="Calibri"/>
                        </a:rPr>
                        <a:t>1989</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900" b="0" i="0" u="none" strike="noStrike">
                          <a:solidFill>
                            <a:srgbClr val="333333"/>
                          </a:solidFill>
                          <a:effectLst/>
                          <a:latin typeface="Calibri"/>
                        </a:rPr>
                        <a:t>December</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solidFill>
                      <a:schemeClr val="bg1"/>
                    </a:solidFill>
                  </a:tcPr>
                </a:tc>
                <a:tc>
                  <a:txBody>
                    <a:bodyPr/>
                    <a:lstStyle/>
                    <a:p>
                      <a:pPr algn="ctr" fontAlgn="b"/>
                      <a:r>
                        <a:rPr lang="en-US" sz="900" b="0" i="0" u="none" strike="noStrike">
                          <a:solidFill>
                            <a:srgbClr val="000000"/>
                          </a:solidFill>
                          <a:effectLst/>
                          <a:latin typeface="Calibri"/>
                        </a:rPr>
                        <a:t>Dec-March</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solidFill>
                      <a:srgbClr val="538DD5"/>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w="12700" cap="flat" cmpd="sng" algn="ctr">
                      <a:solidFill>
                        <a:srgbClr val="000000"/>
                      </a:solidFill>
                      <a:prstDash val="solid"/>
                      <a:round/>
                      <a:headEnd type="none" w="med" len="med"/>
                      <a:tailEnd type="none" w="med" len="med"/>
                    </a:lnT>
                    <a:lnB>
                      <a:noFill/>
                    </a:lnB>
                    <a:solidFill>
                      <a:srgbClr val="538DD5"/>
                    </a:solidFill>
                  </a:tcPr>
                </a:tc>
              </a:tr>
              <a:tr h="144534">
                <a:tc>
                  <a:txBody>
                    <a:bodyPr/>
                    <a:lstStyle/>
                    <a:p>
                      <a:pPr algn="ctr" fontAlgn="b"/>
                      <a:r>
                        <a:rPr lang="en-US" sz="900" b="0" i="0" u="none" strike="noStrike">
                          <a:solidFill>
                            <a:srgbClr val="000000"/>
                          </a:solidFill>
                          <a:effectLst/>
                          <a:latin typeface="Calibri"/>
                        </a:rPr>
                        <a:t>1990</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Dec-Feb</a:t>
                      </a:r>
                    </a:p>
                  </a:txBody>
                  <a:tcPr marL="5849" marR="5849" marT="5849" marB="0" anchor="b">
                    <a:lnL>
                      <a:noFill/>
                    </a:lnL>
                    <a:lnR>
                      <a:noFill/>
                    </a:lnR>
                    <a:lnT>
                      <a:noFill/>
                    </a:lnT>
                    <a:lnB>
                      <a:noFill/>
                    </a:lnB>
                    <a:solidFill>
                      <a:srgbClr val="C5D9F1"/>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rgbClr val="C5D9F1"/>
                    </a:solidFill>
                  </a:tcPr>
                </a:tc>
              </a:tr>
              <a:tr h="144534">
                <a:tc>
                  <a:txBody>
                    <a:bodyPr/>
                    <a:lstStyle/>
                    <a:p>
                      <a:pPr algn="ctr" fontAlgn="b"/>
                      <a:r>
                        <a:rPr lang="en-US" sz="900" b="0" i="0" u="none" strike="noStrike">
                          <a:solidFill>
                            <a:srgbClr val="000000"/>
                          </a:solidFill>
                          <a:effectLst/>
                          <a:latin typeface="Calibri"/>
                        </a:rPr>
                        <a:t>1991</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Dec-Feb</a:t>
                      </a:r>
                    </a:p>
                  </a:txBody>
                  <a:tcPr marL="5849" marR="5849" marT="5849" marB="0" anchor="b">
                    <a:lnL>
                      <a:noFill/>
                    </a:lnL>
                    <a:lnR>
                      <a:noFill/>
                    </a:lnR>
                    <a:lnT>
                      <a:noFill/>
                    </a:lnT>
                    <a:lnB>
                      <a:noFill/>
                    </a:lnB>
                    <a:solidFill>
                      <a:srgbClr val="C5D9F1"/>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rgbClr val="C5D9F1"/>
                    </a:solidFill>
                  </a:tcPr>
                </a:tc>
              </a:tr>
              <a:tr h="144534">
                <a:tc>
                  <a:txBody>
                    <a:bodyPr/>
                    <a:lstStyle/>
                    <a:p>
                      <a:pPr algn="ctr" fontAlgn="b"/>
                      <a:r>
                        <a:rPr lang="en-US" sz="900" b="0" i="0" u="none" strike="noStrike">
                          <a:solidFill>
                            <a:srgbClr val="000000"/>
                          </a:solidFill>
                          <a:effectLst/>
                          <a:latin typeface="Calibri"/>
                        </a:rPr>
                        <a:t>1992</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333333"/>
                          </a:solidFill>
                          <a:effectLst/>
                          <a:latin typeface="Calibri"/>
                        </a:rPr>
                        <a:t>January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Nov-Jan</a:t>
                      </a:r>
                    </a:p>
                  </a:txBody>
                  <a:tcPr marL="5849" marR="5849" marT="5849" marB="0" anchor="b">
                    <a:lnL>
                      <a:noFill/>
                    </a:lnL>
                    <a:lnR>
                      <a:noFill/>
                    </a:lnR>
                    <a:lnT>
                      <a:noFill/>
                    </a:lnT>
                    <a:lnB>
                      <a:noFill/>
                    </a:lnB>
                    <a:solidFill>
                      <a:srgbClr val="C5D9F1"/>
                    </a:solidFill>
                  </a:tcPr>
                </a:tc>
                <a:tc>
                  <a:txBody>
                    <a:bodyPr/>
                    <a:lstStyle/>
                    <a:p>
                      <a:pPr algn="ctr" fontAlgn="b"/>
                      <a:r>
                        <a:rPr lang="en-US" sz="900" b="0" i="0" u="none" strike="noStrike">
                          <a:solidFill>
                            <a:srgbClr val="000000"/>
                          </a:solidFill>
                          <a:effectLst/>
                          <a:latin typeface="Calibri"/>
                        </a:rPr>
                        <a:t>3</a:t>
                      </a:r>
                    </a:p>
                  </a:txBody>
                  <a:tcPr marL="5849" marR="5849" marT="5849" marB="0" anchor="b">
                    <a:lnL>
                      <a:noFill/>
                    </a:lnL>
                    <a:lnR>
                      <a:noFill/>
                    </a:lnR>
                    <a:lnT>
                      <a:noFill/>
                    </a:lnT>
                    <a:lnB>
                      <a:noFill/>
                    </a:lnB>
                    <a:solidFill>
                      <a:srgbClr val="C5D9F1"/>
                    </a:solidFill>
                  </a:tcPr>
                </a:tc>
              </a:tr>
              <a:tr h="144534">
                <a:tc>
                  <a:txBody>
                    <a:bodyPr/>
                    <a:lstStyle/>
                    <a:p>
                      <a:pPr algn="ctr" fontAlgn="b"/>
                      <a:r>
                        <a:rPr lang="en-US" sz="900" b="0" i="0" u="none" strike="noStrike">
                          <a:solidFill>
                            <a:srgbClr val="000000"/>
                          </a:solidFill>
                          <a:effectLst/>
                          <a:latin typeface="Calibri"/>
                        </a:rPr>
                        <a:t>1993</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Dec-Feb</a:t>
                      </a:r>
                    </a:p>
                  </a:txBody>
                  <a:tcPr marL="5849" marR="5849" marT="5849" marB="0" anchor="b">
                    <a:lnL>
                      <a:noFill/>
                    </a:lnL>
                    <a:lnR>
                      <a:noFill/>
                    </a:lnR>
                    <a:lnT>
                      <a:noFill/>
                    </a:lnT>
                    <a:lnB>
                      <a:noFill/>
                    </a:lnB>
                    <a:solidFill>
                      <a:srgbClr val="C5D9F1"/>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rgbClr val="C5D9F1"/>
                    </a:solidFill>
                  </a:tcPr>
                </a:tc>
              </a:tr>
              <a:tr h="144534">
                <a:tc>
                  <a:txBody>
                    <a:bodyPr/>
                    <a:lstStyle/>
                    <a:p>
                      <a:pPr algn="ctr" fontAlgn="b"/>
                      <a:r>
                        <a:rPr lang="en-US" sz="900" b="0" i="0" u="none" strike="noStrike">
                          <a:solidFill>
                            <a:srgbClr val="000000"/>
                          </a:solidFill>
                          <a:effectLst/>
                          <a:latin typeface="Calibri"/>
                        </a:rPr>
                        <a:t>1994</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Nov-Feb</a:t>
                      </a:r>
                    </a:p>
                  </a:txBody>
                  <a:tcPr marL="5849" marR="5849" marT="5849" marB="0" anchor="b">
                    <a:lnL>
                      <a:noFill/>
                    </a:lnL>
                    <a:lnR>
                      <a:noFill/>
                    </a:lnR>
                    <a:lnT>
                      <a:noFill/>
                    </a:lnT>
                    <a:lnB>
                      <a:noFill/>
                    </a:lnB>
                    <a:solidFill>
                      <a:srgbClr val="538DD5"/>
                    </a:solidFill>
                  </a:tcPr>
                </a:tc>
                <a:tc>
                  <a:txBody>
                    <a:bodyPr/>
                    <a:lstStyle/>
                    <a:p>
                      <a:pPr algn="ctr" fontAlgn="b"/>
                      <a:r>
                        <a:rPr lang="en-US" sz="900" b="0" i="0" u="none" strike="noStrike">
                          <a:solidFill>
                            <a:srgbClr val="000000"/>
                          </a:solidFill>
                          <a:effectLst/>
                          <a:latin typeface="Calibri"/>
                        </a:rPr>
                        <a:t>4</a:t>
                      </a:r>
                    </a:p>
                  </a:txBody>
                  <a:tcPr marL="5849" marR="5849" marT="5849" marB="0" anchor="b">
                    <a:lnL>
                      <a:noFill/>
                    </a:lnL>
                    <a:lnR>
                      <a:noFill/>
                    </a:lnR>
                    <a:lnT>
                      <a:noFill/>
                    </a:lnT>
                    <a:lnB>
                      <a:noFill/>
                    </a:lnB>
                    <a:solidFill>
                      <a:srgbClr val="538DD5"/>
                    </a:solidFill>
                  </a:tcPr>
                </a:tc>
              </a:tr>
              <a:tr h="144534">
                <a:tc>
                  <a:txBody>
                    <a:bodyPr/>
                    <a:lstStyle/>
                    <a:p>
                      <a:pPr algn="ctr" fontAlgn="b"/>
                      <a:r>
                        <a:rPr lang="en-US" sz="900" b="0" i="0" u="none" strike="noStrike">
                          <a:solidFill>
                            <a:srgbClr val="000000"/>
                          </a:solidFill>
                          <a:effectLst/>
                          <a:latin typeface="Calibri"/>
                        </a:rPr>
                        <a:t>1995</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Nov-Feb</a:t>
                      </a:r>
                    </a:p>
                  </a:txBody>
                  <a:tcPr marL="5849" marR="5849" marT="5849" marB="0" anchor="b">
                    <a:lnL>
                      <a:noFill/>
                    </a:lnL>
                    <a:lnR>
                      <a:noFill/>
                    </a:lnR>
                    <a:lnT>
                      <a:noFill/>
                    </a:lnT>
                    <a:lnB>
                      <a:noFill/>
                    </a:lnB>
                    <a:solidFill>
                      <a:srgbClr val="538DD5"/>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rgbClr val="538DD5"/>
                    </a:solidFill>
                  </a:tcPr>
                </a:tc>
              </a:tr>
              <a:tr h="144534">
                <a:tc>
                  <a:txBody>
                    <a:bodyPr/>
                    <a:lstStyle/>
                    <a:p>
                      <a:pPr algn="ctr" fontAlgn="b"/>
                      <a:r>
                        <a:rPr lang="en-US" sz="900" b="0" i="0" u="none" strike="noStrike">
                          <a:solidFill>
                            <a:srgbClr val="000000"/>
                          </a:solidFill>
                          <a:effectLst/>
                          <a:latin typeface="Calibri"/>
                        </a:rPr>
                        <a:t>1996</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March</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Dec-March</a:t>
                      </a:r>
                    </a:p>
                  </a:txBody>
                  <a:tcPr marL="5849" marR="5849" marT="5849" marB="0" anchor="b">
                    <a:lnL>
                      <a:noFill/>
                    </a:lnL>
                    <a:lnR>
                      <a:noFill/>
                    </a:lnR>
                    <a:lnT>
                      <a:noFill/>
                    </a:lnT>
                    <a:lnB>
                      <a:noFill/>
                    </a:lnB>
                    <a:solidFill>
                      <a:srgbClr val="538DD5"/>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rgbClr val="538DD5"/>
                    </a:solidFill>
                  </a:tcPr>
                </a:tc>
              </a:tr>
              <a:tr h="144534">
                <a:tc>
                  <a:txBody>
                    <a:bodyPr/>
                    <a:lstStyle/>
                    <a:p>
                      <a:pPr algn="ctr" fontAlgn="b"/>
                      <a:r>
                        <a:rPr lang="en-US" sz="900" b="0" i="0" u="none" strike="noStrike">
                          <a:solidFill>
                            <a:srgbClr val="000000"/>
                          </a:solidFill>
                          <a:effectLst/>
                          <a:latin typeface="Calibri"/>
                        </a:rPr>
                        <a:t>1997</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Nov-Feb</a:t>
                      </a:r>
                    </a:p>
                  </a:txBody>
                  <a:tcPr marL="5849" marR="5849" marT="5849" marB="0" anchor="b">
                    <a:lnL>
                      <a:noFill/>
                    </a:lnL>
                    <a:lnR>
                      <a:noFill/>
                    </a:lnR>
                    <a:lnT>
                      <a:noFill/>
                    </a:lnT>
                    <a:lnB>
                      <a:noFill/>
                    </a:lnB>
                    <a:solidFill>
                      <a:srgbClr val="538DD5"/>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rgbClr val="538DD5"/>
                    </a:solidFill>
                  </a:tcPr>
                </a:tc>
              </a:tr>
              <a:tr h="144534">
                <a:tc>
                  <a:txBody>
                    <a:bodyPr/>
                    <a:lstStyle/>
                    <a:p>
                      <a:pPr algn="ctr" fontAlgn="b"/>
                      <a:r>
                        <a:rPr lang="en-US" sz="900" b="0" i="0" u="none" strike="noStrike">
                          <a:solidFill>
                            <a:srgbClr val="000000"/>
                          </a:solidFill>
                          <a:effectLst/>
                          <a:latin typeface="Calibri"/>
                        </a:rPr>
                        <a:t>1998</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Nov-Feb</a:t>
                      </a:r>
                    </a:p>
                  </a:txBody>
                  <a:tcPr marL="5849" marR="5849" marT="5849" marB="0" anchor="b">
                    <a:lnL>
                      <a:noFill/>
                    </a:lnL>
                    <a:lnR>
                      <a:noFill/>
                    </a:lnR>
                    <a:lnT>
                      <a:noFill/>
                    </a:lnT>
                    <a:lnB>
                      <a:noFill/>
                    </a:lnB>
                    <a:solidFill>
                      <a:srgbClr val="538DD5"/>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rgbClr val="538DD5"/>
                    </a:solidFill>
                  </a:tcPr>
                </a:tc>
              </a:tr>
              <a:tr h="144534">
                <a:tc>
                  <a:txBody>
                    <a:bodyPr/>
                    <a:lstStyle/>
                    <a:p>
                      <a:pPr algn="ctr" fontAlgn="b"/>
                      <a:r>
                        <a:rPr lang="en-US" sz="900" b="0" i="0" u="none" strike="noStrike">
                          <a:solidFill>
                            <a:srgbClr val="000000"/>
                          </a:solidFill>
                          <a:effectLst/>
                          <a:latin typeface="Calibri"/>
                        </a:rPr>
                        <a:t>1999</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Dec-Feb</a:t>
                      </a:r>
                    </a:p>
                  </a:txBody>
                  <a:tcPr marL="5849" marR="5849" marT="5849" marB="0" anchor="b">
                    <a:lnL>
                      <a:noFill/>
                    </a:lnL>
                    <a:lnR>
                      <a:noFill/>
                    </a:lnR>
                    <a:lnT>
                      <a:noFill/>
                    </a:lnT>
                    <a:lnB>
                      <a:noFill/>
                    </a:lnB>
                    <a:solidFill>
                      <a:srgbClr val="C5D9F1"/>
                    </a:solidFill>
                  </a:tcPr>
                </a:tc>
                <a:tc>
                  <a:txBody>
                    <a:bodyPr/>
                    <a:lstStyle/>
                    <a:p>
                      <a:pPr algn="ctr" fontAlgn="b"/>
                      <a:r>
                        <a:rPr lang="en-US" sz="900" b="0" i="0" u="none" strike="noStrike">
                          <a:solidFill>
                            <a:srgbClr val="000000"/>
                          </a:solidFill>
                          <a:effectLst/>
                          <a:latin typeface="Calibri"/>
                        </a:rPr>
                        <a:t>3</a:t>
                      </a:r>
                    </a:p>
                  </a:txBody>
                  <a:tcPr marL="5849" marR="5849" marT="5849" marB="0" anchor="b">
                    <a:lnL>
                      <a:noFill/>
                    </a:lnL>
                    <a:lnR>
                      <a:noFill/>
                    </a:lnR>
                    <a:lnT>
                      <a:noFill/>
                    </a:lnT>
                    <a:lnB>
                      <a:noFill/>
                    </a:lnB>
                    <a:solidFill>
                      <a:srgbClr val="C5D9F1"/>
                    </a:solidFill>
                  </a:tcPr>
                </a:tc>
              </a:tr>
              <a:tr h="144534">
                <a:tc>
                  <a:txBody>
                    <a:bodyPr/>
                    <a:lstStyle/>
                    <a:p>
                      <a:pPr algn="ctr" fontAlgn="b"/>
                      <a:r>
                        <a:rPr lang="en-US" sz="900" b="0" i="0" u="none" strike="noStrike">
                          <a:solidFill>
                            <a:srgbClr val="000000"/>
                          </a:solidFill>
                          <a:effectLst/>
                          <a:latin typeface="Calibri"/>
                        </a:rPr>
                        <a:t>2000</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a:noFill/>
                    </a:lnT>
                    <a:lnB>
                      <a:noFill/>
                    </a:lnB>
                    <a:solidFill>
                      <a:srgbClr val="C5D9F1"/>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rgbClr val="C5D9F1"/>
                    </a:solidFill>
                  </a:tcPr>
                </a:tc>
              </a:tr>
              <a:tr h="144534">
                <a:tc>
                  <a:txBody>
                    <a:bodyPr/>
                    <a:lstStyle/>
                    <a:p>
                      <a:pPr algn="ctr" fontAlgn="b"/>
                      <a:r>
                        <a:rPr lang="en-US" sz="900" b="0" i="0" u="none" strike="noStrike">
                          <a:solidFill>
                            <a:srgbClr val="000000"/>
                          </a:solidFill>
                          <a:effectLst/>
                          <a:latin typeface="Calibri"/>
                        </a:rPr>
                        <a:t>2001</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Nov-Feb</a:t>
                      </a:r>
                    </a:p>
                  </a:txBody>
                  <a:tcPr marL="5849" marR="5849" marT="5849" marB="0" anchor="b">
                    <a:lnL>
                      <a:noFill/>
                    </a:lnL>
                    <a:lnR>
                      <a:noFill/>
                    </a:lnR>
                    <a:lnT>
                      <a:noFill/>
                    </a:lnT>
                    <a:lnB>
                      <a:noFill/>
                    </a:lnB>
                    <a:solidFill>
                      <a:srgbClr val="538DD5"/>
                    </a:solidFill>
                  </a:tcPr>
                </a:tc>
                <a:tc>
                  <a:txBody>
                    <a:bodyPr/>
                    <a:lstStyle/>
                    <a:p>
                      <a:pPr algn="ctr" fontAlgn="b"/>
                      <a:r>
                        <a:rPr lang="en-US" sz="900" b="0" i="0" u="none" strike="noStrike">
                          <a:solidFill>
                            <a:srgbClr val="000000"/>
                          </a:solidFill>
                          <a:effectLst/>
                          <a:latin typeface="Calibri"/>
                        </a:rPr>
                        <a:t>4</a:t>
                      </a:r>
                    </a:p>
                  </a:txBody>
                  <a:tcPr marL="5849" marR="5849" marT="5849" marB="0" anchor="b">
                    <a:lnL>
                      <a:noFill/>
                    </a:lnL>
                    <a:lnR>
                      <a:noFill/>
                    </a:lnR>
                    <a:lnT>
                      <a:noFill/>
                    </a:lnT>
                    <a:lnB>
                      <a:noFill/>
                    </a:lnB>
                    <a:solidFill>
                      <a:srgbClr val="538DD5"/>
                    </a:solidFill>
                  </a:tcPr>
                </a:tc>
              </a:tr>
              <a:tr h="144534">
                <a:tc>
                  <a:txBody>
                    <a:bodyPr/>
                    <a:lstStyle/>
                    <a:p>
                      <a:pPr algn="ctr" fontAlgn="b"/>
                      <a:r>
                        <a:rPr lang="en-US" sz="900" b="0" i="0" u="none" strike="noStrike">
                          <a:solidFill>
                            <a:srgbClr val="000000"/>
                          </a:solidFill>
                          <a:effectLst/>
                          <a:latin typeface="Calibri"/>
                        </a:rPr>
                        <a:t>2002</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333333"/>
                          </a:solidFill>
                          <a:effectLst/>
                          <a:latin typeface="Calibri"/>
                        </a:rPr>
                        <a:t>March</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Dec-March</a:t>
                      </a:r>
                    </a:p>
                  </a:txBody>
                  <a:tcPr marL="5849" marR="5849" marT="5849" marB="0" anchor="b">
                    <a:lnL>
                      <a:noFill/>
                    </a:lnL>
                    <a:lnR>
                      <a:noFill/>
                    </a:lnR>
                    <a:lnT>
                      <a:noFill/>
                    </a:lnT>
                    <a:lnB>
                      <a:noFill/>
                    </a:lnB>
                    <a:solidFill>
                      <a:srgbClr val="538DD5"/>
                    </a:solidFill>
                  </a:tcPr>
                </a:tc>
                <a:tc>
                  <a:txBody>
                    <a:bodyPr/>
                    <a:lstStyle/>
                    <a:p>
                      <a:pPr algn="ctr" fontAlgn="b"/>
                      <a:r>
                        <a:rPr lang="en-US" sz="900" b="0" i="0" u="none" strike="noStrike">
                          <a:solidFill>
                            <a:srgbClr val="000000"/>
                          </a:solidFill>
                          <a:effectLst/>
                          <a:latin typeface="Calibri"/>
                        </a:rPr>
                        <a:t>4</a:t>
                      </a:r>
                    </a:p>
                  </a:txBody>
                  <a:tcPr marL="5849" marR="5849" marT="5849" marB="0" anchor="b">
                    <a:lnL>
                      <a:noFill/>
                    </a:lnL>
                    <a:lnR>
                      <a:noFill/>
                    </a:lnR>
                    <a:lnT>
                      <a:noFill/>
                    </a:lnT>
                    <a:lnB>
                      <a:noFill/>
                    </a:lnB>
                    <a:solidFill>
                      <a:srgbClr val="538DD5"/>
                    </a:solidFill>
                  </a:tcPr>
                </a:tc>
              </a:tr>
              <a:tr h="144534">
                <a:tc>
                  <a:txBody>
                    <a:bodyPr/>
                    <a:lstStyle/>
                    <a:p>
                      <a:pPr algn="ctr" fontAlgn="b"/>
                      <a:r>
                        <a:rPr lang="en-US" sz="900" b="0" i="0" u="none" strike="noStrike">
                          <a:solidFill>
                            <a:srgbClr val="000000"/>
                          </a:solidFill>
                          <a:effectLst/>
                          <a:latin typeface="Calibri"/>
                        </a:rPr>
                        <a:t>2003</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000000"/>
                          </a:solidFill>
                          <a:effectLst/>
                          <a:latin typeface="Calibri"/>
                        </a:rPr>
                        <a:t>Nov-Feb</a:t>
                      </a:r>
                    </a:p>
                  </a:txBody>
                  <a:tcPr marL="5849" marR="5849" marT="5849" marB="0" anchor="b">
                    <a:lnL>
                      <a:noFill/>
                    </a:lnL>
                    <a:lnR>
                      <a:noFill/>
                    </a:lnR>
                    <a:lnT>
                      <a:noFill/>
                    </a:lnT>
                    <a:lnB>
                      <a:noFill/>
                    </a:lnB>
                    <a:solidFill>
                      <a:srgbClr val="538DD5"/>
                    </a:solidFill>
                  </a:tcPr>
                </a:tc>
                <a:tc>
                  <a:txBody>
                    <a:bodyPr/>
                    <a:lstStyle/>
                    <a:p>
                      <a:pPr algn="ctr" fontAlgn="b"/>
                      <a:r>
                        <a:rPr lang="en-US" sz="900" b="0" i="0" u="none" strike="noStrike">
                          <a:solidFill>
                            <a:srgbClr val="000000"/>
                          </a:solidFill>
                          <a:effectLst/>
                          <a:latin typeface="Calibri"/>
                        </a:rPr>
                        <a:t>4</a:t>
                      </a:r>
                    </a:p>
                  </a:txBody>
                  <a:tcPr marL="5849" marR="5849" marT="5849" marB="0" anchor="b">
                    <a:lnL>
                      <a:noFill/>
                    </a:lnL>
                    <a:lnR>
                      <a:noFill/>
                    </a:lnR>
                    <a:lnT>
                      <a:noFill/>
                    </a:lnT>
                    <a:lnB>
                      <a:noFill/>
                    </a:lnB>
                    <a:solidFill>
                      <a:srgbClr val="538DD5"/>
                    </a:solidFill>
                  </a:tcPr>
                </a:tc>
              </a:tr>
              <a:tr h="144534">
                <a:tc>
                  <a:txBody>
                    <a:bodyPr/>
                    <a:lstStyle/>
                    <a:p>
                      <a:pPr algn="ctr" fontAlgn="b"/>
                      <a:r>
                        <a:rPr lang="en-US" sz="900" b="0" i="0" u="none" strike="noStrike">
                          <a:solidFill>
                            <a:srgbClr val="000000"/>
                          </a:solidFill>
                          <a:effectLst/>
                          <a:latin typeface="Calibri"/>
                        </a:rPr>
                        <a:t>2004</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000000"/>
                          </a:solidFill>
                          <a:effectLst/>
                          <a:latin typeface="Calibri"/>
                        </a:rPr>
                        <a:t>Nov-Feb</a:t>
                      </a:r>
                    </a:p>
                  </a:txBody>
                  <a:tcPr marL="5849" marR="5849" marT="5849" marB="0" anchor="b">
                    <a:lnL>
                      <a:noFill/>
                    </a:lnL>
                    <a:lnR>
                      <a:noFill/>
                    </a:lnR>
                    <a:lnT>
                      <a:noFill/>
                    </a:lnT>
                    <a:lnB>
                      <a:noFill/>
                    </a:lnB>
                    <a:solidFill>
                      <a:srgbClr val="538DD5"/>
                    </a:solidFill>
                  </a:tcPr>
                </a:tc>
                <a:tc>
                  <a:txBody>
                    <a:bodyPr/>
                    <a:lstStyle/>
                    <a:p>
                      <a:pPr algn="ctr" fontAlgn="b"/>
                      <a:r>
                        <a:rPr lang="en-US" sz="900" b="0" i="0" u="none" strike="noStrike">
                          <a:solidFill>
                            <a:srgbClr val="000000"/>
                          </a:solidFill>
                          <a:effectLst/>
                          <a:latin typeface="Calibri"/>
                        </a:rPr>
                        <a:t>4</a:t>
                      </a:r>
                    </a:p>
                  </a:txBody>
                  <a:tcPr marL="5849" marR="5849" marT="5849" marB="0" anchor="b">
                    <a:lnL>
                      <a:noFill/>
                    </a:lnL>
                    <a:lnR>
                      <a:noFill/>
                    </a:lnR>
                    <a:lnT>
                      <a:noFill/>
                    </a:lnT>
                    <a:lnB>
                      <a:noFill/>
                    </a:lnB>
                    <a:solidFill>
                      <a:srgbClr val="538DD5"/>
                    </a:solidFill>
                  </a:tcPr>
                </a:tc>
              </a:tr>
              <a:tr h="144534">
                <a:tc>
                  <a:txBody>
                    <a:bodyPr/>
                    <a:lstStyle/>
                    <a:p>
                      <a:pPr algn="ctr" fontAlgn="b"/>
                      <a:r>
                        <a:rPr lang="en-US" sz="900" b="0" i="0" u="none" strike="noStrike">
                          <a:solidFill>
                            <a:srgbClr val="000000"/>
                          </a:solidFill>
                          <a:effectLst/>
                          <a:latin typeface="Calibri"/>
                        </a:rPr>
                        <a:t>2005</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Dec-Feb</a:t>
                      </a:r>
                    </a:p>
                  </a:txBody>
                  <a:tcPr marL="5849" marR="5849" marT="5849" marB="0" anchor="b">
                    <a:lnL>
                      <a:noFill/>
                    </a:lnL>
                    <a:lnR>
                      <a:noFill/>
                    </a:lnR>
                    <a:lnT>
                      <a:noFill/>
                    </a:lnT>
                    <a:lnB>
                      <a:noFill/>
                    </a:lnB>
                    <a:solidFill>
                      <a:srgbClr val="C5D9F1"/>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rgbClr val="C5D9F1"/>
                    </a:solidFill>
                  </a:tcPr>
                </a:tc>
              </a:tr>
              <a:tr h="144534">
                <a:tc>
                  <a:txBody>
                    <a:bodyPr/>
                    <a:lstStyle/>
                    <a:p>
                      <a:pPr algn="ctr" fontAlgn="b"/>
                      <a:r>
                        <a:rPr lang="en-US" sz="900" b="0" i="0" u="none" strike="noStrike">
                          <a:solidFill>
                            <a:srgbClr val="000000"/>
                          </a:solidFill>
                          <a:effectLst/>
                          <a:latin typeface="Calibri"/>
                        </a:rPr>
                        <a:t>2006</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Dec-Feb</a:t>
                      </a:r>
                    </a:p>
                  </a:txBody>
                  <a:tcPr marL="5849" marR="5849" marT="5849" marB="0" anchor="b">
                    <a:lnL>
                      <a:noFill/>
                    </a:lnL>
                    <a:lnR>
                      <a:noFill/>
                    </a:lnR>
                    <a:lnT>
                      <a:noFill/>
                    </a:lnT>
                    <a:lnB>
                      <a:noFill/>
                    </a:lnB>
                    <a:solidFill>
                      <a:srgbClr val="C5D9F1"/>
                    </a:solidFill>
                  </a:tcPr>
                </a:tc>
                <a:tc>
                  <a:txBody>
                    <a:bodyPr/>
                    <a:lstStyle/>
                    <a:p>
                      <a:pPr algn="ctr" fontAlgn="b"/>
                      <a:r>
                        <a:rPr lang="en-US" sz="900" b="0" i="0" u="none" strike="noStrike">
                          <a:solidFill>
                            <a:srgbClr val="000000"/>
                          </a:solidFill>
                          <a:effectLst/>
                          <a:latin typeface="Calibri"/>
                        </a:rPr>
                        <a:t>3</a:t>
                      </a:r>
                    </a:p>
                  </a:txBody>
                  <a:tcPr marL="5849" marR="5849" marT="5849" marB="0" anchor="b">
                    <a:lnL>
                      <a:noFill/>
                    </a:lnL>
                    <a:lnR>
                      <a:noFill/>
                    </a:lnR>
                    <a:lnT>
                      <a:noFill/>
                    </a:lnT>
                    <a:lnB>
                      <a:noFill/>
                    </a:lnB>
                    <a:solidFill>
                      <a:srgbClr val="C5D9F1"/>
                    </a:solidFill>
                  </a:tcPr>
                </a:tc>
              </a:tr>
              <a:tr h="144534">
                <a:tc>
                  <a:txBody>
                    <a:bodyPr/>
                    <a:lstStyle/>
                    <a:p>
                      <a:pPr algn="ctr" fontAlgn="b"/>
                      <a:r>
                        <a:rPr lang="en-US" sz="900" b="0" i="0" u="none" strike="noStrike">
                          <a:solidFill>
                            <a:srgbClr val="000000"/>
                          </a:solidFill>
                          <a:effectLst/>
                          <a:latin typeface="Calibri"/>
                        </a:rPr>
                        <a:t>2007</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a:noFill/>
                    </a:lnT>
                    <a:lnB>
                      <a:noFill/>
                    </a:lnB>
                    <a:solidFill>
                      <a:srgbClr val="C5D9F1"/>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rgbClr val="C5D9F1"/>
                    </a:solidFill>
                  </a:tcPr>
                </a:tc>
              </a:tr>
              <a:tr h="144534">
                <a:tc>
                  <a:txBody>
                    <a:bodyPr/>
                    <a:lstStyle/>
                    <a:p>
                      <a:pPr algn="ctr" fontAlgn="b"/>
                      <a:r>
                        <a:rPr lang="en-US" sz="900" b="0" i="0" u="none" strike="noStrike">
                          <a:solidFill>
                            <a:srgbClr val="000000"/>
                          </a:solidFill>
                          <a:effectLst/>
                          <a:latin typeface="Calibri"/>
                        </a:rPr>
                        <a:t>2008</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a:noFill/>
                    </a:lnT>
                    <a:lnB>
                      <a:noFill/>
                    </a:lnB>
                    <a:solidFill>
                      <a:srgbClr val="C5D9F1"/>
                    </a:solidFill>
                  </a:tcPr>
                </a:tc>
                <a:tc>
                  <a:txBody>
                    <a:bodyPr/>
                    <a:lstStyle/>
                    <a:p>
                      <a:pPr algn="ctr" fontAlgn="b"/>
                      <a:r>
                        <a:rPr lang="en-US" sz="900" b="0" i="0" u="none" strike="noStrike">
                          <a:solidFill>
                            <a:srgbClr val="000000"/>
                          </a:solidFill>
                          <a:effectLst/>
                          <a:latin typeface="Calibri"/>
                        </a:rPr>
                        <a:t>3</a:t>
                      </a:r>
                    </a:p>
                  </a:txBody>
                  <a:tcPr marL="5849" marR="5849" marT="5849" marB="0" anchor="b">
                    <a:lnL>
                      <a:noFill/>
                    </a:lnL>
                    <a:lnR>
                      <a:noFill/>
                    </a:lnR>
                    <a:lnT>
                      <a:noFill/>
                    </a:lnT>
                    <a:lnB>
                      <a:noFill/>
                    </a:lnB>
                    <a:solidFill>
                      <a:srgbClr val="C5D9F1"/>
                    </a:solidFill>
                  </a:tcPr>
                </a:tc>
              </a:tr>
              <a:tr h="144534">
                <a:tc>
                  <a:txBody>
                    <a:bodyPr/>
                    <a:lstStyle/>
                    <a:p>
                      <a:pPr algn="ctr" fontAlgn="b"/>
                      <a:r>
                        <a:rPr lang="en-US" sz="900" b="0" i="0" u="none" strike="noStrike">
                          <a:solidFill>
                            <a:srgbClr val="000000"/>
                          </a:solidFill>
                          <a:effectLst/>
                          <a:latin typeface="Calibri"/>
                        </a:rPr>
                        <a:t>2009</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000000"/>
                          </a:solidFill>
                          <a:effectLst/>
                          <a:latin typeface="Calibri"/>
                        </a:rPr>
                        <a:t>Dec-Feb</a:t>
                      </a:r>
                    </a:p>
                  </a:txBody>
                  <a:tcPr marL="5849" marR="5849" marT="5849" marB="0" anchor="b">
                    <a:lnL>
                      <a:noFill/>
                    </a:lnL>
                    <a:lnR>
                      <a:noFill/>
                    </a:lnR>
                    <a:lnT>
                      <a:noFill/>
                    </a:lnT>
                    <a:lnB>
                      <a:noFill/>
                    </a:lnB>
                    <a:solidFill>
                      <a:srgbClr val="C5D9F1"/>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rgbClr val="C5D9F1"/>
                    </a:solidFill>
                  </a:tcPr>
                </a:tc>
              </a:tr>
              <a:tr h="144534">
                <a:tc>
                  <a:txBody>
                    <a:bodyPr/>
                    <a:lstStyle/>
                    <a:p>
                      <a:pPr algn="ctr" fontAlgn="b"/>
                      <a:r>
                        <a:rPr lang="en-US" sz="900" b="0" i="0" u="none" strike="noStrike">
                          <a:solidFill>
                            <a:srgbClr val="000000"/>
                          </a:solidFill>
                          <a:effectLst/>
                          <a:latin typeface="Calibri"/>
                        </a:rPr>
                        <a:t>2010</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Dec-Feb</a:t>
                      </a:r>
                    </a:p>
                  </a:txBody>
                  <a:tcPr marL="5849" marR="5849" marT="5849" marB="0" anchor="b">
                    <a:lnL>
                      <a:noFill/>
                    </a:lnL>
                    <a:lnR>
                      <a:noFill/>
                    </a:lnR>
                    <a:lnT>
                      <a:noFill/>
                    </a:lnT>
                    <a:lnB>
                      <a:noFill/>
                    </a:lnB>
                    <a:solidFill>
                      <a:srgbClr val="C5D9F1"/>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rgbClr val="C5D9F1"/>
                    </a:solidFill>
                  </a:tcPr>
                </a:tc>
              </a:tr>
              <a:tr h="144534">
                <a:tc>
                  <a:txBody>
                    <a:bodyPr/>
                    <a:lstStyle/>
                    <a:p>
                      <a:pPr algn="ctr" fontAlgn="b"/>
                      <a:r>
                        <a:rPr lang="en-US" sz="900" b="0" i="0" u="none" strike="noStrike">
                          <a:solidFill>
                            <a:srgbClr val="000000"/>
                          </a:solidFill>
                          <a:effectLst/>
                          <a:latin typeface="Calibri"/>
                        </a:rPr>
                        <a:t>2011</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Dec-Feb</a:t>
                      </a:r>
                    </a:p>
                  </a:txBody>
                  <a:tcPr marL="5849" marR="5849" marT="5849" marB="0" anchor="b">
                    <a:lnL>
                      <a:noFill/>
                    </a:lnL>
                    <a:lnR>
                      <a:noFill/>
                    </a:lnR>
                    <a:lnT>
                      <a:noFill/>
                    </a:lnT>
                    <a:lnB>
                      <a:noFill/>
                    </a:lnB>
                    <a:solidFill>
                      <a:srgbClr val="C5D9F1"/>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rgbClr val="C5D9F1"/>
                    </a:solidFill>
                  </a:tcPr>
                </a:tc>
              </a:tr>
              <a:tr h="144534">
                <a:tc>
                  <a:txBody>
                    <a:bodyPr/>
                    <a:lstStyle/>
                    <a:p>
                      <a:pPr algn="ctr" fontAlgn="b"/>
                      <a:r>
                        <a:rPr lang="en-US" sz="900" b="0" i="0" u="none" strike="noStrike">
                          <a:solidFill>
                            <a:srgbClr val="000000"/>
                          </a:solidFill>
                          <a:effectLst/>
                          <a:latin typeface="Calibri"/>
                        </a:rPr>
                        <a:t>2012</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Nov-Feb</a:t>
                      </a:r>
                    </a:p>
                  </a:txBody>
                  <a:tcPr marL="5849" marR="5849" marT="5849" marB="0" anchor="b">
                    <a:lnL>
                      <a:noFill/>
                    </a:lnL>
                    <a:lnR>
                      <a:noFill/>
                    </a:lnR>
                    <a:lnT>
                      <a:noFill/>
                    </a:lnT>
                    <a:lnB>
                      <a:noFill/>
                    </a:lnB>
                    <a:solidFill>
                      <a:srgbClr val="538DD5"/>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rgbClr val="538DD5"/>
                    </a:solidFill>
                  </a:tcPr>
                </a:tc>
              </a:tr>
              <a:tr h="144534">
                <a:tc>
                  <a:txBody>
                    <a:bodyPr/>
                    <a:lstStyle/>
                    <a:p>
                      <a:pPr algn="ctr" fontAlgn="b"/>
                      <a:r>
                        <a:rPr lang="en-US" sz="900" b="0" i="0" u="none" strike="noStrike">
                          <a:solidFill>
                            <a:srgbClr val="000000"/>
                          </a:solidFill>
                          <a:effectLst/>
                          <a:latin typeface="Calibri"/>
                        </a:rPr>
                        <a:t>2013</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December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Dec-Feb</a:t>
                      </a:r>
                    </a:p>
                  </a:txBody>
                  <a:tcPr marL="5849" marR="5849" marT="5849" marB="0" anchor="b">
                    <a:lnL>
                      <a:noFill/>
                    </a:lnL>
                    <a:lnR>
                      <a:noFill/>
                    </a:lnR>
                    <a:lnT>
                      <a:noFill/>
                    </a:lnT>
                    <a:lnB>
                      <a:noFill/>
                    </a:lnB>
                    <a:solidFill>
                      <a:srgbClr val="C5D9F1"/>
                    </a:solidFill>
                  </a:tcPr>
                </a:tc>
                <a:tc>
                  <a:txBody>
                    <a:bodyPr/>
                    <a:lstStyle/>
                    <a:p>
                      <a:pPr algn="ctr" fontAlgn="b"/>
                      <a:r>
                        <a:rPr lang="en-US" sz="900" b="0" i="0" u="none" strike="noStrike" dirty="0">
                          <a:solidFill>
                            <a:srgbClr val="000000"/>
                          </a:solidFill>
                          <a:effectLst/>
                          <a:latin typeface="Calibri"/>
                        </a:rPr>
                        <a:t>3</a:t>
                      </a:r>
                    </a:p>
                  </a:txBody>
                  <a:tcPr marL="5849" marR="5849" marT="5849" marB="0" anchor="b">
                    <a:lnL>
                      <a:noFill/>
                    </a:lnL>
                    <a:lnR>
                      <a:noFill/>
                    </a:lnR>
                    <a:lnT>
                      <a:noFill/>
                    </a:lnT>
                    <a:lnB>
                      <a:noFill/>
                    </a:lnB>
                    <a:solidFill>
                      <a:srgbClr val="C5D9F1"/>
                    </a:solidFill>
                  </a:tcPr>
                </a:tc>
              </a:tr>
              <a:tr h="144534">
                <a:tc>
                  <a:txBody>
                    <a:bodyPr/>
                    <a:lstStyle/>
                    <a:p>
                      <a:pPr algn="ctr" fontAlgn="b"/>
                      <a:r>
                        <a:rPr lang="en-US" sz="900" b="0" i="0" u="none" strike="noStrike">
                          <a:solidFill>
                            <a:srgbClr val="000000"/>
                          </a:solidFill>
                          <a:effectLst/>
                          <a:latin typeface="Calibri"/>
                        </a:rPr>
                        <a:t>2014</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a:solidFill>
                            <a:srgbClr val="000000"/>
                          </a:solidFill>
                          <a:effectLst/>
                          <a:latin typeface="Calibri"/>
                        </a:rPr>
                        <a:t>Nov-Feb</a:t>
                      </a:r>
                    </a:p>
                  </a:txBody>
                  <a:tcPr marL="5849" marR="5849" marT="5849" marB="0" anchor="b">
                    <a:lnL>
                      <a:noFill/>
                    </a:lnL>
                    <a:lnR>
                      <a:noFill/>
                    </a:lnR>
                    <a:lnT>
                      <a:noFill/>
                    </a:lnT>
                    <a:lnB>
                      <a:noFill/>
                    </a:lnB>
                    <a:solidFill>
                      <a:srgbClr val="538DD5"/>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rgbClr val="538DD5"/>
                    </a:solidFill>
                  </a:tcPr>
                </a:tc>
              </a:tr>
              <a:tr h="144534">
                <a:tc>
                  <a:txBody>
                    <a:bodyPr/>
                    <a:lstStyle/>
                    <a:p>
                      <a:pPr algn="ctr" fontAlgn="b"/>
                      <a:r>
                        <a:rPr lang="en-US" sz="900" b="0" i="0" u="none" strike="noStrike">
                          <a:solidFill>
                            <a:srgbClr val="000000"/>
                          </a:solidFill>
                          <a:effectLst/>
                          <a:latin typeface="Calibri"/>
                        </a:rPr>
                        <a:t>2015</a:t>
                      </a:r>
                    </a:p>
                  </a:txBody>
                  <a:tcPr marL="5849" marR="5849" marT="5849" marB="0" anchor="b">
                    <a:lnL>
                      <a:noFill/>
                    </a:lnL>
                    <a:lnR>
                      <a:noFill/>
                    </a:lnR>
                    <a:lnT>
                      <a:noFill/>
                    </a:lnT>
                    <a:lnB>
                      <a:noFill/>
                    </a:lnB>
                  </a:tcPr>
                </a:tc>
                <a:tc>
                  <a:txBody>
                    <a:bodyPr/>
                    <a:lstStyle/>
                    <a:p>
                      <a:pPr algn="ctr" fontAlgn="b"/>
                      <a:r>
                        <a:rPr lang="en-US" sz="900" b="0" i="0" u="none" strike="noStrike">
                          <a:solidFill>
                            <a:srgbClr val="333333"/>
                          </a:solidFill>
                          <a:effectLst/>
                          <a:latin typeface="Calibri"/>
                        </a:rPr>
                        <a:t>November</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333333"/>
                          </a:solidFill>
                          <a:effectLst/>
                          <a:latin typeface="Calibri"/>
                        </a:rPr>
                        <a:t>February</a:t>
                      </a:r>
                    </a:p>
                  </a:txBody>
                  <a:tcPr marL="5849" marR="5849" marT="5849" marB="0" anchor="b">
                    <a:lnL>
                      <a:noFill/>
                    </a:lnL>
                    <a:lnR>
                      <a:noFill/>
                    </a:lnR>
                    <a:lnT>
                      <a:noFill/>
                    </a:lnT>
                    <a:lnB>
                      <a:noFill/>
                    </a:lnB>
                    <a:solidFill>
                      <a:schemeClr val="bg1"/>
                    </a:solidFill>
                  </a:tcPr>
                </a:tc>
                <a:tc>
                  <a:txBody>
                    <a:bodyPr/>
                    <a:lstStyle/>
                    <a:p>
                      <a:pPr algn="ctr" fontAlgn="b"/>
                      <a:r>
                        <a:rPr lang="en-US" sz="900" b="0" i="0" u="none" strike="noStrike" dirty="0">
                          <a:solidFill>
                            <a:srgbClr val="000000"/>
                          </a:solidFill>
                          <a:effectLst/>
                          <a:latin typeface="Calibri"/>
                        </a:rPr>
                        <a:t>Nov-Feb</a:t>
                      </a:r>
                    </a:p>
                  </a:txBody>
                  <a:tcPr marL="5849" marR="5849" marT="5849" marB="0" anchor="b">
                    <a:lnL>
                      <a:noFill/>
                    </a:lnL>
                    <a:lnR>
                      <a:noFill/>
                    </a:lnR>
                    <a:lnT>
                      <a:noFill/>
                    </a:lnT>
                    <a:lnB>
                      <a:noFill/>
                    </a:lnB>
                    <a:solidFill>
                      <a:srgbClr val="538DD5"/>
                    </a:solidFill>
                  </a:tcPr>
                </a:tc>
                <a:tc>
                  <a:txBody>
                    <a:bodyPr/>
                    <a:lstStyle/>
                    <a:p>
                      <a:pPr algn="ctr" fontAlgn="b"/>
                      <a:r>
                        <a:rPr lang="en-US" sz="900" b="0" i="0" u="none" strike="noStrike" dirty="0">
                          <a:solidFill>
                            <a:srgbClr val="000000"/>
                          </a:solidFill>
                          <a:effectLst/>
                          <a:latin typeface="Calibri"/>
                        </a:rPr>
                        <a:t>4</a:t>
                      </a:r>
                    </a:p>
                  </a:txBody>
                  <a:tcPr marL="5849" marR="5849" marT="5849" marB="0" anchor="b">
                    <a:lnL>
                      <a:noFill/>
                    </a:lnL>
                    <a:lnR>
                      <a:noFill/>
                    </a:lnR>
                    <a:lnT>
                      <a:noFill/>
                    </a:lnT>
                    <a:lnB>
                      <a:noFill/>
                    </a:lnB>
                    <a:solidFill>
                      <a:srgbClr val="538DD5"/>
                    </a:solidFill>
                  </a:tcPr>
                </a:tc>
              </a:tr>
            </a:tbl>
          </a:graphicData>
        </a:graphic>
      </p:graphicFrame>
      <p:sp>
        <p:nvSpPr>
          <p:cNvPr id="9" name="TextBox 8"/>
          <p:cNvSpPr txBox="1"/>
          <p:nvPr/>
        </p:nvSpPr>
        <p:spPr>
          <a:xfrm>
            <a:off x="1524442" y="423499"/>
            <a:ext cx="2186321" cy="369332"/>
          </a:xfrm>
          <a:prstGeom prst="rect">
            <a:avLst/>
          </a:prstGeom>
          <a:noFill/>
        </p:spPr>
        <p:txBody>
          <a:bodyPr wrap="square" rtlCol="0">
            <a:spAutoFit/>
          </a:bodyPr>
          <a:lstStyle/>
          <a:p>
            <a:pPr algn="ctr"/>
            <a:r>
              <a:rPr lang="en-US" b="1" dirty="0" smtClean="0"/>
              <a:t>Billings, MT (West)</a:t>
            </a:r>
            <a:endParaRPr lang="en-US" b="1" dirty="0"/>
          </a:p>
        </p:txBody>
      </p:sp>
    </p:spTree>
    <p:extLst>
      <p:ext uri="{BB962C8B-B14F-4D97-AF65-F5344CB8AC3E}">
        <p14:creationId xmlns:p14="http://schemas.microsoft.com/office/powerpoint/2010/main" val="121298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2474" y="138223"/>
            <a:ext cx="5688419" cy="584775"/>
          </a:xfrm>
          <a:prstGeom prst="rect">
            <a:avLst/>
          </a:prstGeom>
          <a:noFill/>
        </p:spPr>
        <p:txBody>
          <a:bodyPr wrap="square" rtlCol="0">
            <a:spAutoFit/>
          </a:bodyPr>
          <a:lstStyle/>
          <a:p>
            <a:r>
              <a:rPr lang="en-US" sz="3200" b="1" dirty="0" smtClean="0"/>
              <a:t>Results: Focus Area Table</a:t>
            </a:r>
            <a:endParaRPr lang="en-US" sz="3200" b="1" dirty="0"/>
          </a:p>
        </p:txBody>
      </p:sp>
      <p:sp>
        <p:nvSpPr>
          <p:cNvPr id="4" name="TextBox 3"/>
          <p:cNvSpPr txBox="1"/>
          <p:nvPr/>
        </p:nvSpPr>
        <p:spPr>
          <a:xfrm>
            <a:off x="473074" y="5996970"/>
            <a:ext cx="8061325" cy="784830"/>
          </a:xfrm>
          <a:prstGeom prst="rect">
            <a:avLst/>
          </a:prstGeom>
          <a:noFill/>
        </p:spPr>
        <p:txBody>
          <a:bodyPr wrap="square" rtlCol="0">
            <a:spAutoFit/>
          </a:bodyPr>
          <a:lstStyle/>
          <a:p>
            <a:r>
              <a:rPr lang="en-US" sz="1500" dirty="0" smtClean="0"/>
              <a:t>Table 1: This table shows the average soil moisture content for each month of each year in the Northern Plains. It also shows the average yearly and average monthly soil moisture content. </a:t>
            </a:r>
            <a:endParaRPr lang="en-US" sz="1500" dirty="0"/>
          </a:p>
        </p:txBody>
      </p:sp>
      <p:graphicFrame>
        <p:nvGraphicFramePr>
          <p:cNvPr id="6" name="Table 5"/>
          <p:cNvGraphicFramePr>
            <a:graphicFrameLocks noGrp="1"/>
          </p:cNvGraphicFramePr>
          <p:nvPr>
            <p:extLst>
              <p:ext uri="{D42A27DB-BD31-4B8C-83A1-F6EECF244321}">
                <p14:modId xmlns:p14="http://schemas.microsoft.com/office/powerpoint/2010/main" val="926548582"/>
              </p:ext>
            </p:extLst>
          </p:nvPr>
        </p:nvGraphicFramePr>
        <p:xfrm>
          <a:off x="411957" y="814826"/>
          <a:ext cx="8320087" cy="5039268"/>
        </p:xfrm>
        <a:graphic>
          <a:graphicData uri="http://schemas.openxmlformats.org/drawingml/2006/table">
            <a:tbl>
              <a:tblPr/>
              <a:tblGrid>
                <a:gridCol w="1760236"/>
                <a:gridCol w="611271"/>
                <a:gridCol w="415061"/>
                <a:gridCol w="401854"/>
                <a:gridCol w="362235"/>
                <a:gridCol w="362235"/>
                <a:gridCol w="362235"/>
                <a:gridCol w="362235"/>
                <a:gridCol w="362235"/>
                <a:gridCol w="430155"/>
                <a:gridCol w="362235"/>
                <a:gridCol w="415061"/>
                <a:gridCol w="430155"/>
                <a:gridCol w="1682884"/>
              </a:tblGrid>
              <a:tr h="125355">
                <a:tc>
                  <a:txBody>
                    <a:bodyPr/>
                    <a:lstStyle/>
                    <a:p>
                      <a:pPr algn="l" fontAlgn="b"/>
                      <a:r>
                        <a:rPr lang="en-US" sz="600" b="1" i="0" u="none" strike="noStrike" dirty="0" smtClean="0">
                          <a:solidFill>
                            <a:srgbClr val="000000"/>
                          </a:solidFill>
                          <a:effectLst/>
                          <a:latin typeface="Calibri"/>
                        </a:rPr>
                        <a:t>Water</a:t>
                      </a:r>
                      <a:r>
                        <a:rPr lang="en-US" sz="600" b="1" i="0" u="none" strike="noStrike" baseline="0" dirty="0" smtClean="0">
                          <a:solidFill>
                            <a:srgbClr val="000000"/>
                          </a:solidFill>
                          <a:effectLst/>
                          <a:latin typeface="Calibri"/>
                        </a:rPr>
                        <a:t> </a:t>
                      </a:r>
                      <a:r>
                        <a:rPr lang="en-US" sz="600" b="1" i="0" u="none" strike="noStrike" dirty="0" smtClean="0">
                          <a:solidFill>
                            <a:srgbClr val="000000"/>
                          </a:solidFill>
                          <a:effectLst/>
                          <a:latin typeface="Calibri"/>
                        </a:rPr>
                        <a:t>Years</a:t>
                      </a:r>
                      <a:endParaRPr lang="en-US" sz="600" b="1" i="0" u="none" strike="noStrike" dirty="0">
                        <a:solidFill>
                          <a:srgbClr val="000000"/>
                        </a:solidFill>
                        <a:effectLst/>
                        <a:latin typeface="Calibri"/>
                      </a:endParaRP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600" b="1" i="0" u="none" strike="noStrike">
                          <a:solidFill>
                            <a:srgbClr val="000000"/>
                          </a:solidFill>
                          <a:effectLst/>
                          <a:latin typeface="Calibri"/>
                        </a:rPr>
                        <a:t>October (kg/m</a:t>
                      </a:r>
                      <a:r>
                        <a:rPr lang="en-US" sz="600" b="1" i="0" u="none" strike="noStrike">
                          <a:solidFill>
                            <a:srgbClr val="000000"/>
                          </a:solidFill>
                          <a:effectLst/>
                          <a:latin typeface="Times New Roman"/>
                        </a:rPr>
                        <a:t>²</a:t>
                      </a:r>
                      <a:r>
                        <a:rPr lang="en-US" sz="600" b="1" i="0" u="none" strike="noStrike">
                          <a:solidFill>
                            <a:srgbClr val="000000"/>
                          </a:solidFill>
                          <a:effectLst/>
                          <a:latin typeface="Calibri"/>
                        </a:rPr>
                        <a:t>)</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600" b="1" i="0" u="none" strike="noStrike">
                          <a:solidFill>
                            <a:srgbClr val="000000"/>
                          </a:solidFill>
                          <a:effectLst/>
                          <a:latin typeface="Calibri"/>
                        </a:rPr>
                        <a:t>November</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600" b="1" i="0" u="none" strike="noStrike">
                          <a:solidFill>
                            <a:srgbClr val="000000"/>
                          </a:solidFill>
                          <a:effectLst/>
                          <a:latin typeface="Calibri"/>
                        </a:rPr>
                        <a:t>December</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600" b="1" i="0" u="none" strike="noStrike">
                          <a:solidFill>
                            <a:srgbClr val="000000"/>
                          </a:solidFill>
                          <a:effectLst/>
                          <a:latin typeface="Calibri"/>
                        </a:rPr>
                        <a:t>January</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600" b="1" i="0" u="none" strike="noStrike">
                          <a:solidFill>
                            <a:srgbClr val="000000"/>
                          </a:solidFill>
                          <a:effectLst/>
                          <a:latin typeface="Calibri"/>
                        </a:rPr>
                        <a:t>February</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600" b="1" i="0" u="none" strike="noStrike">
                          <a:solidFill>
                            <a:srgbClr val="000000"/>
                          </a:solidFill>
                          <a:effectLst/>
                          <a:latin typeface="Calibri"/>
                        </a:rPr>
                        <a:t>March</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600" b="1" i="0" u="none" strike="noStrike">
                          <a:solidFill>
                            <a:srgbClr val="000000"/>
                          </a:solidFill>
                          <a:effectLst/>
                          <a:latin typeface="Calibri"/>
                        </a:rPr>
                        <a:t>April</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600" b="1" i="0" u="none" strike="noStrike">
                          <a:solidFill>
                            <a:srgbClr val="000000"/>
                          </a:solidFill>
                          <a:effectLst/>
                          <a:latin typeface="Calibri"/>
                        </a:rPr>
                        <a:t>May</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600" b="1" i="0" u="none" strike="noStrike">
                          <a:solidFill>
                            <a:srgbClr val="000000"/>
                          </a:solidFill>
                          <a:effectLst/>
                          <a:latin typeface="Calibri"/>
                        </a:rPr>
                        <a:t>June</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600" b="1" i="0" u="none" strike="noStrike">
                          <a:solidFill>
                            <a:srgbClr val="000000"/>
                          </a:solidFill>
                          <a:effectLst/>
                          <a:latin typeface="Calibri"/>
                        </a:rPr>
                        <a:t>July</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600" b="1" i="0" u="none" strike="noStrike">
                          <a:solidFill>
                            <a:srgbClr val="000000"/>
                          </a:solidFill>
                          <a:effectLst/>
                          <a:latin typeface="Calibri"/>
                        </a:rPr>
                        <a:t>August</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600" b="1" i="0" u="none" strike="noStrike">
                          <a:solidFill>
                            <a:srgbClr val="000000"/>
                          </a:solidFill>
                          <a:effectLst/>
                          <a:latin typeface="Calibri"/>
                        </a:rPr>
                        <a:t>September</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l" fontAlgn="b"/>
                      <a:r>
                        <a:rPr lang="en-US" sz="600" b="1" i="0" u="none" strike="noStrike">
                          <a:solidFill>
                            <a:srgbClr val="000000"/>
                          </a:solidFill>
                          <a:effectLst/>
                          <a:latin typeface="Calibri"/>
                        </a:rPr>
                        <a:t>Average Yearly Soil Moisture Content (kg/m</a:t>
                      </a:r>
                      <a:r>
                        <a:rPr lang="en-US" sz="600" b="1" i="0" u="none" strike="noStrike">
                          <a:solidFill>
                            <a:srgbClr val="000000"/>
                          </a:solidFill>
                          <a:effectLst/>
                          <a:latin typeface="Times New Roman"/>
                        </a:rPr>
                        <a:t>²</a:t>
                      </a:r>
                      <a:r>
                        <a:rPr lang="en-US" sz="600" b="1" i="0" u="none" strike="noStrike">
                          <a:solidFill>
                            <a:srgbClr val="000000"/>
                          </a:solidFill>
                          <a:effectLst/>
                          <a:latin typeface="Calibri"/>
                        </a:rPr>
                        <a:t>)</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r>
              <a:tr h="125355">
                <a:tc>
                  <a:txBody>
                    <a:bodyPr/>
                    <a:lstStyle/>
                    <a:p>
                      <a:pPr algn="l" fontAlgn="b"/>
                      <a:r>
                        <a:rPr lang="en-US" sz="600" b="0" i="0" u="none" strike="noStrike" dirty="0">
                          <a:solidFill>
                            <a:srgbClr val="000000"/>
                          </a:solidFill>
                          <a:effectLst/>
                          <a:latin typeface="Calibri"/>
                        </a:rPr>
                        <a:t>1979</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a:endParaRP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a:endParaRP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l" fontAlgn="b"/>
                      <a:endParaRPr lang="en-US" sz="600" b="0" i="0" u="none" strike="noStrike">
                        <a:solidFill>
                          <a:srgbClr val="000000"/>
                        </a:solidFill>
                        <a:effectLst/>
                        <a:latin typeface="Calibri"/>
                      </a:endParaRP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Calibri"/>
                        </a:rPr>
                        <a:t>30.09</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819A7F"/>
                    </a:solidFill>
                  </a:tcPr>
                </a:tc>
                <a:tc>
                  <a:txBody>
                    <a:bodyPr/>
                    <a:lstStyle/>
                    <a:p>
                      <a:pPr algn="r" fontAlgn="b"/>
                      <a:r>
                        <a:rPr lang="en-US" sz="600" b="0" i="0" u="none" strike="noStrike">
                          <a:solidFill>
                            <a:srgbClr val="000000"/>
                          </a:solidFill>
                          <a:effectLst/>
                          <a:latin typeface="Calibri"/>
                        </a:rPr>
                        <a:t>31.40</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628285"/>
                    </a:solidFill>
                  </a:tcPr>
                </a:tc>
                <a:tc>
                  <a:txBody>
                    <a:bodyPr/>
                    <a:lstStyle/>
                    <a:p>
                      <a:pPr algn="r" fontAlgn="b"/>
                      <a:r>
                        <a:rPr lang="en-US" sz="600" b="0" i="0" u="none" strike="noStrike">
                          <a:solidFill>
                            <a:srgbClr val="000000"/>
                          </a:solidFill>
                          <a:effectLst/>
                          <a:latin typeface="Calibri"/>
                        </a:rPr>
                        <a:t>29.93</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849D7E"/>
                    </a:solidFill>
                  </a:tcPr>
                </a:tc>
                <a:tc>
                  <a:txBody>
                    <a:bodyPr/>
                    <a:lstStyle/>
                    <a:p>
                      <a:pPr algn="r" fontAlgn="b"/>
                      <a:r>
                        <a:rPr lang="en-US" sz="600" b="0" i="0" u="none" strike="noStrike">
                          <a:solidFill>
                            <a:srgbClr val="000000"/>
                          </a:solidFill>
                          <a:effectLst/>
                          <a:latin typeface="Calibri"/>
                        </a:rPr>
                        <a:t>25.41</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ECF069"/>
                    </a:solidFill>
                  </a:tcPr>
                </a:tc>
                <a:tc>
                  <a:txBody>
                    <a:bodyPr/>
                    <a:lstStyle/>
                    <a:p>
                      <a:pPr algn="r" fontAlgn="b"/>
                      <a:r>
                        <a:rPr lang="en-US" sz="600" b="0" i="0" u="none" strike="noStrike">
                          <a:solidFill>
                            <a:srgbClr val="000000"/>
                          </a:solidFill>
                          <a:effectLst/>
                          <a:latin typeface="Calibri"/>
                        </a:rPr>
                        <a:t>22.95</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F0C54E"/>
                    </a:solidFill>
                  </a:tcPr>
                </a:tc>
                <a:tc>
                  <a:txBody>
                    <a:bodyPr/>
                    <a:lstStyle/>
                    <a:p>
                      <a:pPr algn="r" fontAlgn="b"/>
                      <a:r>
                        <a:rPr lang="en-US" sz="600" b="0" i="0" u="none" strike="noStrike">
                          <a:solidFill>
                            <a:srgbClr val="000000"/>
                          </a:solidFill>
                          <a:effectLst/>
                          <a:latin typeface="Calibri"/>
                        </a:rPr>
                        <a:t>22.10</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E9A642"/>
                    </a:solidFill>
                  </a:tcPr>
                </a:tc>
                <a:tc>
                  <a:txBody>
                    <a:bodyPr/>
                    <a:lstStyle/>
                    <a:p>
                      <a:pPr algn="r" fontAlgn="b"/>
                      <a:r>
                        <a:rPr lang="en-US" sz="600" b="0" i="0" u="none" strike="noStrike">
                          <a:solidFill>
                            <a:srgbClr val="000000"/>
                          </a:solidFill>
                          <a:effectLst/>
                          <a:latin typeface="Calibri"/>
                        </a:rPr>
                        <a:t>21.13</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E08334"/>
                    </a:solidFill>
                  </a:tcPr>
                </a:tc>
                <a:tc>
                  <a:txBody>
                    <a:bodyPr/>
                    <a:lstStyle/>
                    <a:p>
                      <a:pPr algn="r" fontAlgn="b"/>
                      <a:r>
                        <a:rPr lang="en-US" sz="600" b="0" i="0" u="none" strike="noStrike">
                          <a:solidFill>
                            <a:srgbClr val="000000"/>
                          </a:solidFill>
                          <a:effectLst/>
                          <a:latin typeface="Calibri"/>
                        </a:rPr>
                        <a:t>19.74</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D45120"/>
                    </a:solidFill>
                  </a:tcPr>
                </a:tc>
                <a:tc>
                  <a:txBody>
                    <a:bodyPr/>
                    <a:lstStyle/>
                    <a:p>
                      <a:pPr algn="r" fontAlgn="b"/>
                      <a:r>
                        <a:rPr lang="en-US" sz="600" b="0" i="0" u="none" strike="noStrike">
                          <a:solidFill>
                            <a:srgbClr val="000000"/>
                          </a:solidFill>
                          <a:effectLst/>
                          <a:latin typeface="Calibri"/>
                        </a:rPr>
                        <a:t>18.14</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C51709"/>
                    </a:solidFill>
                  </a:tcPr>
                </a:tc>
                <a:tc>
                  <a:txBody>
                    <a:bodyPr/>
                    <a:lstStyle/>
                    <a:p>
                      <a:pPr algn="r" fontAlgn="b"/>
                      <a:r>
                        <a:rPr lang="en-US" sz="600" b="0" i="0" u="none" strike="noStrike">
                          <a:solidFill>
                            <a:srgbClr val="000000"/>
                          </a:solidFill>
                          <a:effectLst/>
                          <a:latin typeface="Calibri"/>
                        </a:rPr>
                        <a:t>24.54</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FEFE65"/>
                    </a:solidFill>
                  </a:tcPr>
                </a:tc>
              </a:tr>
              <a:tr h="125355">
                <a:tc>
                  <a:txBody>
                    <a:bodyPr/>
                    <a:lstStyle/>
                    <a:p>
                      <a:pPr algn="l" fontAlgn="b"/>
                      <a:r>
                        <a:rPr lang="en-US" sz="600" b="0" i="0" u="none" strike="noStrike">
                          <a:solidFill>
                            <a:srgbClr val="000000"/>
                          </a:solidFill>
                          <a:effectLst/>
                          <a:latin typeface="Calibri"/>
                        </a:rPr>
                        <a:t>1980</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17.38</a:t>
                      </a:r>
                    </a:p>
                  </a:txBody>
                  <a:tcPr marL="5368" marR="5368" marT="5368" marB="0" anchor="b">
                    <a:lnL>
                      <a:noFill/>
                    </a:lnL>
                    <a:lnR>
                      <a:noFill/>
                    </a:lnR>
                    <a:lnT>
                      <a:noFill/>
                    </a:lnT>
                    <a:lnB>
                      <a:noFill/>
                    </a:lnB>
                    <a:solidFill>
                      <a:srgbClr val="C00000"/>
                    </a:solidFill>
                  </a:tcPr>
                </a:tc>
                <a:tc>
                  <a:txBody>
                    <a:bodyPr/>
                    <a:lstStyle/>
                    <a:p>
                      <a:pPr algn="r" fontAlgn="b"/>
                      <a:r>
                        <a:rPr lang="en-US" sz="600" b="0" i="0" u="none" strike="noStrike">
                          <a:solidFill>
                            <a:srgbClr val="000000"/>
                          </a:solidFill>
                          <a:effectLst/>
                          <a:latin typeface="Calibri"/>
                        </a:rPr>
                        <a:t>21.94</a:t>
                      </a:r>
                    </a:p>
                  </a:txBody>
                  <a:tcPr marL="5368" marR="5368" marT="5368" marB="0" anchor="b">
                    <a:lnL>
                      <a:noFill/>
                    </a:lnL>
                    <a:lnR>
                      <a:noFill/>
                    </a:lnR>
                    <a:lnT>
                      <a:noFill/>
                    </a:lnT>
                    <a:lnB>
                      <a:noFill/>
                    </a:lnB>
                    <a:solidFill>
                      <a:srgbClr val="E7A040"/>
                    </a:solidFill>
                  </a:tcPr>
                </a:tc>
                <a:tc>
                  <a:txBody>
                    <a:bodyPr/>
                    <a:lstStyle/>
                    <a:p>
                      <a:pPr algn="r" fontAlgn="b"/>
                      <a:r>
                        <a:rPr lang="en-US" sz="600" b="0" i="0" u="none" strike="noStrike">
                          <a:solidFill>
                            <a:srgbClr val="000000"/>
                          </a:solidFill>
                          <a:effectLst/>
                          <a:latin typeface="Calibri"/>
                        </a:rPr>
                        <a:t>24.57</a:t>
                      </a:r>
                    </a:p>
                  </a:txBody>
                  <a:tcPr marL="5368" marR="5368" marT="5368" marB="0" anchor="b">
                    <a:lnL>
                      <a:noFill/>
                    </a:lnL>
                    <a:lnR>
                      <a:noFill/>
                    </a:lnR>
                    <a:lnT>
                      <a:noFill/>
                    </a:lnT>
                    <a:lnB>
                      <a:noFill/>
                    </a:lnB>
                    <a:solidFill>
                      <a:srgbClr val="FFFF66"/>
                    </a:solidFill>
                  </a:tcPr>
                </a:tc>
                <a:tc>
                  <a:txBody>
                    <a:bodyPr/>
                    <a:lstStyle/>
                    <a:p>
                      <a:pPr algn="r" fontAlgn="b"/>
                      <a:r>
                        <a:rPr lang="en-US" sz="600" b="0" i="0" u="none" strike="noStrike">
                          <a:solidFill>
                            <a:srgbClr val="000000"/>
                          </a:solidFill>
                          <a:effectLst/>
                          <a:latin typeface="Calibri"/>
                        </a:rPr>
                        <a:t>26.04</a:t>
                      </a:r>
                    </a:p>
                  </a:txBody>
                  <a:tcPr marL="5368" marR="5368" marT="5368" marB="0" anchor="b">
                    <a:lnL>
                      <a:noFill/>
                    </a:lnL>
                    <a:lnR>
                      <a:noFill/>
                    </a:lnR>
                    <a:lnT>
                      <a:noFill/>
                    </a:lnT>
                    <a:lnB>
                      <a:noFill/>
                    </a:lnB>
                    <a:solidFill>
                      <a:srgbClr val="DDE46C"/>
                    </a:solidFill>
                  </a:tcPr>
                </a:tc>
                <a:tc>
                  <a:txBody>
                    <a:bodyPr/>
                    <a:lstStyle/>
                    <a:p>
                      <a:pPr algn="r" fontAlgn="b"/>
                      <a:r>
                        <a:rPr lang="en-US" sz="600" b="0" i="0" u="none" strike="noStrike">
                          <a:solidFill>
                            <a:srgbClr val="000000"/>
                          </a:solidFill>
                          <a:effectLst/>
                          <a:latin typeface="Calibri"/>
                        </a:rPr>
                        <a:t>28.01</a:t>
                      </a:r>
                    </a:p>
                  </a:txBody>
                  <a:tcPr marL="5368" marR="5368" marT="5368" marB="0" anchor="b">
                    <a:lnL>
                      <a:noFill/>
                    </a:lnL>
                    <a:lnR>
                      <a:noFill/>
                    </a:lnR>
                    <a:lnT>
                      <a:noFill/>
                    </a:lnT>
                    <a:lnB>
                      <a:noFill/>
                    </a:lnB>
                    <a:solidFill>
                      <a:srgbClr val="B0C075"/>
                    </a:solidFill>
                  </a:tcPr>
                </a:tc>
                <a:tc>
                  <a:txBody>
                    <a:bodyPr/>
                    <a:lstStyle/>
                    <a:p>
                      <a:pPr algn="r" fontAlgn="b"/>
                      <a:r>
                        <a:rPr lang="en-US" sz="600" b="0" i="0" u="none" strike="noStrike">
                          <a:solidFill>
                            <a:srgbClr val="000000"/>
                          </a:solidFill>
                          <a:effectLst/>
                          <a:latin typeface="Calibri"/>
                        </a:rPr>
                        <a:t>25.59</a:t>
                      </a:r>
                    </a:p>
                  </a:txBody>
                  <a:tcPr marL="5368" marR="5368" marT="5368" marB="0" anchor="b">
                    <a:lnL>
                      <a:noFill/>
                    </a:lnL>
                    <a:lnR>
                      <a:noFill/>
                    </a:lnR>
                    <a:lnT>
                      <a:noFill/>
                    </a:lnT>
                    <a:lnB>
                      <a:noFill/>
                    </a:lnB>
                    <a:solidFill>
                      <a:srgbClr val="E8ED6A"/>
                    </a:solidFill>
                  </a:tcPr>
                </a:tc>
                <a:tc>
                  <a:txBody>
                    <a:bodyPr/>
                    <a:lstStyle/>
                    <a:p>
                      <a:pPr algn="r" fontAlgn="b"/>
                      <a:r>
                        <a:rPr lang="en-US" sz="600" b="0" i="0" u="none" strike="noStrike">
                          <a:solidFill>
                            <a:srgbClr val="000000"/>
                          </a:solidFill>
                          <a:effectLst/>
                          <a:latin typeface="Calibri"/>
                        </a:rPr>
                        <a:t>21.54</a:t>
                      </a:r>
                    </a:p>
                  </a:txBody>
                  <a:tcPr marL="5368" marR="5368" marT="5368" marB="0" anchor="b">
                    <a:lnL>
                      <a:noFill/>
                    </a:lnL>
                    <a:lnR>
                      <a:noFill/>
                    </a:lnR>
                    <a:lnT>
                      <a:noFill/>
                    </a:lnT>
                    <a:lnB>
                      <a:noFill/>
                    </a:lnB>
                    <a:solidFill>
                      <a:srgbClr val="E4923A"/>
                    </a:solidFill>
                  </a:tcPr>
                </a:tc>
                <a:tc>
                  <a:txBody>
                    <a:bodyPr/>
                    <a:lstStyle/>
                    <a:p>
                      <a:pPr algn="r" fontAlgn="b"/>
                      <a:r>
                        <a:rPr lang="en-US" sz="600" b="0" i="0" u="none" strike="noStrike">
                          <a:solidFill>
                            <a:srgbClr val="000000"/>
                          </a:solidFill>
                          <a:effectLst/>
                          <a:latin typeface="Calibri"/>
                        </a:rPr>
                        <a:t>18.45</a:t>
                      </a:r>
                    </a:p>
                  </a:txBody>
                  <a:tcPr marL="5368" marR="5368" marT="5368" marB="0" anchor="b">
                    <a:lnL>
                      <a:noFill/>
                    </a:lnL>
                    <a:lnR>
                      <a:noFill/>
                    </a:lnR>
                    <a:lnT>
                      <a:noFill/>
                    </a:lnT>
                    <a:lnB>
                      <a:noFill/>
                    </a:lnB>
                    <a:solidFill>
                      <a:srgbClr val="C8220D"/>
                    </a:solidFill>
                  </a:tcPr>
                </a:tc>
                <a:tc>
                  <a:txBody>
                    <a:bodyPr/>
                    <a:lstStyle/>
                    <a:p>
                      <a:pPr algn="r" fontAlgn="b"/>
                      <a:r>
                        <a:rPr lang="en-US" sz="600" b="0" i="0" u="none" strike="noStrike">
                          <a:solidFill>
                            <a:srgbClr val="000000"/>
                          </a:solidFill>
                          <a:effectLst/>
                          <a:latin typeface="Calibri"/>
                        </a:rPr>
                        <a:t>22.37</a:t>
                      </a:r>
                    </a:p>
                  </a:txBody>
                  <a:tcPr marL="5368" marR="5368" marT="5368" marB="0" anchor="b">
                    <a:lnL>
                      <a:noFill/>
                    </a:lnL>
                    <a:lnR>
                      <a:noFill/>
                    </a:lnR>
                    <a:lnT>
                      <a:noFill/>
                    </a:lnT>
                    <a:lnB>
                      <a:noFill/>
                    </a:lnB>
                    <a:solidFill>
                      <a:srgbClr val="EBB046"/>
                    </a:solidFill>
                  </a:tcPr>
                </a:tc>
                <a:tc>
                  <a:txBody>
                    <a:bodyPr/>
                    <a:lstStyle/>
                    <a:p>
                      <a:pPr algn="r" fontAlgn="b"/>
                      <a:r>
                        <a:rPr lang="en-US" sz="600" b="0" i="0" u="none" strike="noStrike">
                          <a:solidFill>
                            <a:srgbClr val="000000"/>
                          </a:solidFill>
                          <a:effectLst/>
                          <a:latin typeface="Calibri"/>
                        </a:rPr>
                        <a:t>18.07</a:t>
                      </a:r>
                    </a:p>
                  </a:txBody>
                  <a:tcPr marL="5368" marR="5368" marT="5368" marB="0" anchor="b">
                    <a:lnL>
                      <a:noFill/>
                    </a:lnL>
                    <a:lnR>
                      <a:noFill/>
                    </a:lnR>
                    <a:lnT>
                      <a:noFill/>
                    </a:lnT>
                    <a:lnB>
                      <a:noFill/>
                    </a:lnB>
                    <a:solidFill>
                      <a:srgbClr val="C51508"/>
                    </a:solidFill>
                  </a:tcPr>
                </a:tc>
                <a:tc>
                  <a:txBody>
                    <a:bodyPr/>
                    <a:lstStyle/>
                    <a:p>
                      <a:pPr algn="r" fontAlgn="b"/>
                      <a:r>
                        <a:rPr lang="en-US" sz="600" b="0" i="0" u="none" strike="noStrike">
                          <a:solidFill>
                            <a:srgbClr val="000000"/>
                          </a:solidFill>
                          <a:effectLst/>
                          <a:latin typeface="Calibri"/>
                        </a:rPr>
                        <a:t>20.02</a:t>
                      </a:r>
                    </a:p>
                  </a:txBody>
                  <a:tcPr marL="5368" marR="5368" marT="5368" marB="0" anchor="b">
                    <a:lnL>
                      <a:noFill/>
                    </a:lnL>
                    <a:lnR>
                      <a:noFill/>
                    </a:lnR>
                    <a:lnT>
                      <a:noFill/>
                    </a:lnT>
                    <a:lnB>
                      <a:noFill/>
                    </a:lnB>
                    <a:solidFill>
                      <a:srgbClr val="D65B24"/>
                    </a:solidFill>
                  </a:tcPr>
                </a:tc>
                <a:tc>
                  <a:txBody>
                    <a:bodyPr/>
                    <a:lstStyle/>
                    <a:p>
                      <a:pPr algn="r" fontAlgn="b"/>
                      <a:r>
                        <a:rPr lang="en-US" sz="600" b="0" i="0" u="none" strike="noStrike">
                          <a:solidFill>
                            <a:srgbClr val="000000"/>
                          </a:solidFill>
                          <a:effectLst/>
                          <a:latin typeface="Calibri"/>
                        </a:rPr>
                        <a:t>20.06</a:t>
                      </a:r>
                    </a:p>
                  </a:txBody>
                  <a:tcPr marL="5368" marR="5368" marT="5368" marB="0" anchor="b">
                    <a:lnL>
                      <a:noFill/>
                    </a:lnL>
                    <a:lnR>
                      <a:noFill/>
                    </a:lnR>
                    <a:lnT>
                      <a:noFill/>
                    </a:lnT>
                    <a:lnB>
                      <a:noFill/>
                    </a:lnB>
                    <a:solidFill>
                      <a:srgbClr val="D65C25"/>
                    </a:solidFill>
                  </a:tcPr>
                </a:tc>
                <a:tc>
                  <a:txBody>
                    <a:bodyPr/>
                    <a:lstStyle/>
                    <a:p>
                      <a:pPr algn="r" fontAlgn="b"/>
                      <a:r>
                        <a:rPr lang="en-US" sz="600" b="0" i="0" u="none" strike="noStrike">
                          <a:solidFill>
                            <a:srgbClr val="000000"/>
                          </a:solidFill>
                          <a:effectLst/>
                          <a:latin typeface="Calibri"/>
                        </a:rPr>
                        <a:t>22.00</a:t>
                      </a:r>
                    </a:p>
                  </a:txBody>
                  <a:tcPr marL="5368" marR="5368" marT="5368" marB="0" anchor="b">
                    <a:lnL>
                      <a:noFill/>
                    </a:lnL>
                    <a:lnR>
                      <a:noFill/>
                    </a:lnR>
                    <a:lnT>
                      <a:noFill/>
                    </a:lnT>
                    <a:lnB>
                      <a:noFill/>
                    </a:lnB>
                    <a:solidFill>
                      <a:srgbClr val="E8A241"/>
                    </a:solidFill>
                  </a:tcPr>
                </a:tc>
              </a:tr>
              <a:tr h="125355">
                <a:tc>
                  <a:txBody>
                    <a:bodyPr/>
                    <a:lstStyle/>
                    <a:p>
                      <a:pPr algn="l" fontAlgn="b"/>
                      <a:r>
                        <a:rPr lang="en-US" sz="600" b="0" i="0" u="none" strike="noStrike">
                          <a:solidFill>
                            <a:srgbClr val="000000"/>
                          </a:solidFill>
                          <a:effectLst/>
                          <a:latin typeface="Calibri"/>
                        </a:rPr>
                        <a:t>1981</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21.19</a:t>
                      </a:r>
                    </a:p>
                  </a:txBody>
                  <a:tcPr marL="5368" marR="5368" marT="5368" marB="0" anchor="b">
                    <a:lnL>
                      <a:noFill/>
                    </a:lnL>
                    <a:lnR>
                      <a:noFill/>
                    </a:lnR>
                    <a:lnT>
                      <a:noFill/>
                    </a:lnT>
                    <a:lnB>
                      <a:noFill/>
                    </a:lnB>
                    <a:solidFill>
                      <a:srgbClr val="E08535"/>
                    </a:solidFill>
                  </a:tcPr>
                </a:tc>
                <a:tc>
                  <a:txBody>
                    <a:bodyPr/>
                    <a:lstStyle/>
                    <a:p>
                      <a:pPr algn="r" fontAlgn="b"/>
                      <a:r>
                        <a:rPr lang="en-US" sz="600" b="0" i="0" u="none" strike="noStrike" dirty="0">
                          <a:solidFill>
                            <a:srgbClr val="000000"/>
                          </a:solidFill>
                          <a:effectLst/>
                          <a:latin typeface="Calibri"/>
                        </a:rPr>
                        <a:t>24.61</a:t>
                      </a:r>
                    </a:p>
                  </a:txBody>
                  <a:tcPr marL="5368" marR="5368" marT="5368" marB="0" anchor="b">
                    <a:lnL>
                      <a:noFill/>
                    </a:lnL>
                    <a:lnR>
                      <a:noFill/>
                    </a:lnR>
                    <a:lnT>
                      <a:noFill/>
                    </a:lnT>
                    <a:lnB>
                      <a:noFill/>
                    </a:lnB>
                    <a:solidFill>
                      <a:srgbClr val="FEFE66"/>
                    </a:solidFill>
                  </a:tcPr>
                </a:tc>
                <a:tc>
                  <a:txBody>
                    <a:bodyPr/>
                    <a:lstStyle/>
                    <a:p>
                      <a:pPr algn="r" fontAlgn="b"/>
                      <a:r>
                        <a:rPr lang="en-US" sz="600" b="0" i="0" u="none" strike="noStrike">
                          <a:solidFill>
                            <a:srgbClr val="000000"/>
                          </a:solidFill>
                          <a:effectLst/>
                          <a:latin typeface="Calibri"/>
                        </a:rPr>
                        <a:t>28.76</a:t>
                      </a:r>
                    </a:p>
                  </a:txBody>
                  <a:tcPr marL="5368" marR="5368" marT="5368" marB="0" anchor="b">
                    <a:lnL>
                      <a:noFill/>
                    </a:lnL>
                    <a:lnR>
                      <a:noFill/>
                    </a:lnR>
                    <a:lnT>
                      <a:noFill/>
                    </a:lnT>
                    <a:lnB>
                      <a:noFill/>
                    </a:lnB>
                    <a:solidFill>
                      <a:srgbClr val="9FB279"/>
                    </a:solidFill>
                  </a:tcPr>
                </a:tc>
                <a:tc>
                  <a:txBody>
                    <a:bodyPr/>
                    <a:lstStyle/>
                    <a:p>
                      <a:pPr algn="r" fontAlgn="b"/>
                      <a:r>
                        <a:rPr lang="en-US" sz="600" b="0" i="0" u="none" strike="noStrike">
                          <a:solidFill>
                            <a:srgbClr val="000000"/>
                          </a:solidFill>
                          <a:effectLst/>
                          <a:latin typeface="Calibri"/>
                        </a:rPr>
                        <a:t>30.50</a:t>
                      </a:r>
                    </a:p>
                  </a:txBody>
                  <a:tcPr marL="5368" marR="5368" marT="5368" marB="0" anchor="b">
                    <a:lnL>
                      <a:noFill/>
                    </a:lnL>
                    <a:lnR>
                      <a:noFill/>
                    </a:lnR>
                    <a:lnT>
                      <a:noFill/>
                    </a:lnT>
                    <a:lnB>
                      <a:noFill/>
                    </a:lnB>
                    <a:solidFill>
                      <a:srgbClr val="779281"/>
                    </a:solidFill>
                  </a:tcPr>
                </a:tc>
                <a:tc>
                  <a:txBody>
                    <a:bodyPr/>
                    <a:lstStyle/>
                    <a:p>
                      <a:pPr algn="r" fontAlgn="b"/>
                      <a:r>
                        <a:rPr lang="en-US" sz="600" b="0" i="0" u="none" strike="noStrike">
                          <a:solidFill>
                            <a:srgbClr val="000000"/>
                          </a:solidFill>
                          <a:effectLst/>
                          <a:latin typeface="Calibri"/>
                        </a:rPr>
                        <a:t>29.34</a:t>
                      </a:r>
                    </a:p>
                  </a:txBody>
                  <a:tcPr marL="5368" marR="5368" marT="5368" marB="0" anchor="b">
                    <a:lnL>
                      <a:noFill/>
                    </a:lnL>
                    <a:lnR>
                      <a:noFill/>
                    </a:lnR>
                    <a:lnT>
                      <a:noFill/>
                    </a:lnT>
                    <a:lnB>
                      <a:noFill/>
                    </a:lnB>
                    <a:solidFill>
                      <a:srgbClr val="92A87B"/>
                    </a:solidFill>
                  </a:tcPr>
                </a:tc>
                <a:tc>
                  <a:txBody>
                    <a:bodyPr/>
                    <a:lstStyle/>
                    <a:p>
                      <a:pPr algn="r" fontAlgn="b"/>
                      <a:r>
                        <a:rPr lang="en-US" sz="600" b="0" i="0" u="none" strike="noStrike">
                          <a:solidFill>
                            <a:srgbClr val="000000"/>
                          </a:solidFill>
                          <a:effectLst/>
                          <a:latin typeface="Calibri"/>
                        </a:rPr>
                        <a:t>23.26</a:t>
                      </a:r>
                    </a:p>
                  </a:txBody>
                  <a:tcPr marL="5368" marR="5368" marT="5368" marB="0" anchor="b">
                    <a:lnL>
                      <a:noFill/>
                    </a:lnL>
                    <a:lnR>
                      <a:noFill/>
                    </a:lnR>
                    <a:lnT>
                      <a:noFill/>
                    </a:lnT>
                    <a:lnB>
                      <a:noFill/>
                    </a:lnB>
                    <a:solidFill>
                      <a:srgbClr val="F3D053"/>
                    </a:solidFill>
                  </a:tcPr>
                </a:tc>
                <a:tc>
                  <a:txBody>
                    <a:bodyPr/>
                    <a:lstStyle/>
                    <a:p>
                      <a:pPr algn="r" fontAlgn="b"/>
                      <a:r>
                        <a:rPr lang="en-US" sz="600" b="0" i="0" u="none" strike="noStrike">
                          <a:solidFill>
                            <a:srgbClr val="000000"/>
                          </a:solidFill>
                          <a:effectLst/>
                          <a:latin typeface="Calibri"/>
                        </a:rPr>
                        <a:t>20.42</a:t>
                      </a:r>
                    </a:p>
                  </a:txBody>
                  <a:tcPr marL="5368" marR="5368" marT="5368" marB="0" anchor="b">
                    <a:lnL>
                      <a:noFill/>
                    </a:lnL>
                    <a:lnR>
                      <a:noFill/>
                    </a:lnR>
                    <a:lnT>
                      <a:noFill/>
                    </a:lnT>
                    <a:lnB>
                      <a:noFill/>
                    </a:lnB>
                    <a:solidFill>
                      <a:srgbClr val="DA692A"/>
                    </a:solidFill>
                  </a:tcPr>
                </a:tc>
                <a:tc>
                  <a:txBody>
                    <a:bodyPr/>
                    <a:lstStyle/>
                    <a:p>
                      <a:pPr algn="r" fontAlgn="b"/>
                      <a:r>
                        <a:rPr lang="en-US" sz="600" b="0" i="0" u="none" strike="noStrike">
                          <a:solidFill>
                            <a:srgbClr val="000000"/>
                          </a:solidFill>
                          <a:effectLst/>
                          <a:latin typeface="Calibri"/>
                        </a:rPr>
                        <a:t>23.60</a:t>
                      </a:r>
                    </a:p>
                  </a:txBody>
                  <a:tcPr marL="5368" marR="5368" marT="5368" marB="0" anchor="b">
                    <a:lnL>
                      <a:noFill/>
                    </a:lnL>
                    <a:lnR>
                      <a:noFill/>
                    </a:lnR>
                    <a:lnT>
                      <a:noFill/>
                    </a:lnT>
                    <a:lnB>
                      <a:noFill/>
                    </a:lnB>
                    <a:solidFill>
                      <a:srgbClr val="F6DC58"/>
                    </a:solidFill>
                  </a:tcPr>
                </a:tc>
                <a:tc>
                  <a:txBody>
                    <a:bodyPr/>
                    <a:lstStyle/>
                    <a:p>
                      <a:pPr algn="r" fontAlgn="b"/>
                      <a:r>
                        <a:rPr lang="en-US" sz="600" b="0" i="0" u="none" strike="noStrike">
                          <a:solidFill>
                            <a:srgbClr val="000000"/>
                          </a:solidFill>
                          <a:effectLst/>
                          <a:latin typeface="Calibri"/>
                        </a:rPr>
                        <a:t>23.92</a:t>
                      </a:r>
                    </a:p>
                  </a:txBody>
                  <a:tcPr marL="5368" marR="5368" marT="5368" marB="0" anchor="b">
                    <a:lnL>
                      <a:noFill/>
                    </a:lnL>
                    <a:lnR>
                      <a:noFill/>
                    </a:lnR>
                    <a:lnT>
                      <a:noFill/>
                    </a:lnT>
                    <a:lnB>
                      <a:noFill/>
                    </a:lnB>
                    <a:solidFill>
                      <a:srgbClr val="F9E75C"/>
                    </a:solidFill>
                  </a:tcPr>
                </a:tc>
                <a:tc>
                  <a:txBody>
                    <a:bodyPr/>
                    <a:lstStyle/>
                    <a:p>
                      <a:pPr algn="r" fontAlgn="b"/>
                      <a:r>
                        <a:rPr lang="en-US" sz="600" b="0" i="0" u="none" strike="noStrike">
                          <a:solidFill>
                            <a:srgbClr val="000000"/>
                          </a:solidFill>
                          <a:effectLst/>
                          <a:latin typeface="Calibri"/>
                        </a:rPr>
                        <a:t>21.73</a:t>
                      </a:r>
                    </a:p>
                  </a:txBody>
                  <a:tcPr marL="5368" marR="5368" marT="5368" marB="0" anchor="b">
                    <a:lnL>
                      <a:noFill/>
                    </a:lnL>
                    <a:lnR>
                      <a:noFill/>
                    </a:lnR>
                    <a:lnT>
                      <a:noFill/>
                    </a:lnT>
                    <a:lnB>
                      <a:noFill/>
                    </a:lnB>
                    <a:solidFill>
                      <a:srgbClr val="E5993D"/>
                    </a:solidFill>
                  </a:tcPr>
                </a:tc>
                <a:tc>
                  <a:txBody>
                    <a:bodyPr/>
                    <a:lstStyle/>
                    <a:p>
                      <a:pPr algn="r" fontAlgn="b"/>
                      <a:r>
                        <a:rPr lang="en-US" sz="600" b="0" i="0" u="none" strike="noStrike">
                          <a:solidFill>
                            <a:srgbClr val="000000"/>
                          </a:solidFill>
                          <a:effectLst/>
                          <a:latin typeface="Calibri"/>
                        </a:rPr>
                        <a:t>20.64</a:t>
                      </a:r>
                    </a:p>
                  </a:txBody>
                  <a:tcPr marL="5368" marR="5368" marT="5368" marB="0" anchor="b">
                    <a:lnL>
                      <a:noFill/>
                    </a:lnL>
                    <a:lnR>
                      <a:noFill/>
                    </a:lnR>
                    <a:lnT>
                      <a:noFill/>
                    </a:lnT>
                    <a:lnB>
                      <a:noFill/>
                    </a:lnB>
                    <a:solidFill>
                      <a:srgbClr val="DC712D"/>
                    </a:solidFill>
                  </a:tcPr>
                </a:tc>
                <a:tc>
                  <a:txBody>
                    <a:bodyPr/>
                    <a:lstStyle/>
                    <a:p>
                      <a:pPr algn="r" fontAlgn="b"/>
                      <a:r>
                        <a:rPr lang="en-US" sz="600" b="0" i="0" u="none" strike="noStrike">
                          <a:solidFill>
                            <a:srgbClr val="000000"/>
                          </a:solidFill>
                          <a:effectLst/>
                          <a:latin typeface="Calibri"/>
                        </a:rPr>
                        <a:t>17.37</a:t>
                      </a:r>
                    </a:p>
                  </a:txBody>
                  <a:tcPr marL="5368" marR="5368" marT="5368" marB="0" anchor="b">
                    <a:lnL>
                      <a:noFill/>
                    </a:lnL>
                    <a:lnR>
                      <a:noFill/>
                    </a:lnR>
                    <a:lnT>
                      <a:noFill/>
                    </a:lnT>
                    <a:lnB>
                      <a:noFill/>
                    </a:lnB>
                    <a:solidFill>
                      <a:srgbClr val="C00000"/>
                    </a:solidFill>
                  </a:tcPr>
                </a:tc>
                <a:tc>
                  <a:txBody>
                    <a:bodyPr/>
                    <a:lstStyle/>
                    <a:p>
                      <a:pPr algn="r" fontAlgn="b"/>
                      <a:r>
                        <a:rPr lang="en-US" sz="600" b="0" i="0" u="none" strike="noStrike">
                          <a:solidFill>
                            <a:srgbClr val="000000"/>
                          </a:solidFill>
                          <a:effectLst/>
                          <a:latin typeface="Calibri"/>
                        </a:rPr>
                        <a:t>23.78</a:t>
                      </a:r>
                    </a:p>
                  </a:txBody>
                  <a:tcPr marL="5368" marR="5368" marT="5368" marB="0" anchor="b">
                    <a:lnL>
                      <a:noFill/>
                    </a:lnL>
                    <a:lnR>
                      <a:noFill/>
                    </a:lnR>
                    <a:lnT>
                      <a:noFill/>
                    </a:lnT>
                    <a:lnB>
                      <a:noFill/>
                    </a:lnB>
                    <a:solidFill>
                      <a:srgbClr val="F8E25A"/>
                    </a:solidFill>
                  </a:tcPr>
                </a:tc>
              </a:tr>
              <a:tr h="131622">
                <a:tc>
                  <a:txBody>
                    <a:bodyPr/>
                    <a:lstStyle/>
                    <a:p>
                      <a:pPr algn="l" fontAlgn="b"/>
                      <a:r>
                        <a:rPr lang="en-US" sz="600" b="0" i="0" u="none" strike="noStrike">
                          <a:solidFill>
                            <a:srgbClr val="000000"/>
                          </a:solidFill>
                          <a:effectLst/>
                          <a:latin typeface="Calibri"/>
                        </a:rPr>
                        <a:t>1982</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a:rPr>
                        <a:t>22.09</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E9A542"/>
                    </a:solidFill>
                  </a:tcPr>
                </a:tc>
                <a:tc>
                  <a:txBody>
                    <a:bodyPr/>
                    <a:lstStyle/>
                    <a:p>
                      <a:pPr algn="r" fontAlgn="b"/>
                      <a:r>
                        <a:rPr lang="en-US" sz="600" b="0" i="0" u="none" strike="noStrike">
                          <a:solidFill>
                            <a:srgbClr val="000000"/>
                          </a:solidFill>
                          <a:effectLst/>
                          <a:latin typeface="Calibri"/>
                        </a:rPr>
                        <a:t>23.01</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F1C74F"/>
                    </a:solidFill>
                  </a:tcPr>
                </a:tc>
                <a:tc>
                  <a:txBody>
                    <a:bodyPr/>
                    <a:lstStyle/>
                    <a:p>
                      <a:pPr algn="r" fontAlgn="b"/>
                      <a:r>
                        <a:rPr lang="en-US" sz="600" b="0" i="0" u="none" strike="noStrike">
                          <a:solidFill>
                            <a:srgbClr val="000000"/>
                          </a:solidFill>
                          <a:effectLst/>
                          <a:latin typeface="Calibri"/>
                        </a:rPr>
                        <a:t>28.68</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A1B478"/>
                    </a:solidFill>
                  </a:tcPr>
                </a:tc>
                <a:tc>
                  <a:txBody>
                    <a:bodyPr/>
                    <a:lstStyle/>
                    <a:p>
                      <a:pPr algn="r" fontAlgn="b"/>
                      <a:r>
                        <a:rPr lang="en-US" sz="600" b="0" i="0" u="none" strike="noStrike">
                          <a:solidFill>
                            <a:srgbClr val="000000"/>
                          </a:solidFill>
                          <a:effectLst/>
                          <a:latin typeface="Calibri"/>
                        </a:rPr>
                        <a:t>29.65</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8AA27D"/>
                    </a:solidFill>
                  </a:tcPr>
                </a:tc>
                <a:tc>
                  <a:txBody>
                    <a:bodyPr/>
                    <a:lstStyle/>
                    <a:p>
                      <a:pPr algn="r" fontAlgn="b"/>
                      <a:r>
                        <a:rPr lang="en-US" sz="600" b="0" i="0" u="none" strike="noStrike">
                          <a:solidFill>
                            <a:srgbClr val="000000"/>
                          </a:solidFill>
                          <a:effectLst/>
                          <a:latin typeface="Calibri"/>
                        </a:rPr>
                        <a:t>32.69</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456A8B"/>
                    </a:solidFill>
                  </a:tcPr>
                </a:tc>
                <a:tc>
                  <a:txBody>
                    <a:bodyPr/>
                    <a:lstStyle/>
                    <a:p>
                      <a:pPr algn="r" fontAlgn="b"/>
                      <a:r>
                        <a:rPr lang="en-US" sz="600" b="0" i="0" u="none" strike="noStrike" dirty="0">
                          <a:solidFill>
                            <a:srgbClr val="000000"/>
                          </a:solidFill>
                          <a:effectLst/>
                          <a:latin typeface="Calibri"/>
                        </a:rPr>
                        <a:t>32.05</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547688"/>
                    </a:solidFill>
                  </a:tcPr>
                </a:tc>
                <a:tc>
                  <a:txBody>
                    <a:bodyPr/>
                    <a:lstStyle/>
                    <a:p>
                      <a:pPr algn="r" fontAlgn="b"/>
                      <a:r>
                        <a:rPr lang="en-US" sz="600" b="0" i="0" u="none" strike="noStrike">
                          <a:solidFill>
                            <a:srgbClr val="000000"/>
                          </a:solidFill>
                          <a:effectLst/>
                          <a:latin typeface="Calibri"/>
                        </a:rPr>
                        <a:t>25.61</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E7EC6A"/>
                    </a:solidFill>
                  </a:tcPr>
                </a:tc>
                <a:tc>
                  <a:txBody>
                    <a:bodyPr/>
                    <a:lstStyle/>
                    <a:p>
                      <a:pPr algn="r" fontAlgn="b"/>
                      <a:r>
                        <a:rPr lang="en-US" sz="600" b="0" i="0" u="none" strike="noStrike">
                          <a:solidFill>
                            <a:srgbClr val="000000"/>
                          </a:solidFill>
                          <a:effectLst/>
                          <a:latin typeface="Calibri"/>
                        </a:rPr>
                        <a:t>25.64</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E7EC6A"/>
                    </a:solidFill>
                  </a:tcPr>
                </a:tc>
                <a:tc>
                  <a:txBody>
                    <a:bodyPr/>
                    <a:lstStyle/>
                    <a:p>
                      <a:pPr algn="r" fontAlgn="b"/>
                      <a:r>
                        <a:rPr lang="en-US" sz="600" b="0" i="0" u="none" strike="noStrike">
                          <a:solidFill>
                            <a:srgbClr val="000000"/>
                          </a:solidFill>
                          <a:effectLst/>
                          <a:latin typeface="Calibri"/>
                        </a:rPr>
                        <a:t>25.71</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E5EA6B"/>
                    </a:solidFill>
                  </a:tcPr>
                </a:tc>
                <a:tc>
                  <a:txBody>
                    <a:bodyPr/>
                    <a:lstStyle/>
                    <a:p>
                      <a:pPr algn="r" fontAlgn="b"/>
                      <a:r>
                        <a:rPr lang="en-US" sz="600" b="0" i="0" u="none" strike="noStrike">
                          <a:solidFill>
                            <a:srgbClr val="000000"/>
                          </a:solidFill>
                          <a:effectLst/>
                          <a:latin typeface="Calibri"/>
                        </a:rPr>
                        <a:t>22.57</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EDB749"/>
                    </a:solidFill>
                  </a:tcPr>
                </a:tc>
                <a:tc>
                  <a:txBody>
                    <a:bodyPr/>
                    <a:lstStyle/>
                    <a:p>
                      <a:pPr algn="r" fontAlgn="b"/>
                      <a:r>
                        <a:rPr lang="en-US" sz="600" b="0" i="0" u="none" strike="noStrike">
                          <a:solidFill>
                            <a:srgbClr val="000000"/>
                          </a:solidFill>
                          <a:effectLst/>
                          <a:latin typeface="Calibri"/>
                        </a:rPr>
                        <a:t>20.39</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D96829"/>
                    </a:solidFill>
                  </a:tcPr>
                </a:tc>
                <a:tc>
                  <a:txBody>
                    <a:bodyPr/>
                    <a:lstStyle/>
                    <a:p>
                      <a:pPr algn="r" fontAlgn="b"/>
                      <a:r>
                        <a:rPr lang="en-US" sz="600" b="0" i="0" u="none" strike="noStrike">
                          <a:solidFill>
                            <a:srgbClr val="000000"/>
                          </a:solidFill>
                          <a:effectLst/>
                          <a:latin typeface="Calibri"/>
                        </a:rPr>
                        <a:t>20.62</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DB702D"/>
                    </a:solidFill>
                  </a:tcPr>
                </a:tc>
                <a:tc>
                  <a:txBody>
                    <a:bodyPr/>
                    <a:lstStyle/>
                    <a:p>
                      <a:pPr algn="r" fontAlgn="b"/>
                      <a:r>
                        <a:rPr lang="en-US" sz="600" b="0" i="0" u="none" strike="noStrike">
                          <a:solidFill>
                            <a:srgbClr val="000000"/>
                          </a:solidFill>
                          <a:effectLst/>
                          <a:latin typeface="Calibri"/>
                        </a:rPr>
                        <a:t>25.73</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E5EA6B"/>
                    </a:solidFill>
                  </a:tcPr>
                </a:tc>
              </a:tr>
              <a:tr h="131622">
                <a:tc>
                  <a:txBody>
                    <a:bodyPr/>
                    <a:lstStyle/>
                    <a:p>
                      <a:pPr algn="l" fontAlgn="b"/>
                      <a:r>
                        <a:rPr lang="en-US" sz="600" b="0" i="0" u="none" strike="noStrike">
                          <a:solidFill>
                            <a:srgbClr val="FF0000"/>
                          </a:solidFill>
                          <a:effectLst/>
                          <a:latin typeface="Calibri"/>
                        </a:rPr>
                        <a:t>1983</a:t>
                      </a:r>
                    </a:p>
                  </a:txBody>
                  <a:tcPr marL="5368" marR="5368" marT="536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a:rPr>
                        <a:t>25.79</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E96B"/>
                    </a:solidFill>
                  </a:tcPr>
                </a:tc>
                <a:tc>
                  <a:txBody>
                    <a:bodyPr/>
                    <a:lstStyle/>
                    <a:p>
                      <a:pPr algn="r" fontAlgn="b"/>
                      <a:r>
                        <a:rPr lang="en-US" sz="600" b="0" i="0" u="none" strike="noStrike">
                          <a:solidFill>
                            <a:srgbClr val="000000"/>
                          </a:solidFill>
                          <a:effectLst/>
                          <a:latin typeface="Calibri"/>
                        </a:rPr>
                        <a:t>28.67</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478"/>
                    </a:solidFill>
                  </a:tcPr>
                </a:tc>
                <a:tc>
                  <a:txBody>
                    <a:bodyPr/>
                    <a:lstStyle/>
                    <a:p>
                      <a:pPr algn="r" fontAlgn="b"/>
                      <a:r>
                        <a:rPr lang="en-US" sz="600" b="0" i="0" u="none" strike="noStrike">
                          <a:solidFill>
                            <a:srgbClr val="000000"/>
                          </a:solidFill>
                          <a:effectLst/>
                          <a:latin typeface="Calibri"/>
                        </a:rPr>
                        <a:t>33.98</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75391"/>
                    </a:solidFill>
                  </a:tcPr>
                </a:tc>
                <a:tc>
                  <a:txBody>
                    <a:bodyPr/>
                    <a:lstStyle/>
                    <a:p>
                      <a:pPr algn="r" fontAlgn="b"/>
                      <a:r>
                        <a:rPr lang="en-US" sz="600" b="0" i="0" u="none" strike="noStrike">
                          <a:solidFill>
                            <a:srgbClr val="000000"/>
                          </a:solidFill>
                          <a:effectLst/>
                          <a:latin typeface="Calibri"/>
                        </a:rPr>
                        <a:t>35.57</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33598"/>
                    </a:solidFill>
                  </a:tcPr>
                </a:tc>
                <a:tc>
                  <a:txBody>
                    <a:bodyPr/>
                    <a:lstStyle/>
                    <a:p>
                      <a:pPr algn="r" fontAlgn="b"/>
                      <a:r>
                        <a:rPr lang="en-US" sz="600" b="0" i="0" u="none" strike="noStrike">
                          <a:solidFill>
                            <a:srgbClr val="000000"/>
                          </a:solidFill>
                          <a:effectLst/>
                          <a:latin typeface="Calibri"/>
                        </a:rPr>
                        <a:t>33.42</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45D8E"/>
                    </a:solidFill>
                  </a:tcPr>
                </a:tc>
                <a:tc>
                  <a:txBody>
                    <a:bodyPr/>
                    <a:lstStyle/>
                    <a:p>
                      <a:pPr algn="r" fontAlgn="b"/>
                      <a:r>
                        <a:rPr lang="en-US" sz="600" b="0" i="0" u="none" strike="noStrike">
                          <a:solidFill>
                            <a:srgbClr val="000000"/>
                          </a:solidFill>
                          <a:effectLst/>
                          <a:latin typeface="Calibri"/>
                        </a:rPr>
                        <a:t>27.75</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C574"/>
                    </a:solidFill>
                  </a:tcPr>
                </a:tc>
                <a:tc>
                  <a:txBody>
                    <a:bodyPr/>
                    <a:lstStyle/>
                    <a:p>
                      <a:pPr algn="r" fontAlgn="b"/>
                      <a:r>
                        <a:rPr lang="en-US" sz="600" b="0" i="0" u="none" strike="noStrike">
                          <a:solidFill>
                            <a:srgbClr val="000000"/>
                          </a:solidFill>
                          <a:effectLst/>
                          <a:latin typeface="Calibri"/>
                        </a:rPr>
                        <a:t>23.48</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D856"/>
                    </a:solidFill>
                  </a:tcPr>
                </a:tc>
                <a:tc>
                  <a:txBody>
                    <a:bodyPr/>
                    <a:lstStyle/>
                    <a:p>
                      <a:pPr algn="r" fontAlgn="b"/>
                      <a:r>
                        <a:rPr lang="en-US" sz="600" b="0" i="0" u="none" strike="noStrike">
                          <a:solidFill>
                            <a:srgbClr val="000000"/>
                          </a:solidFill>
                          <a:effectLst/>
                          <a:latin typeface="Calibri"/>
                        </a:rPr>
                        <a:t>24.21</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F261"/>
                    </a:solidFill>
                  </a:tcPr>
                </a:tc>
                <a:tc>
                  <a:txBody>
                    <a:bodyPr/>
                    <a:lstStyle/>
                    <a:p>
                      <a:pPr algn="r" fontAlgn="b"/>
                      <a:r>
                        <a:rPr lang="en-US" sz="600" b="0" i="0" u="none" strike="noStrike">
                          <a:solidFill>
                            <a:srgbClr val="000000"/>
                          </a:solidFill>
                          <a:effectLst/>
                          <a:latin typeface="Calibri"/>
                        </a:rPr>
                        <a:t>22.44</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CB247"/>
                    </a:solidFill>
                  </a:tcPr>
                </a:tc>
                <a:tc>
                  <a:txBody>
                    <a:bodyPr/>
                    <a:lstStyle/>
                    <a:p>
                      <a:pPr algn="r" fontAlgn="b"/>
                      <a:r>
                        <a:rPr lang="en-US" sz="600" b="0" i="0" u="none" strike="noStrike">
                          <a:solidFill>
                            <a:srgbClr val="000000"/>
                          </a:solidFill>
                          <a:effectLst/>
                          <a:latin typeface="Calibri"/>
                        </a:rPr>
                        <a:t>21.86</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9D3F"/>
                    </a:solidFill>
                  </a:tcPr>
                </a:tc>
                <a:tc>
                  <a:txBody>
                    <a:bodyPr/>
                    <a:lstStyle/>
                    <a:p>
                      <a:pPr algn="r" fontAlgn="b"/>
                      <a:r>
                        <a:rPr lang="en-US" sz="600" b="0" i="0" u="none" strike="noStrike">
                          <a:solidFill>
                            <a:srgbClr val="000000"/>
                          </a:solidFill>
                          <a:effectLst/>
                          <a:latin typeface="Calibri"/>
                        </a:rPr>
                        <a:t>19.39</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0441B"/>
                    </a:solidFill>
                  </a:tcPr>
                </a:tc>
                <a:tc>
                  <a:txBody>
                    <a:bodyPr/>
                    <a:lstStyle/>
                    <a:p>
                      <a:pPr algn="r" fontAlgn="b"/>
                      <a:r>
                        <a:rPr lang="en-US" sz="600" b="0" i="0" u="none" strike="noStrike">
                          <a:solidFill>
                            <a:srgbClr val="000000"/>
                          </a:solidFill>
                          <a:effectLst/>
                          <a:latin typeface="Calibri"/>
                        </a:rPr>
                        <a:t>19.15</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3C18"/>
                    </a:solidFill>
                  </a:tcPr>
                </a:tc>
                <a:tc>
                  <a:txBody>
                    <a:bodyPr/>
                    <a:lstStyle/>
                    <a:p>
                      <a:pPr algn="r" fontAlgn="b"/>
                      <a:r>
                        <a:rPr lang="en-US" sz="600" b="0" i="0" u="none" strike="noStrike">
                          <a:solidFill>
                            <a:srgbClr val="000000"/>
                          </a:solidFill>
                          <a:effectLst/>
                          <a:latin typeface="Calibri"/>
                        </a:rPr>
                        <a:t>26.31</a:t>
                      </a:r>
                    </a:p>
                  </a:txBody>
                  <a:tcPr marL="5368" marR="5368" marT="536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DF6E"/>
                    </a:solidFill>
                  </a:tcPr>
                </a:tc>
              </a:tr>
              <a:tr h="125355">
                <a:tc>
                  <a:txBody>
                    <a:bodyPr/>
                    <a:lstStyle/>
                    <a:p>
                      <a:pPr algn="l" fontAlgn="b"/>
                      <a:r>
                        <a:rPr lang="en-US" sz="600" b="0" i="0" u="none" strike="noStrike">
                          <a:solidFill>
                            <a:srgbClr val="000000"/>
                          </a:solidFill>
                          <a:effectLst/>
                          <a:latin typeface="Calibri"/>
                        </a:rPr>
                        <a:t>1984</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Calibri"/>
                        </a:rPr>
                        <a:t>22.53</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ECB548"/>
                    </a:solidFill>
                  </a:tcPr>
                </a:tc>
                <a:tc>
                  <a:txBody>
                    <a:bodyPr/>
                    <a:lstStyle/>
                    <a:p>
                      <a:pPr algn="r" fontAlgn="b"/>
                      <a:r>
                        <a:rPr lang="en-US" sz="600" b="0" i="0" u="none" strike="noStrike">
                          <a:solidFill>
                            <a:srgbClr val="000000"/>
                          </a:solidFill>
                          <a:effectLst/>
                          <a:latin typeface="Calibri"/>
                        </a:rPr>
                        <a:t>24.48</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FEFC64"/>
                    </a:solidFill>
                  </a:tcPr>
                </a:tc>
                <a:tc>
                  <a:txBody>
                    <a:bodyPr/>
                    <a:lstStyle/>
                    <a:p>
                      <a:pPr algn="r" fontAlgn="b"/>
                      <a:r>
                        <a:rPr lang="en-US" sz="600" b="0" i="0" u="none" strike="noStrike">
                          <a:solidFill>
                            <a:srgbClr val="000000"/>
                          </a:solidFill>
                          <a:effectLst/>
                          <a:latin typeface="Calibri"/>
                        </a:rPr>
                        <a:t>28.55</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A4B678"/>
                    </a:solidFill>
                  </a:tcPr>
                </a:tc>
                <a:tc>
                  <a:txBody>
                    <a:bodyPr/>
                    <a:lstStyle/>
                    <a:p>
                      <a:pPr algn="r" fontAlgn="b"/>
                      <a:r>
                        <a:rPr lang="en-US" sz="600" b="0" i="0" u="none" strike="noStrike">
                          <a:solidFill>
                            <a:srgbClr val="000000"/>
                          </a:solidFill>
                          <a:effectLst/>
                          <a:latin typeface="Calibri"/>
                        </a:rPr>
                        <a:t>33.17</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3A618D"/>
                    </a:solidFill>
                  </a:tcPr>
                </a:tc>
                <a:tc>
                  <a:txBody>
                    <a:bodyPr/>
                    <a:lstStyle/>
                    <a:p>
                      <a:pPr algn="r" fontAlgn="b"/>
                      <a:r>
                        <a:rPr lang="en-US" sz="600" b="0" i="0" u="none" strike="noStrike">
                          <a:solidFill>
                            <a:srgbClr val="000000"/>
                          </a:solidFill>
                          <a:effectLst/>
                          <a:latin typeface="Calibri"/>
                        </a:rPr>
                        <a:t>32.57</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486C8A"/>
                    </a:solidFill>
                  </a:tcPr>
                </a:tc>
                <a:tc>
                  <a:txBody>
                    <a:bodyPr/>
                    <a:lstStyle/>
                    <a:p>
                      <a:pPr algn="r" fontAlgn="b"/>
                      <a:r>
                        <a:rPr lang="en-US" sz="600" b="0" i="0" u="none" strike="noStrike">
                          <a:solidFill>
                            <a:srgbClr val="000000"/>
                          </a:solidFill>
                          <a:effectLst/>
                          <a:latin typeface="Calibri"/>
                        </a:rPr>
                        <a:t>27.52</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BCC973"/>
                    </a:solidFill>
                  </a:tcPr>
                </a:tc>
                <a:tc>
                  <a:txBody>
                    <a:bodyPr/>
                    <a:lstStyle/>
                    <a:p>
                      <a:pPr algn="r" fontAlgn="b"/>
                      <a:r>
                        <a:rPr lang="en-US" sz="600" b="0" i="0" u="none" strike="noStrike">
                          <a:solidFill>
                            <a:srgbClr val="000000"/>
                          </a:solidFill>
                          <a:effectLst/>
                          <a:latin typeface="Calibri"/>
                        </a:rPr>
                        <a:t>24.22</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FCF361"/>
                    </a:solidFill>
                  </a:tcPr>
                </a:tc>
                <a:tc>
                  <a:txBody>
                    <a:bodyPr/>
                    <a:lstStyle/>
                    <a:p>
                      <a:pPr algn="r" fontAlgn="b"/>
                      <a:r>
                        <a:rPr lang="en-US" sz="600" b="0" i="0" u="none" strike="noStrike">
                          <a:solidFill>
                            <a:srgbClr val="000000"/>
                          </a:solidFill>
                          <a:effectLst/>
                          <a:latin typeface="Calibri"/>
                        </a:rPr>
                        <a:t>22.86</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EFC14D"/>
                    </a:solidFill>
                  </a:tcPr>
                </a:tc>
                <a:tc>
                  <a:txBody>
                    <a:bodyPr/>
                    <a:lstStyle/>
                    <a:p>
                      <a:pPr algn="r" fontAlgn="b"/>
                      <a:r>
                        <a:rPr lang="en-US" sz="600" b="0" i="0" u="none" strike="noStrike">
                          <a:solidFill>
                            <a:srgbClr val="000000"/>
                          </a:solidFill>
                          <a:effectLst/>
                          <a:latin typeface="Calibri"/>
                        </a:rPr>
                        <a:t>24.75</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FBFC66"/>
                    </a:solidFill>
                  </a:tcPr>
                </a:tc>
                <a:tc>
                  <a:txBody>
                    <a:bodyPr/>
                    <a:lstStyle/>
                    <a:p>
                      <a:pPr algn="r" fontAlgn="b"/>
                      <a:r>
                        <a:rPr lang="en-US" sz="600" b="0" i="0" u="none" strike="noStrike">
                          <a:solidFill>
                            <a:srgbClr val="000000"/>
                          </a:solidFill>
                          <a:effectLst/>
                          <a:latin typeface="Calibri"/>
                        </a:rPr>
                        <a:t>18.37</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C71F0C"/>
                    </a:solidFill>
                  </a:tcPr>
                </a:tc>
                <a:tc>
                  <a:txBody>
                    <a:bodyPr/>
                    <a:lstStyle/>
                    <a:p>
                      <a:pPr algn="r" fontAlgn="b"/>
                      <a:r>
                        <a:rPr lang="en-US" sz="600" b="0" i="0" u="none" strike="noStrike">
                          <a:solidFill>
                            <a:srgbClr val="000000"/>
                          </a:solidFill>
                          <a:effectLst/>
                          <a:latin typeface="Calibri"/>
                        </a:rPr>
                        <a:t>18.02</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C41307"/>
                    </a:solidFill>
                  </a:tcPr>
                </a:tc>
                <a:tc>
                  <a:txBody>
                    <a:bodyPr/>
                    <a:lstStyle/>
                    <a:p>
                      <a:pPr algn="r" fontAlgn="b"/>
                      <a:r>
                        <a:rPr lang="en-US" sz="600" b="0" i="0" u="none" strike="noStrike">
                          <a:solidFill>
                            <a:srgbClr val="000000"/>
                          </a:solidFill>
                          <a:effectLst/>
                          <a:latin typeface="Calibri"/>
                        </a:rPr>
                        <a:t>18.94</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CC3415"/>
                    </a:solidFill>
                  </a:tcPr>
                </a:tc>
                <a:tc>
                  <a:txBody>
                    <a:bodyPr/>
                    <a:lstStyle/>
                    <a:p>
                      <a:pPr algn="r" fontAlgn="b"/>
                      <a:r>
                        <a:rPr lang="en-US" sz="600" b="0" i="0" u="none" strike="noStrike">
                          <a:solidFill>
                            <a:srgbClr val="000000"/>
                          </a:solidFill>
                          <a:effectLst/>
                          <a:latin typeface="Calibri"/>
                        </a:rPr>
                        <a:t>24.66</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FDFE66"/>
                    </a:solidFill>
                  </a:tcPr>
                </a:tc>
              </a:tr>
              <a:tr h="125355">
                <a:tc>
                  <a:txBody>
                    <a:bodyPr/>
                    <a:lstStyle/>
                    <a:p>
                      <a:pPr algn="l" fontAlgn="b"/>
                      <a:r>
                        <a:rPr lang="en-US" sz="600" b="0" i="0" u="none" strike="noStrike">
                          <a:solidFill>
                            <a:srgbClr val="000000"/>
                          </a:solidFill>
                          <a:effectLst/>
                          <a:latin typeface="Calibri"/>
                        </a:rPr>
                        <a:t>1985</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21.35</a:t>
                      </a:r>
                    </a:p>
                  </a:txBody>
                  <a:tcPr marL="5368" marR="5368" marT="5368" marB="0" anchor="b">
                    <a:lnL>
                      <a:noFill/>
                    </a:lnL>
                    <a:lnR>
                      <a:noFill/>
                    </a:lnR>
                    <a:lnT>
                      <a:noFill/>
                    </a:lnT>
                    <a:lnB>
                      <a:noFill/>
                    </a:lnB>
                    <a:solidFill>
                      <a:srgbClr val="E28B37"/>
                    </a:solidFill>
                  </a:tcPr>
                </a:tc>
                <a:tc>
                  <a:txBody>
                    <a:bodyPr/>
                    <a:lstStyle/>
                    <a:p>
                      <a:pPr algn="r" fontAlgn="b"/>
                      <a:r>
                        <a:rPr lang="en-US" sz="600" b="0" i="0" u="none" strike="noStrike">
                          <a:solidFill>
                            <a:srgbClr val="000000"/>
                          </a:solidFill>
                          <a:effectLst/>
                          <a:latin typeface="Calibri"/>
                        </a:rPr>
                        <a:t>25.17</a:t>
                      </a:r>
                    </a:p>
                  </a:txBody>
                  <a:tcPr marL="5368" marR="5368" marT="5368" marB="0" anchor="b">
                    <a:lnL>
                      <a:noFill/>
                    </a:lnL>
                    <a:lnR>
                      <a:noFill/>
                    </a:lnR>
                    <a:lnT>
                      <a:noFill/>
                    </a:lnT>
                    <a:lnB>
                      <a:noFill/>
                    </a:lnB>
                    <a:solidFill>
                      <a:srgbClr val="F1F468"/>
                    </a:solidFill>
                  </a:tcPr>
                </a:tc>
                <a:tc>
                  <a:txBody>
                    <a:bodyPr/>
                    <a:lstStyle/>
                    <a:p>
                      <a:pPr algn="r" fontAlgn="b"/>
                      <a:r>
                        <a:rPr lang="en-US" sz="600" b="0" i="0" u="none" strike="noStrike">
                          <a:solidFill>
                            <a:srgbClr val="000000"/>
                          </a:solidFill>
                          <a:effectLst/>
                          <a:latin typeface="Calibri"/>
                        </a:rPr>
                        <a:t>28.89</a:t>
                      </a:r>
                    </a:p>
                  </a:txBody>
                  <a:tcPr marL="5368" marR="5368" marT="5368" marB="0" anchor="b">
                    <a:lnL>
                      <a:noFill/>
                    </a:lnL>
                    <a:lnR>
                      <a:noFill/>
                    </a:lnR>
                    <a:lnT>
                      <a:noFill/>
                    </a:lnT>
                    <a:lnB>
                      <a:noFill/>
                    </a:lnB>
                    <a:solidFill>
                      <a:srgbClr val="9CB079"/>
                    </a:solidFill>
                  </a:tcPr>
                </a:tc>
                <a:tc>
                  <a:txBody>
                    <a:bodyPr/>
                    <a:lstStyle/>
                    <a:p>
                      <a:pPr algn="r" fontAlgn="b"/>
                      <a:r>
                        <a:rPr lang="en-US" sz="600" b="0" i="0" u="none" strike="noStrike">
                          <a:solidFill>
                            <a:srgbClr val="000000"/>
                          </a:solidFill>
                          <a:effectLst/>
                          <a:latin typeface="Calibri"/>
                        </a:rPr>
                        <a:t>29.60</a:t>
                      </a:r>
                    </a:p>
                  </a:txBody>
                  <a:tcPr marL="5368" marR="5368" marT="5368" marB="0" anchor="b">
                    <a:lnL>
                      <a:noFill/>
                    </a:lnL>
                    <a:lnR>
                      <a:noFill/>
                    </a:lnR>
                    <a:lnT>
                      <a:noFill/>
                    </a:lnT>
                    <a:lnB>
                      <a:noFill/>
                    </a:lnB>
                    <a:solidFill>
                      <a:srgbClr val="8CA37D"/>
                    </a:solidFill>
                  </a:tcPr>
                </a:tc>
                <a:tc>
                  <a:txBody>
                    <a:bodyPr/>
                    <a:lstStyle/>
                    <a:p>
                      <a:pPr algn="r" fontAlgn="b"/>
                      <a:r>
                        <a:rPr lang="en-US" sz="600" b="0" i="0" u="none" strike="noStrike">
                          <a:solidFill>
                            <a:srgbClr val="000000"/>
                          </a:solidFill>
                          <a:effectLst/>
                          <a:latin typeface="Calibri"/>
                        </a:rPr>
                        <a:t>30.55</a:t>
                      </a:r>
                    </a:p>
                  </a:txBody>
                  <a:tcPr marL="5368" marR="5368" marT="5368" marB="0" anchor="b">
                    <a:lnL>
                      <a:noFill/>
                    </a:lnL>
                    <a:lnR>
                      <a:noFill/>
                    </a:lnR>
                    <a:lnT>
                      <a:noFill/>
                    </a:lnT>
                    <a:lnB>
                      <a:noFill/>
                    </a:lnB>
                    <a:solidFill>
                      <a:srgbClr val="769181"/>
                    </a:solidFill>
                  </a:tcPr>
                </a:tc>
                <a:tc>
                  <a:txBody>
                    <a:bodyPr/>
                    <a:lstStyle/>
                    <a:p>
                      <a:pPr algn="r" fontAlgn="b"/>
                      <a:r>
                        <a:rPr lang="en-US" sz="600" b="0" i="0" u="none" strike="noStrike">
                          <a:solidFill>
                            <a:srgbClr val="000000"/>
                          </a:solidFill>
                          <a:effectLst/>
                          <a:latin typeface="Calibri"/>
                        </a:rPr>
                        <a:t>27.36</a:t>
                      </a:r>
                    </a:p>
                  </a:txBody>
                  <a:tcPr marL="5368" marR="5368" marT="5368" marB="0" anchor="b">
                    <a:lnL>
                      <a:noFill/>
                    </a:lnL>
                    <a:lnR>
                      <a:noFill/>
                    </a:lnR>
                    <a:lnT>
                      <a:noFill/>
                    </a:lnT>
                    <a:lnB>
                      <a:noFill/>
                    </a:lnB>
                    <a:solidFill>
                      <a:srgbClr val="BFCC72"/>
                    </a:solidFill>
                  </a:tcPr>
                </a:tc>
                <a:tc>
                  <a:txBody>
                    <a:bodyPr/>
                    <a:lstStyle/>
                    <a:p>
                      <a:pPr algn="r" fontAlgn="b"/>
                      <a:r>
                        <a:rPr lang="en-US" sz="600" b="0" i="0" u="none" strike="noStrike">
                          <a:solidFill>
                            <a:srgbClr val="000000"/>
                          </a:solidFill>
                          <a:effectLst/>
                          <a:latin typeface="Calibri"/>
                        </a:rPr>
                        <a:t>22.68</a:t>
                      </a:r>
                    </a:p>
                  </a:txBody>
                  <a:tcPr marL="5368" marR="5368" marT="5368" marB="0" anchor="b">
                    <a:lnL>
                      <a:noFill/>
                    </a:lnL>
                    <a:lnR>
                      <a:noFill/>
                    </a:lnR>
                    <a:lnT>
                      <a:noFill/>
                    </a:lnT>
                    <a:lnB>
                      <a:noFill/>
                    </a:lnB>
                    <a:solidFill>
                      <a:srgbClr val="EEBB4A"/>
                    </a:solidFill>
                  </a:tcPr>
                </a:tc>
                <a:tc>
                  <a:txBody>
                    <a:bodyPr/>
                    <a:lstStyle/>
                    <a:p>
                      <a:pPr algn="r" fontAlgn="b"/>
                      <a:r>
                        <a:rPr lang="en-US" sz="600" b="0" i="0" u="none" strike="noStrike">
                          <a:solidFill>
                            <a:srgbClr val="000000"/>
                          </a:solidFill>
                          <a:effectLst/>
                          <a:latin typeface="Calibri"/>
                        </a:rPr>
                        <a:t>21.06</a:t>
                      </a:r>
                    </a:p>
                  </a:txBody>
                  <a:tcPr marL="5368" marR="5368" marT="5368" marB="0" anchor="b">
                    <a:lnL>
                      <a:noFill/>
                    </a:lnL>
                    <a:lnR>
                      <a:noFill/>
                    </a:lnR>
                    <a:lnT>
                      <a:noFill/>
                    </a:lnT>
                    <a:lnB>
                      <a:noFill/>
                    </a:lnB>
                    <a:solidFill>
                      <a:srgbClr val="DF8033"/>
                    </a:solidFill>
                  </a:tcPr>
                </a:tc>
                <a:tc>
                  <a:txBody>
                    <a:bodyPr/>
                    <a:lstStyle/>
                    <a:p>
                      <a:pPr algn="r" fontAlgn="b"/>
                      <a:r>
                        <a:rPr lang="en-US" sz="600" b="0" i="0" u="none" strike="noStrike">
                          <a:solidFill>
                            <a:srgbClr val="000000"/>
                          </a:solidFill>
                          <a:effectLst/>
                          <a:latin typeface="Calibri"/>
                        </a:rPr>
                        <a:t>21.88</a:t>
                      </a:r>
                    </a:p>
                  </a:txBody>
                  <a:tcPr marL="5368" marR="5368" marT="5368" marB="0" anchor="b">
                    <a:lnL>
                      <a:noFill/>
                    </a:lnL>
                    <a:lnR>
                      <a:noFill/>
                    </a:lnR>
                    <a:lnT>
                      <a:noFill/>
                    </a:lnT>
                    <a:lnB>
                      <a:noFill/>
                    </a:lnB>
                    <a:solidFill>
                      <a:srgbClr val="E79E3F"/>
                    </a:solidFill>
                  </a:tcPr>
                </a:tc>
                <a:tc>
                  <a:txBody>
                    <a:bodyPr/>
                    <a:lstStyle/>
                    <a:p>
                      <a:pPr algn="r" fontAlgn="b"/>
                      <a:r>
                        <a:rPr lang="en-US" sz="600" b="0" i="0" u="none" strike="noStrike">
                          <a:solidFill>
                            <a:srgbClr val="000000"/>
                          </a:solidFill>
                          <a:effectLst/>
                          <a:latin typeface="Calibri"/>
                        </a:rPr>
                        <a:t>17.51</a:t>
                      </a:r>
                    </a:p>
                  </a:txBody>
                  <a:tcPr marL="5368" marR="5368" marT="5368" marB="0" anchor="b">
                    <a:lnL>
                      <a:noFill/>
                    </a:lnL>
                    <a:lnR>
                      <a:noFill/>
                    </a:lnR>
                    <a:lnT>
                      <a:noFill/>
                    </a:lnT>
                    <a:lnB>
                      <a:noFill/>
                    </a:lnB>
                    <a:solidFill>
                      <a:srgbClr val="C00000"/>
                    </a:solidFill>
                  </a:tcPr>
                </a:tc>
                <a:tc>
                  <a:txBody>
                    <a:bodyPr/>
                    <a:lstStyle/>
                    <a:p>
                      <a:pPr algn="r" fontAlgn="b"/>
                      <a:r>
                        <a:rPr lang="en-US" sz="600" b="0" i="0" u="none" strike="noStrike">
                          <a:solidFill>
                            <a:srgbClr val="000000"/>
                          </a:solidFill>
                          <a:effectLst/>
                          <a:latin typeface="Calibri"/>
                        </a:rPr>
                        <a:t>21.80</a:t>
                      </a:r>
                    </a:p>
                  </a:txBody>
                  <a:tcPr marL="5368" marR="5368" marT="5368" marB="0" anchor="b">
                    <a:lnL>
                      <a:noFill/>
                    </a:lnL>
                    <a:lnR>
                      <a:noFill/>
                    </a:lnR>
                    <a:lnT>
                      <a:noFill/>
                    </a:lnT>
                    <a:lnB>
                      <a:noFill/>
                    </a:lnB>
                    <a:solidFill>
                      <a:srgbClr val="E69B3E"/>
                    </a:solidFill>
                  </a:tcPr>
                </a:tc>
                <a:tc>
                  <a:txBody>
                    <a:bodyPr/>
                    <a:lstStyle/>
                    <a:p>
                      <a:pPr algn="r" fontAlgn="b"/>
                      <a:r>
                        <a:rPr lang="en-US" sz="600" b="0" i="0" u="none" strike="noStrike">
                          <a:solidFill>
                            <a:srgbClr val="000000"/>
                          </a:solidFill>
                          <a:effectLst/>
                          <a:latin typeface="Calibri"/>
                        </a:rPr>
                        <a:t>22.23</a:t>
                      </a:r>
                    </a:p>
                  </a:txBody>
                  <a:tcPr marL="5368" marR="5368" marT="5368" marB="0" anchor="b">
                    <a:lnL>
                      <a:noFill/>
                    </a:lnL>
                    <a:lnR>
                      <a:noFill/>
                    </a:lnR>
                    <a:lnT>
                      <a:noFill/>
                    </a:lnT>
                    <a:lnB>
                      <a:noFill/>
                    </a:lnB>
                    <a:solidFill>
                      <a:srgbClr val="EAAB44"/>
                    </a:solidFill>
                  </a:tcPr>
                </a:tc>
                <a:tc>
                  <a:txBody>
                    <a:bodyPr/>
                    <a:lstStyle/>
                    <a:p>
                      <a:pPr algn="r" fontAlgn="b"/>
                      <a:r>
                        <a:rPr lang="en-US" sz="600" b="0" i="0" u="none" strike="noStrike">
                          <a:solidFill>
                            <a:srgbClr val="000000"/>
                          </a:solidFill>
                          <a:effectLst/>
                          <a:latin typeface="Calibri"/>
                        </a:rPr>
                        <a:t>24.17</a:t>
                      </a:r>
                    </a:p>
                  </a:txBody>
                  <a:tcPr marL="5368" marR="5368" marT="5368" marB="0" anchor="b">
                    <a:lnL>
                      <a:noFill/>
                    </a:lnL>
                    <a:lnR>
                      <a:noFill/>
                    </a:lnR>
                    <a:lnT>
                      <a:noFill/>
                    </a:lnT>
                    <a:lnB>
                      <a:noFill/>
                    </a:lnB>
                    <a:solidFill>
                      <a:srgbClr val="FBF160"/>
                    </a:solidFill>
                  </a:tcPr>
                </a:tc>
              </a:tr>
              <a:tr h="125355">
                <a:tc>
                  <a:txBody>
                    <a:bodyPr/>
                    <a:lstStyle/>
                    <a:p>
                      <a:pPr algn="l" fontAlgn="b"/>
                      <a:r>
                        <a:rPr lang="en-US" sz="600" b="0" i="0" u="none" strike="noStrike">
                          <a:solidFill>
                            <a:srgbClr val="000000"/>
                          </a:solidFill>
                          <a:effectLst/>
                          <a:latin typeface="Calibri"/>
                        </a:rPr>
                        <a:t>1986</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23.63</a:t>
                      </a:r>
                    </a:p>
                  </a:txBody>
                  <a:tcPr marL="5368" marR="5368" marT="5368" marB="0" anchor="b">
                    <a:lnL>
                      <a:noFill/>
                    </a:lnL>
                    <a:lnR>
                      <a:noFill/>
                    </a:lnR>
                    <a:lnT>
                      <a:noFill/>
                    </a:lnT>
                    <a:lnB>
                      <a:noFill/>
                    </a:lnB>
                    <a:solidFill>
                      <a:srgbClr val="F6DD58"/>
                    </a:solidFill>
                  </a:tcPr>
                </a:tc>
                <a:tc>
                  <a:txBody>
                    <a:bodyPr/>
                    <a:lstStyle/>
                    <a:p>
                      <a:pPr algn="r" fontAlgn="b"/>
                      <a:r>
                        <a:rPr lang="en-US" sz="600" b="0" i="0" u="none" strike="noStrike">
                          <a:solidFill>
                            <a:srgbClr val="000000"/>
                          </a:solidFill>
                          <a:effectLst/>
                          <a:latin typeface="Calibri"/>
                        </a:rPr>
                        <a:t>25.99</a:t>
                      </a:r>
                    </a:p>
                  </a:txBody>
                  <a:tcPr marL="5368" marR="5368" marT="5368" marB="0" anchor="b">
                    <a:lnL>
                      <a:noFill/>
                    </a:lnL>
                    <a:lnR>
                      <a:noFill/>
                    </a:lnR>
                    <a:lnT>
                      <a:noFill/>
                    </a:lnT>
                    <a:lnB>
                      <a:noFill/>
                    </a:lnB>
                    <a:solidFill>
                      <a:srgbClr val="DFE56C"/>
                    </a:solidFill>
                  </a:tcPr>
                </a:tc>
                <a:tc>
                  <a:txBody>
                    <a:bodyPr/>
                    <a:lstStyle/>
                    <a:p>
                      <a:pPr algn="r" fontAlgn="b"/>
                      <a:r>
                        <a:rPr lang="en-US" sz="600" b="0" i="0" u="none" strike="noStrike">
                          <a:solidFill>
                            <a:srgbClr val="000000"/>
                          </a:solidFill>
                          <a:effectLst/>
                          <a:latin typeface="Calibri"/>
                        </a:rPr>
                        <a:t>31.17</a:t>
                      </a:r>
                    </a:p>
                  </a:txBody>
                  <a:tcPr marL="5368" marR="5368" marT="5368" marB="0" anchor="b">
                    <a:lnL>
                      <a:noFill/>
                    </a:lnL>
                    <a:lnR>
                      <a:noFill/>
                    </a:lnR>
                    <a:lnT>
                      <a:noFill/>
                    </a:lnT>
                    <a:lnB>
                      <a:noFill/>
                    </a:lnB>
                    <a:solidFill>
                      <a:srgbClr val="688684"/>
                    </a:solidFill>
                  </a:tcPr>
                </a:tc>
                <a:tc>
                  <a:txBody>
                    <a:bodyPr/>
                    <a:lstStyle/>
                    <a:p>
                      <a:pPr algn="r" fontAlgn="b"/>
                      <a:r>
                        <a:rPr lang="en-US" sz="600" b="0" i="0" u="none" strike="noStrike">
                          <a:solidFill>
                            <a:srgbClr val="000000"/>
                          </a:solidFill>
                          <a:effectLst/>
                          <a:latin typeface="Calibri"/>
                        </a:rPr>
                        <a:t>35.66</a:t>
                      </a:r>
                    </a:p>
                  </a:txBody>
                  <a:tcPr marL="5368" marR="5368" marT="5368" marB="0" anchor="b">
                    <a:lnL>
                      <a:noFill/>
                    </a:lnL>
                    <a:lnR>
                      <a:noFill/>
                    </a:lnR>
                    <a:lnT>
                      <a:noFill/>
                    </a:lnT>
                    <a:lnB>
                      <a:noFill/>
                    </a:lnB>
                    <a:solidFill>
                      <a:srgbClr val="013498"/>
                    </a:solidFill>
                  </a:tcPr>
                </a:tc>
                <a:tc>
                  <a:txBody>
                    <a:bodyPr/>
                    <a:lstStyle/>
                    <a:p>
                      <a:pPr algn="r" fontAlgn="b"/>
                      <a:r>
                        <a:rPr lang="en-US" sz="600" b="0" i="0" u="none" strike="noStrike">
                          <a:solidFill>
                            <a:srgbClr val="000000"/>
                          </a:solidFill>
                          <a:effectLst/>
                          <a:latin typeface="Calibri"/>
                        </a:rPr>
                        <a:t>37.04</a:t>
                      </a:r>
                    </a:p>
                  </a:txBody>
                  <a:tcPr marL="5368" marR="5368" marT="5368" marB="0" anchor="b">
                    <a:lnL>
                      <a:noFill/>
                    </a:lnL>
                    <a:lnR>
                      <a:noFill/>
                    </a:lnR>
                    <a:lnT>
                      <a:noFill/>
                    </a:lnT>
                    <a:lnB>
                      <a:noFill/>
                    </a:lnB>
                    <a:solidFill>
                      <a:srgbClr val="003399"/>
                    </a:solidFill>
                  </a:tcPr>
                </a:tc>
                <a:tc>
                  <a:txBody>
                    <a:bodyPr/>
                    <a:lstStyle/>
                    <a:p>
                      <a:pPr algn="r" fontAlgn="b"/>
                      <a:r>
                        <a:rPr lang="en-US" sz="600" b="0" i="0" u="none" strike="noStrike">
                          <a:solidFill>
                            <a:srgbClr val="000000"/>
                          </a:solidFill>
                          <a:effectLst/>
                          <a:latin typeface="Calibri"/>
                        </a:rPr>
                        <a:t>27.97</a:t>
                      </a:r>
                    </a:p>
                  </a:txBody>
                  <a:tcPr marL="5368" marR="5368" marT="5368" marB="0" anchor="b">
                    <a:lnL>
                      <a:noFill/>
                    </a:lnL>
                    <a:lnR>
                      <a:noFill/>
                    </a:lnR>
                    <a:lnT>
                      <a:noFill/>
                    </a:lnT>
                    <a:lnB>
                      <a:noFill/>
                    </a:lnB>
                    <a:solidFill>
                      <a:srgbClr val="B1C175"/>
                    </a:solidFill>
                  </a:tcPr>
                </a:tc>
                <a:tc>
                  <a:txBody>
                    <a:bodyPr/>
                    <a:lstStyle/>
                    <a:p>
                      <a:pPr algn="r" fontAlgn="b"/>
                      <a:r>
                        <a:rPr lang="en-US" sz="600" b="0" i="0" u="none" strike="noStrike">
                          <a:solidFill>
                            <a:srgbClr val="000000"/>
                          </a:solidFill>
                          <a:effectLst/>
                          <a:latin typeface="Calibri"/>
                        </a:rPr>
                        <a:t>25.15</a:t>
                      </a:r>
                    </a:p>
                  </a:txBody>
                  <a:tcPr marL="5368" marR="5368" marT="5368" marB="0" anchor="b">
                    <a:lnL>
                      <a:noFill/>
                    </a:lnL>
                    <a:lnR>
                      <a:noFill/>
                    </a:lnR>
                    <a:lnT>
                      <a:noFill/>
                    </a:lnT>
                    <a:lnB>
                      <a:noFill/>
                    </a:lnB>
                    <a:solidFill>
                      <a:srgbClr val="F2F568"/>
                    </a:solidFill>
                  </a:tcPr>
                </a:tc>
                <a:tc>
                  <a:txBody>
                    <a:bodyPr/>
                    <a:lstStyle/>
                    <a:p>
                      <a:pPr algn="r" fontAlgn="b"/>
                      <a:r>
                        <a:rPr lang="en-US" sz="600" b="0" i="0" u="none" strike="noStrike">
                          <a:solidFill>
                            <a:srgbClr val="000000"/>
                          </a:solidFill>
                          <a:effectLst/>
                          <a:latin typeface="Calibri"/>
                        </a:rPr>
                        <a:t>25.53</a:t>
                      </a:r>
                    </a:p>
                  </a:txBody>
                  <a:tcPr marL="5368" marR="5368" marT="5368" marB="0" anchor="b">
                    <a:lnL>
                      <a:noFill/>
                    </a:lnL>
                    <a:lnR>
                      <a:noFill/>
                    </a:lnR>
                    <a:lnT>
                      <a:noFill/>
                    </a:lnT>
                    <a:lnB>
                      <a:noFill/>
                    </a:lnB>
                    <a:solidFill>
                      <a:srgbClr val="E9EE6A"/>
                    </a:solidFill>
                  </a:tcPr>
                </a:tc>
                <a:tc>
                  <a:txBody>
                    <a:bodyPr/>
                    <a:lstStyle/>
                    <a:p>
                      <a:pPr algn="r" fontAlgn="b"/>
                      <a:r>
                        <a:rPr lang="en-US" sz="600" b="0" i="0" u="none" strike="noStrike">
                          <a:solidFill>
                            <a:srgbClr val="000000"/>
                          </a:solidFill>
                          <a:effectLst/>
                          <a:latin typeface="Calibri"/>
                        </a:rPr>
                        <a:t>23.58</a:t>
                      </a:r>
                    </a:p>
                  </a:txBody>
                  <a:tcPr marL="5368" marR="5368" marT="5368" marB="0" anchor="b">
                    <a:lnL>
                      <a:noFill/>
                    </a:lnL>
                    <a:lnR>
                      <a:noFill/>
                    </a:lnR>
                    <a:lnT>
                      <a:noFill/>
                    </a:lnT>
                    <a:lnB>
                      <a:noFill/>
                    </a:lnB>
                    <a:solidFill>
                      <a:srgbClr val="F6DB57"/>
                    </a:solidFill>
                  </a:tcPr>
                </a:tc>
                <a:tc>
                  <a:txBody>
                    <a:bodyPr/>
                    <a:lstStyle/>
                    <a:p>
                      <a:pPr algn="r" fontAlgn="b"/>
                      <a:r>
                        <a:rPr lang="en-US" sz="600" b="0" i="0" u="none" strike="noStrike">
                          <a:solidFill>
                            <a:srgbClr val="000000"/>
                          </a:solidFill>
                          <a:effectLst/>
                          <a:latin typeface="Calibri"/>
                        </a:rPr>
                        <a:t>22.27</a:t>
                      </a:r>
                    </a:p>
                  </a:txBody>
                  <a:tcPr marL="5368" marR="5368" marT="5368" marB="0" anchor="b">
                    <a:lnL>
                      <a:noFill/>
                    </a:lnL>
                    <a:lnR>
                      <a:noFill/>
                    </a:lnR>
                    <a:lnT>
                      <a:noFill/>
                    </a:lnT>
                    <a:lnB>
                      <a:noFill/>
                    </a:lnB>
                    <a:solidFill>
                      <a:srgbClr val="EAAC45"/>
                    </a:solidFill>
                  </a:tcPr>
                </a:tc>
                <a:tc>
                  <a:txBody>
                    <a:bodyPr/>
                    <a:lstStyle/>
                    <a:p>
                      <a:pPr algn="r" fontAlgn="b"/>
                      <a:r>
                        <a:rPr lang="en-US" sz="600" b="0" i="0" u="none" strike="noStrike">
                          <a:solidFill>
                            <a:srgbClr val="000000"/>
                          </a:solidFill>
                          <a:effectLst/>
                          <a:latin typeface="Calibri"/>
                        </a:rPr>
                        <a:t>18.74</a:t>
                      </a:r>
                    </a:p>
                  </a:txBody>
                  <a:tcPr marL="5368" marR="5368" marT="5368" marB="0" anchor="b">
                    <a:lnL>
                      <a:noFill/>
                    </a:lnL>
                    <a:lnR>
                      <a:noFill/>
                    </a:lnR>
                    <a:lnT>
                      <a:noFill/>
                    </a:lnT>
                    <a:lnB>
                      <a:noFill/>
                    </a:lnB>
                    <a:solidFill>
                      <a:srgbClr val="CB2D12"/>
                    </a:solidFill>
                  </a:tcPr>
                </a:tc>
                <a:tc>
                  <a:txBody>
                    <a:bodyPr/>
                    <a:lstStyle/>
                    <a:p>
                      <a:pPr algn="r" fontAlgn="b"/>
                      <a:r>
                        <a:rPr lang="en-US" sz="600" b="0" i="0" u="none" strike="noStrike">
                          <a:solidFill>
                            <a:srgbClr val="000000"/>
                          </a:solidFill>
                          <a:effectLst/>
                          <a:latin typeface="Calibri"/>
                        </a:rPr>
                        <a:t>24.86</a:t>
                      </a:r>
                    </a:p>
                  </a:txBody>
                  <a:tcPr marL="5368" marR="5368" marT="5368" marB="0" anchor="b">
                    <a:lnL>
                      <a:noFill/>
                    </a:lnL>
                    <a:lnR>
                      <a:noFill/>
                    </a:lnR>
                    <a:lnT>
                      <a:noFill/>
                    </a:lnT>
                    <a:lnB>
                      <a:noFill/>
                    </a:lnB>
                    <a:solidFill>
                      <a:srgbClr val="F9FA67"/>
                    </a:solidFill>
                  </a:tcPr>
                </a:tc>
                <a:tc>
                  <a:txBody>
                    <a:bodyPr/>
                    <a:lstStyle/>
                    <a:p>
                      <a:pPr algn="r" fontAlgn="b"/>
                      <a:r>
                        <a:rPr lang="en-US" sz="600" b="0" i="0" u="none" strike="noStrike">
                          <a:solidFill>
                            <a:srgbClr val="000000"/>
                          </a:solidFill>
                          <a:effectLst/>
                          <a:latin typeface="Calibri"/>
                        </a:rPr>
                        <a:t>26.80</a:t>
                      </a:r>
                    </a:p>
                  </a:txBody>
                  <a:tcPr marL="5368" marR="5368" marT="5368" marB="0" anchor="b">
                    <a:lnL>
                      <a:noFill/>
                    </a:lnL>
                    <a:lnR>
                      <a:noFill/>
                    </a:lnR>
                    <a:lnT>
                      <a:noFill/>
                    </a:lnT>
                    <a:lnB>
                      <a:noFill/>
                    </a:lnB>
                    <a:solidFill>
                      <a:srgbClr val="CCD670"/>
                    </a:solidFill>
                  </a:tcPr>
                </a:tc>
              </a:tr>
              <a:tr h="125355">
                <a:tc>
                  <a:txBody>
                    <a:bodyPr/>
                    <a:lstStyle/>
                    <a:p>
                      <a:pPr algn="l" fontAlgn="b"/>
                      <a:r>
                        <a:rPr lang="en-US" sz="600" b="0" i="0" u="none" strike="noStrike">
                          <a:solidFill>
                            <a:srgbClr val="000000"/>
                          </a:solidFill>
                          <a:effectLst/>
                          <a:latin typeface="Calibri"/>
                        </a:rPr>
                        <a:t>1987</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24.73</a:t>
                      </a:r>
                    </a:p>
                  </a:txBody>
                  <a:tcPr marL="5368" marR="5368" marT="5368" marB="0" anchor="b">
                    <a:lnL>
                      <a:noFill/>
                    </a:lnL>
                    <a:lnR>
                      <a:noFill/>
                    </a:lnR>
                    <a:lnT>
                      <a:noFill/>
                    </a:lnT>
                    <a:lnB>
                      <a:noFill/>
                    </a:lnB>
                    <a:solidFill>
                      <a:srgbClr val="FBFC66"/>
                    </a:solidFill>
                  </a:tcPr>
                </a:tc>
                <a:tc>
                  <a:txBody>
                    <a:bodyPr/>
                    <a:lstStyle/>
                    <a:p>
                      <a:pPr algn="r" fontAlgn="b"/>
                      <a:r>
                        <a:rPr lang="en-US" sz="600" b="0" i="0" u="none" strike="noStrike">
                          <a:solidFill>
                            <a:srgbClr val="000000"/>
                          </a:solidFill>
                          <a:effectLst/>
                          <a:latin typeface="Calibri"/>
                        </a:rPr>
                        <a:t>29.91</a:t>
                      </a:r>
                    </a:p>
                  </a:txBody>
                  <a:tcPr marL="5368" marR="5368" marT="5368" marB="0" anchor="b">
                    <a:lnL>
                      <a:noFill/>
                    </a:lnL>
                    <a:lnR>
                      <a:noFill/>
                    </a:lnR>
                    <a:lnT>
                      <a:noFill/>
                    </a:lnT>
                    <a:lnB>
                      <a:noFill/>
                    </a:lnB>
                    <a:solidFill>
                      <a:srgbClr val="859D7E"/>
                    </a:solidFill>
                  </a:tcPr>
                </a:tc>
                <a:tc>
                  <a:txBody>
                    <a:bodyPr/>
                    <a:lstStyle/>
                    <a:p>
                      <a:pPr algn="r" fontAlgn="b"/>
                      <a:r>
                        <a:rPr lang="en-US" sz="600" b="0" i="0" u="none" strike="noStrike">
                          <a:solidFill>
                            <a:srgbClr val="000000"/>
                          </a:solidFill>
                          <a:effectLst/>
                          <a:latin typeface="Calibri"/>
                        </a:rPr>
                        <a:t>34.42</a:t>
                      </a:r>
                    </a:p>
                  </a:txBody>
                  <a:tcPr marL="5368" marR="5368" marT="5368" marB="0" anchor="b">
                    <a:lnL>
                      <a:noFill/>
                    </a:lnL>
                    <a:lnR>
                      <a:noFill/>
                    </a:lnR>
                    <a:lnT>
                      <a:noFill/>
                    </a:lnT>
                    <a:lnB>
                      <a:noFill/>
                    </a:lnB>
                    <a:solidFill>
                      <a:srgbClr val="1D4A93"/>
                    </a:solidFill>
                  </a:tcPr>
                </a:tc>
                <a:tc>
                  <a:txBody>
                    <a:bodyPr/>
                    <a:lstStyle/>
                    <a:p>
                      <a:pPr algn="r" fontAlgn="b"/>
                      <a:r>
                        <a:rPr lang="en-US" sz="600" b="0" i="0" u="none" strike="noStrike">
                          <a:solidFill>
                            <a:srgbClr val="000000"/>
                          </a:solidFill>
                          <a:effectLst/>
                          <a:latin typeface="Calibri"/>
                        </a:rPr>
                        <a:t>33.77</a:t>
                      </a:r>
                    </a:p>
                  </a:txBody>
                  <a:tcPr marL="5368" marR="5368" marT="5368" marB="0" anchor="b">
                    <a:lnL>
                      <a:noFill/>
                    </a:lnL>
                    <a:lnR>
                      <a:noFill/>
                    </a:lnR>
                    <a:lnT>
                      <a:noFill/>
                    </a:lnT>
                    <a:lnB>
                      <a:noFill/>
                    </a:lnB>
                    <a:solidFill>
                      <a:srgbClr val="2C5690"/>
                    </a:solidFill>
                  </a:tcPr>
                </a:tc>
                <a:tc>
                  <a:txBody>
                    <a:bodyPr/>
                    <a:lstStyle/>
                    <a:p>
                      <a:pPr algn="r" fontAlgn="b"/>
                      <a:r>
                        <a:rPr lang="en-US" sz="600" b="0" i="0" u="none" strike="noStrike">
                          <a:solidFill>
                            <a:srgbClr val="000000"/>
                          </a:solidFill>
                          <a:effectLst/>
                          <a:latin typeface="Calibri"/>
                        </a:rPr>
                        <a:t>32.19</a:t>
                      </a:r>
                    </a:p>
                  </a:txBody>
                  <a:tcPr marL="5368" marR="5368" marT="5368" marB="0" anchor="b">
                    <a:lnL>
                      <a:noFill/>
                    </a:lnL>
                    <a:lnR>
                      <a:noFill/>
                    </a:lnR>
                    <a:lnT>
                      <a:noFill/>
                    </a:lnT>
                    <a:lnB>
                      <a:noFill/>
                    </a:lnB>
                    <a:solidFill>
                      <a:srgbClr val="507389"/>
                    </a:solidFill>
                  </a:tcPr>
                </a:tc>
                <a:tc>
                  <a:txBody>
                    <a:bodyPr/>
                    <a:lstStyle/>
                    <a:p>
                      <a:pPr algn="r" fontAlgn="b"/>
                      <a:r>
                        <a:rPr lang="en-US" sz="600" b="0" i="0" u="none" strike="noStrike">
                          <a:solidFill>
                            <a:srgbClr val="000000"/>
                          </a:solidFill>
                          <a:effectLst/>
                          <a:latin typeface="Calibri"/>
                        </a:rPr>
                        <a:t>29.98</a:t>
                      </a:r>
                    </a:p>
                  </a:txBody>
                  <a:tcPr marL="5368" marR="5368" marT="5368" marB="0" anchor="b">
                    <a:lnL>
                      <a:noFill/>
                    </a:lnL>
                    <a:lnR>
                      <a:noFill/>
                    </a:lnR>
                    <a:lnT>
                      <a:noFill/>
                    </a:lnT>
                    <a:lnB>
                      <a:noFill/>
                    </a:lnB>
                    <a:solidFill>
                      <a:srgbClr val="839C7E"/>
                    </a:solidFill>
                  </a:tcPr>
                </a:tc>
                <a:tc>
                  <a:txBody>
                    <a:bodyPr/>
                    <a:lstStyle/>
                    <a:p>
                      <a:pPr algn="r" fontAlgn="b"/>
                      <a:r>
                        <a:rPr lang="en-US" sz="600" b="0" i="0" u="none" strike="noStrike">
                          <a:solidFill>
                            <a:srgbClr val="000000"/>
                          </a:solidFill>
                          <a:effectLst/>
                          <a:latin typeface="Calibri"/>
                        </a:rPr>
                        <a:t>22.81</a:t>
                      </a:r>
                    </a:p>
                  </a:txBody>
                  <a:tcPr marL="5368" marR="5368" marT="5368" marB="0" anchor="b">
                    <a:lnL>
                      <a:noFill/>
                    </a:lnL>
                    <a:lnR>
                      <a:noFill/>
                    </a:lnR>
                    <a:lnT>
                      <a:noFill/>
                    </a:lnT>
                    <a:lnB>
                      <a:noFill/>
                    </a:lnB>
                    <a:solidFill>
                      <a:srgbClr val="EFBF4C"/>
                    </a:solidFill>
                  </a:tcPr>
                </a:tc>
                <a:tc>
                  <a:txBody>
                    <a:bodyPr/>
                    <a:lstStyle/>
                    <a:p>
                      <a:pPr algn="r" fontAlgn="b"/>
                      <a:r>
                        <a:rPr lang="en-US" sz="600" b="0" i="0" u="none" strike="noStrike">
                          <a:solidFill>
                            <a:srgbClr val="000000"/>
                          </a:solidFill>
                          <a:effectLst/>
                          <a:latin typeface="Calibri"/>
                        </a:rPr>
                        <a:t>24.07</a:t>
                      </a:r>
                    </a:p>
                  </a:txBody>
                  <a:tcPr marL="5368" marR="5368" marT="5368" marB="0" anchor="b">
                    <a:lnL>
                      <a:noFill/>
                    </a:lnL>
                    <a:lnR>
                      <a:noFill/>
                    </a:lnR>
                    <a:lnT>
                      <a:noFill/>
                    </a:lnT>
                    <a:lnB>
                      <a:noFill/>
                    </a:lnB>
                    <a:solidFill>
                      <a:srgbClr val="FAED5F"/>
                    </a:solidFill>
                  </a:tcPr>
                </a:tc>
                <a:tc>
                  <a:txBody>
                    <a:bodyPr/>
                    <a:lstStyle/>
                    <a:p>
                      <a:pPr algn="r" fontAlgn="b"/>
                      <a:r>
                        <a:rPr lang="en-US" sz="600" b="0" i="0" u="none" strike="noStrike">
                          <a:solidFill>
                            <a:srgbClr val="000000"/>
                          </a:solidFill>
                          <a:effectLst/>
                          <a:latin typeface="Calibri"/>
                        </a:rPr>
                        <a:t>22.71</a:t>
                      </a:r>
                    </a:p>
                  </a:txBody>
                  <a:tcPr marL="5368" marR="5368" marT="5368" marB="0" anchor="b">
                    <a:lnL>
                      <a:noFill/>
                    </a:lnL>
                    <a:lnR>
                      <a:noFill/>
                    </a:lnR>
                    <a:lnT>
                      <a:noFill/>
                    </a:lnT>
                    <a:lnB>
                      <a:noFill/>
                    </a:lnB>
                    <a:solidFill>
                      <a:srgbClr val="EEBC4B"/>
                    </a:solidFill>
                  </a:tcPr>
                </a:tc>
                <a:tc>
                  <a:txBody>
                    <a:bodyPr/>
                    <a:lstStyle/>
                    <a:p>
                      <a:pPr algn="r" fontAlgn="b"/>
                      <a:r>
                        <a:rPr lang="en-US" sz="600" b="0" i="0" u="none" strike="noStrike">
                          <a:solidFill>
                            <a:srgbClr val="000000"/>
                          </a:solidFill>
                          <a:effectLst/>
                          <a:latin typeface="Calibri"/>
                        </a:rPr>
                        <a:t>22.41</a:t>
                      </a:r>
                    </a:p>
                  </a:txBody>
                  <a:tcPr marL="5368" marR="5368" marT="5368" marB="0" anchor="b">
                    <a:lnL>
                      <a:noFill/>
                    </a:lnL>
                    <a:lnR>
                      <a:noFill/>
                    </a:lnR>
                    <a:lnT>
                      <a:noFill/>
                    </a:lnT>
                    <a:lnB>
                      <a:noFill/>
                    </a:lnB>
                    <a:solidFill>
                      <a:srgbClr val="EBB147"/>
                    </a:solidFill>
                  </a:tcPr>
                </a:tc>
                <a:tc>
                  <a:txBody>
                    <a:bodyPr/>
                    <a:lstStyle/>
                    <a:p>
                      <a:pPr algn="r" fontAlgn="b"/>
                      <a:r>
                        <a:rPr lang="en-US" sz="600" b="0" i="0" u="none" strike="noStrike">
                          <a:solidFill>
                            <a:srgbClr val="000000"/>
                          </a:solidFill>
                          <a:effectLst/>
                          <a:latin typeface="Calibri"/>
                        </a:rPr>
                        <a:t>22.18</a:t>
                      </a:r>
                    </a:p>
                  </a:txBody>
                  <a:tcPr marL="5368" marR="5368" marT="5368" marB="0" anchor="b">
                    <a:lnL>
                      <a:noFill/>
                    </a:lnL>
                    <a:lnR>
                      <a:noFill/>
                    </a:lnR>
                    <a:lnT>
                      <a:noFill/>
                    </a:lnT>
                    <a:lnB>
                      <a:noFill/>
                    </a:lnB>
                    <a:solidFill>
                      <a:srgbClr val="E9A943"/>
                    </a:solidFill>
                  </a:tcPr>
                </a:tc>
                <a:tc>
                  <a:txBody>
                    <a:bodyPr/>
                    <a:lstStyle/>
                    <a:p>
                      <a:pPr algn="r" fontAlgn="b"/>
                      <a:r>
                        <a:rPr lang="en-US" sz="600" b="0" i="0" u="none" strike="noStrike">
                          <a:solidFill>
                            <a:srgbClr val="000000"/>
                          </a:solidFill>
                          <a:effectLst/>
                          <a:latin typeface="Calibri"/>
                        </a:rPr>
                        <a:t>20.96</a:t>
                      </a:r>
                    </a:p>
                  </a:txBody>
                  <a:tcPr marL="5368" marR="5368" marT="5368" marB="0" anchor="b">
                    <a:lnL>
                      <a:noFill/>
                    </a:lnL>
                    <a:lnR>
                      <a:noFill/>
                    </a:lnR>
                    <a:lnT>
                      <a:noFill/>
                    </a:lnT>
                    <a:lnB>
                      <a:noFill/>
                    </a:lnB>
                    <a:solidFill>
                      <a:srgbClr val="DE7D32"/>
                    </a:solidFill>
                  </a:tcPr>
                </a:tc>
                <a:tc>
                  <a:txBody>
                    <a:bodyPr/>
                    <a:lstStyle/>
                    <a:p>
                      <a:pPr algn="r" fontAlgn="b"/>
                      <a:r>
                        <a:rPr lang="en-US" sz="600" b="0" i="0" u="none" strike="noStrike">
                          <a:solidFill>
                            <a:srgbClr val="000000"/>
                          </a:solidFill>
                          <a:effectLst/>
                          <a:latin typeface="Calibri"/>
                        </a:rPr>
                        <a:t>26.68</a:t>
                      </a:r>
                    </a:p>
                  </a:txBody>
                  <a:tcPr marL="5368" marR="5368" marT="5368" marB="0" anchor="b">
                    <a:lnL>
                      <a:noFill/>
                    </a:lnL>
                    <a:lnR>
                      <a:noFill/>
                    </a:lnR>
                    <a:lnT>
                      <a:noFill/>
                    </a:lnT>
                    <a:lnB>
                      <a:noFill/>
                    </a:lnB>
                    <a:solidFill>
                      <a:srgbClr val="CFD96F"/>
                    </a:solidFill>
                  </a:tcPr>
                </a:tc>
              </a:tr>
              <a:tr h="125355">
                <a:tc>
                  <a:txBody>
                    <a:bodyPr/>
                    <a:lstStyle/>
                    <a:p>
                      <a:pPr algn="l" fontAlgn="b"/>
                      <a:r>
                        <a:rPr lang="en-US" sz="600" b="0" i="0" u="none" strike="noStrike">
                          <a:solidFill>
                            <a:srgbClr val="000000"/>
                          </a:solidFill>
                          <a:effectLst/>
                          <a:latin typeface="Calibri"/>
                        </a:rPr>
                        <a:t>1988</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18.96</a:t>
                      </a:r>
                    </a:p>
                  </a:txBody>
                  <a:tcPr marL="5368" marR="5368" marT="5368" marB="0" anchor="b">
                    <a:lnL>
                      <a:noFill/>
                    </a:lnL>
                    <a:lnR>
                      <a:noFill/>
                    </a:lnR>
                    <a:lnT>
                      <a:noFill/>
                    </a:lnT>
                    <a:lnB>
                      <a:noFill/>
                    </a:lnB>
                    <a:solidFill>
                      <a:srgbClr val="CD3515"/>
                    </a:solidFill>
                  </a:tcPr>
                </a:tc>
                <a:tc>
                  <a:txBody>
                    <a:bodyPr/>
                    <a:lstStyle/>
                    <a:p>
                      <a:pPr algn="r" fontAlgn="b"/>
                      <a:r>
                        <a:rPr lang="en-US" sz="600" b="0" i="0" u="none" strike="noStrike">
                          <a:solidFill>
                            <a:srgbClr val="000000"/>
                          </a:solidFill>
                          <a:effectLst/>
                          <a:latin typeface="Calibri"/>
                        </a:rPr>
                        <a:t>21.19</a:t>
                      </a:r>
                    </a:p>
                  </a:txBody>
                  <a:tcPr marL="5368" marR="5368" marT="5368" marB="0" anchor="b">
                    <a:lnL>
                      <a:noFill/>
                    </a:lnL>
                    <a:lnR>
                      <a:noFill/>
                    </a:lnR>
                    <a:lnT>
                      <a:noFill/>
                    </a:lnT>
                    <a:lnB>
                      <a:noFill/>
                    </a:lnB>
                    <a:solidFill>
                      <a:srgbClr val="E18535"/>
                    </a:solidFill>
                  </a:tcPr>
                </a:tc>
                <a:tc>
                  <a:txBody>
                    <a:bodyPr/>
                    <a:lstStyle/>
                    <a:p>
                      <a:pPr algn="r" fontAlgn="b"/>
                      <a:r>
                        <a:rPr lang="en-US" sz="600" b="0" i="0" u="none" strike="noStrike">
                          <a:solidFill>
                            <a:srgbClr val="000000"/>
                          </a:solidFill>
                          <a:effectLst/>
                          <a:latin typeface="Calibri"/>
                        </a:rPr>
                        <a:t>23.95</a:t>
                      </a:r>
                    </a:p>
                  </a:txBody>
                  <a:tcPr marL="5368" marR="5368" marT="5368" marB="0" anchor="b">
                    <a:lnL>
                      <a:noFill/>
                    </a:lnL>
                    <a:lnR>
                      <a:noFill/>
                    </a:lnR>
                    <a:lnT>
                      <a:noFill/>
                    </a:lnT>
                    <a:lnB>
                      <a:noFill/>
                    </a:lnB>
                    <a:solidFill>
                      <a:srgbClr val="F9E95D"/>
                    </a:solidFill>
                  </a:tcPr>
                </a:tc>
                <a:tc>
                  <a:txBody>
                    <a:bodyPr/>
                    <a:lstStyle/>
                    <a:p>
                      <a:pPr algn="r" fontAlgn="b"/>
                      <a:r>
                        <a:rPr lang="en-US" sz="600" b="0" i="0" u="none" strike="noStrike">
                          <a:solidFill>
                            <a:srgbClr val="000000"/>
                          </a:solidFill>
                          <a:effectLst/>
                          <a:latin typeface="Calibri"/>
                        </a:rPr>
                        <a:t>25.66</a:t>
                      </a:r>
                    </a:p>
                  </a:txBody>
                  <a:tcPr marL="5368" marR="5368" marT="5368" marB="0" anchor="b">
                    <a:lnL>
                      <a:noFill/>
                    </a:lnL>
                    <a:lnR>
                      <a:noFill/>
                    </a:lnR>
                    <a:lnT>
                      <a:noFill/>
                    </a:lnT>
                    <a:lnB>
                      <a:noFill/>
                    </a:lnB>
                    <a:solidFill>
                      <a:srgbClr val="E6EB6B"/>
                    </a:solidFill>
                  </a:tcPr>
                </a:tc>
                <a:tc>
                  <a:txBody>
                    <a:bodyPr/>
                    <a:lstStyle/>
                    <a:p>
                      <a:pPr algn="r" fontAlgn="b"/>
                      <a:r>
                        <a:rPr lang="en-US" sz="600" b="0" i="0" u="none" strike="noStrike">
                          <a:solidFill>
                            <a:srgbClr val="000000"/>
                          </a:solidFill>
                          <a:effectLst/>
                          <a:latin typeface="Calibri"/>
                        </a:rPr>
                        <a:t>28.91</a:t>
                      </a:r>
                    </a:p>
                  </a:txBody>
                  <a:tcPr marL="5368" marR="5368" marT="5368" marB="0" anchor="b">
                    <a:lnL>
                      <a:noFill/>
                    </a:lnL>
                    <a:lnR>
                      <a:noFill/>
                    </a:lnR>
                    <a:lnT>
                      <a:noFill/>
                    </a:lnT>
                    <a:lnB>
                      <a:noFill/>
                    </a:lnB>
                    <a:solidFill>
                      <a:srgbClr val="9CB079"/>
                    </a:solidFill>
                  </a:tcPr>
                </a:tc>
                <a:tc>
                  <a:txBody>
                    <a:bodyPr/>
                    <a:lstStyle/>
                    <a:p>
                      <a:pPr algn="r" fontAlgn="b"/>
                      <a:r>
                        <a:rPr lang="en-US" sz="600" b="0" i="0" u="none" strike="noStrike">
                          <a:solidFill>
                            <a:srgbClr val="000000"/>
                          </a:solidFill>
                          <a:effectLst/>
                          <a:latin typeface="Calibri"/>
                        </a:rPr>
                        <a:t>24.71</a:t>
                      </a:r>
                    </a:p>
                  </a:txBody>
                  <a:tcPr marL="5368" marR="5368" marT="5368" marB="0" anchor="b">
                    <a:lnL>
                      <a:noFill/>
                    </a:lnL>
                    <a:lnR>
                      <a:noFill/>
                    </a:lnR>
                    <a:lnT>
                      <a:noFill/>
                    </a:lnT>
                    <a:lnB>
                      <a:noFill/>
                    </a:lnB>
                    <a:solidFill>
                      <a:srgbClr val="FCFD66"/>
                    </a:solidFill>
                  </a:tcPr>
                </a:tc>
                <a:tc>
                  <a:txBody>
                    <a:bodyPr/>
                    <a:lstStyle/>
                    <a:p>
                      <a:pPr algn="r" fontAlgn="b"/>
                      <a:r>
                        <a:rPr lang="en-US" sz="600" b="0" i="0" u="none" strike="noStrike">
                          <a:solidFill>
                            <a:srgbClr val="000000"/>
                          </a:solidFill>
                          <a:effectLst/>
                          <a:latin typeface="Calibri"/>
                        </a:rPr>
                        <a:t>20.54</a:t>
                      </a:r>
                    </a:p>
                  </a:txBody>
                  <a:tcPr marL="5368" marR="5368" marT="5368" marB="0" anchor="b">
                    <a:lnL>
                      <a:noFill/>
                    </a:lnL>
                    <a:lnR>
                      <a:noFill/>
                    </a:lnR>
                    <a:lnT>
                      <a:noFill/>
                    </a:lnT>
                    <a:lnB>
                      <a:noFill/>
                    </a:lnB>
                    <a:solidFill>
                      <a:srgbClr val="DB6E2C"/>
                    </a:solidFill>
                  </a:tcPr>
                </a:tc>
                <a:tc>
                  <a:txBody>
                    <a:bodyPr/>
                    <a:lstStyle/>
                    <a:p>
                      <a:pPr algn="r" fontAlgn="b"/>
                      <a:r>
                        <a:rPr lang="en-US" sz="600" b="0" i="0" u="none" strike="noStrike">
                          <a:solidFill>
                            <a:srgbClr val="000000"/>
                          </a:solidFill>
                          <a:effectLst/>
                          <a:latin typeface="Calibri"/>
                        </a:rPr>
                        <a:t>22.26</a:t>
                      </a:r>
                    </a:p>
                  </a:txBody>
                  <a:tcPr marL="5368" marR="5368" marT="5368" marB="0" anchor="b">
                    <a:lnL>
                      <a:noFill/>
                    </a:lnL>
                    <a:lnR>
                      <a:noFill/>
                    </a:lnR>
                    <a:lnT>
                      <a:noFill/>
                    </a:lnT>
                    <a:lnB>
                      <a:noFill/>
                    </a:lnB>
                    <a:solidFill>
                      <a:srgbClr val="EAAC44"/>
                    </a:solidFill>
                  </a:tcPr>
                </a:tc>
                <a:tc>
                  <a:txBody>
                    <a:bodyPr/>
                    <a:lstStyle/>
                    <a:p>
                      <a:pPr algn="r" fontAlgn="b"/>
                      <a:r>
                        <a:rPr lang="en-US" sz="600" b="0" i="0" u="none" strike="noStrike">
                          <a:solidFill>
                            <a:srgbClr val="000000"/>
                          </a:solidFill>
                          <a:effectLst/>
                          <a:latin typeface="Calibri"/>
                        </a:rPr>
                        <a:t>19.36</a:t>
                      </a:r>
                    </a:p>
                  </a:txBody>
                  <a:tcPr marL="5368" marR="5368" marT="5368" marB="0" anchor="b">
                    <a:lnL>
                      <a:noFill/>
                    </a:lnL>
                    <a:lnR>
                      <a:noFill/>
                    </a:lnR>
                    <a:lnT>
                      <a:noFill/>
                    </a:lnT>
                    <a:lnB>
                      <a:noFill/>
                    </a:lnB>
                    <a:solidFill>
                      <a:srgbClr val="D0431B"/>
                    </a:solidFill>
                  </a:tcPr>
                </a:tc>
                <a:tc>
                  <a:txBody>
                    <a:bodyPr/>
                    <a:lstStyle/>
                    <a:p>
                      <a:pPr algn="r" fontAlgn="b"/>
                      <a:r>
                        <a:rPr lang="en-US" sz="600" b="0" i="0" u="none" strike="noStrike">
                          <a:solidFill>
                            <a:srgbClr val="000000"/>
                          </a:solidFill>
                          <a:effectLst/>
                          <a:latin typeface="Calibri"/>
                        </a:rPr>
                        <a:t>18.32</a:t>
                      </a:r>
                    </a:p>
                  </a:txBody>
                  <a:tcPr marL="5368" marR="5368" marT="5368" marB="0" anchor="b">
                    <a:lnL>
                      <a:noFill/>
                    </a:lnL>
                    <a:lnR>
                      <a:noFill/>
                    </a:lnR>
                    <a:lnT>
                      <a:noFill/>
                    </a:lnT>
                    <a:lnB>
                      <a:noFill/>
                    </a:lnB>
                    <a:solidFill>
                      <a:srgbClr val="C71E0C"/>
                    </a:solidFill>
                  </a:tcPr>
                </a:tc>
                <a:tc>
                  <a:txBody>
                    <a:bodyPr/>
                    <a:lstStyle/>
                    <a:p>
                      <a:pPr algn="r" fontAlgn="b"/>
                      <a:r>
                        <a:rPr lang="en-US" sz="600" b="0" i="0" u="none" strike="noStrike">
                          <a:solidFill>
                            <a:srgbClr val="000000"/>
                          </a:solidFill>
                          <a:effectLst/>
                          <a:latin typeface="Calibri"/>
                        </a:rPr>
                        <a:t>15.97</a:t>
                      </a:r>
                    </a:p>
                  </a:txBody>
                  <a:tcPr marL="5368" marR="5368" marT="5368" marB="0" anchor="b">
                    <a:lnL>
                      <a:noFill/>
                    </a:lnL>
                    <a:lnR>
                      <a:noFill/>
                    </a:lnR>
                    <a:lnT>
                      <a:noFill/>
                    </a:lnT>
                    <a:lnB>
                      <a:noFill/>
                    </a:lnB>
                    <a:solidFill>
                      <a:srgbClr val="C00000"/>
                    </a:solidFill>
                  </a:tcPr>
                </a:tc>
                <a:tc>
                  <a:txBody>
                    <a:bodyPr/>
                    <a:lstStyle/>
                    <a:p>
                      <a:pPr algn="r" fontAlgn="b"/>
                      <a:r>
                        <a:rPr lang="en-US" sz="600" b="0" i="0" u="none" strike="noStrike">
                          <a:solidFill>
                            <a:srgbClr val="000000"/>
                          </a:solidFill>
                          <a:effectLst/>
                          <a:latin typeface="Calibri"/>
                        </a:rPr>
                        <a:t>17.33</a:t>
                      </a:r>
                    </a:p>
                  </a:txBody>
                  <a:tcPr marL="5368" marR="5368" marT="5368" marB="0" anchor="b">
                    <a:lnL>
                      <a:noFill/>
                    </a:lnL>
                    <a:lnR>
                      <a:noFill/>
                    </a:lnR>
                    <a:lnT>
                      <a:noFill/>
                    </a:lnT>
                    <a:lnB>
                      <a:noFill/>
                    </a:lnB>
                    <a:solidFill>
                      <a:srgbClr val="C00000"/>
                    </a:solidFill>
                  </a:tcPr>
                </a:tc>
                <a:tc>
                  <a:txBody>
                    <a:bodyPr/>
                    <a:lstStyle/>
                    <a:p>
                      <a:pPr algn="r" fontAlgn="b"/>
                      <a:r>
                        <a:rPr lang="en-US" sz="600" b="0" i="0" u="none" strike="noStrike">
                          <a:solidFill>
                            <a:srgbClr val="000000"/>
                          </a:solidFill>
                          <a:effectLst/>
                          <a:latin typeface="Calibri"/>
                        </a:rPr>
                        <a:t>21.43</a:t>
                      </a:r>
                    </a:p>
                  </a:txBody>
                  <a:tcPr marL="5368" marR="5368" marT="5368" marB="0" anchor="b">
                    <a:lnL>
                      <a:noFill/>
                    </a:lnL>
                    <a:lnR>
                      <a:noFill/>
                    </a:lnR>
                    <a:lnT>
                      <a:noFill/>
                    </a:lnT>
                    <a:lnB>
                      <a:noFill/>
                    </a:lnB>
                    <a:solidFill>
                      <a:srgbClr val="E38E38"/>
                    </a:solidFill>
                  </a:tcPr>
                </a:tc>
              </a:tr>
              <a:tr h="125355">
                <a:tc>
                  <a:txBody>
                    <a:bodyPr/>
                    <a:lstStyle/>
                    <a:p>
                      <a:pPr algn="l" fontAlgn="b"/>
                      <a:r>
                        <a:rPr lang="en-US" sz="600" b="0" i="0" u="none" strike="noStrike">
                          <a:solidFill>
                            <a:srgbClr val="000000"/>
                          </a:solidFill>
                          <a:effectLst/>
                          <a:latin typeface="Calibri"/>
                        </a:rPr>
                        <a:t>1989</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19.29</a:t>
                      </a:r>
                    </a:p>
                  </a:txBody>
                  <a:tcPr marL="5368" marR="5368" marT="5368" marB="0" anchor="b">
                    <a:lnL>
                      <a:noFill/>
                    </a:lnL>
                    <a:lnR>
                      <a:noFill/>
                    </a:lnR>
                    <a:lnT>
                      <a:noFill/>
                    </a:lnT>
                    <a:lnB>
                      <a:noFill/>
                    </a:lnB>
                    <a:solidFill>
                      <a:srgbClr val="D0411A"/>
                    </a:solidFill>
                  </a:tcPr>
                </a:tc>
                <a:tc>
                  <a:txBody>
                    <a:bodyPr/>
                    <a:lstStyle/>
                    <a:p>
                      <a:pPr algn="r" fontAlgn="b"/>
                      <a:r>
                        <a:rPr lang="en-US" sz="600" b="0" i="0" u="none" strike="noStrike">
                          <a:solidFill>
                            <a:srgbClr val="000000"/>
                          </a:solidFill>
                          <a:effectLst/>
                          <a:latin typeface="Calibri"/>
                        </a:rPr>
                        <a:t>21.46</a:t>
                      </a:r>
                    </a:p>
                  </a:txBody>
                  <a:tcPr marL="5368" marR="5368" marT="5368" marB="0" anchor="b">
                    <a:lnL>
                      <a:noFill/>
                    </a:lnL>
                    <a:lnR>
                      <a:noFill/>
                    </a:lnR>
                    <a:lnT>
                      <a:noFill/>
                    </a:lnT>
                    <a:lnB>
                      <a:noFill/>
                    </a:lnB>
                    <a:solidFill>
                      <a:srgbClr val="E38F39"/>
                    </a:solidFill>
                  </a:tcPr>
                </a:tc>
                <a:tc>
                  <a:txBody>
                    <a:bodyPr/>
                    <a:lstStyle/>
                    <a:p>
                      <a:pPr algn="r" fontAlgn="b"/>
                      <a:r>
                        <a:rPr lang="en-US" sz="600" b="0" i="0" u="none" strike="noStrike">
                          <a:solidFill>
                            <a:srgbClr val="000000"/>
                          </a:solidFill>
                          <a:effectLst/>
                          <a:latin typeface="Calibri"/>
                        </a:rPr>
                        <a:t>24.63</a:t>
                      </a:r>
                    </a:p>
                  </a:txBody>
                  <a:tcPr marL="5368" marR="5368" marT="5368" marB="0" anchor="b">
                    <a:lnL>
                      <a:noFill/>
                    </a:lnL>
                    <a:lnR>
                      <a:noFill/>
                    </a:lnR>
                    <a:lnT>
                      <a:noFill/>
                    </a:lnT>
                    <a:lnB>
                      <a:noFill/>
                    </a:lnB>
                    <a:solidFill>
                      <a:srgbClr val="FEFE66"/>
                    </a:solidFill>
                  </a:tcPr>
                </a:tc>
                <a:tc>
                  <a:txBody>
                    <a:bodyPr/>
                    <a:lstStyle/>
                    <a:p>
                      <a:pPr algn="r" fontAlgn="b"/>
                      <a:r>
                        <a:rPr lang="en-US" sz="600" b="0" i="0" u="none" strike="noStrike">
                          <a:solidFill>
                            <a:srgbClr val="000000"/>
                          </a:solidFill>
                          <a:effectLst/>
                          <a:latin typeface="Calibri"/>
                        </a:rPr>
                        <a:t>27.40</a:t>
                      </a:r>
                    </a:p>
                  </a:txBody>
                  <a:tcPr marL="5368" marR="5368" marT="5368" marB="0" anchor="b">
                    <a:lnL>
                      <a:noFill/>
                    </a:lnL>
                    <a:lnR>
                      <a:noFill/>
                    </a:lnR>
                    <a:lnT>
                      <a:noFill/>
                    </a:lnT>
                    <a:lnB>
                      <a:noFill/>
                    </a:lnB>
                    <a:solidFill>
                      <a:srgbClr val="BECB73"/>
                    </a:solidFill>
                  </a:tcPr>
                </a:tc>
                <a:tc>
                  <a:txBody>
                    <a:bodyPr/>
                    <a:lstStyle/>
                    <a:p>
                      <a:pPr algn="r" fontAlgn="b"/>
                      <a:r>
                        <a:rPr lang="en-US" sz="600" b="0" i="0" u="none" strike="noStrike">
                          <a:solidFill>
                            <a:srgbClr val="000000"/>
                          </a:solidFill>
                          <a:effectLst/>
                          <a:latin typeface="Calibri"/>
                        </a:rPr>
                        <a:t>30.70</a:t>
                      </a:r>
                    </a:p>
                  </a:txBody>
                  <a:tcPr marL="5368" marR="5368" marT="5368" marB="0" anchor="b">
                    <a:lnL>
                      <a:noFill/>
                    </a:lnL>
                    <a:lnR>
                      <a:noFill/>
                    </a:lnR>
                    <a:lnT>
                      <a:noFill/>
                    </a:lnT>
                    <a:lnB>
                      <a:noFill/>
                    </a:lnB>
                    <a:solidFill>
                      <a:srgbClr val="728F82"/>
                    </a:solidFill>
                  </a:tcPr>
                </a:tc>
                <a:tc>
                  <a:txBody>
                    <a:bodyPr/>
                    <a:lstStyle/>
                    <a:p>
                      <a:pPr algn="r" fontAlgn="b"/>
                      <a:r>
                        <a:rPr lang="en-US" sz="600" b="0" i="0" u="none" strike="noStrike">
                          <a:solidFill>
                            <a:srgbClr val="000000"/>
                          </a:solidFill>
                          <a:effectLst/>
                          <a:latin typeface="Calibri"/>
                        </a:rPr>
                        <a:t>29.89</a:t>
                      </a:r>
                    </a:p>
                  </a:txBody>
                  <a:tcPr marL="5368" marR="5368" marT="5368" marB="0" anchor="b">
                    <a:lnL>
                      <a:noFill/>
                    </a:lnL>
                    <a:lnR>
                      <a:noFill/>
                    </a:lnR>
                    <a:lnT>
                      <a:noFill/>
                    </a:lnT>
                    <a:lnB>
                      <a:noFill/>
                    </a:lnB>
                    <a:solidFill>
                      <a:srgbClr val="859E7E"/>
                    </a:solidFill>
                  </a:tcPr>
                </a:tc>
                <a:tc>
                  <a:txBody>
                    <a:bodyPr/>
                    <a:lstStyle/>
                    <a:p>
                      <a:pPr algn="r" fontAlgn="b"/>
                      <a:r>
                        <a:rPr lang="en-US" sz="600" b="0" i="0" u="none" strike="noStrike">
                          <a:solidFill>
                            <a:srgbClr val="000000"/>
                          </a:solidFill>
                          <a:effectLst/>
                          <a:latin typeface="Calibri"/>
                        </a:rPr>
                        <a:t>24.55</a:t>
                      </a:r>
                    </a:p>
                  </a:txBody>
                  <a:tcPr marL="5368" marR="5368" marT="5368" marB="0" anchor="b">
                    <a:lnL>
                      <a:noFill/>
                    </a:lnL>
                    <a:lnR>
                      <a:noFill/>
                    </a:lnR>
                    <a:lnT>
                      <a:noFill/>
                    </a:lnT>
                    <a:lnB>
                      <a:noFill/>
                    </a:lnB>
                    <a:solidFill>
                      <a:srgbClr val="FEFE65"/>
                    </a:solidFill>
                  </a:tcPr>
                </a:tc>
                <a:tc>
                  <a:txBody>
                    <a:bodyPr/>
                    <a:lstStyle/>
                    <a:p>
                      <a:pPr algn="r" fontAlgn="b"/>
                      <a:r>
                        <a:rPr lang="en-US" sz="600" b="0" i="0" u="none" strike="noStrike">
                          <a:solidFill>
                            <a:srgbClr val="000000"/>
                          </a:solidFill>
                          <a:effectLst/>
                          <a:latin typeface="Calibri"/>
                        </a:rPr>
                        <a:t>24.15</a:t>
                      </a:r>
                    </a:p>
                  </a:txBody>
                  <a:tcPr marL="5368" marR="5368" marT="5368" marB="0" anchor="b">
                    <a:lnL>
                      <a:noFill/>
                    </a:lnL>
                    <a:lnR>
                      <a:noFill/>
                    </a:lnR>
                    <a:lnT>
                      <a:noFill/>
                    </a:lnT>
                    <a:lnB>
                      <a:noFill/>
                    </a:lnB>
                    <a:solidFill>
                      <a:srgbClr val="FBF060"/>
                    </a:solidFill>
                  </a:tcPr>
                </a:tc>
                <a:tc>
                  <a:txBody>
                    <a:bodyPr/>
                    <a:lstStyle/>
                    <a:p>
                      <a:pPr algn="r" fontAlgn="b"/>
                      <a:r>
                        <a:rPr lang="en-US" sz="600" b="0" i="0" u="none" strike="noStrike" dirty="0">
                          <a:solidFill>
                            <a:srgbClr val="000000"/>
                          </a:solidFill>
                          <a:effectLst/>
                          <a:latin typeface="Calibri"/>
                        </a:rPr>
                        <a:t>22.56</a:t>
                      </a:r>
                    </a:p>
                  </a:txBody>
                  <a:tcPr marL="5368" marR="5368" marT="5368" marB="0" anchor="b">
                    <a:lnL>
                      <a:noFill/>
                    </a:lnL>
                    <a:lnR>
                      <a:noFill/>
                    </a:lnR>
                    <a:lnT>
                      <a:noFill/>
                    </a:lnT>
                    <a:lnB>
                      <a:noFill/>
                    </a:lnB>
                    <a:solidFill>
                      <a:srgbClr val="EDB749"/>
                    </a:solidFill>
                  </a:tcPr>
                </a:tc>
                <a:tc>
                  <a:txBody>
                    <a:bodyPr/>
                    <a:lstStyle/>
                    <a:p>
                      <a:pPr algn="r" fontAlgn="b"/>
                      <a:r>
                        <a:rPr lang="en-US" sz="600" b="0" i="0" u="none" strike="noStrike">
                          <a:solidFill>
                            <a:srgbClr val="000000"/>
                          </a:solidFill>
                          <a:effectLst/>
                          <a:latin typeface="Calibri"/>
                        </a:rPr>
                        <a:t>20.09</a:t>
                      </a:r>
                    </a:p>
                  </a:txBody>
                  <a:tcPr marL="5368" marR="5368" marT="5368" marB="0" anchor="b">
                    <a:lnL>
                      <a:noFill/>
                    </a:lnL>
                    <a:lnR>
                      <a:noFill/>
                    </a:lnR>
                    <a:lnT>
                      <a:noFill/>
                    </a:lnT>
                    <a:lnB>
                      <a:noFill/>
                    </a:lnB>
                    <a:solidFill>
                      <a:srgbClr val="D75D25"/>
                    </a:solidFill>
                  </a:tcPr>
                </a:tc>
                <a:tc>
                  <a:txBody>
                    <a:bodyPr/>
                    <a:lstStyle/>
                    <a:p>
                      <a:pPr algn="r" fontAlgn="b"/>
                      <a:r>
                        <a:rPr lang="en-US" sz="600" b="0" i="0" u="none" strike="noStrike">
                          <a:solidFill>
                            <a:srgbClr val="000000"/>
                          </a:solidFill>
                          <a:effectLst/>
                          <a:latin typeface="Calibri"/>
                        </a:rPr>
                        <a:t>18.88</a:t>
                      </a:r>
                    </a:p>
                  </a:txBody>
                  <a:tcPr marL="5368" marR="5368" marT="5368" marB="0" anchor="b">
                    <a:lnL>
                      <a:noFill/>
                    </a:lnL>
                    <a:lnR>
                      <a:noFill/>
                    </a:lnR>
                    <a:lnT>
                      <a:noFill/>
                    </a:lnT>
                    <a:lnB>
                      <a:noFill/>
                    </a:lnB>
                    <a:solidFill>
                      <a:srgbClr val="CC3214"/>
                    </a:solidFill>
                  </a:tcPr>
                </a:tc>
                <a:tc>
                  <a:txBody>
                    <a:bodyPr/>
                    <a:lstStyle/>
                    <a:p>
                      <a:pPr algn="r" fontAlgn="b"/>
                      <a:r>
                        <a:rPr lang="en-US" sz="600" b="0" i="0" u="none" strike="noStrike">
                          <a:solidFill>
                            <a:srgbClr val="000000"/>
                          </a:solidFill>
                          <a:effectLst/>
                          <a:latin typeface="Calibri"/>
                        </a:rPr>
                        <a:t>20.55</a:t>
                      </a:r>
                    </a:p>
                  </a:txBody>
                  <a:tcPr marL="5368" marR="5368" marT="5368" marB="0" anchor="b">
                    <a:lnL>
                      <a:noFill/>
                    </a:lnL>
                    <a:lnR>
                      <a:noFill/>
                    </a:lnR>
                    <a:lnT>
                      <a:noFill/>
                    </a:lnT>
                    <a:lnB>
                      <a:noFill/>
                    </a:lnB>
                    <a:solidFill>
                      <a:srgbClr val="DB6E2C"/>
                    </a:solidFill>
                  </a:tcPr>
                </a:tc>
                <a:tc>
                  <a:txBody>
                    <a:bodyPr/>
                    <a:lstStyle/>
                    <a:p>
                      <a:pPr algn="r" fontAlgn="b"/>
                      <a:r>
                        <a:rPr lang="en-US" sz="600" b="0" i="0" u="none" strike="noStrike">
                          <a:solidFill>
                            <a:srgbClr val="000000"/>
                          </a:solidFill>
                          <a:effectLst/>
                          <a:latin typeface="Calibri"/>
                        </a:rPr>
                        <a:t>23.68</a:t>
                      </a:r>
                    </a:p>
                  </a:txBody>
                  <a:tcPr marL="5368" marR="5368" marT="5368" marB="0" anchor="b">
                    <a:lnL>
                      <a:noFill/>
                    </a:lnL>
                    <a:lnR>
                      <a:noFill/>
                    </a:lnR>
                    <a:lnT>
                      <a:noFill/>
                    </a:lnT>
                    <a:lnB>
                      <a:noFill/>
                    </a:lnB>
                    <a:solidFill>
                      <a:srgbClr val="F7DF59"/>
                    </a:solidFill>
                  </a:tcPr>
                </a:tc>
              </a:tr>
              <a:tr h="125355">
                <a:tc>
                  <a:txBody>
                    <a:bodyPr/>
                    <a:lstStyle/>
                    <a:p>
                      <a:pPr algn="l" fontAlgn="b"/>
                      <a:r>
                        <a:rPr lang="en-US" sz="600" b="0" i="0" u="none" strike="noStrike">
                          <a:solidFill>
                            <a:srgbClr val="000000"/>
                          </a:solidFill>
                          <a:effectLst/>
                          <a:latin typeface="Calibri"/>
                        </a:rPr>
                        <a:t>1990</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20.11</a:t>
                      </a:r>
                    </a:p>
                  </a:txBody>
                  <a:tcPr marL="5368" marR="5368" marT="5368" marB="0" anchor="b">
                    <a:lnL>
                      <a:noFill/>
                    </a:lnL>
                    <a:lnR>
                      <a:noFill/>
                    </a:lnR>
                    <a:lnT>
                      <a:noFill/>
                    </a:lnT>
                    <a:lnB>
                      <a:noFill/>
                    </a:lnB>
                    <a:solidFill>
                      <a:srgbClr val="D75E25"/>
                    </a:solidFill>
                  </a:tcPr>
                </a:tc>
                <a:tc>
                  <a:txBody>
                    <a:bodyPr/>
                    <a:lstStyle/>
                    <a:p>
                      <a:pPr algn="r" fontAlgn="b"/>
                      <a:r>
                        <a:rPr lang="en-US" sz="600" b="0" i="0" u="none" strike="noStrike">
                          <a:solidFill>
                            <a:srgbClr val="000000"/>
                          </a:solidFill>
                          <a:effectLst/>
                          <a:latin typeface="Calibri"/>
                        </a:rPr>
                        <a:t>24.44</a:t>
                      </a:r>
                    </a:p>
                  </a:txBody>
                  <a:tcPr marL="5368" marR="5368" marT="5368" marB="0" anchor="b">
                    <a:lnL>
                      <a:noFill/>
                    </a:lnL>
                    <a:lnR>
                      <a:noFill/>
                    </a:lnR>
                    <a:lnT>
                      <a:noFill/>
                    </a:lnT>
                    <a:lnB>
                      <a:noFill/>
                    </a:lnB>
                    <a:solidFill>
                      <a:srgbClr val="FEFA64"/>
                    </a:solidFill>
                  </a:tcPr>
                </a:tc>
                <a:tc>
                  <a:txBody>
                    <a:bodyPr/>
                    <a:lstStyle/>
                    <a:p>
                      <a:pPr algn="r" fontAlgn="b"/>
                      <a:r>
                        <a:rPr lang="en-US" sz="600" b="0" i="0" u="none" strike="noStrike">
                          <a:solidFill>
                            <a:srgbClr val="000000"/>
                          </a:solidFill>
                          <a:effectLst/>
                          <a:latin typeface="Calibri"/>
                        </a:rPr>
                        <a:t>30.78</a:t>
                      </a:r>
                    </a:p>
                  </a:txBody>
                  <a:tcPr marL="5368" marR="5368" marT="5368" marB="0" anchor="b">
                    <a:lnL>
                      <a:noFill/>
                    </a:lnL>
                    <a:lnR>
                      <a:noFill/>
                    </a:lnR>
                    <a:lnT>
                      <a:noFill/>
                    </a:lnT>
                    <a:lnB>
                      <a:noFill/>
                    </a:lnB>
                    <a:solidFill>
                      <a:srgbClr val="718D82"/>
                    </a:solidFill>
                  </a:tcPr>
                </a:tc>
                <a:tc>
                  <a:txBody>
                    <a:bodyPr/>
                    <a:lstStyle/>
                    <a:p>
                      <a:pPr algn="r" fontAlgn="b"/>
                      <a:r>
                        <a:rPr lang="en-US" sz="600" b="0" i="0" u="none" strike="noStrike">
                          <a:solidFill>
                            <a:srgbClr val="000000"/>
                          </a:solidFill>
                          <a:effectLst/>
                          <a:latin typeface="Calibri"/>
                        </a:rPr>
                        <a:t>33.81</a:t>
                      </a:r>
                    </a:p>
                  </a:txBody>
                  <a:tcPr marL="5368" marR="5368" marT="5368" marB="0" anchor="b">
                    <a:lnL>
                      <a:noFill/>
                    </a:lnL>
                    <a:lnR>
                      <a:noFill/>
                    </a:lnR>
                    <a:lnT>
                      <a:noFill/>
                    </a:lnT>
                    <a:lnB>
                      <a:noFill/>
                    </a:lnB>
                    <a:solidFill>
                      <a:srgbClr val="2B5690"/>
                    </a:solidFill>
                  </a:tcPr>
                </a:tc>
                <a:tc>
                  <a:txBody>
                    <a:bodyPr/>
                    <a:lstStyle/>
                    <a:p>
                      <a:pPr algn="r" fontAlgn="b"/>
                      <a:r>
                        <a:rPr lang="en-US" sz="600" b="0" i="0" u="none" strike="noStrike">
                          <a:solidFill>
                            <a:srgbClr val="000000"/>
                          </a:solidFill>
                          <a:effectLst/>
                          <a:latin typeface="Calibri"/>
                        </a:rPr>
                        <a:t>33.74</a:t>
                      </a:r>
                    </a:p>
                  </a:txBody>
                  <a:tcPr marL="5368" marR="5368" marT="5368" marB="0" anchor="b">
                    <a:lnL>
                      <a:noFill/>
                    </a:lnL>
                    <a:lnR>
                      <a:noFill/>
                    </a:lnR>
                    <a:lnT>
                      <a:noFill/>
                    </a:lnT>
                    <a:lnB>
                      <a:noFill/>
                    </a:lnB>
                    <a:solidFill>
                      <a:srgbClr val="2D5790"/>
                    </a:solidFill>
                  </a:tcPr>
                </a:tc>
                <a:tc>
                  <a:txBody>
                    <a:bodyPr/>
                    <a:lstStyle/>
                    <a:p>
                      <a:pPr algn="r" fontAlgn="b"/>
                      <a:r>
                        <a:rPr lang="en-US" sz="600" b="0" i="0" u="none" strike="noStrike">
                          <a:solidFill>
                            <a:srgbClr val="000000"/>
                          </a:solidFill>
                          <a:effectLst/>
                          <a:latin typeface="Calibri"/>
                        </a:rPr>
                        <a:t>26.98</a:t>
                      </a:r>
                    </a:p>
                  </a:txBody>
                  <a:tcPr marL="5368" marR="5368" marT="5368" marB="0" anchor="b">
                    <a:lnL>
                      <a:noFill/>
                    </a:lnL>
                    <a:lnR>
                      <a:noFill/>
                    </a:lnR>
                    <a:lnT>
                      <a:noFill/>
                    </a:lnT>
                    <a:lnB>
                      <a:noFill/>
                    </a:lnB>
                    <a:solidFill>
                      <a:srgbClr val="C8D371"/>
                    </a:solidFill>
                  </a:tcPr>
                </a:tc>
                <a:tc>
                  <a:txBody>
                    <a:bodyPr/>
                    <a:lstStyle/>
                    <a:p>
                      <a:pPr algn="r" fontAlgn="b"/>
                      <a:r>
                        <a:rPr lang="en-US" sz="600" b="0" i="0" u="none" strike="noStrike">
                          <a:solidFill>
                            <a:srgbClr val="000000"/>
                          </a:solidFill>
                          <a:effectLst/>
                          <a:latin typeface="Calibri"/>
                        </a:rPr>
                        <a:t>22.69</a:t>
                      </a:r>
                    </a:p>
                  </a:txBody>
                  <a:tcPr marL="5368" marR="5368" marT="5368" marB="0" anchor="b">
                    <a:lnL>
                      <a:noFill/>
                    </a:lnL>
                    <a:lnR>
                      <a:noFill/>
                    </a:lnR>
                    <a:lnT>
                      <a:noFill/>
                    </a:lnT>
                    <a:lnB>
                      <a:noFill/>
                    </a:lnB>
                    <a:solidFill>
                      <a:srgbClr val="EEBB4B"/>
                    </a:solidFill>
                  </a:tcPr>
                </a:tc>
                <a:tc>
                  <a:txBody>
                    <a:bodyPr/>
                    <a:lstStyle/>
                    <a:p>
                      <a:pPr algn="r" fontAlgn="b"/>
                      <a:r>
                        <a:rPr lang="en-US" sz="600" b="0" i="0" u="none" strike="noStrike">
                          <a:solidFill>
                            <a:srgbClr val="000000"/>
                          </a:solidFill>
                          <a:effectLst/>
                          <a:latin typeface="Calibri"/>
                        </a:rPr>
                        <a:t>24.17</a:t>
                      </a:r>
                    </a:p>
                  </a:txBody>
                  <a:tcPr marL="5368" marR="5368" marT="5368" marB="0" anchor="b">
                    <a:lnL>
                      <a:noFill/>
                    </a:lnL>
                    <a:lnR>
                      <a:noFill/>
                    </a:lnR>
                    <a:lnT>
                      <a:noFill/>
                    </a:lnT>
                    <a:lnB>
                      <a:noFill/>
                    </a:lnB>
                    <a:solidFill>
                      <a:srgbClr val="FBF160"/>
                    </a:solidFill>
                  </a:tcPr>
                </a:tc>
                <a:tc>
                  <a:txBody>
                    <a:bodyPr/>
                    <a:lstStyle/>
                    <a:p>
                      <a:pPr algn="r" fontAlgn="b"/>
                      <a:r>
                        <a:rPr lang="en-US" sz="600" b="0" i="0" u="none" strike="noStrike">
                          <a:solidFill>
                            <a:srgbClr val="000000"/>
                          </a:solidFill>
                          <a:effectLst/>
                          <a:latin typeface="Calibri"/>
                        </a:rPr>
                        <a:t>23.40</a:t>
                      </a:r>
                    </a:p>
                  </a:txBody>
                  <a:tcPr marL="5368" marR="5368" marT="5368" marB="0" anchor="b">
                    <a:lnL>
                      <a:noFill/>
                    </a:lnL>
                    <a:lnR>
                      <a:noFill/>
                    </a:lnR>
                    <a:lnT>
                      <a:noFill/>
                    </a:lnT>
                    <a:lnB>
                      <a:noFill/>
                    </a:lnB>
                    <a:solidFill>
                      <a:srgbClr val="F4D555"/>
                    </a:solidFill>
                  </a:tcPr>
                </a:tc>
                <a:tc>
                  <a:txBody>
                    <a:bodyPr/>
                    <a:lstStyle/>
                    <a:p>
                      <a:pPr algn="r" fontAlgn="b"/>
                      <a:r>
                        <a:rPr lang="en-US" sz="600" b="0" i="0" u="none" strike="noStrike" dirty="0">
                          <a:solidFill>
                            <a:srgbClr val="000000"/>
                          </a:solidFill>
                          <a:effectLst/>
                          <a:latin typeface="Calibri"/>
                        </a:rPr>
                        <a:t>20.54</a:t>
                      </a:r>
                    </a:p>
                  </a:txBody>
                  <a:tcPr marL="5368" marR="5368" marT="5368" marB="0" anchor="b">
                    <a:lnL>
                      <a:noFill/>
                    </a:lnL>
                    <a:lnR>
                      <a:noFill/>
                    </a:lnR>
                    <a:lnT>
                      <a:noFill/>
                    </a:lnT>
                    <a:lnB>
                      <a:noFill/>
                    </a:lnB>
                    <a:solidFill>
                      <a:srgbClr val="DB6E2C"/>
                    </a:solidFill>
                  </a:tcPr>
                </a:tc>
                <a:tc>
                  <a:txBody>
                    <a:bodyPr/>
                    <a:lstStyle/>
                    <a:p>
                      <a:pPr algn="r" fontAlgn="b"/>
                      <a:r>
                        <a:rPr lang="en-US" sz="600" b="0" i="0" u="none" strike="noStrike">
                          <a:solidFill>
                            <a:srgbClr val="000000"/>
                          </a:solidFill>
                          <a:effectLst/>
                          <a:latin typeface="Calibri"/>
                        </a:rPr>
                        <a:t>18.98</a:t>
                      </a:r>
                    </a:p>
                  </a:txBody>
                  <a:tcPr marL="5368" marR="5368" marT="5368" marB="0" anchor="b">
                    <a:lnL>
                      <a:noFill/>
                    </a:lnL>
                    <a:lnR>
                      <a:noFill/>
                    </a:lnR>
                    <a:lnT>
                      <a:noFill/>
                    </a:lnT>
                    <a:lnB>
                      <a:noFill/>
                    </a:lnB>
                    <a:solidFill>
                      <a:srgbClr val="CD3615"/>
                    </a:solidFill>
                  </a:tcPr>
                </a:tc>
                <a:tc>
                  <a:txBody>
                    <a:bodyPr/>
                    <a:lstStyle/>
                    <a:p>
                      <a:pPr algn="r" fontAlgn="b"/>
                      <a:r>
                        <a:rPr lang="en-US" sz="600" b="0" i="0" u="none" strike="noStrike">
                          <a:solidFill>
                            <a:srgbClr val="000000"/>
                          </a:solidFill>
                          <a:effectLst/>
                          <a:latin typeface="Calibri"/>
                        </a:rPr>
                        <a:t>17.71</a:t>
                      </a:r>
                    </a:p>
                  </a:txBody>
                  <a:tcPr marL="5368" marR="5368" marT="5368" marB="0" anchor="b">
                    <a:lnL>
                      <a:noFill/>
                    </a:lnL>
                    <a:lnR>
                      <a:noFill/>
                    </a:lnR>
                    <a:lnT>
                      <a:noFill/>
                    </a:lnT>
                    <a:lnB>
                      <a:noFill/>
                    </a:lnB>
                    <a:solidFill>
                      <a:srgbClr val="C10803"/>
                    </a:solidFill>
                  </a:tcPr>
                </a:tc>
                <a:tc>
                  <a:txBody>
                    <a:bodyPr/>
                    <a:lstStyle/>
                    <a:p>
                      <a:pPr algn="r" fontAlgn="b"/>
                      <a:r>
                        <a:rPr lang="en-US" sz="600" b="0" i="0" u="none" strike="noStrike">
                          <a:solidFill>
                            <a:srgbClr val="000000"/>
                          </a:solidFill>
                          <a:effectLst/>
                          <a:latin typeface="Calibri"/>
                        </a:rPr>
                        <a:t>24.78</a:t>
                      </a:r>
                    </a:p>
                  </a:txBody>
                  <a:tcPr marL="5368" marR="5368" marT="5368" marB="0" anchor="b">
                    <a:lnL>
                      <a:noFill/>
                    </a:lnL>
                    <a:lnR>
                      <a:noFill/>
                    </a:lnR>
                    <a:lnT>
                      <a:noFill/>
                    </a:lnT>
                    <a:lnB>
                      <a:noFill/>
                    </a:lnB>
                    <a:solidFill>
                      <a:srgbClr val="FAFB67"/>
                    </a:solidFill>
                  </a:tcPr>
                </a:tc>
              </a:tr>
              <a:tr h="125355">
                <a:tc>
                  <a:txBody>
                    <a:bodyPr/>
                    <a:lstStyle/>
                    <a:p>
                      <a:pPr algn="l" fontAlgn="b"/>
                      <a:r>
                        <a:rPr lang="en-US" sz="600" b="0" i="0" u="none" strike="noStrike">
                          <a:solidFill>
                            <a:srgbClr val="000000"/>
                          </a:solidFill>
                          <a:effectLst/>
                          <a:latin typeface="Calibri"/>
                        </a:rPr>
                        <a:t>1991</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18.24</a:t>
                      </a:r>
                    </a:p>
                  </a:txBody>
                  <a:tcPr marL="5368" marR="5368" marT="5368" marB="0" anchor="b">
                    <a:lnL>
                      <a:noFill/>
                    </a:lnL>
                    <a:lnR>
                      <a:noFill/>
                    </a:lnR>
                    <a:lnT>
                      <a:noFill/>
                    </a:lnT>
                    <a:lnB>
                      <a:noFill/>
                    </a:lnB>
                    <a:solidFill>
                      <a:srgbClr val="C61B0A"/>
                    </a:solidFill>
                  </a:tcPr>
                </a:tc>
                <a:tc>
                  <a:txBody>
                    <a:bodyPr/>
                    <a:lstStyle/>
                    <a:p>
                      <a:pPr algn="r" fontAlgn="b"/>
                      <a:r>
                        <a:rPr lang="en-US" sz="600" b="0" i="0" u="none" strike="noStrike">
                          <a:solidFill>
                            <a:srgbClr val="000000"/>
                          </a:solidFill>
                          <a:effectLst/>
                          <a:latin typeface="Calibri"/>
                        </a:rPr>
                        <a:t>20.37</a:t>
                      </a:r>
                    </a:p>
                  </a:txBody>
                  <a:tcPr marL="5368" marR="5368" marT="5368" marB="0" anchor="b">
                    <a:lnL>
                      <a:noFill/>
                    </a:lnL>
                    <a:lnR>
                      <a:noFill/>
                    </a:lnR>
                    <a:lnT>
                      <a:noFill/>
                    </a:lnT>
                    <a:lnB>
                      <a:noFill/>
                    </a:lnB>
                    <a:solidFill>
                      <a:srgbClr val="D96829"/>
                    </a:solidFill>
                  </a:tcPr>
                </a:tc>
                <a:tc>
                  <a:txBody>
                    <a:bodyPr/>
                    <a:lstStyle/>
                    <a:p>
                      <a:pPr algn="r" fontAlgn="b"/>
                      <a:r>
                        <a:rPr lang="en-US" sz="600" b="0" i="0" u="none" strike="noStrike">
                          <a:solidFill>
                            <a:srgbClr val="000000"/>
                          </a:solidFill>
                          <a:effectLst/>
                          <a:latin typeface="Calibri"/>
                        </a:rPr>
                        <a:t>22.81</a:t>
                      </a:r>
                    </a:p>
                  </a:txBody>
                  <a:tcPr marL="5368" marR="5368" marT="5368" marB="0" anchor="b">
                    <a:lnL>
                      <a:noFill/>
                    </a:lnL>
                    <a:lnR>
                      <a:noFill/>
                    </a:lnR>
                    <a:lnT>
                      <a:noFill/>
                    </a:lnT>
                    <a:lnB>
                      <a:noFill/>
                    </a:lnB>
                    <a:solidFill>
                      <a:srgbClr val="EFBF4C"/>
                    </a:solidFill>
                  </a:tcPr>
                </a:tc>
                <a:tc>
                  <a:txBody>
                    <a:bodyPr/>
                    <a:lstStyle/>
                    <a:p>
                      <a:pPr algn="r" fontAlgn="b"/>
                      <a:r>
                        <a:rPr lang="en-US" sz="600" b="0" i="0" u="none" strike="noStrike">
                          <a:solidFill>
                            <a:srgbClr val="000000"/>
                          </a:solidFill>
                          <a:effectLst/>
                          <a:latin typeface="Calibri"/>
                        </a:rPr>
                        <a:t>24.74</a:t>
                      </a:r>
                    </a:p>
                  </a:txBody>
                  <a:tcPr marL="5368" marR="5368" marT="5368" marB="0" anchor="b">
                    <a:lnL>
                      <a:noFill/>
                    </a:lnL>
                    <a:lnR>
                      <a:noFill/>
                    </a:lnR>
                    <a:lnT>
                      <a:noFill/>
                    </a:lnT>
                    <a:lnB>
                      <a:noFill/>
                    </a:lnB>
                    <a:solidFill>
                      <a:srgbClr val="FBFC66"/>
                    </a:solidFill>
                  </a:tcPr>
                </a:tc>
                <a:tc>
                  <a:txBody>
                    <a:bodyPr/>
                    <a:lstStyle/>
                    <a:p>
                      <a:pPr algn="r" fontAlgn="b"/>
                      <a:r>
                        <a:rPr lang="en-US" sz="600" b="0" i="0" u="none" strike="noStrike">
                          <a:solidFill>
                            <a:srgbClr val="000000"/>
                          </a:solidFill>
                          <a:effectLst/>
                          <a:latin typeface="Calibri"/>
                        </a:rPr>
                        <a:t>25.91</a:t>
                      </a:r>
                    </a:p>
                  </a:txBody>
                  <a:tcPr marL="5368" marR="5368" marT="5368" marB="0" anchor="b">
                    <a:lnL>
                      <a:noFill/>
                    </a:lnL>
                    <a:lnR>
                      <a:noFill/>
                    </a:lnR>
                    <a:lnT>
                      <a:noFill/>
                    </a:lnT>
                    <a:lnB>
                      <a:noFill/>
                    </a:lnB>
                    <a:solidFill>
                      <a:srgbClr val="E0E76C"/>
                    </a:solidFill>
                  </a:tcPr>
                </a:tc>
                <a:tc>
                  <a:txBody>
                    <a:bodyPr/>
                    <a:lstStyle/>
                    <a:p>
                      <a:pPr algn="r" fontAlgn="b"/>
                      <a:r>
                        <a:rPr lang="en-US" sz="600" b="0" i="0" u="none" strike="noStrike">
                          <a:solidFill>
                            <a:srgbClr val="000000"/>
                          </a:solidFill>
                          <a:effectLst/>
                          <a:latin typeface="Calibri"/>
                        </a:rPr>
                        <a:t>23.98</a:t>
                      </a:r>
                    </a:p>
                  </a:txBody>
                  <a:tcPr marL="5368" marR="5368" marT="5368" marB="0" anchor="b">
                    <a:lnL>
                      <a:noFill/>
                    </a:lnL>
                    <a:lnR>
                      <a:noFill/>
                    </a:lnR>
                    <a:lnT>
                      <a:noFill/>
                    </a:lnT>
                    <a:lnB>
                      <a:noFill/>
                    </a:lnB>
                    <a:solidFill>
                      <a:srgbClr val="F9EA5D"/>
                    </a:solidFill>
                  </a:tcPr>
                </a:tc>
                <a:tc>
                  <a:txBody>
                    <a:bodyPr/>
                    <a:lstStyle/>
                    <a:p>
                      <a:pPr algn="r" fontAlgn="b"/>
                      <a:r>
                        <a:rPr lang="en-US" sz="600" b="0" i="0" u="none" strike="noStrike">
                          <a:solidFill>
                            <a:srgbClr val="000000"/>
                          </a:solidFill>
                          <a:effectLst/>
                          <a:latin typeface="Calibri"/>
                        </a:rPr>
                        <a:t>24.26</a:t>
                      </a:r>
                    </a:p>
                  </a:txBody>
                  <a:tcPr marL="5368" marR="5368" marT="5368" marB="0" anchor="b">
                    <a:lnL>
                      <a:noFill/>
                    </a:lnL>
                    <a:lnR>
                      <a:noFill/>
                    </a:lnR>
                    <a:lnT>
                      <a:noFill/>
                    </a:lnT>
                    <a:lnB>
                      <a:noFill/>
                    </a:lnB>
                    <a:solidFill>
                      <a:srgbClr val="FCF461"/>
                    </a:solidFill>
                  </a:tcPr>
                </a:tc>
                <a:tc>
                  <a:txBody>
                    <a:bodyPr/>
                    <a:lstStyle/>
                    <a:p>
                      <a:pPr algn="r" fontAlgn="b"/>
                      <a:r>
                        <a:rPr lang="en-US" sz="600" b="0" i="0" u="none" strike="noStrike">
                          <a:solidFill>
                            <a:srgbClr val="000000"/>
                          </a:solidFill>
                          <a:effectLst/>
                          <a:latin typeface="Calibri"/>
                        </a:rPr>
                        <a:t>25.47</a:t>
                      </a:r>
                    </a:p>
                  </a:txBody>
                  <a:tcPr marL="5368" marR="5368" marT="5368" marB="0" anchor="b">
                    <a:lnL>
                      <a:noFill/>
                    </a:lnL>
                    <a:lnR>
                      <a:noFill/>
                    </a:lnR>
                    <a:lnT>
                      <a:noFill/>
                    </a:lnT>
                    <a:lnB>
                      <a:noFill/>
                    </a:lnB>
                    <a:solidFill>
                      <a:srgbClr val="EAEF6A"/>
                    </a:solidFill>
                  </a:tcPr>
                </a:tc>
                <a:tc>
                  <a:txBody>
                    <a:bodyPr/>
                    <a:lstStyle/>
                    <a:p>
                      <a:pPr algn="r" fontAlgn="b"/>
                      <a:r>
                        <a:rPr lang="en-US" sz="600" b="0" i="0" u="none" strike="noStrike">
                          <a:solidFill>
                            <a:srgbClr val="000000"/>
                          </a:solidFill>
                          <a:effectLst/>
                          <a:latin typeface="Calibri"/>
                        </a:rPr>
                        <a:t>25.68</a:t>
                      </a:r>
                    </a:p>
                  </a:txBody>
                  <a:tcPr marL="5368" marR="5368" marT="5368" marB="0" anchor="b">
                    <a:lnL>
                      <a:noFill/>
                    </a:lnL>
                    <a:lnR>
                      <a:noFill/>
                    </a:lnR>
                    <a:lnT>
                      <a:noFill/>
                    </a:lnT>
                    <a:lnB>
                      <a:noFill/>
                    </a:lnB>
                    <a:solidFill>
                      <a:srgbClr val="E6EB6B"/>
                    </a:solidFill>
                  </a:tcPr>
                </a:tc>
                <a:tc>
                  <a:txBody>
                    <a:bodyPr/>
                    <a:lstStyle/>
                    <a:p>
                      <a:pPr algn="r" fontAlgn="b"/>
                      <a:r>
                        <a:rPr lang="en-US" sz="600" b="0" i="0" u="none" strike="noStrike">
                          <a:solidFill>
                            <a:srgbClr val="000000"/>
                          </a:solidFill>
                          <a:effectLst/>
                          <a:latin typeface="Calibri"/>
                        </a:rPr>
                        <a:t>21.03</a:t>
                      </a:r>
                    </a:p>
                  </a:txBody>
                  <a:tcPr marL="5368" marR="5368" marT="5368" marB="0" anchor="b">
                    <a:lnL>
                      <a:noFill/>
                    </a:lnL>
                    <a:lnR>
                      <a:noFill/>
                    </a:lnR>
                    <a:lnT>
                      <a:noFill/>
                    </a:lnT>
                    <a:lnB>
                      <a:noFill/>
                    </a:lnB>
                    <a:solidFill>
                      <a:srgbClr val="DF7F33"/>
                    </a:solidFill>
                  </a:tcPr>
                </a:tc>
                <a:tc>
                  <a:txBody>
                    <a:bodyPr/>
                    <a:lstStyle/>
                    <a:p>
                      <a:pPr algn="r" fontAlgn="b"/>
                      <a:r>
                        <a:rPr lang="en-US" sz="600" b="0" i="0" u="none" strike="noStrike">
                          <a:solidFill>
                            <a:srgbClr val="000000"/>
                          </a:solidFill>
                          <a:effectLst/>
                          <a:latin typeface="Calibri"/>
                        </a:rPr>
                        <a:t>18.63</a:t>
                      </a:r>
                    </a:p>
                  </a:txBody>
                  <a:tcPr marL="5368" marR="5368" marT="5368" marB="0" anchor="b">
                    <a:lnL>
                      <a:noFill/>
                    </a:lnL>
                    <a:lnR>
                      <a:noFill/>
                    </a:lnR>
                    <a:lnT>
                      <a:noFill/>
                    </a:lnT>
                    <a:lnB>
                      <a:noFill/>
                    </a:lnB>
                    <a:solidFill>
                      <a:srgbClr val="CA2910"/>
                    </a:solidFill>
                  </a:tcPr>
                </a:tc>
                <a:tc>
                  <a:txBody>
                    <a:bodyPr/>
                    <a:lstStyle/>
                    <a:p>
                      <a:pPr algn="r" fontAlgn="b"/>
                      <a:r>
                        <a:rPr lang="en-US" sz="600" b="0" i="0" u="none" strike="noStrike">
                          <a:solidFill>
                            <a:srgbClr val="000000"/>
                          </a:solidFill>
                          <a:effectLst/>
                          <a:latin typeface="Calibri"/>
                        </a:rPr>
                        <a:t>19.28</a:t>
                      </a:r>
                    </a:p>
                  </a:txBody>
                  <a:tcPr marL="5368" marR="5368" marT="5368" marB="0" anchor="b">
                    <a:lnL>
                      <a:noFill/>
                    </a:lnL>
                    <a:lnR>
                      <a:noFill/>
                    </a:lnR>
                    <a:lnT>
                      <a:noFill/>
                    </a:lnT>
                    <a:lnB>
                      <a:noFill/>
                    </a:lnB>
                    <a:solidFill>
                      <a:srgbClr val="D04019"/>
                    </a:solidFill>
                  </a:tcPr>
                </a:tc>
                <a:tc>
                  <a:txBody>
                    <a:bodyPr/>
                    <a:lstStyle/>
                    <a:p>
                      <a:pPr algn="r" fontAlgn="b"/>
                      <a:r>
                        <a:rPr lang="en-US" sz="600" b="0" i="0" u="none" strike="noStrike">
                          <a:solidFill>
                            <a:srgbClr val="000000"/>
                          </a:solidFill>
                          <a:effectLst/>
                          <a:latin typeface="Calibri"/>
                        </a:rPr>
                        <a:t>22.53</a:t>
                      </a:r>
                    </a:p>
                  </a:txBody>
                  <a:tcPr marL="5368" marR="5368" marT="5368" marB="0" anchor="b">
                    <a:lnL>
                      <a:noFill/>
                    </a:lnL>
                    <a:lnR>
                      <a:noFill/>
                    </a:lnR>
                    <a:lnT>
                      <a:noFill/>
                    </a:lnT>
                    <a:lnB>
                      <a:noFill/>
                    </a:lnB>
                    <a:solidFill>
                      <a:srgbClr val="ECB648"/>
                    </a:solidFill>
                  </a:tcPr>
                </a:tc>
              </a:tr>
              <a:tr h="125355">
                <a:tc>
                  <a:txBody>
                    <a:bodyPr/>
                    <a:lstStyle/>
                    <a:p>
                      <a:pPr algn="l" fontAlgn="b"/>
                      <a:r>
                        <a:rPr lang="en-US" sz="600" b="0" i="0" u="none" strike="noStrike">
                          <a:solidFill>
                            <a:srgbClr val="000000"/>
                          </a:solidFill>
                          <a:effectLst/>
                          <a:latin typeface="Calibri"/>
                        </a:rPr>
                        <a:t>1992</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19.36</a:t>
                      </a:r>
                    </a:p>
                  </a:txBody>
                  <a:tcPr marL="5368" marR="5368" marT="5368" marB="0" anchor="b">
                    <a:lnL>
                      <a:noFill/>
                    </a:lnL>
                    <a:lnR>
                      <a:noFill/>
                    </a:lnR>
                    <a:lnT>
                      <a:noFill/>
                    </a:lnT>
                    <a:lnB>
                      <a:noFill/>
                    </a:lnB>
                    <a:solidFill>
                      <a:srgbClr val="D0431B"/>
                    </a:solidFill>
                  </a:tcPr>
                </a:tc>
                <a:tc>
                  <a:txBody>
                    <a:bodyPr/>
                    <a:lstStyle/>
                    <a:p>
                      <a:pPr algn="r" fontAlgn="b"/>
                      <a:r>
                        <a:rPr lang="en-US" sz="600" b="0" i="0" u="none" strike="noStrike">
                          <a:solidFill>
                            <a:srgbClr val="000000"/>
                          </a:solidFill>
                          <a:effectLst/>
                          <a:latin typeface="Calibri"/>
                        </a:rPr>
                        <a:t>29.00</a:t>
                      </a:r>
                    </a:p>
                  </a:txBody>
                  <a:tcPr marL="5368" marR="5368" marT="5368" marB="0" anchor="b">
                    <a:lnL>
                      <a:noFill/>
                    </a:lnL>
                    <a:lnR>
                      <a:noFill/>
                    </a:lnR>
                    <a:lnT>
                      <a:noFill/>
                    </a:lnT>
                    <a:lnB>
                      <a:noFill/>
                    </a:lnB>
                    <a:solidFill>
                      <a:srgbClr val="99AE7A"/>
                    </a:solidFill>
                  </a:tcPr>
                </a:tc>
                <a:tc>
                  <a:txBody>
                    <a:bodyPr/>
                    <a:lstStyle/>
                    <a:p>
                      <a:pPr algn="r" fontAlgn="b"/>
                      <a:r>
                        <a:rPr lang="en-US" sz="600" b="0" i="0" u="none" strike="noStrike">
                          <a:solidFill>
                            <a:srgbClr val="000000"/>
                          </a:solidFill>
                          <a:effectLst/>
                          <a:latin typeface="Calibri"/>
                        </a:rPr>
                        <a:t>31.28</a:t>
                      </a:r>
                    </a:p>
                  </a:txBody>
                  <a:tcPr marL="5368" marR="5368" marT="5368" marB="0" anchor="b">
                    <a:lnL>
                      <a:noFill/>
                    </a:lnL>
                    <a:lnR>
                      <a:noFill/>
                    </a:lnR>
                    <a:lnT>
                      <a:noFill/>
                    </a:lnT>
                    <a:lnB>
                      <a:noFill/>
                    </a:lnB>
                    <a:solidFill>
                      <a:srgbClr val="658484"/>
                    </a:solidFill>
                  </a:tcPr>
                </a:tc>
                <a:tc>
                  <a:txBody>
                    <a:bodyPr/>
                    <a:lstStyle/>
                    <a:p>
                      <a:pPr algn="r" fontAlgn="b"/>
                      <a:r>
                        <a:rPr lang="en-US" sz="600" b="0" i="0" u="none" strike="noStrike">
                          <a:solidFill>
                            <a:srgbClr val="000000"/>
                          </a:solidFill>
                          <a:effectLst/>
                          <a:latin typeface="Calibri"/>
                        </a:rPr>
                        <a:t>30.74</a:t>
                      </a:r>
                    </a:p>
                  </a:txBody>
                  <a:tcPr marL="5368" marR="5368" marT="5368" marB="0" anchor="b">
                    <a:lnL>
                      <a:noFill/>
                    </a:lnL>
                    <a:lnR>
                      <a:noFill/>
                    </a:lnR>
                    <a:lnT>
                      <a:noFill/>
                    </a:lnT>
                    <a:lnB>
                      <a:noFill/>
                    </a:lnB>
                    <a:solidFill>
                      <a:srgbClr val="728E82"/>
                    </a:solidFill>
                  </a:tcPr>
                </a:tc>
                <a:tc>
                  <a:txBody>
                    <a:bodyPr/>
                    <a:lstStyle/>
                    <a:p>
                      <a:pPr algn="r" fontAlgn="b"/>
                      <a:r>
                        <a:rPr lang="en-US" sz="600" b="0" i="0" u="none" strike="noStrike">
                          <a:solidFill>
                            <a:srgbClr val="000000"/>
                          </a:solidFill>
                          <a:effectLst/>
                          <a:latin typeface="Calibri"/>
                        </a:rPr>
                        <a:t>30.24</a:t>
                      </a:r>
                    </a:p>
                  </a:txBody>
                  <a:tcPr marL="5368" marR="5368" marT="5368" marB="0" anchor="b">
                    <a:lnL>
                      <a:noFill/>
                    </a:lnL>
                    <a:lnR>
                      <a:noFill/>
                    </a:lnR>
                    <a:lnT>
                      <a:noFill/>
                    </a:lnT>
                    <a:lnB>
                      <a:noFill/>
                    </a:lnB>
                    <a:solidFill>
                      <a:srgbClr val="7D9780"/>
                    </a:solidFill>
                  </a:tcPr>
                </a:tc>
                <a:tc>
                  <a:txBody>
                    <a:bodyPr/>
                    <a:lstStyle/>
                    <a:p>
                      <a:pPr algn="r" fontAlgn="b"/>
                      <a:r>
                        <a:rPr lang="en-US" sz="600" b="0" i="0" u="none" strike="noStrike">
                          <a:solidFill>
                            <a:srgbClr val="000000"/>
                          </a:solidFill>
                          <a:effectLst/>
                          <a:latin typeface="Calibri"/>
                        </a:rPr>
                        <a:t>24.94</a:t>
                      </a:r>
                    </a:p>
                  </a:txBody>
                  <a:tcPr marL="5368" marR="5368" marT="5368" marB="0" anchor="b">
                    <a:lnL>
                      <a:noFill/>
                    </a:lnL>
                    <a:lnR>
                      <a:noFill/>
                    </a:lnR>
                    <a:lnT>
                      <a:noFill/>
                    </a:lnT>
                    <a:lnB>
                      <a:noFill/>
                    </a:lnB>
                    <a:solidFill>
                      <a:srgbClr val="F7F967"/>
                    </a:solidFill>
                  </a:tcPr>
                </a:tc>
                <a:tc>
                  <a:txBody>
                    <a:bodyPr/>
                    <a:lstStyle/>
                    <a:p>
                      <a:pPr algn="r" fontAlgn="b"/>
                      <a:r>
                        <a:rPr lang="en-US" sz="600" b="0" i="0" u="none" strike="noStrike">
                          <a:solidFill>
                            <a:srgbClr val="000000"/>
                          </a:solidFill>
                          <a:effectLst/>
                          <a:latin typeface="Calibri"/>
                        </a:rPr>
                        <a:t>22.45</a:t>
                      </a:r>
                    </a:p>
                  </a:txBody>
                  <a:tcPr marL="5368" marR="5368" marT="5368" marB="0" anchor="b">
                    <a:lnL>
                      <a:noFill/>
                    </a:lnL>
                    <a:lnR>
                      <a:noFill/>
                    </a:lnR>
                    <a:lnT>
                      <a:noFill/>
                    </a:lnT>
                    <a:lnB>
                      <a:noFill/>
                    </a:lnB>
                    <a:solidFill>
                      <a:srgbClr val="ECB247"/>
                    </a:solidFill>
                  </a:tcPr>
                </a:tc>
                <a:tc>
                  <a:txBody>
                    <a:bodyPr/>
                    <a:lstStyle/>
                    <a:p>
                      <a:pPr algn="r" fontAlgn="b"/>
                      <a:r>
                        <a:rPr lang="en-US" sz="600" b="0" i="0" u="none" strike="noStrike">
                          <a:solidFill>
                            <a:srgbClr val="000000"/>
                          </a:solidFill>
                          <a:effectLst/>
                          <a:latin typeface="Calibri"/>
                        </a:rPr>
                        <a:t>20.69</a:t>
                      </a:r>
                    </a:p>
                  </a:txBody>
                  <a:tcPr marL="5368" marR="5368" marT="5368" marB="0" anchor="b">
                    <a:lnL>
                      <a:noFill/>
                    </a:lnL>
                    <a:lnR>
                      <a:noFill/>
                    </a:lnR>
                    <a:lnT>
                      <a:noFill/>
                    </a:lnT>
                    <a:lnB>
                      <a:noFill/>
                    </a:lnB>
                    <a:solidFill>
                      <a:srgbClr val="DC732E"/>
                    </a:solidFill>
                  </a:tcPr>
                </a:tc>
                <a:tc>
                  <a:txBody>
                    <a:bodyPr/>
                    <a:lstStyle/>
                    <a:p>
                      <a:pPr algn="r" fontAlgn="b"/>
                      <a:r>
                        <a:rPr lang="en-US" sz="600" b="0" i="0" u="none" strike="noStrike">
                          <a:solidFill>
                            <a:srgbClr val="000000"/>
                          </a:solidFill>
                          <a:effectLst/>
                          <a:latin typeface="Calibri"/>
                        </a:rPr>
                        <a:t>22.74</a:t>
                      </a:r>
                    </a:p>
                  </a:txBody>
                  <a:tcPr marL="5368" marR="5368" marT="5368" marB="0" anchor="b">
                    <a:lnL>
                      <a:noFill/>
                    </a:lnL>
                    <a:lnR>
                      <a:noFill/>
                    </a:lnR>
                    <a:lnT>
                      <a:noFill/>
                    </a:lnT>
                    <a:lnB>
                      <a:noFill/>
                    </a:lnB>
                    <a:solidFill>
                      <a:srgbClr val="EEBD4B"/>
                    </a:solidFill>
                  </a:tcPr>
                </a:tc>
                <a:tc>
                  <a:txBody>
                    <a:bodyPr/>
                    <a:lstStyle/>
                    <a:p>
                      <a:pPr algn="r" fontAlgn="b"/>
                      <a:r>
                        <a:rPr lang="en-US" sz="600" b="0" i="0" u="none" strike="noStrike">
                          <a:solidFill>
                            <a:srgbClr val="000000"/>
                          </a:solidFill>
                          <a:effectLst/>
                          <a:latin typeface="Calibri"/>
                        </a:rPr>
                        <a:t>24.56</a:t>
                      </a:r>
                    </a:p>
                  </a:txBody>
                  <a:tcPr marL="5368" marR="5368" marT="5368" marB="0" anchor="b">
                    <a:lnL>
                      <a:noFill/>
                    </a:lnL>
                    <a:lnR>
                      <a:noFill/>
                    </a:lnR>
                    <a:lnT>
                      <a:noFill/>
                    </a:lnT>
                    <a:lnB>
                      <a:noFill/>
                    </a:lnB>
                    <a:solidFill>
                      <a:srgbClr val="FFFF66"/>
                    </a:solidFill>
                  </a:tcPr>
                </a:tc>
                <a:tc>
                  <a:txBody>
                    <a:bodyPr/>
                    <a:lstStyle/>
                    <a:p>
                      <a:pPr algn="r" fontAlgn="b"/>
                      <a:r>
                        <a:rPr lang="en-US" sz="600" b="0" i="0" u="none" strike="noStrike">
                          <a:solidFill>
                            <a:srgbClr val="000000"/>
                          </a:solidFill>
                          <a:effectLst/>
                          <a:latin typeface="Calibri"/>
                        </a:rPr>
                        <a:t>20.71</a:t>
                      </a:r>
                    </a:p>
                  </a:txBody>
                  <a:tcPr marL="5368" marR="5368" marT="5368" marB="0" anchor="b">
                    <a:lnL>
                      <a:noFill/>
                    </a:lnL>
                    <a:lnR>
                      <a:noFill/>
                    </a:lnR>
                    <a:lnT>
                      <a:noFill/>
                    </a:lnT>
                    <a:lnB>
                      <a:noFill/>
                    </a:lnB>
                    <a:solidFill>
                      <a:srgbClr val="DC742E"/>
                    </a:solidFill>
                  </a:tcPr>
                </a:tc>
                <a:tc>
                  <a:txBody>
                    <a:bodyPr/>
                    <a:lstStyle/>
                    <a:p>
                      <a:pPr algn="r" fontAlgn="b"/>
                      <a:r>
                        <a:rPr lang="en-US" sz="600" b="0" i="0" u="none" strike="noStrike">
                          <a:solidFill>
                            <a:srgbClr val="000000"/>
                          </a:solidFill>
                          <a:effectLst/>
                          <a:latin typeface="Calibri"/>
                        </a:rPr>
                        <a:t>20.04</a:t>
                      </a:r>
                    </a:p>
                  </a:txBody>
                  <a:tcPr marL="5368" marR="5368" marT="5368" marB="0" anchor="b">
                    <a:lnL>
                      <a:noFill/>
                    </a:lnL>
                    <a:lnR>
                      <a:noFill/>
                    </a:lnR>
                    <a:lnT>
                      <a:noFill/>
                    </a:lnT>
                    <a:lnB>
                      <a:noFill/>
                    </a:lnB>
                    <a:solidFill>
                      <a:srgbClr val="D65C24"/>
                    </a:solidFill>
                  </a:tcPr>
                </a:tc>
                <a:tc>
                  <a:txBody>
                    <a:bodyPr/>
                    <a:lstStyle/>
                    <a:p>
                      <a:pPr algn="r" fontAlgn="b"/>
                      <a:r>
                        <a:rPr lang="en-US" sz="600" b="0" i="0" u="none" strike="noStrike">
                          <a:solidFill>
                            <a:srgbClr val="000000"/>
                          </a:solidFill>
                          <a:effectLst/>
                          <a:latin typeface="Calibri"/>
                        </a:rPr>
                        <a:t>24.73</a:t>
                      </a:r>
                    </a:p>
                  </a:txBody>
                  <a:tcPr marL="5368" marR="5368" marT="5368" marB="0" anchor="b">
                    <a:lnL>
                      <a:noFill/>
                    </a:lnL>
                    <a:lnR>
                      <a:noFill/>
                    </a:lnR>
                    <a:lnT>
                      <a:noFill/>
                    </a:lnT>
                    <a:lnB>
                      <a:noFill/>
                    </a:lnB>
                    <a:solidFill>
                      <a:srgbClr val="FCFC66"/>
                    </a:solidFill>
                  </a:tcPr>
                </a:tc>
              </a:tr>
              <a:tr h="125355">
                <a:tc>
                  <a:txBody>
                    <a:bodyPr/>
                    <a:lstStyle/>
                    <a:p>
                      <a:pPr algn="l" fontAlgn="b"/>
                      <a:r>
                        <a:rPr lang="en-US" sz="600" b="0" i="0" u="none" strike="noStrike">
                          <a:solidFill>
                            <a:srgbClr val="000000"/>
                          </a:solidFill>
                          <a:effectLst/>
                          <a:latin typeface="Calibri"/>
                        </a:rPr>
                        <a:t>1993</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19.83</a:t>
                      </a:r>
                    </a:p>
                  </a:txBody>
                  <a:tcPr marL="5368" marR="5368" marT="5368" marB="0" anchor="b">
                    <a:lnL>
                      <a:noFill/>
                    </a:lnL>
                    <a:lnR>
                      <a:noFill/>
                    </a:lnR>
                    <a:lnT>
                      <a:noFill/>
                    </a:lnT>
                    <a:lnB>
                      <a:noFill/>
                    </a:lnB>
                    <a:solidFill>
                      <a:srgbClr val="D45421"/>
                    </a:solidFill>
                  </a:tcPr>
                </a:tc>
                <a:tc>
                  <a:txBody>
                    <a:bodyPr/>
                    <a:lstStyle/>
                    <a:p>
                      <a:pPr algn="r" fontAlgn="b"/>
                      <a:r>
                        <a:rPr lang="en-US" sz="600" b="0" i="0" u="none" strike="noStrike">
                          <a:solidFill>
                            <a:srgbClr val="000000"/>
                          </a:solidFill>
                          <a:effectLst/>
                          <a:latin typeface="Calibri"/>
                        </a:rPr>
                        <a:t>25.87</a:t>
                      </a:r>
                    </a:p>
                  </a:txBody>
                  <a:tcPr marL="5368" marR="5368" marT="5368" marB="0" anchor="b">
                    <a:lnL>
                      <a:noFill/>
                    </a:lnL>
                    <a:lnR>
                      <a:noFill/>
                    </a:lnR>
                    <a:lnT>
                      <a:noFill/>
                    </a:lnT>
                    <a:lnB>
                      <a:noFill/>
                    </a:lnB>
                    <a:solidFill>
                      <a:srgbClr val="E1E76C"/>
                    </a:solidFill>
                  </a:tcPr>
                </a:tc>
                <a:tc>
                  <a:txBody>
                    <a:bodyPr/>
                    <a:lstStyle/>
                    <a:p>
                      <a:pPr algn="r" fontAlgn="b"/>
                      <a:r>
                        <a:rPr lang="en-US" sz="600" b="0" i="0" u="none" strike="noStrike">
                          <a:solidFill>
                            <a:srgbClr val="000000"/>
                          </a:solidFill>
                          <a:effectLst/>
                          <a:latin typeface="Calibri"/>
                        </a:rPr>
                        <a:t>28.57</a:t>
                      </a:r>
                    </a:p>
                  </a:txBody>
                  <a:tcPr marL="5368" marR="5368" marT="5368" marB="0" anchor="b">
                    <a:lnL>
                      <a:noFill/>
                    </a:lnL>
                    <a:lnR>
                      <a:noFill/>
                    </a:lnR>
                    <a:lnT>
                      <a:noFill/>
                    </a:lnT>
                    <a:lnB>
                      <a:noFill/>
                    </a:lnB>
                    <a:solidFill>
                      <a:srgbClr val="A3B678"/>
                    </a:solidFill>
                  </a:tcPr>
                </a:tc>
                <a:tc>
                  <a:txBody>
                    <a:bodyPr/>
                    <a:lstStyle/>
                    <a:p>
                      <a:pPr algn="r" fontAlgn="b"/>
                      <a:r>
                        <a:rPr lang="en-US" sz="600" b="0" i="0" u="none" strike="noStrike">
                          <a:solidFill>
                            <a:srgbClr val="000000"/>
                          </a:solidFill>
                          <a:effectLst/>
                          <a:latin typeface="Calibri"/>
                        </a:rPr>
                        <a:t>29.65</a:t>
                      </a:r>
                    </a:p>
                  </a:txBody>
                  <a:tcPr marL="5368" marR="5368" marT="5368" marB="0" anchor="b">
                    <a:lnL>
                      <a:noFill/>
                    </a:lnL>
                    <a:lnR>
                      <a:noFill/>
                    </a:lnR>
                    <a:lnT>
                      <a:noFill/>
                    </a:lnT>
                    <a:lnB>
                      <a:noFill/>
                    </a:lnB>
                    <a:solidFill>
                      <a:srgbClr val="8BA27D"/>
                    </a:solidFill>
                  </a:tcPr>
                </a:tc>
                <a:tc>
                  <a:txBody>
                    <a:bodyPr/>
                    <a:lstStyle/>
                    <a:p>
                      <a:pPr algn="r" fontAlgn="b"/>
                      <a:r>
                        <a:rPr lang="en-US" sz="600" b="0" i="0" u="none" strike="noStrike">
                          <a:solidFill>
                            <a:srgbClr val="000000"/>
                          </a:solidFill>
                          <a:effectLst/>
                          <a:latin typeface="Calibri"/>
                        </a:rPr>
                        <a:t>33.28</a:t>
                      </a:r>
                    </a:p>
                  </a:txBody>
                  <a:tcPr marL="5368" marR="5368" marT="5368" marB="0" anchor="b">
                    <a:lnL>
                      <a:noFill/>
                    </a:lnL>
                    <a:lnR>
                      <a:noFill/>
                    </a:lnR>
                    <a:lnT>
                      <a:noFill/>
                    </a:lnT>
                    <a:lnB>
                      <a:noFill/>
                    </a:lnB>
                    <a:solidFill>
                      <a:srgbClr val="375F8E"/>
                    </a:solidFill>
                  </a:tcPr>
                </a:tc>
                <a:tc>
                  <a:txBody>
                    <a:bodyPr/>
                    <a:lstStyle/>
                    <a:p>
                      <a:pPr algn="r" fontAlgn="b"/>
                      <a:r>
                        <a:rPr lang="en-US" sz="600" b="0" i="0" u="none" strike="noStrike">
                          <a:solidFill>
                            <a:srgbClr val="000000"/>
                          </a:solidFill>
                          <a:effectLst/>
                          <a:latin typeface="Calibri"/>
                        </a:rPr>
                        <a:t>28.88</a:t>
                      </a:r>
                    </a:p>
                  </a:txBody>
                  <a:tcPr marL="5368" marR="5368" marT="5368" marB="0" anchor="b">
                    <a:lnL>
                      <a:noFill/>
                    </a:lnL>
                    <a:lnR>
                      <a:noFill/>
                    </a:lnR>
                    <a:lnT>
                      <a:noFill/>
                    </a:lnT>
                    <a:lnB>
                      <a:noFill/>
                    </a:lnB>
                    <a:solidFill>
                      <a:srgbClr val="9CB079"/>
                    </a:solidFill>
                  </a:tcPr>
                </a:tc>
                <a:tc>
                  <a:txBody>
                    <a:bodyPr/>
                    <a:lstStyle/>
                    <a:p>
                      <a:pPr algn="r" fontAlgn="b"/>
                      <a:r>
                        <a:rPr lang="en-US" sz="600" b="0" i="0" u="none" strike="noStrike">
                          <a:solidFill>
                            <a:srgbClr val="000000"/>
                          </a:solidFill>
                          <a:effectLst/>
                          <a:latin typeface="Calibri"/>
                        </a:rPr>
                        <a:t>24.61</a:t>
                      </a:r>
                    </a:p>
                  </a:txBody>
                  <a:tcPr marL="5368" marR="5368" marT="5368" marB="0" anchor="b">
                    <a:lnL>
                      <a:noFill/>
                    </a:lnL>
                    <a:lnR>
                      <a:noFill/>
                    </a:lnR>
                    <a:lnT>
                      <a:noFill/>
                    </a:lnT>
                    <a:lnB>
                      <a:noFill/>
                    </a:lnB>
                    <a:solidFill>
                      <a:srgbClr val="FEFE66"/>
                    </a:solidFill>
                  </a:tcPr>
                </a:tc>
                <a:tc>
                  <a:txBody>
                    <a:bodyPr/>
                    <a:lstStyle/>
                    <a:p>
                      <a:pPr algn="r" fontAlgn="b"/>
                      <a:r>
                        <a:rPr lang="en-US" sz="600" b="0" i="0" u="none" strike="noStrike">
                          <a:solidFill>
                            <a:srgbClr val="000000"/>
                          </a:solidFill>
                          <a:effectLst/>
                          <a:latin typeface="Calibri"/>
                        </a:rPr>
                        <a:t>23.05</a:t>
                      </a:r>
                    </a:p>
                  </a:txBody>
                  <a:tcPr marL="5368" marR="5368" marT="5368" marB="0" anchor="b">
                    <a:lnL>
                      <a:noFill/>
                    </a:lnL>
                    <a:lnR>
                      <a:noFill/>
                    </a:lnR>
                    <a:lnT>
                      <a:noFill/>
                    </a:lnT>
                    <a:lnB>
                      <a:noFill/>
                    </a:lnB>
                    <a:solidFill>
                      <a:srgbClr val="F1C850"/>
                    </a:solidFill>
                  </a:tcPr>
                </a:tc>
                <a:tc>
                  <a:txBody>
                    <a:bodyPr/>
                    <a:lstStyle/>
                    <a:p>
                      <a:pPr algn="r" fontAlgn="b"/>
                      <a:r>
                        <a:rPr lang="en-US" sz="600" b="0" i="0" u="none" strike="noStrike">
                          <a:solidFill>
                            <a:srgbClr val="000000"/>
                          </a:solidFill>
                          <a:effectLst/>
                          <a:latin typeface="Calibri"/>
                        </a:rPr>
                        <a:t>25.68</a:t>
                      </a:r>
                    </a:p>
                  </a:txBody>
                  <a:tcPr marL="5368" marR="5368" marT="5368" marB="0" anchor="b">
                    <a:lnL>
                      <a:noFill/>
                    </a:lnL>
                    <a:lnR>
                      <a:noFill/>
                    </a:lnR>
                    <a:lnT>
                      <a:noFill/>
                    </a:lnT>
                    <a:lnB>
                      <a:noFill/>
                    </a:lnB>
                    <a:solidFill>
                      <a:srgbClr val="E6EB6B"/>
                    </a:solidFill>
                  </a:tcPr>
                </a:tc>
                <a:tc>
                  <a:txBody>
                    <a:bodyPr/>
                    <a:lstStyle/>
                    <a:p>
                      <a:pPr algn="r" fontAlgn="b"/>
                      <a:r>
                        <a:rPr lang="en-US" sz="600" b="0" i="0" u="none" strike="noStrike">
                          <a:solidFill>
                            <a:srgbClr val="000000"/>
                          </a:solidFill>
                          <a:effectLst/>
                          <a:latin typeface="Calibri"/>
                        </a:rPr>
                        <a:t>27.55</a:t>
                      </a:r>
                    </a:p>
                  </a:txBody>
                  <a:tcPr marL="5368" marR="5368" marT="5368" marB="0" anchor="b">
                    <a:lnL>
                      <a:noFill/>
                    </a:lnL>
                    <a:lnR>
                      <a:noFill/>
                    </a:lnR>
                    <a:lnT>
                      <a:noFill/>
                    </a:lnT>
                    <a:lnB>
                      <a:noFill/>
                    </a:lnB>
                    <a:solidFill>
                      <a:srgbClr val="BBC873"/>
                    </a:solidFill>
                  </a:tcPr>
                </a:tc>
                <a:tc>
                  <a:txBody>
                    <a:bodyPr/>
                    <a:lstStyle/>
                    <a:p>
                      <a:pPr algn="r" fontAlgn="b"/>
                      <a:r>
                        <a:rPr lang="en-US" sz="600" b="0" i="0" u="none" strike="noStrike">
                          <a:solidFill>
                            <a:srgbClr val="000000"/>
                          </a:solidFill>
                          <a:effectLst/>
                          <a:latin typeface="Calibri"/>
                        </a:rPr>
                        <a:t>23.50</a:t>
                      </a:r>
                    </a:p>
                  </a:txBody>
                  <a:tcPr marL="5368" marR="5368" marT="5368" marB="0" anchor="b">
                    <a:lnL>
                      <a:noFill/>
                    </a:lnL>
                    <a:lnR>
                      <a:noFill/>
                    </a:lnR>
                    <a:lnT>
                      <a:noFill/>
                    </a:lnT>
                    <a:lnB>
                      <a:noFill/>
                    </a:lnB>
                    <a:solidFill>
                      <a:srgbClr val="F5D856"/>
                    </a:solidFill>
                  </a:tcPr>
                </a:tc>
                <a:tc>
                  <a:txBody>
                    <a:bodyPr/>
                    <a:lstStyle/>
                    <a:p>
                      <a:pPr algn="r" fontAlgn="b"/>
                      <a:r>
                        <a:rPr lang="en-US" sz="600" b="0" i="0" u="none" strike="noStrike">
                          <a:solidFill>
                            <a:srgbClr val="000000"/>
                          </a:solidFill>
                          <a:effectLst/>
                          <a:latin typeface="Calibri"/>
                        </a:rPr>
                        <a:t>22.59</a:t>
                      </a:r>
                    </a:p>
                  </a:txBody>
                  <a:tcPr marL="5368" marR="5368" marT="5368" marB="0" anchor="b">
                    <a:lnL>
                      <a:noFill/>
                    </a:lnL>
                    <a:lnR>
                      <a:noFill/>
                    </a:lnR>
                    <a:lnT>
                      <a:noFill/>
                    </a:lnT>
                    <a:lnB>
                      <a:noFill/>
                    </a:lnB>
                    <a:solidFill>
                      <a:srgbClr val="EDB849"/>
                    </a:solidFill>
                  </a:tcPr>
                </a:tc>
                <a:tc>
                  <a:txBody>
                    <a:bodyPr/>
                    <a:lstStyle/>
                    <a:p>
                      <a:pPr algn="r" fontAlgn="b"/>
                      <a:r>
                        <a:rPr lang="en-US" sz="600" b="0" i="0" u="none" strike="noStrike">
                          <a:solidFill>
                            <a:srgbClr val="000000"/>
                          </a:solidFill>
                          <a:effectLst/>
                          <a:latin typeface="Calibri"/>
                        </a:rPr>
                        <a:t>26.09</a:t>
                      </a:r>
                    </a:p>
                  </a:txBody>
                  <a:tcPr marL="5368" marR="5368" marT="5368" marB="0" anchor="b">
                    <a:lnL>
                      <a:noFill/>
                    </a:lnL>
                    <a:lnR>
                      <a:noFill/>
                    </a:lnR>
                    <a:lnT>
                      <a:noFill/>
                    </a:lnT>
                    <a:lnB>
                      <a:noFill/>
                    </a:lnB>
                    <a:solidFill>
                      <a:srgbClr val="DCE36D"/>
                    </a:solidFill>
                  </a:tcPr>
                </a:tc>
              </a:tr>
              <a:tr h="125355">
                <a:tc>
                  <a:txBody>
                    <a:bodyPr/>
                    <a:lstStyle/>
                    <a:p>
                      <a:pPr algn="l" fontAlgn="b"/>
                      <a:r>
                        <a:rPr lang="en-US" sz="600" b="0" i="0" u="none" strike="noStrike">
                          <a:solidFill>
                            <a:srgbClr val="000000"/>
                          </a:solidFill>
                          <a:effectLst/>
                          <a:latin typeface="Calibri"/>
                        </a:rPr>
                        <a:t>1994</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22.93</a:t>
                      </a:r>
                    </a:p>
                  </a:txBody>
                  <a:tcPr marL="5368" marR="5368" marT="5368" marB="0" anchor="b">
                    <a:lnL>
                      <a:noFill/>
                    </a:lnL>
                    <a:lnR>
                      <a:noFill/>
                    </a:lnR>
                    <a:lnT>
                      <a:noFill/>
                    </a:lnT>
                    <a:lnB>
                      <a:noFill/>
                    </a:lnB>
                    <a:solidFill>
                      <a:srgbClr val="F0C44E"/>
                    </a:solidFill>
                  </a:tcPr>
                </a:tc>
                <a:tc>
                  <a:txBody>
                    <a:bodyPr/>
                    <a:lstStyle/>
                    <a:p>
                      <a:pPr algn="r" fontAlgn="b"/>
                      <a:r>
                        <a:rPr lang="en-US" sz="600" b="0" i="0" u="none" strike="noStrike">
                          <a:solidFill>
                            <a:srgbClr val="000000"/>
                          </a:solidFill>
                          <a:effectLst/>
                          <a:latin typeface="Calibri"/>
                        </a:rPr>
                        <a:t>26.82</a:t>
                      </a:r>
                    </a:p>
                  </a:txBody>
                  <a:tcPr marL="5368" marR="5368" marT="5368" marB="0" anchor="b">
                    <a:lnL>
                      <a:noFill/>
                    </a:lnL>
                    <a:lnR>
                      <a:noFill/>
                    </a:lnR>
                    <a:lnT>
                      <a:noFill/>
                    </a:lnT>
                    <a:lnB>
                      <a:noFill/>
                    </a:lnB>
                    <a:solidFill>
                      <a:srgbClr val="CCD670"/>
                    </a:solidFill>
                  </a:tcPr>
                </a:tc>
                <a:tc>
                  <a:txBody>
                    <a:bodyPr/>
                    <a:lstStyle/>
                    <a:p>
                      <a:pPr algn="r" fontAlgn="b"/>
                      <a:r>
                        <a:rPr lang="en-US" sz="600" b="0" i="0" u="none" strike="noStrike">
                          <a:solidFill>
                            <a:srgbClr val="000000"/>
                          </a:solidFill>
                          <a:effectLst/>
                          <a:latin typeface="Calibri"/>
                        </a:rPr>
                        <a:t>34.22</a:t>
                      </a:r>
                    </a:p>
                  </a:txBody>
                  <a:tcPr marL="5368" marR="5368" marT="5368" marB="0" anchor="b">
                    <a:lnL>
                      <a:noFill/>
                    </a:lnL>
                    <a:lnR>
                      <a:noFill/>
                    </a:lnR>
                    <a:lnT>
                      <a:noFill/>
                    </a:lnT>
                    <a:lnB>
                      <a:noFill/>
                    </a:lnB>
                    <a:solidFill>
                      <a:srgbClr val="224E92"/>
                    </a:solidFill>
                  </a:tcPr>
                </a:tc>
                <a:tc>
                  <a:txBody>
                    <a:bodyPr/>
                    <a:lstStyle/>
                    <a:p>
                      <a:pPr algn="r" fontAlgn="b"/>
                      <a:r>
                        <a:rPr lang="en-US" sz="600" b="0" i="0" u="none" strike="noStrike">
                          <a:solidFill>
                            <a:srgbClr val="000000"/>
                          </a:solidFill>
                          <a:effectLst/>
                          <a:latin typeface="Calibri"/>
                        </a:rPr>
                        <a:t>36.41</a:t>
                      </a:r>
                    </a:p>
                  </a:txBody>
                  <a:tcPr marL="5368" marR="5368" marT="5368" marB="0" anchor="b">
                    <a:lnL>
                      <a:noFill/>
                    </a:lnL>
                    <a:lnR>
                      <a:noFill/>
                    </a:lnR>
                    <a:lnT>
                      <a:noFill/>
                    </a:lnT>
                    <a:lnB>
                      <a:noFill/>
                    </a:lnB>
                    <a:solidFill>
                      <a:srgbClr val="003399"/>
                    </a:solidFill>
                  </a:tcPr>
                </a:tc>
                <a:tc>
                  <a:txBody>
                    <a:bodyPr/>
                    <a:lstStyle/>
                    <a:p>
                      <a:pPr algn="r" fontAlgn="b"/>
                      <a:r>
                        <a:rPr lang="en-US" sz="600" b="0" i="0" u="none" strike="noStrike">
                          <a:solidFill>
                            <a:srgbClr val="000000"/>
                          </a:solidFill>
                          <a:effectLst/>
                          <a:latin typeface="Calibri"/>
                        </a:rPr>
                        <a:t>37.68</a:t>
                      </a:r>
                    </a:p>
                  </a:txBody>
                  <a:tcPr marL="5368" marR="5368" marT="5368" marB="0" anchor="b">
                    <a:lnL>
                      <a:noFill/>
                    </a:lnL>
                    <a:lnR>
                      <a:noFill/>
                    </a:lnR>
                    <a:lnT>
                      <a:noFill/>
                    </a:lnT>
                    <a:lnB>
                      <a:noFill/>
                    </a:lnB>
                    <a:solidFill>
                      <a:srgbClr val="003399"/>
                    </a:solidFill>
                  </a:tcPr>
                </a:tc>
                <a:tc>
                  <a:txBody>
                    <a:bodyPr/>
                    <a:lstStyle/>
                    <a:p>
                      <a:pPr algn="r" fontAlgn="b"/>
                      <a:r>
                        <a:rPr lang="en-US" sz="600" b="0" i="0" u="none" strike="noStrike">
                          <a:solidFill>
                            <a:srgbClr val="000000"/>
                          </a:solidFill>
                          <a:effectLst/>
                          <a:latin typeface="Calibri"/>
                        </a:rPr>
                        <a:t>29.52</a:t>
                      </a:r>
                    </a:p>
                  </a:txBody>
                  <a:tcPr marL="5368" marR="5368" marT="5368" marB="0" anchor="b">
                    <a:lnL>
                      <a:noFill/>
                    </a:lnL>
                    <a:lnR>
                      <a:noFill/>
                    </a:lnR>
                    <a:lnT>
                      <a:noFill/>
                    </a:lnT>
                    <a:lnB>
                      <a:noFill/>
                    </a:lnB>
                    <a:solidFill>
                      <a:srgbClr val="8DA47C"/>
                    </a:solidFill>
                  </a:tcPr>
                </a:tc>
                <a:tc>
                  <a:txBody>
                    <a:bodyPr/>
                    <a:lstStyle/>
                    <a:p>
                      <a:pPr algn="r" fontAlgn="b"/>
                      <a:r>
                        <a:rPr lang="en-US" sz="600" b="0" i="0" u="none" strike="noStrike">
                          <a:solidFill>
                            <a:srgbClr val="000000"/>
                          </a:solidFill>
                          <a:effectLst/>
                          <a:latin typeface="Calibri"/>
                        </a:rPr>
                        <a:t>23.84</a:t>
                      </a:r>
                    </a:p>
                  </a:txBody>
                  <a:tcPr marL="5368" marR="5368" marT="5368" marB="0" anchor="b">
                    <a:lnL>
                      <a:noFill/>
                    </a:lnL>
                    <a:lnR>
                      <a:noFill/>
                    </a:lnR>
                    <a:lnT>
                      <a:noFill/>
                    </a:lnT>
                    <a:lnB>
                      <a:noFill/>
                    </a:lnB>
                    <a:solidFill>
                      <a:srgbClr val="F8E55B"/>
                    </a:solidFill>
                  </a:tcPr>
                </a:tc>
                <a:tc>
                  <a:txBody>
                    <a:bodyPr/>
                    <a:lstStyle/>
                    <a:p>
                      <a:pPr algn="r" fontAlgn="b"/>
                      <a:r>
                        <a:rPr lang="en-US" sz="600" b="0" i="0" u="none" strike="noStrike">
                          <a:solidFill>
                            <a:srgbClr val="000000"/>
                          </a:solidFill>
                          <a:effectLst/>
                          <a:latin typeface="Calibri"/>
                        </a:rPr>
                        <a:t>23.62</a:t>
                      </a:r>
                    </a:p>
                  </a:txBody>
                  <a:tcPr marL="5368" marR="5368" marT="5368" marB="0" anchor="b">
                    <a:lnL>
                      <a:noFill/>
                    </a:lnL>
                    <a:lnR>
                      <a:noFill/>
                    </a:lnR>
                    <a:lnT>
                      <a:noFill/>
                    </a:lnT>
                    <a:lnB>
                      <a:noFill/>
                    </a:lnB>
                    <a:solidFill>
                      <a:srgbClr val="F6DD58"/>
                    </a:solidFill>
                  </a:tcPr>
                </a:tc>
                <a:tc>
                  <a:txBody>
                    <a:bodyPr/>
                    <a:lstStyle/>
                    <a:p>
                      <a:pPr algn="r" fontAlgn="b"/>
                      <a:r>
                        <a:rPr lang="en-US" sz="600" b="0" i="0" u="none" strike="noStrike">
                          <a:solidFill>
                            <a:srgbClr val="000000"/>
                          </a:solidFill>
                          <a:effectLst/>
                          <a:latin typeface="Calibri"/>
                        </a:rPr>
                        <a:t>23.84</a:t>
                      </a:r>
                    </a:p>
                  </a:txBody>
                  <a:tcPr marL="5368" marR="5368" marT="5368" marB="0" anchor="b">
                    <a:lnL>
                      <a:noFill/>
                    </a:lnL>
                    <a:lnR>
                      <a:noFill/>
                    </a:lnR>
                    <a:lnT>
                      <a:noFill/>
                    </a:lnT>
                    <a:lnB>
                      <a:noFill/>
                    </a:lnB>
                    <a:solidFill>
                      <a:srgbClr val="F8E55B"/>
                    </a:solidFill>
                  </a:tcPr>
                </a:tc>
                <a:tc>
                  <a:txBody>
                    <a:bodyPr/>
                    <a:lstStyle/>
                    <a:p>
                      <a:pPr algn="r" fontAlgn="b"/>
                      <a:r>
                        <a:rPr lang="en-US" sz="600" b="0" i="0" u="none" strike="noStrike">
                          <a:solidFill>
                            <a:srgbClr val="000000"/>
                          </a:solidFill>
                          <a:effectLst/>
                          <a:latin typeface="Calibri"/>
                        </a:rPr>
                        <a:t>20.71</a:t>
                      </a:r>
                    </a:p>
                  </a:txBody>
                  <a:tcPr marL="5368" marR="5368" marT="5368" marB="0" anchor="b">
                    <a:lnL>
                      <a:noFill/>
                    </a:lnL>
                    <a:lnR>
                      <a:noFill/>
                    </a:lnR>
                    <a:lnT>
                      <a:noFill/>
                    </a:lnT>
                    <a:lnB>
                      <a:noFill/>
                    </a:lnB>
                    <a:solidFill>
                      <a:srgbClr val="DC742E"/>
                    </a:solidFill>
                  </a:tcPr>
                </a:tc>
                <a:tc>
                  <a:txBody>
                    <a:bodyPr/>
                    <a:lstStyle/>
                    <a:p>
                      <a:pPr algn="r" fontAlgn="b"/>
                      <a:r>
                        <a:rPr lang="en-US" sz="600" b="0" i="0" u="none" strike="noStrike">
                          <a:solidFill>
                            <a:srgbClr val="000000"/>
                          </a:solidFill>
                          <a:effectLst/>
                          <a:latin typeface="Calibri"/>
                        </a:rPr>
                        <a:t>16.63</a:t>
                      </a:r>
                    </a:p>
                  </a:txBody>
                  <a:tcPr marL="5368" marR="5368" marT="5368" marB="0" anchor="b">
                    <a:lnL>
                      <a:noFill/>
                    </a:lnL>
                    <a:lnR>
                      <a:noFill/>
                    </a:lnR>
                    <a:lnT>
                      <a:noFill/>
                    </a:lnT>
                    <a:lnB>
                      <a:noFill/>
                    </a:lnB>
                    <a:solidFill>
                      <a:srgbClr val="C00000"/>
                    </a:solidFill>
                  </a:tcPr>
                </a:tc>
                <a:tc>
                  <a:txBody>
                    <a:bodyPr/>
                    <a:lstStyle/>
                    <a:p>
                      <a:pPr algn="r" fontAlgn="b"/>
                      <a:r>
                        <a:rPr lang="en-US" sz="600" b="0" i="0" u="none" strike="noStrike">
                          <a:solidFill>
                            <a:srgbClr val="000000"/>
                          </a:solidFill>
                          <a:effectLst/>
                          <a:latin typeface="Calibri"/>
                        </a:rPr>
                        <a:t>18.12</a:t>
                      </a:r>
                    </a:p>
                  </a:txBody>
                  <a:tcPr marL="5368" marR="5368" marT="5368" marB="0" anchor="b">
                    <a:lnL>
                      <a:noFill/>
                    </a:lnL>
                    <a:lnR>
                      <a:noFill/>
                    </a:lnR>
                    <a:lnT>
                      <a:noFill/>
                    </a:lnT>
                    <a:lnB>
                      <a:noFill/>
                    </a:lnB>
                    <a:solidFill>
                      <a:srgbClr val="C51609"/>
                    </a:solidFill>
                  </a:tcPr>
                </a:tc>
                <a:tc>
                  <a:txBody>
                    <a:bodyPr/>
                    <a:lstStyle/>
                    <a:p>
                      <a:pPr algn="r" fontAlgn="b"/>
                      <a:r>
                        <a:rPr lang="en-US" sz="600" b="0" i="0" u="none" strike="noStrike">
                          <a:solidFill>
                            <a:srgbClr val="000000"/>
                          </a:solidFill>
                          <a:effectLst/>
                          <a:latin typeface="Calibri"/>
                        </a:rPr>
                        <a:t>26.20</a:t>
                      </a:r>
                    </a:p>
                  </a:txBody>
                  <a:tcPr marL="5368" marR="5368" marT="5368" marB="0" anchor="b">
                    <a:lnL>
                      <a:noFill/>
                    </a:lnL>
                    <a:lnR>
                      <a:noFill/>
                    </a:lnR>
                    <a:lnT>
                      <a:noFill/>
                    </a:lnT>
                    <a:lnB>
                      <a:noFill/>
                    </a:lnB>
                    <a:solidFill>
                      <a:srgbClr val="DAE16D"/>
                    </a:solidFill>
                  </a:tcPr>
                </a:tc>
              </a:tr>
              <a:tr h="125355">
                <a:tc>
                  <a:txBody>
                    <a:bodyPr/>
                    <a:lstStyle/>
                    <a:p>
                      <a:pPr algn="l" fontAlgn="b"/>
                      <a:r>
                        <a:rPr lang="en-US" sz="600" b="0" i="0" u="none" strike="noStrike">
                          <a:solidFill>
                            <a:srgbClr val="000000"/>
                          </a:solidFill>
                          <a:effectLst/>
                          <a:latin typeface="Calibri"/>
                        </a:rPr>
                        <a:t>1995</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24.35</a:t>
                      </a:r>
                    </a:p>
                  </a:txBody>
                  <a:tcPr marL="5368" marR="5368" marT="5368" marB="0" anchor="b">
                    <a:lnL>
                      <a:noFill/>
                    </a:lnL>
                    <a:lnR>
                      <a:noFill/>
                    </a:lnR>
                    <a:lnT>
                      <a:noFill/>
                    </a:lnT>
                    <a:lnB>
                      <a:noFill/>
                    </a:lnB>
                    <a:solidFill>
                      <a:srgbClr val="FDF763"/>
                    </a:solidFill>
                  </a:tcPr>
                </a:tc>
                <a:tc>
                  <a:txBody>
                    <a:bodyPr/>
                    <a:lstStyle/>
                    <a:p>
                      <a:pPr algn="r" fontAlgn="b"/>
                      <a:r>
                        <a:rPr lang="en-US" sz="600" b="0" i="0" u="none" strike="noStrike">
                          <a:solidFill>
                            <a:srgbClr val="000000"/>
                          </a:solidFill>
                          <a:effectLst/>
                          <a:latin typeface="Calibri"/>
                        </a:rPr>
                        <a:t>26.78</a:t>
                      </a:r>
                    </a:p>
                  </a:txBody>
                  <a:tcPr marL="5368" marR="5368" marT="5368" marB="0" anchor="b">
                    <a:lnL>
                      <a:noFill/>
                    </a:lnL>
                    <a:lnR>
                      <a:noFill/>
                    </a:lnR>
                    <a:lnT>
                      <a:noFill/>
                    </a:lnT>
                    <a:lnB>
                      <a:noFill/>
                    </a:lnB>
                    <a:solidFill>
                      <a:srgbClr val="CCD770"/>
                    </a:solidFill>
                  </a:tcPr>
                </a:tc>
                <a:tc>
                  <a:txBody>
                    <a:bodyPr/>
                    <a:lstStyle/>
                    <a:p>
                      <a:pPr algn="r" fontAlgn="b"/>
                      <a:r>
                        <a:rPr lang="en-US" sz="600" b="0" i="0" u="none" strike="noStrike">
                          <a:solidFill>
                            <a:srgbClr val="000000"/>
                          </a:solidFill>
                          <a:effectLst/>
                          <a:latin typeface="Calibri"/>
                        </a:rPr>
                        <a:t>32.45</a:t>
                      </a:r>
                    </a:p>
                  </a:txBody>
                  <a:tcPr marL="5368" marR="5368" marT="5368" marB="0" anchor="b">
                    <a:lnL>
                      <a:noFill/>
                    </a:lnL>
                    <a:lnR>
                      <a:noFill/>
                    </a:lnR>
                    <a:lnT>
                      <a:noFill/>
                    </a:lnT>
                    <a:lnB>
                      <a:noFill/>
                    </a:lnB>
                    <a:solidFill>
                      <a:srgbClr val="4A6F8A"/>
                    </a:solidFill>
                  </a:tcPr>
                </a:tc>
                <a:tc>
                  <a:txBody>
                    <a:bodyPr/>
                    <a:lstStyle/>
                    <a:p>
                      <a:pPr algn="r" fontAlgn="b"/>
                      <a:r>
                        <a:rPr lang="en-US" sz="600" b="0" i="0" u="none" strike="noStrike">
                          <a:solidFill>
                            <a:srgbClr val="000000"/>
                          </a:solidFill>
                          <a:effectLst/>
                          <a:latin typeface="Calibri"/>
                        </a:rPr>
                        <a:t>33.51</a:t>
                      </a:r>
                    </a:p>
                  </a:txBody>
                  <a:tcPr marL="5368" marR="5368" marT="5368" marB="0" anchor="b">
                    <a:lnL>
                      <a:noFill/>
                    </a:lnL>
                    <a:lnR>
                      <a:noFill/>
                    </a:lnR>
                    <a:lnT>
                      <a:noFill/>
                    </a:lnT>
                    <a:lnB>
                      <a:noFill/>
                    </a:lnB>
                    <a:solidFill>
                      <a:srgbClr val="325B8F"/>
                    </a:solidFill>
                  </a:tcPr>
                </a:tc>
                <a:tc>
                  <a:txBody>
                    <a:bodyPr/>
                    <a:lstStyle/>
                    <a:p>
                      <a:pPr algn="r" fontAlgn="b"/>
                      <a:r>
                        <a:rPr lang="en-US" sz="600" b="0" i="0" u="none" strike="noStrike">
                          <a:solidFill>
                            <a:srgbClr val="000000"/>
                          </a:solidFill>
                          <a:effectLst/>
                          <a:latin typeface="Calibri"/>
                        </a:rPr>
                        <a:t>31.49</a:t>
                      </a:r>
                    </a:p>
                  </a:txBody>
                  <a:tcPr marL="5368" marR="5368" marT="5368" marB="0" anchor="b">
                    <a:lnL>
                      <a:noFill/>
                    </a:lnL>
                    <a:lnR>
                      <a:noFill/>
                    </a:lnR>
                    <a:lnT>
                      <a:noFill/>
                    </a:lnT>
                    <a:lnB>
                      <a:noFill/>
                    </a:lnB>
                    <a:solidFill>
                      <a:srgbClr val="608085"/>
                    </a:solidFill>
                  </a:tcPr>
                </a:tc>
                <a:tc>
                  <a:txBody>
                    <a:bodyPr/>
                    <a:lstStyle/>
                    <a:p>
                      <a:pPr algn="r" fontAlgn="b"/>
                      <a:r>
                        <a:rPr lang="en-US" sz="600" b="0" i="0" u="none" strike="noStrike">
                          <a:solidFill>
                            <a:srgbClr val="000000"/>
                          </a:solidFill>
                          <a:effectLst/>
                          <a:latin typeface="Calibri"/>
                        </a:rPr>
                        <a:t>27.41</a:t>
                      </a:r>
                    </a:p>
                  </a:txBody>
                  <a:tcPr marL="5368" marR="5368" marT="5368" marB="0" anchor="b">
                    <a:lnL>
                      <a:noFill/>
                    </a:lnL>
                    <a:lnR>
                      <a:noFill/>
                    </a:lnR>
                    <a:lnT>
                      <a:noFill/>
                    </a:lnT>
                    <a:lnB>
                      <a:noFill/>
                    </a:lnB>
                    <a:solidFill>
                      <a:srgbClr val="BECB73"/>
                    </a:solidFill>
                  </a:tcPr>
                </a:tc>
                <a:tc>
                  <a:txBody>
                    <a:bodyPr/>
                    <a:lstStyle/>
                    <a:p>
                      <a:pPr algn="r" fontAlgn="b"/>
                      <a:r>
                        <a:rPr lang="en-US" sz="600" b="0" i="0" u="none" strike="noStrike">
                          <a:solidFill>
                            <a:srgbClr val="000000"/>
                          </a:solidFill>
                          <a:effectLst/>
                          <a:latin typeface="Calibri"/>
                        </a:rPr>
                        <a:t>25.21</a:t>
                      </a:r>
                    </a:p>
                  </a:txBody>
                  <a:tcPr marL="5368" marR="5368" marT="5368" marB="0" anchor="b">
                    <a:lnL>
                      <a:noFill/>
                    </a:lnL>
                    <a:lnR>
                      <a:noFill/>
                    </a:lnR>
                    <a:lnT>
                      <a:noFill/>
                    </a:lnT>
                    <a:lnB>
                      <a:noFill/>
                    </a:lnB>
                    <a:solidFill>
                      <a:srgbClr val="F1F468"/>
                    </a:solidFill>
                  </a:tcPr>
                </a:tc>
                <a:tc>
                  <a:txBody>
                    <a:bodyPr/>
                    <a:lstStyle/>
                    <a:p>
                      <a:pPr algn="r" fontAlgn="b"/>
                      <a:r>
                        <a:rPr lang="en-US" sz="600" b="0" i="0" u="none" strike="noStrike">
                          <a:solidFill>
                            <a:srgbClr val="000000"/>
                          </a:solidFill>
                          <a:effectLst/>
                          <a:latin typeface="Calibri"/>
                        </a:rPr>
                        <a:t>26.44</a:t>
                      </a:r>
                    </a:p>
                  </a:txBody>
                  <a:tcPr marL="5368" marR="5368" marT="5368" marB="0" anchor="b">
                    <a:lnL>
                      <a:noFill/>
                    </a:lnL>
                    <a:lnR>
                      <a:noFill/>
                    </a:lnR>
                    <a:lnT>
                      <a:noFill/>
                    </a:lnT>
                    <a:lnB>
                      <a:noFill/>
                    </a:lnB>
                    <a:solidFill>
                      <a:srgbClr val="D4DD6E"/>
                    </a:solidFill>
                  </a:tcPr>
                </a:tc>
                <a:tc>
                  <a:txBody>
                    <a:bodyPr/>
                    <a:lstStyle/>
                    <a:p>
                      <a:pPr algn="r" fontAlgn="b"/>
                      <a:r>
                        <a:rPr lang="en-US" sz="600" b="0" i="0" u="none" strike="noStrike">
                          <a:solidFill>
                            <a:srgbClr val="000000"/>
                          </a:solidFill>
                          <a:effectLst/>
                          <a:latin typeface="Calibri"/>
                        </a:rPr>
                        <a:t>25.69</a:t>
                      </a:r>
                    </a:p>
                  </a:txBody>
                  <a:tcPr marL="5368" marR="5368" marT="5368" marB="0" anchor="b">
                    <a:lnL>
                      <a:noFill/>
                    </a:lnL>
                    <a:lnR>
                      <a:noFill/>
                    </a:lnR>
                    <a:lnT>
                      <a:noFill/>
                    </a:lnT>
                    <a:lnB>
                      <a:noFill/>
                    </a:lnB>
                    <a:solidFill>
                      <a:srgbClr val="E5EB6B"/>
                    </a:solidFill>
                  </a:tcPr>
                </a:tc>
                <a:tc>
                  <a:txBody>
                    <a:bodyPr/>
                    <a:lstStyle/>
                    <a:p>
                      <a:pPr algn="r" fontAlgn="b"/>
                      <a:r>
                        <a:rPr lang="en-US" sz="600" b="0" i="0" u="none" strike="noStrike">
                          <a:solidFill>
                            <a:srgbClr val="000000"/>
                          </a:solidFill>
                          <a:effectLst/>
                          <a:latin typeface="Calibri"/>
                        </a:rPr>
                        <a:t>24.39</a:t>
                      </a:r>
                    </a:p>
                  </a:txBody>
                  <a:tcPr marL="5368" marR="5368" marT="5368" marB="0" anchor="b">
                    <a:lnL>
                      <a:noFill/>
                    </a:lnL>
                    <a:lnR>
                      <a:noFill/>
                    </a:lnR>
                    <a:lnT>
                      <a:noFill/>
                    </a:lnT>
                    <a:lnB>
                      <a:noFill/>
                    </a:lnB>
                    <a:solidFill>
                      <a:srgbClr val="FDF963"/>
                    </a:solidFill>
                  </a:tcPr>
                </a:tc>
                <a:tc>
                  <a:txBody>
                    <a:bodyPr/>
                    <a:lstStyle/>
                    <a:p>
                      <a:pPr algn="r" fontAlgn="b"/>
                      <a:r>
                        <a:rPr lang="en-US" sz="600" b="0" i="0" u="none" strike="noStrike">
                          <a:solidFill>
                            <a:srgbClr val="000000"/>
                          </a:solidFill>
                          <a:effectLst/>
                          <a:latin typeface="Calibri"/>
                        </a:rPr>
                        <a:t>20.38</a:t>
                      </a:r>
                    </a:p>
                  </a:txBody>
                  <a:tcPr marL="5368" marR="5368" marT="5368" marB="0" anchor="b">
                    <a:lnL>
                      <a:noFill/>
                    </a:lnL>
                    <a:lnR>
                      <a:noFill/>
                    </a:lnR>
                    <a:lnT>
                      <a:noFill/>
                    </a:lnT>
                    <a:lnB>
                      <a:noFill/>
                    </a:lnB>
                    <a:solidFill>
                      <a:srgbClr val="D96829"/>
                    </a:solidFill>
                  </a:tcPr>
                </a:tc>
                <a:tc>
                  <a:txBody>
                    <a:bodyPr/>
                    <a:lstStyle/>
                    <a:p>
                      <a:pPr algn="r" fontAlgn="b"/>
                      <a:r>
                        <a:rPr lang="en-US" sz="600" b="0" i="0" u="none" strike="noStrike">
                          <a:solidFill>
                            <a:srgbClr val="000000"/>
                          </a:solidFill>
                          <a:effectLst/>
                          <a:latin typeface="Calibri"/>
                        </a:rPr>
                        <a:t>20.80</a:t>
                      </a:r>
                    </a:p>
                  </a:txBody>
                  <a:tcPr marL="5368" marR="5368" marT="5368" marB="0" anchor="b">
                    <a:lnL>
                      <a:noFill/>
                    </a:lnL>
                    <a:lnR>
                      <a:noFill/>
                    </a:lnR>
                    <a:lnT>
                      <a:noFill/>
                    </a:lnT>
                    <a:lnB>
                      <a:noFill/>
                    </a:lnB>
                    <a:solidFill>
                      <a:srgbClr val="DD772F"/>
                    </a:solidFill>
                  </a:tcPr>
                </a:tc>
                <a:tc>
                  <a:txBody>
                    <a:bodyPr/>
                    <a:lstStyle/>
                    <a:p>
                      <a:pPr algn="r" fontAlgn="b"/>
                      <a:r>
                        <a:rPr lang="en-US" sz="600" b="0" i="0" u="none" strike="noStrike">
                          <a:solidFill>
                            <a:srgbClr val="000000"/>
                          </a:solidFill>
                          <a:effectLst/>
                          <a:latin typeface="Calibri"/>
                        </a:rPr>
                        <a:t>26.58</a:t>
                      </a:r>
                    </a:p>
                  </a:txBody>
                  <a:tcPr marL="5368" marR="5368" marT="5368" marB="0" anchor="b">
                    <a:lnL>
                      <a:noFill/>
                    </a:lnL>
                    <a:lnR>
                      <a:noFill/>
                    </a:lnR>
                    <a:lnT>
                      <a:noFill/>
                    </a:lnT>
                    <a:lnB>
                      <a:noFill/>
                    </a:lnB>
                    <a:solidFill>
                      <a:srgbClr val="D1DA6F"/>
                    </a:solidFill>
                  </a:tcPr>
                </a:tc>
              </a:tr>
              <a:tr h="125355">
                <a:tc>
                  <a:txBody>
                    <a:bodyPr/>
                    <a:lstStyle/>
                    <a:p>
                      <a:pPr algn="l" fontAlgn="b"/>
                      <a:r>
                        <a:rPr lang="en-US" sz="600" b="0" i="0" u="none" strike="noStrike">
                          <a:solidFill>
                            <a:srgbClr val="000000"/>
                          </a:solidFill>
                          <a:effectLst/>
                          <a:latin typeface="Calibri"/>
                        </a:rPr>
                        <a:t>1996</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24.04</a:t>
                      </a:r>
                    </a:p>
                  </a:txBody>
                  <a:tcPr marL="5368" marR="5368" marT="5368" marB="0" anchor="b">
                    <a:lnL>
                      <a:noFill/>
                    </a:lnL>
                    <a:lnR>
                      <a:noFill/>
                    </a:lnR>
                    <a:lnT>
                      <a:noFill/>
                    </a:lnT>
                    <a:lnB>
                      <a:noFill/>
                    </a:lnB>
                    <a:solidFill>
                      <a:srgbClr val="FAEC5E"/>
                    </a:solidFill>
                  </a:tcPr>
                </a:tc>
                <a:tc>
                  <a:txBody>
                    <a:bodyPr/>
                    <a:lstStyle/>
                    <a:p>
                      <a:pPr algn="r" fontAlgn="b"/>
                      <a:r>
                        <a:rPr lang="en-US" sz="600" b="0" i="0" u="none" strike="noStrike">
                          <a:solidFill>
                            <a:srgbClr val="000000"/>
                          </a:solidFill>
                          <a:effectLst/>
                          <a:latin typeface="Calibri"/>
                        </a:rPr>
                        <a:t>30.25</a:t>
                      </a:r>
                    </a:p>
                  </a:txBody>
                  <a:tcPr marL="5368" marR="5368" marT="5368" marB="0" anchor="b">
                    <a:lnL>
                      <a:noFill/>
                    </a:lnL>
                    <a:lnR>
                      <a:noFill/>
                    </a:lnR>
                    <a:lnT>
                      <a:noFill/>
                    </a:lnT>
                    <a:lnB>
                      <a:noFill/>
                    </a:lnB>
                    <a:solidFill>
                      <a:srgbClr val="7D9780"/>
                    </a:solidFill>
                  </a:tcPr>
                </a:tc>
                <a:tc>
                  <a:txBody>
                    <a:bodyPr/>
                    <a:lstStyle/>
                    <a:p>
                      <a:pPr algn="r" fontAlgn="b"/>
                      <a:r>
                        <a:rPr lang="en-US" sz="600" b="0" i="0" u="none" strike="noStrike">
                          <a:solidFill>
                            <a:srgbClr val="000000"/>
                          </a:solidFill>
                          <a:effectLst/>
                          <a:latin typeface="Calibri"/>
                        </a:rPr>
                        <a:t>33.02</a:t>
                      </a:r>
                    </a:p>
                  </a:txBody>
                  <a:tcPr marL="5368" marR="5368" marT="5368" marB="0" anchor="b">
                    <a:lnL>
                      <a:noFill/>
                    </a:lnL>
                    <a:lnR>
                      <a:noFill/>
                    </a:lnR>
                    <a:lnT>
                      <a:noFill/>
                    </a:lnT>
                    <a:lnB>
                      <a:noFill/>
                    </a:lnB>
                    <a:solidFill>
                      <a:srgbClr val="3D648C"/>
                    </a:solidFill>
                  </a:tcPr>
                </a:tc>
                <a:tc>
                  <a:txBody>
                    <a:bodyPr/>
                    <a:lstStyle/>
                    <a:p>
                      <a:pPr algn="r" fontAlgn="b"/>
                      <a:r>
                        <a:rPr lang="en-US" sz="600" b="0" i="0" u="none" strike="noStrike">
                          <a:solidFill>
                            <a:srgbClr val="000000"/>
                          </a:solidFill>
                          <a:effectLst/>
                          <a:latin typeface="Calibri"/>
                        </a:rPr>
                        <a:t>34.48</a:t>
                      </a:r>
                    </a:p>
                  </a:txBody>
                  <a:tcPr marL="5368" marR="5368" marT="5368" marB="0" anchor="b">
                    <a:lnL>
                      <a:noFill/>
                    </a:lnL>
                    <a:lnR>
                      <a:noFill/>
                    </a:lnR>
                    <a:lnT>
                      <a:noFill/>
                    </a:lnT>
                    <a:lnB>
                      <a:noFill/>
                    </a:lnB>
                    <a:solidFill>
                      <a:srgbClr val="1C4993"/>
                    </a:solidFill>
                  </a:tcPr>
                </a:tc>
                <a:tc>
                  <a:txBody>
                    <a:bodyPr/>
                    <a:lstStyle/>
                    <a:p>
                      <a:pPr algn="r" fontAlgn="b"/>
                      <a:r>
                        <a:rPr lang="en-US" sz="600" b="0" i="0" u="none" strike="noStrike">
                          <a:solidFill>
                            <a:srgbClr val="000000"/>
                          </a:solidFill>
                          <a:effectLst/>
                          <a:latin typeface="Calibri"/>
                        </a:rPr>
                        <a:t>35.70</a:t>
                      </a:r>
                    </a:p>
                  </a:txBody>
                  <a:tcPr marL="5368" marR="5368" marT="5368" marB="0" anchor="b">
                    <a:lnL>
                      <a:noFill/>
                    </a:lnL>
                    <a:lnR>
                      <a:noFill/>
                    </a:lnR>
                    <a:lnT>
                      <a:noFill/>
                    </a:lnT>
                    <a:lnB>
                      <a:noFill/>
                    </a:lnB>
                    <a:solidFill>
                      <a:srgbClr val="003399"/>
                    </a:solidFill>
                  </a:tcPr>
                </a:tc>
                <a:tc>
                  <a:txBody>
                    <a:bodyPr/>
                    <a:lstStyle/>
                    <a:p>
                      <a:pPr algn="r" fontAlgn="b"/>
                      <a:r>
                        <a:rPr lang="en-US" sz="600" b="0" i="0" u="none" strike="noStrike">
                          <a:solidFill>
                            <a:srgbClr val="000000"/>
                          </a:solidFill>
                          <a:effectLst/>
                          <a:latin typeface="Calibri"/>
                        </a:rPr>
                        <a:t>30.63</a:t>
                      </a:r>
                    </a:p>
                  </a:txBody>
                  <a:tcPr marL="5368" marR="5368" marT="5368" marB="0" anchor="b">
                    <a:lnL>
                      <a:noFill/>
                    </a:lnL>
                    <a:lnR>
                      <a:noFill/>
                    </a:lnR>
                    <a:lnT>
                      <a:noFill/>
                    </a:lnT>
                    <a:lnB>
                      <a:noFill/>
                    </a:lnB>
                    <a:solidFill>
                      <a:srgbClr val="749081"/>
                    </a:solidFill>
                  </a:tcPr>
                </a:tc>
                <a:tc>
                  <a:txBody>
                    <a:bodyPr/>
                    <a:lstStyle/>
                    <a:p>
                      <a:pPr algn="r" fontAlgn="b"/>
                      <a:r>
                        <a:rPr lang="en-US" sz="600" b="0" i="0" u="none" strike="noStrike">
                          <a:solidFill>
                            <a:srgbClr val="000000"/>
                          </a:solidFill>
                          <a:effectLst/>
                          <a:latin typeface="Calibri"/>
                        </a:rPr>
                        <a:t>24.92</a:t>
                      </a:r>
                    </a:p>
                  </a:txBody>
                  <a:tcPr marL="5368" marR="5368" marT="5368" marB="0" anchor="b">
                    <a:lnL>
                      <a:noFill/>
                    </a:lnL>
                    <a:lnR>
                      <a:noFill/>
                    </a:lnR>
                    <a:lnT>
                      <a:noFill/>
                    </a:lnT>
                    <a:lnB>
                      <a:noFill/>
                    </a:lnB>
                    <a:solidFill>
                      <a:srgbClr val="F7F967"/>
                    </a:solidFill>
                  </a:tcPr>
                </a:tc>
                <a:tc>
                  <a:txBody>
                    <a:bodyPr/>
                    <a:lstStyle/>
                    <a:p>
                      <a:pPr algn="r" fontAlgn="b"/>
                      <a:r>
                        <a:rPr lang="en-US" sz="600" b="0" i="0" u="none" strike="noStrike">
                          <a:solidFill>
                            <a:srgbClr val="000000"/>
                          </a:solidFill>
                          <a:effectLst/>
                          <a:latin typeface="Calibri"/>
                        </a:rPr>
                        <a:t>26.22</a:t>
                      </a:r>
                    </a:p>
                  </a:txBody>
                  <a:tcPr marL="5368" marR="5368" marT="5368" marB="0" anchor="b">
                    <a:lnL>
                      <a:noFill/>
                    </a:lnL>
                    <a:lnR>
                      <a:noFill/>
                    </a:lnR>
                    <a:lnT>
                      <a:noFill/>
                    </a:lnT>
                    <a:lnB>
                      <a:noFill/>
                    </a:lnB>
                    <a:solidFill>
                      <a:srgbClr val="D9E16D"/>
                    </a:solidFill>
                  </a:tcPr>
                </a:tc>
                <a:tc>
                  <a:txBody>
                    <a:bodyPr/>
                    <a:lstStyle/>
                    <a:p>
                      <a:pPr algn="r" fontAlgn="b"/>
                      <a:r>
                        <a:rPr lang="en-US" sz="600" b="0" i="0" u="none" strike="noStrike">
                          <a:solidFill>
                            <a:srgbClr val="000000"/>
                          </a:solidFill>
                          <a:effectLst/>
                          <a:latin typeface="Calibri"/>
                        </a:rPr>
                        <a:t>24.27</a:t>
                      </a:r>
                    </a:p>
                  </a:txBody>
                  <a:tcPr marL="5368" marR="5368" marT="5368" marB="0" anchor="b">
                    <a:lnL>
                      <a:noFill/>
                    </a:lnL>
                    <a:lnR>
                      <a:noFill/>
                    </a:lnR>
                    <a:lnT>
                      <a:noFill/>
                    </a:lnT>
                    <a:lnB>
                      <a:noFill/>
                    </a:lnB>
                    <a:solidFill>
                      <a:srgbClr val="FCF461"/>
                    </a:solidFill>
                  </a:tcPr>
                </a:tc>
                <a:tc>
                  <a:txBody>
                    <a:bodyPr/>
                    <a:lstStyle/>
                    <a:p>
                      <a:pPr algn="r" fontAlgn="b"/>
                      <a:r>
                        <a:rPr lang="en-US" sz="600" b="0" i="0" u="none" strike="noStrike">
                          <a:solidFill>
                            <a:srgbClr val="000000"/>
                          </a:solidFill>
                          <a:effectLst/>
                          <a:latin typeface="Calibri"/>
                        </a:rPr>
                        <a:t>20.64</a:t>
                      </a:r>
                    </a:p>
                  </a:txBody>
                  <a:tcPr marL="5368" marR="5368" marT="5368" marB="0" anchor="b">
                    <a:lnL>
                      <a:noFill/>
                    </a:lnL>
                    <a:lnR>
                      <a:noFill/>
                    </a:lnR>
                    <a:lnT>
                      <a:noFill/>
                    </a:lnT>
                    <a:lnB>
                      <a:noFill/>
                    </a:lnB>
                    <a:solidFill>
                      <a:srgbClr val="DC712D"/>
                    </a:solidFill>
                  </a:tcPr>
                </a:tc>
                <a:tc>
                  <a:txBody>
                    <a:bodyPr/>
                    <a:lstStyle/>
                    <a:p>
                      <a:pPr algn="r" fontAlgn="b"/>
                      <a:r>
                        <a:rPr lang="en-US" sz="600" b="0" i="0" u="none" strike="noStrike">
                          <a:solidFill>
                            <a:srgbClr val="000000"/>
                          </a:solidFill>
                          <a:effectLst/>
                          <a:latin typeface="Calibri"/>
                        </a:rPr>
                        <a:t>18.03</a:t>
                      </a:r>
                    </a:p>
                  </a:txBody>
                  <a:tcPr marL="5368" marR="5368" marT="5368" marB="0" anchor="b">
                    <a:lnL>
                      <a:noFill/>
                    </a:lnL>
                    <a:lnR>
                      <a:noFill/>
                    </a:lnR>
                    <a:lnT>
                      <a:noFill/>
                    </a:lnT>
                    <a:lnB>
                      <a:noFill/>
                    </a:lnB>
                    <a:solidFill>
                      <a:srgbClr val="C41307"/>
                    </a:solidFill>
                  </a:tcPr>
                </a:tc>
                <a:tc>
                  <a:txBody>
                    <a:bodyPr/>
                    <a:lstStyle/>
                    <a:p>
                      <a:pPr algn="r" fontAlgn="b"/>
                      <a:r>
                        <a:rPr lang="en-US" sz="600" b="0" i="0" u="none" strike="noStrike" dirty="0">
                          <a:solidFill>
                            <a:srgbClr val="000000"/>
                          </a:solidFill>
                          <a:effectLst/>
                          <a:latin typeface="Calibri"/>
                        </a:rPr>
                        <a:t>20.97</a:t>
                      </a:r>
                    </a:p>
                  </a:txBody>
                  <a:tcPr marL="5368" marR="5368" marT="5368" marB="0" anchor="b">
                    <a:lnL>
                      <a:noFill/>
                    </a:lnL>
                    <a:lnR>
                      <a:noFill/>
                    </a:lnR>
                    <a:lnT>
                      <a:noFill/>
                    </a:lnT>
                    <a:lnB>
                      <a:noFill/>
                    </a:lnB>
                    <a:solidFill>
                      <a:srgbClr val="DF7D32"/>
                    </a:solidFill>
                  </a:tcPr>
                </a:tc>
                <a:tc>
                  <a:txBody>
                    <a:bodyPr/>
                    <a:lstStyle/>
                    <a:p>
                      <a:pPr algn="r" fontAlgn="b"/>
                      <a:r>
                        <a:rPr lang="en-US" sz="600" b="0" i="0" u="none" strike="noStrike">
                          <a:solidFill>
                            <a:srgbClr val="000000"/>
                          </a:solidFill>
                          <a:effectLst/>
                          <a:latin typeface="Calibri"/>
                        </a:rPr>
                        <a:t>26.93</a:t>
                      </a:r>
                    </a:p>
                  </a:txBody>
                  <a:tcPr marL="5368" marR="5368" marT="5368" marB="0" anchor="b">
                    <a:lnL>
                      <a:noFill/>
                    </a:lnL>
                    <a:lnR>
                      <a:noFill/>
                    </a:lnR>
                    <a:lnT>
                      <a:noFill/>
                    </a:lnT>
                    <a:lnB>
                      <a:noFill/>
                    </a:lnB>
                    <a:solidFill>
                      <a:srgbClr val="C9D470"/>
                    </a:solidFill>
                  </a:tcPr>
                </a:tc>
              </a:tr>
              <a:tr h="131622">
                <a:tc>
                  <a:txBody>
                    <a:bodyPr/>
                    <a:lstStyle/>
                    <a:p>
                      <a:pPr algn="l" fontAlgn="b"/>
                      <a:r>
                        <a:rPr lang="en-US" sz="600" b="0" i="0" u="none" strike="noStrike">
                          <a:solidFill>
                            <a:srgbClr val="000000"/>
                          </a:solidFill>
                          <a:effectLst/>
                          <a:latin typeface="Calibri"/>
                        </a:rPr>
                        <a:t>1997</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a:rPr>
                        <a:t>22.95</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F0C54E"/>
                    </a:solidFill>
                  </a:tcPr>
                </a:tc>
                <a:tc>
                  <a:txBody>
                    <a:bodyPr/>
                    <a:lstStyle/>
                    <a:p>
                      <a:pPr algn="r" fontAlgn="b"/>
                      <a:r>
                        <a:rPr lang="en-US" sz="600" b="0" i="0" u="none" strike="noStrike">
                          <a:solidFill>
                            <a:srgbClr val="000000"/>
                          </a:solidFill>
                          <a:effectLst/>
                          <a:latin typeface="Calibri"/>
                        </a:rPr>
                        <a:t>29.50</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8EA57C"/>
                    </a:solidFill>
                  </a:tcPr>
                </a:tc>
                <a:tc>
                  <a:txBody>
                    <a:bodyPr/>
                    <a:lstStyle/>
                    <a:p>
                      <a:pPr algn="r" fontAlgn="b"/>
                      <a:r>
                        <a:rPr lang="en-US" sz="600" b="0" i="0" u="none" strike="noStrike">
                          <a:solidFill>
                            <a:srgbClr val="000000"/>
                          </a:solidFill>
                          <a:effectLst/>
                          <a:latin typeface="Calibri"/>
                        </a:rPr>
                        <a:t>35.57</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033598"/>
                    </a:solidFill>
                  </a:tcPr>
                </a:tc>
                <a:tc>
                  <a:txBody>
                    <a:bodyPr/>
                    <a:lstStyle/>
                    <a:p>
                      <a:pPr algn="r" fontAlgn="b"/>
                      <a:r>
                        <a:rPr lang="en-US" sz="600" b="0" i="0" u="none" strike="noStrike">
                          <a:solidFill>
                            <a:srgbClr val="000000"/>
                          </a:solidFill>
                          <a:effectLst/>
                          <a:latin typeface="Calibri"/>
                        </a:rPr>
                        <a:t>39.50</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003399"/>
                    </a:solidFill>
                  </a:tcPr>
                </a:tc>
                <a:tc>
                  <a:txBody>
                    <a:bodyPr/>
                    <a:lstStyle/>
                    <a:p>
                      <a:pPr algn="r" fontAlgn="b"/>
                      <a:r>
                        <a:rPr lang="en-US" sz="600" b="0" i="0" u="none" strike="noStrike">
                          <a:solidFill>
                            <a:srgbClr val="000000"/>
                          </a:solidFill>
                          <a:effectLst/>
                          <a:latin typeface="Calibri"/>
                        </a:rPr>
                        <a:t>39.34</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003399"/>
                    </a:solidFill>
                  </a:tcPr>
                </a:tc>
                <a:tc>
                  <a:txBody>
                    <a:bodyPr/>
                    <a:lstStyle/>
                    <a:p>
                      <a:pPr algn="r" fontAlgn="b"/>
                      <a:r>
                        <a:rPr lang="en-US" sz="600" b="0" i="0" u="none" strike="noStrike">
                          <a:solidFill>
                            <a:srgbClr val="000000"/>
                          </a:solidFill>
                          <a:effectLst/>
                          <a:latin typeface="Calibri"/>
                        </a:rPr>
                        <a:t>34.21</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224E92"/>
                    </a:solidFill>
                  </a:tcPr>
                </a:tc>
                <a:tc>
                  <a:txBody>
                    <a:bodyPr/>
                    <a:lstStyle/>
                    <a:p>
                      <a:pPr algn="r" fontAlgn="b"/>
                      <a:r>
                        <a:rPr lang="en-US" sz="600" b="0" i="0" u="none" strike="noStrike">
                          <a:solidFill>
                            <a:srgbClr val="000000"/>
                          </a:solidFill>
                          <a:effectLst/>
                          <a:latin typeface="Calibri"/>
                        </a:rPr>
                        <a:t>27.82</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B5C474"/>
                    </a:solidFill>
                  </a:tcPr>
                </a:tc>
                <a:tc>
                  <a:txBody>
                    <a:bodyPr/>
                    <a:lstStyle/>
                    <a:p>
                      <a:pPr algn="r" fontAlgn="b"/>
                      <a:r>
                        <a:rPr lang="en-US" sz="600" b="0" i="0" u="none" strike="noStrike">
                          <a:solidFill>
                            <a:srgbClr val="000000"/>
                          </a:solidFill>
                          <a:effectLst/>
                          <a:latin typeface="Calibri"/>
                        </a:rPr>
                        <a:t>23.35</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F4D354"/>
                    </a:solidFill>
                  </a:tcPr>
                </a:tc>
                <a:tc>
                  <a:txBody>
                    <a:bodyPr/>
                    <a:lstStyle/>
                    <a:p>
                      <a:pPr algn="r" fontAlgn="b"/>
                      <a:r>
                        <a:rPr lang="en-US" sz="600" b="0" i="0" u="none" strike="noStrike">
                          <a:solidFill>
                            <a:srgbClr val="000000"/>
                          </a:solidFill>
                          <a:effectLst/>
                          <a:latin typeface="Calibri"/>
                        </a:rPr>
                        <a:t>24.06</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FAED5E"/>
                    </a:solidFill>
                  </a:tcPr>
                </a:tc>
                <a:tc>
                  <a:txBody>
                    <a:bodyPr/>
                    <a:lstStyle/>
                    <a:p>
                      <a:pPr algn="r" fontAlgn="b"/>
                      <a:r>
                        <a:rPr lang="en-US" sz="600" b="0" i="0" u="none" strike="noStrike">
                          <a:solidFill>
                            <a:srgbClr val="000000"/>
                          </a:solidFill>
                          <a:effectLst/>
                          <a:latin typeface="Calibri"/>
                        </a:rPr>
                        <a:t>24.61</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FEFF66"/>
                    </a:solidFill>
                  </a:tcPr>
                </a:tc>
                <a:tc>
                  <a:txBody>
                    <a:bodyPr/>
                    <a:lstStyle/>
                    <a:p>
                      <a:pPr algn="r" fontAlgn="b"/>
                      <a:r>
                        <a:rPr lang="en-US" sz="600" b="0" i="0" u="none" strike="noStrike">
                          <a:solidFill>
                            <a:srgbClr val="000000"/>
                          </a:solidFill>
                          <a:effectLst/>
                          <a:latin typeface="Calibri"/>
                        </a:rPr>
                        <a:t>21.57</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E4933A"/>
                    </a:solidFill>
                  </a:tcPr>
                </a:tc>
                <a:tc>
                  <a:txBody>
                    <a:bodyPr/>
                    <a:lstStyle/>
                    <a:p>
                      <a:pPr algn="r" fontAlgn="b"/>
                      <a:r>
                        <a:rPr lang="en-US" sz="600" b="0" i="0" u="none" strike="noStrike">
                          <a:solidFill>
                            <a:srgbClr val="000000"/>
                          </a:solidFill>
                          <a:effectLst/>
                          <a:latin typeface="Calibri"/>
                        </a:rPr>
                        <a:t>19.99</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D65A24"/>
                    </a:solidFill>
                  </a:tcPr>
                </a:tc>
                <a:tc>
                  <a:txBody>
                    <a:bodyPr/>
                    <a:lstStyle/>
                    <a:p>
                      <a:pPr algn="r" fontAlgn="b"/>
                      <a:r>
                        <a:rPr lang="en-US" sz="600" b="0" i="0" u="none" strike="noStrike">
                          <a:solidFill>
                            <a:srgbClr val="000000"/>
                          </a:solidFill>
                          <a:effectLst/>
                          <a:latin typeface="Calibri"/>
                        </a:rPr>
                        <a:t>28.54</a:t>
                      </a:r>
                    </a:p>
                  </a:txBody>
                  <a:tcPr marL="5368" marR="5368" marT="5368" marB="0" anchor="b">
                    <a:lnL>
                      <a:noFill/>
                    </a:lnL>
                    <a:lnR>
                      <a:noFill/>
                    </a:lnR>
                    <a:lnT>
                      <a:noFill/>
                    </a:lnT>
                    <a:lnB w="12700" cap="flat" cmpd="sng" algn="ctr">
                      <a:solidFill>
                        <a:srgbClr val="000000"/>
                      </a:solidFill>
                      <a:prstDash val="solid"/>
                      <a:round/>
                      <a:headEnd type="none" w="med" len="med"/>
                      <a:tailEnd type="none" w="med" len="med"/>
                    </a:lnB>
                    <a:solidFill>
                      <a:srgbClr val="A4B678"/>
                    </a:solidFill>
                  </a:tcPr>
                </a:tc>
              </a:tr>
              <a:tr h="131622">
                <a:tc>
                  <a:txBody>
                    <a:bodyPr/>
                    <a:lstStyle/>
                    <a:p>
                      <a:pPr algn="l" fontAlgn="b"/>
                      <a:r>
                        <a:rPr lang="en-US" sz="600" b="0" i="0" u="none" strike="noStrike">
                          <a:solidFill>
                            <a:srgbClr val="FF0000"/>
                          </a:solidFill>
                          <a:effectLst/>
                          <a:latin typeface="Calibri"/>
                        </a:rPr>
                        <a:t>1998</a:t>
                      </a:r>
                    </a:p>
                  </a:txBody>
                  <a:tcPr marL="5368" marR="5368" marT="5368"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a:rPr>
                        <a:t>22.12</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A742"/>
                    </a:solidFill>
                  </a:tcPr>
                </a:tc>
                <a:tc>
                  <a:txBody>
                    <a:bodyPr/>
                    <a:lstStyle/>
                    <a:p>
                      <a:pPr algn="r" fontAlgn="b"/>
                      <a:r>
                        <a:rPr lang="en-US" sz="600" b="0" i="0" u="none" strike="noStrike">
                          <a:solidFill>
                            <a:srgbClr val="000000"/>
                          </a:solidFill>
                          <a:effectLst/>
                          <a:latin typeface="Calibri"/>
                        </a:rPr>
                        <a:t>25.27</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F269"/>
                    </a:solidFill>
                  </a:tcPr>
                </a:tc>
                <a:tc>
                  <a:txBody>
                    <a:bodyPr/>
                    <a:lstStyle/>
                    <a:p>
                      <a:pPr algn="r" fontAlgn="b"/>
                      <a:r>
                        <a:rPr lang="en-US" sz="600" b="0" i="0" u="none" strike="noStrike">
                          <a:solidFill>
                            <a:srgbClr val="000000"/>
                          </a:solidFill>
                          <a:effectLst/>
                          <a:latin typeface="Calibri"/>
                        </a:rPr>
                        <a:t>28.32</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BA77"/>
                    </a:solidFill>
                  </a:tcPr>
                </a:tc>
                <a:tc>
                  <a:txBody>
                    <a:bodyPr/>
                    <a:lstStyle/>
                    <a:p>
                      <a:pPr algn="r" fontAlgn="b"/>
                      <a:r>
                        <a:rPr lang="en-US" sz="600" b="0" i="0" u="none" strike="noStrike">
                          <a:solidFill>
                            <a:srgbClr val="000000"/>
                          </a:solidFill>
                          <a:effectLst/>
                          <a:latin typeface="Calibri"/>
                        </a:rPr>
                        <a:t>29.94</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49D7E"/>
                    </a:solidFill>
                  </a:tcPr>
                </a:tc>
                <a:tc>
                  <a:txBody>
                    <a:bodyPr/>
                    <a:lstStyle/>
                    <a:p>
                      <a:pPr algn="r" fontAlgn="b"/>
                      <a:r>
                        <a:rPr lang="en-US" sz="600" b="0" i="0" u="none" strike="noStrike">
                          <a:solidFill>
                            <a:srgbClr val="000000"/>
                          </a:solidFill>
                          <a:effectLst/>
                          <a:latin typeface="Calibri"/>
                        </a:rPr>
                        <a:t>30.78</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18D82"/>
                    </a:solidFill>
                  </a:tcPr>
                </a:tc>
                <a:tc>
                  <a:txBody>
                    <a:bodyPr/>
                    <a:lstStyle/>
                    <a:p>
                      <a:pPr algn="r" fontAlgn="b"/>
                      <a:r>
                        <a:rPr lang="en-US" sz="600" b="0" i="0" u="none" strike="noStrike">
                          <a:solidFill>
                            <a:srgbClr val="000000"/>
                          </a:solidFill>
                          <a:effectLst/>
                          <a:latin typeface="Calibri"/>
                        </a:rPr>
                        <a:t>30.06</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19B7F"/>
                    </a:solidFill>
                  </a:tcPr>
                </a:tc>
                <a:tc>
                  <a:txBody>
                    <a:bodyPr/>
                    <a:lstStyle/>
                    <a:p>
                      <a:pPr algn="r" fontAlgn="b"/>
                      <a:r>
                        <a:rPr lang="en-US" sz="600" b="0" i="0" u="none" strike="noStrike">
                          <a:solidFill>
                            <a:srgbClr val="000000"/>
                          </a:solidFill>
                          <a:effectLst/>
                          <a:latin typeface="Calibri"/>
                        </a:rPr>
                        <a:t>23.85</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E55B"/>
                    </a:solidFill>
                  </a:tcPr>
                </a:tc>
                <a:tc>
                  <a:txBody>
                    <a:bodyPr/>
                    <a:lstStyle/>
                    <a:p>
                      <a:pPr algn="r" fontAlgn="b"/>
                      <a:r>
                        <a:rPr lang="en-US" sz="600" b="0" i="0" u="none" strike="noStrike">
                          <a:solidFill>
                            <a:srgbClr val="000000"/>
                          </a:solidFill>
                          <a:effectLst/>
                          <a:latin typeface="Calibri"/>
                        </a:rPr>
                        <a:t>21.99</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8A240"/>
                    </a:solidFill>
                  </a:tcPr>
                </a:tc>
                <a:tc>
                  <a:txBody>
                    <a:bodyPr/>
                    <a:lstStyle/>
                    <a:p>
                      <a:pPr algn="r" fontAlgn="b"/>
                      <a:r>
                        <a:rPr lang="en-US" sz="600" b="0" i="0" u="none" strike="noStrike">
                          <a:solidFill>
                            <a:srgbClr val="000000"/>
                          </a:solidFill>
                          <a:effectLst/>
                          <a:latin typeface="Calibri"/>
                        </a:rPr>
                        <a:t>25.51</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EE6A"/>
                    </a:solidFill>
                  </a:tcPr>
                </a:tc>
                <a:tc>
                  <a:txBody>
                    <a:bodyPr/>
                    <a:lstStyle/>
                    <a:p>
                      <a:pPr algn="r" fontAlgn="b"/>
                      <a:r>
                        <a:rPr lang="en-US" sz="600" b="0" i="0" u="none" strike="noStrike">
                          <a:solidFill>
                            <a:srgbClr val="000000"/>
                          </a:solidFill>
                          <a:effectLst/>
                          <a:latin typeface="Calibri"/>
                        </a:rPr>
                        <a:t>22.19</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A943"/>
                    </a:solidFill>
                  </a:tcPr>
                </a:tc>
                <a:tc>
                  <a:txBody>
                    <a:bodyPr/>
                    <a:lstStyle/>
                    <a:p>
                      <a:pPr algn="r" fontAlgn="b"/>
                      <a:r>
                        <a:rPr lang="en-US" sz="600" b="0" i="0" u="none" strike="noStrike">
                          <a:solidFill>
                            <a:srgbClr val="000000"/>
                          </a:solidFill>
                          <a:effectLst/>
                          <a:latin typeface="Calibri"/>
                        </a:rPr>
                        <a:t>21.78</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69A3D"/>
                    </a:solidFill>
                  </a:tcPr>
                </a:tc>
                <a:tc>
                  <a:txBody>
                    <a:bodyPr/>
                    <a:lstStyle/>
                    <a:p>
                      <a:pPr algn="r" fontAlgn="b"/>
                      <a:r>
                        <a:rPr lang="en-US" sz="600" b="0" i="0" u="none" strike="noStrike" dirty="0">
                          <a:solidFill>
                            <a:srgbClr val="000000"/>
                          </a:solidFill>
                          <a:effectLst/>
                          <a:latin typeface="Calibri"/>
                        </a:rPr>
                        <a:t>19.67</a:t>
                      </a:r>
                    </a:p>
                  </a:txBody>
                  <a:tcPr marL="5368" marR="5368" marT="5368"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4E1F"/>
                    </a:solidFill>
                  </a:tcPr>
                </a:tc>
                <a:tc>
                  <a:txBody>
                    <a:bodyPr/>
                    <a:lstStyle/>
                    <a:p>
                      <a:pPr algn="r" fontAlgn="b"/>
                      <a:r>
                        <a:rPr lang="en-US" sz="600" b="0" i="0" u="none" strike="noStrike">
                          <a:solidFill>
                            <a:srgbClr val="000000"/>
                          </a:solidFill>
                          <a:effectLst/>
                          <a:latin typeface="Calibri"/>
                        </a:rPr>
                        <a:t>25.12</a:t>
                      </a:r>
                    </a:p>
                  </a:txBody>
                  <a:tcPr marL="5368" marR="5368" marT="5368"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F568"/>
                    </a:solidFill>
                  </a:tcPr>
                </a:tc>
              </a:tr>
              <a:tr h="125355">
                <a:tc>
                  <a:txBody>
                    <a:bodyPr/>
                    <a:lstStyle/>
                    <a:p>
                      <a:pPr algn="l" fontAlgn="b"/>
                      <a:r>
                        <a:rPr lang="en-US" sz="600" b="0" i="0" u="none" strike="noStrike">
                          <a:solidFill>
                            <a:srgbClr val="000000"/>
                          </a:solidFill>
                          <a:effectLst/>
                          <a:latin typeface="Calibri"/>
                        </a:rPr>
                        <a:t>1999</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Calibri"/>
                        </a:rPr>
                        <a:t>25.16</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F2F468"/>
                    </a:solidFill>
                  </a:tcPr>
                </a:tc>
                <a:tc>
                  <a:txBody>
                    <a:bodyPr/>
                    <a:lstStyle/>
                    <a:p>
                      <a:pPr algn="r" fontAlgn="b"/>
                      <a:r>
                        <a:rPr lang="en-US" sz="600" b="0" i="0" u="none" strike="noStrike">
                          <a:solidFill>
                            <a:srgbClr val="000000"/>
                          </a:solidFill>
                          <a:effectLst/>
                          <a:latin typeface="Calibri"/>
                        </a:rPr>
                        <a:t>30.67</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738F82"/>
                    </a:solidFill>
                  </a:tcPr>
                </a:tc>
                <a:tc>
                  <a:txBody>
                    <a:bodyPr/>
                    <a:lstStyle/>
                    <a:p>
                      <a:pPr algn="r" fontAlgn="b"/>
                      <a:r>
                        <a:rPr lang="en-US" sz="600" b="0" i="0" u="none" strike="noStrike">
                          <a:solidFill>
                            <a:srgbClr val="000000"/>
                          </a:solidFill>
                          <a:effectLst/>
                          <a:latin typeface="Calibri"/>
                        </a:rPr>
                        <a:t>33.85</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2A5590"/>
                    </a:solidFill>
                  </a:tcPr>
                </a:tc>
                <a:tc>
                  <a:txBody>
                    <a:bodyPr/>
                    <a:lstStyle/>
                    <a:p>
                      <a:pPr algn="r" fontAlgn="b"/>
                      <a:r>
                        <a:rPr lang="en-US" sz="600" b="0" i="0" u="none" strike="noStrike">
                          <a:solidFill>
                            <a:srgbClr val="000000"/>
                          </a:solidFill>
                          <a:effectLst/>
                          <a:latin typeface="Calibri"/>
                        </a:rPr>
                        <a:t>35.31</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093A97"/>
                    </a:solidFill>
                  </a:tcPr>
                </a:tc>
                <a:tc>
                  <a:txBody>
                    <a:bodyPr/>
                    <a:lstStyle/>
                    <a:p>
                      <a:pPr algn="r" fontAlgn="b"/>
                      <a:r>
                        <a:rPr lang="en-US" sz="600" b="0" i="0" u="none" strike="noStrike">
                          <a:solidFill>
                            <a:srgbClr val="000000"/>
                          </a:solidFill>
                          <a:effectLst/>
                          <a:latin typeface="Calibri"/>
                        </a:rPr>
                        <a:t>35.76</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003399"/>
                    </a:solidFill>
                  </a:tcPr>
                </a:tc>
                <a:tc>
                  <a:txBody>
                    <a:bodyPr/>
                    <a:lstStyle/>
                    <a:p>
                      <a:pPr algn="r" fontAlgn="b"/>
                      <a:r>
                        <a:rPr lang="en-US" sz="600" b="0" i="0" u="none" strike="noStrike">
                          <a:solidFill>
                            <a:srgbClr val="000000"/>
                          </a:solidFill>
                          <a:effectLst/>
                          <a:latin typeface="Calibri"/>
                        </a:rPr>
                        <a:t>28.59</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A3B578"/>
                    </a:solidFill>
                  </a:tcPr>
                </a:tc>
                <a:tc>
                  <a:txBody>
                    <a:bodyPr/>
                    <a:lstStyle/>
                    <a:p>
                      <a:pPr algn="r" fontAlgn="b"/>
                      <a:r>
                        <a:rPr lang="en-US" sz="600" b="0" i="0" u="none" strike="noStrike">
                          <a:solidFill>
                            <a:srgbClr val="000000"/>
                          </a:solidFill>
                          <a:effectLst/>
                          <a:latin typeface="Calibri"/>
                        </a:rPr>
                        <a:t>25.54</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E9ED6A"/>
                    </a:solidFill>
                  </a:tcPr>
                </a:tc>
                <a:tc>
                  <a:txBody>
                    <a:bodyPr/>
                    <a:lstStyle/>
                    <a:p>
                      <a:pPr algn="r" fontAlgn="b"/>
                      <a:r>
                        <a:rPr lang="en-US" sz="600" b="0" i="0" u="none" strike="noStrike">
                          <a:solidFill>
                            <a:srgbClr val="000000"/>
                          </a:solidFill>
                          <a:effectLst/>
                          <a:latin typeface="Calibri"/>
                        </a:rPr>
                        <a:t>25.63</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E7EC6A"/>
                    </a:solidFill>
                  </a:tcPr>
                </a:tc>
                <a:tc>
                  <a:txBody>
                    <a:bodyPr/>
                    <a:lstStyle/>
                    <a:p>
                      <a:pPr algn="r" fontAlgn="b"/>
                      <a:r>
                        <a:rPr lang="en-US" sz="600" b="0" i="0" u="none" strike="noStrike">
                          <a:solidFill>
                            <a:srgbClr val="000000"/>
                          </a:solidFill>
                          <a:effectLst/>
                          <a:latin typeface="Calibri"/>
                        </a:rPr>
                        <a:t>25.49</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EAEE6A"/>
                    </a:solidFill>
                  </a:tcPr>
                </a:tc>
                <a:tc>
                  <a:txBody>
                    <a:bodyPr/>
                    <a:lstStyle/>
                    <a:p>
                      <a:pPr algn="r" fontAlgn="b"/>
                      <a:r>
                        <a:rPr lang="en-US" sz="600" b="0" i="0" u="none" strike="noStrike">
                          <a:solidFill>
                            <a:srgbClr val="000000"/>
                          </a:solidFill>
                          <a:effectLst/>
                          <a:latin typeface="Calibri"/>
                        </a:rPr>
                        <a:t>22.08</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E8A542"/>
                    </a:solidFill>
                  </a:tcPr>
                </a:tc>
                <a:tc>
                  <a:txBody>
                    <a:bodyPr/>
                    <a:lstStyle/>
                    <a:p>
                      <a:pPr algn="r" fontAlgn="b"/>
                      <a:r>
                        <a:rPr lang="en-US" sz="600" b="0" i="0" u="none" strike="noStrike">
                          <a:solidFill>
                            <a:srgbClr val="000000"/>
                          </a:solidFill>
                          <a:effectLst/>
                          <a:latin typeface="Calibri"/>
                        </a:rPr>
                        <a:t>20.61</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DB702D"/>
                    </a:solidFill>
                  </a:tcPr>
                </a:tc>
                <a:tc>
                  <a:txBody>
                    <a:bodyPr/>
                    <a:lstStyle/>
                    <a:p>
                      <a:pPr algn="r" fontAlgn="b"/>
                      <a:r>
                        <a:rPr lang="en-US" sz="600" b="0" i="0" u="none" strike="noStrike">
                          <a:solidFill>
                            <a:srgbClr val="000000"/>
                          </a:solidFill>
                          <a:effectLst/>
                          <a:latin typeface="Calibri"/>
                        </a:rPr>
                        <a:t>22.90</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F0C34E"/>
                    </a:solidFill>
                  </a:tcPr>
                </a:tc>
                <a:tc>
                  <a:txBody>
                    <a:bodyPr/>
                    <a:lstStyle/>
                    <a:p>
                      <a:pPr algn="r" fontAlgn="b"/>
                      <a:r>
                        <a:rPr lang="en-US" sz="600" b="0" i="0" u="none" strike="noStrike">
                          <a:solidFill>
                            <a:srgbClr val="000000"/>
                          </a:solidFill>
                          <a:effectLst/>
                          <a:latin typeface="Calibri"/>
                        </a:rPr>
                        <a:t>27.63</a:t>
                      </a:r>
                    </a:p>
                  </a:txBody>
                  <a:tcPr marL="5368" marR="5368" marT="5368" marB="0" anchor="b">
                    <a:lnL>
                      <a:noFill/>
                    </a:lnL>
                    <a:lnR>
                      <a:noFill/>
                    </a:lnR>
                    <a:lnT w="12700" cap="flat" cmpd="sng" algn="ctr">
                      <a:solidFill>
                        <a:srgbClr val="000000"/>
                      </a:solidFill>
                      <a:prstDash val="solid"/>
                      <a:round/>
                      <a:headEnd type="none" w="med" len="med"/>
                      <a:tailEnd type="none" w="med" len="med"/>
                    </a:lnT>
                    <a:lnB>
                      <a:noFill/>
                    </a:lnB>
                    <a:solidFill>
                      <a:srgbClr val="B9C774"/>
                    </a:solidFill>
                  </a:tcPr>
                </a:tc>
              </a:tr>
              <a:tr h="125355">
                <a:tc>
                  <a:txBody>
                    <a:bodyPr/>
                    <a:lstStyle/>
                    <a:p>
                      <a:pPr algn="l" fontAlgn="b"/>
                      <a:r>
                        <a:rPr lang="en-US" sz="600" b="0" i="0" u="none" strike="noStrike">
                          <a:solidFill>
                            <a:srgbClr val="000000"/>
                          </a:solidFill>
                          <a:effectLst/>
                          <a:latin typeface="Calibri"/>
                        </a:rPr>
                        <a:t>2000</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21.60</a:t>
                      </a:r>
                    </a:p>
                  </a:txBody>
                  <a:tcPr marL="5368" marR="5368" marT="5368" marB="0" anchor="b">
                    <a:lnL>
                      <a:noFill/>
                    </a:lnL>
                    <a:lnR>
                      <a:noFill/>
                    </a:lnR>
                    <a:lnT>
                      <a:noFill/>
                    </a:lnT>
                    <a:lnB>
                      <a:noFill/>
                    </a:lnB>
                    <a:solidFill>
                      <a:srgbClr val="E4943B"/>
                    </a:solidFill>
                  </a:tcPr>
                </a:tc>
                <a:tc>
                  <a:txBody>
                    <a:bodyPr/>
                    <a:lstStyle/>
                    <a:p>
                      <a:pPr algn="r" fontAlgn="b"/>
                      <a:r>
                        <a:rPr lang="en-US" sz="600" b="0" i="0" u="none" strike="noStrike">
                          <a:solidFill>
                            <a:srgbClr val="000000"/>
                          </a:solidFill>
                          <a:effectLst/>
                          <a:latin typeface="Calibri"/>
                        </a:rPr>
                        <a:t>22.47</a:t>
                      </a:r>
                    </a:p>
                  </a:txBody>
                  <a:tcPr marL="5368" marR="5368" marT="5368" marB="0" anchor="b">
                    <a:lnL>
                      <a:noFill/>
                    </a:lnL>
                    <a:lnR>
                      <a:noFill/>
                    </a:lnR>
                    <a:lnT>
                      <a:noFill/>
                    </a:lnT>
                    <a:lnB>
                      <a:noFill/>
                    </a:lnB>
                    <a:solidFill>
                      <a:srgbClr val="ECB347"/>
                    </a:solidFill>
                  </a:tcPr>
                </a:tc>
                <a:tc>
                  <a:txBody>
                    <a:bodyPr/>
                    <a:lstStyle/>
                    <a:p>
                      <a:pPr algn="r" fontAlgn="b"/>
                      <a:r>
                        <a:rPr lang="en-US" sz="600" b="0" i="0" u="none" strike="noStrike">
                          <a:solidFill>
                            <a:srgbClr val="000000"/>
                          </a:solidFill>
                          <a:effectLst/>
                          <a:latin typeface="Calibri"/>
                        </a:rPr>
                        <a:t>27.85</a:t>
                      </a:r>
                    </a:p>
                  </a:txBody>
                  <a:tcPr marL="5368" marR="5368" marT="5368" marB="0" anchor="b">
                    <a:lnL>
                      <a:noFill/>
                    </a:lnL>
                    <a:lnR>
                      <a:noFill/>
                    </a:lnR>
                    <a:lnT>
                      <a:noFill/>
                    </a:lnT>
                    <a:lnB>
                      <a:noFill/>
                    </a:lnB>
                    <a:solidFill>
                      <a:srgbClr val="B4C375"/>
                    </a:solidFill>
                  </a:tcPr>
                </a:tc>
                <a:tc>
                  <a:txBody>
                    <a:bodyPr/>
                    <a:lstStyle/>
                    <a:p>
                      <a:pPr algn="r" fontAlgn="b"/>
                      <a:r>
                        <a:rPr lang="en-US" sz="600" b="0" i="0" u="none" strike="noStrike">
                          <a:solidFill>
                            <a:srgbClr val="000000"/>
                          </a:solidFill>
                          <a:effectLst/>
                          <a:latin typeface="Calibri"/>
                        </a:rPr>
                        <a:t>29.76</a:t>
                      </a:r>
                    </a:p>
                  </a:txBody>
                  <a:tcPr marL="5368" marR="5368" marT="5368" marB="0" anchor="b">
                    <a:lnL>
                      <a:noFill/>
                    </a:lnL>
                    <a:lnR>
                      <a:noFill/>
                    </a:lnR>
                    <a:lnT>
                      <a:noFill/>
                    </a:lnT>
                    <a:lnB>
                      <a:noFill/>
                    </a:lnB>
                    <a:solidFill>
                      <a:srgbClr val="88A07D"/>
                    </a:solidFill>
                  </a:tcPr>
                </a:tc>
                <a:tc>
                  <a:txBody>
                    <a:bodyPr/>
                    <a:lstStyle/>
                    <a:p>
                      <a:pPr algn="r" fontAlgn="b"/>
                      <a:r>
                        <a:rPr lang="en-US" sz="600" b="0" i="0" u="none" strike="noStrike">
                          <a:solidFill>
                            <a:srgbClr val="000000"/>
                          </a:solidFill>
                          <a:effectLst/>
                          <a:latin typeface="Calibri"/>
                        </a:rPr>
                        <a:t>31.50</a:t>
                      </a:r>
                    </a:p>
                  </a:txBody>
                  <a:tcPr marL="5368" marR="5368" marT="5368" marB="0" anchor="b">
                    <a:lnL>
                      <a:noFill/>
                    </a:lnL>
                    <a:lnR>
                      <a:noFill/>
                    </a:lnR>
                    <a:lnT>
                      <a:noFill/>
                    </a:lnT>
                    <a:lnB>
                      <a:noFill/>
                    </a:lnB>
                    <a:solidFill>
                      <a:srgbClr val="608085"/>
                    </a:solidFill>
                  </a:tcPr>
                </a:tc>
                <a:tc>
                  <a:txBody>
                    <a:bodyPr/>
                    <a:lstStyle/>
                    <a:p>
                      <a:pPr algn="r" fontAlgn="b"/>
                      <a:r>
                        <a:rPr lang="en-US" sz="600" b="0" i="0" u="none" strike="noStrike">
                          <a:solidFill>
                            <a:srgbClr val="000000"/>
                          </a:solidFill>
                          <a:effectLst/>
                          <a:latin typeface="Calibri"/>
                        </a:rPr>
                        <a:t>25.12</a:t>
                      </a:r>
                    </a:p>
                  </a:txBody>
                  <a:tcPr marL="5368" marR="5368" marT="5368" marB="0" anchor="b">
                    <a:lnL>
                      <a:noFill/>
                    </a:lnL>
                    <a:lnR>
                      <a:noFill/>
                    </a:lnR>
                    <a:lnT>
                      <a:noFill/>
                    </a:lnT>
                    <a:lnB>
                      <a:noFill/>
                    </a:lnB>
                    <a:solidFill>
                      <a:srgbClr val="F3F568"/>
                    </a:solidFill>
                  </a:tcPr>
                </a:tc>
                <a:tc>
                  <a:txBody>
                    <a:bodyPr/>
                    <a:lstStyle/>
                    <a:p>
                      <a:pPr algn="r" fontAlgn="b"/>
                      <a:r>
                        <a:rPr lang="en-US" sz="600" b="0" i="0" u="none" strike="noStrike">
                          <a:solidFill>
                            <a:srgbClr val="000000"/>
                          </a:solidFill>
                          <a:effectLst/>
                          <a:latin typeface="Calibri"/>
                        </a:rPr>
                        <a:t>23.21</a:t>
                      </a:r>
                    </a:p>
                  </a:txBody>
                  <a:tcPr marL="5368" marR="5368" marT="5368" marB="0" anchor="b">
                    <a:lnL>
                      <a:noFill/>
                    </a:lnL>
                    <a:lnR>
                      <a:noFill/>
                    </a:lnR>
                    <a:lnT>
                      <a:noFill/>
                    </a:lnT>
                    <a:lnB>
                      <a:noFill/>
                    </a:lnB>
                    <a:solidFill>
                      <a:srgbClr val="F3CE52"/>
                    </a:solidFill>
                  </a:tcPr>
                </a:tc>
                <a:tc>
                  <a:txBody>
                    <a:bodyPr/>
                    <a:lstStyle/>
                    <a:p>
                      <a:pPr algn="r" fontAlgn="b"/>
                      <a:r>
                        <a:rPr lang="en-US" sz="600" b="0" i="0" u="none" strike="noStrike">
                          <a:solidFill>
                            <a:srgbClr val="000000"/>
                          </a:solidFill>
                          <a:effectLst/>
                          <a:latin typeface="Calibri"/>
                        </a:rPr>
                        <a:t>23.52</a:t>
                      </a:r>
                    </a:p>
                  </a:txBody>
                  <a:tcPr marL="5368" marR="5368" marT="5368" marB="0" anchor="b">
                    <a:lnL>
                      <a:noFill/>
                    </a:lnL>
                    <a:lnR>
                      <a:noFill/>
                    </a:lnR>
                    <a:lnT>
                      <a:noFill/>
                    </a:lnT>
                    <a:lnB>
                      <a:noFill/>
                    </a:lnB>
                    <a:solidFill>
                      <a:srgbClr val="F5D957"/>
                    </a:solidFill>
                  </a:tcPr>
                </a:tc>
                <a:tc>
                  <a:txBody>
                    <a:bodyPr/>
                    <a:lstStyle/>
                    <a:p>
                      <a:pPr algn="r" fontAlgn="b"/>
                      <a:r>
                        <a:rPr lang="en-US" sz="600" b="0" i="0" u="none" strike="noStrike">
                          <a:solidFill>
                            <a:srgbClr val="000000"/>
                          </a:solidFill>
                          <a:effectLst/>
                          <a:latin typeface="Calibri"/>
                        </a:rPr>
                        <a:t>23.93</a:t>
                      </a:r>
                    </a:p>
                  </a:txBody>
                  <a:tcPr marL="5368" marR="5368" marT="5368" marB="0" anchor="b">
                    <a:lnL>
                      <a:noFill/>
                    </a:lnL>
                    <a:lnR>
                      <a:noFill/>
                    </a:lnR>
                    <a:lnT>
                      <a:noFill/>
                    </a:lnT>
                    <a:lnB>
                      <a:noFill/>
                    </a:lnB>
                    <a:solidFill>
                      <a:srgbClr val="F9E85C"/>
                    </a:solidFill>
                  </a:tcPr>
                </a:tc>
                <a:tc>
                  <a:txBody>
                    <a:bodyPr/>
                    <a:lstStyle/>
                    <a:p>
                      <a:pPr algn="r" fontAlgn="b"/>
                      <a:r>
                        <a:rPr lang="en-US" sz="600" b="0" i="0" u="none" strike="noStrike">
                          <a:solidFill>
                            <a:srgbClr val="000000"/>
                          </a:solidFill>
                          <a:effectLst/>
                          <a:latin typeface="Calibri"/>
                        </a:rPr>
                        <a:t>21.76</a:t>
                      </a:r>
                    </a:p>
                  </a:txBody>
                  <a:tcPr marL="5368" marR="5368" marT="5368" marB="0" anchor="b">
                    <a:lnL>
                      <a:noFill/>
                    </a:lnL>
                    <a:lnR>
                      <a:noFill/>
                    </a:lnR>
                    <a:lnT>
                      <a:noFill/>
                    </a:lnT>
                    <a:lnB>
                      <a:noFill/>
                    </a:lnB>
                    <a:solidFill>
                      <a:srgbClr val="E69A3D"/>
                    </a:solidFill>
                  </a:tcPr>
                </a:tc>
                <a:tc>
                  <a:txBody>
                    <a:bodyPr/>
                    <a:lstStyle/>
                    <a:p>
                      <a:pPr algn="r" fontAlgn="b"/>
                      <a:r>
                        <a:rPr lang="en-US" sz="600" b="0" i="0" u="none" strike="noStrike">
                          <a:solidFill>
                            <a:srgbClr val="000000"/>
                          </a:solidFill>
                          <a:effectLst/>
                          <a:latin typeface="Calibri"/>
                        </a:rPr>
                        <a:t>16.72</a:t>
                      </a:r>
                    </a:p>
                  </a:txBody>
                  <a:tcPr marL="5368" marR="5368" marT="5368" marB="0" anchor="b">
                    <a:lnL>
                      <a:noFill/>
                    </a:lnL>
                    <a:lnR>
                      <a:noFill/>
                    </a:lnR>
                    <a:lnT>
                      <a:noFill/>
                    </a:lnT>
                    <a:lnB>
                      <a:noFill/>
                    </a:lnB>
                    <a:solidFill>
                      <a:srgbClr val="C00000"/>
                    </a:solidFill>
                  </a:tcPr>
                </a:tc>
                <a:tc>
                  <a:txBody>
                    <a:bodyPr/>
                    <a:lstStyle/>
                    <a:p>
                      <a:pPr algn="r" fontAlgn="b"/>
                      <a:r>
                        <a:rPr lang="en-US" sz="600" b="0" i="0" u="none" strike="noStrike">
                          <a:solidFill>
                            <a:srgbClr val="000000"/>
                          </a:solidFill>
                          <a:effectLst/>
                          <a:latin typeface="Calibri"/>
                        </a:rPr>
                        <a:t>18.03</a:t>
                      </a:r>
                    </a:p>
                  </a:txBody>
                  <a:tcPr marL="5368" marR="5368" marT="5368" marB="0" anchor="b">
                    <a:lnL>
                      <a:noFill/>
                    </a:lnL>
                    <a:lnR>
                      <a:noFill/>
                    </a:lnR>
                    <a:lnT>
                      <a:noFill/>
                    </a:lnT>
                    <a:lnB>
                      <a:noFill/>
                    </a:lnB>
                    <a:solidFill>
                      <a:srgbClr val="C41307"/>
                    </a:solidFill>
                  </a:tcPr>
                </a:tc>
                <a:tc>
                  <a:txBody>
                    <a:bodyPr/>
                    <a:lstStyle/>
                    <a:p>
                      <a:pPr algn="r" fontAlgn="b"/>
                      <a:r>
                        <a:rPr lang="en-US" sz="600" b="0" i="0" u="none" strike="noStrike">
                          <a:solidFill>
                            <a:srgbClr val="000000"/>
                          </a:solidFill>
                          <a:effectLst/>
                          <a:latin typeface="Calibri"/>
                        </a:rPr>
                        <a:t>23.79</a:t>
                      </a:r>
                    </a:p>
                  </a:txBody>
                  <a:tcPr marL="5368" marR="5368" marT="5368" marB="0" anchor="b">
                    <a:lnL>
                      <a:noFill/>
                    </a:lnL>
                    <a:lnR>
                      <a:noFill/>
                    </a:lnR>
                    <a:lnT>
                      <a:noFill/>
                    </a:lnT>
                    <a:lnB>
                      <a:noFill/>
                    </a:lnB>
                    <a:solidFill>
                      <a:srgbClr val="F8E35A"/>
                    </a:solidFill>
                  </a:tcPr>
                </a:tc>
              </a:tr>
              <a:tr h="125355">
                <a:tc>
                  <a:txBody>
                    <a:bodyPr/>
                    <a:lstStyle/>
                    <a:p>
                      <a:pPr algn="l" fontAlgn="b"/>
                      <a:r>
                        <a:rPr lang="en-US" sz="600" b="0" i="0" u="none" strike="noStrike">
                          <a:solidFill>
                            <a:srgbClr val="000000"/>
                          </a:solidFill>
                          <a:effectLst/>
                          <a:latin typeface="Calibri"/>
                        </a:rPr>
                        <a:t>2001</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20.94</a:t>
                      </a:r>
                    </a:p>
                  </a:txBody>
                  <a:tcPr marL="5368" marR="5368" marT="5368" marB="0" anchor="b">
                    <a:lnL>
                      <a:noFill/>
                    </a:lnL>
                    <a:lnR>
                      <a:noFill/>
                    </a:lnR>
                    <a:lnT>
                      <a:noFill/>
                    </a:lnT>
                    <a:lnB>
                      <a:noFill/>
                    </a:lnB>
                    <a:solidFill>
                      <a:srgbClr val="DE7C31"/>
                    </a:solidFill>
                  </a:tcPr>
                </a:tc>
                <a:tc>
                  <a:txBody>
                    <a:bodyPr/>
                    <a:lstStyle/>
                    <a:p>
                      <a:pPr algn="r" fontAlgn="b"/>
                      <a:r>
                        <a:rPr lang="en-US" sz="600" b="0" i="0" u="none" strike="noStrike">
                          <a:solidFill>
                            <a:srgbClr val="000000"/>
                          </a:solidFill>
                          <a:effectLst/>
                          <a:latin typeface="Calibri"/>
                        </a:rPr>
                        <a:t>27.55</a:t>
                      </a:r>
                    </a:p>
                  </a:txBody>
                  <a:tcPr marL="5368" marR="5368" marT="5368" marB="0" anchor="b">
                    <a:lnL>
                      <a:noFill/>
                    </a:lnL>
                    <a:lnR>
                      <a:noFill/>
                    </a:lnR>
                    <a:lnT>
                      <a:noFill/>
                    </a:lnT>
                    <a:lnB>
                      <a:noFill/>
                    </a:lnB>
                    <a:solidFill>
                      <a:srgbClr val="BBC973"/>
                    </a:solidFill>
                  </a:tcPr>
                </a:tc>
                <a:tc>
                  <a:txBody>
                    <a:bodyPr/>
                    <a:lstStyle/>
                    <a:p>
                      <a:pPr algn="r" fontAlgn="b"/>
                      <a:r>
                        <a:rPr lang="en-US" sz="600" b="0" i="0" u="none" strike="noStrike">
                          <a:solidFill>
                            <a:srgbClr val="000000"/>
                          </a:solidFill>
                          <a:effectLst/>
                          <a:latin typeface="Calibri"/>
                        </a:rPr>
                        <a:t>30.14</a:t>
                      </a:r>
                    </a:p>
                  </a:txBody>
                  <a:tcPr marL="5368" marR="5368" marT="5368" marB="0" anchor="b">
                    <a:lnL>
                      <a:noFill/>
                    </a:lnL>
                    <a:lnR>
                      <a:noFill/>
                    </a:lnR>
                    <a:lnT>
                      <a:noFill/>
                    </a:lnT>
                    <a:lnB>
                      <a:noFill/>
                    </a:lnB>
                    <a:solidFill>
                      <a:srgbClr val="7F997F"/>
                    </a:solidFill>
                  </a:tcPr>
                </a:tc>
                <a:tc>
                  <a:txBody>
                    <a:bodyPr/>
                    <a:lstStyle/>
                    <a:p>
                      <a:pPr algn="r" fontAlgn="b"/>
                      <a:r>
                        <a:rPr lang="en-US" sz="600" b="0" i="0" u="none" strike="noStrike">
                          <a:solidFill>
                            <a:srgbClr val="000000"/>
                          </a:solidFill>
                          <a:effectLst/>
                          <a:latin typeface="Calibri"/>
                        </a:rPr>
                        <a:t>30.87</a:t>
                      </a:r>
                    </a:p>
                  </a:txBody>
                  <a:tcPr marL="5368" marR="5368" marT="5368" marB="0" anchor="b">
                    <a:lnL>
                      <a:noFill/>
                    </a:lnL>
                    <a:lnR>
                      <a:noFill/>
                    </a:lnR>
                    <a:lnT>
                      <a:noFill/>
                    </a:lnT>
                    <a:lnB>
                      <a:noFill/>
                    </a:lnB>
                    <a:solidFill>
                      <a:srgbClr val="6F8C82"/>
                    </a:solidFill>
                  </a:tcPr>
                </a:tc>
                <a:tc>
                  <a:txBody>
                    <a:bodyPr/>
                    <a:lstStyle/>
                    <a:p>
                      <a:pPr algn="r" fontAlgn="b"/>
                      <a:r>
                        <a:rPr lang="en-US" sz="600" b="0" i="0" u="none" strike="noStrike">
                          <a:solidFill>
                            <a:srgbClr val="000000"/>
                          </a:solidFill>
                          <a:effectLst/>
                          <a:latin typeface="Calibri"/>
                        </a:rPr>
                        <a:t>31.67</a:t>
                      </a:r>
                    </a:p>
                  </a:txBody>
                  <a:tcPr marL="5368" marR="5368" marT="5368" marB="0" anchor="b">
                    <a:lnL>
                      <a:noFill/>
                    </a:lnL>
                    <a:lnR>
                      <a:noFill/>
                    </a:lnR>
                    <a:lnT>
                      <a:noFill/>
                    </a:lnT>
                    <a:lnB>
                      <a:noFill/>
                    </a:lnB>
                    <a:solidFill>
                      <a:srgbClr val="5C7D86"/>
                    </a:solidFill>
                  </a:tcPr>
                </a:tc>
                <a:tc>
                  <a:txBody>
                    <a:bodyPr/>
                    <a:lstStyle/>
                    <a:p>
                      <a:pPr algn="r" fontAlgn="b"/>
                      <a:r>
                        <a:rPr lang="en-US" sz="600" b="0" i="0" u="none" strike="noStrike">
                          <a:solidFill>
                            <a:srgbClr val="000000"/>
                          </a:solidFill>
                          <a:effectLst/>
                          <a:latin typeface="Calibri"/>
                        </a:rPr>
                        <a:t>28.15</a:t>
                      </a:r>
                    </a:p>
                  </a:txBody>
                  <a:tcPr marL="5368" marR="5368" marT="5368" marB="0" anchor="b">
                    <a:lnL>
                      <a:noFill/>
                    </a:lnL>
                    <a:lnR>
                      <a:noFill/>
                    </a:lnR>
                    <a:lnT>
                      <a:noFill/>
                    </a:lnT>
                    <a:lnB>
                      <a:noFill/>
                    </a:lnB>
                    <a:solidFill>
                      <a:srgbClr val="ADBE76"/>
                    </a:solidFill>
                  </a:tcPr>
                </a:tc>
                <a:tc>
                  <a:txBody>
                    <a:bodyPr/>
                    <a:lstStyle/>
                    <a:p>
                      <a:pPr algn="r" fontAlgn="b"/>
                      <a:r>
                        <a:rPr lang="en-US" sz="600" b="0" i="0" u="none" strike="noStrike">
                          <a:solidFill>
                            <a:srgbClr val="000000"/>
                          </a:solidFill>
                          <a:effectLst/>
                          <a:latin typeface="Calibri"/>
                        </a:rPr>
                        <a:t>24.13</a:t>
                      </a:r>
                    </a:p>
                  </a:txBody>
                  <a:tcPr marL="5368" marR="5368" marT="5368" marB="0" anchor="b">
                    <a:lnL>
                      <a:noFill/>
                    </a:lnL>
                    <a:lnR>
                      <a:noFill/>
                    </a:lnR>
                    <a:lnT>
                      <a:noFill/>
                    </a:lnT>
                    <a:lnB>
                      <a:noFill/>
                    </a:lnB>
                    <a:solidFill>
                      <a:srgbClr val="FBEF5F"/>
                    </a:solidFill>
                  </a:tcPr>
                </a:tc>
                <a:tc>
                  <a:txBody>
                    <a:bodyPr/>
                    <a:lstStyle/>
                    <a:p>
                      <a:pPr algn="r" fontAlgn="b"/>
                      <a:r>
                        <a:rPr lang="en-US" sz="600" b="0" i="0" u="none" strike="noStrike">
                          <a:solidFill>
                            <a:srgbClr val="000000"/>
                          </a:solidFill>
                          <a:effectLst/>
                          <a:latin typeface="Calibri"/>
                        </a:rPr>
                        <a:t>20.84</a:t>
                      </a:r>
                    </a:p>
                  </a:txBody>
                  <a:tcPr marL="5368" marR="5368" marT="5368" marB="0" anchor="b">
                    <a:lnL>
                      <a:noFill/>
                    </a:lnL>
                    <a:lnR>
                      <a:noFill/>
                    </a:lnR>
                    <a:lnT>
                      <a:noFill/>
                    </a:lnT>
                    <a:lnB>
                      <a:noFill/>
                    </a:lnB>
                    <a:solidFill>
                      <a:srgbClr val="DD7930"/>
                    </a:solidFill>
                  </a:tcPr>
                </a:tc>
                <a:tc>
                  <a:txBody>
                    <a:bodyPr/>
                    <a:lstStyle/>
                    <a:p>
                      <a:pPr algn="r" fontAlgn="b"/>
                      <a:r>
                        <a:rPr lang="en-US" sz="600" b="0" i="0" u="none" strike="noStrike">
                          <a:solidFill>
                            <a:srgbClr val="000000"/>
                          </a:solidFill>
                          <a:effectLst/>
                          <a:latin typeface="Calibri"/>
                        </a:rPr>
                        <a:t>24.56</a:t>
                      </a:r>
                    </a:p>
                  </a:txBody>
                  <a:tcPr marL="5368" marR="5368" marT="5368" marB="0" anchor="b">
                    <a:lnL>
                      <a:noFill/>
                    </a:lnL>
                    <a:lnR>
                      <a:noFill/>
                    </a:lnR>
                    <a:lnT>
                      <a:noFill/>
                    </a:lnT>
                    <a:lnB>
                      <a:noFill/>
                    </a:lnB>
                    <a:solidFill>
                      <a:srgbClr val="FFFF66"/>
                    </a:solidFill>
                  </a:tcPr>
                </a:tc>
                <a:tc>
                  <a:txBody>
                    <a:bodyPr/>
                    <a:lstStyle/>
                    <a:p>
                      <a:pPr algn="r" fontAlgn="b"/>
                      <a:r>
                        <a:rPr lang="en-US" sz="600" b="0" i="0" u="none" strike="noStrike">
                          <a:solidFill>
                            <a:srgbClr val="000000"/>
                          </a:solidFill>
                          <a:effectLst/>
                          <a:latin typeface="Calibri"/>
                        </a:rPr>
                        <a:t>23.10</a:t>
                      </a:r>
                    </a:p>
                  </a:txBody>
                  <a:tcPr marL="5368" marR="5368" marT="5368" marB="0" anchor="b">
                    <a:lnL>
                      <a:noFill/>
                    </a:lnL>
                    <a:lnR>
                      <a:noFill/>
                    </a:lnR>
                    <a:lnT>
                      <a:noFill/>
                    </a:lnT>
                    <a:lnB>
                      <a:noFill/>
                    </a:lnB>
                    <a:solidFill>
                      <a:srgbClr val="F2CA51"/>
                    </a:solidFill>
                  </a:tcPr>
                </a:tc>
                <a:tc>
                  <a:txBody>
                    <a:bodyPr/>
                    <a:lstStyle/>
                    <a:p>
                      <a:pPr algn="r" fontAlgn="b"/>
                      <a:r>
                        <a:rPr lang="en-US" sz="600" b="0" i="0" u="none" strike="noStrike">
                          <a:solidFill>
                            <a:srgbClr val="000000"/>
                          </a:solidFill>
                          <a:effectLst/>
                          <a:latin typeface="Calibri"/>
                        </a:rPr>
                        <a:t>18.39</a:t>
                      </a:r>
                    </a:p>
                  </a:txBody>
                  <a:tcPr marL="5368" marR="5368" marT="5368" marB="0" anchor="b">
                    <a:lnL>
                      <a:noFill/>
                    </a:lnL>
                    <a:lnR>
                      <a:noFill/>
                    </a:lnR>
                    <a:lnT>
                      <a:noFill/>
                    </a:lnT>
                    <a:lnB>
                      <a:noFill/>
                    </a:lnB>
                    <a:solidFill>
                      <a:srgbClr val="C8200D"/>
                    </a:solidFill>
                  </a:tcPr>
                </a:tc>
                <a:tc>
                  <a:txBody>
                    <a:bodyPr/>
                    <a:lstStyle/>
                    <a:p>
                      <a:pPr algn="r" fontAlgn="b"/>
                      <a:r>
                        <a:rPr lang="en-US" sz="600" b="0" i="0" u="none" strike="noStrike">
                          <a:solidFill>
                            <a:srgbClr val="000000"/>
                          </a:solidFill>
                          <a:effectLst/>
                          <a:latin typeface="Calibri"/>
                        </a:rPr>
                        <a:t>18.52</a:t>
                      </a:r>
                    </a:p>
                  </a:txBody>
                  <a:tcPr marL="5368" marR="5368" marT="5368" marB="0" anchor="b">
                    <a:lnL>
                      <a:noFill/>
                    </a:lnL>
                    <a:lnR>
                      <a:noFill/>
                    </a:lnR>
                    <a:lnT>
                      <a:noFill/>
                    </a:lnT>
                    <a:lnB>
                      <a:noFill/>
                    </a:lnB>
                    <a:solidFill>
                      <a:srgbClr val="C9250F"/>
                    </a:solidFill>
                  </a:tcPr>
                </a:tc>
                <a:tc>
                  <a:txBody>
                    <a:bodyPr/>
                    <a:lstStyle/>
                    <a:p>
                      <a:pPr algn="r" fontAlgn="b"/>
                      <a:r>
                        <a:rPr lang="en-US" sz="600" b="0" i="0" u="none" strike="noStrike">
                          <a:solidFill>
                            <a:srgbClr val="000000"/>
                          </a:solidFill>
                          <a:effectLst/>
                          <a:latin typeface="Calibri"/>
                        </a:rPr>
                        <a:t>24.91</a:t>
                      </a:r>
                    </a:p>
                  </a:txBody>
                  <a:tcPr marL="5368" marR="5368" marT="5368" marB="0" anchor="b">
                    <a:lnL>
                      <a:noFill/>
                    </a:lnL>
                    <a:lnR>
                      <a:noFill/>
                    </a:lnR>
                    <a:lnT>
                      <a:noFill/>
                    </a:lnT>
                    <a:lnB>
                      <a:noFill/>
                    </a:lnB>
                    <a:solidFill>
                      <a:srgbClr val="F7F967"/>
                    </a:solidFill>
                  </a:tcPr>
                </a:tc>
              </a:tr>
              <a:tr h="125355">
                <a:tc>
                  <a:txBody>
                    <a:bodyPr/>
                    <a:lstStyle/>
                    <a:p>
                      <a:pPr algn="l" fontAlgn="b"/>
                      <a:r>
                        <a:rPr lang="en-US" sz="600" b="0" i="0" u="none" strike="noStrike">
                          <a:solidFill>
                            <a:srgbClr val="000000"/>
                          </a:solidFill>
                          <a:effectLst/>
                          <a:latin typeface="Calibri"/>
                        </a:rPr>
                        <a:t>2002</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19.62</a:t>
                      </a:r>
                    </a:p>
                  </a:txBody>
                  <a:tcPr marL="5368" marR="5368" marT="5368" marB="0" anchor="b">
                    <a:lnL>
                      <a:noFill/>
                    </a:lnL>
                    <a:lnR>
                      <a:noFill/>
                    </a:lnR>
                    <a:lnT>
                      <a:noFill/>
                    </a:lnT>
                    <a:lnB>
                      <a:noFill/>
                    </a:lnB>
                    <a:solidFill>
                      <a:srgbClr val="D34D1E"/>
                    </a:solidFill>
                  </a:tcPr>
                </a:tc>
                <a:tc>
                  <a:txBody>
                    <a:bodyPr/>
                    <a:lstStyle/>
                    <a:p>
                      <a:pPr algn="r" fontAlgn="b"/>
                      <a:r>
                        <a:rPr lang="en-US" sz="600" b="0" i="0" u="none" strike="noStrike">
                          <a:solidFill>
                            <a:srgbClr val="000000"/>
                          </a:solidFill>
                          <a:effectLst/>
                          <a:latin typeface="Calibri"/>
                        </a:rPr>
                        <a:t>20.83</a:t>
                      </a:r>
                    </a:p>
                  </a:txBody>
                  <a:tcPr marL="5368" marR="5368" marT="5368" marB="0" anchor="b">
                    <a:lnL>
                      <a:noFill/>
                    </a:lnL>
                    <a:lnR>
                      <a:noFill/>
                    </a:lnR>
                    <a:lnT>
                      <a:noFill/>
                    </a:lnT>
                    <a:lnB>
                      <a:noFill/>
                    </a:lnB>
                    <a:solidFill>
                      <a:srgbClr val="DD7830"/>
                    </a:solidFill>
                  </a:tcPr>
                </a:tc>
                <a:tc>
                  <a:txBody>
                    <a:bodyPr/>
                    <a:lstStyle/>
                    <a:p>
                      <a:pPr algn="r" fontAlgn="b"/>
                      <a:r>
                        <a:rPr lang="en-US" sz="600" b="0" i="0" u="none" strike="noStrike">
                          <a:solidFill>
                            <a:srgbClr val="000000"/>
                          </a:solidFill>
                          <a:effectLst/>
                          <a:latin typeface="Calibri"/>
                        </a:rPr>
                        <a:t>25.51</a:t>
                      </a:r>
                    </a:p>
                  </a:txBody>
                  <a:tcPr marL="5368" marR="5368" marT="5368" marB="0" anchor="b">
                    <a:lnL>
                      <a:noFill/>
                    </a:lnL>
                    <a:lnR>
                      <a:noFill/>
                    </a:lnR>
                    <a:lnT>
                      <a:noFill/>
                    </a:lnT>
                    <a:lnB>
                      <a:noFill/>
                    </a:lnB>
                    <a:solidFill>
                      <a:srgbClr val="EAEE6A"/>
                    </a:solidFill>
                  </a:tcPr>
                </a:tc>
                <a:tc>
                  <a:txBody>
                    <a:bodyPr/>
                    <a:lstStyle/>
                    <a:p>
                      <a:pPr algn="r" fontAlgn="b"/>
                      <a:r>
                        <a:rPr lang="en-US" sz="600" b="0" i="0" u="none" strike="noStrike">
                          <a:solidFill>
                            <a:srgbClr val="000000"/>
                          </a:solidFill>
                          <a:effectLst/>
                          <a:latin typeface="Calibri"/>
                        </a:rPr>
                        <a:t>26.58</a:t>
                      </a:r>
                    </a:p>
                  </a:txBody>
                  <a:tcPr marL="5368" marR="5368" marT="5368" marB="0" anchor="b">
                    <a:lnL>
                      <a:noFill/>
                    </a:lnL>
                    <a:lnR>
                      <a:noFill/>
                    </a:lnR>
                    <a:lnT>
                      <a:noFill/>
                    </a:lnT>
                    <a:lnB>
                      <a:noFill/>
                    </a:lnB>
                    <a:solidFill>
                      <a:srgbClr val="D1DA6F"/>
                    </a:solidFill>
                  </a:tcPr>
                </a:tc>
                <a:tc>
                  <a:txBody>
                    <a:bodyPr/>
                    <a:lstStyle/>
                    <a:p>
                      <a:pPr algn="r" fontAlgn="b"/>
                      <a:r>
                        <a:rPr lang="en-US" sz="600" b="0" i="0" u="none" strike="noStrike">
                          <a:solidFill>
                            <a:srgbClr val="000000"/>
                          </a:solidFill>
                          <a:effectLst/>
                          <a:latin typeface="Calibri"/>
                        </a:rPr>
                        <a:t>27.14</a:t>
                      </a:r>
                    </a:p>
                  </a:txBody>
                  <a:tcPr marL="5368" marR="5368" marT="5368" marB="0" anchor="b">
                    <a:lnL>
                      <a:noFill/>
                    </a:lnL>
                    <a:lnR>
                      <a:noFill/>
                    </a:lnR>
                    <a:lnT>
                      <a:noFill/>
                    </a:lnT>
                    <a:lnB>
                      <a:noFill/>
                    </a:lnB>
                    <a:solidFill>
                      <a:srgbClr val="C4D071"/>
                    </a:solidFill>
                  </a:tcPr>
                </a:tc>
                <a:tc>
                  <a:txBody>
                    <a:bodyPr/>
                    <a:lstStyle/>
                    <a:p>
                      <a:pPr algn="r" fontAlgn="b"/>
                      <a:r>
                        <a:rPr lang="en-US" sz="600" b="0" i="0" u="none" strike="noStrike">
                          <a:solidFill>
                            <a:srgbClr val="000000"/>
                          </a:solidFill>
                          <a:effectLst/>
                          <a:latin typeface="Calibri"/>
                        </a:rPr>
                        <a:t>27.43</a:t>
                      </a:r>
                    </a:p>
                  </a:txBody>
                  <a:tcPr marL="5368" marR="5368" marT="5368" marB="0" anchor="b">
                    <a:lnL>
                      <a:noFill/>
                    </a:lnL>
                    <a:lnR>
                      <a:noFill/>
                    </a:lnR>
                    <a:lnT>
                      <a:noFill/>
                    </a:lnT>
                    <a:lnB>
                      <a:noFill/>
                    </a:lnB>
                    <a:solidFill>
                      <a:srgbClr val="BDCB73"/>
                    </a:solidFill>
                  </a:tcPr>
                </a:tc>
                <a:tc>
                  <a:txBody>
                    <a:bodyPr/>
                    <a:lstStyle/>
                    <a:p>
                      <a:pPr algn="r" fontAlgn="b"/>
                      <a:r>
                        <a:rPr lang="en-US" sz="600" b="0" i="0" u="none" strike="noStrike">
                          <a:solidFill>
                            <a:srgbClr val="000000"/>
                          </a:solidFill>
                          <a:effectLst/>
                          <a:latin typeface="Calibri"/>
                        </a:rPr>
                        <a:t>23.79</a:t>
                      </a:r>
                    </a:p>
                  </a:txBody>
                  <a:tcPr marL="5368" marR="5368" marT="5368" marB="0" anchor="b">
                    <a:lnL>
                      <a:noFill/>
                    </a:lnL>
                    <a:lnR>
                      <a:noFill/>
                    </a:lnR>
                    <a:lnT>
                      <a:noFill/>
                    </a:lnT>
                    <a:lnB>
                      <a:noFill/>
                    </a:lnB>
                    <a:solidFill>
                      <a:srgbClr val="F8E35A"/>
                    </a:solidFill>
                  </a:tcPr>
                </a:tc>
                <a:tc>
                  <a:txBody>
                    <a:bodyPr/>
                    <a:lstStyle/>
                    <a:p>
                      <a:pPr algn="r" fontAlgn="b"/>
                      <a:r>
                        <a:rPr lang="en-US" sz="600" b="0" i="0" u="none" strike="noStrike">
                          <a:solidFill>
                            <a:srgbClr val="000000"/>
                          </a:solidFill>
                          <a:effectLst/>
                          <a:latin typeface="Calibri"/>
                        </a:rPr>
                        <a:t>23.29</a:t>
                      </a:r>
                    </a:p>
                  </a:txBody>
                  <a:tcPr marL="5368" marR="5368" marT="5368" marB="0" anchor="b">
                    <a:lnL>
                      <a:noFill/>
                    </a:lnL>
                    <a:lnR>
                      <a:noFill/>
                    </a:lnR>
                    <a:lnT>
                      <a:noFill/>
                    </a:lnT>
                    <a:lnB>
                      <a:noFill/>
                    </a:lnB>
                    <a:solidFill>
                      <a:srgbClr val="F3D153"/>
                    </a:solidFill>
                  </a:tcPr>
                </a:tc>
                <a:tc>
                  <a:txBody>
                    <a:bodyPr/>
                    <a:lstStyle/>
                    <a:p>
                      <a:pPr algn="r" fontAlgn="b"/>
                      <a:r>
                        <a:rPr lang="en-US" sz="600" b="0" i="0" u="none" strike="noStrike">
                          <a:solidFill>
                            <a:srgbClr val="000000"/>
                          </a:solidFill>
                          <a:effectLst/>
                          <a:latin typeface="Calibri"/>
                        </a:rPr>
                        <a:t>22.81</a:t>
                      </a:r>
                    </a:p>
                  </a:txBody>
                  <a:tcPr marL="5368" marR="5368" marT="5368" marB="0" anchor="b">
                    <a:lnL>
                      <a:noFill/>
                    </a:lnL>
                    <a:lnR>
                      <a:noFill/>
                    </a:lnR>
                    <a:lnT>
                      <a:noFill/>
                    </a:lnT>
                    <a:lnB>
                      <a:noFill/>
                    </a:lnB>
                    <a:solidFill>
                      <a:srgbClr val="EFC04C"/>
                    </a:solidFill>
                  </a:tcPr>
                </a:tc>
                <a:tc>
                  <a:txBody>
                    <a:bodyPr/>
                    <a:lstStyle/>
                    <a:p>
                      <a:pPr algn="r" fontAlgn="b"/>
                      <a:r>
                        <a:rPr lang="en-US" sz="600" b="0" i="0" u="none" strike="noStrike">
                          <a:solidFill>
                            <a:srgbClr val="000000"/>
                          </a:solidFill>
                          <a:effectLst/>
                          <a:latin typeface="Calibri"/>
                        </a:rPr>
                        <a:t>20.14</a:t>
                      </a:r>
                    </a:p>
                  </a:txBody>
                  <a:tcPr marL="5368" marR="5368" marT="5368" marB="0" anchor="b">
                    <a:lnL>
                      <a:noFill/>
                    </a:lnL>
                    <a:lnR>
                      <a:noFill/>
                    </a:lnR>
                    <a:lnT>
                      <a:noFill/>
                    </a:lnT>
                    <a:lnB>
                      <a:noFill/>
                    </a:lnB>
                    <a:solidFill>
                      <a:srgbClr val="D75F26"/>
                    </a:solidFill>
                  </a:tcPr>
                </a:tc>
                <a:tc>
                  <a:txBody>
                    <a:bodyPr/>
                    <a:lstStyle/>
                    <a:p>
                      <a:pPr algn="r" fontAlgn="b"/>
                      <a:r>
                        <a:rPr lang="en-US" sz="600" b="0" i="0" u="none" strike="noStrike">
                          <a:solidFill>
                            <a:srgbClr val="000000"/>
                          </a:solidFill>
                          <a:effectLst/>
                          <a:latin typeface="Calibri"/>
                        </a:rPr>
                        <a:t>21.06</a:t>
                      </a:r>
                    </a:p>
                  </a:txBody>
                  <a:tcPr marL="5368" marR="5368" marT="5368" marB="0" anchor="b">
                    <a:lnL>
                      <a:noFill/>
                    </a:lnL>
                    <a:lnR>
                      <a:noFill/>
                    </a:lnR>
                    <a:lnT>
                      <a:noFill/>
                    </a:lnT>
                    <a:lnB>
                      <a:noFill/>
                    </a:lnB>
                    <a:solidFill>
                      <a:srgbClr val="DF8133"/>
                    </a:solidFill>
                  </a:tcPr>
                </a:tc>
                <a:tc>
                  <a:txBody>
                    <a:bodyPr/>
                    <a:lstStyle/>
                    <a:p>
                      <a:pPr algn="r" fontAlgn="b"/>
                      <a:r>
                        <a:rPr lang="en-US" sz="600" b="0" i="0" u="none" strike="noStrike">
                          <a:solidFill>
                            <a:srgbClr val="000000"/>
                          </a:solidFill>
                          <a:effectLst/>
                          <a:latin typeface="Calibri"/>
                        </a:rPr>
                        <a:t>21.39</a:t>
                      </a:r>
                    </a:p>
                  </a:txBody>
                  <a:tcPr marL="5368" marR="5368" marT="5368" marB="0" anchor="b">
                    <a:lnL>
                      <a:noFill/>
                    </a:lnL>
                    <a:lnR>
                      <a:noFill/>
                    </a:lnR>
                    <a:lnT>
                      <a:noFill/>
                    </a:lnT>
                    <a:lnB>
                      <a:noFill/>
                    </a:lnB>
                    <a:solidFill>
                      <a:srgbClr val="E28C38"/>
                    </a:solidFill>
                  </a:tcPr>
                </a:tc>
                <a:tc>
                  <a:txBody>
                    <a:bodyPr/>
                    <a:lstStyle/>
                    <a:p>
                      <a:pPr algn="r" fontAlgn="b"/>
                      <a:r>
                        <a:rPr lang="en-US" sz="600" b="0" i="0" u="none" strike="noStrike" dirty="0">
                          <a:solidFill>
                            <a:srgbClr val="000000"/>
                          </a:solidFill>
                          <a:effectLst/>
                          <a:latin typeface="Calibri"/>
                        </a:rPr>
                        <a:t>23.30</a:t>
                      </a:r>
                    </a:p>
                  </a:txBody>
                  <a:tcPr marL="5368" marR="5368" marT="5368" marB="0" anchor="b">
                    <a:lnL>
                      <a:noFill/>
                    </a:lnL>
                    <a:lnR>
                      <a:noFill/>
                    </a:lnR>
                    <a:lnT>
                      <a:noFill/>
                    </a:lnT>
                    <a:lnB>
                      <a:noFill/>
                    </a:lnB>
                    <a:solidFill>
                      <a:srgbClr val="F3D153"/>
                    </a:solidFill>
                  </a:tcPr>
                </a:tc>
              </a:tr>
              <a:tr h="125355">
                <a:tc>
                  <a:txBody>
                    <a:bodyPr/>
                    <a:lstStyle/>
                    <a:p>
                      <a:pPr algn="l" fontAlgn="b"/>
                      <a:r>
                        <a:rPr lang="en-US" sz="600" b="0" i="0" u="none" strike="noStrike">
                          <a:solidFill>
                            <a:srgbClr val="000000"/>
                          </a:solidFill>
                          <a:effectLst/>
                          <a:latin typeface="Calibri"/>
                        </a:rPr>
                        <a:t>2003</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21.96</a:t>
                      </a:r>
                    </a:p>
                  </a:txBody>
                  <a:tcPr marL="5368" marR="5368" marT="5368" marB="0" anchor="b">
                    <a:lnL>
                      <a:noFill/>
                    </a:lnL>
                    <a:lnR>
                      <a:noFill/>
                    </a:lnR>
                    <a:lnT>
                      <a:noFill/>
                    </a:lnT>
                    <a:lnB>
                      <a:noFill/>
                    </a:lnB>
                    <a:solidFill>
                      <a:srgbClr val="E7A140"/>
                    </a:solidFill>
                  </a:tcPr>
                </a:tc>
                <a:tc>
                  <a:txBody>
                    <a:bodyPr/>
                    <a:lstStyle/>
                    <a:p>
                      <a:pPr algn="r" fontAlgn="b"/>
                      <a:r>
                        <a:rPr lang="en-US" sz="600" b="0" i="0" u="none" strike="noStrike">
                          <a:solidFill>
                            <a:srgbClr val="000000"/>
                          </a:solidFill>
                          <a:effectLst/>
                          <a:latin typeface="Calibri"/>
                        </a:rPr>
                        <a:t>24.37</a:t>
                      </a:r>
                    </a:p>
                  </a:txBody>
                  <a:tcPr marL="5368" marR="5368" marT="5368" marB="0" anchor="b">
                    <a:lnL>
                      <a:noFill/>
                    </a:lnL>
                    <a:lnR>
                      <a:noFill/>
                    </a:lnR>
                    <a:lnT>
                      <a:noFill/>
                    </a:lnT>
                    <a:lnB>
                      <a:noFill/>
                    </a:lnB>
                    <a:solidFill>
                      <a:srgbClr val="FDF863"/>
                    </a:solidFill>
                  </a:tcPr>
                </a:tc>
                <a:tc>
                  <a:txBody>
                    <a:bodyPr/>
                    <a:lstStyle/>
                    <a:p>
                      <a:pPr algn="r" fontAlgn="b"/>
                      <a:r>
                        <a:rPr lang="en-US" sz="600" b="0" i="0" u="none" strike="noStrike">
                          <a:solidFill>
                            <a:srgbClr val="000000"/>
                          </a:solidFill>
                          <a:effectLst/>
                          <a:latin typeface="Calibri"/>
                        </a:rPr>
                        <a:t>26.45</a:t>
                      </a:r>
                    </a:p>
                  </a:txBody>
                  <a:tcPr marL="5368" marR="5368" marT="5368" marB="0" anchor="b">
                    <a:lnL>
                      <a:noFill/>
                    </a:lnL>
                    <a:lnR>
                      <a:noFill/>
                    </a:lnR>
                    <a:lnT>
                      <a:noFill/>
                    </a:lnT>
                    <a:lnB>
                      <a:noFill/>
                    </a:lnB>
                    <a:solidFill>
                      <a:srgbClr val="D4DD6E"/>
                    </a:solidFill>
                  </a:tcPr>
                </a:tc>
                <a:tc>
                  <a:txBody>
                    <a:bodyPr/>
                    <a:lstStyle/>
                    <a:p>
                      <a:pPr algn="r" fontAlgn="b"/>
                      <a:r>
                        <a:rPr lang="en-US" sz="600" b="0" i="0" u="none" strike="noStrike">
                          <a:solidFill>
                            <a:srgbClr val="000000"/>
                          </a:solidFill>
                          <a:effectLst/>
                          <a:latin typeface="Calibri"/>
                        </a:rPr>
                        <a:t>27.68</a:t>
                      </a:r>
                    </a:p>
                  </a:txBody>
                  <a:tcPr marL="5368" marR="5368" marT="5368" marB="0" anchor="b">
                    <a:lnL>
                      <a:noFill/>
                    </a:lnL>
                    <a:lnR>
                      <a:noFill/>
                    </a:lnR>
                    <a:lnT>
                      <a:noFill/>
                    </a:lnT>
                    <a:lnB>
                      <a:noFill/>
                    </a:lnB>
                    <a:solidFill>
                      <a:srgbClr val="B8C674"/>
                    </a:solidFill>
                  </a:tcPr>
                </a:tc>
                <a:tc>
                  <a:txBody>
                    <a:bodyPr/>
                    <a:lstStyle/>
                    <a:p>
                      <a:pPr algn="r" fontAlgn="b"/>
                      <a:r>
                        <a:rPr lang="en-US" sz="600" b="0" i="0" u="none" strike="noStrike">
                          <a:solidFill>
                            <a:srgbClr val="000000"/>
                          </a:solidFill>
                          <a:effectLst/>
                          <a:latin typeface="Calibri"/>
                        </a:rPr>
                        <a:t>30.81</a:t>
                      </a:r>
                    </a:p>
                  </a:txBody>
                  <a:tcPr marL="5368" marR="5368" marT="5368" marB="0" anchor="b">
                    <a:lnL>
                      <a:noFill/>
                    </a:lnL>
                    <a:lnR>
                      <a:noFill/>
                    </a:lnR>
                    <a:lnT>
                      <a:noFill/>
                    </a:lnT>
                    <a:lnB>
                      <a:noFill/>
                    </a:lnB>
                    <a:solidFill>
                      <a:srgbClr val="708D82"/>
                    </a:solidFill>
                  </a:tcPr>
                </a:tc>
                <a:tc>
                  <a:txBody>
                    <a:bodyPr/>
                    <a:lstStyle/>
                    <a:p>
                      <a:pPr algn="r" fontAlgn="b"/>
                      <a:r>
                        <a:rPr lang="en-US" sz="600" b="0" i="0" u="none" strike="noStrike">
                          <a:solidFill>
                            <a:srgbClr val="000000"/>
                          </a:solidFill>
                          <a:effectLst/>
                          <a:latin typeface="Calibri"/>
                        </a:rPr>
                        <a:t>28.30</a:t>
                      </a:r>
                    </a:p>
                  </a:txBody>
                  <a:tcPr marL="5368" marR="5368" marT="5368" marB="0" anchor="b">
                    <a:lnL>
                      <a:noFill/>
                    </a:lnL>
                    <a:lnR>
                      <a:noFill/>
                    </a:lnR>
                    <a:lnT>
                      <a:noFill/>
                    </a:lnT>
                    <a:lnB>
                      <a:noFill/>
                    </a:lnB>
                    <a:solidFill>
                      <a:srgbClr val="AABB77"/>
                    </a:solidFill>
                  </a:tcPr>
                </a:tc>
                <a:tc>
                  <a:txBody>
                    <a:bodyPr/>
                    <a:lstStyle/>
                    <a:p>
                      <a:pPr algn="r" fontAlgn="b"/>
                      <a:r>
                        <a:rPr lang="en-US" sz="600" b="0" i="0" u="none" strike="noStrike">
                          <a:solidFill>
                            <a:srgbClr val="000000"/>
                          </a:solidFill>
                          <a:effectLst/>
                          <a:latin typeface="Calibri"/>
                        </a:rPr>
                        <a:t>23.69</a:t>
                      </a:r>
                    </a:p>
                  </a:txBody>
                  <a:tcPr marL="5368" marR="5368" marT="5368" marB="0" anchor="b">
                    <a:lnL>
                      <a:noFill/>
                    </a:lnL>
                    <a:lnR>
                      <a:noFill/>
                    </a:lnR>
                    <a:lnT>
                      <a:noFill/>
                    </a:lnT>
                    <a:lnB>
                      <a:noFill/>
                    </a:lnB>
                    <a:solidFill>
                      <a:srgbClr val="F7DF59"/>
                    </a:solidFill>
                  </a:tcPr>
                </a:tc>
                <a:tc>
                  <a:txBody>
                    <a:bodyPr/>
                    <a:lstStyle/>
                    <a:p>
                      <a:pPr algn="r" fontAlgn="b"/>
                      <a:r>
                        <a:rPr lang="en-US" sz="600" b="0" i="0" u="none" strike="noStrike">
                          <a:solidFill>
                            <a:srgbClr val="000000"/>
                          </a:solidFill>
                          <a:effectLst/>
                          <a:latin typeface="Calibri"/>
                        </a:rPr>
                        <a:t>25.31</a:t>
                      </a:r>
                    </a:p>
                  </a:txBody>
                  <a:tcPr marL="5368" marR="5368" marT="5368" marB="0" anchor="b">
                    <a:lnL>
                      <a:noFill/>
                    </a:lnL>
                    <a:lnR>
                      <a:noFill/>
                    </a:lnR>
                    <a:lnT>
                      <a:noFill/>
                    </a:lnT>
                    <a:lnB>
                      <a:noFill/>
                    </a:lnB>
                    <a:solidFill>
                      <a:srgbClr val="EEF269"/>
                    </a:solidFill>
                  </a:tcPr>
                </a:tc>
                <a:tc>
                  <a:txBody>
                    <a:bodyPr/>
                    <a:lstStyle/>
                    <a:p>
                      <a:pPr algn="r" fontAlgn="b"/>
                      <a:r>
                        <a:rPr lang="en-US" sz="600" b="0" i="0" u="none" strike="noStrike">
                          <a:solidFill>
                            <a:srgbClr val="000000"/>
                          </a:solidFill>
                          <a:effectLst/>
                          <a:latin typeface="Calibri"/>
                        </a:rPr>
                        <a:t>24.27</a:t>
                      </a:r>
                    </a:p>
                  </a:txBody>
                  <a:tcPr marL="5368" marR="5368" marT="5368" marB="0" anchor="b">
                    <a:lnL>
                      <a:noFill/>
                    </a:lnL>
                    <a:lnR>
                      <a:noFill/>
                    </a:lnR>
                    <a:lnT>
                      <a:noFill/>
                    </a:lnT>
                    <a:lnB>
                      <a:noFill/>
                    </a:lnB>
                    <a:solidFill>
                      <a:srgbClr val="FCF461"/>
                    </a:solidFill>
                  </a:tcPr>
                </a:tc>
                <a:tc>
                  <a:txBody>
                    <a:bodyPr/>
                    <a:lstStyle/>
                    <a:p>
                      <a:pPr algn="r" fontAlgn="b"/>
                      <a:r>
                        <a:rPr lang="en-US" sz="600" b="0" i="0" u="none" strike="noStrike">
                          <a:solidFill>
                            <a:srgbClr val="000000"/>
                          </a:solidFill>
                          <a:effectLst/>
                          <a:latin typeface="Calibri"/>
                        </a:rPr>
                        <a:t>18.81</a:t>
                      </a:r>
                    </a:p>
                  </a:txBody>
                  <a:tcPr marL="5368" marR="5368" marT="5368" marB="0" anchor="b">
                    <a:lnL>
                      <a:noFill/>
                    </a:lnL>
                    <a:lnR>
                      <a:noFill/>
                    </a:lnR>
                    <a:lnT>
                      <a:noFill/>
                    </a:lnT>
                    <a:lnB>
                      <a:noFill/>
                    </a:lnB>
                    <a:solidFill>
                      <a:srgbClr val="CB2F13"/>
                    </a:solidFill>
                  </a:tcPr>
                </a:tc>
                <a:tc>
                  <a:txBody>
                    <a:bodyPr/>
                    <a:lstStyle/>
                    <a:p>
                      <a:pPr algn="r" fontAlgn="b"/>
                      <a:r>
                        <a:rPr lang="en-US" sz="600" b="0" i="0" u="none" strike="noStrike">
                          <a:solidFill>
                            <a:srgbClr val="000000"/>
                          </a:solidFill>
                          <a:effectLst/>
                          <a:latin typeface="Calibri"/>
                        </a:rPr>
                        <a:t>16.53</a:t>
                      </a:r>
                    </a:p>
                  </a:txBody>
                  <a:tcPr marL="5368" marR="5368" marT="5368" marB="0" anchor="b">
                    <a:lnL>
                      <a:noFill/>
                    </a:lnL>
                    <a:lnR>
                      <a:noFill/>
                    </a:lnR>
                    <a:lnT>
                      <a:noFill/>
                    </a:lnT>
                    <a:lnB>
                      <a:noFill/>
                    </a:lnB>
                    <a:solidFill>
                      <a:srgbClr val="C00000"/>
                    </a:solidFill>
                  </a:tcPr>
                </a:tc>
                <a:tc>
                  <a:txBody>
                    <a:bodyPr/>
                    <a:lstStyle/>
                    <a:p>
                      <a:pPr algn="r" fontAlgn="b"/>
                      <a:r>
                        <a:rPr lang="en-US" sz="600" b="0" i="0" u="none" strike="noStrike">
                          <a:solidFill>
                            <a:srgbClr val="000000"/>
                          </a:solidFill>
                          <a:effectLst/>
                          <a:latin typeface="Calibri"/>
                        </a:rPr>
                        <a:t>18.83</a:t>
                      </a:r>
                    </a:p>
                  </a:txBody>
                  <a:tcPr marL="5368" marR="5368" marT="5368" marB="0" anchor="b">
                    <a:lnL>
                      <a:noFill/>
                    </a:lnL>
                    <a:lnR>
                      <a:noFill/>
                    </a:lnR>
                    <a:lnT>
                      <a:noFill/>
                    </a:lnT>
                    <a:lnB>
                      <a:noFill/>
                    </a:lnB>
                    <a:solidFill>
                      <a:srgbClr val="CB3013"/>
                    </a:solidFill>
                  </a:tcPr>
                </a:tc>
                <a:tc>
                  <a:txBody>
                    <a:bodyPr/>
                    <a:lstStyle/>
                    <a:p>
                      <a:pPr algn="r" fontAlgn="b"/>
                      <a:r>
                        <a:rPr lang="en-US" sz="600" b="0" i="0" u="none" strike="noStrike" dirty="0">
                          <a:solidFill>
                            <a:srgbClr val="000000"/>
                          </a:solidFill>
                          <a:effectLst/>
                          <a:latin typeface="Calibri"/>
                        </a:rPr>
                        <a:t>23.92</a:t>
                      </a:r>
                    </a:p>
                  </a:txBody>
                  <a:tcPr marL="5368" marR="5368" marT="5368" marB="0" anchor="b">
                    <a:lnL>
                      <a:noFill/>
                    </a:lnL>
                    <a:lnR>
                      <a:noFill/>
                    </a:lnR>
                    <a:lnT>
                      <a:noFill/>
                    </a:lnT>
                    <a:lnB>
                      <a:noFill/>
                    </a:lnB>
                    <a:solidFill>
                      <a:srgbClr val="F9E85C"/>
                    </a:solidFill>
                  </a:tcPr>
                </a:tc>
              </a:tr>
              <a:tr h="125355">
                <a:tc>
                  <a:txBody>
                    <a:bodyPr/>
                    <a:lstStyle/>
                    <a:p>
                      <a:pPr algn="l" fontAlgn="b"/>
                      <a:r>
                        <a:rPr lang="en-US" sz="600" b="0" i="0" u="none" strike="noStrike">
                          <a:solidFill>
                            <a:srgbClr val="000000"/>
                          </a:solidFill>
                          <a:effectLst/>
                          <a:latin typeface="Calibri"/>
                        </a:rPr>
                        <a:t>2004</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18.89</a:t>
                      </a:r>
                    </a:p>
                  </a:txBody>
                  <a:tcPr marL="5368" marR="5368" marT="5368" marB="0" anchor="b">
                    <a:lnL>
                      <a:noFill/>
                    </a:lnL>
                    <a:lnR>
                      <a:noFill/>
                    </a:lnR>
                    <a:lnT>
                      <a:noFill/>
                    </a:lnT>
                    <a:lnB>
                      <a:noFill/>
                    </a:lnB>
                    <a:solidFill>
                      <a:srgbClr val="CC3214"/>
                    </a:solidFill>
                  </a:tcPr>
                </a:tc>
                <a:tc>
                  <a:txBody>
                    <a:bodyPr/>
                    <a:lstStyle/>
                    <a:p>
                      <a:pPr algn="r" fontAlgn="b"/>
                      <a:r>
                        <a:rPr lang="en-US" sz="600" b="0" i="0" u="none" strike="noStrike">
                          <a:solidFill>
                            <a:srgbClr val="000000"/>
                          </a:solidFill>
                          <a:effectLst/>
                          <a:latin typeface="Calibri"/>
                        </a:rPr>
                        <a:t>26.78</a:t>
                      </a:r>
                    </a:p>
                  </a:txBody>
                  <a:tcPr marL="5368" marR="5368" marT="5368" marB="0" anchor="b">
                    <a:lnL>
                      <a:noFill/>
                    </a:lnL>
                    <a:lnR>
                      <a:noFill/>
                    </a:lnR>
                    <a:lnT>
                      <a:noFill/>
                    </a:lnT>
                    <a:lnB>
                      <a:noFill/>
                    </a:lnB>
                    <a:solidFill>
                      <a:srgbClr val="CCD770"/>
                    </a:solidFill>
                  </a:tcPr>
                </a:tc>
                <a:tc>
                  <a:txBody>
                    <a:bodyPr/>
                    <a:lstStyle/>
                    <a:p>
                      <a:pPr algn="r" fontAlgn="b"/>
                      <a:r>
                        <a:rPr lang="en-US" sz="600" b="0" i="0" u="none" strike="noStrike">
                          <a:solidFill>
                            <a:srgbClr val="000000"/>
                          </a:solidFill>
                          <a:effectLst/>
                          <a:latin typeface="Calibri"/>
                        </a:rPr>
                        <a:t>29.43</a:t>
                      </a:r>
                    </a:p>
                  </a:txBody>
                  <a:tcPr marL="5368" marR="5368" marT="5368" marB="0" anchor="b">
                    <a:lnL>
                      <a:noFill/>
                    </a:lnL>
                    <a:lnR>
                      <a:noFill/>
                    </a:lnR>
                    <a:lnT>
                      <a:noFill/>
                    </a:lnT>
                    <a:lnB>
                      <a:noFill/>
                    </a:lnB>
                    <a:solidFill>
                      <a:srgbClr val="90A67C"/>
                    </a:solidFill>
                  </a:tcPr>
                </a:tc>
                <a:tc>
                  <a:txBody>
                    <a:bodyPr/>
                    <a:lstStyle/>
                    <a:p>
                      <a:pPr algn="r" fontAlgn="b"/>
                      <a:r>
                        <a:rPr lang="en-US" sz="600" b="0" i="0" u="none" strike="noStrike">
                          <a:solidFill>
                            <a:srgbClr val="000000"/>
                          </a:solidFill>
                          <a:effectLst/>
                          <a:latin typeface="Calibri"/>
                        </a:rPr>
                        <a:t>30.65</a:t>
                      </a:r>
                    </a:p>
                  </a:txBody>
                  <a:tcPr marL="5368" marR="5368" marT="5368" marB="0" anchor="b">
                    <a:lnL>
                      <a:noFill/>
                    </a:lnL>
                    <a:lnR>
                      <a:noFill/>
                    </a:lnR>
                    <a:lnT>
                      <a:noFill/>
                    </a:lnT>
                    <a:lnB>
                      <a:noFill/>
                    </a:lnB>
                    <a:solidFill>
                      <a:srgbClr val="749081"/>
                    </a:solidFill>
                  </a:tcPr>
                </a:tc>
                <a:tc>
                  <a:txBody>
                    <a:bodyPr/>
                    <a:lstStyle/>
                    <a:p>
                      <a:pPr algn="r" fontAlgn="b"/>
                      <a:r>
                        <a:rPr lang="en-US" sz="600" b="0" i="0" u="none" strike="noStrike">
                          <a:solidFill>
                            <a:srgbClr val="000000"/>
                          </a:solidFill>
                          <a:effectLst/>
                          <a:latin typeface="Calibri"/>
                        </a:rPr>
                        <a:t>30.83</a:t>
                      </a:r>
                    </a:p>
                  </a:txBody>
                  <a:tcPr marL="5368" marR="5368" marT="5368" marB="0" anchor="b">
                    <a:lnL>
                      <a:noFill/>
                    </a:lnL>
                    <a:lnR>
                      <a:noFill/>
                    </a:lnR>
                    <a:lnT>
                      <a:noFill/>
                    </a:lnT>
                    <a:lnB>
                      <a:noFill/>
                    </a:lnB>
                    <a:solidFill>
                      <a:srgbClr val="708C82"/>
                    </a:solidFill>
                  </a:tcPr>
                </a:tc>
                <a:tc>
                  <a:txBody>
                    <a:bodyPr/>
                    <a:lstStyle/>
                    <a:p>
                      <a:pPr algn="r" fontAlgn="b"/>
                      <a:r>
                        <a:rPr lang="en-US" sz="600" b="0" i="0" u="none" strike="noStrike">
                          <a:solidFill>
                            <a:srgbClr val="000000"/>
                          </a:solidFill>
                          <a:effectLst/>
                          <a:latin typeface="Calibri"/>
                        </a:rPr>
                        <a:t>27.05</a:t>
                      </a:r>
                    </a:p>
                  </a:txBody>
                  <a:tcPr marL="5368" marR="5368" marT="5368" marB="0" anchor="b">
                    <a:lnL>
                      <a:noFill/>
                    </a:lnL>
                    <a:lnR>
                      <a:noFill/>
                    </a:lnR>
                    <a:lnT>
                      <a:noFill/>
                    </a:lnT>
                    <a:lnB>
                      <a:noFill/>
                    </a:lnB>
                    <a:solidFill>
                      <a:srgbClr val="C6D271"/>
                    </a:solidFill>
                  </a:tcPr>
                </a:tc>
                <a:tc>
                  <a:txBody>
                    <a:bodyPr/>
                    <a:lstStyle/>
                    <a:p>
                      <a:pPr algn="r" fontAlgn="b"/>
                      <a:r>
                        <a:rPr lang="en-US" sz="600" b="0" i="0" u="none" strike="noStrike">
                          <a:solidFill>
                            <a:srgbClr val="000000"/>
                          </a:solidFill>
                          <a:effectLst/>
                          <a:latin typeface="Calibri"/>
                        </a:rPr>
                        <a:t>21.20</a:t>
                      </a:r>
                    </a:p>
                  </a:txBody>
                  <a:tcPr marL="5368" marR="5368" marT="5368" marB="0" anchor="b">
                    <a:lnL>
                      <a:noFill/>
                    </a:lnL>
                    <a:lnR>
                      <a:noFill/>
                    </a:lnR>
                    <a:lnT>
                      <a:noFill/>
                    </a:lnT>
                    <a:lnB>
                      <a:noFill/>
                    </a:lnB>
                    <a:solidFill>
                      <a:srgbClr val="E18635"/>
                    </a:solidFill>
                  </a:tcPr>
                </a:tc>
                <a:tc>
                  <a:txBody>
                    <a:bodyPr/>
                    <a:lstStyle/>
                    <a:p>
                      <a:pPr algn="r" fontAlgn="b"/>
                      <a:r>
                        <a:rPr lang="en-US" sz="600" b="0" i="0" u="none" strike="noStrike">
                          <a:solidFill>
                            <a:srgbClr val="000000"/>
                          </a:solidFill>
                          <a:effectLst/>
                          <a:latin typeface="Calibri"/>
                        </a:rPr>
                        <a:t>22.41</a:t>
                      </a:r>
                    </a:p>
                  </a:txBody>
                  <a:tcPr marL="5368" marR="5368" marT="5368" marB="0" anchor="b">
                    <a:lnL>
                      <a:noFill/>
                    </a:lnL>
                    <a:lnR>
                      <a:noFill/>
                    </a:lnR>
                    <a:lnT>
                      <a:noFill/>
                    </a:lnT>
                    <a:lnB>
                      <a:noFill/>
                    </a:lnB>
                    <a:solidFill>
                      <a:srgbClr val="EBB146"/>
                    </a:solidFill>
                  </a:tcPr>
                </a:tc>
                <a:tc>
                  <a:txBody>
                    <a:bodyPr/>
                    <a:lstStyle/>
                    <a:p>
                      <a:pPr algn="r" fontAlgn="b"/>
                      <a:r>
                        <a:rPr lang="en-US" sz="600" b="0" i="0" u="none" strike="noStrike">
                          <a:solidFill>
                            <a:srgbClr val="000000"/>
                          </a:solidFill>
                          <a:effectLst/>
                          <a:latin typeface="Calibri"/>
                        </a:rPr>
                        <a:t>22.35</a:t>
                      </a:r>
                    </a:p>
                  </a:txBody>
                  <a:tcPr marL="5368" marR="5368" marT="5368" marB="0" anchor="b">
                    <a:lnL>
                      <a:noFill/>
                    </a:lnL>
                    <a:lnR>
                      <a:noFill/>
                    </a:lnR>
                    <a:lnT>
                      <a:noFill/>
                    </a:lnT>
                    <a:lnB>
                      <a:noFill/>
                    </a:lnB>
                    <a:solidFill>
                      <a:srgbClr val="EBAF46"/>
                    </a:solidFill>
                  </a:tcPr>
                </a:tc>
                <a:tc>
                  <a:txBody>
                    <a:bodyPr/>
                    <a:lstStyle/>
                    <a:p>
                      <a:pPr algn="r" fontAlgn="b"/>
                      <a:r>
                        <a:rPr lang="en-US" sz="600" b="0" i="0" u="none" strike="noStrike">
                          <a:solidFill>
                            <a:srgbClr val="000000"/>
                          </a:solidFill>
                          <a:effectLst/>
                          <a:latin typeface="Calibri"/>
                        </a:rPr>
                        <a:t>20.97</a:t>
                      </a:r>
                    </a:p>
                  </a:txBody>
                  <a:tcPr marL="5368" marR="5368" marT="5368" marB="0" anchor="b">
                    <a:lnL>
                      <a:noFill/>
                    </a:lnL>
                    <a:lnR>
                      <a:noFill/>
                    </a:lnR>
                    <a:lnT>
                      <a:noFill/>
                    </a:lnT>
                    <a:lnB>
                      <a:noFill/>
                    </a:lnB>
                    <a:solidFill>
                      <a:srgbClr val="DF7D32"/>
                    </a:solidFill>
                  </a:tcPr>
                </a:tc>
                <a:tc>
                  <a:txBody>
                    <a:bodyPr/>
                    <a:lstStyle/>
                    <a:p>
                      <a:pPr algn="r" fontAlgn="b"/>
                      <a:r>
                        <a:rPr lang="en-US" sz="600" b="0" i="0" u="none" strike="noStrike">
                          <a:solidFill>
                            <a:srgbClr val="000000"/>
                          </a:solidFill>
                          <a:effectLst/>
                          <a:latin typeface="Calibri"/>
                        </a:rPr>
                        <a:t>19.45</a:t>
                      </a:r>
                    </a:p>
                  </a:txBody>
                  <a:tcPr marL="5368" marR="5368" marT="5368" marB="0" anchor="b">
                    <a:lnL>
                      <a:noFill/>
                    </a:lnL>
                    <a:lnR>
                      <a:noFill/>
                    </a:lnR>
                    <a:lnT>
                      <a:noFill/>
                    </a:lnT>
                    <a:lnB>
                      <a:noFill/>
                    </a:lnB>
                    <a:solidFill>
                      <a:srgbClr val="D1461C"/>
                    </a:solidFill>
                  </a:tcPr>
                </a:tc>
                <a:tc>
                  <a:txBody>
                    <a:bodyPr/>
                    <a:lstStyle/>
                    <a:p>
                      <a:pPr algn="r" fontAlgn="b"/>
                      <a:r>
                        <a:rPr lang="en-US" sz="600" b="0" i="0" u="none" strike="noStrike">
                          <a:solidFill>
                            <a:srgbClr val="000000"/>
                          </a:solidFill>
                          <a:effectLst/>
                          <a:latin typeface="Calibri"/>
                        </a:rPr>
                        <a:t>21.06</a:t>
                      </a:r>
                    </a:p>
                  </a:txBody>
                  <a:tcPr marL="5368" marR="5368" marT="5368" marB="0" anchor="b">
                    <a:lnL>
                      <a:noFill/>
                    </a:lnL>
                    <a:lnR>
                      <a:noFill/>
                    </a:lnR>
                    <a:lnT>
                      <a:noFill/>
                    </a:lnT>
                    <a:lnB>
                      <a:noFill/>
                    </a:lnB>
                    <a:solidFill>
                      <a:srgbClr val="DF8033"/>
                    </a:solidFill>
                  </a:tcPr>
                </a:tc>
                <a:tc>
                  <a:txBody>
                    <a:bodyPr/>
                    <a:lstStyle/>
                    <a:p>
                      <a:pPr algn="r" fontAlgn="b"/>
                      <a:r>
                        <a:rPr lang="en-US" sz="600" b="0" i="0" u="none" strike="noStrike" dirty="0">
                          <a:solidFill>
                            <a:srgbClr val="000000"/>
                          </a:solidFill>
                          <a:effectLst/>
                          <a:latin typeface="Calibri"/>
                        </a:rPr>
                        <a:t>24.26</a:t>
                      </a:r>
                    </a:p>
                  </a:txBody>
                  <a:tcPr marL="5368" marR="5368" marT="5368" marB="0" anchor="b">
                    <a:lnL>
                      <a:noFill/>
                    </a:lnL>
                    <a:lnR>
                      <a:noFill/>
                    </a:lnR>
                    <a:lnT>
                      <a:noFill/>
                    </a:lnT>
                    <a:lnB>
                      <a:noFill/>
                    </a:lnB>
                    <a:solidFill>
                      <a:srgbClr val="FCF461"/>
                    </a:solidFill>
                  </a:tcPr>
                </a:tc>
              </a:tr>
              <a:tr h="125355">
                <a:tc>
                  <a:txBody>
                    <a:bodyPr/>
                    <a:lstStyle/>
                    <a:p>
                      <a:pPr algn="l" fontAlgn="b"/>
                      <a:r>
                        <a:rPr lang="en-US" sz="600" b="0" i="0" u="none" strike="noStrike" dirty="0">
                          <a:solidFill>
                            <a:srgbClr val="000000"/>
                          </a:solidFill>
                          <a:effectLst/>
                          <a:latin typeface="Calibri"/>
                        </a:rPr>
                        <a:t>2005</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21.83</a:t>
                      </a:r>
                    </a:p>
                  </a:txBody>
                  <a:tcPr marL="5368" marR="5368" marT="5368" marB="0" anchor="b">
                    <a:lnL>
                      <a:noFill/>
                    </a:lnL>
                    <a:lnR>
                      <a:noFill/>
                    </a:lnR>
                    <a:lnT>
                      <a:noFill/>
                    </a:lnT>
                    <a:lnB>
                      <a:noFill/>
                    </a:lnB>
                    <a:solidFill>
                      <a:srgbClr val="E69C3E"/>
                    </a:solidFill>
                  </a:tcPr>
                </a:tc>
                <a:tc>
                  <a:txBody>
                    <a:bodyPr/>
                    <a:lstStyle/>
                    <a:p>
                      <a:pPr algn="r" fontAlgn="b"/>
                      <a:r>
                        <a:rPr lang="en-US" sz="600" b="0" i="0" u="none" strike="noStrike">
                          <a:solidFill>
                            <a:srgbClr val="000000"/>
                          </a:solidFill>
                          <a:effectLst/>
                          <a:latin typeface="Calibri"/>
                        </a:rPr>
                        <a:t>24.90</a:t>
                      </a:r>
                    </a:p>
                  </a:txBody>
                  <a:tcPr marL="5368" marR="5368" marT="5368" marB="0" anchor="b">
                    <a:lnL>
                      <a:noFill/>
                    </a:lnL>
                    <a:lnR>
                      <a:noFill/>
                    </a:lnR>
                    <a:lnT>
                      <a:noFill/>
                    </a:lnT>
                    <a:lnB>
                      <a:noFill/>
                    </a:lnB>
                    <a:solidFill>
                      <a:srgbClr val="F8F967"/>
                    </a:solidFill>
                  </a:tcPr>
                </a:tc>
                <a:tc>
                  <a:txBody>
                    <a:bodyPr/>
                    <a:lstStyle/>
                    <a:p>
                      <a:pPr algn="r" fontAlgn="b"/>
                      <a:r>
                        <a:rPr lang="en-US" sz="600" b="0" i="0" u="none" strike="noStrike">
                          <a:solidFill>
                            <a:srgbClr val="000000"/>
                          </a:solidFill>
                          <a:effectLst/>
                          <a:latin typeface="Calibri"/>
                        </a:rPr>
                        <a:t>27.11</a:t>
                      </a:r>
                    </a:p>
                  </a:txBody>
                  <a:tcPr marL="5368" marR="5368" marT="5368" marB="0" anchor="b">
                    <a:lnL>
                      <a:noFill/>
                    </a:lnL>
                    <a:lnR>
                      <a:noFill/>
                    </a:lnR>
                    <a:lnT>
                      <a:noFill/>
                    </a:lnT>
                    <a:lnB>
                      <a:noFill/>
                    </a:lnB>
                    <a:solidFill>
                      <a:srgbClr val="C5D171"/>
                    </a:solidFill>
                  </a:tcPr>
                </a:tc>
                <a:tc>
                  <a:txBody>
                    <a:bodyPr/>
                    <a:lstStyle/>
                    <a:p>
                      <a:pPr algn="r" fontAlgn="b"/>
                      <a:r>
                        <a:rPr lang="en-US" sz="600" b="0" i="0" u="none" strike="noStrike">
                          <a:solidFill>
                            <a:srgbClr val="000000"/>
                          </a:solidFill>
                          <a:effectLst/>
                          <a:latin typeface="Calibri"/>
                        </a:rPr>
                        <a:t>28.63</a:t>
                      </a:r>
                    </a:p>
                  </a:txBody>
                  <a:tcPr marL="5368" marR="5368" marT="5368" marB="0" anchor="b">
                    <a:lnL>
                      <a:noFill/>
                    </a:lnL>
                    <a:lnR>
                      <a:noFill/>
                    </a:lnR>
                    <a:lnT>
                      <a:noFill/>
                    </a:lnT>
                    <a:lnB>
                      <a:noFill/>
                    </a:lnB>
                    <a:solidFill>
                      <a:srgbClr val="A2B578"/>
                    </a:solidFill>
                  </a:tcPr>
                </a:tc>
                <a:tc>
                  <a:txBody>
                    <a:bodyPr/>
                    <a:lstStyle/>
                    <a:p>
                      <a:pPr algn="r" fontAlgn="b"/>
                      <a:r>
                        <a:rPr lang="en-US" sz="600" b="0" i="0" u="none" strike="noStrike">
                          <a:solidFill>
                            <a:srgbClr val="000000"/>
                          </a:solidFill>
                          <a:effectLst/>
                          <a:latin typeface="Calibri"/>
                        </a:rPr>
                        <a:t>28.79</a:t>
                      </a:r>
                    </a:p>
                  </a:txBody>
                  <a:tcPr marL="5368" marR="5368" marT="5368" marB="0" anchor="b">
                    <a:lnL>
                      <a:noFill/>
                    </a:lnL>
                    <a:lnR>
                      <a:noFill/>
                    </a:lnR>
                    <a:lnT>
                      <a:noFill/>
                    </a:lnT>
                    <a:lnB>
                      <a:noFill/>
                    </a:lnB>
                    <a:solidFill>
                      <a:srgbClr val="9EB279"/>
                    </a:solidFill>
                  </a:tcPr>
                </a:tc>
                <a:tc>
                  <a:txBody>
                    <a:bodyPr/>
                    <a:lstStyle/>
                    <a:p>
                      <a:pPr algn="r" fontAlgn="b"/>
                      <a:r>
                        <a:rPr lang="en-US" sz="600" b="0" i="0" u="none" strike="noStrike">
                          <a:solidFill>
                            <a:srgbClr val="000000"/>
                          </a:solidFill>
                          <a:effectLst/>
                          <a:latin typeface="Calibri"/>
                        </a:rPr>
                        <a:t>25.16</a:t>
                      </a:r>
                    </a:p>
                  </a:txBody>
                  <a:tcPr marL="5368" marR="5368" marT="5368" marB="0" anchor="b">
                    <a:lnL>
                      <a:noFill/>
                    </a:lnL>
                    <a:lnR>
                      <a:noFill/>
                    </a:lnR>
                    <a:lnT>
                      <a:noFill/>
                    </a:lnT>
                    <a:lnB>
                      <a:noFill/>
                    </a:lnB>
                    <a:solidFill>
                      <a:srgbClr val="F2F468"/>
                    </a:solidFill>
                  </a:tcPr>
                </a:tc>
                <a:tc>
                  <a:txBody>
                    <a:bodyPr/>
                    <a:lstStyle/>
                    <a:p>
                      <a:pPr algn="r" fontAlgn="b"/>
                      <a:r>
                        <a:rPr lang="en-US" sz="600" b="0" i="0" u="none" strike="noStrike">
                          <a:solidFill>
                            <a:srgbClr val="000000"/>
                          </a:solidFill>
                          <a:effectLst/>
                          <a:latin typeface="Calibri"/>
                        </a:rPr>
                        <a:t>23.40</a:t>
                      </a:r>
                    </a:p>
                  </a:txBody>
                  <a:tcPr marL="5368" marR="5368" marT="5368" marB="0" anchor="b">
                    <a:lnL>
                      <a:noFill/>
                    </a:lnL>
                    <a:lnR>
                      <a:noFill/>
                    </a:lnR>
                    <a:lnT>
                      <a:noFill/>
                    </a:lnT>
                    <a:lnB>
                      <a:noFill/>
                    </a:lnB>
                    <a:solidFill>
                      <a:srgbClr val="F4D555"/>
                    </a:solidFill>
                  </a:tcPr>
                </a:tc>
                <a:tc>
                  <a:txBody>
                    <a:bodyPr/>
                    <a:lstStyle/>
                    <a:p>
                      <a:pPr algn="r" fontAlgn="b"/>
                      <a:r>
                        <a:rPr lang="en-US" sz="600" b="0" i="0" u="none" strike="noStrike">
                          <a:solidFill>
                            <a:srgbClr val="000000"/>
                          </a:solidFill>
                          <a:effectLst/>
                          <a:latin typeface="Calibri"/>
                        </a:rPr>
                        <a:t>24.61</a:t>
                      </a:r>
                    </a:p>
                  </a:txBody>
                  <a:tcPr marL="5368" marR="5368" marT="5368" marB="0" anchor="b">
                    <a:lnL>
                      <a:noFill/>
                    </a:lnL>
                    <a:lnR>
                      <a:noFill/>
                    </a:lnR>
                    <a:lnT>
                      <a:noFill/>
                    </a:lnT>
                    <a:lnB>
                      <a:noFill/>
                    </a:lnB>
                    <a:solidFill>
                      <a:srgbClr val="FEFF66"/>
                    </a:solidFill>
                  </a:tcPr>
                </a:tc>
                <a:tc>
                  <a:txBody>
                    <a:bodyPr/>
                    <a:lstStyle/>
                    <a:p>
                      <a:pPr algn="r" fontAlgn="b"/>
                      <a:r>
                        <a:rPr lang="en-US" sz="600" b="0" i="0" u="none" strike="noStrike">
                          <a:solidFill>
                            <a:srgbClr val="000000"/>
                          </a:solidFill>
                          <a:effectLst/>
                          <a:latin typeface="Calibri"/>
                        </a:rPr>
                        <a:t>26.38</a:t>
                      </a:r>
                    </a:p>
                  </a:txBody>
                  <a:tcPr marL="5368" marR="5368" marT="5368" marB="0" anchor="b">
                    <a:lnL>
                      <a:noFill/>
                    </a:lnL>
                    <a:lnR>
                      <a:noFill/>
                    </a:lnR>
                    <a:lnT>
                      <a:noFill/>
                    </a:lnT>
                    <a:lnB>
                      <a:noFill/>
                    </a:lnB>
                    <a:solidFill>
                      <a:srgbClr val="D6DE6E"/>
                    </a:solidFill>
                  </a:tcPr>
                </a:tc>
                <a:tc>
                  <a:txBody>
                    <a:bodyPr/>
                    <a:lstStyle/>
                    <a:p>
                      <a:pPr algn="r" fontAlgn="b"/>
                      <a:r>
                        <a:rPr lang="en-US" sz="600" b="0" i="0" u="none" strike="noStrike">
                          <a:solidFill>
                            <a:srgbClr val="000000"/>
                          </a:solidFill>
                          <a:effectLst/>
                          <a:latin typeface="Calibri"/>
                        </a:rPr>
                        <a:t>21.22</a:t>
                      </a:r>
                    </a:p>
                  </a:txBody>
                  <a:tcPr marL="5368" marR="5368" marT="5368" marB="0" anchor="b">
                    <a:lnL>
                      <a:noFill/>
                    </a:lnL>
                    <a:lnR>
                      <a:noFill/>
                    </a:lnR>
                    <a:lnT>
                      <a:noFill/>
                    </a:lnT>
                    <a:lnB>
                      <a:noFill/>
                    </a:lnB>
                    <a:solidFill>
                      <a:srgbClr val="E18635"/>
                    </a:solidFill>
                  </a:tcPr>
                </a:tc>
                <a:tc>
                  <a:txBody>
                    <a:bodyPr/>
                    <a:lstStyle/>
                    <a:p>
                      <a:pPr algn="r" fontAlgn="b"/>
                      <a:r>
                        <a:rPr lang="en-US" sz="600" b="0" i="0" u="none" strike="noStrike">
                          <a:solidFill>
                            <a:srgbClr val="000000"/>
                          </a:solidFill>
                          <a:effectLst/>
                          <a:latin typeface="Calibri"/>
                        </a:rPr>
                        <a:t>20.43</a:t>
                      </a:r>
                    </a:p>
                  </a:txBody>
                  <a:tcPr marL="5368" marR="5368" marT="5368" marB="0" anchor="b">
                    <a:lnL>
                      <a:noFill/>
                    </a:lnL>
                    <a:lnR>
                      <a:noFill/>
                    </a:lnR>
                    <a:lnT>
                      <a:noFill/>
                    </a:lnT>
                    <a:lnB>
                      <a:noFill/>
                    </a:lnB>
                    <a:solidFill>
                      <a:srgbClr val="DA6A2A"/>
                    </a:solidFill>
                  </a:tcPr>
                </a:tc>
                <a:tc>
                  <a:txBody>
                    <a:bodyPr/>
                    <a:lstStyle/>
                    <a:p>
                      <a:pPr algn="r" fontAlgn="b"/>
                      <a:r>
                        <a:rPr lang="en-US" sz="600" b="0" i="0" u="none" strike="noStrike">
                          <a:solidFill>
                            <a:srgbClr val="000000"/>
                          </a:solidFill>
                          <a:effectLst/>
                          <a:latin typeface="Calibri"/>
                        </a:rPr>
                        <a:t>18.64</a:t>
                      </a:r>
                    </a:p>
                  </a:txBody>
                  <a:tcPr marL="5368" marR="5368" marT="5368" marB="0" anchor="b">
                    <a:lnL>
                      <a:noFill/>
                    </a:lnL>
                    <a:lnR>
                      <a:noFill/>
                    </a:lnR>
                    <a:lnT>
                      <a:noFill/>
                    </a:lnT>
                    <a:lnB>
                      <a:noFill/>
                    </a:lnB>
                    <a:solidFill>
                      <a:srgbClr val="CA2910"/>
                    </a:solidFill>
                  </a:tcPr>
                </a:tc>
                <a:tc>
                  <a:txBody>
                    <a:bodyPr/>
                    <a:lstStyle/>
                    <a:p>
                      <a:pPr algn="r" fontAlgn="b"/>
                      <a:r>
                        <a:rPr lang="en-US" sz="600" b="0" i="0" u="none" strike="noStrike">
                          <a:solidFill>
                            <a:srgbClr val="000000"/>
                          </a:solidFill>
                          <a:effectLst/>
                          <a:latin typeface="Calibri"/>
                        </a:rPr>
                        <a:t>24.26</a:t>
                      </a:r>
                    </a:p>
                  </a:txBody>
                  <a:tcPr marL="5368" marR="5368" marT="5368" marB="0" anchor="b">
                    <a:lnL>
                      <a:noFill/>
                    </a:lnL>
                    <a:lnR>
                      <a:noFill/>
                    </a:lnR>
                    <a:lnT>
                      <a:noFill/>
                    </a:lnT>
                    <a:lnB>
                      <a:noFill/>
                    </a:lnB>
                    <a:solidFill>
                      <a:srgbClr val="FCF461"/>
                    </a:solidFill>
                  </a:tcPr>
                </a:tc>
              </a:tr>
              <a:tr h="125355">
                <a:tc>
                  <a:txBody>
                    <a:bodyPr/>
                    <a:lstStyle/>
                    <a:p>
                      <a:pPr algn="l" fontAlgn="b"/>
                      <a:r>
                        <a:rPr lang="en-US" sz="600" b="0" i="0" u="none" strike="noStrike">
                          <a:solidFill>
                            <a:srgbClr val="000000"/>
                          </a:solidFill>
                          <a:effectLst/>
                          <a:latin typeface="Calibri"/>
                        </a:rPr>
                        <a:t>2006</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22.53</a:t>
                      </a:r>
                    </a:p>
                  </a:txBody>
                  <a:tcPr marL="5368" marR="5368" marT="5368" marB="0" anchor="b">
                    <a:lnL>
                      <a:noFill/>
                    </a:lnL>
                    <a:lnR>
                      <a:noFill/>
                    </a:lnR>
                    <a:lnT>
                      <a:noFill/>
                    </a:lnT>
                    <a:lnB>
                      <a:noFill/>
                    </a:lnB>
                    <a:solidFill>
                      <a:srgbClr val="ECB648"/>
                    </a:solidFill>
                  </a:tcPr>
                </a:tc>
                <a:tc>
                  <a:txBody>
                    <a:bodyPr/>
                    <a:lstStyle/>
                    <a:p>
                      <a:pPr algn="r" fontAlgn="b"/>
                      <a:r>
                        <a:rPr lang="en-US" sz="600" b="0" i="0" u="none" strike="noStrike">
                          <a:solidFill>
                            <a:srgbClr val="000000"/>
                          </a:solidFill>
                          <a:effectLst/>
                          <a:latin typeface="Calibri"/>
                        </a:rPr>
                        <a:t>24.84</a:t>
                      </a:r>
                    </a:p>
                  </a:txBody>
                  <a:tcPr marL="5368" marR="5368" marT="5368" marB="0" anchor="b">
                    <a:lnL>
                      <a:noFill/>
                    </a:lnL>
                    <a:lnR>
                      <a:noFill/>
                    </a:lnR>
                    <a:lnT>
                      <a:noFill/>
                    </a:lnT>
                    <a:lnB>
                      <a:noFill/>
                    </a:lnB>
                    <a:solidFill>
                      <a:srgbClr val="F9FA67"/>
                    </a:solidFill>
                  </a:tcPr>
                </a:tc>
                <a:tc>
                  <a:txBody>
                    <a:bodyPr/>
                    <a:lstStyle/>
                    <a:p>
                      <a:pPr algn="r" fontAlgn="b"/>
                      <a:r>
                        <a:rPr lang="en-US" sz="600" b="0" i="0" u="none" strike="noStrike">
                          <a:solidFill>
                            <a:srgbClr val="000000"/>
                          </a:solidFill>
                          <a:effectLst/>
                          <a:latin typeface="Calibri"/>
                        </a:rPr>
                        <a:t>30.10</a:t>
                      </a:r>
                    </a:p>
                  </a:txBody>
                  <a:tcPr marL="5368" marR="5368" marT="5368" marB="0" anchor="b">
                    <a:lnL>
                      <a:noFill/>
                    </a:lnL>
                    <a:lnR>
                      <a:noFill/>
                    </a:lnR>
                    <a:lnT>
                      <a:noFill/>
                    </a:lnT>
                    <a:lnB>
                      <a:noFill/>
                    </a:lnB>
                    <a:solidFill>
                      <a:srgbClr val="809A7F"/>
                    </a:solidFill>
                  </a:tcPr>
                </a:tc>
                <a:tc>
                  <a:txBody>
                    <a:bodyPr/>
                    <a:lstStyle/>
                    <a:p>
                      <a:pPr algn="r" fontAlgn="b"/>
                      <a:r>
                        <a:rPr lang="en-US" sz="600" b="0" i="0" u="none" strike="noStrike">
                          <a:solidFill>
                            <a:srgbClr val="000000"/>
                          </a:solidFill>
                          <a:effectLst/>
                          <a:latin typeface="Calibri"/>
                        </a:rPr>
                        <a:t>33.87</a:t>
                      </a:r>
                    </a:p>
                  </a:txBody>
                  <a:tcPr marL="5368" marR="5368" marT="5368" marB="0" anchor="b">
                    <a:lnL>
                      <a:noFill/>
                    </a:lnL>
                    <a:lnR>
                      <a:noFill/>
                    </a:lnR>
                    <a:lnT>
                      <a:noFill/>
                    </a:lnT>
                    <a:lnB>
                      <a:noFill/>
                    </a:lnB>
                    <a:solidFill>
                      <a:srgbClr val="2A5490"/>
                    </a:solidFill>
                  </a:tcPr>
                </a:tc>
                <a:tc>
                  <a:txBody>
                    <a:bodyPr/>
                    <a:lstStyle/>
                    <a:p>
                      <a:pPr algn="r" fontAlgn="b"/>
                      <a:r>
                        <a:rPr lang="en-US" sz="600" b="0" i="0" u="none" strike="noStrike">
                          <a:solidFill>
                            <a:srgbClr val="000000"/>
                          </a:solidFill>
                          <a:effectLst/>
                          <a:latin typeface="Calibri"/>
                        </a:rPr>
                        <a:t>32.61</a:t>
                      </a:r>
                    </a:p>
                  </a:txBody>
                  <a:tcPr marL="5368" marR="5368" marT="5368" marB="0" anchor="b">
                    <a:lnL>
                      <a:noFill/>
                    </a:lnL>
                    <a:lnR>
                      <a:noFill/>
                    </a:lnR>
                    <a:lnT>
                      <a:noFill/>
                    </a:lnT>
                    <a:lnB>
                      <a:noFill/>
                    </a:lnB>
                    <a:solidFill>
                      <a:srgbClr val="476C8A"/>
                    </a:solidFill>
                  </a:tcPr>
                </a:tc>
                <a:tc>
                  <a:txBody>
                    <a:bodyPr/>
                    <a:lstStyle/>
                    <a:p>
                      <a:pPr algn="r" fontAlgn="b"/>
                      <a:r>
                        <a:rPr lang="en-US" sz="600" b="0" i="0" u="none" strike="noStrike">
                          <a:solidFill>
                            <a:srgbClr val="000000"/>
                          </a:solidFill>
                          <a:effectLst/>
                          <a:latin typeface="Calibri"/>
                        </a:rPr>
                        <a:t>29.86</a:t>
                      </a:r>
                    </a:p>
                  </a:txBody>
                  <a:tcPr marL="5368" marR="5368" marT="5368" marB="0" anchor="b">
                    <a:lnL>
                      <a:noFill/>
                    </a:lnL>
                    <a:lnR>
                      <a:noFill/>
                    </a:lnR>
                    <a:lnT>
                      <a:noFill/>
                    </a:lnT>
                    <a:lnB>
                      <a:noFill/>
                    </a:lnB>
                    <a:solidFill>
                      <a:srgbClr val="869E7E"/>
                    </a:solidFill>
                  </a:tcPr>
                </a:tc>
                <a:tc>
                  <a:txBody>
                    <a:bodyPr/>
                    <a:lstStyle/>
                    <a:p>
                      <a:pPr algn="r" fontAlgn="b"/>
                      <a:r>
                        <a:rPr lang="en-US" sz="600" b="0" i="0" u="none" strike="noStrike">
                          <a:solidFill>
                            <a:srgbClr val="000000"/>
                          </a:solidFill>
                          <a:effectLst/>
                          <a:latin typeface="Calibri"/>
                        </a:rPr>
                        <a:t>25.51</a:t>
                      </a:r>
                    </a:p>
                  </a:txBody>
                  <a:tcPr marL="5368" marR="5368" marT="5368" marB="0" anchor="b">
                    <a:lnL>
                      <a:noFill/>
                    </a:lnL>
                    <a:lnR>
                      <a:noFill/>
                    </a:lnR>
                    <a:lnT>
                      <a:noFill/>
                    </a:lnT>
                    <a:lnB>
                      <a:noFill/>
                    </a:lnB>
                    <a:solidFill>
                      <a:srgbClr val="EAEE6A"/>
                    </a:solidFill>
                  </a:tcPr>
                </a:tc>
                <a:tc>
                  <a:txBody>
                    <a:bodyPr/>
                    <a:lstStyle/>
                    <a:p>
                      <a:pPr algn="r" fontAlgn="b"/>
                      <a:r>
                        <a:rPr lang="en-US" sz="600" b="0" i="0" u="none" strike="noStrike">
                          <a:solidFill>
                            <a:srgbClr val="000000"/>
                          </a:solidFill>
                          <a:effectLst/>
                          <a:latin typeface="Calibri"/>
                        </a:rPr>
                        <a:t>22.55</a:t>
                      </a:r>
                    </a:p>
                  </a:txBody>
                  <a:tcPr marL="5368" marR="5368" marT="5368" marB="0" anchor="b">
                    <a:lnL>
                      <a:noFill/>
                    </a:lnL>
                    <a:lnR>
                      <a:noFill/>
                    </a:lnR>
                    <a:lnT>
                      <a:noFill/>
                    </a:lnT>
                    <a:lnB>
                      <a:noFill/>
                    </a:lnB>
                    <a:solidFill>
                      <a:srgbClr val="EDB649"/>
                    </a:solidFill>
                  </a:tcPr>
                </a:tc>
                <a:tc>
                  <a:txBody>
                    <a:bodyPr/>
                    <a:lstStyle/>
                    <a:p>
                      <a:pPr algn="r" fontAlgn="b"/>
                      <a:r>
                        <a:rPr lang="en-US" sz="600" b="0" i="0" u="none" strike="noStrike">
                          <a:solidFill>
                            <a:srgbClr val="000000"/>
                          </a:solidFill>
                          <a:effectLst/>
                          <a:latin typeface="Calibri"/>
                        </a:rPr>
                        <a:t>22.30</a:t>
                      </a:r>
                    </a:p>
                  </a:txBody>
                  <a:tcPr marL="5368" marR="5368" marT="5368" marB="0" anchor="b">
                    <a:lnL>
                      <a:noFill/>
                    </a:lnL>
                    <a:lnR>
                      <a:noFill/>
                    </a:lnR>
                    <a:lnT>
                      <a:noFill/>
                    </a:lnT>
                    <a:lnB>
                      <a:noFill/>
                    </a:lnB>
                    <a:solidFill>
                      <a:srgbClr val="EAAD45"/>
                    </a:solidFill>
                  </a:tcPr>
                </a:tc>
                <a:tc>
                  <a:txBody>
                    <a:bodyPr/>
                    <a:lstStyle/>
                    <a:p>
                      <a:pPr algn="r" fontAlgn="b"/>
                      <a:r>
                        <a:rPr lang="en-US" sz="600" b="0" i="0" u="none" strike="noStrike">
                          <a:solidFill>
                            <a:srgbClr val="000000"/>
                          </a:solidFill>
                          <a:effectLst/>
                          <a:latin typeface="Calibri"/>
                        </a:rPr>
                        <a:t>17.08</a:t>
                      </a:r>
                    </a:p>
                  </a:txBody>
                  <a:tcPr marL="5368" marR="5368" marT="5368" marB="0" anchor="b">
                    <a:lnL>
                      <a:noFill/>
                    </a:lnL>
                    <a:lnR>
                      <a:noFill/>
                    </a:lnR>
                    <a:lnT>
                      <a:noFill/>
                    </a:lnT>
                    <a:lnB>
                      <a:noFill/>
                    </a:lnB>
                    <a:solidFill>
                      <a:srgbClr val="C00000"/>
                    </a:solidFill>
                  </a:tcPr>
                </a:tc>
                <a:tc>
                  <a:txBody>
                    <a:bodyPr/>
                    <a:lstStyle/>
                    <a:p>
                      <a:pPr algn="r" fontAlgn="b"/>
                      <a:r>
                        <a:rPr lang="en-US" sz="600" b="0" i="0" u="none" strike="noStrike">
                          <a:solidFill>
                            <a:srgbClr val="000000"/>
                          </a:solidFill>
                          <a:effectLst/>
                          <a:latin typeface="Calibri"/>
                        </a:rPr>
                        <a:t>18.18</a:t>
                      </a:r>
                    </a:p>
                  </a:txBody>
                  <a:tcPr marL="5368" marR="5368" marT="5368" marB="0" anchor="b">
                    <a:lnL>
                      <a:noFill/>
                    </a:lnL>
                    <a:lnR>
                      <a:noFill/>
                    </a:lnR>
                    <a:lnT>
                      <a:noFill/>
                    </a:lnT>
                    <a:lnB>
                      <a:noFill/>
                    </a:lnB>
                    <a:solidFill>
                      <a:srgbClr val="C6190A"/>
                    </a:solidFill>
                  </a:tcPr>
                </a:tc>
                <a:tc>
                  <a:txBody>
                    <a:bodyPr/>
                    <a:lstStyle/>
                    <a:p>
                      <a:pPr algn="r" fontAlgn="b"/>
                      <a:r>
                        <a:rPr lang="en-US" sz="600" b="0" i="0" u="none" strike="noStrike">
                          <a:solidFill>
                            <a:srgbClr val="000000"/>
                          </a:solidFill>
                          <a:effectLst/>
                          <a:latin typeface="Calibri"/>
                        </a:rPr>
                        <a:t>20.84</a:t>
                      </a:r>
                    </a:p>
                  </a:txBody>
                  <a:tcPr marL="5368" marR="5368" marT="5368" marB="0" anchor="b">
                    <a:lnL>
                      <a:noFill/>
                    </a:lnL>
                    <a:lnR>
                      <a:noFill/>
                    </a:lnR>
                    <a:lnT>
                      <a:noFill/>
                    </a:lnT>
                    <a:lnB>
                      <a:noFill/>
                    </a:lnB>
                    <a:solidFill>
                      <a:srgbClr val="DD7930"/>
                    </a:solidFill>
                  </a:tcPr>
                </a:tc>
                <a:tc>
                  <a:txBody>
                    <a:bodyPr/>
                    <a:lstStyle/>
                    <a:p>
                      <a:pPr algn="r" fontAlgn="b"/>
                      <a:r>
                        <a:rPr lang="en-US" sz="600" b="0" i="0" u="none" strike="noStrike">
                          <a:solidFill>
                            <a:srgbClr val="000000"/>
                          </a:solidFill>
                          <a:effectLst/>
                          <a:latin typeface="Calibri"/>
                        </a:rPr>
                        <a:t>25.02</a:t>
                      </a:r>
                    </a:p>
                  </a:txBody>
                  <a:tcPr marL="5368" marR="5368" marT="5368" marB="0" anchor="b">
                    <a:lnL>
                      <a:noFill/>
                    </a:lnL>
                    <a:lnR>
                      <a:noFill/>
                    </a:lnR>
                    <a:lnT>
                      <a:noFill/>
                    </a:lnT>
                    <a:lnB>
                      <a:noFill/>
                    </a:lnB>
                    <a:solidFill>
                      <a:srgbClr val="F5F768"/>
                    </a:solidFill>
                  </a:tcPr>
                </a:tc>
              </a:tr>
              <a:tr h="125355">
                <a:tc>
                  <a:txBody>
                    <a:bodyPr/>
                    <a:lstStyle/>
                    <a:p>
                      <a:pPr algn="l" fontAlgn="b"/>
                      <a:r>
                        <a:rPr lang="en-US" sz="600" b="0" i="0" u="none" strike="noStrike">
                          <a:solidFill>
                            <a:srgbClr val="000000"/>
                          </a:solidFill>
                          <a:effectLst/>
                          <a:latin typeface="Calibri"/>
                        </a:rPr>
                        <a:t>2007</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23.11</a:t>
                      </a:r>
                    </a:p>
                  </a:txBody>
                  <a:tcPr marL="5368" marR="5368" marT="5368" marB="0" anchor="b">
                    <a:lnL>
                      <a:noFill/>
                    </a:lnL>
                    <a:lnR>
                      <a:noFill/>
                    </a:lnR>
                    <a:lnT>
                      <a:noFill/>
                    </a:lnT>
                    <a:lnB>
                      <a:noFill/>
                    </a:lnB>
                    <a:solidFill>
                      <a:srgbClr val="F2CA51"/>
                    </a:solidFill>
                  </a:tcPr>
                </a:tc>
                <a:tc>
                  <a:txBody>
                    <a:bodyPr/>
                    <a:lstStyle/>
                    <a:p>
                      <a:pPr algn="r" fontAlgn="b"/>
                      <a:r>
                        <a:rPr lang="en-US" sz="600" b="0" i="0" u="none" strike="noStrike">
                          <a:solidFill>
                            <a:srgbClr val="000000"/>
                          </a:solidFill>
                          <a:effectLst/>
                          <a:latin typeface="Calibri"/>
                        </a:rPr>
                        <a:t>25.20</a:t>
                      </a:r>
                    </a:p>
                  </a:txBody>
                  <a:tcPr marL="5368" marR="5368" marT="5368" marB="0" anchor="b">
                    <a:lnL>
                      <a:noFill/>
                    </a:lnL>
                    <a:lnR>
                      <a:noFill/>
                    </a:lnR>
                    <a:lnT>
                      <a:noFill/>
                    </a:lnT>
                    <a:lnB>
                      <a:noFill/>
                    </a:lnB>
                    <a:solidFill>
                      <a:srgbClr val="F1F468"/>
                    </a:solidFill>
                  </a:tcPr>
                </a:tc>
                <a:tc>
                  <a:txBody>
                    <a:bodyPr/>
                    <a:lstStyle/>
                    <a:p>
                      <a:pPr algn="r" fontAlgn="b"/>
                      <a:r>
                        <a:rPr lang="en-US" sz="600" b="0" i="0" u="none" strike="noStrike">
                          <a:solidFill>
                            <a:srgbClr val="000000"/>
                          </a:solidFill>
                          <a:effectLst/>
                          <a:latin typeface="Calibri"/>
                        </a:rPr>
                        <a:t>27.31</a:t>
                      </a:r>
                    </a:p>
                  </a:txBody>
                  <a:tcPr marL="5368" marR="5368" marT="5368" marB="0" anchor="b">
                    <a:lnL>
                      <a:noFill/>
                    </a:lnL>
                    <a:lnR>
                      <a:noFill/>
                    </a:lnR>
                    <a:lnT>
                      <a:noFill/>
                    </a:lnT>
                    <a:lnB>
                      <a:noFill/>
                    </a:lnB>
                    <a:solidFill>
                      <a:srgbClr val="C0CD72"/>
                    </a:solidFill>
                  </a:tcPr>
                </a:tc>
                <a:tc>
                  <a:txBody>
                    <a:bodyPr/>
                    <a:lstStyle/>
                    <a:p>
                      <a:pPr algn="r" fontAlgn="b"/>
                      <a:r>
                        <a:rPr lang="en-US" sz="600" b="0" i="0" u="none" strike="noStrike">
                          <a:solidFill>
                            <a:srgbClr val="000000"/>
                          </a:solidFill>
                          <a:effectLst/>
                          <a:latin typeface="Calibri"/>
                        </a:rPr>
                        <a:t>29.89</a:t>
                      </a:r>
                    </a:p>
                  </a:txBody>
                  <a:tcPr marL="5368" marR="5368" marT="5368" marB="0" anchor="b">
                    <a:lnL>
                      <a:noFill/>
                    </a:lnL>
                    <a:lnR>
                      <a:noFill/>
                    </a:lnR>
                    <a:lnT>
                      <a:noFill/>
                    </a:lnT>
                    <a:lnB>
                      <a:noFill/>
                    </a:lnB>
                    <a:solidFill>
                      <a:srgbClr val="859E7E"/>
                    </a:solidFill>
                  </a:tcPr>
                </a:tc>
                <a:tc>
                  <a:txBody>
                    <a:bodyPr/>
                    <a:lstStyle/>
                    <a:p>
                      <a:pPr algn="r" fontAlgn="b"/>
                      <a:r>
                        <a:rPr lang="en-US" sz="600" b="0" i="0" u="none" strike="noStrike">
                          <a:solidFill>
                            <a:srgbClr val="000000"/>
                          </a:solidFill>
                          <a:effectLst/>
                          <a:latin typeface="Calibri"/>
                        </a:rPr>
                        <a:t>31.35</a:t>
                      </a:r>
                    </a:p>
                  </a:txBody>
                  <a:tcPr marL="5368" marR="5368" marT="5368" marB="0" anchor="b">
                    <a:lnL>
                      <a:noFill/>
                    </a:lnL>
                    <a:lnR>
                      <a:noFill/>
                    </a:lnR>
                    <a:lnT>
                      <a:noFill/>
                    </a:lnT>
                    <a:lnB>
                      <a:noFill/>
                    </a:lnB>
                    <a:solidFill>
                      <a:srgbClr val="648385"/>
                    </a:solidFill>
                  </a:tcPr>
                </a:tc>
                <a:tc>
                  <a:txBody>
                    <a:bodyPr/>
                    <a:lstStyle/>
                    <a:p>
                      <a:pPr algn="r" fontAlgn="b"/>
                      <a:r>
                        <a:rPr lang="en-US" sz="600" b="0" i="0" u="none" strike="noStrike">
                          <a:solidFill>
                            <a:srgbClr val="000000"/>
                          </a:solidFill>
                          <a:effectLst/>
                          <a:latin typeface="Calibri"/>
                        </a:rPr>
                        <a:t>27.96</a:t>
                      </a:r>
                    </a:p>
                  </a:txBody>
                  <a:tcPr marL="5368" marR="5368" marT="5368" marB="0" anchor="b">
                    <a:lnL>
                      <a:noFill/>
                    </a:lnL>
                    <a:lnR>
                      <a:noFill/>
                    </a:lnR>
                    <a:lnT>
                      <a:noFill/>
                    </a:lnT>
                    <a:lnB>
                      <a:noFill/>
                    </a:lnB>
                    <a:solidFill>
                      <a:srgbClr val="B1C175"/>
                    </a:solidFill>
                  </a:tcPr>
                </a:tc>
                <a:tc>
                  <a:txBody>
                    <a:bodyPr/>
                    <a:lstStyle/>
                    <a:p>
                      <a:pPr algn="r" fontAlgn="b"/>
                      <a:r>
                        <a:rPr lang="en-US" sz="600" b="0" i="0" u="none" strike="noStrike">
                          <a:solidFill>
                            <a:srgbClr val="000000"/>
                          </a:solidFill>
                          <a:effectLst/>
                          <a:latin typeface="Calibri"/>
                        </a:rPr>
                        <a:t>26.84</a:t>
                      </a:r>
                    </a:p>
                  </a:txBody>
                  <a:tcPr marL="5368" marR="5368" marT="5368" marB="0" anchor="b">
                    <a:lnL>
                      <a:noFill/>
                    </a:lnL>
                    <a:lnR>
                      <a:noFill/>
                    </a:lnR>
                    <a:lnT>
                      <a:noFill/>
                    </a:lnT>
                    <a:lnB>
                      <a:noFill/>
                    </a:lnB>
                    <a:solidFill>
                      <a:srgbClr val="CBD670"/>
                    </a:solidFill>
                  </a:tcPr>
                </a:tc>
                <a:tc>
                  <a:txBody>
                    <a:bodyPr/>
                    <a:lstStyle/>
                    <a:p>
                      <a:pPr algn="r" fontAlgn="b"/>
                      <a:r>
                        <a:rPr lang="en-US" sz="600" b="0" i="0" u="none" strike="noStrike">
                          <a:solidFill>
                            <a:srgbClr val="000000"/>
                          </a:solidFill>
                          <a:effectLst/>
                          <a:latin typeface="Calibri"/>
                        </a:rPr>
                        <a:t>25.35</a:t>
                      </a:r>
                    </a:p>
                  </a:txBody>
                  <a:tcPr marL="5368" marR="5368" marT="5368" marB="0" anchor="b">
                    <a:lnL>
                      <a:noFill/>
                    </a:lnL>
                    <a:lnR>
                      <a:noFill/>
                    </a:lnR>
                    <a:lnT>
                      <a:noFill/>
                    </a:lnT>
                    <a:lnB>
                      <a:noFill/>
                    </a:lnB>
                    <a:solidFill>
                      <a:srgbClr val="EDF169"/>
                    </a:solidFill>
                  </a:tcPr>
                </a:tc>
                <a:tc>
                  <a:txBody>
                    <a:bodyPr/>
                    <a:lstStyle/>
                    <a:p>
                      <a:pPr algn="r" fontAlgn="b"/>
                      <a:r>
                        <a:rPr lang="en-US" sz="600" b="0" i="0" u="none" strike="noStrike">
                          <a:solidFill>
                            <a:srgbClr val="000000"/>
                          </a:solidFill>
                          <a:effectLst/>
                          <a:latin typeface="Calibri"/>
                        </a:rPr>
                        <a:t>25.06</a:t>
                      </a:r>
                    </a:p>
                  </a:txBody>
                  <a:tcPr marL="5368" marR="5368" marT="5368" marB="0" anchor="b">
                    <a:lnL>
                      <a:noFill/>
                    </a:lnL>
                    <a:lnR>
                      <a:noFill/>
                    </a:lnR>
                    <a:lnT>
                      <a:noFill/>
                    </a:lnT>
                    <a:lnB>
                      <a:noFill/>
                    </a:lnB>
                    <a:solidFill>
                      <a:srgbClr val="F4F668"/>
                    </a:solidFill>
                  </a:tcPr>
                </a:tc>
                <a:tc>
                  <a:txBody>
                    <a:bodyPr/>
                    <a:lstStyle/>
                    <a:p>
                      <a:pPr algn="r" fontAlgn="b"/>
                      <a:r>
                        <a:rPr lang="en-US" sz="600" b="0" i="0" u="none" strike="noStrike">
                          <a:solidFill>
                            <a:srgbClr val="000000"/>
                          </a:solidFill>
                          <a:effectLst/>
                          <a:latin typeface="Calibri"/>
                        </a:rPr>
                        <a:t>19.60</a:t>
                      </a:r>
                    </a:p>
                  </a:txBody>
                  <a:tcPr marL="5368" marR="5368" marT="5368" marB="0" anchor="b">
                    <a:lnL>
                      <a:noFill/>
                    </a:lnL>
                    <a:lnR>
                      <a:noFill/>
                    </a:lnR>
                    <a:lnT>
                      <a:noFill/>
                    </a:lnT>
                    <a:lnB>
                      <a:noFill/>
                    </a:lnB>
                    <a:solidFill>
                      <a:srgbClr val="D24C1E"/>
                    </a:solidFill>
                  </a:tcPr>
                </a:tc>
                <a:tc>
                  <a:txBody>
                    <a:bodyPr/>
                    <a:lstStyle/>
                    <a:p>
                      <a:pPr algn="r" fontAlgn="b"/>
                      <a:r>
                        <a:rPr lang="en-US" sz="600" b="0" i="0" u="none" strike="noStrike">
                          <a:solidFill>
                            <a:srgbClr val="000000"/>
                          </a:solidFill>
                          <a:effectLst/>
                          <a:latin typeface="Calibri"/>
                        </a:rPr>
                        <a:t>19.31</a:t>
                      </a:r>
                    </a:p>
                  </a:txBody>
                  <a:tcPr marL="5368" marR="5368" marT="5368" marB="0" anchor="b">
                    <a:lnL>
                      <a:noFill/>
                    </a:lnL>
                    <a:lnR>
                      <a:noFill/>
                    </a:lnR>
                    <a:lnT>
                      <a:noFill/>
                    </a:lnT>
                    <a:lnB>
                      <a:noFill/>
                    </a:lnB>
                    <a:solidFill>
                      <a:srgbClr val="D0411A"/>
                    </a:solidFill>
                  </a:tcPr>
                </a:tc>
                <a:tc>
                  <a:txBody>
                    <a:bodyPr/>
                    <a:lstStyle/>
                    <a:p>
                      <a:pPr algn="r" fontAlgn="b"/>
                      <a:r>
                        <a:rPr lang="en-US" sz="600" b="0" i="0" u="none" strike="noStrike">
                          <a:solidFill>
                            <a:srgbClr val="000000"/>
                          </a:solidFill>
                          <a:effectLst/>
                          <a:latin typeface="Calibri"/>
                        </a:rPr>
                        <a:t>20.24</a:t>
                      </a:r>
                    </a:p>
                  </a:txBody>
                  <a:tcPr marL="5368" marR="5368" marT="5368" marB="0" anchor="b">
                    <a:lnL>
                      <a:noFill/>
                    </a:lnL>
                    <a:lnR>
                      <a:noFill/>
                    </a:lnR>
                    <a:lnT>
                      <a:noFill/>
                    </a:lnT>
                    <a:lnB>
                      <a:noFill/>
                    </a:lnB>
                    <a:solidFill>
                      <a:srgbClr val="D86327"/>
                    </a:solidFill>
                  </a:tcPr>
                </a:tc>
                <a:tc>
                  <a:txBody>
                    <a:bodyPr/>
                    <a:lstStyle/>
                    <a:p>
                      <a:pPr algn="r" fontAlgn="b"/>
                      <a:r>
                        <a:rPr lang="en-US" sz="600" b="0" i="0" u="none" strike="noStrike">
                          <a:solidFill>
                            <a:srgbClr val="000000"/>
                          </a:solidFill>
                          <a:effectLst/>
                          <a:latin typeface="Calibri"/>
                        </a:rPr>
                        <a:t>25.10</a:t>
                      </a:r>
                    </a:p>
                  </a:txBody>
                  <a:tcPr marL="5368" marR="5368" marT="5368" marB="0" anchor="b">
                    <a:lnL>
                      <a:noFill/>
                    </a:lnL>
                    <a:lnR>
                      <a:noFill/>
                    </a:lnR>
                    <a:lnT>
                      <a:noFill/>
                    </a:lnT>
                    <a:lnB>
                      <a:noFill/>
                    </a:lnB>
                    <a:solidFill>
                      <a:srgbClr val="F3F568"/>
                    </a:solidFill>
                  </a:tcPr>
                </a:tc>
              </a:tr>
              <a:tr h="125355">
                <a:tc>
                  <a:txBody>
                    <a:bodyPr/>
                    <a:lstStyle/>
                    <a:p>
                      <a:pPr algn="l" fontAlgn="b"/>
                      <a:r>
                        <a:rPr lang="en-US" sz="600" b="0" i="0" u="none" strike="noStrike">
                          <a:solidFill>
                            <a:srgbClr val="000000"/>
                          </a:solidFill>
                          <a:effectLst/>
                          <a:latin typeface="Calibri"/>
                        </a:rPr>
                        <a:t>2008</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22.33</a:t>
                      </a:r>
                    </a:p>
                  </a:txBody>
                  <a:tcPr marL="5368" marR="5368" marT="5368" marB="0" anchor="b">
                    <a:lnL>
                      <a:noFill/>
                    </a:lnL>
                    <a:lnR>
                      <a:noFill/>
                    </a:lnR>
                    <a:lnT>
                      <a:noFill/>
                    </a:lnT>
                    <a:lnB>
                      <a:noFill/>
                    </a:lnB>
                    <a:solidFill>
                      <a:srgbClr val="EBAE45"/>
                    </a:solidFill>
                  </a:tcPr>
                </a:tc>
                <a:tc>
                  <a:txBody>
                    <a:bodyPr/>
                    <a:lstStyle/>
                    <a:p>
                      <a:pPr algn="r" fontAlgn="b"/>
                      <a:r>
                        <a:rPr lang="en-US" sz="600" b="0" i="0" u="none" strike="noStrike">
                          <a:solidFill>
                            <a:srgbClr val="000000"/>
                          </a:solidFill>
                          <a:effectLst/>
                          <a:latin typeface="Calibri"/>
                        </a:rPr>
                        <a:t>22.53</a:t>
                      </a:r>
                    </a:p>
                  </a:txBody>
                  <a:tcPr marL="5368" marR="5368" marT="5368" marB="0" anchor="b">
                    <a:lnL>
                      <a:noFill/>
                    </a:lnL>
                    <a:lnR>
                      <a:noFill/>
                    </a:lnR>
                    <a:lnT>
                      <a:noFill/>
                    </a:lnT>
                    <a:lnB>
                      <a:noFill/>
                    </a:lnB>
                    <a:solidFill>
                      <a:srgbClr val="ECB548"/>
                    </a:solidFill>
                  </a:tcPr>
                </a:tc>
                <a:tc>
                  <a:txBody>
                    <a:bodyPr/>
                    <a:lstStyle/>
                    <a:p>
                      <a:pPr algn="r" fontAlgn="b"/>
                      <a:r>
                        <a:rPr lang="en-US" sz="600" b="0" i="0" u="none" strike="noStrike">
                          <a:solidFill>
                            <a:srgbClr val="000000"/>
                          </a:solidFill>
                          <a:effectLst/>
                          <a:latin typeface="Calibri"/>
                        </a:rPr>
                        <a:t>26.44</a:t>
                      </a:r>
                    </a:p>
                  </a:txBody>
                  <a:tcPr marL="5368" marR="5368" marT="5368" marB="0" anchor="b">
                    <a:lnL>
                      <a:noFill/>
                    </a:lnL>
                    <a:lnR>
                      <a:noFill/>
                    </a:lnR>
                    <a:lnT>
                      <a:noFill/>
                    </a:lnT>
                    <a:lnB>
                      <a:noFill/>
                    </a:lnB>
                    <a:solidFill>
                      <a:srgbClr val="D4DD6E"/>
                    </a:solidFill>
                  </a:tcPr>
                </a:tc>
                <a:tc>
                  <a:txBody>
                    <a:bodyPr/>
                    <a:lstStyle/>
                    <a:p>
                      <a:pPr algn="r" fontAlgn="b"/>
                      <a:r>
                        <a:rPr lang="en-US" sz="600" b="0" i="0" u="none" strike="noStrike">
                          <a:solidFill>
                            <a:srgbClr val="000000"/>
                          </a:solidFill>
                          <a:effectLst/>
                          <a:latin typeface="Calibri"/>
                        </a:rPr>
                        <a:t>27.55</a:t>
                      </a:r>
                    </a:p>
                  </a:txBody>
                  <a:tcPr marL="5368" marR="5368" marT="5368" marB="0" anchor="b">
                    <a:lnL>
                      <a:noFill/>
                    </a:lnL>
                    <a:lnR>
                      <a:noFill/>
                    </a:lnR>
                    <a:lnT>
                      <a:noFill/>
                    </a:lnT>
                    <a:lnB>
                      <a:noFill/>
                    </a:lnB>
                    <a:solidFill>
                      <a:srgbClr val="BBC973"/>
                    </a:solidFill>
                  </a:tcPr>
                </a:tc>
                <a:tc>
                  <a:txBody>
                    <a:bodyPr/>
                    <a:lstStyle/>
                    <a:p>
                      <a:pPr algn="r" fontAlgn="b"/>
                      <a:r>
                        <a:rPr lang="en-US" sz="600" b="0" i="0" u="none" strike="noStrike">
                          <a:solidFill>
                            <a:srgbClr val="000000"/>
                          </a:solidFill>
                          <a:effectLst/>
                          <a:latin typeface="Calibri"/>
                        </a:rPr>
                        <a:t>28.78</a:t>
                      </a:r>
                    </a:p>
                  </a:txBody>
                  <a:tcPr marL="5368" marR="5368" marT="5368" marB="0" anchor="b">
                    <a:lnL>
                      <a:noFill/>
                    </a:lnL>
                    <a:lnR>
                      <a:noFill/>
                    </a:lnR>
                    <a:lnT>
                      <a:noFill/>
                    </a:lnT>
                    <a:lnB>
                      <a:noFill/>
                    </a:lnB>
                    <a:solidFill>
                      <a:srgbClr val="9FB279"/>
                    </a:solidFill>
                  </a:tcPr>
                </a:tc>
                <a:tc>
                  <a:txBody>
                    <a:bodyPr/>
                    <a:lstStyle/>
                    <a:p>
                      <a:pPr algn="r" fontAlgn="b"/>
                      <a:r>
                        <a:rPr lang="en-US" sz="600" b="0" i="0" u="none" strike="noStrike">
                          <a:solidFill>
                            <a:srgbClr val="000000"/>
                          </a:solidFill>
                          <a:effectLst/>
                          <a:latin typeface="Calibri"/>
                        </a:rPr>
                        <a:t>24.26</a:t>
                      </a:r>
                    </a:p>
                  </a:txBody>
                  <a:tcPr marL="5368" marR="5368" marT="5368" marB="0" anchor="b">
                    <a:lnL>
                      <a:noFill/>
                    </a:lnL>
                    <a:lnR>
                      <a:noFill/>
                    </a:lnR>
                    <a:lnT>
                      <a:noFill/>
                    </a:lnT>
                    <a:lnB>
                      <a:noFill/>
                    </a:lnB>
                    <a:solidFill>
                      <a:srgbClr val="FCF461"/>
                    </a:solidFill>
                  </a:tcPr>
                </a:tc>
                <a:tc>
                  <a:txBody>
                    <a:bodyPr/>
                    <a:lstStyle/>
                    <a:p>
                      <a:pPr algn="r" fontAlgn="b"/>
                      <a:r>
                        <a:rPr lang="en-US" sz="600" b="0" i="0" u="none" strike="noStrike">
                          <a:solidFill>
                            <a:srgbClr val="000000"/>
                          </a:solidFill>
                          <a:effectLst/>
                          <a:latin typeface="Calibri"/>
                        </a:rPr>
                        <a:t>21.62</a:t>
                      </a:r>
                    </a:p>
                  </a:txBody>
                  <a:tcPr marL="5368" marR="5368" marT="5368" marB="0" anchor="b">
                    <a:lnL>
                      <a:noFill/>
                    </a:lnL>
                    <a:lnR>
                      <a:noFill/>
                    </a:lnR>
                    <a:lnT>
                      <a:noFill/>
                    </a:lnT>
                    <a:lnB>
                      <a:noFill/>
                    </a:lnB>
                    <a:solidFill>
                      <a:srgbClr val="E4953B"/>
                    </a:solidFill>
                  </a:tcPr>
                </a:tc>
                <a:tc>
                  <a:txBody>
                    <a:bodyPr/>
                    <a:lstStyle/>
                    <a:p>
                      <a:pPr algn="r" fontAlgn="b"/>
                      <a:r>
                        <a:rPr lang="en-US" sz="600" b="0" i="0" u="none" strike="noStrike">
                          <a:solidFill>
                            <a:srgbClr val="000000"/>
                          </a:solidFill>
                          <a:effectLst/>
                          <a:latin typeface="Calibri"/>
                        </a:rPr>
                        <a:t>24.45</a:t>
                      </a:r>
                    </a:p>
                  </a:txBody>
                  <a:tcPr marL="5368" marR="5368" marT="5368" marB="0" anchor="b">
                    <a:lnL>
                      <a:noFill/>
                    </a:lnL>
                    <a:lnR>
                      <a:noFill/>
                    </a:lnR>
                    <a:lnT>
                      <a:noFill/>
                    </a:lnT>
                    <a:lnB>
                      <a:noFill/>
                    </a:lnB>
                    <a:solidFill>
                      <a:srgbClr val="FEFB64"/>
                    </a:solidFill>
                  </a:tcPr>
                </a:tc>
                <a:tc>
                  <a:txBody>
                    <a:bodyPr/>
                    <a:lstStyle/>
                    <a:p>
                      <a:pPr algn="r" fontAlgn="b"/>
                      <a:r>
                        <a:rPr lang="en-US" sz="600" b="0" i="0" u="none" strike="noStrike">
                          <a:solidFill>
                            <a:srgbClr val="000000"/>
                          </a:solidFill>
                          <a:effectLst/>
                          <a:latin typeface="Calibri"/>
                        </a:rPr>
                        <a:t>25.50</a:t>
                      </a:r>
                    </a:p>
                  </a:txBody>
                  <a:tcPr marL="5368" marR="5368" marT="5368" marB="0" anchor="b">
                    <a:lnL>
                      <a:noFill/>
                    </a:lnL>
                    <a:lnR>
                      <a:noFill/>
                    </a:lnR>
                    <a:lnT>
                      <a:noFill/>
                    </a:lnT>
                    <a:lnB>
                      <a:noFill/>
                    </a:lnB>
                    <a:solidFill>
                      <a:srgbClr val="EAEE6A"/>
                    </a:solidFill>
                  </a:tcPr>
                </a:tc>
                <a:tc>
                  <a:txBody>
                    <a:bodyPr/>
                    <a:lstStyle/>
                    <a:p>
                      <a:pPr algn="r" fontAlgn="b"/>
                      <a:r>
                        <a:rPr lang="en-US" sz="600" b="0" i="0" u="none" strike="noStrike">
                          <a:solidFill>
                            <a:srgbClr val="000000"/>
                          </a:solidFill>
                          <a:effectLst/>
                          <a:latin typeface="Calibri"/>
                        </a:rPr>
                        <a:t>20.85</a:t>
                      </a:r>
                    </a:p>
                  </a:txBody>
                  <a:tcPr marL="5368" marR="5368" marT="5368" marB="0" anchor="b">
                    <a:lnL>
                      <a:noFill/>
                    </a:lnL>
                    <a:lnR>
                      <a:noFill/>
                    </a:lnR>
                    <a:lnT>
                      <a:noFill/>
                    </a:lnT>
                    <a:lnB>
                      <a:noFill/>
                    </a:lnB>
                    <a:solidFill>
                      <a:srgbClr val="DE7930"/>
                    </a:solidFill>
                  </a:tcPr>
                </a:tc>
                <a:tc>
                  <a:txBody>
                    <a:bodyPr/>
                    <a:lstStyle/>
                    <a:p>
                      <a:pPr algn="r" fontAlgn="b"/>
                      <a:r>
                        <a:rPr lang="en-US" sz="600" b="0" i="0" u="none" strike="noStrike">
                          <a:solidFill>
                            <a:srgbClr val="000000"/>
                          </a:solidFill>
                          <a:effectLst/>
                          <a:latin typeface="Calibri"/>
                        </a:rPr>
                        <a:t>20.05</a:t>
                      </a:r>
                    </a:p>
                  </a:txBody>
                  <a:tcPr marL="5368" marR="5368" marT="5368" marB="0" anchor="b">
                    <a:lnL>
                      <a:noFill/>
                    </a:lnL>
                    <a:lnR>
                      <a:noFill/>
                    </a:lnR>
                    <a:lnT>
                      <a:noFill/>
                    </a:lnT>
                    <a:lnB>
                      <a:noFill/>
                    </a:lnB>
                    <a:solidFill>
                      <a:srgbClr val="D65C24"/>
                    </a:solidFill>
                  </a:tcPr>
                </a:tc>
                <a:tc>
                  <a:txBody>
                    <a:bodyPr/>
                    <a:lstStyle/>
                    <a:p>
                      <a:pPr algn="r" fontAlgn="b"/>
                      <a:r>
                        <a:rPr lang="en-US" sz="600" b="0" i="0" u="none" strike="noStrike">
                          <a:solidFill>
                            <a:srgbClr val="000000"/>
                          </a:solidFill>
                          <a:effectLst/>
                          <a:latin typeface="Calibri"/>
                        </a:rPr>
                        <a:t>22.52</a:t>
                      </a:r>
                    </a:p>
                  </a:txBody>
                  <a:tcPr marL="5368" marR="5368" marT="5368" marB="0" anchor="b">
                    <a:lnL>
                      <a:noFill/>
                    </a:lnL>
                    <a:lnR>
                      <a:noFill/>
                    </a:lnR>
                    <a:lnT>
                      <a:noFill/>
                    </a:lnT>
                    <a:lnB>
                      <a:noFill/>
                    </a:lnB>
                    <a:solidFill>
                      <a:srgbClr val="ECB548"/>
                    </a:solidFill>
                  </a:tcPr>
                </a:tc>
                <a:tc>
                  <a:txBody>
                    <a:bodyPr/>
                    <a:lstStyle/>
                    <a:p>
                      <a:pPr algn="r" fontAlgn="b"/>
                      <a:r>
                        <a:rPr lang="en-US" sz="600" b="0" i="0" u="none" strike="noStrike" dirty="0">
                          <a:solidFill>
                            <a:srgbClr val="000000"/>
                          </a:solidFill>
                          <a:effectLst/>
                          <a:latin typeface="Calibri"/>
                        </a:rPr>
                        <a:t>23.91</a:t>
                      </a:r>
                    </a:p>
                  </a:txBody>
                  <a:tcPr marL="5368" marR="5368" marT="5368" marB="0" anchor="b">
                    <a:lnL>
                      <a:noFill/>
                    </a:lnL>
                    <a:lnR>
                      <a:noFill/>
                    </a:lnR>
                    <a:lnT>
                      <a:noFill/>
                    </a:lnT>
                    <a:lnB>
                      <a:noFill/>
                    </a:lnB>
                    <a:solidFill>
                      <a:srgbClr val="F9E75C"/>
                    </a:solidFill>
                  </a:tcPr>
                </a:tc>
              </a:tr>
              <a:tr h="125355">
                <a:tc>
                  <a:txBody>
                    <a:bodyPr/>
                    <a:lstStyle/>
                    <a:p>
                      <a:pPr algn="l" fontAlgn="b"/>
                      <a:r>
                        <a:rPr lang="en-US" sz="600" b="0" i="0" u="none" strike="noStrike">
                          <a:solidFill>
                            <a:srgbClr val="000000"/>
                          </a:solidFill>
                          <a:effectLst/>
                          <a:latin typeface="Calibri"/>
                        </a:rPr>
                        <a:t>2009</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23.65</a:t>
                      </a:r>
                    </a:p>
                  </a:txBody>
                  <a:tcPr marL="5368" marR="5368" marT="5368" marB="0" anchor="b">
                    <a:lnL>
                      <a:noFill/>
                    </a:lnL>
                    <a:lnR>
                      <a:noFill/>
                    </a:lnR>
                    <a:lnT>
                      <a:noFill/>
                    </a:lnT>
                    <a:lnB>
                      <a:noFill/>
                    </a:lnB>
                    <a:solidFill>
                      <a:srgbClr val="F6DE58"/>
                    </a:solidFill>
                  </a:tcPr>
                </a:tc>
                <a:tc>
                  <a:txBody>
                    <a:bodyPr/>
                    <a:lstStyle/>
                    <a:p>
                      <a:pPr algn="r" fontAlgn="b"/>
                      <a:r>
                        <a:rPr lang="en-US" sz="600" b="0" i="0" u="none" strike="noStrike">
                          <a:solidFill>
                            <a:srgbClr val="000000"/>
                          </a:solidFill>
                          <a:effectLst/>
                          <a:latin typeface="Calibri"/>
                        </a:rPr>
                        <a:t>27.63</a:t>
                      </a:r>
                    </a:p>
                  </a:txBody>
                  <a:tcPr marL="5368" marR="5368" marT="5368" marB="0" anchor="b">
                    <a:lnL>
                      <a:noFill/>
                    </a:lnL>
                    <a:lnR>
                      <a:noFill/>
                    </a:lnR>
                    <a:lnT>
                      <a:noFill/>
                    </a:lnT>
                    <a:lnB>
                      <a:noFill/>
                    </a:lnB>
                    <a:solidFill>
                      <a:srgbClr val="B9C774"/>
                    </a:solidFill>
                  </a:tcPr>
                </a:tc>
                <a:tc>
                  <a:txBody>
                    <a:bodyPr/>
                    <a:lstStyle/>
                    <a:p>
                      <a:pPr algn="r" fontAlgn="b"/>
                      <a:r>
                        <a:rPr lang="en-US" sz="600" b="0" i="0" u="none" strike="noStrike">
                          <a:solidFill>
                            <a:srgbClr val="000000"/>
                          </a:solidFill>
                          <a:effectLst/>
                          <a:latin typeface="Calibri"/>
                        </a:rPr>
                        <a:t>31.98</a:t>
                      </a:r>
                    </a:p>
                  </a:txBody>
                  <a:tcPr marL="5368" marR="5368" marT="5368" marB="0" anchor="b">
                    <a:lnL>
                      <a:noFill/>
                    </a:lnL>
                    <a:lnR>
                      <a:noFill/>
                    </a:lnR>
                    <a:lnT>
                      <a:noFill/>
                    </a:lnT>
                    <a:lnB>
                      <a:noFill/>
                    </a:lnB>
                    <a:solidFill>
                      <a:srgbClr val="557788"/>
                    </a:solidFill>
                  </a:tcPr>
                </a:tc>
                <a:tc>
                  <a:txBody>
                    <a:bodyPr/>
                    <a:lstStyle/>
                    <a:p>
                      <a:pPr algn="r" fontAlgn="b"/>
                      <a:r>
                        <a:rPr lang="en-US" sz="600" b="0" i="0" u="none" strike="noStrike">
                          <a:solidFill>
                            <a:srgbClr val="000000"/>
                          </a:solidFill>
                          <a:effectLst/>
                          <a:latin typeface="Calibri"/>
                        </a:rPr>
                        <a:t>33.63</a:t>
                      </a:r>
                    </a:p>
                  </a:txBody>
                  <a:tcPr marL="5368" marR="5368" marT="5368" marB="0" anchor="b">
                    <a:lnL>
                      <a:noFill/>
                    </a:lnL>
                    <a:lnR>
                      <a:noFill/>
                    </a:lnR>
                    <a:lnT>
                      <a:noFill/>
                    </a:lnT>
                    <a:lnB>
                      <a:noFill/>
                    </a:lnB>
                    <a:solidFill>
                      <a:srgbClr val="2F598F"/>
                    </a:solidFill>
                  </a:tcPr>
                </a:tc>
                <a:tc>
                  <a:txBody>
                    <a:bodyPr/>
                    <a:lstStyle/>
                    <a:p>
                      <a:pPr algn="r" fontAlgn="b"/>
                      <a:r>
                        <a:rPr lang="en-US" sz="600" b="0" i="0" u="none" strike="noStrike">
                          <a:solidFill>
                            <a:srgbClr val="000000"/>
                          </a:solidFill>
                          <a:effectLst/>
                          <a:latin typeface="Calibri"/>
                        </a:rPr>
                        <a:t>35.75</a:t>
                      </a:r>
                    </a:p>
                  </a:txBody>
                  <a:tcPr marL="5368" marR="5368" marT="5368" marB="0" anchor="b">
                    <a:lnL>
                      <a:noFill/>
                    </a:lnL>
                    <a:lnR>
                      <a:noFill/>
                    </a:lnR>
                    <a:lnT>
                      <a:noFill/>
                    </a:lnT>
                    <a:lnB>
                      <a:noFill/>
                    </a:lnB>
                    <a:solidFill>
                      <a:srgbClr val="003399"/>
                    </a:solidFill>
                  </a:tcPr>
                </a:tc>
                <a:tc>
                  <a:txBody>
                    <a:bodyPr/>
                    <a:lstStyle/>
                    <a:p>
                      <a:pPr algn="r" fontAlgn="b"/>
                      <a:r>
                        <a:rPr lang="en-US" sz="600" b="0" i="0" u="none" strike="noStrike">
                          <a:solidFill>
                            <a:srgbClr val="000000"/>
                          </a:solidFill>
                          <a:effectLst/>
                          <a:latin typeface="Calibri"/>
                        </a:rPr>
                        <a:t>31.42</a:t>
                      </a:r>
                    </a:p>
                  </a:txBody>
                  <a:tcPr marL="5368" marR="5368" marT="5368" marB="0" anchor="b">
                    <a:lnL>
                      <a:noFill/>
                    </a:lnL>
                    <a:lnR>
                      <a:noFill/>
                    </a:lnR>
                    <a:lnT>
                      <a:noFill/>
                    </a:lnT>
                    <a:lnB>
                      <a:noFill/>
                    </a:lnB>
                    <a:solidFill>
                      <a:srgbClr val="628185"/>
                    </a:solidFill>
                  </a:tcPr>
                </a:tc>
                <a:tc>
                  <a:txBody>
                    <a:bodyPr/>
                    <a:lstStyle/>
                    <a:p>
                      <a:pPr algn="r" fontAlgn="b"/>
                      <a:r>
                        <a:rPr lang="en-US" sz="600" b="0" i="0" u="none" strike="noStrike">
                          <a:solidFill>
                            <a:srgbClr val="000000"/>
                          </a:solidFill>
                          <a:effectLst/>
                          <a:latin typeface="Calibri"/>
                        </a:rPr>
                        <a:t>26.74</a:t>
                      </a:r>
                    </a:p>
                  </a:txBody>
                  <a:tcPr marL="5368" marR="5368" marT="5368" marB="0" anchor="b">
                    <a:lnL>
                      <a:noFill/>
                    </a:lnL>
                    <a:lnR>
                      <a:noFill/>
                    </a:lnR>
                    <a:lnT>
                      <a:noFill/>
                    </a:lnT>
                    <a:lnB>
                      <a:noFill/>
                    </a:lnB>
                    <a:solidFill>
                      <a:srgbClr val="CDD770"/>
                    </a:solidFill>
                  </a:tcPr>
                </a:tc>
                <a:tc>
                  <a:txBody>
                    <a:bodyPr/>
                    <a:lstStyle/>
                    <a:p>
                      <a:pPr algn="r" fontAlgn="b"/>
                      <a:r>
                        <a:rPr lang="en-US" sz="600" b="0" i="0" u="none" strike="noStrike">
                          <a:solidFill>
                            <a:srgbClr val="000000"/>
                          </a:solidFill>
                          <a:effectLst/>
                          <a:latin typeface="Calibri"/>
                        </a:rPr>
                        <a:t>23.61</a:t>
                      </a:r>
                    </a:p>
                  </a:txBody>
                  <a:tcPr marL="5368" marR="5368" marT="5368" marB="0" anchor="b">
                    <a:lnL>
                      <a:noFill/>
                    </a:lnL>
                    <a:lnR>
                      <a:noFill/>
                    </a:lnR>
                    <a:lnT>
                      <a:noFill/>
                    </a:lnT>
                    <a:lnB>
                      <a:noFill/>
                    </a:lnB>
                    <a:solidFill>
                      <a:srgbClr val="F6DC58"/>
                    </a:solidFill>
                  </a:tcPr>
                </a:tc>
                <a:tc>
                  <a:txBody>
                    <a:bodyPr/>
                    <a:lstStyle/>
                    <a:p>
                      <a:pPr algn="r" fontAlgn="b"/>
                      <a:r>
                        <a:rPr lang="en-US" sz="600" b="0" i="0" u="none" strike="noStrike">
                          <a:solidFill>
                            <a:srgbClr val="000000"/>
                          </a:solidFill>
                          <a:effectLst/>
                          <a:latin typeface="Calibri"/>
                        </a:rPr>
                        <a:t>24.23</a:t>
                      </a:r>
                    </a:p>
                  </a:txBody>
                  <a:tcPr marL="5368" marR="5368" marT="5368" marB="0" anchor="b">
                    <a:lnL>
                      <a:noFill/>
                    </a:lnL>
                    <a:lnR>
                      <a:noFill/>
                    </a:lnR>
                    <a:lnT>
                      <a:noFill/>
                    </a:lnT>
                    <a:lnB>
                      <a:noFill/>
                    </a:lnB>
                    <a:solidFill>
                      <a:srgbClr val="FCF361"/>
                    </a:solidFill>
                  </a:tcPr>
                </a:tc>
                <a:tc>
                  <a:txBody>
                    <a:bodyPr/>
                    <a:lstStyle/>
                    <a:p>
                      <a:pPr algn="r" fontAlgn="b"/>
                      <a:r>
                        <a:rPr lang="en-US" sz="600" b="0" i="0" u="none" strike="noStrike">
                          <a:solidFill>
                            <a:srgbClr val="000000"/>
                          </a:solidFill>
                          <a:effectLst/>
                          <a:latin typeface="Calibri"/>
                        </a:rPr>
                        <a:t>22.49</a:t>
                      </a:r>
                    </a:p>
                  </a:txBody>
                  <a:tcPr marL="5368" marR="5368" marT="5368" marB="0" anchor="b">
                    <a:lnL>
                      <a:noFill/>
                    </a:lnL>
                    <a:lnR>
                      <a:noFill/>
                    </a:lnR>
                    <a:lnT>
                      <a:noFill/>
                    </a:lnT>
                    <a:lnB>
                      <a:noFill/>
                    </a:lnB>
                    <a:solidFill>
                      <a:srgbClr val="ECB448"/>
                    </a:solidFill>
                  </a:tcPr>
                </a:tc>
                <a:tc>
                  <a:txBody>
                    <a:bodyPr/>
                    <a:lstStyle/>
                    <a:p>
                      <a:pPr algn="r" fontAlgn="b"/>
                      <a:r>
                        <a:rPr lang="en-US" sz="600" b="0" i="0" u="none" strike="noStrike">
                          <a:solidFill>
                            <a:srgbClr val="000000"/>
                          </a:solidFill>
                          <a:effectLst/>
                          <a:latin typeface="Calibri"/>
                        </a:rPr>
                        <a:t>22.04</a:t>
                      </a:r>
                    </a:p>
                  </a:txBody>
                  <a:tcPr marL="5368" marR="5368" marT="5368" marB="0" anchor="b">
                    <a:lnL>
                      <a:noFill/>
                    </a:lnL>
                    <a:lnR>
                      <a:noFill/>
                    </a:lnR>
                    <a:lnT>
                      <a:noFill/>
                    </a:lnT>
                    <a:lnB>
                      <a:noFill/>
                    </a:lnB>
                    <a:solidFill>
                      <a:srgbClr val="E8A441"/>
                    </a:solidFill>
                  </a:tcPr>
                </a:tc>
                <a:tc>
                  <a:txBody>
                    <a:bodyPr/>
                    <a:lstStyle/>
                    <a:p>
                      <a:pPr algn="r" fontAlgn="b"/>
                      <a:r>
                        <a:rPr lang="en-US" sz="600" b="0" i="0" u="none" strike="noStrike">
                          <a:solidFill>
                            <a:srgbClr val="000000"/>
                          </a:solidFill>
                          <a:effectLst/>
                          <a:latin typeface="Calibri"/>
                        </a:rPr>
                        <a:t>18.60</a:t>
                      </a:r>
                    </a:p>
                  </a:txBody>
                  <a:tcPr marL="5368" marR="5368" marT="5368" marB="0" anchor="b">
                    <a:lnL>
                      <a:noFill/>
                    </a:lnL>
                    <a:lnR>
                      <a:noFill/>
                    </a:lnR>
                    <a:lnT>
                      <a:noFill/>
                    </a:lnT>
                    <a:lnB>
                      <a:noFill/>
                    </a:lnB>
                    <a:solidFill>
                      <a:srgbClr val="C92810"/>
                    </a:solidFill>
                  </a:tcPr>
                </a:tc>
                <a:tc>
                  <a:txBody>
                    <a:bodyPr/>
                    <a:lstStyle/>
                    <a:p>
                      <a:pPr algn="r" fontAlgn="b"/>
                      <a:r>
                        <a:rPr lang="en-US" sz="600" b="0" i="0" u="none" strike="noStrike" dirty="0">
                          <a:solidFill>
                            <a:srgbClr val="000000"/>
                          </a:solidFill>
                          <a:effectLst/>
                          <a:latin typeface="Calibri"/>
                        </a:rPr>
                        <a:t>26.81</a:t>
                      </a:r>
                    </a:p>
                  </a:txBody>
                  <a:tcPr marL="5368" marR="5368" marT="5368" marB="0" anchor="b">
                    <a:lnL>
                      <a:noFill/>
                    </a:lnL>
                    <a:lnR>
                      <a:noFill/>
                    </a:lnR>
                    <a:lnT>
                      <a:noFill/>
                    </a:lnT>
                    <a:lnB>
                      <a:noFill/>
                    </a:lnB>
                    <a:solidFill>
                      <a:srgbClr val="CCD670"/>
                    </a:solidFill>
                  </a:tcPr>
                </a:tc>
              </a:tr>
              <a:tr h="125355">
                <a:tc>
                  <a:txBody>
                    <a:bodyPr/>
                    <a:lstStyle/>
                    <a:p>
                      <a:pPr algn="l" fontAlgn="b"/>
                      <a:r>
                        <a:rPr lang="en-US" sz="600" b="0" i="0" u="none" strike="noStrike">
                          <a:solidFill>
                            <a:srgbClr val="000000"/>
                          </a:solidFill>
                          <a:effectLst/>
                          <a:latin typeface="Calibri"/>
                        </a:rPr>
                        <a:t>2010</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25.11</a:t>
                      </a:r>
                    </a:p>
                  </a:txBody>
                  <a:tcPr marL="5368" marR="5368" marT="5368" marB="0" anchor="b">
                    <a:lnL>
                      <a:noFill/>
                    </a:lnL>
                    <a:lnR>
                      <a:noFill/>
                    </a:lnR>
                    <a:lnT>
                      <a:noFill/>
                    </a:lnT>
                    <a:lnB>
                      <a:noFill/>
                    </a:lnB>
                    <a:solidFill>
                      <a:srgbClr val="F3F568"/>
                    </a:solidFill>
                  </a:tcPr>
                </a:tc>
                <a:tc>
                  <a:txBody>
                    <a:bodyPr/>
                    <a:lstStyle/>
                    <a:p>
                      <a:pPr algn="r" fontAlgn="b"/>
                      <a:r>
                        <a:rPr lang="en-US" sz="600" b="0" i="0" u="none" strike="noStrike">
                          <a:solidFill>
                            <a:srgbClr val="000000"/>
                          </a:solidFill>
                          <a:effectLst/>
                          <a:latin typeface="Calibri"/>
                        </a:rPr>
                        <a:t>26.35</a:t>
                      </a:r>
                    </a:p>
                  </a:txBody>
                  <a:tcPr marL="5368" marR="5368" marT="5368" marB="0" anchor="b">
                    <a:lnL>
                      <a:noFill/>
                    </a:lnL>
                    <a:lnR>
                      <a:noFill/>
                    </a:lnR>
                    <a:lnT>
                      <a:noFill/>
                    </a:lnT>
                    <a:lnB>
                      <a:noFill/>
                    </a:lnB>
                    <a:solidFill>
                      <a:srgbClr val="D6DF6E"/>
                    </a:solidFill>
                  </a:tcPr>
                </a:tc>
                <a:tc>
                  <a:txBody>
                    <a:bodyPr/>
                    <a:lstStyle/>
                    <a:p>
                      <a:pPr algn="r" fontAlgn="b"/>
                      <a:r>
                        <a:rPr lang="en-US" sz="600" b="0" i="0" u="none" strike="noStrike">
                          <a:solidFill>
                            <a:srgbClr val="000000"/>
                          </a:solidFill>
                          <a:effectLst/>
                          <a:latin typeface="Calibri"/>
                        </a:rPr>
                        <a:t>28.62</a:t>
                      </a:r>
                    </a:p>
                  </a:txBody>
                  <a:tcPr marL="5368" marR="5368" marT="5368" marB="0" anchor="b">
                    <a:lnL>
                      <a:noFill/>
                    </a:lnL>
                    <a:lnR>
                      <a:noFill/>
                    </a:lnR>
                    <a:lnT>
                      <a:noFill/>
                    </a:lnT>
                    <a:lnB>
                      <a:noFill/>
                    </a:lnB>
                    <a:solidFill>
                      <a:srgbClr val="A2B578"/>
                    </a:solidFill>
                  </a:tcPr>
                </a:tc>
                <a:tc>
                  <a:txBody>
                    <a:bodyPr/>
                    <a:lstStyle/>
                    <a:p>
                      <a:pPr algn="r" fontAlgn="b"/>
                      <a:r>
                        <a:rPr lang="en-US" sz="600" b="0" i="0" u="none" strike="noStrike">
                          <a:solidFill>
                            <a:srgbClr val="000000"/>
                          </a:solidFill>
                          <a:effectLst/>
                          <a:latin typeface="Calibri"/>
                        </a:rPr>
                        <a:t>30.90</a:t>
                      </a:r>
                    </a:p>
                  </a:txBody>
                  <a:tcPr marL="5368" marR="5368" marT="5368" marB="0" anchor="b">
                    <a:lnL>
                      <a:noFill/>
                    </a:lnL>
                    <a:lnR>
                      <a:noFill/>
                    </a:lnR>
                    <a:lnT>
                      <a:noFill/>
                    </a:lnT>
                    <a:lnB>
                      <a:noFill/>
                    </a:lnB>
                    <a:solidFill>
                      <a:srgbClr val="6E8B83"/>
                    </a:solidFill>
                  </a:tcPr>
                </a:tc>
                <a:tc>
                  <a:txBody>
                    <a:bodyPr/>
                    <a:lstStyle/>
                    <a:p>
                      <a:pPr algn="r" fontAlgn="b"/>
                      <a:r>
                        <a:rPr lang="en-US" sz="600" b="0" i="0" u="none" strike="noStrike">
                          <a:solidFill>
                            <a:srgbClr val="000000"/>
                          </a:solidFill>
                          <a:effectLst/>
                          <a:latin typeface="Calibri"/>
                        </a:rPr>
                        <a:t>32.11</a:t>
                      </a:r>
                    </a:p>
                  </a:txBody>
                  <a:tcPr marL="5368" marR="5368" marT="5368" marB="0" anchor="b">
                    <a:lnL>
                      <a:noFill/>
                    </a:lnL>
                    <a:lnR>
                      <a:noFill/>
                    </a:lnR>
                    <a:lnT>
                      <a:noFill/>
                    </a:lnT>
                    <a:lnB>
                      <a:noFill/>
                    </a:lnB>
                    <a:solidFill>
                      <a:srgbClr val="527588"/>
                    </a:solidFill>
                  </a:tcPr>
                </a:tc>
                <a:tc>
                  <a:txBody>
                    <a:bodyPr/>
                    <a:lstStyle/>
                    <a:p>
                      <a:pPr algn="r" fontAlgn="b"/>
                      <a:r>
                        <a:rPr lang="en-US" sz="600" b="0" i="0" u="none" strike="noStrike">
                          <a:solidFill>
                            <a:srgbClr val="000000"/>
                          </a:solidFill>
                          <a:effectLst/>
                          <a:latin typeface="Calibri"/>
                        </a:rPr>
                        <a:t>27.98</a:t>
                      </a:r>
                    </a:p>
                  </a:txBody>
                  <a:tcPr marL="5368" marR="5368" marT="5368" marB="0" anchor="b">
                    <a:lnL>
                      <a:noFill/>
                    </a:lnL>
                    <a:lnR>
                      <a:noFill/>
                    </a:lnR>
                    <a:lnT>
                      <a:noFill/>
                    </a:lnT>
                    <a:lnB>
                      <a:noFill/>
                    </a:lnB>
                    <a:solidFill>
                      <a:srgbClr val="B1C175"/>
                    </a:solidFill>
                  </a:tcPr>
                </a:tc>
                <a:tc>
                  <a:txBody>
                    <a:bodyPr/>
                    <a:lstStyle/>
                    <a:p>
                      <a:pPr algn="r" fontAlgn="b"/>
                      <a:r>
                        <a:rPr lang="en-US" sz="600" b="0" i="0" u="none" strike="noStrike">
                          <a:solidFill>
                            <a:srgbClr val="000000"/>
                          </a:solidFill>
                          <a:effectLst/>
                          <a:latin typeface="Calibri"/>
                        </a:rPr>
                        <a:t>23.79</a:t>
                      </a:r>
                    </a:p>
                  </a:txBody>
                  <a:tcPr marL="5368" marR="5368" marT="5368" marB="0" anchor="b">
                    <a:lnL>
                      <a:noFill/>
                    </a:lnL>
                    <a:lnR>
                      <a:noFill/>
                    </a:lnR>
                    <a:lnT>
                      <a:noFill/>
                    </a:lnT>
                    <a:lnB>
                      <a:noFill/>
                    </a:lnB>
                    <a:solidFill>
                      <a:srgbClr val="F8E35A"/>
                    </a:solidFill>
                  </a:tcPr>
                </a:tc>
                <a:tc>
                  <a:txBody>
                    <a:bodyPr/>
                    <a:lstStyle/>
                    <a:p>
                      <a:pPr algn="r" fontAlgn="b"/>
                      <a:r>
                        <a:rPr lang="en-US" sz="600" b="0" i="0" u="none" strike="noStrike">
                          <a:solidFill>
                            <a:srgbClr val="000000"/>
                          </a:solidFill>
                          <a:effectLst/>
                          <a:latin typeface="Calibri"/>
                        </a:rPr>
                        <a:t>26.23</a:t>
                      </a:r>
                    </a:p>
                  </a:txBody>
                  <a:tcPr marL="5368" marR="5368" marT="5368" marB="0" anchor="b">
                    <a:lnL>
                      <a:noFill/>
                    </a:lnL>
                    <a:lnR>
                      <a:noFill/>
                    </a:lnR>
                    <a:lnT>
                      <a:noFill/>
                    </a:lnT>
                    <a:lnB>
                      <a:noFill/>
                    </a:lnB>
                    <a:solidFill>
                      <a:srgbClr val="D9E16D"/>
                    </a:solidFill>
                  </a:tcPr>
                </a:tc>
                <a:tc>
                  <a:txBody>
                    <a:bodyPr/>
                    <a:lstStyle/>
                    <a:p>
                      <a:pPr algn="r" fontAlgn="b"/>
                      <a:r>
                        <a:rPr lang="en-US" sz="600" b="0" i="0" u="none" strike="noStrike">
                          <a:solidFill>
                            <a:srgbClr val="000000"/>
                          </a:solidFill>
                          <a:effectLst/>
                          <a:latin typeface="Calibri"/>
                        </a:rPr>
                        <a:t>26.12</a:t>
                      </a:r>
                    </a:p>
                  </a:txBody>
                  <a:tcPr marL="5368" marR="5368" marT="5368" marB="0" anchor="b">
                    <a:lnL>
                      <a:noFill/>
                    </a:lnL>
                    <a:lnR>
                      <a:noFill/>
                    </a:lnR>
                    <a:lnT>
                      <a:noFill/>
                    </a:lnT>
                    <a:lnB>
                      <a:noFill/>
                    </a:lnB>
                    <a:solidFill>
                      <a:srgbClr val="DCE36D"/>
                    </a:solidFill>
                  </a:tcPr>
                </a:tc>
                <a:tc>
                  <a:txBody>
                    <a:bodyPr/>
                    <a:lstStyle/>
                    <a:p>
                      <a:pPr algn="r" fontAlgn="b"/>
                      <a:r>
                        <a:rPr lang="en-US" sz="600" b="0" i="0" u="none" strike="noStrike">
                          <a:solidFill>
                            <a:srgbClr val="000000"/>
                          </a:solidFill>
                          <a:effectLst/>
                          <a:latin typeface="Calibri"/>
                        </a:rPr>
                        <a:t>22.69</a:t>
                      </a:r>
                    </a:p>
                  </a:txBody>
                  <a:tcPr marL="5368" marR="5368" marT="5368" marB="0" anchor="b">
                    <a:lnL>
                      <a:noFill/>
                    </a:lnL>
                    <a:lnR>
                      <a:noFill/>
                    </a:lnR>
                    <a:lnT>
                      <a:noFill/>
                    </a:lnT>
                    <a:lnB>
                      <a:noFill/>
                    </a:lnB>
                    <a:solidFill>
                      <a:srgbClr val="EEBB4B"/>
                    </a:solidFill>
                  </a:tcPr>
                </a:tc>
                <a:tc>
                  <a:txBody>
                    <a:bodyPr/>
                    <a:lstStyle/>
                    <a:p>
                      <a:pPr algn="r" fontAlgn="b"/>
                      <a:r>
                        <a:rPr lang="en-US" sz="600" b="0" i="0" u="none" strike="noStrike">
                          <a:solidFill>
                            <a:srgbClr val="000000"/>
                          </a:solidFill>
                          <a:effectLst/>
                          <a:latin typeface="Calibri"/>
                        </a:rPr>
                        <a:t>21.29</a:t>
                      </a:r>
                    </a:p>
                  </a:txBody>
                  <a:tcPr marL="5368" marR="5368" marT="5368" marB="0" anchor="b">
                    <a:lnL>
                      <a:noFill/>
                    </a:lnL>
                    <a:lnR>
                      <a:noFill/>
                    </a:lnR>
                    <a:lnT>
                      <a:noFill/>
                    </a:lnT>
                    <a:lnB>
                      <a:noFill/>
                    </a:lnB>
                    <a:solidFill>
                      <a:srgbClr val="E18936"/>
                    </a:solidFill>
                  </a:tcPr>
                </a:tc>
                <a:tc>
                  <a:txBody>
                    <a:bodyPr/>
                    <a:lstStyle/>
                    <a:p>
                      <a:pPr algn="r" fontAlgn="b"/>
                      <a:r>
                        <a:rPr lang="en-US" sz="600" b="0" i="0" u="none" strike="noStrike">
                          <a:solidFill>
                            <a:srgbClr val="000000"/>
                          </a:solidFill>
                          <a:effectLst/>
                          <a:latin typeface="Calibri"/>
                        </a:rPr>
                        <a:t>23.44</a:t>
                      </a:r>
                    </a:p>
                  </a:txBody>
                  <a:tcPr marL="5368" marR="5368" marT="5368" marB="0" anchor="b">
                    <a:lnL>
                      <a:noFill/>
                    </a:lnL>
                    <a:lnR>
                      <a:noFill/>
                    </a:lnR>
                    <a:lnT>
                      <a:noFill/>
                    </a:lnT>
                    <a:lnB>
                      <a:noFill/>
                    </a:lnB>
                    <a:solidFill>
                      <a:srgbClr val="F5D655"/>
                    </a:solidFill>
                  </a:tcPr>
                </a:tc>
                <a:tc>
                  <a:txBody>
                    <a:bodyPr/>
                    <a:lstStyle/>
                    <a:p>
                      <a:pPr algn="r" fontAlgn="b"/>
                      <a:r>
                        <a:rPr lang="en-US" sz="600" b="0" i="0" u="none" strike="noStrike" dirty="0">
                          <a:solidFill>
                            <a:srgbClr val="000000"/>
                          </a:solidFill>
                          <a:effectLst/>
                          <a:latin typeface="Calibri"/>
                        </a:rPr>
                        <a:t>26.22</a:t>
                      </a:r>
                    </a:p>
                  </a:txBody>
                  <a:tcPr marL="5368" marR="5368" marT="5368" marB="0" anchor="b">
                    <a:lnL>
                      <a:noFill/>
                    </a:lnL>
                    <a:lnR>
                      <a:noFill/>
                    </a:lnR>
                    <a:lnT>
                      <a:noFill/>
                    </a:lnT>
                    <a:lnB>
                      <a:noFill/>
                    </a:lnB>
                    <a:solidFill>
                      <a:srgbClr val="D9E16D"/>
                    </a:solidFill>
                  </a:tcPr>
                </a:tc>
              </a:tr>
              <a:tr h="125355">
                <a:tc>
                  <a:txBody>
                    <a:bodyPr/>
                    <a:lstStyle/>
                    <a:p>
                      <a:pPr algn="l" fontAlgn="b"/>
                      <a:r>
                        <a:rPr lang="en-US" sz="600" b="0" i="0" u="none" strike="noStrike">
                          <a:solidFill>
                            <a:srgbClr val="000000"/>
                          </a:solidFill>
                          <a:effectLst/>
                          <a:latin typeface="Calibri"/>
                        </a:rPr>
                        <a:t>2011</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22.00</a:t>
                      </a:r>
                    </a:p>
                  </a:txBody>
                  <a:tcPr marL="5368" marR="5368" marT="5368" marB="0" anchor="b">
                    <a:lnL>
                      <a:noFill/>
                    </a:lnL>
                    <a:lnR>
                      <a:noFill/>
                    </a:lnR>
                    <a:lnT>
                      <a:noFill/>
                    </a:lnT>
                    <a:lnB>
                      <a:noFill/>
                    </a:lnB>
                    <a:solidFill>
                      <a:srgbClr val="E8A241"/>
                    </a:solidFill>
                  </a:tcPr>
                </a:tc>
                <a:tc>
                  <a:txBody>
                    <a:bodyPr/>
                    <a:lstStyle/>
                    <a:p>
                      <a:pPr algn="r" fontAlgn="b"/>
                      <a:r>
                        <a:rPr lang="en-US" sz="600" b="0" i="0" u="none" strike="noStrike">
                          <a:solidFill>
                            <a:srgbClr val="000000"/>
                          </a:solidFill>
                          <a:effectLst/>
                          <a:latin typeface="Calibri"/>
                        </a:rPr>
                        <a:t>25.50</a:t>
                      </a:r>
                    </a:p>
                  </a:txBody>
                  <a:tcPr marL="5368" marR="5368" marT="5368" marB="0" anchor="b">
                    <a:lnL>
                      <a:noFill/>
                    </a:lnL>
                    <a:lnR>
                      <a:noFill/>
                    </a:lnR>
                    <a:lnT>
                      <a:noFill/>
                    </a:lnT>
                    <a:lnB>
                      <a:noFill/>
                    </a:lnB>
                    <a:solidFill>
                      <a:srgbClr val="EAEE6A"/>
                    </a:solidFill>
                  </a:tcPr>
                </a:tc>
                <a:tc>
                  <a:txBody>
                    <a:bodyPr/>
                    <a:lstStyle/>
                    <a:p>
                      <a:pPr algn="r" fontAlgn="b"/>
                      <a:r>
                        <a:rPr lang="en-US" sz="600" b="0" i="0" u="none" strike="noStrike">
                          <a:solidFill>
                            <a:srgbClr val="000000"/>
                          </a:solidFill>
                          <a:effectLst/>
                          <a:latin typeface="Calibri"/>
                        </a:rPr>
                        <a:t>31.32</a:t>
                      </a:r>
                    </a:p>
                  </a:txBody>
                  <a:tcPr marL="5368" marR="5368" marT="5368" marB="0" anchor="b">
                    <a:lnL>
                      <a:noFill/>
                    </a:lnL>
                    <a:lnR>
                      <a:noFill/>
                    </a:lnR>
                    <a:lnT>
                      <a:noFill/>
                    </a:lnT>
                    <a:lnB>
                      <a:noFill/>
                    </a:lnB>
                    <a:solidFill>
                      <a:srgbClr val="648385"/>
                    </a:solidFill>
                  </a:tcPr>
                </a:tc>
                <a:tc>
                  <a:txBody>
                    <a:bodyPr/>
                    <a:lstStyle/>
                    <a:p>
                      <a:pPr algn="r" fontAlgn="b"/>
                      <a:r>
                        <a:rPr lang="en-US" sz="600" b="0" i="0" u="none" strike="noStrike">
                          <a:solidFill>
                            <a:srgbClr val="000000"/>
                          </a:solidFill>
                          <a:effectLst/>
                          <a:latin typeface="Calibri"/>
                        </a:rPr>
                        <a:t>33.32</a:t>
                      </a:r>
                    </a:p>
                  </a:txBody>
                  <a:tcPr marL="5368" marR="5368" marT="5368" marB="0" anchor="b">
                    <a:lnL>
                      <a:noFill/>
                    </a:lnL>
                    <a:lnR>
                      <a:noFill/>
                    </a:lnR>
                    <a:lnT>
                      <a:noFill/>
                    </a:lnT>
                    <a:lnB>
                      <a:noFill/>
                    </a:lnB>
                    <a:solidFill>
                      <a:srgbClr val="365F8E"/>
                    </a:solidFill>
                  </a:tcPr>
                </a:tc>
                <a:tc>
                  <a:txBody>
                    <a:bodyPr/>
                    <a:lstStyle/>
                    <a:p>
                      <a:pPr algn="r" fontAlgn="b"/>
                      <a:r>
                        <a:rPr lang="en-US" sz="600" b="0" i="0" u="none" strike="noStrike">
                          <a:solidFill>
                            <a:srgbClr val="000000"/>
                          </a:solidFill>
                          <a:effectLst/>
                          <a:latin typeface="Calibri"/>
                        </a:rPr>
                        <a:t>37.37</a:t>
                      </a:r>
                    </a:p>
                  </a:txBody>
                  <a:tcPr marL="5368" marR="5368" marT="5368" marB="0" anchor="b">
                    <a:lnL>
                      <a:noFill/>
                    </a:lnL>
                    <a:lnR>
                      <a:noFill/>
                    </a:lnR>
                    <a:lnT>
                      <a:noFill/>
                    </a:lnT>
                    <a:lnB>
                      <a:noFill/>
                    </a:lnB>
                    <a:solidFill>
                      <a:srgbClr val="003399"/>
                    </a:solidFill>
                  </a:tcPr>
                </a:tc>
                <a:tc>
                  <a:txBody>
                    <a:bodyPr/>
                    <a:lstStyle/>
                    <a:p>
                      <a:pPr algn="r" fontAlgn="b"/>
                      <a:r>
                        <a:rPr lang="en-US" sz="600" b="0" i="0" u="none" strike="noStrike">
                          <a:solidFill>
                            <a:srgbClr val="000000"/>
                          </a:solidFill>
                          <a:effectLst/>
                          <a:latin typeface="Calibri"/>
                        </a:rPr>
                        <a:t>34.35</a:t>
                      </a:r>
                    </a:p>
                  </a:txBody>
                  <a:tcPr marL="5368" marR="5368" marT="5368" marB="0" anchor="b">
                    <a:lnL>
                      <a:noFill/>
                    </a:lnL>
                    <a:lnR>
                      <a:noFill/>
                    </a:lnR>
                    <a:lnT>
                      <a:noFill/>
                    </a:lnT>
                    <a:lnB>
                      <a:noFill/>
                    </a:lnB>
                    <a:solidFill>
                      <a:srgbClr val="1F4C92"/>
                    </a:solidFill>
                  </a:tcPr>
                </a:tc>
                <a:tc>
                  <a:txBody>
                    <a:bodyPr/>
                    <a:lstStyle/>
                    <a:p>
                      <a:pPr algn="r" fontAlgn="b"/>
                      <a:r>
                        <a:rPr lang="en-US" sz="600" b="0" i="0" u="none" strike="noStrike">
                          <a:solidFill>
                            <a:srgbClr val="000000"/>
                          </a:solidFill>
                          <a:effectLst/>
                          <a:latin typeface="Calibri"/>
                        </a:rPr>
                        <a:t>26.90</a:t>
                      </a:r>
                    </a:p>
                  </a:txBody>
                  <a:tcPr marL="5368" marR="5368" marT="5368" marB="0" anchor="b">
                    <a:lnL>
                      <a:noFill/>
                    </a:lnL>
                    <a:lnR>
                      <a:noFill/>
                    </a:lnR>
                    <a:lnT>
                      <a:noFill/>
                    </a:lnT>
                    <a:lnB>
                      <a:noFill/>
                    </a:lnB>
                    <a:solidFill>
                      <a:srgbClr val="CAD470"/>
                    </a:solidFill>
                  </a:tcPr>
                </a:tc>
                <a:tc>
                  <a:txBody>
                    <a:bodyPr/>
                    <a:lstStyle/>
                    <a:p>
                      <a:pPr algn="r" fontAlgn="b"/>
                      <a:r>
                        <a:rPr lang="en-US" sz="600" b="0" i="0" u="none" strike="noStrike">
                          <a:solidFill>
                            <a:srgbClr val="000000"/>
                          </a:solidFill>
                          <a:effectLst/>
                          <a:latin typeface="Calibri"/>
                        </a:rPr>
                        <a:t>26.86</a:t>
                      </a:r>
                    </a:p>
                  </a:txBody>
                  <a:tcPr marL="5368" marR="5368" marT="5368" marB="0" anchor="b">
                    <a:lnL>
                      <a:noFill/>
                    </a:lnL>
                    <a:lnR>
                      <a:noFill/>
                    </a:lnR>
                    <a:lnT>
                      <a:noFill/>
                    </a:lnT>
                    <a:lnB>
                      <a:noFill/>
                    </a:lnB>
                    <a:solidFill>
                      <a:srgbClr val="CBD570"/>
                    </a:solidFill>
                  </a:tcPr>
                </a:tc>
                <a:tc>
                  <a:txBody>
                    <a:bodyPr/>
                    <a:lstStyle/>
                    <a:p>
                      <a:pPr algn="r" fontAlgn="b"/>
                      <a:r>
                        <a:rPr lang="en-US" sz="600" b="0" i="0" u="none" strike="noStrike">
                          <a:solidFill>
                            <a:srgbClr val="000000"/>
                          </a:solidFill>
                          <a:effectLst/>
                          <a:latin typeface="Calibri"/>
                        </a:rPr>
                        <a:t>26.75</a:t>
                      </a:r>
                    </a:p>
                  </a:txBody>
                  <a:tcPr marL="5368" marR="5368" marT="5368" marB="0" anchor="b">
                    <a:lnL>
                      <a:noFill/>
                    </a:lnL>
                    <a:lnR>
                      <a:noFill/>
                    </a:lnR>
                    <a:lnT>
                      <a:noFill/>
                    </a:lnT>
                    <a:lnB>
                      <a:noFill/>
                    </a:lnB>
                    <a:solidFill>
                      <a:srgbClr val="CDD770"/>
                    </a:solidFill>
                  </a:tcPr>
                </a:tc>
                <a:tc>
                  <a:txBody>
                    <a:bodyPr/>
                    <a:lstStyle/>
                    <a:p>
                      <a:pPr algn="r" fontAlgn="b"/>
                      <a:r>
                        <a:rPr lang="en-US" sz="600" b="0" i="0" u="none" strike="noStrike">
                          <a:solidFill>
                            <a:srgbClr val="000000"/>
                          </a:solidFill>
                          <a:effectLst/>
                          <a:latin typeface="Calibri"/>
                        </a:rPr>
                        <a:t>23.36</a:t>
                      </a:r>
                    </a:p>
                  </a:txBody>
                  <a:tcPr marL="5368" marR="5368" marT="5368" marB="0" anchor="b">
                    <a:lnL>
                      <a:noFill/>
                    </a:lnL>
                    <a:lnR>
                      <a:noFill/>
                    </a:lnR>
                    <a:lnT>
                      <a:noFill/>
                    </a:lnT>
                    <a:lnB>
                      <a:noFill/>
                    </a:lnB>
                    <a:solidFill>
                      <a:srgbClr val="F4D454"/>
                    </a:solidFill>
                  </a:tcPr>
                </a:tc>
                <a:tc>
                  <a:txBody>
                    <a:bodyPr/>
                    <a:lstStyle/>
                    <a:p>
                      <a:pPr algn="r" fontAlgn="b"/>
                      <a:r>
                        <a:rPr lang="en-US" sz="600" b="0" i="0" u="none" strike="noStrike">
                          <a:solidFill>
                            <a:srgbClr val="000000"/>
                          </a:solidFill>
                          <a:effectLst/>
                          <a:latin typeface="Calibri"/>
                        </a:rPr>
                        <a:t>21.08</a:t>
                      </a:r>
                    </a:p>
                  </a:txBody>
                  <a:tcPr marL="5368" marR="5368" marT="5368" marB="0" anchor="b">
                    <a:lnL>
                      <a:noFill/>
                    </a:lnL>
                    <a:lnR>
                      <a:noFill/>
                    </a:lnR>
                    <a:lnT>
                      <a:noFill/>
                    </a:lnT>
                    <a:lnB>
                      <a:noFill/>
                    </a:lnB>
                    <a:solidFill>
                      <a:srgbClr val="E08133"/>
                    </a:solidFill>
                  </a:tcPr>
                </a:tc>
                <a:tc>
                  <a:txBody>
                    <a:bodyPr/>
                    <a:lstStyle/>
                    <a:p>
                      <a:pPr algn="r" fontAlgn="b"/>
                      <a:r>
                        <a:rPr lang="en-US" sz="600" b="0" i="0" u="none" strike="noStrike">
                          <a:solidFill>
                            <a:srgbClr val="000000"/>
                          </a:solidFill>
                          <a:effectLst/>
                          <a:latin typeface="Calibri"/>
                        </a:rPr>
                        <a:t>19.57</a:t>
                      </a:r>
                    </a:p>
                  </a:txBody>
                  <a:tcPr marL="5368" marR="5368" marT="5368" marB="0" anchor="b">
                    <a:lnL>
                      <a:noFill/>
                    </a:lnL>
                    <a:lnR>
                      <a:noFill/>
                    </a:lnR>
                    <a:lnT>
                      <a:noFill/>
                    </a:lnT>
                    <a:lnB>
                      <a:noFill/>
                    </a:lnB>
                    <a:solidFill>
                      <a:srgbClr val="D24B1E"/>
                    </a:solidFill>
                  </a:tcPr>
                </a:tc>
                <a:tc>
                  <a:txBody>
                    <a:bodyPr/>
                    <a:lstStyle/>
                    <a:p>
                      <a:pPr algn="r" fontAlgn="b"/>
                      <a:r>
                        <a:rPr lang="en-US" sz="600" b="0" i="0" u="none" strike="noStrike" dirty="0">
                          <a:solidFill>
                            <a:srgbClr val="000000"/>
                          </a:solidFill>
                          <a:effectLst/>
                          <a:latin typeface="Calibri"/>
                        </a:rPr>
                        <a:t>27.37</a:t>
                      </a:r>
                    </a:p>
                  </a:txBody>
                  <a:tcPr marL="5368" marR="5368" marT="5368" marB="0" anchor="b">
                    <a:lnL>
                      <a:noFill/>
                    </a:lnL>
                    <a:lnR>
                      <a:noFill/>
                    </a:lnR>
                    <a:lnT>
                      <a:noFill/>
                    </a:lnT>
                    <a:lnB>
                      <a:noFill/>
                    </a:lnB>
                    <a:solidFill>
                      <a:srgbClr val="BFCC72"/>
                    </a:solidFill>
                  </a:tcPr>
                </a:tc>
              </a:tr>
              <a:tr h="125355">
                <a:tc>
                  <a:txBody>
                    <a:bodyPr/>
                    <a:lstStyle/>
                    <a:p>
                      <a:pPr algn="l" fontAlgn="b"/>
                      <a:r>
                        <a:rPr lang="en-US" sz="600" b="0" i="0" u="none" strike="noStrike">
                          <a:solidFill>
                            <a:srgbClr val="000000"/>
                          </a:solidFill>
                          <a:effectLst/>
                          <a:latin typeface="Calibri"/>
                        </a:rPr>
                        <a:t>2012</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22.40</a:t>
                      </a:r>
                    </a:p>
                  </a:txBody>
                  <a:tcPr marL="5368" marR="5368" marT="5368" marB="0" anchor="b">
                    <a:lnL>
                      <a:noFill/>
                    </a:lnL>
                    <a:lnR>
                      <a:noFill/>
                    </a:lnR>
                    <a:lnT>
                      <a:noFill/>
                    </a:lnT>
                    <a:lnB>
                      <a:noFill/>
                    </a:lnB>
                    <a:solidFill>
                      <a:srgbClr val="EBB146"/>
                    </a:solidFill>
                  </a:tcPr>
                </a:tc>
                <a:tc>
                  <a:txBody>
                    <a:bodyPr/>
                    <a:lstStyle/>
                    <a:p>
                      <a:pPr algn="r" fontAlgn="b"/>
                      <a:r>
                        <a:rPr lang="en-US" sz="600" b="0" i="0" u="none" strike="noStrike">
                          <a:solidFill>
                            <a:srgbClr val="000000"/>
                          </a:solidFill>
                          <a:effectLst/>
                          <a:latin typeface="Calibri"/>
                        </a:rPr>
                        <a:t>26.42</a:t>
                      </a:r>
                    </a:p>
                  </a:txBody>
                  <a:tcPr marL="5368" marR="5368" marT="5368" marB="0" anchor="b">
                    <a:lnL>
                      <a:noFill/>
                    </a:lnL>
                    <a:lnR>
                      <a:noFill/>
                    </a:lnR>
                    <a:lnT>
                      <a:noFill/>
                    </a:lnT>
                    <a:lnB>
                      <a:noFill/>
                    </a:lnB>
                    <a:solidFill>
                      <a:srgbClr val="D5DD6E"/>
                    </a:solidFill>
                  </a:tcPr>
                </a:tc>
                <a:tc>
                  <a:txBody>
                    <a:bodyPr/>
                    <a:lstStyle/>
                    <a:p>
                      <a:pPr algn="r" fontAlgn="b"/>
                      <a:r>
                        <a:rPr lang="en-US" sz="600" b="0" i="0" u="none" strike="noStrike">
                          <a:solidFill>
                            <a:srgbClr val="000000"/>
                          </a:solidFill>
                          <a:effectLst/>
                          <a:latin typeface="Calibri"/>
                        </a:rPr>
                        <a:t>30.38</a:t>
                      </a:r>
                    </a:p>
                  </a:txBody>
                  <a:tcPr marL="5368" marR="5368" marT="5368" marB="0" anchor="b">
                    <a:lnL>
                      <a:noFill/>
                    </a:lnL>
                    <a:lnR>
                      <a:noFill/>
                    </a:lnR>
                    <a:lnT>
                      <a:noFill/>
                    </a:lnT>
                    <a:lnB>
                      <a:noFill/>
                    </a:lnB>
                    <a:solidFill>
                      <a:srgbClr val="7A9580"/>
                    </a:solidFill>
                  </a:tcPr>
                </a:tc>
                <a:tc>
                  <a:txBody>
                    <a:bodyPr/>
                    <a:lstStyle/>
                    <a:p>
                      <a:pPr algn="r" fontAlgn="b"/>
                      <a:r>
                        <a:rPr lang="en-US" sz="600" b="0" i="0" u="none" strike="noStrike">
                          <a:solidFill>
                            <a:srgbClr val="000000"/>
                          </a:solidFill>
                          <a:effectLst/>
                          <a:latin typeface="Calibri"/>
                        </a:rPr>
                        <a:t>32.43</a:t>
                      </a:r>
                    </a:p>
                  </a:txBody>
                  <a:tcPr marL="5368" marR="5368" marT="5368" marB="0" anchor="b">
                    <a:lnL>
                      <a:noFill/>
                    </a:lnL>
                    <a:lnR>
                      <a:noFill/>
                    </a:lnR>
                    <a:lnT>
                      <a:noFill/>
                    </a:lnT>
                    <a:lnB>
                      <a:noFill/>
                    </a:lnB>
                    <a:solidFill>
                      <a:srgbClr val="4B6F8A"/>
                    </a:solidFill>
                  </a:tcPr>
                </a:tc>
                <a:tc>
                  <a:txBody>
                    <a:bodyPr/>
                    <a:lstStyle/>
                    <a:p>
                      <a:pPr algn="r" fontAlgn="b"/>
                      <a:r>
                        <a:rPr lang="en-US" sz="600" b="0" i="0" u="none" strike="noStrike">
                          <a:solidFill>
                            <a:srgbClr val="000000"/>
                          </a:solidFill>
                          <a:effectLst/>
                          <a:latin typeface="Calibri"/>
                        </a:rPr>
                        <a:t>33.24</a:t>
                      </a:r>
                    </a:p>
                  </a:txBody>
                  <a:tcPr marL="5368" marR="5368" marT="5368" marB="0" anchor="b">
                    <a:lnL>
                      <a:noFill/>
                    </a:lnL>
                    <a:lnR>
                      <a:noFill/>
                    </a:lnR>
                    <a:lnT>
                      <a:noFill/>
                    </a:lnT>
                    <a:lnB>
                      <a:noFill/>
                    </a:lnB>
                    <a:solidFill>
                      <a:srgbClr val="38608D"/>
                    </a:solidFill>
                  </a:tcPr>
                </a:tc>
                <a:tc>
                  <a:txBody>
                    <a:bodyPr/>
                    <a:lstStyle/>
                    <a:p>
                      <a:pPr algn="r" fontAlgn="b"/>
                      <a:r>
                        <a:rPr lang="en-US" sz="600" b="0" i="0" u="none" strike="noStrike">
                          <a:solidFill>
                            <a:srgbClr val="000000"/>
                          </a:solidFill>
                          <a:effectLst/>
                          <a:latin typeface="Calibri"/>
                        </a:rPr>
                        <a:t>26.93</a:t>
                      </a:r>
                    </a:p>
                  </a:txBody>
                  <a:tcPr marL="5368" marR="5368" marT="5368" marB="0" anchor="b">
                    <a:lnL>
                      <a:noFill/>
                    </a:lnL>
                    <a:lnR>
                      <a:noFill/>
                    </a:lnR>
                    <a:lnT>
                      <a:noFill/>
                    </a:lnT>
                    <a:lnB>
                      <a:noFill/>
                    </a:lnB>
                    <a:solidFill>
                      <a:srgbClr val="C9D470"/>
                    </a:solidFill>
                  </a:tcPr>
                </a:tc>
                <a:tc>
                  <a:txBody>
                    <a:bodyPr/>
                    <a:lstStyle/>
                    <a:p>
                      <a:pPr algn="r" fontAlgn="b"/>
                      <a:r>
                        <a:rPr lang="en-US" sz="600" b="0" i="0" u="none" strike="noStrike">
                          <a:solidFill>
                            <a:srgbClr val="000000"/>
                          </a:solidFill>
                          <a:effectLst/>
                          <a:latin typeface="Calibri"/>
                        </a:rPr>
                        <a:t>23.31</a:t>
                      </a:r>
                    </a:p>
                  </a:txBody>
                  <a:tcPr marL="5368" marR="5368" marT="5368" marB="0" anchor="b">
                    <a:lnL>
                      <a:noFill/>
                    </a:lnL>
                    <a:lnR>
                      <a:noFill/>
                    </a:lnR>
                    <a:lnT>
                      <a:noFill/>
                    </a:lnT>
                    <a:lnB>
                      <a:noFill/>
                    </a:lnB>
                    <a:solidFill>
                      <a:srgbClr val="F3D254"/>
                    </a:solidFill>
                  </a:tcPr>
                </a:tc>
                <a:tc>
                  <a:txBody>
                    <a:bodyPr/>
                    <a:lstStyle/>
                    <a:p>
                      <a:pPr algn="r" fontAlgn="b"/>
                      <a:r>
                        <a:rPr lang="en-US" sz="600" b="0" i="0" u="none" strike="noStrike">
                          <a:solidFill>
                            <a:srgbClr val="000000"/>
                          </a:solidFill>
                          <a:effectLst/>
                          <a:latin typeface="Calibri"/>
                        </a:rPr>
                        <a:t>24.10</a:t>
                      </a:r>
                    </a:p>
                  </a:txBody>
                  <a:tcPr marL="5368" marR="5368" marT="5368" marB="0" anchor="b">
                    <a:lnL>
                      <a:noFill/>
                    </a:lnL>
                    <a:lnR>
                      <a:noFill/>
                    </a:lnR>
                    <a:lnT>
                      <a:noFill/>
                    </a:lnT>
                    <a:lnB>
                      <a:noFill/>
                    </a:lnB>
                    <a:solidFill>
                      <a:srgbClr val="FAEE5F"/>
                    </a:solidFill>
                  </a:tcPr>
                </a:tc>
                <a:tc>
                  <a:txBody>
                    <a:bodyPr/>
                    <a:lstStyle/>
                    <a:p>
                      <a:pPr algn="r" fontAlgn="b"/>
                      <a:r>
                        <a:rPr lang="en-US" sz="600" b="0" i="0" u="none" strike="noStrike">
                          <a:solidFill>
                            <a:srgbClr val="000000"/>
                          </a:solidFill>
                          <a:effectLst/>
                          <a:latin typeface="Calibri"/>
                        </a:rPr>
                        <a:t>22.78</a:t>
                      </a:r>
                    </a:p>
                  </a:txBody>
                  <a:tcPr marL="5368" marR="5368" marT="5368" marB="0" anchor="b">
                    <a:lnL>
                      <a:noFill/>
                    </a:lnL>
                    <a:lnR>
                      <a:noFill/>
                    </a:lnR>
                    <a:lnT>
                      <a:noFill/>
                    </a:lnT>
                    <a:lnB>
                      <a:noFill/>
                    </a:lnB>
                    <a:solidFill>
                      <a:srgbClr val="EFBE4C"/>
                    </a:solidFill>
                  </a:tcPr>
                </a:tc>
                <a:tc>
                  <a:txBody>
                    <a:bodyPr/>
                    <a:lstStyle/>
                    <a:p>
                      <a:pPr algn="r" fontAlgn="b"/>
                      <a:r>
                        <a:rPr lang="en-US" sz="600" b="0" i="0" u="none" strike="noStrike">
                          <a:solidFill>
                            <a:srgbClr val="000000"/>
                          </a:solidFill>
                          <a:effectLst/>
                          <a:latin typeface="Calibri"/>
                        </a:rPr>
                        <a:t>18.86</a:t>
                      </a:r>
                    </a:p>
                  </a:txBody>
                  <a:tcPr marL="5368" marR="5368" marT="5368" marB="0" anchor="b">
                    <a:lnL>
                      <a:noFill/>
                    </a:lnL>
                    <a:lnR>
                      <a:noFill/>
                    </a:lnR>
                    <a:lnT>
                      <a:noFill/>
                    </a:lnT>
                    <a:lnB>
                      <a:noFill/>
                    </a:lnB>
                    <a:solidFill>
                      <a:srgbClr val="CC3113"/>
                    </a:solidFill>
                  </a:tcPr>
                </a:tc>
                <a:tc>
                  <a:txBody>
                    <a:bodyPr/>
                    <a:lstStyle/>
                    <a:p>
                      <a:pPr algn="r" fontAlgn="b"/>
                      <a:r>
                        <a:rPr lang="en-US" sz="600" b="0" i="0" u="none" strike="noStrike">
                          <a:solidFill>
                            <a:srgbClr val="000000"/>
                          </a:solidFill>
                          <a:effectLst/>
                          <a:latin typeface="Calibri"/>
                        </a:rPr>
                        <a:t>17.40</a:t>
                      </a:r>
                    </a:p>
                  </a:txBody>
                  <a:tcPr marL="5368" marR="5368" marT="5368" marB="0" anchor="b">
                    <a:lnL>
                      <a:noFill/>
                    </a:lnL>
                    <a:lnR>
                      <a:noFill/>
                    </a:lnR>
                    <a:lnT>
                      <a:noFill/>
                    </a:lnT>
                    <a:lnB>
                      <a:noFill/>
                    </a:lnB>
                    <a:solidFill>
                      <a:srgbClr val="C00000"/>
                    </a:solidFill>
                  </a:tcPr>
                </a:tc>
                <a:tc>
                  <a:txBody>
                    <a:bodyPr/>
                    <a:lstStyle/>
                    <a:p>
                      <a:pPr algn="r" fontAlgn="b"/>
                      <a:r>
                        <a:rPr lang="en-US" sz="600" b="0" i="0" u="none" strike="noStrike">
                          <a:solidFill>
                            <a:srgbClr val="000000"/>
                          </a:solidFill>
                          <a:effectLst/>
                          <a:latin typeface="Calibri"/>
                        </a:rPr>
                        <a:t>13.51</a:t>
                      </a:r>
                    </a:p>
                  </a:txBody>
                  <a:tcPr marL="5368" marR="5368" marT="5368" marB="0" anchor="b">
                    <a:lnL>
                      <a:noFill/>
                    </a:lnL>
                    <a:lnR>
                      <a:noFill/>
                    </a:lnR>
                    <a:lnT>
                      <a:noFill/>
                    </a:lnT>
                    <a:lnB>
                      <a:noFill/>
                    </a:lnB>
                    <a:solidFill>
                      <a:srgbClr val="C00000"/>
                    </a:solidFill>
                  </a:tcPr>
                </a:tc>
                <a:tc>
                  <a:txBody>
                    <a:bodyPr/>
                    <a:lstStyle/>
                    <a:p>
                      <a:pPr algn="r" fontAlgn="b"/>
                      <a:r>
                        <a:rPr lang="en-US" sz="600" b="0" i="0" u="none" strike="noStrike" dirty="0">
                          <a:solidFill>
                            <a:srgbClr val="000000"/>
                          </a:solidFill>
                          <a:effectLst/>
                          <a:latin typeface="Calibri"/>
                        </a:rPr>
                        <a:t>24.31</a:t>
                      </a:r>
                    </a:p>
                  </a:txBody>
                  <a:tcPr marL="5368" marR="5368" marT="5368" marB="0" anchor="b">
                    <a:lnL>
                      <a:noFill/>
                    </a:lnL>
                    <a:lnR>
                      <a:noFill/>
                    </a:lnR>
                    <a:lnT>
                      <a:noFill/>
                    </a:lnT>
                    <a:lnB>
                      <a:noFill/>
                    </a:lnB>
                    <a:solidFill>
                      <a:srgbClr val="FCF662"/>
                    </a:solidFill>
                  </a:tcPr>
                </a:tc>
              </a:tr>
              <a:tr h="125355">
                <a:tc>
                  <a:txBody>
                    <a:bodyPr/>
                    <a:lstStyle/>
                    <a:p>
                      <a:pPr algn="l" fontAlgn="b"/>
                      <a:r>
                        <a:rPr lang="en-US" sz="600" b="0" i="0" u="none" strike="noStrike">
                          <a:solidFill>
                            <a:srgbClr val="000000"/>
                          </a:solidFill>
                          <a:effectLst/>
                          <a:latin typeface="Calibri"/>
                        </a:rPr>
                        <a:t>2013</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19.02</a:t>
                      </a:r>
                    </a:p>
                  </a:txBody>
                  <a:tcPr marL="5368" marR="5368" marT="5368" marB="0" anchor="b">
                    <a:lnL>
                      <a:noFill/>
                    </a:lnL>
                    <a:lnR>
                      <a:noFill/>
                    </a:lnR>
                    <a:lnT>
                      <a:noFill/>
                    </a:lnT>
                    <a:lnB>
                      <a:noFill/>
                    </a:lnB>
                    <a:solidFill>
                      <a:srgbClr val="CD3716"/>
                    </a:solidFill>
                  </a:tcPr>
                </a:tc>
                <a:tc>
                  <a:txBody>
                    <a:bodyPr/>
                    <a:lstStyle/>
                    <a:p>
                      <a:pPr algn="r" fontAlgn="b"/>
                      <a:r>
                        <a:rPr lang="en-US" sz="600" b="0" i="0" u="none" strike="noStrike">
                          <a:solidFill>
                            <a:srgbClr val="000000"/>
                          </a:solidFill>
                          <a:effectLst/>
                          <a:latin typeface="Calibri"/>
                        </a:rPr>
                        <a:t>23.60</a:t>
                      </a:r>
                    </a:p>
                  </a:txBody>
                  <a:tcPr marL="5368" marR="5368" marT="5368" marB="0" anchor="b">
                    <a:lnL>
                      <a:noFill/>
                    </a:lnL>
                    <a:lnR>
                      <a:noFill/>
                    </a:lnR>
                    <a:lnT>
                      <a:noFill/>
                    </a:lnT>
                    <a:lnB>
                      <a:noFill/>
                    </a:lnB>
                    <a:solidFill>
                      <a:srgbClr val="F6DC58"/>
                    </a:solidFill>
                  </a:tcPr>
                </a:tc>
                <a:tc>
                  <a:txBody>
                    <a:bodyPr/>
                    <a:lstStyle/>
                    <a:p>
                      <a:pPr algn="r" fontAlgn="b"/>
                      <a:r>
                        <a:rPr lang="en-US" sz="600" b="0" i="0" u="none" strike="noStrike">
                          <a:solidFill>
                            <a:srgbClr val="000000"/>
                          </a:solidFill>
                          <a:effectLst/>
                          <a:latin typeface="Calibri"/>
                        </a:rPr>
                        <a:t>26.88</a:t>
                      </a:r>
                    </a:p>
                  </a:txBody>
                  <a:tcPr marL="5368" marR="5368" marT="5368" marB="0" anchor="b">
                    <a:lnL>
                      <a:noFill/>
                    </a:lnL>
                    <a:lnR>
                      <a:noFill/>
                    </a:lnR>
                    <a:lnT>
                      <a:noFill/>
                    </a:lnT>
                    <a:lnB>
                      <a:noFill/>
                    </a:lnB>
                    <a:solidFill>
                      <a:srgbClr val="CAD570"/>
                    </a:solidFill>
                  </a:tcPr>
                </a:tc>
                <a:tc>
                  <a:txBody>
                    <a:bodyPr/>
                    <a:lstStyle/>
                    <a:p>
                      <a:pPr algn="r" fontAlgn="b"/>
                      <a:r>
                        <a:rPr lang="en-US" sz="600" b="0" i="0" u="none" strike="noStrike">
                          <a:solidFill>
                            <a:srgbClr val="000000"/>
                          </a:solidFill>
                          <a:effectLst/>
                          <a:latin typeface="Calibri"/>
                        </a:rPr>
                        <a:t>27.69</a:t>
                      </a:r>
                    </a:p>
                  </a:txBody>
                  <a:tcPr marL="5368" marR="5368" marT="5368" marB="0" anchor="b">
                    <a:lnL>
                      <a:noFill/>
                    </a:lnL>
                    <a:lnR>
                      <a:noFill/>
                    </a:lnR>
                    <a:lnT>
                      <a:noFill/>
                    </a:lnT>
                    <a:lnB>
                      <a:noFill/>
                    </a:lnB>
                    <a:solidFill>
                      <a:srgbClr val="B7C674"/>
                    </a:solidFill>
                  </a:tcPr>
                </a:tc>
                <a:tc>
                  <a:txBody>
                    <a:bodyPr/>
                    <a:lstStyle/>
                    <a:p>
                      <a:pPr algn="r" fontAlgn="b"/>
                      <a:r>
                        <a:rPr lang="en-US" sz="600" b="0" i="0" u="none" strike="noStrike">
                          <a:solidFill>
                            <a:srgbClr val="000000"/>
                          </a:solidFill>
                          <a:effectLst/>
                          <a:latin typeface="Calibri"/>
                        </a:rPr>
                        <a:t>29.49</a:t>
                      </a:r>
                    </a:p>
                  </a:txBody>
                  <a:tcPr marL="5368" marR="5368" marT="5368" marB="0" anchor="b">
                    <a:lnL>
                      <a:noFill/>
                    </a:lnL>
                    <a:lnR>
                      <a:noFill/>
                    </a:lnR>
                    <a:lnT>
                      <a:noFill/>
                    </a:lnT>
                    <a:lnB>
                      <a:noFill/>
                    </a:lnB>
                    <a:solidFill>
                      <a:srgbClr val="8EA57C"/>
                    </a:solidFill>
                  </a:tcPr>
                </a:tc>
                <a:tc>
                  <a:txBody>
                    <a:bodyPr/>
                    <a:lstStyle/>
                    <a:p>
                      <a:pPr algn="r" fontAlgn="b"/>
                      <a:r>
                        <a:rPr lang="en-US" sz="600" b="0" i="0" u="none" strike="noStrike">
                          <a:solidFill>
                            <a:srgbClr val="000000"/>
                          </a:solidFill>
                          <a:effectLst/>
                          <a:latin typeface="Calibri"/>
                        </a:rPr>
                        <a:t>27.46</a:t>
                      </a:r>
                    </a:p>
                  </a:txBody>
                  <a:tcPr marL="5368" marR="5368" marT="5368" marB="0" anchor="b">
                    <a:lnL>
                      <a:noFill/>
                    </a:lnL>
                    <a:lnR>
                      <a:noFill/>
                    </a:lnR>
                    <a:lnT>
                      <a:noFill/>
                    </a:lnT>
                    <a:lnB>
                      <a:noFill/>
                    </a:lnB>
                    <a:solidFill>
                      <a:srgbClr val="BDCA73"/>
                    </a:solidFill>
                  </a:tcPr>
                </a:tc>
                <a:tc>
                  <a:txBody>
                    <a:bodyPr/>
                    <a:lstStyle/>
                    <a:p>
                      <a:pPr algn="r" fontAlgn="b"/>
                      <a:r>
                        <a:rPr lang="en-US" sz="600" b="0" i="0" u="none" strike="noStrike">
                          <a:solidFill>
                            <a:srgbClr val="000000"/>
                          </a:solidFill>
                          <a:effectLst/>
                          <a:latin typeface="Calibri"/>
                        </a:rPr>
                        <a:t>25.49</a:t>
                      </a:r>
                    </a:p>
                  </a:txBody>
                  <a:tcPr marL="5368" marR="5368" marT="5368" marB="0" anchor="b">
                    <a:lnL>
                      <a:noFill/>
                    </a:lnL>
                    <a:lnR>
                      <a:noFill/>
                    </a:lnR>
                    <a:lnT>
                      <a:noFill/>
                    </a:lnT>
                    <a:lnB>
                      <a:noFill/>
                    </a:lnB>
                    <a:solidFill>
                      <a:srgbClr val="EAEE6A"/>
                    </a:solidFill>
                  </a:tcPr>
                </a:tc>
                <a:tc>
                  <a:txBody>
                    <a:bodyPr/>
                    <a:lstStyle/>
                    <a:p>
                      <a:pPr algn="r" fontAlgn="b"/>
                      <a:r>
                        <a:rPr lang="en-US" sz="600" b="0" i="0" u="none" strike="noStrike">
                          <a:solidFill>
                            <a:srgbClr val="000000"/>
                          </a:solidFill>
                          <a:effectLst/>
                          <a:latin typeface="Calibri"/>
                        </a:rPr>
                        <a:t>23.55</a:t>
                      </a:r>
                    </a:p>
                  </a:txBody>
                  <a:tcPr marL="5368" marR="5368" marT="5368" marB="0" anchor="b">
                    <a:lnL>
                      <a:noFill/>
                    </a:lnL>
                    <a:lnR>
                      <a:noFill/>
                    </a:lnR>
                    <a:lnT>
                      <a:noFill/>
                    </a:lnT>
                    <a:lnB>
                      <a:noFill/>
                    </a:lnB>
                    <a:solidFill>
                      <a:srgbClr val="F6DA57"/>
                    </a:solidFill>
                  </a:tcPr>
                </a:tc>
                <a:tc>
                  <a:txBody>
                    <a:bodyPr/>
                    <a:lstStyle/>
                    <a:p>
                      <a:pPr algn="r" fontAlgn="b"/>
                      <a:r>
                        <a:rPr lang="en-US" sz="600" b="0" i="0" u="none" strike="noStrike">
                          <a:solidFill>
                            <a:srgbClr val="000000"/>
                          </a:solidFill>
                          <a:effectLst/>
                          <a:latin typeface="Calibri"/>
                        </a:rPr>
                        <a:t>25.76</a:t>
                      </a:r>
                    </a:p>
                  </a:txBody>
                  <a:tcPr marL="5368" marR="5368" marT="5368" marB="0" anchor="b">
                    <a:lnL>
                      <a:noFill/>
                    </a:lnL>
                    <a:lnR>
                      <a:noFill/>
                    </a:lnR>
                    <a:lnT>
                      <a:noFill/>
                    </a:lnT>
                    <a:lnB>
                      <a:noFill/>
                    </a:lnB>
                    <a:solidFill>
                      <a:srgbClr val="E4E96B"/>
                    </a:solidFill>
                  </a:tcPr>
                </a:tc>
                <a:tc>
                  <a:txBody>
                    <a:bodyPr/>
                    <a:lstStyle/>
                    <a:p>
                      <a:pPr algn="r" fontAlgn="b"/>
                      <a:r>
                        <a:rPr lang="en-US" sz="600" b="0" i="0" u="none" strike="noStrike">
                          <a:solidFill>
                            <a:srgbClr val="000000"/>
                          </a:solidFill>
                          <a:effectLst/>
                          <a:latin typeface="Calibri"/>
                        </a:rPr>
                        <a:t>21.27</a:t>
                      </a:r>
                    </a:p>
                  </a:txBody>
                  <a:tcPr marL="5368" marR="5368" marT="5368" marB="0" anchor="b">
                    <a:lnL>
                      <a:noFill/>
                    </a:lnL>
                    <a:lnR>
                      <a:noFill/>
                    </a:lnR>
                    <a:lnT>
                      <a:noFill/>
                    </a:lnT>
                    <a:lnB>
                      <a:noFill/>
                    </a:lnB>
                    <a:solidFill>
                      <a:srgbClr val="E18836"/>
                    </a:solidFill>
                  </a:tcPr>
                </a:tc>
                <a:tc>
                  <a:txBody>
                    <a:bodyPr/>
                    <a:lstStyle/>
                    <a:p>
                      <a:pPr algn="r" fontAlgn="b"/>
                      <a:r>
                        <a:rPr lang="en-US" sz="600" b="0" i="0" u="none" strike="noStrike">
                          <a:solidFill>
                            <a:srgbClr val="000000"/>
                          </a:solidFill>
                          <a:effectLst/>
                          <a:latin typeface="Calibri"/>
                        </a:rPr>
                        <a:t>21.06</a:t>
                      </a:r>
                    </a:p>
                  </a:txBody>
                  <a:tcPr marL="5368" marR="5368" marT="5368" marB="0" anchor="b">
                    <a:lnL>
                      <a:noFill/>
                    </a:lnL>
                    <a:lnR>
                      <a:noFill/>
                    </a:lnR>
                    <a:lnT>
                      <a:noFill/>
                    </a:lnT>
                    <a:lnB>
                      <a:noFill/>
                    </a:lnB>
                    <a:solidFill>
                      <a:srgbClr val="DF8133"/>
                    </a:solidFill>
                  </a:tcPr>
                </a:tc>
                <a:tc>
                  <a:txBody>
                    <a:bodyPr/>
                    <a:lstStyle/>
                    <a:p>
                      <a:pPr algn="r" fontAlgn="b"/>
                      <a:r>
                        <a:rPr lang="en-US" sz="600" b="0" i="0" u="none" strike="noStrike">
                          <a:solidFill>
                            <a:srgbClr val="000000"/>
                          </a:solidFill>
                          <a:effectLst/>
                          <a:latin typeface="Calibri"/>
                        </a:rPr>
                        <a:t>21.77</a:t>
                      </a:r>
                    </a:p>
                  </a:txBody>
                  <a:tcPr marL="5368" marR="5368" marT="5368" marB="0" anchor="b">
                    <a:lnL>
                      <a:noFill/>
                    </a:lnL>
                    <a:lnR>
                      <a:noFill/>
                    </a:lnR>
                    <a:lnT>
                      <a:noFill/>
                    </a:lnT>
                    <a:lnB>
                      <a:noFill/>
                    </a:lnB>
                    <a:solidFill>
                      <a:srgbClr val="E69A3D"/>
                    </a:solidFill>
                  </a:tcPr>
                </a:tc>
                <a:tc>
                  <a:txBody>
                    <a:bodyPr/>
                    <a:lstStyle/>
                    <a:p>
                      <a:pPr algn="r" fontAlgn="b"/>
                      <a:r>
                        <a:rPr lang="en-US" sz="600" b="0" i="0" u="none" strike="noStrike">
                          <a:solidFill>
                            <a:srgbClr val="000000"/>
                          </a:solidFill>
                          <a:effectLst/>
                          <a:latin typeface="Calibri"/>
                        </a:rPr>
                        <a:t>24.42</a:t>
                      </a:r>
                    </a:p>
                  </a:txBody>
                  <a:tcPr marL="5368" marR="5368" marT="5368" marB="0" anchor="b">
                    <a:lnL>
                      <a:noFill/>
                    </a:lnL>
                    <a:lnR>
                      <a:noFill/>
                    </a:lnR>
                    <a:lnT>
                      <a:noFill/>
                    </a:lnT>
                    <a:lnB>
                      <a:noFill/>
                    </a:lnB>
                    <a:solidFill>
                      <a:srgbClr val="FDFA64"/>
                    </a:solidFill>
                  </a:tcPr>
                </a:tc>
              </a:tr>
              <a:tr h="125355">
                <a:tc>
                  <a:txBody>
                    <a:bodyPr/>
                    <a:lstStyle/>
                    <a:p>
                      <a:pPr algn="l" fontAlgn="b"/>
                      <a:r>
                        <a:rPr lang="en-US" sz="600" b="0" i="0" u="none" strike="noStrike">
                          <a:solidFill>
                            <a:srgbClr val="000000"/>
                          </a:solidFill>
                          <a:effectLst/>
                          <a:latin typeface="Calibri"/>
                        </a:rPr>
                        <a:t>2014</a:t>
                      </a:r>
                    </a:p>
                  </a:txBody>
                  <a:tcPr marL="5368" marR="5368" marT="5368" marB="0" anchor="b">
                    <a:lnL>
                      <a:noFill/>
                    </a:lnL>
                    <a:lnR>
                      <a:noFill/>
                    </a:lnR>
                    <a:lnT>
                      <a:noFill/>
                    </a:lnT>
                    <a:lnB>
                      <a:noFill/>
                    </a:lnB>
                  </a:tcPr>
                </a:tc>
                <a:tc>
                  <a:txBody>
                    <a:bodyPr/>
                    <a:lstStyle/>
                    <a:p>
                      <a:pPr algn="r" fontAlgn="b"/>
                      <a:r>
                        <a:rPr lang="en-US" sz="600" b="0" i="0" u="none" strike="noStrike" dirty="0">
                          <a:solidFill>
                            <a:srgbClr val="000000"/>
                          </a:solidFill>
                          <a:effectLst/>
                          <a:latin typeface="Calibri"/>
                        </a:rPr>
                        <a:t>25.33</a:t>
                      </a:r>
                    </a:p>
                  </a:txBody>
                  <a:tcPr marL="5368" marR="5368" marT="5368" marB="0" anchor="b">
                    <a:lnL>
                      <a:noFill/>
                    </a:lnL>
                    <a:lnR>
                      <a:noFill/>
                    </a:lnR>
                    <a:lnT>
                      <a:noFill/>
                    </a:lnT>
                    <a:lnB>
                      <a:noFill/>
                    </a:lnB>
                    <a:solidFill>
                      <a:srgbClr val="EEF169"/>
                    </a:solidFill>
                  </a:tcPr>
                </a:tc>
                <a:tc>
                  <a:txBody>
                    <a:bodyPr/>
                    <a:lstStyle/>
                    <a:p>
                      <a:pPr algn="r" fontAlgn="b"/>
                      <a:r>
                        <a:rPr lang="en-US" sz="600" b="0" i="0" u="none" strike="noStrike">
                          <a:solidFill>
                            <a:srgbClr val="000000"/>
                          </a:solidFill>
                          <a:effectLst/>
                          <a:latin typeface="Calibri"/>
                        </a:rPr>
                        <a:t>27.89</a:t>
                      </a:r>
                    </a:p>
                  </a:txBody>
                  <a:tcPr marL="5368" marR="5368" marT="5368" marB="0" anchor="b">
                    <a:lnL>
                      <a:noFill/>
                    </a:lnL>
                    <a:lnR>
                      <a:noFill/>
                    </a:lnR>
                    <a:lnT>
                      <a:noFill/>
                    </a:lnT>
                    <a:lnB>
                      <a:noFill/>
                    </a:lnB>
                    <a:solidFill>
                      <a:srgbClr val="B3C275"/>
                    </a:solidFill>
                  </a:tcPr>
                </a:tc>
                <a:tc>
                  <a:txBody>
                    <a:bodyPr/>
                    <a:lstStyle/>
                    <a:p>
                      <a:pPr algn="r" fontAlgn="b"/>
                      <a:r>
                        <a:rPr lang="en-US" sz="600" b="0" i="0" u="none" strike="noStrike">
                          <a:solidFill>
                            <a:srgbClr val="000000"/>
                          </a:solidFill>
                          <a:effectLst/>
                          <a:latin typeface="Calibri"/>
                        </a:rPr>
                        <a:t>32.42</a:t>
                      </a:r>
                    </a:p>
                  </a:txBody>
                  <a:tcPr marL="5368" marR="5368" marT="5368" marB="0" anchor="b">
                    <a:lnL>
                      <a:noFill/>
                    </a:lnL>
                    <a:lnR>
                      <a:noFill/>
                    </a:lnR>
                    <a:lnT>
                      <a:noFill/>
                    </a:lnT>
                    <a:lnB>
                      <a:noFill/>
                    </a:lnB>
                    <a:solidFill>
                      <a:srgbClr val="4B6F8A"/>
                    </a:solidFill>
                  </a:tcPr>
                </a:tc>
                <a:tc>
                  <a:txBody>
                    <a:bodyPr/>
                    <a:lstStyle/>
                    <a:p>
                      <a:pPr algn="r" fontAlgn="b"/>
                      <a:r>
                        <a:rPr lang="en-US" sz="600" b="0" i="0" u="none" strike="noStrike">
                          <a:solidFill>
                            <a:srgbClr val="000000"/>
                          </a:solidFill>
                          <a:effectLst/>
                          <a:latin typeface="Calibri"/>
                        </a:rPr>
                        <a:t>35.20</a:t>
                      </a:r>
                    </a:p>
                  </a:txBody>
                  <a:tcPr marL="5368" marR="5368" marT="5368" marB="0" anchor="b">
                    <a:lnL>
                      <a:noFill/>
                    </a:lnL>
                    <a:lnR>
                      <a:noFill/>
                    </a:lnR>
                    <a:lnT>
                      <a:noFill/>
                    </a:lnT>
                    <a:lnB>
                      <a:noFill/>
                    </a:lnB>
                    <a:solidFill>
                      <a:srgbClr val="0B3C96"/>
                    </a:solidFill>
                  </a:tcPr>
                </a:tc>
                <a:tc>
                  <a:txBody>
                    <a:bodyPr/>
                    <a:lstStyle/>
                    <a:p>
                      <a:pPr algn="r" fontAlgn="b"/>
                      <a:r>
                        <a:rPr lang="en-US" sz="600" b="0" i="0" u="none" strike="noStrike">
                          <a:solidFill>
                            <a:srgbClr val="000000"/>
                          </a:solidFill>
                          <a:effectLst/>
                          <a:latin typeface="Calibri"/>
                        </a:rPr>
                        <a:t>35.76</a:t>
                      </a:r>
                    </a:p>
                  </a:txBody>
                  <a:tcPr marL="5368" marR="5368" marT="5368" marB="0" anchor="b">
                    <a:lnL>
                      <a:noFill/>
                    </a:lnL>
                    <a:lnR>
                      <a:noFill/>
                    </a:lnR>
                    <a:lnT>
                      <a:noFill/>
                    </a:lnT>
                    <a:lnB>
                      <a:noFill/>
                    </a:lnB>
                    <a:solidFill>
                      <a:srgbClr val="003399"/>
                    </a:solidFill>
                  </a:tcPr>
                </a:tc>
                <a:tc>
                  <a:txBody>
                    <a:bodyPr/>
                    <a:lstStyle/>
                    <a:p>
                      <a:pPr algn="r" fontAlgn="b"/>
                      <a:r>
                        <a:rPr lang="en-US" sz="600" b="0" i="0" u="none" strike="noStrike">
                          <a:solidFill>
                            <a:srgbClr val="000000"/>
                          </a:solidFill>
                          <a:effectLst/>
                          <a:latin typeface="Calibri"/>
                        </a:rPr>
                        <a:t>29.55</a:t>
                      </a:r>
                    </a:p>
                  </a:txBody>
                  <a:tcPr marL="5368" marR="5368" marT="5368" marB="0" anchor="b">
                    <a:lnL>
                      <a:noFill/>
                    </a:lnL>
                    <a:lnR>
                      <a:noFill/>
                    </a:lnR>
                    <a:lnT>
                      <a:noFill/>
                    </a:lnT>
                    <a:lnB>
                      <a:noFill/>
                    </a:lnB>
                    <a:solidFill>
                      <a:srgbClr val="8DA47C"/>
                    </a:solidFill>
                  </a:tcPr>
                </a:tc>
                <a:tc>
                  <a:txBody>
                    <a:bodyPr/>
                    <a:lstStyle/>
                    <a:p>
                      <a:pPr algn="r" fontAlgn="b"/>
                      <a:r>
                        <a:rPr lang="en-US" sz="600" b="0" i="0" u="none" strike="noStrike">
                          <a:solidFill>
                            <a:srgbClr val="000000"/>
                          </a:solidFill>
                          <a:effectLst/>
                          <a:latin typeface="Calibri"/>
                        </a:rPr>
                        <a:t>23.53</a:t>
                      </a:r>
                    </a:p>
                  </a:txBody>
                  <a:tcPr marL="5368" marR="5368" marT="5368" marB="0" anchor="b">
                    <a:lnL>
                      <a:noFill/>
                    </a:lnL>
                    <a:lnR>
                      <a:noFill/>
                    </a:lnR>
                    <a:lnT>
                      <a:noFill/>
                    </a:lnT>
                    <a:lnB>
                      <a:noFill/>
                    </a:lnB>
                    <a:solidFill>
                      <a:srgbClr val="F5D957"/>
                    </a:solidFill>
                  </a:tcPr>
                </a:tc>
                <a:tc>
                  <a:txBody>
                    <a:bodyPr/>
                    <a:lstStyle/>
                    <a:p>
                      <a:pPr algn="r" fontAlgn="b"/>
                      <a:r>
                        <a:rPr lang="en-US" sz="600" b="0" i="0" u="none" strike="noStrike">
                          <a:solidFill>
                            <a:srgbClr val="000000"/>
                          </a:solidFill>
                          <a:effectLst/>
                          <a:latin typeface="Calibri"/>
                        </a:rPr>
                        <a:t>24.84</a:t>
                      </a:r>
                    </a:p>
                  </a:txBody>
                  <a:tcPr marL="5368" marR="5368" marT="5368" marB="0" anchor="b">
                    <a:lnL>
                      <a:noFill/>
                    </a:lnL>
                    <a:lnR>
                      <a:noFill/>
                    </a:lnR>
                    <a:lnT>
                      <a:noFill/>
                    </a:lnT>
                    <a:lnB>
                      <a:noFill/>
                    </a:lnB>
                    <a:solidFill>
                      <a:srgbClr val="F9FA67"/>
                    </a:solidFill>
                  </a:tcPr>
                </a:tc>
                <a:tc>
                  <a:txBody>
                    <a:bodyPr/>
                    <a:lstStyle/>
                    <a:p>
                      <a:pPr algn="r" fontAlgn="b"/>
                      <a:r>
                        <a:rPr lang="en-US" sz="600" b="0" i="0" u="none" strike="noStrike">
                          <a:solidFill>
                            <a:srgbClr val="000000"/>
                          </a:solidFill>
                          <a:effectLst/>
                          <a:latin typeface="Calibri"/>
                        </a:rPr>
                        <a:t>25.94</a:t>
                      </a:r>
                    </a:p>
                  </a:txBody>
                  <a:tcPr marL="5368" marR="5368" marT="5368" marB="0" anchor="b">
                    <a:lnL>
                      <a:noFill/>
                    </a:lnL>
                    <a:lnR>
                      <a:noFill/>
                    </a:lnR>
                    <a:lnT>
                      <a:noFill/>
                    </a:lnT>
                    <a:lnB>
                      <a:noFill/>
                    </a:lnB>
                    <a:solidFill>
                      <a:srgbClr val="E0E66C"/>
                    </a:solidFill>
                  </a:tcPr>
                </a:tc>
                <a:tc>
                  <a:txBody>
                    <a:bodyPr/>
                    <a:lstStyle/>
                    <a:p>
                      <a:pPr algn="r" fontAlgn="b"/>
                      <a:r>
                        <a:rPr lang="en-US" sz="600" b="0" i="0" u="none" strike="noStrike">
                          <a:solidFill>
                            <a:srgbClr val="000000"/>
                          </a:solidFill>
                          <a:effectLst/>
                          <a:latin typeface="Calibri"/>
                        </a:rPr>
                        <a:t>20.93</a:t>
                      </a:r>
                    </a:p>
                  </a:txBody>
                  <a:tcPr marL="5368" marR="5368" marT="5368" marB="0" anchor="b">
                    <a:lnL>
                      <a:noFill/>
                    </a:lnL>
                    <a:lnR>
                      <a:noFill/>
                    </a:lnR>
                    <a:lnT>
                      <a:noFill/>
                    </a:lnT>
                    <a:lnB>
                      <a:noFill/>
                    </a:lnB>
                    <a:solidFill>
                      <a:srgbClr val="DE7C31"/>
                    </a:solidFill>
                  </a:tcPr>
                </a:tc>
                <a:tc>
                  <a:txBody>
                    <a:bodyPr/>
                    <a:lstStyle/>
                    <a:p>
                      <a:pPr algn="r" fontAlgn="b"/>
                      <a:r>
                        <a:rPr lang="en-US" sz="600" b="0" i="0" u="none" strike="noStrike">
                          <a:solidFill>
                            <a:srgbClr val="000000"/>
                          </a:solidFill>
                          <a:effectLst/>
                          <a:latin typeface="Calibri"/>
                        </a:rPr>
                        <a:t>22.59</a:t>
                      </a:r>
                    </a:p>
                  </a:txBody>
                  <a:tcPr marL="5368" marR="5368" marT="5368" marB="0" anchor="b">
                    <a:lnL>
                      <a:noFill/>
                    </a:lnL>
                    <a:lnR>
                      <a:noFill/>
                    </a:lnR>
                    <a:lnT>
                      <a:noFill/>
                    </a:lnT>
                    <a:lnB>
                      <a:noFill/>
                    </a:lnB>
                    <a:solidFill>
                      <a:srgbClr val="EDB849"/>
                    </a:solidFill>
                  </a:tcPr>
                </a:tc>
                <a:tc>
                  <a:txBody>
                    <a:bodyPr/>
                    <a:lstStyle/>
                    <a:p>
                      <a:pPr algn="r" fontAlgn="b"/>
                      <a:r>
                        <a:rPr lang="en-US" sz="600" b="0" i="0" u="none" strike="noStrike">
                          <a:solidFill>
                            <a:srgbClr val="000000"/>
                          </a:solidFill>
                          <a:effectLst/>
                          <a:latin typeface="Calibri"/>
                        </a:rPr>
                        <a:t>23.53</a:t>
                      </a:r>
                    </a:p>
                  </a:txBody>
                  <a:tcPr marL="5368" marR="5368" marT="5368" marB="0" anchor="b">
                    <a:lnL>
                      <a:noFill/>
                    </a:lnL>
                    <a:lnR>
                      <a:noFill/>
                    </a:lnR>
                    <a:lnT>
                      <a:noFill/>
                    </a:lnT>
                    <a:lnB>
                      <a:noFill/>
                    </a:lnB>
                    <a:solidFill>
                      <a:srgbClr val="F5DA57"/>
                    </a:solidFill>
                  </a:tcPr>
                </a:tc>
                <a:tc>
                  <a:txBody>
                    <a:bodyPr/>
                    <a:lstStyle/>
                    <a:p>
                      <a:pPr algn="r" fontAlgn="b"/>
                      <a:r>
                        <a:rPr lang="en-US" sz="600" b="0" i="0" u="none" strike="noStrike">
                          <a:solidFill>
                            <a:srgbClr val="000000"/>
                          </a:solidFill>
                          <a:effectLst/>
                          <a:latin typeface="Calibri"/>
                        </a:rPr>
                        <a:t>27.29</a:t>
                      </a:r>
                    </a:p>
                  </a:txBody>
                  <a:tcPr marL="5368" marR="5368" marT="5368" marB="0" anchor="b">
                    <a:lnL>
                      <a:noFill/>
                    </a:lnL>
                    <a:lnR>
                      <a:noFill/>
                    </a:lnR>
                    <a:lnT>
                      <a:noFill/>
                    </a:lnT>
                    <a:lnB>
                      <a:noFill/>
                    </a:lnB>
                    <a:solidFill>
                      <a:srgbClr val="C1CD72"/>
                    </a:solidFill>
                  </a:tcPr>
                </a:tc>
              </a:tr>
              <a:tr h="125355">
                <a:tc>
                  <a:txBody>
                    <a:bodyPr/>
                    <a:lstStyle/>
                    <a:p>
                      <a:pPr algn="l" fontAlgn="b"/>
                      <a:r>
                        <a:rPr lang="en-US" sz="600" b="0" i="0" u="none" strike="noStrike">
                          <a:solidFill>
                            <a:srgbClr val="000000"/>
                          </a:solidFill>
                          <a:effectLst/>
                          <a:latin typeface="Calibri"/>
                        </a:rPr>
                        <a:t>2015</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a:rPr>
                        <a:t>23.32</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F4D254"/>
                    </a:solidFill>
                  </a:tcPr>
                </a:tc>
                <a:tc>
                  <a:txBody>
                    <a:bodyPr/>
                    <a:lstStyle/>
                    <a:p>
                      <a:pPr algn="r" fontAlgn="b"/>
                      <a:r>
                        <a:rPr lang="en-US" sz="600" b="0" i="0" u="none" strike="noStrike">
                          <a:solidFill>
                            <a:srgbClr val="000000"/>
                          </a:solidFill>
                          <a:effectLst/>
                          <a:latin typeface="Calibri"/>
                        </a:rPr>
                        <a:t>26.41</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5DD6E"/>
                    </a:solidFill>
                  </a:tcPr>
                </a:tc>
                <a:tc>
                  <a:txBody>
                    <a:bodyPr/>
                    <a:lstStyle/>
                    <a:p>
                      <a:pPr algn="r" fontAlgn="b"/>
                      <a:r>
                        <a:rPr lang="en-US" sz="600" b="0" i="0" u="none" strike="noStrike">
                          <a:solidFill>
                            <a:srgbClr val="000000"/>
                          </a:solidFill>
                          <a:effectLst/>
                          <a:latin typeface="Calibri"/>
                        </a:rPr>
                        <a:t>31.71</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5B7C86"/>
                    </a:solidFill>
                  </a:tcPr>
                </a:tc>
                <a:tc>
                  <a:txBody>
                    <a:bodyPr/>
                    <a:lstStyle/>
                    <a:p>
                      <a:pPr algn="r" fontAlgn="b"/>
                      <a:r>
                        <a:rPr lang="en-US" sz="600" b="0" i="0" u="none" strike="noStrike">
                          <a:solidFill>
                            <a:srgbClr val="000000"/>
                          </a:solidFill>
                          <a:effectLst/>
                          <a:latin typeface="Calibri"/>
                        </a:rPr>
                        <a:t>33.48</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335C8E"/>
                    </a:solidFill>
                  </a:tcPr>
                </a:tc>
                <a:tc>
                  <a:txBody>
                    <a:bodyPr/>
                    <a:lstStyle/>
                    <a:p>
                      <a:pPr algn="r" fontAlgn="b"/>
                      <a:r>
                        <a:rPr lang="en-US" sz="600" b="0" i="0" u="none" strike="noStrike">
                          <a:solidFill>
                            <a:srgbClr val="000000"/>
                          </a:solidFill>
                          <a:effectLst/>
                          <a:latin typeface="Calibri"/>
                        </a:rPr>
                        <a:t>32.46</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4A6E8A"/>
                    </a:solidFill>
                  </a:tcPr>
                </a:tc>
                <a:tc>
                  <a:txBody>
                    <a:bodyPr/>
                    <a:lstStyle/>
                    <a:p>
                      <a:pPr algn="r" fontAlgn="b"/>
                      <a:r>
                        <a:rPr lang="en-US" sz="600" b="0" i="0" u="none" strike="noStrike">
                          <a:solidFill>
                            <a:srgbClr val="000000"/>
                          </a:solidFill>
                          <a:effectLst/>
                          <a:latin typeface="Calibri"/>
                        </a:rPr>
                        <a:t>26.04</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DE46C"/>
                    </a:solidFill>
                  </a:tcPr>
                </a:tc>
                <a:tc>
                  <a:txBody>
                    <a:bodyPr/>
                    <a:lstStyle/>
                    <a:p>
                      <a:pPr algn="r" fontAlgn="b"/>
                      <a:r>
                        <a:rPr lang="en-US" sz="600" b="0" i="0" u="none" strike="noStrike">
                          <a:solidFill>
                            <a:srgbClr val="000000"/>
                          </a:solidFill>
                          <a:effectLst/>
                          <a:latin typeface="Calibri"/>
                        </a:rPr>
                        <a:t>21.62</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E4953B"/>
                    </a:solidFill>
                  </a:tcPr>
                </a:tc>
                <a:tc>
                  <a:txBody>
                    <a:bodyPr/>
                    <a:lstStyle/>
                    <a:p>
                      <a:pPr algn="r" fontAlgn="b"/>
                      <a:r>
                        <a:rPr lang="en-US" sz="600" b="0" i="0" u="none" strike="noStrike">
                          <a:solidFill>
                            <a:srgbClr val="000000"/>
                          </a:solidFill>
                          <a:effectLst/>
                          <a:latin typeface="Calibri"/>
                        </a:rPr>
                        <a:t>25.23</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F0F369"/>
                    </a:solidFill>
                  </a:tcPr>
                </a:tc>
                <a:tc>
                  <a:txBody>
                    <a:bodyPr/>
                    <a:lstStyle/>
                    <a:p>
                      <a:pPr algn="r" fontAlgn="b"/>
                      <a:r>
                        <a:rPr lang="en-US" sz="600" b="0" i="0" u="none" strike="noStrike">
                          <a:solidFill>
                            <a:srgbClr val="000000"/>
                          </a:solidFill>
                          <a:effectLst/>
                          <a:latin typeface="Calibri"/>
                        </a:rPr>
                        <a:t>25.34</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EDF169"/>
                    </a:solidFill>
                  </a:tcPr>
                </a:tc>
                <a:tc>
                  <a:txBody>
                    <a:bodyPr/>
                    <a:lstStyle/>
                    <a:p>
                      <a:pPr algn="r" fontAlgn="b"/>
                      <a:r>
                        <a:rPr lang="en-US" sz="600" b="0" i="0" u="none" strike="noStrike">
                          <a:solidFill>
                            <a:srgbClr val="000000"/>
                          </a:solidFill>
                          <a:effectLst/>
                          <a:latin typeface="Calibri"/>
                        </a:rPr>
                        <a:t>21.02</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F7F32"/>
                    </a:solidFill>
                  </a:tcPr>
                </a:tc>
                <a:tc>
                  <a:txBody>
                    <a:bodyPr/>
                    <a:lstStyle/>
                    <a:p>
                      <a:pPr algn="r" fontAlgn="b"/>
                      <a:r>
                        <a:rPr lang="en-US" sz="600" b="0" i="0" u="none" strike="noStrike">
                          <a:solidFill>
                            <a:srgbClr val="000000"/>
                          </a:solidFill>
                          <a:effectLst/>
                          <a:latin typeface="Calibri"/>
                        </a:rPr>
                        <a:t>20.38</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96829"/>
                    </a:solidFill>
                  </a:tcPr>
                </a:tc>
                <a:tc>
                  <a:txBody>
                    <a:bodyPr/>
                    <a:lstStyle/>
                    <a:p>
                      <a:pPr algn="l" fontAlgn="b"/>
                      <a:endParaRPr lang="en-US" sz="600" b="0" i="0" u="none" strike="noStrike">
                        <a:solidFill>
                          <a:srgbClr val="000000"/>
                        </a:solidFill>
                        <a:effectLst/>
                        <a:latin typeface="Calibri"/>
                      </a:endParaRP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26.09</a:t>
                      </a:r>
                    </a:p>
                  </a:txBody>
                  <a:tcPr marL="5368" marR="5368" marT="5368" marB="0" anchor="b">
                    <a:lnL>
                      <a:noFill/>
                    </a:lnL>
                    <a:lnR>
                      <a:noFill/>
                    </a:lnR>
                    <a:lnT>
                      <a:noFill/>
                    </a:lnT>
                    <a:lnB w="6350" cap="flat" cmpd="sng" algn="ctr">
                      <a:solidFill>
                        <a:srgbClr val="95B3D7"/>
                      </a:solidFill>
                      <a:prstDash val="solid"/>
                      <a:round/>
                      <a:headEnd type="none" w="med" len="med"/>
                      <a:tailEnd type="none" w="med" len="med"/>
                    </a:lnB>
                    <a:solidFill>
                      <a:srgbClr val="DCE36D"/>
                    </a:solidFill>
                  </a:tcPr>
                </a:tc>
              </a:tr>
              <a:tr h="125355">
                <a:tc>
                  <a:txBody>
                    <a:bodyPr/>
                    <a:lstStyle/>
                    <a:p>
                      <a:pPr algn="l" fontAlgn="b"/>
                      <a:r>
                        <a:rPr lang="en-US" sz="600" b="1" i="0" u="none" strike="noStrike">
                          <a:solidFill>
                            <a:srgbClr val="000000"/>
                          </a:solidFill>
                          <a:effectLst/>
                          <a:latin typeface="Calibri"/>
                        </a:rPr>
                        <a:t>Average Monthly Soil Moisture Content (kg/m</a:t>
                      </a:r>
                      <a:r>
                        <a:rPr lang="en-US" sz="600" b="1" i="0" u="none" strike="noStrike">
                          <a:solidFill>
                            <a:srgbClr val="000000"/>
                          </a:solidFill>
                          <a:effectLst/>
                          <a:latin typeface="Times New Roman"/>
                        </a:rPr>
                        <a:t>²</a:t>
                      </a:r>
                      <a:r>
                        <a:rPr lang="en-US" sz="600" b="1" i="0" u="none" strike="noStrike">
                          <a:solidFill>
                            <a:srgbClr val="000000"/>
                          </a:solidFill>
                          <a:effectLst/>
                          <a:latin typeface="Calibri"/>
                        </a:rPr>
                        <a:t>)</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r" fontAlgn="b"/>
                      <a:r>
                        <a:rPr lang="en-US" sz="600" b="1" i="0" u="none" strike="noStrike">
                          <a:solidFill>
                            <a:srgbClr val="000000"/>
                          </a:solidFill>
                          <a:effectLst/>
                          <a:latin typeface="Calibri"/>
                        </a:rPr>
                        <a:t>21.94</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E7A040"/>
                    </a:solidFill>
                  </a:tcPr>
                </a:tc>
                <a:tc>
                  <a:txBody>
                    <a:bodyPr/>
                    <a:lstStyle/>
                    <a:p>
                      <a:pPr algn="r" fontAlgn="b"/>
                      <a:r>
                        <a:rPr lang="en-US" sz="600" b="1" i="0" u="none" strike="noStrike">
                          <a:solidFill>
                            <a:srgbClr val="000000"/>
                          </a:solidFill>
                          <a:effectLst/>
                          <a:latin typeface="Calibri"/>
                        </a:rPr>
                        <a:t>25.52</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E9EE6A"/>
                    </a:solidFill>
                  </a:tcPr>
                </a:tc>
                <a:tc>
                  <a:txBody>
                    <a:bodyPr/>
                    <a:lstStyle/>
                    <a:p>
                      <a:pPr algn="r" fontAlgn="b"/>
                      <a:r>
                        <a:rPr lang="en-US" sz="600" b="1" i="0" u="none" strike="noStrike">
                          <a:solidFill>
                            <a:srgbClr val="000000"/>
                          </a:solidFill>
                          <a:effectLst/>
                          <a:latin typeface="Calibri"/>
                        </a:rPr>
                        <a:t>29.50</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8EA57C"/>
                    </a:solidFill>
                  </a:tcPr>
                </a:tc>
                <a:tc>
                  <a:txBody>
                    <a:bodyPr/>
                    <a:lstStyle/>
                    <a:p>
                      <a:pPr algn="r" fontAlgn="b"/>
                      <a:r>
                        <a:rPr lang="en-US" sz="600" b="1" i="0" u="none" strike="noStrike">
                          <a:solidFill>
                            <a:srgbClr val="000000"/>
                          </a:solidFill>
                          <a:effectLst/>
                          <a:latin typeface="Calibri"/>
                        </a:rPr>
                        <a:t>31.28</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658484"/>
                    </a:solidFill>
                  </a:tcPr>
                </a:tc>
                <a:tc>
                  <a:txBody>
                    <a:bodyPr/>
                    <a:lstStyle/>
                    <a:p>
                      <a:pPr algn="r" fontAlgn="b"/>
                      <a:r>
                        <a:rPr lang="en-US" sz="600" b="1" i="0" u="none" strike="noStrike">
                          <a:solidFill>
                            <a:srgbClr val="000000"/>
                          </a:solidFill>
                          <a:effectLst/>
                          <a:latin typeface="Calibri"/>
                        </a:rPr>
                        <a:t>32.17</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517488"/>
                    </a:solidFill>
                  </a:tcPr>
                </a:tc>
                <a:tc>
                  <a:txBody>
                    <a:bodyPr/>
                    <a:lstStyle/>
                    <a:p>
                      <a:pPr algn="r" fontAlgn="b"/>
                      <a:r>
                        <a:rPr lang="en-US" sz="600" b="1" i="0" u="none" strike="noStrike">
                          <a:solidFill>
                            <a:srgbClr val="000000"/>
                          </a:solidFill>
                          <a:effectLst/>
                          <a:latin typeface="Calibri"/>
                        </a:rPr>
                        <a:t>28.06</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AFBF76"/>
                    </a:solidFill>
                  </a:tcPr>
                </a:tc>
                <a:tc>
                  <a:txBody>
                    <a:bodyPr/>
                    <a:lstStyle/>
                    <a:p>
                      <a:pPr algn="r" fontAlgn="b"/>
                      <a:r>
                        <a:rPr lang="en-US" sz="600" b="1" i="0" u="none" strike="noStrike">
                          <a:solidFill>
                            <a:srgbClr val="000000"/>
                          </a:solidFill>
                          <a:effectLst/>
                          <a:latin typeface="Calibri"/>
                        </a:rPr>
                        <a:t>23.96</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F9E95D"/>
                    </a:solidFill>
                  </a:tcPr>
                </a:tc>
                <a:tc>
                  <a:txBody>
                    <a:bodyPr/>
                    <a:lstStyle/>
                    <a:p>
                      <a:pPr algn="r" fontAlgn="b"/>
                      <a:r>
                        <a:rPr lang="en-US" sz="600" b="1" i="0" u="none" strike="noStrike">
                          <a:solidFill>
                            <a:srgbClr val="000000"/>
                          </a:solidFill>
                          <a:effectLst/>
                          <a:latin typeface="Calibri"/>
                        </a:rPr>
                        <a:t>23.84</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F8E55B"/>
                    </a:solidFill>
                  </a:tcPr>
                </a:tc>
                <a:tc>
                  <a:txBody>
                    <a:bodyPr/>
                    <a:lstStyle/>
                    <a:p>
                      <a:pPr algn="r" fontAlgn="b"/>
                      <a:r>
                        <a:rPr lang="en-US" sz="600" b="1" i="0" u="none" strike="noStrike">
                          <a:solidFill>
                            <a:srgbClr val="000000"/>
                          </a:solidFill>
                          <a:effectLst/>
                          <a:latin typeface="Calibri"/>
                        </a:rPr>
                        <a:t>24.10</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FAEE5F"/>
                    </a:solidFill>
                  </a:tcPr>
                </a:tc>
                <a:tc>
                  <a:txBody>
                    <a:bodyPr/>
                    <a:lstStyle/>
                    <a:p>
                      <a:pPr algn="r" fontAlgn="b"/>
                      <a:r>
                        <a:rPr lang="en-US" sz="600" b="1" i="0" u="none" strike="noStrike">
                          <a:solidFill>
                            <a:srgbClr val="000000"/>
                          </a:solidFill>
                          <a:effectLst/>
                          <a:latin typeface="Calibri"/>
                        </a:rPr>
                        <a:t>21.27</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E18836"/>
                    </a:solidFill>
                  </a:tcPr>
                </a:tc>
                <a:tc>
                  <a:txBody>
                    <a:bodyPr/>
                    <a:lstStyle/>
                    <a:p>
                      <a:pPr algn="r" fontAlgn="b"/>
                      <a:r>
                        <a:rPr lang="en-US" sz="600" b="1" i="0" u="none" strike="noStrike">
                          <a:solidFill>
                            <a:srgbClr val="000000"/>
                          </a:solidFill>
                          <a:effectLst/>
                          <a:latin typeface="Calibri"/>
                        </a:rPr>
                        <a:t>19.80</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D45321"/>
                    </a:solidFill>
                  </a:tcPr>
                </a:tc>
                <a:tc>
                  <a:txBody>
                    <a:bodyPr/>
                    <a:lstStyle/>
                    <a:p>
                      <a:pPr algn="r" fontAlgn="b"/>
                      <a:r>
                        <a:rPr lang="en-US" sz="600" b="1" i="0" u="none" strike="noStrike">
                          <a:solidFill>
                            <a:srgbClr val="000000"/>
                          </a:solidFill>
                          <a:effectLst/>
                          <a:latin typeface="Calibri"/>
                        </a:rPr>
                        <a:t>20.08</a:t>
                      </a:r>
                    </a:p>
                  </a:txBody>
                  <a:tcPr marL="5368" marR="5368" marT="5368" marB="0" anchor="b">
                    <a:lnL>
                      <a:noFill/>
                    </a:lnL>
                    <a:lnR>
                      <a:noFill/>
                    </a:lnR>
                    <a:lnT>
                      <a:noFill/>
                    </a:lnT>
                    <a:lnB>
                      <a:noFill/>
                    </a:lnB>
                    <a:solidFill>
                      <a:srgbClr val="D75D25"/>
                    </a:solidFill>
                  </a:tcPr>
                </a:tc>
                <a:tc>
                  <a:txBody>
                    <a:bodyPr/>
                    <a:lstStyle/>
                    <a:p>
                      <a:pPr algn="r" fontAlgn="b"/>
                      <a:r>
                        <a:rPr lang="en-US" sz="600" b="1" i="0" u="none" strike="noStrike">
                          <a:solidFill>
                            <a:srgbClr val="000000"/>
                          </a:solidFill>
                          <a:effectLst/>
                          <a:latin typeface="Calibri"/>
                        </a:rPr>
                        <a:t>25.13</a:t>
                      </a:r>
                    </a:p>
                  </a:txBody>
                  <a:tcPr marL="5368" marR="5368" marT="5368" marB="0" anchor="b">
                    <a:lnL>
                      <a:noFill/>
                    </a:lnL>
                    <a:lnR>
                      <a:noFill/>
                    </a:lnR>
                    <a:lnT w="6350" cap="flat" cmpd="sng" algn="ctr">
                      <a:solidFill>
                        <a:srgbClr val="95B3D7"/>
                      </a:solidFill>
                      <a:prstDash val="solid"/>
                      <a:round/>
                      <a:headEnd type="none" w="med" len="med"/>
                      <a:tailEnd type="none" w="med" len="med"/>
                    </a:lnT>
                    <a:lnB>
                      <a:noFill/>
                    </a:lnB>
                    <a:solidFill>
                      <a:srgbClr val="F2F568"/>
                    </a:solidFill>
                  </a:tcPr>
                </a:tc>
              </a:tr>
              <a:tr h="125355">
                <a:tc>
                  <a:txBody>
                    <a:bodyPr/>
                    <a:lstStyle/>
                    <a:p>
                      <a:pPr algn="l" fontAlgn="b"/>
                      <a:r>
                        <a:rPr lang="en-US" sz="600" b="1" i="0" u="none" strike="noStrike">
                          <a:solidFill>
                            <a:srgbClr val="000000"/>
                          </a:solidFill>
                          <a:effectLst/>
                          <a:latin typeface="Calibri"/>
                        </a:rPr>
                        <a:t>Standard Deviation (kg/m</a:t>
                      </a:r>
                      <a:r>
                        <a:rPr lang="en-US" sz="600" b="1" i="0" u="none" strike="noStrike">
                          <a:solidFill>
                            <a:srgbClr val="000000"/>
                          </a:solidFill>
                          <a:effectLst/>
                          <a:latin typeface="Times New Roman"/>
                        </a:rPr>
                        <a:t>²</a:t>
                      </a:r>
                      <a:r>
                        <a:rPr lang="en-US" sz="600" b="1" i="0" u="none" strike="noStrike">
                          <a:solidFill>
                            <a:srgbClr val="000000"/>
                          </a:solidFill>
                          <a:effectLst/>
                          <a:latin typeface="Calibri"/>
                        </a:rPr>
                        <a:t>)</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2.18</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2.72</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3.20</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3.46</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3.10</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2.61</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1.79</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1.82</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1.62</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2.18</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1.85</a:t>
                      </a:r>
                    </a:p>
                  </a:txBody>
                  <a:tcPr marL="5368" marR="5368" marT="5368"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2.16</a:t>
                      </a:r>
                    </a:p>
                  </a:txBody>
                  <a:tcPr marL="5368" marR="5368" marT="5368" marB="0" anchor="b">
                    <a:lnL>
                      <a:noFill/>
                    </a:lnL>
                    <a:lnR>
                      <a:noFill/>
                    </a:lnR>
                    <a:lnT>
                      <a:noFill/>
                    </a:lnT>
                    <a:lnB>
                      <a:noFill/>
                    </a:lnB>
                  </a:tcPr>
                </a:tc>
                <a:tc>
                  <a:txBody>
                    <a:bodyPr/>
                    <a:lstStyle/>
                    <a:p>
                      <a:pPr algn="r" fontAlgn="b"/>
                      <a:r>
                        <a:rPr lang="en-US" sz="600" b="0" i="0" u="none" strike="noStrike" dirty="0">
                          <a:solidFill>
                            <a:srgbClr val="000000"/>
                          </a:solidFill>
                          <a:effectLst/>
                          <a:latin typeface="Calibri"/>
                        </a:rPr>
                        <a:t>1.63</a:t>
                      </a:r>
                    </a:p>
                  </a:txBody>
                  <a:tcPr marL="5368" marR="5368" marT="5368" marB="0" anchor="b">
                    <a:lnL>
                      <a:noFill/>
                    </a:lnL>
                    <a:lnR>
                      <a:noFill/>
                    </a:lnR>
                    <a:lnT>
                      <a:noFill/>
                    </a:lnT>
                    <a:lnB>
                      <a:noFill/>
                    </a:lnB>
                  </a:tcPr>
                </a:tc>
              </a:tr>
            </a:tbl>
          </a:graphicData>
        </a:graphic>
      </p:graphicFrame>
    </p:spTree>
    <p:extLst>
      <p:ext uri="{BB962C8B-B14F-4D97-AF65-F5344CB8AC3E}">
        <p14:creationId xmlns:p14="http://schemas.microsoft.com/office/powerpoint/2010/main" val="19333987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a:spLocks noGrp="1"/>
          </p:cNvSpPr>
          <p:nvPr>
            <p:ph type="body" sz="quarter" idx="4294967295"/>
          </p:nvPr>
        </p:nvSpPr>
        <p:spPr>
          <a:xfrm>
            <a:off x="576072" y="579120"/>
            <a:ext cx="7982712" cy="704088"/>
          </a:xfrm>
          <a:prstGeom prst="rect">
            <a:avLst/>
          </a:prstGeom>
        </p:spPr>
        <p:txBody>
          <a:bodyPr>
            <a:normAutofit/>
          </a:bodyPr>
          <a:lstStyle/>
          <a:p>
            <a:pPr marL="0" lvl="0" indent="0" algn="ctr">
              <a:buNone/>
            </a:pPr>
            <a:r>
              <a:rPr lang="en-US" sz="4000" b="1" dirty="0" smtClean="0">
                <a:solidFill>
                  <a:srgbClr val="E9A149"/>
                </a:solidFill>
              </a:rPr>
              <a:t>Streamflow: </a:t>
            </a:r>
            <a:r>
              <a:rPr lang="en-US" sz="4000" b="1" dirty="0">
                <a:solidFill>
                  <a:srgbClr val="E9A149"/>
                </a:solidFill>
              </a:rPr>
              <a:t>Focus area table</a:t>
            </a:r>
          </a:p>
        </p:txBody>
      </p:sp>
      <p:sp>
        <p:nvSpPr>
          <p:cNvPr id="3" name="TextBox 2"/>
          <p:cNvSpPr txBox="1"/>
          <p:nvPr/>
        </p:nvSpPr>
        <p:spPr>
          <a:xfrm>
            <a:off x="609600" y="6248400"/>
            <a:ext cx="7848600" cy="461665"/>
          </a:xfrm>
          <a:prstGeom prst="rect">
            <a:avLst/>
          </a:prstGeom>
          <a:noFill/>
        </p:spPr>
        <p:txBody>
          <a:bodyPr wrap="square" rtlCol="0">
            <a:spAutoFit/>
          </a:bodyPr>
          <a:lstStyle/>
          <a:p>
            <a:r>
              <a:rPr lang="en-US" sz="1200" dirty="0" smtClean="0">
                <a:solidFill>
                  <a:srgbClr val="767171"/>
                </a:solidFill>
              </a:rPr>
              <a:t>Average monthly discharge (MAF) at the 23 HCDN stations in the Northern Plains region of the upper basin. </a:t>
            </a:r>
            <a:endParaRPr lang="en-US" sz="1200" dirty="0">
              <a:solidFill>
                <a:srgbClr val="76717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876745134"/>
              </p:ext>
            </p:extLst>
          </p:nvPr>
        </p:nvGraphicFramePr>
        <p:xfrm>
          <a:off x="2376732" y="1285324"/>
          <a:ext cx="4294054" cy="4753626"/>
        </p:xfrm>
        <a:graphic>
          <a:graphicData uri="http://schemas.openxmlformats.org/drawingml/2006/table">
            <a:tbl>
              <a:tblPr/>
              <a:tblGrid>
                <a:gridCol w="469976"/>
                <a:gridCol w="289216"/>
                <a:gridCol w="289216"/>
                <a:gridCol w="289216"/>
                <a:gridCol w="289216"/>
                <a:gridCol w="289216"/>
                <a:gridCol w="289216"/>
                <a:gridCol w="289216"/>
                <a:gridCol w="289216"/>
                <a:gridCol w="289216"/>
                <a:gridCol w="289216"/>
                <a:gridCol w="289216"/>
                <a:gridCol w="289216"/>
                <a:gridCol w="353486"/>
              </a:tblGrid>
              <a:tr h="121266">
                <a:tc gridSpan="9">
                  <a:txBody>
                    <a:bodyPr/>
                    <a:lstStyle/>
                    <a:p>
                      <a:pPr algn="l" fontAlgn="b"/>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600" b="0" i="0" u="none" strike="noStrike">
                        <a:solidFill>
                          <a:srgbClr val="000000"/>
                        </a:solidFill>
                        <a:effectLst/>
                        <a:latin typeface="Calibri"/>
                      </a:endParaRPr>
                    </a:p>
                  </a:txBody>
                  <a:tcPr marL="5550" marR="5550" marT="555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a:endParaRPr>
                    </a:p>
                  </a:txBody>
                  <a:tcPr marL="5550" marR="5550" marT="555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a:endParaRPr>
                    </a:p>
                  </a:txBody>
                  <a:tcPr marL="5550" marR="5550" marT="555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a:endParaRPr>
                    </a:p>
                  </a:txBody>
                  <a:tcPr marL="5550" marR="5550" marT="5550" marB="0" anchor="b">
                    <a:lnL>
                      <a:noFill/>
                    </a:lnL>
                    <a:lnR>
                      <a:noFill/>
                    </a:lnR>
                    <a:lnT>
                      <a:noFill/>
                    </a:lnT>
                    <a:lnB>
                      <a:noFill/>
                    </a:lnB>
                  </a:tcPr>
                </a:tc>
                <a:tc>
                  <a:txBody>
                    <a:bodyPr/>
                    <a:lstStyle/>
                    <a:p>
                      <a:pPr algn="l" fontAlgn="b"/>
                      <a:endParaRPr lang="en-US" sz="600" b="0" i="0" u="none" strike="noStrike">
                        <a:solidFill>
                          <a:srgbClr val="000000"/>
                        </a:solidFill>
                        <a:effectLst/>
                        <a:latin typeface="Calibri"/>
                      </a:endParaRPr>
                    </a:p>
                  </a:txBody>
                  <a:tcPr marL="5550" marR="5550" marT="5550" marB="0" anchor="b">
                    <a:lnL>
                      <a:noFill/>
                    </a:lnL>
                    <a:lnR>
                      <a:noFill/>
                    </a:lnR>
                    <a:lnT>
                      <a:noFill/>
                    </a:lnT>
                    <a:lnB>
                      <a:noFill/>
                    </a:lnB>
                  </a:tcPr>
                </a:tc>
              </a:tr>
              <a:tr h="121266">
                <a:tc>
                  <a:txBody>
                    <a:bodyPr/>
                    <a:lstStyle/>
                    <a:p>
                      <a:pPr algn="l" fontAlgn="b"/>
                      <a:r>
                        <a:rPr lang="en-US" sz="600" b="0" i="0" u="none" strike="noStrike" dirty="0">
                          <a:solidFill>
                            <a:srgbClr val="000000"/>
                          </a:solidFill>
                          <a:effectLst/>
                          <a:latin typeface="Calibri"/>
                        </a:rPr>
                        <a:t>Water year</a:t>
                      </a:r>
                    </a:p>
                  </a:txBody>
                  <a:tcPr marL="5550" marR="5550" marT="5550" marB="0" anchor="b">
                    <a:lnL>
                      <a:noFill/>
                    </a:lnL>
                    <a:lnR>
                      <a:noFill/>
                    </a:lnR>
                    <a:lnT>
                      <a:noFill/>
                    </a:lnT>
                    <a:lnB>
                      <a:noFill/>
                    </a:lnB>
                  </a:tcPr>
                </a:tc>
                <a:tc>
                  <a:txBody>
                    <a:bodyPr/>
                    <a:lstStyle/>
                    <a:p>
                      <a:pPr algn="r" fontAlgn="b"/>
                      <a:r>
                        <a:rPr lang="en-US" sz="600" b="1" i="0" u="none" strike="noStrike">
                          <a:solidFill>
                            <a:srgbClr val="000000"/>
                          </a:solidFill>
                          <a:effectLst/>
                          <a:latin typeface="Calibri"/>
                        </a:rPr>
                        <a:t>Oct</a:t>
                      </a:r>
                    </a:p>
                  </a:txBody>
                  <a:tcPr marL="5550" marR="5550" marT="5550" marB="0" anchor="b">
                    <a:lnL>
                      <a:noFill/>
                    </a:lnL>
                    <a:lnR>
                      <a:noFill/>
                    </a:lnR>
                    <a:lnT>
                      <a:noFill/>
                    </a:lnT>
                    <a:lnB>
                      <a:noFill/>
                    </a:lnB>
                  </a:tcPr>
                </a:tc>
                <a:tc>
                  <a:txBody>
                    <a:bodyPr/>
                    <a:lstStyle/>
                    <a:p>
                      <a:pPr algn="r" fontAlgn="b"/>
                      <a:r>
                        <a:rPr lang="en-US" sz="600" b="1" i="0" u="none" strike="noStrike">
                          <a:solidFill>
                            <a:srgbClr val="000000"/>
                          </a:solidFill>
                          <a:effectLst/>
                          <a:latin typeface="Calibri"/>
                        </a:rPr>
                        <a:t>Nov</a:t>
                      </a:r>
                    </a:p>
                  </a:txBody>
                  <a:tcPr marL="5550" marR="5550" marT="5550" marB="0" anchor="b">
                    <a:lnL>
                      <a:noFill/>
                    </a:lnL>
                    <a:lnR>
                      <a:noFill/>
                    </a:lnR>
                    <a:lnT>
                      <a:noFill/>
                    </a:lnT>
                    <a:lnB>
                      <a:noFill/>
                    </a:lnB>
                  </a:tcPr>
                </a:tc>
                <a:tc>
                  <a:txBody>
                    <a:bodyPr/>
                    <a:lstStyle/>
                    <a:p>
                      <a:pPr algn="r" fontAlgn="b"/>
                      <a:r>
                        <a:rPr lang="en-US" sz="600" b="1" i="0" u="none" strike="noStrike">
                          <a:solidFill>
                            <a:srgbClr val="000000"/>
                          </a:solidFill>
                          <a:effectLst/>
                          <a:latin typeface="Calibri"/>
                        </a:rPr>
                        <a:t>Dec</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1" i="0" u="none" strike="noStrike">
                          <a:solidFill>
                            <a:srgbClr val="000000"/>
                          </a:solidFill>
                          <a:effectLst/>
                          <a:latin typeface="Calibri"/>
                        </a:rPr>
                        <a:t>Jan</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600" b="1" i="0" u="none" strike="noStrike">
                          <a:solidFill>
                            <a:srgbClr val="000000"/>
                          </a:solidFill>
                          <a:effectLst/>
                          <a:latin typeface="Calibri"/>
                        </a:rPr>
                        <a:t>Feb</a:t>
                      </a:r>
                    </a:p>
                  </a:txBody>
                  <a:tcPr marL="5550" marR="5550" marT="5550" marB="0" anchor="b">
                    <a:lnL>
                      <a:noFill/>
                    </a:lnL>
                    <a:lnR>
                      <a:noFill/>
                    </a:lnR>
                    <a:lnT>
                      <a:noFill/>
                    </a:lnT>
                    <a:lnB>
                      <a:noFill/>
                    </a:lnB>
                  </a:tcPr>
                </a:tc>
                <a:tc>
                  <a:txBody>
                    <a:bodyPr/>
                    <a:lstStyle/>
                    <a:p>
                      <a:pPr algn="r" fontAlgn="b"/>
                      <a:r>
                        <a:rPr lang="en-US" sz="600" b="1" i="0" u="none" strike="noStrike">
                          <a:solidFill>
                            <a:srgbClr val="000000"/>
                          </a:solidFill>
                          <a:effectLst/>
                          <a:latin typeface="Calibri"/>
                        </a:rPr>
                        <a:t>Mar</a:t>
                      </a:r>
                    </a:p>
                  </a:txBody>
                  <a:tcPr marL="5550" marR="5550" marT="5550" marB="0" anchor="b">
                    <a:lnL>
                      <a:noFill/>
                    </a:lnL>
                    <a:lnR>
                      <a:noFill/>
                    </a:lnR>
                    <a:lnT>
                      <a:noFill/>
                    </a:lnT>
                    <a:lnB>
                      <a:noFill/>
                    </a:lnB>
                  </a:tcPr>
                </a:tc>
                <a:tc>
                  <a:txBody>
                    <a:bodyPr/>
                    <a:lstStyle/>
                    <a:p>
                      <a:pPr algn="r" fontAlgn="b"/>
                      <a:r>
                        <a:rPr lang="en-US" sz="600" b="1" i="0" u="none" strike="noStrike">
                          <a:solidFill>
                            <a:srgbClr val="000000"/>
                          </a:solidFill>
                          <a:effectLst/>
                          <a:latin typeface="Calibri"/>
                        </a:rPr>
                        <a:t>Apr</a:t>
                      </a:r>
                    </a:p>
                  </a:txBody>
                  <a:tcPr marL="5550" marR="5550" marT="5550" marB="0" anchor="b">
                    <a:lnL>
                      <a:noFill/>
                    </a:lnL>
                    <a:lnR>
                      <a:noFill/>
                    </a:lnR>
                    <a:lnT>
                      <a:noFill/>
                    </a:lnT>
                    <a:lnB>
                      <a:noFill/>
                    </a:lnB>
                  </a:tcPr>
                </a:tc>
                <a:tc>
                  <a:txBody>
                    <a:bodyPr/>
                    <a:lstStyle/>
                    <a:p>
                      <a:pPr algn="r" fontAlgn="b"/>
                      <a:r>
                        <a:rPr lang="en-US" sz="600" b="1" i="0" u="none" strike="noStrike">
                          <a:solidFill>
                            <a:srgbClr val="000000"/>
                          </a:solidFill>
                          <a:effectLst/>
                          <a:latin typeface="Calibri"/>
                        </a:rPr>
                        <a:t>May</a:t>
                      </a:r>
                    </a:p>
                  </a:txBody>
                  <a:tcPr marL="5550" marR="5550" marT="5550" marB="0" anchor="b">
                    <a:lnL>
                      <a:noFill/>
                    </a:lnL>
                    <a:lnR>
                      <a:noFill/>
                    </a:lnR>
                    <a:lnT>
                      <a:noFill/>
                    </a:lnT>
                    <a:lnB>
                      <a:noFill/>
                    </a:lnB>
                  </a:tcPr>
                </a:tc>
                <a:tc>
                  <a:txBody>
                    <a:bodyPr/>
                    <a:lstStyle/>
                    <a:p>
                      <a:pPr algn="r" fontAlgn="b"/>
                      <a:r>
                        <a:rPr lang="en-US" sz="600" b="1" i="0" u="none" strike="noStrike">
                          <a:solidFill>
                            <a:srgbClr val="000000"/>
                          </a:solidFill>
                          <a:effectLst/>
                          <a:latin typeface="Calibri"/>
                        </a:rPr>
                        <a:t>Jun</a:t>
                      </a:r>
                    </a:p>
                  </a:txBody>
                  <a:tcPr marL="5550" marR="5550" marT="5550" marB="0" anchor="b">
                    <a:lnL>
                      <a:noFill/>
                    </a:lnL>
                    <a:lnR>
                      <a:noFill/>
                    </a:lnR>
                    <a:lnT>
                      <a:noFill/>
                    </a:lnT>
                    <a:lnB>
                      <a:noFill/>
                    </a:lnB>
                  </a:tcPr>
                </a:tc>
                <a:tc>
                  <a:txBody>
                    <a:bodyPr/>
                    <a:lstStyle/>
                    <a:p>
                      <a:pPr algn="r" fontAlgn="b"/>
                      <a:r>
                        <a:rPr lang="en-US" sz="600" b="1" i="0" u="none" strike="noStrike">
                          <a:solidFill>
                            <a:srgbClr val="000000"/>
                          </a:solidFill>
                          <a:effectLst/>
                          <a:latin typeface="Calibri"/>
                        </a:rPr>
                        <a:t>Jul</a:t>
                      </a:r>
                    </a:p>
                  </a:txBody>
                  <a:tcPr marL="5550" marR="5550" marT="5550" marB="0" anchor="b">
                    <a:lnL>
                      <a:noFill/>
                    </a:lnL>
                    <a:lnR>
                      <a:noFill/>
                    </a:lnR>
                    <a:lnT>
                      <a:noFill/>
                    </a:lnT>
                    <a:lnB>
                      <a:noFill/>
                    </a:lnB>
                  </a:tcPr>
                </a:tc>
                <a:tc>
                  <a:txBody>
                    <a:bodyPr/>
                    <a:lstStyle/>
                    <a:p>
                      <a:pPr algn="r" fontAlgn="b"/>
                      <a:r>
                        <a:rPr lang="en-US" sz="600" b="1" i="0" u="none" strike="noStrike">
                          <a:solidFill>
                            <a:srgbClr val="000000"/>
                          </a:solidFill>
                          <a:effectLst/>
                          <a:latin typeface="Calibri"/>
                        </a:rPr>
                        <a:t>Aug</a:t>
                      </a:r>
                    </a:p>
                  </a:txBody>
                  <a:tcPr marL="5550" marR="5550" marT="5550" marB="0" anchor="b">
                    <a:lnL>
                      <a:noFill/>
                    </a:lnL>
                    <a:lnR>
                      <a:noFill/>
                    </a:lnR>
                    <a:lnT>
                      <a:noFill/>
                    </a:lnT>
                    <a:lnB>
                      <a:noFill/>
                    </a:lnB>
                  </a:tcPr>
                </a:tc>
                <a:tc>
                  <a:txBody>
                    <a:bodyPr/>
                    <a:lstStyle/>
                    <a:p>
                      <a:pPr algn="r" fontAlgn="b"/>
                      <a:r>
                        <a:rPr lang="en-US" sz="600" b="1" i="0" u="none" strike="noStrike">
                          <a:solidFill>
                            <a:srgbClr val="000000"/>
                          </a:solidFill>
                          <a:effectLst/>
                          <a:latin typeface="Calibri"/>
                        </a:rPr>
                        <a:t>Sep</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r" fontAlgn="b"/>
                      <a:r>
                        <a:rPr lang="en-US" sz="600" b="1" i="0" u="none" strike="noStrike">
                          <a:solidFill>
                            <a:srgbClr val="000000"/>
                          </a:solidFill>
                          <a:effectLst/>
                          <a:latin typeface="Calibri"/>
                        </a:rPr>
                        <a:t>Average</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r>
              <a:tr h="121266">
                <a:tc>
                  <a:txBody>
                    <a:bodyPr/>
                    <a:lstStyle/>
                    <a:p>
                      <a:pPr algn="l" fontAlgn="b"/>
                      <a:r>
                        <a:rPr lang="en-US" sz="600" b="1" i="0" u="none" strike="noStrike" dirty="0" smtClean="0">
                          <a:solidFill>
                            <a:srgbClr val="000000"/>
                          </a:solidFill>
                          <a:effectLst/>
                          <a:latin typeface="Calibri"/>
                        </a:rPr>
                        <a:t>1980</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1.13</a:t>
                      </a:r>
                    </a:p>
                  </a:txBody>
                  <a:tcPr marL="5550" marR="5550" marT="5550" marB="0" anchor="b">
                    <a:lnL>
                      <a:noFill/>
                    </a:lnL>
                    <a:lnR>
                      <a:noFill/>
                    </a:lnR>
                    <a:lnT>
                      <a:noFill/>
                    </a:lnT>
                    <a:lnB>
                      <a:noFill/>
                    </a:lnB>
                    <a:solidFill>
                      <a:srgbClr val="E5F2F8"/>
                    </a:solidFill>
                  </a:tcPr>
                </a:tc>
                <a:tc>
                  <a:txBody>
                    <a:bodyPr/>
                    <a:lstStyle/>
                    <a:p>
                      <a:pPr algn="r" fontAlgn="b"/>
                      <a:r>
                        <a:rPr lang="en-US" sz="600" b="0" i="0" u="none" strike="noStrike">
                          <a:solidFill>
                            <a:srgbClr val="000000"/>
                          </a:solidFill>
                          <a:effectLst/>
                          <a:latin typeface="Calibri"/>
                        </a:rPr>
                        <a:t>1.56</a:t>
                      </a:r>
                    </a:p>
                  </a:txBody>
                  <a:tcPr marL="5550" marR="5550" marT="5550" marB="0" anchor="b">
                    <a:lnL>
                      <a:noFill/>
                    </a:lnL>
                    <a:lnR>
                      <a:noFill/>
                    </a:lnR>
                    <a:lnT>
                      <a:noFill/>
                    </a:lnT>
                    <a:lnB>
                      <a:noFill/>
                    </a:lnB>
                    <a:solidFill>
                      <a:srgbClr val="D7ECF3"/>
                    </a:solidFill>
                  </a:tcPr>
                </a:tc>
                <a:tc>
                  <a:txBody>
                    <a:bodyPr/>
                    <a:lstStyle/>
                    <a:p>
                      <a:pPr algn="r" fontAlgn="b"/>
                      <a:r>
                        <a:rPr lang="en-US" sz="600" b="0" i="0" u="none" strike="noStrike">
                          <a:solidFill>
                            <a:srgbClr val="000000"/>
                          </a:solidFill>
                          <a:effectLst/>
                          <a:latin typeface="Calibri"/>
                        </a:rPr>
                        <a:t>1.07</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7F3F8"/>
                    </a:solidFill>
                  </a:tcPr>
                </a:tc>
                <a:tc>
                  <a:txBody>
                    <a:bodyPr/>
                    <a:lstStyle/>
                    <a:p>
                      <a:pPr algn="r" fontAlgn="b"/>
                      <a:r>
                        <a:rPr lang="en-US" sz="600" b="0" i="0" u="none" strike="noStrike">
                          <a:solidFill>
                            <a:srgbClr val="000000"/>
                          </a:solidFill>
                          <a:effectLst/>
                          <a:latin typeface="Calibri"/>
                        </a:rPr>
                        <a:t>0.73</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F1F8FC"/>
                    </a:solidFill>
                  </a:tcPr>
                </a:tc>
                <a:tc>
                  <a:txBody>
                    <a:bodyPr/>
                    <a:lstStyle/>
                    <a:p>
                      <a:pPr algn="r" fontAlgn="b"/>
                      <a:r>
                        <a:rPr lang="en-US" sz="600" b="0" i="0" u="none" strike="noStrike">
                          <a:solidFill>
                            <a:srgbClr val="000000"/>
                          </a:solidFill>
                          <a:effectLst/>
                          <a:latin typeface="Calibri"/>
                        </a:rPr>
                        <a:t>0.81</a:t>
                      </a:r>
                    </a:p>
                  </a:txBody>
                  <a:tcPr marL="5550" marR="5550" marT="5550" marB="0" anchor="b">
                    <a:lnL>
                      <a:noFill/>
                    </a:lnL>
                    <a:lnR>
                      <a:noFill/>
                    </a:lnR>
                    <a:lnT>
                      <a:noFill/>
                    </a:lnT>
                    <a:lnB>
                      <a:noFill/>
                    </a:lnB>
                    <a:solidFill>
                      <a:srgbClr val="EFF7FB"/>
                    </a:solidFill>
                  </a:tcPr>
                </a:tc>
                <a:tc>
                  <a:txBody>
                    <a:bodyPr/>
                    <a:lstStyle/>
                    <a:p>
                      <a:pPr algn="r" fontAlgn="b"/>
                      <a:r>
                        <a:rPr lang="en-US" sz="600" b="0" i="0" u="none" strike="noStrike">
                          <a:solidFill>
                            <a:srgbClr val="000000"/>
                          </a:solidFill>
                          <a:effectLst/>
                          <a:latin typeface="Calibri"/>
                        </a:rPr>
                        <a:t>3.71</a:t>
                      </a:r>
                    </a:p>
                  </a:txBody>
                  <a:tcPr marL="5550" marR="5550" marT="5550" marB="0" anchor="b">
                    <a:lnL>
                      <a:noFill/>
                    </a:lnL>
                    <a:lnR>
                      <a:noFill/>
                    </a:lnR>
                    <a:lnT>
                      <a:noFill/>
                    </a:lnT>
                    <a:lnB>
                      <a:noFill/>
                    </a:lnB>
                    <a:solidFill>
                      <a:srgbClr val="B6DBE7"/>
                    </a:solidFill>
                  </a:tcPr>
                </a:tc>
                <a:tc>
                  <a:txBody>
                    <a:bodyPr/>
                    <a:lstStyle/>
                    <a:p>
                      <a:pPr algn="r" fontAlgn="b"/>
                      <a:r>
                        <a:rPr lang="en-US" sz="600" b="0" i="0" u="none" strike="noStrike">
                          <a:solidFill>
                            <a:srgbClr val="000000"/>
                          </a:solidFill>
                          <a:effectLst/>
                          <a:latin typeface="Calibri"/>
                        </a:rPr>
                        <a:t>4.11</a:t>
                      </a:r>
                    </a:p>
                  </a:txBody>
                  <a:tcPr marL="5550" marR="5550" marT="5550" marB="0" anchor="b">
                    <a:lnL>
                      <a:noFill/>
                    </a:lnL>
                    <a:lnR>
                      <a:noFill/>
                    </a:lnR>
                    <a:lnT>
                      <a:noFill/>
                    </a:lnT>
                    <a:lnB>
                      <a:noFill/>
                    </a:lnB>
                    <a:solidFill>
                      <a:srgbClr val="B6DAE7"/>
                    </a:solidFill>
                  </a:tcPr>
                </a:tc>
                <a:tc>
                  <a:txBody>
                    <a:bodyPr/>
                    <a:lstStyle/>
                    <a:p>
                      <a:pPr algn="r" fontAlgn="b"/>
                      <a:r>
                        <a:rPr lang="en-US" sz="600" b="0" i="0" u="none" strike="noStrike">
                          <a:solidFill>
                            <a:srgbClr val="000000"/>
                          </a:solidFill>
                          <a:effectLst/>
                          <a:latin typeface="Calibri"/>
                        </a:rPr>
                        <a:t>1.80</a:t>
                      </a:r>
                    </a:p>
                  </a:txBody>
                  <a:tcPr marL="5550" marR="5550" marT="5550" marB="0" anchor="b">
                    <a:lnL>
                      <a:noFill/>
                    </a:lnL>
                    <a:lnR>
                      <a:noFill/>
                    </a:lnR>
                    <a:lnT>
                      <a:noFill/>
                    </a:lnT>
                    <a:lnB>
                      <a:noFill/>
                    </a:lnB>
                    <a:solidFill>
                      <a:srgbClr val="CFE9F0"/>
                    </a:solidFill>
                  </a:tcPr>
                </a:tc>
                <a:tc>
                  <a:txBody>
                    <a:bodyPr/>
                    <a:lstStyle/>
                    <a:p>
                      <a:pPr algn="r" fontAlgn="b"/>
                      <a:r>
                        <a:rPr lang="en-US" sz="600" b="0" i="0" u="none" strike="noStrike">
                          <a:solidFill>
                            <a:srgbClr val="000000"/>
                          </a:solidFill>
                          <a:effectLst/>
                          <a:latin typeface="Calibri"/>
                        </a:rPr>
                        <a:t>5.20</a:t>
                      </a:r>
                    </a:p>
                  </a:txBody>
                  <a:tcPr marL="5550" marR="5550" marT="5550" marB="0" anchor="b">
                    <a:lnL>
                      <a:noFill/>
                    </a:lnL>
                    <a:lnR>
                      <a:noFill/>
                    </a:lnR>
                    <a:lnT>
                      <a:noFill/>
                    </a:lnT>
                    <a:lnB>
                      <a:noFill/>
                    </a:lnB>
                    <a:solidFill>
                      <a:srgbClr val="B5D8E6"/>
                    </a:solidFill>
                  </a:tcPr>
                </a:tc>
                <a:tc>
                  <a:txBody>
                    <a:bodyPr/>
                    <a:lstStyle/>
                    <a:p>
                      <a:pPr algn="r" fontAlgn="b"/>
                      <a:r>
                        <a:rPr lang="en-US" sz="600" b="0" i="0" u="none" strike="noStrike">
                          <a:solidFill>
                            <a:srgbClr val="000000"/>
                          </a:solidFill>
                          <a:effectLst/>
                          <a:latin typeface="Calibri"/>
                        </a:rPr>
                        <a:t>0.82</a:t>
                      </a:r>
                    </a:p>
                  </a:txBody>
                  <a:tcPr marL="5550" marR="5550" marT="5550" marB="0" anchor="b">
                    <a:lnL>
                      <a:noFill/>
                    </a:lnL>
                    <a:lnR>
                      <a:noFill/>
                    </a:lnR>
                    <a:lnT>
                      <a:noFill/>
                    </a:lnT>
                    <a:lnB>
                      <a:noFill/>
                    </a:lnB>
                    <a:solidFill>
                      <a:srgbClr val="EFF6FB"/>
                    </a:solidFill>
                  </a:tcPr>
                </a:tc>
                <a:tc>
                  <a:txBody>
                    <a:bodyPr/>
                    <a:lstStyle/>
                    <a:p>
                      <a:pPr algn="r" fontAlgn="b"/>
                      <a:r>
                        <a:rPr lang="en-US" sz="600" b="0" i="0" u="none" strike="noStrike">
                          <a:solidFill>
                            <a:srgbClr val="000000"/>
                          </a:solidFill>
                          <a:effectLst/>
                          <a:latin typeface="Calibri"/>
                        </a:rPr>
                        <a:t>1.72</a:t>
                      </a:r>
                    </a:p>
                  </a:txBody>
                  <a:tcPr marL="5550" marR="5550" marT="5550" marB="0" anchor="b">
                    <a:lnL>
                      <a:noFill/>
                    </a:lnL>
                    <a:lnR>
                      <a:noFill/>
                    </a:lnR>
                    <a:lnT>
                      <a:noFill/>
                    </a:lnT>
                    <a:lnB>
                      <a:noFill/>
                    </a:lnB>
                    <a:solidFill>
                      <a:srgbClr val="D2EAF1"/>
                    </a:solidFill>
                  </a:tcPr>
                </a:tc>
                <a:tc>
                  <a:txBody>
                    <a:bodyPr/>
                    <a:lstStyle/>
                    <a:p>
                      <a:pPr algn="r" fontAlgn="b"/>
                      <a:r>
                        <a:rPr lang="en-US" sz="600" b="0" i="0" u="none" strike="noStrike">
                          <a:solidFill>
                            <a:srgbClr val="000000"/>
                          </a:solidFill>
                          <a:effectLst/>
                          <a:latin typeface="Calibri"/>
                        </a:rPr>
                        <a:t>0.70</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F2F8FC"/>
                    </a:solidFill>
                  </a:tcPr>
                </a:tc>
                <a:tc>
                  <a:txBody>
                    <a:bodyPr/>
                    <a:lstStyle/>
                    <a:p>
                      <a:pPr algn="r" fontAlgn="b"/>
                      <a:r>
                        <a:rPr lang="en-US" sz="600" b="0" i="0" u="none" strike="noStrike">
                          <a:solidFill>
                            <a:srgbClr val="000000"/>
                          </a:solidFill>
                          <a:effectLst/>
                          <a:latin typeface="Calibri"/>
                        </a:rPr>
                        <a:t>1.95</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r>
              <a:tr h="121266">
                <a:tc>
                  <a:txBody>
                    <a:bodyPr/>
                    <a:lstStyle/>
                    <a:p>
                      <a:pPr algn="l" fontAlgn="b"/>
                      <a:r>
                        <a:rPr lang="en-US" sz="600" b="1" i="0" u="none" strike="noStrike" dirty="0" smtClean="0">
                          <a:solidFill>
                            <a:srgbClr val="000000"/>
                          </a:solidFill>
                          <a:effectLst/>
                          <a:latin typeface="Calibri"/>
                        </a:rPr>
                        <a:t>1981</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3.14</a:t>
                      </a:r>
                    </a:p>
                  </a:txBody>
                  <a:tcPr marL="5550" marR="5550" marT="5550" marB="0" anchor="b">
                    <a:lnL>
                      <a:noFill/>
                    </a:lnL>
                    <a:lnR>
                      <a:noFill/>
                    </a:lnR>
                    <a:lnT>
                      <a:noFill/>
                    </a:lnT>
                    <a:lnB>
                      <a:noFill/>
                    </a:lnB>
                    <a:solidFill>
                      <a:srgbClr val="B7DDE8"/>
                    </a:solidFill>
                  </a:tcPr>
                </a:tc>
                <a:tc>
                  <a:txBody>
                    <a:bodyPr/>
                    <a:lstStyle/>
                    <a:p>
                      <a:pPr algn="r" fontAlgn="b"/>
                      <a:r>
                        <a:rPr lang="en-US" sz="600" b="0" i="0" u="none" strike="noStrike">
                          <a:solidFill>
                            <a:srgbClr val="000000"/>
                          </a:solidFill>
                          <a:effectLst/>
                          <a:latin typeface="Calibri"/>
                        </a:rPr>
                        <a:t>0.96</a:t>
                      </a:r>
                    </a:p>
                  </a:txBody>
                  <a:tcPr marL="5550" marR="5550" marT="5550" marB="0" anchor="b">
                    <a:lnL>
                      <a:noFill/>
                    </a:lnL>
                    <a:lnR>
                      <a:noFill/>
                    </a:lnR>
                    <a:lnT>
                      <a:noFill/>
                    </a:lnT>
                    <a:lnB>
                      <a:noFill/>
                    </a:lnB>
                    <a:solidFill>
                      <a:srgbClr val="EAF4F9"/>
                    </a:solidFill>
                  </a:tcPr>
                </a:tc>
                <a:tc>
                  <a:txBody>
                    <a:bodyPr/>
                    <a:lstStyle/>
                    <a:p>
                      <a:pPr algn="r" fontAlgn="b"/>
                      <a:r>
                        <a:rPr lang="en-US" sz="600" b="0" i="0" u="none" strike="noStrike">
                          <a:solidFill>
                            <a:srgbClr val="000000"/>
                          </a:solidFill>
                          <a:effectLst/>
                          <a:latin typeface="Calibri"/>
                        </a:rPr>
                        <a:t>0.81</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FF7FB"/>
                    </a:solidFill>
                  </a:tcPr>
                </a:tc>
                <a:tc>
                  <a:txBody>
                    <a:bodyPr/>
                    <a:lstStyle/>
                    <a:p>
                      <a:pPr algn="r" fontAlgn="b"/>
                      <a:r>
                        <a:rPr lang="en-US" sz="600" b="0" i="0" u="none" strike="noStrike">
                          <a:solidFill>
                            <a:srgbClr val="000000"/>
                          </a:solidFill>
                          <a:effectLst/>
                          <a:latin typeface="Calibri"/>
                        </a:rPr>
                        <a:t>0.90</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ECF5FA"/>
                    </a:solidFill>
                  </a:tcPr>
                </a:tc>
                <a:tc>
                  <a:txBody>
                    <a:bodyPr/>
                    <a:lstStyle/>
                    <a:p>
                      <a:pPr algn="r" fontAlgn="b"/>
                      <a:r>
                        <a:rPr lang="en-US" sz="600" b="0" i="0" u="none" strike="noStrike">
                          <a:solidFill>
                            <a:srgbClr val="000000"/>
                          </a:solidFill>
                          <a:effectLst/>
                          <a:latin typeface="Calibri"/>
                        </a:rPr>
                        <a:t>1.24</a:t>
                      </a:r>
                    </a:p>
                  </a:txBody>
                  <a:tcPr marL="5550" marR="5550" marT="5550" marB="0" anchor="b">
                    <a:lnL>
                      <a:noFill/>
                    </a:lnL>
                    <a:lnR>
                      <a:noFill/>
                    </a:lnR>
                    <a:lnT>
                      <a:noFill/>
                    </a:lnT>
                    <a:lnB>
                      <a:noFill/>
                    </a:lnB>
                    <a:solidFill>
                      <a:srgbClr val="E1F1F6"/>
                    </a:solidFill>
                  </a:tcPr>
                </a:tc>
                <a:tc>
                  <a:txBody>
                    <a:bodyPr/>
                    <a:lstStyle/>
                    <a:p>
                      <a:pPr algn="r" fontAlgn="b"/>
                      <a:r>
                        <a:rPr lang="en-US" sz="600" b="0" i="0" u="none" strike="noStrike">
                          <a:solidFill>
                            <a:srgbClr val="000000"/>
                          </a:solidFill>
                          <a:effectLst/>
                          <a:latin typeface="Calibri"/>
                        </a:rPr>
                        <a:t>1.54</a:t>
                      </a:r>
                    </a:p>
                  </a:txBody>
                  <a:tcPr marL="5550" marR="5550" marT="5550" marB="0" anchor="b">
                    <a:lnL>
                      <a:noFill/>
                    </a:lnL>
                    <a:lnR>
                      <a:noFill/>
                    </a:lnR>
                    <a:lnT>
                      <a:noFill/>
                    </a:lnT>
                    <a:lnB>
                      <a:noFill/>
                    </a:lnB>
                    <a:solidFill>
                      <a:srgbClr val="D7ECF3"/>
                    </a:solidFill>
                  </a:tcPr>
                </a:tc>
                <a:tc>
                  <a:txBody>
                    <a:bodyPr/>
                    <a:lstStyle/>
                    <a:p>
                      <a:pPr algn="r" fontAlgn="b"/>
                      <a:r>
                        <a:rPr lang="en-US" sz="600" b="0" i="0" u="none" strike="noStrike">
                          <a:solidFill>
                            <a:srgbClr val="000000"/>
                          </a:solidFill>
                          <a:effectLst/>
                          <a:latin typeface="Calibri"/>
                        </a:rPr>
                        <a:t>0.99</a:t>
                      </a:r>
                    </a:p>
                  </a:txBody>
                  <a:tcPr marL="5550" marR="5550" marT="5550" marB="0" anchor="b">
                    <a:lnL>
                      <a:noFill/>
                    </a:lnL>
                    <a:lnR>
                      <a:noFill/>
                    </a:lnR>
                    <a:lnT>
                      <a:noFill/>
                    </a:lnT>
                    <a:lnB>
                      <a:noFill/>
                    </a:lnB>
                    <a:solidFill>
                      <a:srgbClr val="E9F4F9"/>
                    </a:solidFill>
                  </a:tcPr>
                </a:tc>
                <a:tc>
                  <a:txBody>
                    <a:bodyPr/>
                    <a:lstStyle/>
                    <a:p>
                      <a:pPr algn="r" fontAlgn="b"/>
                      <a:r>
                        <a:rPr lang="en-US" sz="600" b="0" i="0" u="none" strike="noStrike">
                          <a:solidFill>
                            <a:srgbClr val="000000"/>
                          </a:solidFill>
                          <a:effectLst/>
                          <a:latin typeface="Calibri"/>
                        </a:rPr>
                        <a:t>1.72</a:t>
                      </a:r>
                    </a:p>
                  </a:txBody>
                  <a:tcPr marL="5550" marR="5550" marT="5550" marB="0" anchor="b">
                    <a:lnL>
                      <a:noFill/>
                    </a:lnL>
                    <a:lnR>
                      <a:noFill/>
                    </a:lnR>
                    <a:lnT>
                      <a:noFill/>
                    </a:lnT>
                    <a:lnB>
                      <a:noFill/>
                    </a:lnB>
                    <a:solidFill>
                      <a:srgbClr val="D2EAF1"/>
                    </a:solidFill>
                  </a:tcPr>
                </a:tc>
                <a:tc>
                  <a:txBody>
                    <a:bodyPr/>
                    <a:lstStyle/>
                    <a:p>
                      <a:pPr algn="r" fontAlgn="b"/>
                      <a:r>
                        <a:rPr lang="en-US" sz="600" b="0" i="0" u="none" strike="noStrike">
                          <a:solidFill>
                            <a:srgbClr val="000000"/>
                          </a:solidFill>
                          <a:effectLst/>
                          <a:latin typeface="Calibri"/>
                        </a:rPr>
                        <a:t>1.78</a:t>
                      </a:r>
                    </a:p>
                  </a:txBody>
                  <a:tcPr marL="5550" marR="5550" marT="5550" marB="0" anchor="b">
                    <a:lnL>
                      <a:noFill/>
                    </a:lnL>
                    <a:lnR>
                      <a:noFill/>
                    </a:lnR>
                    <a:lnT>
                      <a:noFill/>
                    </a:lnT>
                    <a:lnB>
                      <a:noFill/>
                    </a:lnB>
                    <a:solidFill>
                      <a:srgbClr val="D0E9F1"/>
                    </a:solidFill>
                  </a:tcPr>
                </a:tc>
                <a:tc>
                  <a:txBody>
                    <a:bodyPr/>
                    <a:lstStyle/>
                    <a:p>
                      <a:pPr algn="r" fontAlgn="b"/>
                      <a:r>
                        <a:rPr lang="en-US" sz="600" b="0" i="0" u="none" strike="noStrike">
                          <a:solidFill>
                            <a:srgbClr val="000000"/>
                          </a:solidFill>
                          <a:effectLst/>
                          <a:latin typeface="Calibri"/>
                        </a:rPr>
                        <a:t>4.35</a:t>
                      </a:r>
                    </a:p>
                  </a:txBody>
                  <a:tcPr marL="5550" marR="5550" marT="5550" marB="0" anchor="b">
                    <a:lnL>
                      <a:noFill/>
                    </a:lnL>
                    <a:lnR>
                      <a:noFill/>
                    </a:lnR>
                    <a:lnT>
                      <a:noFill/>
                    </a:lnT>
                    <a:lnB>
                      <a:noFill/>
                    </a:lnB>
                    <a:solidFill>
                      <a:srgbClr val="B6DAE7"/>
                    </a:solidFill>
                  </a:tcPr>
                </a:tc>
                <a:tc>
                  <a:txBody>
                    <a:bodyPr/>
                    <a:lstStyle/>
                    <a:p>
                      <a:pPr algn="r" fontAlgn="b"/>
                      <a:r>
                        <a:rPr lang="en-US" sz="600" b="0" i="0" u="none" strike="noStrike">
                          <a:solidFill>
                            <a:srgbClr val="000000"/>
                          </a:solidFill>
                          <a:effectLst/>
                          <a:latin typeface="Calibri"/>
                        </a:rPr>
                        <a:t>8.19</a:t>
                      </a:r>
                    </a:p>
                  </a:txBody>
                  <a:tcPr marL="5550" marR="5550" marT="5550" marB="0" anchor="b">
                    <a:lnL>
                      <a:noFill/>
                    </a:lnL>
                    <a:lnR>
                      <a:noFill/>
                    </a:lnR>
                    <a:lnT>
                      <a:noFill/>
                    </a:lnT>
                    <a:lnB>
                      <a:noFill/>
                    </a:lnB>
                    <a:solidFill>
                      <a:srgbClr val="B2D0E2"/>
                    </a:solidFill>
                  </a:tcPr>
                </a:tc>
                <a:tc>
                  <a:txBody>
                    <a:bodyPr/>
                    <a:lstStyle/>
                    <a:p>
                      <a:pPr algn="r" fontAlgn="b"/>
                      <a:r>
                        <a:rPr lang="en-US" sz="600" b="0" i="0" u="none" strike="noStrike" dirty="0">
                          <a:solidFill>
                            <a:srgbClr val="000000"/>
                          </a:solidFill>
                          <a:effectLst/>
                          <a:latin typeface="Calibri"/>
                        </a:rPr>
                        <a:t>1.08</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6F3F8"/>
                    </a:solidFill>
                  </a:tcPr>
                </a:tc>
                <a:tc>
                  <a:txBody>
                    <a:bodyPr/>
                    <a:lstStyle/>
                    <a:p>
                      <a:pPr algn="r" fontAlgn="b"/>
                      <a:r>
                        <a:rPr lang="en-US" sz="600" b="0" i="0" u="none" strike="noStrike">
                          <a:solidFill>
                            <a:srgbClr val="000000"/>
                          </a:solidFill>
                          <a:effectLst/>
                          <a:latin typeface="Calibri"/>
                        </a:rPr>
                        <a:t>2.23</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9FCFD"/>
                    </a:solidFill>
                  </a:tcPr>
                </a:tc>
              </a:tr>
              <a:tr h="127329">
                <a:tc>
                  <a:txBody>
                    <a:bodyPr/>
                    <a:lstStyle/>
                    <a:p>
                      <a:pPr algn="l" fontAlgn="b"/>
                      <a:r>
                        <a:rPr lang="en-US" sz="600" b="1" i="0" u="none" strike="noStrike" dirty="0" smtClean="0">
                          <a:solidFill>
                            <a:srgbClr val="000000"/>
                          </a:solidFill>
                          <a:effectLst/>
                          <a:latin typeface="Calibri"/>
                        </a:rPr>
                        <a:t>1982</a:t>
                      </a:r>
                      <a:endParaRPr lang="en-US" sz="600" b="1" i="0" u="none" strike="noStrike" dirty="0">
                        <a:solidFill>
                          <a:srgbClr val="000000"/>
                        </a:solidFill>
                        <a:effectLst/>
                        <a:latin typeface="Calibri"/>
                      </a:endParaRP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a:rPr>
                        <a:t>1.09</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E6F3F8"/>
                    </a:solidFill>
                  </a:tcPr>
                </a:tc>
                <a:tc>
                  <a:txBody>
                    <a:bodyPr/>
                    <a:lstStyle/>
                    <a:p>
                      <a:pPr algn="r" fontAlgn="b"/>
                      <a:r>
                        <a:rPr lang="en-US" sz="600" b="0" i="0" u="none" strike="noStrike">
                          <a:solidFill>
                            <a:srgbClr val="000000"/>
                          </a:solidFill>
                          <a:effectLst/>
                          <a:latin typeface="Calibri"/>
                        </a:rPr>
                        <a:t>0.78</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F0F7FB"/>
                    </a:solidFill>
                  </a:tcPr>
                </a:tc>
                <a:tc>
                  <a:txBody>
                    <a:bodyPr/>
                    <a:lstStyle/>
                    <a:p>
                      <a:pPr algn="r" fontAlgn="b"/>
                      <a:r>
                        <a:rPr lang="en-US" sz="600" b="0" i="0" u="none" strike="noStrike">
                          <a:solidFill>
                            <a:srgbClr val="000000"/>
                          </a:solidFill>
                          <a:effectLst/>
                          <a:latin typeface="Calibri"/>
                        </a:rPr>
                        <a:t>0.57</a:t>
                      </a:r>
                    </a:p>
                  </a:txBody>
                  <a:tcPr marL="5550" marR="5550" marT="5550"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7FAFE"/>
                    </a:solidFill>
                  </a:tcPr>
                </a:tc>
                <a:tc>
                  <a:txBody>
                    <a:bodyPr/>
                    <a:lstStyle/>
                    <a:p>
                      <a:pPr algn="r" fontAlgn="b"/>
                      <a:r>
                        <a:rPr lang="en-US" sz="600" b="0" i="0" u="none" strike="noStrike">
                          <a:solidFill>
                            <a:srgbClr val="000000"/>
                          </a:solidFill>
                          <a:effectLst/>
                          <a:latin typeface="Calibri"/>
                        </a:rPr>
                        <a:t>0.44</a:t>
                      </a:r>
                    </a:p>
                  </a:txBody>
                  <a:tcPr marL="5550" marR="5550" marT="5550" marB="0" anchor="b">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BFCFF"/>
                    </a:solidFill>
                  </a:tcPr>
                </a:tc>
                <a:tc>
                  <a:txBody>
                    <a:bodyPr/>
                    <a:lstStyle/>
                    <a:p>
                      <a:pPr algn="r" fontAlgn="b"/>
                      <a:r>
                        <a:rPr lang="en-US" sz="600" b="0" i="0" u="none" strike="noStrike">
                          <a:solidFill>
                            <a:srgbClr val="000000"/>
                          </a:solidFill>
                          <a:effectLst/>
                          <a:latin typeface="Calibri"/>
                        </a:rPr>
                        <a:t>13.27</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ACC3DD"/>
                    </a:solidFill>
                  </a:tcPr>
                </a:tc>
                <a:tc>
                  <a:txBody>
                    <a:bodyPr/>
                    <a:lstStyle/>
                    <a:p>
                      <a:pPr algn="r" fontAlgn="b"/>
                      <a:r>
                        <a:rPr lang="en-US" sz="600" b="0" i="0" u="none" strike="noStrike">
                          <a:solidFill>
                            <a:srgbClr val="000000"/>
                          </a:solidFill>
                          <a:effectLst/>
                          <a:latin typeface="Calibri"/>
                        </a:rPr>
                        <a:t>21.68</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A3ADD4"/>
                    </a:solidFill>
                  </a:tcPr>
                </a:tc>
                <a:tc>
                  <a:txBody>
                    <a:bodyPr/>
                    <a:lstStyle/>
                    <a:p>
                      <a:pPr algn="r" fontAlgn="b"/>
                      <a:r>
                        <a:rPr lang="en-US" sz="600" b="0" i="0" u="none" strike="noStrike">
                          <a:solidFill>
                            <a:srgbClr val="000000"/>
                          </a:solidFill>
                          <a:effectLst/>
                          <a:latin typeface="Calibri"/>
                        </a:rPr>
                        <a:t>28.13</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9C9CCD"/>
                    </a:solidFill>
                  </a:tcPr>
                </a:tc>
                <a:tc>
                  <a:txBody>
                    <a:bodyPr/>
                    <a:lstStyle/>
                    <a:p>
                      <a:pPr algn="r" fontAlgn="b"/>
                      <a:r>
                        <a:rPr lang="en-US" sz="600" b="0" i="0" u="none" strike="noStrike">
                          <a:solidFill>
                            <a:srgbClr val="000000"/>
                          </a:solidFill>
                          <a:effectLst/>
                          <a:latin typeface="Calibri"/>
                        </a:rPr>
                        <a:t>48.68</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8767B7"/>
                    </a:solidFill>
                  </a:tcPr>
                </a:tc>
                <a:tc>
                  <a:txBody>
                    <a:bodyPr/>
                    <a:lstStyle/>
                    <a:p>
                      <a:pPr algn="r" fontAlgn="b"/>
                      <a:r>
                        <a:rPr lang="en-US" sz="600" b="0" i="0" u="none" strike="noStrike">
                          <a:solidFill>
                            <a:srgbClr val="000000"/>
                          </a:solidFill>
                          <a:effectLst/>
                          <a:latin typeface="Calibri"/>
                        </a:rPr>
                        <a:t>19.62</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A5B2D6"/>
                    </a:solidFill>
                  </a:tcPr>
                </a:tc>
                <a:tc>
                  <a:txBody>
                    <a:bodyPr/>
                    <a:lstStyle/>
                    <a:p>
                      <a:pPr algn="r" fontAlgn="b"/>
                      <a:r>
                        <a:rPr lang="en-US" sz="600" b="0" i="0" u="none" strike="noStrike">
                          <a:solidFill>
                            <a:srgbClr val="000000"/>
                          </a:solidFill>
                          <a:effectLst/>
                          <a:latin typeface="Calibri"/>
                        </a:rPr>
                        <a:t>6.70</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B3D4E4"/>
                    </a:solidFill>
                  </a:tcPr>
                </a:tc>
                <a:tc>
                  <a:txBody>
                    <a:bodyPr/>
                    <a:lstStyle/>
                    <a:p>
                      <a:pPr algn="r" fontAlgn="b"/>
                      <a:r>
                        <a:rPr lang="en-US" sz="600" b="0" i="0" u="none" strike="noStrike">
                          <a:solidFill>
                            <a:srgbClr val="000000"/>
                          </a:solidFill>
                          <a:effectLst/>
                          <a:latin typeface="Calibri"/>
                        </a:rPr>
                        <a:t>2.97</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B7DDE8"/>
                    </a:solidFill>
                  </a:tcPr>
                </a:tc>
                <a:tc>
                  <a:txBody>
                    <a:bodyPr/>
                    <a:lstStyle/>
                    <a:p>
                      <a:pPr algn="r" fontAlgn="b"/>
                      <a:r>
                        <a:rPr lang="en-US" sz="600" b="0" i="0" u="none" strike="noStrike">
                          <a:solidFill>
                            <a:srgbClr val="000000"/>
                          </a:solidFill>
                          <a:effectLst/>
                          <a:latin typeface="Calibri"/>
                        </a:rPr>
                        <a:t>1.68</a:t>
                      </a:r>
                    </a:p>
                  </a:txBody>
                  <a:tcPr marL="5550" marR="5550" marT="5550"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3EAF2"/>
                    </a:solidFill>
                  </a:tcPr>
                </a:tc>
                <a:tc>
                  <a:txBody>
                    <a:bodyPr/>
                    <a:lstStyle/>
                    <a:p>
                      <a:pPr algn="r" fontAlgn="b"/>
                      <a:r>
                        <a:rPr lang="en-US" sz="600" b="0" i="0" u="none" strike="noStrike">
                          <a:solidFill>
                            <a:srgbClr val="000000"/>
                          </a:solidFill>
                          <a:effectLst/>
                          <a:latin typeface="Calibri"/>
                        </a:rPr>
                        <a:t>12.13</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9487C4"/>
                    </a:solidFill>
                  </a:tcPr>
                </a:tc>
              </a:tr>
              <a:tr h="127329">
                <a:tc>
                  <a:txBody>
                    <a:bodyPr/>
                    <a:lstStyle/>
                    <a:p>
                      <a:pPr algn="l" fontAlgn="b"/>
                      <a:r>
                        <a:rPr lang="en-US" sz="600" b="1" i="0" u="none" strike="noStrike" dirty="0" smtClean="0">
                          <a:solidFill>
                            <a:srgbClr val="FF0000"/>
                          </a:solidFill>
                          <a:effectLst/>
                          <a:latin typeface="Calibri"/>
                        </a:rPr>
                        <a:t>1983</a:t>
                      </a:r>
                      <a:endParaRPr lang="en-US" sz="600" b="1" i="0" u="none" strike="noStrike" dirty="0">
                        <a:solidFill>
                          <a:srgbClr val="FF0000"/>
                        </a:solidFill>
                        <a:effectLst/>
                        <a:latin typeface="Calibri"/>
                      </a:endParaRPr>
                    </a:p>
                  </a:txBody>
                  <a:tcPr marL="5550" marR="5550" marT="55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a:rPr>
                        <a:t>10.28</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FCAE0"/>
                    </a:solidFill>
                  </a:tcPr>
                </a:tc>
                <a:tc>
                  <a:txBody>
                    <a:bodyPr/>
                    <a:lstStyle/>
                    <a:p>
                      <a:pPr algn="r" fontAlgn="b"/>
                      <a:r>
                        <a:rPr lang="en-US" sz="600" b="0" i="0" u="none" strike="noStrike">
                          <a:solidFill>
                            <a:srgbClr val="000000"/>
                          </a:solidFill>
                          <a:effectLst/>
                          <a:latin typeface="Calibri"/>
                        </a:rPr>
                        <a:t>2.93</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DE8"/>
                    </a:solidFill>
                  </a:tcPr>
                </a:tc>
                <a:tc>
                  <a:txBody>
                    <a:bodyPr/>
                    <a:lstStyle/>
                    <a:p>
                      <a:pPr algn="r" fontAlgn="b"/>
                      <a:r>
                        <a:rPr lang="en-US" sz="600" b="0" i="0" u="none" strike="noStrike">
                          <a:solidFill>
                            <a:srgbClr val="000000"/>
                          </a:solidFill>
                          <a:effectLst/>
                          <a:latin typeface="Calibri"/>
                        </a:rPr>
                        <a:t>1.65</a:t>
                      </a:r>
                    </a:p>
                  </a:txBody>
                  <a:tcPr marL="5550" marR="5550" marT="555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4EBF2"/>
                    </a:solidFill>
                  </a:tcPr>
                </a:tc>
                <a:tc>
                  <a:txBody>
                    <a:bodyPr/>
                    <a:lstStyle/>
                    <a:p>
                      <a:pPr algn="r" fontAlgn="b"/>
                      <a:r>
                        <a:rPr lang="en-US" sz="600" b="0" i="0" u="none" strike="noStrike">
                          <a:solidFill>
                            <a:srgbClr val="000000"/>
                          </a:solidFill>
                          <a:effectLst/>
                          <a:latin typeface="Calibri"/>
                        </a:rPr>
                        <a:t>1.98</a:t>
                      </a:r>
                    </a:p>
                  </a:txBody>
                  <a:tcPr marL="5550" marR="5550" marT="555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9E6EE"/>
                    </a:solidFill>
                  </a:tcPr>
                </a:tc>
                <a:tc>
                  <a:txBody>
                    <a:bodyPr/>
                    <a:lstStyle/>
                    <a:p>
                      <a:pPr algn="r" fontAlgn="b"/>
                      <a:r>
                        <a:rPr lang="en-US" sz="600" b="0" i="0" u="none" strike="noStrike">
                          <a:solidFill>
                            <a:srgbClr val="000000"/>
                          </a:solidFill>
                          <a:effectLst/>
                          <a:latin typeface="Calibri"/>
                        </a:rPr>
                        <a:t>3.66</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CE7"/>
                    </a:solidFill>
                  </a:tcPr>
                </a:tc>
                <a:tc>
                  <a:txBody>
                    <a:bodyPr/>
                    <a:lstStyle/>
                    <a:p>
                      <a:pPr algn="r" fontAlgn="b"/>
                      <a:r>
                        <a:rPr lang="en-US" sz="600" b="0" i="0" u="none" strike="noStrike">
                          <a:solidFill>
                            <a:srgbClr val="000000"/>
                          </a:solidFill>
                          <a:effectLst/>
                          <a:latin typeface="Calibri"/>
                        </a:rPr>
                        <a:t>8.66</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CFE2"/>
                    </a:solidFill>
                  </a:tcPr>
                </a:tc>
                <a:tc>
                  <a:txBody>
                    <a:bodyPr/>
                    <a:lstStyle/>
                    <a:p>
                      <a:pPr algn="r" fontAlgn="b"/>
                      <a:r>
                        <a:rPr lang="en-US" sz="600" b="0" i="0" u="none" strike="noStrike">
                          <a:solidFill>
                            <a:srgbClr val="000000"/>
                          </a:solidFill>
                          <a:effectLst/>
                          <a:latin typeface="Calibri"/>
                        </a:rPr>
                        <a:t>6.23</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D5E5"/>
                    </a:solidFill>
                  </a:tcPr>
                </a:tc>
                <a:tc>
                  <a:txBody>
                    <a:bodyPr/>
                    <a:lstStyle/>
                    <a:p>
                      <a:pPr algn="r" fontAlgn="b"/>
                      <a:r>
                        <a:rPr lang="en-US" sz="600" b="0" i="0" u="none" strike="noStrike">
                          <a:solidFill>
                            <a:srgbClr val="000000"/>
                          </a:solidFill>
                          <a:effectLst/>
                          <a:latin typeface="Calibri"/>
                        </a:rPr>
                        <a:t>26.35</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EA1CF"/>
                    </a:solidFill>
                  </a:tcPr>
                </a:tc>
                <a:tc>
                  <a:txBody>
                    <a:bodyPr/>
                    <a:lstStyle/>
                    <a:p>
                      <a:pPr algn="r" fontAlgn="b"/>
                      <a:r>
                        <a:rPr lang="en-US" sz="600" b="0" i="0" u="none" strike="noStrike">
                          <a:solidFill>
                            <a:srgbClr val="000000"/>
                          </a:solidFill>
                          <a:effectLst/>
                          <a:latin typeface="Calibri"/>
                        </a:rPr>
                        <a:t>6.95</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D3E4"/>
                    </a:solidFill>
                  </a:tcPr>
                </a:tc>
                <a:tc>
                  <a:txBody>
                    <a:bodyPr/>
                    <a:lstStyle/>
                    <a:p>
                      <a:pPr algn="r" fontAlgn="b"/>
                      <a:r>
                        <a:rPr lang="en-US" sz="600" b="0" i="0" u="none" strike="noStrike">
                          <a:solidFill>
                            <a:srgbClr val="000000"/>
                          </a:solidFill>
                          <a:effectLst/>
                          <a:latin typeface="Calibri"/>
                        </a:rPr>
                        <a:t>3.48</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CE7"/>
                    </a:solidFill>
                  </a:tcPr>
                </a:tc>
                <a:tc>
                  <a:txBody>
                    <a:bodyPr/>
                    <a:lstStyle/>
                    <a:p>
                      <a:pPr algn="r" fontAlgn="b"/>
                      <a:r>
                        <a:rPr lang="en-US" sz="600" b="0" i="0" u="none" strike="noStrike">
                          <a:solidFill>
                            <a:srgbClr val="000000"/>
                          </a:solidFill>
                          <a:effectLst/>
                          <a:latin typeface="Calibri"/>
                        </a:rPr>
                        <a:t>3.22</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DE8"/>
                    </a:solidFill>
                  </a:tcPr>
                </a:tc>
                <a:tc>
                  <a:txBody>
                    <a:bodyPr/>
                    <a:lstStyle/>
                    <a:p>
                      <a:pPr algn="r" fontAlgn="b"/>
                      <a:r>
                        <a:rPr lang="en-US" sz="600" b="0" i="0" u="none" strike="noStrike">
                          <a:solidFill>
                            <a:srgbClr val="000000"/>
                          </a:solidFill>
                          <a:effectLst/>
                          <a:latin typeface="Calibri"/>
                        </a:rPr>
                        <a:t>1.17</a:t>
                      </a:r>
                    </a:p>
                  </a:txBody>
                  <a:tcPr marL="5550" marR="5550" marT="555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F2F7"/>
                    </a:solidFill>
                  </a:tcPr>
                </a:tc>
                <a:tc>
                  <a:txBody>
                    <a:bodyPr/>
                    <a:lstStyle/>
                    <a:p>
                      <a:pPr algn="r" fontAlgn="b"/>
                      <a:r>
                        <a:rPr lang="en-US" sz="600" b="0" i="0" u="none" strike="noStrike">
                          <a:solidFill>
                            <a:srgbClr val="000000"/>
                          </a:solidFill>
                          <a:effectLst/>
                          <a:latin typeface="Calibri"/>
                        </a:rPr>
                        <a:t>6.38</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CEE1"/>
                    </a:solidFill>
                  </a:tcPr>
                </a:tc>
              </a:tr>
              <a:tr h="121266">
                <a:tc>
                  <a:txBody>
                    <a:bodyPr/>
                    <a:lstStyle/>
                    <a:p>
                      <a:pPr algn="l" fontAlgn="b"/>
                      <a:r>
                        <a:rPr lang="en-US" sz="600" b="1" i="0" u="none" strike="noStrike" dirty="0" smtClean="0">
                          <a:solidFill>
                            <a:srgbClr val="000000"/>
                          </a:solidFill>
                          <a:effectLst/>
                          <a:latin typeface="Calibri"/>
                        </a:rPr>
                        <a:t>1984</a:t>
                      </a:r>
                      <a:endParaRPr lang="en-US" sz="600" b="1" i="0" u="none" strike="noStrike" dirty="0">
                        <a:solidFill>
                          <a:srgbClr val="000000"/>
                        </a:solidFill>
                        <a:effectLst/>
                        <a:latin typeface="Calibri"/>
                      </a:endParaRP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Calibri"/>
                        </a:rPr>
                        <a:t>1.37</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DDEFF5"/>
                    </a:solidFill>
                  </a:tcPr>
                </a:tc>
                <a:tc>
                  <a:txBody>
                    <a:bodyPr/>
                    <a:lstStyle/>
                    <a:p>
                      <a:pPr algn="r" fontAlgn="b"/>
                      <a:r>
                        <a:rPr lang="en-US" sz="600" b="0" i="0" u="none" strike="noStrike">
                          <a:solidFill>
                            <a:srgbClr val="000000"/>
                          </a:solidFill>
                          <a:effectLst/>
                          <a:latin typeface="Calibri"/>
                        </a:rPr>
                        <a:t>1.60</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D6ECF3"/>
                    </a:solidFill>
                  </a:tcPr>
                </a:tc>
                <a:tc>
                  <a:txBody>
                    <a:bodyPr/>
                    <a:lstStyle/>
                    <a:p>
                      <a:pPr algn="r" fontAlgn="b"/>
                      <a:r>
                        <a:rPr lang="en-US" sz="600" b="0" i="0" u="none" strike="noStrike">
                          <a:solidFill>
                            <a:srgbClr val="000000"/>
                          </a:solidFill>
                          <a:effectLst/>
                          <a:latin typeface="Calibri"/>
                        </a:rPr>
                        <a:t>0.98</a:t>
                      </a:r>
                    </a:p>
                  </a:txBody>
                  <a:tcPr marL="5550" marR="5550" marT="555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EAF4F9"/>
                    </a:solidFill>
                  </a:tcPr>
                </a:tc>
                <a:tc>
                  <a:txBody>
                    <a:bodyPr/>
                    <a:lstStyle/>
                    <a:p>
                      <a:pPr algn="r" fontAlgn="b"/>
                      <a:r>
                        <a:rPr lang="en-US" sz="600" b="0" i="0" u="none" strike="noStrike">
                          <a:solidFill>
                            <a:srgbClr val="000000"/>
                          </a:solidFill>
                          <a:effectLst/>
                          <a:latin typeface="Calibri"/>
                        </a:rPr>
                        <a:t>1.39</a:t>
                      </a:r>
                    </a:p>
                  </a:txBody>
                  <a:tcPr marL="5550" marR="5550" marT="555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CEEF5"/>
                    </a:solidFill>
                  </a:tcPr>
                </a:tc>
                <a:tc>
                  <a:txBody>
                    <a:bodyPr/>
                    <a:lstStyle/>
                    <a:p>
                      <a:pPr algn="r" fontAlgn="b"/>
                      <a:r>
                        <a:rPr lang="en-US" sz="600" b="0" i="0" u="none" strike="noStrike">
                          <a:solidFill>
                            <a:srgbClr val="000000"/>
                          </a:solidFill>
                          <a:effectLst/>
                          <a:latin typeface="Calibri"/>
                        </a:rPr>
                        <a:t>5.20</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B5D8E6"/>
                    </a:solidFill>
                  </a:tcPr>
                </a:tc>
                <a:tc>
                  <a:txBody>
                    <a:bodyPr/>
                    <a:lstStyle/>
                    <a:p>
                      <a:pPr algn="r" fontAlgn="b"/>
                      <a:r>
                        <a:rPr lang="en-US" sz="600" b="0" i="0" u="none" strike="noStrike">
                          <a:solidFill>
                            <a:srgbClr val="000000"/>
                          </a:solidFill>
                          <a:effectLst/>
                          <a:latin typeface="Calibri"/>
                        </a:rPr>
                        <a:t>6.01</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B4D5E5"/>
                    </a:solidFill>
                  </a:tcPr>
                </a:tc>
                <a:tc>
                  <a:txBody>
                    <a:bodyPr/>
                    <a:lstStyle/>
                    <a:p>
                      <a:pPr algn="r" fontAlgn="b"/>
                      <a:r>
                        <a:rPr lang="en-US" sz="600" b="0" i="0" u="none" strike="noStrike">
                          <a:solidFill>
                            <a:srgbClr val="000000"/>
                          </a:solidFill>
                          <a:effectLst/>
                          <a:latin typeface="Calibri"/>
                        </a:rPr>
                        <a:t>7.64</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B2D1E3"/>
                    </a:solidFill>
                  </a:tcPr>
                </a:tc>
                <a:tc>
                  <a:txBody>
                    <a:bodyPr/>
                    <a:lstStyle/>
                    <a:p>
                      <a:pPr algn="r" fontAlgn="b"/>
                      <a:r>
                        <a:rPr lang="en-US" sz="600" b="0" i="0" u="none" strike="noStrike">
                          <a:solidFill>
                            <a:srgbClr val="000000"/>
                          </a:solidFill>
                          <a:effectLst/>
                          <a:latin typeface="Calibri"/>
                        </a:rPr>
                        <a:t>11.66</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AEC7DF"/>
                    </a:solidFill>
                  </a:tcPr>
                </a:tc>
                <a:tc>
                  <a:txBody>
                    <a:bodyPr/>
                    <a:lstStyle/>
                    <a:p>
                      <a:pPr algn="r" fontAlgn="b"/>
                      <a:r>
                        <a:rPr lang="en-US" sz="600" b="0" i="0" u="none" strike="noStrike">
                          <a:solidFill>
                            <a:srgbClr val="000000"/>
                          </a:solidFill>
                          <a:effectLst/>
                          <a:latin typeface="Calibri"/>
                        </a:rPr>
                        <a:t>19.97</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A5B1D6"/>
                    </a:solidFill>
                  </a:tcPr>
                </a:tc>
                <a:tc>
                  <a:txBody>
                    <a:bodyPr/>
                    <a:lstStyle/>
                    <a:p>
                      <a:pPr algn="r" fontAlgn="b"/>
                      <a:r>
                        <a:rPr lang="en-US" sz="600" b="0" i="0" u="none" strike="noStrike">
                          <a:solidFill>
                            <a:srgbClr val="000000"/>
                          </a:solidFill>
                          <a:effectLst/>
                          <a:latin typeface="Calibri"/>
                        </a:rPr>
                        <a:t>3.06</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B7DDE8"/>
                    </a:solidFill>
                  </a:tcPr>
                </a:tc>
                <a:tc>
                  <a:txBody>
                    <a:bodyPr/>
                    <a:lstStyle/>
                    <a:p>
                      <a:pPr algn="r" fontAlgn="b"/>
                      <a:r>
                        <a:rPr lang="en-US" sz="600" b="0" i="0" u="none" strike="noStrike">
                          <a:solidFill>
                            <a:srgbClr val="000000"/>
                          </a:solidFill>
                          <a:effectLst/>
                          <a:latin typeface="Calibri"/>
                        </a:rPr>
                        <a:t>2.57</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B7DEE8"/>
                    </a:solidFill>
                  </a:tcPr>
                </a:tc>
                <a:tc>
                  <a:txBody>
                    <a:bodyPr/>
                    <a:lstStyle/>
                    <a:p>
                      <a:pPr algn="r" fontAlgn="b"/>
                      <a:r>
                        <a:rPr lang="en-US" sz="600" b="0" i="0" u="none" strike="noStrike">
                          <a:solidFill>
                            <a:srgbClr val="000000"/>
                          </a:solidFill>
                          <a:effectLst/>
                          <a:latin typeface="Calibri"/>
                        </a:rPr>
                        <a:t>0.72</a:t>
                      </a:r>
                    </a:p>
                  </a:txBody>
                  <a:tcPr marL="5550" marR="5550" marT="555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F8FC"/>
                    </a:solidFill>
                  </a:tcPr>
                </a:tc>
                <a:tc>
                  <a:txBody>
                    <a:bodyPr/>
                    <a:lstStyle/>
                    <a:p>
                      <a:pPr algn="r" fontAlgn="b"/>
                      <a:r>
                        <a:rPr lang="en-US" sz="600" b="0" i="0" u="none" strike="noStrike">
                          <a:solidFill>
                            <a:srgbClr val="000000"/>
                          </a:solidFill>
                          <a:effectLst/>
                          <a:latin typeface="Calibri"/>
                        </a:rPr>
                        <a:t>5.18</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7DCE8"/>
                    </a:solidFill>
                  </a:tcPr>
                </a:tc>
              </a:tr>
              <a:tr h="121266">
                <a:tc>
                  <a:txBody>
                    <a:bodyPr/>
                    <a:lstStyle/>
                    <a:p>
                      <a:pPr algn="l" fontAlgn="b"/>
                      <a:r>
                        <a:rPr lang="en-US" sz="600" b="1" i="0" u="none" strike="noStrike" dirty="0" smtClean="0">
                          <a:solidFill>
                            <a:srgbClr val="000000"/>
                          </a:solidFill>
                          <a:effectLst/>
                          <a:latin typeface="Calibri"/>
                        </a:rPr>
                        <a:t>1985</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0.97</a:t>
                      </a:r>
                    </a:p>
                  </a:txBody>
                  <a:tcPr marL="5550" marR="5550" marT="5550" marB="0" anchor="b">
                    <a:lnL>
                      <a:noFill/>
                    </a:lnL>
                    <a:lnR>
                      <a:noFill/>
                    </a:lnR>
                    <a:lnT>
                      <a:noFill/>
                    </a:lnT>
                    <a:lnB>
                      <a:noFill/>
                    </a:lnB>
                    <a:solidFill>
                      <a:srgbClr val="EAF4F9"/>
                    </a:solidFill>
                  </a:tcPr>
                </a:tc>
                <a:tc>
                  <a:txBody>
                    <a:bodyPr/>
                    <a:lstStyle/>
                    <a:p>
                      <a:pPr algn="r" fontAlgn="b"/>
                      <a:r>
                        <a:rPr lang="en-US" sz="600" b="0" i="0" u="none" strike="noStrike">
                          <a:solidFill>
                            <a:srgbClr val="000000"/>
                          </a:solidFill>
                          <a:effectLst/>
                          <a:latin typeface="Calibri"/>
                        </a:rPr>
                        <a:t>1.04</a:t>
                      </a:r>
                    </a:p>
                  </a:txBody>
                  <a:tcPr marL="5550" marR="5550" marT="5550" marB="0" anchor="b">
                    <a:lnL>
                      <a:noFill/>
                    </a:lnL>
                    <a:lnR>
                      <a:noFill/>
                    </a:lnR>
                    <a:lnT>
                      <a:noFill/>
                    </a:lnT>
                    <a:lnB>
                      <a:noFill/>
                    </a:lnB>
                    <a:solidFill>
                      <a:srgbClr val="E8F3F9"/>
                    </a:solidFill>
                  </a:tcPr>
                </a:tc>
                <a:tc>
                  <a:txBody>
                    <a:bodyPr/>
                    <a:lstStyle/>
                    <a:p>
                      <a:pPr algn="r" fontAlgn="b"/>
                      <a:r>
                        <a:rPr lang="en-US" sz="600" b="0" i="0" u="none" strike="noStrike">
                          <a:solidFill>
                            <a:srgbClr val="000000"/>
                          </a:solidFill>
                          <a:effectLst/>
                          <a:latin typeface="Calibri"/>
                        </a:rPr>
                        <a:t>0.75</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F1F7FC"/>
                    </a:solidFill>
                  </a:tcPr>
                </a:tc>
                <a:tc>
                  <a:txBody>
                    <a:bodyPr/>
                    <a:lstStyle/>
                    <a:p>
                      <a:pPr algn="r" fontAlgn="b"/>
                      <a:r>
                        <a:rPr lang="en-US" sz="600" b="0" i="0" u="none" strike="noStrike">
                          <a:solidFill>
                            <a:srgbClr val="000000"/>
                          </a:solidFill>
                          <a:effectLst/>
                          <a:latin typeface="Calibri"/>
                        </a:rPr>
                        <a:t>0.68</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F3F8FC"/>
                    </a:solidFill>
                  </a:tcPr>
                </a:tc>
                <a:tc>
                  <a:txBody>
                    <a:bodyPr/>
                    <a:lstStyle/>
                    <a:p>
                      <a:pPr algn="r" fontAlgn="b"/>
                      <a:r>
                        <a:rPr lang="en-US" sz="600" b="0" i="0" u="none" strike="noStrike">
                          <a:solidFill>
                            <a:srgbClr val="000000"/>
                          </a:solidFill>
                          <a:effectLst/>
                          <a:latin typeface="Calibri"/>
                        </a:rPr>
                        <a:t>1.07</a:t>
                      </a:r>
                    </a:p>
                  </a:txBody>
                  <a:tcPr marL="5550" marR="5550" marT="5550" marB="0" anchor="b">
                    <a:lnL>
                      <a:noFill/>
                    </a:lnL>
                    <a:lnR>
                      <a:noFill/>
                    </a:lnR>
                    <a:lnT>
                      <a:noFill/>
                    </a:lnT>
                    <a:lnB>
                      <a:noFill/>
                    </a:lnB>
                    <a:solidFill>
                      <a:srgbClr val="E7F3F8"/>
                    </a:solidFill>
                  </a:tcPr>
                </a:tc>
                <a:tc>
                  <a:txBody>
                    <a:bodyPr/>
                    <a:lstStyle/>
                    <a:p>
                      <a:pPr algn="r" fontAlgn="b"/>
                      <a:r>
                        <a:rPr lang="en-US" sz="600" b="0" i="0" u="none" strike="noStrike">
                          <a:solidFill>
                            <a:srgbClr val="000000"/>
                          </a:solidFill>
                          <a:effectLst/>
                          <a:latin typeface="Calibri"/>
                        </a:rPr>
                        <a:t>13.76</a:t>
                      </a:r>
                    </a:p>
                  </a:txBody>
                  <a:tcPr marL="5550" marR="5550" marT="5550" marB="0" anchor="b">
                    <a:lnL>
                      <a:noFill/>
                    </a:lnL>
                    <a:lnR>
                      <a:noFill/>
                    </a:lnR>
                    <a:lnT>
                      <a:noFill/>
                    </a:lnT>
                    <a:lnB>
                      <a:noFill/>
                    </a:lnB>
                    <a:solidFill>
                      <a:srgbClr val="ACC1DC"/>
                    </a:solidFill>
                  </a:tcPr>
                </a:tc>
                <a:tc>
                  <a:txBody>
                    <a:bodyPr/>
                    <a:lstStyle/>
                    <a:p>
                      <a:pPr algn="r" fontAlgn="b"/>
                      <a:r>
                        <a:rPr lang="en-US" sz="600" b="0" i="0" u="none" strike="noStrike">
                          <a:solidFill>
                            <a:srgbClr val="000000"/>
                          </a:solidFill>
                          <a:effectLst/>
                          <a:latin typeface="Calibri"/>
                        </a:rPr>
                        <a:t>2.94</a:t>
                      </a:r>
                    </a:p>
                  </a:txBody>
                  <a:tcPr marL="5550" marR="5550" marT="5550" marB="0" anchor="b">
                    <a:lnL>
                      <a:noFill/>
                    </a:lnL>
                    <a:lnR>
                      <a:noFill/>
                    </a:lnR>
                    <a:lnT>
                      <a:noFill/>
                    </a:lnT>
                    <a:lnB>
                      <a:noFill/>
                    </a:lnB>
                    <a:solidFill>
                      <a:srgbClr val="B7DDE8"/>
                    </a:solidFill>
                  </a:tcPr>
                </a:tc>
                <a:tc>
                  <a:txBody>
                    <a:bodyPr/>
                    <a:lstStyle/>
                    <a:p>
                      <a:pPr algn="r" fontAlgn="b"/>
                      <a:r>
                        <a:rPr lang="en-US" sz="600" b="0" i="0" u="none" strike="noStrike">
                          <a:solidFill>
                            <a:srgbClr val="000000"/>
                          </a:solidFill>
                          <a:effectLst/>
                          <a:latin typeface="Calibri"/>
                        </a:rPr>
                        <a:t>1.89</a:t>
                      </a:r>
                    </a:p>
                  </a:txBody>
                  <a:tcPr marL="5550" marR="5550" marT="5550" marB="0" anchor="b">
                    <a:lnL>
                      <a:noFill/>
                    </a:lnL>
                    <a:lnR>
                      <a:noFill/>
                    </a:lnR>
                    <a:lnT>
                      <a:noFill/>
                    </a:lnT>
                    <a:lnB>
                      <a:noFill/>
                    </a:lnB>
                    <a:solidFill>
                      <a:srgbClr val="CCE7EF"/>
                    </a:solidFill>
                  </a:tcPr>
                </a:tc>
                <a:tc>
                  <a:txBody>
                    <a:bodyPr/>
                    <a:lstStyle/>
                    <a:p>
                      <a:pPr algn="r" fontAlgn="b"/>
                      <a:r>
                        <a:rPr lang="en-US" sz="600" b="0" i="0" u="none" strike="noStrike">
                          <a:solidFill>
                            <a:srgbClr val="000000"/>
                          </a:solidFill>
                          <a:effectLst/>
                          <a:latin typeface="Calibri"/>
                        </a:rPr>
                        <a:t>1.88</a:t>
                      </a:r>
                    </a:p>
                  </a:txBody>
                  <a:tcPr marL="5550" marR="5550" marT="5550" marB="0" anchor="b">
                    <a:lnL>
                      <a:noFill/>
                    </a:lnL>
                    <a:lnR>
                      <a:noFill/>
                    </a:lnR>
                    <a:lnT>
                      <a:noFill/>
                    </a:lnT>
                    <a:lnB>
                      <a:noFill/>
                    </a:lnB>
                    <a:solidFill>
                      <a:srgbClr val="CCE8EF"/>
                    </a:solidFill>
                  </a:tcPr>
                </a:tc>
                <a:tc>
                  <a:txBody>
                    <a:bodyPr/>
                    <a:lstStyle/>
                    <a:p>
                      <a:pPr algn="r" fontAlgn="b"/>
                      <a:r>
                        <a:rPr lang="en-US" sz="600" b="0" i="0" u="none" strike="noStrike">
                          <a:solidFill>
                            <a:srgbClr val="000000"/>
                          </a:solidFill>
                          <a:effectLst/>
                          <a:latin typeface="Calibri"/>
                        </a:rPr>
                        <a:t>0.95</a:t>
                      </a:r>
                    </a:p>
                  </a:txBody>
                  <a:tcPr marL="5550" marR="5550" marT="5550" marB="0" anchor="b">
                    <a:lnL>
                      <a:noFill/>
                    </a:lnL>
                    <a:lnR>
                      <a:noFill/>
                    </a:lnR>
                    <a:lnT>
                      <a:noFill/>
                    </a:lnT>
                    <a:lnB>
                      <a:noFill/>
                    </a:lnB>
                    <a:solidFill>
                      <a:srgbClr val="EBF5FA"/>
                    </a:solidFill>
                  </a:tcPr>
                </a:tc>
                <a:tc>
                  <a:txBody>
                    <a:bodyPr/>
                    <a:lstStyle/>
                    <a:p>
                      <a:pPr algn="r" fontAlgn="b"/>
                      <a:r>
                        <a:rPr lang="en-US" sz="600" b="0" i="0" u="none" strike="noStrike">
                          <a:solidFill>
                            <a:srgbClr val="000000"/>
                          </a:solidFill>
                          <a:effectLst/>
                          <a:latin typeface="Calibri"/>
                        </a:rPr>
                        <a:t>1.41</a:t>
                      </a:r>
                    </a:p>
                  </a:txBody>
                  <a:tcPr marL="5550" marR="5550" marT="5550" marB="0" anchor="b">
                    <a:lnL>
                      <a:noFill/>
                    </a:lnL>
                    <a:lnR>
                      <a:noFill/>
                    </a:lnR>
                    <a:lnT>
                      <a:noFill/>
                    </a:lnT>
                    <a:lnB>
                      <a:noFill/>
                    </a:lnB>
                    <a:solidFill>
                      <a:srgbClr val="DCEEF5"/>
                    </a:solidFill>
                  </a:tcPr>
                </a:tc>
                <a:tc>
                  <a:txBody>
                    <a:bodyPr/>
                    <a:lstStyle/>
                    <a:p>
                      <a:pPr algn="r" fontAlgn="b"/>
                      <a:r>
                        <a:rPr lang="en-US" sz="600" b="0" i="0" u="none" strike="noStrike">
                          <a:solidFill>
                            <a:srgbClr val="000000"/>
                          </a:solidFill>
                          <a:effectLst/>
                          <a:latin typeface="Calibri"/>
                        </a:rPr>
                        <a:t>1.03</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8F3F9"/>
                    </a:solidFill>
                  </a:tcPr>
                </a:tc>
                <a:tc>
                  <a:txBody>
                    <a:bodyPr/>
                    <a:lstStyle/>
                    <a:p>
                      <a:pPr algn="r" fontAlgn="b"/>
                      <a:r>
                        <a:rPr lang="en-US" sz="600" b="0" i="0" u="none" strike="noStrike">
                          <a:solidFill>
                            <a:srgbClr val="000000"/>
                          </a:solidFill>
                          <a:effectLst/>
                          <a:latin typeface="Calibri"/>
                        </a:rPr>
                        <a:t>2.36</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6FBFC"/>
                    </a:solidFill>
                  </a:tcPr>
                </a:tc>
              </a:tr>
              <a:tr h="121266">
                <a:tc>
                  <a:txBody>
                    <a:bodyPr/>
                    <a:lstStyle/>
                    <a:p>
                      <a:pPr algn="l" fontAlgn="b"/>
                      <a:r>
                        <a:rPr lang="en-US" sz="600" b="1" i="0" u="none" strike="noStrike" dirty="0" smtClean="0">
                          <a:solidFill>
                            <a:srgbClr val="000000"/>
                          </a:solidFill>
                          <a:effectLst/>
                          <a:latin typeface="Calibri"/>
                        </a:rPr>
                        <a:t>1985</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1.11</a:t>
                      </a:r>
                    </a:p>
                  </a:txBody>
                  <a:tcPr marL="5550" marR="5550" marT="5550" marB="0" anchor="b">
                    <a:lnL>
                      <a:noFill/>
                    </a:lnL>
                    <a:lnR>
                      <a:noFill/>
                    </a:lnR>
                    <a:lnT>
                      <a:noFill/>
                    </a:lnT>
                    <a:lnB>
                      <a:noFill/>
                    </a:lnB>
                    <a:solidFill>
                      <a:srgbClr val="E5F2F8"/>
                    </a:solidFill>
                  </a:tcPr>
                </a:tc>
                <a:tc>
                  <a:txBody>
                    <a:bodyPr/>
                    <a:lstStyle/>
                    <a:p>
                      <a:pPr algn="r" fontAlgn="b"/>
                      <a:r>
                        <a:rPr lang="en-US" sz="600" b="0" i="0" u="none" strike="noStrike">
                          <a:solidFill>
                            <a:srgbClr val="000000"/>
                          </a:solidFill>
                          <a:effectLst/>
                          <a:latin typeface="Calibri"/>
                        </a:rPr>
                        <a:t>0.72</a:t>
                      </a:r>
                    </a:p>
                  </a:txBody>
                  <a:tcPr marL="5550" marR="5550" marT="5550" marB="0" anchor="b">
                    <a:lnL>
                      <a:noFill/>
                    </a:lnL>
                    <a:lnR>
                      <a:noFill/>
                    </a:lnR>
                    <a:lnT>
                      <a:noFill/>
                    </a:lnT>
                    <a:lnB>
                      <a:noFill/>
                    </a:lnB>
                    <a:solidFill>
                      <a:srgbClr val="F2F8FC"/>
                    </a:solidFill>
                  </a:tcPr>
                </a:tc>
                <a:tc>
                  <a:txBody>
                    <a:bodyPr/>
                    <a:lstStyle/>
                    <a:p>
                      <a:pPr algn="r" fontAlgn="b"/>
                      <a:r>
                        <a:rPr lang="en-US" sz="600" b="0" i="0" u="none" strike="noStrike">
                          <a:solidFill>
                            <a:srgbClr val="000000"/>
                          </a:solidFill>
                          <a:effectLst/>
                          <a:latin typeface="Calibri"/>
                        </a:rPr>
                        <a:t>0.71</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F2F8FC"/>
                    </a:solidFill>
                  </a:tcPr>
                </a:tc>
                <a:tc>
                  <a:txBody>
                    <a:bodyPr/>
                    <a:lstStyle/>
                    <a:p>
                      <a:pPr algn="r" fontAlgn="b"/>
                      <a:r>
                        <a:rPr lang="en-US" sz="600" b="0" i="0" u="none" strike="noStrike">
                          <a:solidFill>
                            <a:srgbClr val="000000"/>
                          </a:solidFill>
                          <a:effectLst/>
                          <a:latin typeface="Calibri"/>
                        </a:rPr>
                        <a:t>0.89</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ECF5FA"/>
                    </a:solidFill>
                  </a:tcPr>
                </a:tc>
                <a:tc>
                  <a:txBody>
                    <a:bodyPr/>
                    <a:lstStyle/>
                    <a:p>
                      <a:pPr algn="r" fontAlgn="b"/>
                      <a:r>
                        <a:rPr lang="en-US" sz="600" b="0" i="0" u="none" strike="noStrike">
                          <a:solidFill>
                            <a:srgbClr val="000000"/>
                          </a:solidFill>
                          <a:effectLst/>
                          <a:latin typeface="Calibri"/>
                        </a:rPr>
                        <a:t>5.09</a:t>
                      </a:r>
                    </a:p>
                  </a:txBody>
                  <a:tcPr marL="5550" marR="5550" marT="5550" marB="0" anchor="b">
                    <a:lnL>
                      <a:noFill/>
                    </a:lnL>
                    <a:lnR>
                      <a:noFill/>
                    </a:lnR>
                    <a:lnT>
                      <a:noFill/>
                    </a:lnT>
                    <a:lnB>
                      <a:noFill/>
                    </a:lnB>
                    <a:solidFill>
                      <a:srgbClr val="B5D8E6"/>
                    </a:solidFill>
                  </a:tcPr>
                </a:tc>
                <a:tc>
                  <a:txBody>
                    <a:bodyPr/>
                    <a:lstStyle/>
                    <a:p>
                      <a:pPr algn="r" fontAlgn="b"/>
                      <a:r>
                        <a:rPr lang="en-US" sz="600" b="0" i="0" u="none" strike="noStrike">
                          <a:solidFill>
                            <a:srgbClr val="000000"/>
                          </a:solidFill>
                          <a:effectLst/>
                          <a:latin typeface="Calibri"/>
                        </a:rPr>
                        <a:t>40.21</a:t>
                      </a:r>
                    </a:p>
                  </a:txBody>
                  <a:tcPr marL="5550" marR="5550" marT="5550" marB="0" anchor="b">
                    <a:lnL>
                      <a:noFill/>
                    </a:lnL>
                    <a:lnR>
                      <a:noFill/>
                    </a:lnR>
                    <a:lnT>
                      <a:noFill/>
                    </a:lnT>
                    <a:lnB>
                      <a:noFill/>
                    </a:lnB>
                    <a:solidFill>
                      <a:srgbClr val="907DC0"/>
                    </a:solidFill>
                  </a:tcPr>
                </a:tc>
                <a:tc>
                  <a:txBody>
                    <a:bodyPr/>
                    <a:lstStyle/>
                    <a:p>
                      <a:pPr algn="r" fontAlgn="b"/>
                      <a:r>
                        <a:rPr lang="en-US" sz="600" b="0" i="0" u="none" strike="noStrike">
                          <a:solidFill>
                            <a:srgbClr val="000000"/>
                          </a:solidFill>
                          <a:effectLst/>
                          <a:latin typeface="Calibri"/>
                        </a:rPr>
                        <a:t>27.26</a:t>
                      </a:r>
                    </a:p>
                  </a:txBody>
                  <a:tcPr marL="5550" marR="5550" marT="5550" marB="0" anchor="b">
                    <a:lnL>
                      <a:noFill/>
                    </a:lnL>
                    <a:lnR>
                      <a:noFill/>
                    </a:lnR>
                    <a:lnT>
                      <a:noFill/>
                    </a:lnT>
                    <a:lnB>
                      <a:noFill/>
                    </a:lnB>
                    <a:solidFill>
                      <a:srgbClr val="9D9ECE"/>
                    </a:solidFill>
                  </a:tcPr>
                </a:tc>
                <a:tc>
                  <a:txBody>
                    <a:bodyPr/>
                    <a:lstStyle/>
                    <a:p>
                      <a:pPr algn="r" fontAlgn="b"/>
                      <a:r>
                        <a:rPr lang="en-US" sz="600" b="0" i="0" u="none" strike="noStrike">
                          <a:solidFill>
                            <a:srgbClr val="000000"/>
                          </a:solidFill>
                          <a:effectLst/>
                          <a:latin typeface="Calibri"/>
                        </a:rPr>
                        <a:t>25.13</a:t>
                      </a:r>
                    </a:p>
                  </a:txBody>
                  <a:tcPr marL="5550" marR="5550" marT="5550" marB="0" anchor="b">
                    <a:lnL>
                      <a:noFill/>
                    </a:lnL>
                    <a:lnR>
                      <a:noFill/>
                    </a:lnR>
                    <a:lnT>
                      <a:noFill/>
                    </a:lnT>
                    <a:lnB>
                      <a:noFill/>
                    </a:lnB>
                    <a:solidFill>
                      <a:srgbClr val="A0A4D0"/>
                    </a:solidFill>
                  </a:tcPr>
                </a:tc>
                <a:tc>
                  <a:txBody>
                    <a:bodyPr/>
                    <a:lstStyle/>
                    <a:p>
                      <a:pPr algn="r" fontAlgn="b"/>
                      <a:r>
                        <a:rPr lang="en-US" sz="600" b="0" i="0" u="none" strike="noStrike">
                          <a:solidFill>
                            <a:srgbClr val="000000"/>
                          </a:solidFill>
                          <a:effectLst/>
                          <a:latin typeface="Calibri"/>
                        </a:rPr>
                        <a:t>14.54</a:t>
                      </a:r>
                    </a:p>
                  </a:txBody>
                  <a:tcPr marL="5550" marR="5550" marT="5550" marB="0" anchor="b">
                    <a:lnL>
                      <a:noFill/>
                    </a:lnL>
                    <a:lnR>
                      <a:noFill/>
                    </a:lnR>
                    <a:lnT>
                      <a:noFill/>
                    </a:lnT>
                    <a:lnB>
                      <a:noFill/>
                    </a:lnB>
                    <a:solidFill>
                      <a:srgbClr val="ABBFDC"/>
                    </a:solidFill>
                  </a:tcPr>
                </a:tc>
                <a:tc>
                  <a:txBody>
                    <a:bodyPr/>
                    <a:lstStyle/>
                    <a:p>
                      <a:pPr algn="r" fontAlgn="b"/>
                      <a:r>
                        <a:rPr lang="en-US" sz="600" b="0" i="0" u="none" strike="noStrike">
                          <a:solidFill>
                            <a:srgbClr val="000000"/>
                          </a:solidFill>
                          <a:effectLst/>
                          <a:latin typeface="Calibri"/>
                        </a:rPr>
                        <a:t>4.75</a:t>
                      </a:r>
                    </a:p>
                  </a:txBody>
                  <a:tcPr marL="5550" marR="5550" marT="5550" marB="0" anchor="b">
                    <a:lnL>
                      <a:noFill/>
                    </a:lnL>
                    <a:lnR>
                      <a:noFill/>
                    </a:lnR>
                    <a:lnT>
                      <a:noFill/>
                    </a:lnT>
                    <a:lnB>
                      <a:noFill/>
                    </a:lnB>
                    <a:solidFill>
                      <a:srgbClr val="B5D9E6"/>
                    </a:solidFill>
                  </a:tcPr>
                </a:tc>
                <a:tc>
                  <a:txBody>
                    <a:bodyPr/>
                    <a:lstStyle/>
                    <a:p>
                      <a:pPr algn="r" fontAlgn="b"/>
                      <a:r>
                        <a:rPr lang="en-US" sz="600" b="0" i="0" u="none" strike="noStrike">
                          <a:solidFill>
                            <a:srgbClr val="000000"/>
                          </a:solidFill>
                          <a:effectLst/>
                          <a:latin typeface="Calibri"/>
                        </a:rPr>
                        <a:t>1.43</a:t>
                      </a:r>
                    </a:p>
                  </a:txBody>
                  <a:tcPr marL="5550" marR="5550" marT="5550" marB="0" anchor="b">
                    <a:lnL>
                      <a:noFill/>
                    </a:lnL>
                    <a:lnR>
                      <a:noFill/>
                    </a:lnR>
                    <a:lnT>
                      <a:noFill/>
                    </a:lnT>
                    <a:lnB>
                      <a:noFill/>
                    </a:lnB>
                    <a:solidFill>
                      <a:srgbClr val="DBEEF4"/>
                    </a:solidFill>
                  </a:tcPr>
                </a:tc>
                <a:tc>
                  <a:txBody>
                    <a:bodyPr/>
                    <a:lstStyle/>
                    <a:p>
                      <a:pPr algn="r" fontAlgn="b"/>
                      <a:r>
                        <a:rPr lang="en-US" sz="600" b="0" i="0" u="none" strike="noStrike">
                          <a:solidFill>
                            <a:srgbClr val="000000"/>
                          </a:solidFill>
                          <a:effectLst/>
                          <a:latin typeface="Calibri"/>
                        </a:rPr>
                        <a:t>4.11</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B6DAE7"/>
                    </a:solidFill>
                  </a:tcPr>
                </a:tc>
                <a:tc>
                  <a:txBody>
                    <a:bodyPr/>
                    <a:lstStyle/>
                    <a:p>
                      <a:pPr algn="r" fontAlgn="b"/>
                      <a:r>
                        <a:rPr lang="en-US" sz="600" b="0" i="0" u="none" strike="noStrike">
                          <a:solidFill>
                            <a:srgbClr val="000000"/>
                          </a:solidFill>
                          <a:effectLst/>
                          <a:latin typeface="Calibri"/>
                        </a:rPr>
                        <a:t>10.50</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C9BCD"/>
                    </a:solidFill>
                  </a:tcPr>
                </a:tc>
              </a:tr>
              <a:tr h="121266">
                <a:tc>
                  <a:txBody>
                    <a:bodyPr/>
                    <a:lstStyle/>
                    <a:p>
                      <a:pPr algn="l" fontAlgn="b"/>
                      <a:r>
                        <a:rPr lang="en-US" sz="600" b="1" i="0" u="none" strike="noStrike" dirty="0" smtClean="0">
                          <a:solidFill>
                            <a:srgbClr val="000000"/>
                          </a:solidFill>
                          <a:effectLst/>
                          <a:latin typeface="Calibri"/>
                        </a:rPr>
                        <a:t>1987</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3.99</a:t>
                      </a:r>
                    </a:p>
                  </a:txBody>
                  <a:tcPr marL="5550" marR="5550" marT="5550" marB="0" anchor="b">
                    <a:lnL>
                      <a:noFill/>
                    </a:lnL>
                    <a:lnR>
                      <a:noFill/>
                    </a:lnR>
                    <a:lnT>
                      <a:noFill/>
                    </a:lnT>
                    <a:lnB>
                      <a:noFill/>
                    </a:lnB>
                    <a:solidFill>
                      <a:srgbClr val="B6DBE7"/>
                    </a:solidFill>
                  </a:tcPr>
                </a:tc>
                <a:tc>
                  <a:txBody>
                    <a:bodyPr/>
                    <a:lstStyle/>
                    <a:p>
                      <a:pPr algn="r" fontAlgn="b"/>
                      <a:r>
                        <a:rPr lang="en-US" sz="600" b="0" i="0" u="none" strike="noStrike">
                          <a:solidFill>
                            <a:srgbClr val="000000"/>
                          </a:solidFill>
                          <a:effectLst/>
                          <a:latin typeface="Calibri"/>
                        </a:rPr>
                        <a:t>1.81</a:t>
                      </a:r>
                    </a:p>
                  </a:txBody>
                  <a:tcPr marL="5550" marR="5550" marT="5550" marB="0" anchor="b">
                    <a:lnL>
                      <a:noFill/>
                    </a:lnL>
                    <a:lnR>
                      <a:noFill/>
                    </a:lnR>
                    <a:lnT>
                      <a:noFill/>
                    </a:lnT>
                    <a:lnB>
                      <a:noFill/>
                    </a:lnB>
                    <a:solidFill>
                      <a:srgbClr val="CFE9F0"/>
                    </a:solidFill>
                  </a:tcPr>
                </a:tc>
                <a:tc>
                  <a:txBody>
                    <a:bodyPr/>
                    <a:lstStyle/>
                    <a:p>
                      <a:pPr algn="r" fontAlgn="b"/>
                      <a:r>
                        <a:rPr lang="en-US" sz="600" b="0" i="0" u="none" strike="noStrike">
                          <a:solidFill>
                            <a:srgbClr val="000000"/>
                          </a:solidFill>
                          <a:effectLst/>
                          <a:latin typeface="Calibri"/>
                        </a:rPr>
                        <a:t>1.67</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D3EBF2"/>
                    </a:solidFill>
                  </a:tcPr>
                </a:tc>
                <a:tc>
                  <a:txBody>
                    <a:bodyPr/>
                    <a:lstStyle/>
                    <a:p>
                      <a:pPr algn="r" fontAlgn="b"/>
                      <a:r>
                        <a:rPr lang="en-US" sz="600" b="0" i="0" u="none" strike="noStrike">
                          <a:solidFill>
                            <a:srgbClr val="000000"/>
                          </a:solidFill>
                          <a:effectLst/>
                          <a:latin typeface="Calibri"/>
                        </a:rPr>
                        <a:t>1.55</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D7ECF3"/>
                    </a:solidFill>
                  </a:tcPr>
                </a:tc>
                <a:tc>
                  <a:txBody>
                    <a:bodyPr/>
                    <a:lstStyle/>
                    <a:p>
                      <a:pPr algn="r" fontAlgn="b"/>
                      <a:r>
                        <a:rPr lang="en-US" sz="600" b="0" i="0" u="none" strike="noStrike">
                          <a:solidFill>
                            <a:srgbClr val="000000"/>
                          </a:solidFill>
                          <a:effectLst/>
                          <a:latin typeface="Calibri"/>
                        </a:rPr>
                        <a:t>2.84</a:t>
                      </a:r>
                    </a:p>
                  </a:txBody>
                  <a:tcPr marL="5550" marR="5550" marT="5550" marB="0" anchor="b">
                    <a:lnL>
                      <a:noFill/>
                    </a:lnL>
                    <a:lnR>
                      <a:noFill/>
                    </a:lnR>
                    <a:lnT>
                      <a:noFill/>
                    </a:lnT>
                    <a:lnB>
                      <a:noFill/>
                    </a:lnB>
                    <a:solidFill>
                      <a:srgbClr val="B7DEE8"/>
                    </a:solidFill>
                  </a:tcPr>
                </a:tc>
                <a:tc>
                  <a:txBody>
                    <a:bodyPr/>
                    <a:lstStyle/>
                    <a:p>
                      <a:pPr algn="r" fontAlgn="b"/>
                      <a:r>
                        <a:rPr lang="en-US" sz="600" b="0" i="0" u="none" strike="noStrike">
                          <a:solidFill>
                            <a:srgbClr val="000000"/>
                          </a:solidFill>
                          <a:effectLst/>
                          <a:latin typeface="Calibri"/>
                        </a:rPr>
                        <a:t>41.71</a:t>
                      </a:r>
                    </a:p>
                  </a:txBody>
                  <a:tcPr marL="5550" marR="5550" marT="5550" marB="0" anchor="b">
                    <a:lnL>
                      <a:noFill/>
                    </a:lnL>
                    <a:lnR>
                      <a:noFill/>
                    </a:lnR>
                    <a:lnT>
                      <a:noFill/>
                    </a:lnT>
                    <a:lnB>
                      <a:noFill/>
                    </a:lnB>
                    <a:solidFill>
                      <a:srgbClr val="8E79BE"/>
                    </a:solidFill>
                  </a:tcPr>
                </a:tc>
                <a:tc>
                  <a:txBody>
                    <a:bodyPr/>
                    <a:lstStyle/>
                    <a:p>
                      <a:pPr algn="r" fontAlgn="b"/>
                      <a:r>
                        <a:rPr lang="en-US" sz="600" b="0" i="0" u="none" strike="noStrike">
                          <a:solidFill>
                            <a:srgbClr val="000000"/>
                          </a:solidFill>
                          <a:effectLst/>
                          <a:latin typeface="Calibri"/>
                        </a:rPr>
                        <a:t>28.40</a:t>
                      </a:r>
                    </a:p>
                  </a:txBody>
                  <a:tcPr marL="5550" marR="5550" marT="5550" marB="0" anchor="b">
                    <a:lnL>
                      <a:noFill/>
                    </a:lnL>
                    <a:lnR>
                      <a:noFill/>
                    </a:lnR>
                    <a:lnT>
                      <a:noFill/>
                    </a:lnT>
                    <a:lnB>
                      <a:noFill/>
                    </a:lnB>
                    <a:solidFill>
                      <a:srgbClr val="9C9BCD"/>
                    </a:solidFill>
                  </a:tcPr>
                </a:tc>
                <a:tc>
                  <a:txBody>
                    <a:bodyPr/>
                    <a:lstStyle/>
                    <a:p>
                      <a:pPr algn="r" fontAlgn="b"/>
                      <a:r>
                        <a:rPr lang="en-US" sz="600" b="0" i="0" u="none" strike="noStrike">
                          <a:solidFill>
                            <a:srgbClr val="000000"/>
                          </a:solidFill>
                          <a:effectLst/>
                          <a:latin typeface="Calibri"/>
                        </a:rPr>
                        <a:t>9.92</a:t>
                      </a:r>
                    </a:p>
                  </a:txBody>
                  <a:tcPr marL="5550" marR="5550" marT="5550" marB="0" anchor="b">
                    <a:lnL>
                      <a:noFill/>
                    </a:lnL>
                    <a:lnR>
                      <a:noFill/>
                    </a:lnR>
                    <a:lnT>
                      <a:noFill/>
                    </a:lnT>
                    <a:lnB>
                      <a:noFill/>
                    </a:lnB>
                    <a:solidFill>
                      <a:srgbClr val="B0CBE1"/>
                    </a:solidFill>
                  </a:tcPr>
                </a:tc>
                <a:tc>
                  <a:txBody>
                    <a:bodyPr/>
                    <a:lstStyle/>
                    <a:p>
                      <a:pPr algn="r" fontAlgn="b"/>
                      <a:r>
                        <a:rPr lang="en-US" sz="600" b="0" i="0" u="none" strike="noStrike">
                          <a:solidFill>
                            <a:srgbClr val="000000"/>
                          </a:solidFill>
                          <a:effectLst/>
                          <a:latin typeface="Calibri"/>
                        </a:rPr>
                        <a:t>4.20</a:t>
                      </a:r>
                    </a:p>
                  </a:txBody>
                  <a:tcPr marL="5550" marR="5550" marT="5550" marB="0" anchor="b">
                    <a:lnL>
                      <a:noFill/>
                    </a:lnL>
                    <a:lnR>
                      <a:noFill/>
                    </a:lnR>
                    <a:lnT>
                      <a:noFill/>
                    </a:lnT>
                    <a:lnB>
                      <a:noFill/>
                    </a:lnB>
                    <a:solidFill>
                      <a:srgbClr val="B6DAE7"/>
                    </a:solidFill>
                  </a:tcPr>
                </a:tc>
                <a:tc>
                  <a:txBody>
                    <a:bodyPr/>
                    <a:lstStyle/>
                    <a:p>
                      <a:pPr algn="r" fontAlgn="b"/>
                      <a:r>
                        <a:rPr lang="en-US" sz="600" b="0" i="0" u="none" strike="noStrike">
                          <a:solidFill>
                            <a:srgbClr val="000000"/>
                          </a:solidFill>
                          <a:effectLst/>
                          <a:latin typeface="Calibri"/>
                        </a:rPr>
                        <a:t>2.36</a:t>
                      </a:r>
                    </a:p>
                  </a:txBody>
                  <a:tcPr marL="5550" marR="5550" marT="5550" marB="0" anchor="b">
                    <a:lnL>
                      <a:noFill/>
                    </a:lnL>
                    <a:lnR>
                      <a:noFill/>
                    </a:lnR>
                    <a:lnT>
                      <a:noFill/>
                    </a:lnT>
                    <a:lnB>
                      <a:noFill/>
                    </a:lnB>
                    <a:solidFill>
                      <a:srgbClr val="BDE1EA"/>
                    </a:solidFill>
                  </a:tcPr>
                </a:tc>
                <a:tc>
                  <a:txBody>
                    <a:bodyPr/>
                    <a:lstStyle/>
                    <a:p>
                      <a:pPr algn="r" fontAlgn="b"/>
                      <a:r>
                        <a:rPr lang="en-US" sz="600" b="0" i="0" u="none" strike="noStrike">
                          <a:solidFill>
                            <a:srgbClr val="000000"/>
                          </a:solidFill>
                          <a:effectLst/>
                          <a:latin typeface="Calibri"/>
                        </a:rPr>
                        <a:t>1.83</a:t>
                      </a:r>
                    </a:p>
                  </a:txBody>
                  <a:tcPr marL="5550" marR="5550" marT="5550" marB="0" anchor="b">
                    <a:lnL>
                      <a:noFill/>
                    </a:lnL>
                    <a:lnR>
                      <a:noFill/>
                    </a:lnR>
                    <a:lnT>
                      <a:noFill/>
                    </a:lnT>
                    <a:lnB>
                      <a:noFill/>
                    </a:lnB>
                    <a:solidFill>
                      <a:srgbClr val="CEE8F0"/>
                    </a:solidFill>
                  </a:tcPr>
                </a:tc>
                <a:tc>
                  <a:txBody>
                    <a:bodyPr/>
                    <a:lstStyle/>
                    <a:p>
                      <a:pPr algn="r" fontAlgn="b"/>
                      <a:r>
                        <a:rPr lang="en-US" sz="600" b="0" i="0" u="none" strike="noStrike">
                          <a:solidFill>
                            <a:srgbClr val="000000"/>
                          </a:solidFill>
                          <a:effectLst/>
                          <a:latin typeface="Calibri"/>
                        </a:rPr>
                        <a:t>0.87</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DF6FA"/>
                    </a:solidFill>
                  </a:tcPr>
                </a:tc>
                <a:tc>
                  <a:txBody>
                    <a:bodyPr/>
                    <a:lstStyle/>
                    <a:p>
                      <a:pPr algn="r" fontAlgn="b"/>
                      <a:r>
                        <a:rPr lang="en-US" sz="600" b="0" i="0" u="none" strike="noStrike">
                          <a:solidFill>
                            <a:srgbClr val="000000"/>
                          </a:solidFill>
                          <a:effectLst/>
                          <a:latin typeface="Calibri"/>
                        </a:rPr>
                        <a:t>8.43</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6B5D7"/>
                    </a:solidFill>
                  </a:tcPr>
                </a:tc>
              </a:tr>
              <a:tr h="121266">
                <a:tc>
                  <a:txBody>
                    <a:bodyPr/>
                    <a:lstStyle/>
                    <a:p>
                      <a:pPr algn="l" fontAlgn="b"/>
                      <a:r>
                        <a:rPr lang="en-US" sz="600" b="1" i="0" u="none" strike="noStrike" dirty="0" smtClean="0">
                          <a:solidFill>
                            <a:srgbClr val="000000"/>
                          </a:solidFill>
                          <a:effectLst/>
                          <a:latin typeface="Calibri"/>
                        </a:rPr>
                        <a:t>1988</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0.85</a:t>
                      </a:r>
                    </a:p>
                  </a:txBody>
                  <a:tcPr marL="5550" marR="5550" marT="5550" marB="0" anchor="b">
                    <a:lnL>
                      <a:noFill/>
                    </a:lnL>
                    <a:lnR>
                      <a:noFill/>
                    </a:lnR>
                    <a:lnT>
                      <a:noFill/>
                    </a:lnT>
                    <a:lnB>
                      <a:noFill/>
                    </a:lnB>
                    <a:solidFill>
                      <a:srgbClr val="EDF6FA"/>
                    </a:solidFill>
                  </a:tcPr>
                </a:tc>
                <a:tc>
                  <a:txBody>
                    <a:bodyPr/>
                    <a:lstStyle/>
                    <a:p>
                      <a:pPr algn="r" fontAlgn="b"/>
                      <a:r>
                        <a:rPr lang="en-US" sz="600" b="0" i="0" u="none" strike="noStrike">
                          <a:solidFill>
                            <a:srgbClr val="000000"/>
                          </a:solidFill>
                          <a:effectLst/>
                          <a:latin typeface="Calibri"/>
                        </a:rPr>
                        <a:t>1.05</a:t>
                      </a:r>
                    </a:p>
                  </a:txBody>
                  <a:tcPr marL="5550" marR="5550" marT="5550" marB="0" anchor="b">
                    <a:lnL>
                      <a:noFill/>
                    </a:lnL>
                    <a:lnR>
                      <a:noFill/>
                    </a:lnR>
                    <a:lnT>
                      <a:noFill/>
                    </a:lnT>
                    <a:lnB>
                      <a:noFill/>
                    </a:lnB>
                    <a:solidFill>
                      <a:srgbClr val="E7F3F8"/>
                    </a:solidFill>
                  </a:tcPr>
                </a:tc>
                <a:tc>
                  <a:txBody>
                    <a:bodyPr/>
                    <a:lstStyle/>
                    <a:p>
                      <a:pPr algn="r" fontAlgn="b"/>
                      <a:r>
                        <a:rPr lang="en-US" sz="600" b="0" i="0" u="none" strike="noStrike">
                          <a:solidFill>
                            <a:srgbClr val="000000"/>
                          </a:solidFill>
                          <a:effectLst/>
                          <a:latin typeface="Calibri"/>
                        </a:rPr>
                        <a:t>0.96</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AF4F9"/>
                    </a:solidFill>
                  </a:tcPr>
                </a:tc>
                <a:tc>
                  <a:txBody>
                    <a:bodyPr/>
                    <a:lstStyle/>
                    <a:p>
                      <a:pPr algn="r" fontAlgn="b"/>
                      <a:r>
                        <a:rPr lang="en-US" sz="600" b="0" i="0" u="none" strike="noStrike">
                          <a:solidFill>
                            <a:srgbClr val="000000"/>
                          </a:solidFill>
                          <a:effectLst/>
                          <a:latin typeface="Calibri"/>
                        </a:rPr>
                        <a:t>0.48</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F9FBFE"/>
                    </a:solidFill>
                  </a:tcPr>
                </a:tc>
                <a:tc>
                  <a:txBody>
                    <a:bodyPr/>
                    <a:lstStyle/>
                    <a:p>
                      <a:pPr algn="r" fontAlgn="b"/>
                      <a:r>
                        <a:rPr lang="en-US" sz="600" b="0" i="0" u="none" strike="noStrike">
                          <a:solidFill>
                            <a:srgbClr val="000000"/>
                          </a:solidFill>
                          <a:effectLst/>
                          <a:latin typeface="Calibri"/>
                        </a:rPr>
                        <a:t>1.59</a:t>
                      </a:r>
                    </a:p>
                  </a:txBody>
                  <a:tcPr marL="5550" marR="5550" marT="5550" marB="0" anchor="b">
                    <a:lnL>
                      <a:noFill/>
                    </a:lnL>
                    <a:lnR>
                      <a:noFill/>
                    </a:lnR>
                    <a:lnT>
                      <a:noFill/>
                    </a:lnT>
                    <a:lnB>
                      <a:noFill/>
                    </a:lnB>
                    <a:solidFill>
                      <a:srgbClr val="D6ECF3"/>
                    </a:solidFill>
                  </a:tcPr>
                </a:tc>
                <a:tc>
                  <a:txBody>
                    <a:bodyPr/>
                    <a:lstStyle/>
                    <a:p>
                      <a:pPr algn="r" fontAlgn="b"/>
                      <a:r>
                        <a:rPr lang="en-US" sz="600" b="0" i="0" u="none" strike="noStrike">
                          <a:solidFill>
                            <a:srgbClr val="000000"/>
                          </a:solidFill>
                          <a:effectLst/>
                          <a:latin typeface="Calibri"/>
                        </a:rPr>
                        <a:t>7.63</a:t>
                      </a:r>
                    </a:p>
                  </a:txBody>
                  <a:tcPr marL="5550" marR="5550" marT="5550" marB="0" anchor="b">
                    <a:lnL>
                      <a:noFill/>
                    </a:lnL>
                    <a:lnR>
                      <a:noFill/>
                    </a:lnR>
                    <a:lnT>
                      <a:noFill/>
                    </a:lnT>
                    <a:lnB>
                      <a:noFill/>
                    </a:lnB>
                    <a:solidFill>
                      <a:srgbClr val="B2D1E3"/>
                    </a:solidFill>
                  </a:tcPr>
                </a:tc>
                <a:tc>
                  <a:txBody>
                    <a:bodyPr/>
                    <a:lstStyle/>
                    <a:p>
                      <a:pPr algn="r" fontAlgn="b"/>
                      <a:r>
                        <a:rPr lang="en-US" sz="600" b="0" i="0" u="none" strike="noStrike">
                          <a:solidFill>
                            <a:srgbClr val="000000"/>
                          </a:solidFill>
                          <a:effectLst/>
                          <a:latin typeface="Calibri"/>
                        </a:rPr>
                        <a:t>3.13</a:t>
                      </a:r>
                    </a:p>
                  </a:txBody>
                  <a:tcPr marL="5550" marR="5550" marT="5550" marB="0" anchor="b">
                    <a:lnL>
                      <a:noFill/>
                    </a:lnL>
                    <a:lnR>
                      <a:noFill/>
                    </a:lnR>
                    <a:lnT>
                      <a:noFill/>
                    </a:lnT>
                    <a:lnB>
                      <a:noFill/>
                    </a:lnB>
                    <a:solidFill>
                      <a:srgbClr val="B7DDE8"/>
                    </a:solidFill>
                  </a:tcPr>
                </a:tc>
                <a:tc>
                  <a:txBody>
                    <a:bodyPr/>
                    <a:lstStyle/>
                    <a:p>
                      <a:pPr algn="r" fontAlgn="b"/>
                      <a:r>
                        <a:rPr lang="en-US" sz="600" b="0" i="0" u="none" strike="noStrike">
                          <a:solidFill>
                            <a:srgbClr val="000000"/>
                          </a:solidFill>
                          <a:effectLst/>
                          <a:latin typeface="Calibri"/>
                        </a:rPr>
                        <a:t>8.79</a:t>
                      </a:r>
                    </a:p>
                  </a:txBody>
                  <a:tcPr marL="5550" marR="5550" marT="5550" marB="0" anchor="b">
                    <a:lnL>
                      <a:noFill/>
                    </a:lnL>
                    <a:lnR>
                      <a:noFill/>
                    </a:lnR>
                    <a:lnT>
                      <a:noFill/>
                    </a:lnT>
                    <a:lnB>
                      <a:noFill/>
                    </a:lnB>
                    <a:solidFill>
                      <a:srgbClr val="B1CEE2"/>
                    </a:solidFill>
                  </a:tcPr>
                </a:tc>
                <a:tc>
                  <a:txBody>
                    <a:bodyPr/>
                    <a:lstStyle/>
                    <a:p>
                      <a:pPr algn="r" fontAlgn="b"/>
                      <a:r>
                        <a:rPr lang="en-US" sz="600" b="0" i="0" u="none" strike="noStrike">
                          <a:solidFill>
                            <a:srgbClr val="000000"/>
                          </a:solidFill>
                          <a:effectLst/>
                          <a:latin typeface="Calibri"/>
                        </a:rPr>
                        <a:t>3.06</a:t>
                      </a:r>
                    </a:p>
                  </a:txBody>
                  <a:tcPr marL="5550" marR="5550" marT="5550" marB="0" anchor="b">
                    <a:lnL>
                      <a:noFill/>
                    </a:lnL>
                    <a:lnR>
                      <a:noFill/>
                    </a:lnR>
                    <a:lnT>
                      <a:noFill/>
                    </a:lnT>
                    <a:lnB>
                      <a:noFill/>
                    </a:lnB>
                    <a:solidFill>
                      <a:srgbClr val="B7DDE8"/>
                    </a:solidFill>
                  </a:tcPr>
                </a:tc>
                <a:tc>
                  <a:txBody>
                    <a:bodyPr/>
                    <a:lstStyle/>
                    <a:p>
                      <a:pPr algn="r" fontAlgn="b"/>
                      <a:r>
                        <a:rPr lang="en-US" sz="600" b="0" i="0" u="none" strike="noStrike">
                          <a:solidFill>
                            <a:srgbClr val="000000"/>
                          </a:solidFill>
                          <a:effectLst/>
                          <a:latin typeface="Calibri"/>
                        </a:rPr>
                        <a:t>4.15</a:t>
                      </a:r>
                    </a:p>
                  </a:txBody>
                  <a:tcPr marL="5550" marR="5550" marT="5550" marB="0" anchor="b">
                    <a:lnL>
                      <a:noFill/>
                    </a:lnL>
                    <a:lnR>
                      <a:noFill/>
                    </a:lnR>
                    <a:lnT>
                      <a:noFill/>
                    </a:lnT>
                    <a:lnB>
                      <a:noFill/>
                    </a:lnB>
                    <a:solidFill>
                      <a:srgbClr val="B6DAE7"/>
                    </a:solidFill>
                  </a:tcPr>
                </a:tc>
                <a:tc>
                  <a:txBody>
                    <a:bodyPr/>
                    <a:lstStyle/>
                    <a:p>
                      <a:pPr algn="r" fontAlgn="b"/>
                      <a:r>
                        <a:rPr lang="en-US" sz="600" b="0" i="0" u="none" strike="noStrike">
                          <a:solidFill>
                            <a:srgbClr val="000000"/>
                          </a:solidFill>
                          <a:effectLst/>
                          <a:latin typeface="Calibri"/>
                        </a:rPr>
                        <a:t>0.67</a:t>
                      </a:r>
                    </a:p>
                  </a:txBody>
                  <a:tcPr marL="5550" marR="5550" marT="5550" marB="0" anchor="b">
                    <a:lnL>
                      <a:noFill/>
                    </a:lnL>
                    <a:lnR>
                      <a:noFill/>
                    </a:lnR>
                    <a:lnT>
                      <a:noFill/>
                    </a:lnT>
                    <a:lnB>
                      <a:noFill/>
                    </a:lnB>
                    <a:solidFill>
                      <a:srgbClr val="F3F9FC"/>
                    </a:solidFill>
                  </a:tcPr>
                </a:tc>
                <a:tc>
                  <a:txBody>
                    <a:bodyPr/>
                    <a:lstStyle/>
                    <a:p>
                      <a:pPr algn="r" fontAlgn="b"/>
                      <a:r>
                        <a:rPr lang="en-US" sz="600" b="0" i="0" u="none" strike="noStrike">
                          <a:solidFill>
                            <a:srgbClr val="000000"/>
                          </a:solidFill>
                          <a:effectLst/>
                          <a:latin typeface="Calibri"/>
                        </a:rPr>
                        <a:t>0.55</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F7FAFE"/>
                    </a:solidFill>
                  </a:tcPr>
                </a:tc>
                <a:tc>
                  <a:txBody>
                    <a:bodyPr/>
                    <a:lstStyle/>
                    <a:p>
                      <a:pPr algn="r" fontAlgn="b"/>
                      <a:r>
                        <a:rPr lang="en-US" sz="600" b="0" i="0" u="none" strike="noStrike">
                          <a:solidFill>
                            <a:srgbClr val="000000"/>
                          </a:solidFill>
                          <a:effectLst/>
                          <a:latin typeface="Calibri"/>
                        </a:rPr>
                        <a:t>2.74</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F7F9"/>
                    </a:solidFill>
                  </a:tcPr>
                </a:tc>
              </a:tr>
              <a:tr h="121266">
                <a:tc>
                  <a:txBody>
                    <a:bodyPr/>
                    <a:lstStyle/>
                    <a:p>
                      <a:pPr algn="l" fontAlgn="b"/>
                      <a:r>
                        <a:rPr lang="en-US" sz="600" b="1" i="0" u="none" strike="noStrike" dirty="0" smtClean="0">
                          <a:solidFill>
                            <a:srgbClr val="000000"/>
                          </a:solidFill>
                          <a:effectLst/>
                          <a:latin typeface="Calibri"/>
                        </a:rPr>
                        <a:t>1989</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0.88</a:t>
                      </a:r>
                    </a:p>
                  </a:txBody>
                  <a:tcPr marL="5550" marR="5550" marT="5550" marB="0" anchor="b">
                    <a:lnL>
                      <a:noFill/>
                    </a:lnL>
                    <a:lnR>
                      <a:noFill/>
                    </a:lnR>
                    <a:lnT>
                      <a:noFill/>
                    </a:lnT>
                    <a:lnB>
                      <a:noFill/>
                    </a:lnB>
                    <a:solidFill>
                      <a:srgbClr val="EDF6FA"/>
                    </a:solidFill>
                  </a:tcPr>
                </a:tc>
                <a:tc>
                  <a:txBody>
                    <a:bodyPr/>
                    <a:lstStyle/>
                    <a:p>
                      <a:pPr algn="r" fontAlgn="b"/>
                      <a:r>
                        <a:rPr lang="en-US" sz="600" b="0" i="0" u="none" strike="noStrike">
                          <a:solidFill>
                            <a:srgbClr val="000000"/>
                          </a:solidFill>
                          <a:effectLst/>
                          <a:latin typeface="Calibri"/>
                        </a:rPr>
                        <a:t>0.75</a:t>
                      </a:r>
                    </a:p>
                  </a:txBody>
                  <a:tcPr marL="5550" marR="5550" marT="5550" marB="0" anchor="b">
                    <a:lnL>
                      <a:noFill/>
                    </a:lnL>
                    <a:lnR>
                      <a:noFill/>
                    </a:lnR>
                    <a:lnT>
                      <a:noFill/>
                    </a:lnT>
                    <a:lnB>
                      <a:noFill/>
                    </a:lnB>
                    <a:solidFill>
                      <a:srgbClr val="F1F7FC"/>
                    </a:solidFill>
                  </a:tcPr>
                </a:tc>
                <a:tc>
                  <a:txBody>
                    <a:bodyPr/>
                    <a:lstStyle/>
                    <a:p>
                      <a:pPr algn="r" fontAlgn="b"/>
                      <a:r>
                        <a:rPr lang="en-US" sz="600" b="0" i="0" u="none" strike="noStrike">
                          <a:solidFill>
                            <a:srgbClr val="000000"/>
                          </a:solidFill>
                          <a:effectLst/>
                          <a:latin typeface="Calibri"/>
                        </a:rPr>
                        <a:t>0.76</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F1F7FC"/>
                    </a:solidFill>
                  </a:tcPr>
                </a:tc>
                <a:tc>
                  <a:txBody>
                    <a:bodyPr/>
                    <a:lstStyle/>
                    <a:p>
                      <a:pPr algn="r" fontAlgn="b"/>
                      <a:r>
                        <a:rPr lang="en-US" sz="600" b="0" i="0" u="none" strike="noStrike">
                          <a:solidFill>
                            <a:srgbClr val="000000"/>
                          </a:solidFill>
                          <a:effectLst/>
                          <a:latin typeface="Calibri"/>
                        </a:rPr>
                        <a:t>0.53</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F8FAFE"/>
                    </a:solidFill>
                  </a:tcPr>
                </a:tc>
                <a:tc>
                  <a:txBody>
                    <a:bodyPr/>
                    <a:lstStyle/>
                    <a:p>
                      <a:pPr algn="r" fontAlgn="b"/>
                      <a:r>
                        <a:rPr lang="en-US" sz="600" b="0" i="0" u="none" strike="noStrike">
                          <a:solidFill>
                            <a:srgbClr val="000000"/>
                          </a:solidFill>
                          <a:effectLst/>
                          <a:latin typeface="Calibri"/>
                        </a:rPr>
                        <a:t>0.52</a:t>
                      </a:r>
                    </a:p>
                  </a:txBody>
                  <a:tcPr marL="5550" marR="5550" marT="5550" marB="0" anchor="b">
                    <a:lnL>
                      <a:noFill/>
                    </a:lnL>
                    <a:lnR>
                      <a:noFill/>
                    </a:lnR>
                    <a:lnT>
                      <a:noFill/>
                    </a:lnT>
                    <a:lnB>
                      <a:noFill/>
                    </a:lnB>
                    <a:solidFill>
                      <a:srgbClr val="F8FBFE"/>
                    </a:solidFill>
                  </a:tcPr>
                </a:tc>
                <a:tc>
                  <a:txBody>
                    <a:bodyPr/>
                    <a:lstStyle/>
                    <a:p>
                      <a:pPr algn="r" fontAlgn="b"/>
                      <a:r>
                        <a:rPr lang="en-US" sz="600" b="0" i="0" u="none" strike="noStrike">
                          <a:solidFill>
                            <a:srgbClr val="000000"/>
                          </a:solidFill>
                          <a:effectLst/>
                          <a:latin typeface="Calibri"/>
                        </a:rPr>
                        <a:t>7.84</a:t>
                      </a:r>
                    </a:p>
                  </a:txBody>
                  <a:tcPr marL="5550" marR="5550" marT="5550" marB="0" anchor="b">
                    <a:lnL>
                      <a:noFill/>
                    </a:lnL>
                    <a:lnR>
                      <a:noFill/>
                    </a:lnR>
                    <a:lnT>
                      <a:noFill/>
                    </a:lnT>
                    <a:lnB>
                      <a:noFill/>
                    </a:lnB>
                    <a:solidFill>
                      <a:srgbClr val="B2D1E3"/>
                    </a:solidFill>
                  </a:tcPr>
                </a:tc>
                <a:tc>
                  <a:txBody>
                    <a:bodyPr/>
                    <a:lstStyle/>
                    <a:p>
                      <a:pPr algn="r" fontAlgn="b"/>
                      <a:r>
                        <a:rPr lang="en-US" sz="600" b="0" i="0" u="none" strike="noStrike">
                          <a:solidFill>
                            <a:srgbClr val="000000"/>
                          </a:solidFill>
                          <a:effectLst/>
                          <a:latin typeface="Calibri"/>
                        </a:rPr>
                        <a:t>3.72</a:t>
                      </a:r>
                    </a:p>
                  </a:txBody>
                  <a:tcPr marL="5550" marR="5550" marT="5550" marB="0" anchor="b">
                    <a:lnL>
                      <a:noFill/>
                    </a:lnL>
                    <a:lnR>
                      <a:noFill/>
                    </a:lnR>
                    <a:lnT>
                      <a:noFill/>
                    </a:lnT>
                    <a:lnB>
                      <a:noFill/>
                    </a:lnB>
                    <a:solidFill>
                      <a:srgbClr val="B6DBE7"/>
                    </a:solidFill>
                  </a:tcPr>
                </a:tc>
                <a:tc>
                  <a:txBody>
                    <a:bodyPr/>
                    <a:lstStyle/>
                    <a:p>
                      <a:pPr algn="r" fontAlgn="b"/>
                      <a:r>
                        <a:rPr lang="en-US" sz="600" b="0" i="0" u="none" strike="noStrike">
                          <a:solidFill>
                            <a:srgbClr val="000000"/>
                          </a:solidFill>
                          <a:effectLst/>
                          <a:latin typeface="Calibri"/>
                        </a:rPr>
                        <a:t>5.54</a:t>
                      </a:r>
                    </a:p>
                  </a:txBody>
                  <a:tcPr marL="5550" marR="5550" marT="5550" marB="0" anchor="b">
                    <a:lnL>
                      <a:noFill/>
                    </a:lnL>
                    <a:lnR>
                      <a:noFill/>
                    </a:lnR>
                    <a:lnT>
                      <a:noFill/>
                    </a:lnT>
                    <a:lnB>
                      <a:noFill/>
                    </a:lnB>
                    <a:solidFill>
                      <a:srgbClr val="B4D7E5"/>
                    </a:solidFill>
                  </a:tcPr>
                </a:tc>
                <a:tc>
                  <a:txBody>
                    <a:bodyPr/>
                    <a:lstStyle/>
                    <a:p>
                      <a:pPr algn="r" fontAlgn="b"/>
                      <a:r>
                        <a:rPr lang="en-US" sz="600" b="0" i="0" u="none" strike="noStrike">
                          <a:solidFill>
                            <a:srgbClr val="000000"/>
                          </a:solidFill>
                          <a:effectLst/>
                          <a:latin typeface="Calibri"/>
                        </a:rPr>
                        <a:t>0.99</a:t>
                      </a:r>
                    </a:p>
                  </a:txBody>
                  <a:tcPr marL="5550" marR="5550" marT="5550" marB="0" anchor="b">
                    <a:lnL>
                      <a:noFill/>
                    </a:lnL>
                    <a:lnR>
                      <a:noFill/>
                    </a:lnR>
                    <a:lnT>
                      <a:noFill/>
                    </a:lnT>
                    <a:lnB>
                      <a:noFill/>
                    </a:lnB>
                    <a:solidFill>
                      <a:srgbClr val="E9F4F9"/>
                    </a:solidFill>
                  </a:tcPr>
                </a:tc>
                <a:tc>
                  <a:txBody>
                    <a:bodyPr/>
                    <a:lstStyle/>
                    <a:p>
                      <a:pPr algn="r" fontAlgn="b"/>
                      <a:r>
                        <a:rPr lang="en-US" sz="600" b="0" i="0" u="none" strike="noStrike">
                          <a:solidFill>
                            <a:srgbClr val="000000"/>
                          </a:solidFill>
                          <a:effectLst/>
                          <a:latin typeface="Calibri"/>
                        </a:rPr>
                        <a:t>1.17</a:t>
                      </a:r>
                    </a:p>
                  </a:txBody>
                  <a:tcPr marL="5550" marR="5550" marT="5550" marB="0" anchor="b">
                    <a:lnL>
                      <a:noFill/>
                    </a:lnL>
                    <a:lnR>
                      <a:noFill/>
                    </a:lnR>
                    <a:lnT>
                      <a:noFill/>
                    </a:lnT>
                    <a:lnB>
                      <a:noFill/>
                    </a:lnB>
                    <a:solidFill>
                      <a:srgbClr val="E3F2F7"/>
                    </a:solidFill>
                  </a:tcPr>
                </a:tc>
                <a:tc>
                  <a:txBody>
                    <a:bodyPr/>
                    <a:lstStyle/>
                    <a:p>
                      <a:pPr algn="r" fontAlgn="b"/>
                      <a:r>
                        <a:rPr lang="en-US" sz="600" b="0" i="0" u="none" strike="noStrike">
                          <a:solidFill>
                            <a:srgbClr val="000000"/>
                          </a:solidFill>
                          <a:effectLst/>
                          <a:latin typeface="Calibri"/>
                        </a:rPr>
                        <a:t>0.50</a:t>
                      </a:r>
                    </a:p>
                  </a:txBody>
                  <a:tcPr marL="5550" marR="5550" marT="5550" marB="0" anchor="b">
                    <a:lnL>
                      <a:noFill/>
                    </a:lnL>
                    <a:lnR>
                      <a:noFill/>
                    </a:lnR>
                    <a:lnT>
                      <a:noFill/>
                    </a:lnT>
                    <a:lnB>
                      <a:noFill/>
                    </a:lnB>
                    <a:solidFill>
                      <a:srgbClr val="F9FBFE"/>
                    </a:solidFill>
                  </a:tcPr>
                </a:tc>
                <a:tc>
                  <a:txBody>
                    <a:bodyPr/>
                    <a:lstStyle/>
                    <a:p>
                      <a:pPr algn="r" fontAlgn="b"/>
                      <a:r>
                        <a:rPr lang="en-US" sz="600" b="0" i="0" u="none" strike="noStrike">
                          <a:solidFill>
                            <a:srgbClr val="000000"/>
                          </a:solidFill>
                          <a:effectLst/>
                          <a:latin typeface="Calibri"/>
                        </a:rPr>
                        <a:t>2.86</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B7DEE8"/>
                    </a:solidFill>
                  </a:tcPr>
                </a:tc>
                <a:tc>
                  <a:txBody>
                    <a:bodyPr/>
                    <a:lstStyle/>
                    <a:p>
                      <a:pPr algn="r" fontAlgn="b"/>
                      <a:r>
                        <a:rPr lang="en-US" sz="600" b="0" i="0" u="none" strike="noStrike">
                          <a:solidFill>
                            <a:srgbClr val="000000"/>
                          </a:solidFill>
                          <a:effectLst/>
                          <a:latin typeface="Calibri"/>
                        </a:rPr>
                        <a:t>2.17</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AFDFE"/>
                    </a:solidFill>
                  </a:tcPr>
                </a:tc>
              </a:tr>
              <a:tr h="121266">
                <a:tc>
                  <a:txBody>
                    <a:bodyPr/>
                    <a:lstStyle/>
                    <a:p>
                      <a:pPr algn="l" fontAlgn="b"/>
                      <a:r>
                        <a:rPr lang="en-US" sz="600" b="1" i="0" u="none" strike="noStrike" dirty="0" smtClean="0">
                          <a:solidFill>
                            <a:srgbClr val="000000"/>
                          </a:solidFill>
                          <a:effectLst/>
                          <a:latin typeface="Calibri"/>
                        </a:rPr>
                        <a:t>1990</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0.68</a:t>
                      </a:r>
                    </a:p>
                  </a:txBody>
                  <a:tcPr marL="5550" marR="5550" marT="5550" marB="0" anchor="b">
                    <a:lnL>
                      <a:noFill/>
                    </a:lnL>
                    <a:lnR>
                      <a:noFill/>
                    </a:lnR>
                    <a:lnT>
                      <a:noFill/>
                    </a:lnT>
                    <a:lnB>
                      <a:noFill/>
                    </a:lnB>
                    <a:solidFill>
                      <a:srgbClr val="F3F8FC"/>
                    </a:solidFill>
                  </a:tcPr>
                </a:tc>
                <a:tc>
                  <a:txBody>
                    <a:bodyPr/>
                    <a:lstStyle/>
                    <a:p>
                      <a:pPr algn="r" fontAlgn="b"/>
                      <a:r>
                        <a:rPr lang="en-US" sz="600" b="0" i="0" u="none" strike="noStrike">
                          <a:solidFill>
                            <a:srgbClr val="000000"/>
                          </a:solidFill>
                          <a:effectLst/>
                          <a:latin typeface="Calibri"/>
                        </a:rPr>
                        <a:t>0.99</a:t>
                      </a:r>
                    </a:p>
                  </a:txBody>
                  <a:tcPr marL="5550" marR="5550" marT="5550" marB="0" anchor="b">
                    <a:lnL>
                      <a:noFill/>
                    </a:lnL>
                    <a:lnR>
                      <a:noFill/>
                    </a:lnR>
                    <a:lnT>
                      <a:noFill/>
                    </a:lnT>
                    <a:lnB>
                      <a:noFill/>
                    </a:lnB>
                    <a:solidFill>
                      <a:srgbClr val="E9F4F9"/>
                    </a:solidFill>
                  </a:tcPr>
                </a:tc>
                <a:tc>
                  <a:txBody>
                    <a:bodyPr/>
                    <a:lstStyle/>
                    <a:p>
                      <a:pPr algn="r" fontAlgn="b"/>
                      <a:r>
                        <a:rPr lang="en-US" sz="600" b="0" i="0" u="none" strike="noStrike">
                          <a:solidFill>
                            <a:srgbClr val="000000"/>
                          </a:solidFill>
                          <a:effectLst/>
                          <a:latin typeface="Calibri"/>
                        </a:rPr>
                        <a:t>0.74</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F1F7FC"/>
                    </a:solidFill>
                  </a:tcPr>
                </a:tc>
                <a:tc>
                  <a:txBody>
                    <a:bodyPr/>
                    <a:lstStyle/>
                    <a:p>
                      <a:pPr algn="r" fontAlgn="b"/>
                      <a:r>
                        <a:rPr lang="en-US" sz="600" b="0" i="0" u="none" strike="noStrike">
                          <a:solidFill>
                            <a:srgbClr val="000000"/>
                          </a:solidFill>
                          <a:effectLst/>
                          <a:latin typeface="Calibri"/>
                        </a:rPr>
                        <a:t>1.17</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E3F1F7"/>
                    </a:solidFill>
                  </a:tcPr>
                </a:tc>
                <a:tc>
                  <a:txBody>
                    <a:bodyPr/>
                    <a:lstStyle/>
                    <a:p>
                      <a:pPr algn="r" fontAlgn="b"/>
                      <a:r>
                        <a:rPr lang="en-US" sz="600" b="0" i="0" u="none" strike="noStrike">
                          <a:solidFill>
                            <a:srgbClr val="000000"/>
                          </a:solidFill>
                          <a:effectLst/>
                          <a:latin typeface="Calibri"/>
                        </a:rPr>
                        <a:t>1.75</a:t>
                      </a:r>
                    </a:p>
                  </a:txBody>
                  <a:tcPr marL="5550" marR="5550" marT="5550" marB="0" anchor="b">
                    <a:lnL>
                      <a:noFill/>
                    </a:lnL>
                    <a:lnR>
                      <a:noFill/>
                    </a:lnR>
                    <a:lnT>
                      <a:noFill/>
                    </a:lnT>
                    <a:lnB>
                      <a:noFill/>
                    </a:lnB>
                    <a:solidFill>
                      <a:srgbClr val="D1EAF1"/>
                    </a:solidFill>
                  </a:tcPr>
                </a:tc>
                <a:tc>
                  <a:txBody>
                    <a:bodyPr/>
                    <a:lstStyle/>
                    <a:p>
                      <a:pPr algn="r" fontAlgn="b"/>
                      <a:r>
                        <a:rPr lang="en-US" sz="600" b="0" i="0" u="none" strike="noStrike">
                          <a:solidFill>
                            <a:srgbClr val="000000"/>
                          </a:solidFill>
                          <a:effectLst/>
                          <a:latin typeface="Calibri"/>
                        </a:rPr>
                        <a:t>3.78</a:t>
                      </a:r>
                    </a:p>
                  </a:txBody>
                  <a:tcPr marL="5550" marR="5550" marT="5550" marB="0" anchor="b">
                    <a:lnL>
                      <a:noFill/>
                    </a:lnL>
                    <a:lnR>
                      <a:noFill/>
                    </a:lnR>
                    <a:lnT>
                      <a:noFill/>
                    </a:lnT>
                    <a:lnB>
                      <a:noFill/>
                    </a:lnB>
                    <a:solidFill>
                      <a:srgbClr val="B6DBE7"/>
                    </a:solidFill>
                  </a:tcPr>
                </a:tc>
                <a:tc>
                  <a:txBody>
                    <a:bodyPr/>
                    <a:lstStyle/>
                    <a:p>
                      <a:pPr algn="r" fontAlgn="b"/>
                      <a:r>
                        <a:rPr lang="en-US" sz="600" b="0" i="0" u="none" strike="noStrike">
                          <a:solidFill>
                            <a:srgbClr val="000000"/>
                          </a:solidFill>
                          <a:effectLst/>
                          <a:latin typeface="Calibri"/>
                        </a:rPr>
                        <a:t>1.75</a:t>
                      </a:r>
                    </a:p>
                  </a:txBody>
                  <a:tcPr marL="5550" marR="5550" marT="5550" marB="0" anchor="b">
                    <a:lnL>
                      <a:noFill/>
                    </a:lnL>
                    <a:lnR>
                      <a:noFill/>
                    </a:lnR>
                    <a:lnT>
                      <a:noFill/>
                    </a:lnT>
                    <a:lnB>
                      <a:noFill/>
                    </a:lnB>
                    <a:solidFill>
                      <a:srgbClr val="D1E9F1"/>
                    </a:solidFill>
                  </a:tcPr>
                </a:tc>
                <a:tc>
                  <a:txBody>
                    <a:bodyPr/>
                    <a:lstStyle/>
                    <a:p>
                      <a:pPr algn="r" fontAlgn="b"/>
                      <a:r>
                        <a:rPr lang="en-US" sz="600" b="0" i="0" u="none" strike="noStrike">
                          <a:solidFill>
                            <a:srgbClr val="000000"/>
                          </a:solidFill>
                          <a:effectLst/>
                          <a:latin typeface="Calibri"/>
                        </a:rPr>
                        <a:t>4.42</a:t>
                      </a:r>
                    </a:p>
                  </a:txBody>
                  <a:tcPr marL="5550" marR="5550" marT="5550" marB="0" anchor="b">
                    <a:lnL>
                      <a:noFill/>
                    </a:lnL>
                    <a:lnR>
                      <a:noFill/>
                    </a:lnR>
                    <a:lnT>
                      <a:noFill/>
                    </a:lnT>
                    <a:lnB>
                      <a:noFill/>
                    </a:lnB>
                    <a:solidFill>
                      <a:srgbClr val="B6DAE6"/>
                    </a:solidFill>
                  </a:tcPr>
                </a:tc>
                <a:tc>
                  <a:txBody>
                    <a:bodyPr/>
                    <a:lstStyle/>
                    <a:p>
                      <a:pPr algn="r" fontAlgn="b"/>
                      <a:r>
                        <a:rPr lang="en-US" sz="600" b="0" i="0" u="none" strike="noStrike">
                          <a:solidFill>
                            <a:srgbClr val="000000"/>
                          </a:solidFill>
                          <a:effectLst/>
                          <a:latin typeface="Calibri"/>
                        </a:rPr>
                        <a:t>6.42</a:t>
                      </a:r>
                    </a:p>
                  </a:txBody>
                  <a:tcPr marL="5550" marR="5550" marT="5550" marB="0" anchor="b">
                    <a:lnL>
                      <a:noFill/>
                    </a:lnL>
                    <a:lnR>
                      <a:noFill/>
                    </a:lnR>
                    <a:lnT>
                      <a:noFill/>
                    </a:lnT>
                    <a:lnB>
                      <a:noFill/>
                    </a:lnB>
                    <a:solidFill>
                      <a:srgbClr val="B3D4E4"/>
                    </a:solidFill>
                  </a:tcPr>
                </a:tc>
                <a:tc>
                  <a:txBody>
                    <a:bodyPr/>
                    <a:lstStyle/>
                    <a:p>
                      <a:pPr algn="r" fontAlgn="b"/>
                      <a:r>
                        <a:rPr lang="en-US" sz="600" b="0" i="0" u="none" strike="noStrike">
                          <a:solidFill>
                            <a:srgbClr val="000000"/>
                          </a:solidFill>
                          <a:effectLst/>
                          <a:latin typeface="Calibri"/>
                        </a:rPr>
                        <a:t>2.81</a:t>
                      </a:r>
                    </a:p>
                  </a:txBody>
                  <a:tcPr marL="5550" marR="5550" marT="5550" marB="0" anchor="b">
                    <a:lnL>
                      <a:noFill/>
                    </a:lnL>
                    <a:lnR>
                      <a:noFill/>
                    </a:lnR>
                    <a:lnT>
                      <a:noFill/>
                    </a:lnT>
                    <a:lnB>
                      <a:noFill/>
                    </a:lnB>
                    <a:solidFill>
                      <a:srgbClr val="B7DEE8"/>
                    </a:solidFill>
                  </a:tcPr>
                </a:tc>
                <a:tc>
                  <a:txBody>
                    <a:bodyPr/>
                    <a:lstStyle/>
                    <a:p>
                      <a:pPr algn="r" fontAlgn="b"/>
                      <a:r>
                        <a:rPr lang="en-US" sz="600" b="0" i="0" u="none" strike="noStrike">
                          <a:solidFill>
                            <a:srgbClr val="000000"/>
                          </a:solidFill>
                          <a:effectLst/>
                          <a:latin typeface="Calibri"/>
                        </a:rPr>
                        <a:t>1.30</a:t>
                      </a:r>
                    </a:p>
                  </a:txBody>
                  <a:tcPr marL="5550" marR="5550" marT="5550" marB="0" anchor="b">
                    <a:lnL>
                      <a:noFill/>
                    </a:lnL>
                    <a:lnR>
                      <a:noFill/>
                    </a:lnR>
                    <a:lnT>
                      <a:noFill/>
                    </a:lnT>
                    <a:lnB>
                      <a:noFill/>
                    </a:lnB>
                    <a:solidFill>
                      <a:srgbClr val="DFF0F6"/>
                    </a:solidFill>
                  </a:tcPr>
                </a:tc>
                <a:tc>
                  <a:txBody>
                    <a:bodyPr/>
                    <a:lstStyle/>
                    <a:p>
                      <a:pPr algn="r" fontAlgn="b"/>
                      <a:r>
                        <a:rPr lang="en-US" sz="600" b="0" i="0" u="none" strike="noStrike">
                          <a:solidFill>
                            <a:srgbClr val="000000"/>
                          </a:solidFill>
                          <a:effectLst/>
                          <a:latin typeface="Calibri"/>
                        </a:rPr>
                        <a:t>0.84</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EF6FB"/>
                    </a:solidFill>
                  </a:tcPr>
                </a:tc>
                <a:tc>
                  <a:txBody>
                    <a:bodyPr/>
                    <a:lstStyle/>
                    <a:p>
                      <a:pPr algn="r" fontAlgn="b"/>
                      <a:r>
                        <a:rPr lang="en-US" sz="600" b="0" i="0" u="none" strike="noStrike">
                          <a:solidFill>
                            <a:srgbClr val="000000"/>
                          </a:solidFill>
                          <a:effectLst/>
                          <a:latin typeface="Calibri"/>
                        </a:rPr>
                        <a:t>2.22</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9FDFD"/>
                    </a:solidFill>
                  </a:tcPr>
                </a:tc>
              </a:tr>
              <a:tr h="121266">
                <a:tc>
                  <a:txBody>
                    <a:bodyPr/>
                    <a:lstStyle/>
                    <a:p>
                      <a:pPr algn="l" fontAlgn="b"/>
                      <a:r>
                        <a:rPr lang="en-US" sz="600" b="1" i="0" u="none" strike="noStrike" dirty="0" smtClean="0">
                          <a:solidFill>
                            <a:srgbClr val="000000"/>
                          </a:solidFill>
                          <a:effectLst/>
                          <a:latin typeface="Calibri"/>
                        </a:rPr>
                        <a:t>1991</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0.61</a:t>
                      </a:r>
                    </a:p>
                  </a:txBody>
                  <a:tcPr marL="5550" marR="5550" marT="5550" marB="0" anchor="b">
                    <a:lnL>
                      <a:noFill/>
                    </a:lnL>
                    <a:lnR>
                      <a:noFill/>
                    </a:lnR>
                    <a:lnT>
                      <a:noFill/>
                    </a:lnT>
                    <a:lnB>
                      <a:noFill/>
                    </a:lnB>
                    <a:solidFill>
                      <a:srgbClr val="F5F9FD"/>
                    </a:solidFill>
                  </a:tcPr>
                </a:tc>
                <a:tc>
                  <a:txBody>
                    <a:bodyPr/>
                    <a:lstStyle/>
                    <a:p>
                      <a:pPr algn="r" fontAlgn="b"/>
                      <a:r>
                        <a:rPr lang="en-US" sz="600" b="0" i="0" u="none" strike="noStrike">
                          <a:solidFill>
                            <a:srgbClr val="000000"/>
                          </a:solidFill>
                          <a:effectLst/>
                          <a:latin typeface="Calibri"/>
                        </a:rPr>
                        <a:t>0.68</a:t>
                      </a:r>
                    </a:p>
                  </a:txBody>
                  <a:tcPr marL="5550" marR="5550" marT="5550" marB="0" anchor="b">
                    <a:lnL>
                      <a:noFill/>
                    </a:lnL>
                    <a:lnR>
                      <a:noFill/>
                    </a:lnR>
                    <a:lnT>
                      <a:noFill/>
                    </a:lnT>
                    <a:lnB>
                      <a:noFill/>
                    </a:lnB>
                    <a:solidFill>
                      <a:srgbClr val="F3F8FC"/>
                    </a:solidFill>
                  </a:tcPr>
                </a:tc>
                <a:tc>
                  <a:txBody>
                    <a:bodyPr/>
                    <a:lstStyle/>
                    <a:p>
                      <a:pPr algn="r" fontAlgn="b"/>
                      <a:r>
                        <a:rPr lang="en-US" sz="600" b="0" i="0" u="none" strike="noStrike">
                          <a:solidFill>
                            <a:srgbClr val="000000"/>
                          </a:solidFill>
                          <a:effectLst/>
                          <a:latin typeface="Calibri"/>
                        </a:rPr>
                        <a:t>0.43</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FBFCFF"/>
                    </a:solidFill>
                  </a:tcPr>
                </a:tc>
                <a:tc>
                  <a:txBody>
                    <a:bodyPr/>
                    <a:lstStyle/>
                    <a:p>
                      <a:pPr algn="r" fontAlgn="b"/>
                      <a:r>
                        <a:rPr lang="en-US" sz="600" b="0" i="0" u="none" strike="noStrike">
                          <a:solidFill>
                            <a:srgbClr val="000000"/>
                          </a:solidFill>
                          <a:effectLst/>
                          <a:latin typeface="Calibri"/>
                        </a:rPr>
                        <a:t>0.39</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FCFCFF"/>
                    </a:solidFill>
                  </a:tcPr>
                </a:tc>
                <a:tc>
                  <a:txBody>
                    <a:bodyPr/>
                    <a:lstStyle/>
                    <a:p>
                      <a:pPr algn="r" fontAlgn="b"/>
                      <a:r>
                        <a:rPr lang="en-US" sz="600" b="0" i="0" u="none" strike="noStrike">
                          <a:solidFill>
                            <a:srgbClr val="000000"/>
                          </a:solidFill>
                          <a:effectLst/>
                          <a:latin typeface="Calibri"/>
                        </a:rPr>
                        <a:t>0.84</a:t>
                      </a:r>
                    </a:p>
                  </a:txBody>
                  <a:tcPr marL="5550" marR="5550" marT="5550" marB="0" anchor="b">
                    <a:lnL>
                      <a:noFill/>
                    </a:lnL>
                    <a:lnR>
                      <a:noFill/>
                    </a:lnR>
                    <a:lnT>
                      <a:noFill/>
                    </a:lnT>
                    <a:lnB>
                      <a:noFill/>
                    </a:lnB>
                    <a:solidFill>
                      <a:srgbClr val="EEF6FB"/>
                    </a:solidFill>
                  </a:tcPr>
                </a:tc>
                <a:tc>
                  <a:txBody>
                    <a:bodyPr/>
                    <a:lstStyle/>
                    <a:p>
                      <a:pPr algn="r" fontAlgn="b"/>
                      <a:r>
                        <a:rPr lang="en-US" sz="600" b="0" i="0" u="none" strike="noStrike">
                          <a:solidFill>
                            <a:srgbClr val="000000"/>
                          </a:solidFill>
                          <a:effectLst/>
                          <a:latin typeface="Calibri"/>
                        </a:rPr>
                        <a:t>2.58</a:t>
                      </a:r>
                    </a:p>
                  </a:txBody>
                  <a:tcPr marL="5550" marR="5550" marT="5550" marB="0" anchor="b">
                    <a:lnL>
                      <a:noFill/>
                    </a:lnL>
                    <a:lnR>
                      <a:noFill/>
                    </a:lnR>
                    <a:lnT>
                      <a:noFill/>
                    </a:lnT>
                    <a:lnB>
                      <a:noFill/>
                    </a:lnB>
                    <a:solidFill>
                      <a:srgbClr val="B7DEE8"/>
                    </a:solidFill>
                  </a:tcPr>
                </a:tc>
                <a:tc>
                  <a:txBody>
                    <a:bodyPr/>
                    <a:lstStyle/>
                    <a:p>
                      <a:pPr algn="r" fontAlgn="b"/>
                      <a:r>
                        <a:rPr lang="en-US" sz="600" b="0" i="0" u="none" strike="noStrike">
                          <a:solidFill>
                            <a:srgbClr val="000000"/>
                          </a:solidFill>
                          <a:effectLst/>
                          <a:latin typeface="Calibri"/>
                        </a:rPr>
                        <a:t>2.84</a:t>
                      </a:r>
                    </a:p>
                  </a:txBody>
                  <a:tcPr marL="5550" marR="5550" marT="5550" marB="0" anchor="b">
                    <a:lnL>
                      <a:noFill/>
                    </a:lnL>
                    <a:lnR>
                      <a:noFill/>
                    </a:lnR>
                    <a:lnT>
                      <a:noFill/>
                    </a:lnT>
                    <a:lnB>
                      <a:noFill/>
                    </a:lnB>
                    <a:solidFill>
                      <a:srgbClr val="B7DEE8"/>
                    </a:solidFill>
                  </a:tcPr>
                </a:tc>
                <a:tc>
                  <a:txBody>
                    <a:bodyPr/>
                    <a:lstStyle/>
                    <a:p>
                      <a:pPr algn="r" fontAlgn="b"/>
                      <a:r>
                        <a:rPr lang="en-US" sz="600" b="0" i="0" u="none" strike="noStrike">
                          <a:solidFill>
                            <a:srgbClr val="000000"/>
                          </a:solidFill>
                          <a:effectLst/>
                          <a:latin typeface="Calibri"/>
                        </a:rPr>
                        <a:t>13.19</a:t>
                      </a:r>
                    </a:p>
                  </a:txBody>
                  <a:tcPr marL="5550" marR="5550" marT="5550" marB="0" anchor="b">
                    <a:lnL>
                      <a:noFill/>
                    </a:lnL>
                    <a:lnR>
                      <a:noFill/>
                    </a:lnR>
                    <a:lnT>
                      <a:noFill/>
                    </a:lnT>
                    <a:lnB>
                      <a:noFill/>
                    </a:lnB>
                    <a:solidFill>
                      <a:srgbClr val="ACC3DD"/>
                    </a:solidFill>
                  </a:tcPr>
                </a:tc>
                <a:tc>
                  <a:txBody>
                    <a:bodyPr/>
                    <a:lstStyle/>
                    <a:p>
                      <a:pPr algn="r" fontAlgn="b"/>
                      <a:r>
                        <a:rPr lang="en-US" sz="600" b="0" i="0" u="none" strike="noStrike">
                          <a:solidFill>
                            <a:srgbClr val="000000"/>
                          </a:solidFill>
                          <a:effectLst/>
                          <a:latin typeface="Calibri"/>
                        </a:rPr>
                        <a:t>23.51</a:t>
                      </a:r>
                    </a:p>
                  </a:txBody>
                  <a:tcPr marL="5550" marR="5550" marT="5550" marB="0" anchor="b">
                    <a:lnL>
                      <a:noFill/>
                    </a:lnL>
                    <a:lnR>
                      <a:noFill/>
                    </a:lnR>
                    <a:lnT>
                      <a:noFill/>
                    </a:lnT>
                    <a:lnB>
                      <a:noFill/>
                    </a:lnB>
                    <a:solidFill>
                      <a:srgbClr val="A1A8D2"/>
                    </a:solidFill>
                  </a:tcPr>
                </a:tc>
                <a:tc>
                  <a:txBody>
                    <a:bodyPr/>
                    <a:lstStyle/>
                    <a:p>
                      <a:pPr algn="r" fontAlgn="b"/>
                      <a:r>
                        <a:rPr lang="en-US" sz="600" b="0" i="0" u="none" strike="noStrike">
                          <a:solidFill>
                            <a:srgbClr val="000000"/>
                          </a:solidFill>
                          <a:effectLst/>
                          <a:latin typeface="Calibri"/>
                        </a:rPr>
                        <a:t>3.19</a:t>
                      </a:r>
                    </a:p>
                  </a:txBody>
                  <a:tcPr marL="5550" marR="5550" marT="5550" marB="0" anchor="b">
                    <a:lnL>
                      <a:noFill/>
                    </a:lnL>
                    <a:lnR>
                      <a:noFill/>
                    </a:lnR>
                    <a:lnT>
                      <a:noFill/>
                    </a:lnT>
                    <a:lnB>
                      <a:noFill/>
                    </a:lnB>
                    <a:solidFill>
                      <a:srgbClr val="B7DDE8"/>
                    </a:solidFill>
                  </a:tcPr>
                </a:tc>
                <a:tc>
                  <a:txBody>
                    <a:bodyPr/>
                    <a:lstStyle/>
                    <a:p>
                      <a:pPr algn="r" fontAlgn="b"/>
                      <a:r>
                        <a:rPr lang="en-US" sz="600" b="0" i="0" u="none" strike="noStrike">
                          <a:solidFill>
                            <a:srgbClr val="000000"/>
                          </a:solidFill>
                          <a:effectLst/>
                          <a:latin typeface="Calibri"/>
                        </a:rPr>
                        <a:t>1.63</a:t>
                      </a:r>
                    </a:p>
                  </a:txBody>
                  <a:tcPr marL="5550" marR="5550" marT="5550" marB="0" anchor="b">
                    <a:lnL>
                      <a:noFill/>
                    </a:lnL>
                    <a:lnR>
                      <a:noFill/>
                    </a:lnR>
                    <a:lnT>
                      <a:noFill/>
                    </a:lnT>
                    <a:lnB>
                      <a:noFill/>
                    </a:lnB>
                    <a:solidFill>
                      <a:srgbClr val="D4EBF2"/>
                    </a:solidFill>
                  </a:tcPr>
                </a:tc>
                <a:tc>
                  <a:txBody>
                    <a:bodyPr/>
                    <a:lstStyle/>
                    <a:p>
                      <a:pPr algn="r" fontAlgn="b"/>
                      <a:r>
                        <a:rPr lang="en-US" sz="600" b="0" i="0" u="none" strike="noStrike">
                          <a:solidFill>
                            <a:srgbClr val="000000"/>
                          </a:solidFill>
                          <a:effectLst/>
                          <a:latin typeface="Calibri"/>
                        </a:rPr>
                        <a:t>1.25</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1F0F6"/>
                    </a:solidFill>
                  </a:tcPr>
                </a:tc>
                <a:tc>
                  <a:txBody>
                    <a:bodyPr/>
                    <a:lstStyle/>
                    <a:p>
                      <a:pPr algn="r" fontAlgn="b"/>
                      <a:r>
                        <a:rPr lang="en-US" sz="600" b="0" i="0" u="none" strike="noStrike">
                          <a:solidFill>
                            <a:srgbClr val="000000"/>
                          </a:solidFill>
                          <a:effectLst/>
                          <a:latin typeface="Calibri"/>
                        </a:rPr>
                        <a:t>4.26</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9E6EE"/>
                    </a:solidFill>
                  </a:tcPr>
                </a:tc>
              </a:tr>
              <a:tr h="121266">
                <a:tc>
                  <a:txBody>
                    <a:bodyPr/>
                    <a:lstStyle/>
                    <a:p>
                      <a:pPr algn="l" fontAlgn="b"/>
                      <a:r>
                        <a:rPr lang="en-US" sz="600" b="1" i="0" u="none" strike="noStrike" dirty="0" smtClean="0">
                          <a:solidFill>
                            <a:srgbClr val="000000"/>
                          </a:solidFill>
                          <a:effectLst/>
                          <a:latin typeface="Calibri"/>
                        </a:rPr>
                        <a:t>1992</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1.07</a:t>
                      </a:r>
                    </a:p>
                  </a:txBody>
                  <a:tcPr marL="5550" marR="5550" marT="5550" marB="0" anchor="b">
                    <a:lnL>
                      <a:noFill/>
                    </a:lnL>
                    <a:lnR>
                      <a:noFill/>
                    </a:lnR>
                    <a:lnT>
                      <a:noFill/>
                    </a:lnT>
                    <a:lnB>
                      <a:noFill/>
                    </a:lnB>
                    <a:solidFill>
                      <a:srgbClr val="E6F3F8"/>
                    </a:solidFill>
                  </a:tcPr>
                </a:tc>
                <a:tc>
                  <a:txBody>
                    <a:bodyPr/>
                    <a:lstStyle/>
                    <a:p>
                      <a:pPr algn="r" fontAlgn="b"/>
                      <a:r>
                        <a:rPr lang="en-US" sz="600" b="0" i="0" u="none" strike="noStrike">
                          <a:solidFill>
                            <a:srgbClr val="000000"/>
                          </a:solidFill>
                          <a:effectLst/>
                          <a:latin typeface="Calibri"/>
                        </a:rPr>
                        <a:t>1.96</a:t>
                      </a:r>
                    </a:p>
                  </a:txBody>
                  <a:tcPr marL="5550" marR="5550" marT="5550" marB="0" anchor="b">
                    <a:lnL>
                      <a:noFill/>
                    </a:lnL>
                    <a:lnR>
                      <a:noFill/>
                    </a:lnR>
                    <a:lnT>
                      <a:noFill/>
                    </a:lnT>
                    <a:lnB>
                      <a:noFill/>
                    </a:lnB>
                    <a:solidFill>
                      <a:srgbClr val="CAE7EF"/>
                    </a:solidFill>
                  </a:tcPr>
                </a:tc>
                <a:tc>
                  <a:txBody>
                    <a:bodyPr/>
                    <a:lstStyle/>
                    <a:p>
                      <a:pPr algn="r" fontAlgn="b"/>
                      <a:r>
                        <a:rPr lang="en-US" sz="600" b="0" i="0" u="none" strike="noStrike">
                          <a:solidFill>
                            <a:srgbClr val="000000"/>
                          </a:solidFill>
                          <a:effectLst/>
                          <a:latin typeface="Calibri"/>
                        </a:rPr>
                        <a:t>1.25</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1F0F6"/>
                    </a:solidFill>
                  </a:tcPr>
                </a:tc>
                <a:tc>
                  <a:txBody>
                    <a:bodyPr/>
                    <a:lstStyle/>
                    <a:p>
                      <a:pPr algn="r" fontAlgn="b"/>
                      <a:r>
                        <a:rPr lang="en-US" sz="600" b="0" i="0" u="none" strike="noStrike">
                          <a:solidFill>
                            <a:srgbClr val="000000"/>
                          </a:solidFill>
                          <a:effectLst/>
                          <a:latin typeface="Calibri"/>
                        </a:rPr>
                        <a:t>1.20</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E2F1F7"/>
                    </a:solidFill>
                  </a:tcPr>
                </a:tc>
                <a:tc>
                  <a:txBody>
                    <a:bodyPr/>
                    <a:lstStyle/>
                    <a:p>
                      <a:pPr algn="r" fontAlgn="b"/>
                      <a:r>
                        <a:rPr lang="en-US" sz="600" b="0" i="0" u="none" strike="noStrike">
                          <a:solidFill>
                            <a:srgbClr val="000000"/>
                          </a:solidFill>
                          <a:effectLst/>
                          <a:latin typeface="Calibri"/>
                        </a:rPr>
                        <a:t>4.35</a:t>
                      </a:r>
                    </a:p>
                  </a:txBody>
                  <a:tcPr marL="5550" marR="5550" marT="5550" marB="0" anchor="b">
                    <a:lnL>
                      <a:noFill/>
                    </a:lnL>
                    <a:lnR>
                      <a:noFill/>
                    </a:lnR>
                    <a:lnT>
                      <a:noFill/>
                    </a:lnT>
                    <a:lnB>
                      <a:noFill/>
                    </a:lnB>
                    <a:solidFill>
                      <a:srgbClr val="B6DAE7"/>
                    </a:solidFill>
                  </a:tcPr>
                </a:tc>
                <a:tc>
                  <a:txBody>
                    <a:bodyPr/>
                    <a:lstStyle/>
                    <a:p>
                      <a:pPr algn="r" fontAlgn="b"/>
                      <a:r>
                        <a:rPr lang="en-US" sz="600" b="0" i="0" u="none" strike="noStrike">
                          <a:solidFill>
                            <a:srgbClr val="000000"/>
                          </a:solidFill>
                          <a:effectLst/>
                          <a:latin typeface="Calibri"/>
                        </a:rPr>
                        <a:t>4.44</a:t>
                      </a:r>
                    </a:p>
                  </a:txBody>
                  <a:tcPr marL="5550" marR="5550" marT="5550" marB="0" anchor="b">
                    <a:lnL>
                      <a:noFill/>
                    </a:lnL>
                    <a:lnR>
                      <a:noFill/>
                    </a:lnR>
                    <a:lnT>
                      <a:noFill/>
                    </a:lnT>
                    <a:lnB>
                      <a:noFill/>
                    </a:lnB>
                    <a:solidFill>
                      <a:srgbClr val="B5DAE6"/>
                    </a:solidFill>
                  </a:tcPr>
                </a:tc>
                <a:tc>
                  <a:txBody>
                    <a:bodyPr/>
                    <a:lstStyle/>
                    <a:p>
                      <a:pPr algn="r" fontAlgn="b"/>
                      <a:r>
                        <a:rPr lang="en-US" sz="600" b="0" i="0" u="none" strike="noStrike">
                          <a:solidFill>
                            <a:srgbClr val="000000"/>
                          </a:solidFill>
                          <a:effectLst/>
                          <a:latin typeface="Calibri"/>
                        </a:rPr>
                        <a:t>1.32</a:t>
                      </a:r>
                    </a:p>
                  </a:txBody>
                  <a:tcPr marL="5550" marR="5550" marT="5550" marB="0" anchor="b">
                    <a:lnL>
                      <a:noFill/>
                    </a:lnL>
                    <a:lnR>
                      <a:noFill/>
                    </a:lnR>
                    <a:lnT>
                      <a:noFill/>
                    </a:lnT>
                    <a:lnB>
                      <a:noFill/>
                    </a:lnB>
                    <a:solidFill>
                      <a:srgbClr val="DFEFF6"/>
                    </a:solidFill>
                  </a:tcPr>
                </a:tc>
                <a:tc>
                  <a:txBody>
                    <a:bodyPr/>
                    <a:lstStyle/>
                    <a:p>
                      <a:pPr algn="r" fontAlgn="b"/>
                      <a:r>
                        <a:rPr lang="en-US" sz="600" b="0" i="0" u="none" strike="noStrike">
                          <a:solidFill>
                            <a:srgbClr val="000000"/>
                          </a:solidFill>
                          <a:effectLst/>
                          <a:latin typeface="Calibri"/>
                        </a:rPr>
                        <a:t>1.54</a:t>
                      </a:r>
                    </a:p>
                  </a:txBody>
                  <a:tcPr marL="5550" marR="5550" marT="5550" marB="0" anchor="b">
                    <a:lnL>
                      <a:noFill/>
                    </a:lnL>
                    <a:lnR>
                      <a:noFill/>
                    </a:lnR>
                    <a:lnT>
                      <a:noFill/>
                    </a:lnT>
                    <a:lnB>
                      <a:noFill/>
                    </a:lnB>
                    <a:solidFill>
                      <a:srgbClr val="D7ECF3"/>
                    </a:solidFill>
                  </a:tcPr>
                </a:tc>
                <a:tc>
                  <a:txBody>
                    <a:bodyPr/>
                    <a:lstStyle/>
                    <a:p>
                      <a:pPr algn="r" fontAlgn="b"/>
                      <a:r>
                        <a:rPr lang="en-US" sz="600" b="0" i="0" u="none" strike="noStrike">
                          <a:solidFill>
                            <a:srgbClr val="000000"/>
                          </a:solidFill>
                          <a:effectLst/>
                          <a:latin typeface="Calibri"/>
                        </a:rPr>
                        <a:t>3.43</a:t>
                      </a:r>
                    </a:p>
                  </a:txBody>
                  <a:tcPr marL="5550" marR="5550" marT="5550" marB="0" anchor="b">
                    <a:lnL>
                      <a:noFill/>
                    </a:lnL>
                    <a:lnR>
                      <a:noFill/>
                    </a:lnR>
                    <a:lnT>
                      <a:noFill/>
                    </a:lnT>
                    <a:lnB>
                      <a:noFill/>
                    </a:lnB>
                    <a:solidFill>
                      <a:srgbClr val="B7DCE8"/>
                    </a:solidFill>
                  </a:tcPr>
                </a:tc>
                <a:tc>
                  <a:txBody>
                    <a:bodyPr/>
                    <a:lstStyle/>
                    <a:p>
                      <a:pPr algn="r" fontAlgn="b"/>
                      <a:r>
                        <a:rPr lang="en-US" sz="600" b="0" i="0" u="none" strike="noStrike">
                          <a:solidFill>
                            <a:srgbClr val="000000"/>
                          </a:solidFill>
                          <a:effectLst/>
                          <a:latin typeface="Calibri"/>
                        </a:rPr>
                        <a:t>5.25</a:t>
                      </a:r>
                    </a:p>
                  </a:txBody>
                  <a:tcPr marL="5550" marR="5550" marT="5550" marB="0" anchor="b">
                    <a:lnL>
                      <a:noFill/>
                    </a:lnL>
                    <a:lnR>
                      <a:noFill/>
                    </a:lnR>
                    <a:lnT>
                      <a:noFill/>
                    </a:lnT>
                    <a:lnB>
                      <a:noFill/>
                    </a:lnB>
                    <a:solidFill>
                      <a:srgbClr val="B5D7E6"/>
                    </a:solidFill>
                  </a:tcPr>
                </a:tc>
                <a:tc>
                  <a:txBody>
                    <a:bodyPr/>
                    <a:lstStyle/>
                    <a:p>
                      <a:pPr algn="r" fontAlgn="b"/>
                      <a:r>
                        <a:rPr lang="en-US" sz="600" b="0" i="0" u="none" strike="noStrike">
                          <a:solidFill>
                            <a:srgbClr val="000000"/>
                          </a:solidFill>
                          <a:effectLst/>
                          <a:latin typeface="Calibri"/>
                        </a:rPr>
                        <a:t>1.76</a:t>
                      </a:r>
                    </a:p>
                  </a:txBody>
                  <a:tcPr marL="5550" marR="5550" marT="5550" marB="0" anchor="b">
                    <a:lnL>
                      <a:noFill/>
                    </a:lnL>
                    <a:lnR>
                      <a:noFill/>
                    </a:lnR>
                    <a:lnT>
                      <a:noFill/>
                    </a:lnT>
                    <a:lnB>
                      <a:noFill/>
                    </a:lnB>
                    <a:solidFill>
                      <a:srgbClr val="D0E9F1"/>
                    </a:solidFill>
                  </a:tcPr>
                </a:tc>
                <a:tc>
                  <a:txBody>
                    <a:bodyPr/>
                    <a:lstStyle/>
                    <a:p>
                      <a:pPr algn="r" fontAlgn="b"/>
                      <a:r>
                        <a:rPr lang="en-US" sz="600" b="0" i="0" u="none" strike="noStrike">
                          <a:solidFill>
                            <a:srgbClr val="000000"/>
                          </a:solidFill>
                          <a:effectLst/>
                          <a:latin typeface="Calibri"/>
                        </a:rPr>
                        <a:t>0.89</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CF6FA"/>
                    </a:solidFill>
                  </a:tcPr>
                </a:tc>
                <a:tc>
                  <a:txBody>
                    <a:bodyPr/>
                    <a:lstStyle/>
                    <a:p>
                      <a:pPr algn="r" fontAlgn="b"/>
                      <a:r>
                        <a:rPr lang="en-US" sz="600" b="0" i="0" u="none" strike="noStrike">
                          <a:solidFill>
                            <a:srgbClr val="000000"/>
                          </a:solidFill>
                          <a:effectLst/>
                          <a:latin typeface="Calibri"/>
                        </a:rPr>
                        <a:t>2.37</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5FBFC"/>
                    </a:solidFill>
                  </a:tcPr>
                </a:tc>
              </a:tr>
              <a:tr h="121266">
                <a:tc>
                  <a:txBody>
                    <a:bodyPr/>
                    <a:lstStyle/>
                    <a:p>
                      <a:pPr algn="l" fontAlgn="b"/>
                      <a:r>
                        <a:rPr lang="en-US" sz="600" b="1" i="0" u="none" strike="noStrike" dirty="0" smtClean="0">
                          <a:solidFill>
                            <a:srgbClr val="000000"/>
                          </a:solidFill>
                          <a:effectLst/>
                          <a:latin typeface="Calibri"/>
                        </a:rPr>
                        <a:t>1993</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0.66</a:t>
                      </a:r>
                    </a:p>
                  </a:txBody>
                  <a:tcPr marL="5550" marR="5550" marT="5550" marB="0" anchor="b">
                    <a:lnL>
                      <a:noFill/>
                    </a:lnL>
                    <a:lnR>
                      <a:noFill/>
                    </a:lnR>
                    <a:lnT>
                      <a:noFill/>
                    </a:lnT>
                    <a:lnB>
                      <a:noFill/>
                    </a:lnB>
                    <a:solidFill>
                      <a:srgbClr val="F4F9FD"/>
                    </a:solidFill>
                  </a:tcPr>
                </a:tc>
                <a:tc>
                  <a:txBody>
                    <a:bodyPr/>
                    <a:lstStyle/>
                    <a:p>
                      <a:pPr algn="r" fontAlgn="b"/>
                      <a:r>
                        <a:rPr lang="en-US" sz="600" b="0" i="0" u="none" strike="noStrike">
                          <a:solidFill>
                            <a:srgbClr val="000000"/>
                          </a:solidFill>
                          <a:effectLst/>
                          <a:latin typeface="Calibri"/>
                        </a:rPr>
                        <a:t>0.97</a:t>
                      </a:r>
                    </a:p>
                  </a:txBody>
                  <a:tcPr marL="5550" marR="5550" marT="5550" marB="0" anchor="b">
                    <a:lnL>
                      <a:noFill/>
                    </a:lnL>
                    <a:lnR>
                      <a:noFill/>
                    </a:lnR>
                    <a:lnT>
                      <a:noFill/>
                    </a:lnT>
                    <a:lnB>
                      <a:noFill/>
                    </a:lnB>
                    <a:solidFill>
                      <a:srgbClr val="EAF4F9"/>
                    </a:solidFill>
                  </a:tcPr>
                </a:tc>
                <a:tc>
                  <a:txBody>
                    <a:bodyPr/>
                    <a:lstStyle/>
                    <a:p>
                      <a:pPr algn="r" fontAlgn="b"/>
                      <a:r>
                        <a:rPr lang="en-US" sz="600" b="0" i="0" u="none" strike="noStrike">
                          <a:solidFill>
                            <a:srgbClr val="000000"/>
                          </a:solidFill>
                          <a:effectLst/>
                          <a:latin typeface="Calibri"/>
                        </a:rPr>
                        <a:t>0.67</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F3F9FC"/>
                    </a:solidFill>
                  </a:tcPr>
                </a:tc>
                <a:tc>
                  <a:txBody>
                    <a:bodyPr/>
                    <a:lstStyle/>
                    <a:p>
                      <a:pPr algn="r" fontAlgn="b"/>
                      <a:r>
                        <a:rPr lang="en-US" sz="600" b="0" i="0" u="none" strike="noStrike">
                          <a:solidFill>
                            <a:srgbClr val="000000"/>
                          </a:solidFill>
                          <a:effectLst/>
                          <a:latin typeface="Calibri"/>
                        </a:rPr>
                        <a:t>0.50</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F9FBFE"/>
                    </a:solidFill>
                  </a:tcPr>
                </a:tc>
                <a:tc>
                  <a:txBody>
                    <a:bodyPr/>
                    <a:lstStyle/>
                    <a:p>
                      <a:pPr algn="r" fontAlgn="b"/>
                      <a:r>
                        <a:rPr lang="en-US" sz="600" b="0" i="0" u="none" strike="noStrike">
                          <a:solidFill>
                            <a:srgbClr val="000000"/>
                          </a:solidFill>
                          <a:effectLst/>
                          <a:latin typeface="Calibri"/>
                        </a:rPr>
                        <a:t>0.68</a:t>
                      </a:r>
                    </a:p>
                  </a:txBody>
                  <a:tcPr marL="5550" marR="5550" marT="5550" marB="0" anchor="b">
                    <a:lnL>
                      <a:noFill/>
                    </a:lnL>
                    <a:lnR>
                      <a:noFill/>
                    </a:lnR>
                    <a:lnT>
                      <a:noFill/>
                    </a:lnT>
                    <a:lnB>
                      <a:noFill/>
                    </a:lnB>
                    <a:solidFill>
                      <a:srgbClr val="F3F8FC"/>
                    </a:solidFill>
                  </a:tcPr>
                </a:tc>
                <a:tc>
                  <a:txBody>
                    <a:bodyPr/>
                    <a:lstStyle/>
                    <a:p>
                      <a:pPr algn="r" fontAlgn="b"/>
                      <a:r>
                        <a:rPr lang="en-US" sz="600" b="0" i="0" u="none" strike="noStrike">
                          <a:solidFill>
                            <a:srgbClr val="000000"/>
                          </a:solidFill>
                          <a:effectLst/>
                          <a:latin typeface="Calibri"/>
                        </a:rPr>
                        <a:t>25.35</a:t>
                      </a:r>
                    </a:p>
                  </a:txBody>
                  <a:tcPr marL="5550" marR="5550" marT="5550" marB="0" anchor="b">
                    <a:lnL>
                      <a:noFill/>
                    </a:lnL>
                    <a:lnR>
                      <a:noFill/>
                    </a:lnR>
                    <a:lnT>
                      <a:noFill/>
                    </a:lnT>
                    <a:lnB>
                      <a:noFill/>
                    </a:lnB>
                    <a:solidFill>
                      <a:srgbClr val="9FA3D0"/>
                    </a:solidFill>
                  </a:tcPr>
                </a:tc>
                <a:tc>
                  <a:txBody>
                    <a:bodyPr/>
                    <a:lstStyle/>
                    <a:p>
                      <a:pPr algn="r" fontAlgn="b"/>
                      <a:r>
                        <a:rPr lang="en-US" sz="600" b="0" i="0" u="none" strike="noStrike">
                          <a:solidFill>
                            <a:srgbClr val="000000"/>
                          </a:solidFill>
                          <a:effectLst/>
                          <a:latin typeface="Calibri"/>
                        </a:rPr>
                        <a:t>6.86</a:t>
                      </a:r>
                    </a:p>
                  </a:txBody>
                  <a:tcPr marL="5550" marR="5550" marT="5550" marB="0" anchor="b">
                    <a:lnL>
                      <a:noFill/>
                    </a:lnL>
                    <a:lnR>
                      <a:noFill/>
                    </a:lnR>
                    <a:lnT>
                      <a:noFill/>
                    </a:lnT>
                    <a:lnB>
                      <a:noFill/>
                    </a:lnB>
                    <a:solidFill>
                      <a:srgbClr val="B3D3E4"/>
                    </a:solidFill>
                  </a:tcPr>
                </a:tc>
                <a:tc>
                  <a:txBody>
                    <a:bodyPr/>
                    <a:lstStyle/>
                    <a:p>
                      <a:pPr algn="r" fontAlgn="b"/>
                      <a:r>
                        <a:rPr lang="en-US" sz="600" b="0" i="0" u="none" strike="noStrike">
                          <a:solidFill>
                            <a:srgbClr val="000000"/>
                          </a:solidFill>
                          <a:effectLst/>
                          <a:latin typeface="Calibri"/>
                        </a:rPr>
                        <a:t>9.00</a:t>
                      </a:r>
                    </a:p>
                  </a:txBody>
                  <a:tcPr marL="5550" marR="5550" marT="5550" marB="0" anchor="b">
                    <a:lnL>
                      <a:noFill/>
                    </a:lnL>
                    <a:lnR>
                      <a:noFill/>
                    </a:lnR>
                    <a:lnT>
                      <a:noFill/>
                    </a:lnT>
                    <a:lnB>
                      <a:noFill/>
                    </a:lnB>
                    <a:solidFill>
                      <a:srgbClr val="B1CEE2"/>
                    </a:solidFill>
                  </a:tcPr>
                </a:tc>
                <a:tc>
                  <a:txBody>
                    <a:bodyPr/>
                    <a:lstStyle/>
                    <a:p>
                      <a:pPr algn="r" fontAlgn="b"/>
                      <a:r>
                        <a:rPr lang="en-US" sz="600" b="0" i="0" u="none" strike="noStrike">
                          <a:solidFill>
                            <a:srgbClr val="000000"/>
                          </a:solidFill>
                          <a:effectLst/>
                          <a:latin typeface="Calibri"/>
                        </a:rPr>
                        <a:t>12.29</a:t>
                      </a:r>
                    </a:p>
                  </a:txBody>
                  <a:tcPr marL="5550" marR="5550" marT="5550" marB="0" anchor="b">
                    <a:lnL>
                      <a:noFill/>
                    </a:lnL>
                    <a:lnR>
                      <a:noFill/>
                    </a:lnR>
                    <a:lnT>
                      <a:noFill/>
                    </a:lnT>
                    <a:lnB>
                      <a:noFill/>
                    </a:lnB>
                    <a:solidFill>
                      <a:srgbClr val="ADC5DE"/>
                    </a:solidFill>
                  </a:tcPr>
                </a:tc>
                <a:tc>
                  <a:txBody>
                    <a:bodyPr/>
                    <a:lstStyle/>
                    <a:p>
                      <a:pPr algn="r" fontAlgn="b"/>
                      <a:r>
                        <a:rPr lang="en-US" sz="600" b="0" i="0" u="none" strike="noStrike">
                          <a:solidFill>
                            <a:srgbClr val="000000"/>
                          </a:solidFill>
                          <a:effectLst/>
                          <a:latin typeface="Calibri"/>
                        </a:rPr>
                        <a:t>19.55</a:t>
                      </a:r>
                    </a:p>
                  </a:txBody>
                  <a:tcPr marL="5550" marR="5550" marT="5550" marB="0" anchor="b">
                    <a:lnL>
                      <a:noFill/>
                    </a:lnL>
                    <a:lnR>
                      <a:noFill/>
                    </a:lnR>
                    <a:lnT>
                      <a:noFill/>
                    </a:lnT>
                    <a:lnB>
                      <a:noFill/>
                    </a:lnB>
                    <a:solidFill>
                      <a:srgbClr val="A6B2D6"/>
                    </a:solidFill>
                  </a:tcPr>
                </a:tc>
                <a:tc>
                  <a:txBody>
                    <a:bodyPr/>
                    <a:lstStyle/>
                    <a:p>
                      <a:pPr algn="r" fontAlgn="b"/>
                      <a:r>
                        <a:rPr lang="en-US" sz="600" b="0" i="0" u="none" strike="noStrike">
                          <a:solidFill>
                            <a:srgbClr val="000000"/>
                          </a:solidFill>
                          <a:effectLst/>
                          <a:latin typeface="Calibri"/>
                        </a:rPr>
                        <a:t>6.35</a:t>
                      </a:r>
                    </a:p>
                  </a:txBody>
                  <a:tcPr marL="5550" marR="5550" marT="5550" marB="0" anchor="b">
                    <a:lnL>
                      <a:noFill/>
                    </a:lnL>
                    <a:lnR>
                      <a:noFill/>
                    </a:lnR>
                    <a:lnT>
                      <a:noFill/>
                    </a:lnT>
                    <a:lnB>
                      <a:noFill/>
                    </a:lnB>
                    <a:solidFill>
                      <a:srgbClr val="B3D5E4"/>
                    </a:solidFill>
                  </a:tcPr>
                </a:tc>
                <a:tc>
                  <a:txBody>
                    <a:bodyPr/>
                    <a:lstStyle/>
                    <a:p>
                      <a:pPr algn="r" fontAlgn="b"/>
                      <a:r>
                        <a:rPr lang="en-US" sz="600" b="0" i="0" u="none" strike="noStrike">
                          <a:solidFill>
                            <a:srgbClr val="000000"/>
                          </a:solidFill>
                          <a:effectLst/>
                          <a:latin typeface="Calibri"/>
                        </a:rPr>
                        <a:t>2.93</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B7DDE8"/>
                    </a:solidFill>
                  </a:tcPr>
                </a:tc>
                <a:tc>
                  <a:txBody>
                    <a:bodyPr/>
                    <a:lstStyle/>
                    <a:p>
                      <a:pPr algn="r" fontAlgn="b"/>
                      <a:r>
                        <a:rPr lang="en-US" sz="600" b="0" i="0" u="none" strike="noStrike">
                          <a:solidFill>
                            <a:srgbClr val="000000"/>
                          </a:solidFill>
                          <a:effectLst/>
                          <a:latin typeface="Calibri"/>
                        </a:rPr>
                        <a:t>7.15</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DC4DE"/>
                    </a:solidFill>
                  </a:tcPr>
                </a:tc>
              </a:tr>
              <a:tr h="121266">
                <a:tc>
                  <a:txBody>
                    <a:bodyPr/>
                    <a:lstStyle/>
                    <a:p>
                      <a:pPr algn="l" fontAlgn="b"/>
                      <a:r>
                        <a:rPr lang="en-US" sz="600" b="1" i="0" u="none" strike="noStrike" dirty="0" smtClean="0">
                          <a:solidFill>
                            <a:srgbClr val="000000"/>
                          </a:solidFill>
                          <a:effectLst/>
                          <a:latin typeface="Calibri"/>
                        </a:rPr>
                        <a:t>1994</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1.68</a:t>
                      </a:r>
                    </a:p>
                  </a:txBody>
                  <a:tcPr marL="5550" marR="5550" marT="5550" marB="0" anchor="b">
                    <a:lnL>
                      <a:noFill/>
                    </a:lnL>
                    <a:lnR>
                      <a:noFill/>
                    </a:lnR>
                    <a:lnT>
                      <a:noFill/>
                    </a:lnT>
                    <a:lnB>
                      <a:noFill/>
                    </a:lnB>
                    <a:solidFill>
                      <a:srgbClr val="D3EAF2"/>
                    </a:solidFill>
                  </a:tcPr>
                </a:tc>
                <a:tc>
                  <a:txBody>
                    <a:bodyPr/>
                    <a:lstStyle/>
                    <a:p>
                      <a:pPr algn="r" fontAlgn="b"/>
                      <a:r>
                        <a:rPr lang="en-US" sz="600" b="0" i="0" u="none" strike="noStrike">
                          <a:solidFill>
                            <a:srgbClr val="000000"/>
                          </a:solidFill>
                          <a:effectLst/>
                          <a:latin typeface="Calibri"/>
                        </a:rPr>
                        <a:t>1.44</a:t>
                      </a:r>
                    </a:p>
                  </a:txBody>
                  <a:tcPr marL="5550" marR="5550" marT="5550" marB="0" anchor="b">
                    <a:lnL>
                      <a:noFill/>
                    </a:lnL>
                    <a:lnR>
                      <a:noFill/>
                    </a:lnR>
                    <a:lnT>
                      <a:noFill/>
                    </a:lnT>
                    <a:lnB>
                      <a:noFill/>
                    </a:lnB>
                    <a:solidFill>
                      <a:srgbClr val="DBEEF4"/>
                    </a:solidFill>
                  </a:tcPr>
                </a:tc>
                <a:tc>
                  <a:txBody>
                    <a:bodyPr/>
                    <a:lstStyle/>
                    <a:p>
                      <a:pPr algn="r" fontAlgn="b"/>
                      <a:r>
                        <a:rPr lang="en-US" sz="600" b="0" i="0" u="none" strike="noStrike">
                          <a:solidFill>
                            <a:srgbClr val="000000"/>
                          </a:solidFill>
                          <a:effectLst/>
                          <a:latin typeface="Calibri"/>
                        </a:rPr>
                        <a:t>2.33</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BEE1EB"/>
                    </a:solidFill>
                  </a:tcPr>
                </a:tc>
                <a:tc>
                  <a:txBody>
                    <a:bodyPr/>
                    <a:lstStyle/>
                    <a:p>
                      <a:pPr algn="r" fontAlgn="b"/>
                      <a:r>
                        <a:rPr lang="en-US" sz="600" b="0" i="0" u="none" strike="noStrike">
                          <a:solidFill>
                            <a:srgbClr val="000000"/>
                          </a:solidFill>
                          <a:effectLst/>
                          <a:latin typeface="Calibri"/>
                        </a:rPr>
                        <a:t>1.43</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DBEEF4"/>
                    </a:solidFill>
                  </a:tcPr>
                </a:tc>
                <a:tc>
                  <a:txBody>
                    <a:bodyPr/>
                    <a:lstStyle/>
                    <a:p>
                      <a:pPr algn="r" fontAlgn="b"/>
                      <a:r>
                        <a:rPr lang="en-US" sz="600" b="0" i="0" u="none" strike="noStrike">
                          <a:solidFill>
                            <a:srgbClr val="000000"/>
                          </a:solidFill>
                          <a:effectLst/>
                          <a:latin typeface="Calibri"/>
                        </a:rPr>
                        <a:t>7.10</a:t>
                      </a:r>
                    </a:p>
                  </a:txBody>
                  <a:tcPr marL="5550" marR="5550" marT="5550" marB="0" anchor="b">
                    <a:lnL>
                      <a:noFill/>
                    </a:lnL>
                    <a:lnR>
                      <a:noFill/>
                    </a:lnR>
                    <a:lnT>
                      <a:noFill/>
                    </a:lnT>
                    <a:lnB>
                      <a:noFill/>
                    </a:lnB>
                    <a:solidFill>
                      <a:srgbClr val="B3D3E4"/>
                    </a:solidFill>
                  </a:tcPr>
                </a:tc>
                <a:tc>
                  <a:txBody>
                    <a:bodyPr/>
                    <a:lstStyle/>
                    <a:p>
                      <a:pPr algn="r" fontAlgn="b"/>
                      <a:r>
                        <a:rPr lang="en-US" sz="600" b="0" i="0" u="none" strike="noStrike">
                          <a:solidFill>
                            <a:srgbClr val="000000"/>
                          </a:solidFill>
                          <a:effectLst/>
                          <a:latin typeface="Calibri"/>
                        </a:rPr>
                        <a:t>26.87</a:t>
                      </a:r>
                    </a:p>
                  </a:txBody>
                  <a:tcPr marL="5550" marR="5550" marT="5550" marB="0" anchor="b">
                    <a:lnL>
                      <a:noFill/>
                    </a:lnL>
                    <a:lnR>
                      <a:noFill/>
                    </a:lnR>
                    <a:lnT>
                      <a:noFill/>
                    </a:lnT>
                    <a:lnB>
                      <a:noFill/>
                    </a:lnB>
                    <a:solidFill>
                      <a:srgbClr val="9E9FCE"/>
                    </a:solidFill>
                  </a:tcPr>
                </a:tc>
                <a:tc>
                  <a:txBody>
                    <a:bodyPr/>
                    <a:lstStyle/>
                    <a:p>
                      <a:pPr algn="r" fontAlgn="b"/>
                      <a:r>
                        <a:rPr lang="en-US" sz="600" b="0" i="0" u="none" strike="noStrike">
                          <a:solidFill>
                            <a:srgbClr val="000000"/>
                          </a:solidFill>
                          <a:effectLst/>
                          <a:latin typeface="Calibri"/>
                        </a:rPr>
                        <a:t>5.80</a:t>
                      </a:r>
                    </a:p>
                  </a:txBody>
                  <a:tcPr marL="5550" marR="5550" marT="5550" marB="0" anchor="b">
                    <a:lnL>
                      <a:noFill/>
                    </a:lnL>
                    <a:lnR>
                      <a:noFill/>
                    </a:lnR>
                    <a:lnT>
                      <a:noFill/>
                    </a:lnT>
                    <a:lnB>
                      <a:noFill/>
                    </a:lnB>
                    <a:solidFill>
                      <a:srgbClr val="B4D6E5"/>
                    </a:solidFill>
                  </a:tcPr>
                </a:tc>
                <a:tc>
                  <a:txBody>
                    <a:bodyPr/>
                    <a:lstStyle/>
                    <a:p>
                      <a:pPr algn="r" fontAlgn="b"/>
                      <a:r>
                        <a:rPr lang="en-US" sz="600" b="0" i="0" u="none" strike="noStrike">
                          <a:solidFill>
                            <a:srgbClr val="000000"/>
                          </a:solidFill>
                          <a:effectLst/>
                          <a:latin typeface="Calibri"/>
                        </a:rPr>
                        <a:t>5.90</a:t>
                      </a:r>
                    </a:p>
                  </a:txBody>
                  <a:tcPr marL="5550" marR="5550" marT="5550" marB="0" anchor="b">
                    <a:lnL>
                      <a:noFill/>
                    </a:lnL>
                    <a:lnR>
                      <a:noFill/>
                    </a:lnR>
                    <a:lnT>
                      <a:noFill/>
                    </a:lnT>
                    <a:lnB>
                      <a:noFill/>
                    </a:lnB>
                    <a:solidFill>
                      <a:srgbClr val="B4D6E5"/>
                    </a:solidFill>
                  </a:tcPr>
                </a:tc>
                <a:tc>
                  <a:txBody>
                    <a:bodyPr/>
                    <a:lstStyle/>
                    <a:p>
                      <a:pPr algn="r" fontAlgn="b"/>
                      <a:r>
                        <a:rPr lang="en-US" sz="600" b="0" i="0" u="none" strike="noStrike">
                          <a:solidFill>
                            <a:srgbClr val="000000"/>
                          </a:solidFill>
                          <a:effectLst/>
                          <a:latin typeface="Calibri"/>
                        </a:rPr>
                        <a:t>7.24</a:t>
                      </a:r>
                    </a:p>
                  </a:txBody>
                  <a:tcPr marL="5550" marR="5550" marT="5550" marB="0" anchor="b">
                    <a:lnL>
                      <a:noFill/>
                    </a:lnL>
                    <a:lnR>
                      <a:noFill/>
                    </a:lnR>
                    <a:lnT>
                      <a:noFill/>
                    </a:lnT>
                    <a:lnB>
                      <a:noFill/>
                    </a:lnB>
                    <a:solidFill>
                      <a:srgbClr val="B3D2E3"/>
                    </a:solidFill>
                  </a:tcPr>
                </a:tc>
                <a:tc>
                  <a:txBody>
                    <a:bodyPr/>
                    <a:lstStyle/>
                    <a:p>
                      <a:pPr algn="r" fontAlgn="b"/>
                      <a:r>
                        <a:rPr lang="en-US" sz="600" b="0" i="0" u="none" strike="noStrike">
                          <a:solidFill>
                            <a:srgbClr val="000000"/>
                          </a:solidFill>
                          <a:effectLst/>
                          <a:latin typeface="Calibri"/>
                        </a:rPr>
                        <a:t>3.19</a:t>
                      </a:r>
                    </a:p>
                  </a:txBody>
                  <a:tcPr marL="5550" marR="5550" marT="5550" marB="0" anchor="b">
                    <a:lnL>
                      <a:noFill/>
                    </a:lnL>
                    <a:lnR>
                      <a:noFill/>
                    </a:lnR>
                    <a:lnT>
                      <a:noFill/>
                    </a:lnT>
                    <a:lnB>
                      <a:noFill/>
                    </a:lnB>
                    <a:solidFill>
                      <a:srgbClr val="B7DDE8"/>
                    </a:solidFill>
                  </a:tcPr>
                </a:tc>
                <a:tc>
                  <a:txBody>
                    <a:bodyPr/>
                    <a:lstStyle/>
                    <a:p>
                      <a:pPr algn="r" fontAlgn="b"/>
                      <a:r>
                        <a:rPr lang="en-US" sz="600" b="0" i="0" u="none" strike="noStrike">
                          <a:solidFill>
                            <a:srgbClr val="000000"/>
                          </a:solidFill>
                          <a:effectLst/>
                          <a:latin typeface="Calibri"/>
                        </a:rPr>
                        <a:t>1.62</a:t>
                      </a:r>
                    </a:p>
                  </a:txBody>
                  <a:tcPr marL="5550" marR="5550" marT="5550" marB="0" anchor="b">
                    <a:lnL>
                      <a:noFill/>
                    </a:lnL>
                    <a:lnR>
                      <a:noFill/>
                    </a:lnR>
                    <a:lnT>
                      <a:noFill/>
                    </a:lnT>
                    <a:lnB>
                      <a:noFill/>
                    </a:lnB>
                    <a:solidFill>
                      <a:srgbClr val="D5EBF2"/>
                    </a:solidFill>
                  </a:tcPr>
                </a:tc>
                <a:tc>
                  <a:txBody>
                    <a:bodyPr/>
                    <a:lstStyle/>
                    <a:p>
                      <a:pPr algn="r" fontAlgn="b"/>
                      <a:r>
                        <a:rPr lang="en-US" sz="600" b="0" i="0" u="none" strike="noStrike">
                          <a:solidFill>
                            <a:srgbClr val="000000"/>
                          </a:solidFill>
                          <a:effectLst/>
                          <a:latin typeface="Calibri"/>
                        </a:rPr>
                        <a:t>0.99</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9F4F9"/>
                    </a:solidFill>
                  </a:tcPr>
                </a:tc>
                <a:tc>
                  <a:txBody>
                    <a:bodyPr/>
                    <a:lstStyle/>
                    <a:p>
                      <a:pPr algn="r" fontAlgn="b"/>
                      <a:r>
                        <a:rPr lang="en-US" sz="600" b="0" i="0" u="none" strike="noStrike">
                          <a:solidFill>
                            <a:srgbClr val="000000"/>
                          </a:solidFill>
                          <a:effectLst/>
                          <a:latin typeface="Calibri"/>
                        </a:rPr>
                        <a:t>5.47</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5D9E6"/>
                    </a:solidFill>
                  </a:tcPr>
                </a:tc>
              </a:tr>
              <a:tr h="121266">
                <a:tc>
                  <a:txBody>
                    <a:bodyPr/>
                    <a:lstStyle/>
                    <a:p>
                      <a:pPr algn="l" fontAlgn="b"/>
                      <a:r>
                        <a:rPr lang="en-US" sz="600" b="1" i="0" u="none" strike="noStrike" dirty="0" smtClean="0">
                          <a:solidFill>
                            <a:srgbClr val="000000"/>
                          </a:solidFill>
                          <a:effectLst/>
                          <a:latin typeface="Calibri"/>
                        </a:rPr>
                        <a:t>1995</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4.09</a:t>
                      </a:r>
                    </a:p>
                  </a:txBody>
                  <a:tcPr marL="5550" marR="5550" marT="5550" marB="0" anchor="b">
                    <a:lnL>
                      <a:noFill/>
                    </a:lnL>
                    <a:lnR>
                      <a:noFill/>
                    </a:lnR>
                    <a:lnT>
                      <a:noFill/>
                    </a:lnT>
                    <a:lnB>
                      <a:noFill/>
                    </a:lnB>
                    <a:solidFill>
                      <a:srgbClr val="B6DAE7"/>
                    </a:solidFill>
                  </a:tcPr>
                </a:tc>
                <a:tc>
                  <a:txBody>
                    <a:bodyPr/>
                    <a:lstStyle/>
                    <a:p>
                      <a:pPr algn="r" fontAlgn="b"/>
                      <a:r>
                        <a:rPr lang="en-US" sz="600" b="0" i="0" u="none" strike="noStrike">
                          <a:solidFill>
                            <a:srgbClr val="000000"/>
                          </a:solidFill>
                          <a:effectLst/>
                          <a:latin typeface="Calibri"/>
                        </a:rPr>
                        <a:t>1.34</a:t>
                      </a:r>
                    </a:p>
                  </a:txBody>
                  <a:tcPr marL="5550" marR="5550" marT="5550" marB="0" anchor="b">
                    <a:lnL>
                      <a:noFill/>
                    </a:lnL>
                    <a:lnR>
                      <a:noFill/>
                    </a:lnR>
                    <a:lnT>
                      <a:noFill/>
                    </a:lnT>
                    <a:lnB>
                      <a:noFill/>
                    </a:lnB>
                    <a:solidFill>
                      <a:srgbClr val="DEEFF5"/>
                    </a:solidFill>
                  </a:tcPr>
                </a:tc>
                <a:tc>
                  <a:txBody>
                    <a:bodyPr/>
                    <a:lstStyle/>
                    <a:p>
                      <a:pPr algn="r" fontAlgn="b"/>
                      <a:r>
                        <a:rPr lang="en-US" sz="600" b="0" i="0" u="none" strike="noStrike">
                          <a:solidFill>
                            <a:srgbClr val="000000"/>
                          </a:solidFill>
                          <a:effectLst/>
                          <a:latin typeface="Calibri"/>
                        </a:rPr>
                        <a:t>1.12</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5F2F8"/>
                    </a:solidFill>
                  </a:tcPr>
                </a:tc>
                <a:tc>
                  <a:txBody>
                    <a:bodyPr/>
                    <a:lstStyle/>
                    <a:p>
                      <a:pPr algn="r" fontAlgn="b"/>
                      <a:r>
                        <a:rPr lang="en-US" sz="600" b="0" i="0" u="none" strike="noStrike">
                          <a:solidFill>
                            <a:srgbClr val="000000"/>
                          </a:solidFill>
                          <a:effectLst/>
                          <a:latin typeface="Calibri"/>
                        </a:rPr>
                        <a:t>1.23</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E1F1F6"/>
                    </a:solidFill>
                  </a:tcPr>
                </a:tc>
                <a:tc>
                  <a:txBody>
                    <a:bodyPr/>
                    <a:lstStyle/>
                    <a:p>
                      <a:pPr algn="r" fontAlgn="b"/>
                      <a:r>
                        <a:rPr lang="en-US" sz="600" b="0" i="0" u="none" strike="noStrike">
                          <a:solidFill>
                            <a:srgbClr val="000000"/>
                          </a:solidFill>
                          <a:effectLst/>
                          <a:latin typeface="Calibri"/>
                        </a:rPr>
                        <a:t>6.03</a:t>
                      </a:r>
                    </a:p>
                  </a:txBody>
                  <a:tcPr marL="5550" marR="5550" marT="5550" marB="0" anchor="b">
                    <a:lnL>
                      <a:noFill/>
                    </a:lnL>
                    <a:lnR>
                      <a:noFill/>
                    </a:lnR>
                    <a:lnT>
                      <a:noFill/>
                    </a:lnT>
                    <a:lnB>
                      <a:noFill/>
                    </a:lnB>
                    <a:solidFill>
                      <a:srgbClr val="B4D5E5"/>
                    </a:solidFill>
                  </a:tcPr>
                </a:tc>
                <a:tc>
                  <a:txBody>
                    <a:bodyPr/>
                    <a:lstStyle/>
                    <a:p>
                      <a:pPr algn="r" fontAlgn="b"/>
                      <a:r>
                        <a:rPr lang="en-US" sz="600" b="0" i="0" u="none" strike="noStrike">
                          <a:solidFill>
                            <a:srgbClr val="000000"/>
                          </a:solidFill>
                          <a:effectLst/>
                          <a:latin typeface="Calibri"/>
                        </a:rPr>
                        <a:t>12.65</a:t>
                      </a:r>
                    </a:p>
                  </a:txBody>
                  <a:tcPr marL="5550" marR="5550" marT="5550" marB="0" anchor="b">
                    <a:lnL>
                      <a:noFill/>
                    </a:lnL>
                    <a:lnR>
                      <a:noFill/>
                    </a:lnR>
                    <a:lnT>
                      <a:noFill/>
                    </a:lnT>
                    <a:lnB>
                      <a:noFill/>
                    </a:lnB>
                    <a:solidFill>
                      <a:srgbClr val="ADC4DE"/>
                    </a:solidFill>
                  </a:tcPr>
                </a:tc>
                <a:tc>
                  <a:txBody>
                    <a:bodyPr/>
                    <a:lstStyle/>
                    <a:p>
                      <a:pPr algn="r" fontAlgn="b"/>
                      <a:r>
                        <a:rPr lang="en-US" sz="600" b="0" i="0" u="none" strike="noStrike">
                          <a:solidFill>
                            <a:srgbClr val="000000"/>
                          </a:solidFill>
                          <a:effectLst/>
                          <a:latin typeface="Calibri"/>
                        </a:rPr>
                        <a:t>18.81</a:t>
                      </a:r>
                    </a:p>
                  </a:txBody>
                  <a:tcPr marL="5550" marR="5550" marT="5550" marB="0" anchor="b">
                    <a:lnL>
                      <a:noFill/>
                    </a:lnL>
                    <a:lnR>
                      <a:noFill/>
                    </a:lnR>
                    <a:lnT>
                      <a:noFill/>
                    </a:lnT>
                    <a:lnB>
                      <a:noFill/>
                    </a:lnB>
                    <a:solidFill>
                      <a:srgbClr val="A6B4D7"/>
                    </a:solidFill>
                  </a:tcPr>
                </a:tc>
                <a:tc>
                  <a:txBody>
                    <a:bodyPr/>
                    <a:lstStyle/>
                    <a:p>
                      <a:pPr algn="r" fontAlgn="b"/>
                      <a:r>
                        <a:rPr lang="en-US" sz="600" b="0" i="0" u="none" strike="noStrike">
                          <a:solidFill>
                            <a:srgbClr val="000000"/>
                          </a:solidFill>
                          <a:effectLst/>
                          <a:latin typeface="Calibri"/>
                        </a:rPr>
                        <a:t>43.61</a:t>
                      </a:r>
                    </a:p>
                  </a:txBody>
                  <a:tcPr marL="5550" marR="5550" marT="5550" marB="0" anchor="b">
                    <a:lnL>
                      <a:noFill/>
                    </a:lnL>
                    <a:lnR>
                      <a:noFill/>
                    </a:lnR>
                    <a:lnT>
                      <a:noFill/>
                    </a:lnT>
                    <a:lnB>
                      <a:noFill/>
                    </a:lnB>
                    <a:solidFill>
                      <a:srgbClr val="8C74BC"/>
                    </a:solidFill>
                  </a:tcPr>
                </a:tc>
                <a:tc>
                  <a:txBody>
                    <a:bodyPr/>
                    <a:lstStyle/>
                    <a:p>
                      <a:pPr algn="r" fontAlgn="b"/>
                      <a:r>
                        <a:rPr lang="en-US" sz="600" b="0" i="0" u="none" strike="noStrike">
                          <a:solidFill>
                            <a:srgbClr val="000000"/>
                          </a:solidFill>
                          <a:effectLst/>
                          <a:latin typeface="Calibri"/>
                        </a:rPr>
                        <a:t>26.04</a:t>
                      </a:r>
                    </a:p>
                  </a:txBody>
                  <a:tcPr marL="5550" marR="5550" marT="5550" marB="0" anchor="b">
                    <a:lnL>
                      <a:noFill/>
                    </a:lnL>
                    <a:lnR>
                      <a:noFill/>
                    </a:lnR>
                    <a:lnT>
                      <a:noFill/>
                    </a:lnT>
                    <a:lnB>
                      <a:noFill/>
                    </a:lnB>
                    <a:solidFill>
                      <a:srgbClr val="9FA2CF"/>
                    </a:solidFill>
                  </a:tcPr>
                </a:tc>
                <a:tc>
                  <a:txBody>
                    <a:bodyPr/>
                    <a:lstStyle/>
                    <a:p>
                      <a:pPr algn="r" fontAlgn="b"/>
                      <a:r>
                        <a:rPr lang="en-US" sz="600" b="0" i="0" u="none" strike="noStrike">
                          <a:solidFill>
                            <a:srgbClr val="000000"/>
                          </a:solidFill>
                          <a:effectLst/>
                          <a:latin typeface="Calibri"/>
                        </a:rPr>
                        <a:t>5.15</a:t>
                      </a:r>
                    </a:p>
                  </a:txBody>
                  <a:tcPr marL="5550" marR="5550" marT="5550" marB="0" anchor="b">
                    <a:lnL>
                      <a:noFill/>
                    </a:lnL>
                    <a:lnR>
                      <a:noFill/>
                    </a:lnR>
                    <a:lnT>
                      <a:noFill/>
                    </a:lnT>
                    <a:lnB>
                      <a:noFill/>
                    </a:lnB>
                    <a:solidFill>
                      <a:srgbClr val="B5D8E6"/>
                    </a:solidFill>
                  </a:tcPr>
                </a:tc>
                <a:tc>
                  <a:txBody>
                    <a:bodyPr/>
                    <a:lstStyle/>
                    <a:p>
                      <a:pPr algn="r" fontAlgn="b"/>
                      <a:r>
                        <a:rPr lang="en-US" sz="600" b="0" i="0" u="none" strike="noStrike">
                          <a:solidFill>
                            <a:srgbClr val="000000"/>
                          </a:solidFill>
                          <a:effectLst/>
                          <a:latin typeface="Calibri"/>
                        </a:rPr>
                        <a:t>2.20</a:t>
                      </a:r>
                    </a:p>
                  </a:txBody>
                  <a:tcPr marL="5550" marR="5550" marT="5550" marB="0" anchor="b">
                    <a:lnL>
                      <a:noFill/>
                    </a:lnL>
                    <a:lnR>
                      <a:noFill/>
                    </a:lnR>
                    <a:lnT>
                      <a:noFill/>
                    </a:lnT>
                    <a:lnB>
                      <a:noFill/>
                    </a:lnB>
                    <a:solidFill>
                      <a:srgbClr val="C2E3EC"/>
                    </a:solidFill>
                  </a:tcPr>
                </a:tc>
                <a:tc>
                  <a:txBody>
                    <a:bodyPr/>
                    <a:lstStyle/>
                    <a:p>
                      <a:pPr algn="r" fontAlgn="b"/>
                      <a:r>
                        <a:rPr lang="en-US" sz="600" b="0" i="0" u="none" strike="noStrike">
                          <a:solidFill>
                            <a:srgbClr val="000000"/>
                          </a:solidFill>
                          <a:effectLst/>
                          <a:latin typeface="Calibri"/>
                        </a:rPr>
                        <a:t>2.08</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C6E5ED"/>
                    </a:solidFill>
                  </a:tcPr>
                </a:tc>
                <a:tc>
                  <a:txBody>
                    <a:bodyPr/>
                    <a:lstStyle/>
                    <a:p>
                      <a:pPr algn="r" fontAlgn="b"/>
                      <a:r>
                        <a:rPr lang="en-US" sz="600" b="0" i="0" u="none" strike="noStrike">
                          <a:solidFill>
                            <a:srgbClr val="000000"/>
                          </a:solidFill>
                          <a:effectLst/>
                          <a:latin typeface="Calibri"/>
                        </a:rPr>
                        <a:t>10.36</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D9DCD"/>
                    </a:solidFill>
                  </a:tcPr>
                </a:tc>
              </a:tr>
              <a:tr h="121266">
                <a:tc>
                  <a:txBody>
                    <a:bodyPr/>
                    <a:lstStyle/>
                    <a:p>
                      <a:pPr algn="l" fontAlgn="b"/>
                      <a:r>
                        <a:rPr lang="en-US" sz="600" b="1" i="0" u="none" strike="noStrike" dirty="0" smtClean="0">
                          <a:solidFill>
                            <a:srgbClr val="000000"/>
                          </a:solidFill>
                          <a:effectLst/>
                          <a:latin typeface="Calibri"/>
                        </a:rPr>
                        <a:t>1996</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3.48</a:t>
                      </a:r>
                    </a:p>
                  </a:txBody>
                  <a:tcPr marL="5550" marR="5550" marT="5550" marB="0" anchor="b">
                    <a:lnL>
                      <a:noFill/>
                    </a:lnL>
                    <a:lnR>
                      <a:noFill/>
                    </a:lnR>
                    <a:lnT>
                      <a:noFill/>
                    </a:lnT>
                    <a:lnB>
                      <a:noFill/>
                    </a:lnB>
                    <a:solidFill>
                      <a:srgbClr val="B7DCE7"/>
                    </a:solidFill>
                  </a:tcPr>
                </a:tc>
                <a:tc>
                  <a:txBody>
                    <a:bodyPr/>
                    <a:lstStyle/>
                    <a:p>
                      <a:pPr algn="r" fontAlgn="b"/>
                      <a:r>
                        <a:rPr lang="en-US" sz="600" b="0" i="0" u="none" strike="noStrike">
                          <a:solidFill>
                            <a:srgbClr val="000000"/>
                          </a:solidFill>
                          <a:effectLst/>
                          <a:latin typeface="Calibri"/>
                        </a:rPr>
                        <a:t>2.78</a:t>
                      </a:r>
                    </a:p>
                  </a:txBody>
                  <a:tcPr marL="5550" marR="5550" marT="5550" marB="0" anchor="b">
                    <a:lnL>
                      <a:noFill/>
                    </a:lnL>
                    <a:lnR>
                      <a:noFill/>
                    </a:lnR>
                    <a:lnT>
                      <a:noFill/>
                    </a:lnT>
                    <a:lnB>
                      <a:noFill/>
                    </a:lnB>
                    <a:solidFill>
                      <a:srgbClr val="B7DEE8"/>
                    </a:solidFill>
                  </a:tcPr>
                </a:tc>
                <a:tc>
                  <a:txBody>
                    <a:bodyPr/>
                    <a:lstStyle/>
                    <a:p>
                      <a:pPr algn="r" fontAlgn="b"/>
                      <a:r>
                        <a:rPr lang="en-US" sz="600" b="0" i="0" u="none" strike="noStrike">
                          <a:solidFill>
                            <a:srgbClr val="000000"/>
                          </a:solidFill>
                          <a:effectLst/>
                          <a:latin typeface="Calibri"/>
                        </a:rPr>
                        <a:t>1.86</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CDE8F0"/>
                    </a:solidFill>
                  </a:tcPr>
                </a:tc>
                <a:tc>
                  <a:txBody>
                    <a:bodyPr/>
                    <a:lstStyle/>
                    <a:p>
                      <a:pPr algn="r" fontAlgn="b"/>
                      <a:r>
                        <a:rPr lang="en-US" sz="600" b="0" i="0" u="none" strike="noStrike">
                          <a:solidFill>
                            <a:srgbClr val="000000"/>
                          </a:solidFill>
                          <a:effectLst/>
                          <a:latin typeface="Calibri"/>
                        </a:rPr>
                        <a:t>1.65</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D4EBF2"/>
                    </a:solidFill>
                  </a:tcPr>
                </a:tc>
                <a:tc>
                  <a:txBody>
                    <a:bodyPr/>
                    <a:lstStyle/>
                    <a:p>
                      <a:pPr algn="r" fontAlgn="b"/>
                      <a:r>
                        <a:rPr lang="en-US" sz="600" b="0" i="0" u="none" strike="noStrike">
                          <a:solidFill>
                            <a:srgbClr val="000000"/>
                          </a:solidFill>
                          <a:effectLst/>
                          <a:latin typeface="Calibri"/>
                        </a:rPr>
                        <a:t>17.93</a:t>
                      </a:r>
                    </a:p>
                  </a:txBody>
                  <a:tcPr marL="5550" marR="5550" marT="5550" marB="0" anchor="b">
                    <a:lnL>
                      <a:noFill/>
                    </a:lnL>
                    <a:lnR>
                      <a:noFill/>
                    </a:lnR>
                    <a:lnT>
                      <a:noFill/>
                    </a:lnT>
                    <a:lnB>
                      <a:noFill/>
                    </a:lnB>
                    <a:solidFill>
                      <a:srgbClr val="A7B7D8"/>
                    </a:solidFill>
                  </a:tcPr>
                </a:tc>
                <a:tc>
                  <a:txBody>
                    <a:bodyPr/>
                    <a:lstStyle/>
                    <a:p>
                      <a:pPr algn="r" fontAlgn="b"/>
                      <a:r>
                        <a:rPr lang="en-US" sz="600" b="0" i="0" u="none" strike="noStrike">
                          <a:solidFill>
                            <a:srgbClr val="000000"/>
                          </a:solidFill>
                          <a:effectLst/>
                          <a:latin typeface="Calibri"/>
                        </a:rPr>
                        <a:t>16.55</a:t>
                      </a:r>
                    </a:p>
                  </a:txBody>
                  <a:tcPr marL="5550" marR="5550" marT="5550" marB="0" anchor="b">
                    <a:lnL>
                      <a:noFill/>
                    </a:lnL>
                    <a:lnR>
                      <a:noFill/>
                    </a:lnR>
                    <a:lnT>
                      <a:noFill/>
                    </a:lnT>
                    <a:lnB>
                      <a:noFill/>
                    </a:lnB>
                    <a:solidFill>
                      <a:srgbClr val="A9BAD9"/>
                    </a:solidFill>
                  </a:tcPr>
                </a:tc>
                <a:tc>
                  <a:txBody>
                    <a:bodyPr/>
                    <a:lstStyle/>
                    <a:p>
                      <a:pPr algn="r" fontAlgn="b"/>
                      <a:r>
                        <a:rPr lang="en-US" sz="600" b="0" i="0" u="none" strike="noStrike">
                          <a:solidFill>
                            <a:srgbClr val="000000"/>
                          </a:solidFill>
                          <a:effectLst/>
                          <a:latin typeface="Calibri"/>
                        </a:rPr>
                        <a:t>10.00</a:t>
                      </a:r>
                    </a:p>
                  </a:txBody>
                  <a:tcPr marL="5550" marR="5550" marT="5550" marB="0" anchor="b">
                    <a:lnL>
                      <a:noFill/>
                    </a:lnL>
                    <a:lnR>
                      <a:noFill/>
                    </a:lnR>
                    <a:lnT>
                      <a:noFill/>
                    </a:lnT>
                    <a:lnB>
                      <a:noFill/>
                    </a:lnB>
                    <a:solidFill>
                      <a:srgbClr val="B0CBE0"/>
                    </a:solidFill>
                  </a:tcPr>
                </a:tc>
                <a:tc>
                  <a:txBody>
                    <a:bodyPr/>
                    <a:lstStyle/>
                    <a:p>
                      <a:pPr algn="r" fontAlgn="b"/>
                      <a:r>
                        <a:rPr lang="en-US" sz="600" b="0" i="0" u="none" strike="noStrike">
                          <a:solidFill>
                            <a:srgbClr val="000000"/>
                          </a:solidFill>
                          <a:effectLst/>
                          <a:latin typeface="Calibri"/>
                        </a:rPr>
                        <a:t>28.62</a:t>
                      </a:r>
                    </a:p>
                  </a:txBody>
                  <a:tcPr marL="5550" marR="5550" marT="5550" marB="0" anchor="b">
                    <a:lnL>
                      <a:noFill/>
                    </a:lnL>
                    <a:lnR>
                      <a:noFill/>
                    </a:lnR>
                    <a:lnT>
                      <a:noFill/>
                    </a:lnT>
                    <a:lnB>
                      <a:noFill/>
                    </a:lnB>
                    <a:solidFill>
                      <a:srgbClr val="9C9BCD"/>
                    </a:solidFill>
                  </a:tcPr>
                </a:tc>
                <a:tc>
                  <a:txBody>
                    <a:bodyPr/>
                    <a:lstStyle/>
                    <a:p>
                      <a:pPr algn="r" fontAlgn="b"/>
                      <a:r>
                        <a:rPr lang="en-US" sz="600" b="0" i="0" u="none" strike="noStrike">
                          <a:solidFill>
                            <a:srgbClr val="000000"/>
                          </a:solidFill>
                          <a:effectLst/>
                          <a:latin typeface="Calibri"/>
                        </a:rPr>
                        <a:t>10.71</a:t>
                      </a:r>
                    </a:p>
                  </a:txBody>
                  <a:tcPr marL="5550" marR="5550" marT="5550" marB="0" anchor="b">
                    <a:lnL>
                      <a:noFill/>
                    </a:lnL>
                    <a:lnR>
                      <a:noFill/>
                    </a:lnR>
                    <a:lnT>
                      <a:noFill/>
                    </a:lnT>
                    <a:lnB>
                      <a:noFill/>
                    </a:lnB>
                    <a:solidFill>
                      <a:srgbClr val="AFC9E0"/>
                    </a:solidFill>
                  </a:tcPr>
                </a:tc>
                <a:tc>
                  <a:txBody>
                    <a:bodyPr/>
                    <a:lstStyle/>
                    <a:p>
                      <a:pPr algn="r" fontAlgn="b"/>
                      <a:r>
                        <a:rPr lang="en-US" sz="600" b="0" i="0" u="none" strike="noStrike">
                          <a:solidFill>
                            <a:srgbClr val="000000"/>
                          </a:solidFill>
                          <a:effectLst/>
                          <a:latin typeface="Calibri"/>
                        </a:rPr>
                        <a:t>2.97</a:t>
                      </a:r>
                    </a:p>
                  </a:txBody>
                  <a:tcPr marL="5550" marR="5550" marT="5550" marB="0" anchor="b">
                    <a:lnL>
                      <a:noFill/>
                    </a:lnL>
                    <a:lnR>
                      <a:noFill/>
                    </a:lnR>
                    <a:lnT>
                      <a:noFill/>
                    </a:lnT>
                    <a:lnB>
                      <a:noFill/>
                    </a:lnB>
                    <a:solidFill>
                      <a:srgbClr val="B7DDE8"/>
                    </a:solidFill>
                  </a:tcPr>
                </a:tc>
                <a:tc>
                  <a:txBody>
                    <a:bodyPr/>
                    <a:lstStyle/>
                    <a:p>
                      <a:pPr algn="r" fontAlgn="b"/>
                      <a:r>
                        <a:rPr lang="en-US" sz="600" b="0" i="0" u="none" strike="noStrike">
                          <a:solidFill>
                            <a:srgbClr val="000000"/>
                          </a:solidFill>
                          <a:effectLst/>
                          <a:latin typeface="Calibri"/>
                        </a:rPr>
                        <a:t>1.60</a:t>
                      </a:r>
                    </a:p>
                  </a:txBody>
                  <a:tcPr marL="5550" marR="5550" marT="5550" marB="0" anchor="b">
                    <a:lnL>
                      <a:noFill/>
                    </a:lnL>
                    <a:lnR>
                      <a:noFill/>
                    </a:lnR>
                    <a:lnT>
                      <a:noFill/>
                    </a:lnT>
                    <a:lnB>
                      <a:noFill/>
                    </a:lnB>
                    <a:solidFill>
                      <a:srgbClr val="D5EBF2"/>
                    </a:solidFill>
                  </a:tcPr>
                </a:tc>
                <a:tc>
                  <a:txBody>
                    <a:bodyPr/>
                    <a:lstStyle/>
                    <a:p>
                      <a:pPr algn="r" fontAlgn="b"/>
                      <a:r>
                        <a:rPr lang="en-US" sz="600" b="0" i="0" u="none" strike="noStrike">
                          <a:solidFill>
                            <a:srgbClr val="000000"/>
                          </a:solidFill>
                          <a:effectLst/>
                          <a:latin typeface="Calibri"/>
                        </a:rPr>
                        <a:t>3.93</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B6DBE7"/>
                    </a:solidFill>
                  </a:tcPr>
                </a:tc>
                <a:tc>
                  <a:txBody>
                    <a:bodyPr/>
                    <a:lstStyle/>
                    <a:p>
                      <a:pPr algn="r" fontAlgn="b"/>
                      <a:r>
                        <a:rPr lang="en-US" sz="600" b="0" i="0" u="none" strike="noStrike">
                          <a:solidFill>
                            <a:srgbClr val="000000"/>
                          </a:solidFill>
                          <a:effectLst/>
                          <a:latin typeface="Calibri"/>
                        </a:rPr>
                        <a:t>8.51</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A6B4D7"/>
                    </a:solidFill>
                  </a:tcPr>
                </a:tc>
              </a:tr>
              <a:tr h="127329">
                <a:tc>
                  <a:txBody>
                    <a:bodyPr/>
                    <a:lstStyle/>
                    <a:p>
                      <a:pPr algn="l" fontAlgn="b"/>
                      <a:r>
                        <a:rPr lang="en-US" sz="600" b="1" i="0" u="none" strike="noStrike" dirty="0" smtClean="0">
                          <a:solidFill>
                            <a:srgbClr val="000000"/>
                          </a:solidFill>
                          <a:effectLst/>
                          <a:latin typeface="Calibri"/>
                        </a:rPr>
                        <a:t>1997</a:t>
                      </a:r>
                      <a:endParaRPr lang="en-US" sz="600" b="1" i="0" u="none" strike="noStrike" dirty="0">
                        <a:solidFill>
                          <a:srgbClr val="000000"/>
                        </a:solidFill>
                        <a:effectLst/>
                        <a:latin typeface="Calibri"/>
                      </a:endParaRP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b"/>
                      <a:r>
                        <a:rPr lang="en-US" sz="600" b="0" i="0" u="none" strike="noStrike" dirty="0">
                          <a:solidFill>
                            <a:srgbClr val="000000"/>
                          </a:solidFill>
                          <a:effectLst/>
                          <a:latin typeface="Calibri"/>
                        </a:rPr>
                        <a:t>4.27</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B6DAE7"/>
                    </a:solidFill>
                  </a:tcPr>
                </a:tc>
                <a:tc>
                  <a:txBody>
                    <a:bodyPr/>
                    <a:lstStyle/>
                    <a:p>
                      <a:pPr algn="r" fontAlgn="b"/>
                      <a:r>
                        <a:rPr lang="en-US" sz="600" b="0" i="0" u="none" strike="noStrike">
                          <a:solidFill>
                            <a:srgbClr val="000000"/>
                          </a:solidFill>
                          <a:effectLst/>
                          <a:latin typeface="Calibri"/>
                        </a:rPr>
                        <a:t>3.38</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B7DCE8"/>
                    </a:solidFill>
                  </a:tcPr>
                </a:tc>
                <a:tc>
                  <a:txBody>
                    <a:bodyPr/>
                    <a:lstStyle/>
                    <a:p>
                      <a:pPr algn="r" fontAlgn="b"/>
                      <a:r>
                        <a:rPr lang="en-US" sz="600" b="0" i="0" u="none" strike="noStrike">
                          <a:solidFill>
                            <a:srgbClr val="000000"/>
                          </a:solidFill>
                          <a:effectLst/>
                          <a:latin typeface="Calibri"/>
                        </a:rPr>
                        <a:t>1.91</a:t>
                      </a:r>
                    </a:p>
                  </a:txBody>
                  <a:tcPr marL="5550" marR="5550" marT="5550"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E7EF"/>
                    </a:solidFill>
                  </a:tcPr>
                </a:tc>
                <a:tc>
                  <a:txBody>
                    <a:bodyPr/>
                    <a:lstStyle/>
                    <a:p>
                      <a:pPr algn="r" fontAlgn="b"/>
                      <a:r>
                        <a:rPr lang="en-US" sz="600" b="0" i="0" u="none" strike="noStrike">
                          <a:solidFill>
                            <a:srgbClr val="000000"/>
                          </a:solidFill>
                          <a:effectLst/>
                          <a:latin typeface="Calibri"/>
                        </a:rPr>
                        <a:t>4.89</a:t>
                      </a:r>
                    </a:p>
                  </a:txBody>
                  <a:tcPr marL="5550" marR="5550" marT="5550" marB="0" anchor="b">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B5D8E6"/>
                    </a:solidFill>
                  </a:tcPr>
                </a:tc>
                <a:tc>
                  <a:txBody>
                    <a:bodyPr/>
                    <a:lstStyle/>
                    <a:p>
                      <a:pPr algn="r" fontAlgn="b"/>
                      <a:r>
                        <a:rPr lang="en-US" sz="600" b="0" i="0" u="none" strike="noStrike">
                          <a:solidFill>
                            <a:srgbClr val="000000"/>
                          </a:solidFill>
                          <a:effectLst/>
                          <a:latin typeface="Calibri"/>
                        </a:rPr>
                        <a:t>23.26</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A2A9D2"/>
                    </a:solidFill>
                  </a:tcPr>
                </a:tc>
                <a:tc>
                  <a:txBody>
                    <a:bodyPr/>
                    <a:lstStyle/>
                    <a:p>
                      <a:pPr algn="r" fontAlgn="b"/>
                      <a:r>
                        <a:rPr lang="en-US" sz="600" b="0" i="0" u="none" strike="noStrike">
                          <a:solidFill>
                            <a:srgbClr val="000000"/>
                          </a:solidFill>
                          <a:effectLst/>
                          <a:latin typeface="Calibri"/>
                        </a:rPr>
                        <a:t>69.67</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7030A0"/>
                    </a:solidFill>
                  </a:tcPr>
                </a:tc>
                <a:tc>
                  <a:txBody>
                    <a:bodyPr/>
                    <a:lstStyle/>
                    <a:p>
                      <a:pPr algn="r" fontAlgn="b"/>
                      <a:r>
                        <a:rPr lang="en-US" sz="600" b="0" i="0" u="none" strike="noStrike">
                          <a:solidFill>
                            <a:srgbClr val="000000"/>
                          </a:solidFill>
                          <a:effectLst/>
                          <a:latin typeface="Calibri"/>
                        </a:rPr>
                        <a:t>42.30</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8D77BE"/>
                    </a:solidFill>
                  </a:tcPr>
                </a:tc>
                <a:tc>
                  <a:txBody>
                    <a:bodyPr/>
                    <a:lstStyle/>
                    <a:p>
                      <a:pPr algn="r" fontAlgn="b"/>
                      <a:r>
                        <a:rPr lang="en-US" sz="600" b="0" i="0" u="none" strike="noStrike">
                          <a:solidFill>
                            <a:srgbClr val="000000"/>
                          </a:solidFill>
                          <a:effectLst/>
                          <a:latin typeface="Calibri"/>
                        </a:rPr>
                        <a:t>25.57</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9FA3D0"/>
                    </a:solidFill>
                  </a:tcPr>
                </a:tc>
                <a:tc>
                  <a:txBody>
                    <a:bodyPr/>
                    <a:lstStyle/>
                    <a:p>
                      <a:pPr algn="r" fontAlgn="b"/>
                      <a:r>
                        <a:rPr lang="en-US" sz="600" b="0" i="0" u="none" strike="noStrike">
                          <a:solidFill>
                            <a:srgbClr val="000000"/>
                          </a:solidFill>
                          <a:effectLst/>
                          <a:latin typeface="Calibri"/>
                        </a:rPr>
                        <a:t>30.32</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9A96CB"/>
                    </a:solidFill>
                  </a:tcPr>
                </a:tc>
                <a:tc>
                  <a:txBody>
                    <a:bodyPr/>
                    <a:lstStyle/>
                    <a:p>
                      <a:pPr algn="r" fontAlgn="b"/>
                      <a:r>
                        <a:rPr lang="en-US" sz="600" b="0" i="0" u="none" strike="noStrike">
                          <a:solidFill>
                            <a:srgbClr val="000000"/>
                          </a:solidFill>
                          <a:effectLst/>
                          <a:latin typeface="Calibri"/>
                        </a:rPr>
                        <a:t>11.85</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AEC6DF"/>
                    </a:solidFill>
                  </a:tcPr>
                </a:tc>
                <a:tc>
                  <a:txBody>
                    <a:bodyPr/>
                    <a:lstStyle/>
                    <a:p>
                      <a:pPr algn="r" fontAlgn="b"/>
                      <a:r>
                        <a:rPr lang="en-US" sz="600" b="0" i="0" u="none" strike="noStrike">
                          <a:solidFill>
                            <a:srgbClr val="000000"/>
                          </a:solidFill>
                          <a:effectLst/>
                          <a:latin typeface="Calibri"/>
                        </a:rPr>
                        <a:t>10.69</a:t>
                      </a:r>
                    </a:p>
                  </a:txBody>
                  <a:tcPr marL="5550" marR="5550" marT="5550" marB="0" anchor="b">
                    <a:lnL>
                      <a:noFill/>
                    </a:lnL>
                    <a:lnR>
                      <a:noFill/>
                    </a:lnR>
                    <a:lnT>
                      <a:noFill/>
                    </a:lnT>
                    <a:lnB w="12700" cap="flat" cmpd="sng" algn="ctr">
                      <a:solidFill>
                        <a:srgbClr val="000000"/>
                      </a:solidFill>
                      <a:prstDash val="solid"/>
                      <a:round/>
                      <a:headEnd type="none" w="med" len="med"/>
                      <a:tailEnd type="none" w="med" len="med"/>
                    </a:lnB>
                    <a:solidFill>
                      <a:srgbClr val="AFC9E0"/>
                    </a:solidFill>
                  </a:tcPr>
                </a:tc>
                <a:tc>
                  <a:txBody>
                    <a:bodyPr/>
                    <a:lstStyle/>
                    <a:p>
                      <a:pPr algn="r" fontAlgn="b"/>
                      <a:r>
                        <a:rPr lang="en-US" sz="600" b="0" i="0" u="none" strike="noStrike">
                          <a:solidFill>
                            <a:srgbClr val="000000"/>
                          </a:solidFill>
                          <a:effectLst/>
                          <a:latin typeface="Calibri"/>
                        </a:rPr>
                        <a:t>2.79</a:t>
                      </a:r>
                    </a:p>
                  </a:txBody>
                  <a:tcPr marL="5550" marR="5550" marT="5550" marB="0" anchor="b">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US" sz="600" b="0" i="0" u="none" strike="noStrike">
                          <a:solidFill>
                            <a:srgbClr val="000000"/>
                          </a:solidFill>
                          <a:effectLst/>
                          <a:latin typeface="Calibri"/>
                        </a:rPr>
                        <a:t>19.24</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7030A0"/>
                    </a:solidFill>
                  </a:tcPr>
                </a:tc>
              </a:tr>
              <a:tr h="127329">
                <a:tc>
                  <a:txBody>
                    <a:bodyPr/>
                    <a:lstStyle/>
                    <a:p>
                      <a:pPr algn="l" fontAlgn="b"/>
                      <a:r>
                        <a:rPr lang="en-US" sz="600" b="1" i="0" u="none" strike="noStrike" dirty="0" smtClean="0">
                          <a:solidFill>
                            <a:srgbClr val="FF0000"/>
                          </a:solidFill>
                          <a:effectLst/>
                          <a:latin typeface="Calibri"/>
                        </a:rPr>
                        <a:t>1998</a:t>
                      </a:r>
                      <a:endParaRPr lang="en-US" sz="600" b="1" i="0" u="none" strike="noStrike" dirty="0">
                        <a:solidFill>
                          <a:srgbClr val="FF0000"/>
                        </a:solidFill>
                        <a:effectLst/>
                        <a:latin typeface="Calibri"/>
                      </a:endParaRPr>
                    </a:p>
                  </a:txBody>
                  <a:tcPr marL="5550" marR="5550" marT="555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b"/>
                      <a:r>
                        <a:rPr lang="en-US" sz="600" b="0" i="0" u="none" strike="noStrike" dirty="0">
                          <a:solidFill>
                            <a:srgbClr val="000000"/>
                          </a:solidFill>
                          <a:effectLst/>
                          <a:latin typeface="Calibri"/>
                        </a:rPr>
                        <a:t>3.16</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DE8"/>
                    </a:solidFill>
                  </a:tcPr>
                </a:tc>
                <a:tc>
                  <a:txBody>
                    <a:bodyPr/>
                    <a:lstStyle/>
                    <a:p>
                      <a:pPr algn="r" fontAlgn="b"/>
                      <a:r>
                        <a:rPr lang="en-US" sz="600" b="0" i="0" u="none" strike="noStrike">
                          <a:solidFill>
                            <a:srgbClr val="000000"/>
                          </a:solidFill>
                          <a:effectLst/>
                          <a:latin typeface="Calibri"/>
                        </a:rPr>
                        <a:t>3.04</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DE8"/>
                    </a:solidFill>
                  </a:tcPr>
                </a:tc>
                <a:tc>
                  <a:txBody>
                    <a:bodyPr/>
                    <a:lstStyle/>
                    <a:p>
                      <a:pPr algn="r" fontAlgn="b"/>
                      <a:r>
                        <a:rPr lang="en-US" sz="600" b="0" i="0" u="none" strike="noStrike" dirty="0">
                          <a:solidFill>
                            <a:srgbClr val="000000"/>
                          </a:solidFill>
                          <a:effectLst/>
                          <a:latin typeface="Calibri"/>
                        </a:rPr>
                        <a:t>2.81</a:t>
                      </a:r>
                    </a:p>
                  </a:txBody>
                  <a:tcPr marL="5550" marR="5550" marT="555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7DEE8"/>
                    </a:solidFill>
                  </a:tcPr>
                </a:tc>
                <a:tc>
                  <a:txBody>
                    <a:bodyPr/>
                    <a:lstStyle/>
                    <a:p>
                      <a:pPr algn="r" fontAlgn="b"/>
                      <a:r>
                        <a:rPr lang="en-US" sz="600" b="0" i="0" u="none" strike="noStrike" dirty="0">
                          <a:solidFill>
                            <a:srgbClr val="000000"/>
                          </a:solidFill>
                          <a:effectLst/>
                          <a:latin typeface="Calibri"/>
                        </a:rPr>
                        <a:t>2.30</a:t>
                      </a:r>
                    </a:p>
                  </a:txBody>
                  <a:tcPr marL="5550" marR="5550" marT="555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E2EB"/>
                    </a:solidFill>
                  </a:tcPr>
                </a:tc>
                <a:tc>
                  <a:txBody>
                    <a:bodyPr/>
                    <a:lstStyle/>
                    <a:p>
                      <a:pPr algn="r" fontAlgn="b"/>
                      <a:r>
                        <a:rPr lang="en-US" sz="600" b="0" i="0" u="none" strike="noStrike">
                          <a:solidFill>
                            <a:srgbClr val="000000"/>
                          </a:solidFill>
                          <a:effectLst/>
                          <a:latin typeface="Calibri"/>
                        </a:rPr>
                        <a:t>4.11</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AE7"/>
                    </a:solidFill>
                  </a:tcPr>
                </a:tc>
                <a:tc>
                  <a:txBody>
                    <a:bodyPr/>
                    <a:lstStyle/>
                    <a:p>
                      <a:pPr algn="r" fontAlgn="b"/>
                      <a:r>
                        <a:rPr lang="en-US" sz="600" b="0" i="0" u="none" strike="noStrike" dirty="0">
                          <a:solidFill>
                            <a:srgbClr val="000000"/>
                          </a:solidFill>
                          <a:effectLst/>
                          <a:latin typeface="Calibri"/>
                        </a:rPr>
                        <a:t>8.75</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CEE2"/>
                    </a:solidFill>
                  </a:tcPr>
                </a:tc>
                <a:tc>
                  <a:txBody>
                    <a:bodyPr/>
                    <a:lstStyle/>
                    <a:p>
                      <a:pPr algn="r" fontAlgn="b"/>
                      <a:r>
                        <a:rPr lang="en-US" sz="600" b="0" i="0" u="none" strike="noStrike">
                          <a:solidFill>
                            <a:srgbClr val="000000"/>
                          </a:solidFill>
                          <a:effectLst/>
                          <a:latin typeface="Calibri"/>
                        </a:rPr>
                        <a:t>9.43</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CDE1"/>
                    </a:solidFill>
                  </a:tcPr>
                </a:tc>
                <a:tc>
                  <a:txBody>
                    <a:bodyPr/>
                    <a:lstStyle/>
                    <a:p>
                      <a:pPr algn="r" fontAlgn="b"/>
                      <a:r>
                        <a:rPr lang="en-US" sz="600" b="0" i="0" u="none" strike="noStrike" dirty="0">
                          <a:solidFill>
                            <a:srgbClr val="000000"/>
                          </a:solidFill>
                          <a:effectLst/>
                          <a:latin typeface="Calibri"/>
                        </a:rPr>
                        <a:t>6.09</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D5E5"/>
                    </a:solidFill>
                  </a:tcPr>
                </a:tc>
                <a:tc>
                  <a:txBody>
                    <a:bodyPr/>
                    <a:lstStyle/>
                    <a:p>
                      <a:pPr algn="r" fontAlgn="b"/>
                      <a:r>
                        <a:rPr lang="en-US" sz="600" b="0" i="0" u="none" strike="noStrike" dirty="0">
                          <a:solidFill>
                            <a:srgbClr val="000000"/>
                          </a:solidFill>
                          <a:effectLst/>
                          <a:latin typeface="Calibri"/>
                        </a:rPr>
                        <a:t>16.56</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BAD9"/>
                    </a:solidFill>
                  </a:tcPr>
                </a:tc>
                <a:tc>
                  <a:txBody>
                    <a:bodyPr/>
                    <a:lstStyle/>
                    <a:p>
                      <a:pPr algn="r" fontAlgn="b"/>
                      <a:r>
                        <a:rPr lang="en-US" sz="600" b="0" i="0" u="none" strike="noStrike" dirty="0">
                          <a:solidFill>
                            <a:srgbClr val="000000"/>
                          </a:solidFill>
                          <a:effectLst/>
                          <a:latin typeface="Calibri"/>
                        </a:rPr>
                        <a:t>11.34</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EC8DF"/>
                    </a:solidFill>
                  </a:tcPr>
                </a:tc>
                <a:tc>
                  <a:txBody>
                    <a:bodyPr/>
                    <a:lstStyle/>
                    <a:p>
                      <a:pPr algn="r" fontAlgn="b"/>
                      <a:r>
                        <a:rPr lang="en-US" sz="600" b="0" i="0" u="none" strike="noStrike">
                          <a:solidFill>
                            <a:srgbClr val="000000"/>
                          </a:solidFill>
                          <a:effectLst/>
                          <a:latin typeface="Calibri"/>
                        </a:rPr>
                        <a:t>6.36</a:t>
                      </a:r>
                    </a:p>
                  </a:txBody>
                  <a:tcPr marL="5550" marR="5550" marT="555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3D5E4"/>
                    </a:solidFill>
                  </a:tcPr>
                </a:tc>
                <a:tc>
                  <a:txBody>
                    <a:bodyPr/>
                    <a:lstStyle/>
                    <a:p>
                      <a:pPr algn="r" fontAlgn="b"/>
                      <a:r>
                        <a:rPr lang="en-US" sz="600" b="0" i="0" u="none" strike="noStrike" dirty="0">
                          <a:solidFill>
                            <a:srgbClr val="000000"/>
                          </a:solidFill>
                          <a:effectLst/>
                          <a:latin typeface="Calibri"/>
                        </a:rPr>
                        <a:t>2.22</a:t>
                      </a:r>
                    </a:p>
                  </a:txBody>
                  <a:tcPr marL="5550" marR="5550" marT="555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3EC"/>
                    </a:solidFill>
                  </a:tcPr>
                </a:tc>
                <a:tc>
                  <a:txBody>
                    <a:bodyPr/>
                    <a:lstStyle/>
                    <a:p>
                      <a:pPr algn="r" fontAlgn="b"/>
                      <a:r>
                        <a:rPr lang="en-US" sz="600" b="0" i="0" u="none" strike="noStrike" dirty="0">
                          <a:solidFill>
                            <a:srgbClr val="000000"/>
                          </a:solidFill>
                          <a:effectLst/>
                          <a:latin typeface="Calibri"/>
                        </a:rPr>
                        <a:t>6.35</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1CEE2"/>
                    </a:solidFill>
                  </a:tcPr>
                </a:tc>
              </a:tr>
              <a:tr h="121266">
                <a:tc>
                  <a:txBody>
                    <a:bodyPr/>
                    <a:lstStyle/>
                    <a:p>
                      <a:pPr algn="l" fontAlgn="b"/>
                      <a:r>
                        <a:rPr lang="en-US" sz="600" b="1" i="0" u="none" strike="noStrike" dirty="0" smtClean="0">
                          <a:solidFill>
                            <a:srgbClr val="000000"/>
                          </a:solidFill>
                          <a:effectLst/>
                          <a:latin typeface="Calibri"/>
                        </a:rPr>
                        <a:t>1999</a:t>
                      </a:r>
                      <a:endParaRPr lang="en-US" sz="600" b="1" i="0" u="none" strike="noStrike" dirty="0">
                        <a:solidFill>
                          <a:srgbClr val="000000"/>
                        </a:solidFill>
                        <a:effectLst/>
                        <a:latin typeface="Calibri"/>
                      </a:endParaRP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Calibri"/>
                        </a:rPr>
                        <a:t>8.82</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B1CEE2"/>
                    </a:solidFill>
                  </a:tcPr>
                </a:tc>
                <a:tc>
                  <a:txBody>
                    <a:bodyPr/>
                    <a:lstStyle/>
                    <a:p>
                      <a:pPr algn="r" fontAlgn="b"/>
                      <a:r>
                        <a:rPr lang="en-US" sz="600" b="0" i="0" u="none" strike="noStrike">
                          <a:solidFill>
                            <a:srgbClr val="000000"/>
                          </a:solidFill>
                          <a:effectLst/>
                          <a:latin typeface="Calibri"/>
                        </a:rPr>
                        <a:t>8.22</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B1D0E2"/>
                    </a:solidFill>
                  </a:tcPr>
                </a:tc>
                <a:tc>
                  <a:txBody>
                    <a:bodyPr/>
                    <a:lstStyle/>
                    <a:p>
                      <a:pPr algn="r" fontAlgn="b"/>
                      <a:r>
                        <a:rPr lang="en-US" sz="600" b="0" i="0" u="none" strike="noStrike">
                          <a:solidFill>
                            <a:srgbClr val="000000"/>
                          </a:solidFill>
                          <a:effectLst/>
                          <a:latin typeface="Calibri"/>
                        </a:rPr>
                        <a:t>3.57</a:t>
                      </a:r>
                    </a:p>
                  </a:txBody>
                  <a:tcPr marL="5550" marR="5550" marT="555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6DCE7"/>
                    </a:solidFill>
                  </a:tcPr>
                </a:tc>
                <a:tc>
                  <a:txBody>
                    <a:bodyPr/>
                    <a:lstStyle/>
                    <a:p>
                      <a:pPr algn="r" fontAlgn="b"/>
                      <a:r>
                        <a:rPr lang="en-US" sz="600" b="0" i="0" u="none" strike="noStrike">
                          <a:solidFill>
                            <a:srgbClr val="000000"/>
                          </a:solidFill>
                          <a:effectLst/>
                          <a:latin typeface="Calibri"/>
                        </a:rPr>
                        <a:t>2.29</a:t>
                      </a:r>
                    </a:p>
                  </a:txBody>
                  <a:tcPr marL="5550" marR="5550" marT="5550" marB="0" anchor="b">
                    <a:lnL w="635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BFE2EB"/>
                    </a:solidFill>
                  </a:tcPr>
                </a:tc>
                <a:tc>
                  <a:txBody>
                    <a:bodyPr/>
                    <a:lstStyle/>
                    <a:p>
                      <a:pPr algn="r" fontAlgn="b"/>
                      <a:r>
                        <a:rPr lang="en-US" sz="600" b="0" i="0" u="none" strike="noStrike">
                          <a:solidFill>
                            <a:srgbClr val="000000"/>
                          </a:solidFill>
                          <a:effectLst/>
                          <a:latin typeface="Calibri"/>
                        </a:rPr>
                        <a:t>8.27</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B1D0E2"/>
                    </a:solidFill>
                  </a:tcPr>
                </a:tc>
                <a:tc>
                  <a:txBody>
                    <a:bodyPr/>
                    <a:lstStyle/>
                    <a:p>
                      <a:pPr algn="r" fontAlgn="b"/>
                      <a:r>
                        <a:rPr lang="en-US" sz="600" b="0" i="0" u="none" strike="noStrike">
                          <a:solidFill>
                            <a:srgbClr val="000000"/>
                          </a:solidFill>
                          <a:effectLst/>
                          <a:latin typeface="Calibri"/>
                        </a:rPr>
                        <a:t>13.30</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ACC3DD"/>
                    </a:solidFill>
                  </a:tcPr>
                </a:tc>
                <a:tc>
                  <a:txBody>
                    <a:bodyPr/>
                    <a:lstStyle/>
                    <a:p>
                      <a:pPr algn="r" fontAlgn="b"/>
                      <a:r>
                        <a:rPr lang="en-US" sz="600" b="0" i="0" u="none" strike="noStrike">
                          <a:solidFill>
                            <a:srgbClr val="000000"/>
                          </a:solidFill>
                          <a:effectLst/>
                          <a:latin typeface="Calibri"/>
                        </a:rPr>
                        <a:t>12.89</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ADC4DD"/>
                    </a:solidFill>
                  </a:tcPr>
                </a:tc>
                <a:tc>
                  <a:txBody>
                    <a:bodyPr/>
                    <a:lstStyle/>
                    <a:p>
                      <a:pPr algn="r" fontAlgn="b"/>
                      <a:r>
                        <a:rPr lang="en-US" sz="600" b="0" i="0" u="none" strike="noStrike">
                          <a:solidFill>
                            <a:srgbClr val="000000"/>
                          </a:solidFill>
                          <a:effectLst/>
                          <a:latin typeface="Calibri"/>
                        </a:rPr>
                        <a:t>23.60</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A1A8D2"/>
                    </a:solidFill>
                  </a:tcPr>
                </a:tc>
                <a:tc>
                  <a:txBody>
                    <a:bodyPr/>
                    <a:lstStyle/>
                    <a:p>
                      <a:pPr algn="r" fontAlgn="b"/>
                      <a:r>
                        <a:rPr lang="en-US" sz="600" b="0" i="0" u="none" strike="noStrike">
                          <a:solidFill>
                            <a:srgbClr val="000000"/>
                          </a:solidFill>
                          <a:effectLst/>
                          <a:latin typeface="Calibri"/>
                        </a:rPr>
                        <a:t>16.42</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A9BBDA"/>
                    </a:solidFill>
                  </a:tcPr>
                </a:tc>
                <a:tc>
                  <a:txBody>
                    <a:bodyPr/>
                    <a:lstStyle/>
                    <a:p>
                      <a:pPr algn="r" fontAlgn="b"/>
                      <a:r>
                        <a:rPr lang="en-US" sz="600" b="0" i="0" u="none" strike="noStrike">
                          <a:solidFill>
                            <a:srgbClr val="000000"/>
                          </a:solidFill>
                          <a:effectLst/>
                          <a:latin typeface="Calibri"/>
                        </a:rPr>
                        <a:t>5.15</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B5D8E6"/>
                    </a:solidFill>
                  </a:tcPr>
                </a:tc>
                <a:tc>
                  <a:txBody>
                    <a:bodyPr/>
                    <a:lstStyle/>
                    <a:p>
                      <a:pPr algn="r" fontAlgn="b"/>
                      <a:r>
                        <a:rPr lang="en-US" sz="600" b="0" i="0" u="none" strike="noStrike">
                          <a:solidFill>
                            <a:srgbClr val="000000"/>
                          </a:solidFill>
                          <a:effectLst/>
                          <a:latin typeface="Calibri"/>
                        </a:rPr>
                        <a:t>5.26</a:t>
                      </a:r>
                    </a:p>
                  </a:txBody>
                  <a:tcPr marL="5550" marR="5550" marT="5550" marB="0" anchor="b">
                    <a:lnL>
                      <a:noFill/>
                    </a:lnL>
                    <a:lnR>
                      <a:noFill/>
                    </a:lnR>
                    <a:lnT w="12700" cap="flat" cmpd="sng" algn="ctr">
                      <a:solidFill>
                        <a:srgbClr val="000000"/>
                      </a:solidFill>
                      <a:prstDash val="solid"/>
                      <a:round/>
                      <a:headEnd type="none" w="med" len="med"/>
                      <a:tailEnd type="none" w="med" len="med"/>
                    </a:lnT>
                    <a:lnB>
                      <a:noFill/>
                    </a:lnB>
                    <a:solidFill>
                      <a:srgbClr val="B5D7E6"/>
                    </a:solidFill>
                  </a:tcPr>
                </a:tc>
                <a:tc>
                  <a:txBody>
                    <a:bodyPr/>
                    <a:lstStyle/>
                    <a:p>
                      <a:pPr algn="r" fontAlgn="b"/>
                      <a:r>
                        <a:rPr lang="en-US" sz="600" b="0" i="0" u="none" strike="noStrike">
                          <a:solidFill>
                            <a:srgbClr val="000000"/>
                          </a:solidFill>
                          <a:effectLst/>
                          <a:latin typeface="Calibri"/>
                        </a:rPr>
                        <a:t>7.77</a:t>
                      </a:r>
                    </a:p>
                  </a:txBody>
                  <a:tcPr marL="5550" marR="5550" marT="5550" marB="0" anchor="b">
                    <a:lnL>
                      <a:noFill/>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B2D1E3"/>
                    </a:solidFill>
                  </a:tcPr>
                </a:tc>
                <a:tc>
                  <a:txBody>
                    <a:bodyPr/>
                    <a:lstStyle/>
                    <a:p>
                      <a:pPr algn="r" fontAlgn="b"/>
                      <a:r>
                        <a:rPr lang="en-US" sz="600" b="0" i="0" u="none" strike="noStrike">
                          <a:solidFill>
                            <a:srgbClr val="000000"/>
                          </a:solidFill>
                          <a:effectLst/>
                          <a:latin typeface="Calibri"/>
                        </a:rPr>
                        <a:t>9.63</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A0A6D1"/>
                    </a:solidFill>
                  </a:tcPr>
                </a:tc>
              </a:tr>
              <a:tr h="121266">
                <a:tc>
                  <a:txBody>
                    <a:bodyPr/>
                    <a:lstStyle/>
                    <a:p>
                      <a:pPr algn="l" fontAlgn="b"/>
                      <a:r>
                        <a:rPr lang="en-US" sz="600" b="1" i="0" u="none" strike="noStrike" dirty="0" smtClean="0">
                          <a:solidFill>
                            <a:srgbClr val="000000"/>
                          </a:solidFill>
                          <a:effectLst/>
                          <a:latin typeface="Calibri"/>
                        </a:rPr>
                        <a:t>2000</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1.82</a:t>
                      </a:r>
                    </a:p>
                  </a:txBody>
                  <a:tcPr marL="5550" marR="5550" marT="5550" marB="0" anchor="b">
                    <a:lnL>
                      <a:noFill/>
                    </a:lnL>
                    <a:lnR>
                      <a:noFill/>
                    </a:lnR>
                    <a:lnT>
                      <a:noFill/>
                    </a:lnT>
                    <a:lnB>
                      <a:noFill/>
                    </a:lnB>
                    <a:solidFill>
                      <a:srgbClr val="CEE8F0"/>
                    </a:solidFill>
                  </a:tcPr>
                </a:tc>
                <a:tc>
                  <a:txBody>
                    <a:bodyPr/>
                    <a:lstStyle/>
                    <a:p>
                      <a:pPr algn="r" fontAlgn="b"/>
                      <a:r>
                        <a:rPr lang="en-US" sz="600" b="0" i="0" u="none" strike="noStrike">
                          <a:solidFill>
                            <a:srgbClr val="000000"/>
                          </a:solidFill>
                          <a:effectLst/>
                          <a:latin typeface="Calibri"/>
                        </a:rPr>
                        <a:t>2.20</a:t>
                      </a:r>
                    </a:p>
                  </a:txBody>
                  <a:tcPr marL="5550" marR="5550" marT="5550" marB="0" anchor="b">
                    <a:lnL>
                      <a:noFill/>
                    </a:lnL>
                    <a:lnR>
                      <a:noFill/>
                    </a:lnR>
                    <a:lnT>
                      <a:noFill/>
                    </a:lnT>
                    <a:lnB>
                      <a:noFill/>
                    </a:lnB>
                    <a:solidFill>
                      <a:srgbClr val="C2E3EC"/>
                    </a:solidFill>
                  </a:tcPr>
                </a:tc>
                <a:tc>
                  <a:txBody>
                    <a:bodyPr/>
                    <a:lstStyle/>
                    <a:p>
                      <a:pPr algn="r" fontAlgn="b"/>
                      <a:r>
                        <a:rPr lang="en-US" sz="600" b="0" i="0" u="none" strike="noStrike">
                          <a:solidFill>
                            <a:srgbClr val="000000"/>
                          </a:solidFill>
                          <a:effectLst/>
                          <a:latin typeface="Calibri"/>
                        </a:rPr>
                        <a:t>2.22</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C2E3EC"/>
                    </a:solidFill>
                  </a:tcPr>
                </a:tc>
                <a:tc>
                  <a:txBody>
                    <a:bodyPr/>
                    <a:lstStyle/>
                    <a:p>
                      <a:pPr algn="r" fontAlgn="b"/>
                      <a:r>
                        <a:rPr lang="en-US" sz="600" b="0" i="0" u="none" strike="noStrike">
                          <a:solidFill>
                            <a:srgbClr val="000000"/>
                          </a:solidFill>
                          <a:effectLst/>
                          <a:latin typeface="Calibri"/>
                        </a:rPr>
                        <a:t>1.77</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D0E9F1"/>
                    </a:solidFill>
                  </a:tcPr>
                </a:tc>
                <a:tc>
                  <a:txBody>
                    <a:bodyPr/>
                    <a:lstStyle/>
                    <a:p>
                      <a:pPr algn="r" fontAlgn="b"/>
                      <a:r>
                        <a:rPr lang="en-US" sz="600" b="0" i="0" u="none" strike="noStrike">
                          <a:solidFill>
                            <a:srgbClr val="000000"/>
                          </a:solidFill>
                          <a:effectLst/>
                          <a:latin typeface="Calibri"/>
                        </a:rPr>
                        <a:t>2.94</a:t>
                      </a:r>
                    </a:p>
                  </a:txBody>
                  <a:tcPr marL="5550" marR="5550" marT="5550" marB="0" anchor="b">
                    <a:lnL>
                      <a:noFill/>
                    </a:lnL>
                    <a:lnR>
                      <a:noFill/>
                    </a:lnR>
                    <a:lnT>
                      <a:noFill/>
                    </a:lnT>
                    <a:lnB>
                      <a:noFill/>
                    </a:lnB>
                    <a:solidFill>
                      <a:srgbClr val="B7DDE8"/>
                    </a:solidFill>
                  </a:tcPr>
                </a:tc>
                <a:tc>
                  <a:txBody>
                    <a:bodyPr/>
                    <a:lstStyle/>
                    <a:p>
                      <a:pPr algn="r" fontAlgn="b"/>
                      <a:r>
                        <a:rPr lang="en-US" sz="600" b="0" i="0" u="none" strike="noStrike">
                          <a:solidFill>
                            <a:srgbClr val="000000"/>
                          </a:solidFill>
                          <a:effectLst/>
                          <a:latin typeface="Calibri"/>
                        </a:rPr>
                        <a:t>8.69</a:t>
                      </a:r>
                    </a:p>
                  </a:txBody>
                  <a:tcPr marL="5550" marR="5550" marT="5550" marB="0" anchor="b">
                    <a:lnL>
                      <a:noFill/>
                    </a:lnL>
                    <a:lnR>
                      <a:noFill/>
                    </a:lnR>
                    <a:lnT>
                      <a:noFill/>
                    </a:lnT>
                    <a:lnB>
                      <a:noFill/>
                    </a:lnB>
                    <a:solidFill>
                      <a:srgbClr val="B1CFE2"/>
                    </a:solidFill>
                  </a:tcPr>
                </a:tc>
                <a:tc>
                  <a:txBody>
                    <a:bodyPr/>
                    <a:lstStyle/>
                    <a:p>
                      <a:pPr algn="r" fontAlgn="b"/>
                      <a:r>
                        <a:rPr lang="en-US" sz="600" b="0" i="0" u="none" strike="noStrike">
                          <a:solidFill>
                            <a:srgbClr val="000000"/>
                          </a:solidFill>
                          <a:effectLst/>
                          <a:latin typeface="Calibri"/>
                        </a:rPr>
                        <a:t>14.67</a:t>
                      </a:r>
                    </a:p>
                  </a:txBody>
                  <a:tcPr marL="5550" marR="5550" marT="5550" marB="0" anchor="b">
                    <a:lnL>
                      <a:noFill/>
                    </a:lnL>
                    <a:lnR>
                      <a:noFill/>
                    </a:lnR>
                    <a:lnT>
                      <a:noFill/>
                    </a:lnT>
                    <a:lnB>
                      <a:noFill/>
                    </a:lnB>
                    <a:solidFill>
                      <a:srgbClr val="ABBFDB"/>
                    </a:solidFill>
                  </a:tcPr>
                </a:tc>
                <a:tc>
                  <a:txBody>
                    <a:bodyPr/>
                    <a:lstStyle/>
                    <a:p>
                      <a:pPr algn="r" fontAlgn="b"/>
                      <a:r>
                        <a:rPr lang="en-US" sz="600" b="0" i="0" u="none" strike="noStrike">
                          <a:solidFill>
                            <a:srgbClr val="000000"/>
                          </a:solidFill>
                          <a:effectLst/>
                          <a:latin typeface="Calibri"/>
                        </a:rPr>
                        <a:t>11.17</a:t>
                      </a:r>
                    </a:p>
                  </a:txBody>
                  <a:tcPr marL="5550" marR="5550" marT="5550" marB="0" anchor="b">
                    <a:lnL>
                      <a:noFill/>
                    </a:lnL>
                    <a:lnR>
                      <a:noFill/>
                    </a:lnR>
                    <a:lnT>
                      <a:noFill/>
                    </a:lnT>
                    <a:lnB>
                      <a:noFill/>
                    </a:lnB>
                    <a:solidFill>
                      <a:srgbClr val="AEC8DF"/>
                    </a:solidFill>
                  </a:tcPr>
                </a:tc>
                <a:tc>
                  <a:txBody>
                    <a:bodyPr/>
                    <a:lstStyle/>
                    <a:p>
                      <a:pPr algn="r" fontAlgn="b"/>
                      <a:r>
                        <a:rPr lang="en-US" sz="600" b="0" i="0" u="none" strike="noStrike">
                          <a:solidFill>
                            <a:srgbClr val="000000"/>
                          </a:solidFill>
                          <a:effectLst/>
                          <a:latin typeface="Calibri"/>
                        </a:rPr>
                        <a:t>3.61</a:t>
                      </a:r>
                    </a:p>
                  </a:txBody>
                  <a:tcPr marL="5550" marR="5550" marT="5550" marB="0" anchor="b">
                    <a:lnL>
                      <a:noFill/>
                    </a:lnL>
                    <a:lnR>
                      <a:noFill/>
                    </a:lnR>
                    <a:lnT>
                      <a:noFill/>
                    </a:lnT>
                    <a:lnB>
                      <a:noFill/>
                    </a:lnB>
                    <a:solidFill>
                      <a:srgbClr val="B6DCE7"/>
                    </a:solidFill>
                  </a:tcPr>
                </a:tc>
                <a:tc>
                  <a:txBody>
                    <a:bodyPr/>
                    <a:lstStyle/>
                    <a:p>
                      <a:pPr algn="r" fontAlgn="b"/>
                      <a:r>
                        <a:rPr lang="en-US" sz="600" b="0" i="0" u="none" strike="noStrike">
                          <a:solidFill>
                            <a:srgbClr val="000000"/>
                          </a:solidFill>
                          <a:effectLst/>
                          <a:latin typeface="Calibri"/>
                        </a:rPr>
                        <a:t>2.67</a:t>
                      </a:r>
                    </a:p>
                  </a:txBody>
                  <a:tcPr marL="5550" marR="5550" marT="5550" marB="0" anchor="b">
                    <a:lnL>
                      <a:noFill/>
                    </a:lnL>
                    <a:lnR>
                      <a:noFill/>
                    </a:lnR>
                    <a:lnT>
                      <a:noFill/>
                    </a:lnT>
                    <a:lnB>
                      <a:noFill/>
                    </a:lnB>
                    <a:solidFill>
                      <a:srgbClr val="B7DEE8"/>
                    </a:solidFill>
                  </a:tcPr>
                </a:tc>
                <a:tc>
                  <a:txBody>
                    <a:bodyPr/>
                    <a:lstStyle/>
                    <a:p>
                      <a:pPr algn="r" fontAlgn="b"/>
                      <a:r>
                        <a:rPr lang="en-US" sz="600" b="0" i="0" u="none" strike="noStrike">
                          <a:solidFill>
                            <a:srgbClr val="000000"/>
                          </a:solidFill>
                          <a:effectLst/>
                          <a:latin typeface="Calibri"/>
                        </a:rPr>
                        <a:t>1.37</a:t>
                      </a:r>
                    </a:p>
                  </a:txBody>
                  <a:tcPr marL="5550" marR="5550" marT="5550" marB="0" anchor="b">
                    <a:lnL>
                      <a:noFill/>
                    </a:lnL>
                    <a:lnR>
                      <a:noFill/>
                    </a:lnR>
                    <a:lnT>
                      <a:noFill/>
                    </a:lnT>
                    <a:lnB>
                      <a:noFill/>
                    </a:lnB>
                    <a:solidFill>
                      <a:srgbClr val="DDEFF5"/>
                    </a:solidFill>
                  </a:tcPr>
                </a:tc>
                <a:tc>
                  <a:txBody>
                    <a:bodyPr/>
                    <a:lstStyle/>
                    <a:p>
                      <a:pPr algn="r" fontAlgn="b"/>
                      <a:r>
                        <a:rPr lang="en-US" sz="600" b="0" i="0" u="none" strike="noStrike">
                          <a:solidFill>
                            <a:srgbClr val="000000"/>
                          </a:solidFill>
                          <a:effectLst/>
                          <a:latin typeface="Calibri"/>
                        </a:rPr>
                        <a:t>0.78</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F0F7FB"/>
                    </a:solidFill>
                  </a:tcPr>
                </a:tc>
                <a:tc>
                  <a:txBody>
                    <a:bodyPr/>
                    <a:lstStyle/>
                    <a:p>
                      <a:pPr algn="r" fontAlgn="b"/>
                      <a:r>
                        <a:rPr lang="en-US" sz="600" b="0" i="0" u="none" strike="noStrike">
                          <a:solidFill>
                            <a:srgbClr val="000000"/>
                          </a:solidFill>
                          <a:effectLst/>
                          <a:latin typeface="Calibri"/>
                        </a:rPr>
                        <a:t>4.49</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3E4EC"/>
                    </a:solidFill>
                  </a:tcPr>
                </a:tc>
              </a:tr>
              <a:tr h="121266">
                <a:tc>
                  <a:txBody>
                    <a:bodyPr/>
                    <a:lstStyle/>
                    <a:p>
                      <a:pPr algn="l" fontAlgn="b"/>
                      <a:r>
                        <a:rPr lang="en-US" sz="600" b="1" i="0" u="none" strike="noStrike" dirty="0" smtClean="0">
                          <a:solidFill>
                            <a:srgbClr val="000000"/>
                          </a:solidFill>
                          <a:effectLst/>
                          <a:latin typeface="Calibri"/>
                        </a:rPr>
                        <a:t>2001</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1.05</a:t>
                      </a:r>
                    </a:p>
                  </a:txBody>
                  <a:tcPr marL="5550" marR="5550" marT="5550" marB="0" anchor="b">
                    <a:lnL>
                      <a:noFill/>
                    </a:lnL>
                    <a:lnR>
                      <a:noFill/>
                    </a:lnR>
                    <a:lnT>
                      <a:noFill/>
                    </a:lnT>
                    <a:lnB>
                      <a:noFill/>
                    </a:lnB>
                    <a:solidFill>
                      <a:srgbClr val="E7F3F8"/>
                    </a:solidFill>
                  </a:tcPr>
                </a:tc>
                <a:tc>
                  <a:txBody>
                    <a:bodyPr/>
                    <a:lstStyle/>
                    <a:p>
                      <a:pPr algn="r" fontAlgn="b"/>
                      <a:r>
                        <a:rPr lang="en-US" sz="600" b="0" i="0" u="none" strike="noStrike">
                          <a:solidFill>
                            <a:srgbClr val="000000"/>
                          </a:solidFill>
                          <a:effectLst/>
                          <a:latin typeface="Calibri"/>
                        </a:rPr>
                        <a:t>2.11</a:t>
                      </a:r>
                    </a:p>
                  </a:txBody>
                  <a:tcPr marL="5550" marR="5550" marT="5550" marB="0" anchor="b">
                    <a:lnL>
                      <a:noFill/>
                    </a:lnL>
                    <a:lnR>
                      <a:noFill/>
                    </a:lnR>
                    <a:lnT>
                      <a:noFill/>
                    </a:lnT>
                    <a:lnB>
                      <a:noFill/>
                    </a:lnB>
                    <a:solidFill>
                      <a:srgbClr val="C5E4ED"/>
                    </a:solidFill>
                  </a:tcPr>
                </a:tc>
                <a:tc>
                  <a:txBody>
                    <a:bodyPr/>
                    <a:lstStyle/>
                    <a:p>
                      <a:pPr algn="r" fontAlgn="b"/>
                      <a:r>
                        <a:rPr lang="en-US" sz="600" b="0" i="0" u="none" strike="noStrike">
                          <a:solidFill>
                            <a:srgbClr val="000000"/>
                          </a:solidFill>
                          <a:effectLst/>
                          <a:latin typeface="Calibri"/>
                        </a:rPr>
                        <a:t>1.42</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DBEEF4"/>
                    </a:solidFill>
                  </a:tcPr>
                </a:tc>
                <a:tc>
                  <a:txBody>
                    <a:bodyPr/>
                    <a:lstStyle/>
                    <a:p>
                      <a:pPr algn="r" fontAlgn="b"/>
                      <a:r>
                        <a:rPr lang="en-US" sz="600" b="0" i="0" u="none" strike="noStrike">
                          <a:solidFill>
                            <a:srgbClr val="000000"/>
                          </a:solidFill>
                          <a:effectLst/>
                          <a:latin typeface="Calibri"/>
                        </a:rPr>
                        <a:t>1.09</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E6F3F8"/>
                    </a:solidFill>
                  </a:tcPr>
                </a:tc>
                <a:tc>
                  <a:txBody>
                    <a:bodyPr/>
                    <a:lstStyle/>
                    <a:p>
                      <a:pPr algn="r" fontAlgn="b"/>
                      <a:r>
                        <a:rPr lang="en-US" sz="600" b="0" i="0" u="none" strike="noStrike">
                          <a:solidFill>
                            <a:srgbClr val="000000"/>
                          </a:solidFill>
                          <a:effectLst/>
                          <a:latin typeface="Calibri"/>
                        </a:rPr>
                        <a:t>2.12</a:t>
                      </a:r>
                    </a:p>
                  </a:txBody>
                  <a:tcPr marL="5550" marR="5550" marT="5550" marB="0" anchor="b">
                    <a:lnL>
                      <a:noFill/>
                    </a:lnL>
                    <a:lnR>
                      <a:noFill/>
                    </a:lnR>
                    <a:lnT>
                      <a:noFill/>
                    </a:lnT>
                    <a:lnB>
                      <a:noFill/>
                    </a:lnB>
                    <a:solidFill>
                      <a:srgbClr val="C5E4ED"/>
                    </a:solidFill>
                  </a:tcPr>
                </a:tc>
                <a:tc>
                  <a:txBody>
                    <a:bodyPr/>
                    <a:lstStyle/>
                    <a:p>
                      <a:pPr algn="r" fontAlgn="b"/>
                      <a:r>
                        <a:rPr lang="en-US" sz="600" b="0" i="0" u="none" strike="noStrike">
                          <a:solidFill>
                            <a:srgbClr val="000000"/>
                          </a:solidFill>
                          <a:effectLst/>
                          <a:latin typeface="Calibri"/>
                        </a:rPr>
                        <a:t>31.32</a:t>
                      </a:r>
                    </a:p>
                  </a:txBody>
                  <a:tcPr marL="5550" marR="5550" marT="5550" marB="0" anchor="b">
                    <a:lnL>
                      <a:noFill/>
                    </a:lnL>
                    <a:lnR>
                      <a:noFill/>
                    </a:lnR>
                    <a:lnT>
                      <a:noFill/>
                    </a:lnT>
                    <a:lnB>
                      <a:noFill/>
                    </a:lnB>
                    <a:solidFill>
                      <a:srgbClr val="9994CA"/>
                    </a:solidFill>
                  </a:tcPr>
                </a:tc>
                <a:tc>
                  <a:txBody>
                    <a:bodyPr/>
                    <a:lstStyle/>
                    <a:p>
                      <a:pPr algn="r" fontAlgn="b"/>
                      <a:r>
                        <a:rPr lang="en-US" sz="600" b="0" i="0" u="none" strike="noStrike">
                          <a:solidFill>
                            <a:srgbClr val="000000"/>
                          </a:solidFill>
                          <a:effectLst/>
                          <a:latin typeface="Calibri"/>
                        </a:rPr>
                        <a:t>16.26</a:t>
                      </a:r>
                    </a:p>
                  </a:txBody>
                  <a:tcPr marL="5550" marR="5550" marT="5550" marB="0" anchor="b">
                    <a:lnL>
                      <a:noFill/>
                    </a:lnL>
                    <a:lnR>
                      <a:noFill/>
                    </a:lnR>
                    <a:lnT>
                      <a:noFill/>
                    </a:lnT>
                    <a:lnB>
                      <a:noFill/>
                    </a:lnB>
                    <a:solidFill>
                      <a:srgbClr val="A9BBDA"/>
                    </a:solidFill>
                  </a:tcPr>
                </a:tc>
                <a:tc>
                  <a:txBody>
                    <a:bodyPr/>
                    <a:lstStyle/>
                    <a:p>
                      <a:pPr algn="r" fontAlgn="b"/>
                      <a:r>
                        <a:rPr lang="en-US" sz="600" b="0" i="0" u="none" strike="noStrike">
                          <a:solidFill>
                            <a:srgbClr val="000000"/>
                          </a:solidFill>
                          <a:effectLst/>
                          <a:latin typeface="Calibri"/>
                        </a:rPr>
                        <a:t>5.89</a:t>
                      </a:r>
                    </a:p>
                  </a:txBody>
                  <a:tcPr marL="5550" marR="5550" marT="5550" marB="0" anchor="b">
                    <a:lnL>
                      <a:noFill/>
                    </a:lnL>
                    <a:lnR>
                      <a:noFill/>
                    </a:lnR>
                    <a:lnT>
                      <a:noFill/>
                    </a:lnT>
                    <a:lnB>
                      <a:noFill/>
                    </a:lnB>
                    <a:solidFill>
                      <a:srgbClr val="B4D6E5"/>
                    </a:solidFill>
                  </a:tcPr>
                </a:tc>
                <a:tc>
                  <a:txBody>
                    <a:bodyPr/>
                    <a:lstStyle/>
                    <a:p>
                      <a:pPr algn="r" fontAlgn="b"/>
                      <a:r>
                        <a:rPr lang="en-US" sz="600" b="0" i="0" u="none" strike="noStrike">
                          <a:solidFill>
                            <a:srgbClr val="000000"/>
                          </a:solidFill>
                          <a:effectLst/>
                          <a:latin typeface="Calibri"/>
                        </a:rPr>
                        <a:t>8.02</a:t>
                      </a:r>
                    </a:p>
                  </a:txBody>
                  <a:tcPr marL="5550" marR="5550" marT="5550" marB="0" anchor="b">
                    <a:lnL>
                      <a:noFill/>
                    </a:lnL>
                    <a:lnR>
                      <a:noFill/>
                    </a:lnR>
                    <a:lnT>
                      <a:noFill/>
                    </a:lnT>
                    <a:lnB>
                      <a:noFill/>
                    </a:lnB>
                    <a:solidFill>
                      <a:srgbClr val="B2D0E3"/>
                    </a:solidFill>
                  </a:tcPr>
                </a:tc>
                <a:tc>
                  <a:txBody>
                    <a:bodyPr/>
                    <a:lstStyle/>
                    <a:p>
                      <a:pPr algn="r" fontAlgn="b"/>
                      <a:r>
                        <a:rPr lang="en-US" sz="600" b="0" i="0" u="none" strike="noStrike">
                          <a:solidFill>
                            <a:srgbClr val="000000"/>
                          </a:solidFill>
                          <a:effectLst/>
                          <a:latin typeface="Calibri"/>
                        </a:rPr>
                        <a:t>6.34</a:t>
                      </a:r>
                    </a:p>
                  </a:txBody>
                  <a:tcPr marL="5550" marR="5550" marT="5550" marB="0" anchor="b">
                    <a:lnL>
                      <a:noFill/>
                    </a:lnL>
                    <a:lnR>
                      <a:noFill/>
                    </a:lnR>
                    <a:lnT>
                      <a:noFill/>
                    </a:lnT>
                    <a:lnB>
                      <a:noFill/>
                    </a:lnB>
                    <a:solidFill>
                      <a:srgbClr val="B3D5E4"/>
                    </a:solidFill>
                  </a:tcPr>
                </a:tc>
                <a:tc>
                  <a:txBody>
                    <a:bodyPr/>
                    <a:lstStyle/>
                    <a:p>
                      <a:pPr algn="r" fontAlgn="b"/>
                      <a:r>
                        <a:rPr lang="en-US" sz="600" b="0" i="0" u="none" strike="noStrike">
                          <a:solidFill>
                            <a:srgbClr val="000000"/>
                          </a:solidFill>
                          <a:effectLst/>
                          <a:latin typeface="Calibri"/>
                        </a:rPr>
                        <a:t>2.34</a:t>
                      </a:r>
                    </a:p>
                  </a:txBody>
                  <a:tcPr marL="5550" marR="5550" marT="5550" marB="0" anchor="b">
                    <a:lnL>
                      <a:noFill/>
                    </a:lnL>
                    <a:lnR>
                      <a:noFill/>
                    </a:lnR>
                    <a:lnT>
                      <a:noFill/>
                    </a:lnT>
                    <a:lnB>
                      <a:noFill/>
                    </a:lnB>
                    <a:solidFill>
                      <a:srgbClr val="BEE1EB"/>
                    </a:solidFill>
                  </a:tcPr>
                </a:tc>
                <a:tc>
                  <a:txBody>
                    <a:bodyPr/>
                    <a:lstStyle/>
                    <a:p>
                      <a:pPr algn="r" fontAlgn="b"/>
                      <a:r>
                        <a:rPr lang="en-US" sz="600" b="0" i="0" u="none" strike="noStrike">
                          <a:solidFill>
                            <a:srgbClr val="000000"/>
                          </a:solidFill>
                          <a:effectLst/>
                          <a:latin typeface="Calibri"/>
                        </a:rPr>
                        <a:t>0.94</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BF5FA"/>
                    </a:solidFill>
                  </a:tcPr>
                </a:tc>
                <a:tc>
                  <a:txBody>
                    <a:bodyPr/>
                    <a:lstStyle/>
                    <a:p>
                      <a:pPr algn="r" fontAlgn="b"/>
                      <a:r>
                        <a:rPr lang="en-US" sz="600" b="0" i="0" u="none" strike="noStrike">
                          <a:solidFill>
                            <a:srgbClr val="000000"/>
                          </a:solidFill>
                          <a:effectLst/>
                          <a:latin typeface="Calibri"/>
                        </a:rPr>
                        <a:t>6.58</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0CBE1"/>
                    </a:solidFill>
                  </a:tcPr>
                </a:tc>
              </a:tr>
              <a:tr h="121266">
                <a:tc>
                  <a:txBody>
                    <a:bodyPr/>
                    <a:lstStyle/>
                    <a:p>
                      <a:pPr algn="l" fontAlgn="b"/>
                      <a:r>
                        <a:rPr lang="en-US" sz="600" b="1" i="0" u="none" strike="noStrike" dirty="0" smtClean="0">
                          <a:solidFill>
                            <a:srgbClr val="000000"/>
                          </a:solidFill>
                          <a:effectLst/>
                          <a:latin typeface="Calibri"/>
                        </a:rPr>
                        <a:t>2002</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1.19</a:t>
                      </a:r>
                    </a:p>
                  </a:txBody>
                  <a:tcPr marL="5550" marR="5550" marT="5550" marB="0" anchor="b">
                    <a:lnL>
                      <a:noFill/>
                    </a:lnL>
                    <a:lnR>
                      <a:noFill/>
                    </a:lnR>
                    <a:lnT>
                      <a:noFill/>
                    </a:lnT>
                    <a:lnB>
                      <a:noFill/>
                    </a:lnB>
                    <a:solidFill>
                      <a:srgbClr val="E3F1F7"/>
                    </a:solidFill>
                  </a:tcPr>
                </a:tc>
                <a:tc>
                  <a:txBody>
                    <a:bodyPr/>
                    <a:lstStyle/>
                    <a:p>
                      <a:pPr algn="r" fontAlgn="b"/>
                      <a:r>
                        <a:rPr lang="en-US" sz="600" b="0" i="0" u="none" strike="noStrike">
                          <a:solidFill>
                            <a:srgbClr val="000000"/>
                          </a:solidFill>
                          <a:effectLst/>
                          <a:latin typeface="Calibri"/>
                        </a:rPr>
                        <a:t>1.31</a:t>
                      </a:r>
                    </a:p>
                  </a:txBody>
                  <a:tcPr marL="5550" marR="5550" marT="5550" marB="0" anchor="b">
                    <a:lnL>
                      <a:noFill/>
                    </a:lnL>
                    <a:lnR>
                      <a:noFill/>
                    </a:lnR>
                    <a:lnT>
                      <a:noFill/>
                    </a:lnT>
                    <a:lnB>
                      <a:noFill/>
                    </a:lnB>
                    <a:solidFill>
                      <a:srgbClr val="DFF0F6"/>
                    </a:solidFill>
                  </a:tcPr>
                </a:tc>
                <a:tc>
                  <a:txBody>
                    <a:bodyPr/>
                    <a:lstStyle/>
                    <a:p>
                      <a:pPr algn="r" fontAlgn="b"/>
                      <a:r>
                        <a:rPr lang="en-US" sz="600" b="0" i="0" u="none" strike="noStrike">
                          <a:solidFill>
                            <a:srgbClr val="000000"/>
                          </a:solidFill>
                          <a:effectLst/>
                          <a:latin typeface="Calibri"/>
                        </a:rPr>
                        <a:t>1.67</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D3EBF2"/>
                    </a:solidFill>
                  </a:tcPr>
                </a:tc>
                <a:tc>
                  <a:txBody>
                    <a:bodyPr/>
                    <a:lstStyle/>
                    <a:p>
                      <a:pPr algn="r" fontAlgn="b"/>
                      <a:r>
                        <a:rPr lang="en-US" sz="600" b="0" i="0" u="none" strike="noStrike">
                          <a:solidFill>
                            <a:srgbClr val="000000"/>
                          </a:solidFill>
                          <a:effectLst/>
                          <a:latin typeface="Calibri"/>
                        </a:rPr>
                        <a:t>1.22</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E2F1F7"/>
                    </a:solidFill>
                  </a:tcPr>
                </a:tc>
                <a:tc>
                  <a:txBody>
                    <a:bodyPr/>
                    <a:lstStyle/>
                    <a:p>
                      <a:pPr algn="r" fontAlgn="b"/>
                      <a:r>
                        <a:rPr lang="en-US" sz="600" b="0" i="0" u="none" strike="noStrike">
                          <a:solidFill>
                            <a:srgbClr val="000000"/>
                          </a:solidFill>
                          <a:effectLst/>
                          <a:latin typeface="Calibri"/>
                        </a:rPr>
                        <a:t>1.95</a:t>
                      </a:r>
                    </a:p>
                  </a:txBody>
                  <a:tcPr marL="5550" marR="5550" marT="5550" marB="0" anchor="b">
                    <a:lnL>
                      <a:noFill/>
                    </a:lnL>
                    <a:lnR>
                      <a:noFill/>
                    </a:lnR>
                    <a:lnT>
                      <a:noFill/>
                    </a:lnT>
                    <a:lnB>
                      <a:noFill/>
                    </a:lnB>
                    <a:solidFill>
                      <a:srgbClr val="CAE7EF"/>
                    </a:solidFill>
                  </a:tcPr>
                </a:tc>
                <a:tc>
                  <a:txBody>
                    <a:bodyPr/>
                    <a:lstStyle/>
                    <a:p>
                      <a:pPr algn="r" fontAlgn="b"/>
                      <a:r>
                        <a:rPr lang="en-US" sz="600" b="0" i="0" u="none" strike="noStrike">
                          <a:solidFill>
                            <a:srgbClr val="000000"/>
                          </a:solidFill>
                          <a:effectLst/>
                          <a:latin typeface="Calibri"/>
                        </a:rPr>
                        <a:t>3.74</a:t>
                      </a:r>
                    </a:p>
                  </a:txBody>
                  <a:tcPr marL="5550" marR="5550" marT="5550" marB="0" anchor="b">
                    <a:lnL>
                      <a:noFill/>
                    </a:lnL>
                    <a:lnR>
                      <a:noFill/>
                    </a:lnR>
                    <a:lnT>
                      <a:noFill/>
                    </a:lnT>
                    <a:lnB>
                      <a:noFill/>
                    </a:lnB>
                    <a:solidFill>
                      <a:srgbClr val="B6DBE7"/>
                    </a:solidFill>
                  </a:tcPr>
                </a:tc>
                <a:tc>
                  <a:txBody>
                    <a:bodyPr/>
                    <a:lstStyle/>
                    <a:p>
                      <a:pPr algn="r" fontAlgn="b"/>
                      <a:r>
                        <a:rPr lang="en-US" sz="600" b="0" i="0" u="none" strike="noStrike">
                          <a:solidFill>
                            <a:srgbClr val="000000"/>
                          </a:solidFill>
                          <a:effectLst/>
                          <a:latin typeface="Calibri"/>
                        </a:rPr>
                        <a:t>4.57</a:t>
                      </a:r>
                    </a:p>
                  </a:txBody>
                  <a:tcPr marL="5550" marR="5550" marT="5550" marB="0" anchor="b">
                    <a:lnL>
                      <a:noFill/>
                    </a:lnL>
                    <a:lnR>
                      <a:noFill/>
                    </a:lnR>
                    <a:lnT>
                      <a:noFill/>
                    </a:lnT>
                    <a:lnB>
                      <a:noFill/>
                    </a:lnB>
                    <a:solidFill>
                      <a:srgbClr val="B5D9E6"/>
                    </a:solidFill>
                  </a:tcPr>
                </a:tc>
                <a:tc>
                  <a:txBody>
                    <a:bodyPr/>
                    <a:lstStyle/>
                    <a:p>
                      <a:pPr algn="r" fontAlgn="b"/>
                      <a:r>
                        <a:rPr lang="en-US" sz="600" b="0" i="0" u="none" strike="noStrike">
                          <a:solidFill>
                            <a:srgbClr val="000000"/>
                          </a:solidFill>
                          <a:effectLst/>
                          <a:latin typeface="Calibri"/>
                        </a:rPr>
                        <a:t>4.30</a:t>
                      </a:r>
                    </a:p>
                  </a:txBody>
                  <a:tcPr marL="5550" marR="5550" marT="5550" marB="0" anchor="b">
                    <a:lnL>
                      <a:noFill/>
                    </a:lnL>
                    <a:lnR>
                      <a:noFill/>
                    </a:lnR>
                    <a:lnT>
                      <a:noFill/>
                    </a:lnT>
                    <a:lnB>
                      <a:noFill/>
                    </a:lnB>
                    <a:solidFill>
                      <a:srgbClr val="B6DAE7"/>
                    </a:solidFill>
                  </a:tcPr>
                </a:tc>
                <a:tc>
                  <a:txBody>
                    <a:bodyPr/>
                    <a:lstStyle/>
                    <a:p>
                      <a:pPr algn="r" fontAlgn="b"/>
                      <a:r>
                        <a:rPr lang="en-US" sz="600" b="0" i="0" u="none" strike="noStrike">
                          <a:solidFill>
                            <a:srgbClr val="000000"/>
                          </a:solidFill>
                          <a:effectLst/>
                          <a:latin typeface="Calibri"/>
                        </a:rPr>
                        <a:t>1.91</a:t>
                      </a:r>
                    </a:p>
                  </a:txBody>
                  <a:tcPr marL="5550" marR="5550" marT="5550" marB="0" anchor="b">
                    <a:lnL>
                      <a:noFill/>
                    </a:lnL>
                    <a:lnR>
                      <a:noFill/>
                    </a:lnR>
                    <a:lnT>
                      <a:noFill/>
                    </a:lnT>
                    <a:lnB>
                      <a:noFill/>
                    </a:lnB>
                    <a:solidFill>
                      <a:srgbClr val="CCE7EF"/>
                    </a:solidFill>
                  </a:tcPr>
                </a:tc>
                <a:tc>
                  <a:txBody>
                    <a:bodyPr/>
                    <a:lstStyle/>
                    <a:p>
                      <a:pPr algn="r" fontAlgn="b"/>
                      <a:r>
                        <a:rPr lang="en-US" sz="600" b="0" i="0" u="none" strike="noStrike">
                          <a:solidFill>
                            <a:srgbClr val="000000"/>
                          </a:solidFill>
                          <a:effectLst/>
                          <a:latin typeface="Calibri"/>
                        </a:rPr>
                        <a:t>0.83</a:t>
                      </a:r>
                    </a:p>
                  </a:txBody>
                  <a:tcPr marL="5550" marR="5550" marT="5550" marB="0" anchor="b">
                    <a:lnL>
                      <a:noFill/>
                    </a:lnL>
                    <a:lnR>
                      <a:noFill/>
                    </a:lnR>
                    <a:lnT>
                      <a:noFill/>
                    </a:lnT>
                    <a:lnB>
                      <a:noFill/>
                    </a:lnB>
                    <a:solidFill>
                      <a:srgbClr val="EEF6FB"/>
                    </a:solidFill>
                  </a:tcPr>
                </a:tc>
                <a:tc>
                  <a:txBody>
                    <a:bodyPr/>
                    <a:lstStyle/>
                    <a:p>
                      <a:pPr algn="r" fontAlgn="b"/>
                      <a:r>
                        <a:rPr lang="en-US" sz="600" b="0" i="0" u="none" strike="noStrike">
                          <a:solidFill>
                            <a:srgbClr val="000000"/>
                          </a:solidFill>
                          <a:effectLst/>
                          <a:latin typeface="Calibri"/>
                        </a:rPr>
                        <a:t>0.85</a:t>
                      </a:r>
                    </a:p>
                  </a:txBody>
                  <a:tcPr marL="5550" marR="5550" marT="5550" marB="0" anchor="b">
                    <a:lnL>
                      <a:noFill/>
                    </a:lnL>
                    <a:lnR>
                      <a:noFill/>
                    </a:lnR>
                    <a:lnT>
                      <a:noFill/>
                    </a:lnT>
                    <a:lnB>
                      <a:noFill/>
                    </a:lnB>
                    <a:solidFill>
                      <a:srgbClr val="EEF6FB"/>
                    </a:solidFill>
                  </a:tcPr>
                </a:tc>
                <a:tc>
                  <a:txBody>
                    <a:bodyPr/>
                    <a:lstStyle/>
                    <a:p>
                      <a:pPr algn="r" fontAlgn="b"/>
                      <a:r>
                        <a:rPr lang="en-US" sz="600" b="0" i="0" u="none" strike="noStrike">
                          <a:solidFill>
                            <a:srgbClr val="000000"/>
                          </a:solidFill>
                          <a:effectLst/>
                          <a:latin typeface="Calibri"/>
                        </a:rPr>
                        <a:t>2.59</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B7DEE8"/>
                    </a:solidFill>
                  </a:tcPr>
                </a:tc>
                <a:tc>
                  <a:txBody>
                    <a:bodyPr/>
                    <a:lstStyle/>
                    <a:p>
                      <a:pPr algn="r" fontAlgn="b"/>
                      <a:r>
                        <a:rPr lang="en-US" sz="600" b="0" i="0" u="none" strike="noStrike">
                          <a:solidFill>
                            <a:srgbClr val="000000"/>
                          </a:solidFill>
                          <a:effectLst/>
                          <a:latin typeface="Calibri"/>
                        </a:rPr>
                        <a:t>2.18</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AFDFE"/>
                    </a:solidFill>
                  </a:tcPr>
                </a:tc>
              </a:tr>
              <a:tr h="121266">
                <a:tc>
                  <a:txBody>
                    <a:bodyPr/>
                    <a:lstStyle/>
                    <a:p>
                      <a:pPr algn="l" fontAlgn="b"/>
                      <a:r>
                        <a:rPr lang="en-US" sz="600" b="1" i="0" u="none" strike="noStrike" dirty="0" smtClean="0">
                          <a:solidFill>
                            <a:srgbClr val="000000"/>
                          </a:solidFill>
                          <a:effectLst/>
                          <a:latin typeface="Calibri"/>
                        </a:rPr>
                        <a:t>2003</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0.86</a:t>
                      </a:r>
                    </a:p>
                  </a:txBody>
                  <a:tcPr marL="5550" marR="5550" marT="5550" marB="0" anchor="b">
                    <a:lnL>
                      <a:noFill/>
                    </a:lnL>
                    <a:lnR>
                      <a:noFill/>
                    </a:lnR>
                    <a:lnT>
                      <a:noFill/>
                    </a:lnT>
                    <a:lnB>
                      <a:noFill/>
                    </a:lnB>
                    <a:solidFill>
                      <a:srgbClr val="EDF6FA"/>
                    </a:solidFill>
                  </a:tcPr>
                </a:tc>
                <a:tc>
                  <a:txBody>
                    <a:bodyPr/>
                    <a:lstStyle/>
                    <a:p>
                      <a:pPr algn="r" fontAlgn="b"/>
                      <a:r>
                        <a:rPr lang="en-US" sz="600" b="0" i="0" u="none" strike="noStrike">
                          <a:solidFill>
                            <a:srgbClr val="000000"/>
                          </a:solidFill>
                          <a:effectLst/>
                          <a:latin typeface="Calibri"/>
                        </a:rPr>
                        <a:t>1.17</a:t>
                      </a:r>
                    </a:p>
                  </a:txBody>
                  <a:tcPr marL="5550" marR="5550" marT="5550" marB="0" anchor="b">
                    <a:lnL>
                      <a:noFill/>
                    </a:lnL>
                    <a:lnR>
                      <a:noFill/>
                    </a:lnR>
                    <a:lnT>
                      <a:noFill/>
                    </a:lnT>
                    <a:lnB>
                      <a:noFill/>
                    </a:lnB>
                    <a:solidFill>
                      <a:srgbClr val="E3F1F7"/>
                    </a:solidFill>
                  </a:tcPr>
                </a:tc>
                <a:tc>
                  <a:txBody>
                    <a:bodyPr/>
                    <a:lstStyle/>
                    <a:p>
                      <a:pPr algn="r" fontAlgn="b"/>
                      <a:r>
                        <a:rPr lang="en-US" sz="600" b="0" i="0" u="none" strike="noStrike">
                          <a:solidFill>
                            <a:srgbClr val="000000"/>
                          </a:solidFill>
                          <a:effectLst/>
                          <a:latin typeface="Calibri"/>
                        </a:rPr>
                        <a:t>1.09</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6F3F8"/>
                    </a:solidFill>
                  </a:tcPr>
                </a:tc>
                <a:tc>
                  <a:txBody>
                    <a:bodyPr/>
                    <a:lstStyle/>
                    <a:p>
                      <a:pPr algn="r" fontAlgn="b"/>
                      <a:r>
                        <a:rPr lang="en-US" sz="600" b="0" i="0" u="none" strike="noStrike">
                          <a:solidFill>
                            <a:srgbClr val="000000"/>
                          </a:solidFill>
                          <a:effectLst/>
                          <a:latin typeface="Calibri"/>
                        </a:rPr>
                        <a:t>1.08</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E6F3F8"/>
                    </a:solidFill>
                  </a:tcPr>
                </a:tc>
                <a:tc>
                  <a:txBody>
                    <a:bodyPr/>
                    <a:lstStyle/>
                    <a:p>
                      <a:pPr algn="r" fontAlgn="b"/>
                      <a:r>
                        <a:rPr lang="en-US" sz="600" b="0" i="0" u="none" strike="noStrike">
                          <a:solidFill>
                            <a:srgbClr val="000000"/>
                          </a:solidFill>
                          <a:effectLst/>
                          <a:latin typeface="Calibri"/>
                        </a:rPr>
                        <a:t>2.33</a:t>
                      </a:r>
                    </a:p>
                  </a:txBody>
                  <a:tcPr marL="5550" marR="5550" marT="5550" marB="0" anchor="b">
                    <a:lnL>
                      <a:noFill/>
                    </a:lnL>
                    <a:lnR>
                      <a:noFill/>
                    </a:lnR>
                    <a:lnT>
                      <a:noFill/>
                    </a:lnT>
                    <a:lnB>
                      <a:noFill/>
                    </a:lnB>
                    <a:solidFill>
                      <a:srgbClr val="BEE1EB"/>
                    </a:solidFill>
                  </a:tcPr>
                </a:tc>
                <a:tc>
                  <a:txBody>
                    <a:bodyPr/>
                    <a:lstStyle/>
                    <a:p>
                      <a:pPr algn="r" fontAlgn="b"/>
                      <a:r>
                        <a:rPr lang="en-US" sz="600" b="0" i="0" u="none" strike="noStrike">
                          <a:solidFill>
                            <a:srgbClr val="000000"/>
                          </a:solidFill>
                          <a:effectLst/>
                          <a:latin typeface="Calibri"/>
                        </a:rPr>
                        <a:t>8.94</a:t>
                      </a:r>
                    </a:p>
                  </a:txBody>
                  <a:tcPr marL="5550" marR="5550" marT="5550" marB="0" anchor="b">
                    <a:lnL>
                      <a:noFill/>
                    </a:lnL>
                    <a:lnR>
                      <a:noFill/>
                    </a:lnR>
                    <a:lnT>
                      <a:noFill/>
                    </a:lnT>
                    <a:lnB>
                      <a:noFill/>
                    </a:lnB>
                    <a:solidFill>
                      <a:srgbClr val="B1CEE2"/>
                    </a:solidFill>
                  </a:tcPr>
                </a:tc>
                <a:tc>
                  <a:txBody>
                    <a:bodyPr/>
                    <a:lstStyle/>
                    <a:p>
                      <a:pPr algn="r" fontAlgn="b"/>
                      <a:r>
                        <a:rPr lang="en-US" sz="600" b="0" i="0" u="none" strike="noStrike">
                          <a:solidFill>
                            <a:srgbClr val="000000"/>
                          </a:solidFill>
                          <a:effectLst/>
                          <a:latin typeface="Calibri"/>
                        </a:rPr>
                        <a:t>2.87</a:t>
                      </a:r>
                    </a:p>
                  </a:txBody>
                  <a:tcPr marL="5550" marR="5550" marT="5550" marB="0" anchor="b">
                    <a:lnL>
                      <a:noFill/>
                    </a:lnL>
                    <a:lnR>
                      <a:noFill/>
                    </a:lnR>
                    <a:lnT>
                      <a:noFill/>
                    </a:lnT>
                    <a:lnB>
                      <a:noFill/>
                    </a:lnB>
                    <a:solidFill>
                      <a:srgbClr val="B7DEE8"/>
                    </a:solidFill>
                  </a:tcPr>
                </a:tc>
                <a:tc>
                  <a:txBody>
                    <a:bodyPr/>
                    <a:lstStyle/>
                    <a:p>
                      <a:pPr algn="r" fontAlgn="b"/>
                      <a:r>
                        <a:rPr lang="en-US" sz="600" b="0" i="0" u="none" strike="noStrike">
                          <a:solidFill>
                            <a:srgbClr val="000000"/>
                          </a:solidFill>
                          <a:effectLst/>
                          <a:latin typeface="Calibri"/>
                        </a:rPr>
                        <a:t>7.19</a:t>
                      </a:r>
                    </a:p>
                  </a:txBody>
                  <a:tcPr marL="5550" marR="5550" marT="5550" marB="0" anchor="b">
                    <a:lnL>
                      <a:noFill/>
                    </a:lnL>
                    <a:lnR>
                      <a:noFill/>
                    </a:lnR>
                    <a:lnT>
                      <a:noFill/>
                    </a:lnT>
                    <a:lnB>
                      <a:noFill/>
                    </a:lnB>
                    <a:solidFill>
                      <a:srgbClr val="B3D2E4"/>
                    </a:solidFill>
                  </a:tcPr>
                </a:tc>
                <a:tc>
                  <a:txBody>
                    <a:bodyPr/>
                    <a:lstStyle/>
                    <a:p>
                      <a:pPr algn="r" fontAlgn="b"/>
                      <a:r>
                        <a:rPr lang="en-US" sz="600" b="0" i="0" u="none" strike="noStrike">
                          <a:solidFill>
                            <a:srgbClr val="000000"/>
                          </a:solidFill>
                          <a:effectLst/>
                          <a:latin typeface="Calibri"/>
                        </a:rPr>
                        <a:t>2.44</a:t>
                      </a:r>
                    </a:p>
                  </a:txBody>
                  <a:tcPr marL="5550" marR="5550" marT="5550" marB="0" anchor="b">
                    <a:lnL>
                      <a:noFill/>
                    </a:lnL>
                    <a:lnR>
                      <a:noFill/>
                    </a:lnR>
                    <a:lnT>
                      <a:noFill/>
                    </a:lnT>
                    <a:lnB>
                      <a:noFill/>
                    </a:lnB>
                    <a:solidFill>
                      <a:srgbClr val="BBE0EA"/>
                    </a:solidFill>
                  </a:tcPr>
                </a:tc>
                <a:tc>
                  <a:txBody>
                    <a:bodyPr/>
                    <a:lstStyle/>
                    <a:p>
                      <a:pPr algn="r" fontAlgn="b"/>
                      <a:r>
                        <a:rPr lang="en-US" sz="600" b="0" i="0" u="none" strike="noStrike">
                          <a:solidFill>
                            <a:srgbClr val="000000"/>
                          </a:solidFill>
                          <a:effectLst/>
                          <a:latin typeface="Calibri"/>
                        </a:rPr>
                        <a:t>1.85</a:t>
                      </a:r>
                    </a:p>
                  </a:txBody>
                  <a:tcPr marL="5550" marR="5550" marT="5550" marB="0" anchor="b">
                    <a:lnL>
                      <a:noFill/>
                    </a:lnL>
                    <a:lnR>
                      <a:noFill/>
                    </a:lnR>
                    <a:lnT>
                      <a:noFill/>
                    </a:lnT>
                    <a:lnB>
                      <a:noFill/>
                    </a:lnB>
                    <a:solidFill>
                      <a:srgbClr val="CDE8F0"/>
                    </a:solidFill>
                  </a:tcPr>
                </a:tc>
                <a:tc>
                  <a:txBody>
                    <a:bodyPr/>
                    <a:lstStyle/>
                    <a:p>
                      <a:pPr algn="r" fontAlgn="b"/>
                      <a:r>
                        <a:rPr lang="en-US" sz="600" b="0" i="0" u="none" strike="noStrike">
                          <a:solidFill>
                            <a:srgbClr val="000000"/>
                          </a:solidFill>
                          <a:effectLst/>
                          <a:latin typeface="Calibri"/>
                        </a:rPr>
                        <a:t>0.55</a:t>
                      </a:r>
                    </a:p>
                  </a:txBody>
                  <a:tcPr marL="5550" marR="5550" marT="5550" marB="0" anchor="b">
                    <a:lnL>
                      <a:noFill/>
                    </a:lnL>
                    <a:lnR>
                      <a:noFill/>
                    </a:lnR>
                    <a:lnT>
                      <a:noFill/>
                    </a:lnT>
                    <a:lnB>
                      <a:noFill/>
                    </a:lnB>
                    <a:solidFill>
                      <a:srgbClr val="F7FAFE"/>
                    </a:solidFill>
                  </a:tcPr>
                </a:tc>
                <a:tc>
                  <a:txBody>
                    <a:bodyPr/>
                    <a:lstStyle/>
                    <a:p>
                      <a:pPr algn="r" fontAlgn="b"/>
                      <a:r>
                        <a:rPr lang="en-US" sz="600" b="0" i="0" u="none" strike="noStrike">
                          <a:solidFill>
                            <a:srgbClr val="000000"/>
                          </a:solidFill>
                          <a:effectLst/>
                          <a:latin typeface="Calibri"/>
                        </a:rPr>
                        <a:t>0.65</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F4F9FD"/>
                    </a:solidFill>
                  </a:tcPr>
                </a:tc>
                <a:tc>
                  <a:txBody>
                    <a:bodyPr/>
                    <a:lstStyle/>
                    <a:p>
                      <a:pPr algn="r" fontAlgn="b"/>
                      <a:r>
                        <a:rPr lang="en-US" sz="600" b="0" i="0" u="none" strike="noStrike">
                          <a:solidFill>
                            <a:srgbClr val="000000"/>
                          </a:solidFill>
                          <a:effectLst/>
                          <a:latin typeface="Calibri"/>
                        </a:rPr>
                        <a:t>2.58</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0F9FB"/>
                    </a:solidFill>
                  </a:tcPr>
                </a:tc>
              </a:tr>
              <a:tr h="121266">
                <a:tc>
                  <a:txBody>
                    <a:bodyPr/>
                    <a:lstStyle/>
                    <a:p>
                      <a:pPr algn="l" fontAlgn="b"/>
                      <a:r>
                        <a:rPr lang="en-US" sz="600" b="1" i="0" u="none" strike="noStrike" dirty="0" smtClean="0">
                          <a:solidFill>
                            <a:srgbClr val="000000"/>
                          </a:solidFill>
                          <a:effectLst/>
                          <a:latin typeface="Calibri"/>
                        </a:rPr>
                        <a:t>2004</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0.71</a:t>
                      </a:r>
                    </a:p>
                  </a:txBody>
                  <a:tcPr marL="5550" marR="5550" marT="5550" marB="0" anchor="b">
                    <a:lnL>
                      <a:noFill/>
                    </a:lnL>
                    <a:lnR>
                      <a:noFill/>
                    </a:lnR>
                    <a:lnT>
                      <a:noFill/>
                    </a:lnT>
                    <a:lnB>
                      <a:noFill/>
                    </a:lnB>
                    <a:solidFill>
                      <a:srgbClr val="F2F8FC"/>
                    </a:solidFill>
                  </a:tcPr>
                </a:tc>
                <a:tc>
                  <a:txBody>
                    <a:bodyPr/>
                    <a:lstStyle/>
                    <a:p>
                      <a:pPr algn="r" fontAlgn="b"/>
                      <a:r>
                        <a:rPr lang="en-US" sz="600" b="0" i="0" u="none" strike="noStrike">
                          <a:solidFill>
                            <a:srgbClr val="000000"/>
                          </a:solidFill>
                          <a:effectLst/>
                          <a:latin typeface="Calibri"/>
                        </a:rPr>
                        <a:t>0.88</a:t>
                      </a:r>
                    </a:p>
                  </a:txBody>
                  <a:tcPr marL="5550" marR="5550" marT="5550" marB="0" anchor="b">
                    <a:lnL>
                      <a:noFill/>
                    </a:lnL>
                    <a:lnR>
                      <a:noFill/>
                    </a:lnR>
                    <a:lnT>
                      <a:noFill/>
                    </a:lnT>
                    <a:lnB>
                      <a:noFill/>
                    </a:lnB>
                    <a:solidFill>
                      <a:srgbClr val="EDF6FA"/>
                    </a:solidFill>
                  </a:tcPr>
                </a:tc>
                <a:tc>
                  <a:txBody>
                    <a:bodyPr/>
                    <a:lstStyle/>
                    <a:p>
                      <a:pPr algn="r" fontAlgn="b"/>
                      <a:r>
                        <a:rPr lang="en-US" sz="600" b="0" i="0" u="none" strike="noStrike">
                          <a:solidFill>
                            <a:srgbClr val="000000"/>
                          </a:solidFill>
                          <a:effectLst/>
                          <a:latin typeface="Calibri"/>
                        </a:rPr>
                        <a:t>1.21</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2F1F7"/>
                    </a:solidFill>
                  </a:tcPr>
                </a:tc>
                <a:tc>
                  <a:txBody>
                    <a:bodyPr/>
                    <a:lstStyle/>
                    <a:p>
                      <a:pPr algn="r" fontAlgn="b"/>
                      <a:r>
                        <a:rPr lang="en-US" sz="600" b="0" i="0" u="none" strike="noStrike">
                          <a:solidFill>
                            <a:srgbClr val="000000"/>
                          </a:solidFill>
                          <a:effectLst/>
                          <a:latin typeface="Calibri"/>
                        </a:rPr>
                        <a:t>0.92</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EBF5FA"/>
                    </a:solidFill>
                  </a:tcPr>
                </a:tc>
                <a:tc>
                  <a:txBody>
                    <a:bodyPr/>
                    <a:lstStyle/>
                    <a:p>
                      <a:pPr algn="r" fontAlgn="b"/>
                      <a:r>
                        <a:rPr lang="en-US" sz="600" b="0" i="0" u="none" strike="noStrike">
                          <a:solidFill>
                            <a:srgbClr val="000000"/>
                          </a:solidFill>
                          <a:effectLst/>
                          <a:latin typeface="Calibri"/>
                        </a:rPr>
                        <a:t>1.45</a:t>
                      </a:r>
                    </a:p>
                  </a:txBody>
                  <a:tcPr marL="5550" marR="5550" marT="5550" marB="0" anchor="b">
                    <a:lnL>
                      <a:noFill/>
                    </a:lnL>
                    <a:lnR>
                      <a:noFill/>
                    </a:lnR>
                    <a:lnT>
                      <a:noFill/>
                    </a:lnT>
                    <a:lnB>
                      <a:noFill/>
                    </a:lnB>
                    <a:solidFill>
                      <a:srgbClr val="DAEEF4"/>
                    </a:solidFill>
                  </a:tcPr>
                </a:tc>
                <a:tc>
                  <a:txBody>
                    <a:bodyPr/>
                    <a:lstStyle/>
                    <a:p>
                      <a:pPr algn="r" fontAlgn="b"/>
                      <a:r>
                        <a:rPr lang="en-US" sz="600" b="0" i="0" u="none" strike="noStrike">
                          <a:solidFill>
                            <a:srgbClr val="000000"/>
                          </a:solidFill>
                          <a:effectLst/>
                          <a:latin typeface="Calibri"/>
                        </a:rPr>
                        <a:t>11.90</a:t>
                      </a:r>
                    </a:p>
                  </a:txBody>
                  <a:tcPr marL="5550" marR="5550" marT="5550" marB="0" anchor="b">
                    <a:lnL>
                      <a:noFill/>
                    </a:lnL>
                    <a:lnR>
                      <a:noFill/>
                    </a:lnR>
                    <a:lnT>
                      <a:noFill/>
                    </a:lnT>
                    <a:lnB>
                      <a:noFill/>
                    </a:lnB>
                    <a:solidFill>
                      <a:srgbClr val="AEC6DE"/>
                    </a:solidFill>
                  </a:tcPr>
                </a:tc>
                <a:tc>
                  <a:txBody>
                    <a:bodyPr/>
                    <a:lstStyle/>
                    <a:p>
                      <a:pPr algn="r" fontAlgn="b"/>
                      <a:r>
                        <a:rPr lang="en-US" sz="600" b="0" i="0" u="none" strike="noStrike">
                          <a:solidFill>
                            <a:srgbClr val="000000"/>
                          </a:solidFill>
                          <a:effectLst/>
                          <a:latin typeface="Calibri"/>
                        </a:rPr>
                        <a:t>1.86</a:t>
                      </a:r>
                    </a:p>
                  </a:txBody>
                  <a:tcPr marL="5550" marR="5550" marT="5550" marB="0" anchor="b">
                    <a:lnL>
                      <a:noFill/>
                    </a:lnL>
                    <a:lnR>
                      <a:noFill/>
                    </a:lnR>
                    <a:lnT>
                      <a:noFill/>
                    </a:lnT>
                    <a:lnB>
                      <a:noFill/>
                    </a:lnB>
                    <a:solidFill>
                      <a:srgbClr val="CDE8F0"/>
                    </a:solidFill>
                  </a:tcPr>
                </a:tc>
                <a:tc>
                  <a:txBody>
                    <a:bodyPr/>
                    <a:lstStyle/>
                    <a:p>
                      <a:pPr algn="r" fontAlgn="b"/>
                      <a:r>
                        <a:rPr lang="en-US" sz="600" b="0" i="0" u="none" strike="noStrike">
                          <a:solidFill>
                            <a:srgbClr val="000000"/>
                          </a:solidFill>
                          <a:effectLst/>
                          <a:latin typeface="Calibri"/>
                        </a:rPr>
                        <a:t>1.67</a:t>
                      </a:r>
                    </a:p>
                  </a:txBody>
                  <a:tcPr marL="5550" marR="5550" marT="5550" marB="0" anchor="b">
                    <a:lnL>
                      <a:noFill/>
                    </a:lnL>
                    <a:lnR>
                      <a:noFill/>
                    </a:lnR>
                    <a:lnT>
                      <a:noFill/>
                    </a:lnT>
                    <a:lnB>
                      <a:noFill/>
                    </a:lnB>
                    <a:solidFill>
                      <a:srgbClr val="D3EBF2"/>
                    </a:solidFill>
                  </a:tcPr>
                </a:tc>
                <a:tc>
                  <a:txBody>
                    <a:bodyPr/>
                    <a:lstStyle/>
                    <a:p>
                      <a:pPr algn="r" fontAlgn="b"/>
                      <a:r>
                        <a:rPr lang="en-US" sz="600" b="0" i="0" u="none" strike="noStrike">
                          <a:solidFill>
                            <a:srgbClr val="000000"/>
                          </a:solidFill>
                          <a:effectLst/>
                          <a:latin typeface="Calibri"/>
                        </a:rPr>
                        <a:t>3.15</a:t>
                      </a:r>
                    </a:p>
                  </a:txBody>
                  <a:tcPr marL="5550" marR="5550" marT="5550" marB="0" anchor="b">
                    <a:lnL>
                      <a:noFill/>
                    </a:lnL>
                    <a:lnR>
                      <a:noFill/>
                    </a:lnR>
                    <a:lnT>
                      <a:noFill/>
                    </a:lnT>
                    <a:lnB>
                      <a:noFill/>
                    </a:lnB>
                    <a:solidFill>
                      <a:srgbClr val="B7DDE8"/>
                    </a:solidFill>
                  </a:tcPr>
                </a:tc>
                <a:tc>
                  <a:txBody>
                    <a:bodyPr/>
                    <a:lstStyle/>
                    <a:p>
                      <a:pPr algn="r" fontAlgn="b"/>
                      <a:r>
                        <a:rPr lang="en-US" sz="600" b="0" i="0" u="none" strike="noStrike">
                          <a:solidFill>
                            <a:srgbClr val="000000"/>
                          </a:solidFill>
                          <a:effectLst/>
                          <a:latin typeface="Calibri"/>
                        </a:rPr>
                        <a:t>1.59</a:t>
                      </a:r>
                    </a:p>
                  </a:txBody>
                  <a:tcPr marL="5550" marR="5550" marT="5550" marB="0" anchor="b">
                    <a:lnL>
                      <a:noFill/>
                    </a:lnL>
                    <a:lnR>
                      <a:noFill/>
                    </a:lnR>
                    <a:lnT>
                      <a:noFill/>
                    </a:lnT>
                    <a:lnB>
                      <a:noFill/>
                    </a:lnB>
                    <a:solidFill>
                      <a:srgbClr val="D6ECF3"/>
                    </a:solidFill>
                  </a:tcPr>
                </a:tc>
                <a:tc>
                  <a:txBody>
                    <a:bodyPr/>
                    <a:lstStyle/>
                    <a:p>
                      <a:pPr algn="r" fontAlgn="b"/>
                      <a:r>
                        <a:rPr lang="en-US" sz="600" b="0" i="0" u="none" strike="noStrike">
                          <a:solidFill>
                            <a:srgbClr val="000000"/>
                          </a:solidFill>
                          <a:effectLst/>
                          <a:latin typeface="Calibri"/>
                        </a:rPr>
                        <a:t>0.85</a:t>
                      </a:r>
                    </a:p>
                  </a:txBody>
                  <a:tcPr marL="5550" marR="5550" marT="5550" marB="0" anchor="b">
                    <a:lnL>
                      <a:noFill/>
                    </a:lnL>
                    <a:lnR>
                      <a:noFill/>
                    </a:lnR>
                    <a:lnT>
                      <a:noFill/>
                    </a:lnT>
                    <a:lnB>
                      <a:noFill/>
                    </a:lnB>
                    <a:solidFill>
                      <a:srgbClr val="EDF6FA"/>
                    </a:solidFill>
                  </a:tcPr>
                </a:tc>
                <a:tc>
                  <a:txBody>
                    <a:bodyPr/>
                    <a:lstStyle/>
                    <a:p>
                      <a:pPr algn="r" fontAlgn="b"/>
                      <a:r>
                        <a:rPr lang="en-US" sz="600" b="0" i="0" u="none" strike="noStrike">
                          <a:solidFill>
                            <a:srgbClr val="000000"/>
                          </a:solidFill>
                          <a:effectLst/>
                          <a:latin typeface="Calibri"/>
                        </a:rPr>
                        <a:t>4.19</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B6DAE7"/>
                    </a:solidFill>
                  </a:tcPr>
                </a:tc>
                <a:tc>
                  <a:txBody>
                    <a:bodyPr/>
                    <a:lstStyle/>
                    <a:p>
                      <a:pPr algn="r" fontAlgn="b"/>
                      <a:r>
                        <a:rPr lang="en-US" sz="600" b="0" i="0" u="none" strike="noStrike">
                          <a:solidFill>
                            <a:srgbClr val="000000"/>
                          </a:solidFill>
                          <a:effectLst/>
                          <a:latin typeface="Calibri"/>
                        </a:rPr>
                        <a:t>2.53</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2F9FB"/>
                    </a:solidFill>
                  </a:tcPr>
                </a:tc>
              </a:tr>
              <a:tr h="121266">
                <a:tc>
                  <a:txBody>
                    <a:bodyPr/>
                    <a:lstStyle/>
                    <a:p>
                      <a:pPr algn="l" fontAlgn="b"/>
                      <a:r>
                        <a:rPr lang="en-US" sz="600" b="1" i="0" u="none" strike="noStrike" dirty="0" smtClean="0">
                          <a:solidFill>
                            <a:srgbClr val="000000"/>
                          </a:solidFill>
                          <a:effectLst/>
                          <a:latin typeface="Calibri"/>
                        </a:rPr>
                        <a:t>2005</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1.63</a:t>
                      </a:r>
                    </a:p>
                  </a:txBody>
                  <a:tcPr marL="5550" marR="5550" marT="5550" marB="0" anchor="b">
                    <a:lnL>
                      <a:noFill/>
                    </a:lnL>
                    <a:lnR>
                      <a:noFill/>
                    </a:lnR>
                    <a:lnT>
                      <a:noFill/>
                    </a:lnT>
                    <a:lnB>
                      <a:noFill/>
                    </a:lnB>
                    <a:solidFill>
                      <a:srgbClr val="D5EBF2"/>
                    </a:solidFill>
                  </a:tcPr>
                </a:tc>
                <a:tc>
                  <a:txBody>
                    <a:bodyPr/>
                    <a:lstStyle/>
                    <a:p>
                      <a:pPr algn="r" fontAlgn="b"/>
                      <a:r>
                        <a:rPr lang="en-US" sz="600" b="0" i="0" u="none" strike="noStrike">
                          <a:solidFill>
                            <a:srgbClr val="000000"/>
                          </a:solidFill>
                          <a:effectLst/>
                          <a:latin typeface="Calibri"/>
                        </a:rPr>
                        <a:t>1.90</a:t>
                      </a:r>
                    </a:p>
                  </a:txBody>
                  <a:tcPr marL="5550" marR="5550" marT="5550" marB="0" anchor="b">
                    <a:lnL>
                      <a:noFill/>
                    </a:lnL>
                    <a:lnR>
                      <a:noFill/>
                    </a:lnR>
                    <a:lnT>
                      <a:noFill/>
                    </a:lnT>
                    <a:lnB>
                      <a:noFill/>
                    </a:lnB>
                    <a:solidFill>
                      <a:srgbClr val="CCE7EF"/>
                    </a:solidFill>
                  </a:tcPr>
                </a:tc>
                <a:tc>
                  <a:txBody>
                    <a:bodyPr/>
                    <a:lstStyle/>
                    <a:p>
                      <a:pPr algn="r" fontAlgn="b"/>
                      <a:r>
                        <a:rPr lang="en-US" sz="600" b="0" i="0" u="none" strike="noStrike">
                          <a:solidFill>
                            <a:srgbClr val="000000"/>
                          </a:solidFill>
                          <a:effectLst/>
                          <a:latin typeface="Calibri"/>
                        </a:rPr>
                        <a:t>1.10</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6F3F8"/>
                    </a:solidFill>
                  </a:tcPr>
                </a:tc>
                <a:tc>
                  <a:txBody>
                    <a:bodyPr/>
                    <a:lstStyle/>
                    <a:p>
                      <a:pPr algn="r" fontAlgn="b"/>
                      <a:r>
                        <a:rPr lang="en-US" sz="600" b="0" i="0" u="none" strike="noStrike">
                          <a:solidFill>
                            <a:srgbClr val="000000"/>
                          </a:solidFill>
                          <a:effectLst/>
                          <a:latin typeface="Calibri"/>
                        </a:rPr>
                        <a:t>1.36</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DDEFF5"/>
                    </a:solidFill>
                  </a:tcPr>
                </a:tc>
                <a:tc>
                  <a:txBody>
                    <a:bodyPr/>
                    <a:lstStyle/>
                    <a:p>
                      <a:pPr algn="r" fontAlgn="b"/>
                      <a:r>
                        <a:rPr lang="en-US" sz="600" b="0" i="0" u="none" strike="noStrike">
                          <a:solidFill>
                            <a:srgbClr val="000000"/>
                          </a:solidFill>
                          <a:effectLst/>
                          <a:latin typeface="Calibri"/>
                        </a:rPr>
                        <a:t>2.21</a:t>
                      </a:r>
                    </a:p>
                  </a:txBody>
                  <a:tcPr marL="5550" marR="5550" marT="5550" marB="0" anchor="b">
                    <a:lnL>
                      <a:noFill/>
                    </a:lnL>
                    <a:lnR>
                      <a:noFill/>
                    </a:lnR>
                    <a:lnT>
                      <a:noFill/>
                    </a:lnT>
                    <a:lnB>
                      <a:noFill/>
                    </a:lnB>
                    <a:solidFill>
                      <a:srgbClr val="C2E3EC"/>
                    </a:solidFill>
                  </a:tcPr>
                </a:tc>
                <a:tc>
                  <a:txBody>
                    <a:bodyPr/>
                    <a:lstStyle/>
                    <a:p>
                      <a:pPr algn="r" fontAlgn="b"/>
                      <a:r>
                        <a:rPr lang="en-US" sz="600" b="0" i="0" u="none" strike="noStrike">
                          <a:solidFill>
                            <a:srgbClr val="000000"/>
                          </a:solidFill>
                          <a:effectLst/>
                          <a:latin typeface="Calibri"/>
                        </a:rPr>
                        <a:t>2.13</a:t>
                      </a:r>
                    </a:p>
                  </a:txBody>
                  <a:tcPr marL="5550" marR="5550" marT="5550" marB="0" anchor="b">
                    <a:lnL>
                      <a:noFill/>
                    </a:lnL>
                    <a:lnR>
                      <a:noFill/>
                    </a:lnR>
                    <a:lnT>
                      <a:noFill/>
                    </a:lnT>
                    <a:lnB>
                      <a:noFill/>
                    </a:lnB>
                    <a:solidFill>
                      <a:srgbClr val="C5E4ED"/>
                    </a:solidFill>
                  </a:tcPr>
                </a:tc>
                <a:tc>
                  <a:txBody>
                    <a:bodyPr/>
                    <a:lstStyle/>
                    <a:p>
                      <a:pPr algn="r" fontAlgn="b"/>
                      <a:r>
                        <a:rPr lang="en-US" sz="600" b="0" i="0" u="none" strike="noStrike">
                          <a:solidFill>
                            <a:srgbClr val="000000"/>
                          </a:solidFill>
                          <a:effectLst/>
                          <a:latin typeface="Calibri"/>
                        </a:rPr>
                        <a:t>5.70</a:t>
                      </a:r>
                    </a:p>
                  </a:txBody>
                  <a:tcPr marL="5550" marR="5550" marT="5550" marB="0" anchor="b">
                    <a:lnL>
                      <a:noFill/>
                    </a:lnL>
                    <a:lnR>
                      <a:noFill/>
                    </a:lnR>
                    <a:lnT>
                      <a:noFill/>
                    </a:lnT>
                    <a:lnB>
                      <a:noFill/>
                    </a:lnB>
                    <a:solidFill>
                      <a:srgbClr val="B4D6E5"/>
                    </a:solidFill>
                  </a:tcPr>
                </a:tc>
                <a:tc>
                  <a:txBody>
                    <a:bodyPr/>
                    <a:lstStyle/>
                    <a:p>
                      <a:pPr algn="r" fontAlgn="b"/>
                      <a:r>
                        <a:rPr lang="en-US" sz="600" b="0" i="0" u="none" strike="noStrike">
                          <a:solidFill>
                            <a:srgbClr val="000000"/>
                          </a:solidFill>
                          <a:effectLst/>
                          <a:latin typeface="Calibri"/>
                        </a:rPr>
                        <a:t>10.14</a:t>
                      </a:r>
                    </a:p>
                  </a:txBody>
                  <a:tcPr marL="5550" marR="5550" marT="5550" marB="0" anchor="b">
                    <a:lnL>
                      <a:noFill/>
                    </a:lnL>
                    <a:lnR>
                      <a:noFill/>
                    </a:lnR>
                    <a:lnT>
                      <a:noFill/>
                    </a:lnT>
                    <a:lnB>
                      <a:noFill/>
                    </a:lnB>
                    <a:solidFill>
                      <a:srgbClr val="AFCBE0"/>
                    </a:solidFill>
                  </a:tcPr>
                </a:tc>
                <a:tc>
                  <a:txBody>
                    <a:bodyPr/>
                    <a:lstStyle/>
                    <a:p>
                      <a:pPr algn="r" fontAlgn="b"/>
                      <a:r>
                        <a:rPr lang="en-US" sz="600" b="0" i="0" u="none" strike="noStrike">
                          <a:solidFill>
                            <a:srgbClr val="000000"/>
                          </a:solidFill>
                          <a:effectLst/>
                          <a:latin typeface="Calibri"/>
                        </a:rPr>
                        <a:t>9.84</a:t>
                      </a:r>
                    </a:p>
                  </a:txBody>
                  <a:tcPr marL="5550" marR="5550" marT="5550" marB="0" anchor="b">
                    <a:lnL>
                      <a:noFill/>
                    </a:lnL>
                    <a:lnR>
                      <a:noFill/>
                    </a:lnR>
                    <a:lnT>
                      <a:noFill/>
                    </a:lnT>
                    <a:lnB>
                      <a:noFill/>
                    </a:lnB>
                    <a:solidFill>
                      <a:srgbClr val="B0CCE1"/>
                    </a:solidFill>
                  </a:tcPr>
                </a:tc>
                <a:tc>
                  <a:txBody>
                    <a:bodyPr/>
                    <a:lstStyle/>
                    <a:p>
                      <a:pPr algn="r" fontAlgn="b"/>
                      <a:r>
                        <a:rPr lang="en-US" sz="600" b="0" i="0" u="none" strike="noStrike">
                          <a:solidFill>
                            <a:srgbClr val="000000"/>
                          </a:solidFill>
                          <a:effectLst/>
                          <a:latin typeface="Calibri"/>
                        </a:rPr>
                        <a:t>2.46</a:t>
                      </a:r>
                    </a:p>
                  </a:txBody>
                  <a:tcPr marL="5550" marR="5550" marT="5550" marB="0" anchor="b">
                    <a:lnL>
                      <a:noFill/>
                    </a:lnL>
                    <a:lnR>
                      <a:noFill/>
                    </a:lnR>
                    <a:lnT>
                      <a:noFill/>
                    </a:lnT>
                    <a:lnB>
                      <a:noFill/>
                    </a:lnB>
                    <a:solidFill>
                      <a:srgbClr val="BAE0E9"/>
                    </a:solidFill>
                  </a:tcPr>
                </a:tc>
                <a:tc>
                  <a:txBody>
                    <a:bodyPr/>
                    <a:lstStyle/>
                    <a:p>
                      <a:pPr algn="r" fontAlgn="b"/>
                      <a:r>
                        <a:rPr lang="en-US" sz="600" b="0" i="0" u="none" strike="noStrike">
                          <a:solidFill>
                            <a:srgbClr val="000000"/>
                          </a:solidFill>
                          <a:effectLst/>
                          <a:latin typeface="Calibri"/>
                        </a:rPr>
                        <a:t>2.10</a:t>
                      </a:r>
                    </a:p>
                  </a:txBody>
                  <a:tcPr marL="5550" marR="5550" marT="5550" marB="0" anchor="b">
                    <a:lnL>
                      <a:noFill/>
                    </a:lnL>
                    <a:lnR>
                      <a:noFill/>
                    </a:lnR>
                    <a:lnT>
                      <a:noFill/>
                    </a:lnT>
                    <a:lnB>
                      <a:noFill/>
                    </a:lnB>
                    <a:solidFill>
                      <a:srgbClr val="C6E5ED"/>
                    </a:solidFill>
                  </a:tcPr>
                </a:tc>
                <a:tc>
                  <a:txBody>
                    <a:bodyPr/>
                    <a:lstStyle/>
                    <a:p>
                      <a:pPr algn="r" fontAlgn="b"/>
                      <a:r>
                        <a:rPr lang="en-US" sz="600" b="0" i="0" u="none" strike="noStrike">
                          <a:solidFill>
                            <a:srgbClr val="000000"/>
                          </a:solidFill>
                          <a:effectLst/>
                          <a:latin typeface="Calibri"/>
                        </a:rPr>
                        <a:t>0.62</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F5F9FD"/>
                    </a:solidFill>
                  </a:tcPr>
                </a:tc>
                <a:tc>
                  <a:txBody>
                    <a:bodyPr/>
                    <a:lstStyle/>
                    <a:p>
                      <a:pPr algn="r" fontAlgn="b"/>
                      <a:r>
                        <a:rPr lang="en-US" sz="600" b="0" i="0" u="none" strike="noStrike">
                          <a:solidFill>
                            <a:srgbClr val="000000"/>
                          </a:solidFill>
                          <a:effectLst/>
                          <a:latin typeface="Calibri"/>
                        </a:rPr>
                        <a:t>3.43</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DCEFF4"/>
                    </a:solidFill>
                  </a:tcPr>
                </a:tc>
              </a:tr>
              <a:tr h="121266">
                <a:tc>
                  <a:txBody>
                    <a:bodyPr/>
                    <a:lstStyle/>
                    <a:p>
                      <a:pPr algn="l" fontAlgn="b"/>
                      <a:r>
                        <a:rPr lang="en-US" sz="600" b="1" i="0" u="none" strike="noStrike" dirty="0" smtClean="0">
                          <a:solidFill>
                            <a:srgbClr val="000000"/>
                          </a:solidFill>
                          <a:effectLst/>
                          <a:latin typeface="Calibri"/>
                        </a:rPr>
                        <a:t>2006</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0.82</a:t>
                      </a:r>
                    </a:p>
                  </a:txBody>
                  <a:tcPr marL="5550" marR="5550" marT="5550" marB="0" anchor="b">
                    <a:lnL>
                      <a:noFill/>
                    </a:lnL>
                    <a:lnR>
                      <a:noFill/>
                    </a:lnR>
                    <a:lnT>
                      <a:noFill/>
                    </a:lnT>
                    <a:lnB>
                      <a:noFill/>
                    </a:lnB>
                    <a:solidFill>
                      <a:srgbClr val="EFF6FB"/>
                    </a:solidFill>
                  </a:tcPr>
                </a:tc>
                <a:tc>
                  <a:txBody>
                    <a:bodyPr/>
                    <a:lstStyle/>
                    <a:p>
                      <a:pPr algn="r" fontAlgn="b"/>
                      <a:r>
                        <a:rPr lang="en-US" sz="600" b="0" i="0" u="none" strike="noStrike">
                          <a:solidFill>
                            <a:srgbClr val="000000"/>
                          </a:solidFill>
                          <a:effectLst/>
                          <a:latin typeface="Calibri"/>
                        </a:rPr>
                        <a:t>0.90</a:t>
                      </a:r>
                    </a:p>
                  </a:txBody>
                  <a:tcPr marL="5550" marR="5550" marT="5550" marB="0" anchor="b">
                    <a:lnL>
                      <a:noFill/>
                    </a:lnL>
                    <a:lnR>
                      <a:noFill/>
                    </a:lnR>
                    <a:lnT>
                      <a:noFill/>
                    </a:lnT>
                    <a:lnB>
                      <a:noFill/>
                    </a:lnB>
                    <a:solidFill>
                      <a:srgbClr val="ECF5FA"/>
                    </a:solidFill>
                  </a:tcPr>
                </a:tc>
                <a:tc>
                  <a:txBody>
                    <a:bodyPr/>
                    <a:lstStyle/>
                    <a:p>
                      <a:pPr algn="r" fontAlgn="b"/>
                      <a:r>
                        <a:rPr lang="en-US" sz="600" b="0" i="0" u="none" strike="noStrike">
                          <a:solidFill>
                            <a:srgbClr val="000000"/>
                          </a:solidFill>
                          <a:effectLst/>
                          <a:latin typeface="Calibri"/>
                        </a:rPr>
                        <a:t>0.85</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EF6FB"/>
                    </a:solidFill>
                  </a:tcPr>
                </a:tc>
                <a:tc>
                  <a:txBody>
                    <a:bodyPr/>
                    <a:lstStyle/>
                    <a:p>
                      <a:pPr algn="r" fontAlgn="b"/>
                      <a:r>
                        <a:rPr lang="en-US" sz="600" b="0" i="0" u="none" strike="noStrike">
                          <a:solidFill>
                            <a:srgbClr val="000000"/>
                          </a:solidFill>
                          <a:effectLst/>
                          <a:latin typeface="Calibri"/>
                        </a:rPr>
                        <a:t>1.86</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CDE8F0"/>
                    </a:solidFill>
                  </a:tcPr>
                </a:tc>
                <a:tc>
                  <a:txBody>
                    <a:bodyPr/>
                    <a:lstStyle/>
                    <a:p>
                      <a:pPr algn="r" fontAlgn="b"/>
                      <a:r>
                        <a:rPr lang="en-US" sz="600" b="0" i="0" u="none" strike="noStrike">
                          <a:solidFill>
                            <a:srgbClr val="000000"/>
                          </a:solidFill>
                          <a:effectLst/>
                          <a:latin typeface="Calibri"/>
                        </a:rPr>
                        <a:t>1.36</a:t>
                      </a:r>
                    </a:p>
                  </a:txBody>
                  <a:tcPr marL="5550" marR="5550" marT="5550" marB="0" anchor="b">
                    <a:lnL>
                      <a:noFill/>
                    </a:lnL>
                    <a:lnR>
                      <a:noFill/>
                    </a:lnR>
                    <a:lnT>
                      <a:noFill/>
                    </a:lnT>
                    <a:lnB>
                      <a:noFill/>
                    </a:lnB>
                    <a:solidFill>
                      <a:srgbClr val="DDEFF5"/>
                    </a:solidFill>
                  </a:tcPr>
                </a:tc>
                <a:tc>
                  <a:txBody>
                    <a:bodyPr/>
                    <a:lstStyle/>
                    <a:p>
                      <a:pPr algn="r" fontAlgn="b"/>
                      <a:r>
                        <a:rPr lang="en-US" sz="600" b="0" i="0" u="none" strike="noStrike">
                          <a:solidFill>
                            <a:srgbClr val="000000"/>
                          </a:solidFill>
                          <a:effectLst/>
                          <a:latin typeface="Calibri"/>
                        </a:rPr>
                        <a:t>3.52</a:t>
                      </a:r>
                    </a:p>
                  </a:txBody>
                  <a:tcPr marL="5550" marR="5550" marT="5550" marB="0" anchor="b">
                    <a:lnL>
                      <a:noFill/>
                    </a:lnL>
                    <a:lnR>
                      <a:noFill/>
                    </a:lnR>
                    <a:lnT>
                      <a:noFill/>
                    </a:lnT>
                    <a:lnB>
                      <a:noFill/>
                    </a:lnB>
                    <a:solidFill>
                      <a:srgbClr val="B6DCE7"/>
                    </a:solidFill>
                  </a:tcPr>
                </a:tc>
                <a:tc>
                  <a:txBody>
                    <a:bodyPr/>
                    <a:lstStyle/>
                    <a:p>
                      <a:pPr algn="r" fontAlgn="b"/>
                      <a:r>
                        <a:rPr lang="en-US" sz="600" b="0" i="0" u="none" strike="noStrike">
                          <a:solidFill>
                            <a:srgbClr val="000000"/>
                          </a:solidFill>
                          <a:effectLst/>
                          <a:latin typeface="Calibri"/>
                        </a:rPr>
                        <a:t>8.14</a:t>
                      </a:r>
                    </a:p>
                  </a:txBody>
                  <a:tcPr marL="5550" marR="5550" marT="5550" marB="0" anchor="b">
                    <a:lnL>
                      <a:noFill/>
                    </a:lnL>
                    <a:lnR>
                      <a:noFill/>
                    </a:lnR>
                    <a:lnT>
                      <a:noFill/>
                    </a:lnT>
                    <a:lnB>
                      <a:noFill/>
                    </a:lnB>
                    <a:solidFill>
                      <a:srgbClr val="B2D0E2"/>
                    </a:solidFill>
                  </a:tcPr>
                </a:tc>
                <a:tc>
                  <a:txBody>
                    <a:bodyPr/>
                    <a:lstStyle/>
                    <a:p>
                      <a:pPr algn="r" fontAlgn="b"/>
                      <a:r>
                        <a:rPr lang="en-US" sz="600" b="0" i="0" u="none" strike="noStrike">
                          <a:solidFill>
                            <a:srgbClr val="000000"/>
                          </a:solidFill>
                          <a:effectLst/>
                          <a:latin typeface="Calibri"/>
                        </a:rPr>
                        <a:t>2.93</a:t>
                      </a:r>
                    </a:p>
                  </a:txBody>
                  <a:tcPr marL="5550" marR="5550" marT="5550" marB="0" anchor="b">
                    <a:lnL>
                      <a:noFill/>
                    </a:lnL>
                    <a:lnR>
                      <a:noFill/>
                    </a:lnR>
                    <a:lnT>
                      <a:noFill/>
                    </a:lnT>
                    <a:lnB>
                      <a:noFill/>
                    </a:lnB>
                    <a:solidFill>
                      <a:srgbClr val="B7DDE8"/>
                    </a:solidFill>
                  </a:tcPr>
                </a:tc>
                <a:tc>
                  <a:txBody>
                    <a:bodyPr/>
                    <a:lstStyle/>
                    <a:p>
                      <a:pPr algn="r" fontAlgn="b"/>
                      <a:r>
                        <a:rPr lang="en-US" sz="600" b="0" i="0" u="none" strike="noStrike">
                          <a:solidFill>
                            <a:srgbClr val="000000"/>
                          </a:solidFill>
                          <a:effectLst/>
                          <a:latin typeface="Calibri"/>
                        </a:rPr>
                        <a:t>1.50</a:t>
                      </a:r>
                    </a:p>
                  </a:txBody>
                  <a:tcPr marL="5550" marR="5550" marT="5550" marB="0" anchor="b">
                    <a:lnL>
                      <a:noFill/>
                    </a:lnL>
                    <a:lnR>
                      <a:noFill/>
                    </a:lnR>
                    <a:lnT>
                      <a:noFill/>
                    </a:lnT>
                    <a:lnB>
                      <a:noFill/>
                    </a:lnB>
                    <a:solidFill>
                      <a:srgbClr val="D9EDF4"/>
                    </a:solidFill>
                  </a:tcPr>
                </a:tc>
                <a:tc>
                  <a:txBody>
                    <a:bodyPr/>
                    <a:lstStyle/>
                    <a:p>
                      <a:pPr algn="r" fontAlgn="b"/>
                      <a:r>
                        <a:rPr lang="en-US" sz="600" b="0" i="0" u="none" strike="noStrike">
                          <a:solidFill>
                            <a:srgbClr val="000000"/>
                          </a:solidFill>
                          <a:effectLst/>
                          <a:latin typeface="Calibri"/>
                        </a:rPr>
                        <a:t>0.50</a:t>
                      </a:r>
                    </a:p>
                  </a:txBody>
                  <a:tcPr marL="5550" marR="5550" marT="5550" marB="0" anchor="b">
                    <a:lnL>
                      <a:noFill/>
                    </a:lnL>
                    <a:lnR>
                      <a:noFill/>
                    </a:lnR>
                    <a:lnT>
                      <a:noFill/>
                    </a:lnT>
                    <a:lnB>
                      <a:noFill/>
                    </a:lnB>
                    <a:solidFill>
                      <a:srgbClr val="F9FBFE"/>
                    </a:solidFill>
                  </a:tcPr>
                </a:tc>
                <a:tc>
                  <a:txBody>
                    <a:bodyPr/>
                    <a:lstStyle/>
                    <a:p>
                      <a:pPr algn="r" fontAlgn="b"/>
                      <a:r>
                        <a:rPr lang="en-US" sz="600" b="0" i="0" u="none" strike="noStrike">
                          <a:solidFill>
                            <a:srgbClr val="000000"/>
                          </a:solidFill>
                          <a:effectLst/>
                          <a:latin typeface="Calibri"/>
                        </a:rPr>
                        <a:t>0.91</a:t>
                      </a:r>
                    </a:p>
                  </a:txBody>
                  <a:tcPr marL="5550" marR="5550" marT="5550" marB="0" anchor="b">
                    <a:lnL>
                      <a:noFill/>
                    </a:lnL>
                    <a:lnR>
                      <a:noFill/>
                    </a:lnR>
                    <a:lnT>
                      <a:noFill/>
                    </a:lnT>
                    <a:lnB>
                      <a:noFill/>
                    </a:lnB>
                    <a:solidFill>
                      <a:srgbClr val="ECF5FA"/>
                    </a:solidFill>
                  </a:tcPr>
                </a:tc>
                <a:tc>
                  <a:txBody>
                    <a:bodyPr/>
                    <a:lstStyle/>
                    <a:p>
                      <a:pPr algn="r" fontAlgn="b"/>
                      <a:r>
                        <a:rPr lang="en-US" sz="600" b="0" i="0" u="none" strike="noStrike">
                          <a:solidFill>
                            <a:srgbClr val="000000"/>
                          </a:solidFill>
                          <a:effectLst/>
                          <a:latin typeface="Calibri"/>
                        </a:rPr>
                        <a:t>2.36</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BDE1EA"/>
                    </a:solidFill>
                  </a:tcPr>
                </a:tc>
                <a:tc>
                  <a:txBody>
                    <a:bodyPr/>
                    <a:lstStyle/>
                    <a:p>
                      <a:pPr algn="r" fontAlgn="b"/>
                      <a:r>
                        <a:rPr lang="en-US" sz="600" b="0" i="0" u="none" strike="noStrike">
                          <a:solidFill>
                            <a:srgbClr val="000000"/>
                          </a:solidFill>
                          <a:effectLst/>
                          <a:latin typeface="Calibri"/>
                        </a:rPr>
                        <a:t>2.14</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BFDFE"/>
                    </a:solidFill>
                  </a:tcPr>
                </a:tc>
              </a:tr>
              <a:tr h="121266">
                <a:tc>
                  <a:txBody>
                    <a:bodyPr/>
                    <a:lstStyle/>
                    <a:p>
                      <a:pPr algn="l" fontAlgn="b"/>
                      <a:r>
                        <a:rPr lang="en-US" sz="600" b="1" i="0" u="none" strike="noStrike" dirty="0" smtClean="0">
                          <a:solidFill>
                            <a:srgbClr val="000000"/>
                          </a:solidFill>
                          <a:effectLst/>
                          <a:latin typeface="Calibri"/>
                        </a:rPr>
                        <a:t>2007</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0.82</a:t>
                      </a:r>
                    </a:p>
                  </a:txBody>
                  <a:tcPr marL="5550" marR="5550" marT="5550" marB="0" anchor="b">
                    <a:lnL>
                      <a:noFill/>
                    </a:lnL>
                    <a:lnR>
                      <a:noFill/>
                    </a:lnR>
                    <a:lnT>
                      <a:noFill/>
                    </a:lnT>
                    <a:lnB>
                      <a:noFill/>
                    </a:lnB>
                    <a:solidFill>
                      <a:srgbClr val="EEF6FB"/>
                    </a:solidFill>
                  </a:tcPr>
                </a:tc>
                <a:tc>
                  <a:txBody>
                    <a:bodyPr/>
                    <a:lstStyle/>
                    <a:p>
                      <a:pPr algn="r" fontAlgn="b"/>
                      <a:r>
                        <a:rPr lang="en-US" sz="600" b="0" i="0" u="none" strike="noStrike">
                          <a:solidFill>
                            <a:srgbClr val="000000"/>
                          </a:solidFill>
                          <a:effectLst/>
                          <a:latin typeface="Calibri"/>
                        </a:rPr>
                        <a:t>1.06</a:t>
                      </a:r>
                    </a:p>
                  </a:txBody>
                  <a:tcPr marL="5550" marR="5550" marT="5550" marB="0" anchor="b">
                    <a:lnL>
                      <a:noFill/>
                    </a:lnL>
                    <a:lnR>
                      <a:noFill/>
                    </a:lnR>
                    <a:lnT>
                      <a:noFill/>
                    </a:lnT>
                    <a:lnB>
                      <a:noFill/>
                    </a:lnB>
                    <a:solidFill>
                      <a:srgbClr val="E7F3F8"/>
                    </a:solidFill>
                  </a:tcPr>
                </a:tc>
                <a:tc>
                  <a:txBody>
                    <a:bodyPr/>
                    <a:lstStyle/>
                    <a:p>
                      <a:pPr algn="r" fontAlgn="b"/>
                      <a:r>
                        <a:rPr lang="en-US" sz="600" b="0" i="0" u="none" strike="noStrike">
                          <a:solidFill>
                            <a:srgbClr val="000000"/>
                          </a:solidFill>
                          <a:effectLst/>
                          <a:latin typeface="Calibri"/>
                        </a:rPr>
                        <a:t>0.77</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F0F7FB"/>
                    </a:solidFill>
                  </a:tcPr>
                </a:tc>
                <a:tc>
                  <a:txBody>
                    <a:bodyPr/>
                    <a:lstStyle/>
                    <a:p>
                      <a:pPr algn="r" fontAlgn="b"/>
                      <a:r>
                        <a:rPr lang="en-US" sz="600" b="0" i="0" u="none" strike="noStrike">
                          <a:solidFill>
                            <a:srgbClr val="000000"/>
                          </a:solidFill>
                          <a:effectLst/>
                          <a:latin typeface="Calibri"/>
                        </a:rPr>
                        <a:t>0.63</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F5F9FD"/>
                    </a:solidFill>
                  </a:tcPr>
                </a:tc>
                <a:tc>
                  <a:txBody>
                    <a:bodyPr/>
                    <a:lstStyle/>
                    <a:p>
                      <a:pPr algn="r" fontAlgn="b"/>
                      <a:r>
                        <a:rPr lang="en-US" sz="600" b="0" i="0" u="none" strike="noStrike">
                          <a:solidFill>
                            <a:srgbClr val="000000"/>
                          </a:solidFill>
                          <a:effectLst/>
                          <a:latin typeface="Calibri"/>
                        </a:rPr>
                        <a:t>1.03</a:t>
                      </a:r>
                    </a:p>
                  </a:txBody>
                  <a:tcPr marL="5550" marR="5550" marT="5550" marB="0" anchor="b">
                    <a:lnL>
                      <a:noFill/>
                    </a:lnL>
                    <a:lnR>
                      <a:noFill/>
                    </a:lnR>
                    <a:lnT>
                      <a:noFill/>
                    </a:lnT>
                    <a:lnB>
                      <a:noFill/>
                    </a:lnB>
                    <a:solidFill>
                      <a:srgbClr val="E8F4F9"/>
                    </a:solidFill>
                  </a:tcPr>
                </a:tc>
                <a:tc>
                  <a:txBody>
                    <a:bodyPr/>
                    <a:lstStyle/>
                    <a:p>
                      <a:pPr algn="r" fontAlgn="b"/>
                      <a:r>
                        <a:rPr lang="en-US" sz="600" b="0" i="0" u="none" strike="noStrike">
                          <a:solidFill>
                            <a:srgbClr val="000000"/>
                          </a:solidFill>
                          <a:effectLst/>
                          <a:latin typeface="Calibri"/>
                        </a:rPr>
                        <a:t>4.58</a:t>
                      </a:r>
                    </a:p>
                  </a:txBody>
                  <a:tcPr marL="5550" marR="5550" marT="5550" marB="0" anchor="b">
                    <a:lnL>
                      <a:noFill/>
                    </a:lnL>
                    <a:lnR>
                      <a:noFill/>
                    </a:lnR>
                    <a:lnT>
                      <a:noFill/>
                    </a:lnT>
                    <a:lnB>
                      <a:noFill/>
                    </a:lnB>
                    <a:solidFill>
                      <a:srgbClr val="B5D9E6"/>
                    </a:solidFill>
                  </a:tcPr>
                </a:tc>
                <a:tc>
                  <a:txBody>
                    <a:bodyPr/>
                    <a:lstStyle/>
                    <a:p>
                      <a:pPr algn="r" fontAlgn="b"/>
                      <a:r>
                        <a:rPr lang="en-US" sz="600" b="0" i="0" u="none" strike="noStrike">
                          <a:solidFill>
                            <a:srgbClr val="000000"/>
                          </a:solidFill>
                          <a:effectLst/>
                          <a:latin typeface="Calibri"/>
                        </a:rPr>
                        <a:t>3.17</a:t>
                      </a:r>
                    </a:p>
                  </a:txBody>
                  <a:tcPr marL="5550" marR="5550" marT="5550" marB="0" anchor="b">
                    <a:lnL>
                      <a:noFill/>
                    </a:lnL>
                    <a:lnR>
                      <a:noFill/>
                    </a:lnR>
                    <a:lnT>
                      <a:noFill/>
                    </a:lnT>
                    <a:lnB>
                      <a:noFill/>
                    </a:lnB>
                    <a:solidFill>
                      <a:srgbClr val="B7DDE8"/>
                    </a:solidFill>
                  </a:tcPr>
                </a:tc>
                <a:tc>
                  <a:txBody>
                    <a:bodyPr/>
                    <a:lstStyle/>
                    <a:p>
                      <a:pPr algn="r" fontAlgn="b"/>
                      <a:r>
                        <a:rPr lang="en-US" sz="600" b="0" i="0" u="none" strike="noStrike">
                          <a:solidFill>
                            <a:srgbClr val="000000"/>
                          </a:solidFill>
                          <a:effectLst/>
                          <a:latin typeface="Calibri"/>
                        </a:rPr>
                        <a:t>5.21</a:t>
                      </a:r>
                    </a:p>
                  </a:txBody>
                  <a:tcPr marL="5550" marR="5550" marT="5550" marB="0" anchor="b">
                    <a:lnL>
                      <a:noFill/>
                    </a:lnL>
                    <a:lnR>
                      <a:noFill/>
                    </a:lnR>
                    <a:lnT>
                      <a:noFill/>
                    </a:lnT>
                    <a:lnB>
                      <a:noFill/>
                    </a:lnB>
                    <a:solidFill>
                      <a:srgbClr val="B5D8E6"/>
                    </a:solidFill>
                  </a:tcPr>
                </a:tc>
                <a:tc>
                  <a:txBody>
                    <a:bodyPr/>
                    <a:lstStyle/>
                    <a:p>
                      <a:pPr algn="r" fontAlgn="b"/>
                      <a:r>
                        <a:rPr lang="en-US" sz="600" b="0" i="0" u="none" strike="noStrike">
                          <a:solidFill>
                            <a:srgbClr val="000000"/>
                          </a:solidFill>
                          <a:effectLst/>
                          <a:latin typeface="Calibri"/>
                        </a:rPr>
                        <a:t>8.38</a:t>
                      </a:r>
                    </a:p>
                  </a:txBody>
                  <a:tcPr marL="5550" marR="5550" marT="5550" marB="0" anchor="b">
                    <a:lnL>
                      <a:noFill/>
                    </a:lnL>
                    <a:lnR>
                      <a:noFill/>
                    </a:lnR>
                    <a:lnT>
                      <a:noFill/>
                    </a:lnT>
                    <a:lnB>
                      <a:noFill/>
                    </a:lnB>
                    <a:solidFill>
                      <a:srgbClr val="B1CFE2"/>
                    </a:solidFill>
                  </a:tcPr>
                </a:tc>
                <a:tc>
                  <a:txBody>
                    <a:bodyPr/>
                    <a:lstStyle/>
                    <a:p>
                      <a:pPr algn="r" fontAlgn="b"/>
                      <a:r>
                        <a:rPr lang="en-US" sz="600" b="0" i="0" u="none" strike="noStrike">
                          <a:solidFill>
                            <a:srgbClr val="000000"/>
                          </a:solidFill>
                          <a:effectLst/>
                          <a:latin typeface="Calibri"/>
                        </a:rPr>
                        <a:t>1.16</a:t>
                      </a:r>
                    </a:p>
                  </a:txBody>
                  <a:tcPr marL="5550" marR="5550" marT="5550" marB="0" anchor="b">
                    <a:lnL>
                      <a:noFill/>
                    </a:lnL>
                    <a:lnR>
                      <a:noFill/>
                    </a:lnR>
                    <a:lnT>
                      <a:noFill/>
                    </a:lnT>
                    <a:lnB>
                      <a:noFill/>
                    </a:lnB>
                    <a:solidFill>
                      <a:srgbClr val="E4F2F7"/>
                    </a:solidFill>
                  </a:tcPr>
                </a:tc>
                <a:tc>
                  <a:txBody>
                    <a:bodyPr/>
                    <a:lstStyle/>
                    <a:p>
                      <a:pPr algn="r" fontAlgn="b"/>
                      <a:r>
                        <a:rPr lang="en-US" sz="600" b="0" i="0" u="none" strike="noStrike">
                          <a:solidFill>
                            <a:srgbClr val="000000"/>
                          </a:solidFill>
                          <a:effectLst/>
                          <a:latin typeface="Calibri"/>
                        </a:rPr>
                        <a:t>4.80</a:t>
                      </a:r>
                    </a:p>
                  </a:txBody>
                  <a:tcPr marL="5550" marR="5550" marT="5550" marB="0" anchor="b">
                    <a:lnL>
                      <a:noFill/>
                    </a:lnL>
                    <a:lnR>
                      <a:noFill/>
                    </a:lnR>
                    <a:lnT>
                      <a:noFill/>
                    </a:lnT>
                    <a:lnB>
                      <a:noFill/>
                    </a:lnB>
                    <a:solidFill>
                      <a:srgbClr val="B5D9E6"/>
                    </a:solidFill>
                  </a:tcPr>
                </a:tc>
                <a:tc>
                  <a:txBody>
                    <a:bodyPr/>
                    <a:lstStyle/>
                    <a:p>
                      <a:pPr algn="r" fontAlgn="b"/>
                      <a:r>
                        <a:rPr lang="en-US" sz="600" b="0" i="0" u="none" strike="noStrike">
                          <a:solidFill>
                            <a:srgbClr val="000000"/>
                          </a:solidFill>
                          <a:effectLst/>
                          <a:latin typeface="Calibri"/>
                        </a:rPr>
                        <a:t>0.89</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CF5FA"/>
                    </a:solidFill>
                  </a:tcPr>
                </a:tc>
                <a:tc>
                  <a:txBody>
                    <a:bodyPr/>
                    <a:lstStyle/>
                    <a:p>
                      <a:pPr algn="r" fontAlgn="b"/>
                      <a:r>
                        <a:rPr lang="en-US" sz="600" b="0" i="0" u="none" strike="noStrike">
                          <a:solidFill>
                            <a:srgbClr val="000000"/>
                          </a:solidFill>
                          <a:effectLst/>
                          <a:latin typeface="Calibri"/>
                        </a:rPr>
                        <a:t>2.71</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DF7FA"/>
                    </a:solidFill>
                  </a:tcPr>
                </a:tc>
              </a:tr>
              <a:tr h="121266">
                <a:tc>
                  <a:txBody>
                    <a:bodyPr/>
                    <a:lstStyle/>
                    <a:p>
                      <a:pPr algn="l" fontAlgn="b"/>
                      <a:r>
                        <a:rPr lang="en-US" sz="600" b="1" i="0" u="none" strike="noStrike" dirty="0" smtClean="0">
                          <a:solidFill>
                            <a:srgbClr val="000000"/>
                          </a:solidFill>
                          <a:effectLst/>
                          <a:latin typeface="Calibri"/>
                        </a:rPr>
                        <a:t>2008</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2.06</a:t>
                      </a:r>
                    </a:p>
                  </a:txBody>
                  <a:tcPr marL="5550" marR="5550" marT="5550" marB="0" anchor="b">
                    <a:lnL>
                      <a:noFill/>
                    </a:lnL>
                    <a:lnR>
                      <a:noFill/>
                    </a:lnR>
                    <a:lnT>
                      <a:noFill/>
                    </a:lnT>
                    <a:lnB>
                      <a:noFill/>
                    </a:lnB>
                    <a:solidFill>
                      <a:srgbClr val="C7E5EE"/>
                    </a:solidFill>
                  </a:tcPr>
                </a:tc>
                <a:tc>
                  <a:txBody>
                    <a:bodyPr/>
                    <a:lstStyle/>
                    <a:p>
                      <a:pPr algn="r" fontAlgn="b"/>
                      <a:r>
                        <a:rPr lang="en-US" sz="600" b="0" i="0" u="none" strike="noStrike">
                          <a:solidFill>
                            <a:srgbClr val="000000"/>
                          </a:solidFill>
                          <a:effectLst/>
                          <a:latin typeface="Calibri"/>
                        </a:rPr>
                        <a:t>0.79</a:t>
                      </a:r>
                    </a:p>
                  </a:txBody>
                  <a:tcPr marL="5550" marR="5550" marT="5550" marB="0" anchor="b">
                    <a:lnL>
                      <a:noFill/>
                    </a:lnL>
                    <a:lnR>
                      <a:noFill/>
                    </a:lnR>
                    <a:lnT>
                      <a:noFill/>
                    </a:lnT>
                    <a:lnB>
                      <a:noFill/>
                    </a:lnB>
                    <a:solidFill>
                      <a:srgbClr val="EFF7FB"/>
                    </a:solidFill>
                  </a:tcPr>
                </a:tc>
                <a:tc>
                  <a:txBody>
                    <a:bodyPr/>
                    <a:lstStyle/>
                    <a:p>
                      <a:pPr algn="r" fontAlgn="b"/>
                      <a:r>
                        <a:rPr lang="en-US" sz="600" b="0" i="0" u="none" strike="noStrike">
                          <a:solidFill>
                            <a:srgbClr val="000000"/>
                          </a:solidFill>
                          <a:effectLst/>
                          <a:latin typeface="Calibri"/>
                        </a:rPr>
                        <a:t>0.69</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F3F8FC"/>
                    </a:solidFill>
                  </a:tcPr>
                </a:tc>
                <a:tc>
                  <a:txBody>
                    <a:bodyPr/>
                    <a:lstStyle/>
                    <a:p>
                      <a:pPr algn="r" fontAlgn="b"/>
                      <a:r>
                        <a:rPr lang="en-US" sz="600" b="0" i="0" u="none" strike="noStrike">
                          <a:solidFill>
                            <a:srgbClr val="000000"/>
                          </a:solidFill>
                          <a:effectLst/>
                          <a:latin typeface="Calibri"/>
                        </a:rPr>
                        <a:t>0.68</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F3F8FC"/>
                    </a:solidFill>
                  </a:tcPr>
                </a:tc>
                <a:tc>
                  <a:txBody>
                    <a:bodyPr/>
                    <a:lstStyle/>
                    <a:p>
                      <a:pPr algn="r" fontAlgn="b"/>
                      <a:r>
                        <a:rPr lang="en-US" sz="600" b="0" i="0" u="none" strike="noStrike">
                          <a:solidFill>
                            <a:srgbClr val="000000"/>
                          </a:solidFill>
                          <a:effectLst/>
                          <a:latin typeface="Calibri"/>
                        </a:rPr>
                        <a:t>1.35</a:t>
                      </a:r>
                    </a:p>
                  </a:txBody>
                  <a:tcPr marL="5550" marR="5550" marT="5550" marB="0" anchor="b">
                    <a:lnL>
                      <a:noFill/>
                    </a:lnL>
                    <a:lnR>
                      <a:noFill/>
                    </a:lnR>
                    <a:lnT>
                      <a:noFill/>
                    </a:lnT>
                    <a:lnB>
                      <a:noFill/>
                    </a:lnB>
                    <a:solidFill>
                      <a:srgbClr val="DEEFF5"/>
                    </a:solidFill>
                  </a:tcPr>
                </a:tc>
                <a:tc>
                  <a:txBody>
                    <a:bodyPr/>
                    <a:lstStyle/>
                    <a:p>
                      <a:pPr algn="r" fontAlgn="b"/>
                      <a:r>
                        <a:rPr lang="en-US" sz="600" b="0" i="0" u="none" strike="noStrike">
                          <a:solidFill>
                            <a:srgbClr val="000000"/>
                          </a:solidFill>
                          <a:effectLst/>
                          <a:latin typeface="Calibri"/>
                        </a:rPr>
                        <a:t>4.08</a:t>
                      </a:r>
                    </a:p>
                  </a:txBody>
                  <a:tcPr marL="5550" marR="5550" marT="5550" marB="0" anchor="b">
                    <a:lnL>
                      <a:noFill/>
                    </a:lnL>
                    <a:lnR>
                      <a:noFill/>
                    </a:lnR>
                    <a:lnT>
                      <a:noFill/>
                    </a:lnT>
                    <a:lnB>
                      <a:noFill/>
                    </a:lnB>
                    <a:solidFill>
                      <a:srgbClr val="B6DAE7"/>
                    </a:solidFill>
                  </a:tcPr>
                </a:tc>
                <a:tc>
                  <a:txBody>
                    <a:bodyPr/>
                    <a:lstStyle/>
                    <a:p>
                      <a:pPr algn="r" fontAlgn="b"/>
                      <a:r>
                        <a:rPr lang="en-US" sz="600" b="0" i="0" u="none" strike="noStrike">
                          <a:solidFill>
                            <a:srgbClr val="000000"/>
                          </a:solidFill>
                          <a:effectLst/>
                          <a:latin typeface="Calibri"/>
                        </a:rPr>
                        <a:t>2.69</a:t>
                      </a:r>
                    </a:p>
                  </a:txBody>
                  <a:tcPr marL="5550" marR="5550" marT="5550" marB="0" anchor="b">
                    <a:lnL>
                      <a:noFill/>
                    </a:lnL>
                    <a:lnR>
                      <a:noFill/>
                    </a:lnR>
                    <a:lnT>
                      <a:noFill/>
                    </a:lnT>
                    <a:lnB>
                      <a:noFill/>
                    </a:lnB>
                    <a:solidFill>
                      <a:srgbClr val="B7DEE8"/>
                    </a:solidFill>
                  </a:tcPr>
                </a:tc>
                <a:tc>
                  <a:txBody>
                    <a:bodyPr/>
                    <a:lstStyle/>
                    <a:p>
                      <a:pPr algn="r" fontAlgn="b"/>
                      <a:r>
                        <a:rPr lang="en-US" sz="600" b="0" i="0" u="none" strike="noStrike">
                          <a:solidFill>
                            <a:srgbClr val="000000"/>
                          </a:solidFill>
                          <a:effectLst/>
                          <a:latin typeface="Calibri"/>
                        </a:rPr>
                        <a:t>10.13</a:t>
                      </a:r>
                    </a:p>
                  </a:txBody>
                  <a:tcPr marL="5550" marR="5550" marT="5550" marB="0" anchor="b">
                    <a:lnL>
                      <a:noFill/>
                    </a:lnL>
                    <a:lnR>
                      <a:noFill/>
                    </a:lnR>
                    <a:lnT>
                      <a:noFill/>
                    </a:lnT>
                    <a:lnB>
                      <a:noFill/>
                    </a:lnB>
                    <a:solidFill>
                      <a:srgbClr val="AFCBE0"/>
                    </a:solidFill>
                  </a:tcPr>
                </a:tc>
                <a:tc>
                  <a:txBody>
                    <a:bodyPr/>
                    <a:lstStyle/>
                    <a:p>
                      <a:pPr algn="r" fontAlgn="b"/>
                      <a:r>
                        <a:rPr lang="en-US" sz="600" b="0" i="0" u="none" strike="noStrike">
                          <a:solidFill>
                            <a:srgbClr val="000000"/>
                          </a:solidFill>
                          <a:effectLst/>
                          <a:latin typeface="Calibri"/>
                        </a:rPr>
                        <a:t>27.58</a:t>
                      </a:r>
                    </a:p>
                  </a:txBody>
                  <a:tcPr marL="5550" marR="5550" marT="5550" marB="0" anchor="b">
                    <a:lnL>
                      <a:noFill/>
                    </a:lnL>
                    <a:lnR>
                      <a:noFill/>
                    </a:lnR>
                    <a:lnT>
                      <a:noFill/>
                    </a:lnT>
                    <a:lnB>
                      <a:noFill/>
                    </a:lnB>
                    <a:solidFill>
                      <a:srgbClr val="9D9ECE"/>
                    </a:solidFill>
                  </a:tcPr>
                </a:tc>
                <a:tc>
                  <a:txBody>
                    <a:bodyPr/>
                    <a:lstStyle/>
                    <a:p>
                      <a:pPr algn="r" fontAlgn="b"/>
                      <a:r>
                        <a:rPr lang="en-US" sz="600" b="0" i="0" u="none" strike="noStrike">
                          <a:solidFill>
                            <a:srgbClr val="000000"/>
                          </a:solidFill>
                          <a:effectLst/>
                          <a:latin typeface="Calibri"/>
                        </a:rPr>
                        <a:t>4.75</a:t>
                      </a:r>
                    </a:p>
                  </a:txBody>
                  <a:tcPr marL="5550" marR="5550" marT="5550" marB="0" anchor="b">
                    <a:lnL>
                      <a:noFill/>
                    </a:lnL>
                    <a:lnR>
                      <a:noFill/>
                    </a:lnR>
                    <a:lnT>
                      <a:noFill/>
                    </a:lnT>
                    <a:lnB>
                      <a:noFill/>
                    </a:lnB>
                    <a:solidFill>
                      <a:srgbClr val="B5D9E6"/>
                    </a:solidFill>
                  </a:tcPr>
                </a:tc>
                <a:tc>
                  <a:txBody>
                    <a:bodyPr/>
                    <a:lstStyle/>
                    <a:p>
                      <a:pPr algn="r" fontAlgn="b"/>
                      <a:r>
                        <a:rPr lang="en-US" sz="600" b="0" i="0" u="none" strike="noStrike">
                          <a:solidFill>
                            <a:srgbClr val="000000"/>
                          </a:solidFill>
                          <a:effectLst/>
                          <a:latin typeface="Calibri"/>
                        </a:rPr>
                        <a:t>2.00</a:t>
                      </a:r>
                    </a:p>
                  </a:txBody>
                  <a:tcPr marL="5550" marR="5550" marT="5550" marB="0" anchor="b">
                    <a:lnL>
                      <a:noFill/>
                    </a:lnL>
                    <a:lnR>
                      <a:noFill/>
                    </a:lnR>
                    <a:lnT>
                      <a:noFill/>
                    </a:lnT>
                    <a:lnB>
                      <a:noFill/>
                    </a:lnB>
                    <a:solidFill>
                      <a:srgbClr val="C9E6EE"/>
                    </a:solidFill>
                  </a:tcPr>
                </a:tc>
                <a:tc>
                  <a:txBody>
                    <a:bodyPr/>
                    <a:lstStyle/>
                    <a:p>
                      <a:pPr algn="r" fontAlgn="b"/>
                      <a:r>
                        <a:rPr lang="en-US" sz="600" b="0" i="0" u="none" strike="noStrike">
                          <a:solidFill>
                            <a:srgbClr val="000000"/>
                          </a:solidFill>
                          <a:effectLst/>
                          <a:latin typeface="Calibri"/>
                        </a:rPr>
                        <a:t>0.90</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CF5FA"/>
                    </a:solidFill>
                  </a:tcPr>
                </a:tc>
                <a:tc>
                  <a:txBody>
                    <a:bodyPr/>
                    <a:lstStyle/>
                    <a:p>
                      <a:pPr algn="r" fontAlgn="b"/>
                      <a:r>
                        <a:rPr lang="en-US" sz="600" b="0" i="0" u="none" strike="noStrike">
                          <a:solidFill>
                            <a:srgbClr val="000000"/>
                          </a:solidFill>
                          <a:effectLst/>
                          <a:latin typeface="Calibri"/>
                        </a:rPr>
                        <a:t>4.81</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BCE1EA"/>
                    </a:solidFill>
                  </a:tcPr>
                </a:tc>
              </a:tr>
              <a:tr h="121266">
                <a:tc>
                  <a:txBody>
                    <a:bodyPr/>
                    <a:lstStyle/>
                    <a:p>
                      <a:pPr algn="l" fontAlgn="b"/>
                      <a:r>
                        <a:rPr lang="en-US" sz="600" b="1" i="0" u="none" strike="noStrike" dirty="0" smtClean="0">
                          <a:solidFill>
                            <a:srgbClr val="000000"/>
                          </a:solidFill>
                          <a:effectLst/>
                          <a:latin typeface="Calibri"/>
                        </a:rPr>
                        <a:t>2009</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1.54</a:t>
                      </a:r>
                    </a:p>
                  </a:txBody>
                  <a:tcPr marL="5550" marR="5550" marT="5550" marB="0" anchor="b">
                    <a:lnL>
                      <a:noFill/>
                    </a:lnL>
                    <a:lnR>
                      <a:noFill/>
                    </a:lnR>
                    <a:lnT>
                      <a:noFill/>
                    </a:lnT>
                    <a:lnB>
                      <a:noFill/>
                    </a:lnB>
                    <a:solidFill>
                      <a:srgbClr val="D7ECF3"/>
                    </a:solidFill>
                  </a:tcPr>
                </a:tc>
                <a:tc>
                  <a:txBody>
                    <a:bodyPr/>
                    <a:lstStyle/>
                    <a:p>
                      <a:pPr algn="r" fontAlgn="b"/>
                      <a:r>
                        <a:rPr lang="en-US" sz="600" b="0" i="0" u="none" strike="noStrike">
                          <a:solidFill>
                            <a:srgbClr val="000000"/>
                          </a:solidFill>
                          <a:effectLst/>
                          <a:latin typeface="Calibri"/>
                        </a:rPr>
                        <a:t>3.48</a:t>
                      </a:r>
                    </a:p>
                  </a:txBody>
                  <a:tcPr marL="5550" marR="5550" marT="5550" marB="0" anchor="b">
                    <a:lnL>
                      <a:noFill/>
                    </a:lnL>
                    <a:lnR>
                      <a:noFill/>
                    </a:lnR>
                    <a:lnT>
                      <a:noFill/>
                    </a:lnT>
                    <a:lnB>
                      <a:noFill/>
                    </a:lnB>
                    <a:solidFill>
                      <a:srgbClr val="B7DCE7"/>
                    </a:solidFill>
                  </a:tcPr>
                </a:tc>
                <a:tc>
                  <a:txBody>
                    <a:bodyPr/>
                    <a:lstStyle/>
                    <a:p>
                      <a:pPr algn="r" fontAlgn="b"/>
                      <a:r>
                        <a:rPr lang="en-US" sz="600" b="0" i="0" u="none" strike="noStrike">
                          <a:solidFill>
                            <a:srgbClr val="000000"/>
                          </a:solidFill>
                          <a:effectLst/>
                          <a:latin typeface="Calibri"/>
                        </a:rPr>
                        <a:t>1.10</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6F3F8"/>
                    </a:solidFill>
                  </a:tcPr>
                </a:tc>
                <a:tc>
                  <a:txBody>
                    <a:bodyPr/>
                    <a:lstStyle/>
                    <a:p>
                      <a:pPr algn="r" fontAlgn="b"/>
                      <a:r>
                        <a:rPr lang="en-US" sz="600" b="0" i="0" u="none" strike="noStrike">
                          <a:solidFill>
                            <a:srgbClr val="000000"/>
                          </a:solidFill>
                          <a:effectLst/>
                          <a:latin typeface="Calibri"/>
                        </a:rPr>
                        <a:t>0.82</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EEF6FB"/>
                    </a:solidFill>
                  </a:tcPr>
                </a:tc>
                <a:tc>
                  <a:txBody>
                    <a:bodyPr/>
                    <a:lstStyle/>
                    <a:p>
                      <a:pPr algn="r" fontAlgn="b"/>
                      <a:r>
                        <a:rPr lang="en-US" sz="600" b="0" i="0" u="none" strike="noStrike">
                          <a:solidFill>
                            <a:srgbClr val="000000"/>
                          </a:solidFill>
                          <a:effectLst/>
                          <a:latin typeface="Calibri"/>
                        </a:rPr>
                        <a:t>16.46</a:t>
                      </a:r>
                    </a:p>
                  </a:txBody>
                  <a:tcPr marL="5550" marR="5550" marT="5550" marB="0" anchor="b">
                    <a:lnL>
                      <a:noFill/>
                    </a:lnL>
                    <a:lnR>
                      <a:noFill/>
                    </a:lnR>
                    <a:lnT>
                      <a:noFill/>
                    </a:lnT>
                    <a:lnB>
                      <a:noFill/>
                    </a:lnB>
                    <a:solidFill>
                      <a:srgbClr val="A9BADA"/>
                    </a:solidFill>
                  </a:tcPr>
                </a:tc>
                <a:tc>
                  <a:txBody>
                    <a:bodyPr/>
                    <a:lstStyle/>
                    <a:p>
                      <a:pPr algn="r" fontAlgn="b"/>
                      <a:r>
                        <a:rPr lang="en-US" sz="600" b="0" i="0" u="none" strike="noStrike">
                          <a:solidFill>
                            <a:srgbClr val="000000"/>
                          </a:solidFill>
                          <a:effectLst/>
                          <a:latin typeface="Calibri"/>
                        </a:rPr>
                        <a:t>46.47</a:t>
                      </a:r>
                    </a:p>
                  </a:txBody>
                  <a:tcPr marL="5550" marR="5550" marT="5550" marB="0" anchor="b">
                    <a:lnL>
                      <a:noFill/>
                    </a:lnL>
                    <a:lnR>
                      <a:noFill/>
                    </a:lnR>
                    <a:lnT>
                      <a:noFill/>
                    </a:lnT>
                    <a:lnB>
                      <a:noFill/>
                    </a:lnB>
                    <a:solidFill>
                      <a:srgbClr val="896DB9"/>
                    </a:solidFill>
                  </a:tcPr>
                </a:tc>
                <a:tc>
                  <a:txBody>
                    <a:bodyPr/>
                    <a:lstStyle/>
                    <a:p>
                      <a:pPr algn="r" fontAlgn="b"/>
                      <a:r>
                        <a:rPr lang="en-US" sz="600" b="0" i="0" u="none" strike="noStrike">
                          <a:solidFill>
                            <a:srgbClr val="000000"/>
                          </a:solidFill>
                          <a:effectLst/>
                          <a:latin typeface="Calibri"/>
                        </a:rPr>
                        <a:t>63.87</a:t>
                      </a:r>
                    </a:p>
                  </a:txBody>
                  <a:tcPr marL="5550" marR="5550" marT="5550" marB="0" anchor="b">
                    <a:lnL>
                      <a:noFill/>
                    </a:lnL>
                    <a:lnR>
                      <a:noFill/>
                    </a:lnR>
                    <a:lnT>
                      <a:noFill/>
                    </a:lnT>
                    <a:lnB>
                      <a:noFill/>
                    </a:lnB>
                    <a:solidFill>
                      <a:srgbClr val="7740A7"/>
                    </a:solidFill>
                  </a:tcPr>
                </a:tc>
                <a:tc>
                  <a:txBody>
                    <a:bodyPr/>
                    <a:lstStyle/>
                    <a:p>
                      <a:pPr algn="r" fontAlgn="b"/>
                      <a:r>
                        <a:rPr lang="en-US" sz="600" b="0" i="0" u="none" strike="noStrike">
                          <a:solidFill>
                            <a:srgbClr val="000000"/>
                          </a:solidFill>
                          <a:effectLst/>
                          <a:latin typeface="Calibri"/>
                        </a:rPr>
                        <a:t>6.66</a:t>
                      </a:r>
                    </a:p>
                  </a:txBody>
                  <a:tcPr marL="5550" marR="5550" marT="5550" marB="0" anchor="b">
                    <a:lnL>
                      <a:noFill/>
                    </a:lnL>
                    <a:lnR>
                      <a:noFill/>
                    </a:lnR>
                    <a:lnT>
                      <a:noFill/>
                    </a:lnT>
                    <a:lnB>
                      <a:noFill/>
                    </a:lnB>
                    <a:solidFill>
                      <a:srgbClr val="B3D4E4"/>
                    </a:solidFill>
                  </a:tcPr>
                </a:tc>
                <a:tc>
                  <a:txBody>
                    <a:bodyPr/>
                    <a:lstStyle/>
                    <a:p>
                      <a:pPr algn="r" fontAlgn="b"/>
                      <a:r>
                        <a:rPr lang="en-US" sz="600" b="0" i="0" u="none" strike="noStrike">
                          <a:solidFill>
                            <a:srgbClr val="000000"/>
                          </a:solidFill>
                          <a:effectLst/>
                          <a:latin typeface="Calibri"/>
                        </a:rPr>
                        <a:t>5.65</a:t>
                      </a:r>
                    </a:p>
                  </a:txBody>
                  <a:tcPr marL="5550" marR="5550" marT="5550" marB="0" anchor="b">
                    <a:lnL>
                      <a:noFill/>
                    </a:lnL>
                    <a:lnR>
                      <a:noFill/>
                    </a:lnR>
                    <a:lnT>
                      <a:noFill/>
                    </a:lnT>
                    <a:lnB>
                      <a:noFill/>
                    </a:lnB>
                    <a:solidFill>
                      <a:srgbClr val="B4D6E5"/>
                    </a:solidFill>
                  </a:tcPr>
                </a:tc>
                <a:tc>
                  <a:txBody>
                    <a:bodyPr/>
                    <a:lstStyle/>
                    <a:p>
                      <a:pPr algn="r" fontAlgn="b"/>
                      <a:r>
                        <a:rPr lang="en-US" sz="600" b="0" i="0" u="none" strike="noStrike">
                          <a:solidFill>
                            <a:srgbClr val="000000"/>
                          </a:solidFill>
                          <a:effectLst/>
                          <a:latin typeface="Calibri"/>
                        </a:rPr>
                        <a:t>6.10</a:t>
                      </a:r>
                    </a:p>
                  </a:txBody>
                  <a:tcPr marL="5550" marR="5550" marT="5550" marB="0" anchor="b">
                    <a:lnL>
                      <a:noFill/>
                    </a:lnL>
                    <a:lnR>
                      <a:noFill/>
                    </a:lnR>
                    <a:lnT>
                      <a:noFill/>
                    </a:lnT>
                    <a:lnB>
                      <a:noFill/>
                    </a:lnB>
                    <a:solidFill>
                      <a:srgbClr val="B4D5E5"/>
                    </a:solidFill>
                  </a:tcPr>
                </a:tc>
                <a:tc>
                  <a:txBody>
                    <a:bodyPr/>
                    <a:lstStyle/>
                    <a:p>
                      <a:pPr algn="r" fontAlgn="b"/>
                      <a:r>
                        <a:rPr lang="en-US" sz="600" b="0" i="0" u="none" strike="noStrike">
                          <a:solidFill>
                            <a:srgbClr val="000000"/>
                          </a:solidFill>
                          <a:effectLst/>
                          <a:latin typeface="Calibri"/>
                        </a:rPr>
                        <a:t>3.28</a:t>
                      </a:r>
                    </a:p>
                  </a:txBody>
                  <a:tcPr marL="5550" marR="5550" marT="5550" marB="0" anchor="b">
                    <a:lnL>
                      <a:noFill/>
                    </a:lnL>
                    <a:lnR>
                      <a:noFill/>
                    </a:lnR>
                    <a:lnT>
                      <a:noFill/>
                    </a:lnT>
                    <a:lnB>
                      <a:noFill/>
                    </a:lnB>
                    <a:solidFill>
                      <a:srgbClr val="B7DDE8"/>
                    </a:solidFill>
                  </a:tcPr>
                </a:tc>
                <a:tc>
                  <a:txBody>
                    <a:bodyPr/>
                    <a:lstStyle/>
                    <a:p>
                      <a:pPr algn="r" fontAlgn="b"/>
                      <a:r>
                        <a:rPr lang="en-US" sz="600" b="0" i="0" u="none" strike="noStrike">
                          <a:solidFill>
                            <a:srgbClr val="000000"/>
                          </a:solidFill>
                          <a:effectLst/>
                          <a:latin typeface="Calibri"/>
                        </a:rPr>
                        <a:t>1.16</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4F2F7"/>
                    </a:solidFill>
                  </a:tcPr>
                </a:tc>
                <a:tc>
                  <a:txBody>
                    <a:bodyPr/>
                    <a:lstStyle/>
                    <a:p>
                      <a:pPr algn="r" fontAlgn="b"/>
                      <a:r>
                        <a:rPr lang="en-US" sz="600" b="0" i="0" u="none" strike="noStrike">
                          <a:solidFill>
                            <a:srgbClr val="000000"/>
                          </a:solidFill>
                          <a:effectLst/>
                          <a:latin typeface="Calibri"/>
                        </a:rPr>
                        <a:t>13.05</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8F7CC0"/>
                    </a:solidFill>
                  </a:tcPr>
                </a:tc>
              </a:tr>
              <a:tr h="121266">
                <a:tc>
                  <a:txBody>
                    <a:bodyPr/>
                    <a:lstStyle/>
                    <a:p>
                      <a:pPr algn="l" fontAlgn="b"/>
                      <a:r>
                        <a:rPr lang="en-US" sz="600" b="1" i="0" u="none" strike="noStrike" dirty="0" smtClean="0">
                          <a:solidFill>
                            <a:srgbClr val="000000"/>
                          </a:solidFill>
                          <a:effectLst/>
                          <a:latin typeface="Calibri"/>
                        </a:rPr>
                        <a:t>2010</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3.63</a:t>
                      </a:r>
                    </a:p>
                  </a:txBody>
                  <a:tcPr marL="5550" marR="5550" marT="5550" marB="0" anchor="b">
                    <a:lnL>
                      <a:noFill/>
                    </a:lnL>
                    <a:lnR>
                      <a:noFill/>
                    </a:lnR>
                    <a:lnT>
                      <a:noFill/>
                    </a:lnT>
                    <a:lnB>
                      <a:noFill/>
                    </a:lnB>
                    <a:solidFill>
                      <a:srgbClr val="B6DCE7"/>
                    </a:solidFill>
                  </a:tcPr>
                </a:tc>
                <a:tc>
                  <a:txBody>
                    <a:bodyPr/>
                    <a:lstStyle/>
                    <a:p>
                      <a:pPr algn="r" fontAlgn="b"/>
                      <a:r>
                        <a:rPr lang="en-US" sz="600" b="0" i="0" u="none" strike="noStrike">
                          <a:solidFill>
                            <a:srgbClr val="000000"/>
                          </a:solidFill>
                          <a:effectLst/>
                          <a:latin typeface="Calibri"/>
                        </a:rPr>
                        <a:t>2.85</a:t>
                      </a:r>
                    </a:p>
                  </a:txBody>
                  <a:tcPr marL="5550" marR="5550" marT="5550" marB="0" anchor="b">
                    <a:lnL>
                      <a:noFill/>
                    </a:lnL>
                    <a:lnR>
                      <a:noFill/>
                    </a:lnR>
                    <a:lnT>
                      <a:noFill/>
                    </a:lnT>
                    <a:lnB>
                      <a:noFill/>
                    </a:lnB>
                    <a:solidFill>
                      <a:srgbClr val="B7DEE8"/>
                    </a:solidFill>
                  </a:tcPr>
                </a:tc>
                <a:tc>
                  <a:txBody>
                    <a:bodyPr/>
                    <a:lstStyle/>
                    <a:p>
                      <a:pPr algn="r" fontAlgn="b"/>
                      <a:r>
                        <a:rPr lang="en-US" sz="600" b="0" i="0" u="none" strike="noStrike">
                          <a:solidFill>
                            <a:srgbClr val="000000"/>
                          </a:solidFill>
                          <a:effectLst/>
                          <a:latin typeface="Calibri"/>
                        </a:rPr>
                        <a:t>1.37</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DDEFF5"/>
                    </a:solidFill>
                  </a:tcPr>
                </a:tc>
                <a:tc>
                  <a:txBody>
                    <a:bodyPr/>
                    <a:lstStyle/>
                    <a:p>
                      <a:pPr algn="r" fontAlgn="b"/>
                      <a:r>
                        <a:rPr lang="en-US" sz="600" b="0" i="0" u="none" strike="noStrike">
                          <a:solidFill>
                            <a:srgbClr val="000000"/>
                          </a:solidFill>
                          <a:effectLst/>
                          <a:latin typeface="Calibri"/>
                        </a:rPr>
                        <a:t>1.37</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DDEFF5"/>
                    </a:solidFill>
                  </a:tcPr>
                </a:tc>
                <a:tc>
                  <a:txBody>
                    <a:bodyPr/>
                    <a:lstStyle/>
                    <a:p>
                      <a:pPr algn="r" fontAlgn="b"/>
                      <a:r>
                        <a:rPr lang="en-US" sz="600" b="0" i="0" u="none" strike="noStrike">
                          <a:solidFill>
                            <a:srgbClr val="000000"/>
                          </a:solidFill>
                          <a:effectLst/>
                          <a:latin typeface="Calibri"/>
                        </a:rPr>
                        <a:t>1.38</a:t>
                      </a:r>
                    </a:p>
                  </a:txBody>
                  <a:tcPr marL="5550" marR="5550" marT="5550" marB="0" anchor="b">
                    <a:lnL>
                      <a:noFill/>
                    </a:lnL>
                    <a:lnR>
                      <a:noFill/>
                    </a:lnR>
                    <a:lnT>
                      <a:noFill/>
                    </a:lnT>
                    <a:lnB>
                      <a:noFill/>
                    </a:lnB>
                    <a:solidFill>
                      <a:srgbClr val="DDEFF5"/>
                    </a:solidFill>
                  </a:tcPr>
                </a:tc>
                <a:tc>
                  <a:txBody>
                    <a:bodyPr/>
                    <a:lstStyle/>
                    <a:p>
                      <a:pPr algn="r" fontAlgn="b"/>
                      <a:r>
                        <a:rPr lang="en-US" sz="600" b="0" i="0" u="none" strike="noStrike">
                          <a:solidFill>
                            <a:srgbClr val="000000"/>
                          </a:solidFill>
                          <a:effectLst/>
                          <a:latin typeface="Calibri"/>
                        </a:rPr>
                        <a:t>54.34</a:t>
                      </a:r>
                    </a:p>
                  </a:txBody>
                  <a:tcPr marL="5550" marR="5550" marT="5550" marB="0" anchor="b">
                    <a:lnL>
                      <a:noFill/>
                    </a:lnL>
                    <a:lnR>
                      <a:noFill/>
                    </a:lnR>
                    <a:lnT>
                      <a:noFill/>
                    </a:lnT>
                    <a:lnB>
                      <a:noFill/>
                    </a:lnB>
                    <a:solidFill>
                      <a:srgbClr val="8158B1"/>
                    </a:solidFill>
                  </a:tcPr>
                </a:tc>
                <a:tc>
                  <a:txBody>
                    <a:bodyPr/>
                    <a:lstStyle/>
                    <a:p>
                      <a:pPr algn="r" fontAlgn="b"/>
                      <a:r>
                        <a:rPr lang="en-US" sz="600" b="0" i="0" u="none" strike="noStrike">
                          <a:solidFill>
                            <a:srgbClr val="000000"/>
                          </a:solidFill>
                          <a:effectLst/>
                          <a:latin typeface="Calibri"/>
                        </a:rPr>
                        <a:t>23.05</a:t>
                      </a:r>
                    </a:p>
                  </a:txBody>
                  <a:tcPr marL="5550" marR="5550" marT="5550" marB="0" anchor="b">
                    <a:lnL>
                      <a:noFill/>
                    </a:lnL>
                    <a:lnR>
                      <a:noFill/>
                    </a:lnR>
                    <a:lnT>
                      <a:noFill/>
                    </a:lnT>
                    <a:lnB>
                      <a:noFill/>
                    </a:lnB>
                    <a:solidFill>
                      <a:srgbClr val="A2A9D3"/>
                    </a:solidFill>
                  </a:tcPr>
                </a:tc>
                <a:tc>
                  <a:txBody>
                    <a:bodyPr/>
                    <a:lstStyle/>
                    <a:p>
                      <a:pPr algn="r" fontAlgn="b"/>
                      <a:r>
                        <a:rPr lang="en-US" sz="600" b="0" i="0" u="none" strike="noStrike">
                          <a:solidFill>
                            <a:srgbClr val="000000"/>
                          </a:solidFill>
                          <a:effectLst/>
                          <a:latin typeface="Calibri"/>
                        </a:rPr>
                        <a:t>16.94</a:t>
                      </a:r>
                    </a:p>
                  </a:txBody>
                  <a:tcPr marL="5550" marR="5550" marT="5550" marB="0" anchor="b">
                    <a:lnL>
                      <a:noFill/>
                    </a:lnL>
                    <a:lnR>
                      <a:noFill/>
                    </a:lnR>
                    <a:lnT>
                      <a:noFill/>
                    </a:lnT>
                    <a:lnB>
                      <a:noFill/>
                    </a:lnB>
                    <a:solidFill>
                      <a:srgbClr val="A8B9D9"/>
                    </a:solidFill>
                  </a:tcPr>
                </a:tc>
                <a:tc>
                  <a:txBody>
                    <a:bodyPr/>
                    <a:lstStyle/>
                    <a:p>
                      <a:pPr algn="r" fontAlgn="b"/>
                      <a:r>
                        <a:rPr lang="en-US" sz="600" b="0" i="0" u="none" strike="noStrike">
                          <a:solidFill>
                            <a:srgbClr val="000000"/>
                          </a:solidFill>
                          <a:effectLst/>
                          <a:latin typeface="Calibri"/>
                        </a:rPr>
                        <a:t>18.51</a:t>
                      </a:r>
                    </a:p>
                  </a:txBody>
                  <a:tcPr marL="5550" marR="5550" marT="5550" marB="0" anchor="b">
                    <a:lnL>
                      <a:noFill/>
                    </a:lnL>
                    <a:lnR>
                      <a:noFill/>
                    </a:lnR>
                    <a:lnT>
                      <a:noFill/>
                    </a:lnT>
                    <a:lnB>
                      <a:noFill/>
                    </a:lnB>
                    <a:solidFill>
                      <a:srgbClr val="A7B5D7"/>
                    </a:solidFill>
                  </a:tcPr>
                </a:tc>
                <a:tc>
                  <a:txBody>
                    <a:bodyPr/>
                    <a:lstStyle/>
                    <a:p>
                      <a:pPr algn="r" fontAlgn="b"/>
                      <a:r>
                        <a:rPr lang="en-US" sz="600" b="0" i="0" u="none" strike="noStrike">
                          <a:solidFill>
                            <a:srgbClr val="000000"/>
                          </a:solidFill>
                          <a:effectLst/>
                          <a:latin typeface="Calibri"/>
                        </a:rPr>
                        <a:t>4.12</a:t>
                      </a:r>
                    </a:p>
                  </a:txBody>
                  <a:tcPr marL="5550" marR="5550" marT="5550" marB="0" anchor="b">
                    <a:lnL>
                      <a:noFill/>
                    </a:lnL>
                    <a:lnR>
                      <a:noFill/>
                    </a:lnR>
                    <a:lnT>
                      <a:noFill/>
                    </a:lnT>
                    <a:lnB>
                      <a:noFill/>
                    </a:lnB>
                    <a:solidFill>
                      <a:srgbClr val="B6DAE7"/>
                    </a:solidFill>
                  </a:tcPr>
                </a:tc>
                <a:tc>
                  <a:txBody>
                    <a:bodyPr/>
                    <a:lstStyle/>
                    <a:p>
                      <a:pPr algn="r" fontAlgn="b"/>
                      <a:r>
                        <a:rPr lang="en-US" sz="600" b="0" i="0" u="none" strike="noStrike">
                          <a:solidFill>
                            <a:srgbClr val="000000"/>
                          </a:solidFill>
                          <a:effectLst/>
                          <a:latin typeface="Calibri"/>
                        </a:rPr>
                        <a:t>3.41</a:t>
                      </a:r>
                    </a:p>
                  </a:txBody>
                  <a:tcPr marL="5550" marR="5550" marT="5550" marB="0" anchor="b">
                    <a:lnL>
                      <a:noFill/>
                    </a:lnL>
                    <a:lnR>
                      <a:noFill/>
                    </a:lnR>
                    <a:lnT>
                      <a:noFill/>
                    </a:lnT>
                    <a:lnB>
                      <a:noFill/>
                    </a:lnB>
                    <a:solidFill>
                      <a:srgbClr val="B7DCE8"/>
                    </a:solidFill>
                  </a:tcPr>
                </a:tc>
                <a:tc>
                  <a:txBody>
                    <a:bodyPr/>
                    <a:lstStyle/>
                    <a:p>
                      <a:pPr algn="r" fontAlgn="b"/>
                      <a:r>
                        <a:rPr lang="en-US" sz="600" b="0" i="0" u="none" strike="noStrike">
                          <a:solidFill>
                            <a:srgbClr val="000000"/>
                          </a:solidFill>
                          <a:effectLst/>
                          <a:latin typeface="Calibri"/>
                        </a:rPr>
                        <a:t>1.59</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D6ECF3"/>
                    </a:solidFill>
                  </a:tcPr>
                </a:tc>
                <a:tc>
                  <a:txBody>
                    <a:bodyPr/>
                    <a:lstStyle/>
                    <a:p>
                      <a:pPr algn="r" fontAlgn="b"/>
                      <a:r>
                        <a:rPr lang="en-US" sz="600" b="0" i="0" u="none" strike="noStrike">
                          <a:solidFill>
                            <a:srgbClr val="000000"/>
                          </a:solidFill>
                          <a:effectLst/>
                          <a:latin typeface="Calibri"/>
                        </a:rPr>
                        <a:t>11.05</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995CA"/>
                    </a:solidFill>
                  </a:tcPr>
                </a:tc>
              </a:tr>
              <a:tr h="121266">
                <a:tc>
                  <a:txBody>
                    <a:bodyPr/>
                    <a:lstStyle/>
                    <a:p>
                      <a:pPr algn="l" fontAlgn="b"/>
                      <a:r>
                        <a:rPr lang="en-US" sz="600" b="1" i="0" u="none" strike="noStrike" dirty="0" smtClean="0">
                          <a:solidFill>
                            <a:srgbClr val="000000"/>
                          </a:solidFill>
                          <a:effectLst/>
                          <a:latin typeface="Calibri"/>
                        </a:rPr>
                        <a:t>2011</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2.49</a:t>
                      </a:r>
                    </a:p>
                  </a:txBody>
                  <a:tcPr marL="5550" marR="5550" marT="5550" marB="0" anchor="b">
                    <a:lnL>
                      <a:noFill/>
                    </a:lnL>
                    <a:lnR>
                      <a:noFill/>
                    </a:lnR>
                    <a:lnT>
                      <a:noFill/>
                    </a:lnT>
                    <a:lnB>
                      <a:noFill/>
                    </a:lnB>
                    <a:solidFill>
                      <a:srgbClr val="B9DFE9"/>
                    </a:solidFill>
                  </a:tcPr>
                </a:tc>
                <a:tc>
                  <a:txBody>
                    <a:bodyPr/>
                    <a:lstStyle/>
                    <a:p>
                      <a:pPr algn="r" fontAlgn="b"/>
                      <a:r>
                        <a:rPr lang="en-US" sz="600" b="0" i="0" u="none" strike="noStrike">
                          <a:solidFill>
                            <a:srgbClr val="000000"/>
                          </a:solidFill>
                          <a:effectLst/>
                          <a:latin typeface="Calibri"/>
                        </a:rPr>
                        <a:t>1.48</a:t>
                      </a:r>
                    </a:p>
                  </a:txBody>
                  <a:tcPr marL="5550" marR="5550" marT="5550" marB="0" anchor="b">
                    <a:lnL>
                      <a:noFill/>
                    </a:lnL>
                    <a:lnR>
                      <a:noFill/>
                    </a:lnR>
                    <a:lnT>
                      <a:noFill/>
                    </a:lnT>
                    <a:lnB>
                      <a:noFill/>
                    </a:lnB>
                    <a:solidFill>
                      <a:srgbClr val="D9EDF4"/>
                    </a:solidFill>
                  </a:tcPr>
                </a:tc>
                <a:tc>
                  <a:txBody>
                    <a:bodyPr/>
                    <a:lstStyle/>
                    <a:p>
                      <a:pPr algn="r" fontAlgn="b"/>
                      <a:r>
                        <a:rPr lang="en-US" sz="600" b="0" i="0" u="none" strike="noStrike">
                          <a:solidFill>
                            <a:srgbClr val="000000"/>
                          </a:solidFill>
                          <a:effectLst/>
                          <a:latin typeface="Calibri"/>
                        </a:rPr>
                        <a:t>1.46</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DAEEF4"/>
                    </a:solidFill>
                  </a:tcPr>
                </a:tc>
                <a:tc>
                  <a:txBody>
                    <a:bodyPr/>
                    <a:lstStyle/>
                    <a:p>
                      <a:pPr algn="r" fontAlgn="b"/>
                      <a:r>
                        <a:rPr lang="en-US" sz="600" b="0" i="0" u="none" strike="noStrike">
                          <a:solidFill>
                            <a:srgbClr val="000000"/>
                          </a:solidFill>
                          <a:effectLst/>
                          <a:latin typeface="Calibri"/>
                        </a:rPr>
                        <a:t>1.49</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D9EDF4"/>
                    </a:solidFill>
                  </a:tcPr>
                </a:tc>
                <a:tc>
                  <a:txBody>
                    <a:bodyPr/>
                    <a:lstStyle/>
                    <a:p>
                      <a:pPr algn="r" fontAlgn="b"/>
                      <a:r>
                        <a:rPr lang="en-US" sz="600" b="0" i="0" u="none" strike="noStrike">
                          <a:solidFill>
                            <a:srgbClr val="000000"/>
                          </a:solidFill>
                          <a:effectLst/>
                          <a:latin typeface="Calibri"/>
                        </a:rPr>
                        <a:t>19.67</a:t>
                      </a:r>
                    </a:p>
                  </a:txBody>
                  <a:tcPr marL="5550" marR="5550" marT="5550" marB="0" anchor="b">
                    <a:lnL>
                      <a:noFill/>
                    </a:lnL>
                    <a:lnR>
                      <a:noFill/>
                    </a:lnR>
                    <a:lnT>
                      <a:noFill/>
                    </a:lnT>
                    <a:lnB>
                      <a:noFill/>
                    </a:lnB>
                    <a:solidFill>
                      <a:srgbClr val="A5B2D6"/>
                    </a:solidFill>
                  </a:tcPr>
                </a:tc>
                <a:tc>
                  <a:txBody>
                    <a:bodyPr/>
                    <a:lstStyle/>
                    <a:p>
                      <a:pPr algn="r" fontAlgn="b"/>
                      <a:r>
                        <a:rPr lang="en-US" sz="600" b="0" i="0" u="none" strike="noStrike">
                          <a:solidFill>
                            <a:srgbClr val="000000"/>
                          </a:solidFill>
                          <a:effectLst/>
                          <a:latin typeface="Calibri"/>
                        </a:rPr>
                        <a:t>56.78</a:t>
                      </a:r>
                    </a:p>
                  </a:txBody>
                  <a:tcPr marL="5550" marR="5550" marT="5550" marB="0" anchor="b">
                    <a:lnL>
                      <a:noFill/>
                    </a:lnL>
                    <a:lnR>
                      <a:noFill/>
                    </a:lnR>
                    <a:lnT>
                      <a:noFill/>
                    </a:lnT>
                    <a:lnB>
                      <a:noFill/>
                    </a:lnB>
                    <a:solidFill>
                      <a:srgbClr val="7E52AE"/>
                    </a:solidFill>
                  </a:tcPr>
                </a:tc>
                <a:tc>
                  <a:txBody>
                    <a:bodyPr/>
                    <a:lstStyle/>
                    <a:p>
                      <a:pPr algn="r" fontAlgn="b"/>
                      <a:r>
                        <a:rPr lang="en-US" sz="600" b="0" i="0" u="none" strike="noStrike">
                          <a:solidFill>
                            <a:srgbClr val="000000"/>
                          </a:solidFill>
                          <a:effectLst/>
                          <a:latin typeface="Calibri"/>
                        </a:rPr>
                        <a:t>33.63</a:t>
                      </a:r>
                    </a:p>
                  </a:txBody>
                  <a:tcPr marL="5550" marR="5550" marT="5550" marB="0" anchor="b">
                    <a:lnL>
                      <a:noFill/>
                    </a:lnL>
                    <a:lnR>
                      <a:noFill/>
                    </a:lnR>
                    <a:lnT>
                      <a:noFill/>
                    </a:lnT>
                    <a:lnB>
                      <a:noFill/>
                    </a:lnB>
                    <a:solidFill>
                      <a:srgbClr val="978EC7"/>
                    </a:solidFill>
                  </a:tcPr>
                </a:tc>
                <a:tc>
                  <a:txBody>
                    <a:bodyPr/>
                    <a:lstStyle/>
                    <a:p>
                      <a:pPr algn="r" fontAlgn="b"/>
                      <a:r>
                        <a:rPr lang="en-US" sz="600" b="0" i="0" u="none" strike="noStrike">
                          <a:solidFill>
                            <a:srgbClr val="000000"/>
                          </a:solidFill>
                          <a:effectLst/>
                          <a:latin typeface="Calibri"/>
                        </a:rPr>
                        <a:t>33.28</a:t>
                      </a:r>
                    </a:p>
                  </a:txBody>
                  <a:tcPr marL="5550" marR="5550" marT="5550" marB="0" anchor="b">
                    <a:lnL>
                      <a:noFill/>
                    </a:lnL>
                    <a:lnR>
                      <a:noFill/>
                    </a:lnR>
                    <a:lnT>
                      <a:noFill/>
                    </a:lnT>
                    <a:lnB>
                      <a:noFill/>
                    </a:lnB>
                    <a:solidFill>
                      <a:srgbClr val="978FC8"/>
                    </a:solidFill>
                  </a:tcPr>
                </a:tc>
                <a:tc>
                  <a:txBody>
                    <a:bodyPr/>
                    <a:lstStyle/>
                    <a:p>
                      <a:pPr algn="r" fontAlgn="b"/>
                      <a:r>
                        <a:rPr lang="en-US" sz="600" b="0" i="0" u="none" strike="noStrike">
                          <a:solidFill>
                            <a:srgbClr val="000000"/>
                          </a:solidFill>
                          <a:effectLst/>
                          <a:latin typeface="Calibri"/>
                        </a:rPr>
                        <a:t>34.13</a:t>
                      </a:r>
                    </a:p>
                  </a:txBody>
                  <a:tcPr marL="5550" marR="5550" marT="5550" marB="0" anchor="b">
                    <a:lnL>
                      <a:noFill/>
                    </a:lnL>
                    <a:lnR>
                      <a:noFill/>
                    </a:lnR>
                    <a:lnT>
                      <a:noFill/>
                    </a:lnT>
                    <a:lnB>
                      <a:noFill/>
                    </a:lnB>
                    <a:solidFill>
                      <a:srgbClr val="968DC7"/>
                    </a:solidFill>
                  </a:tcPr>
                </a:tc>
                <a:tc>
                  <a:txBody>
                    <a:bodyPr/>
                    <a:lstStyle/>
                    <a:p>
                      <a:pPr algn="r" fontAlgn="b"/>
                      <a:r>
                        <a:rPr lang="en-US" sz="600" b="0" i="0" u="none" strike="noStrike">
                          <a:solidFill>
                            <a:srgbClr val="000000"/>
                          </a:solidFill>
                          <a:effectLst/>
                          <a:latin typeface="Calibri"/>
                        </a:rPr>
                        <a:t>13.48</a:t>
                      </a:r>
                    </a:p>
                  </a:txBody>
                  <a:tcPr marL="5550" marR="5550" marT="5550" marB="0" anchor="b">
                    <a:lnL>
                      <a:noFill/>
                    </a:lnL>
                    <a:lnR>
                      <a:noFill/>
                    </a:lnR>
                    <a:lnT>
                      <a:noFill/>
                    </a:lnT>
                    <a:lnB>
                      <a:noFill/>
                    </a:lnB>
                    <a:solidFill>
                      <a:srgbClr val="ACC2DD"/>
                    </a:solidFill>
                  </a:tcPr>
                </a:tc>
                <a:tc>
                  <a:txBody>
                    <a:bodyPr/>
                    <a:lstStyle/>
                    <a:p>
                      <a:pPr algn="r" fontAlgn="b"/>
                      <a:r>
                        <a:rPr lang="en-US" sz="600" b="0" i="0" u="none" strike="noStrike">
                          <a:solidFill>
                            <a:srgbClr val="000000"/>
                          </a:solidFill>
                          <a:effectLst/>
                          <a:latin typeface="Calibri"/>
                        </a:rPr>
                        <a:t>6.32</a:t>
                      </a:r>
                    </a:p>
                  </a:txBody>
                  <a:tcPr marL="5550" marR="5550" marT="5550" marB="0" anchor="b">
                    <a:lnL>
                      <a:noFill/>
                    </a:lnL>
                    <a:lnR>
                      <a:noFill/>
                    </a:lnR>
                    <a:lnT>
                      <a:noFill/>
                    </a:lnT>
                    <a:lnB>
                      <a:noFill/>
                    </a:lnB>
                    <a:solidFill>
                      <a:srgbClr val="B3D5E4"/>
                    </a:solidFill>
                  </a:tcPr>
                </a:tc>
                <a:tc>
                  <a:txBody>
                    <a:bodyPr/>
                    <a:lstStyle/>
                    <a:p>
                      <a:pPr algn="r" fontAlgn="b"/>
                      <a:r>
                        <a:rPr lang="en-US" sz="600" b="0" i="0" u="none" strike="noStrike">
                          <a:solidFill>
                            <a:srgbClr val="000000"/>
                          </a:solidFill>
                          <a:effectLst/>
                          <a:latin typeface="Calibri"/>
                        </a:rPr>
                        <a:t>2.52</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B8DFE9"/>
                    </a:solidFill>
                  </a:tcPr>
                </a:tc>
                <a:tc>
                  <a:txBody>
                    <a:bodyPr/>
                    <a:lstStyle/>
                    <a:p>
                      <a:pPr algn="r" fontAlgn="b"/>
                      <a:r>
                        <a:rPr lang="en-US" sz="600" b="0" i="0" u="none" strike="noStrike">
                          <a:solidFill>
                            <a:srgbClr val="000000"/>
                          </a:solidFill>
                          <a:effectLst/>
                          <a:latin typeface="Calibri"/>
                        </a:rPr>
                        <a:t>17.23</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7B49AB"/>
                    </a:solidFill>
                  </a:tcPr>
                </a:tc>
              </a:tr>
              <a:tr h="121266">
                <a:tc>
                  <a:txBody>
                    <a:bodyPr/>
                    <a:lstStyle/>
                    <a:p>
                      <a:pPr algn="l" fontAlgn="b"/>
                      <a:r>
                        <a:rPr lang="en-US" sz="600" b="1" i="0" u="none" strike="noStrike" dirty="0" smtClean="0">
                          <a:solidFill>
                            <a:srgbClr val="000000"/>
                          </a:solidFill>
                          <a:effectLst/>
                          <a:latin typeface="Calibri"/>
                        </a:rPr>
                        <a:t>2012</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2.50</a:t>
                      </a:r>
                    </a:p>
                  </a:txBody>
                  <a:tcPr marL="5550" marR="5550" marT="5550" marB="0" anchor="b">
                    <a:lnL>
                      <a:noFill/>
                    </a:lnL>
                    <a:lnR>
                      <a:noFill/>
                    </a:lnR>
                    <a:lnT>
                      <a:noFill/>
                    </a:lnT>
                    <a:lnB>
                      <a:noFill/>
                    </a:lnB>
                    <a:solidFill>
                      <a:srgbClr val="B9DFE9"/>
                    </a:solidFill>
                  </a:tcPr>
                </a:tc>
                <a:tc>
                  <a:txBody>
                    <a:bodyPr/>
                    <a:lstStyle/>
                    <a:p>
                      <a:pPr algn="r" fontAlgn="b"/>
                      <a:r>
                        <a:rPr lang="en-US" sz="600" b="0" i="0" u="none" strike="noStrike">
                          <a:solidFill>
                            <a:srgbClr val="000000"/>
                          </a:solidFill>
                          <a:effectLst/>
                          <a:latin typeface="Calibri"/>
                        </a:rPr>
                        <a:t>2.38</a:t>
                      </a:r>
                    </a:p>
                  </a:txBody>
                  <a:tcPr marL="5550" marR="5550" marT="5550" marB="0" anchor="b">
                    <a:lnL>
                      <a:noFill/>
                    </a:lnL>
                    <a:lnR>
                      <a:noFill/>
                    </a:lnR>
                    <a:lnT>
                      <a:noFill/>
                    </a:lnT>
                    <a:lnB>
                      <a:noFill/>
                    </a:lnB>
                    <a:solidFill>
                      <a:srgbClr val="BCE1EA"/>
                    </a:solidFill>
                  </a:tcPr>
                </a:tc>
                <a:tc>
                  <a:txBody>
                    <a:bodyPr/>
                    <a:lstStyle/>
                    <a:p>
                      <a:pPr algn="r" fontAlgn="b"/>
                      <a:r>
                        <a:rPr lang="en-US" sz="600" b="0" i="0" u="none" strike="noStrike">
                          <a:solidFill>
                            <a:srgbClr val="000000"/>
                          </a:solidFill>
                          <a:effectLst/>
                          <a:latin typeface="Calibri"/>
                        </a:rPr>
                        <a:t>2.43</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BBE0EA"/>
                    </a:solidFill>
                  </a:tcPr>
                </a:tc>
                <a:tc>
                  <a:txBody>
                    <a:bodyPr/>
                    <a:lstStyle/>
                    <a:p>
                      <a:pPr algn="r" fontAlgn="b"/>
                      <a:r>
                        <a:rPr lang="en-US" sz="600" b="0" i="0" u="none" strike="noStrike">
                          <a:solidFill>
                            <a:srgbClr val="000000"/>
                          </a:solidFill>
                          <a:effectLst/>
                          <a:latin typeface="Calibri"/>
                        </a:rPr>
                        <a:t>2.43</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BBE0EA"/>
                    </a:solidFill>
                  </a:tcPr>
                </a:tc>
                <a:tc>
                  <a:txBody>
                    <a:bodyPr/>
                    <a:lstStyle/>
                    <a:p>
                      <a:pPr algn="r" fontAlgn="b"/>
                      <a:r>
                        <a:rPr lang="en-US" sz="600" b="0" i="0" u="none" strike="noStrike">
                          <a:solidFill>
                            <a:srgbClr val="000000"/>
                          </a:solidFill>
                          <a:effectLst/>
                          <a:latin typeface="Calibri"/>
                        </a:rPr>
                        <a:t>2.48</a:t>
                      </a:r>
                    </a:p>
                  </a:txBody>
                  <a:tcPr marL="5550" marR="5550" marT="5550" marB="0" anchor="b">
                    <a:lnL>
                      <a:noFill/>
                    </a:lnL>
                    <a:lnR>
                      <a:noFill/>
                    </a:lnR>
                    <a:lnT>
                      <a:noFill/>
                    </a:lnT>
                    <a:lnB>
                      <a:noFill/>
                    </a:lnB>
                    <a:solidFill>
                      <a:srgbClr val="B9DFE9"/>
                    </a:solidFill>
                  </a:tcPr>
                </a:tc>
                <a:tc>
                  <a:txBody>
                    <a:bodyPr/>
                    <a:lstStyle/>
                    <a:p>
                      <a:pPr algn="r" fontAlgn="b"/>
                      <a:r>
                        <a:rPr lang="en-US" sz="600" b="0" i="0" u="none" strike="noStrike">
                          <a:solidFill>
                            <a:srgbClr val="000000"/>
                          </a:solidFill>
                          <a:effectLst/>
                          <a:latin typeface="Calibri"/>
                        </a:rPr>
                        <a:t>5.30</a:t>
                      </a:r>
                    </a:p>
                  </a:txBody>
                  <a:tcPr marL="5550" marR="5550" marT="5550" marB="0" anchor="b">
                    <a:lnL>
                      <a:noFill/>
                    </a:lnL>
                    <a:lnR>
                      <a:noFill/>
                    </a:lnR>
                    <a:lnT>
                      <a:noFill/>
                    </a:lnT>
                    <a:lnB>
                      <a:noFill/>
                    </a:lnB>
                    <a:solidFill>
                      <a:srgbClr val="B5D7E6"/>
                    </a:solidFill>
                  </a:tcPr>
                </a:tc>
                <a:tc>
                  <a:txBody>
                    <a:bodyPr/>
                    <a:lstStyle/>
                    <a:p>
                      <a:pPr algn="r" fontAlgn="b"/>
                      <a:r>
                        <a:rPr lang="en-US" sz="600" b="0" i="0" u="none" strike="noStrike">
                          <a:solidFill>
                            <a:srgbClr val="000000"/>
                          </a:solidFill>
                          <a:effectLst/>
                          <a:latin typeface="Calibri"/>
                        </a:rPr>
                        <a:t>4.14</a:t>
                      </a:r>
                    </a:p>
                  </a:txBody>
                  <a:tcPr marL="5550" marR="5550" marT="5550" marB="0" anchor="b">
                    <a:lnL>
                      <a:noFill/>
                    </a:lnL>
                    <a:lnR>
                      <a:noFill/>
                    </a:lnR>
                    <a:lnT>
                      <a:noFill/>
                    </a:lnT>
                    <a:lnB>
                      <a:noFill/>
                    </a:lnB>
                    <a:solidFill>
                      <a:srgbClr val="B6DAE7"/>
                    </a:solidFill>
                  </a:tcPr>
                </a:tc>
                <a:tc>
                  <a:txBody>
                    <a:bodyPr/>
                    <a:lstStyle/>
                    <a:p>
                      <a:pPr algn="r" fontAlgn="b"/>
                      <a:r>
                        <a:rPr lang="en-US" sz="600" b="0" i="0" u="none" strike="noStrike">
                          <a:solidFill>
                            <a:srgbClr val="000000"/>
                          </a:solidFill>
                          <a:effectLst/>
                          <a:latin typeface="Calibri"/>
                        </a:rPr>
                        <a:t>5.77</a:t>
                      </a:r>
                    </a:p>
                  </a:txBody>
                  <a:tcPr marL="5550" marR="5550" marT="5550" marB="0" anchor="b">
                    <a:lnL>
                      <a:noFill/>
                    </a:lnL>
                    <a:lnR>
                      <a:noFill/>
                    </a:lnR>
                    <a:lnT>
                      <a:noFill/>
                    </a:lnT>
                    <a:lnB>
                      <a:noFill/>
                    </a:lnB>
                    <a:solidFill>
                      <a:srgbClr val="B4D6E5"/>
                    </a:solidFill>
                  </a:tcPr>
                </a:tc>
                <a:tc>
                  <a:txBody>
                    <a:bodyPr/>
                    <a:lstStyle/>
                    <a:p>
                      <a:pPr algn="r" fontAlgn="b"/>
                      <a:r>
                        <a:rPr lang="en-US" sz="600" b="0" i="0" u="none" strike="noStrike">
                          <a:solidFill>
                            <a:srgbClr val="000000"/>
                          </a:solidFill>
                          <a:effectLst/>
                          <a:latin typeface="Calibri"/>
                        </a:rPr>
                        <a:t>2.51</a:t>
                      </a:r>
                    </a:p>
                  </a:txBody>
                  <a:tcPr marL="5550" marR="5550" marT="5550" marB="0" anchor="b">
                    <a:lnL>
                      <a:noFill/>
                    </a:lnL>
                    <a:lnR>
                      <a:noFill/>
                    </a:lnR>
                    <a:lnT>
                      <a:noFill/>
                    </a:lnT>
                    <a:lnB>
                      <a:noFill/>
                    </a:lnB>
                    <a:solidFill>
                      <a:srgbClr val="B8DFE9"/>
                    </a:solidFill>
                  </a:tcPr>
                </a:tc>
                <a:tc>
                  <a:txBody>
                    <a:bodyPr/>
                    <a:lstStyle/>
                    <a:p>
                      <a:pPr algn="r" fontAlgn="b"/>
                      <a:r>
                        <a:rPr lang="en-US" sz="600" b="0" i="0" u="none" strike="noStrike">
                          <a:solidFill>
                            <a:srgbClr val="000000"/>
                          </a:solidFill>
                          <a:effectLst/>
                          <a:latin typeface="Calibri"/>
                        </a:rPr>
                        <a:t>1.12</a:t>
                      </a:r>
                    </a:p>
                  </a:txBody>
                  <a:tcPr marL="5550" marR="5550" marT="5550" marB="0" anchor="b">
                    <a:lnL>
                      <a:noFill/>
                    </a:lnL>
                    <a:lnR>
                      <a:noFill/>
                    </a:lnR>
                    <a:lnT>
                      <a:noFill/>
                    </a:lnT>
                    <a:lnB>
                      <a:noFill/>
                    </a:lnB>
                    <a:solidFill>
                      <a:srgbClr val="E5F2F8"/>
                    </a:solidFill>
                  </a:tcPr>
                </a:tc>
                <a:tc>
                  <a:txBody>
                    <a:bodyPr/>
                    <a:lstStyle/>
                    <a:p>
                      <a:pPr algn="r" fontAlgn="b"/>
                      <a:r>
                        <a:rPr lang="en-US" sz="600" b="0" i="0" u="none" strike="noStrike">
                          <a:solidFill>
                            <a:srgbClr val="000000"/>
                          </a:solidFill>
                          <a:effectLst/>
                          <a:latin typeface="Calibri"/>
                        </a:rPr>
                        <a:t>0.61</a:t>
                      </a:r>
                    </a:p>
                  </a:txBody>
                  <a:tcPr marL="5550" marR="5550" marT="5550" marB="0" anchor="b">
                    <a:lnL>
                      <a:noFill/>
                    </a:lnL>
                    <a:lnR>
                      <a:noFill/>
                    </a:lnR>
                    <a:lnT>
                      <a:noFill/>
                    </a:lnT>
                    <a:lnB>
                      <a:noFill/>
                    </a:lnB>
                    <a:solidFill>
                      <a:srgbClr val="F5F9FD"/>
                    </a:solidFill>
                  </a:tcPr>
                </a:tc>
                <a:tc>
                  <a:txBody>
                    <a:bodyPr/>
                    <a:lstStyle/>
                    <a:p>
                      <a:pPr algn="r" fontAlgn="b"/>
                      <a:r>
                        <a:rPr lang="en-US" sz="600" b="0" i="0" u="none" strike="noStrike">
                          <a:solidFill>
                            <a:srgbClr val="000000"/>
                          </a:solidFill>
                          <a:effectLst/>
                          <a:latin typeface="Calibri"/>
                        </a:rPr>
                        <a:t>0.56</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F7FAFE"/>
                    </a:solidFill>
                  </a:tcPr>
                </a:tc>
                <a:tc>
                  <a:txBody>
                    <a:bodyPr/>
                    <a:lstStyle/>
                    <a:p>
                      <a:pPr algn="r" fontAlgn="b"/>
                      <a:r>
                        <a:rPr lang="en-US" sz="600" b="0" i="0" u="none" strike="noStrike">
                          <a:solidFill>
                            <a:srgbClr val="000000"/>
                          </a:solidFill>
                          <a:effectLst/>
                          <a:latin typeface="Calibri"/>
                        </a:rPr>
                        <a:t>2.69</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EEF7FA"/>
                    </a:solidFill>
                  </a:tcPr>
                </a:tc>
              </a:tr>
              <a:tr h="121266">
                <a:tc>
                  <a:txBody>
                    <a:bodyPr/>
                    <a:lstStyle/>
                    <a:p>
                      <a:pPr algn="l" fontAlgn="b"/>
                      <a:r>
                        <a:rPr lang="en-US" sz="600" b="1" i="0" u="none" strike="noStrike" dirty="0" smtClean="0">
                          <a:solidFill>
                            <a:srgbClr val="000000"/>
                          </a:solidFill>
                          <a:effectLst/>
                          <a:latin typeface="Calibri"/>
                        </a:rPr>
                        <a:t>2013</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0.80</a:t>
                      </a:r>
                    </a:p>
                  </a:txBody>
                  <a:tcPr marL="5550" marR="5550" marT="5550" marB="0" anchor="b">
                    <a:lnL>
                      <a:noFill/>
                    </a:lnL>
                    <a:lnR>
                      <a:noFill/>
                    </a:lnR>
                    <a:lnT>
                      <a:noFill/>
                    </a:lnT>
                    <a:lnB>
                      <a:noFill/>
                    </a:lnB>
                    <a:solidFill>
                      <a:srgbClr val="EFF7FB"/>
                    </a:solidFill>
                  </a:tcPr>
                </a:tc>
                <a:tc>
                  <a:txBody>
                    <a:bodyPr/>
                    <a:lstStyle/>
                    <a:p>
                      <a:pPr algn="r" fontAlgn="b"/>
                      <a:r>
                        <a:rPr lang="en-US" sz="600" b="0" i="0" u="none" strike="noStrike">
                          <a:solidFill>
                            <a:srgbClr val="000000"/>
                          </a:solidFill>
                          <a:effectLst/>
                          <a:latin typeface="Calibri"/>
                        </a:rPr>
                        <a:t>1.06</a:t>
                      </a:r>
                    </a:p>
                  </a:txBody>
                  <a:tcPr marL="5550" marR="5550" marT="5550" marB="0" anchor="b">
                    <a:lnL>
                      <a:noFill/>
                    </a:lnL>
                    <a:lnR>
                      <a:noFill/>
                    </a:lnR>
                    <a:lnT>
                      <a:noFill/>
                    </a:lnT>
                    <a:lnB>
                      <a:noFill/>
                    </a:lnB>
                    <a:solidFill>
                      <a:srgbClr val="E7F3F8"/>
                    </a:solidFill>
                  </a:tcPr>
                </a:tc>
                <a:tc>
                  <a:txBody>
                    <a:bodyPr/>
                    <a:lstStyle/>
                    <a:p>
                      <a:pPr algn="r" fontAlgn="b"/>
                      <a:r>
                        <a:rPr lang="en-US" sz="600" b="0" i="0" u="none" strike="noStrike">
                          <a:solidFill>
                            <a:srgbClr val="000000"/>
                          </a:solidFill>
                          <a:effectLst/>
                          <a:latin typeface="Calibri"/>
                        </a:rPr>
                        <a:t>0.94</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EBF5FA"/>
                    </a:solidFill>
                  </a:tcPr>
                </a:tc>
                <a:tc>
                  <a:txBody>
                    <a:bodyPr/>
                    <a:lstStyle/>
                    <a:p>
                      <a:pPr algn="r" fontAlgn="b"/>
                      <a:r>
                        <a:rPr lang="en-US" sz="600" b="0" i="0" u="none" strike="noStrike">
                          <a:solidFill>
                            <a:srgbClr val="000000"/>
                          </a:solidFill>
                          <a:effectLst/>
                          <a:latin typeface="Calibri"/>
                        </a:rPr>
                        <a:t>1.00</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E9F4F9"/>
                    </a:solidFill>
                  </a:tcPr>
                </a:tc>
                <a:tc>
                  <a:txBody>
                    <a:bodyPr/>
                    <a:lstStyle/>
                    <a:p>
                      <a:pPr algn="r" fontAlgn="b"/>
                      <a:r>
                        <a:rPr lang="en-US" sz="600" b="0" i="0" u="none" strike="noStrike">
                          <a:solidFill>
                            <a:srgbClr val="000000"/>
                          </a:solidFill>
                          <a:effectLst/>
                          <a:latin typeface="Calibri"/>
                        </a:rPr>
                        <a:t>1.52</a:t>
                      </a:r>
                    </a:p>
                  </a:txBody>
                  <a:tcPr marL="5550" marR="5550" marT="5550" marB="0" anchor="b">
                    <a:lnL>
                      <a:noFill/>
                    </a:lnL>
                    <a:lnR>
                      <a:noFill/>
                    </a:lnR>
                    <a:lnT>
                      <a:noFill/>
                    </a:lnT>
                    <a:lnB>
                      <a:noFill/>
                    </a:lnB>
                    <a:solidFill>
                      <a:srgbClr val="D8EDF3"/>
                    </a:solidFill>
                  </a:tcPr>
                </a:tc>
                <a:tc>
                  <a:txBody>
                    <a:bodyPr/>
                    <a:lstStyle/>
                    <a:p>
                      <a:pPr algn="r" fontAlgn="b"/>
                      <a:r>
                        <a:rPr lang="en-US" sz="600" b="0" i="0" u="none" strike="noStrike">
                          <a:solidFill>
                            <a:srgbClr val="000000"/>
                          </a:solidFill>
                          <a:effectLst/>
                          <a:latin typeface="Calibri"/>
                        </a:rPr>
                        <a:t>2.57</a:t>
                      </a:r>
                    </a:p>
                  </a:txBody>
                  <a:tcPr marL="5550" marR="5550" marT="5550" marB="0" anchor="b">
                    <a:lnL>
                      <a:noFill/>
                    </a:lnL>
                    <a:lnR>
                      <a:noFill/>
                    </a:lnR>
                    <a:lnT>
                      <a:noFill/>
                    </a:lnT>
                    <a:lnB>
                      <a:noFill/>
                    </a:lnB>
                    <a:solidFill>
                      <a:srgbClr val="B7DEE8"/>
                    </a:solidFill>
                  </a:tcPr>
                </a:tc>
                <a:tc>
                  <a:txBody>
                    <a:bodyPr/>
                    <a:lstStyle/>
                    <a:p>
                      <a:pPr algn="r" fontAlgn="b"/>
                      <a:r>
                        <a:rPr lang="en-US" sz="600" b="0" i="0" u="none" strike="noStrike">
                          <a:solidFill>
                            <a:srgbClr val="000000"/>
                          </a:solidFill>
                          <a:effectLst/>
                          <a:latin typeface="Calibri"/>
                        </a:rPr>
                        <a:t>6.54</a:t>
                      </a:r>
                    </a:p>
                  </a:txBody>
                  <a:tcPr marL="5550" marR="5550" marT="5550" marB="0" anchor="b">
                    <a:lnL>
                      <a:noFill/>
                    </a:lnL>
                    <a:lnR>
                      <a:noFill/>
                    </a:lnR>
                    <a:lnT>
                      <a:noFill/>
                    </a:lnT>
                    <a:lnB>
                      <a:noFill/>
                    </a:lnB>
                    <a:solidFill>
                      <a:srgbClr val="B3D4E4"/>
                    </a:solidFill>
                  </a:tcPr>
                </a:tc>
                <a:tc>
                  <a:txBody>
                    <a:bodyPr/>
                    <a:lstStyle/>
                    <a:p>
                      <a:pPr algn="r" fontAlgn="b"/>
                      <a:r>
                        <a:rPr lang="en-US" sz="600" b="0" i="0" u="none" strike="noStrike">
                          <a:solidFill>
                            <a:srgbClr val="000000"/>
                          </a:solidFill>
                          <a:effectLst/>
                          <a:latin typeface="Calibri"/>
                        </a:rPr>
                        <a:t>9.70</a:t>
                      </a:r>
                    </a:p>
                  </a:txBody>
                  <a:tcPr marL="5550" marR="5550" marT="5550" marB="0" anchor="b">
                    <a:lnL>
                      <a:noFill/>
                    </a:lnL>
                    <a:lnR>
                      <a:noFill/>
                    </a:lnR>
                    <a:lnT>
                      <a:noFill/>
                    </a:lnT>
                    <a:lnB>
                      <a:noFill/>
                    </a:lnB>
                    <a:solidFill>
                      <a:srgbClr val="B0CCE1"/>
                    </a:solidFill>
                  </a:tcPr>
                </a:tc>
                <a:tc>
                  <a:txBody>
                    <a:bodyPr/>
                    <a:lstStyle/>
                    <a:p>
                      <a:pPr algn="r" fontAlgn="b"/>
                      <a:r>
                        <a:rPr lang="en-US" sz="600" b="0" i="0" u="none" strike="noStrike">
                          <a:solidFill>
                            <a:srgbClr val="000000"/>
                          </a:solidFill>
                          <a:effectLst/>
                          <a:latin typeface="Calibri"/>
                        </a:rPr>
                        <a:t>16.07</a:t>
                      </a:r>
                    </a:p>
                  </a:txBody>
                  <a:tcPr marL="5550" marR="5550" marT="5550" marB="0" anchor="b">
                    <a:lnL>
                      <a:noFill/>
                    </a:lnL>
                    <a:lnR>
                      <a:noFill/>
                    </a:lnR>
                    <a:lnT>
                      <a:noFill/>
                    </a:lnT>
                    <a:lnB>
                      <a:noFill/>
                    </a:lnB>
                    <a:solidFill>
                      <a:srgbClr val="A9BBDA"/>
                    </a:solidFill>
                  </a:tcPr>
                </a:tc>
                <a:tc>
                  <a:txBody>
                    <a:bodyPr/>
                    <a:lstStyle/>
                    <a:p>
                      <a:pPr algn="r" fontAlgn="b"/>
                      <a:r>
                        <a:rPr lang="en-US" sz="600" b="0" i="0" u="none" strike="noStrike">
                          <a:solidFill>
                            <a:srgbClr val="000000"/>
                          </a:solidFill>
                          <a:effectLst/>
                          <a:latin typeface="Calibri"/>
                        </a:rPr>
                        <a:t>2.50</a:t>
                      </a:r>
                    </a:p>
                  </a:txBody>
                  <a:tcPr marL="5550" marR="5550" marT="5550" marB="0" anchor="b">
                    <a:lnL>
                      <a:noFill/>
                    </a:lnL>
                    <a:lnR>
                      <a:noFill/>
                    </a:lnR>
                    <a:lnT>
                      <a:noFill/>
                    </a:lnT>
                    <a:lnB>
                      <a:noFill/>
                    </a:lnB>
                    <a:solidFill>
                      <a:srgbClr val="B9DFE9"/>
                    </a:solidFill>
                  </a:tcPr>
                </a:tc>
                <a:tc>
                  <a:txBody>
                    <a:bodyPr/>
                    <a:lstStyle/>
                    <a:p>
                      <a:pPr algn="r" fontAlgn="b"/>
                      <a:r>
                        <a:rPr lang="en-US" sz="600" b="0" i="0" u="none" strike="noStrike">
                          <a:solidFill>
                            <a:srgbClr val="000000"/>
                          </a:solidFill>
                          <a:effectLst/>
                          <a:latin typeface="Calibri"/>
                        </a:rPr>
                        <a:t>4.77</a:t>
                      </a:r>
                    </a:p>
                  </a:txBody>
                  <a:tcPr marL="5550" marR="5550" marT="5550" marB="0" anchor="b">
                    <a:lnL>
                      <a:noFill/>
                    </a:lnL>
                    <a:lnR>
                      <a:noFill/>
                    </a:lnR>
                    <a:lnT>
                      <a:noFill/>
                    </a:lnT>
                    <a:lnB>
                      <a:noFill/>
                    </a:lnB>
                    <a:solidFill>
                      <a:srgbClr val="B5D9E6"/>
                    </a:solidFill>
                  </a:tcPr>
                </a:tc>
                <a:tc>
                  <a:txBody>
                    <a:bodyPr/>
                    <a:lstStyle/>
                    <a:p>
                      <a:pPr algn="r" fontAlgn="b"/>
                      <a:r>
                        <a:rPr lang="en-US" sz="600" b="0" i="0" u="none" strike="noStrike">
                          <a:solidFill>
                            <a:srgbClr val="000000"/>
                          </a:solidFill>
                          <a:effectLst/>
                          <a:latin typeface="Calibri"/>
                        </a:rPr>
                        <a:t>2.68</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B7DEE8"/>
                    </a:solidFill>
                  </a:tcPr>
                </a:tc>
                <a:tc>
                  <a:txBody>
                    <a:bodyPr/>
                    <a:lstStyle/>
                    <a:p>
                      <a:pPr algn="r" fontAlgn="b"/>
                      <a:r>
                        <a:rPr lang="en-US" sz="600" b="0" i="0" u="none" strike="noStrike">
                          <a:solidFill>
                            <a:srgbClr val="000000"/>
                          </a:solidFill>
                          <a:effectLst/>
                          <a:latin typeface="Calibri"/>
                        </a:rPr>
                        <a:t>4.18</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BE7EF"/>
                    </a:solidFill>
                  </a:tcPr>
                </a:tc>
              </a:tr>
              <a:tr h="121266">
                <a:tc>
                  <a:txBody>
                    <a:bodyPr/>
                    <a:lstStyle/>
                    <a:p>
                      <a:pPr algn="l" fontAlgn="b"/>
                      <a:r>
                        <a:rPr lang="en-US" sz="600" b="1" i="0" u="none" strike="noStrike" dirty="0" smtClean="0">
                          <a:solidFill>
                            <a:srgbClr val="000000"/>
                          </a:solidFill>
                          <a:effectLst/>
                          <a:latin typeface="Calibri"/>
                        </a:rPr>
                        <a:t>2014</a:t>
                      </a:r>
                      <a:endParaRPr lang="en-US" sz="600" b="1" i="0" u="none" strike="noStrike" dirty="0">
                        <a:solidFill>
                          <a:srgbClr val="000000"/>
                        </a:solidFill>
                        <a:effectLst/>
                        <a:latin typeface="Calibri"/>
                      </a:endParaRPr>
                    </a:p>
                  </a:txBody>
                  <a:tcPr marL="5550" marR="5550" marT="5550" marB="0" anchor="b">
                    <a:lnL>
                      <a:noFill/>
                    </a:lnL>
                    <a:lnR>
                      <a:noFill/>
                    </a:lnR>
                    <a:lnT>
                      <a:noFill/>
                    </a:lnT>
                    <a:lnB>
                      <a:noFill/>
                    </a:lnB>
                  </a:tcPr>
                </a:tc>
                <a:tc>
                  <a:txBody>
                    <a:bodyPr/>
                    <a:lstStyle/>
                    <a:p>
                      <a:pPr algn="r" fontAlgn="b"/>
                      <a:r>
                        <a:rPr lang="en-US" sz="600" b="0" i="0" u="none" strike="noStrike">
                          <a:solidFill>
                            <a:srgbClr val="000000"/>
                          </a:solidFill>
                          <a:effectLst/>
                          <a:latin typeface="Calibri"/>
                        </a:rPr>
                        <a:t>33.71</a:t>
                      </a:r>
                    </a:p>
                  </a:txBody>
                  <a:tcPr marL="5550" marR="5550" marT="5550" marB="0" anchor="b">
                    <a:lnL>
                      <a:noFill/>
                    </a:lnL>
                    <a:lnR>
                      <a:noFill/>
                    </a:lnR>
                    <a:lnT>
                      <a:noFill/>
                    </a:lnT>
                    <a:lnB>
                      <a:noFill/>
                    </a:lnB>
                    <a:solidFill>
                      <a:srgbClr val="978EC7"/>
                    </a:solidFill>
                  </a:tcPr>
                </a:tc>
                <a:tc>
                  <a:txBody>
                    <a:bodyPr/>
                    <a:lstStyle/>
                    <a:p>
                      <a:pPr algn="r" fontAlgn="b"/>
                      <a:r>
                        <a:rPr lang="en-US" sz="600" b="0" i="0" u="none" strike="noStrike">
                          <a:solidFill>
                            <a:srgbClr val="000000"/>
                          </a:solidFill>
                          <a:effectLst/>
                          <a:latin typeface="Calibri"/>
                        </a:rPr>
                        <a:t>4.10</a:t>
                      </a:r>
                    </a:p>
                  </a:txBody>
                  <a:tcPr marL="5550" marR="5550" marT="5550" marB="0" anchor="b">
                    <a:lnL>
                      <a:noFill/>
                    </a:lnL>
                    <a:lnR>
                      <a:noFill/>
                    </a:lnR>
                    <a:lnT>
                      <a:noFill/>
                    </a:lnT>
                    <a:lnB>
                      <a:noFill/>
                    </a:lnB>
                    <a:solidFill>
                      <a:srgbClr val="B6DAE7"/>
                    </a:solidFill>
                  </a:tcPr>
                </a:tc>
                <a:tc>
                  <a:txBody>
                    <a:bodyPr/>
                    <a:lstStyle/>
                    <a:p>
                      <a:pPr algn="r" fontAlgn="b"/>
                      <a:r>
                        <a:rPr lang="en-US" sz="600" b="0" i="0" u="none" strike="noStrike">
                          <a:solidFill>
                            <a:srgbClr val="000000"/>
                          </a:solidFill>
                          <a:effectLst/>
                          <a:latin typeface="Calibri"/>
                        </a:rPr>
                        <a:t>1.91</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CCE7EF"/>
                    </a:solidFill>
                  </a:tcPr>
                </a:tc>
                <a:tc>
                  <a:txBody>
                    <a:bodyPr/>
                    <a:lstStyle/>
                    <a:p>
                      <a:pPr algn="r" fontAlgn="b"/>
                      <a:r>
                        <a:rPr lang="en-US" sz="600" b="0" i="0" u="none" strike="noStrike">
                          <a:solidFill>
                            <a:srgbClr val="000000"/>
                          </a:solidFill>
                          <a:effectLst/>
                          <a:latin typeface="Calibri"/>
                        </a:rPr>
                        <a:t>2.79</a:t>
                      </a:r>
                    </a:p>
                  </a:txBody>
                  <a:tcPr marL="5550" marR="5550" marT="5550" marB="0" anchor="b">
                    <a:lnL w="6350" cap="flat" cmpd="sng" algn="ctr">
                      <a:solidFill>
                        <a:srgbClr val="000000"/>
                      </a:solidFill>
                      <a:prstDash val="solid"/>
                      <a:round/>
                      <a:headEnd type="none" w="med" len="med"/>
                      <a:tailEnd type="none" w="med" len="med"/>
                    </a:lnL>
                    <a:lnR>
                      <a:noFill/>
                    </a:lnR>
                    <a:lnT>
                      <a:noFill/>
                    </a:lnT>
                    <a:lnB>
                      <a:noFill/>
                    </a:lnB>
                    <a:solidFill>
                      <a:srgbClr val="B7DEE8"/>
                    </a:solidFill>
                  </a:tcPr>
                </a:tc>
                <a:tc>
                  <a:txBody>
                    <a:bodyPr/>
                    <a:lstStyle/>
                    <a:p>
                      <a:pPr algn="r" fontAlgn="b"/>
                      <a:r>
                        <a:rPr lang="en-US" sz="600" b="0" i="0" u="none" strike="noStrike">
                          <a:solidFill>
                            <a:srgbClr val="000000"/>
                          </a:solidFill>
                          <a:effectLst/>
                          <a:latin typeface="Calibri"/>
                        </a:rPr>
                        <a:t>2.79</a:t>
                      </a:r>
                    </a:p>
                  </a:txBody>
                  <a:tcPr marL="5550" marR="5550" marT="5550" marB="0" anchor="b">
                    <a:lnL>
                      <a:noFill/>
                    </a:lnL>
                    <a:lnR>
                      <a:noFill/>
                    </a:lnR>
                    <a:lnT>
                      <a:noFill/>
                    </a:lnT>
                    <a:lnB>
                      <a:noFill/>
                    </a:lnB>
                    <a:solidFill>
                      <a:srgbClr val="B7DEE8"/>
                    </a:solidFill>
                  </a:tcPr>
                </a:tc>
                <a:tc>
                  <a:txBody>
                    <a:bodyPr/>
                    <a:lstStyle/>
                    <a:p>
                      <a:pPr algn="r" fontAlgn="b"/>
                      <a:r>
                        <a:rPr lang="en-US" sz="600" b="0" i="0" u="none" strike="noStrike">
                          <a:solidFill>
                            <a:srgbClr val="000000"/>
                          </a:solidFill>
                          <a:effectLst/>
                          <a:latin typeface="Calibri"/>
                        </a:rPr>
                        <a:t>21.88</a:t>
                      </a:r>
                    </a:p>
                  </a:txBody>
                  <a:tcPr marL="5550" marR="5550" marT="5550" marB="0" anchor="b">
                    <a:lnL>
                      <a:noFill/>
                    </a:lnL>
                    <a:lnR>
                      <a:noFill/>
                    </a:lnR>
                    <a:lnT>
                      <a:noFill/>
                    </a:lnT>
                    <a:lnB>
                      <a:noFill/>
                    </a:lnB>
                    <a:solidFill>
                      <a:srgbClr val="A3ACD4"/>
                    </a:solidFill>
                  </a:tcPr>
                </a:tc>
                <a:tc>
                  <a:txBody>
                    <a:bodyPr/>
                    <a:lstStyle/>
                    <a:p>
                      <a:pPr algn="r" fontAlgn="b"/>
                      <a:r>
                        <a:rPr lang="en-US" sz="600" b="0" i="0" u="none" strike="noStrike">
                          <a:solidFill>
                            <a:srgbClr val="000000"/>
                          </a:solidFill>
                          <a:effectLst/>
                          <a:latin typeface="Calibri"/>
                        </a:rPr>
                        <a:t>15.78</a:t>
                      </a:r>
                    </a:p>
                  </a:txBody>
                  <a:tcPr marL="5550" marR="5550" marT="5550" marB="0" anchor="b">
                    <a:lnL>
                      <a:noFill/>
                    </a:lnL>
                    <a:lnR>
                      <a:noFill/>
                    </a:lnR>
                    <a:lnT>
                      <a:noFill/>
                    </a:lnT>
                    <a:lnB>
                      <a:noFill/>
                    </a:lnB>
                    <a:solidFill>
                      <a:srgbClr val="A9BCDA"/>
                    </a:solidFill>
                  </a:tcPr>
                </a:tc>
                <a:tc>
                  <a:txBody>
                    <a:bodyPr/>
                    <a:lstStyle/>
                    <a:p>
                      <a:pPr algn="r" fontAlgn="b"/>
                      <a:r>
                        <a:rPr lang="en-US" sz="600" b="0" i="0" u="none" strike="noStrike">
                          <a:solidFill>
                            <a:srgbClr val="000000"/>
                          </a:solidFill>
                          <a:effectLst/>
                          <a:latin typeface="Calibri"/>
                        </a:rPr>
                        <a:t>19.52</a:t>
                      </a:r>
                    </a:p>
                  </a:txBody>
                  <a:tcPr marL="5550" marR="5550" marT="5550" marB="0" anchor="b">
                    <a:lnL>
                      <a:noFill/>
                    </a:lnL>
                    <a:lnR>
                      <a:noFill/>
                    </a:lnR>
                    <a:lnT>
                      <a:noFill/>
                    </a:lnT>
                    <a:lnB>
                      <a:noFill/>
                    </a:lnB>
                    <a:solidFill>
                      <a:srgbClr val="A6B2D6"/>
                    </a:solidFill>
                  </a:tcPr>
                </a:tc>
                <a:tc>
                  <a:txBody>
                    <a:bodyPr/>
                    <a:lstStyle/>
                    <a:p>
                      <a:pPr algn="r" fontAlgn="b"/>
                      <a:r>
                        <a:rPr lang="en-US" sz="600" b="0" i="0" u="none" strike="noStrike">
                          <a:solidFill>
                            <a:srgbClr val="000000"/>
                          </a:solidFill>
                          <a:effectLst/>
                          <a:latin typeface="Calibri"/>
                        </a:rPr>
                        <a:t>23.16</a:t>
                      </a:r>
                    </a:p>
                  </a:txBody>
                  <a:tcPr marL="5550" marR="5550" marT="5550" marB="0" anchor="b">
                    <a:lnL>
                      <a:noFill/>
                    </a:lnL>
                    <a:lnR>
                      <a:noFill/>
                    </a:lnR>
                    <a:lnT>
                      <a:noFill/>
                    </a:lnT>
                    <a:lnB>
                      <a:noFill/>
                    </a:lnB>
                    <a:solidFill>
                      <a:srgbClr val="A2A9D2"/>
                    </a:solidFill>
                  </a:tcPr>
                </a:tc>
                <a:tc>
                  <a:txBody>
                    <a:bodyPr/>
                    <a:lstStyle/>
                    <a:p>
                      <a:pPr algn="r" fontAlgn="b"/>
                      <a:r>
                        <a:rPr lang="en-US" sz="600" b="0" i="0" u="none" strike="noStrike">
                          <a:solidFill>
                            <a:srgbClr val="000000"/>
                          </a:solidFill>
                          <a:effectLst/>
                          <a:latin typeface="Calibri"/>
                        </a:rPr>
                        <a:t>9.04</a:t>
                      </a:r>
                    </a:p>
                  </a:txBody>
                  <a:tcPr marL="5550" marR="5550" marT="5550" marB="0" anchor="b">
                    <a:lnL>
                      <a:noFill/>
                    </a:lnL>
                    <a:lnR>
                      <a:noFill/>
                    </a:lnR>
                    <a:lnT>
                      <a:noFill/>
                    </a:lnT>
                    <a:lnB>
                      <a:noFill/>
                    </a:lnB>
                    <a:solidFill>
                      <a:srgbClr val="B1CEE2"/>
                    </a:solidFill>
                  </a:tcPr>
                </a:tc>
                <a:tc>
                  <a:txBody>
                    <a:bodyPr/>
                    <a:lstStyle/>
                    <a:p>
                      <a:pPr algn="r" fontAlgn="b"/>
                      <a:r>
                        <a:rPr lang="en-US" sz="600" b="0" i="0" u="none" strike="noStrike">
                          <a:solidFill>
                            <a:srgbClr val="000000"/>
                          </a:solidFill>
                          <a:effectLst/>
                          <a:latin typeface="Calibri"/>
                        </a:rPr>
                        <a:t>12.88</a:t>
                      </a:r>
                    </a:p>
                  </a:txBody>
                  <a:tcPr marL="5550" marR="5550" marT="5550" marB="0" anchor="b">
                    <a:lnL>
                      <a:noFill/>
                    </a:lnL>
                    <a:lnR>
                      <a:noFill/>
                    </a:lnR>
                    <a:lnT>
                      <a:noFill/>
                    </a:lnT>
                    <a:lnB>
                      <a:noFill/>
                    </a:lnB>
                    <a:solidFill>
                      <a:srgbClr val="ADC4DD"/>
                    </a:solidFill>
                  </a:tcPr>
                </a:tc>
                <a:tc>
                  <a:txBody>
                    <a:bodyPr/>
                    <a:lstStyle/>
                    <a:p>
                      <a:pPr algn="r" fontAlgn="b"/>
                      <a:r>
                        <a:rPr lang="en-US" sz="600" b="0" i="0" u="none" strike="noStrike">
                          <a:solidFill>
                            <a:srgbClr val="000000"/>
                          </a:solidFill>
                          <a:effectLst/>
                          <a:latin typeface="Calibri"/>
                        </a:rPr>
                        <a:t>5.92</a:t>
                      </a:r>
                    </a:p>
                  </a:txBody>
                  <a:tcPr marL="5550" marR="5550" marT="5550" marB="0" anchor="b">
                    <a:lnL>
                      <a:noFill/>
                    </a:lnL>
                    <a:lnR w="6350" cap="flat" cmpd="sng" algn="ctr">
                      <a:solidFill>
                        <a:srgbClr val="000000"/>
                      </a:solidFill>
                      <a:prstDash val="solid"/>
                      <a:round/>
                      <a:headEnd type="none" w="med" len="med"/>
                      <a:tailEnd type="none" w="med" len="med"/>
                    </a:lnR>
                    <a:lnT>
                      <a:noFill/>
                    </a:lnT>
                    <a:lnB>
                      <a:noFill/>
                    </a:lnB>
                    <a:solidFill>
                      <a:srgbClr val="B4D6E5"/>
                    </a:solidFill>
                  </a:tcPr>
                </a:tc>
                <a:tc>
                  <a:txBody>
                    <a:bodyPr/>
                    <a:lstStyle/>
                    <a:p>
                      <a:pPr algn="r" fontAlgn="b"/>
                      <a:r>
                        <a:rPr lang="en-US" sz="600" b="0" i="0" u="none" strike="noStrike">
                          <a:solidFill>
                            <a:srgbClr val="000000"/>
                          </a:solidFill>
                          <a:effectLst/>
                          <a:latin typeface="Calibri"/>
                        </a:rPr>
                        <a:t>12.79</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917FC1"/>
                    </a:solidFill>
                  </a:tcPr>
                </a:tc>
              </a:tr>
              <a:tr h="121266">
                <a:tc>
                  <a:txBody>
                    <a:bodyPr/>
                    <a:lstStyle/>
                    <a:p>
                      <a:pPr algn="l" fontAlgn="b"/>
                      <a:r>
                        <a:rPr lang="en-US" sz="600" b="1" i="0" u="none" strike="noStrike" dirty="0" smtClean="0">
                          <a:solidFill>
                            <a:srgbClr val="000000"/>
                          </a:solidFill>
                          <a:effectLst/>
                          <a:latin typeface="Calibri"/>
                        </a:rPr>
                        <a:t>2015</a:t>
                      </a:r>
                      <a:endParaRPr lang="en-US" sz="600" b="1" i="0" u="none" strike="noStrike" dirty="0">
                        <a:solidFill>
                          <a:srgbClr val="000000"/>
                        </a:solidFill>
                        <a:effectLst/>
                        <a:latin typeface="Calibri"/>
                      </a:endParaRPr>
                    </a:p>
                  </a:txBody>
                  <a:tcPr marL="5550" marR="5550" marT="5550"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b"/>
                      <a:r>
                        <a:rPr lang="en-US" sz="600" b="0" i="0" u="none" strike="noStrike">
                          <a:solidFill>
                            <a:srgbClr val="000000"/>
                          </a:solidFill>
                          <a:effectLst/>
                          <a:latin typeface="Calibri"/>
                        </a:rPr>
                        <a:t>4.08</a:t>
                      </a:r>
                    </a:p>
                  </a:txBody>
                  <a:tcPr marL="5550" marR="5550" marT="5550" marB="0" anchor="b">
                    <a:lnL>
                      <a:noFill/>
                    </a:lnL>
                    <a:lnR>
                      <a:noFill/>
                    </a:lnR>
                    <a:lnT>
                      <a:noFill/>
                    </a:lnT>
                    <a:lnB w="6350" cap="flat" cmpd="sng" algn="ctr">
                      <a:solidFill>
                        <a:srgbClr val="000000"/>
                      </a:solidFill>
                      <a:prstDash val="solid"/>
                      <a:round/>
                      <a:headEnd type="none" w="med" len="med"/>
                      <a:tailEnd type="none" w="med" len="med"/>
                    </a:lnB>
                    <a:solidFill>
                      <a:srgbClr val="B6DAE7"/>
                    </a:solidFill>
                  </a:tcPr>
                </a:tc>
                <a:tc>
                  <a:txBody>
                    <a:bodyPr/>
                    <a:lstStyle/>
                    <a:p>
                      <a:pPr algn="r" fontAlgn="b"/>
                      <a:r>
                        <a:rPr lang="en-US" sz="600" b="0" i="0" u="none" strike="noStrike">
                          <a:solidFill>
                            <a:srgbClr val="000000"/>
                          </a:solidFill>
                          <a:effectLst/>
                          <a:latin typeface="Calibri"/>
                        </a:rPr>
                        <a:t>1.04</a:t>
                      </a:r>
                    </a:p>
                  </a:txBody>
                  <a:tcPr marL="5550" marR="5550" marT="5550" marB="0" anchor="b">
                    <a:lnL>
                      <a:noFill/>
                    </a:lnL>
                    <a:lnR>
                      <a:noFill/>
                    </a:lnR>
                    <a:lnT>
                      <a:noFill/>
                    </a:lnT>
                    <a:lnB w="6350" cap="flat" cmpd="sng" algn="ctr">
                      <a:solidFill>
                        <a:srgbClr val="000000"/>
                      </a:solidFill>
                      <a:prstDash val="solid"/>
                      <a:round/>
                      <a:headEnd type="none" w="med" len="med"/>
                      <a:tailEnd type="none" w="med" len="med"/>
                    </a:lnB>
                    <a:solidFill>
                      <a:srgbClr val="E8F3F9"/>
                    </a:solidFill>
                  </a:tcPr>
                </a:tc>
                <a:tc>
                  <a:txBody>
                    <a:bodyPr/>
                    <a:lstStyle/>
                    <a:p>
                      <a:pPr algn="r" fontAlgn="b"/>
                      <a:r>
                        <a:rPr lang="en-US" sz="600" b="0" i="0" u="none" strike="noStrike">
                          <a:solidFill>
                            <a:srgbClr val="000000"/>
                          </a:solidFill>
                          <a:effectLst/>
                          <a:latin typeface="Calibri"/>
                        </a:rPr>
                        <a:t>1.18</a:t>
                      </a:r>
                    </a:p>
                  </a:txBody>
                  <a:tcPr marL="5550" marR="5550" marT="55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3F1F7"/>
                    </a:solidFill>
                  </a:tcPr>
                </a:tc>
                <a:tc>
                  <a:txBody>
                    <a:bodyPr/>
                    <a:lstStyle/>
                    <a:p>
                      <a:pPr algn="r" fontAlgn="b"/>
                      <a:r>
                        <a:rPr lang="en-US" sz="600" b="0" i="0" u="none" strike="noStrike">
                          <a:solidFill>
                            <a:srgbClr val="000000"/>
                          </a:solidFill>
                          <a:effectLst/>
                          <a:latin typeface="Calibri"/>
                        </a:rPr>
                        <a:t>2.15</a:t>
                      </a:r>
                    </a:p>
                  </a:txBody>
                  <a:tcPr marL="5550" marR="5550" marT="555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C4E4ED"/>
                    </a:solidFill>
                  </a:tcPr>
                </a:tc>
                <a:tc>
                  <a:txBody>
                    <a:bodyPr/>
                    <a:lstStyle/>
                    <a:p>
                      <a:pPr algn="r" fontAlgn="b"/>
                      <a:r>
                        <a:rPr lang="en-US" sz="600" b="0" i="0" u="none" strike="noStrike">
                          <a:solidFill>
                            <a:srgbClr val="000000"/>
                          </a:solidFill>
                          <a:effectLst/>
                          <a:latin typeface="Calibri"/>
                        </a:rPr>
                        <a:t>2.70</a:t>
                      </a:r>
                    </a:p>
                  </a:txBody>
                  <a:tcPr marL="5550" marR="5550" marT="5550" marB="0" anchor="b">
                    <a:lnL>
                      <a:noFill/>
                    </a:lnL>
                    <a:lnR>
                      <a:noFill/>
                    </a:lnR>
                    <a:lnT>
                      <a:noFill/>
                    </a:lnT>
                    <a:lnB w="6350" cap="flat" cmpd="sng" algn="ctr">
                      <a:solidFill>
                        <a:srgbClr val="000000"/>
                      </a:solidFill>
                      <a:prstDash val="solid"/>
                      <a:round/>
                      <a:headEnd type="none" w="med" len="med"/>
                      <a:tailEnd type="none" w="med" len="med"/>
                    </a:lnB>
                    <a:solidFill>
                      <a:srgbClr val="B7DEE8"/>
                    </a:solidFill>
                  </a:tcPr>
                </a:tc>
                <a:tc>
                  <a:txBody>
                    <a:bodyPr/>
                    <a:lstStyle/>
                    <a:p>
                      <a:pPr algn="r" fontAlgn="b"/>
                      <a:r>
                        <a:rPr lang="en-US" sz="600" b="0" i="0" u="none" strike="noStrike">
                          <a:solidFill>
                            <a:srgbClr val="000000"/>
                          </a:solidFill>
                          <a:effectLst/>
                          <a:latin typeface="Calibri"/>
                        </a:rPr>
                        <a:t>2.84</a:t>
                      </a:r>
                    </a:p>
                  </a:txBody>
                  <a:tcPr marL="5550" marR="5550" marT="5550" marB="0" anchor="b">
                    <a:lnL>
                      <a:noFill/>
                    </a:lnL>
                    <a:lnR>
                      <a:noFill/>
                    </a:lnR>
                    <a:lnT>
                      <a:noFill/>
                    </a:lnT>
                    <a:lnB w="6350" cap="flat" cmpd="sng" algn="ctr">
                      <a:solidFill>
                        <a:srgbClr val="000000"/>
                      </a:solidFill>
                      <a:prstDash val="solid"/>
                      <a:round/>
                      <a:headEnd type="none" w="med" len="med"/>
                      <a:tailEnd type="none" w="med" len="med"/>
                    </a:lnB>
                    <a:solidFill>
                      <a:srgbClr val="B7DEE8"/>
                    </a:solidFill>
                  </a:tcPr>
                </a:tc>
                <a:tc>
                  <a:txBody>
                    <a:bodyPr/>
                    <a:lstStyle/>
                    <a:p>
                      <a:pPr algn="r" fontAlgn="b"/>
                      <a:r>
                        <a:rPr lang="en-US" sz="600" b="0" i="0" u="none" strike="noStrike">
                          <a:solidFill>
                            <a:srgbClr val="000000"/>
                          </a:solidFill>
                          <a:effectLst/>
                          <a:latin typeface="Calibri"/>
                        </a:rPr>
                        <a:t>3.87</a:t>
                      </a:r>
                    </a:p>
                  </a:txBody>
                  <a:tcPr marL="5550" marR="5550" marT="5550" marB="0" anchor="b">
                    <a:lnL>
                      <a:noFill/>
                    </a:lnL>
                    <a:lnR>
                      <a:noFill/>
                    </a:lnR>
                    <a:lnT>
                      <a:noFill/>
                    </a:lnT>
                    <a:lnB w="6350" cap="flat" cmpd="sng" algn="ctr">
                      <a:solidFill>
                        <a:srgbClr val="000000"/>
                      </a:solidFill>
                      <a:prstDash val="solid"/>
                      <a:round/>
                      <a:headEnd type="none" w="med" len="med"/>
                      <a:tailEnd type="none" w="med" len="med"/>
                    </a:lnB>
                    <a:solidFill>
                      <a:srgbClr val="B6DBE7"/>
                    </a:solidFill>
                  </a:tcPr>
                </a:tc>
                <a:tc>
                  <a:txBody>
                    <a:bodyPr/>
                    <a:lstStyle/>
                    <a:p>
                      <a:pPr algn="r" fontAlgn="b"/>
                      <a:r>
                        <a:rPr lang="en-US" sz="600" b="0" i="0" u="none" strike="noStrike">
                          <a:solidFill>
                            <a:srgbClr val="000000"/>
                          </a:solidFill>
                          <a:effectLst/>
                          <a:latin typeface="Calibri"/>
                        </a:rPr>
                        <a:t>33.06</a:t>
                      </a:r>
                    </a:p>
                  </a:txBody>
                  <a:tcPr marL="5550" marR="5550" marT="5550" marB="0" anchor="b">
                    <a:lnL>
                      <a:noFill/>
                    </a:lnL>
                    <a:lnR>
                      <a:noFill/>
                    </a:lnR>
                    <a:lnT>
                      <a:noFill/>
                    </a:lnT>
                    <a:lnB w="6350" cap="flat" cmpd="sng" algn="ctr">
                      <a:solidFill>
                        <a:srgbClr val="000000"/>
                      </a:solidFill>
                      <a:prstDash val="solid"/>
                      <a:round/>
                      <a:headEnd type="none" w="med" len="med"/>
                      <a:tailEnd type="none" w="med" len="med"/>
                    </a:lnB>
                    <a:solidFill>
                      <a:srgbClr val="978FC8"/>
                    </a:solidFill>
                  </a:tcPr>
                </a:tc>
                <a:tc>
                  <a:txBody>
                    <a:bodyPr/>
                    <a:lstStyle/>
                    <a:p>
                      <a:pPr algn="r" fontAlgn="b"/>
                      <a:r>
                        <a:rPr lang="en-US" sz="600" b="0" i="0" u="none" strike="noStrike">
                          <a:solidFill>
                            <a:srgbClr val="000000"/>
                          </a:solidFill>
                          <a:effectLst/>
                          <a:latin typeface="Calibri"/>
                        </a:rPr>
                        <a:t>40.82</a:t>
                      </a:r>
                    </a:p>
                  </a:txBody>
                  <a:tcPr marL="5550" marR="5550" marT="5550" marB="0" anchor="b">
                    <a:lnL>
                      <a:noFill/>
                    </a:lnL>
                    <a:lnR>
                      <a:noFill/>
                    </a:lnR>
                    <a:lnT>
                      <a:noFill/>
                    </a:lnT>
                    <a:lnB w="6350" cap="flat" cmpd="sng" algn="ctr">
                      <a:solidFill>
                        <a:srgbClr val="000000"/>
                      </a:solidFill>
                      <a:prstDash val="solid"/>
                      <a:round/>
                      <a:headEnd type="none" w="med" len="med"/>
                      <a:tailEnd type="none" w="med" len="med"/>
                    </a:lnB>
                    <a:solidFill>
                      <a:srgbClr val="8F7BBF"/>
                    </a:solidFill>
                  </a:tcPr>
                </a:tc>
                <a:tc>
                  <a:txBody>
                    <a:bodyPr/>
                    <a:lstStyle/>
                    <a:p>
                      <a:pPr algn="r" fontAlgn="b"/>
                      <a:r>
                        <a:rPr lang="en-US" sz="600" b="0" i="0" u="none" strike="noStrike">
                          <a:solidFill>
                            <a:srgbClr val="000000"/>
                          </a:solidFill>
                          <a:effectLst/>
                          <a:latin typeface="Calibri"/>
                        </a:rPr>
                        <a:t>10.25</a:t>
                      </a:r>
                    </a:p>
                  </a:txBody>
                  <a:tcPr marL="5550" marR="5550" marT="5550" marB="0" anchor="b">
                    <a:lnL>
                      <a:noFill/>
                    </a:lnL>
                    <a:lnR>
                      <a:noFill/>
                    </a:lnR>
                    <a:lnT>
                      <a:noFill/>
                    </a:lnT>
                    <a:lnB w="6350" cap="flat" cmpd="sng" algn="ctr">
                      <a:solidFill>
                        <a:srgbClr val="000000"/>
                      </a:solidFill>
                      <a:prstDash val="solid"/>
                      <a:round/>
                      <a:headEnd type="none" w="med" len="med"/>
                      <a:tailEnd type="none" w="med" len="med"/>
                    </a:lnB>
                    <a:solidFill>
                      <a:srgbClr val="AFCBE0"/>
                    </a:solidFill>
                  </a:tcPr>
                </a:tc>
                <a:tc>
                  <a:txBody>
                    <a:bodyPr/>
                    <a:lstStyle/>
                    <a:p>
                      <a:pPr algn="r" fontAlgn="b"/>
                      <a:r>
                        <a:rPr lang="en-US" sz="600" b="0" i="0" u="none" strike="noStrike">
                          <a:solidFill>
                            <a:srgbClr val="000000"/>
                          </a:solidFill>
                          <a:effectLst/>
                          <a:latin typeface="Calibri"/>
                        </a:rPr>
                        <a:t>4.89</a:t>
                      </a:r>
                    </a:p>
                  </a:txBody>
                  <a:tcPr marL="5550" marR="5550" marT="5550" marB="0" anchor="b">
                    <a:lnL>
                      <a:noFill/>
                    </a:lnL>
                    <a:lnR>
                      <a:noFill/>
                    </a:lnR>
                    <a:lnT>
                      <a:noFill/>
                    </a:lnT>
                    <a:lnB w="6350" cap="flat" cmpd="sng" algn="ctr">
                      <a:solidFill>
                        <a:srgbClr val="000000"/>
                      </a:solidFill>
                      <a:prstDash val="solid"/>
                      <a:round/>
                      <a:headEnd type="none" w="med" len="med"/>
                      <a:tailEnd type="none" w="med" len="med"/>
                    </a:lnB>
                    <a:solidFill>
                      <a:srgbClr val="B5D8E6"/>
                    </a:solidFill>
                  </a:tcPr>
                </a:tc>
                <a:tc>
                  <a:txBody>
                    <a:bodyPr/>
                    <a:lstStyle/>
                    <a:p>
                      <a:pPr algn="r" fontAlgn="b"/>
                      <a:r>
                        <a:rPr lang="en-US" sz="600" b="0" i="0" u="none" strike="noStrike">
                          <a:solidFill>
                            <a:srgbClr val="000000"/>
                          </a:solidFill>
                          <a:effectLst/>
                          <a:latin typeface="Calibri"/>
                        </a:rPr>
                        <a:t>2.55</a:t>
                      </a:r>
                    </a:p>
                  </a:txBody>
                  <a:tcPr marL="5550" marR="5550" marT="555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B7DEE8"/>
                    </a:solidFill>
                  </a:tcPr>
                </a:tc>
                <a:tc>
                  <a:txBody>
                    <a:bodyPr/>
                    <a:lstStyle/>
                    <a:p>
                      <a:pPr algn="r" fontAlgn="b"/>
                      <a:r>
                        <a:rPr lang="en-US" sz="600" b="0" i="0" u="none" strike="noStrike">
                          <a:solidFill>
                            <a:srgbClr val="000000"/>
                          </a:solidFill>
                          <a:effectLst/>
                          <a:latin typeface="Calibri"/>
                        </a:rPr>
                        <a:t>9.12</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A3ACD4"/>
                    </a:solidFill>
                  </a:tcPr>
                </a:tc>
              </a:tr>
              <a:tr h="121266">
                <a:tc>
                  <a:txBody>
                    <a:bodyPr/>
                    <a:lstStyle/>
                    <a:p>
                      <a:pPr algn="l" fontAlgn="b"/>
                      <a:r>
                        <a:rPr lang="en-US" sz="600" b="1" i="0" u="none" strike="noStrike" dirty="0">
                          <a:solidFill>
                            <a:srgbClr val="000000"/>
                          </a:solidFill>
                          <a:effectLst/>
                          <a:latin typeface="Calibri"/>
                        </a:rPr>
                        <a:t>Average</a:t>
                      </a:r>
                    </a:p>
                  </a:txBody>
                  <a:tcPr marL="5550" marR="5550" marT="555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b"/>
                      <a:r>
                        <a:rPr lang="en-US" sz="600" b="0" i="0" u="none" strike="noStrike">
                          <a:solidFill>
                            <a:srgbClr val="000000"/>
                          </a:solidFill>
                          <a:effectLst/>
                          <a:latin typeface="Calibri"/>
                        </a:rPr>
                        <a:t>3.14</a:t>
                      </a:r>
                    </a:p>
                  </a:txBody>
                  <a:tcPr marL="5550" marR="5550" marT="5550" marB="0" anchor="b">
                    <a:lnL>
                      <a:noFill/>
                    </a:lnL>
                    <a:lnR>
                      <a:noFill/>
                    </a:lnR>
                    <a:lnT w="6350" cap="flat" cmpd="sng" algn="ctr">
                      <a:solidFill>
                        <a:srgbClr val="000000"/>
                      </a:solidFill>
                      <a:prstDash val="solid"/>
                      <a:round/>
                      <a:headEnd type="none" w="med" len="med"/>
                      <a:tailEnd type="none" w="med" len="med"/>
                    </a:lnT>
                    <a:lnB>
                      <a:noFill/>
                    </a:lnB>
                    <a:solidFill>
                      <a:srgbClr val="CEE9F0"/>
                    </a:solidFill>
                  </a:tcPr>
                </a:tc>
                <a:tc>
                  <a:txBody>
                    <a:bodyPr/>
                    <a:lstStyle/>
                    <a:p>
                      <a:pPr algn="r" fontAlgn="b"/>
                      <a:r>
                        <a:rPr lang="en-US" sz="600" b="0" i="0" u="none" strike="noStrike">
                          <a:solidFill>
                            <a:srgbClr val="000000"/>
                          </a:solidFill>
                          <a:effectLst/>
                          <a:latin typeface="Calibri"/>
                        </a:rPr>
                        <a:t>1.85</a:t>
                      </a:r>
                    </a:p>
                  </a:txBody>
                  <a:tcPr marL="5550" marR="5550" marT="5550" marB="0" anchor="b">
                    <a:lnL>
                      <a:noFill/>
                    </a:lnL>
                    <a:lnR>
                      <a:noFill/>
                    </a:lnR>
                    <a:lnT w="6350" cap="flat" cmpd="sng" algn="ctr">
                      <a:solidFill>
                        <a:srgbClr val="000000"/>
                      </a:solidFill>
                      <a:prstDash val="solid"/>
                      <a:round/>
                      <a:headEnd type="none" w="med" len="med"/>
                      <a:tailEnd type="none" w="med" len="med"/>
                    </a:lnT>
                    <a:lnB>
                      <a:noFill/>
                    </a:lnB>
                    <a:solidFill>
                      <a:srgbClr val="F1F9FB"/>
                    </a:solidFill>
                  </a:tcPr>
                </a:tc>
                <a:tc>
                  <a:txBody>
                    <a:bodyPr/>
                    <a:lstStyle/>
                    <a:p>
                      <a:pPr algn="r" fontAlgn="b"/>
                      <a:r>
                        <a:rPr lang="en-US" sz="600" b="0" i="0" u="none" strike="noStrike">
                          <a:solidFill>
                            <a:srgbClr val="000000"/>
                          </a:solidFill>
                          <a:effectLst/>
                          <a:latin typeface="Calibri"/>
                        </a:rPr>
                        <a:t>1.33</a:t>
                      </a:r>
                    </a:p>
                  </a:txBody>
                  <a:tcPr marL="5550" marR="5550" marT="55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600" b="0" i="0" u="none" strike="noStrike">
                          <a:solidFill>
                            <a:srgbClr val="000000"/>
                          </a:solidFill>
                          <a:effectLst/>
                          <a:latin typeface="Calibri"/>
                        </a:rPr>
                        <a:t>1.37</a:t>
                      </a:r>
                    </a:p>
                  </a:txBody>
                  <a:tcPr marL="5550" marR="5550" marT="555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sz="600" b="0" i="0" u="none" strike="noStrike">
                          <a:solidFill>
                            <a:srgbClr val="000000"/>
                          </a:solidFill>
                          <a:effectLst/>
                          <a:latin typeface="Calibri"/>
                        </a:rPr>
                        <a:t>4.82</a:t>
                      </a:r>
                    </a:p>
                  </a:txBody>
                  <a:tcPr marL="5550" marR="5550" marT="5550" marB="0" anchor="b">
                    <a:lnL>
                      <a:noFill/>
                    </a:lnL>
                    <a:lnR>
                      <a:noFill/>
                    </a:lnR>
                    <a:lnT w="6350" cap="flat" cmpd="sng" algn="ctr">
                      <a:solidFill>
                        <a:srgbClr val="000000"/>
                      </a:solidFill>
                      <a:prstDash val="solid"/>
                      <a:round/>
                      <a:headEnd type="none" w="med" len="med"/>
                      <a:tailEnd type="none" w="med" len="med"/>
                    </a:lnT>
                    <a:lnB>
                      <a:noFill/>
                    </a:lnB>
                    <a:solidFill>
                      <a:srgbClr val="B3D3E4"/>
                    </a:solidFill>
                  </a:tcPr>
                </a:tc>
                <a:tc>
                  <a:txBody>
                    <a:bodyPr/>
                    <a:lstStyle/>
                    <a:p>
                      <a:pPr algn="r" fontAlgn="b"/>
                      <a:r>
                        <a:rPr lang="en-US" sz="600" b="0" i="0" u="none" strike="noStrike">
                          <a:solidFill>
                            <a:srgbClr val="000000"/>
                          </a:solidFill>
                          <a:effectLst/>
                          <a:latin typeface="Calibri"/>
                        </a:rPr>
                        <a:t>16.83</a:t>
                      </a:r>
                    </a:p>
                  </a:txBody>
                  <a:tcPr marL="5550" marR="5550" marT="5550" marB="0" anchor="b">
                    <a:lnL>
                      <a:noFill/>
                    </a:lnL>
                    <a:lnR>
                      <a:noFill/>
                    </a:lnR>
                    <a:lnT w="6350" cap="flat" cmpd="sng" algn="ctr">
                      <a:solidFill>
                        <a:srgbClr val="000000"/>
                      </a:solidFill>
                      <a:prstDash val="solid"/>
                      <a:round/>
                      <a:headEnd type="none" w="med" len="med"/>
                      <a:tailEnd type="none" w="med" len="med"/>
                    </a:lnT>
                    <a:lnB>
                      <a:noFill/>
                    </a:lnB>
                    <a:solidFill>
                      <a:srgbClr val="7030A0"/>
                    </a:solidFill>
                  </a:tcPr>
                </a:tc>
                <a:tc>
                  <a:txBody>
                    <a:bodyPr/>
                    <a:lstStyle/>
                    <a:p>
                      <a:pPr algn="r" fontAlgn="b"/>
                      <a:r>
                        <a:rPr lang="en-US" sz="600" b="0" i="0" u="none" strike="noStrike">
                          <a:solidFill>
                            <a:srgbClr val="000000"/>
                          </a:solidFill>
                          <a:effectLst/>
                          <a:latin typeface="Calibri"/>
                        </a:rPr>
                        <a:t>12.09</a:t>
                      </a:r>
                    </a:p>
                  </a:txBody>
                  <a:tcPr marL="5550" marR="5550" marT="5550" marB="0" anchor="b">
                    <a:lnL>
                      <a:noFill/>
                    </a:lnL>
                    <a:lnR>
                      <a:noFill/>
                    </a:lnR>
                    <a:lnT w="6350" cap="flat" cmpd="sng" algn="ctr">
                      <a:solidFill>
                        <a:srgbClr val="000000"/>
                      </a:solidFill>
                      <a:prstDash val="solid"/>
                      <a:round/>
                      <a:headEnd type="none" w="med" len="med"/>
                      <a:tailEnd type="none" w="med" len="med"/>
                    </a:lnT>
                    <a:lnB>
                      <a:noFill/>
                    </a:lnB>
                    <a:solidFill>
                      <a:srgbClr val="8B71BB"/>
                    </a:solidFill>
                  </a:tcPr>
                </a:tc>
                <a:tc>
                  <a:txBody>
                    <a:bodyPr/>
                    <a:lstStyle/>
                    <a:p>
                      <a:pPr algn="r" fontAlgn="b"/>
                      <a:r>
                        <a:rPr lang="en-US" sz="600" b="0" i="0" u="none" strike="noStrike">
                          <a:solidFill>
                            <a:srgbClr val="000000"/>
                          </a:solidFill>
                          <a:effectLst/>
                          <a:latin typeface="Calibri"/>
                        </a:rPr>
                        <a:t>13.52</a:t>
                      </a:r>
                    </a:p>
                  </a:txBody>
                  <a:tcPr marL="5550" marR="5550" marT="5550" marB="0" anchor="b">
                    <a:lnL>
                      <a:noFill/>
                    </a:lnL>
                    <a:lnR>
                      <a:noFill/>
                    </a:lnR>
                    <a:lnT w="6350" cap="flat" cmpd="sng" algn="ctr">
                      <a:solidFill>
                        <a:srgbClr val="000000"/>
                      </a:solidFill>
                      <a:prstDash val="solid"/>
                      <a:round/>
                      <a:headEnd type="none" w="med" len="med"/>
                      <a:tailEnd type="none" w="med" len="med"/>
                    </a:lnT>
                    <a:lnB>
                      <a:noFill/>
                    </a:lnB>
                    <a:solidFill>
                      <a:srgbClr val="835DB3"/>
                    </a:solidFill>
                  </a:tcPr>
                </a:tc>
                <a:tc>
                  <a:txBody>
                    <a:bodyPr/>
                    <a:lstStyle/>
                    <a:p>
                      <a:pPr algn="r" fontAlgn="b"/>
                      <a:r>
                        <a:rPr lang="en-US" sz="600" b="0" i="0" u="none" strike="noStrike">
                          <a:solidFill>
                            <a:srgbClr val="000000"/>
                          </a:solidFill>
                          <a:effectLst/>
                          <a:latin typeface="Calibri"/>
                        </a:rPr>
                        <a:t>12.18</a:t>
                      </a:r>
                    </a:p>
                  </a:txBody>
                  <a:tcPr marL="5550" marR="5550" marT="5550" marB="0" anchor="b">
                    <a:lnL>
                      <a:noFill/>
                    </a:lnL>
                    <a:lnR>
                      <a:noFill/>
                    </a:lnR>
                    <a:lnT w="6350" cap="flat" cmpd="sng" algn="ctr">
                      <a:solidFill>
                        <a:srgbClr val="000000"/>
                      </a:solidFill>
                      <a:prstDash val="solid"/>
                      <a:round/>
                      <a:headEnd type="none" w="med" len="med"/>
                      <a:tailEnd type="none" w="med" len="med"/>
                    </a:lnT>
                    <a:lnB>
                      <a:noFill/>
                    </a:lnB>
                    <a:solidFill>
                      <a:srgbClr val="8A6FBB"/>
                    </a:solidFill>
                  </a:tcPr>
                </a:tc>
                <a:tc>
                  <a:txBody>
                    <a:bodyPr/>
                    <a:lstStyle/>
                    <a:p>
                      <a:pPr algn="r" fontAlgn="b"/>
                      <a:r>
                        <a:rPr lang="en-US" sz="600" b="0" i="0" u="none" strike="noStrike">
                          <a:solidFill>
                            <a:srgbClr val="000000"/>
                          </a:solidFill>
                          <a:effectLst/>
                          <a:latin typeface="Calibri"/>
                        </a:rPr>
                        <a:t>4.75</a:t>
                      </a:r>
                    </a:p>
                  </a:txBody>
                  <a:tcPr marL="5550" marR="5550" marT="5550" marB="0" anchor="b">
                    <a:lnL>
                      <a:noFill/>
                    </a:lnL>
                    <a:lnR>
                      <a:noFill/>
                    </a:lnR>
                    <a:lnT w="6350" cap="flat" cmpd="sng" algn="ctr">
                      <a:solidFill>
                        <a:srgbClr val="000000"/>
                      </a:solidFill>
                      <a:prstDash val="solid"/>
                      <a:round/>
                      <a:headEnd type="none" w="med" len="med"/>
                      <a:tailEnd type="none" w="med" len="med"/>
                    </a:lnT>
                    <a:lnB>
                      <a:noFill/>
                    </a:lnB>
                    <a:solidFill>
                      <a:srgbClr val="B3D4E4"/>
                    </a:solidFill>
                  </a:tcPr>
                </a:tc>
                <a:tc>
                  <a:txBody>
                    <a:bodyPr/>
                    <a:lstStyle/>
                    <a:p>
                      <a:pPr algn="r" fontAlgn="b"/>
                      <a:r>
                        <a:rPr lang="en-US" sz="600" b="0" i="0" u="none" strike="noStrike">
                          <a:solidFill>
                            <a:srgbClr val="000000"/>
                          </a:solidFill>
                          <a:effectLst/>
                          <a:latin typeface="Calibri"/>
                        </a:rPr>
                        <a:t>3.20</a:t>
                      </a:r>
                    </a:p>
                  </a:txBody>
                  <a:tcPr marL="5550" marR="5550" marT="5550" marB="0" anchor="b">
                    <a:lnL>
                      <a:noFill/>
                    </a:lnL>
                    <a:lnR>
                      <a:noFill/>
                    </a:lnR>
                    <a:lnT w="6350" cap="flat" cmpd="sng" algn="ctr">
                      <a:solidFill>
                        <a:srgbClr val="000000"/>
                      </a:solidFill>
                      <a:prstDash val="solid"/>
                      <a:round/>
                      <a:headEnd type="none" w="med" len="med"/>
                      <a:tailEnd type="none" w="med" len="med"/>
                    </a:lnT>
                    <a:lnB>
                      <a:noFill/>
                    </a:lnB>
                    <a:solidFill>
                      <a:srgbClr val="CDE8EF"/>
                    </a:solidFill>
                  </a:tcPr>
                </a:tc>
                <a:tc>
                  <a:txBody>
                    <a:bodyPr/>
                    <a:lstStyle/>
                    <a:p>
                      <a:pPr algn="r" fontAlgn="b"/>
                      <a:r>
                        <a:rPr lang="en-US" sz="600" b="0" i="0" u="none" strike="noStrike">
                          <a:solidFill>
                            <a:srgbClr val="000000"/>
                          </a:solidFill>
                          <a:effectLst/>
                          <a:latin typeface="Calibri"/>
                        </a:rPr>
                        <a:t>1.98</a:t>
                      </a:r>
                    </a:p>
                  </a:txBody>
                  <a:tcPr marL="5550" marR="5550" marT="555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F7FA"/>
                    </a:solidFill>
                  </a:tcPr>
                </a:tc>
                <a:tc>
                  <a:txBody>
                    <a:bodyPr/>
                    <a:lstStyle/>
                    <a:p>
                      <a:pPr algn="r" fontAlgn="b"/>
                      <a:r>
                        <a:rPr lang="en-US" sz="600" b="0" i="0" u="none" strike="noStrike" dirty="0">
                          <a:solidFill>
                            <a:srgbClr val="000000"/>
                          </a:solidFill>
                          <a:effectLst/>
                          <a:latin typeface="Calibri"/>
                        </a:rPr>
                        <a:t>6.42</a:t>
                      </a:r>
                    </a:p>
                  </a:txBody>
                  <a:tcPr marL="5550" marR="5550" marT="55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4123626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5092826" y="1428750"/>
            <a:ext cx="3765423" cy="4486275"/>
          </a:xfrm>
        </p:spPr>
        <p:txBody>
          <a:bodyPr>
            <a:noAutofit/>
          </a:bodyPr>
          <a:lstStyle/>
          <a:p>
            <a:pPr marL="457200" indent="-457200">
              <a:lnSpc>
                <a:spcPct val="120000"/>
              </a:lnSpc>
              <a:buClr>
                <a:srgbClr val="DE8E30"/>
              </a:buClr>
              <a:buFont typeface="Webdings" panose="05030102010509060703" pitchFamily="18" charset="2"/>
              <a:buChar char=""/>
            </a:pPr>
            <a:r>
              <a:rPr lang="en-US" b="1" dirty="0">
                <a:solidFill>
                  <a:schemeClr val="accent3">
                    <a:lumMod val="50000"/>
                  </a:schemeClr>
                </a:solidFill>
              </a:rPr>
              <a:t>Water management decisions </a:t>
            </a:r>
            <a:r>
              <a:rPr lang="en-US" b="1" dirty="0" smtClean="0">
                <a:solidFill>
                  <a:schemeClr val="accent3">
                    <a:lumMod val="50000"/>
                  </a:schemeClr>
                </a:solidFill>
              </a:rPr>
              <a:t>affect:</a:t>
            </a:r>
          </a:p>
          <a:p>
            <a:pPr marL="1143000" lvl="1" indent="-457200">
              <a:lnSpc>
                <a:spcPct val="120000"/>
              </a:lnSpc>
              <a:buClr>
                <a:srgbClr val="DE8E30"/>
              </a:buClr>
              <a:buFont typeface="Webdings" panose="05030102010509060703" pitchFamily="18" charset="2"/>
              <a:buChar char=""/>
            </a:pPr>
            <a:r>
              <a:rPr lang="en-US" sz="2000" dirty="0" smtClean="0">
                <a:solidFill>
                  <a:schemeClr val="tx1">
                    <a:lumMod val="50000"/>
                  </a:schemeClr>
                </a:solidFill>
              </a:rPr>
              <a:t>Flood control</a:t>
            </a:r>
          </a:p>
          <a:p>
            <a:pPr marL="1143000" lvl="1" indent="-457200">
              <a:lnSpc>
                <a:spcPct val="120000"/>
              </a:lnSpc>
              <a:buClr>
                <a:srgbClr val="DE8E30"/>
              </a:buClr>
              <a:buFont typeface="Webdings" panose="05030102010509060703" pitchFamily="18" charset="2"/>
              <a:buChar char=""/>
            </a:pPr>
            <a:r>
              <a:rPr lang="en-US" sz="2000" dirty="0" smtClean="0">
                <a:solidFill>
                  <a:schemeClr val="tx1">
                    <a:lumMod val="50000"/>
                  </a:schemeClr>
                </a:solidFill>
              </a:rPr>
              <a:t>Navigation</a:t>
            </a:r>
          </a:p>
          <a:p>
            <a:pPr marL="1143000" lvl="1" indent="-457200">
              <a:lnSpc>
                <a:spcPct val="120000"/>
              </a:lnSpc>
              <a:buClr>
                <a:srgbClr val="DE8E30"/>
              </a:buClr>
              <a:buFont typeface="Webdings" panose="05030102010509060703" pitchFamily="18" charset="2"/>
              <a:buChar char=""/>
            </a:pPr>
            <a:r>
              <a:rPr lang="en-US" sz="2000" dirty="0" smtClean="0">
                <a:solidFill>
                  <a:schemeClr val="tx1">
                    <a:lumMod val="50000"/>
                  </a:schemeClr>
                </a:solidFill>
              </a:rPr>
              <a:t>Irrigation</a:t>
            </a:r>
          </a:p>
          <a:p>
            <a:pPr marL="1143000" lvl="1" indent="-457200">
              <a:lnSpc>
                <a:spcPct val="120000"/>
              </a:lnSpc>
              <a:buClr>
                <a:srgbClr val="DE8E30"/>
              </a:buClr>
              <a:buFont typeface="Webdings" panose="05030102010509060703" pitchFamily="18" charset="2"/>
              <a:buChar char=""/>
            </a:pPr>
            <a:r>
              <a:rPr lang="en-US" sz="2000" dirty="0" smtClean="0">
                <a:solidFill>
                  <a:schemeClr val="tx1">
                    <a:lumMod val="50000"/>
                  </a:schemeClr>
                </a:solidFill>
              </a:rPr>
              <a:t>Recreation</a:t>
            </a:r>
          </a:p>
          <a:p>
            <a:pPr marL="1143000" lvl="1" indent="-457200">
              <a:lnSpc>
                <a:spcPct val="120000"/>
              </a:lnSpc>
              <a:buClr>
                <a:srgbClr val="DE8E30"/>
              </a:buClr>
              <a:buFont typeface="Webdings" panose="05030102010509060703" pitchFamily="18" charset="2"/>
              <a:buChar char=""/>
            </a:pPr>
            <a:r>
              <a:rPr lang="en-US" sz="2000" dirty="0" smtClean="0">
                <a:solidFill>
                  <a:schemeClr val="tx1">
                    <a:lumMod val="50000"/>
                  </a:schemeClr>
                </a:solidFill>
              </a:rPr>
              <a:t>Water quality</a:t>
            </a:r>
          </a:p>
          <a:p>
            <a:pPr marL="1143000" lvl="1" indent="-457200">
              <a:lnSpc>
                <a:spcPct val="120000"/>
              </a:lnSpc>
              <a:buClr>
                <a:srgbClr val="DE8E30"/>
              </a:buClr>
              <a:buFont typeface="Webdings" panose="05030102010509060703" pitchFamily="18" charset="2"/>
              <a:buChar char=""/>
            </a:pPr>
            <a:r>
              <a:rPr lang="en-US" sz="2000" dirty="0" smtClean="0">
                <a:solidFill>
                  <a:schemeClr val="tx1">
                    <a:lumMod val="50000"/>
                  </a:schemeClr>
                </a:solidFill>
              </a:rPr>
              <a:t>Water supply</a:t>
            </a:r>
          </a:p>
          <a:p>
            <a:pPr marL="1143000" lvl="1" indent="-457200">
              <a:lnSpc>
                <a:spcPct val="120000"/>
              </a:lnSpc>
              <a:buClr>
                <a:srgbClr val="DE8E30"/>
              </a:buClr>
              <a:buFont typeface="Webdings" panose="05030102010509060703" pitchFamily="18" charset="2"/>
              <a:buChar char=""/>
            </a:pPr>
            <a:r>
              <a:rPr lang="en-US" sz="2000" dirty="0" smtClean="0">
                <a:solidFill>
                  <a:schemeClr val="tx1">
                    <a:lumMod val="50000"/>
                  </a:schemeClr>
                </a:solidFill>
              </a:rPr>
              <a:t>Fish and wildlife</a:t>
            </a:r>
          </a:p>
          <a:p>
            <a:pPr marL="1143000" lvl="1" indent="-457200">
              <a:lnSpc>
                <a:spcPct val="120000"/>
              </a:lnSpc>
              <a:buClr>
                <a:srgbClr val="DE8E30"/>
              </a:buClr>
              <a:buFont typeface="Webdings" panose="05030102010509060703" pitchFamily="18" charset="2"/>
              <a:buChar char=""/>
            </a:pPr>
            <a:r>
              <a:rPr lang="en-US" sz="2000" dirty="0" smtClean="0">
                <a:solidFill>
                  <a:schemeClr val="tx1">
                    <a:lumMod val="50000"/>
                  </a:schemeClr>
                </a:solidFill>
              </a:rPr>
              <a:t>Hydropower generation</a:t>
            </a:r>
            <a:endParaRPr lang="en-US" sz="2000" dirty="0" smtClean="0">
              <a:solidFill>
                <a:schemeClr val="accent3">
                  <a:lumMod val="50000"/>
                </a:schemeClr>
              </a:solidFill>
            </a:endParaRPr>
          </a:p>
        </p:txBody>
      </p:sp>
      <p:sp>
        <p:nvSpPr>
          <p:cNvPr id="3" name="Text Placeholder 2"/>
          <p:cNvSpPr>
            <a:spLocks noGrp="1"/>
          </p:cNvSpPr>
          <p:nvPr>
            <p:ph type="body" sz="quarter" idx="10"/>
          </p:nvPr>
        </p:nvSpPr>
        <p:spPr>
          <a:xfrm>
            <a:off x="5083302" y="102870"/>
            <a:ext cx="3566160" cy="1325880"/>
          </a:xfrm>
        </p:spPr>
        <p:txBody>
          <a:bodyPr/>
          <a:lstStyle/>
          <a:p>
            <a:pPr algn="ctr"/>
            <a:r>
              <a:rPr lang="en-US" dirty="0" smtClean="0"/>
              <a:t>Community Concerns</a:t>
            </a:r>
            <a:endParaRPr lang="en-US" dirty="0"/>
          </a:p>
        </p:txBody>
      </p:sp>
      <p:pic>
        <p:nvPicPr>
          <p:cNvPr id="6" name="Picture Placeholder 5"/>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l="27808" r="27808"/>
          <a:stretch/>
        </p:blipFill>
        <p:spPr/>
      </p:pic>
      <p:sp>
        <p:nvSpPr>
          <p:cNvPr id="4" name="Text Placeholder 3"/>
          <p:cNvSpPr>
            <a:spLocks noGrp="1"/>
          </p:cNvSpPr>
          <p:nvPr>
            <p:ph type="body" sz="quarter" idx="13"/>
          </p:nvPr>
        </p:nvSpPr>
        <p:spPr>
          <a:xfrm>
            <a:off x="0" y="6583680"/>
            <a:ext cx="1993392" cy="274320"/>
          </a:xfrm>
        </p:spPr>
        <p:txBody>
          <a:bodyPr>
            <a:normAutofit fontScale="92500"/>
          </a:bodyPr>
          <a:lstStyle/>
          <a:p>
            <a:r>
              <a:rPr lang="en-US" dirty="0" smtClean="0">
                <a:solidFill>
                  <a:schemeClr val="accent1">
                    <a:lumMod val="75000"/>
                  </a:schemeClr>
                </a:solidFill>
              </a:rPr>
              <a:t>Nebraska Radio Network</a:t>
            </a:r>
            <a:endParaRPr lang="en-US" dirty="0">
              <a:solidFill>
                <a:schemeClr val="accent1">
                  <a:lumMod val="75000"/>
                </a:schemeClr>
              </a:solidFill>
            </a:endParaRPr>
          </a:p>
        </p:txBody>
      </p:sp>
      <p:pic>
        <p:nvPicPr>
          <p:cNvPr id="7" name="Picture Placeholder 6"/>
          <p:cNvPicPr>
            <a:picLocks noChangeAspect="1"/>
          </p:cNvPicPr>
          <p:nvPr/>
        </p:nvPicPr>
        <p:blipFill rotWithShape="1">
          <a:blip r:embed="rId4" cstate="print">
            <a:extLst>
              <a:ext uri="{28A0092B-C50C-407E-A947-70E740481C1C}">
                <a14:useLocalDpi xmlns:a14="http://schemas.microsoft.com/office/drawing/2010/main" val="0"/>
              </a:ext>
            </a:extLst>
          </a:blip>
          <a:srcRect l="25566" r="4854" b="-2222"/>
          <a:stretch/>
        </p:blipFill>
        <p:spPr>
          <a:xfrm>
            <a:off x="0" y="0"/>
            <a:ext cx="4572000" cy="7010400"/>
          </a:xfrm>
          <a:prstGeom prst="rect">
            <a:avLst/>
          </a:prstGeom>
        </p:spPr>
      </p:pic>
      <p:sp>
        <p:nvSpPr>
          <p:cNvPr id="8" name="Text Placeholder 3"/>
          <p:cNvSpPr txBox="1">
            <a:spLocks/>
          </p:cNvSpPr>
          <p:nvPr/>
        </p:nvSpPr>
        <p:spPr>
          <a:xfrm>
            <a:off x="2611120" y="101600"/>
            <a:ext cx="1950720" cy="1327150"/>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b="1" dirty="0" smtClean="0">
                <a:solidFill>
                  <a:schemeClr val="tx1">
                    <a:lumMod val="50000"/>
                  </a:schemeClr>
                </a:solidFill>
              </a:rPr>
              <a:t>June 16, 2011</a:t>
            </a:r>
          </a:p>
          <a:p>
            <a:pPr>
              <a:spcBef>
                <a:spcPts val="600"/>
              </a:spcBef>
            </a:pPr>
            <a:r>
              <a:rPr lang="en-US" dirty="0" smtClean="0">
                <a:solidFill>
                  <a:schemeClr val="tx1">
                    <a:lumMod val="50000"/>
                  </a:schemeClr>
                </a:solidFill>
              </a:rPr>
              <a:t>Council Bluffs, Iowa</a:t>
            </a:r>
          </a:p>
          <a:p>
            <a:pPr>
              <a:spcBef>
                <a:spcPts val="600"/>
              </a:spcBef>
            </a:pPr>
            <a:r>
              <a:rPr lang="en-US" dirty="0" smtClean="0">
                <a:solidFill>
                  <a:schemeClr val="tx1">
                    <a:lumMod val="50000"/>
                  </a:schemeClr>
                </a:solidFill>
              </a:rPr>
              <a:t>Iowa Army Corps of Engineers</a:t>
            </a:r>
            <a:endParaRPr lang="en-US" dirty="0">
              <a:solidFill>
                <a:schemeClr val="tx1">
                  <a:lumMod val="50000"/>
                </a:schemeClr>
              </a:solidFill>
            </a:endParaRPr>
          </a:p>
        </p:txBody>
      </p:sp>
    </p:spTree>
    <p:extLst>
      <p:ext uri="{BB962C8B-B14F-4D97-AF65-F5344CB8AC3E}">
        <p14:creationId xmlns:p14="http://schemas.microsoft.com/office/powerpoint/2010/main" val="12773985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normAutofit fontScale="77500" lnSpcReduction="20000"/>
          </a:bodyPr>
          <a:lstStyle/>
          <a:p>
            <a:pPr>
              <a:lnSpc>
                <a:spcPct val="110000"/>
              </a:lnSpc>
            </a:pPr>
            <a:r>
              <a:rPr lang="en-US" sz="2800" b="1" dirty="0" smtClean="0">
                <a:solidFill>
                  <a:schemeClr val="accent3">
                    <a:lumMod val="50000"/>
                  </a:schemeClr>
                </a:solidFill>
              </a:rPr>
              <a:t>Kevin </a:t>
            </a:r>
            <a:r>
              <a:rPr lang="en-US" sz="2800" b="1" dirty="0" err="1" smtClean="0">
                <a:solidFill>
                  <a:schemeClr val="accent3">
                    <a:lumMod val="50000"/>
                  </a:schemeClr>
                </a:solidFill>
              </a:rPr>
              <a:t>Grode</a:t>
            </a:r>
            <a:r>
              <a:rPr lang="en-US" sz="2400" dirty="0" smtClean="0"/>
              <a:t>: The Army Corps of Engineers, Missouri River Basin Water Management Division Director</a:t>
            </a:r>
          </a:p>
          <a:p>
            <a:pPr>
              <a:lnSpc>
                <a:spcPct val="110000"/>
              </a:lnSpc>
            </a:pPr>
            <a:endParaRPr lang="en-US" sz="2400" dirty="0" smtClean="0"/>
          </a:p>
          <a:p>
            <a:pPr>
              <a:lnSpc>
                <a:spcPct val="110000"/>
              </a:lnSpc>
            </a:pPr>
            <a:endParaRPr lang="en-US" sz="2400" dirty="0" smtClean="0"/>
          </a:p>
          <a:p>
            <a:pPr>
              <a:lnSpc>
                <a:spcPct val="110000"/>
              </a:lnSpc>
            </a:pPr>
            <a:r>
              <a:rPr lang="en-US" sz="2800" b="1" dirty="0">
                <a:solidFill>
                  <a:schemeClr val="accent3">
                    <a:lumMod val="50000"/>
                  </a:schemeClr>
                </a:solidFill>
              </a:rPr>
              <a:t>Doug </a:t>
            </a:r>
            <a:r>
              <a:rPr lang="en-US" sz="2800" b="1" dirty="0" err="1">
                <a:solidFill>
                  <a:schemeClr val="accent3">
                    <a:lumMod val="50000"/>
                  </a:schemeClr>
                </a:solidFill>
              </a:rPr>
              <a:t>Kluck</a:t>
            </a:r>
            <a:r>
              <a:rPr lang="en-US" sz="2400" dirty="0"/>
              <a:t>: Central Regional Climate Services </a:t>
            </a:r>
            <a:r>
              <a:rPr lang="en-US" sz="2400" dirty="0" smtClean="0"/>
              <a:t>Director, NOAA</a:t>
            </a:r>
          </a:p>
          <a:p>
            <a:pPr>
              <a:lnSpc>
                <a:spcPct val="110000"/>
              </a:lnSpc>
            </a:pPr>
            <a:endParaRPr lang="en-US" sz="2400" dirty="0" smtClean="0"/>
          </a:p>
          <a:p>
            <a:pPr>
              <a:lnSpc>
                <a:spcPct val="110000"/>
              </a:lnSpc>
            </a:pPr>
            <a:endParaRPr lang="en-US" sz="2400" dirty="0"/>
          </a:p>
          <a:p>
            <a:pPr>
              <a:lnSpc>
                <a:spcPct val="110000"/>
              </a:lnSpc>
            </a:pPr>
            <a:r>
              <a:rPr lang="en-US" sz="2800" b="1" dirty="0">
                <a:solidFill>
                  <a:schemeClr val="accent3">
                    <a:lumMod val="50000"/>
                  </a:schemeClr>
                </a:solidFill>
              </a:rPr>
              <a:t>Dennis </a:t>
            </a:r>
            <a:r>
              <a:rPr lang="en-US" sz="2800" b="1" dirty="0" err="1">
                <a:solidFill>
                  <a:schemeClr val="accent3">
                    <a:lumMod val="50000"/>
                  </a:schemeClr>
                </a:solidFill>
              </a:rPr>
              <a:t>Todey</a:t>
            </a:r>
            <a:r>
              <a:rPr lang="en-US" sz="2400" dirty="0" smtClean="0"/>
              <a:t>: South Dakota State University, South Dakota State Climatologist</a:t>
            </a:r>
          </a:p>
        </p:txBody>
      </p:sp>
      <p:sp>
        <p:nvSpPr>
          <p:cNvPr id="7" name="Text Placeholder 6"/>
          <p:cNvSpPr>
            <a:spLocks noGrp="1"/>
          </p:cNvSpPr>
          <p:nvPr>
            <p:ph type="body" sz="quarter" idx="14"/>
          </p:nvPr>
        </p:nvSpPr>
        <p:spPr/>
        <p:txBody>
          <a:bodyPr/>
          <a:lstStyle/>
          <a:p>
            <a:r>
              <a:rPr lang="en-US" sz="4000" dirty="0" smtClean="0"/>
              <a:t>Project Partners</a:t>
            </a:r>
            <a:endParaRPr lang="en-US" sz="4000" dirty="0"/>
          </a:p>
        </p:txBody>
      </p:sp>
      <p:grpSp>
        <p:nvGrpSpPr>
          <p:cNvPr id="8" name="Group 7"/>
          <p:cNvGrpSpPr/>
          <p:nvPr/>
        </p:nvGrpSpPr>
        <p:grpSpPr>
          <a:xfrm>
            <a:off x="4335685" y="3082452"/>
            <a:ext cx="471738" cy="471739"/>
            <a:chOff x="4013947" y="3212598"/>
            <a:chExt cx="1116106" cy="1116106"/>
          </a:xfrm>
          <a:solidFill>
            <a:schemeClr val="bg2">
              <a:lumMod val="90000"/>
            </a:schemeClr>
          </a:solidFill>
        </p:grpSpPr>
        <p:sp>
          <p:nvSpPr>
            <p:cNvPr id="9" name="Rectangle 8"/>
            <p:cNvSpPr/>
            <p:nvPr/>
          </p:nvSpPr>
          <p:spPr>
            <a:xfrm>
              <a:off x="4444253" y="3212598"/>
              <a:ext cx="255493" cy="111610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16200000">
              <a:off x="4444253" y="3212597"/>
              <a:ext cx="255493" cy="1116106"/>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4326160" y="4541050"/>
            <a:ext cx="471740" cy="471740"/>
            <a:chOff x="4013947" y="3212598"/>
            <a:chExt cx="1116106" cy="1116106"/>
          </a:xfrm>
          <a:solidFill>
            <a:schemeClr val="bg2">
              <a:lumMod val="90000"/>
            </a:schemeClr>
          </a:solidFill>
        </p:grpSpPr>
        <p:sp>
          <p:nvSpPr>
            <p:cNvPr id="12" name="Rectangle 11"/>
            <p:cNvSpPr/>
            <p:nvPr/>
          </p:nvSpPr>
          <p:spPr>
            <a:xfrm>
              <a:off x="4444253" y="3212598"/>
              <a:ext cx="255493" cy="111610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6200000">
              <a:off x="4444253" y="3212597"/>
              <a:ext cx="255493" cy="1116106"/>
            </a:xfrm>
            <a:prstGeom prst="rect">
              <a:avLst/>
            </a:prstGeom>
            <a:solidFill>
              <a:schemeClr val="bg2">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401305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606056" y="1042744"/>
            <a:ext cx="8102009" cy="1106137"/>
          </a:xfrm>
        </p:spPr>
        <p:txBody>
          <a:bodyPr>
            <a:noAutofit/>
          </a:bodyPr>
          <a:lstStyle/>
          <a:p>
            <a:pPr>
              <a:lnSpc>
                <a:spcPct val="100000"/>
              </a:lnSpc>
            </a:pPr>
            <a:r>
              <a:rPr lang="en-US" sz="2400" b="1" dirty="0" smtClean="0">
                <a:solidFill>
                  <a:schemeClr val="accent3">
                    <a:lumMod val="50000"/>
                  </a:schemeClr>
                </a:solidFill>
              </a:rPr>
              <a:t>Detect</a:t>
            </a:r>
            <a:r>
              <a:rPr lang="en-US" dirty="0" smtClean="0">
                <a:solidFill>
                  <a:schemeClr val="accent3">
                    <a:lumMod val="50000"/>
                  </a:schemeClr>
                </a:solidFill>
              </a:rPr>
              <a:t> </a:t>
            </a:r>
            <a:r>
              <a:rPr lang="en-US" sz="1800" dirty="0" smtClean="0">
                <a:solidFill>
                  <a:schemeClr val="tx1">
                    <a:lumMod val="75000"/>
                  </a:schemeClr>
                </a:solidFill>
              </a:rPr>
              <a:t>historic </a:t>
            </a:r>
            <a:r>
              <a:rPr lang="en-US" sz="1800" dirty="0">
                <a:solidFill>
                  <a:schemeClr val="tx1">
                    <a:lumMod val="75000"/>
                  </a:schemeClr>
                </a:solidFill>
              </a:rPr>
              <a:t>and </a:t>
            </a:r>
            <a:r>
              <a:rPr lang="en-US" sz="1800" dirty="0" smtClean="0">
                <a:solidFill>
                  <a:schemeClr val="tx1">
                    <a:lumMod val="75000"/>
                  </a:schemeClr>
                </a:solidFill>
              </a:rPr>
              <a:t>present </a:t>
            </a:r>
            <a:r>
              <a:rPr lang="en-US" sz="1800" b="1" dirty="0" smtClean="0">
                <a:solidFill>
                  <a:schemeClr val="tx1">
                    <a:lumMod val="75000"/>
                  </a:schemeClr>
                </a:solidFill>
              </a:rPr>
              <a:t>soil temperature, </a:t>
            </a:r>
            <a:r>
              <a:rPr lang="en-US" sz="1800" b="1" dirty="0">
                <a:solidFill>
                  <a:schemeClr val="tx1">
                    <a:lumMod val="75000"/>
                  </a:schemeClr>
                </a:solidFill>
              </a:rPr>
              <a:t>soil moisture, and snow water equivalents </a:t>
            </a:r>
            <a:r>
              <a:rPr lang="en-US" sz="1800" dirty="0">
                <a:solidFill>
                  <a:schemeClr val="tx1">
                    <a:lumMod val="75000"/>
                  </a:schemeClr>
                </a:solidFill>
              </a:rPr>
              <a:t>through a combination of NASA and NOAA Earth </a:t>
            </a:r>
            <a:r>
              <a:rPr lang="en-US" sz="1800" dirty="0" smtClean="0">
                <a:solidFill>
                  <a:schemeClr val="tx1">
                    <a:lumMod val="75000"/>
                  </a:schemeClr>
                </a:solidFill>
              </a:rPr>
              <a:t>Observations, </a:t>
            </a:r>
            <a:r>
              <a:rPr lang="en-US" sz="1800" dirty="0">
                <a:solidFill>
                  <a:schemeClr val="tx1">
                    <a:lumMod val="75000"/>
                  </a:schemeClr>
                </a:solidFill>
              </a:rPr>
              <a:t>modeled data, and </a:t>
            </a:r>
            <a:r>
              <a:rPr lang="en-US" sz="1800" i="1" dirty="0">
                <a:solidFill>
                  <a:schemeClr val="tx1">
                    <a:lumMod val="75000"/>
                  </a:schemeClr>
                </a:solidFill>
              </a:rPr>
              <a:t>in situ </a:t>
            </a:r>
            <a:r>
              <a:rPr lang="en-US" sz="1800" dirty="0">
                <a:solidFill>
                  <a:schemeClr val="tx1">
                    <a:lumMod val="75000"/>
                  </a:schemeClr>
                </a:solidFill>
              </a:rPr>
              <a:t>data</a:t>
            </a:r>
          </a:p>
        </p:txBody>
      </p:sp>
      <p:sp>
        <p:nvSpPr>
          <p:cNvPr id="9" name="Text Placeholder 8"/>
          <p:cNvSpPr>
            <a:spLocks noGrp="1"/>
          </p:cNvSpPr>
          <p:nvPr>
            <p:ph type="body" sz="quarter" idx="14"/>
          </p:nvPr>
        </p:nvSpPr>
        <p:spPr>
          <a:xfrm>
            <a:off x="554806" y="196347"/>
            <a:ext cx="7982712" cy="704088"/>
          </a:xfrm>
        </p:spPr>
        <p:txBody>
          <a:bodyPr/>
          <a:lstStyle/>
          <a:p>
            <a:pPr algn="ctr"/>
            <a:r>
              <a:rPr lang="en-US" sz="4400" dirty="0" smtClean="0"/>
              <a:t>Objectives</a:t>
            </a:r>
            <a:endParaRPr lang="en-US" sz="4400" dirty="0"/>
          </a:p>
        </p:txBody>
      </p:sp>
      <p:sp>
        <p:nvSpPr>
          <p:cNvPr id="7" name="Text Placeholder 6"/>
          <p:cNvSpPr>
            <a:spLocks noGrp="1"/>
          </p:cNvSpPr>
          <p:nvPr>
            <p:ph type="body" sz="quarter" idx="13"/>
          </p:nvPr>
        </p:nvSpPr>
        <p:spPr>
          <a:xfrm>
            <a:off x="6461427" y="3373440"/>
            <a:ext cx="2682573" cy="274320"/>
          </a:xfrm>
        </p:spPr>
        <p:txBody>
          <a:bodyPr>
            <a:noAutofit/>
          </a:bodyPr>
          <a:lstStyle/>
          <a:p>
            <a:r>
              <a:rPr lang="en-US" sz="1400" dirty="0" smtClean="0"/>
              <a:t>Chad </a:t>
            </a:r>
            <a:r>
              <a:rPr lang="en-US" sz="1400" dirty="0" err="1"/>
              <a:t>Copess</a:t>
            </a:r>
            <a:endParaRPr lang="en-US" sz="1400" dirty="0"/>
          </a:p>
        </p:txBody>
      </p:sp>
      <p:pic>
        <p:nvPicPr>
          <p:cNvPr id="3" name="Picture Placeholder 2"/>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21852" r="1264" b="14491"/>
          <a:stretch/>
        </p:blipFill>
        <p:spPr>
          <a:xfrm>
            <a:off x="0" y="3625702"/>
            <a:ext cx="9144000" cy="3232298"/>
          </a:xfrm>
        </p:spPr>
      </p:pic>
      <p:sp>
        <p:nvSpPr>
          <p:cNvPr id="2" name="TextBox 1"/>
          <p:cNvSpPr txBox="1"/>
          <p:nvPr/>
        </p:nvSpPr>
        <p:spPr>
          <a:xfrm>
            <a:off x="4921324" y="2255207"/>
            <a:ext cx="3519377" cy="1231106"/>
          </a:xfrm>
          <a:prstGeom prst="rect">
            <a:avLst/>
          </a:prstGeom>
          <a:noFill/>
        </p:spPr>
        <p:txBody>
          <a:bodyPr wrap="square" rtlCol="0">
            <a:spAutoFit/>
          </a:bodyPr>
          <a:lstStyle/>
          <a:p>
            <a:r>
              <a:rPr lang="en-US" sz="2000" b="1" dirty="0">
                <a:solidFill>
                  <a:schemeClr val="accent3">
                    <a:lumMod val="50000"/>
                  </a:schemeClr>
                </a:solidFill>
              </a:rPr>
              <a:t>Exploratory Analyses </a:t>
            </a:r>
            <a:r>
              <a:rPr lang="en-US" dirty="0">
                <a:solidFill>
                  <a:schemeClr val="tx1">
                    <a:lumMod val="75000"/>
                  </a:schemeClr>
                </a:solidFill>
              </a:rPr>
              <a:t>of the association between these driver variables and stream discharge</a:t>
            </a:r>
          </a:p>
        </p:txBody>
      </p:sp>
      <p:sp>
        <p:nvSpPr>
          <p:cNvPr id="4" name="TextBox 3"/>
          <p:cNvSpPr txBox="1"/>
          <p:nvPr/>
        </p:nvSpPr>
        <p:spPr>
          <a:xfrm>
            <a:off x="1138571" y="2288485"/>
            <a:ext cx="3136604" cy="954107"/>
          </a:xfrm>
          <a:prstGeom prst="rect">
            <a:avLst/>
          </a:prstGeom>
          <a:noFill/>
        </p:spPr>
        <p:txBody>
          <a:bodyPr wrap="square" rtlCol="0">
            <a:spAutoFit/>
          </a:bodyPr>
          <a:lstStyle/>
          <a:p>
            <a:r>
              <a:rPr lang="en-US" sz="2000" b="1" dirty="0">
                <a:solidFill>
                  <a:schemeClr val="accent3">
                    <a:lumMod val="50000"/>
                  </a:schemeClr>
                </a:solidFill>
              </a:rPr>
              <a:t>Document </a:t>
            </a:r>
            <a:r>
              <a:rPr lang="en-US" dirty="0">
                <a:solidFill>
                  <a:schemeClr val="tx1">
                    <a:lumMod val="75000"/>
                  </a:schemeClr>
                </a:solidFill>
              </a:rPr>
              <a:t>normal and anomalous conditions for Northern Plains region</a:t>
            </a:r>
          </a:p>
        </p:txBody>
      </p:sp>
      <p:sp>
        <p:nvSpPr>
          <p:cNvPr id="5" name="TextBox 4"/>
          <p:cNvSpPr txBox="1"/>
          <p:nvPr/>
        </p:nvSpPr>
        <p:spPr>
          <a:xfrm>
            <a:off x="38100" y="808074"/>
            <a:ext cx="425302" cy="1015663"/>
          </a:xfrm>
          <a:prstGeom prst="rect">
            <a:avLst/>
          </a:prstGeom>
          <a:noFill/>
        </p:spPr>
        <p:txBody>
          <a:bodyPr wrap="square" rtlCol="0">
            <a:spAutoFit/>
          </a:bodyPr>
          <a:lstStyle/>
          <a:p>
            <a:r>
              <a:rPr lang="en-US" sz="6000" b="1" dirty="0" smtClean="0">
                <a:solidFill>
                  <a:schemeClr val="bg1">
                    <a:lumMod val="65000"/>
                  </a:schemeClr>
                </a:solidFill>
              </a:rPr>
              <a:t>1</a:t>
            </a:r>
            <a:endParaRPr lang="en-US" sz="6000" b="1" dirty="0">
              <a:solidFill>
                <a:schemeClr val="bg1">
                  <a:lumMod val="65000"/>
                </a:schemeClr>
              </a:solidFill>
            </a:endParaRPr>
          </a:p>
        </p:txBody>
      </p:sp>
      <p:sp>
        <p:nvSpPr>
          <p:cNvPr id="8" name="TextBox 7"/>
          <p:cNvSpPr txBox="1"/>
          <p:nvPr/>
        </p:nvSpPr>
        <p:spPr>
          <a:xfrm>
            <a:off x="479350" y="2101057"/>
            <a:ext cx="627321" cy="1015663"/>
          </a:xfrm>
          <a:prstGeom prst="rect">
            <a:avLst/>
          </a:prstGeom>
          <a:noFill/>
        </p:spPr>
        <p:txBody>
          <a:bodyPr wrap="square" rtlCol="0">
            <a:spAutoFit/>
          </a:bodyPr>
          <a:lstStyle/>
          <a:p>
            <a:r>
              <a:rPr lang="en-US" sz="6000" b="1" dirty="0" smtClean="0">
                <a:solidFill>
                  <a:schemeClr val="bg1">
                    <a:lumMod val="65000"/>
                  </a:schemeClr>
                </a:solidFill>
              </a:rPr>
              <a:t>2</a:t>
            </a:r>
            <a:endParaRPr lang="en-US" sz="6000" b="1" dirty="0">
              <a:solidFill>
                <a:schemeClr val="bg1">
                  <a:lumMod val="65000"/>
                </a:schemeClr>
              </a:solidFill>
            </a:endParaRPr>
          </a:p>
        </p:txBody>
      </p:sp>
      <p:sp>
        <p:nvSpPr>
          <p:cNvPr id="10" name="TextBox 9"/>
          <p:cNvSpPr txBox="1"/>
          <p:nvPr/>
        </p:nvSpPr>
        <p:spPr>
          <a:xfrm>
            <a:off x="4365772" y="2101056"/>
            <a:ext cx="372140" cy="1015663"/>
          </a:xfrm>
          <a:prstGeom prst="rect">
            <a:avLst/>
          </a:prstGeom>
          <a:noFill/>
        </p:spPr>
        <p:txBody>
          <a:bodyPr wrap="square" rtlCol="0">
            <a:spAutoFit/>
          </a:bodyPr>
          <a:lstStyle/>
          <a:p>
            <a:r>
              <a:rPr lang="en-US" sz="6000" b="1" dirty="0" smtClean="0">
                <a:solidFill>
                  <a:schemeClr val="bg1">
                    <a:lumMod val="65000"/>
                  </a:schemeClr>
                </a:solidFill>
              </a:rPr>
              <a:t>3</a:t>
            </a:r>
            <a:endParaRPr lang="en-US" sz="6000" b="1" dirty="0">
              <a:solidFill>
                <a:schemeClr val="bg1">
                  <a:lumMod val="65000"/>
                </a:schemeClr>
              </a:solidFill>
            </a:endParaRPr>
          </a:p>
        </p:txBody>
      </p:sp>
    </p:spTree>
    <p:extLst>
      <p:ext uri="{BB962C8B-B14F-4D97-AF65-F5344CB8AC3E}">
        <p14:creationId xmlns:p14="http://schemas.microsoft.com/office/powerpoint/2010/main" val="24786630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80644" y="5128641"/>
            <a:ext cx="4204007" cy="1444752"/>
          </a:xfrm>
        </p:spPr>
        <p:txBody>
          <a:bodyPr>
            <a:normAutofit/>
          </a:bodyPr>
          <a:lstStyle/>
          <a:p>
            <a:pPr marL="342900" indent="-342900">
              <a:buClr>
                <a:srgbClr val="DE8E30"/>
              </a:buClr>
              <a:buFont typeface="Webdings" panose="05030102010509060703" pitchFamily="18" charset="2"/>
              <a:buChar char=""/>
            </a:pPr>
            <a:r>
              <a:rPr lang="en-US" dirty="0" smtClean="0">
                <a:solidFill>
                  <a:schemeClr val="bg2">
                    <a:lumMod val="50000"/>
                  </a:schemeClr>
                </a:solidFill>
              </a:rPr>
              <a:t>Snow </a:t>
            </a:r>
            <a:r>
              <a:rPr lang="en-US" dirty="0">
                <a:solidFill>
                  <a:schemeClr val="bg2">
                    <a:lumMod val="50000"/>
                  </a:schemeClr>
                </a:solidFill>
              </a:rPr>
              <a:t>Water Equivalent (SWE)</a:t>
            </a:r>
          </a:p>
          <a:p>
            <a:pPr marL="342900" indent="-342900">
              <a:buClr>
                <a:srgbClr val="DE8E30"/>
              </a:buClr>
              <a:buFont typeface="Webdings" panose="05030102010509060703" pitchFamily="18" charset="2"/>
              <a:buChar char=""/>
            </a:pPr>
            <a:r>
              <a:rPr lang="en-US" dirty="0" smtClean="0">
                <a:solidFill>
                  <a:schemeClr val="bg2">
                    <a:lumMod val="50000"/>
                  </a:schemeClr>
                </a:solidFill>
              </a:rPr>
              <a:t>Soil Temperature</a:t>
            </a:r>
            <a:endParaRPr lang="en-US" dirty="0">
              <a:solidFill>
                <a:schemeClr val="bg2">
                  <a:lumMod val="50000"/>
                </a:schemeClr>
              </a:solidFill>
            </a:endParaRPr>
          </a:p>
          <a:p>
            <a:pPr marL="342900" indent="-342900">
              <a:buClr>
                <a:srgbClr val="DE8E30"/>
              </a:buClr>
              <a:buFont typeface="Webdings" panose="05030102010509060703" pitchFamily="18" charset="2"/>
              <a:buChar char=""/>
            </a:pPr>
            <a:r>
              <a:rPr lang="en-US" dirty="0" smtClean="0">
                <a:solidFill>
                  <a:schemeClr val="bg2">
                    <a:lumMod val="50000"/>
                  </a:schemeClr>
                </a:solidFill>
              </a:rPr>
              <a:t>Soil Moisture</a:t>
            </a:r>
          </a:p>
        </p:txBody>
      </p:sp>
      <p:sp>
        <p:nvSpPr>
          <p:cNvPr id="8" name="Text Placeholder 7"/>
          <p:cNvSpPr>
            <a:spLocks noGrp="1"/>
          </p:cNvSpPr>
          <p:nvPr>
            <p:ph type="body" sz="quarter" idx="14"/>
          </p:nvPr>
        </p:nvSpPr>
        <p:spPr/>
        <p:txBody>
          <a:bodyPr/>
          <a:lstStyle/>
          <a:p>
            <a:r>
              <a:rPr lang="en-US" dirty="0" smtClean="0"/>
              <a:t>Methodology</a:t>
            </a:r>
          </a:p>
        </p:txBody>
      </p:sp>
      <p:sp>
        <p:nvSpPr>
          <p:cNvPr id="7" name="Text Placeholder 6"/>
          <p:cNvSpPr>
            <a:spLocks noGrp="1"/>
          </p:cNvSpPr>
          <p:nvPr>
            <p:ph type="body" sz="quarter" idx="13"/>
          </p:nvPr>
        </p:nvSpPr>
        <p:spPr/>
        <p:txBody>
          <a:bodyPr/>
          <a:lstStyle/>
          <a:p>
            <a:r>
              <a:rPr lang="en-US" dirty="0" smtClean="0"/>
              <a:t>Todd </a:t>
            </a:r>
            <a:r>
              <a:rPr lang="en-US" dirty="0" err="1" smtClean="0"/>
              <a:t>Klassy</a:t>
            </a:r>
            <a:endParaRPr lang="en-US" dirty="0"/>
          </a:p>
        </p:txBody>
      </p:sp>
      <p:pic>
        <p:nvPicPr>
          <p:cNvPr id="18" name="Picture Placeholder 17"/>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21889" b="21889"/>
          <a:stretch>
            <a:fillRect/>
          </a:stretch>
        </p:blipFill>
        <p:spPr/>
      </p:pic>
      <p:sp>
        <p:nvSpPr>
          <p:cNvPr id="2" name="TextBox 1"/>
          <p:cNvSpPr txBox="1"/>
          <p:nvPr/>
        </p:nvSpPr>
        <p:spPr>
          <a:xfrm>
            <a:off x="1185529" y="4542912"/>
            <a:ext cx="2408276" cy="461665"/>
          </a:xfrm>
          <a:prstGeom prst="rect">
            <a:avLst/>
          </a:prstGeom>
          <a:noFill/>
        </p:spPr>
        <p:txBody>
          <a:bodyPr wrap="square" numCol="1" rtlCol="0">
            <a:spAutoFit/>
          </a:bodyPr>
          <a:lstStyle/>
          <a:p>
            <a:pPr algn="ctr"/>
            <a:r>
              <a:rPr lang="en-US" sz="2400" b="1" dirty="0" err="1" smtClean="0">
                <a:solidFill>
                  <a:srgbClr val="E9A149"/>
                </a:solidFill>
              </a:rPr>
              <a:t>Climatologies</a:t>
            </a:r>
            <a:endParaRPr lang="en-US" sz="2400" b="1" dirty="0">
              <a:solidFill>
                <a:srgbClr val="E9A149"/>
              </a:solidFill>
            </a:endParaRPr>
          </a:p>
        </p:txBody>
      </p:sp>
      <p:sp>
        <p:nvSpPr>
          <p:cNvPr id="9" name="TextBox 8"/>
          <p:cNvSpPr txBox="1"/>
          <p:nvPr/>
        </p:nvSpPr>
        <p:spPr>
          <a:xfrm>
            <a:off x="4976037" y="4542911"/>
            <a:ext cx="3480391" cy="461665"/>
          </a:xfrm>
          <a:prstGeom prst="rect">
            <a:avLst/>
          </a:prstGeom>
          <a:noFill/>
        </p:spPr>
        <p:txBody>
          <a:bodyPr wrap="square" numCol="1" rtlCol="0">
            <a:spAutoFit/>
          </a:bodyPr>
          <a:lstStyle/>
          <a:p>
            <a:pPr algn="ctr"/>
            <a:r>
              <a:rPr lang="en-US" sz="2400" b="1" dirty="0" smtClean="0">
                <a:solidFill>
                  <a:srgbClr val="E9A149"/>
                </a:solidFill>
              </a:rPr>
              <a:t>Exploratory Analysis</a:t>
            </a:r>
            <a:endParaRPr lang="en-US" sz="2400" b="1" dirty="0">
              <a:solidFill>
                <a:srgbClr val="E9A149"/>
              </a:solidFill>
            </a:endParaRPr>
          </a:p>
        </p:txBody>
      </p:sp>
      <p:sp>
        <p:nvSpPr>
          <p:cNvPr id="10" name="Text Placeholder 2"/>
          <p:cNvSpPr txBox="1">
            <a:spLocks/>
          </p:cNvSpPr>
          <p:nvPr/>
        </p:nvSpPr>
        <p:spPr>
          <a:xfrm>
            <a:off x="4763386" y="5120990"/>
            <a:ext cx="4204007" cy="14447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DE8E30"/>
              </a:buClr>
              <a:buFont typeface="Webdings" panose="05030102010509060703" pitchFamily="18" charset="2"/>
              <a:buChar char=""/>
            </a:pPr>
            <a:r>
              <a:rPr lang="en-US" dirty="0" smtClean="0">
                <a:solidFill>
                  <a:schemeClr val="bg2">
                    <a:lumMod val="50000"/>
                  </a:schemeClr>
                </a:solidFill>
              </a:rPr>
              <a:t>Streamflow</a:t>
            </a:r>
          </a:p>
        </p:txBody>
      </p:sp>
    </p:spTree>
    <p:extLst>
      <p:ext uri="{BB962C8B-B14F-4D97-AF65-F5344CB8AC3E}">
        <p14:creationId xmlns:p14="http://schemas.microsoft.com/office/powerpoint/2010/main" val="1048254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2"/>
          <p:cNvSpPr txBox="1">
            <a:spLocks/>
          </p:cNvSpPr>
          <p:nvPr/>
        </p:nvSpPr>
        <p:spPr>
          <a:xfrm>
            <a:off x="601979" y="1600641"/>
            <a:ext cx="7484138" cy="36567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6000" b="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dirty="0" smtClean="0">
                <a:solidFill>
                  <a:schemeClr val="tx1">
                    <a:lumMod val="75000"/>
                  </a:schemeClr>
                </a:solidFill>
              </a:rPr>
              <a:t>Snow Water Equivalent product</a:t>
            </a:r>
          </a:p>
          <a:p>
            <a:pPr>
              <a:lnSpc>
                <a:spcPct val="120000"/>
              </a:lnSpc>
            </a:pPr>
            <a:r>
              <a:rPr lang="en-US" sz="2400" b="1" dirty="0" err="1">
                <a:solidFill>
                  <a:schemeClr val="tx1">
                    <a:lumMod val="75000"/>
                  </a:schemeClr>
                </a:solidFill>
              </a:rPr>
              <a:t>GlobSnow</a:t>
            </a:r>
            <a:r>
              <a:rPr lang="en-US" sz="2400" dirty="0">
                <a:solidFill>
                  <a:schemeClr val="tx1">
                    <a:lumMod val="75000"/>
                  </a:schemeClr>
                </a:solidFill>
              </a:rPr>
              <a:t> – </a:t>
            </a:r>
            <a:r>
              <a:rPr lang="en-US" sz="2400" dirty="0" smtClean="0">
                <a:solidFill>
                  <a:schemeClr val="tx1">
                    <a:lumMod val="75000"/>
                  </a:schemeClr>
                </a:solidFill>
              </a:rPr>
              <a:t>Aqua with DMSP </a:t>
            </a:r>
            <a:r>
              <a:rPr lang="en-US" sz="2400" dirty="0">
                <a:solidFill>
                  <a:schemeClr val="tx1">
                    <a:lumMod val="75000"/>
                  </a:schemeClr>
                </a:solidFill>
              </a:rPr>
              <a:t>satellite </a:t>
            </a:r>
            <a:r>
              <a:rPr lang="en-US" sz="2400" dirty="0" smtClean="0">
                <a:solidFill>
                  <a:schemeClr val="tx1">
                    <a:lumMod val="75000"/>
                  </a:schemeClr>
                </a:solidFill>
              </a:rPr>
              <a:t>series </a:t>
            </a:r>
            <a:endParaRPr lang="en-US" sz="2400" dirty="0">
              <a:solidFill>
                <a:schemeClr val="tx1">
                  <a:lumMod val="75000"/>
                </a:schemeClr>
              </a:solidFill>
            </a:endParaRPr>
          </a:p>
          <a:p>
            <a:pPr>
              <a:lnSpc>
                <a:spcPct val="120000"/>
              </a:lnSpc>
            </a:pPr>
            <a:endParaRPr lang="en-US" sz="2400" dirty="0" smtClean="0">
              <a:solidFill>
                <a:schemeClr val="tx1">
                  <a:lumMod val="75000"/>
                </a:schemeClr>
              </a:solidFill>
            </a:endParaRPr>
          </a:p>
          <a:p>
            <a:pPr>
              <a:lnSpc>
                <a:spcPct val="120000"/>
              </a:lnSpc>
            </a:pPr>
            <a:r>
              <a:rPr lang="en-US" sz="2400" dirty="0">
                <a:solidFill>
                  <a:schemeClr val="tx1">
                    <a:lumMod val="75000"/>
                  </a:schemeClr>
                </a:solidFill>
              </a:rPr>
              <a:t>Soil Moisture and Soil </a:t>
            </a:r>
            <a:r>
              <a:rPr lang="en-US" sz="2400" dirty="0" smtClean="0">
                <a:solidFill>
                  <a:schemeClr val="tx1">
                    <a:lumMod val="75000"/>
                  </a:schemeClr>
                </a:solidFill>
              </a:rPr>
              <a:t>Temperature</a:t>
            </a:r>
            <a:endParaRPr lang="en-US" sz="2400" b="1" dirty="0" smtClean="0">
              <a:solidFill>
                <a:schemeClr val="tx1">
                  <a:lumMod val="75000"/>
                </a:schemeClr>
              </a:solidFill>
            </a:endParaRPr>
          </a:p>
          <a:p>
            <a:pPr>
              <a:lnSpc>
                <a:spcPct val="120000"/>
              </a:lnSpc>
            </a:pPr>
            <a:r>
              <a:rPr lang="en-US" sz="2400" b="1" dirty="0" smtClean="0">
                <a:solidFill>
                  <a:schemeClr val="tx1">
                    <a:lumMod val="75000"/>
                  </a:schemeClr>
                </a:solidFill>
              </a:rPr>
              <a:t>NLDAS</a:t>
            </a:r>
            <a:r>
              <a:rPr lang="en-US" sz="2400" dirty="0" smtClean="0">
                <a:solidFill>
                  <a:schemeClr val="tx1">
                    <a:lumMod val="75000"/>
                  </a:schemeClr>
                </a:solidFill>
              </a:rPr>
              <a:t> – from GOES satellite  </a:t>
            </a:r>
          </a:p>
          <a:p>
            <a:pPr>
              <a:lnSpc>
                <a:spcPct val="120000"/>
              </a:lnSpc>
            </a:pPr>
            <a:r>
              <a:rPr lang="en-US" sz="2400" b="1" dirty="0" smtClean="0">
                <a:solidFill>
                  <a:schemeClr val="tx1">
                    <a:lumMod val="75000"/>
                  </a:schemeClr>
                </a:solidFill>
              </a:rPr>
              <a:t>SCAN </a:t>
            </a:r>
            <a:r>
              <a:rPr lang="en-US" sz="2400" dirty="0" smtClean="0">
                <a:solidFill>
                  <a:schemeClr val="tx1">
                    <a:lumMod val="75000"/>
                  </a:schemeClr>
                </a:solidFill>
              </a:rPr>
              <a:t>– </a:t>
            </a:r>
            <a:r>
              <a:rPr lang="en-US" sz="2400" dirty="0" smtClean="0">
                <a:solidFill>
                  <a:schemeClr val="bg1"/>
                </a:solidFill>
              </a:rPr>
              <a:t>NRCS</a:t>
            </a:r>
            <a:endParaRPr lang="en-US" sz="2400" dirty="0">
              <a:solidFill>
                <a:schemeClr val="bg1"/>
              </a:solidFill>
            </a:endParaRPr>
          </a:p>
          <a:p>
            <a:pPr>
              <a:lnSpc>
                <a:spcPct val="120000"/>
              </a:lnSpc>
            </a:pPr>
            <a:endParaRPr lang="en-US" sz="2400" dirty="0" smtClean="0">
              <a:solidFill>
                <a:schemeClr val="tx1">
                  <a:lumMod val="75000"/>
                </a:schemeClr>
              </a:solidFill>
            </a:endParaRPr>
          </a:p>
          <a:p>
            <a:pPr>
              <a:lnSpc>
                <a:spcPct val="120000"/>
              </a:lnSpc>
            </a:pPr>
            <a:r>
              <a:rPr lang="en-US" sz="2400" dirty="0" smtClean="0">
                <a:solidFill>
                  <a:schemeClr val="tx1">
                    <a:lumMod val="75000"/>
                  </a:schemeClr>
                </a:solidFill>
              </a:rPr>
              <a:t>Streamflow</a:t>
            </a:r>
            <a:endParaRPr lang="en-US" sz="2400" dirty="0">
              <a:solidFill>
                <a:schemeClr val="tx1">
                  <a:lumMod val="75000"/>
                </a:schemeClr>
              </a:solidFill>
            </a:endParaRPr>
          </a:p>
          <a:p>
            <a:pPr>
              <a:lnSpc>
                <a:spcPct val="120000"/>
              </a:lnSpc>
            </a:pPr>
            <a:r>
              <a:rPr lang="en-US" sz="2400" b="1" dirty="0" smtClean="0">
                <a:solidFill>
                  <a:schemeClr val="tx1">
                    <a:lumMod val="75000"/>
                  </a:schemeClr>
                </a:solidFill>
              </a:rPr>
              <a:t>HCDN</a:t>
            </a:r>
            <a:r>
              <a:rPr lang="en-US" sz="2400" dirty="0" smtClean="0">
                <a:solidFill>
                  <a:schemeClr val="tx1">
                    <a:lumMod val="75000"/>
                  </a:schemeClr>
                </a:solidFill>
              </a:rPr>
              <a:t> – </a:t>
            </a:r>
            <a:r>
              <a:rPr lang="en-US" sz="2400" dirty="0" smtClean="0">
                <a:solidFill>
                  <a:schemeClr val="bg1"/>
                </a:solidFill>
              </a:rPr>
              <a:t>USGS</a:t>
            </a:r>
          </a:p>
        </p:txBody>
      </p:sp>
      <p:sp>
        <p:nvSpPr>
          <p:cNvPr id="6" name="Text Placeholder 5"/>
          <p:cNvSpPr>
            <a:spLocks noGrp="1"/>
          </p:cNvSpPr>
          <p:nvPr>
            <p:ph type="body" sz="quarter" idx="14"/>
          </p:nvPr>
        </p:nvSpPr>
        <p:spPr>
          <a:xfrm>
            <a:off x="745236" y="279667"/>
            <a:ext cx="7653528" cy="1289304"/>
          </a:xfrm>
        </p:spPr>
        <p:txBody>
          <a:bodyPr/>
          <a:lstStyle/>
          <a:p>
            <a:r>
              <a:rPr lang="en-US" sz="4000" dirty="0"/>
              <a:t>NASA/NOAA Satellites and Data </a:t>
            </a:r>
            <a:r>
              <a:rPr lang="en-US" sz="4000" dirty="0" smtClean="0"/>
              <a:t>Sources</a:t>
            </a:r>
            <a:endParaRPr lang="en-US" sz="4000"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641" y="1137557"/>
            <a:ext cx="1493521" cy="2170272"/>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18413">
            <a:off x="7163638" y="2968463"/>
            <a:ext cx="2215380" cy="1251689"/>
          </a:xfrm>
          <a:prstGeom prst="rect">
            <a:avLst/>
          </a:prstGeom>
        </p:spPr>
      </p:pic>
      <p:pic>
        <p:nvPicPr>
          <p:cNvPr id="2050" name="Picture 2" descr="https://upload.wikimedia.org/wikipedia/commons/thumb/1/1c/USGS_logo_green.svg/2000px-USGS_logo_green.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6686" y="6113602"/>
            <a:ext cx="1337644" cy="5350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swcd.net/wp-content/uploads/2015/09/NRCS-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1503" y="4380496"/>
            <a:ext cx="1228010" cy="535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9820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601979" y="1600641"/>
            <a:ext cx="7484138" cy="365671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6000" b="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2400" dirty="0" smtClean="0">
                <a:solidFill>
                  <a:schemeClr val="tx1">
                    <a:lumMod val="75000"/>
                  </a:schemeClr>
                </a:solidFill>
              </a:rPr>
              <a:t>Snow Water Equivalent product</a:t>
            </a:r>
          </a:p>
          <a:p>
            <a:pPr>
              <a:lnSpc>
                <a:spcPct val="120000"/>
              </a:lnSpc>
            </a:pPr>
            <a:r>
              <a:rPr lang="en-US" sz="2400" b="1" dirty="0" err="1">
                <a:solidFill>
                  <a:schemeClr val="tx1">
                    <a:lumMod val="75000"/>
                  </a:schemeClr>
                </a:solidFill>
              </a:rPr>
              <a:t>GlobSnow</a:t>
            </a:r>
            <a:r>
              <a:rPr lang="en-US" sz="2400" dirty="0">
                <a:solidFill>
                  <a:schemeClr val="tx1">
                    <a:lumMod val="75000"/>
                  </a:schemeClr>
                </a:solidFill>
              </a:rPr>
              <a:t> – </a:t>
            </a:r>
            <a:r>
              <a:rPr lang="en-US" sz="2400" dirty="0" smtClean="0">
                <a:solidFill>
                  <a:schemeClr val="tx1">
                    <a:lumMod val="75000"/>
                  </a:schemeClr>
                </a:solidFill>
              </a:rPr>
              <a:t>Aqua with DMSP </a:t>
            </a:r>
            <a:r>
              <a:rPr lang="en-US" sz="2400" dirty="0">
                <a:solidFill>
                  <a:schemeClr val="tx1">
                    <a:lumMod val="75000"/>
                  </a:schemeClr>
                </a:solidFill>
              </a:rPr>
              <a:t>satellite </a:t>
            </a:r>
            <a:r>
              <a:rPr lang="en-US" sz="2400" dirty="0" smtClean="0">
                <a:solidFill>
                  <a:schemeClr val="tx1">
                    <a:lumMod val="75000"/>
                  </a:schemeClr>
                </a:solidFill>
              </a:rPr>
              <a:t>series</a:t>
            </a:r>
          </a:p>
          <a:p>
            <a:pPr>
              <a:lnSpc>
                <a:spcPct val="120000"/>
              </a:lnSpc>
            </a:pPr>
            <a:endParaRPr lang="en-US" sz="2400" dirty="0">
              <a:solidFill>
                <a:schemeClr val="tx1">
                  <a:lumMod val="75000"/>
                </a:schemeClr>
              </a:solidFill>
            </a:endParaRPr>
          </a:p>
          <a:p>
            <a:pPr>
              <a:lnSpc>
                <a:spcPct val="120000"/>
              </a:lnSpc>
            </a:pPr>
            <a:endParaRPr lang="en-US" sz="2400" dirty="0" smtClean="0">
              <a:solidFill>
                <a:schemeClr val="tx1">
                  <a:lumMod val="75000"/>
                </a:schemeClr>
              </a:solidFill>
            </a:endParaRPr>
          </a:p>
        </p:txBody>
      </p:sp>
      <p:sp>
        <p:nvSpPr>
          <p:cNvPr id="7" name="Rectangle 6"/>
          <p:cNvSpPr/>
          <p:nvPr/>
        </p:nvSpPr>
        <p:spPr>
          <a:xfrm>
            <a:off x="2058048" y="2770444"/>
            <a:ext cx="4572000" cy="3416320"/>
          </a:xfrm>
          <a:prstGeom prst="rect">
            <a:avLst/>
          </a:prstGeom>
        </p:spPr>
        <p:txBody>
          <a:bodyPr>
            <a:spAutoFit/>
          </a:bodyPr>
          <a:lstStyle/>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SMMR, SSM/I, AMSR-E sensors, and ground-based data</a:t>
            </a:r>
          </a:p>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Daily, </a:t>
            </a:r>
            <a:r>
              <a:rPr lang="en-US" b="1" dirty="0" smtClean="0">
                <a:solidFill>
                  <a:schemeClr val="tx2">
                    <a:lumMod val="75000"/>
                  </a:schemeClr>
                </a:solidFill>
              </a:rPr>
              <a:t>weekly</a:t>
            </a:r>
            <a:r>
              <a:rPr lang="en-US" dirty="0" smtClean="0">
                <a:solidFill>
                  <a:schemeClr val="tx2">
                    <a:lumMod val="75000"/>
                  </a:schemeClr>
                </a:solidFill>
              </a:rPr>
              <a:t>, and monthly</a:t>
            </a:r>
          </a:p>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Resolution: 25 km</a:t>
            </a:r>
          </a:p>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Time period</a:t>
            </a:r>
          </a:p>
          <a:p>
            <a:pPr marL="914400" lvl="1" indent="-457200">
              <a:lnSpc>
                <a:spcPct val="120000"/>
              </a:lnSpc>
              <a:buClr>
                <a:srgbClr val="DE8E30"/>
              </a:buClr>
              <a:buFont typeface="Webdings" panose="05030102010509060703" pitchFamily="18" charset="2"/>
              <a:buChar char=""/>
            </a:pPr>
            <a:r>
              <a:rPr lang="en-US" dirty="0" err="1" smtClean="0">
                <a:solidFill>
                  <a:schemeClr val="tx2">
                    <a:lumMod val="75000"/>
                  </a:schemeClr>
                </a:solidFill>
              </a:rPr>
              <a:t>NetCDF</a:t>
            </a:r>
            <a:r>
              <a:rPr lang="en-US" dirty="0" smtClean="0">
                <a:solidFill>
                  <a:schemeClr val="tx2">
                    <a:lumMod val="75000"/>
                  </a:schemeClr>
                </a:solidFill>
              </a:rPr>
              <a:t>: 1979 to 2012</a:t>
            </a:r>
          </a:p>
          <a:p>
            <a:pPr marL="914400" lvl="1"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HDF: 1979 to 2015</a:t>
            </a:r>
          </a:p>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Source: ESA </a:t>
            </a:r>
            <a:r>
              <a:rPr lang="en-US" dirty="0" err="1" smtClean="0">
                <a:solidFill>
                  <a:schemeClr val="tx2">
                    <a:lumMod val="75000"/>
                  </a:schemeClr>
                </a:solidFill>
              </a:rPr>
              <a:t>GlobSnow</a:t>
            </a:r>
            <a:r>
              <a:rPr lang="en-US" dirty="0" smtClean="0">
                <a:solidFill>
                  <a:schemeClr val="tx2">
                    <a:lumMod val="75000"/>
                  </a:schemeClr>
                </a:solidFill>
              </a:rPr>
              <a:t> consortium</a:t>
            </a:r>
          </a:p>
          <a:p>
            <a:pPr marL="457200" indent="-457200">
              <a:lnSpc>
                <a:spcPct val="120000"/>
              </a:lnSpc>
              <a:buClr>
                <a:srgbClr val="DE8E30"/>
              </a:buClr>
              <a:buFont typeface="Webdings" panose="05030102010509060703" pitchFamily="18" charset="2"/>
              <a:buChar char=""/>
            </a:pPr>
            <a:r>
              <a:rPr lang="en-US" dirty="0" smtClean="0">
                <a:solidFill>
                  <a:schemeClr val="tx2">
                    <a:lumMod val="75000"/>
                  </a:schemeClr>
                </a:solidFill>
              </a:rPr>
              <a:t>Other parameters: Snow extent, 15+ years</a:t>
            </a:r>
            <a:endParaRPr lang="en-US" dirty="0">
              <a:solidFill>
                <a:schemeClr val="tx2">
                  <a:lumMod val="75000"/>
                </a:schemeClr>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254" y="975632"/>
            <a:ext cx="1493521" cy="2170272"/>
          </a:xfrm>
          <a:prstGeom prst="rect">
            <a:avLst/>
          </a:prstGeom>
        </p:spPr>
      </p:pic>
      <p:sp>
        <p:nvSpPr>
          <p:cNvPr id="11" name="Text Placeholder 5"/>
          <p:cNvSpPr>
            <a:spLocks noGrp="1"/>
          </p:cNvSpPr>
          <p:nvPr>
            <p:ph type="body" sz="quarter" idx="14"/>
          </p:nvPr>
        </p:nvSpPr>
        <p:spPr>
          <a:xfrm>
            <a:off x="745236" y="279667"/>
            <a:ext cx="7653528" cy="1289304"/>
          </a:xfrm>
        </p:spPr>
        <p:txBody>
          <a:bodyPr/>
          <a:lstStyle/>
          <a:p>
            <a:r>
              <a:rPr lang="en-US" sz="4000" dirty="0"/>
              <a:t>NASA/NOAA Satellites and Data </a:t>
            </a:r>
            <a:r>
              <a:rPr lang="en-US" sz="4000" dirty="0" smtClean="0"/>
              <a:t>Sources</a:t>
            </a:r>
            <a:endParaRPr lang="en-US" sz="4000" dirty="0"/>
          </a:p>
        </p:txBody>
      </p:sp>
    </p:spTree>
    <p:extLst>
      <p:ext uri="{BB962C8B-B14F-4D97-AF65-F5344CB8AC3E}">
        <p14:creationId xmlns:p14="http://schemas.microsoft.com/office/powerpoint/2010/main" val="38772442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limate 15">
      <a:dk1>
        <a:srgbClr val="767171"/>
      </a:dk1>
      <a:lt1>
        <a:srgbClr val="FFFFFF"/>
      </a:lt1>
      <a:dk2>
        <a:srgbClr val="767171"/>
      </a:dk2>
      <a:lt2>
        <a:srgbClr val="FFFFFF"/>
      </a:lt2>
      <a:accent1>
        <a:srgbClr val="E9A149"/>
      </a:accent1>
      <a:accent2>
        <a:srgbClr val="DF7934"/>
      </a:accent2>
      <a:accent3>
        <a:srgbClr val="D64D27"/>
      </a:accent3>
      <a:accent4>
        <a:srgbClr val="8D91C7"/>
      </a:accent4>
      <a:accent5>
        <a:srgbClr val="667FAA"/>
      </a:accent5>
      <a:accent6>
        <a:srgbClr val="347194"/>
      </a:accent6>
      <a:hlink>
        <a:srgbClr val="E9A149"/>
      </a:hlink>
      <a:folHlink>
        <a:srgbClr val="E9A149"/>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9467</TotalTime>
  <Words>7387</Words>
  <Application>Microsoft Office PowerPoint</Application>
  <PresentationFormat>On-screen Show (4:3)</PresentationFormat>
  <Paragraphs>2858</Paragraphs>
  <Slides>32</Slides>
  <Notes>31</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Alec Courtright</cp:lastModifiedBy>
  <cp:revision>331</cp:revision>
  <dcterms:created xsi:type="dcterms:W3CDTF">2015-05-18T13:26:09Z</dcterms:created>
  <dcterms:modified xsi:type="dcterms:W3CDTF">2015-11-19T18:06:09Z</dcterms:modified>
</cp:coreProperties>
</file>