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embeddedFontLst>
    <p:embeddedFont>
      <p:font typeface="Century Gothic" panose="020B0502020202020204" pitchFamily="34" charset="0"/>
      <p:regular r:id="rId20"/>
      <p:bold r:id="rId21"/>
      <p:italic r:id="rId22"/>
      <p:boldItalic r:id="rId23"/>
    </p:embeddedFont>
    <p:embeddedFont>
      <p:font typeface="Questrial" panose="020B0604020202020204" charset="0"/>
      <p:regular r:id="rId24"/>
    </p:embeddedFont>
    <p:embeddedFont>
      <p:font typeface="Helvetica Neue" panose="020B06040202020202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2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069639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13" name="Shape 11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63056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r>
              <a:rPr lang="en-US"/>
              <a:t>From the error matrix, an accuracy table was then calculated to determine the total percent accuracy of the land cover classification for each year. The overall accuracy for (year) was (percent).</a:t>
            </a:r>
          </a:p>
        </p:txBody>
      </p:sp>
      <p:sp>
        <p:nvSpPr>
          <p:cNvPr id="200" name="Shape 2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18160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r>
              <a:rPr lang="en-US"/>
              <a:t>The projected conditions for 2020 were modeled using the TerrSet Land Change Modeler program using the classified images for our study period’s beginning and ending dates, which were 1992 and 2015. Based on the changes the LCM determined occurred during this time between these dates, the modeler calculated the likely changing conditions in the year 2020.</a:t>
            </a:r>
          </a:p>
        </p:txBody>
      </p:sp>
      <p:sp>
        <p:nvSpPr>
          <p:cNvPr id="215" name="Shape 21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43154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r>
              <a:rPr lang="en-US"/>
              <a:t>These are selected areas of interest for the National Park Service along the parkway that have historically been difficult to manage or administer maintenance. This slide show the changing wetlands extent for these areas as modeled by the LCM for the year 2020.</a:t>
            </a:r>
          </a:p>
        </p:txBody>
      </p:sp>
      <p:sp>
        <p:nvSpPr>
          <p:cNvPr id="224" name="Shape 22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37661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3" name="Shape 233"/>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Image URL: http://www.nps.gov/media/photo/gallery.htm?id=88B142F5-1DD8-B71C-075F53D23FFAE592</a:t>
            </a:r>
          </a:p>
        </p:txBody>
      </p:sp>
      <p:sp>
        <p:nvSpPr>
          <p:cNvPr id="234" name="Shape 234"/>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362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2" name="Shape 242"/>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There were some uncertainties with this project. Some challenges arose when attempting to distinguish between classes with similar spectral signatures, such as with impervious surfaces and barren soil. Additionally, it was initially the goal to identify all beaver dams within our study area from aerial and Landsat imagery. However, this proved prohibitively difficult due to resolution coarseness and leaf cover with available imagery.</a:t>
            </a:r>
          </a:p>
          <a:p>
            <a:pPr marL="0" marR="0" lvl="0" indent="0" algn="l" rtl="0">
              <a:spcBef>
                <a:spcPts val="0"/>
              </a:spcBef>
              <a:buNone/>
            </a:pPr>
            <a:endParaRPr/>
          </a:p>
          <a:p>
            <a:pPr marL="0" marR="0" lvl="0" indent="0" algn="l" rtl="0">
              <a:spcBef>
                <a:spcPts val="0"/>
              </a:spcBef>
              <a:buSzPct val="25000"/>
              <a:buNone/>
            </a:pPr>
            <a:r>
              <a:rPr lang="en-US"/>
              <a:t>Image URL: http://www.nps.gov/media/photo/gallery.htm?id=88B142F5-1DD8-B71C-075F53D23FFAE592</a:t>
            </a:r>
          </a:p>
        </p:txBody>
      </p:sp>
      <p:sp>
        <p:nvSpPr>
          <p:cNvPr id="243" name="Shape 243"/>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451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1" name="Shape 251"/>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Future work could include expanding the project study area. This could mean increasing the buffer size around the parkway, in the interest of identifying problems in outlying areas which could potentially create problems within the parkway. The project study area could also be expanded to include all portions of the parkway - this project focused on the portion contained within Landsat path 22. Future work may also include modeling for more years for farther in the future, past 2020. Finally, having more information on known beaver presence on a subsequent project could be useful to locate areas which have the potential to become more problematic for the National Park Service.</a:t>
            </a:r>
          </a:p>
          <a:p>
            <a:pPr marL="0" marR="0" lvl="0" indent="0" algn="l" rtl="0">
              <a:spcBef>
                <a:spcPts val="0"/>
              </a:spcBef>
              <a:buNone/>
            </a:pPr>
            <a:endParaRPr/>
          </a:p>
          <a:p>
            <a:pPr marL="0" marR="0" lvl="0" indent="0" algn="l" rtl="0">
              <a:spcBef>
                <a:spcPts val="0"/>
              </a:spcBef>
              <a:buSzPct val="25000"/>
              <a:buNone/>
            </a:pPr>
            <a:r>
              <a:rPr lang="en-US"/>
              <a:t>Image URL: http://www.nps.gov/media/photo/gallery.htm?id=88B142F5-1DD8-B71C-075F53D23FFAE592</a:t>
            </a:r>
          </a:p>
        </p:txBody>
      </p:sp>
      <p:sp>
        <p:nvSpPr>
          <p:cNvPr id="252" name="Shape 252"/>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5063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r>
              <a:rPr lang="en-US"/>
              <a:t>We would like to thank all advisors and contributors for this term’s project! This includes our science advisors, Joe Spruce and James “Doc” Smoot from Stennis Space Center, and Dr. Kenton Ross from Langley Research Center. We’d also like to thank our mentor, Dr. Bert Eichold from the Mobile County Health Department.</a:t>
            </a:r>
          </a:p>
        </p:txBody>
      </p:sp>
      <p:sp>
        <p:nvSpPr>
          <p:cNvPr id="262" name="Shape 26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48127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endParaRPr/>
          </a:p>
        </p:txBody>
      </p:sp>
      <p:sp>
        <p:nvSpPr>
          <p:cNvPr id="268" name="Shape 26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965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The wetlands along the Natchez Trace Parkway are a valuable ecological resource for hundreds of species within the region. Their presence is necessary for healthy species diversity and habitats, as well as the parkway’s scenic and environmental quality. Beavers are a keystone species for wetland habitats - they are capable of drastically altering the landscape to flooded conditions to better suit their needs. While this provides the necessary habitat for wetlands species, this can have important impacts on the parkway quality and adjacent lands by affecting maintenance and damaging property. The National Park Service prioritizes parkway quality in its management strategies, and is currently working to balance beaver populations with maintenance issues. Having a better understanding of historic wetland extents along the parkway will help to inform future management strategies for the parkway.</a:t>
            </a:r>
          </a:p>
          <a:p>
            <a:pPr marL="0" marR="0" lvl="0" indent="0" algn="l" rtl="0">
              <a:spcBef>
                <a:spcPts val="0"/>
              </a:spcBef>
              <a:buNone/>
            </a:pPr>
            <a:endParaRPr/>
          </a:p>
          <a:p>
            <a:pPr marL="0" marR="0" lvl="0" indent="0" algn="l" rtl="0">
              <a:spcBef>
                <a:spcPts val="0"/>
              </a:spcBef>
              <a:buSzPct val="25000"/>
              <a:buNone/>
            </a:pPr>
            <a:r>
              <a:rPr lang="en-US"/>
              <a:t>Image URL: http://www.nps.gov/media/photo/gallery.htm?id=8A813BA3-1DD8-B71C-07EAEA16F240BC89</a:t>
            </a:r>
          </a:p>
        </p:txBody>
      </p:sp>
      <p:sp>
        <p:nvSpPr>
          <p:cNvPr id="123" name="Shape 123"/>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6908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Community concerns included factors which involve the quality of the parkway. The National Park Service is in the process of developing a new management strategy for beaver populations along the parkway in order to better manage their damming activity. Beaver dams have impeded parkway maintenance and impacted the quality of private lands. A historic context for the parkway’s wetland extents is needed for better understanding current wetland and possible future wetland conditions.</a:t>
            </a:r>
          </a:p>
          <a:p>
            <a:pPr marL="0" marR="0" lvl="0" indent="0" algn="l" rtl="0">
              <a:spcBef>
                <a:spcPts val="0"/>
              </a:spcBef>
              <a:buNone/>
            </a:pPr>
            <a:endParaRPr/>
          </a:p>
          <a:p>
            <a:pPr marL="0" marR="0" lvl="0" indent="0" algn="l" rtl="0">
              <a:spcBef>
                <a:spcPts val="0"/>
              </a:spcBef>
              <a:buSzPct val="25000"/>
              <a:buNone/>
            </a:pPr>
            <a:r>
              <a:rPr lang="en-US"/>
              <a:t>Image URL: http://www.nps.gov/media/photo/gallery.htm?id=88B142F5-1DD8-B71C-075F53D23FFAE592</a:t>
            </a:r>
          </a:p>
        </p:txBody>
      </p:sp>
      <p:sp>
        <p:nvSpPr>
          <p:cNvPr id="133" name="Shape 133"/>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5716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Our objectives for this project were to establish the historic wetland extent for the parkway over a 23-year period, from 1992 to 2015. We also wanted to examine both past and future contexts for wetland extents to provide a management resource for the NPS for both conservation and maintenance purposes. This project addressed community concerns about parkway and land quality due to beaver damming activity, which has affected wetland extents.</a:t>
            </a:r>
          </a:p>
          <a:p>
            <a:pPr marL="0" marR="0" lvl="0" indent="0" algn="l" rtl="0">
              <a:spcBef>
                <a:spcPts val="0"/>
              </a:spcBef>
              <a:buNone/>
            </a:pPr>
            <a:endParaRPr/>
          </a:p>
          <a:p>
            <a:pPr marL="0" marR="0" lvl="0" indent="0" algn="l" rtl="0">
              <a:spcBef>
                <a:spcPts val="0"/>
              </a:spcBef>
              <a:buSzPct val="25000"/>
              <a:buNone/>
            </a:pPr>
            <a:r>
              <a:rPr lang="en-US"/>
              <a:t>Image URL: http://www.nps.gov/media/photo/gallery.htm?maxrows=20&amp;showrawlisting=false&amp;tagid=0&amp;id=88B142F5-1DD8-B71C-075F53D23FFAE592&amp;startrow=21</a:t>
            </a:r>
          </a:p>
        </p:txBody>
      </p:sp>
      <p:sp>
        <p:nvSpPr>
          <p:cNvPr id="142" name="Shape 142"/>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6873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r>
              <a:rPr lang="en-US"/>
              <a:t>Our study area was for the majority of the parkway, which was contained within Landsat path 22 and spanned across Mississippi and into portions of Alabama and Tennessee. For the time series, we processed the years 1992, 2001, 2006, 2011, and 2015. Our modeled projection year was for 2020.</a:t>
            </a:r>
          </a:p>
        </p:txBody>
      </p:sp>
      <p:sp>
        <p:nvSpPr>
          <p:cNvPr id="150" name="Shape 15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19874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r>
              <a:rPr lang="en-US"/>
              <a:t>For this project, we used Landsat 5 Thematic Mapper and Landsat 8 Operational Land Imager data to perform our land cover time series classifications.</a:t>
            </a:r>
          </a:p>
        </p:txBody>
      </p:sp>
      <p:sp>
        <p:nvSpPr>
          <p:cNvPr id="161" name="Shape 16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516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r>
              <a:rPr lang="en-US"/>
              <a:t>The land cover classification was performed in ERDAS Imagine 2015 using Landsat 5 and 8 data collected for January or February. DEVELOP Python dnppy scripts were used to make atmospheric corrections. Each Landsat date was stacked using green, red, and near infrared bands. An unsupervised classification was run to automatically converge similar spectral signatures into 70 classes, followed by a supervised classification using the maximum likelihood algorithm. We then performed an accuracy assessment for this classification using land cover data from the USGS National Land Cover Database.</a:t>
            </a:r>
          </a:p>
        </p:txBody>
      </p:sp>
      <p:sp>
        <p:nvSpPr>
          <p:cNvPr id="181" name="Shape 18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0419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r>
              <a:rPr lang="en-US"/>
              <a:t>Our land cover classifications were grouped into (8?) categories, including (woody and non-woody wetlands, forest, and impervious). This image shows (name of selected area; discuss changes in this region over time).</a:t>
            </a:r>
          </a:p>
        </p:txBody>
      </p:sp>
      <p:sp>
        <p:nvSpPr>
          <p:cNvPr id="188" name="Shape 18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73059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r>
              <a:rPr lang="en-US"/>
              <a:t>100 random points were generated to check the accuracy of the supervised classification. These points were checked against the NLCD data for the study area. An accuracy report produced an error matrix, which compared the amount of random points correctly classified versus incorrectly classified. An accuracy percentage for each class was also produced. </a:t>
            </a:r>
          </a:p>
        </p:txBody>
      </p:sp>
      <p:sp>
        <p:nvSpPr>
          <p:cNvPr id="194" name="Shape 19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42338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4"/>
        <p:cNvGrpSpPr/>
        <p:nvPr/>
      </p:nvGrpSpPr>
      <p:grpSpPr>
        <a:xfrm>
          <a:off x="0" y="0"/>
          <a:ext cx="0" cy="0"/>
          <a:chOff x="0" y="0"/>
          <a:chExt cx="0" cy="0"/>
        </a:xfrm>
      </p:grpSpPr>
      <p:sp>
        <p:nvSpPr>
          <p:cNvPr id="15" name="Shape 15"/>
          <p:cNvSpPr/>
          <p:nvPr/>
        </p:nvSpPr>
        <p:spPr>
          <a:xfrm>
            <a:off x="0" y="6784847"/>
            <a:ext cx="9144000" cy="73151"/>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pic>
        <p:nvPicPr>
          <p:cNvPr id="16" name="Shape 16"/>
          <p:cNvPicPr preferRelativeResize="0"/>
          <p:nvPr/>
        </p:nvPicPr>
        <p:blipFill rotWithShape="1">
          <a:blip r:embed="rId2">
            <a:alphaModFix/>
          </a:blip>
          <a:srcRect/>
          <a:stretch/>
        </p:blipFill>
        <p:spPr>
          <a:xfrm>
            <a:off x="363095" y="5467376"/>
            <a:ext cx="1010529" cy="1010529"/>
          </a:xfrm>
          <a:prstGeom prst="rect">
            <a:avLst/>
          </a:prstGeom>
          <a:noFill/>
          <a:ln>
            <a:noFill/>
          </a:ln>
        </p:spPr>
      </p:pic>
      <p:sp>
        <p:nvSpPr>
          <p:cNvPr id="17" name="Shape 17"/>
          <p:cNvSpPr txBox="1">
            <a:spLocks noGrp="1"/>
          </p:cNvSpPr>
          <p:nvPr>
            <p:ph type="body" idx="1"/>
          </p:nvPr>
        </p:nvSpPr>
        <p:spPr>
          <a:xfrm>
            <a:off x="5660135" y="6153912"/>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18" name="Shape 18"/>
          <p:cNvSpPr txBox="1">
            <a:spLocks noGrp="1"/>
          </p:cNvSpPr>
          <p:nvPr>
            <p:ph type="body" idx="2"/>
          </p:nvPr>
        </p:nvSpPr>
        <p:spPr>
          <a:xfrm>
            <a:off x="5660135" y="5751576"/>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19" name="Shape 19"/>
          <p:cNvSpPr txBox="1">
            <a:spLocks noGrp="1"/>
          </p:cNvSpPr>
          <p:nvPr>
            <p:ph type="body" idx="3"/>
          </p:nvPr>
        </p:nvSpPr>
        <p:spPr>
          <a:xfrm>
            <a:off x="5663183" y="5358383"/>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20" name="Shape 20"/>
          <p:cNvSpPr txBox="1">
            <a:spLocks noGrp="1"/>
          </p:cNvSpPr>
          <p:nvPr>
            <p:ph type="body" idx="4"/>
          </p:nvPr>
        </p:nvSpPr>
        <p:spPr>
          <a:xfrm>
            <a:off x="2249424" y="6153912"/>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21" name="Shape 21"/>
          <p:cNvSpPr txBox="1">
            <a:spLocks noGrp="1"/>
          </p:cNvSpPr>
          <p:nvPr>
            <p:ph type="body" idx="5"/>
          </p:nvPr>
        </p:nvSpPr>
        <p:spPr>
          <a:xfrm>
            <a:off x="2249424" y="5751576"/>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22" name="Shape 22"/>
          <p:cNvSpPr txBox="1">
            <a:spLocks noGrp="1"/>
          </p:cNvSpPr>
          <p:nvPr>
            <p:ph type="body" idx="6"/>
          </p:nvPr>
        </p:nvSpPr>
        <p:spPr>
          <a:xfrm>
            <a:off x="2249424" y="5358383"/>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cxnSp>
        <p:nvCxnSpPr>
          <p:cNvPr id="23" name="Shape 23"/>
          <p:cNvCxnSpPr/>
          <p:nvPr/>
        </p:nvCxnSpPr>
        <p:spPr>
          <a:xfrm>
            <a:off x="228600" y="5168335"/>
            <a:ext cx="8686800" cy="0"/>
          </a:xfrm>
          <a:prstGeom prst="straightConnector1">
            <a:avLst/>
          </a:prstGeom>
          <a:noFill/>
          <a:ln w="31750" cap="rnd" cmpd="sng">
            <a:solidFill>
              <a:schemeClr val="accent1"/>
            </a:solidFill>
            <a:prstDash val="solid"/>
            <a:round/>
            <a:headEnd type="none" w="med" len="med"/>
            <a:tailEnd type="none" w="med" len="med"/>
          </a:ln>
        </p:spPr>
      </p:cxnSp>
      <p:sp>
        <p:nvSpPr>
          <p:cNvPr id="24" name="Shape 24"/>
          <p:cNvSpPr txBox="1">
            <a:spLocks noGrp="1"/>
          </p:cNvSpPr>
          <p:nvPr>
            <p:ph type="body" idx="7"/>
          </p:nvPr>
        </p:nvSpPr>
        <p:spPr>
          <a:xfrm>
            <a:off x="1143000" y="4032503"/>
            <a:ext cx="6858000" cy="740663"/>
          </a:xfrm>
          <a:prstGeom prst="rect">
            <a:avLst/>
          </a:prstGeom>
          <a:noFill/>
          <a:ln>
            <a:noFill/>
          </a:ln>
        </p:spPr>
        <p:txBody>
          <a:bodyPr lIns="91425" tIns="91425" rIns="91425" bIns="91425" anchor="t" anchorCtr="0"/>
          <a:lstStyle>
            <a:lvl1pPr marL="0" indent="0" algn="ctr" rtl="0">
              <a:spcBef>
                <a:spcPts val="0"/>
              </a:spcBef>
              <a:buFont typeface="Questrial"/>
              <a:buNone/>
              <a:defRPr sz="2800" i="1"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25" name="Shape 25"/>
          <p:cNvSpPr txBox="1">
            <a:spLocks noGrp="1"/>
          </p:cNvSpPr>
          <p:nvPr>
            <p:ph type="body" idx="8"/>
          </p:nvPr>
        </p:nvSpPr>
        <p:spPr>
          <a:xfrm>
            <a:off x="685800" y="1426463"/>
            <a:ext cx="7772400" cy="2432304"/>
          </a:xfrm>
          <a:prstGeom prst="rect">
            <a:avLst/>
          </a:prstGeom>
          <a:noFill/>
          <a:ln>
            <a:noFill/>
          </a:ln>
        </p:spPr>
        <p:txBody>
          <a:bodyPr lIns="91425" tIns="91425" rIns="91425" bIns="91425" anchor="b" anchorCtr="0"/>
          <a:lstStyle>
            <a:lvl1pPr marL="0" indent="0" algn="ctr" rtl="0">
              <a:spcBef>
                <a:spcPts val="0"/>
              </a:spcBef>
              <a:buClr>
                <a:schemeClr val="accent1"/>
              </a:buClr>
              <a:buFont typeface="Questrial"/>
              <a:buNone/>
              <a:defRPr sz="80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grpSp>
        <p:nvGrpSpPr>
          <p:cNvPr id="26" name="Shape 26"/>
          <p:cNvGrpSpPr/>
          <p:nvPr/>
        </p:nvGrpSpPr>
        <p:grpSpPr>
          <a:xfrm>
            <a:off x="0" y="-44450"/>
            <a:ext cx="9144000" cy="1077912"/>
            <a:chOff x="0" y="-44450"/>
            <a:chExt cx="9144000" cy="1077912"/>
          </a:xfrm>
        </p:grpSpPr>
        <p:sp>
          <p:nvSpPr>
            <p:cNvPr id="27" name="Shape 27"/>
            <p:cNvSpPr txBox="1"/>
            <p:nvPr/>
          </p:nvSpPr>
          <p:spPr>
            <a:xfrm>
              <a:off x="0" y="0"/>
              <a:ext cx="9144000" cy="977898"/>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Questrial"/>
                <a:buNone/>
              </a:pPr>
              <a:endParaRPr sz="1800" b="0" i="0" u="none" strike="noStrike" cap="none" baseline="0">
                <a:solidFill>
                  <a:schemeClr val="dk1"/>
                </a:solidFill>
                <a:latin typeface="Questrial"/>
                <a:ea typeface="Questrial"/>
                <a:cs typeface="Questrial"/>
                <a:sym typeface="Questrial"/>
              </a:endParaRPr>
            </a:p>
          </p:txBody>
        </p:sp>
        <p:sp>
          <p:nvSpPr>
            <p:cNvPr id="28" name="Shape 28"/>
            <p:cNvSpPr txBox="1"/>
            <p:nvPr/>
          </p:nvSpPr>
          <p:spPr>
            <a:xfrm>
              <a:off x="153985"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a:solidFill>
                    <a:schemeClr val="lt1"/>
                  </a:solidFill>
                  <a:latin typeface="Helvetica Neue"/>
                  <a:ea typeface="Helvetica Neue"/>
                  <a:cs typeface="Helvetica Neue"/>
                  <a:sym typeface="Helvetica Neue"/>
                </a:rPr>
                <a:t>National Aeronautics and Space Administration</a:t>
              </a:r>
            </a:p>
          </p:txBody>
        </p:sp>
        <p:pic>
          <p:nvPicPr>
            <p:cNvPr id="29" name="Shape 29"/>
            <p:cNvPicPr preferRelativeResize="0"/>
            <p:nvPr/>
          </p:nvPicPr>
          <p:blipFill rotWithShape="1">
            <a:blip r:embed="rId3">
              <a:alphaModFix/>
            </a:blip>
            <a:srcRect/>
            <a:stretch/>
          </p:blipFill>
          <p:spPr>
            <a:xfrm>
              <a:off x="8124825" y="-44450"/>
              <a:ext cx="935037" cy="1077912"/>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op text, Bottom image A">
    <p:spTree>
      <p:nvGrpSpPr>
        <p:cNvPr id="1" name="Shape 93"/>
        <p:cNvGrpSpPr/>
        <p:nvPr/>
      </p:nvGrpSpPr>
      <p:grpSpPr>
        <a:xfrm>
          <a:off x="0" y="0"/>
          <a:ext cx="0" cy="0"/>
          <a:chOff x="0" y="0"/>
          <a:chExt cx="0" cy="0"/>
        </a:xfrm>
      </p:grpSpPr>
      <p:sp>
        <p:nvSpPr>
          <p:cNvPr id="94" name="Shape 94"/>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95" name="Shape 95"/>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96" name="Shape 96"/>
          <p:cNvSpPr txBox="1">
            <a:spLocks noGrp="1"/>
          </p:cNvSpPr>
          <p:nvPr>
            <p:ph type="body" idx="1"/>
          </p:nvPr>
        </p:nvSpPr>
        <p:spPr>
          <a:xfrm>
            <a:off x="4581144" y="750018"/>
            <a:ext cx="3977640" cy="1627632"/>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97" name="Shape 97"/>
          <p:cNvSpPr txBox="1">
            <a:spLocks noGrp="1"/>
          </p:cNvSpPr>
          <p:nvPr>
            <p:ph type="body" idx="2"/>
          </p:nvPr>
        </p:nvSpPr>
        <p:spPr>
          <a:xfrm>
            <a:off x="740664" y="675560"/>
            <a:ext cx="3108959"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6000" b="1" baseline="0">
                <a:solidFill>
                  <a:schemeClr val="accent1"/>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98" name="Shape 98"/>
          <p:cNvSpPr>
            <a:spLocks noGrp="1"/>
          </p:cNvSpPr>
          <p:nvPr>
            <p:ph type="pic" idx="3"/>
          </p:nvPr>
        </p:nvSpPr>
        <p:spPr>
          <a:xfrm>
            <a:off x="0" y="3429000"/>
            <a:ext cx="9144000" cy="3429000"/>
          </a:xfrm>
          <a:prstGeom prst="rect">
            <a:avLst/>
          </a:prstGeom>
          <a:noFill/>
          <a:ln>
            <a:noFill/>
          </a:ln>
        </p:spPr>
        <p:txBody>
          <a:bodyPr lIns="91425" tIns="91425" rIns="91425" bIns="91425" anchor="ctr" anchorCtr="0"/>
          <a:lstStyle>
            <a:lvl1pPr marL="0" marR="0" indent="0" algn="ctr" rtl="0">
              <a:spcBef>
                <a:spcPts val="0"/>
              </a:spcBef>
              <a:buClr>
                <a:srgbClr val="BFBFBF"/>
              </a:buClr>
              <a:buFont typeface="Questrial"/>
              <a:buNone/>
              <a:defRPr sz="6000" b="1" i="0" u="none" strike="noStrike" cap="none" baseline="0">
                <a:solidFill>
                  <a:srgbClr val="BFBFBF"/>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99" name="Shape 99"/>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200" baseline="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Emphasize acronym">
    <p:spTree>
      <p:nvGrpSpPr>
        <p:cNvPr id="1" name="Shape 100"/>
        <p:cNvGrpSpPr/>
        <p:nvPr/>
      </p:nvGrpSpPr>
      <p:grpSpPr>
        <a:xfrm>
          <a:off x="0" y="0"/>
          <a:ext cx="0" cy="0"/>
          <a:chOff x="0" y="0"/>
          <a:chExt cx="0" cy="0"/>
        </a:xfrm>
      </p:grpSpPr>
      <p:sp>
        <p:nvSpPr>
          <p:cNvPr id="101" name="Shape 10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102" name="Shape 102"/>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103" name="Shape 103"/>
          <p:cNvSpPr txBox="1">
            <a:spLocks noGrp="1"/>
          </p:cNvSpPr>
          <p:nvPr>
            <p:ph type="body" idx="1"/>
          </p:nvPr>
        </p:nvSpPr>
        <p:spPr>
          <a:xfrm>
            <a:off x="749808" y="2255519"/>
            <a:ext cx="7653528" cy="3706367"/>
          </a:xfrm>
          <a:prstGeom prst="rect">
            <a:avLst/>
          </a:prstGeom>
          <a:noFill/>
          <a:ln>
            <a:noFill/>
          </a:ln>
        </p:spPr>
        <p:txBody>
          <a:bodyPr lIns="91425" tIns="91425" rIns="91425" bIns="91425" anchor="t" anchorCtr="0"/>
          <a:lstStyle>
            <a:lvl1pPr marL="0" indent="0" algn="ctr" rtl="0">
              <a:spcBef>
                <a:spcPts val="0"/>
              </a:spcBef>
              <a:buFont typeface="Questrial"/>
              <a:buNone/>
              <a:defRPr sz="6000" b="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104" name="Shape 104"/>
          <p:cNvSpPr txBox="1">
            <a:spLocks noGrp="1"/>
          </p:cNvSpPr>
          <p:nvPr>
            <p:ph type="body" idx="2"/>
          </p:nvPr>
        </p:nvSpPr>
        <p:spPr>
          <a:xfrm>
            <a:off x="749808" y="779402"/>
            <a:ext cx="7653528" cy="1289303"/>
          </a:xfrm>
          <a:prstGeom prst="rect">
            <a:avLst/>
          </a:prstGeom>
          <a:noFill/>
          <a:ln>
            <a:noFill/>
          </a:ln>
        </p:spPr>
        <p:txBody>
          <a:bodyPr lIns="91425" tIns="91425" rIns="91425" bIns="91425" anchor="t" anchorCtr="0"/>
          <a:lstStyle>
            <a:lvl1pPr marL="0" indent="0" algn="ctr" rtl="0">
              <a:spcBef>
                <a:spcPts val="0"/>
              </a:spcBef>
              <a:buClr>
                <a:schemeClr val="accent1"/>
              </a:buClr>
              <a:buFont typeface="Questrial"/>
              <a:buNone/>
              <a:defRPr sz="9600" b="1" baseline="0">
                <a:solidFill>
                  <a:schemeClr val="accent1"/>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Left text, Right image">
    <p:spTree>
      <p:nvGrpSpPr>
        <p:cNvPr id="1" name="Shape 30"/>
        <p:cNvGrpSpPr/>
        <p:nvPr/>
      </p:nvGrpSpPr>
      <p:grpSpPr>
        <a:xfrm>
          <a:off x="0" y="0"/>
          <a:ext cx="0" cy="0"/>
          <a:chOff x="0" y="0"/>
          <a:chExt cx="0" cy="0"/>
        </a:xfrm>
      </p:grpSpPr>
      <p:sp>
        <p:nvSpPr>
          <p:cNvPr id="31" name="Shape 3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32" name="Shape 32"/>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33" name="Shape 33"/>
          <p:cNvSpPr txBox="1">
            <a:spLocks noGrp="1"/>
          </p:cNvSpPr>
          <p:nvPr>
            <p:ph type="body" idx="1"/>
          </p:nvPr>
        </p:nvSpPr>
        <p:spPr>
          <a:xfrm>
            <a:off x="521208" y="2130551"/>
            <a:ext cx="3593592" cy="3374135"/>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34" name="Shape 34"/>
          <p:cNvSpPr txBox="1">
            <a:spLocks noGrp="1"/>
          </p:cNvSpPr>
          <p:nvPr>
            <p:ph type="body" idx="2"/>
          </p:nvPr>
        </p:nvSpPr>
        <p:spPr>
          <a:xfrm>
            <a:off x="548639" y="640079"/>
            <a:ext cx="3566159" cy="1325880"/>
          </a:xfrm>
          <a:prstGeom prst="rect">
            <a:avLst/>
          </a:prstGeom>
          <a:noFill/>
          <a:ln>
            <a:noFill/>
          </a:ln>
        </p:spPr>
        <p:txBody>
          <a:bodyPr lIns="91425" tIns="91425" rIns="91425" bIns="91425" anchor="b" anchorCtr="0"/>
          <a:lstStyle>
            <a:lvl1pPr marL="0" indent="0" rtl="0">
              <a:spcBef>
                <a:spcPts val="0"/>
              </a:spcBef>
              <a:buClr>
                <a:schemeClr val="accent1"/>
              </a:buClr>
              <a:buFont typeface="Questrial"/>
              <a:buNone/>
              <a:defRPr sz="40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35" name="Shape 35"/>
          <p:cNvSpPr>
            <a:spLocks noGrp="1"/>
          </p:cNvSpPr>
          <p:nvPr>
            <p:ph type="pic" idx="3"/>
          </p:nvPr>
        </p:nvSpPr>
        <p:spPr>
          <a:xfrm>
            <a:off x="4572000" y="0"/>
            <a:ext cx="4572000" cy="6858000"/>
          </a:xfrm>
          <a:prstGeom prst="rect">
            <a:avLst/>
          </a:prstGeom>
          <a:noFill/>
          <a:ln>
            <a:noFill/>
          </a:ln>
        </p:spPr>
        <p:txBody>
          <a:bodyPr lIns="91425" tIns="91425" rIns="91425" bIns="91425" anchor="ctr" anchorCtr="0"/>
          <a:lstStyle>
            <a:lvl1pPr marL="0" marR="0" indent="0" algn="ctr" rtl="0">
              <a:spcBef>
                <a:spcPts val="0"/>
              </a:spcBef>
              <a:buClr>
                <a:srgbClr val="BFBFBF"/>
              </a:buClr>
              <a:buFont typeface="Questrial"/>
              <a:buNone/>
              <a:defRPr sz="6000" b="1" i="0" u="none" strike="noStrike" cap="none" baseline="0">
                <a:solidFill>
                  <a:srgbClr val="BFBFBF"/>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36" name="Shape 36"/>
          <p:cNvSpPr txBox="1">
            <a:spLocks noGrp="1"/>
          </p:cNvSpPr>
          <p:nvPr>
            <p:ph type="body" idx="4"/>
          </p:nvPr>
        </p:nvSpPr>
        <p:spPr>
          <a:xfrm>
            <a:off x="4572000" y="6583679"/>
            <a:ext cx="1993391" cy="274319"/>
          </a:xfrm>
          <a:prstGeom prst="rect">
            <a:avLst/>
          </a:prstGeom>
          <a:noFill/>
          <a:ln>
            <a:noFill/>
          </a:ln>
        </p:spPr>
        <p:txBody>
          <a:bodyPr lIns="91425" tIns="91425" rIns="91425" bIns="91425" anchor="t" anchorCtr="0"/>
          <a:lstStyle>
            <a:lvl1pPr marL="0" indent="0" rtl="0">
              <a:spcBef>
                <a:spcPts val="0"/>
              </a:spcBef>
              <a:buFont typeface="Questrial"/>
              <a:buNone/>
              <a:defRPr sz="12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Right text, Left image">
    <p:spTree>
      <p:nvGrpSpPr>
        <p:cNvPr id="1" name="Shape 37"/>
        <p:cNvGrpSpPr/>
        <p:nvPr/>
      </p:nvGrpSpPr>
      <p:grpSpPr>
        <a:xfrm>
          <a:off x="0" y="0"/>
          <a:ext cx="0" cy="0"/>
          <a:chOff x="0" y="0"/>
          <a:chExt cx="0" cy="0"/>
        </a:xfrm>
      </p:grpSpPr>
      <p:sp>
        <p:nvSpPr>
          <p:cNvPr id="38" name="Shape 3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39" name="Shape 39"/>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40" name="Shape 40"/>
          <p:cNvSpPr txBox="1">
            <a:spLocks noGrp="1"/>
          </p:cNvSpPr>
          <p:nvPr>
            <p:ph type="body" idx="1"/>
          </p:nvPr>
        </p:nvSpPr>
        <p:spPr>
          <a:xfrm>
            <a:off x="5102351" y="2130551"/>
            <a:ext cx="3593592" cy="3374135"/>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41" name="Shape 41"/>
          <p:cNvSpPr txBox="1">
            <a:spLocks noGrp="1"/>
          </p:cNvSpPr>
          <p:nvPr>
            <p:ph type="body" idx="2"/>
          </p:nvPr>
        </p:nvSpPr>
        <p:spPr>
          <a:xfrm>
            <a:off x="5102351" y="640079"/>
            <a:ext cx="3566159" cy="1325880"/>
          </a:xfrm>
          <a:prstGeom prst="rect">
            <a:avLst/>
          </a:prstGeom>
          <a:noFill/>
          <a:ln>
            <a:noFill/>
          </a:ln>
        </p:spPr>
        <p:txBody>
          <a:bodyPr lIns="91425" tIns="91425" rIns="91425" bIns="91425" anchor="b" anchorCtr="0"/>
          <a:lstStyle>
            <a:lvl1pPr marL="0" indent="0" rtl="0">
              <a:spcBef>
                <a:spcPts val="0"/>
              </a:spcBef>
              <a:buClr>
                <a:schemeClr val="accent1"/>
              </a:buClr>
              <a:buFont typeface="Questrial"/>
              <a:buNone/>
              <a:defRPr sz="40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42" name="Shape 42"/>
          <p:cNvSpPr>
            <a:spLocks noGrp="1"/>
          </p:cNvSpPr>
          <p:nvPr>
            <p:ph type="pic" idx="3"/>
          </p:nvPr>
        </p:nvSpPr>
        <p:spPr>
          <a:xfrm>
            <a:off x="0" y="0"/>
            <a:ext cx="4572000" cy="6858000"/>
          </a:xfrm>
          <a:prstGeom prst="rect">
            <a:avLst/>
          </a:prstGeom>
          <a:noFill/>
          <a:ln>
            <a:noFill/>
          </a:ln>
        </p:spPr>
        <p:txBody>
          <a:bodyPr lIns="91425" tIns="91425" rIns="91425" bIns="91425" anchor="ctr" anchorCtr="0"/>
          <a:lstStyle>
            <a:lvl1pPr marL="0" marR="0" indent="0" algn="ctr" rtl="0">
              <a:spcBef>
                <a:spcPts val="0"/>
              </a:spcBef>
              <a:buClr>
                <a:srgbClr val="BFBFBF"/>
              </a:buClr>
              <a:buFont typeface="Questrial"/>
              <a:buNone/>
              <a:defRPr sz="6000" b="1" i="0" u="none" strike="noStrike" cap="none" baseline="0">
                <a:solidFill>
                  <a:srgbClr val="BFBFBF"/>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43" name="Shape 43"/>
          <p:cNvSpPr txBox="1">
            <a:spLocks noGrp="1"/>
          </p:cNvSpPr>
          <p:nvPr>
            <p:ph type="body" idx="4"/>
          </p:nvPr>
        </p:nvSpPr>
        <p:spPr>
          <a:xfrm>
            <a:off x="2578608" y="6583679"/>
            <a:ext cx="1993391" cy="274319"/>
          </a:xfrm>
          <a:prstGeom prst="rect">
            <a:avLst/>
          </a:prstGeom>
          <a:noFill/>
          <a:ln>
            <a:noFill/>
          </a:ln>
        </p:spPr>
        <p:txBody>
          <a:bodyPr lIns="91425" tIns="91425" rIns="91425" bIns="91425" anchor="t" anchorCtr="0"/>
          <a:lstStyle>
            <a:lvl1pPr marL="0" indent="0" algn="r" rtl="0">
              <a:spcBef>
                <a:spcPts val="0"/>
              </a:spcBef>
              <a:buFont typeface="Questrial"/>
              <a:buNone/>
              <a:defRPr sz="12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ottom text, Top image B">
    <p:spTree>
      <p:nvGrpSpPr>
        <p:cNvPr id="1" name="Shape 44"/>
        <p:cNvGrpSpPr/>
        <p:nvPr/>
      </p:nvGrpSpPr>
      <p:grpSpPr>
        <a:xfrm>
          <a:off x="0" y="0"/>
          <a:ext cx="0" cy="0"/>
          <a:chOff x="0" y="0"/>
          <a:chExt cx="0" cy="0"/>
        </a:xfrm>
      </p:grpSpPr>
      <p:sp>
        <p:nvSpPr>
          <p:cNvPr id="45" name="Shape 45"/>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46" name="Shape 46"/>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47" name="Shape 47"/>
          <p:cNvSpPr txBox="1">
            <a:spLocks noGrp="1"/>
          </p:cNvSpPr>
          <p:nvPr>
            <p:ph type="body" idx="1"/>
          </p:nvPr>
        </p:nvSpPr>
        <p:spPr>
          <a:xfrm>
            <a:off x="576072" y="4814316"/>
            <a:ext cx="7982711" cy="1444752"/>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48" name="Shape 48"/>
          <p:cNvSpPr txBox="1">
            <a:spLocks noGrp="1"/>
          </p:cNvSpPr>
          <p:nvPr>
            <p:ph type="body" idx="2"/>
          </p:nvPr>
        </p:nvSpPr>
        <p:spPr>
          <a:xfrm>
            <a:off x="576072" y="395478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Questrial"/>
              <a:buNone/>
              <a:defRPr sz="4000" b="1" baseline="0">
                <a:solidFill>
                  <a:schemeClr val="accent1"/>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49" name="Shape 49"/>
          <p:cNvSpPr>
            <a:spLocks noGrp="1"/>
          </p:cNvSpPr>
          <p:nvPr>
            <p:ph type="pic" idx="3"/>
          </p:nvPr>
        </p:nvSpPr>
        <p:spPr>
          <a:xfrm>
            <a:off x="0" y="0"/>
            <a:ext cx="9144000" cy="3429000"/>
          </a:xfrm>
          <a:prstGeom prst="rect">
            <a:avLst/>
          </a:prstGeom>
          <a:noFill/>
          <a:ln>
            <a:noFill/>
          </a:ln>
        </p:spPr>
        <p:txBody>
          <a:bodyPr lIns="91425" tIns="91425" rIns="91425" bIns="91425" anchor="ctr" anchorCtr="0"/>
          <a:lstStyle>
            <a:lvl1pPr marL="0" marR="0" indent="0" algn="ctr" rtl="0">
              <a:spcBef>
                <a:spcPts val="0"/>
              </a:spcBef>
              <a:buClr>
                <a:srgbClr val="BFBFBF"/>
              </a:buClr>
              <a:buFont typeface="Questrial"/>
              <a:buNone/>
              <a:defRPr sz="6000" b="1" i="0" u="none" strike="noStrike" cap="none" baseline="0">
                <a:solidFill>
                  <a:srgbClr val="BFBFBF"/>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50" name="Shape 50"/>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200" baseline="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Emphasize key points">
    <p:spTree>
      <p:nvGrpSpPr>
        <p:cNvPr id="1" name="Shape 51"/>
        <p:cNvGrpSpPr/>
        <p:nvPr/>
      </p:nvGrpSpPr>
      <p:grpSpPr>
        <a:xfrm>
          <a:off x="0" y="0"/>
          <a:ext cx="0" cy="0"/>
          <a:chOff x="0" y="0"/>
          <a:chExt cx="0" cy="0"/>
        </a:xfrm>
      </p:grpSpPr>
      <p:sp>
        <p:nvSpPr>
          <p:cNvPr id="52" name="Shape 5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53" name="Shape 53"/>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54" name="Shape 54"/>
          <p:cNvSpPr txBox="1">
            <a:spLocks noGrp="1"/>
          </p:cNvSpPr>
          <p:nvPr>
            <p:ph type="body" idx="1"/>
          </p:nvPr>
        </p:nvSpPr>
        <p:spPr>
          <a:xfrm>
            <a:off x="4572000" y="4709160"/>
            <a:ext cx="3950207"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55" name="Shape 55"/>
          <p:cNvSpPr txBox="1">
            <a:spLocks noGrp="1"/>
          </p:cNvSpPr>
          <p:nvPr>
            <p:ph type="body" idx="2"/>
          </p:nvPr>
        </p:nvSpPr>
        <p:spPr>
          <a:xfrm>
            <a:off x="320039" y="548639"/>
            <a:ext cx="8503920" cy="923544"/>
          </a:xfrm>
          <a:prstGeom prst="rect">
            <a:avLst/>
          </a:prstGeom>
          <a:noFill/>
          <a:ln>
            <a:noFill/>
          </a:ln>
        </p:spPr>
        <p:txBody>
          <a:bodyPr lIns="91425" tIns="91425" rIns="91425" bIns="91425" anchor="b" anchorCtr="0"/>
          <a:lstStyle>
            <a:lvl1pPr marL="0" indent="0" algn="ctr" rtl="0">
              <a:spcBef>
                <a:spcPts val="0"/>
              </a:spcBef>
              <a:buClr>
                <a:srgbClr val="BFBFBF"/>
              </a:buClr>
              <a:buFont typeface="Questrial"/>
              <a:buNone/>
              <a:defRPr sz="5400" b="1" baseline="0">
                <a:solidFill>
                  <a:srgbClr val="BFBFBF"/>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56" name="Shape 56"/>
          <p:cNvSpPr txBox="1">
            <a:spLocks noGrp="1"/>
          </p:cNvSpPr>
          <p:nvPr>
            <p:ph type="body" idx="3"/>
          </p:nvPr>
        </p:nvSpPr>
        <p:spPr>
          <a:xfrm>
            <a:off x="594360" y="2115311"/>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44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57" name="Shape 57"/>
          <p:cNvSpPr txBox="1">
            <a:spLocks noGrp="1"/>
          </p:cNvSpPr>
          <p:nvPr>
            <p:ph type="body" idx="4"/>
          </p:nvPr>
        </p:nvSpPr>
        <p:spPr>
          <a:xfrm>
            <a:off x="4572000" y="2103119"/>
            <a:ext cx="3950207"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58" name="Shape 58"/>
          <p:cNvSpPr txBox="1">
            <a:spLocks noGrp="1"/>
          </p:cNvSpPr>
          <p:nvPr>
            <p:ph type="body" idx="5"/>
          </p:nvPr>
        </p:nvSpPr>
        <p:spPr>
          <a:xfrm>
            <a:off x="594360" y="4721351"/>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44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59" name="Shape 59"/>
          <p:cNvSpPr txBox="1">
            <a:spLocks noGrp="1"/>
          </p:cNvSpPr>
          <p:nvPr>
            <p:ph type="body" idx="6"/>
          </p:nvPr>
        </p:nvSpPr>
        <p:spPr>
          <a:xfrm>
            <a:off x="594360" y="3418332"/>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44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60" name="Shape 60"/>
          <p:cNvSpPr txBox="1">
            <a:spLocks noGrp="1"/>
          </p:cNvSpPr>
          <p:nvPr>
            <p:ph type="body" idx="7"/>
          </p:nvPr>
        </p:nvSpPr>
        <p:spPr>
          <a:xfrm>
            <a:off x="4572000" y="3406139"/>
            <a:ext cx="3950207"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op text, Bottom image B">
    <p:spTree>
      <p:nvGrpSpPr>
        <p:cNvPr id="1" name="Shape 61"/>
        <p:cNvGrpSpPr/>
        <p:nvPr/>
      </p:nvGrpSpPr>
      <p:grpSpPr>
        <a:xfrm>
          <a:off x="0" y="0"/>
          <a:ext cx="0" cy="0"/>
          <a:chOff x="0" y="0"/>
          <a:chExt cx="0" cy="0"/>
        </a:xfrm>
      </p:grpSpPr>
      <p:sp>
        <p:nvSpPr>
          <p:cNvPr id="62" name="Shape 6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63" name="Shape 63"/>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64" name="Shape 64"/>
          <p:cNvSpPr txBox="1">
            <a:spLocks noGrp="1"/>
          </p:cNvSpPr>
          <p:nvPr>
            <p:ph type="body" idx="1"/>
          </p:nvPr>
        </p:nvSpPr>
        <p:spPr>
          <a:xfrm>
            <a:off x="576072" y="1438655"/>
            <a:ext cx="7982711" cy="1444752"/>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65" name="Shape 65"/>
          <p:cNvSpPr txBox="1">
            <a:spLocks noGrp="1"/>
          </p:cNvSpPr>
          <p:nvPr>
            <p:ph type="body" idx="2"/>
          </p:nvPr>
        </p:nvSpPr>
        <p:spPr>
          <a:xfrm>
            <a:off x="576072" y="57912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Questrial"/>
              <a:buNone/>
              <a:defRPr sz="4000" b="1" baseline="0">
                <a:solidFill>
                  <a:schemeClr val="accent1"/>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66" name="Shape 66"/>
          <p:cNvSpPr>
            <a:spLocks noGrp="1"/>
          </p:cNvSpPr>
          <p:nvPr>
            <p:ph type="pic" idx="3"/>
          </p:nvPr>
        </p:nvSpPr>
        <p:spPr>
          <a:xfrm>
            <a:off x="0" y="3429000"/>
            <a:ext cx="9144000" cy="3429000"/>
          </a:xfrm>
          <a:prstGeom prst="rect">
            <a:avLst/>
          </a:prstGeom>
          <a:noFill/>
          <a:ln>
            <a:noFill/>
          </a:ln>
        </p:spPr>
        <p:txBody>
          <a:bodyPr lIns="91425" tIns="91425" rIns="91425" bIns="91425" anchor="ctr" anchorCtr="0"/>
          <a:lstStyle>
            <a:lvl1pPr marL="0" marR="0" indent="0" algn="ctr" rtl="0">
              <a:spcBef>
                <a:spcPts val="0"/>
              </a:spcBef>
              <a:buClr>
                <a:srgbClr val="BFBFBF"/>
              </a:buClr>
              <a:buFont typeface="Questrial"/>
              <a:buNone/>
              <a:defRPr sz="6000" b="1" i="0" u="none" strike="noStrike" cap="none" baseline="0">
                <a:solidFill>
                  <a:srgbClr val="BFBFBF"/>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67" name="Shape 67"/>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200" baseline="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Acknowledgements A">
    <p:spTree>
      <p:nvGrpSpPr>
        <p:cNvPr id="1" name="Shape 68"/>
        <p:cNvGrpSpPr/>
        <p:nvPr/>
      </p:nvGrpSpPr>
      <p:grpSpPr>
        <a:xfrm>
          <a:off x="0" y="0"/>
          <a:ext cx="0" cy="0"/>
          <a:chOff x="0" y="0"/>
          <a:chExt cx="0" cy="0"/>
        </a:xfrm>
      </p:grpSpPr>
      <p:sp>
        <p:nvSpPr>
          <p:cNvPr id="69" name="Shape 69"/>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70" name="Shape 70"/>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71" name="Shape 71"/>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baseline="0">
                <a:solidFill>
                  <a:srgbClr val="7F7F7F"/>
                </a:solidFill>
                <a:latin typeface="Arial"/>
                <a:ea typeface="Arial"/>
                <a:cs typeface="Arial"/>
                <a:sym typeface="Arial"/>
              </a:rPr>
              <a:t>This material is based upon work supported by NASA through contract NNL11AA00B and cooperative agreement NNX14AB60A.</a:t>
            </a:r>
          </a:p>
        </p:txBody>
      </p:sp>
      <p:sp>
        <p:nvSpPr>
          <p:cNvPr id="72" name="Shape 72"/>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baseline="0">
                <a:solidFill>
                  <a:srgbClr val="BFBFBF"/>
                </a:solidFill>
                <a:latin typeface="Questrial"/>
                <a:ea typeface="Questrial"/>
                <a:cs typeface="Questrial"/>
                <a:sym typeface="Questrial"/>
              </a:rPr>
              <a:t>Acknowledgements</a:t>
            </a:r>
          </a:p>
        </p:txBody>
      </p:sp>
      <p:sp>
        <p:nvSpPr>
          <p:cNvPr id="73" name="Shape 73"/>
          <p:cNvSpPr txBox="1">
            <a:spLocks noGrp="1"/>
          </p:cNvSpPr>
          <p:nvPr>
            <p:ph type="body" idx="1"/>
          </p:nvPr>
        </p:nvSpPr>
        <p:spPr>
          <a:xfrm>
            <a:off x="3511296" y="1220919"/>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74" name="Shape 74"/>
          <p:cNvSpPr txBox="1">
            <a:spLocks noGrp="1"/>
          </p:cNvSpPr>
          <p:nvPr>
            <p:ph type="body" idx="2"/>
          </p:nvPr>
        </p:nvSpPr>
        <p:spPr>
          <a:xfrm>
            <a:off x="3511296" y="2369944"/>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75" name="Shape 75"/>
          <p:cNvSpPr txBox="1">
            <a:spLocks noGrp="1"/>
          </p:cNvSpPr>
          <p:nvPr>
            <p:ph type="body" idx="3"/>
          </p:nvPr>
        </p:nvSpPr>
        <p:spPr>
          <a:xfrm>
            <a:off x="3511296" y="4118716"/>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76" name="Shape 76"/>
          <p:cNvSpPr/>
          <p:nvPr/>
        </p:nvSpPr>
        <p:spPr>
          <a:xfrm>
            <a:off x="369281" y="6087110"/>
            <a:ext cx="8273561" cy="461664"/>
          </a:xfrm>
          <a:prstGeom prst="rect">
            <a:avLst/>
          </a:prstGeom>
          <a:noFill/>
          <a:ln>
            <a:noFill/>
          </a:ln>
        </p:spPr>
        <p:txBody>
          <a:bodyPr lIns="91425" tIns="45700" rIns="91425" bIns="45700" anchor="t" anchorCtr="0">
            <a:noAutofit/>
          </a:bodyPr>
          <a:lstStyle/>
          <a:p>
            <a:pPr marL="274320" marR="0" lvl="1" indent="-7620" algn="ctr" rtl="0">
              <a:spcBef>
                <a:spcPts val="0"/>
              </a:spcBef>
              <a:buClr>
                <a:schemeClr val="dk1"/>
              </a:buClr>
              <a:buSzPct val="25000"/>
              <a:buFont typeface="Questrial"/>
              <a:buNone/>
            </a:pPr>
            <a:r>
              <a:rPr lang="en-US" sz="1200" b="1" i="0" u="none" strike="noStrike" cap="none" baseline="0">
                <a:solidFill>
                  <a:schemeClr val="dk1"/>
                </a:solidFill>
                <a:latin typeface="Questrial"/>
                <a:ea typeface="Questrial"/>
                <a:cs typeface="Questrial"/>
                <a:sym typeface="Questrial"/>
              </a:rPr>
              <a:t>Any opinions, findings, and conclusions or recommendations expressed in this material are those of the author(s) and do not necessarily reflect the views of the National Aeronautics and Space Administration.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Acknowledgements B">
    <p:spTree>
      <p:nvGrpSpPr>
        <p:cNvPr id="1" name="Shape 77"/>
        <p:cNvGrpSpPr/>
        <p:nvPr/>
      </p:nvGrpSpPr>
      <p:grpSpPr>
        <a:xfrm>
          <a:off x="0" y="0"/>
          <a:ext cx="0" cy="0"/>
          <a:chOff x="0" y="0"/>
          <a:chExt cx="0" cy="0"/>
        </a:xfrm>
      </p:grpSpPr>
      <p:sp>
        <p:nvSpPr>
          <p:cNvPr id="78" name="Shape 7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79" name="Shape 79"/>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80" name="Shape 80"/>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baseline="0">
                <a:solidFill>
                  <a:srgbClr val="BFBFBF"/>
                </a:solidFill>
                <a:latin typeface="Questrial"/>
                <a:ea typeface="Questrial"/>
                <a:cs typeface="Questrial"/>
                <a:sym typeface="Questrial"/>
              </a:rPr>
              <a:t>Acknowledgements</a:t>
            </a:r>
          </a:p>
        </p:txBody>
      </p:sp>
      <p:sp>
        <p:nvSpPr>
          <p:cNvPr id="81" name="Shape 81"/>
          <p:cNvSpPr txBox="1">
            <a:spLocks noGrp="1"/>
          </p:cNvSpPr>
          <p:nvPr>
            <p:ph type="body" idx="1"/>
          </p:nvPr>
        </p:nvSpPr>
        <p:spPr>
          <a:xfrm>
            <a:off x="571208" y="1421133"/>
            <a:ext cx="8051583"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82" name="Shape 82"/>
          <p:cNvSpPr txBox="1">
            <a:spLocks noGrp="1"/>
          </p:cNvSpPr>
          <p:nvPr>
            <p:ph type="body" idx="2"/>
          </p:nvPr>
        </p:nvSpPr>
        <p:spPr>
          <a:xfrm>
            <a:off x="571206" y="3011686"/>
            <a:ext cx="8051583"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83" name="Shape 83"/>
          <p:cNvSpPr txBox="1">
            <a:spLocks noGrp="1"/>
          </p:cNvSpPr>
          <p:nvPr>
            <p:ph type="body" idx="3"/>
          </p:nvPr>
        </p:nvSpPr>
        <p:spPr>
          <a:xfrm>
            <a:off x="571208" y="4628567"/>
            <a:ext cx="8051582"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84" name="Shape 84"/>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baseline="0">
                <a:solidFill>
                  <a:srgbClr val="7F7F7F"/>
                </a:solidFill>
                <a:latin typeface="Arial"/>
                <a:ea typeface="Arial"/>
                <a:cs typeface="Arial"/>
                <a:sym typeface="Arial"/>
              </a:rPr>
              <a:t>This material is based upon work supported by NASA through contract NNL11AA00B and cooperative agreement NNX14AB60A.</a:t>
            </a:r>
          </a:p>
        </p:txBody>
      </p:sp>
      <p:sp>
        <p:nvSpPr>
          <p:cNvPr id="85" name="Shape 85"/>
          <p:cNvSpPr/>
          <p:nvPr/>
        </p:nvSpPr>
        <p:spPr>
          <a:xfrm>
            <a:off x="369281" y="6087110"/>
            <a:ext cx="8273561" cy="461664"/>
          </a:xfrm>
          <a:prstGeom prst="rect">
            <a:avLst/>
          </a:prstGeom>
          <a:noFill/>
          <a:ln>
            <a:noFill/>
          </a:ln>
        </p:spPr>
        <p:txBody>
          <a:bodyPr lIns="91425" tIns="45700" rIns="91425" bIns="45700" anchor="t" anchorCtr="0">
            <a:noAutofit/>
          </a:bodyPr>
          <a:lstStyle/>
          <a:p>
            <a:pPr marL="274320" marR="0" lvl="1" indent="-7620" algn="ctr" rtl="0">
              <a:spcBef>
                <a:spcPts val="0"/>
              </a:spcBef>
              <a:buClr>
                <a:schemeClr val="dk1"/>
              </a:buClr>
              <a:buSzPct val="25000"/>
              <a:buFont typeface="Questrial"/>
              <a:buNone/>
            </a:pPr>
            <a:r>
              <a:rPr lang="en-US" sz="1200" b="1" i="0" u="none" strike="noStrike" cap="none" baseline="0">
                <a:solidFill>
                  <a:schemeClr val="dk1"/>
                </a:solidFill>
                <a:latin typeface="Questrial"/>
                <a:ea typeface="Questrial"/>
                <a:cs typeface="Questrial"/>
                <a:sym typeface="Questrial"/>
              </a:rPr>
              <a:t>Any opinions, findings, and conclusions or recommendations expressed in this material are those of the author(s) and do not necessarily reflect the views of the National Aeronautics and Space Administration.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ottom text, Top image A">
    <p:spTree>
      <p:nvGrpSpPr>
        <p:cNvPr id="1" name="Shape 86"/>
        <p:cNvGrpSpPr/>
        <p:nvPr/>
      </p:nvGrpSpPr>
      <p:grpSpPr>
        <a:xfrm>
          <a:off x="0" y="0"/>
          <a:ext cx="0" cy="0"/>
          <a:chOff x="0" y="0"/>
          <a:chExt cx="0" cy="0"/>
        </a:xfrm>
      </p:grpSpPr>
      <p:sp>
        <p:nvSpPr>
          <p:cNvPr id="87" name="Shape 87"/>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88" name="Shape 88"/>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89" name="Shape 89"/>
          <p:cNvSpPr txBox="1">
            <a:spLocks noGrp="1"/>
          </p:cNvSpPr>
          <p:nvPr>
            <p:ph type="body" idx="1"/>
          </p:nvPr>
        </p:nvSpPr>
        <p:spPr>
          <a:xfrm>
            <a:off x="4581144" y="4123944"/>
            <a:ext cx="3977640" cy="1627632"/>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90" name="Shape 90"/>
          <p:cNvSpPr txBox="1">
            <a:spLocks noGrp="1"/>
          </p:cNvSpPr>
          <p:nvPr>
            <p:ph type="body" idx="2"/>
          </p:nvPr>
        </p:nvSpPr>
        <p:spPr>
          <a:xfrm>
            <a:off x="740664" y="4049485"/>
            <a:ext cx="3108959"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6000" b="1" baseline="0">
                <a:solidFill>
                  <a:schemeClr val="accent1"/>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91" name="Shape 91"/>
          <p:cNvSpPr>
            <a:spLocks noGrp="1"/>
          </p:cNvSpPr>
          <p:nvPr>
            <p:ph type="pic" idx="3"/>
          </p:nvPr>
        </p:nvSpPr>
        <p:spPr>
          <a:xfrm>
            <a:off x="0" y="0"/>
            <a:ext cx="9144000" cy="3429000"/>
          </a:xfrm>
          <a:prstGeom prst="rect">
            <a:avLst/>
          </a:prstGeom>
          <a:noFill/>
          <a:ln>
            <a:noFill/>
          </a:ln>
        </p:spPr>
        <p:txBody>
          <a:bodyPr lIns="91425" tIns="91425" rIns="91425" bIns="91425" anchor="ctr" anchorCtr="0"/>
          <a:lstStyle>
            <a:lvl1pPr marL="0" marR="0" indent="0" algn="ctr" rtl="0">
              <a:spcBef>
                <a:spcPts val="0"/>
              </a:spcBef>
              <a:buClr>
                <a:srgbClr val="BFBFBF"/>
              </a:buClr>
              <a:buFont typeface="Questrial"/>
              <a:buNone/>
              <a:defRPr sz="6000" b="1" i="0" u="none" strike="noStrike" cap="none" baseline="0">
                <a:solidFill>
                  <a:srgbClr val="BFBFBF"/>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92" name="Shape 92"/>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200" baseline="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indent="0" algn="l" rtl="0">
              <a:lnSpc>
                <a:spcPct val="90000"/>
              </a:lnSpc>
              <a:spcBef>
                <a:spcPts val="0"/>
              </a:spcBef>
              <a:buClr>
                <a:schemeClr val="dk1"/>
              </a:buClr>
              <a:buFont typeface="Questrial"/>
              <a:buNone/>
              <a:defRPr sz="4400" b="0" i="0" u="none" strike="noStrike" cap="none" baseline="0">
                <a:solidFill>
                  <a:schemeClr val="dk1"/>
                </a:solidFill>
                <a:latin typeface="Questrial"/>
                <a:ea typeface="Questrial"/>
                <a:cs typeface="Questrial"/>
                <a:sym typeface="Questrial"/>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indent="-50800" algn="l" rtl="0">
              <a:lnSpc>
                <a:spcPct val="90000"/>
              </a:lnSpc>
              <a:spcBef>
                <a:spcPts val="1000"/>
              </a:spcBef>
              <a:buClr>
                <a:schemeClr val="dk1"/>
              </a:buClr>
              <a:buFont typeface="Arial"/>
              <a:buChar char="•"/>
              <a:defRPr sz="2800" b="0" i="0" u="none" strike="noStrike" cap="none" baseline="0">
                <a:solidFill>
                  <a:schemeClr val="dk1"/>
                </a:solidFill>
                <a:latin typeface="Questrial"/>
                <a:ea typeface="Questrial"/>
                <a:cs typeface="Questrial"/>
                <a:sym typeface="Questrial"/>
              </a:defRPr>
            </a:lvl1pPr>
            <a:lvl2pPr marL="685800" marR="0" indent="-76200" algn="l" rtl="0">
              <a:lnSpc>
                <a:spcPct val="90000"/>
              </a:lnSpc>
              <a:spcBef>
                <a:spcPts val="500"/>
              </a:spcBef>
              <a:buClr>
                <a:schemeClr val="dk1"/>
              </a:buClr>
              <a:buFont typeface="Arial"/>
              <a:buChar char="•"/>
              <a:defRPr sz="2400" b="0" i="0" u="none" strike="noStrike" cap="none" baseline="0">
                <a:solidFill>
                  <a:schemeClr val="dk1"/>
                </a:solidFill>
                <a:latin typeface="Questrial"/>
                <a:ea typeface="Questrial"/>
                <a:cs typeface="Questrial"/>
                <a:sym typeface="Questrial"/>
              </a:defRPr>
            </a:lvl2pPr>
            <a:lvl3pPr marL="1143000" marR="0" indent="-101600" algn="l" rtl="0">
              <a:lnSpc>
                <a:spcPct val="90000"/>
              </a:lnSpc>
              <a:spcBef>
                <a:spcPts val="500"/>
              </a:spcBef>
              <a:buClr>
                <a:schemeClr val="dk1"/>
              </a:buClr>
              <a:buFont typeface="Arial"/>
              <a:buChar char="•"/>
              <a:defRPr sz="2000" b="0" i="0" u="none" strike="noStrike" cap="none" baseline="0">
                <a:solidFill>
                  <a:schemeClr val="dk1"/>
                </a:solidFill>
                <a:latin typeface="Questrial"/>
                <a:ea typeface="Questrial"/>
                <a:cs typeface="Questrial"/>
                <a:sym typeface="Questrial"/>
              </a:defRPr>
            </a:lvl3pPr>
            <a:lvl4pPr marL="1600200" marR="0" indent="-114300" algn="l" rtl="0">
              <a:lnSpc>
                <a:spcPct val="90000"/>
              </a:lnSpc>
              <a:spcBef>
                <a:spcPts val="500"/>
              </a:spcBef>
              <a:buClr>
                <a:schemeClr val="dk1"/>
              </a:buClr>
              <a:buFont typeface="Arial"/>
              <a:buChar char="•"/>
              <a:defRPr sz="1800" b="0" i="0" u="none" strike="noStrike" cap="none" baseline="0">
                <a:solidFill>
                  <a:schemeClr val="dk1"/>
                </a:solidFill>
                <a:latin typeface="Questrial"/>
                <a:ea typeface="Questrial"/>
                <a:cs typeface="Questrial"/>
                <a:sym typeface="Questrial"/>
              </a:defRPr>
            </a:lvl4pPr>
            <a:lvl5pPr marL="2057400" marR="0" indent="-114300" algn="l" rtl="0">
              <a:lnSpc>
                <a:spcPct val="90000"/>
              </a:lnSpc>
              <a:spcBef>
                <a:spcPts val="500"/>
              </a:spcBef>
              <a:buClr>
                <a:schemeClr val="dk1"/>
              </a:buClr>
              <a:buFont typeface="Arial"/>
              <a:buChar char="•"/>
              <a:defRPr sz="1800" b="0" i="0" u="none" strike="noStrike" cap="none" baseline="0">
                <a:solidFill>
                  <a:schemeClr val="dk1"/>
                </a:solidFill>
                <a:latin typeface="Questrial"/>
                <a:ea typeface="Questrial"/>
                <a:cs typeface="Questrial"/>
                <a:sym typeface="Questrial"/>
              </a:defRPr>
            </a:lvl5pPr>
            <a:lvl6pPr marL="2514600" marR="0" indent="-114300" algn="l" rtl="0">
              <a:lnSpc>
                <a:spcPct val="90000"/>
              </a:lnSpc>
              <a:spcBef>
                <a:spcPts val="500"/>
              </a:spcBef>
              <a:buClr>
                <a:schemeClr val="dk1"/>
              </a:buClr>
              <a:buFont typeface="Arial"/>
              <a:buChar char="•"/>
              <a:defRPr sz="1800" b="0" i="0" u="none" strike="noStrike" cap="none" baseline="0">
                <a:solidFill>
                  <a:schemeClr val="dk1"/>
                </a:solidFill>
                <a:latin typeface="Questrial"/>
                <a:ea typeface="Questrial"/>
                <a:cs typeface="Questrial"/>
                <a:sym typeface="Questrial"/>
              </a:defRPr>
            </a:lvl6pPr>
            <a:lvl7pPr marL="2971800" marR="0" indent="-114300" algn="l" rtl="0">
              <a:lnSpc>
                <a:spcPct val="90000"/>
              </a:lnSpc>
              <a:spcBef>
                <a:spcPts val="500"/>
              </a:spcBef>
              <a:buClr>
                <a:schemeClr val="dk1"/>
              </a:buClr>
              <a:buFont typeface="Arial"/>
              <a:buChar char="•"/>
              <a:defRPr sz="1800" b="0" i="0" u="none" strike="noStrike" cap="none" baseline="0">
                <a:solidFill>
                  <a:schemeClr val="dk1"/>
                </a:solidFill>
                <a:latin typeface="Questrial"/>
                <a:ea typeface="Questrial"/>
                <a:cs typeface="Questrial"/>
                <a:sym typeface="Questrial"/>
              </a:defRPr>
            </a:lvl7pPr>
            <a:lvl8pPr marL="3429000" marR="0" indent="-114300" algn="l" rtl="0">
              <a:lnSpc>
                <a:spcPct val="90000"/>
              </a:lnSpc>
              <a:spcBef>
                <a:spcPts val="500"/>
              </a:spcBef>
              <a:buClr>
                <a:schemeClr val="dk1"/>
              </a:buClr>
              <a:buFont typeface="Arial"/>
              <a:buChar char="•"/>
              <a:defRPr sz="1800" b="0" i="0" u="none" strike="noStrike" cap="none" baseline="0">
                <a:solidFill>
                  <a:schemeClr val="dk1"/>
                </a:solidFill>
                <a:latin typeface="Questrial"/>
                <a:ea typeface="Questrial"/>
                <a:cs typeface="Questrial"/>
                <a:sym typeface="Questrial"/>
              </a:defRPr>
            </a:lvl8pPr>
            <a:lvl9pPr marL="3886200" marR="0" indent="-114300" algn="l" rtl="0">
              <a:lnSpc>
                <a:spcPct val="90000"/>
              </a:lnSpc>
              <a:spcBef>
                <a:spcPts val="500"/>
              </a:spcBef>
              <a:buClr>
                <a:schemeClr val="dk1"/>
              </a:buClr>
              <a:buFont typeface="Arial"/>
              <a:buChar char="•"/>
              <a:defRPr sz="1800" b="0" i="0" u="none" strike="noStrike" cap="none" baseline="0">
                <a:solidFill>
                  <a:schemeClr val="dk1"/>
                </a:solidFill>
                <a:latin typeface="Questrial"/>
                <a:ea typeface="Questrial"/>
                <a:cs typeface="Questrial"/>
                <a:sym typeface="Questrial"/>
              </a:defRPr>
            </a:lvl9pPr>
          </a:lstStyle>
          <a:p>
            <a:endParaRPr/>
          </a:p>
        </p:txBody>
      </p:sp>
      <p:sp>
        <p:nvSpPr>
          <p:cNvPr id="11" name="Shape 1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A6A3A3"/>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12" name="Shape 1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A6A3A3"/>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13" name="Shape 1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A6A3A3"/>
                </a:solidFill>
                <a:latin typeface="Questrial"/>
                <a:ea typeface="Questrial"/>
                <a:cs typeface="Questrial"/>
                <a:sym typeface="Questrial"/>
              </a:rPr>
              <a:t>‹#›</a:t>
            </a:fld>
            <a:endParaRPr lang="en-US" sz="1200" b="0" i="0" u="none" strike="noStrike" cap="none" baseline="0">
              <a:solidFill>
                <a:srgbClr val="A6A3A3"/>
              </a:solidFill>
              <a:latin typeface="Questrial"/>
              <a:ea typeface="Questrial"/>
              <a:cs typeface="Questrial"/>
              <a:sym typeface="Quest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1157163"/>
            <a:ext cx="7772400" cy="2432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accent1"/>
              </a:buClr>
              <a:buSzPct val="25000"/>
              <a:buFont typeface="Arial"/>
              <a:buNone/>
            </a:pPr>
            <a:r>
              <a:rPr lang="en-US" sz="5000" b="1" dirty="0">
                <a:solidFill>
                  <a:schemeClr val="accent1"/>
                </a:solidFill>
                <a:latin typeface="Century Gothic" panose="020B0502020202020204" pitchFamily="34" charset="0"/>
              </a:rPr>
              <a:t>Natchez Trace </a:t>
            </a:r>
          </a:p>
          <a:p>
            <a:pPr marL="0" marR="0" lvl="0" indent="0" algn="ctr" rtl="0">
              <a:lnSpc>
                <a:spcPct val="90000"/>
              </a:lnSpc>
              <a:spcBef>
                <a:spcPts val="0"/>
              </a:spcBef>
              <a:buClr>
                <a:schemeClr val="accent1"/>
              </a:buClr>
              <a:buSzPct val="25000"/>
              <a:buFont typeface="Arial"/>
              <a:buNone/>
            </a:pPr>
            <a:r>
              <a:rPr lang="en-US" sz="5000" b="1" dirty="0">
                <a:solidFill>
                  <a:schemeClr val="accent1"/>
                </a:solidFill>
                <a:latin typeface="Century Gothic" panose="020B0502020202020204" pitchFamily="34" charset="0"/>
              </a:rPr>
              <a:t>Ecological Forecasting </a:t>
            </a:r>
          </a:p>
          <a:p>
            <a:pPr marL="0" marR="0" lvl="0" indent="0" algn="ctr" rtl="0">
              <a:lnSpc>
                <a:spcPct val="90000"/>
              </a:lnSpc>
              <a:spcBef>
                <a:spcPts val="0"/>
              </a:spcBef>
              <a:buClr>
                <a:schemeClr val="accent1"/>
              </a:buClr>
              <a:buSzPct val="25000"/>
              <a:buFont typeface="Arial"/>
              <a:buNone/>
            </a:pPr>
            <a:r>
              <a:rPr lang="en-US" sz="5000" b="1" dirty="0">
                <a:solidFill>
                  <a:schemeClr val="accent1"/>
                </a:solidFill>
                <a:latin typeface="Century Gothic" panose="020B0502020202020204" pitchFamily="34" charset="0"/>
              </a:rPr>
              <a:t>and Water Resources</a:t>
            </a:r>
          </a:p>
        </p:txBody>
      </p:sp>
      <p:sp>
        <p:nvSpPr>
          <p:cNvPr id="107" name="Shape 107"/>
          <p:cNvSpPr txBox="1">
            <a:spLocks noGrp="1"/>
          </p:cNvSpPr>
          <p:nvPr>
            <p:ph type="body" idx="2"/>
          </p:nvPr>
        </p:nvSpPr>
        <p:spPr>
          <a:xfrm>
            <a:off x="2470188" y="5349240"/>
            <a:ext cx="4203621" cy="36929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rgbClr val="A5A5A5"/>
              </a:buClr>
              <a:buSzPct val="25000"/>
              <a:buFont typeface="Arial"/>
              <a:buNone/>
            </a:pPr>
            <a:r>
              <a:rPr lang="en-US" dirty="0">
                <a:latin typeface="Century Gothic" panose="020B0502020202020204" pitchFamily="34" charset="0"/>
              </a:rPr>
              <a:t>Jennifer </a:t>
            </a:r>
            <a:r>
              <a:rPr lang="en-US" dirty="0" err="1">
                <a:latin typeface="Century Gothic" panose="020B0502020202020204" pitchFamily="34" charset="0"/>
              </a:rPr>
              <a:t>Rackley</a:t>
            </a:r>
            <a:r>
              <a:rPr lang="en-US" dirty="0">
                <a:latin typeface="Century Gothic" panose="020B0502020202020204" pitchFamily="34" charset="0"/>
              </a:rPr>
              <a:t> (Project Lead)</a:t>
            </a:r>
          </a:p>
        </p:txBody>
      </p:sp>
      <p:sp>
        <p:nvSpPr>
          <p:cNvPr id="108" name="Shape 108"/>
          <p:cNvSpPr txBox="1">
            <a:spLocks noGrp="1"/>
          </p:cNvSpPr>
          <p:nvPr>
            <p:ph type="body" idx="3"/>
          </p:nvPr>
        </p:nvSpPr>
        <p:spPr>
          <a:xfrm>
            <a:off x="2980949" y="5751576"/>
            <a:ext cx="3182100" cy="36929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rgbClr val="A5A5A5"/>
              </a:buClr>
              <a:buSzPct val="25000"/>
              <a:buFont typeface="Arial"/>
              <a:buNone/>
            </a:pPr>
            <a:r>
              <a:rPr lang="en-US" dirty="0">
                <a:latin typeface="Century Gothic" panose="020B0502020202020204" pitchFamily="34" charset="0"/>
              </a:rPr>
              <a:t>Ashley Gideon</a:t>
            </a:r>
          </a:p>
        </p:txBody>
      </p:sp>
      <p:sp>
        <p:nvSpPr>
          <p:cNvPr id="109" name="Shape 109"/>
          <p:cNvSpPr txBox="1">
            <a:spLocks noGrp="1"/>
          </p:cNvSpPr>
          <p:nvPr>
            <p:ph type="body" idx="4"/>
          </p:nvPr>
        </p:nvSpPr>
        <p:spPr>
          <a:xfrm>
            <a:off x="2980949" y="6153912"/>
            <a:ext cx="3182100" cy="36929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rgbClr val="A5A5A5"/>
              </a:buClr>
              <a:buSzPct val="25000"/>
              <a:buFont typeface="Arial"/>
              <a:buNone/>
            </a:pPr>
            <a:r>
              <a:rPr lang="en-US">
                <a:latin typeface="Century Gothic" panose="020B0502020202020204" pitchFamily="34" charset="0"/>
              </a:rPr>
              <a:t>Tyler Lynn</a:t>
            </a:r>
          </a:p>
        </p:txBody>
      </p:sp>
      <p:sp>
        <p:nvSpPr>
          <p:cNvPr id="110" name="Shape 110"/>
          <p:cNvSpPr txBox="1">
            <a:spLocks noGrp="1"/>
          </p:cNvSpPr>
          <p:nvPr>
            <p:ph type="body" idx="5"/>
          </p:nvPr>
        </p:nvSpPr>
        <p:spPr>
          <a:xfrm>
            <a:off x="1143000" y="3684147"/>
            <a:ext cx="6858000" cy="1248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2500" b="0" i="1" dirty="0">
                <a:solidFill>
                  <a:schemeClr val="dk1"/>
                </a:solidFill>
                <a:latin typeface="Century Gothic" panose="020B0502020202020204" pitchFamily="34" charset="0"/>
              </a:rPr>
              <a:t>Utilizing NASA Earth Observations to Assess Current and Historic Wetlands Extent along the Natchez Trace Parkway</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509800" y="341900"/>
            <a:ext cx="8223900" cy="11873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4000" b="1" dirty="0">
                <a:solidFill>
                  <a:schemeClr val="accent1"/>
                </a:solidFill>
                <a:latin typeface="Century Gothic" panose="020B0502020202020204" pitchFamily="34" charset="0"/>
              </a:rPr>
              <a:t>LULC Accuracy Assessment </a:t>
            </a:r>
          </a:p>
          <a:p>
            <a:pPr marL="0" marR="0" lvl="0" indent="0" algn="l" rtl="0">
              <a:lnSpc>
                <a:spcPct val="90000"/>
              </a:lnSpc>
              <a:spcBef>
                <a:spcPts val="0"/>
              </a:spcBef>
              <a:buClr>
                <a:schemeClr val="accent1"/>
              </a:buClr>
              <a:buSzPct val="25000"/>
              <a:buFont typeface="Arial"/>
              <a:buNone/>
            </a:pPr>
            <a:r>
              <a:rPr lang="en-US" sz="3500" b="1" dirty="0">
                <a:solidFill>
                  <a:schemeClr val="accent1"/>
                </a:solidFill>
                <a:latin typeface="Century Gothic" panose="020B0502020202020204" pitchFamily="34" charset="0"/>
              </a:rPr>
              <a:t>Classification Accuracy Table</a:t>
            </a:r>
          </a:p>
        </p:txBody>
      </p:sp>
      <p:sp>
        <p:nvSpPr>
          <p:cNvPr id="197" name="Shape 197"/>
          <p:cNvSpPr/>
          <p:nvPr/>
        </p:nvSpPr>
        <p:spPr>
          <a:xfrm>
            <a:off x="509800" y="1567825"/>
            <a:ext cx="8223900" cy="5020799"/>
          </a:xfrm>
          <a:prstGeom prst="rect">
            <a:avLst/>
          </a:prstGeom>
          <a:solidFill>
            <a:srgbClr val="B7B7B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a:t>Accuracy Assessment Table</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452075" y="383250"/>
            <a:ext cx="8137199" cy="11958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4000" b="1" dirty="0" err="1">
                <a:solidFill>
                  <a:schemeClr val="accent1"/>
                </a:solidFill>
                <a:latin typeface="Century Gothic" panose="020B0502020202020204" pitchFamily="34" charset="0"/>
              </a:rPr>
              <a:t>TerrSet</a:t>
            </a:r>
            <a:r>
              <a:rPr lang="en-US" sz="4000" b="1" dirty="0">
                <a:solidFill>
                  <a:schemeClr val="accent1"/>
                </a:solidFill>
                <a:latin typeface="Century Gothic" panose="020B0502020202020204" pitchFamily="34" charset="0"/>
              </a:rPr>
              <a:t> Land Change Modeler </a:t>
            </a:r>
            <a:r>
              <a:rPr lang="en-US" sz="3500" b="1" dirty="0">
                <a:solidFill>
                  <a:schemeClr val="accent1"/>
                </a:solidFill>
                <a:latin typeface="Century Gothic" panose="020B0502020202020204" pitchFamily="34" charset="0"/>
              </a:rPr>
              <a:t>Methods</a:t>
            </a:r>
          </a:p>
        </p:txBody>
      </p:sp>
      <p:sp>
        <p:nvSpPr>
          <p:cNvPr id="203" name="Shape 203"/>
          <p:cNvSpPr/>
          <p:nvPr/>
        </p:nvSpPr>
        <p:spPr>
          <a:xfrm>
            <a:off x="601310" y="1720450"/>
            <a:ext cx="2969699" cy="1655700"/>
          </a:xfrm>
          <a:prstGeom prst="rect">
            <a:avLst/>
          </a:prstGeom>
          <a:solidFill>
            <a:srgbClr val="B7B7B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a:p>
        </p:txBody>
      </p:sp>
      <p:sp>
        <p:nvSpPr>
          <p:cNvPr id="204" name="Shape 204"/>
          <p:cNvSpPr/>
          <p:nvPr/>
        </p:nvSpPr>
        <p:spPr>
          <a:xfrm>
            <a:off x="601312" y="4195175"/>
            <a:ext cx="3387299" cy="1655700"/>
          </a:xfrm>
          <a:prstGeom prst="rect">
            <a:avLst/>
          </a:prstGeom>
          <a:solidFill>
            <a:srgbClr val="B7B7B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a:p>
        </p:txBody>
      </p:sp>
      <p:sp>
        <p:nvSpPr>
          <p:cNvPr id="205" name="Shape 205"/>
          <p:cNvSpPr txBox="1">
            <a:spLocks noGrp="1"/>
          </p:cNvSpPr>
          <p:nvPr>
            <p:ph type="body" idx="2"/>
          </p:nvPr>
        </p:nvSpPr>
        <p:spPr>
          <a:xfrm>
            <a:off x="499656" y="3376150"/>
            <a:ext cx="3071354" cy="34139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rgbClr val="BFBFBF"/>
              </a:buClr>
              <a:buSzPct val="25000"/>
              <a:buFont typeface="Arial"/>
              <a:buNone/>
            </a:pPr>
            <a:r>
              <a:rPr lang="en-US" sz="2000" dirty="0">
                <a:solidFill>
                  <a:srgbClr val="BFBFBF"/>
                </a:solidFill>
                <a:latin typeface="Century Gothic" panose="020B0502020202020204" pitchFamily="34" charset="0"/>
              </a:rPr>
              <a:t>1992 Classified Image</a:t>
            </a:r>
          </a:p>
        </p:txBody>
      </p:sp>
      <p:sp>
        <p:nvSpPr>
          <p:cNvPr id="206" name="Shape 206"/>
          <p:cNvSpPr txBox="1">
            <a:spLocks noGrp="1"/>
          </p:cNvSpPr>
          <p:nvPr>
            <p:ph type="body" idx="3"/>
          </p:nvPr>
        </p:nvSpPr>
        <p:spPr>
          <a:xfrm>
            <a:off x="485362" y="5850850"/>
            <a:ext cx="3503249" cy="34139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rgbClr val="BFBFBF"/>
              </a:buClr>
              <a:buSzPct val="25000"/>
              <a:buFont typeface="Arial"/>
              <a:buNone/>
            </a:pPr>
            <a:r>
              <a:rPr lang="en-US" sz="2000">
                <a:solidFill>
                  <a:srgbClr val="BFBFBF"/>
                </a:solidFill>
                <a:latin typeface="Century Gothic" panose="020B0502020202020204" pitchFamily="34" charset="0"/>
              </a:rPr>
              <a:t>2015 Classified Image</a:t>
            </a:r>
          </a:p>
        </p:txBody>
      </p:sp>
      <p:sp>
        <p:nvSpPr>
          <p:cNvPr id="207" name="Shape 207"/>
          <p:cNvSpPr/>
          <p:nvPr/>
        </p:nvSpPr>
        <p:spPr>
          <a:xfrm>
            <a:off x="6722837" y="2820700"/>
            <a:ext cx="279000" cy="629999"/>
          </a:xfrm>
          <a:prstGeom prst="downArrow">
            <a:avLst>
              <a:gd name="adj1" fmla="val 50000"/>
              <a:gd name="adj2" fmla="val 50000"/>
            </a:avLst>
          </a:prstGeom>
          <a:solidFill>
            <a:schemeClr val="accen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08" name="Shape 208"/>
          <p:cNvSpPr/>
          <p:nvPr/>
        </p:nvSpPr>
        <p:spPr>
          <a:xfrm rot="-5400000">
            <a:off x="4172375" y="1413399"/>
            <a:ext cx="279000" cy="1134900"/>
          </a:xfrm>
          <a:prstGeom prst="downArrow">
            <a:avLst>
              <a:gd name="adj1" fmla="val 50000"/>
              <a:gd name="adj2" fmla="val 50000"/>
            </a:avLst>
          </a:prstGeom>
          <a:solidFill>
            <a:schemeClr val="accen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09" name="Shape 209"/>
          <p:cNvSpPr/>
          <p:nvPr/>
        </p:nvSpPr>
        <p:spPr>
          <a:xfrm>
            <a:off x="5052737" y="1720450"/>
            <a:ext cx="3387299" cy="1001700"/>
          </a:xfrm>
          <a:prstGeom prst="rect">
            <a:avLst/>
          </a:prstGeom>
          <a:solidFill>
            <a:srgbClr val="B7B7B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dirty="0" err="1"/>
              <a:t>TerrSet</a:t>
            </a:r>
            <a:r>
              <a:rPr lang="en-US" dirty="0"/>
              <a:t> LCM Program</a:t>
            </a:r>
          </a:p>
        </p:txBody>
      </p:sp>
      <p:sp>
        <p:nvSpPr>
          <p:cNvPr id="210" name="Shape 210"/>
          <p:cNvSpPr/>
          <p:nvPr/>
        </p:nvSpPr>
        <p:spPr>
          <a:xfrm>
            <a:off x="5052737" y="3549254"/>
            <a:ext cx="3387299" cy="2301599"/>
          </a:xfrm>
          <a:prstGeom prst="rect">
            <a:avLst/>
          </a:prstGeom>
          <a:solidFill>
            <a:srgbClr val="B7B7B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a:p>
        </p:txBody>
      </p:sp>
      <p:sp>
        <p:nvSpPr>
          <p:cNvPr id="211" name="Shape 211"/>
          <p:cNvSpPr txBox="1">
            <a:spLocks noGrp="1"/>
          </p:cNvSpPr>
          <p:nvPr>
            <p:ph type="body" idx="4"/>
          </p:nvPr>
        </p:nvSpPr>
        <p:spPr>
          <a:xfrm>
            <a:off x="4936787" y="5850850"/>
            <a:ext cx="3503249" cy="34139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rgbClr val="BFBFBF"/>
              </a:buClr>
              <a:buSzPct val="25000"/>
              <a:buFont typeface="Arial"/>
              <a:buNone/>
            </a:pPr>
            <a:r>
              <a:rPr lang="en-US" sz="2000" b="1" dirty="0">
                <a:solidFill>
                  <a:srgbClr val="BFBFBF"/>
                </a:solidFill>
                <a:latin typeface="Century Gothic" panose="020B0502020202020204" pitchFamily="34" charset="0"/>
              </a:rPr>
              <a:t>Projected Model for (Year)</a:t>
            </a:r>
          </a:p>
        </p:txBody>
      </p:sp>
      <p:sp>
        <p:nvSpPr>
          <p:cNvPr id="212" name="Shape 212"/>
          <p:cNvSpPr/>
          <p:nvPr/>
        </p:nvSpPr>
        <p:spPr>
          <a:xfrm rot="5400000" flipH="1">
            <a:off x="3492737" y="2634200"/>
            <a:ext cx="1695599" cy="1192500"/>
          </a:xfrm>
          <a:prstGeom prst="bentUpArrow">
            <a:avLst>
              <a:gd name="adj1" fmla="val 12690"/>
              <a:gd name="adj2" fmla="val 11226"/>
              <a:gd name="adj3" fmla="val 15865"/>
            </a:avLst>
          </a:prstGeom>
          <a:solidFill>
            <a:schemeClr val="accen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452075" y="524650"/>
            <a:ext cx="8223900" cy="7545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4000" b="1" dirty="0" err="1">
                <a:solidFill>
                  <a:schemeClr val="accent1"/>
                </a:solidFill>
                <a:latin typeface="Century Gothic" panose="020B0502020202020204" pitchFamily="34" charset="0"/>
              </a:rPr>
              <a:t>TerrSet</a:t>
            </a:r>
            <a:r>
              <a:rPr lang="en-US" sz="4000" b="1" dirty="0">
                <a:solidFill>
                  <a:schemeClr val="accent1"/>
                </a:solidFill>
                <a:latin typeface="Century Gothic" panose="020B0502020202020204" pitchFamily="34" charset="0"/>
              </a:rPr>
              <a:t> LCM Results</a:t>
            </a:r>
          </a:p>
        </p:txBody>
      </p:sp>
      <p:sp>
        <p:nvSpPr>
          <p:cNvPr id="218" name="Shape 218"/>
          <p:cNvSpPr/>
          <p:nvPr/>
        </p:nvSpPr>
        <p:spPr>
          <a:xfrm>
            <a:off x="1215475" y="3991700"/>
            <a:ext cx="3020999" cy="2507399"/>
          </a:xfrm>
          <a:prstGeom prst="rect">
            <a:avLst/>
          </a:prstGeom>
          <a:solidFill>
            <a:srgbClr val="B7B7B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a:t>Legend of class categories</a:t>
            </a:r>
          </a:p>
          <a:p>
            <a:pPr marL="457200" lvl="0" indent="-228600" rtl="0">
              <a:spcBef>
                <a:spcPts val="0"/>
              </a:spcBef>
              <a:buChar char="●"/>
            </a:pPr>
            <a:r>
              <a:rPr lang="en-US"/>
              <a:t>Water</a:t>
            </a:r>
          </a:p>
          <a:p>
            <a:pPr marL="457200" lvl="0" indent="-228600" rtl="0">
              <a:spcBef>
                <a:spcPts val="0"/>
              </a:spcBef>
              <a:buChar char="●"/>
            </a:pPr>
            <a:r>
              <a:rPr lang="en-US"/>
              <a:t>Forest</a:t>
            </a:r>
          </a:p>
          <a:p>
            <a:pPr marL="457200" lvl="0" indent="-228600" rtl="0">
              <a:spcBef>
                <a:spcPts val="0"/>
              </a:spcBef>
              <a:buChar char="●"/>
            </a:pPr>
            <a:r>
              <a:rPr lang="en-US"/>
              <a:t>Wetland</a:t>
            </a:r>
          </a:p>
          <a:p>
            <a:pPr marL="457200" lvl="0" indent="-228600" rtl="0">
              <a:spcBef>
                <a:spcPts val="0"/>
              </a:spcBef>
              <a:buChar char="●"/>
            </a:pPr>
            <a:r>
              <a:rPr lang="en-US"/>
              <a:t>Etc...</a:t>
            </a:r>
          </a:p>
        </p:txBody>
      </p:sp>
      <p:sp>
        <p:nvSpPr>
          <p:cNvPr id="219" name="Shape 219"/>
          <p:cNvSpPr/>
          <p:nvPr/>
        </p:nvSpPr>
        <p:spPr>
          <a:xfrm>
            <a:off x="1215470" y="1279150"/>
            <a:ext cx="3020999" cy="2462400"/>
          </a:xfrm>
          <a:prstGeom prst="rect">
            <a:avLst/>
          </a:prstGeom>
          <a:solidFill>
            <a:srgbClr val="B7B7B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a:t>Modeled image of focus area 1</a:t>
            </a:r>
          </a:p>
        </p:txBody>
      </p:sp>
      <p:sp>
        <p:nvSpPr>
          <p:cNvPr id="220" name="Shape 220"/>
          <p:cNvSpPr/>
          <p:nvPr/>
        </p:nvSpPr>
        <p:spPr>
          <a:xfrm>
            <a:off x="4907520" y="1279150"/>
            <a:ext cx="3020999" cy="2462400"/>
          </a:xfrm>
          <a:prstGeom prst="rect">
            <a:avLst/>
          </a:prstGeom>
          <a:solidFill>
            <a:srgbClr val="B7B7B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a:t>Modeled image of focus area 2</a:t>
            </a:r>
          </a:p>
        </p:txBody>
      </p:sp>
      <p:sp>
        <p:nvSpPr>
          <p:cNvPr id="221" name="Shape 221"/>
          <p:cNvSpPr/>
          <p:nvPr/>
        </p:nvSpPr>
        <p:spPr>
          <a:xfrm>
            <a:off x="4907520" y="4036650"/>
            <a:ext cx="3020999" cy="2462400"/>
          </a:xfrm>
          <a:prstGeom prst="rect">
            <a:avLst/>
          </a:prstGeom>
          <a:solidFill>
            <a:srgbClr val="B7B7B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a:t>Modeled image of focus area 3</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273825" y="1081925"/>
            <a:ext cx="8666999" cy="2462099"/>
          </a:xfrm>
          <a:prstGeom prst="rect">
            <a:avLst/>
          </a:prstGeom>
          <a:noFill/>
          <a:ln>
            <a:noFill/>
          </a:ln>
        </p:spPr>
        <p:txBody>
          <a:bodyPr lIns="91425" tIns="45700" rIns="91425" bIns="45700" anchor="t" anchorCtr="0">
            <a:noAutofit/>
          </a:bodyPr>
          <a:lstStyle/>
          <a:p>
            <a:pPr marL="457200" marR="0" lvl="0" indent="-228600" algn="l" rtl="0">
              <a:lnSpc>
                <a:spcPct val="90000"/>
              </a:lnSpc>
              <a:spcBef>
                <a:spcPts val="1000"/>
              </a:spcBef>
              <a:buClr>
                <a:schemeClr val="dk1"/>
              </a:buClr>
              <a:buFont typeface="Questrial"/>
              <a:buChar char="●"/>
            </a:pPr>
            <a:r>
              <a:rPr lang="en-US" dirty="0">
                <a:latin typeface="Century Gothic" panose="020B0502020202020204" pitchFamily="34" charset="0"/>
              </a:rPr>
              <a:t>Work in progress</a:t>
            </a:r>
          </a:p>
        </p:txBody>
      </p:sp>
      <p:sp>
        <p:nvSpPr>
          <p:cNvPr id="227" name="Shape 227"/>
          <p:cNvSpPr txBox="1">
            <a:spLocks noGrp="1"/>
          </p:cNvSpPr>
          <p:nvPr>
            <p:ph type="body" idx="2"/>
          </p:nvPr>
        </p:nvSpPr>
        <p:spPr>
          <a:xfrm>
            <a:off x="273825" y="402727"/>
            <a:ext cx="3566099" cy="6792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Arial"/>
              <a:buNone/>
            </a:pPr>
            <a:r>
              <a:rPr lang="en-US" dirty="0">
                <a:latin typeface="Century Gothic" panose="020B0502020202020204" pitchFamily="34" charset="0"/>
              </a:rPr>
              <a:t>Conclusions</a:t>
            </a:r>
          </a:p>
        </p:txBody>
      </p:sp>
      <p:pic>
        <p:nvPicPr>
          <p:cNvPr id="228" name="Shape 228"/>
          <p:cNvPicPr preferRelativeResize="0"/>
          <p:nvPr/>
        </p:nvPicPr>
        <p:blipFill rotWithShape="1">
          <a:blip r:embed="rId3">
            <a:alphaModFix/>
          </a:blip>
          <a:srcRect t="12317" b="6809"/>
          <a:stretch/>
        </p:blipFill>
        <p:spPr>
          <a:xfrm>
            <a:off x="0" y="3724525"/>
            <a:ext cx="9144000" cy="3133482"/>
          </a:xfrm>
          <a:prstGeom prst="rect">
            <a:avLst/>
          </a:prstGeom>
          <a:noFill/>
          <a:ln>
            <a:noFill/>
          </a:ln>
        </p:spPr>
      </p:pic>
      <p:sp>
        <p:nvSpPr>
          <p:cNvPr id="229" name="Shape 229"/>
          <p:cNvSpPr txBox="1">
            <a:spLocks noGrp="1"/>
          </p:cNvSpPr>
          <p:nvPr>
            <p:ph type="body" idx="3"/>
          </p:nvPr>
        </p:nvSpPr>
        <p:spPr>
          <a:xfrm>
            <a:off x="5550301" y="6583800"/>
            <a:ext cx="3593700" cy="274199"/>
          </a:xfrm>
          <a:prstGeom prst="rect">
            <a:avLst/>
          </a:prstGeom>
          <a:noFill/>
          <a:ln>
            <a:noFill/>
          </a:ln>
        </p:spPr>
        <p:txBody>
          <a:bodyPr lIns="91425" tIns="45700" rIns="91425" bIns="45700" anchor="t" anchorCtr="0">
            <a:noAutofit/>
          </a:bodyPr>
          <a:lstStyle/>
          <a:p>
            <a:pPr marL="0" marR="0" lvl="0" indent="0" rtl="0">
              <a:lnSpc>
                <a:spcPct val="90000"/>
              </a:lnSpc>
              <a:spcBef>
                <a:spcPts val="0"/>
              </a:spcBef>
              <a:buClr>
                <a:srgbClr val="585454"/>
              </a:buClr>
              <a:buSzPct val="25000"/>
              <a:buFont typeface="Arial"/>
              <a:buNone/>
            </a:pPr>
            <a:r>
              <a:rPr lang="en-US" sz="1200" b="0" i="0" u="none" strike="noStrike" cap="none" baseline="0">
                <a:solidFill>
                  <a:srgbClr val="FFFFFF"/>
                </a:solidFill>
                <a:latin typeface="Questrial"/>
                <a:ea typeface="Questrial"/>
                <a:cs typeface="Questrial"/>
                <a:sym typeface="Questrial"/>
              </a:rPr>
              <a:t>Image Credit:</a:t>
            </a:r>
            <a:r>
              <a:rPr lang="en-US">
                <a:solidFill>
                  <a:srgbClr val="FFFFFF"/>
                </a:solidFill>
              </a:rPr>
              <a:t> National Park Service</a:t>
            </a:r>
          </a:p>
        </p:txBody>
      </p:sp>
      <p:sp>
        <p:nvSpPr>
          <p:cNvPr id="230" name="Shape 230"/>
          <p:cNvSpPr txBox="1">
            <a:spLocks noGrp="1"/>
          </p:cNvSpPr>
          <p:nvPr>
            <p:ph type="body" idx="4"/>
          </p:nvPr>
        </p:nvSpPr>
        <p:spPr>
          <a:xfrm>
            <a:off x="6610550" y="6309600"/>
            <a:ext cx="2533500" cy="274199"/>
          </a:xfrm>
          <a:prstGeom prst="rect">
            <a:avLst/>
          </a:prstGeom>
          <a:noFill/>
          <a:ln>
            <a:noFill/>
          </a:ln>
        </p:spPr>
        <p:txBody>
          <a:bodyPr lIns="91425" tIns="45700" rIns="91425" bIns="45700" anchor="t" anchorCtr="0">
            <a:noAutofit/>
          </a:bodyPr>
          <a:lstStyle/>
          <a:p>
            <a:pPr marL="0" marR="0" lvl="0" indent="0" rtl="0">
              <a:lnSpc>
                <a:spcPct val="90000"/>
              </a:lnSpc>
              <a:spcBef>
                <a:spcPts val="0"/>
              </a:spcBef>
              <a:buClr>
                <a:srgbClr val="585454"/>
              </a:buClr>
              <a:buSzPct val="25000"/>
              <a:buFont typeface="Arial"/>
              <a:buNone/>
            </a:pPr>
            <a:r>
              <a:rPr lang="en-US" sz="1000" dirty="0">
                <a:solidFill>
                  <a:srgbClr val="FFFFFF"/>
                </a:solidFill>
                <a:latin typeface="Century Gothic" panose="020B0502020202020204" pitchFamily="34" charset="0"/>
              </a:rPr>
              <a:t>Sunken Trace</a:t>
            </a:r>
          </a:p>
        </p:txBody>
      </p:sp>
      <p:sp>
        <p:nvSpPr>
          <p:cNvPr id="7" name="Shape 248"/>
          <p:cNvSpPr txBox="1">
            <a:spLocks/>
          </p:cNvSpPr>
          <p:nvPr/>
        </p:nvSpPr>
        <p:spPr>
          <a:xfrm>
            <a:off x="5263846" y="6583801"/>
            <a:ext cx="3880154" cy="274199"/>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0" marR="0" indent="0" algn="ctr" rtl="0">
              <a:lnSpc>
                <a:spcPct val="90000"/>
              </a:lnSpc>
              <a:spcBef>
                <a:spcPts val="0"/>
              </a:spcBef>
              <a:spcAft>
                <a:spcPts val="0"/>
              </a:spcAft>
              <a:buClr>
                <a:srgbClr val="BFBFBF"/>
              </a:buClr>
              <a:buFont typeface="Questrial"/>
              <a:buNone/>
              <a:defRPr sz="6000" b="1" i="0" u="none" strike="noStrike" cap="none" baseline="0">
                <a:solidFill>
                  <a:srgbClr val="BFBFBF"/>
                </a:solidFill>
                <a:latin typeface="Questrial"/>
                <a:ea typeface="Questrial"/>
                <a:cs typeface="Questrial"/>
                <a:sym typeface="Questrial"/>
                <a:rtl val="0"/>
              </a:defRPr>
            </a:lvl1pPr>
            <a:lvl2pPr marL="4572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2pPr>
            <a:lvl3pPr marL="9144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3pPr>
            <a:lvl4pPr marL="13716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4pPr>
            <a:lvl5pPr marL="18288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5pPr>
            <a:lvl6pPr marL="22860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6pPr>
            <a:lvl7pPr marL="27432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7pPr>
            <a:lvl8pPr marL="32004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8pPr>
            <a:lvl9pPr marL="36576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9pPr>
          </a:lstStyle>
          <a:p>
            <a:pPr algn="r">
              <a:buClr>
                <a:srgbClr val="585454"/>
              </a:buClr>
              <a:buSzPct val="25000"/>
              <a:buFont typeface="Arial"/>
              <a:buNone/>
            </a:pPr>
            <a:r>
              <a:rPr lang="en-US" sz="1000" b="0" dirty="0" smtClean="0">
                <a:solidFill>
                  <a:srgbClr val="FFFFFF"/>
                </a:solidFill>
                <a:latin typeface="Century Gothic" panose="020B0502020202020204" pitchFamily="34" charset="0"/>
              </a:rPr>
              <a:t>Image Credit: National Park Service</a:t>
            </a:r>
            <a:endParaRPr lang="en-US" sz="1000" b="0" dirty="0">
              <a:solidFill>
                <a:srgbClr val="FFFFFF"/>
              </a:solidFill>
              <a:latin typeface="Century Gothic" panose="020B0502020202020204" pitchFamily="34" charset="0"/>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4114774" y="2034350"/>
            <a:ext cx="4650900" cy="3374099"/>
          </a:xfrm>
          <a:prstGeom prst="rect">
            <a:avLst/>
          </a:prstGeom>
          <a:noFill/>
          <a:ln>
            <a:noFill/>
          </a:ln>
        </p:spPr>
        <p:txBody>
          <a:bodyPr lIns="91425" tIns="45700" rIns="91425" bIns="45700" anchor="t" anchorCtr="0">
            <a:noAutofit/>
          </a:bodyPr>
          <a:lstStyle/>
          <a:p>
            <a:pPr marL="457200" marR="0" lvl="0" indent="-228600" algn="l" rtl="0">
              <a:lnSpc>
                <a:spcPct val="90000"/>
              </a:lnSpc>
              <a:spcBef>
                <a:spcPts val="1000"/>
              </a:spcBef>
              <a:buClr>
                <a:schemeClr val="dk1"/>
              </a:buClr>
              <a:buFont typeface="Questrial"/>
              <a:buChar char="●"/>
            </a:pPr>
            <a:r>
              <a:rPr lang="en-US" dirty="0">
                <a:latin typeface="Century Gothic" panose="020B0502020202020204" pitchFamily="34" charset="0"/>
              </a:rPr>
              <a:t>Difficulties discerning similar spectral signatures for different classes</a:t>
            </a:r>
          </a:p>
          <a:p>
            <a:pPr marR="0" lvl="0" algn="l" rtl="0">
              <a:lnSpc>
                <a:spcPct val="90000"/>
              </a:lnSpc>
              <a:spcBef>
                <a:spcPts val="0"/>
              </a:spcBef>
              <a:buNone/>
            </a:pPr>
            <a:endParaRPr sz="1000" dirty="0">
              <a:latin typeface="Century Gothic" panose="020B0502020202020204" pitchFamily="34" charset="0"/>
            </a:endParaRPr>
          </a:p>
          <a:p>
            <a:pPr marL="457200" marR="0" lvl="0" indent="-228600" algn="l" rtl="0">
              <a:lnSpc>
                <a:spcPct val="90000"/>
              </a:lnSpc>
              <a:spcBef>
                <a:spcPts val="1000"/>
              </a:spcBef>
              <a:buChar char="●"/>
            </a:pPr>
            <a:r>
              <a:rPr lang="en-US" dirty="0">
                <a:latin typeface="Century Gothic" panose="020B0502020202020204" pitchFamily="34" charset="0"/>
              </a:rPr>
              <a:t>Resolution coarseness prevented aerial identification of beaver dams</a:t>
            </a:r>
          </a:p>
        </p:txBody>
      </p:sp>
      <p:sp>
        <p:nvSpPr>
          <p:cNvPr id="237" name="Shape 237"/>
          <p:cNvSpPr txBox="1">
            <a:spLocks noGrp="1"/>
          </p:cNvSpPr>
          <p:nvPr>
            <p:ph type="body" idx="2"/>
          </p:nvPr>
        </p:nvSpPr>
        <p:spPr>
          <a:xfrm>
            <a:off x="4128576" y="630454"/>
            <a:ext cx="3566099" cy="13260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Arial"/>
              <a:buNone/>
            </a:pPr>
            <a:r>
              <a:rPr lang="en-US">
                <a:latin typeface="Century Gothic" panose="020B0502020202020204" pitchFamily="34" charset="0"/>
              </a:rPr>
              <a:t>Product Uncertainties</a:t>
            </a:r>
          </a:p>
        </p:txBody>
      </p:sp>
      <p:pic>
        <p:nvPicPr>
          <p:cNvPr id="238" name="Shape 238"/>
          <p:cNvPicPr preferRelativeResize="0"/>
          <p:nvPr/>
        </p:nvPicPr>
        <p:blipFill rotWithShape="1">
          <a:blip r:embed="rId3">
            <a:alphaModFix/>
          </a:blip>
          <a:srcRect r="15081"/>
          <a:stretch/>
        </p:blipFill>
        <p:spPr>
          <a:xfrm>
            <a:off x="-3" y="0"/>
            <a:ext cx="3880153" cy="6857999"/>
          </a:xfrm>
          <a:prstGeom prst="rect">
            <a:avLst/>
          </a:prstGeom>
          <a:noFill/>
          <a:ln>
            <a:noFill/>
          </a:ln>
        </p:spPr>
      </p:pic>
      <p:sp>
        <p:nvSpPr>
          <p:cNvPr id="239" name="Shape 239"/>
          <p:cNvSpPr txBox="1">
            <a:spLocks noGrp="1"/>
          </p:cNvSpPr>
          <p:nvPr>
            <p:ph type="body" idx="3"/>
          </p:nvPr>
        </p:nvSpPr>
        <p:spPr>
          <a:xfrm>
            <a:off x="286451" y="6583800"/>
            <a:ext cx="3593700" cy="274199"/>
          </a:xfrm>
          <a:prstGeom prst="rect">
            <a:avLst/>
          </a:prstGeom>
          <a:noFill/>
          <a:ln>
            <a:noFill/>
          </a:ln>
        </p:spPr>
        <p:txBody>
          <a:bodyPr lIns="91425" tIns="45700" rIns="91425" bIns="45700" anchor="t" anchorCtr="0">
            <a:noAutofit/>
          </a:bodyPr>
          <a:lstStyle/>
          <a:p>
            <a:pPr marL="0" marR="0" lvl="0" indent="0" rtl="0">
              <a:lnSpc>
                <a:spcPct val="90000"/>
              </a:lnSpc>
              <a:spcBef>
                <a:spcPts val="0"/>
              </a:spcBef>
              <a:buClr>
                <a:srgbClr val="585454"/>
              </a:buClr>
              <a:buSzPct val="25000"/>
              <a:buFont typeface="Arial"/>
              <a:buNone/>
            </a:pPr>
            <a:r>
              <a:rPr lang="en-US" sz="1200" b="0" i="0" u="none" strike="noStrike" cap="none" baseline="0">
                <a:solidFill>
                  <a:srgbClr val="FFFFFF"/>
                </a:solidFill>
                <a:latin typeface="Questrial"/>
                <a:ea typeface="Questrial"/>
                <a:cs typeface="Questrial"/>
                <a:sym typeface="Questrial"/>
              </a:rPr>
              <a:t>Image Credit:</a:t>
            </a:r>
            <a:r>
              <a:rPr lang="en-US">
                <a:solidFill>
                  <a:srgbClr val="FFFFFF"/>
                </a:solidFill>
              </a:rPr>
              <a:t> National Park Service</a:t>
            </a:r>
          </a:p>
        </p:txBody>
      </p:sp>
      <p:sp>
        <p:nvSpPr>
          <p:cNvPr id="6" name="Shape 248"/>
          <p:cNvSpPr txBox="1">
            <a:spLocks noGrp="1"/>
          </p:cNvSpPr>
          <p:nvPr>
            <p:ph type="body" idx="3"/>
          </p:nvPr>
        </p:nvSpPr>
        <p:spPr>
          <a:xfrm>
            <a:off x="-4" y="6583799"/>
            <a:ext cx="3880154" cy="274199"/>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585454"/>
              </a:buClr>
              <a:buSzPct val="25000"/>
              <a:buFont typeface="Arial"/>
              <a:buNone/>
            </a:pPr>
            <a:r>
              <a:rPr lang="en-US" sz="1000" b="0" i="0" u="none" strike="noStrike" cap="none" baseline="0" dirty="0">
                <a:solidFill>
                  <a:srgbClr val="FFFFFF"/>
                </a:solidFill>
                <a:latin typeface="Century Gothic" panose="020B0502020202020204" pitchFamily="34" charset="0"/>
                <a:sym typeface="Questrial"/>
              </a:rPr>
              <a:t>Image Credit:</a:t>
            </a:r>
            <a:r>
              <a:rPr lang="en-US" sz="1000" b="0" dirty="0">
                <a:solidFill>
                  <a:srgbClr val="FFFFFF"/>
                </a:solidFill>
                <a:latin typeface="Century Gothic" panose="020B0502020202020204" pitchFamily="34" charset="0"/>
              </a:rPr>
              <a:t> National Park Service</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577377" y="3828800"/>
            <a:ext cx="7982700" cy="2764500"/>
          </a:xfrm>
          <a:prstGeom prst="rect">
            <a:avLst/>
          </a:prstGeom>
          <a:noFill/>
          <a:ln>
            <a:noFill/>
          </a:ln>
        </p:spPr>
        <p:txBody>
          <a:bodyPr lIns="91425" tIns="45700" rIns="91425" bIns="45700" anchor="t" anchorCtr="0">
            <a:noAutofit/>
          </a:bodyPr>
          <a:lstStyle/>
          <a:p>
            <a:pPr marL="457200" marR="0" lvl="0" indent="-228600" algn="l" rtl="0">
              <a:lnSpc>
                <a:spcPct val="90000"/>
              </a:lnSpc>
              <a:spcBef>
                <a:spcPts val="1000"/>
              </a:spcBef>
              <a:buClr>
                <a:schemeClr val="dk1"/>
              </a:buClr>
              <a:buFont typeface="Questrial"/>
              <a:buChar char="●"/>
            </a:pPr>
            <a:r>
              <a:rPr lang="en-US" dirty="0">
                <a:latin typeface="Century Gothic" panose="020B0502020202020204" pitchFamily="34" charset="0"/>
              </a:rPr>
              <a:t>Expanding study area buffer</a:t>
            </a:r>
          </a:p>
          <a:p>
            <a:pPr marR="0" lvl="0" algn="l" rtl="0">
              <a:lnSpc>
                <a:spcPct val="90000"/>
              </a:lnSpc>
              <a:spcBef>
                <a:spcPts val="0"/>
              </a:spcBef>
              <a:buNone/>
            </a:pPr>
            <a:endParaRPr sz="1000" dirty="0">
              <a:latin typeface="Century Gothic" panose="020B0502020202020204" pitchFamily="34" charset="0"/>
            </a:endParaRPr>
          </a:p>
          <a:p>
            <a:pPr marL="457200" marR="0" lvl="0" indent="-228600" algn="l" rtl="0">
              <a:lnSpc>
                <a:spcPct val="90000"/>
              </a:lnSpc>
              <a:spcBef>
                <a:spcPts val="1000"/>
              </a:spcBef>
              <a:buChar char="●"/>
            </a:pPr>
            <a:r>
              <a:rPr lang="en-US" dirty="0">
                <a:latin typeface="Century Gothic" panose="020B0502020202020204" pitchFamily="34" charset="0"/>
              </a:rPr>
              <a:t>Including all portions of parkway</a:t>
            </a:r>
          </a:p>
          <a:p>
            <a:pPr marR="0" lvl="0" algn="l" rtl="0">
              <a:lnSpc>
                <a:spcPct val="90000"/>
              </a:lnSpc>
              <a:spcBef>
                <a:spcPts val="0"/>
              </a:spcBef>
              <a:buNone/>
            </a:pPr>
            <a:endParaRPr sz="1000" dirty="0">
              <a:latin typeface="Century Gothic" panose="020B0502020202020204" pitchFamily="34" charset="0"/>
            </a:endParaRPr>
          </a:p>
          <a:p>
            <a:pPr marL="457200" marR="0" lvl="0" indent="-228600" algn="l" rtl="0">
              <a:lnSpc>
                <a:spcPct val="90000"/>
              </a:lnSpc>
              <a:spcBef>
                <a:spcPts val="1000"/>
              </a:spcBef>
              <a:buChar char="●"/>
            </a:pPr>
            <a:r>
              <a:rPr lang="en-US" dirty="0">
                <a:latin typeface="Century Gothic" panose="020B0502020202020204" pitchFamily="34" charset="0"/>
              </a:rPr>
              <a:t>Modeling for more future years</a:t>
            </a:r>
          </a:p>
          <a:p>
            <a:pPr marR="0" lvl="0" algn="l" rtl="0">
              <a:lnSpc>
                <a:spcPct val="90000"/>
              </a:lnSpc>
              <a:spcBef>
                <a:spcPts val="0"/>
              </a:spcBef>
              <a:buNone/>
            </a:pPr>
            <a:endParaRPr sz="1000" dirty="0">
              <a:latin typeface="Century Gothic" panose="020B0502020202020204" pitchFamily="34" charset="0"/>
            </a:endParaRPr>
          </a:p>
          <a:p>
            <a:pPr marL="457200" marR="0" lvl="0" indent="-228600" algn="l" rtl="0">
              <a:lnSpc>
                <a:spcPct val="90000"/>
              </a:lnSpc>
              <a:spcBef>
                <a:spcPts val="1000"/>
              </a:spcBef>
              <a:buChar char="●"/>
            </a:pPr>
            <a:r>
              <a:rPr lang="en-US" dirty="0">
                <a:latin typeface="Century Gothic" panose="020B0502020202020204" pitchFamily="34" charset="0"/>
              </a:rPr>
              <a:t>Including more use of known beaver presence</a:t>
            </a:r>
          </a:p>
        </p:txBody>
      </p:sp>
      <p:sp>
        <p:nvSpPr>
          <p:cNvPr id="246" name="Shape 246"/>
          <p:cNvSpPr txBox="1">
            <a:spLocks noGrp="1"/>
          </p:cNvSpPr>
          <p:nvPr>
            <p:ph type="body" idx="2"/>
          </p:nvPr>
        </p:nvSpPr>
        <p:spPr>
          <a:xfrm>
            <a:off x="577375" y="3003875"/>
            <a:ext cx="7982700" cy="6755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dirty="0">
                <a:latin typeface="Century Gothic" panose="020B0502020202020204" pitchFamily="34" charset="0"/>
              </a:rPr>
              <a:t>Future Work</a:t>
            </a:r>
          </a:p>
        </p:txBody>
      </p:sp>
      <p:pic>
        <p:nvPicPr>
          <p:cNvPr id="247" name="Shape 247"/>
          <p:cNvPicPr preferRelativeResize="0"/>
          <p:nvPr/>
        </p:nvPicPr>
        <p:blipFill rotWithShape="1">
          <a:blip r:embed="rId3">
            <a:alphaModFix/>
          </a:blip>
          <a:srcRect t="15613" b="13515"/>
          <a:stretch/>
        </p:blipFill>
        <p:spPr>
          <a:xfrm>
            <a:off x="-3274" y="0"/>
            <a:ext cx="9144000" cy="2810887"/>
          </a:xfrm>
          <a:prstGeom prst="rect">
            <a:avLst/>
          </a:prstGeom>
          <a:noFill/>
          <a:ln>
            <a:noFill/>
          </a:ln>
        </p:spPr>
      </p:pic>
      <p:sp>
        <p:nvSpPr>
          <p:cNvPr id="248" name="Shape 248"/>
          <p:cNvSpPr txBox="1">
            <a:spLocks noGrp="1"/>
          </p:cNvSpPr>
          <p:nvPr>
            <p:ph type="body" idx="3"/>
          </p:nvPr>
        </p:nvSpPr>
        <p:spPr>
          <a:xfrm>
            <a:off x="5146526" y="2517914"/>
            <a:ext cx="3994200" cy="274199"/>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585454"/>
              </a:buClr>
              <a:buSzPct val="25000"/>
              <a:buFont typeface="Arial"/>
              <a:buNone/>
            </a:pPr>
            <a:r>
              <a:rPr lang="en-US" sz="1000" b="0" i="0" u="none" strike="noStrike" cap="none" baseline="0" dirty="0">
                <a:solidFill>
                  <a:srgbClr val="FFFFFF"/>
                </a:solidFill>
                <a:latin typeface="Century Gothic" panose="020B0502020202020204" pitchFamily="34" charset="0"/>
                <a:sym typeface="Questrial"/>
              </a:rPr>
              <a:t>Image Credit:</a:t>
            </a:r>
            <a:r>
              <a:rPr lang="en-US" sz="1000" b="0" dirty="0">
                <a:solidFill>
                  <a:srgbClr val="FFFFFF"/>
                </a:solidFill>
                <a:latin typeface="Century Gothic" panose="020B0502020202020204" pitchFamily="34" charset="0"/>
              </a:rPr>
              <a:t> National Park Service</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571200" y="1421120"/>
            <a:ext cx="8051700" cy="10605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a:latin typeface="Century Gothic" panose="020B0502020202020204" pitchFamily="34" charset="0"/>
              </a:rPr>
              <a:t>Joe Spruce (NASA Stennis Space Center)</a:t>
            </a:r>
          </a:p>
          <a:p>
            <a:pPr marL="0" marR="0" lvl="0" indent="0" algn="l" rtl="0">
              <a:lnSpc>
                <a:spcPct val="90000"/>
              </a:lnSpc>
              <a:spcBef>
                <a:spcPts val="0"/>
              </a:spcBef>
              <a:buClr>
                <a:schemeClr val="dk1"/>
              </a:buClr>
              <a:buSzPct val="25000"/>
              <a:buFont typeface="Arial"/>
              <a:buNone/>
            </a:pPr>
            <a:r>
              <a:rPr lang="en-US">
                <a:latin typeface="Century Gothic" panose="020B0502020202020204" pitchFamily="34" charset="0"/>
              </a:rPr>
              <a:t>James “Doc” Smoot (NASA Stennis Space Center)</a:t>
            </a:r>
          </a:p>
          <a:p>
            <a:pPr marL="0" marR="0" lvl="0" indent="0" algn="l" rtl="0">
              <a:lnSpc>
                <a:spcPct val="90000"/>
              </a:lnSpc>
              <a:spcBef>
                <a:spcPts val="0"/>
              </a:spcBef>
              <a:buClr>
                <a:schemeClr val="dk1"/>
              </a:buClr>
              <a:buSzPct val="25000"/>
              <a:buFont typeface="Arial"/>
              <a:buNone/>
            </a:pPr>
            <a:r>
              <a:rPr lang="en-US">
                <a:latin typeface="Century Gothic" panose="020B0502020202020204" pitchFamily="34" charset="0"/>
              </a:rPr>
              <a:t>Dr. Kenton Ross (NASA Langley Research Center)</a:t>
            </a:r>
          </a:p>
        </p:txBody>
      </p:sp>
      <p:sp>
        <p:nvSpPr>
          <p:cNvPr id="255" name="Shape 255"/>
          <p:cNvSpPr txBox="1">
            <a:spLocks noGrp="1"/>
          </p:cNvSpPr>
          <p:nvPr>
            <p:ph type="body" idx="2"/>
          </p:nvPr>
        </p:nvSpPr>
        <p:spPr>
          <a:xfrm>
            <a:off x="571206" y="3261761"/>
            <a:ext cx="8051700" cy="7040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a:latin typeface="Century Gothic" panose="020B0502020202020204" pitchFamily="34" charset="0"/>
              </a:rPr>
              <a:t>National Park Service (Deanna Boensch)</a:t>
            </a:r>
          </a:p>
        </p:txBody>
      </p:sp>
      <p:sp>
        <p:nvSpPr>
          <p:cNvPr id="256" name="Shape 256"/>
          <p:cNvSpPr txBox="1">
            <a:spLocks noGrp="1"/>
          </p:cNvSpPr>
          <p:nvPr>
            <p:ph type="body" idx="3"/>
          </p:nvPr>
        </p:nvSpPr>
        <p:spPr>
          <a:xfrm>
            <a:off x="571208" y="4561242"/>
            <a:ext cx="8051700" cy="7040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a:latin typeface="Century Gothic" panose="020B0502020202020204" pitchFamily="34" charset="0"/>
              </a:rPr>
              <a:t>Dr. Bert Eichold, M.D., Dr. PH (Mobile County Health Department)</a:t>
            </a:r>
          </a:p>
        </p:txBody>
      </p:sp>
      <p:sp>
        <p:nvSpPr>
          <p:cNvPr id="257" name="Shape 257"/>
          <p:cNvSpPr txBox="1"/>
          <p:nvPr/>
        </p:nvSpPr>
        <p:spPr>
          <a:xfrm>
            <a:off x="594358" y="940212"/>
            <a:ext cx="25779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a:solidFill>
                  <a:schemeClr val="accent1"/>
                </a:solidFill>
                <a:latin typeface="Century Gothic" panose="020B0502020202020204" pitchFamily="34" charset="0"/>
                <a:ea typeface="Questrial"/>
                <a:cs typeface="Questrial"/>
                <a:sym typeface="Questrial"/>
              </a:rPr>
              <a:t>Advisors</a:t>
            </a:r>
          </a:p>
        </p:txBody>
      </p:sp>
      <p:sp>
        <p:nvSpPr>
          <p:cNvPr id="258" name="Shape 258"/>
          <p:cNvSpPr txBox="1"/>
          <p:nvPr/>
        </p:nvSpPr>
        <p:spPr>
          <a:xfrm>
            <a:off x="594358" y="2797663"/>
            <a:ext cx="25779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a:solidFill>
                  <a:schemeClr val="accent1"/>
                </a:solidFill>
                <a:latin typeface="Century Gothic" panose="020B0502020202020204" pitchFamily="34" charset="0"/>
                <a:ea typeface="Questrial"/>
                <a:cs typeface="Questrial"/>
                <a:sym typeface="Questrial"/>
              </a:rPr>
              <a:t>Partner</a:t>
            </a:r>
          </a:p>
        </p:txBody>
      </p:sp>
      <p:sp>
        <p:nvSpPr>
          <p:cNvPr id="259" name="Shape 259"/>
          <p:cNvSpPr txBox="1"/>
          <p:nvPr/>
        </p:nvSpPr>
        <p:spPr>
          <a:xfrm>
            <a:off x="594358" y="4087637"/>
            <a:ext cx="25779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a:solidFill>
                  <a:schemeClr val="accent1"/>
                </a:solidFill>
                <a:latin typeface="Century Gothic" panose="020B0502020202020204" pitchFamily="34" charset="0"/>
                <a:ea typeface="Questrial"/>
                <a:cs typeface="Questrial"/>
                <a:sym typeface="Questrial"/>
              </a:rPr>
              <a:t>Mentor</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509800" y="341900"/>
            <a:ext cx="8223900" cy="64889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dirty="0">
                <a:latin typeface="Century Gothic" panose="020B0502020202020204" pitchFamily="34" charset="0"/>
              </a:rPr>
              <a:t>Thank You!</a:t>
            </a:r>
          </a:p>
        </p:txBody>
      </p:sp>
      <p:sp>
        <p:nvSpPr>
          <p:cNvPr id="265" name="Shape 265"/>
          <p:cNvSpPr/>
          <p:nvPr/>
        </p:nvSpPr>
        <p:spPr>
          <a:xfrm>
            <a:off x="1417200" y="1317750"/>
            <a:ext cx="6309599" cy="4222500"/>
          </a:xfrm>
          <a:prstGeom prst="rect">
            <a:avLst/>
          </a:prstGeom>
          <a:solidFill>
            <a:srgbClr val="B7B7B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a:t>Team picture?</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580650" y="1640200"/>
            <a:ext cx="4327252" cy="4584900"/>
          </a:xfrm>
          <a:prstGeom prst="rect">
            <a:avLst/>
          </a:prstGeom>
          <a:noFill/>
          <a:ln>
            <a:noFill/>
          </a:ln>
        </p:spPr>
        <p:txBody>
          <a:bodyPr lIns="91425" tIns="45700" rIns="91425" bIns="45700" anchor="t" anchorCtr="0">
            <a:noAutofit/>
          </a:bodyPr>
          <a:lstStyle/>
          <a:p>
            <a:pPr marL="457200" marR="0" lvl="0" indent="-228600" algn="l" rtl="0">
              <a:lnSpc>
                <a:spcPct val="90000"/>
              </a:lnSpc>
              <a:spcBef>
                <a:spcPts val="1000"/>
              </a:spcBef>
              <a:buClr>
                <a:schemeClr val="dk1"/>
              </a:buClr>
              <a:buFont typeface="Questrial"/>
              <a:buChar char="●"/>
            </a:pPr>
            <a:r>
              <a:rPr lang="en-US" dirty="0">
                <a:latin typeface="Century Gothic" panose="020B0502020202020204" pitchFamily="34" charset="0"/>
              </a:rPr>
              <a:t>Wetlands provide habitats for hundreds of species throughout the parkway</a:t>
            </a:r>
          </a:p>
          <a:p>
            <a:pPr marR="0" lvl="0" algn="l" rtl="0">
              <a:lnSpc>
                <a:spcPct val="90000"/>
              </a:lnSpc>
              <a:spcBef>
                <a:spcPts val="0"/>
              </a:spcBef>
              <a:buNone/>
            </a:pPr>
            <a:endParaRPr sz="1000" dirty="0">
              <a:latin typeface="Century Gothic" panose="020B0502020202020204" pitchFamily="34" charset="0"/>
            </a:endParaRPr>
          </a:p>
          <a:p>
            <a:pPr marL="457200" marR="0" lvl="0" indent="-228600" algn="l" rtl="0">
              <a:lnSpc>
                <a:spcPct val="90000"/>
              </a:lnSpc>
              <a:spcBef>
                <a:spcPts val="1000"/>
              </a:spcBef>
              <a:buClr>
                <a:schemeClr val="dk1"/>
              </a:buClr>
              <a:buFont typeface="Questrial"/>
              <a:buChar char="●"/>
            </a:pPr>
            <a:r>
              <a:rPr lang="en-US" dirty="0">
                <a:latin typeface="Century Gothic" panose="020B0502020202020204" pitchFamily="34" charset="0"/>
              </a:rPr>
              <a:t>Beavers (</a:t>
            </a:r>
            <a:r>
              <a:rPr lang="en-US" i="1" dirty="0">
                <a:latin typeface="Century Gothic" panose="020B0502020202020204" pitchFamily="34" charset="0"/>
              </a:rPr>
              <a:t>Castor </a:t>
            </a:r>
            <a:r>
              <a:rPr lang="en-US" i="1" dirty="0" err="1">
                <a:latin typeface="Century Gothic" panose="020B0502020202020204" pitchFamily="34" charset="0"/>
              </a:rPr>
              <a:t>canadensis</a:t>
            </a:r>
            <a:r>
              <a:rPr lang="en-US" dirty="0">
                <a:latin typeface="Century Gothic" panose="020B0502020202020204" pitchFamily="34" charset="0"/>
              </a:rPr>
              <a:t>) are a keystone species for wetland habitats</a:t>
            </a:r>
          </a:p>
          <a:p>
            <a:pPr marR="0" lvl="0" algn="l" rtl="0">
              <a:lnSpc>
                <a:spcPct val="90000"/>
              </a:lnSpc>
              <a:spcBef>
                <a:spcPts val="0"/>
              </a:spcBef>
              <a:buNone/>
            </a:pPr>
            <a:endParaRPr sz="1000" dirty="0">
              <a:latin typeface="Century Gothic" panose="020B0502020202020204" pitchFamily="34" charset="0"/>
            </a:endParaRPr>
          </a:p>
          <a:p>
            <a:pPr marL="457200" marR="0" lvl="0" indent="-228600" algn="l" rtl="0">
              <a:lnSpc>
                <a:spcPct val="90000"/>
              </a:lnSpc>
              <a:spcBef>
                <a:spcPts val="1000"/>
              </a:spcBef>
              <a:buChar char="●"/>
            </a:pPr>
            <a:r>
              <a:rPr lang="en-US" dirty="0">
                <a:latin typeface="Century Gothic" panose="020B0502020202020204" pitchFamily="34" charset="0"/>
              </a:rPr>
              <a:t>Parkway quality is a focus for management strategies</a:t>
            </a:r>
          </a:p>
          <a:p>
            <a:pPr marR="0" lvl="0" algn="l" rtl="0">
              <a:lnSpc>
                <a:spcPct val="90000"/>
              </a:lnSpc>
              <a:spcBef>
                <a:spcPts val="0"/>
              </a:spcBef>
              <a:buNone/>
            </a:pPr>
            <a:endParaRPr sz="1000" dirty="0">
              <a:latin typeface="Century Gothic" panose="020B0502020202020204" pitchFamily="34" charset="0"/>
            </a:endParaRPr>
          </a:p>
          <a:p>
            <a:pPr marL="457200" marR="0" lvl="0" indent="-228600" algn="l" rtl="0">
              <a:lnSpc>
                <a:spcPct val="90000"/>
              </a:lnSpc>
              <a:spcBef>
                <a:spcPts val="1000"/>
              </a:spcBef>
              <a:buChar char="●"/>
            </a:pPr>
            <a:r>
              <a:rPr lang="en-US" dirty="0">
                <a:latin typeface="Century Gothic" panose="020B0502020202020204" pitchFamily="34" charset="0"/>
              </a:rPr>
              <a:t>Knowledge of historic wetland extents will inform future parkway management</a:t>
            </a:r>
          </a:p>
        </p:txBody>
      </p:sp>
      <p:sp>
        <p:nvSpPr>
          <p:cNvPr id="116" name="Shape 116"/>
          <p:cNvSpPr txBox="1">
            <a:spLocks noGrp="1"/>
          </p:cNvSpPr>
          <p:nvPr>
            <p:ph type="body" idx="2"/>
          </p:nvPr>
        </p:nvSpPr>
        <p:spPr>
          <a:xfrm>
            <a:off x="580648" y="780650"/>
            <a:ext cx="4007400" cy="7040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dirty="0">
                <a:latin typeface="Century Gothic" panose="020B0502020202020204" pitchFamily="34" charset="0"/>
              </a:rPr>
              <a:t>Background</a:t>
            </a:r>
          </a:p>
        </p:txBody>
      </p:sp>
      <p:pic>
        <p:nvPicPr>
          <p:cNvPr id="117" name="Shape 117"/>
          <p:cNvPicPr preferRelativeResize="0"/>
          <p:nvPr/>
        </p:nvPicPr>
        <p:blipFill rotWithShape="1">
          <a:blip r:embed="rId3">
            <a:alphaModFix/>
          </a:blip>
          <a:srcRect l="32853" r="28988"/>
          <a:stretch/>
        </p:blipFill>
        <p:spPr>
          <a:xfrm>
            <a:off x="5216163" y="0"/>
            <a:ext cx="3927835" cy="6858000"/>
          </a:xfrm>
          <a:prstGeom prst="rect">
            <a:avLst/>
          </a:prstGeom>
          <a:noFill/>
          <a:ln>
            <a:noFill/>
          </a:ln>
        </p:spPr>
      </p:pic>
      <p:sp>
        <p:nvSpPr>
          <p:cNvPr id="118" name="Shape 118"/>
          <p:cNvSpPr txBox="1">
            <a:spLocks noGrp="1"/>
          </p:cNvSpPr>
          <p:nvPr>
            <p:ph type="body" idx="3"/>
          </p:nvPr>
        </p:nvSpPr>
        <p:spPr>
          <a:xfrm>
            <a:off x="5469600" y="6583800"/>
            <a:ext cx="3674399" cy="274199"/>
          </a:xfrm>
          <a:prstGeom prst="rect">
            <a:avLst/>
          </a:prstGeom>
          <a:noFill/>
          <a:ln>
            <a:noFill/>
          </a:ln>
        </p:spPr>
        <p:txBody>
          <a:bodyPr lIns="91425" tIns="45700" rIns="91425" bIns="45700" anchor="t" anchorCtr="0">
            <a:noAutofit/>
          </a:bodyPr>
          <a:lstStyle/>
          <a:p>
            <a:pPr marL="0" marR="0" lvl="0" indent="0" rtl="0">
              <a:lnSpc>
                <a:spcPct val="90000"/>
              </a:lnSpc>
              <a:spcBef>
                <a:spcPts val="0"/>
              </a:spcBef>
              <a:buClr>
                <a:srgbClr val="585454"/>
              </a:buClr>
              <a:buSzPct val="25000"/>
              <a:buFont typeface="Arial"/>
              <a:buNone/>
            </a:pPr>
            <a:r>
              <a:rPr lang="en-US" sz="1200" b="0" i="0" u="none" strike="noStrike" cap="none" baseline="0">
                <a:solidFill>
                  <a:srgbClr val="FFFFFF"/>
                </a:solidFill>
                <a:latin typeface="Questrial"/>
                <a:ea typeface="Questrial"/>
                <a:cs typeface="Questrial"/>
                <a:sym typeface="Questrial"/>
              </a:rPr>
              <a:t>Image Credit:</a:t>
            </a:r>
            <a:r>
              <a:rPr lang="en-US">
                <a:solidFill>
                  <a:srgbClr val="FFFFFF"/>
                </a:solidFill>
              </a:rPr>
              <a:t> National Park Service</a:t>
            </a:r>
          </a:p>
        </p:txBody>
      </p:sp>
      <p:sp>
        <p:nvSpPr>
          <p:cNvPr id="119" name="Shape 119"/>
          <p:cNvSpPr txBox="1">
            <a:spLocks noGrp="1"/>
          </p:cNvSpPr>
          <p:nvPr>
            <p:ph type="body" idx="4"/>
          </p:nvPr>
        </p:nvSpPr>
        <p:spPr>
          <a:xfrm>
            <a:off x="6822650" y="6309600"/>
            <a:ext cx="2321400" cy="274199"/>
          </a:xfrm>
          <a:prstGeom prst="rect">
            <a:avLst/>
          </a:prstGeom>
          <a:noFill/>
          <a:ln>
            <a:noFill/>
          </a:ln>
        </p:spPr>
        <p:txBody>
          <a:bodyPr lIns="91425" tIns="45700" rIns="91425" bIns="45700" anchor="t" anchorCtr="0">
            <a:noAutofit/>
          </a:bodyPr>
          <a:lstStyle/>
          <a:p>
            <a:pPr marL="0" marR="0" lvl="0" indent="0" rtl="0">
              <a:lnSpc>
                <a:spcPct val="90000"/>
              </a:lnSpc>
              <a:spcBef>
                <a:spcPts val="0"/>
              </a:spcBef>
              <a:buClr>
                <a:srgbClr val="585454"/>
              </a:buClr>
              <a:buSzPct val="25000"/>
              <a:buFont typeface="Arial"/>
              <a:buNone/>
            </a:pPr>
            <a:r>
              <a:rPr lang="en-US" sz="1000" dirty="0">
                <a:solidFill>
                  <a:srgbClr val="FFFFFF"/>
                </a:solidFill>
                <a:latin typeface="Century Gothic" panose="020B0502020202020204" pitchFamily="34" charset="0"/>
              </a:rPr>
              <a:t>Cypress Swamp</a:t>
            </a:r>
          </a:p>
        </p:txBody>
      </p:sp>
      <p:sp>
        <p:nvSpPr>
          <p:cNvPr id="7" name="Shape 248"/>
          <p:cNvSpPr txBox="1">
            <a:spLocks/>
          </p:cNvSpPr>
          <p:nvPr/>
        </p:nvSpPr>
        <p:spPr>
          <a:xfrm>
            <a:off x="5263844" y="6583801"/>
            <a:ext cx="3880154" cy="274199"/>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0" marR="0" indent="0" algn="ctr" rtl="0">
              <a:lnSpc>
                <a:spcPct val="90000"/>
              </a:lnSpc>
              <a:spcBef>
                <a:spcPts val="0"/>
              </a:spcBef>
              <a:spcAft>
                <a:spcPts val="0"/>
              </a:spcAft>
              <a:buClr>
                <a:srgbClr val="BFBFBF"/>
              </a:buClr>
              <a:buFont typeface="Questrial"/>
              <a:buNone/>
              <a:defRPr sz="6000" b="1" i="0" u="none" strike="noStrike" cap="none" baseline="0">
                <a:solidFill>
                  <a:srgbClr val="BFBFBF"/>
                </a:solidFill>
                <a:latin typeface="Questrial"/>
                <a:ea typeface="Questrial"/>
                <a:cs typeface="Questrial"/>
                <a:sym typeface="Questrial"/>
                <a:rtl val="0"/>
              </a:defRPr>
            </a:lvl1pPr>
            <a:lvl2pPr marL="4572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2pPr>
            <a:lvl3pPr marL="9144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3pPr>
            <a:lvl4pPr marL="13716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4pPr>
            <a:lvl5pPr marL="18288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5pPr>
            <a:lvl6pPr marL="22860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6pPr>
            <a:lvl7pPr marL="27432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7pPr>
            <a:lvl8pPr marL="32004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8pPr>
            <a:lvl9pPr marL="36576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9pPr>
          </a:lstStyle>
          <a:p>
            <a:pPr algn="r">
              <a:buClr>
                <a:srgbClr val="585454"/>
              </a:buClr>
              <a:buSzPct val="25000"/>
              <a:buFont typeface="Arial"/>
              <a:buNone/>
            </a:pPr>
            <a:r>
              <a:rPr lang="en-US" sz="1000" b="0" dirty="0" smtClean="0">
                <a:solidFill>
                  <a:srgbClr val="FFFFFF"/>
                </a:solidFill>
                <a:latin typeface="Century Gothic" panose="020B0502020202020204" pitchFamily="34" charset="0"/>
              </a:rPr>
              <a:t>Image Credit: National Park Service</a:t>
            </a:r>
            <a:endParaRPr lang="en-US" sz="1000" b="0" dirty="0">
              <a:solidFill>
                <a:srgbClr val="FFFFFF"/>
              </a:solidFill>
              <a:latin typeface="Century Gothic" panose="020B0502020202020204" pitchFamily="34" charset="0"/>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4183800" y="1702425"/>
            <a:ext cx="4564800" cy="4376999"/>
          </a:xfrm>
          <a:prstGeom prst="rect">
            <a:avLst/>
          </a:prstGeom>
          <a:noFill/>
          <a:ln>
            <a:noFill/>
          </a:ln>
        </p:spPr>
        <p:txBody>
          <a:bodyPr lIns="91425" tIns="45700" rIns="91425" bIns="45700" anchor="t" anchorCtr="0">
            <a:noAutofit/>
          </a:bodyPr>
          <a:lstStyle/>
          <a:p>
            <a:pPr marL="457200" marR="0" lvl="0" indent="-228600" algn="l" rtl="0">
              <a:lnSpc>
                <a:spcPct val="90000"/>
              </a:lnSpc>
              <a:spcBef>
                <a:spcPts val="1000"/>
              </a:spcBef>
              <a:buChar char="●"/>
            </a:pPr>
            <a:r>
              <a:rPr lang="en-US" dirty="0">
                <a:latin typeface="Century Gothic" panose="020B0502020202020204" pitchFamily="34" charset="0"/>
              </a:rPr>
              <a:t>Management strategy for beaver populations</a:t>
            </a:r>
          </a:p>
          <a:p>
            <a:pPr marR="0" algn="l" rtl="0">
              <a:lnSpc>
                <a:spcPct val="90000"/>
              </a:lnSpc>
              <a:spcBef>
                <a:spcPts val="0"/>
              </a:spcBef>
              <a:buNone/>
            </a:pPr>
            <a:endParaRPr sz="1000" dirty="0">
              <a:latin typeface="Century Gothic" panose="020B0502020202020204" pitchFamily="34" charset="0"/>
            </a:endParaRPr>
          </a:p>
          <a:p>
            <a:pPr marL="457200" lvl="0" indent="-228600" rtl="0">
              <a:spcBef>
                <a:spcPts val="0"/>
              </a:spcBef>
              <a:buChar char="●"/>
            </a:pPr>
            <a:r>
              <a:rPr lang="en-US" dirty="0">
                <a:latin typeface="Century Gothic" panose="020B0502020202020204" pitchFamily="34" charset="0"/>
              </a:rPr>
              <a:t>Beaver damming activity, causing damage to roads, property, </a:t>
            </a:r>
            <a:r>
              <a:rPr lang="en-US" dirty="0">
                <a:latin typeface="Century Gothic" panose="020B0502020202020204" pitchFamily="34" charset="0"/>
              </a:rPr>
              <a:t>and private </a:t>
            </a:r>
            <a:r>
              <a:rPr lang="en-US" dirty="0">
                <a:latin typeface="Century Gothic" panose="020B0502020202020204" pitchFamily="34" charset="0"/>
              </a:rPr>
              <a:t>lands</a:t>
            </a:r>
          </a:p>
          <a:p>
            <a:pPr marR="0" lvl="0" algn="l" rtl="0">
              <a:lnSpc>
                <a:spcPct val="90000"/>
              </a:lnSpc>
              <a:spcBef>
                <a:spcPts val="0"/>
              </a:spcBef>
              <a:buNone/>
            </a:pPr>
            <a:endParaRPr sz="1000" dirty="0">
              <a:latin typeface="Century Gothic" panose="020B0502020202020204" pitchFamily="34" charset="0"/>
            </a:endParaRPr>
          </a:p>
          <a:p>
            <a:pPr marL="457200" marR="0" lvl="0" indent="-228600" algn="l" rtl="0">
              <a:lnSpc>
                <a:spcPct val="90000"/>
              </a:lnSpc>
              <a:spcBef>
                <a:spcPts val="1000"/>
              </a:spcBef>
              <a:buChar char="●"/>
            </a:pPr>
            <a:r>
              <a:rPr lang="en-US" dirty="0">
                <a:latin typeface="Century Gothic" panose="020B0502020202020204" pitchFamily="34" charset="0"/>
              </a:rPr>
              <a:t>Historic context for wetland extents along the parkway</a:t>
            </a:r>
          </a:p>
        </p:txBody>
      </p:sp>
      <p:sp>
        <p:nvSpPr>
          <p:cNvPr id="126" name="Shape 126"/>
          <p:cNvSpPr txBox="1">
            <a:spLocks noGrp="1"/>
          </p:cNvSpPr>
          <p:nvPr>
            <p:ph type="body" idx="2"/>
          </p:nvPr>
        </p:nvSpPr>
        <p:spPr>
          <a:xfrm>
            <a:off x="4197601" y="298529"/>
            <a:ext cx="3566099" cy="13260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Arial"/>
              <a:buNone/>
            </a:pPr>
            <a:r>
              <a:rPr lang="en-US" dirty="0">
                <a:latin typeface="Century Gothic" panose="020B0502020202020204" pitchFamily="34" charset="0"/>
              </a:rPr>
              <a:t>Community Concerns</a:t>
            </a:r>
          </a:p>
        </p:txBody>
      </p:sp>
      <p:pic>
        <p:nvPicPr>
          <p:cNvPr id="127" name="Shape 127"/>
          <p:cNvPicPr preferRelativeResize="0"/>
          <p:nvPr/>
        </p:nvPicPr>
        <p:blipFill rotWithShape="1">
          <a:blip r:embed="rId3">
            <a:alphaModFix/>
          </a:blip>
          <a:srcRect r="14507"/>
          <a:stretch/>
        </p:blipFill>
        <p:spPr>
          <a:xfrm>
            <a:off x="0" y="0"/>
            <a:ext cx="3906142" cy="6857999"/>
          </a:xfrm>
          <a:prstGeom prst="rect">
            <a:avLst/>
          </a:prstGeom>
          <a:noFill/>
          <a:ln>
            <a:noFill/>
          </a:ln>
        </p:spPr>
      </p:pic>
      <p:sp>
        <p:nvSpPr>
          <p:cNvPr id="128" name="Shape 128"/>
          <p:cNvSpPr txBox="1">
            <a:spLocks noGrp="1"/>
          </p:cNvSpPr>
          <p:nvPr>
            <p:ph type="body" idx="3"/>
          </p:nvPr>
        </p:nvSpPr>
        <p:spPr>
          <a:xfrm>
            <a:off x="1" y="6583800"/>
            <a:ext cx="3566099" cy="2741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rgbClr val="585454"/>
              </a:buClr>
              <a:buSzPct val="25000"/>
              <a:buFont typeface="Arial"/>
              <a:buNone/>
            </a:pPr>
            <a:r>
              <a:rPr lang="en-US" sz="1200" b="0" i="0" u="none" strike="noStrike" cap="none" baseline="0">
                <a:solidFill>
                  <a:srgbClr val="FFFFFF"/>
                </a:solidFill>
                <a:latin typeface="Questrial"/>
                <a:ea typeface="Questrial"/>
                <a:cs typeface="Questrial"/>
                <a:sym typeface="Questrial"/>
              </a:rPr>
              <a:t>Image Credit:</a:t>
            </a:r>
            <a:r>
              <a:rPr lang="en-US">
                <a:solidFill>
                  <a:srgbClr val="FFFFFF"/>
                </a:solidFill>
              </a:rPr>
              <a:t> National Park Service</a:t>
            </a:r>
          </a:p>
        </p:txBody>
      </p:sp>
      <p:sp>
        <p:nvSpPr>
          <p:cNvPr id="129" name="Shape 129"/>
          <p:cNvSpPr txBox="1">
            <a:spLocks noGrp="1"/>
          </p:cNvSpPr>
          <p:nvPr>
            <p:ph type="body" idx="4"/>
          </p:nvPr>
        </p:nvSpPr>
        <p:spPr>
          <a:xfrm>
            <a:off x="0" y="6367025"/>
            <a:ext cx="3566099" cy="2741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rgbClr val="585454"/>
              </a:buClr>
              <a:buSzPct val="25000"/>
              <a:buFont typeface="Arial"/>
              <a:buNone/>
            </a:pPr>
            <a:r>
              <a:rPr lang="en-US" sz="1000" dirty="0">
                <a:solidFill>
                  <a:srgbClr val="FFFFFF"/>
                </a:solidFill>
                <a:latin typeface="Century Gothic" panose="020B0502020202020204" pitchFamily="34" charset="0"/>
              </a:rPr>
              <a:t>Fall Hollow</a:t>
            </a:r>
          </a:p>
        </p:txBody>
      </p:sp>
      <p:sp>
        <p:nvSpPr>
          <p:cNvPr id="7" name="Shape 248"/>
          <p:cNvSpPr txBox="1">
            <a:spLocks/>
          </p:cNvSpPr>
          <p:nvPr/>
        </p:nvSpPr>
        <p:spPr>
          <a:xfrm>
            <a:off x="12994" y="6580908"/>
            <a:ext cx="3880154" cy="274199"/>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0" marR="0" indent="0" algn="ctr" rtl="0">
              <a:lnSpc>
                <a:spcPct val="90000"/>
              </a:lnSpc>
              <a:spcBef>
                <a:spcPts val="0"/>
              </a:spcBef>
              <a:spcAft>
                <a:spcPts val="0"/>
              </a:spcAft>
              <a:buClr>
                <a:srgbClr val="BFBFBF"/>
              </a:buClr>
              <a:buFont typeface="Questrial"/>
              <a:buNone/>
              <a:defRPr sz="6000" b="1" i="0" u="none" strike="noStrike" cap="none" baseline="0">
                <a:solidFill>
                  <a:srgbClr val="BFBFBF"/>
                </a:solidFill>
                <a:latin typeface="Questrial"/>
                <a:ea typeface="Questrial"/>
                <a:cs typeface="Questrial"/>
                <a:sym typeface="Questrial"/>
                <a:rtl val="0"/>
              </a:defRPr>
            </a:lvl1pPr>
            <a:lvl2pPr marL="4572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2pPr>
            <a:lvl3pPr marL="9144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3pPr>
            <a:lvl4pPr marL="13716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4pPr>
            <a:lvl5pPr marL="18288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5pPr>
            <a:lvl6pPr marL="22860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6pPr>
            <a:lvl7pPr marL="27432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7pPr>
            <a:lvl8pPr marL="32004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8pPr>
            <a:lvl9pPr marL="36576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9pPr>
          </a:lstStyle>
          <a:p>
            <a:pPr algn="l">
              <a:buClr>
                <a:srgbClr val="585454"/>
              </a:buClr>
              <a:buSzPct val="25000"/>
              <a:buFont typeface="Arial"/>
              <a:buNone/>
            </a:pPr>
            <a:r>
              <a:rPr lang="en-US" sz="1000" b="0" dirty="0" smtClean="0">
                <a:solidFill>
                  <a:srgbClr val="FFFFFF"/>
                </a:solidFill>
                <a:latin typeface="Century Gothic" panose="020B0502020202020204" pitchFamily="34" charset="0"/>
              </a:rPr>
              <a:t>Image Credit: National Park Service</a:t>
            </a:r>
            <a:endParaRPr lang="en-US" sz="1000" b="0" dirty="0">
              <a:solidFill>
                <a:srgbClr val="FFFFFF"/>
              </a:solidFill>
              <a:latin typeface="Century Gothic" panose="020B0502020202020204" pitchFamily="34" charset="0"/>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3747149" y="1625154"/>
            <a:ext cx="5279000" cy="5011500"/>
          </a:xfrm>
          <a:prstGeom prst="rect">
            <a:avLst/>
          </a:prstGeom>
          <a:noFill/>
          <a:ln>
            <a:noFill/>
          </a:ln>
        </p:spPr>
        <p:txBody>
          <a:bodyPr lIns="91425" tIns="45700" rIns="91425" bIns="45700" anchor="t" anchorCtr="0">
            <a:noAutofit/>
          </a:bodyPr>
          <a:lstStyle/>
          <a:p>
            <a:pPr marL="457200" lvl="0" indent="-228600" rtl="0">
              <a:spcBef>
                <a:spcPts val="0"/>
              </a:spcBef>
              <a:buChar char="●"/>
            </a:pPr>
            <a:r>
              <a:rPr lang="en-US" dirty="0">
                <a:latin typeface="Century Gothic" panose="020B0502020202020204" pitchFamily="34" charset="0"/>
              </a:rPr>
              <a:t>Establish historic wetland extents for the Natchez Trace Parkway throughout the years 1992 to 2015</a:t>
            </a:r>
          </a:p>
          <a:p>
            <a:pPr marL="457200" lvl="0" indent="-228600" rtl="0">
              <a:spcBef>
                <a:spcPts val="1800"/>
              </a:spcBef>
              <a:buChar char="●"/>
            </a:pPr>
            <a:r>
              <a:rPr lang="en-US" dirty="0">
                <a:latin typeface="Century Gothic" panose="020B0502020202020204" pitchFamily="34" charset="0"/>
              </a:rPr>
              <a:t>Provide information for past and future wetland extents to aid the National Park Service in conservation management and maintenance strategies</a:t>
            </a:r>
          </a:p>
          <a:p>
            <a:pPr marL="457200" lvl="0" indent="-228600" rtl="0">
              <a:spcBef>
                <a:spcPts val="1800"/>
              </a:spcBef>
              <a:buChar char="●"/>
            </a:pPr>
            <a:r>
              <a:rPr lang="en-US" dirty="0">
                <a:latin typeface="Century Gothic" panose="020B0502020202020204" pitchFamily="34" charset="0"/>
              </a:rPr>
              <a:t>Address community concerns resulting from beaver damming activity, which has caused damage to roads, property, and private lands</a:t>
            </a:r>
          </a:p>
        </p:txBody>
      </p:sp>
      <p:sp>
        <p:nvSpPr>
          <p:cNvPr id="136" name="Shape 136"/>
          <p:cNvSpPr txBox="1">
            <a:spLocks noGrp="1"/>
          </p:cNvSpPr>
          <p:nvPr>
            <p:ph type="body" idx="2"/>
          </p:nvPr>
        </p:nvSpPr>
        <p:spPr>
          <a:xfrm>
            <a:off x="3865001" y="299154"/>
            <a:ext cx="3566099" cy="13260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Arial"/>
              <a:buNone/>
            </a:pPr>
            <a:r>
              <a:rPr lang="en-US" dirty="0">
                <a:latin typeface="Century Gothic" panose="020B0502020202020204" pitchFamily="34" charset="0"/>
              </a:rPr>
              <a:t>Objectives</a:t>
            </a:r>
          </a:p>
        </p:txBody>
      </p:sp>
      <p:pic>
        <p:nvPicPr>
          <p:cNvPr id="137" name="Shape 137"/>
          <p:cNvPicPr preferRelativeResize="0"/>
          <p:nvPr/>
        </p:nvPicPr>
        <p:blipFill rotWithShape="1">
          <a:blip r:embed="rId3">
            <a:alphaModFix/>
          </a:blip>
          <a:srcRect l="23482" r="38922"/>
          <a:stretch/>
        </p:blipFill>
        <p:spPr>
          <a:xfrm>
            <a:off x="0" y="0"/>
            <a:ext cx="3747149" cy="6858000"/>
          </a:xfrm>
          <a:prstGeom prst="rect">
            <a:avLst/>
          </a:prstGeom>
          <a:noFill/>
          <a:ln>
            <a:noFill/>
          </a:ln>
        </p:spPr>
      </p:pic>
      <p:sp>
        <p:nvSpPr>
          <p:cNvPr id="138" name="Shape 138"/>
          <p:cNvSpPr txBox="1">
            <a:spLocks noGrp="1"/>
          </p:cNvSpPr>
          <p:nvPr>
            <p:ph type="body" idx="3"/>
          </p:nvPr>
        </p:nvSpPr>
        <p:spPr>
          <a:xfrm>
            <a:off x="181051" y="6583800"/>
            <a:ext cx="3566099" cy="274199"/>
          </a:xfrm>
          <a:prstGeom prst="rect">
            <a:avLst/>
          </a:prstGeom>
          <a:noFill/>
          <a:ln>
            <a:noFill/>
          </a:ln>
        </p:spPr>
        <p:txBody>
          <a:bodyPr lIns="91425" tIns="45700" rIns="91425" bIns="45700" anchor="t" anchorCtr="0">
            <a:noAutofit/>
          </a:bodyPr>
          <a:lstStyle/>
          <a:p>
            <a:pPr marL="0" marR="0" lvl="0" indent="0" rtl="0">
              <a:lnSpc>
                <a:spcPct val="90000"/>
              </a:lnSpc>
              <a:spcBef>
                <a:spcPts val="0"/>
              </a:spcBef>
              <a:buClr>
                <a:srgbClr val="585454"/>
              </a:buClr>
              <a:buSzPct val="25000"/>
              <a:buFont typeface="Arial"/>
              <a:buNone/>
            </a:pPr>
            <a:r>
              <a:rPr lang="en-US" sz="1200" b="0" i="0" u="none" strike="noStrike" cap="none" baseline="0">
                <a:solidFill>
                  <a:srgbClr val="FFFFFF"/>
                </a:solidFill>
                <a:latin typeface="Questrial"/>
                <a:ea typeface="Questrial"/>
                <a:cs typeface="Questrial"/>
                <a:sym typeface="Questrial"/>
              </a:rPr>
              <a:t>Image Credit:</a:t>
            </a:r>
            <a:r>
              <a:rPr lang="en-US">
                <a:solidFill>
                  <a:srgbClr val="FFFFFF"/>
                </a:solidFill>
              </a:rPr>
              <a:t> National Park Service</a:t>
            </a:r>
          </a:p>
        </p:txBody>
      </p:sp>
      <p:sp>
        <p:nvSpPr>
          <p:cNvPr id="6" name="Shape 248"/>
          <p:cNvSpPr txBox="1">
            <a:spLocks/>
          </p:cNvSpPr>
          <p:nvPr/>
        </p:nvSpPr>
        <p:spPr>
          <a:xfrm>
            <a:off x="-133006" y="6598849"/>
            <a:ext cx="3880154" cy="274199"/>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0" marR="0" indent="0" algn="ctr" rtl="0">
              <a:lnSpc>
                <a:spcPct val="90000"/>
              </a:lnSpc>
              <a:spcBef>
                <a:spcPts val="0"/>
              </a:spcBef>
              <a:spcAft>
                <a:spcPts val="0"/>
              </a:spcAft>
              <a:buClr>
                <a:srgbClr val="BFBFBF"/>
              </a:buClr>
              <a:buFont typeface="Questrial"/>
              <a:buNone/>
              <a:defRPr sz="6000" b="1" i="0" u="none" strike="noStrike" cap="none" baseline="0">
                <a:solidFill>
                  <a:srgbClr val="BFBFBF"/>
                </a:solidFill>
                <a:latin typeface="Questrial"/>
                <a:ea typeface="Questrial"/>
                <a:cs typeface="Questrial"/>
                <a:sym typeface="Questrial"/>
                <a:rtl val="0"/>
              </a:defRPr>
            </a:lvl1pPr>
            <a:lvl2pPr marL="4572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2pPr>
            <a:lvl3pPr marL="9144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3pPr>
            <a:lvl4pPr marL="13716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4pPr>
            <a:lvl5pPr marL="18288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5pPr>
            <a:lvl6pPr marL="22860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6pPr>
            <a:lvl7pPr marL="27432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7pPr>
            <a:lvl8pPr marL="32004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8pPr>
            <a:lvl9pPr marL="36576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9pPr>
          </a:lstStyle>
          <a:p>
            <a:pPr algn="r">
              <a:buClr>
                <a:srgbClr val="585454"/>
              </a:buClr>
              <a:buSzPct val="25000"/>
              <a:buFont typeface="Arial"/>
              <a:buNone/>
            </a:pPr>
            <a:r>
              <a:rPr lang="en-US" sz="1000" b="0" dirty="0" smtClean="0">
                <a:solidFill>
                  <a:srgbClr val="FFFFFF"/>
                </a:solidFill>
                <a:latin typeface="Century Gothic" panose="020B0502020202020204" pitchFamily="34" charset="0"/>
              </a:rPr>
              <a:t>Image Credit: National Park Service</a:t>
            </a:r>
            <a:endParaRPr lang="en-US" sz="1000" b="0" dirty="0">
              <a:solidFill>
                <a:srgbClr val="FFFFFF"/>
              </a:solidFill>
              <a:latin typeface="Century Gothic" panose="020B0502020202020204" pitchFamily="34" charset="0"/>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452075" y="524650"/>
            <a:ext cx="4035949" cy="1326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4000" b="1" dirty="0">
                <a:solidFill>
                  <a:schemeClr val="accent1"/>
                </a:solidFill>
                <a:latin typeface="Century Gothic" panose="020B0502020202020204" pitchFamily="34" charset="0"/>
              </a:rPr>
              <a:t>Study Area and Study Period</a:t>
            </a:r>
          </a:p>
        </p:txBody>
      </p:sp>
      <p:pic>
        <p:nvPicPr>
          <p:cNvPr id="145" name="Shape 145"/>
          <p:cNvPicPr preferRelativeResize="0"/>
          <p:nvPr/>
        </p:nvPicPr>
        <p:blipFill>
          <a:blip r:embed="rId3">
            <a:alphaModFix/>
          </a:blip>
          <a:stretch>
            <a:fillRect/>
          </a:stretch>
        </p:blipFill>
        <p:spPr>
          <a:xfrm>
            <a:off x="4488024" y="610031"/>
            <a:ext cx="4403425" cy="5730173"/>
          </a:xfrm>
          <a:prstGeom prst="rect">
            <a:avLst/>
          </a:prstGeom>
          <a:noFill/>
          <a:ln w="19050" cap="flat" cmpd="sng">
            <a:solidFill>
              <a:srgbClr val="2E8652"/>
            </a:solidFill>
            <a:prstDash val="solid"/>
            <a:round/>
            <a:headEnd type="none" w="med" len="med"/>
            <a:tailEnd type="none" w="med" len="med"/>
          </a:ln>
        </p:spPr>
      </p:pic>
      <p:pic>
        <p:nvPicPr>
          <p:cNvPr id="146" name="Shape 146"/>
          <p:cNvPicPr preferRelativeResize="0"/>
          <p:nvPr/>
        </p:nvPicPr>
        <p:blipFill>
          <a:blip r:embed="rId4">
            <a:alphaModFix/>
          </a:blip>
          <a:stretch>
            <a:fillRect/>
          </a:stretch>
        </p:blipFill>
        <p:spPr>
          <a:xfrm>
            <a:off x="743825" y="4554685"/>
            <a:ext cx="3494699" cy="1785519"/>
          </a:xfrm>
          <a:prstGeom prst="rect">
            <a:avLst/>
          </a:prstGeom>
          <a:noFill/>
          <a:ln>
            <a:noFill/>
          </a:ln>
        </p:spPr>
      </p:pic>
      <p:sp>
        <p:nvSpPr>
          <p:cNvPr id="147" name="Shape 147"/>
          <p:cNvSpPr txBox="1">
            <a:spLocks noGrp="1"/>
          </p:cNvSpPr>
          <p:nvPr>
            <p:ph type="body" idx="2"/>
          </p:nvPr>
        </p:nvSpPr>
        <p:spPr>
          <a:xfrm>
            <a:off x="452075" y="1850650"/>
            <a:ext cx="3786299" cy="2703900"/>
          </a:xfrm>
          <a:prstGeom prst="rect">
            <a:avLst/>
          </a:prstGeom>
          <a:noFill/>
          <a:ln>
            <a:noFill/>
          </a:ln>
        </p:spPr>
        <p:txBody>
          <a:bodyPr lIns="91425" tIns="45700" rIns="91425" bIns="45700" anchor="t" anchorCtr="0">
            <a:noAutofit/>
          </a:bodyPr>
          <a:lstStyle/>
          <a:p>
            <a:pPr marL="457200" marR="0" lvl="0" indent="-228600" algn="l" rtl="0">
              <a:lnSpc>
                <a:spcPct val="90000"/>
              </a:lnSpc>
              <a:spcBef>
                <a:spcPts val="1000"/>
              </a:spcBef>
              <a:buChar char="●"/>
            </a:pPr>
            <a:r>
              <a:rPr lang="en-US" sz="2000" b="0" dirty="0">
                <a:solidFill>
                  <a:schemeClr val="dk1"/>
                </a:solidFill>
                <a:latin typeface="Century Gothic" panose="020B0502020202020204" pitchFamily="34" charset="0"/>
              </a:rPr>
              <a:t>Parkway contained within Landsat path 22, using rows 36, 37, and 38</a:t>
            </a:r>
          </a:p>
          <a:p>
            <a:pPr marR="0" lvl="0" algn="l" rtl="0">
              <a:lnSpc>
                <a:spcPct val="90000"/>
              </a:lnSpc>
              <a:spcBef>
                <a:spcPts val="0"/>
              </a:spcBef>
              <a:buNone/>
            </a:pPr>
            <a:endParaRPr sz="1000" b="0" dirty="0">
              <a:solidFill>
                <a:schemeClr val="dk1"/>
              </a:solidFill>
              <a:latin typeface="Century Gothic" panose="020B0502020202020204" pitchFamily="34" charset="0"/>
            </a:endParaRPr>
          </a:p>
          <a:p>
            <a:pPr marL="457200" marR="0" lvl="0" indent="-228600" algn="l" rtl="0">
              <a:lnSpc>
                <a:spcPct val="90000"/>
              </a:lnSpc>
              <a:spcBef>
                <a:spcPts val="1000"/>
              </a:spcBef>
              <a:buChar char="●"/>
            </a:pPr>
            <a:r>
              <a:rPr lang="en-US" sz="2000" b="0" dirty="0">
                <a:solidFill>
                  <a:schemeClr val="dk1"/>
                </a:solidFill>
                <a:latin typeface="Century Gothic" panose="020B0502020202020204" pitchFamily="34" charset="0"/>
              </a:rPr>
              <a:t>Time series years: 1992, 2001, 2006, 2011, and 2015</a:t>
            </a:r>
          </a:p>
          <a:p>
            <a:pPr marR="0" lvl="0" algn="l" rtl="0">
              <a:lnSpc>
                <a:spcPct val="90000"/>
              </a:lnSpc>
              <a:spcBef>
                <a:spcPts val="0"/>
              </a:spcBef>
              <a:buNone/>
            </a:pPr>
            <a:endParaRPr sz="1000" b="0" dirty="0">
              <a:solidFill>
                <a:schemeClr val="dk1"/>
              </a:solidFill>
              <a:latin typeface="Century Gothic" panose="020B0502020202020204" pitchFamily="34" charset="0"/>
            </a:endParaRPr>
          </a:p>
          <a:p>
            <a:pPr marL="457200" marR="0" lvl="0" indent="-228600" algn="l" rtl="0">
              <a:lnSpc>
                <a:spcPct val="90000"/>
              </a:lnSpc>
              <a:spcBef>
                <a:spcPts val="1000"/>
              </a:spcBef>
              <a:buChar char="●"/>
            </a:pPr>
            <a:r>
              <a:rPr lang="en-US" sz="2000" b="0" dirty="0">
                <a:solidFill>
                  <a:schemeClr val="dk1"/>
                </a:solidFill>
                <a:latin typeface="Century Gothic" panose="020B0502020202020204" pitchFamily="34" charset="0"/>
              </a:rPr>
              <a:t>Modeled result: 2020</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452075" y="524650"/>
            <a:ext cx="7685100" cy="7545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4000" b="1" dirty="0">
                <a:solidFill>
                  <a:schemeClr val="accent1"/>
                </a:solidFill>
                <a:latin typeface="Century Gothic" panose="020B0502020202020204" pitchFamily="34" charset="0"/>
              </a:rPr>
              <a:t>NASA Satellites and Sensors</a:t>
            </a:r>
          </a:p>
        </p:txBody>
      </p:sp>
      <p:sp>
        <p:nvSpPr>
          <p:cNvPr id="153" name="Shape 153"/>
          <p:cNvSpPr txBox="1">
            <a:spLocks noGrp="1"/>
          </p:cNvSpPr>
          <p:nvPr>
            <p:ph type="body" idx="2"/>
          </p:nvPr>
        </p:nvSpPr>
        <p:spPr>
          <a:xfrm>
            <a:off x="912150" y="4626550"/>
            <a:ext cx="3337499" cy="682799"/>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dirty="0">
                <a:solidFill>
                  <a:srgbClr val="BFBFBF"/>
                </a:solidFill>
                <a:latin typeface="Century Gothic" panose="020B0502020202020204" pitchFamily="34" charset="0"/>
              </a:rPr>
              <a:t>Landsat 5</a:t>
            </a:r>
          </a:p>
        </p:txBody>
      </p:sp>
      <p:sp>
        <p:nvSpPr>
          <p:cNvPr id="154" name="Shape 154"/>
          <p:cNvSpPr txBox="1">
            <a:spLocks noGrp="1"/>
          </p:cNvSpPr>
          <p:nvPr>
            <p:ph type="body" idx="3"/>
          </p:nvPr>
        </p:nvSpPr>
        <p:spPr>
          <a:xfrm>
            <a:off x="4894300" y="4626550"/>
            <a:ext cx="3337499" cy="682799"/>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sz="4000" dirty="0">
                <a:latin typeface="Century Gothic" panose="020B0502020202020204" pitchFamily="34" charset="0"/>
              </a:rPr>
              <a:t>Landsat 8</a:t>
            </a:r>
          </a:p>
        </p:txBody>
      </p:sp>
      <p:sp>
        <p:nvSpPr>
          <p:cNvPr id="155" name="Shape 155"/>
          <p:cNvSpPr txBox="1">
            <a:spLocks noGrp="1"/>
          </p:cNvSpPr>
          <p:nvPr>
            <p:ph type="body" idx="4"/>
          </p:nvPr>
        </p:nvSpPr>
        <p:spPr>
          <a:xfrm>
            <a:off x="912150" y="5184550"/>
            <a:ext cx="3337499" cy="884999"/>
          </a:xfrm>
          <a:prstGeom prst="rect">
            <a:avLst/>
          </a:prstGeom>
          <a:noFill/>
          <a:ln>
            <a:noFill/>
          </a:ln>
        </p:spPr>
        <p:txBody>
          <a:bodyPr lIns="91425" tIns="45700" rIns="91425" bIns="45700" anchor="t" anchorCtr="0">
            <a:noAutofit/>
          </a:bodyPr>
          <a:lstStyle/>
          <a:p>
            <a:pPr marL="0" marR="0" lvl="0" indent="0" algn="ctr" rtl="0">
              <a:lnSpc>
                <a:spcPct val="90000"/>
              </a:lnSpc>
              <a:spcBef>
                <a:spcPts val="1000"/>
              </a:spcBef>
              <a:buClr>
                <a:schemeClr val="dk1"/>
              </a:buClr>
              <a:buSzPct val="25000"/>
              <a:buFont typeface="Arial"/>
              <a:buNone/>
            </a:pPr>
            <a:r>
              <a:rPr lang="en-US" sz="2000" dirty="0">
                <a:latin typeface="Century Gothic" panose="020B0502020202020204" pitchFamily="34" charset="0"/>
              </a:rPr>
              <a:t>Thematic Mapper (TM)</a:t>
            </a:r>
          </a:p>
        </p:txBody>
      </p:sp>
      <p:sp>
        <p:nvSpPr>
          <p:cNvPr id="156" name="Shape 156"/>
          <p:cNvSpPr txBox="1">
            <a:spLocks noGrp="1"/>
          </p:cNvSpPr>
          <p:nvPr>
            <p:ph type="body" idx="5"/>
          </p:nvPr>
        </p:nvSpPr>
        <p:spPr>
          <a:xfrm>
            <a:off x="4894300" y="5184550"/>
            <a:ext cx="3337499" cy="884999"/>
          </a:xfrm>
          <a:prstGeom prst="rect">
            <a:avLst/>
          </a:prstGeom>
          <a:noFill/>
          <a:ln>
            <a:noFill/>
          </a:ln>
        </p:spPr>
        <p:txBody>
          <a:bodyPr lIns="91425" tIns="45700" rIns="91425" bIns="45700" anchor="t" anchorCtr="0">
            <a:noAutofit/>
          </a:bodyPr>
          <a:lstStyle/>
          <a:p>
            <a:pPr marL="0" marR="0" lvl="0" indent="0" algn="ctr" rtl="0">
              <a:lnSpc>
                <a:spcPct val="90000"/>
              </a:lnSpc>
              <a:spcBef>
                <a:spcPts val="1000"/>
              </a:spcBef>
              <a:buClr>
                <a:schemeClr val="dk1"/>
              </a:buClr>
              <a:buSzPct val="25000"/>
              <a:buFont typeface="Arial"/>
              <a:buNone/>
            </a:pPr>
            <a:r>
              <a:rPr lang="en-US" sz="2000" dirty="0">
                <a:solidFill>
                  <a:schemeClr val="dk1"/>
                </a:solidFill>
                <a:latin typeface="Century Gothic" panose="020B0502020202020204" pitchFamily="34" charset="0"/>
                <a:ea typeface="Questrial"/>
                <a:cs typeface="Questrial"/>
                <a:sym typeface="Questrial"/>
              </a:rPr>
              <a:t>Operational Land Imager (OLI)</a:t>
            </a:r>
          </a:p>
        </p:txBody>
      </p:sp>
      <p:pic>
        <p:nvPicPr>
          <p:cNvPr id="157" name="Shape 157"/>
          <p:cNvPicPr preferRelativeResize="0"/>
          <p:nvPr/>
        </p:nvPicPr>
        <p:blipFill rotWithShape="1">
          <a:blip r:embed="rId3">
            <a:alphaModFix/>
          </a:blip>
          <a:srcRect/>
          <a:stretch/>
        </p:blipFill>
        <p:spPr>
          <a:xfrm>
            <a:off x="1137298" y="1837153"/>
            <a:ext cx="2887200" cy="2789399"/>
          </a:xfrm>
          <a:prstGeom prst="rect">
            <a:avLst/>
          </a:prstGeom>
          <a:noFill/>
          <a:ln>
            <a:noFill/>
          </a:ln>
        </p:spPr>
      </p:pic>
      <p:pic>
        <p:nvPicPr>
          <p:cNvPr id="158" name="Shape 158"/>
          <p:cNvPicPr preferRelativeResize="0"/>
          <p:nvPr/>
        </p:nvPicPr>
        <p:blipFill rotWithShape="1">
          <a:blip r:embed="rId4">
            <a:alphaModFix/>
          </a:blip>
          <a:srcRect/>
          <a:stretch/>
        </p:blipFill>
        <p:spPr>
          <a:xfrm>
            <a:off x="4894303" y="1791100"/>
            <a:ext cx="3337499" cy="27276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452075" y="524649"/>
            <a:ext cx="8137199" cy="1135113"/>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4000" b="1" dirty="0">
                <a:solidFill>
                  <a:schemeClr val="accent1"/>
                </a:solidFill>
                <a:latin typeface="Century Gothic" panose="020B0502020202020204" pitchFamily="34" charset="0"/>
              </a:rPr>
              <a:t>Land Cover Classification </a:t>
            </a:r>
            <a:r>
              <a:rPr lang="en-US" sz="3500" b="1" dirty="0">
                <a:solidFill>
                  <a:schemeClr val="accent1"/>
                </a:solidFill>
                <a:latin typeface="Century Gothic" panose="020B0502020202020204" pitchFamily="34" charset="0"/>
              </a:rPr>
              <a:t>Methods</a:t>
            </a:r>
          </a:p>
        </p:txBody>
      </p:sp>
      <p:sp>
        <p:nvSpPr>
          <p:cNvPr id="164" name="Shape 164"/>
          <p:cNvSpPr/>
          <p:nvPr/>
        </p:nvSpPr>
        <p:spPr>
          <a:xfrm>
            <a:off x="5186762" y="4255550"/>
            <a:ext cx="3387299" cy="1655700"/>
          </a:xfrm>
          <a:prstGeom prst="rect">
            <a:avLst/>
          </a:prstGeom>
          <a:solidFill>
            <a:srgbClr val="B7B7B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a:t>Supervised Classified image</a:t>
            </a:r>
          </a:p>
        </p:txBody>
      </p:sp>
      <p:sp>
        <p:nvSpPr>
          <p:cNvPr id="165" name="Shape 165"/>
          <p:cNvSpPr txBox="1">
            <a:spLocks noGrp="1"/>
          </p:cNvSpPr>
          <p:nvPr>
            <p:ph type="body" idx="2"/>
          </p:nvPr>
        </p:nvSpPr>
        <p:spPr>
          <a:xfrm>
            <a:off x="2870387" y="1945057"/>
            <a:ext cx="1887300" cy="1058099"/>
          </a:xfrm>
          <a:prstGeom prst="rect">
            <a:avLst/>
          </a:prstGeom>
          <a:noFill/>
          <a:ln>
            <a:noFill/>
          </a:ln>
        </p:spPr>
        <p:txBody>
          <a:bodyPr lIns="91425" tIns="45700" rIns="91425" bIns="45700" anchor="ctr" anchorCtr="0">
            <a:noAutofit/>
          </a:bodyPr>
          <a:lstStyle/>
          <a:p>
            <a:pPr lvl="0" rtl="0">
              <a:spcBef>
                <a:spcPts val="0"/>
              </a:spcBef>
              <a:buClr>
                <a:schemeClr val="dk1"/>
              </a:buClr>
              <a:buSzPct val="25000"/>
              <a:buFont typeface="Arial"/>
              <a:buNone/>
            </a:pPr>
            <a:r>
              <a:rPr lang="en-US" sz="2000" b="0" dirty="0">
                <a:solidFill>
                  <a:schemeClr val="dk1"/>
                </a:solidFill>
                <a:latin typeface="Century Gothic" panose="020B0502020202020204" pitchFamily="34" charset="0"/>
              </a:rPr>
              <a:t>Near Infrared</a:t>
            </a:r>
          </a:p>
          <a:p>
            <a:pPr marL="0" marR="0" lvl="0" indent="0" algn="l" rtl="0">
              <a:lnSpc>
                <a:spcPct val="90000"/>
              </a:lnSpc>
              <a:spcBef>
                <a:spcPts val="0"/>
              </a:spcBef>
              <a:buClr>
                <a:schemeClr val="dk1"/>
              </a:buClr>
              <a:buSzPct val="25000"/>
              <a:buFont typeface="Arial"/>
              <a:buNone/>
            </a:pPr>
            <a:r>
              <a:rPr lang="en-US" sz="2000" b="0" dirty="0">
                <a:solidFill>
                  <a:schemeClr val="dk1"/>
                </a:solidFill>
                <a:latin typeface="Century Gothic" panose="020B0502020202020204" pitchFamily="34" charset="0"/>
              </a:rPr>
              <a:t>Visible Red</a:t>
            </a:r>
          </a:p>
          <a:p>
            <a:pPr marL="0" marR="0" lvl="0" indent="0" algn="l" rtl="0">
              <a:lnSpc>
                <a:spcPct val="90000"/>
              </a:lnSpc>
              <a:spcBef>
                <a:spcPts val="0"/>
              </a:spcBef>
              <a:buClr>
                <a:schemeClr val="dk1"/>
              </a:buClr>
              <a:buSzPct val="25000"/>
              <a:buFont typeface="Arial"/>
              <a:buNone/>
            </a:pPr>
            <a:r>
              <a:rPr lang="en-US" sz="2000" b="0" dirty="0">
                <a:solidFill>
                  <a:schemeClr val="dk1"/>
                </a:solidFill>
                <a:latin typeface="Century Gothic" panose="020B0502020202020204" pitchFamily="34" charset="0"/>
              </a:rPr>
              <a:t>Visible Green</a:t>
            </a:r>
          </a:p>
        </p:txBody>
      </p:sp>
      <p:sp>
        <p:nvSpPr>
          <p:cNvPr id="166" name="Shape 166"/>
          <p:cNvSpPr txBox="1">
            <a:spLocks noGrp="1"/>
          </p:cNvSpPr>
          <p:nvPr>
            <p:ph type="body" idx="3"/>
          </p:nvPr>
        </p:nvSpPr>
        <p:spPr>
          <a:xfrm>
            <a:off x="714420" y="3151483"/>
            <a:ext cx="2777654" cy="34139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rgbClr val="BFBFBF"/>
              </a:buClr>
              <a:buSzPct val="25000"/>
              <a:buFont typeface="Arial"/>
              <a:buNone/>
            </a:pPr>
            <a:r>
              <a:rPr lang="en-US" sz="2500" dirty="0">
                <a:solidFill>
                  <a:srgbClr val="BFBFBF"/>
                </a:solidFill>
                <a:latin typeface="Century Gothic" panose="020B0502020202020204" pitchFamily="34" charset="0"/>
              </a:rPr>
              <a:t>Landsat Data</a:t>
            </a:r>
          </a:p>
        </p:txBody>
      </p:sp>
      <p:sp>
        <p:nvSpPr>
          <p:cNvPr id="167" name="Shape 167"/>
          <p:cNvSpPr txBox="1">
            <a:spLocks noGrp="1"/>
          </p:cNvSpPr>
          <p:nvPr>
            <p:ph type="body" idx="4"/>
          </p:nvPr>
        </p:nvSpPr>
        <p:spPr>
          <a:xfrm>
            <a:off x="224537" y="5911225"/>
            <a:ext cx="4533150" cy="341399"/>
          </a:xfrm>
          <a:prstGeom prst="rect">
            <a:avLst/>
          </a:prstGeom>
          <a:noFill/>
          <a:ln>
            <a:noFill/>
          </a:ln>
        </p:spPr>
        <p:txBody>
          <a:bodyPr lIns="91425" tIns="45700" rIns="91425" bIns="45700" anchor="t" anchorCtr="0">
            <a:noAutofit/>
          </a:bodyPr>
          <a:lstStyle/>
          <a:p>
            <a:pPr marL="0" marR="0" lvl="0" indent="0" rtl="0">
              <a:lnSpc>
                <a:spcPct val="90000"/>
              </a:lnSpc>
              <a:spcBef>
                <a:spcPts val="0"/>
              </a:spcBef>
              <a:buClr>
                <a:srgbClr val="BFBFBF"/>
              </a:buClr>
              <a:buSzPct val="25000"/>
              <a:buFont typeface="Arial"/>
              <a:buNone/>
            </a:pPr>
            <a:r>
              <a:rPr lang="en-US" sz="2500" b="1" dirty="0">
                <a:solidFill>
                  <a:srgbClr val="BFBFBF"/>
                </a:solidFill>
                <a:latin typeface="Century Gothic" panose="020B0502020202020204" pitchFamily="34" charset="0"/>
              </a:rPr>
              <a:t>Unsupervised Classification</a:t>
            </a:r>
          </a:p>
        </p:txBody>
      </p:sp>
      <p:sp>
        <p:nvSpPr>
          <p:cNvPr id="168" name="Shape 168"/>
          <p:cNvSpPr txBox="1">
            <a:spLocks noGrp="1"/>
          </p:cNvSpPr>
          <p:nvPr>
            <p:ph type="body" idx="5"/>
          </p:nvPr>
        </p:nvSpPr>
        <p:spPr>
          <a:xfrm>
            <a:off x="589187" y="6252625"/>
            <a:ext cx="3387299" cy="34139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Arial"/>
              <a:buNone/>
            </a:pPr>
            <a:r>
              <a:rPr lang="en-US" sz="2000" dirty="0">
                <a:solidFill>
                  <a:schemeClr val="dk1"/>
                </a:solidFill>
                <a:latin typeface="Century Gothic" panose="020B0502020202020204" pitchFamily="34" charset="0"/>
                <a:ea typeface="Questrial"/>
                <a:cs typeface="Questrial"/>
              </a:rPr>
              <a:t>70 classes created</a:t>
            </a:r>
          </a:p>
        </p:txBody>
      </p:sp>
      <p:sp>
        <p:nvSpPr>
          <p:cNvPr id="169" name="Shape 169"/>
          <p:cNvSpPr txBox="1">
            <a:spLocks noGrp="1"/>
          </p:cNvSpPr>
          <p:nvPr>
            <p:ph type="body" idx="6"/>
          </p:nvPr>
        </p:nvSpPr>
        <p:spPr>
          <a:xfrm>
            <a:off x="4654597" y="5911225"/>
            <a:ext cx="4290902" cy="34139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rgbClr val="BFBFBF"/>
              </a:buClr>
              <a:buSzPct val="25000"/>
              <a:buFont typeface="Arial"/>
              <a:buNone/>
            </a:pPr>
            <a:r>
              <a:rPr lang="en-US" sz="2500" b="1" dirty="0">
                <a:solidFill>
                  <a:srgbClr val="BFBFBF"/>
                </a:solidFill>
                <a:latin typeface="Century Gothic" panose="020B0502020202020204" pitchFamily="34" charset="0"/>
              </a:rPr>
              <a:t>Supervised Classification</a:t>
            </a:r>
          </a:p>
        </p:txBody>
      </p:sp>
      <p:sp>
        <p:nvSpPr>
          <p:cNvPr id="170" name="Shape 170"/>
          <p:cNvSpPr txBox="1">
            <a:spLocks noGrp="1"/>
          </p:cNvSpPr>
          <p:nvPr>
            <p:ph type="body" idx="7"/>
          </p:nvPr>
        </p:nvSpPr>
        <p:spPr>
          <a:xfrm>
            <a:off x="4757687" y="6252625"/>
            <a:ext cx="4084737" cy="399000"/>
          </a:xfrm>
          <a:prstGeom prst="rect">
            <a:avLst/>
          </a:prstGeom>
          <a:noFill/>
          <a:ln>
            <a:noFill/>
          </a:ln>
        </p:spPr>
        <p:txBody>
          <a:bodyPr lIns="91425" tIns="45700" rIns="91425" bIns="45700" anchor="ctr" anchorCtr="0">
            <a:noAutofit/>
          </a:bodyPr>
          <a:lstStyle/>
          <a:p>
            <a:pPr algn="ctr">
              <a:lnSpc>
                <a:spcPct val="90000"/>
              </a:lnSpc>
              <a:buClr>
                <a:schemeClr val="dk1"/>
              </a:buClr>
              <a:buSzPct val="25000"/>
            </a:pPr>
            <a:r>
              <a:rPr lang="en-US" sz="2000" dirty="0">
                <a:solidFill>
                  <a:schemeClr val="dk1"/>
                </a:solidFill>
                <a:latin typeface="Century Gothic" panose="020B0502020202020204" pitchFamily="34" charset="0"/>
                <a:ea typeface="Questrial"/>
                <a:cs typeface="Questrial"/>
              </a:rPr>
              <a:t>Maximum Likelihood algorithm</a:t>
            </a:r>
          </a:p>
        </p:txBody>
      </p:sp>
      <p:sp>
        <p:nvSpPr>
          <p:cNvPr id="171" name="Shape 171"/>
          <p:cNvSpPr txBox="1">
            <a:spLocks noGrp="1"/>
          </p:cNvSpPr>
          <p:nvPr>
            <p:ph type="body" idx="8"/>
          </p:nvPr>
        </p:nvSpPr>
        <p:spPr>
          <a:xfrm>
            <a:off x="4757687" y="3164400"/>
            <a:ext cx="4084723" cy="341399"/>
          </a:xfrm>
          <a:prstGeom prst="rect">
            <a:avLst/>
          </a:prstGeom>
          <a:noFill/>
          <a:ln>
            <a:noFill/>
          </a:ln>
        </p:spPr>
        <p:txBody>
          <a:bodyPr lIns="91425" tIns="45700" rIns="91425" bIns="45700" anchor="ctr" anchorCtr="0">
            <a:noAutofit/>
          </a:bodyPr>
          <a:lstStyle/>
          <a:p>
            <a:pPr>
              <a:lnSpc>
                <a:spcPct val="90000"/>
              </a:lnSpc>
              <a:buClr>
                <a:schemeClr val="dk1"/>
              </a:buClr>
              <a:buSzPct val="25000"/>
            </a:pPr>
            <a:r>
              <a:rPr lang="en-US" sz="2000" dirty="0">
                <a:solidFill>
                  <a:schemeClr val="dk1"/>
                </a:solidFill>
                <a:latin typeface="Century Gothic" panose="020B0502020202020204" pitchFamily="34" charset="0"/>
                <a:ea typeface="Questrial"/>
                <a:cs typeface="Questrial"/>
                <a:sym typeface="Questrial"/>
              </a:rPr>
              <a:t>National Land Cover Database</a:t>
            </a:r>
          </a:p>
        </p:txBody>
      </p:sp>
      <p:sp>
        <p:nvSpPr>
          <p:cNvPr id="172" name="Shape 172"/>
          <p:cNvSpPr txBox="1">
            <a:spLocks noGrp="1"/>
          </p:cNvSpPr>
          <p:nvPr>
            <p:ph type="body" idx="9"/>
          </p:nvPr>
        </p:nvSpPr>
        <p:spPr>
          <a:xfrm>
            <a:off x="4934598" y="2799525"/>
            <a:ext cx="3735163" cy="341399"/>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BFBFBF"/>
              </a:buClr>
              <a:buSzPct val="25000"/>
              <a:buFont typeface="Arial"/>
              <a:buNone/>
            </a:pPr>
            <a:r>
              <a:rPr lang="en-US" sz="2500" b="1" dirty="0">
                <a:solidFill>
                  <a:srgbClr val="BFBFBF"/>
                </a:solidFill>
                <a:latin typeface="Century Gothic" panose="020B0502020202020204" pitchFamily="34" charset="0"/>
              </a:rPr>
              <a:t>Accuracy Assessment</a:t>
            </a:r>
          </a:p>
        </p:txBody>
      </p:sp>
      <p:sp>
        <p:nvSpPr>
          <p:cNvPr id="173" name="Shape 173"/>
          <p:cNvSpPr/>
          <p:nvPr/>
        </p:nvSpPr>
        <p:spPr>
          <a:xfrm>
            <a:off x="1590300" y="3579025"/>
            <a:ext cx="279000" cy="528900"/>
          </a:xfrm>
          <a:prstGeom prst="downArrow">
            <a:avLst>
              <a:gd name="adj1" fmla="val 50000"/>
              <a:gd name="adj2" fmla="val 50000"/>
            </a:avLst>
          </a:prstGeom>
          <a:solidFill>
            <a:schemeClr val="accen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74" name="Shape 174"/>
          <p:cNvSpPr/>
          <p:nvPr/>
        </p:nvSpPr>
        <p:spPr>
          <a:xfrm rot="-5400000">
            <a:off x="4337148" y="4625450"/>
            <a:ext cx="279000" cy="915899"/>
          </a:xfrm>
          <a:prstGeom prst="downArrow">
            <a:avLst>
              <a:gd name="adj1" fmla="val 50000"/>
              <a:gd name="adj2" fmla="val 50000"/>
            </a:avLst>
          </a:prstGeom>
          <a:solidFill>
            <a:schemeClr val="accen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75" name="Shape 175"/>
          <p:cNvSpPr/>
          <p:nvPr/>
        </p:nvSpPr>
        <p:spPr>
          <a:xfrm rot="10800000">
            <a:off x="6817962" y="3568515"/>
            <a:ext cx="279000" cy="624300"/>
          </a:xfrm>
          <a:prstGeom prst="downArrow">
            <a:avLst>
              <a:gd name="adj1" fmla="val 50000"/>
              <a:gd name="adj2" fmla="val 50000"/>
            </a:avLst>
          </a:prstGeom>
          <a:solidFill>
            <a:schemeClr val="accen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176" name="Shape 176"/>
          <p:cNvPicPr preferRelativeResize="0"/>
          <p:nvPr/>
        </p:nvPicPr>
        <p:blipFill>
          <a:blip r:embed="rId3">
            <a:alphaModFix/>
          </a:blip>
          <a:stretch>
            <a:fillRect/>
          </a:stretch>
        </p:blipFill>
        <p:spPr>
          <a:xfrm>
            <a:off x="452075" y="1891631"/>
            <a:ext cx="2438928" cy="1164948"/>
          </a:xfrm>
          <a:prstGeom prst="rect">
            <a:avLst/>
          </a:prstGeom>
          <a:noFill/>
          <a:ln>
            <a:noFill/>
          </a:ln>
        </p:spPr>
      </p:pic>
      <p:pic>
        <p:nvPicPr>
          <p:cNvPr id="177" name="Shape 177"/>
          <p:cNvPicPr preferRelativeResize="0"/>
          <p:nvPr/>
        </p:nvPicPr>
        <p:blipFill>
          <a:blip r:embed="rId4">
            <a:alphaModFix/>
          </a:blip>
          <a:stretch>
            <a:fillRect/>
          </a:stretch>
        </p:blipFill>
        <p:spPr>
          <a:xfrm>
            <a:off x="725237" y="4218075"/>
            <a:ext cx="3115224" cy="1730650"/>
          </a:xfrm>
          <a:prstGeom prst="rect">
            <a:avLst/>
          </a:prstGeom>
          <a:noFill/>
          <a:ln>
            <a:noFill/>
          </a:ln>
        </p:spPr>
      </p:pic>
      <p:pic>
        <p:nvPicPr>
          <p:cNvPr id="178" name="Shape 178"/>
          <p:cNvPicPr preferRelativeResize="0"/>
          <p:nvPr/>
        </p:nvPicPr>
        <p:blipFill>
          <a:blip r:embed="rId5">
            <a:alphaModFix/>
          </a:blip>
          <a:stretch>
            <a:fillRect/>
          </a:stretch>
        </p:blipFill>
        <p:spPr>
          <a:xfrm>
            <a:off x="5622005" y="1348775"/>
            <a:ext cx="2670900" cy="150685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452075" y="524650"/>
            <a:ext cx="8223900" cy="12017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4000" b="1" dirty="0">
                <a:solidFill>
                  <a:schemeClr val="accent1"/>
                </a:solidFill>
                <a:latin typeface="Century Gothic" panose="020B0502020202020204" pitchFamily="34" charset="0"/>
              </a:rPr>
              <a:t>Land Cover Classification </a:t>
            </a:r>
          </a:p>
          <a:p>
            <a:pPr marL="0" marR="0" lvl="0" indent="0" algn="l" rtl="0">
              <a:lnSpc>
                <a:spcPct val="90000"/>
              </a:lnSpc>
              <a:spcBef>
                <a:spcPts val="0"/>
              </a:spcBef>
              <a:buClr>
                <a:schemeClr val="accent1"/>
              </a:buClr>
              <a:buSzPct val="25000"/>
              <a:buFont typeface="Arial"/>
              <a:buNone/>
            </a:pPr>
            <a:r>
              <a:rPr lang="en-US" sz="3500" b="1" dirty="0">
                <a:solidFill>
                  <a:schemeClr val="accent1"/>
                </a:solidFill>
                <a:latin typeface="Century Gothic" panose="020B0502020202020204" pitchFamily="34" charset="0"/>
              </a:rPr>
              <a:t>Results</a:t>
            </a:r>
          </a:p>
        </p:txBody>
      </p:sp>
      <p:sp>
        <p:nvSpPr>
          <p:cNvPr id="184" name="Shape 184"/>
          <p:cNvSpPr/>
          <p:nvPr/>
        </p:nvSpPr>
        <p:spPr>
          <a:xfrm>
            <a:off x="767037" y="2395000"/>
            <a:ext cx="2483100" cy="3962999"/>
          </a:xfrm>
          <a:prstGeom prst="rect">
            <a:avLst/>
          </a:prstGeom>
          <a:solidFill>
            <a:srgbClr val="B7B7B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rtl="0">
              <a:spcBef>
                <a:spcPts val="0"/>
              </a:spcBef>
              <a:buNone/>
            </a:pPr>
            <a:r>
              <a:rPr lang="en-US"/>
              <a:t>Legend of class categories</a:t>
            </a:r>
          </a:p>
          <a:p>
            <a:pPr marL="457200" lvl="0" indent="-228600" rtl="0">
              <a:spcBef>
                <a:spcPts val="0"/>
              </a:spcBef>
              <a:buChar char="●"/>
            </a:pPr>
            <a:r>
              <a:rPr lang="en-US"/>
              <a:t>Water</a:t>
            </a:r>
          </a:p>
          <a:p>
            <a:pPr marL="457200" lvl="0" indent="-228600" rtl="0">
              <a:spcBef>
                <a:spcPts val="0"/>
              </a:spcBef>
              <a:buChar char="●"/>
            </a:pPr>
            <a:r>
              <a:rPr lang="en-US"/>
              <a:t>Forest</a:t>
            </a:r>
          </a:p>
          <a:p>
            <a:pPr marL="457200" lvl="0" indent="-228600" rtl="0">
              <a:spcBef>
                <a:spcPts val="0"/>
              </a:spcBef>
              <a:buChar char="●"/>
            </a:pPr>
            <a:r>
              <a:rPr lang="en-US"/>
              <a:t>Wetland</a:t>
            </a:r>
          </a:p>
          <a:p>
            <a:pPr marL="457200" lvl="0" indent="-228600">
              <a:spcBef>
                <a:spcPts val="0"/>
              </a:spcBef>
              <a:buChar char="●"/>
            </a:pPr>
            <a:r>
              <a:rPr lang="en-US"/>
              <a:t>Etc...</a:t>
            </a:r>
          </a:p>
        </p:txBody>
      </p:sp>
      <p:sp>
        <p:nvSpPr>
          <p:cNvPr id="185" name="Shape 185"/>
          <p:cNvSpPr/>
          <p:nvPr/>
        </p:nvSpPr>
        <p:spPr>
          <a:xfrm>
            <a:off x="3769562" y="1279150"/>
            <a:ext cx="4607399" cy="5078699"/>
          </a:xfrm>
          <a:prstGeom prst="rect">
            <a:avLst/>
          </a:prstGeom>
          <a:solidFill>
            <a:srgbClr val="B7B7B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US"/>
              <a:t>Final classified image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509800" y="341900"/>
            <a:ext cx="8223900" cy="11777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4000" b="1" dirty="0">
                <a:solidFill>
                  <a:schemeClr val="accent1"/>
                </a:solidFill>
                <a:latin typeface="Century Gothic" panose="020B0502020202020204" pitchFamily="34" charset="0"/>
              </a:rPr>
              <a:t>LULC Accuracy Assessment </a:t>
            </a:r>
          </a:p>
          <a:p>
            <a:pPr marL="0" marR="0" lvl="0" indent="0" algn="l" rtl="0">
              <a:lnSpc>
                <a:spcPct val="90000"/>
              </a:lnSpc>
              <a:spcBef>
                <a:spcPts val="0"/>
              </a:spcBef>
              <a:buClr>
                <a:schemeClr val="accent1"/>
              </a:buClr>
              <a:buSzPct val="25000"/>
              <a:buFont typeface="Arial"/>
              <a:buNone/>
            </a:pPr>
            <a:r>
              <a:rPr lang="en-US" sz="3500" b="1" dirty="0">
                <a:solidFill>
                  <a:schemeClr val="accent1"/>
                </a:solidFill>
                <a:latin typeface="Century Gothic" panose="020B0502020202020204" pitchFamily="34" charset="0"/>
              </a:rPr>
              <a:t>Error Matrix</a:t>
            </a:r>
          </a:p>
        </p:txBody>
      </p:sp>
      <p:sp>
        <p:nvSpPr>
          <p:cNvPr id="191" name="Shape 191"/>
          <p:cNvSpPr/>
          <p:nvPr/>
        </p:nvSpPr>
        <p:spPr>
          <a:xfrm>
            <a:off x="509800" y="1567825"/>
            <a:ext cx="8223900" cy="5020799"/>
          </a:xfrm>
          <a:prstGeom prst="rect">
            <a:avLst/>
          </a:prstGeom>
          <a:solidFill>
            <a:srgbClr val="B7B7B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a:t>Error Matrix table</a:t>
            </a:r>
          </a:p>
        </p:txBody>
      </p:sp>
    </p:spTree>
  </p:cSld>
  <p:clrMapOvr>
    <a:masterClrMapping/>
  </p:clrMapOvr>
  <p:transition spd="slow">
    <p:cut/>
  </p:transition>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1514</Words>
  <Application>Microsoft Office PowerPoint</Application>
  <PresentationFormat>On-screen Show (4:3)</PresentationFormat>
  <Paragraphs>145</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Century Gothic</vt:lpstr>
      <vt:lpstr>Questrial</vt:lpstr>
      <vt:lpstr>Helvetica Neue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NASA DEVELOP</cp:lastModifiedBy>
  <cp:revision>2</cp:revision>
  <dcterms:modified xsi:type="dcterms:W3CDTF">2015-10-21T21:12:23Z</dcterms:modified>
</cp:coreProperties>
</file>