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23"/>
  </p:notes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8" r:id="rId18"/>
    <p:sldId id="274" r:id="rId19"/>
    <p:sldId id="275" r:id="rId20"/>
    <p:sldId id="276" r:id="rId21"/>
    <p:sldId id="277" r:id="rId22"/>
  </p:sldIdLst>
  <p:sldSz cx="9144000" cy="6858000" type="screen4x3"/>
  <p:notesSz cx="6858000" cy="9144000"/>
  <p:embeddedFontLst>
    <p:embeddedFont>
      <p:font typeface="Questrial" panose="020B0604020202020204" charset="0"/>
      <p:regular r:id="rId24"/>
    </p:embeddedFont>
    <p:embeddedFont>
      <p:font typeface="Century Gothic" panose="020B0502020202020204" pitchFamily="34" charset="0"/>
      <p:regular r:id="rId25"/>
      <p:bold r:id="rId26"/>
      <p:italic r:id="rId27"/>
      <p:boldItalic r:id="rId28"/>
    </p:embeddedFont>
    <p:embeddedFont>
      <p:font typeface="Helvetica Neue" panose="020B0604020202020204" charset="0"/>
      <p:regular r:id="rId29"/>
      <p:bold r:id="rId30"/>
      <p:italic r:id="rId31"/>
      <p:boldItalic r:id="rId32"/>
    </p:embeddedFont>
    <p:embeddedFont>
      <p:font typeface="Webdings" panose="05030102010509060703" pitchFamily="18" charset="2"/>
      <p:regular r:id="rId33"/>
    </p:embeddedFont>
    <p:embeddedFont>
      <p:font typeface="Calibri" panose="020F0502020204030204" pitchFamily="34" charset="0"/>
      <p:regular r:id="rId34"/>
      <p:bold r:id="rId35"/>
      <p:italic r:id="rId36"/>
      <p:boldItalic r:id="rId37"/>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7" clrIdx="0"/>
  <p:cmAuthor id="1" name="NASA DEVELOP" initials="ND" lastIdx="6" clrIdx="1"/>
  <p:cmAuthor id="2" name="NASADevelop" initials="N"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340FA66-CEAC-410B-B92E-7DBEFA95814F}">
  <a:tblStyle styleId="{4340FA66-CEAC-410B-B92E-7DBEFA95814F}" styleName="Table_0">
    <a:wholeTbl>
      <a:tcTxStyle b="off" i="off">
        <a:font>
          <a:latin typeface="Arial"/>
          <a:ea typeface="Arial"/>
          <a:cs typeface="Arial"/>
        </a:font>
        <a:schemeClr val="dk1"/>
      </a:tcTxStyle>
      <a:tcStyle>
        <a:tcBdr>
          <a:left>
            <a:ln w="9525" cap="flat" cmpd="sng">
              <a:solidFill>
                <a:schemeClr val="accent1"/>
              </a:solidFill>
              <a:prstDash val="solid"/>
              <a:round/>
              <a:headEnd type="none" w="med" len="med"/>
              <a:tailEnd type="none" w="med" len="med"/>
            </a:ln>
          </a:left>
          <a:right>
            <a:ln w="9525" cap="flat" cmpd="sng">
              <a:solidFill>
                <a:schemeClr val="accent1"/>
              </a:solidFill>
              <a:prstDash val="solid"/>
              <a:round/>
              <a:headEnd type="none" w="med" len="med"/>
              <a:tailEnd type="none" w="med" len="med"/>
            </a:ln>
          </a:right>
          <a:top>
            <a:ln w="9525" cap="flat" cmpd="sng">
              <a:solidFill>
                <a:schemeClr val="accent1"/>
              </a:solidFill>
              <a:prstDash val="solid"/>
              <a:round/>
              <a:headEnd type="none" w="med" len="med"/>
              <a:tailEnd type="none" w="med" len="med"/>
            </a:ln>
          </a:top>
          <a:bottom>
            <a:ln w="9525"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top>
            <a:ln w="9525" cap="flat" cmpd="sng">
              <a:solidFill>
                <a:schemeClr val="accent1"/>
              </a:solidFill>
              <a:prstDash val="solid"/>
              <a:round/>
              <a:headEnd type="none" w="med" len="med"/>
              <a:tailEnd type="none" w="med" len="med"/>
            </a:ln>
          </a:top>
          <a:bottom>
            <a:ln w="9525" cap="flat" cmpd="sng">
              <a:solidFill>
                <a:schemeClr val="accent1"/>
              </a:solidFill>
              <a:prstDash val="solid"/>
              <a:round/>
              <a:headEnd type="none" w="med" len="med"/>
              <a:tailEnd type="none" w="med" len="med"/>
            </a:ln>
          </a:bottom>
        </a:tcBdr>
      </a:tcStyle>
    </a:band1H>
    <a:band1V>
      <a:tcStyle>
        <a:tcBdr>
          <a:left>
            <a:ln w="9525" cap="flat" cmpd="sng">
              <a:solidFill>
                <a:schemeClr val="accent1"/>
              </a:solidFill>
              <a:prstDash val="solid"/>
              <a:round/>
              <a:headEnd type="none" w="med" len="med"/>
              <a:tailEnd type="none" w="med" len="med"/>
            </a:ln>
          </a:left>
          <a:right>
            <a:ln w="9525" cap="flat" cmpd="sng">
              <a:solidFill>
                <a:schemeClr val="accent1"/>
              </a:solidFill>
              <a:prstDash val="solid"/>
              <a:round/>
              <a:headEnd type="none" w="med" len="med"/>
              <a:tailEnd type="none" w="med" len="med"/>
            </a:ln>
          </a:right>
        </a:tcBdr>
      </a:tcStyle>
    </a:band1V>
    <a:band2V>
      <a:tcStyle>
        <a:tcBdr>
          <a:left>
            <a:ln w="9525" cap="flat" cmpd="sng">
              <a:solidFill>
                <a:schemeClr val="accent1"/>
              </a:solidFill>
              <a:prstDash val="solid"/>
              <a:round/>
              <a:headEnd type="none" w="med" len="med"/>
              <a:tailEnd type="none" w="med" len="med"/>
            </a:ln>
          </a:left>
          <a:right>
            <a:ln w="9525" cap="flat" cmpd="sng">
              <a:solidFill>
                <a:schemeClr val="accent1"/>
              </a:solidFill>
              <a:prstDash val="solid"/>
              <a:round/>
              <a:headEnd type="none" w="med" len="med"/>
              <a:tailEnd type="none" w="med" len="med"/>
            </a:ln>
          </a:right>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med" len="med"/>
              <a:tailEnd type="none" w="med" len="med"/>
            </a:ln>
          </a:top>
        </a:tcBdr>
      </a:tcStyle>
    </a:lastRow>
    <a:firstRow>
      <a:tcTxStyle b="on" i="off">
        <a:font>
          <a:latin typeface="Arial"/>
          <a:ea typeface="Arial"/>
          <a:cs typeface="Arial"/>
        </a:font>
        <a:schemeClr val="lt1"/>
      </a:tcTxStyle>
      <a:tcStyle>
        <a:tcBdr/>
        <a:fill>
          <a:solidFill>
            <a:schemeClr val="accent1"/>
          </a:solidFill>
        </a:fill>
      </a:tcStyle>
    </a:firstRow>
  </a:tblStyle>
  <a:tblStyle styleId="{A15638A7-FF12-417F-8274-1F391B5B3816}" styleName="Table_1">
    <a:wholeTbl>
      <a:tcTxStyle b="off" i="off">
        <a:font>
          <a:latin typeface="Arial"/>
          <a:ea typeface="Arial"/>
          <a:cs typeface="Arial"/>
        </a:font>
        <a:schemeClr val="dk1"/>
      </a:tcTxStyle>
      <a:tcStyle>
        <a:tcBdr>
          <a:left>
            <a:ln w="9525" cap="flat" cmpd="sng">
              <a:solidFill>
                <a:schemeClr val="accent1"/>
              </a:solidFill>
              <a:prstDash val="solid"/>
              <a:round/>
              <a:headEnd type="none" w="med" len="med"/>
              <a:tailEnd type="none" w="med" len="med"/>
            </a:ln>
          </a:left>
          <a:right>
            <a:ln w="9525" cap="flat" cmpd="sng">
              <a:solidFill>
                <a:schemeClr val="accent1"/>
              </a:solidFill>
              <a:prstDash val="solid"/>
              <a:round/>
              <a:headEnd type="none" w="med" len="med"/>
              <a:tailEnd type="none" w="med" len="med"/>
            </a:ln>
          </a:right>
          <a:top>
            <a:ln w="9525" cap="flat" cmpd="sng">
              <a:solidFill>
                <a:schemeClr val="accent1"/>
              </a:solidFill>
              <a:prstDash val="solid"/>
              <a:round/>
              <a:headEnd type="none" w="med" len="med"/>
              <a:tailEnd type="none" w="med" len="med"/>
            </a:ln>
          </a:top>
          <a:bottom>
            <a:ln w="9525"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top>
            <a:ln w="9525" cap="flat" cmpd="sng">
              <a:solidFill>
                <a:schemeClr val="accent1"/>
              </a:solidFill>
              <a:prstDash val="solid"/>
              <a:round/>
              <a:headEnd type="none" w="med" len="med"/>
              <a:tailEnd type="none" w="med" len="med"/>
            </a:ln>
          </a:top>
          <a:bottom>
            <a:ln w="9525" cap="flat" cmpd="sng">
              <a:solidFill>
                <a:schemeClr val="accent1"/>
              </a:solidFill>
              <a:prstDash val="solid"/>
              <a:round/>
              <a:headEnd type="none" w="med" len="med"/>
              <a:tailEnd type="none" w="med" len="med"/>
            </a:ln>
          </a:bottom>
        </a:tcBdr>
      </a:tcStyle>
    </a:band1H>
    <a:band1V>
      <a:tcStyle>
        <a:tcBdr>
          <a:left>
            <a:ln w="9525" cap="flat" cmpd="sng">
              <a:solidFill>
                <a:schemeClr val="accent1"/>
              </a:solidFill>
              <a:prstDash val="solid"/>
              <a:round/>
              <a:headEnd type="none" w="med" len="med"/>
              <a:tailEnd type="none" w="med" len="med"/>
            </a:ln>
          </a:left>
          <a:right>
            <a:ln w="9525" cap="flat" cmpd="sng">
              <a:solidFill>
                <a:schemeClr val="accent1"/>
              </a:solidFill>
              <a:prstDash val="solid"/>
              <a:round/>
              <a:headEnd type="none" w="med" len="med"/>
              <a:tailEnd type="none" w="med" len="med"/>
            </a:ln>
          </a:right>
        </a:tcBdr>
      </a:tcStyle>
    </a:band1V>
    <a:band2V>
      <a:tcStyle>
        <a:tcBdr>
          <a:left>
            <a:ln w="9525" cap="flat" cmpd="sng">
              <a:solidFill>
                <a:schemeClr val="accent1"/>
              </a:solidFill>
              <a:prstDash val="solid"/>
              <a:round/>
              <a:headEnd type="none" w="med" len="med"/>
              <a:tailEnd type="none" w="med" len="med"/>
            </a:ln>
          </a:left>
          <a:right>
            <a:ln w="9525" cap="flat" cmpd="sng">
              <a:solidFill>
                <a:schemeClr val="accent1"/>
              </a:solidFill>
              <a:prstDash val="solid"/>
              <a:round/>
              <a:headEnd type="none" w="med" len="med"/>
              <a:tailEnd type="none" w="med" len="med"/>
            </a:ln>
          </a:right>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med" len="med"/>
              <a:tailEnd type="none" w="med" len="med"/>
            </a:ln>
          </a:top>
        </a:tcBdr>
      </a:tcStyle>
    </a:lastRow>
    <a:firstRow>
      <a:tcTxStyle b="on" i="off">
        <a:font>
          <a:latin typeface="Arial"/>
          <a:ea typeface="Arial"/>
          <a:cs typeface="Arial"/>
        </a:font>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6" autoAdjust="0"/>
    <p:restoredTop sz="84951" autoAdjust="0"/>
  </p:normalViewPr>
  <p:slideViewPr>
    <p:cSldViewPr>
      <p:cViewPr>
        <p:scale>
          <a:sx n="48" d="100"/>
          <a:sy n="48" d="100"/>
        </p:scale>
        <p:origin x="1800" y="1038"/>
      </p:cViewPr>
      <p:guideLst>
        <p:guide orient="horz" pos="2160"/>
        <p:guide pos="2880"/>
      </p:guideLst>
    </p:cSldViewPr>
  </p:slideViewPr>
  <p:notesTextViewPr>
    <p:cViewPr>
      <p:scale>
        <a:sx n="100" d="100"/>
        <a:sy n="100" d="100"/>
      </p:scale>
      <p:origin x="0" y="0"/>
    </p:cViewPr>
  </p:notesTextViewPr>
  <p:notesViewPr>
    <p:cSldViewPr>
      <p:cViewPr varScale="1">
        <p:scale>
          <a:sx n="76" d="100"/>
          <a:sy n="76" d="100"/>
        </p:scale>
        <p:origin x="-2004"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chemeClr val="dk1"/>
              </a:buClr>
              <a:buFont typeface="Calibri"/>
              <a:buNone/>
              <a:defRPr sz="1200" b="0" i="0" u="none" strike="noStrike" cap="none" baseline="0">
                <a:solidFill>
                  <a:schemeClr val="dk1"/>
                </a:solidFill>
                <a:latin typeface="Calibri"/>
                <a:ea typeface="Calibri"/>
                <a:cs typeface="Calibri"/>
                <a:sym typeface="Calibri"/>
              </a:defRPr>
            </a:lvl1pPr>
            <a:lvl2pPr marL="4572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2pPr>
            <a:lvl3pPr marL="9144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3pPr>
            <a:lvl4pPr marL="13716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4pPr>
            <a:lvl5pPr marL="18288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5pPr>
            <a:lvl6pPr marL="22860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6pPr>
            <a:lvl7pPr marL="27432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7pPr>
            <a:lvl8pPr marL="32004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8pPr>
            <a:lvl9pPr marL="36576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9pPr>
          </a:lstStyle>
          <a:p>
            <a:endParaRPr/>
          </a:p>
        </p:txBody>
      </p:sp>
      <p:sp>
        <p:nvSpPr>
          <p:cNvPr id="3" name="Shape 3"/>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buClr>
                <a:schemeClr val="dk1"/>
              </a:buClr>
              <a:buFont typeface="Calibri"/>
              <a:buNone/>
              <a:defRPr sz="1200" b="0" i="0" u="none" strike="noStrike" cap="none" baseline="0">
                <a:solidFill>
                  <a:schemeClr val="dk1"/>
                </a:solidFill>
                <a:latin typeface="Calibri"/>
                <a:ea typeface="Calibri"/>
                <a:cs typeface="Calibri"/>
                <a:sym typeface="Calibri"/>
              </a:defRPr>
            </a:lvl1pPr>
            <a:lvl2pPr marL="4572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2pPr>
            <a:lvl3pPr marL="9144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3pPr>
            <a:lvl4pPr marL="13716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4pPr>
            <a:lvl5pPr marL="18288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5pPr>
            <a:lvl6pPr marL="22860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6pPr>
            <a:lvl7pPr marL="27432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7pPr>
            <a:lvl8pPr marL="32004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8pPr>
            <a:lvl9pPr marL="36576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9pPr>
          </a:lstStyle>
          <a:p>
            <a:endParaRPr/>
          </a:p>
        </p:txBody>
      </p:sp>
      <p:sp>
        <p:nvSpPr>
          <p:cNvPr id="4" name="Shape 4"/>
          <p:cNvSpPr>
            <a:spLocks noGrp="1" noRot="1" noChangeAspect="1"/>
          </p:cNvSpPr>
          <p:nvPr>
            <p:ph type="sldImg" idx="3"/>
          </p:nvPr>
        </p:nvSpPr>
        <p:spPr>
          <a:xfrm>
            <a:off x="1371600" y="1143000"/>
            <a:ext cx="4114800" cy="308609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indent="0" algn="l" rtl="0">
              <a:spcBef>
                <a:spcPts val="0"/>
              </a:spcBef>
              <a:defRPr sz="1200" b="0" i="0" u="none" strike="noStrike" cap="none" baseline="0">
                <a:solidFill>
                  <a:schemeClr val="dk1"/>
                </a:solidFill>
                <a:latin typeface="Calibri"/>
                <a:ea typeface="Calibri"/>
                <a:cs typeface="Calibri"/>
                <a:sym typeface="Calibri"/>
              </a:defRPr>
            </a:lvl1pPr>
            <a:lvl2pPr marL="457200" marR="0" indent="0" algn="l" rtl="0">
              <a:spcBef>
                <a:spcPts val="0"/>
              </a:spcBef>
              <a:defRPr sz="1200" b="0" i="0" u="none" strike="noStrike" cap="none" baseline="0">
                <a:solidFill>
                  <a:schemeClr val="dk1"/>
                </a:solidFill>
                <a:latin typeface="Calibri"/>
                <a:ea typeface="Calibri"/>
                <a:cs typeface="Calibri"/>
                <a:sym typeface="Calibri"/>
              </a:defRPr>
            </a:lvl2pPr>
            <a:lvl3pPr marL="914400" marR="0" indent="0" algn="l" rtl="0">
              <a:spcBef>
                <a:spcPts val="0"/>
              </a:spcBef>
              <a:defRPr sz="1200" b="0" i="0" u="none" strike="noStrike" cap="none" baseline="0">
                <a:solidFill>
                  <a:schemeClr val="dk1"/>
                </a:solidFill>
                <a:latin typeface="Calibri"/>
                <a:ea typeface="Calibri"/>
                <a:cs typeface="Calibri"/>
                <a:sym typeface="Calibri"/>
              </a:defRPr>
            </a:lvl3pPr>
            <a:lvl4pPr marL="1371600" marR="0" indent="0" algn="l" rtl="0">
              <a:spcBef>
                <a:spcPts val="0"/>
              </a:spcBef>
              <a:defRPr sz="1200" b="0" i="0" u="none" strike="noStrike" cap="none" baseline="0">
                <a:solidFill>
                  <a:schemeClr val="dk1"/>
                </a:solidFill>
                <a:latin typeface="Calibri"/>
                <a:ea typeface="Calibri"/>
                <a:cs typeface="Calibri"/>
                <a:sym typeface="Calibri"/>
              </a:defRPr>
            </a:lvl4pPr>
            <a:lvl5pPr marL="1828800" marR="0" indent="0" algn="l" rtl="0">
              <a:spcBef>
                <a:spcPts val="0"/>
              </a:spcBef>
              <a:defRPr sz="1200" b="0" i="0" u="none" strike="noStrike" cap="none" baseline="0">
                <a:solidFill>
                  <a:schemeClr val="dk1"/>
                </a:solidFill>
                <a:latin typeface="Calibri"/>
                <a:ea typeface="Calibri"/>
                <a:cs typeface="Calibri"/>
                <a:sym typeface="Calibri"/>
              </a:defRPr>
            </a:lvl5pPr>
            <a:lvl6pPr marL="2286000" marR="0" indent="0" algn="l" rtl="0">
              <a:spcBef>
                <a:spcPts val="0"/>
              </a:spcBef>
              <a:defRPr sz="1200" b="0" i="0" u="none" strike="noStrike" cap="none" baseline="0">
                <a:solidFill>
                  <a:schemeClr val="dk1"/>
                </a:solidFill>
                <a:latin typeface="Calibri"/>
                <a:ea typeface="Calibri"/>
                <a:cs typeface="Calibri"/>
                <a:sym typeface="Calibri"/>
              </a:defRPr>
            </a:lvl6pPr>
            <a:lvl7pPr marL="2743200" marR="0" indent="0" algn="l" rtl="0">
              <a:spcBef>
                <a:spcPts val="0"/>
              </a:spcBef>
              <a:defRPr sz="1200" b="0" i="0" u="none" strike="noStrike" cap="none" baseline="0">
                <a:solidFill>
                  <a:schemeClr val="dk1"/>
                </a:solidFill>
                <a:latin typeface="Calibri"/>
                <a:ea typeface="Calibri"/>
                <a:cs typeface="Calibri"/>
                <a:sym typeface="Calibri"/>
              </a:defRPr>
            </a:lvl7pPr>
            <a:lvl8pPr marL="3200400" marR="0" indent="0" algn="l" rtl="0">
              <a:spcBef>
                <a:spcPts val="0"/>
              </a:spcBef>
              <a:defRPr sz="1200" b="0" i="0" u="none" strike="noStrike" cap="none" baseline="0">
                <a:solidFill>
                  <a:schemeClr val="dk1"/>
                </a:solidFill>
                <a:latin typeface="Calibri"/>
                <a:ea typeface="Calibri"/>
                <a:cs typeface="Calibri"/>
                <a:sym typeface="Calibri"/>
              </a:defRPr>
            </a:lvl8pPr>
            <a:lvl9pPr marL="3657600" marR="0" indent="0" algn="l" rtl="0">
              <a:spcBef>
                <a:spcPts val="0"/>
              </a:spcBef>
              <a:defRPr sz="1200" b="0" i="0" u="none" strike="noStrike" cap="none" baseline="0">
                <a:solidFill>
                  <a:schemeClr val="dk1"/>
                </a:solidFill>
                <a:latin typeface="Calibri"/>
                <a:ea typeface="Calibri"/>
                <a:cs typeface="Calibri"/>
                <a:sym typeface="Calibri"/>
              </a:defRPr>
            </a:lvl9pPr>
          </a:lstStyle>
          <a:p>
            <a:endParaRPr/>
          </a:p>
        </p:txBody>
      </p:sp>
      <p:sp>
        <p:nvSpPr>
          <p:cNvPr id="6" name="Shape 6"/>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buClr>
                <a:schemeClr val="dk1"/>
              </a:buClr>
              <a:buFont typeface="Calibri"/>
              <a:buNone/>
              <a:defRPr sz="1200" b="0" i="0" u="none" strike="noStrike" cap="none" baseline="0">
                <a:solidFill>
                  <a:schemeClr val="dk1"/>
                </a:solidFill>
                <a:latin typeface="Calibri"/>
                <a:ea typeface="Calibri"/>
                <a:cs typeface="Calibri"/>
                <a:sym typeface="Calibri"/>
              </a:defRPr>
            </a:lvl1pPr>
            <a:lvl2pPr marL="4572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2pPr>
            <a:lvl3pPr marL="9144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3pPr>
            <a:lvl4pPr marL="13716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4pPr>
            <a:lvl5pPr marL="18288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5pPr>
            <a:lvl6pPr marL="22860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6pPr>
            <a:lvl7pPr marL="27432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7pPr>
            <a:lvl8pPr marL="32004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8pPr>
            <a:lvl9pPr marL="3657600" marR="0" indent="0" algn="l" rtl="0">
              <a:lnSpc>
                <a:spcPct val="100000"/>
              </a:lnSpc>
              <a:spcBef>
                <a:spcPts val="0"/>
              </a:spcBef>
              <a:spcAft>
                <a:spcPts val="0"/>
              </a:spcAft>
              <a:buClr>
                <a:schemeClr val="dk1"/>
              </a:buClr>
              <a:buFont typeface="Calibri"/>
              <a:buNone/>
              <a:defRPr sz="1800" b="0" i="0" u="none" strike="noStrike" cap="none" baseline="0">
                <a:solidFill>
                  <a:schemeClr val="dk1"/>
                </a:solidFill>
                <a:latin typeface="Calibri"/>
                <a:ea typeface="Calibri"/>
                <a:cs typeface="Calibri"/>
                <a:sym typeface="Calibri"/>
              </a:defRPr>
            </a:lvl9pPr>
          </a:lstStyle>
          <a:p>
            <a:endParaRPr/>
          </a:p>
        </p:txBody>
      </p:sp>
      <p:sp>
        <p:nvSpPr>
          <p:cNvPr id="7" name="Shape 7"/>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4224029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Hello! We are the Coastal Texas Water Resources II team.</a:t>
            </a:r>
          </a:p>
        </p:txBody>
      </p:sp>
      <p:sp>
        <p:nvSpPr>
          <p:cNvPr id="87" name="Shape 8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20865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r>
              <a:rPr lang="en-US" dirty="0" smtClean="0"/>
              <a:t>An</a:t>
            </a:r>
            <a:r>
              <a:rPr lang="en-US" baseline="0" dirty="0" smtClean="0"/>
              <a:t> accuracy assessment was run for each year of the land cover classification. </a:t>
            </a:r>
            <a:r>
              <a:rPr lang="en-US" dirty="0" smtClean="0"/>
              <a:t>The</a:t>
            </a:r>
            <a:r>
              <a:rPr lang="en-US" baseline="0" dirty="0" smtClean="0"/>
              <a:t> overall accuracy assessment for 1986 was 63% and the overall accuracy assessment for 2000 was 58.9%. Both overall Kappa statistics fell within the moderate agreement category. The Kappa statistics for the mesquite tree class, our class of interest, both fell with in the almost perfect agreement category. </a:t>
            </a:r>
            <a:endParaRPr dirty="0"/>
          </a:p>
        </p:txBody>
      </p:sp>
      <p:sp>
        <p:nvSpPr>
          <p:cNvPr id="181" name="Shape 18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26224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The normalized difference vegetation index (NDVI) was calculated for each year corresponding to a land cover classification. The NDVI is the ration of the difference between bands 3 and 4 of the Landsat 5 satellite over the sum of these values. The resulting index indicates the photosynthetic activity of vegetation.</a:t>
            </a:r>
          </a:p>
        </p:txBody>
      </p:sp>
      <p:sp>
        <p:nvSpPr>
          <p:cNvPr id="192" name="Shape 1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44444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Calibri"/>
              <a:buNone/>
            </a:pPr>
            <a:r>
              <a:rPr lang="en-US" sz="1200" b="0" i="0" u="none" strike="noStrike" cap="none" baseline="0" dirty="0" smtClean="0">
                <a:solidFill>
                  <a:schemeClr val="dk1"/>
                </a:solidFill>
                <a:latin typeface="Calibri"/>
                <a:ea typeface="Calibri"/>
                <a:cs typeface="Calibri"/>
                <a:sym typeface="Calibri"/>
              </a:rPr>
              <a:t>Here we have the NDVI map from July 29, 1986 on the left. Areas of higher photosynthetic activity are shown in dark green. On the right we have the July 29, 1986 Land cover classification. The mesquite trees are shown in dark green. The areas of higher photosynthetic activity and mesquite tree coverage approximately correlate which suggests the mesquite trees are more photosynthetically active.</a:t>
            </a:r>
          </a:p>
          <a:p>
            <a:pPr marL="0" marR="0" lvl="0" indent="0" algn="l" rtl="0">
              <a:spcBef>
                <a:spcPts val="0"/>
              </a:spcBef>
              <a:buClr>
                <a:schemeClr val="dk1"/>
              </a:buClr>
              <a:buFont typeface="Calibri"/>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Clr>
                <a:schemeClr val="dk1"/>
              </a:buClr>
              <a:buFont typeface="Calibri"/>
              <a:buNone/>
            </a:pPr>
            <a:r>
              <a:rPr lang="en-US" sz="1200" b="0" i="0" u="none" strike="noStrike" cap="none" baseline="0" dirty="0" smtClean="0">
                <a:solidFill>
                  <a:schemeClr val="dk1"/>
                </a:solidFill>
                <a:latin typeface="Calibri"/>
                <a:ea typeface="Calibri"/>
                <a:cs typeface="Calibri"/>
                <a:sym typeface="Calibri"/>
              </a:rPr>
              <a:t>Notes:</a:t>
            </a:r>
          </a:p>
          <a:p>
            <a:pPr marL="0" marR="0" lvl="0" indent="0" algn="l" rtl="0">
              <a:spcBef>
                <a:spcPts val="0"/>
              </a:spcBef>
              <a:buClr>
                <a:schemeClr val="dk1"/>
              </a:buClr>
              <a:buFont typeface="Calibri"/>
              <a:buNone/>
            </a:pPr>
            <a:r>
              <a:rPr lang="en-US" sz="1200" b="0" i="0" u="none" strike="noStrike" cap="none" baseline="0" dirty="0" smtClean="0">
                <a:solidFill>
                  <a:schemeClr val="dk1"/>
                </a:solidFill>
                <a:latin typeface="Calibri"/>
                <a:ea typeface="Calibri"/>
                <a:cs typeface="Calibri"/>
                <a:sym typeface="Calibri"/>
              </a:rPr>
              <a:t>The Landsat 5 data used to calculate the NDVI were from the same date as the data used for the LULC.</a:t>
            </a:r>
          </a:p>
          <a:p>
            <a:pPr marL="0" marR="0" lvl="0" indent="0" algn="l" rtl="0">
              <a:spcBef>
                <a:spcPts val="0"/>
              </a:spcBef>
              <a:buClr>
                <a:schemeClr val="dk1"/>
              </a:buClr>
              <a:buFont typeface="Calibri"/>
              <a:buNone/>
            </a:pPr>
            <a:r>
              <a:rPr lang="en-US" sz="1200" b="0" i="0" u="none" strike="noStrike" cap="none" baseline="0" dirty="0" smtClean="0">
                <a:solidFill>
                  <a:schemeClr val="dk1"/>
                </a:solidFill>
                <a:latin typeface="Calibri"/>
                <a:ea typeface="Calibri"/>
                <a:cs typeface="Calibri"/>
                <a:sym typeface="Calibri"/>
              </a:rPr>
              <a:t>The first map shows the NDVI results for July 29, 1986</a:t>
            </a:r>
          </a:p>
          <a:p>
            <a:pPr marL="0" marR="0" lvl="0" indent="0" algn="l" rtl="0">
              <a:spcBef>
                <a:spcPts val="0"/>
              </a:spcBef>
              <a:buClr>
                <a:schemeClr val="dk1"/>
              </a:buClr>
              <a:buFont typeface="Calibri"/>
              <a:buNone/>
            </a:pPr>
            <a:r>
              <a:rPr lang="en-US" sz="1200" b="0" i="0" u="none" strike="noStrike" cap="none" baseline="0" dirty="0" smtClean="0">
                <a:solidFill>
                  <a:schemeClr val="dk1"/>
                </a:solidFill>
                <a:latin typeface="Calibri"/>
                <a:ea typeface="Calibri"/>
                <a:cs typeface="Calibri"/>
                <a:sym typeface="Calibri"/>
              </a:rPr>
              <a:t>The second map shows the Land cover classification for July 29, 1986</a:t>
            </a:r>
            <a:endParaRPr sz="1200" b="0" i="0" u="none" strike="noStrike" cap="none" baseline="0" dirty="0">
              <a:solidFill>
                <a:schemeClr val="dk1"/>
              </a:solidFill>
              <a:latin typeface="Calibri"/>
              <a:ea typeface="Calibri"/>
              <a:cs typeface="Calibri"/>
              <a:sym typeface="Calibri"/>
            </a:endParaRPr>
          </a:p>
        </p:txBody>
      </p:sp>
      <p:sp>
        <p:nvSpPr>
          <p:cNvPr id="198" name="Shape 19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594518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The normalized difference in</a:t>
            </a:r>
            <a:r>
              <a:rPr lang="en-US" dirty="0"/>
              <a:t>f</a:t>
            </a:r>
            <a:r>
              <a:rPr lang="en-US" sz="1200" b="0" i="0" u="none" strike="noStrike" cap="none" baseline="0" dirty="0">
                <a:solidFill>
                  <a:schemeClr val="dk1"/>
                </a:solidFill>
                <a:latin typeface="Calibri"/>
                <a:ea typeface="Calibri"/>
                <a:cs typeface="Calibri"/>
                <a:sym typeface="Calibri"/>
              </a:rPr>
              <a:t>rared index (NDII) was also done for years corresponding to the </a:t>
            </a:r>
            <a:r>
              <a:rPr lang="en-US" sz="1200" b="0" i="0" u="none" strike="noStrike" cap="none" baseline="0" dirty="0" err="1">
                <a:solidFill>
                  <a:schemeClr val="dk1"/>
                </a:solidFill>
                <a:latin typeface="Calibri"/>
                <a:ea typeface="Calibri"/>
                <a:cs typeface="Calibri"/>
                <a:sym typeface="Calibri"/>
              </a:rPr>
              <a:t>landcover</a:t>
            </a:r>
            <a:r>
              <a:rPr lang="en-US" sz="1200" b="0" i="0" u="none" strike="noStrike" cap="none" baseline="0" dirty="0">
                <a:solidFill>
                  <a:schemeClr val="dk1"/>
                </a:solidFill>
                <a:latin typeface="Calibri"/>
                <a:ea typeface="Calibri"/>
                <a:cs typeface="Calibri"/>
                <a:sym typeface="Calibri"/>
              </a:rPr>
              <a:t> classification. Landsat 5 bands 4 and 7 were used. The NDII is the ratio of the difference between the Near Infrared Band (band 4) and the Short Wave Infrared (band 7) over the sum of these values. The NDII indicates the water content of vegetation.</a:t>
            </a:r>
          </a:p>
        </p:txBody>
      </p:sp>
      <p:sp>
        <p:nvSpPr>
          <p:cNvPr id="209" name="Shape 20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69847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Calibri"/>
              <a:buNone/>
            </a:pPr>
            <a:r>
              <a:rPr lang="en-US" sz="1200" b="0" i="0" u="none" strike="noStrike" cap="none" baseline="0" dirty="0" smtClean="0">
                <a:solidFill>
                  <a:schemeClr val="dk1"/>
                </a:solidFill>
                <a:latin typeface="Calibri"/>
                <a:ea typeface="Calibri"/>
                <a:cs typeface="Calibri"/>
                <a:sym typeface="Calibri"/>
              </a:rPr>
              <a:t>Here we have the NDII map for July 29, 1986 and the land classification for the same data. The areas of low vegetation stress or high water content are shown in green. These areas approximately align with the mesquite tree coverage shown in dark green indicating the mesquite trees are able to access water while nearby vegetation cannot.</a:t>
            </a:r>
            <a:endParaRPr sz="1200" b="0" i="0" u="none" strike="noStrike" cap="none" baseline="0" dirty="0">
              <a:solidFill>
                <a:schemeClr val="dk1"/>
              </a:solidFill>
              <a:latin typeface="Calibri"/>
              <a:ea typeface="Calibri"/>
              <a:cs typeface="Calibri"/>
              <a:sym typeface="Calibri"/>
            </a:endParaRPr>
          </a:p>
        </p:txBody>
      </p:sp>
      <p:sp>
        <p:nvSpPr>
          <p:cNvPr id="215" name="Shape 21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18940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Thermal analyses were done to determine the location of freshwater inflow to the lagoon. Landsat 5 (TM) band 6 was converted from the digital number to TOA radiance using a python script. Then, the clouds were masked out using another script. Next, an unsupervised classification was run using stacked bands 4,3,2 of Landsat 5 (TM) in ERDAS IMAGINE. Next a land mask was created using a supervised classification and all land was masked out. Following this step, just the lagoon was extracted to exclude water temperatures from the Gulf of Mexico and lastly, the surface temperature of the lagoon was converted to Celsius. </a:t>
            </a:r>
            <a:r>
              <a:rPr lang="en-US" sz="1200" b="0" i="0" u="none" strike="noStrike" cap="none" baseline="0" dirty="0" smtClean="0">
                <a:solidFill>
                  <a:schemeClr val="dk1"/>
                </a:solidFill>
                <a:latin typeface="Calibri"/>
                <a:ea typeface="Calibri"/>
                <a:cs typeface="Calibri"/>
                <a:sym typeface="Calibri"/>
              </a:rPr>
              <a:t>These steps were performed on five pairs of dates that were chosen based on in situ precipitation data. The first date was chosen during the mesquite tree’s growing season, the other when the trees are dormant. </a:t>
            </a:r>
            <a:endParaRPr lang="en-US" sz="1200" b="0" i="0" u="none" strike="noStrike" cap="none" baseline="0" dirty="0">
              <a:solidFill>
                <a:schemeClr val="dk1"/>
              </a:solidFill>
              <a:latin typeface="Calibri"/>
              <a:ea typeface="Calibri"/>
              <a:cs typeface="Calibri"/>
              <a:sym typeface="Calibri"/>
            </a:endParaRPr>
          </a:p>
        </p:txBody>
      </p:sp>
      <p:sp>
        <p:nvSpPr>
          <p:cNvPr id="231" name="Shape 2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98716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Each thermal raster was uploaded into ArcMap for analysis. First the team did a visualization analysis of the thermal </a:t>
            </a:r>
            <a:r>
              <a:rPr lang="en-US" sz="1200" b="0" i="0" u="none" strike="noStrike" cap="none" baseline="0" dirty="0" smtClean="0">
                <a:solidFill>
                  <a:schemeClr val="dk1"/>
                </a:solidFill>
                <a:latin typeface="Calibri"/>
                <a:ea typeface="Calibri"/>
                <a:cs typeface="Calibri"/>
                <a:sym typeface="Calibri"/>
              </a:rPr>
              <a:t>images to locate anomalies</a:t>
            </a:r>
            <a:r>
              <a:rPr lang="en-US" sz="1200" b="0" i="0" u="none" strike="noStrike" cap="none" baseline="0" dirty="0">
                <a:solidFill>
                  <a:schemeClr val="dk1"/>
                </a:solidFill>
                <a:latin typeface="Calibri"/>
                <a:ea typeface="Calibri"/>
                <a:cs typeface="Calibri"/>
                <a:sym typeface="Calibri"/>
              </a:rPr>
              <a:t>. Some were </a:t>
            </a:r>
            <a:r>
              <a:rPr lang="en-US" sz="1200" b="0" i="0" u="none" strike="noStrike" cap="none" baseline="0" dirty="0" smtClean="0">
                <a:solidFill>
                  <a:schemeClr val="dk1"/>
                </a:solidFill>
                <a:latin typeface="Calibri"/>
                <a:ea typeface="Calibri"/>
                <a:cs typeface="Calibri"/>
                <a:sym typeface="Calibri"/>
              </a:rPr>
              <a:t>found, </a:t>
            </a:r>
            <a:r>
              <a:rPr lang="en-US" sz="1200" b="0" i="0" u="none" strike="noStrike" cap="none" baseline="0" dirty="0">
                <a:solidFill>
                  <a:schemeClr val="dk1"/>
                </a:solidFill>
                <a:latin typeface="Calibri"/>
                <a:ea typeface="Calibri"/>
                <a:cs typeface="Calibri"/>
                <a:sym typeface="Calibri"/>
              </a:rPr>
              <a:t>but the source was inconclusive and the hotspot regions were not </a:t>
            </a:r>
            <a:r>
              <a:rPr lang="en-US" sz="1200" b="0" i="0" u="none" strike="noStrike" cap="none" baseline="0" dirty="0" smtClean="0">
                <a:solidFill>
                  <a:schemeClr val="dk1"/>
                </a:solidFill>
                <a:latin typeface="Calibri"/>
                <a:ea typeface="Calibri"/>
                <a:cs typeface="Calibri"/>
                <a:sym typeface="Calibri"/>
              </a:rPr>
              <a:t>consistent throughout the study period. </a:t>
            </a:r>
            <a:r>
              <a:rPr lang="en-US" sz="1200" b="0" i="0" u="none" strike="noStrike" cap="none" baseline="0" dirty="0">
                <a:solidFill>
                  <a:schemeClr val="dk1"/>
                </a:solidFill>
                <a:latin typeface="Calibri"/>
                <a:ea typeface="Calibri"/>
                <a:cs typeface="Calibri"/>
                <a:sym typeface="Calibri"/>
              </a:rPr>
              <a:t>The team resampled the pixel size from 30 m to 90 m in order to change the raster into a point layer. After changing it to a point layer we ran the hotpot analysis tool using the </a:t>
            </a:r>
            <a:r>
              <a:rPr lang="en-US" sz="1200" b="0" i="0" u="none" strike="noStrike" cap="none" baseline="0" dirty="0" err="1" smtClean="0">
                <a:solidFill>
                  <a:schemeClr val="dk1"/>
                </a:solidFill>
                <a:latin typeface="Calibri"/>
                <a:ea typeface="Calibri"/>
                <a:cs typeface="Calibri"/>
                <a:sym typeface="Calibri"/>
              </a:rPr>
              <a:t>Getis-Ord</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err="1" smtClean="0">
                <a:solidFill>
                  <a:schemeClr val="dk1"/>
                </a:solidFill>
                <a:latin typeface="Calibri"/>
                <a:ea typeface="Calibri"/>
                <a:cs typeface="Calibri"/>
                <a:sym typeface="Calibri"/>
              </a:rPr>
              <a:t>Gi</a:t>
            </a:r>
            <a:r>
              <a:rPr lang="en-US" sz="1200" b="0" i="0" u="none" strike="noStrike" cap="none" baseline="0" dirty="0" smtClean="0">
                <a:solidFill>
                  <a:schemeClr val="dk1"/>
                </a:solidFill>
                <a:latin typeface="Calibri"/>
                <a:ea typeface="Calibri"/>
                <a:cs typeface="Calibri"/>
                <a:sym typeface="Calibri"/>
              </a:rPr>
              <a:t>*) statistic. </a:t>
            </a:r>
            <a:r>
              <a:rPr lang="en-US" sz="1200" b="0" i="0" u="none" strike="noStrike" cap="none" baseline="0" dirty="0">
                <a:solidFill>
                  <a:schemeClr val="dk1"/>
                </a:solidFill>
                <a:latin typeface="Calibri"/>
                <a:ea typeface="Calibri"/>
                <a:cs typeface="Calibri"/>
                <a:sym typeface="Calibri"/>
              </a:rPr>
              <a:t>However, no significant anomalies were found.</a:t>
            </a:r>
          </a:p>
        </p:txBody>
      </p:sp>
      <p:sp>
        <p:nvSpPr>
          <p:cNvPr id="237" name="Shape 23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57869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kern="1200" cap="none" baseline="0" dirty="0" smtClean="0">
                <a:solidFill>
                  <a:schemeClr val="dk1"/>
                </a:solidFill>
                <a:latin typeface="Calibri"/>
                <a:ea typeface="Calibri"/>
                <a:cs typeface="Calibri"/>
                <a:sym typeface="Calibri"/>
              </a:rPr>
              <a:t>A third method to analyze thermal data was done through a change detection which was done by using the “Spatial Modeler” in ERDAS IMAGINE. The background data was removed by a conditional statement that only kept data points ranging in value from 0 to 100 degrees Celsius. These values were chosen based on knowledge of the climate in Texas. It was assumed that the temperature of the water would not go below 0°C or above 100°C. The percent change in the surface temperature of the lagoon was calculated by taking ambient temperature, or global mean temperature, and subtracting it from the raster data for each date of thermal data. Then the result was divided by the global mean temperature and multiplied by 100 to calculate the percent change.  This equation normalized the data using the global mean temperature.</a:t>
            </a:r>
            <a:endParaRPr lang="en-US" sz="1200" b="0" i="0" u="none" strike="noStrike" cap="none" baseline="0" dirty="0">
              <a:solidFill>
                <a:schemeClr val="dk1"/>
              </a:solidFill>
              <a:latin typeface="Calibri"/>
              <a:ea typeface="Calibri"/>
              <a:cs typeface="Calibri"/>
              <a:sym typeface="Calibri"/>
            </a:endParaRPr>
          </a:p>
        </p:txBody>
      </p:sp>
      <p:sp>
        <p:nvSpPr>
          <p:cNvPr id="237" name="Shape 23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94806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Due to limitations of the data there are several errors and uncertainties. There were errors in land cover classification due to the resolution of the data. Mixed pixels may have resulted in inaccurate classification of some land cover types. Additionally, class confusion occurred between classes with similar spectral responses. Uncertainties in the thermal analyses occurred due to </a:t>
            </a:r>
            <a:r>
              <a:rPr lang="en-US" sz="1200" b="0" i="0" u="none" strike="noStrike" cap="none" baseline="0" dirty="0" err="1">
                <a:solidFill>
                  <a:schemeClr val="dk1"/>
                </a:solidFill>
                <a:latin typeface="Calibri"/>
                <a:ea typeface="Calibri"/>
                <a:cs typeface="Calibri"/>
                <a:sym typeface="Calibri"/>
              </a:rPr>
              <a:t>resampling</a:t>
            </a:r>
            <a:r>
              <a:rPr lang="en-US" sz="1200" b="0" i="0" u="none" strike="noStrike" cap="none" baseline="0" dirty="0">
                <a:solidFill>
                  <a:schemeClr val="dk1"/>
                </a:solidFill>
                <a:latin typeface="Calibri"/>
                <a:ea typeface="Calibri"/>
                <a:cs typeface="Calibri"/>
                <a:sym typeface="Calibri"/>
              </a:rPr>
              <a:t> the data to a coarser resolution. This may have affected the team’s ability to detect thermal anomalies. Lastly, due to the shallowness of the lagoon, it is </a:t>
            </a:r>
            <a:r>
              <a:rPr lang="en-US" sz="1200" b="0" i="0" u="none" strike="noStrike" cap="none" baseline="0" dirty="0" smtClean="0">
                <a:solidFill>
                  <a:schemeClr val="dk1"/>
                </a:solidFill>
                <a:latin typeface="Calibri"/>
                <a:ea typeface="Calibri"/>
                <a:cs typeface="Calibri"/>
                <a:sym typeface="Calibri"/>
              </a:rPr>
              <a:t>easily </a:t>
            </a:r>
            <a:r>
              <a:rPr lang="en-US" sz="1200" b="0" i="0" u="none" strike="noStrike" cap="none" baseline="0" dirty="0">
                <a:solidFill>
                  <a:schemeClr val="dk1"/>
                </a:solidFill>
                <a:latin typeface="Calibri"/>
                <a:ea typeface="Calibri"/>
                <a:cs typeface="Calibri"/>
                <a:sym typeface="Calibri"/>
              </a:rPr>
              <a:t>affected by climatic conditions including precipitation, cloud cover and air temperature.</a:t>
            </a:r>
          </a:p>
        </p:txBody>
      </p:sp>
      <p:sp>
        <p:nvSpPr>
          <p:cNvPr id="252" name="Shape 25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64750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0" name="Shape 260"/>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SzPct val="25000"/>
              <a:buNone/>
            </a:pPr>
            <a:r>
              <a:rPr lang="en-US" sz="1200" b="0" i="0" u="none" strike="noStrike" cap="none" baseline="0" dirty="0">
                <a:solidFill>
                  <a:schemeClr val="dk1"/>
                </a:solidFill>
                <a:latin typeface="Calibri"/>
                <a:ea typeface="Calibri"/>
                <a:cs typeface="Calibri"/>
                <a:sym typeface="Calibri"/>
              </a:rPr>
              <a:t>From 1986 to 2000 the area of mesquite tree coverage increased. These areas of coverage identified in the land cover classification correlated with areas of high photosynthetic activity shown in the </a:t>
            </a:r>
            <a:r>
              <a:rPr lang="en-US" sz="1200" b="0" i="0" u="none" strike="noStrike" cap="none" baseline="0" dirty="0" smtClean="0">
                <a:solidFill>
                  <a:schemeClr val="dk1"/>
                </a:solidFill>
                <a:latin typeface="Calibri"/>
                <a:ea typeface="Calibri"/>
                <a:cs typeface="Calibri"/>
                <a:sym typeface="Calibri"/>
              </a:rPr>
              <a:t>NDVI, </a:t>
            </a:r>
            <a:r>
              <a:rPr lang="en-US" sz="1200" b="0" i="0" u="none" strike="noStrike" cap="none" baseline="0" dirty="0">
                <a:solidFill>
                  <a:schemeClr val="dk1"/>
                </a:solidFill>
                <a:latin typeface="Calibri"/>
                <a:ea typeface="Calibri"/>
                <a:cs typeface="Calibri"/>
                <a:sym typeface="Calibri"/>
              </a:rPr>
              <a:t>and areas of low stress or higher water content identified by the NDII. No thermal anomalies were identified in the surface temperature of the Laguna Madre but analyses will continue.</a:t>
            </a:r>
          </a:p>
        </p:txBody>
      </p:sp>
      <p:sp>
        <p:nvSpPr>
          <p:cNvPr id="261" name="Shape 261"/>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19</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3343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5" name="Shape 9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The Laguna Madre is located on the Gulf Coast of Texas. It is the only </a:t>
            </a:r>
            <a:r>
              <a:rPr lang="en-US" sz="1200" b="0" i="0" u="none" strike="noStrike" cap="none" baseline="0" dirty="0" err="1">
                <a:solidFill>
                  <a:schemeClr val="dk1"/>
                </a:solidFill>
                <a:latin typeface="Calibri"/>
                <a:ea typeface="Calibri"/>
                <a:cs typeface="Calibri"/>
                <a:sym typeface="Calibri"/>
              </a:rPr>
              <a:t>hypersaline</a:t>
            </a:r>
            <a:r>
              <a:rPr lang="en-US" sz="1200" b="0" i="0" u="none" strike="noStrike" cap="none" baseline="0" dirty="0">
                <a:solidFill>
                  <a:schemeClr val="dk1"/>
                </a:solidFill>
                <a:latin typeface="Calibri"/>
                <a:ea typeface="Calibri"/>
                <a:cs typeface="Calibri"/>
                <a:sym typeface="Calibri"/>
              </a:rPr>
              <a:t> estuary in North America and therefore is home to a unique ecosystem. It serves as a habitat for </a:t>
            </a:r>
            <a:r>
              <a:rPr lang="en-US" sz="1200" b="0" i="0" u="none" strike="noStrike" cap="none" baseline="0" dirty="0" err="1">
                <a:solidFill>
                  <a:schemeClr val="dk1"/>
                </a:solidFill>
                <a:latin typeface="Calibri"/>
                <a:ea typeface="Calibri"/>
                <a:cs typeface="Calibri"/>
                <a:sym typeface="Calibri"/>
              </a:rPr>
              <a:t>numerour</a:t>
            </a:r>
            <a:r>
              <a:rPr lang="en-US" sz="1200" b="0" i="0" u="none" strike="noStrike" cap="none" baseline="0" dirty="0">
                <a:solidFill>
                  <a:schemeClr val="dk1"/>
                </a:solidFill>
                <a:latin typeface="Calibri"/>
                <a:ea typeface="Calibri"/>
                <a:cs typeface="Calibri"/>
                <a:sym typeface="Calibri"/>
              </a:rPr>
              <a:t> protected species and it is an important stop for migrating birds. Our study period spanned from 1984-2000. We conducted land cover analyses during the late summer months and thermal analyses during the winter and late summer.</a:t>
            </a:r>
          </a:p>
          <a:p>
            <a:pPr marL="0" marR="0" lvl="0" indent="0" algn="l" rtl="0">
              <a:spcBef>
                <a:spcPts val="0"/>
              </a:spcBef>
              <a:buClr>
                <a:schemeClr val="dk1"/>
              </a:buClr>
              <a:buFont typeface="Calibri"/>
              <a:buNone/>
            </a:pPr>
            <a:endParaRPr dirty="0"/>
          </a:p>
          <a:p>
            <a:pPr marL="0" marR="0" lvl="0" indent="0" algn="l" rtl="0">
              <a:spcBef>
                <a:spcPts val="0"/>
              </a:spcBef>
              <a:buClr>
                <a:schemeClr val="dk1"/>
              </a:buClr>
              <a:buSzPct val="25000"/>
              <a:buFont typeface="Calibri"/>
              <a:buNone/>
            </a:pPr>
            <a:r>
              <a:rPr lang="en-US" dirty="0"/>
              <a:t>Image: </a:t>
            </a:r>
            <a:r>
              <a:rPr lang="en-US" dirty="0" err="1"/>
              <a:t>Landsat</a:t>
            </a:r>
            <a:r>
              <a:rPr lang="en-US" dirty="0"/>
              <a:t> 5 data bands stacked 4,3,2</a:t>
            </a:r>
          </a:p>
        </p:txBody>
      </p:sp>
      <p:sp>
        <p:nvSpPr>
          <p:cNvPr id="96" name="Shape 96"/>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2</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0990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The Laguna Madre is a very shallow body of water and is therefore very susceptible to changes due to environmental factors. Future work will be done to analyze the effects of precipitation and </a:t>
            </a:r>
            <a:r>
              <a:rPr lang="en-US" sz="1200" b="0" i="0" u="none" strike="noStrike" cap="none" baseline="0" dirty="0" err="1">
                <a:solidFill>
                  <a:schemeClr val="dk1"/>
                </a:solidFill>
                <a:latin typeface="Calibri"/>
                <a:ea typeface="Calibri"/>
                <a:cs typeface="Calibri"/>
                <a:sym typeface="Calibri"/>
              </a:rPr>
              <a:t>evapotranspiration</a:t>
            </a:r>
            <a:r>
              <a:rPr lang="en-US" sz="1200" b="0" i="0" u="none" strike="noStrike" cap="none" baseline="0" dirty="0">
                <a:solidFill>
                  <a:schemeClr val="dk1"/>
                </a:solidFill>
                <a:latin typeface="Calibri"/>
                <a:ea typeface="Calibri"/>
                <a:cs typeface="Calibri"/>
                <a:sym typeface="Calibri"/>
              </a:rPr>
              <a:t> rates on the salinity of the Laguna Madre. Additional research on the direction of groundwater flow in the area will be done focusing on the effects of precipitation on the hydraulic gradient. Lastly, as before mentioned, the lagoon is easily </a:t>
            </a:r>
            <a:r>
              <a:rPr lang="en-US" sz="1200" b="0" i="0" u="none" strike="noStrike" cap="none" baseline="0" dirty="0" smtClean="0">
                <a:solidFill>
                  <a:schemeClr val="dk1"/>
                </a:solidFill>
                <a:latin typeface="Calibri"/>
                <a:ea typeface="Calibri"/>
                <a:cs typeface="Calibri"/>
                <a:sym typeface="Calibri"/>
              </a:rPr>
              <a:t>altered because of the shallowness </a:t>
            </a:r>
            <a:r>
              <a:rPr lang="en-US" sz="1200" b="0" i="0" u="none" strike="noStrike" cap="none" baseline="0" dirty="0">
                <a:solidFill>
                  <a:schemeClr val="dk1"/>
                </a:solidFill>
                <a:latin typeface="Calibri"/>
                <a:ea typeface="Calibri"/>
                <a:cs typeface="Calibri"/>
                <a:sym typeface="Calibri"/>
              </a:rPr>
              <a:t>so more investigation in to the effects of changing climatic conditions will need to be done.</a:t>
            </a:r>
          </a:p>
        </p:txBody>
      </p:sp>
      <p:sp>
        <p:nvSpPr>
          <p:cNvPr id="269" name="Shape 26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904917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We would like to thank our advisors Joe Spruce and Dr. Kenton Ross, our partners Joe Meiman (NPS) and Dr. Dorina Murgulet (Texas A&amp;M University - Corpus Christi) as well as our mentor Dr. Bernard Eichold and the DEVELOP National program summer 2015 Coastal Texas Water Resources Team.</a:t>
            </a:r>
          </a:p>
        </p:txBody>
      </p:sp>
      <p:sp>
        <p:nvSpPr>
          <p:cNvPr id="279" name="Shape 27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05502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The the monitoring of the salinity of the lagoon is an important concern to ensure the health of the estuary. However, most of the land surrounding the lagoon is privately owned complicating managment and monitoring of the lagoon. Additionally, the proliferation of honey mesquite trees is hypothesized to be affecting the flow of groundwater to the lagoon and thus to be increasing the salinity of the lagoon.</a:t>
            </a:r>
          </a:p>
        </p:txBody>
      </p:sp>
      <p:sp>
        <p:nvSpPr>
          <p:cNvPr id="106" name="Shape 10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15044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There were several main objectives in conducting this research. The first was to investigate the relationship between the Laguna Madre and honey mesquite trees. The second was identify areas of freshwater inflow to the lagoon through thermal analyses. The third was to analyze the expansion of mesquite trees. Lastly, our team worked to develop a systematic method to study the relationship between these environmental factors.</a:t>
            </a:r>
          </a:p>
        </p:txBody>
      </p:sp>
      <p:sp>
        <p:nvSpPr>
          <p:cNvPr id="115" name="Shape 115"/>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4</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8517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Our team used NASA Earth Observation data from the Landsat 5 (TM) satellite to conduct thermal analyses and landcover classification.</a:t>
            </a:r>
          </a:p>
        </p:txBody>
      </p:sp>
      <p:sp>
        <p:nvSpPr>
          <p:cNvPr id="122" name="Shape 1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73412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Additionally, the team utilized </a:t>
            </a:r>
            <a:r>
              <a:rPr lang="en-US" sz="1200" b="0" i="0" u="none" strike="noStrike" cap="none" baseline="0" dirty="0" err="1">
                <a:solidFill>
                  <a:schemeClr val="dk1"/>
                </a:solidFill>
                <a:latin typeface="Calibri"/>
                <a:ea typeface="Calibri"/>
                <a:cs typeface="Calibri"/>
                <a:sym typeface="Calibri"/>
              </a:rPr>
              <a:t>precipation</a:t>
            </a:r>
            <a:r>
              <a:rPr lang="en-US" sz="1200" b="0" i="0" u="none" strike="noStrike" cap="none" baseline="0" dirty="0">
                <a:solidFill>
                  <a:schemeClr val="dk1"/>
                </a:solidFill>
                <a:latin typeface="Calibri"/>
                <a:ea typeface="Calibri"/>
                <a:cs typeface="Calibri"/>
                <a:sym typeface="Calibri"/>
              </a:rPr>
              <a:t> data provided by the PRISM climate group and in situ data provided by weather station in the area surrounding the lagoon</a:t>
            </a:r>
            <a:r>
              <a:rPr lang="en-US" sz="1200" b="0" i="0" u="none" strike="noStrike" cap="none" baseline="0" dirty="0" smtClean="0">
                <a:solidFill>
                  <a:schemeClr val="dk1"/>
                </a:solidFill>
                <a:latin typeface="Calibri"/>
                <a:ea typeface="Calibri"/>
                <a:cs typeface="Calibri"/>
                <a:sym typeface="Calibri"/>
              </a:rPr>
              <a:t>.</a:t>
            </a:r>
          </a:p>
          <a:p>
            <a:pPr marL="0" marR="0" lvl="0" indent="0" algn="l" rtl="0">
              <a:spcBef>
                <a:spcPts val="0"/>
              </a:spcBef>
              <a:buClr>
                <a:schemeClr val="dk1"/>
              </a:buClr>
              <a:buSzPct val="25000"/>
              <a:buFont typeface="Calibri"/>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Image Credit: National Oceanic and Atmospheric Administration, National Weather Service</a:t>
            </a:r>
            <a:endParaRPr lang="en-US" sz="1200" b="0" i="0" u="none" strike="noStrike" cap="none" baseline="0" dirty="0">
              <a:solidFill>
                <a:schemeClr val="dk1"/>
              </a:solidFill>
              <a:latin typeface="Calibri"/>
              <a:ea typeface="Calibri"/>
              <a:cs typeface="Calibri"/>
              <a:sym typeface="Calibri"/>
            </a:endParaRPr>
          </a:p>
        </p:txBody>
      </p:sp>
      <p:sp>
        <p:nvSpPr>
          <p:cNvPr id="134" name="Shape 13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85188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Calibri"/>
              <a:buNone/>
            </a:pPr>
            <a:r>
              <a:rPr lang="en-US" sz="1200" b="0" i="0" u="none" strike="noStrike" cap="none" baseline="0" dirty="0" smtClean="0">
                <a:solidFill>
                  <a:schemeClr val="dk1"/>
                </a:solidFill>
                <a:latin typeface="Calibri"/>
                <a:ea typeface="Calibri"/>
                <a:cs typeface="Calibri"/>
                <a:sym typeface="Calibri"/>
              </a:rPr>
              <a:t>Following data acquisition the team went through several steps to reach the results of the thermal analyses and the land cover classification which are outlined here. We will detail the methodology for each of the analyses.</a:t>
            </a:r>
            <a:endParaRPr sz="1200" b="0" i="0" u="none" strike="noStrike" cap="none" baseline="0" dirty="0">
              <a:solidFill>
                <a:schemeClr val="dk1"/>
              </a:solidFill>
              <a:latin typeface="Calibri"/>
              <a:ea typeface="Calibri"/>
              <a:cs typeface="Calibri"/>
              <a:sym typeface="Calibri"/>
            </a:endParaRPr>
          </a:p>
        </p:txBody>
      </p:sp>
      <p:sp>
        <p:nvSpPr>
          <p:cNvPr id="153" name="Shape 15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548392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Path 26 row 41 and 42 Landsat 5 (TM) provided data for our land cover scenes. These rows were mosaicked together and clipped to our study area. Bands 2 (green), 3 (red), and 4 (infrared) were converted to TOA reflectance using python script and stacked for infrared visualization using ArcGIS software. Then each raster was converted from a 32-bit float to an 8-bit unsigned raster to be used in ERDAS IMAGINE. Training regions for eight different land cover types were created in ERDAS IMAGINE software to conduct a land cover classification. Then supervised classification was done. Lastly, an accuracy assessment was done using 25 points per class.</a:t>
            </a:r>
          </a:p>
        </p:txBody>
      </p:sp>
      <p:sp>
        <p:nvSpPr>
          <p:cNvPr id="168" name="Shape 16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41473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Calibri"/>
              <a:buNone/>
            </a:pPr>
            <a:r>
              <a:rPr lang="en-US" sz="1200" b="0" i="0" u="none" strike="noStrike" cap="none" baseline="0" dirty="0" smtClean="0">
                <a:solidFill>
                  <a:schemeClr val="dk1"/>
                </a:solidFill>
                <a:latin typeface="Calibri"/>
                <a:ea typeface="Calibri"/>
                <a:cs typeface="Calibri"/>
                <a:sym typeface="Calibri"/>
              </a:rPr>
              <a:t>The study area was classified into 8 different land cover types. The mesquite trees are shown in dark green. The mesquite tree coverage decreased from 1986 (641 km</a:t>
            </a:r>
            <a:r>
              <a:rPr lang="en-US" sz="1200" b="0" i="0" u="none" strike="noStrike" cap="none" baseline="30000" dirty="0" smtClean="0">
                <a:solidFill>
                  <a:schemeClr val="dk1"/>
                </a:solidFill>
                <a:latin typeface="Calibri"/>
                <a:ea typeface="Calibri"/>
                <a:cs typeface="Calibri"/>
                <a:sym typeface="Calibri"/>
              </a:rPr>
              <a:t>2</a:t>
            </a:r>
            <a:r>
              <a:rPr lang="en-US" sz="1200" b="0" i="0" u="none" strike="noStrike" cap="none" baseline="0" dirty="0" smtClean="0">
                <a:solidFill>
                  <a:schemeClr val="dk1"/>
                </a:solidFill>
                <a:latin typeface="Calibri"/>
                <a:ea typeface="Calibri"/>
                <a:cs typeface="Calibri"/>
                <a:sym typeface="Calibri"/>
              </a:rPr>
              <a:t>) to 2000 (1,443 km</a:t>
            </a:r>
            <a:r>
              <a:rPr lang="en-US" sz="1200" b="0" i="0" u="none" strike="noStrike" cap="none" baseline="30000" dirty="0" smtClean="0">
                <a:solidFill>
                  <a:schemeClr val="dk1"/>
                </a:solidFill>
                <a:latin typeface="Calibri"/>
                <a:ea typeface="Calibri"/>
                <a:cs typeface="Calibri"/>
                <a:sym typeface="Calibri"/>
              </a:rPr>
              <a:t>2</a:t>
            </a:r>
            <a:r>
              <a:rPr lang="en-US" sz="1200" b="0" i="0" u="none" strike="noStrike" cap="none" baseline="0" dirty="0" smtClean="0">
                <a:solidFill>
                  <a:schemeClr val="dk1"/>
                </a:solidFill>
                <a:latin typeface="Calibri"/>
                <a:ea typeface="Calibri"/>
                <a:cs typeface="Calibri"/>
                <a:sym typeface="Calibri"/>
              </a:rPr>
              <a:t>).</a:t>
            </a:r>
            <a:endParaRPr sz="1200" b="0" i="0" u="none" strike="noStrike" cap="none" baseline="0" dirty="0">
              <a:solidFill>
                <a:schemeClr val="dk1"/>
              </a:solidFill>
              <a:latin typeface="Calibri"/>
              <a:ea typeface="Calibri"/>
              <a:cs typeface="Calibri"/>
              <a:sym typeface="Calibri"/>
            </a:endParaRPr>
          </a:p>
        </p:txBody>
      </p:sp>
      <p:sp>
        <p:nvSpPr>
          <p:cNvPr id="174" name="Shape 17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859319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6"/>
            <a:ext cx="9144000" cy="73149"/>
          </a:xfrm>
          <a:prstGeom prst="rect">
            <a:avLst/>
          </a:prstGeom>
          <a:solidFill>
            <a:schemeClr val="dk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pic>
        <p:nvPicPr>
          <p:cNvPr id="16" name="Shape 16"/>
          <p:cNvPicPr preferRelativeResize="0"/>
          <p:nvPr/>
        </p:nvPicPr>
        <p:blipFill rotWithShape="1">
          <a:blip r:embed="rId2">
            <a:alphaModFix/>
          </a:blip>
          <a:srcRect/>
          <a:stretch/>
        </p:blipFill>
        <p:spPr>
          <a:xfrm>
            <a:off x="363093" y="5467376"/>
            <a:ext cx="1010529" cy="1010529"/>
          </a:xfrm>
          <a:prstGeom prst="rect">
            <a:avLst/>
          </a:prstGeom>
          <a:noFill/>
          <a:ln>
            <a:noFill/>
          </a:ln>
        </p:spPr>
      </p:pic>
      <p:sp>
        <p:nvSpPr>
          <p:cNvPr id="17" name="Shape 17"/>
          <p:cNvSpPr txBox="1">
            <a:spLocks noGrp="1"/>
          </p:cNvSpPr>
          <p:nvPr>
            <p:ph type="body" idx="1"/>
          </p:nvPr>
        </p:nvSpPr>
        <p:spPr>
          <a:xfrm>
            <a:off x="5660135" y="6153912"/>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18" name="Shape 18"/>
          <p:cNvSpPr txBox="1">
            <a:spLocks noGrp="1"/>
          </p:cNvSpPr>
          <p:nvPr>
            <p:ph type="body" idx="2"/>
          </p:nvPr>
        </p:nvSpPr>
        <p:spPr>
          <a:xfrm>
            <a:off x="5660135" y="5751576"/>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19" name="Shape 19"/>
          <p:cNvSpPr txBox="1">
            <a:spLocks noGrp="1"/>
          </p:cNvSpPr>
          <p:nvPr>
            <p:ph type="body" idx="3"/>
          </p:nvPr>
        </p:nvSpPr>
        <p:spPr>
          <a:xfrm>
            <a:off x="5663182" y="5358382"/>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20" name="Shape 20"/>
          <p:cNvSpPr txBox="1">
            <a:spLocks noGrp="1"/>
          </p:cNvSpPr>
          <p:nvPr>
            <p:ph type="body" idx="4"/>
          </p:nvPr>
        </p:nvSpPr>
        <p:spPr>
          <a:xfrm>
            <a:off x="2249424" y="6153912"/>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21" name="Shape 21"/>
          <p:cNvSpPr txBox="1">
            <a:spLocks noGrp="1"/>
          </p:cNvSpPr>
          <p:nvPr>
            <p:ph type="body" idx="5"/>
          </p:nvPr>
        </p:nvSpPr>
        <p:spPr>
          <a:xfrm>
            <a:off x="2249424" y="5751576"/>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22" name="Shape 22"/>
          <p:cNvSpPr txBox="1">
            <a:spLocks noGrp="1"/>
          </p:cNvSpPr>
          <p:nvPr>
            <p:ph type="body" idx="6"/>
          </p:nvPr>
        </p:nvSpPr>
        <p:spPr>
          <a:xfrm>
            <a:off x="2249424" y="5358382"/>
            <a:ext cx="3182109" cy="369332"/>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80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cxnSp>
        <p:nvCxnSpPr>
          <p:cNvPr id="23" name="Shape 23"/>
          <p:cNvCxnSpPr/>
          <p:nvPr/>
        </p:nvCxnSpPr>
        <p:spPr>
          <a:xfrm>
            <a:off x="228600" y="5168335"/>
            <a:ext cx="86868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143000" y="4032503"/>
            <a:ext cx="6858000" cy="740663"/>
          </a:xfrm>
          <a:prstGeom prst="rect">
            <a:avLst/>
          </a:prstGeom>
          <a:noFill/>
          <a:ln>
            <a:noFill/>
          </a:ln>
        </p:spPr>
        <p:txBody>
          <a:bodyPr lIns="91425" tIns="91425" rIns="91425" bIns="91425" anchor="t" anchorCtr="0"/>
          <a:lstStyle>
            <a:lvl1pPr marL="0" indent="0" algn="ctr" rtl="0">
              <a:spcBef>
                <a:spcPts val="0"/>
              </a:spcBef>
              <a:buFont typeface="Questrial"/>
              <a:buNone/>
              <a:defRPr sz="2800" i="1"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25" name="Shape 25"/>
          <p:cNvSpPr txBox="1">
            <a:spLocks noGrp="1"/>
          </p:cNvSpPr>
          <p:nvPr>
            <p:ph type="body" idx="8"/>
          </p:nvPr>
        </p:nvSpPr>
        <p:spPr>
          <a:xfrm>
            <a:off x="685800" y="1426462"/>
            <a:ext cx="77724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Questrial"/>
              <a:buNone/>
              <a:defRPr sz="80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grpSp>
        <p:nvGrpSpPr>
          <p:cNvPr id="26" name="Shape 26"/>
          <p:cNvGrpSpPr/>
          <p:nvPr/>
        </p:nvGrpSpPr>
        <p:grpSpPr>
          <a:xfrm>
            <a:off x="0" y="-44450"/>
            <a:ext cx="9144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Questrial"/>
                <a:buNone/>
              </a:pPr>
              <a:endParaRPr sz="1800" b="0" i="0" u="none" strike="noStrike" cap="none" baseline="0">
                <a:solidFill>
                  <a:schemeClr val="dk1"/>
                </a:solidFill>
                <a:latin typeface="Questrial"/>
                <a:ea typeface="Questrial"/>
                <a:cs typeface="Questrial"/>
                <a:sym typeface="Questrial"/>
              </a:endParaRPr>
            </a:p>
          </p:txBody>
        </p:sp>
        <p:sp>
          <p:nvSpPr>
            <p:cNvPr id="28" name="Shape 28"/>
            <p:cNvSpPr txBox="1"/>
            <p:nvPr/>
          </p:nvSpPr>
          <p:spPr>
            <a:xfrm>
              <a:off x="153983"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a:solidFill>
                    <a:schemeClr val="lt1"/>
                  </a:solidFill>
                  <a:latin typeface="Helvetica Neue"/>
                  <a:ea typeface="Helvetica Neue"/>
                  <a:cs typeface="Helvetica Neue"/>
                  <a:sym typeface="Helvetica Neue"/>
                </a:rPr>
                <a:t>National Aeronautics and Space Administration</a:t>
              </a:r>
            </a:p>
          </p:txBody>
        </p:sp>
        <p:pic>
          <p:nvPicPr>
            <p:cNvPr id="29" name="Shape 29"/>
            <p:cNvPicPr preferRelativeResize="0"/>
            <p:nvPr/>
          </p:nvPicPr>
          <p:blipFill rotWithShape="1">
            <a:blip r:embed="rId3">
              <a:alphaModFix/>
            </a:blip>
            <a:srcRect/>
            <a:stretch/>
          </p:blipFill>
          <p:spPr>
            <a:xfrm>
              <a:off x="8124825" y="-44450"/>
              <a:ext cx="935037" cy="1077912"/>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0"/>
        <p:cNvGrpSpPr/>
        <p:nvPr/>
      </p:nvGrpSpPr>
      <p:grpSpPr>
        <a:xfrm>
          <a:off x="0" y="0"/>
          <a:ext cx="0" cy="0"/>
          <a:chOff x="0" y="0"/>
          <a:chExt cx="0" cy="0"/>
        </a:xfrm>
      </p:grpSpPr>
      <p:sp>
        <p:nvSpPr>
          <p:cNvPr id="31" name="Shape 3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32" name="Shape 32"/>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33" name="Shape 33"/>
          <p:cNvSpPr txBox="1">
            <a:spLocks noGrp="1"/>
          </p:cNvSpPr>
          <p:nvPr>
            <p:ph type="body" idx="1"/>
          </p:nvPr>
        </p:nvSpPr>
        <p:spPr>
          <a:xfrm>
            <a:off x="5102351" y="2130550"/>
            <a:ext cx="3593592" cy="3374133"/>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34" name="Shape 34"/>
          <p:cNvSpPr txBox="1">
            <a:spLocks noGrp="1"/>
          </p:cNvSpPr>
          <p:nvPr>
            <p:ph type="body" idx="2"/>
          </p:nvPr>
        </p:nvSpPr>
        <p:spPr>
          <a:xfrm>
            <a:off x="5102351" y="640079"/>
            <a:ext cx="3566158"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sz="40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35" name="Shape 35"/>
          <p:cNvSpPr>
            <a:spLocks noGrp="1"/>
          </p:cNvSpPr>
          <p:nvPr>
            <p:ph type="pic" idx="3"/>
          </p:nvPr>
        </p:nvSpPr>
        <p:spPr>
          <a:xfrm>
            <a:off x="0" y="0"/>
            <a:ext cx="4572000" cy="68580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BFBFBF"/>
              </a:buClr>
              <a:buFont typeface="Questrial"/>
              <a:buNone/>
              <a:defRPr sz="6000" b="1" i="0" u="none" strike="noStrike" cap="none" baseline="0">
                <a:solidFill>
                  <a:srgbClr val="BFBFBF"/>
                </a:solidFill>
                <a:latin typeface="Questrial"/>
                <a:ea typeface="Questrial"/>
                <a:cs typeface="Questrial"/>
                <a:sym typeface="Questrial"/>
              </a:defRPr>
            </a:lvl1pPr>
            <a:lvl2pPr marL="457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2pPr>
            <a:lvl3pPr marL="914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3pPr>
            <a:lvl4pPr marL="1371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4pPr>
            <a:lvl5pPr marL="18288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5pPr>
            <a:lvl6pPr marL="22860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6pPr>
            <a:lvl7pPr marL="2743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7pPr>
            <a:lvl8pPr marL="3200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8pPr>
            <a:lvl9pPr marL="3657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9pPr>
          </a:lstStyle>
          <a:p>
            <a:endParaRPr/>
          </a:p>
        </p:txBody>
      </p:sp>
      <p:sp>
        <p:nvSpPr>
          <p:cNvPr id="36" name="Shape 36"/>
          <p:cNvSpPr txBox="1">
            <a:spLocks noGrp="1"/>
          </p:cNvSpPr>
          <p:nvPr>
            <p:ph type="body" idx="4"/>
          </p:nvPr>
        </p:nvSpPr>
        <p:spPr>
          <a:xfrm>
            <a:off x="2578608" y="6583678"/>
            <a:ext cx="1993390" cy="274318"/>
          </a:xfrm>
          <a:prstGeom prst="rect">
            <a:avLst/>
          </a:prstGeom>
          <a:noFill/>
          <a:ln>
            <a:noFill/>
          </a:ln>
        </p:spPr>
        <p:txBody>
          <a:bodyPr lIns="91425" tIns="91425" rIns="91425" bIns="91425" anchor="t" anchorCtr="0"/>
          <a:lstStyle>
            <a:lvl1pPr marL="0" indent="0" algn="r" rtl="0">
              <a:spcBef>
                <a:spcPts val="0"/>
              </a:spcBef>
              <a:buFont typeface="Questrial"/>
              <a:buNone/>
              <a:defRPr sz="12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7"/>
        <p:cNvGrpSpPr/>
        <p:nvPr/>
      </p:nvGrpSpPr>
      <p:grpSpPr>
        <a:xfrm>
          <a:off x="0" y="0"/>
          <a:ext cx="0" cy="0"/>
          <a:chOff x="0" y="0"/>
          <a:chExt cx="0" cy="0"/>
        </a:xfrm>
      </p:grpSpPr>
      <p:sp>
        <p:nvSpPr>
          <p:cNvPr id="38" name="Shape 3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39" name="Shape 39"/>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40" name="Shape 40"/>
          <p:cNvSpPr txBox="1">
            <a:spLocks noGrp="1"/>
          </p:cNvSpPr>
          <p:nvPr>
            <p:ph type="body" idx="1"/>
          </p:nvPr>
        </p:nvSpPr>
        <p:spPr>
          <a:xfrm>
            <a:off x="521208" y="2130550"/>
            <a:ext cx="3593592" cy="3374133"/>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41" name="Shape 41"/>
          <p:cNvSpPr txBox="1">
            <a:spLocks noGrp="1"/>
          </p:cNvSpPr>
          <p:nvPr>
            <p:ph type="body" idx="2"/>
          </p:nvPr>
        </p:nvSpPr>
        <p:spPr>
          <a:xfrm>
            <a:off x="548639" y="640079"/>
            <a:ext cx="3566158" cy="1325880"/>
          </a:xfrm>
          <a:prstGeom prst="rect">
            <a:avLst/>
          </a:prstGeom>
          <a:noFill/>
          <a:ln>
            <a:noFill/>
          </a:ln>
        </p:spPr>
        <p:txBody>
          <a:bodyPr lIns="91425" tIns="91425" rIns="91425" bIns="91425" anchor="b" anchorCtr="0"/>
          <a:lstStyle>
            <a:lvl1pPr marL="0" indent="0" rtl="0">
              <a:spcBef>
                <a:spcPts val="0"/>
              </a:spcBef>
              <a:buClr>
                <a:schemeClr val="accent1"/>
              </a:buClr>
              <a:buFont typeface="Questrial"/>
              <a:buNone/>
              <a:defRPr sz="4000" b="1" baseline="0">
                <a:solidFill>
                  <a:schemeClr val="accent1"/>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42" name="Shape 42"/>
          <p:cNvSpPr>
            <a:spLocks noGrp="1"/>
          </p:cNvSpPr>
          <p:nvPr>
            <p:ph type="pic" idx="3"/>
          </p:nvPr>
        </p:nvSpPr>
        <p:spPr>
          <a:xfrm>
            <a:off x="4572000" y="0"/>
            <a:ext cx="4572000" cy="68580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BFBFBF"/>
              </a:buClr>
              <a:buFont typeface="Questrial"/>
              <a:buNone/>
              <a:defRPr sz="6000" b="1" i="0" u="none" strike="noStrike" cap="none" baseline="0">
                <a:solidFill>
                  <a:srgbClr val="BFBFBF"/>
                </a:solidFill>
                <a:latin typeface="Questrial"/>
                <a:ea typeface="Questrial"/>
                <a:cs typeface="Questrial"/>
                <a:sym typeface="Questrial"/>
              </a:defRPr>
            </a:lvl1pPr>
            <a:lvl2pPr marL="457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2pPr>
            <a:lvl3pPr marL="914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3pPr>
            <a:lvl4pPr marL="1371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4pPr>
            <a:lvl5pPr marL="18288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5pPr>
            <a:lvl6pPr marL="22860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6pPr>
            <a:lvl7pPr marL="2743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7pPr>
            <a:lvl8pPr marL="3200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8pPr>
            <a:lvl9pPr marL="3657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9pPr>
          </a:lstStyle>
          <a:p>
            <a:endParaRPr/>
          </a:p>
        </p:txBody>
      </p:sp>
      <p:sp>
        <p:nvSpPr>
          <p:cNvPr id="43" name="Shape 43"/>
          <p:cNvSpPr txBox="1">
            <a:spLocks noGrp="1"/>
          </p:cNvSpPr>
          <p:nvPr>
            <p:ph type="body" idx="4"/>
          </p:nvPr>
        </p:nvSpPr>
        <p:spPr>
          <a:xfrm>
            <a:off x="4572000" y="6583678"/>
            <a:ext cx="1993390" cy="274318"/>
          </a:xfrm>
          <a:prstGeom prst="rect">
            <a:avLst/>
          </a:prstGeom>
          <a:noFill/>
          <a:ln>
            <a:noFill/>
          </a:ln>
        </p:spPr>
        <p:txBody>
          <a:bodyPr lIns="91425" tIns="91425" rIns="91425" bIns="91425" anchor="t" anchorCtr="0"/>
          <a:lstStyle>
            <a:lvl1pPr marL="0" indent="0" rtl="0">
              <a:spcBef>
                <a:spcPts val="0"/>
              </a:spcBef>
              <a:buFont typeface="Questrial"/>
              <a:buNone/>
              <a:defRPr sz="12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4"/>
        <p:cNvGrpSpPr/>
        <p:nvPr/>
      </p:nvGrpSpPr>
      <p:grpSpPr>
        <a:xfrm>
          <a:off x="0" y="0"/>
          <a:ext cx="0" cy="0"/>
          <a:chOff x="0" y="0"/>
          <a:chExt cx="0" cy="0"/>
        </a:xfrm>
      </p:grpSpPr>
      <p:sp>
        <p:nvSpPr>
          <p:cNvPr id="45" name="Shape 4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46" name="Shape 46"/>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47" name="Shape 47"/>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48" name="Shape 48"/>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Questrial"/>
              <a:buNone/>
              <a:defRPr sz="40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49" name="Shape 49"/>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BFBFBF"/>
              </a:buClr>
              <a:buFont typeface="Questrial"/>
              <a:buNone/>
              <a:defRPr sz="6000" b="1" i="0" u="none" strike="noStrike" cap="none" baseline="0">
                <a:solidFill>
                  <a:srgbClr val="BFBFBF"/>
                </a:solidFill>
                <a:latin typeface="Questrial"/>
                <a:ea typeface="Questrial"/>
                <a:cs typeface="Questrial"/>
                <a:sym typeface="Questrial"/>
              </a:defRPr>
            </a:lvl1pPr>
            <a:lvl2pPr marL="457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2pPr>
            <a:lvl3pPr marL="914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3pPr>
            <a:lvl4pPr marL="1371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4pPr>
            <a:lvl5pPr marL="18288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5pPr>
            <a:lvl6pPr marL="22860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6pPr>
            <a:lvl7pPr marL="2743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7pPr>
            <a:lvl8pPr marL="3200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8pPr>
            <a:lvl9pPr marL="3657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9pPr>
          </a:lstStyle>
          <a:p>
            <a:endParaRPr/>
          </a:p>
        </p:txBody>
      </p:sp>
      <p:sp>
        <p:nvSpPr>
          <p:cNvPr id="50" name="Shape 50"/>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200" baseline="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51"/>
        <p:cNvGrpSpPr/>
        <p:nvPr/>
      </p:nvGrpSpPr>
      <p:grpSpPr>
        <a:xfrm>
          <a:off x="0" y="0"/>
          <a:ext cx="0" cy="0"/>
          <a:chOff x="0" y="0"/>
          <a:chExt cx="0" cy="0"/>
        </a:xfrm>
      </p:grpSpPr>
      <p:sp>
        <p:nvSpPr>
          <p:cNvPr id="52" name="Shape 5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53" name="Shape 53"/>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54" name="Shape 54"/>
          <p:cNvSpPr txBox="1"/>
          <p:nvPr/>
        </p:nvSpPr>
        <p:spPr>
          <a:xfrm>
            <a:off x="320038" y="242134"/>
            <a:ext cx="8503920" cy="7078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BFBFBF"/>
              </a:buClr>
              <a:buSzPct val="25000"/>
              <a:buFont typeface="Questrial"/>
              <a:buNone/>
            </a:pPr>
            <a:r>
              <a:rPr lang="en-US" sz="4000" b="1" i="0" u="none" strike="noStrike" cap="none" baseline="0">
                <a:solidFill>
                  <a:srgbClr val="BFBFBF"/>
                </a:solidFill>
                <a:latin typeface="Questrial"/>
                <a:ea typeface="Questrial"/>
                <a:cs typeface="Questrial"/>
                <a:sym typeface="Questrial"/>
              </a:rPr>
              <a:t>Acknowledgements</a:t>
            </a:r>
          </a:p>
        </p:txBody>
      </p:sp>
      <p:sp>
        <p:nvSpPr>
          <p:cNvPr id="55" name="Shape 55"/>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56" name="Shape 56"/>
          <p:cNvSpPr txBox="1">
            <a:spLocks noGrp="1"/>
          </p:cNvSpPr>
          <p:nvPr>
            <p:ph type="body" idx="2"/>
          </p:nvPr>
        </p:nvSpPr>
        <p:spPr>
          <a:xfrm>
            <a:off x="571206" y="3011684"/>
            <a:ext cx="8051583"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57" name="Shape 57"/>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58" name="Shape 58"/>
          <p:cNvSpPr/>
          <p:nvPr/>
        </p:nvSpPr>
        <p:spPr>
          <a:xfrm>
            <a:off x="0" y="6579439"/>
            <a:ext cx="9144000" cy="24621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7F7F7F"/>
              </a:buClr>
              <a:buSzPct val="25000"/>
              <a:buFont typeface="Arial"/>
              <a:buNone/>
            </a:pPr>
            <a:r>
              <a:rPr lang="en-US" sz="1000" b="0" i="1" u="none" strike="noStrike" cap="none" baseline="0">
                <a:solidFill>
                  <a:srgbClr val="7F7F7F"/>
                </a:solidFill>
                <a:latin typeface="Arial"/>
                <a:ea typeface="Arial"/>
                <a:cs typeface="Arial"/>
                <a:sym typeface="Arial"/>
              </a:rPr>
              <a:t>This material is based upon work supported by NASA through contract NNL11AA00B and cooperative agreement NNX14AB60A.</a:t>
            </a:r>
          </a:p>
        </p:txBody>
      </p:sp>
      <p:sp>
        <p:nvSpPr>
          <p:cNvPr id="59" name="Shape 59"/>
          <p:cNvSpPr/>
          <p:nvPr/>
        </p:nvSpPr>
        <p:spPr>
          <a:xfrm>
            <a:off x="369281" y="6087110"/>
            <a:ext cx="8273561" cy="461664"/>
          </a:xfrm>
          <a:prstGeom prst="rect">
            <a:avLst/>
          </a:prstGeom>
          <a:noFill/>
          <a:ln>
            <a:noFill/>
          </a:ln>
        </p:spPr>
        <p:txBody>
          <a:bodyPr lIns="91425" tIns="45700" rIns="91425" bIns="45700" anchor="t" anchorCtr="0">
            <a:noAutofit/>
          </a:bodyPr>
          <a:lstStyle/>
          <a:p>
            <a:pPr marL="274320" marR="0" lvl="1" indent="-7620" algn="ctr" rtl="0">
              <a:lnSpc>
                <a:spcPct val="100000"/>
              </a:lnSpc>
              <a:spcBef>
                <a:spcPts val="0"/>
              </a:spcBef>
              <a:spcAft>
                <a:spcPts val="0"/>
              </a:spcAft>
              <a:buClr>
                <a:schemeClr val="dk1"/>
              </a:buClr>
              <a:buSzPct val="25000"/>
              <a:buFont typeface="Questrial"/>
              <a:buNone/>
            </a:pPr>
            <a:r>
              <a:rPr lang="en-US" sz="1200" b="1" i="0" u="none" strike="noStrike" cap="none" baseline="0">
                <a:solidFill>
                  <a:schemeClr val="dk1"/>
                </a:solidFill>
                <a:latin typeface="Questrial"/>
                <a:ea typeface="Questrial"/>
                <a:cs typeface="Questrial"/>
                <a:sym typeface="Questrial"/>
              </a:rPr>
              <a:t>Any opinions, findings, and conclusions or recommendations expressed in this material are those of the author(s) and do not necessarily reflect the views of the National Aeronautics and Space Administration.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60"/>
        <p:cNvGrpSpPr/>
        <p:nvPr/>
      </p:nvGrpSpPr>
      <p:grpSpPr>
        <a:xfrm>
          <a:off x="0" y="0"/>
          <a:ext cx="0" cy="0"/>
          <a:chOff x="0" y="0"/>
          <a:chExt cx="0" cy="0"/>
        </a:xfrm>
      </p:grpSpPr>
      <p:sp>
        <p:nvSpPr>
          <p:cNvPr id="61" name="Shape 6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62" name="Shape 62"/>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63" name="Shape 63"/>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64" name="Shape 64"/>
          <p:cNvSpPr txBox="1">
            <a:spLocks noGrp="1"/>
          </p:cNvSpPr>
          <p:nvPr>
            <p:ph type="body" idx="2"/>
          </p:nvPr>
        </p:nvSpPr>
        <p:spPr>
          <a:xfrm>
            <a:off x="740664" y="4049485"/>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sz="60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65" name="Shape 65"/>
          <p:cNvSpPr>
            <a:spLocks noGrp="1"/>
          </p:cNvSpPr>
          <p:nvPr>
            <p:ph type="pic" idx="3"/>
          </p:nvPr>
        </p:nvSpPr>
        <p:spPr>
          <a:xfrm>
            <a:off x="0" y="0"/>
            <a:ext cx="9144000" cy="34290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BFBFBF"/>
              </a:buClr>
              <a:buFont typeface="Questrial"/>
              <a:buNone/>
              <a:defRPr sz="6000" b="1" i="0" u="none" strike="noStrike" cap="none" baseline="0">
                <a:solidFill>
                  <a:srgbClr val="BFBFBF"/>
                </a:solidFill>
                <a:latin typeface="Questrial"/>
                <a:ea typeface="Questrial"/>
                <a:cs typeface="Questrial"/>
                <a:sym typeface="Questrial"/>
              </a:defRPr>
            </a:lvl1pPr>
            <a:lvl2pPr marL="457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2pPr>
            <a:lvl3pPr marL="914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3pPr>
            <a:lvl4pPr marL="1371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4pPr>
            <a:lvl5pPr marL="18288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5pPr>
            <a:lvl6pPr marL="22860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6pPr>
            <a:lvl7pPr marL="2743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7pPr>
            <a:lvl8pPr marL="3200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8pPr>
            <a:lvl9pPr marL="3657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9pPr>
          </a:lstStyle>
          <a:p>
            <a:endParaRPr/>
          </a:p>
        </p:txBody>
      </p:sp>
      <p:sp>
        <p:nvSpPr>
          <p:cNvPr id="66" name="Shape 66"/>
          <p:cNvSpPr txBox="1">
            <a:spLocks noGrp="1"/>
          </p:cNvSpPr>
          <p:nvPr>
            <p:ph type="body" idx="4"/>
          </p:nvPr>
        </p:nvSpPr>
        <p:spPr>
          <a:xfrm>
            <a:off x="6190487" y="342900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200" baseline="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67"/>
        <p:cNvGrpSpPr/>
        <p:nvPr/>
      </p:nvGrpSpPr>
      <p:grpSpPr>
        <a:xfrm>
          <a:off x="0" y="0"/>
          <a:ext cx="0" cy="0"/>
          <a:chOff x="0" y="0"/>
          <a:chExt cx="0" cy="0"/>
        </a:xfrm>
      </p:grpSpPr>
      <p:sp>
        <p:nvSpPr>
          <p:cNvPr id="68" name="Shape 6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69" name="Shape 69"/>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70" name="Shape 70"/>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indent="0" rtl="0">
              <a:spcBef>
                <a:spcPts val="0"/>
              </a:spcBef>
              <a:buFont typeface="Questrial"/>
              <a:buNone/>
              <a:defRPr sz="200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71" name="Shape 71"/>
          <p:cNvSpPr txBox="1">
            <a:spLocks noGrp="1"/>
          </p:cNvSpPr>
          <p:nvPr>
            <p:ph type="body" idx="2"/>
          </p:nvPr>
        </p:nvSpPr>
        <p:spPr>
          <a:xfrm>
            <a:off x="740664" y="675560"/>
            <a:ext cx="3108958"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Questrial"/>
              <a:buNone/>
              <a:defRPr sz="60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72" name="Shape 72"/>
          <p:cNvSpPr>
            <a:spLocks noGrp="1"/>
          </p:cNvSpPr>
          <p:nvPr>
            <p:ph type="pic" idx="3"/>
          </p:nvPr>
        </p:nvSpPr>
        <p:spPr>
          <a:xfrm>
            <a:off x="0" y="3429000"/>
            <a:ext cx="9144000" cy="34290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BFBFBF"/>
              </a:buClr>
              <a:buFont typeface="Questrial"/>
              <a:buNone/>
              <a:defRPr sz="6000" b="1" i="0" u="none" strike="noStrike" cap="none" baseline="0">
                <a:solidFill>
                  <a:srgbClr val="BFBFBF"/>
                </a:solidFill>
                <a:latin typeface="Questrial"/>
                <a:ea typeface="Questrial"/>
                <a:cs typeface="Questrial"/>
                <a:sym typeface="Questrial"/>
              </a:defRPr>
            </a:lvl1pPr>
            <a:lvl2pPr marL="457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2pPr>
            <a:lvl3pPr marL="914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3pPr>
            <a:lvl4pPr marL="1371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4pPr>
            <a:lvl5pPr marL="18288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5pPr>
            <a:lvl6pPr marL="22860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6pPr>
            <a:lvl7pPr marL="2743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7pPr>
            <a:lvl8pPr marL="3200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8pPr>
            <a:lvl9pPr marL="3657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9pPr>
          </a:lstStyle>
          <a:p>
            <a:endParaRPr/>
          </a:p>
        </p:txBody>
      </p:sp>
      <p:sp>
        <p:nvSpPr>
          <p:cNvPr id="73" name="Shape 73"/>
          <p:cNvSpPr txBox="1">
            <a:spLocks noGrp="1"/>
          </p:cNvSpPr>
          <p:nvPr>
            <p:ph type="body" idx="4"/>
          </p:nvPr>
        </p:nvSpPr>
        <p:spPr>
          <a:xfrm>
            <a:off x="6190487" y="3154680"/>
            <a:ext cx="2295144" cy="274318"/>
          </a:xfrm>
          <a:prstGeom prst="rect">
            <a:avLst/>
          </a:prstGeom>
          <a:noFill/>
          <a:ln>
            <a:noFill/>
          </a:ln>
        </p:spPr>
        <p:txBody>
          <a:bodyPr lIns="91425" tIns="91425" rIns="91425" bIns="91425" anchor="t" anchorCtr="0"/>
          <a:lstStyle>
            <a:lvl1pPr marL="0" indent="0" algn="r" rtl="0">
              <a:spcBef>
                <a:spcPts val="0"/>
              </a:spcBef>
              <a:buClr>
                <a:srgbClr val="A5A5A5"/>
              </a:buClr>
              <a:buFont typeface="Questrial"/>
              <a:buNone/>
              <a:defRPr sz="1200" baseline="0">
                <a:solidFill>
                  <a:srgbClr val="A5A5A5"/>
                </a:solidFill>
              </a:defRPr>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74"/>
        <p:cNvGrpSpPr/>
        <p:nvPr/>
      </p:nvGrpSpPr>
      <p:grpSpPr>
        <a:xfrm>
          <a:off x="0" y="0"/>
          <a:ext cx="0" cy="0"/>
          <a:chOff x="0" y="0"/>
          <a:chExt cx="0" cy="0"/>
        </a:xfrm>
      </p:grpSpPr>
      <p:sp>
        <p:nvSpPr>
          <p:cNvPr id="75" name="Shape 7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76" name="Shape 76"/>
          <p:cNvSpPr/>
          <p:nvPr/>
        </p:nvSpPr>
        <p:spPr>
          <a:xfrm>
            <a:off x="0" y="6784846"/>
            <a:ext cx="9144000" cy="7314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endParaRPr>
          </a:p>
        </p:txBody>
      </p:sp>
      <p:sp>
        <p:nvSpPr>
          <p:cNvPr id="77" name="Shape 77"/>
          <p:cNvSpPr txBox="1">
            <a:spLocks noGrp="1"/>
          </p:cNvSpPr>
          <p:nvPr>
            <p:ph type="body" idx="1"/>
          </p:nvPr>
        </p:nvSpPr>
        <p:spPr>
          <a:xfrm>
            <a:off x="749808" y="2255517"/>
            <a:ext cx="7653528" cy="3706365"/>
          </a:xfrm>
          <a:prstGeom prst="rect">
            <a:avLst/>
          </a:prstGeom>
          <a:noFill/>
          <a:ln>
            <a:noFill/>
          </a:ln>
        </p:spPr>
        <p:txBody>
          <a:bodyPr lIns="91425" tIns="91425" rIns="91425" bIns="91425" anchor="t" anchorCtr="0"/>
          <a:lstStyle>
            <a:lvl1pPr marL="0" indent="0" algn="ctr" rtl="0">
              <a:spcBef>
                <a:spcPts val="0"/>
              </a:spcBef>
              <a:buFont typeface="Questrial"/>
              <a:buNone/>
              <a:defRPr sz="6000" b="0" baseline="0"/>
            </a:lvl1pPr>
            <a:lvl2pPr rtl="0">
              <a:spcBef>
                <a:spcPts val="0"/>
              </a:spcBef>
              <a:defRPr sz="2400">
                <a:solidFill>
                  <a:schemeClr val="dk1"/>
                </a:solidFill>
                <a:latin typeface="Questrial"/>
                <a:ea typeface="Questrial"/>
                <a:cs typeface="Questrial"/>
                <a:sym typeface="Questrial"/>
              </a:defRPr>
            </a:lvl2pPr>
            <a:lvl3pPr rtl="0">
              <a:spcBef>
                <a:spcPts val="0"/>
              </a:spcBef>
              <a:defRPr sz="2000">
                <a:solidFill>
                  <a:schemeClr val="dk1"/>
                </a:solidFill>
                <a:latin typeface="Questrial"/>
                <a:ea typeface="Questrial"/>
                <a:cs typeface="Questrial"/>
                <a:sym typeface="Questrial"/>
              </a:defRPr>
            </a:lvl3pPr>
            <a:lvl4pPr rtl="0">
              <a:spcBef>
                <a:spcPts val="0"/>
              </a:spcBef>
              <a:defRPr sz="1800">
                <a:solidFill>
                  <a:schemeClr val="dk1"/>
                </a:solidFill>
                <a:latin typeface="Questrial"/>
                <a:ea typeface="Questrial"/>
                <a:cs typeface="Questrial"/>
                <a:sym typeface="Questrial"/>
              </a:defRPr>
            </a:lvl4pPr>
            <a:lvl5pPr rtl="0">
              <a:spcBef>
                <a:spcPts val="0"/>
              </a:spcBef>
              <a:defRPr sz="1800">
                <a:solidFill>
                  <a:schemeClr val="dk1"/>
                </a:solidFill>
                <a:latin typeface="Questrial"/>
                <a:ea typeface="Questrial"/>
                <a:cs typeface="Questrial"/>
                <a:sym typeface="Questrial"/>
              </a:defRPr>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
        <p:nvSpPr>
          <p:cNvPr id="78" name="Shape 78"/>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sz="9600" b="1" baseline="0">
                <a:solidFill>
                  <a:schemeClr val="accent1"/>
                </a:solidFill>
              </a:defRPr>
            </a:lvl1pPr>
            <a:lvl2pPr rtl="0">
              <a:spcBef>
                <a:spcPts val="0"/>
              </a:spcBef>
              <a:defRPr sz="6000"/>
            </a:lvl2pPr>
            <a:lvl3pPr rtl="0">
              <a:spcBef>
                <a:spcPts val="0"/>
              </a:spcBef>
              <a:defRPr sz="6000"/>
            </a:lvl3pPr>
            <a:lvl4pPr rtl="0">
              <a:spcBef>
                <a:spcPts val="0"/>
              </a:spcBef>
              <a:defRPr sz="6000"/>
            </a:lvl4pPr>
            <a:lvl5pPr rtl="0">
              <a:spcBef>
                <a:spcPts val="0"/>
              </a:spcBef>
              <a:defRPr sz="6000"/>
            </a:lvl5pPr>
            <a:lvl6pPr rtl="0">
              <a:spcBef>
                <a:spcPts val="0"/>
              </a:spcBef>
              <a:defRPr sz="1800">
                <a:solidFill>
                  <a:schemeClr val="dk1"/>
                </a:solidFill>
                <a:latin typeface="Questrial"/>
                <a:ea typeface="Questrial"/>
                <a:cs typeface="Questrial"/>
                <a:sym typeface="Questrial"/>
              </a:defRPr>
            </a:lvl6pPr>
            <a:lvl7pPr rtl="0">
              <a:spcBef>
                <a:spcPts val="0"/>
              </a:spcBef>
              <a:defRPr sz="1800">
                <a:solidFill>
                  <a:schemeClr val="dk1"/>
                </a:solidFill>
                <a:latin typeface="Questrial"/>
                <a:ea typeface="Questrial"/>
                <a:cs typeface="Questrial"/>
                <a:sym typeface="Questrial"/>
              </a:defRPr>
            </a:lvl7pPr>
            <a:lvl8pPr rtl="0">
              <a:spcBef>
                <a:spcPts val="0"/>
              </a:spcBef>
              <a:defRPr sz="1800">
                <a:solidFill>
                  <a:schemeClr val="dk1"/>
                </a:solidFill>
                <a:latin typeface="Questrial"/>
                <a:ea typeface="Questrial"/>
                <a:cs typeface="Questrial"/>
                <a:sym typeface="Questrial"/>
              </a:defRPr>
            </a:lvl8pPr>
            <a:lvl9pPr rtl="0">
              <a:spcBef>
                <a:spcPts val="0"/>
              </a:spcBef>
              <a:defRPr sz="1800">
                <a:solidFill>
                  <a:schemeClr val="dk1"/>
                </a:solidFill>
                <a:latin typeface="Questrial"/>
                <a:ea typeface="Questrial"/>
                <a:cs typeface="Questrial"/>
                <a:sym typeface="Quest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sz="4400" b="0" i="0" u="none" strike="noStrike" cap="none" baseline="0">
                <a:solidFill>
                  <a:schemeClr val="dk1"/>
                </a:solidFill>
                <a:latin typeface="Questrial"/>
                <a:ea typeface="Questrial"/>
                <a:cs typeface="Questrial"/>
                <a:sym typeface="Questrial"/>
              </a:defRPr>
            </a:lvl1pPr>
            <a:lvl2pPr marL="0" marR="0" indent="0" algn="l" rtl="0">
              <a:spcBef>
                <a:spcPts val="0"/>
              </a:spcBef>
              <a:defRPr sz="1800" b="0" i="0" u="none" strike="noStrike" cap="none" baseline="0"/>
            </a:lvl2pPr>
            <a:lvl3pPr marL="0" marR="0" indent="0" algn="l" rtl="0">
              <a:spcBef>
                <a:spcPts val="0"/>
              </a:spcBef>
              <a:defRPr sz="1800" b="0" i="0" u="none" strike="noStrike" cap="none" baseline="0"/>
            </a:lvl3pPr>
            <a:lvl4pPr marL="0" marR="0" indent="0" algn="l" rtl="0">
              <a:spcBef>
                <a:spcPts val="0"/>
              </a:spcBef>
              <a:defRPr sz="1800" b="0" i="0" u="none" strike="noStrike" cap="none" baseline="0"/>
            </a:lvl4pPr>
            <a:lvl5pPr marL="0" marR="0" indent="0" algn="l" rtl="0">
              <a:spcBef>
                <a:spcPts val="0"/>
              </a:spcBef>
              <a:defRPr sz="1800" b="0" i="0" u="none" strike="noStrike" cap="none" baseline="0"/>
            </a:lvl5pPr>
            <a:lvl6pPr marL="0" marR="0" indent="0" algn="l" rtl="0">
              <a:spcBef>
                <a:spcPts val="0"/>
              </a:spcBef>
              <a:defRPr sz="1800" b="0" i="0" u="none" strike="noStrike" cap="none" baseline="0"/>
            </a:lvl6pPr>
            <a:lvl7pPr marL="0" marR="0" indent="0" algn="l" rtl="0">
              <a:spcBef>
                <a:spcPts val="0"/>
              </a:spcBef>
              <a:defRPr sz="1800" b="0" i="0" u="none" strike="noStrike" cap="none" baseline="0"/>
            </a:lvl7pPr>
            <a:lvl8pPr marL="0" marR="0" indent="0" algn="l" rtl="0">
              <a:spcBef>
                <a:spcPts val="0"/>
              </a:spcBef>
              <a:defRPr sz="1800" b="0" i="0" u="none" strike="noStrike" cap="none" baseline="0"/>
            </a:lvl8pPr>
            <a:lvl9pPr marL="0" marR="0" indent="0" algn="l" rtl="0">
              <a:spcBef>
                <a:spcPts val="0"/>
              </a:spcBef>
              <a:defRPr sz="1800" b="0" i="0" u="none" strike="noStrike" cap="none" baseline="0"/>
            </a:lvl9pPr>
          </a:lstStyle>
          <a:p>
            <a:endParaRPr/>
          </a:p>
        </p:txBody>
      </p:sp>
      <p:sp>
        <p:nvSpPr>
          <p:cNvPr id="10" name="Shape 10"/>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304800" algn="l" rtl="0">
              <a:lnSpc>
                <a:spcPct val="90000"/>
              </a:lnSpc>
              <a:spcBef>
                <a:spcPts val="1000"/>
              </a:spcBef>
              <a:spcAft>
                <a:spcPts val="0"/>
              </a:spcAft>
              <a:buClr>
                <a:schemeClr val="dk1"/>
              </a:buClr>
              <a:buFont typeface="Arial"/>
              <a:buChar char="•"/>
              <a:defRPr sz="2800" b="0" i="0" u="none" strike="noStrike" cap="none" baseline="0">
                <a:solidFill>
                  <a:schemeClr val="dk1"/>
                </a:solidFill>
                <a:latin typeface="Questrial"/>
                <a:ea typeface="Questrial"/>
                <a:cs typeface="Questrial"/>
                <a:sym typeface="Questrial"/>
              </a:defRPr>
            </a:lvl1pPr>
            <a:lvl2pPr marL="685800" marR="0" indent="228600" algn="l" rtl="0">
              <a:lnSpc>
                <a:spcPct val="90000"/>
              </a:lnSpc>
              <a:spcBef>
                <a:spcPts val="500"/>
              </a:spcBef>
              <a:spcAft>
                <a:spcPts val="0"/>
              </a:spcAft>
              <a:buClr>
                <a:schemeClr val="dk1"/>
              </a:buClr>
              <a:buFont typeface="Arial"/>
              <a:buChar char="•"/>
              <a:defRPr sz="2400" b="0" i="0" u="none" strike="noStrike" cap="none" baseline="0">
                <a:solidFill>
                  <a:schemeClr val="dk1"/>
                </a:solidFill>
                <a:latin typeface="Questrial"/>
                <a:ea typeface="Questrial"/>
                <a:cs typeface="Questrial"/>
                <a:sym typeface="Questrial"/>
              </a:defRPr>
            </a:lvl2pPr>
            <a:lvl3pPr marL="1143000" marR="0" indent="152400" algn="l" rtl="0">
              <a:lnSpc>
                <a:spcPct val="90000"/>
              </a:lnSpc>
              <a:spcBef>
                <a:spcPts val="500"/>
              </a:spcBef>
              <a:spcAft>
                <a:spcPts val="0"/>
              </a:spcAft>
              <a:buClr>
                <a:schemeClr val="dk1"/>
              </a:buClr>
              <a:buFont typeface="Arial"/>
              <a:buChar char="•"/>
              <a:defRPr sz="2000" b="0" i="0" u="none" strike="noStrike" cap="none" baseline="0">
                <a:solidFill>
                  <a:schemeClr val="dk1"/>
                </a:solidFill>
                <a:latin typeface="Questrial"/>
                <a:ea typeface="Questrial"/>
                <a:cs typeface="Questrial"/>
                <a:sym typeface="Questrial"/>
              </a:defRPr>
            </a:lvl3pPr>
            <a:lvl4pPr marL="1600200" marR="0" indent="114300" algn="l" rtl="0">
              <a:lnSpc>
                <a:spcPct val="90000"/>
              </a:lnSpc>
              <a:spcBef>
                <a:spcPts val="50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4pPr>
            <a:lvl5pPr marL="2057400" marR="0" indent="114300" algn="l" rtl="0">
              <a:lnSpc>
                <a:spcPct val="90000"/>
              </a:lnSpc>
              <a:spcBef>
                <a:spcPts val="50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5pPr>
            <a:lvl6pPr marL="2514600" marR="0" indent="114300" algn="l" rtl="0">
              <a:lnSpc>
                <a:spcPct val="90000"/>
              </a:lnSpc>
              <a:spcBef>
                <a:spcPts val="50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6pPr>
            <a:lvl7pPr marL="2971800" marR="0" indent="114300" algn="l" rtl="0">
              <a:lnSpc>
                <a:spcPct val="90000"/>
              </a:lnSpc>
              <a:spcBef>
                <a:spcPts val="50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7pPr>
            <a:lvl8pPr marL="3429000" marR="0" indent="114300" algn="l" rtl="0">
              <a:lnSpc>
                <a:spcPct val="90000"/>
              </a:lnSpc>
              <a:spcBef>
                <a:spcPts val="50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8pPr>
            <a:lvl9pPr marL="3886200" marR="0" indent="114300" algn="l" rtl="0">
              <a:lnSpc>
                <a:spcPct val="90000"/>
              </a:lnSpc>
              <a:spcBef>
                <a:spcPts val="500"/>
              </a:spcBef>
              <a:spcAft>
                <a:spcPts val="0"/>
              </a:spcAft>
              <a:buClr>
                <a:schemeClr val="dk1"/>
              </a:buClr>
              <a:buFont typeface="Arial"/>
              <a:buChar char="•"/>
              <a:defRPr sz="1800" b="0" i="0" u="none" strike="noStrike" cap="none" baseline="0">
                <a:solidFill>
                  <a:schemeClr val="dk1"/>
                </a:solidFill>
                <a:latin typeface="Questrial"/>
                <a:ea typeface="Questrial"/>
                <a:cs typeface="Questrial"/>
                <a:sym typeface="Questrial"/>
              </a:defRPr>
            </a:lvl9pPr>
          </a:lstStyle>
          <a:p>
            <a:endParaRPr/>
          </a:p>
        </p:txBody>
      </p:sp>
      <p:sp>
        <p:nvSpPr>
          <p:cNvPr id="11" name="Shape 1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A6A3A3"/>
              </a:buClr>
              <a:buFont typeface="Questrial"/>
              <a:buNone/>
              <a:defRPr sz="1200" b="0" i="0" u="none" strike="noStrike" cap="none" baseline="0">
                <a:solidFill>
                  <a:srgbClr val="A6A3A3"/>
                </a:solidFill>
                <a:latin typeface="Questrial"/>
                <a:ea typeface="Questrial"/>
                <a:cs typeface="Questrial"/>
                <a:sym typeface="Questrial"/>
              </a:defRPr>
            </a:lvl1pPr>
            <a:lvl2pPr marL="457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2pPr>
            <a:lvl3pPr marL="914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3pPr>
            <a:lvl4pPr marL="1371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4pPr>
            <a:lvl5pPr marL="18288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5pPr>
            <a:lvl6pPr marL="22860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6pPr>
            <a:lvl7pPr marL="2743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7pPr>
            <a:lvl8pPr marL="3200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8pPr>
            <a:lvl9pPr marL="3657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9pPr>
          </a:lstStyle>
          <a:p>
            <a:endParaRPr/>
          </a:p>
        </p:txBody>
      </p:sp>
      <p:sp>
        <p:nvSpPr>
          <p:cNvPr id="12" name="Shape 12"/>
          <p:cNvSpPr txBox="1">
            <a:spLocks noGrp="1"/>
          </p:cNvSpPr>
          <p:nvPr>
            <p:ph type="ftr" idx="11"/>
          </p:nvPr>
        </p:nvSpPr>
        <p:spPr>
          <a:xfrm>
            <a:off x="3028950" y="6356351"/>
            <a:ext cx="3086097"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A6A3A3"/>
              </a:buClr>
              <a:buFont typeface="Questrial"/>
              <a:buNone/>
              <a:defRPr sz="1200" b="0" i="0" u="none" strike="noStrike" cap="none" baseline="0">
                <a:solidFill>
                  <a:srgbClr val="A6A3A3"/>
                </a:solidFill>
                <a:latin typeface="Questrial"/>
                <a:ea typeface="Questrial"/>
                <a:cs typeface="Questrial"/>
                <a:sym typeface="Questrial"/>
              </a:defRPr>
            </a:lvl1pPr>
            <a:lvl2pPr marL="457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2pPr>
            <a:lvl3pPr marL="914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3pPr>
            <a:lvl4pPr marL="1371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4pPr>
            <a:lvl5pPr marL="18288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5pPr>
            <a:lvl6pPr marL="22860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6pPr>
            <a:lvl7pPr marL="27432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7pPr>
            <a:lvl8pPr marL="32004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8pPr>
            <a:lvl9pPr marL="3657600" marR="0" indent="0" algn="l" rtl="0">
              <a:lnSpc>
                <a:spcPct val="100000"/>
              </a:lnSpc>
              <a:spcBef>
                <a:spcPts val="0"/>
              </a:spcBef>
              <a:spcAft>
                <a:spcPts val="0"/>
              </a:spcAft>
              <a:buClr>
                <a:schemeClr val="dk1"/>
              </a:buClr>
              <a:buFont typeface="Questrial"/>
              <a:buNone/>
              <a:defRPr sz="1800" b="0" i="0" u="none" strike="noStrike" cap="none" baseline="0">
                <a:solidFill>
                  <a:schemeClr val="dk1"/>
                </a:solidFill>
                <a:latin typeface="Questrial"/>
                <a:ea typeface="Questrial"/>
                <a:cs typeface="Questrial"/>
                <a:sym typeface="Questrial"/>
              </a:defRPr>
            </a:lvl9pPr>
          </a:lstStyle>
          <a:p>
            <a:endParaRPr/>
          </a:p>
        </p:txBody>
      </p:sp>
      <p:sp>
        <p:nvSpPr>
          <p:cNvPr id="13" name="Shape 1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A6A3A3"/>
              </a:buClr>
              <a:buSzPct val="25000"/>
              <a:buFont typeface="Questrial"/>
              <a:buNone/>
            </a:pPr>
            <a:fld id="{00000000-1234-1234-1234-123412341234}" type="slidenum">
              <a:rPr lang="en-US" sz="1200" b="0" i="0" u="none" strike="noStrike" cap="none" baseline="0">
                <a:solidFill>
                  <a:srgbClr val="A6A3A3"/>
                </a:solidFill>
                <a:latin typeface="Questrial"/>
                <a:ea typeface="Questrial"/>
                <a:cs typeface="Questrial"/>
                <a:sym typeface="Questrial"/>
              </a:rPr>
              <a:pPr marL="0" marR="0" lvl="0" indent="0" algn="r" rtl="0">
                <a:lnSpc>
                  <a:spcPct val="100000"/>
                </a:lnSpc>
                <a:spcBef>
                  <a:spcPts val="0"/>
                </a:spcBef>
                <a:spcAft>
                  <a:spcPts val="0"/>
                </a:spcAft>
                <a:buClr>
                  <a:srgbClr val="A6A3A3"/>
                </a:buClr>
                <a:buSzPct val="25000"/>
                <a:buFont typeface="Questrial"/>
                <a:buNone/>
              </a:pPr>
              <a:t>‹#›</a:t>
            </a:fld>
            <a:endParaRPr lang="en-US" sz="1200" b="0" i="0" u="none" strike="noStrike" cap="none" baseline="0">
              <a:solidFill>
                <a:srgbClr val="A6A3A3"/>
              </a:solidFill>
              <a:latin typeface="Questrial"/>
              <a:ea typeface="Questrial"/>
              <a:cs typeface="Questrial"/>
              <a:sym typeface="Quest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3.emf"/><Relationship Id="rId5" Type="http://schemas.openxmlformats.org/officeDocument/2006/relationships/image" Target="../media/image17.emf"/><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17.emf"/><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emf"/></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7.emf"/><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body" idx="1"/>
          </p:nvPr>
        </p:nvSpPr>
        <p:spPr>
          <a:xfrm>
            <a:off x="685800" y="568625"/>
            <a:ext cx="7772400" cy="2451900"/>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6000" b="1" i="0" u="none" strike="noStrike" cap="none" baseline="0" dirty="0">
                <a:solidFill>
                  <a:schemeClr val="accent1"/>
                </a:solidFill>
                <a:latin typeface="Century Gothic" pitchFamily="34" charset="0"/>
                <a:sym typeface="Questrial"/>
              </a:rPr>
              <a:t>Coastal Texas Water Resources II</a:t>
            </a:r>
          </a:p>
        </p:txBody>
      </p:sp>
      <p:sp>
        <p:nvSpPr>
          <p:cNvPr id="81" name="Shape 81"/>
          <p:cNvSpPr txBox="1">
            <a:spLocks noGrp="1"/>
          </p:cNvSpPr>
          <p:nvPr>
            <p:ph type="body" idx="2"/>
          </p:nvPr>
        </p:nvSpPr>
        <p:spPr>
          <a:xfrm>
            <a:off x="2590800" y="5358375"/>
            <a:ext cx="3886197" cy="3692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A5A5A5"/>
              </a:buClr>
              <a:buSzPct val="25000"/>
              <a:buFont typeface="Arial"/>
              <a:buNone/>
            </a:pPr>
            <a:r>
              <a:rPr lang="en-US" sz="1800" b="0" i="0" u="none" strike="noStrike" cap="none" baseline="0" dirty="0">
                <a:solidFill>
                  <a:srgbClr val="A5A5A5"/>
                </a:solidFill>
                <a:latin typeface="Century Gothic" pitchFamily="34" charset="0"/>
                <a:sym typeface="Questrial"/>
              </a:rPr>
              <a:t>Elaina </a:t>
            </a:r>
            <a:r>
              <a:rPr lang="en-US" sz="1800" b="0" i="0" u="none" strike="noStrike" cap="none" baseline="0" dirty="0" err="1">
                <a:solidFill>
                  <a:srgbClr val="A5A5A5"/>
                </a:solidFill>
                <a:latin typeface="Century Gothic" pitchFamily="34" charset="0"/>
                <a:sym typeface="Questrial"/>
              </a:rPr>
              <a:t>Gonsoroski</a:t>
            </a:r>
            <a:r>
              <a:rPr lang="en-US" sz="1800" b="0" i="0" u="none" strike="noStrike" cap="none" baseline="0" dirty="0">
                <a:solidFill>
                  <a:srgbClr val="A5A5A5"/>
                </a:solidFill>
                <a:latin typeface="Century Gothic" pitchFamily="34" charset="0"/>
                <a:sym typeface="Questrial"/>
              </a:rPr>
              <a:t> (Project Lead)</a:t>
            </a:r>
          </a:p>
        </p:txBody>
      </p:sp>
      <p:sp>
        <p:nvSpPr>
          <p:cNvPr id="82" name="Shape 82"/>
          <p:cNvSpPr txBox="1">
            <a:spLocks noGrp="1"/>
          </p:cNvSpPr>
          <p:nvPr>
            <p:ph type="body" idx="3"/>
          </p:nvPr>
        </p:nvSpPr>
        <p:spPr>
          <a:xfrm>
            <a:off x="2590800" y="5751576"/>
            <a:ext cx="3886200" cy="36933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A5A5A5"/>
              </a:buClr>
              <a:buSzPct val="25000"/>
              <a:buFont typeface="Arial"/>
              <a:buNone/>
            </a:pPr>
            <a:r>
              <a:rPr lang="en-US" sz="1800" b="0" i="0" u="none" strike="noStrike" cap="none" baseline="0" dirty="0" err="1">
                <a:solidFill>
                  <a:srgbClr val="A5A5A5"/>
                </a:solidFill>
                <a:latin typeface="Century Gothic" pitchFamily="34" charset="0"/>
                <a:sym typeface="Questrial"/>
              </a:rPr>
              <a:t>Vishal</a:t>
            </a:r>
            <a:r>
              <a:rPr lang="en-US" sz="1800" b="0" i="0" u="none" strike="noStrike" cap="none" baseline="0" dirty="0">
                <a:solidFill>
                  <a:srgbClr val="A5A5A5"/>
                </a:solidFill>
                <a:latin typeface="Century Gothic" pitchFamily="34" charset="0"/>
                <a:sym typeface="Questrial"/>
              </a:rPr>
              <a:t> </a:t>
            </a:r>
            <a:r>
              <a:rPr lang="en-US" sz="1800" b="0" i="0" u="none" strike="noStrike" cap="none" baseline="0" dirty="0" err="1">
                <a:solidFill>
                  <a:srgbClr val="A5A5A5"/>
                </a:solidFill>
                <a:latin typeface="Century Gothic" pitchFamily="34" charset="0"/>
                <a:sym typeface="Questrial"/>
              </a:rPr>
              <a:t>Arya</a:t>
            </a:r>
            <a:endParaRPr lang="en-US" sz="1800" b="0" i="0" u="none" strike="noStrike" cap="none" baseline="0" dirty="0">
              <a:solidFill>
                <a:srgbClr val="A5A5A5"/>
              </a:solidFill>
              <a:latin typeface="Century Gothic" pitchFamily="34" charset="0"/>
              <a:sym typeface="Questrial"/>
            </a:endParaRPr>
          </a:p>
        </p:txBody>
      </p:sp>
      <p:sp>
        <p:nvSpPr>
          <p:cNvPr id="83" name="Shape 83"/>
          <p:cNvSpPr txBox="1">
            <a:spLocks noGrp="1"/>
          </p:cNvSpPr>
          <p:nvPr>
            <p:ph type="body" idx="4"/>
          </p:nvPr>
        </p:nvSpPr>
        <p:spPr>
          <a:xfrm>
            <a:off x="2590800" y="6153912"/>
            <a:ext cx="3886200" cy="36933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A5A5A5"/>
              </a:buClr>
              <a:buSzPct val="25000"/>
              <a:buFont typeface="Arial"/>
              <a:buNone/>
            </a:pPr>
            <a:r>
              <a:rPr lang="en-US" sz="1800" b="0" i="0" u="none" strike="noStrike" cap="none" baseline="0" dirty="0">
                <a:solidFill>
                  <a:srgbClr val="A5A5A5"/>
                </a:solidFill>
                <a:latin typeface="Century Gothic" pitchFamily="34" charset="0"/>
                <a:sym typeface="Questrial"/>
              </a:rPr>
              <a:t>Jennifer Boyd</a:t>
            </a:r>
          </a:p>
        </p:txBody>
      </p:sp>
      <p:sp>
        <p:nvSpPr>
          <p:cNvPr id="84" name="Shape 84"/>
          <p:cNvSpPr txBox="1">
            <a:spLocks noGrp="1"/>
          </p:cNvSpPr>
          <p:nvPr>
            <p:ph type="body" idx="5"/>
          </p:nvPr>
        </p:nvSpPr>
        <p:spPr>
          <a:xfrm>
            <a:off x="1143000" y="3194301"/>
            <a:ext cx="6858000" cy="7407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b="0" i="1" u="none" strike="noStrike" cap="none" baseline="0" dirty="0">
                <a:solidFill>
                  <a:schemeClr val="dk1"/>
                </a:solidFill>
                <a:latin typeface="Century Gothic" pitchFamily="34" charset="0"/>
                <a:sym typeface="Questrial"/>
              </a:rPr>
              <a:t>Using NASA Earth Observations to Assess </a:t>
            </a:r>
            <a:r>
              <a:rPr lang="en-US" sz="2800" b="0" i="1" u="none" strike="noStrike" cap="none" baseline="0" dirty="0" smtClean="0">
                <a:solidFill>
                  <a:schemeClr val="dk1"/>
                </a:solidFill>
                <a:latin typeface="Century Gothic" pitchFamily="34" charset="0"/>
                <a:sym typeface="Questrial"/>
              </a:rPr>
              <a:t>Laguna </a:t>
            </a:r>
            <a:r>
              <a:rPr lang="en-US" sz="2800" b="0" i="1" u="none" strike="noStrike" cap="none" baseline="0" dirty="0">
                <a:solidFill>
                  <a:schemeClr val="dk1"/>
                </a:solidFill>
                <a:latin typeface="Century Gothic" pitchFamily="34" charset="0"/>
                <a:sym typeface="Questrial"/>
              </a:rPr>
              <a:t>Madre </a:t>
            </a:r>
            <a:r>
              <a:rPr lang="en-US" sz="2800" b="0" i="1" u="none" strike="noStrike" cap="none" baseline="0" dirty="0" smtClean="0">
                <a:solidFill>
                  <a:schemeClr val="dk1"/>
                </a:solidFill>
                <a:latin typeface="Century Gothic" pitchFamily="34" charset="0"/>
                <a:sym typeface="Questrial"/>
              </a:rPr>
              <a:t>Water Conditions</a:t>
            </a:r>
            <a:r>
              <a:rPr lang="en-US" sz="2800" b="0" i="1" u="none" strike="noStrike" cap="none" dirty="0" smtClean="0">
                <a:solidFill>
                  <a:schemeClr val="dk1"/>
                </a:solidFill>
                <a:latin typeface="Century Gothic" pitchFamily="34" charset="0"/>
                <a:sym typeface="Questrial"/>
              </a:rPr>
              <a:t> </a:t>
            </a:r>
            <a:r>
              <a:rPr lang="en-US" sz="2800" b="0" i="1" u="none" strike="noStrike" cap="none" baseline="0" dirty="0" smtClean="0">
                <a:solidFill>
                  <a:schemeClr val="dk1"/>
                </a:solidFill>
                <a:latin typeface="Century Gothic" pitchFamily="34" charset="0"/>
                <a:sym typeface="Questrial"/>
              </a:rPr>
              <a:t>through </a:t>
            </a:r>
            <a:r>
              <a:rPr lang="en-US" sz="2800" b="0" i="1" u="none" strike="noStrike" cap="none" baseline="0" dirty="0">
                <a:solidFill>
                  <a:schemeClr val="dk1"/>
                </a:solidFill>
                <a:latin typeface="Century Gothic" pitchFamily="34" charset="0"/>
                <a:sym typeface="Questrial"/>
              </a:rPr>
              <a:t>Land Cover Mapping and Thermal Analysis</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Shape 177"/>
          <p:cNvSpPr txBox="1">
            <a:spLocks noGrp="1"/>
          </p:cNvSpPr>
          <p:nvPr>
            <p:ph type="body" idx="2"/>
          </p:nvPr>
        </p:nvSpPr>
        <p:spPr>
          <a:xfrm>
            <a:off x="1615750" y="152400"/>
            <a:ext cx="6406800" cy="8381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i="0" u="none" strike="noStrike" cap="none" baseline="0" dirty="0">
                <a:solidFill>
                  <a:schemeClr val="accent1"/>
                </a:solidFill>
                <a:latin typeface="Century Gothic" pitchFamily="34" charset="0"/>
                <a:sym typeface="Questrial"/>
              </a:rPr>
              <a:t>Accuracy</a:t>
            </a:r>
            <a:r>
              <a:rPr lang="en-US" sz="4000" i="0" u="none" strike="noStrike" cap="none" baseline="0" dirty="0">
                <a:solidFill>
                  <a:schemeClr val="accent1"/>
                </a:solidFill>
                <a:sym typeface="Questrial"/>
              </a:rPr>
              <a:t> Assessments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4010362"/>
            <a:ext cx="4038095" cy="2695238"/>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756039587"/>
              </p:ext>
            </p:extLst>
          </p:nvPr>
        </p:nvGraphicFramePr>
        <p:xfrm>
          <a:off x="457200" y="1894840"/>
          <a:ext cx="8382000" cy="1686560"/>
        </p:xfrm>
        <a:graphic>
          <a:graphicData uri="http://schemas.openxmlformats.org/drawingml/2006/table">
            <a:tbl>
              <a:tblPr firstRow="1" bandRow="1">
                <a:tableStyleId>{4340FA66-CEAC-410B-B92E-7DBEFA95814F}</a:tableStyleId>
              </a:tblPr>
              <a:tblGrid>
                <a:gridCol w="1341120"/>
                <a:gridCol w="1341120"/>
                <a:gridCol w="1341120"/>
                <a:gridCol w="1341120"/>
                <a:gridCol w="1341120"/>
                <a:gridCol w="1676400"/>
              </a:tblGrid>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dirty="0" smtClean="0"/>
                        <a:t>Overall Classification</a:t>
                      </a:r>
                      <a:r>
                        <a:rPr lang="en-US" baseline="0" dirty="0" smtClean="0"/>
                        <a:t> </a:t>
                      </a:r>
                      <a:r>
                        <a:rPr lang="en-US" dirty="0" smtClean="0"/>
                        <a:t>Accuracy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dirty="0" smtClean="0"/>
                        <a:t>Overall Kappa Statistics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dirty="0" smtClean="0"/>
                        <a:t>Mesquite Tree</a:t>
                      </a:r>
                      <a:r>
                        <a:rPr lang="en-US" baseline="0" dirty="0" smtClean="0"/>
                        <a:t> Class – Producer’s Accuracy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dirty="0" smtClean="0"/>
                        <a:t>Mesquite Tree Class</a:t>
                      </a:r>
                      <a:r>
                        <a:rPr lang="en-US" baseline="0" dirty="0" smtClean="0"/>
                        <a:t> – User’s Accuracy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dirty="0" smtClean="0"/>
                        <a:t>Mesquite Tree Class – Kappa Statistics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370840">
                <a:tc>
                  <a:txBody>
                    <a:bodyPr/>
                    <a:lstStyle/>
                    <a:p>
                      <a:r>
                        <a:rPr lang="en-US" dirty="0" smtClean="0">
                          <a:solidFill>
                            <a:schemeClr val="bg2">
                              <a:lumMod val="75000"/>
                            </a:schemeClr>
                          </a:solidFill>
                        </a:rPr>
                        <a:t>Jul</a:t>
                      </a:r>
                      <a:r>
                        <a:rPr lang="en-US" baseline="0" dirty="0" smtClean="0">
                          <a:solidFill>
                            <a:schemeClr val="bg2">
                              <a:lumMod val="75000"/>
                            </a:schemeClr>
                          </a:solidFill>
                        </a:rPr>
                        <a:t> 29, 1986</a:t>
                      </a:r>
                      <a:endParaRPr lang="en-US"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solidFill>
                            <a:schemeClr val="bg2">
                              <a:lumMod val="75000"/>
                            </a:schemeClr>
                          </a:solidFill>
                        </a:rPr>
                        <a:t>63.1 %</a:t>
                      </a:r>
                      <a:endParaRPr lang="en-US"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solidFill>
                            <a:schemeClr val="bg2">
                              <a:lumMod val="75000"/>
                            </a:schemeClr>
                          </a:solidFill>
                        </a:rPr>
                        <a:t>0.59</a:t>
                      </a:r>
                      <a:endParaRPr lang="en-US"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solidFill>
                            <a:schemeClr val="bg2">
                              <a:lumMod val="75000"/>
                            </a:schemeClr>
                          </a:solidFill>
                        </a:rPr>
                        <a:t>80.8%</a:t>
                      </a:r>
                      <a:endParaRPr lang="en-US"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solidFill>
                            <a:schemeClr val="bg2">
                              <a:lumMod val="75000"/>
                            </a:schemeClr>
                          </a:solidFill>
                        </a:rPr>
                        <a:t>84.0%</a:t>
                      </a:r>
                      <a:endParaRPr lang="en-US"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solidFill>
                            <a:schemeClr val="bg2">
                              <a:lumMod val="75000"/>
                            </a:schemeClr>
                          </a:solidFill>
                        </a:rPr>
                        <a:t>0.82</a:t>
                      </a:r>
                      <a:endParaRPr lang="en-US"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solidFill>
                            <a:schemeClr val="bg2">
                              <a:lumMod val="75000"/>
                            </a:schemeClr>
                          </a:solidFill>
                        </a:rPr>
                        <a:t>Sep</a:t>
                      </a:r>
                      <a:r>
                        <a:rPr lang="en-US" baseline="0" dirty="0" smtClean="0">
                          <a:solidFill>
                            <a:schemeClr val="bg2">
                              <a:lumMod val="75000"/>
                            </a:schemeClr>
                          </a:solidFill>
                        </a:rPr>
                        <a:t> 5, 2000</a:t>
                      </a:r>
                      <a:endParaRPr lang="en-US"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solidFill>
                            <a:schemeClr val="bg2">
                              <a:lumMod val="75000"/>
                            </a:schemeClr>
                          </a:solidFill>
                        </a:rPr>
                        <a:t>58.9%</a:t>
                      </a:r>
                      <a:endParaRPr lang="en-US"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solidFill>
                            <a:schemeClr val="bg2">
                              <a:lumMod val="75000"/>
                            </a:schemeClr>
                          </a:solidFill>
                        </a:rPr>
                        <a:t>0.53</a:t>
                      </a:r>
                      <a:endParaRPr lang="en-US"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solidFill>
                            <a:schemeClr val="bg2">
                              <a:lumMod val="75000"/>
                            </a:schemeClr>
                          </a:solidFill>
                        </a:rPr>
                        <a:t>48.7%</a:t>
                      </a:r>
                      <a:endParaRPr lang="en-US"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solidFill>
                            <a:schemeClr val="bg2">
                              <a:lumMod val="75000"/>
                            </a:schemeClr>
                          </a:solidFill>
                        </a:rPr>
                        <a:t>86.4%</a:t>
                      </a:r>
                      <a:endParaRPr lang="en-US"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solidFill>
                            <a:schemeClr val="bg2">
                              <a:lumMod val="75000"/>
                            </a:schemeClr>
                          </a:solidFill>
                        </a:rPr>
                        <a:t>0.84</a:t>
                      </a:r>
                      <a:endParaRPr lang="en-US" dirty="0">
                        <a:solidFill>
                          <a:schemeClr val="bg2">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TextBox 5"/>
          <p:cNvSpPr txBox="1"/>
          <p:nvPr/>
        </p:nvSpPr>
        <p:spPr>
          <a:xfrm>
            <a:off x="1066800" y="1262390"/>
            <a:ext cx="6858000" cy="523220"/>
          </a:xfrm>
          <a:prstGeom prst="rect">
            <a:avLst/>
          </a:prstGeom>
          <a:noFill/>
        </p:spPr>
        <p:txBody>
          <a:bodyPr wrap="square" rtlCol="0">
            <a:spAutoFit/>
          </a:bodyPr>
          <a:lstStyle/>
          <a:p>
            <a:pPr algn="ctr"/>
            <a:r>
              <a:rPr lang="en-US" b="1" dirty="0">
                <a:solidFill>
                  <a:schemeClr val="accent1"/>
                </a:solidFill>
                <a:latin typeface="Century Gothic" panose="020B0502020202020204" pitchFamily="34" charset="0"/>
              </a:rPr>
              <a:t>LULC - Accuracy Totals - </a:t>
            </a:r>
            <a:r>
              <a:rPr lang="en-US" b="1" dirty="0" smtClean="0">
                <a:solidFill>
                  <a:schemeClr val="accent1"/>
                </a:solidFill>
                <a:latin typeface="Century Gothic" panose="020B0502020202020204" pitchFamily="34" charset="0"/>
              </a:rPr>
              <a:t>Equalized </a:t>
            </a:r>
            <a:r>
              <a:rPr lang="en-US" b="1" dirty="0">
                <a:solidFill>
                  <a:schemeClr val="accent1"/>
                </a:solidFill>
                <a:latin typeface="Century Gothic" panose="020B0502020202020204" pitchFamily="34" charset="0"/>
              </a:rPr>
              <a:t>Random</a:t>
            </a:r>
          </a:p>
          <a:p>
            <a:pPr algn="ctr"/>
            <a:r>
              <a:rPr lang="en-US" b="1" dirty="0">
                <a:solidFill>
                  <a:schemeClr val="accent1"/>
                </a:solidFill>
                <a:latin typeface="Century Gothic" panose="020B0502020202020204" pitchFamily="34" charset="0"/>
              </a:rPr>
              <a:t>25 Points per Class </a:t>
            </a:r>
            <a:endParaRPr lang="en-US" dirty="0"/>
          </a:p>
        </p:txBody>
      </p:sp>
      <p:sp>
        <p:nvSpPr>
          <p:cNvPr id="7" name="TextBox 6"/>
          <p:cNvSpPr txBox="1"/>
          <p:nvPr/>
        </p:nvSpPr>
        <p:spPr>
          <a:xfrm>
            <a:off x="4648200" y="1524000"/>
            <a:ext cx="3276600" cy="304800"/>
          </a:xfrm>
          <a:prstGeom prst="rect">
            <a:avLst/>
          </a:prstGeom>
          <a:noFill/>
        </p:spPr>
        <p:txBody>
          <a:bodyPr wrap="square" rtlCol="0">
            <a:spAutoFit/>
          </a:bodyPr>
          <a:lstStyle/>
          <a:p>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4138781"/>
            <a:ext cx="3352800" cy="2438400"/>
          </a:xfrm>
          <a:prstGeom prst="rect">
            <a:avLst/>
          </a:prstGeom>
        </p:spPr>
      </p:pic>
      <p:sp>
        <p:nvSpPr>
          <p:cNvPr id="12" name="Shape 102"/>
          <p:cNvSpPr txBox="1">
            <a:spLocks noGrp="1"/>
          </p:cNvSpPr>
          <p:nvPr>
            <p:ph type="body" idx="3"/>
          </p:nvPr>
        </p:nvSpPr>
        <p:spPr>
          <a:xfrm>
            <a:off x="4889310" y="6096000"/>
            <a:ext cx="3384645" cy="48118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585454"/>
              </a:buClr>
              <a:buSzPct val="25000"/>
              <a:buFont typeface="Arial"/>
              <a:buNone/>
            </a:pPr>
            <a:r>
              <a:rPr lang="en-US" sz="1200" b="0" i="0" u="none" strike="noStrike" cap="none" baseline="0" dirty="0">
                <a:solidFill>
                  <a:schemeClr val="lt1"/>
                </a:solidFill>
                <a:latin typeface="Century Gothic" pitchFamily="34" charset="0"/>
                <a:sym typeface="Questrial"/>
              </a:rPr>
              <a:t>Honey Mesquite Tree( Image credit: National Park Service)</a:t>
            </a:r>
          </a:p>
        </p:txBody>
      </p:sp>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body" idx="1"/>
          </p:nvPr>
        </p:nvSpPr>
        <p:spPr>
          <a:xfrm>
            <a:off x="304801" y="304800"/>
            <a:ext cx="8610599" cy="1295401"/>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i="0" u="none" strike="noStrike" cap="none" baseline="0" dirty="0">
                <a:solidFill>
                  <a:schemeClr val="accent1"/>
                </a:solidFill>
                <a:latin typeface="Century Gothic" pitchFamily="34" charset="0"/>
                <a:sym typeface="Questrial"/>
              </a:rPr>
              <a:t>Normalized Difference Vegetation Index (NDVI) Methodology</a:t>
            </a:r>
          </a:p>
        </p:txBody>
      </p:sp>
      <p:sp>
        <p:nvSpPr>
          <p:cNvPr id="184" name="Shape 184"/>
          <p:cNvSpPr txBox="1"/>
          <p:nvPr/>
        </p:nvSpPr>
        <p:spPr>
          <a:xfrm>
            <a:off x="861779" y="5486400"/>
            <a:ext cx="2895600" cy="675696"/>
          </a:xfrm>
          <a:prstGeom prst="rect">
            <a:avLst/>
          </a:prstGeom>
          <a:blipFill rotWithShape="1">
            <a:blip r:embed="rId3">
              <a:alphaModFix/>
            </a:blip>
            <a:stretch>
              <a:fillRect/>
            </a:stretch>
          </a:blip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baseline="0">
                <a:solidFill>
                  <a:srgbClr val="000000"/>
                </a:solidFill>
                <a:latin typeface="Century Gothic" pitchFamily="34" charset="0"/>
                <a:sym typeface="Arial"/>
              </a:rPr>
              <a:t> </a:t>
            </a:r>
          </a:p>
        </p:txBody>
      </p:sp>
      <p:sp>
        <p:nvSpPr>
          <p:cNvPr id="185" name="Shape 185"/>
          <p:cNvSpPr/>
          <p:nvPr/>
        </p:nvSpPr>
        <p:spPr>
          <a:xfrm>
            <a:off x="2042881" y="4768596"/>
            <a:ext cx="533399" cy="597408"/>
          </a:xfrm>
          <a:prstGeom prst="downArrow">
            <a:avLst>
              <a:gd name="adj1" fmla="val 50000"/>
              <a:gd name="adj2" fmla="val 50000"/>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endParaRPr>
          </a:p>
        </p:txBody>
      </p:sp>
      <p:sp>
        <p:nvSpPr>
          <p:cNvPr id="186" name="Shape 186"/>
          <p:cNvSpPr txBox="1"/>
          <p:nvPr/>
        </p:nvSpPr>
        <p:spPr>
          <a:xfrm>
            <a:off x="1066800" y="3962400"/>
            <a:ext cx="2362200" cy="7078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2000" b="0" i="0" u="none" strike="noStrike" cap="none" baseline="0">
                <a:solidFill>
                  <a:schemeClr val="lt1"/>
                </a:solidFill>
                <a:latin typeface="Century Gothic" pitchFamily="34" charset="0"/>
                <a:ea typeface="Questrial"/>
                <a:cs typeface="Questrial"/>
                <a:sym typeface="Questrial"/>
              </a:rPr>
              <a:t>Landsat 5 Bands  3 and 4</a:t>
            </a:r>
          </a:p>
        </p:txBody>
      </p:sp>
      <p:pic>
        <p:nvPicPr>
          <p:cNvPr id="187" name="Shape 187"/>
          <p:cNvPicPr preferRelativeResize="0"/>
          <p:nvPr/>
        </p:nvPicPr>
        <p:blipFill rotWithShape="1">
          <a:blip r:embed="rId4">
            <a:alphaModFix/>
          </a:blip>
          <a:srcRect/>
          <a:stretch/>
        </p:blipFill>
        <p:spPr>
          <a:xfrm>
            <a:off x="838200" y="2133600"/>
            <a:ext cx="2942762" cy="1676200"/>
          </a:xfrm>
          <a:prstGeom prst="rect">
            <a:avLst/>
          </a:prstGeom>
          <a:noFill/>
          <a:ln>
            <a:noFill/>
          </a:ln>
        </p:spPr>
      </p:pic>
      <p:graphicFrame>
        <p:nvGraphicFramePr>
          <p:cNvPr id="188" name="Shape 188"/>
          <p:cNvGraphicFramePr/>
          <p:nvPr/>
        </p:nvGraphicFramePr>
        <p:xfrm>
          <a:off x="4114800" y="4261196"/>
          <a:ext cx="4876800" cy="1968300"/>
        </p:xfrm>
        <a:graphic>
          <a:graphicData uri="http://schemas.openxmlformats.org/drawingml/2006/table">
            <a:tbl>
              <a:tblPr firstRow="1" bandRow="1">
                <a:noFill/>
                <a:tableStyleId>{4340FA66-CEAC-410B-B92E-7DBEFA95814F}</a:tableStyleId>
              </a:tblPr>
              <a:tblGrid>
                <a:gridCol w="2438400"/>
                <a:gridCol w="2438400"/>
              </a:tblGrid>
              <a:tr h="633625">
                <a:tc>
                  <a:txBody>
                    <a:bodyPr/>
                    <a:lstStyle/>
                    <a:p>
                      <a:pPr marL="0" marR="0" lvl="0" indent="0" algn="l" rtl="0">
                        <a:lnSpc>
                          <a:spcPct val="100000"/>
                        </a:lnSpc>
                        <a:spcBef>
                          <a:spcPts val="0"/>
                        </a:spcBef>
                        <a:spcAft>
                          <a:spcPts val="0"/>
                        </a:spcAft>
                        <a:buClr>
                          <a:schemeClr val="lt1"/>
                        </a:buClr>
                        <a:buSzPct val="25000"/>
                        <a:buFont typeface="Questrial"/>
                        <a:buNone/>
                      </a:pPr>
                      <a:r>
                        <a:rPr lang="en-US" sz="2000" u="none" strike="noStrike" cap="none" baseline="0">
                          <a:solidFill>
                            <a:schemeClr val="lt1"/>
                          </a:solidFill>
                          <a:latin typeface="Questrial"/>
                          <a:ea typeface="Questrial"/>
                          <a:cs typeface="Questrial"/>
                          <a:sym typeface="Questrial"/>
                        </a:rPr>
                        <a:t>Band</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lt1"/>
                        </a:buClr>
                        <a:buSzPct val="25000"/>
                        <a:buFont typeface="Questrial"/>
                        <a:buNone/>
                      </a:pPr>
                      <a:r>
                        <a:rPr lang="en-US" sz="2000" u="none" strike="noStrike" cap="none" baseline="0">
                          <a:solidFill>
                            <a:schemeClr val="lt1"/>
                          </a:solidFill>
                          <a:latin typeface="Questrial"/>
                          <a:ea typeface="Questrial"/>
                          <a:cs typeface="Questrial"/>
                          <a:sym typeface="Questrial"/>
                        </a:rPr>
                        <a:t>Wavelength</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633625">
                <a:tc>
                  <a:txBody>
                    <a:bodyPr/>
                    <a:lstStyle/>
                    <a:p>
                      <a:pPr marL="0" marR="0" lvl="0" indent="0" algn="l" rtl="0">
                        <a:lnSpc>
                          <a:spcPct val="100000"/>
                        </a:lnSpc>
                        <a:spcBef>
                          <a:spcPts val="0"/>
                        </a:spcBef>
                        <a:spcAft>
                          <a:spcPts val="0"/>
                        </a:spcAft>
                        <a:buClr>
                          <a:srgbClr val="585454"/>
                        </a:buClr>
                        <a:buSzPct val="25000"/>
                        <a:buFont typeface="Questrial"/>
                        <a:buNone/>
                      </a:pPr>
                      <a:r>
                        <a:rPr lang="en-US" sz="2000" u="none" strike="noStrike" cap="none" baseline="0">
                          <a:solidFill>
                            <a:srgbClr val="585454"/>
                          </a:solidFill>
                          <a:latin typeface="Questrial"/>
                          <a:ea typeface="Questrial"/>
                          <a:cs typeface="Questrial"/>
                          <a:sym typeface="Questrial"/>
                        </a:rPr>
                        <a:t>Band 3 - Red</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585454"/>
                        </a:buClr>
                        <a:buSzPct val="25000"/>
                        <a:buFont typeface="Questrial"/>
                        <a:buNone/>
                      </a:pPr>
                      <a:r>
                        <a:rPr lang="en-US" sz="2000" u="none" strike="noStrike" cap="none" baseline="0">
                          <a:solidFill>
                            <a:srgbClr val="585454"/>
                          </a:solidFill>
                          <a:latin typeface="Questrial"/>
                          <a:ea typeface="Questrial"/>
                          <a:cs typeface="Questrial"/>
                          <a:sym typeface="Questrial"/>
                        </a:rPr>
                        <a:t>0.63 µm – 0.69 µm</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633625">
                <a:tc>
                  <a:txBody>
                    <a:bodyPr/>
                    <a:lstStyle/>
                    <a:p>
                      <a:pPr marL="0" marR="0" lvl="0" indent="0" algn="l" rtl="0">
                        <a:lnSpc>
                          <a:spcPct val="100000"/>
                        </a:lnSpc>
                        <a:spcBef>
                          <a:spcPts val="0"/>
                        </a:spcBef>
                        <a:spcAft>
                          <a:spcPts val="0"/>
                        </a:spcAft>
                        <a:buClr>
                          <a:srgbClr val="585454"/>
                        </a:buClr>
                        <a:buSzPct val="25000"/>
                        <a:buFont typeface="Questrial"/>
                        <a:buNone/>
                      </a:pPr>
                      <a:r>
                        <a:rPr lang="en-US" sz="2000" u="none" strike="noStrike" cap="none" baseline="0">
                          <a:solidFill>
                            <a:srgbClr val="585454"/>
                          </a:solidFill>
                          <a:latin typeface="Questrial"/>
                          <a:ea typeface="Questrial"/>
                          <a:cs typeface="Questrial"/>
                          <a:sym typeface="Questrial"/>
                        </a:rPr>
                        <a:t>Band 4 – Near Infrared (NIR)</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585454"/>
                        </a:buClr>
                        <a:buSzPct val="25000"/>
                        <a:buFont typeface="Questrial"/>
                        <a:buNone/>
                      </a:pPr>
                      <a:r>
                        <a:rPr lang="en-US" sz="2000" u="none" strike="noStrike" cap="none" baseline="0">
                          <a:solidFill>
                            <a:srgbClr val="585454"/>
                          </a:solidFill>
                          <a:latin typeface="Questrial"/>
                          <a:ea typeface="Questrial"/>
                          <a:cs typeface="Questrial"/>
                          <a:sym typeface="Questrial"/>
                        </a:rPr>
                        <a:t>0.77 µm – 0.90 µm</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bl>
          </a:graphicData>
        </a:graphic>
      </p:graphicFrame>
      <p:sp>
        <p:nvSpPr>
          <p:cNvPr id="189" name="Shape 189"/>
          <p:cNvSpPr txBox="1"/>
          <p:nvPr/>
        </p:nvSpPr>
        <p:spPr>
          <a:xfrm>
            <a:off x="4495800" y="2438400"/>
            <a:ext cx="4267198" cy="120032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585454"/>
              </a:buClr>
              <a:buSzPct val="25000"/>
              <a:buFont typeface="Questrial"/>
              <a:buNone/>
            </a:pPr>
            <a:r>
              <a:rPr lang="en-US" sz="2400" b="0" i="0" u="none" strike="noStrike" cap="none" baseline="0" dirty="0">
                <a:solidFill>
                  <a:srgbClr val="585454"/>
                </a:solidFill>
                <a:latin typeface="Century Gothic" pitchFamily="34" charset="0"/>
                <a:ea typeface="Questrial"/>
                <a:cs typeface="Questrial"/>
                <a:sym typeface="Questrial"/>
              </a:rPr>
              <a:t>The </a:t>
            </a:r>
            <a:r>
              <a:rPr lang="en-US" sz="2400" b="1" i="0" u="none" strike="noStrike" cap="none" baseline="0" dirty="0">
                <a:solidFill>
                  <a:srgbClr val="585454"/>
                </a:solidFill>
                <a:latin typeface="Century Gothic" pitchFamily="34" charset="0"/>
                <a:ea typeface="Questrial"/>
                <a:cs typeface="Questrial"/>
                <a:sym typeface="Questrial"/>
              </a:rPr>
              <a:t>NDVI indicates the photosynthetic activity </a:t>
            </a:r>
            <a:r>
              <a:rPr lang="en-US" sz="2400" b="0" i="0" u="none" strike="noStrike" cap="none" baseline="0" dirty="0">
                <a:solidFill>
                  <a:srgbClr val="585454"/>
                </a:solidFill>
                <a:latin typeface="Century Gothic" pitchFamily="34" charset="0"/>
                <a:ea typeface="Questrial"/>
                <a:cs typeface="Questrial"/>
                <a:sym typeface="Questrial"/>
              </a:rPr>
              <a:t>of vegetation</a:t>
            </a:r>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4106" name="Picture 10"/>
          <p:cNvPicPr>
            <a:picLocks noChangeAspect="1" noChangeArrowheads="1"/>
          </p:cNvPicPr>
          <p:nvPr/>
        </p:nvPicPr>
        <p:blipFill>
          <a:blip r:embed="rId3"/>
          <a:srcRect/>
          <a:stretch>
            <a:fillRect/>
          </a:stretch>
        </p:blipFill>
        <p:spPr bwMode="auto">
          <a:xfrm>
            <a:off x="0" y="76200"/>
            <a:ext cx="4648200" cy="6781800"/>
          </a:xfrm>
          <a:prstGeom prst="rect">
            <a:avLst/>
          </a:prstGeom>
          <a:noFill/>
          <a:ln w="9525">
            <a:noFill/>
            <a:miter lim="800000"/>
            <a:headEnd/>
            <a:tailEnd/>
          </a:ln>
          <a:effectLst/>
        </p:spPr>
      </p:pic>
      <p:sp>
        <p:nvSpPr>
          <p:cNvPr id="2" name="TextBox 1"/>
          <p:cNvSpPr txBox="1"/>
          <p:nvPr/>
        </p:nvSpPr>
        <p:spPr>
          <a:xfrm>
            <a:off x="76201" y="6320135"/>
            <a:ext cx="2727325" cy="461665"/>
          </a:xfrm>
          <a:prstGeom prst="rect">
            <a:avLst/>
          </a:prstGeom>
          <a:noFill/>
        </p:spPr>
        <p:txBody>
          <a:bodyPr wrap="square" rtlCol="0">
            <a:spAutoFit/>
          </a:bodyPr>
          <a:lstStyle/>
          <a:p>
            <a:pPr algn="ctr"/>
            <a:r>
              <a:rPr lang="en-US" sz="2400" dirty="0" smtClean="0">
                <a:solidFill>
                  <a:schemeClr val="tx1"/>
                </a:solidFill>
                <a:latin typeface="Century Gothic" panose="020B0502020202020204" pitchFamily="34" charset="0"/>
              </a:rPr>
              <a:t>July 1986 NDVI</a:t>
            </a:r>
            <a:endParaRPr lang="en-US" sz="2400" dirty="0">
              <a:solidFill>
                <a:schemeClr val="tx1"/>
              </a:solidFill>
              <a:latin typeface="Century Gothic" panose="020B0502020202020204" pitchFamily="34" charset="0"/>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10065"/>
          <a:stretch/>
        </p:blipFill>
        <p:spPr>
          <a:xfrm>
            <a:off x="4378036" y="76200"/>
            <a:ext cx="4765964" cy="6705600"/>
          </a:xfrm>
          <a:prstGeom prst="rect">
            <a:avLst/>
          </a:prstGeom>
        </p:spPr>
      </p:pic>
      <p:pic>
        <p:nvPicPr>
          <p:cNvPr id="4109" name="Picture 13"/>
          <p:cNvPicPr>
            <a:picLocks noChangeAspect="1" noChangeArrowheads="1"/>
          </p:cNvPicPr>
          <p:nvPr/>
        </p:nvPicPr>
        <p:blipFill>
          <a:blip r:embed="rId5"/>
          <a:srcRect/>
          <a:stretch>
            <a:fillRect/>
          </a:stretch>
        </p:blipFill>
        <p:spPr bwMode="auto">
          <a:xfrm>
            <a:off x="7646987" y="2790825"/>
            <a:ext cx="1497013" cy="1933575"/>
          </a:xfrm>
          <a:prstGeom prst="rect">
            <a:avLst/>
          </a:prstGeom>
          <a:noFill/>
          <a:ln w="9525">
            <a:noFill/>
            <a:miter lim="800000"/>
            <a:headEnd/>
            <a:tailEnd/>
          </a:ln>
          <a:effectLst/>
        </p:spPr>
      </p:pic>
      <p:sp>
        <p:nvSpPr>
          <p:cNvPr id="9" name="TextBox 8"/>
          <p:cNvSpPr txBox="1"/>
          <p:nvPr/>
        </p:nvSpPr>
        <p:spPr>
          <a:xfrm>
            <a:off x="4111624" y="6320135"/>
            <a:ext cx="2727325" cy="461665"/>
          </a:xfrm>
          <a:prstGeom prst="rect">
            <a:avLst/>
          </a:prstGeom>
          <a:noFill/>
        </p:spPr>
        <p:txBody>
          <a:bodyPr wrap="square" rtlCol="0">
            <a:spAutoFit/>
          </a:bodyPr>
          <a:lstStyle/>
          <a:p>
            <a:pPr algn="ctr"/>
            <a:r>
              <a:rPr lang="en-US" sz="2400" dirty="0" smtClean="0">
                <a:solidFill>
                  <a:schemeClr val="tx1"/>
                </a:solidFill>
                <a:latin typeface="Century Gothic" panose="020B0502020202020204" pitchFamily="34" charset="0"/>
              </a:rPr>
              <a:t>July 1986 LULC</a:t>
            </a:r>
            <a:endParaRPr lang="en-US" sz="2400" dirty="0">
              <a:solidFill>
                <a:schemeClr val="tx1"/>
              </a:solidFill>
              <a:latin typeface="Century Gothic" panose="020B0502020202020204" pitchFamily="34" charset="0"/>
            </a:endParaRPr>
          </a:p>
        </p:txBody>
      </p:sp>
      <p:sp>
        <p:nvSpPr>
          <p:cNvPr id="195" name="Shape 195"/>
          <p:cNvSpPr txBox="1">
            <a:spLocks noGrp="1"/>
          </p:cNvSpPr>
          <p:nvPr>
            <p:ph type="body" idx="2"/>
          </p:nvPr>
        </p:nvSpPr>
        <p:spPr>
          <a:xfrm>
            <a:off x="2803526" y="0"/>
            <a:ext cx="3566158" cy="76200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i="0" u="none" strike="noStrike" cap="none" baseline="0" dirty="0">
                <a:solidFill>
                  <a:schemeClr val="accent1"/>
                </a:solidFill>
                <a:latin typeface="Questrial"/>
                <a:ea typeface="Questrial"/>
                <a:cs typeface="Questrial"/>
                <a:sym typeface="Questrial"/>
              </a:rPr>
              <a:t>NDVI </a:t>
            </a:r>
            <a:r>
              <a:rPr lang="en-US" sz="4000" b="1" i="0" u="none" strike="noStrike" cap="none" baseline="0" dirty="0">
                <a:solidFill>
                  <a:schemeClr val="accent1"/>
                </a:solidFill>
                <a:latin typeface="Century Gothic" pitchFamily="34" charset="0"/>
                <a:sym typeface="Questrial"/>
              </a:rPr>
              <a:t>Results</a:t>
            </a:r>
            <a:r>
              <a:rPr lang="en-US" sz="4000" b="1" i="0" u="none" strike="noStrike" cap="none" baseline="0" dirty="0">
                <a:solidFill>
                  <a:schemeClr val="accent1"/>
                </a:solidFill>
                <a:latin typeface="Questrial"/>
                <a:ea typeface="Questrial"/>
                <a:cs typeface="Questrial"/>
                <a:sym typeface="Questrial"/>
              </a:rPr>
              <a:t> </a:t>
            </a:r>
          </a:p>
        </p:txBody>
      </p:sp>
      <p:pic>
        <p:nvPicPr>
          <p:cNvPr id="4105" name="Picture 9"/>
          <p:cNvPicPr>
            <a:picLocks noChangeAspect="1" noChangeArrowheads="1"/>
          </p:cNvPicPr>
          <p:nvPr/>
        </p:nvPicPr>
        <p:blipFill>
          <a:blip r:embed="rId6"/>
          <a:srcRect/>
          <a:stretch>
            <a:fillRect/>
          </a:stretch>
        </p:blipFill>
        <p:spPr bwMode="auto">
          <a:xfrm>
            <a:off x="3068090" y="3097209"/>
            <a:ext cx="1889671" cy="1246191"/>
          </a:xfrm>
          <a:prstGeom prst="rect">
            <a:avLst/>
          </a:prstGeom>
          <a:noFill/>
          <a:ln w="9525">
            <a:noFill/>
            <a:miter lim="800000"/>
            <a:headEnd/>
            <a:tailEnd/>
          </a:ln>
          <a:effectLst/>
        </p:spPr>
      </p:pic>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body" idx="1"/>
          </p:nvPr>
        </p:nvSpPr>
        <p:spPr>
          <a:xfrm>
            <a:off x="624839" y="304800"/>
            <a:ext cx="8138161" cy="144780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i="0" u="none" strike="noStrike" cap="none" baseline="0" dirty="0">
                <a:solidFill>
                  <a:schemeClr val="accent1"/>
                </a:solidFill>
                <a:latin typeface="Century Gothic" pitchFamily="34" charset="0"/>
                <a:sym typeface="Questrial"/>
              </a:rPr>
              <a:t>Normalized Difference Infrared Index (NDII) Methodology</a:t>
            </a:r>
          </a:p>
        </p:txBody>
      </p:sp>
      <p:sp>
        <p:nvSpPr>
          <p:cNvPr id="201" name="Shape 201"/>
          <p:cNvSpPr txBox="1"/>
          <p:nvPr/>
        </p:nvSpPr>
        <p:spPr>
          <a:xfrm>
            <a:off x="838199" y="5486400"/>
            <a:ext cx="2895600" cy="675696"/>
          </a:xfrm>
          <a:prstGeom prst="rect">
            <a:avLst/>
          </a:prstGeom>
          <a:blipFill rotWithShape="1">
            <a:blip r:embed="rId3">
              <a:alphaModFix/>
            </a:blip>
            <a:stretch>
              <a:fillRect/>
            </a:stretch>
          </a:blip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baseline="0">
                <a:solidFill>
                  <a:srgbClr val="000000"/>
                </a:solidFill>
                <a:latin typeface="Century Gothic" pitchFamily="34" charset="0"/>
                <a:sym typeface="Arial"/>
              </a:rPr>
              <a:t> </a:t>
            </a:r>
          </a:p>
        </p:txBody>
      </p:sp>
      <p:sp>
        <p:nvSpPr>
          <p:cNvPr id="202" name="Shape 202"/>
          <p:cNvSpPr txBox="1"/>
          <p:nvPr/>
        </p:nvSpPr>
        <p:spPr>
          <a:xfrm>
            <a:off x="1104899" y="3581400"/>
            <a:ext cx="2362200" cy="7078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2000" b="0" i="0" u="none" strike="noStrike" cap="none" baseline="0">
                <a:solidFill>
                  <a:schemeClr val="lt1"/>
                </a:solidFill>
                <a:latin typeface="Century Gothic" pitchFamily="34" charset="0"/>
                <a:ea typeface="Questrial"/>
                <a:cs typeface="Questrial"/>
                <a:sym typeface="Questrial"/>
              </a:rPr>
              <a:t>Landsat 5 Bands 4 and 7</a:t>
            </a:r>
          </a:p>
        </p:txBody>
      </p:sp>
      <p:pic>
        <p:nvPicPr>
          <p:cNvPr id="203" name="Shape 203"/>
          <p:cNvPicPr preferRelativeResize="0"/>
          <p:nvPr/>
        </p:nvPicPr>
        <p:blipFill rotWithShape="1">
          <a:blip r:embed="rId4">
            <a:alphaModFix/>
          </a:blip>
          <a:srcRect/>
          <a:stretch/>
        </p:blipFill>
        <p:spPr>
          <a:xfrm>
            <a:off x="838199" y="2057400"/>
            <a:ext cx="2993035" cy="1371598"/>
          </a:xfrm>
          <a:prstGeom prst="rect">
            <a:avLst/>
          </a:prstGeom>
          <a:noFill/>
          <a:ln>
            <a:noFill/>
          </a:ln>
        </p:spPr>
      </p:pic>
      <p:sp>
        <p:nvSpPr>
          <p:cNvPr id="204" name="Shape 204"/>
          <p:cNvSpPr/>
          <p:nvPr/>
        </p:nvSpPr>
        <p:spPr>
          <a:xfrm>
            <a:off x="2019299" y="4572000"/>
            <a:ext cx="533399" cy="597408"/>
          </a:xfrm>
          <a:prstGeom prst="downArrow">
            <a:avLst>
              <a:gd name="adj1" fmla="val 50000"/>
              <a:gd name="adj2" fmla="val 50000"/>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endParaRPr>
          </a:p>
        </p:txBody>
      </p:sp>
      <p:graphicFrame>
        <p:nvGraphicFramePr>
          <p:cNvPr id="205" name="Shape 205"/>
          <p:cNvGraphicFramePr/>
          <p:nvPr/>
        </p:nvGraphicFramePr>
        <p:xfrm>
          <a:off x="4114800" y="3810000"/>
          <a:ext cx="4876800" cy="2340525"/>
        </p:xfrm>
        <a:graphic>
          <a:graphicData uri="http://schemas.openxmlformats.org/drawingml/2006/table">
            <a:tbl>
              <a:tblPr firstRow="1" bandRow="1">
                <a:noFill/>
                <a:tableStyleId>{A15638A7-FF12-417F-8274-1F391B5B3816}</a:tableStyleId>
              </a:tblPr>
              <a:tblGrid>
                <a:gridCol w="2438400"/>
                <a:gridCol w="2438400"/>
              </a:tblGrid>
              <a:tr h="633625">
                <a:tc>
                  <a:txBody>
                    <a:bodyPr/>
                    <a:lstStyle/>
                    <a:p>
                      <a:pPr marL="0" marR="0" lvl="0" indent="0" algn="l" rtl="0">
                        <a:lnSpc>
                          <a:spcPct val="100000"/>
                        </a:lnSpc>
                        <a:spcBef>
                          <a:spcPts val="0"/>
                        </a:spcBef>
                        <a:spcAft>
                          <a:spcPts val="0"/>
                        </a:spcAft>
                        <a:buClr>
                          <a:schemeClr val="lt1"/>
                        </a:buClr>
                        <a:buSzPct val="25000"/>
                        <a:buFont typeface="Questrial"/>
                        <a:buNone/>
                      </a:pPr>
                      <a:r>
                        <a:rPr lang="en-US" sz="2000" u="none" strike="noStrike" cap="none" baseline="0">
                          <a:solidFill>
                            <a:schemeClr val="lt1"/>
                          </a:solidFill>
                          <a:latin typeface="Questrial"/>
                          <a:ea typeface="Questrial"/>
                          <a:cs typeface="Questrial"/>
                          <a:sym typeface="Questrial"/>
                        </a:rPr>
                        <a:t>Band</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lt1"/>
                        </a:buClr>
                        <a:buSzPct val="25000"/>
                        <a:buFont typeface="Questrial"/>
                        <a:buNone/>
                      </a:pPr>
                      <a:r>
                        <a:rPr lang="en-US" sz="2000" u="none" strike="noStrike" cap="none" baseline="0">
                          <a:solidFill>
                            <a:schemeClr val="lt1"/>
                          </a:solidFill>
                          <a:latin typeface="Questrial"/>
                          <a:ea typeface="Questrial"/>
                          <a:cs typeface="Questrial"/>
                          <a:sym typeface="Questrial"/>
                        </a:rPr>
                        <a:t>Wavelength</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633625">
                <a:tc>
                  <a:txBody>
                    <a:bodyPr/>
                    <a:lstStyle/>
                    <a:p>
                      <a:pPr marL="0" marR="0" lvl="0" indent="0" algn="l" rtl="0">
                        <a:lnSpc>
                          <a:spcPct val="100000"/>
                        </a:lnSpc>
                        <a:spcBef>
                          <a:spcPts val="0"/>
                        </a:spcBef>
                        <a:spcAft>
                          <a:spcPts val="0"/>
                        </a:spcAft>
                        <a:buClr>
                          <a:srgbClr val="585454"/>
                        </a:buClr>
                        <a:buSzPct val="25000"/>
                        <a:buFont typeface="Questrial"/>
                        <a:buNone/>
                      </a:pPr>
                      <a:r>
                        <a:rPr lang="en-US" sz="2000" u="none" strike="noStrike" cap="none" baseline="0">
                          <a:solidFill>
                            <a:srgbClr val="585454"/>
                          </a:solidFill>
                          <a:latin typeface="Questrial"/>
                          <a:ea typeface="Questrial"/>
                          <a:cs typeface="Questrial"/>
                          <a:sym typeface="Questrial"/>
                        </a:rPr>
                        <a:t>Band 4 – Near Infrared (NIR)</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585454"/>
                        </a:buClr>
                        <a:buSzPct val="25000"/>
                        <a:buFont typeface="Questrial"/>
                        <a:buNone/>
                      </a:pPr>
                      <a:r>
                        <a:rPr lang="en-US" sz="2000" u="none" strike="noStrike" cap="none" baseline="0">
                          <a:solidFill>
                            <a:srgbClr val="585454"/>
                          </a:solidFill>
                          <a:latin typeface="Questrial"/>
                          <a:ea typeface="Questrial"/>
                          <a:cs typeface="Questrial"/>
                          <a:sym typeface="Questrial"/>
                        </a:rPr>
                        <a:t>0.77 µm – 0.90 µm</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r h="633625">
                <a:tc>
                  <a:txBody>
                    <a:bodyPr/>
                    <a:lstStyle/>
                    <a:p>
                      <a:pPr marL="0" marR="0" lvl="0" indent="0" algn="l" rtl="0">
                        <a:lnSpc>
                          <a:spcPct val="100000"/>
                        </a:lnSpc>
                        <a:spcBef>
                          <a:spcPts val="0"/>
                        </a:spcBef>
                        <a:spcAft>
                          <a:spcPts val="0"/>
                        </a:spcAft>
                        <a:buClr>
                          <a:srgbClr val="585454"/>
                        </a:buClr>
                        <a:buSzPct val="25000"/>
                        <a:buFont typeface="Questrial"/>
                        <a:buNone/>
                      </a:pPr>
                      <a:r>
                        <a:rPr lang="en-US" sz="2000" u="none" strike="noStrike" cap="none" baseline="0">
                          <a:solidFill>
                            <a:srgbClr val="585454"/>
                          </a:solidFill>
                          <a:latin typeface="Questrial"/>
                          <a:ea typeface="Questrial"/>
                          <a:cs typeface="Questrial"/>
                          <a:sym typeface="Questrial"/>
                        </a:rPr>
                        <a:t>Band 7 – Short Wave Infrared (SWIR)</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585454"/>
                        </a:buClr>
                        <a:buSzPct val="25000"/>
                        <a:buFont typeface="Questrial"/>
                        <a:buNone/>
                      </a:pPr>
                      <a:r>
                        <a:rPr lang="en-US" sz="2000" u="none" strike="noStrike" cap="none" baseline="0">
                          <a:solidFill>
                            <a:srgbClr val="585454"/>
                          </a:solidFill>
                          <a:latin typeface="Questrial"/>
                          <a:ea typeface="Questrial"/>
                          <a:cs typeface="Questrial"/>
                          <a:sym typeface="Questrial"/>
                        </a:rPr>
                        <a:t>2.08 µm – 2.35 µm</a:t>
                      </a:r>
                    </a:p>
                  </a:txBody>
                  <a:tcPr marL="91450" marR="9145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r>
            </a:tbl>
          </a:graphicData>
        </a:graphic>
      </p:graphicFrame>
      <p:sp>
        <p:nvSpPr>
          <p:cNvPr id="206" name="Shape 206"/>
          <p:cNvSpPr txBox="1"/>
          <p:nvPr/>
        </p:nvSpPr>
        <p:spPr>
          <a:xfrm>
            <a:off x="4495800" y="2286000"/>
            <a:ext cx="4267198" cy="120032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585454"/>
              </a:buClr>
              <a:buSzPct val="25000"/>
              <a:buFont typeface="Questrial"/>
              <a:buNone/>
            </a:pPr>
            <a:r>
              <a:rPr lang="en-US" sz="2400" b="0" i="0" u="none" strike="noStrike" cap="none" baseline="0" dirty="0">
                <a:solidFill>
                  <a:srgbClr val="585454"/>
                </a:solidFill>
                <a:latin typeface="Century Gothic" pitchFamily="34" charset="0"/>
                <a:ea typeface="Questrial"/>
                <a:cs typeface="Questrial"/>
                <a:sym typeface="Questrial"/>
              </a:rPr>
              <a:t>The </a:t>
            </a:r>
            <a:r>
              <a:rPr lang="en-US" sz="2400" b="1" i="0" u="none" strike="noStrike" cap="none" baseline="0" dirty="0">
                <a:solidFill>
                  <a:srgbClr val="585454"/>
                </a:solidFill>
                <a:latin typeface="Century Gothic" pitchFamily="34" charset="0"/>
                <a:ea typeface="Questrial"/>
                <a:cs typeface="Questrial"/>
                <a:sym typeface="Questrial"/>
              </a:rPr>
              <a:t>NDII indicates the water content</a:t>
            </a:r>
            <a:r>
              <a:rPr lang="en-US" sz="2400" b="0" i="0" u="none" strike="noStrike" cap="none" baseline="0" dirty="0">
                <a:solidFill>
                  <a:srgbClr val="585454"/>
                </a:solidFill>
                <a:latin typeface="Century Gothic" pitchFamily="34" charset="0"/>
                <a:ea typeface="Questrial"/>
                <a:cs typeface="Questrial"/>
                <a:sym typeface="Questrial"/>
              </a:rPr>
              <a:t> in vegetation</a:t>
            </a:r>
          </a:p>
        </p:txBody>
      </p:sp>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458"/>
          <a:stretch/>
        </p:blipFill>
        <p:spPr>
          <a:xfrm>
            <a:off x="0" y="76200"/>
            <a:ext cx="5146964" cy="6705600"/>
          </a:xfrm>
          <a:prstGeom prst="rect">
            <a:avLst/>
          </a:prstGeom>
        </p:spPr>
      </p:pic>
      <p:sp>
        <p:nvSpPr>
          <p:cNvPr id="7" name="TextBox 6"/>
          <p:cNvSpPr txBox="1"/>
          <p:nvPr/>
        </p:nvSpPr>
        <p:spPr>
          <a:xfrm>
            <a:off x="19050" y="6320135"/>
            <a:ext cx="2727325" cy="461665"/>
          </a:xfrm>
          <a:prstGeom prst="rect">
            <a:avLst/>
          </a:prstGeom>
          <a:noFill/>
        </p:spPr>
        <p:txBody>
          <a:bodyPr wrap="square" rtlCol="0">
            <a:spAutoFit/>
          </a:bodyPr>
          <a:lstStyle/>
          <a:p>
            <a:pPr algn="ctr"/>
            <a:r>
              <a:rPr lang="en-US" sz="2400" dirty="0" smtClean="0">
                <a:solidFill>
                  <a:schemeClr val="tx1"/>
                </a:solidFill>
                <a:latin typeface="Century Gothic" panose="020B0502020202020204" pitchFamily="34" charset="0"/>
              </a:rPr>
              <a:t>July 1986 NDII</a:t>
            </a:r>
            <a:endParaRPr lang="en-US" sz="2400" dirty="0">
              <a:solidFill>
                <a:schemeClr val="tx1"/>
              </a:solidFill>
              <a:latin typeface="Century Gothic" panose="020B050202020202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13726"/>
          <a:stretch/>
        </p:blipFill>
        <p:spPr>
          <a:xfrm>
            <a:off x="4572000" y="76200"/>
            <a:ext cx="4572000" cy="6705599"/>
          </a:xfrm>
          <a:prstGeom prst="rect">
            <a:avLst/>
          </a:prstGeom>
        </p:spPr>
      </p:pic>
      <p:sp>
        <p:nvSpPr>
          <p:cNvPr id="6" name="TextBox 5"/>
          <p:cNvSpPr txBox="1"/>
          <p:nvPr/>
        </p:nvSpPr>
        <p:spPr>
          <a:xfrm>
            <a:off x="4419600" y="6320134"/>
            <a:ext cx="2727325" cy="461665"/>
          </a:xfrm>
          <a:prstGeom prst="rect">
            <a:avLst/>
          </a:prstGeom>
          <a:noFill/>
        </p:spPr>
        <p:txBody>
          <a:bodyPr wrap="square" rtlCol="0">
            <a:spAutoFit/>
          </a:bodyPr>
          <a:lstStyle/>
          <a:p>
            <a:pPr algn="ctr"/>
            <a:r>
              <a:rPr lang="en-US" sz="2400" dirty="0" smtClean="0">
                <a:solidFill>
                  <a:schemeClr val="tx1"/>
                </a:solidFill>
                <a:latin typeface="Century Gothic" panose="020B0502020202020204" pitchFamily="34" charset="0"/>
              </a:rPr>
              <a:t>July 1986 LULC</a:t>
            </a:r>
            <a:endParaRPr lang="en-US" sz="2400" dirty="0">
              <a:solidFill>
                <a:schemeClr val="tx1"/>
              </a:solidFill>
              <a:latin typeface="Century Gothic" panose="020B0502020202020204" pitchFamily="34" charset="0"/>
            </a:endParaRPr>
          </a:p>
        </p:txBody>
      </p:sp>
      <p:sp>
        <p:nvSpPr>
          <p:cNvPr id="212" name="Shape 212"/>
          <p:cNvSpPr txBox="1">
            <a:spLocks noGrp="1"/>
          </p:cNvSpPr>
          <p:nvPr>
            <p:ph type="body" idx="2"/>
          </p:nvPr>
        </p:nvSpPr>
        <p:spPr>
          <a:xfrm>
            <a:off x="3048000" y="-76200"/>
            <a:ext cx="3276945" cy="82295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i="0" u="none" strike="noStrike" cap="none" baseline="0" dirty="0">
                <a:solidFill>
                  <a:schemeClr val="accent1"/>
                </a:solidFill>
                <a:latin typeface="Century Gothic" pitchFamily="34" charset="0"/>
                <a:sym typeface="Questrial"/>
              </a:rPr>
              <a:t>NDII</a:t>
            </a:r>
            <a:r>
              <a:rPr lang="en-US" sz="4000" b="1" i="0" u="none" strike="noStrike" cap="none" baseline="0" dirty="0">
                <a:solidFill>
                  <a:schemeClr val="accent1"/>
                </a:solidFill>
                <a:latin typeface="Questrial"/>
                <a:ea typeface="Questrial"/>
                <a:cs typeface="Questrial"/>
                <a:sym typeface="Questrial"/>
              </a:rPr>
              <a:t> Results</a:t>
            </a:r>
          </a:p>
        </p:txBody>
      </p:sp>
      <p:pic>
        <p:nvPicPr>
          <p:cNvPr id="5" name="Picture 13"/>
          <p:cNvPicPr>
            <a:picLocks noChangeAspect="1" noChangeArrowheads="1"/>
          </p:cNvPicPr>
          <p:nvPr/>
        </p:nvPicPr>
        <p:blipFill>
          <a:blip r:embed="rId5"/>
          <a:srcRect/>
          <a:stretch>
            <a:fillRect/>
          </a:stretch>
        </p:blipFill>
        <p:spPr bwMode="auto">
          <a:xfrm>
            <a:off x="7646986" y="2819401"/>
            <a:ext cx="1497013" cy="1933575"/>
          </a:xfrm>
          <a:prstGeom prst="rect">
            <a:avLst/>
          </a:prstGeom>
          <a:noFill/>
          <a:ln w="9525">
            <a:noFill/>
            <a:miter lim="800000"/>
            <a:headEnd/>
            <a:tailEnd/>
          </a:ln>
          <a:effec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7423" y="2819401"/>
            <a:ext cx="1919541" cy="1676399"/>
          </a:xfrm>
          <a:prstGeom prst="rect">
            <a:avLst/>
          </a:prstGeom>
        </p:spPr>
      </p:pic>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p:nvPr/>
        </p:nvSpPr>
        <p:spPr>
          <a:xfrm rot="5400000">
            <a:off x="3879831" y="4425969"/>
            <a:ext cx="850936" cy="990598"/>
          </a:xfrm>
          <a:prstGeom prst="downArrow">
            <a:avLst>
              <a:gd name="adj1" fmla="val 50000"/>
              <a:gd name="adj2" fmla="val 50000"/>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endParaRPr>
          </a:p>
        </p:txBody>
      </p:sp>
      <p:sp>
        <p:nvSpPr>
          <p:cNvPr id="218" name="Shape 218"/>
          <p:cNvSpPr txBox="1">
            <a:spLocks noGrp="1"/>
          </p:cNvSpPr>
          <p:nvPr>
            <p:ph type="body" idx="1"/>
          </p:nvPr>
        </p:nvSpPr>
        <p:spPr>
          <a:xfrm>
            <a:off x="457200" y="228600"/>
            <a:ext cx="8229600" cy="737100"/>
          </a:xfrm>
          <a:prstGeom prst="rect">
            <a:avLst/>
          </a:prstGeom>
          <a:noFill/>
          <a:ln>
            <a:noFill/>
          </a:ln>
        </p:spPr>
        <p:txBody>
          <a:bodyPr lIns="91425" tIns="91425" rIns="91425" bIns="91425" anchor="b" anchorCtr="0">
            <a:noAutofit/>
          </a:bodyPr>
          <a:lstStyle/>
          <a:p>
            <a:pPr marL="0" marR="0" lvl="0" indent="0" algn="ctr" rtl="0">
              <a:lnSpc>
                <a:spcPct val="90000"/>
              </a:lnSpc>
              <a:spcBef>
                <a:spcPts val="0"/>
              </a:spcBef>
              <a:spcAft>
                <a:spcPts val="0"/>
              </a:spcAft>
              <a:buClr>
                <a:schemeClr val="accent1"/>
              </a:buClr>
              <a:buSzPct val="25000"/>
              <a:buFont typeface="Questrial"/>
              <a:buNone/>
            </a:pPr>
            <a:r>
              <a:rPr lang="en-US" sz="4000" b="1" i="0" u="none" strike="noStrike" cap="none" baseline="0" dirty="0">
                <a:solidFill>
                  <a:schemeClr val="accent1"/>
                </a:solidFill>
                <a:latin typeface="Century Gothic" pitchFamily="34" charset="0"/>
                <a:sym typeface="Questrial"/>
              </a:rPr>
              <a:t>Thermal Analysis Methodology</a:t>
            </a:r>
          </a:p>
        </p:txBody>
      </p:sp>
      <p:sp>
        <p:nvSpPr>
          <p:cNvPr id="219" name="Shape 219"/>
          <p:cNvSpPr txBox="1"/>
          <p:nvPr/>
        </p:nvSpPr>
        <p:spPr>
          <a:xfrm>
            <a:off x="828225" y="2895600"/>
            <a:ext cx="2505215" cy="40010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2000" b="0" i="0" u="none" strike="noStrike" cap="none" baseline="0" dirty="0">
                <a:solidFill>
                  <a:schemeClr val="lt1"/>
                </a:solidFill>
                <a:latin typeface="Century Gothic" pitchFamily="34" charset="0"/>
                <a:ea typeface="Questrial"/>
                <a:cs typeface="Questrial"/>
                <a:sym typeface="Questrial"/>
              </a:rPr>
              <a:t>Landsat 5 Band 6</a:t>
            </a:r>
          </a:p>
        </p:txBody>
      </p:sp>
      <p:sp>
        <p:nvSpPr>
          <p:cNvPr id="220" name="Shape 220"/>
          <p:cNvSpPr txBox="1"/>
          <p:nvPr/>
        </p:nvSpPr>
        <p:spPr>
          <a:xfrm>
            <a:off x="5231116" y="2761067"/>
            <a:ext cx="2505215" cy="7078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2000" b="0" i="0" u="none" strike="noStrike" cap="none" baseline="0">
                <a:solidFill>
                  <a:schemeClr val="lt1"/>
                </a:solidFill>
                <a:latin typeface="Century Gothic" pitchFamily="34" charset="0"/>
                <a:ea typeface="Questrial"/>
                <a:cs typeface="Questrial"/>
                <a:sym typeface="Questrial"/>
              </a:rPr>
              <a:t>Convert DN to TOA Radiance</a:t>
            </a:r>
          </a:p>
        </p:txBody>
      </p:sp>
      <p:sp>
        <p:nvSpPr>
          <p:cNvPr id="221" name="Shape 221"/>
          <p:cNvSpPr txBox="1"/>
          <p:nvPr/>
        </p:nvSpPr>
        <p:spPr>
          <a:xfrm>
            <a:off x="5231116" y="5918171"/>
            <a:ext cx="2505215" cy="7078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2000" b="0" i="0" u="none" strike="noStrike" cap="none" baseline="0">
                <a:solidFill>
                  <a:schemeClr val="lt1"/>
                </a:solidFill>
                <a:latin typeface="Century Gothic" pitchFamily="34" charset="0"/>
                <a:ea typeface="Questrial"/>
                <a:cs typeface="Questrial"/>
                <a:sym typeface="Questrial"/>
              </a:rPr>
              <a:t>Mask out clouds and land</a:t>
            </a:r>
          </a:p>
        </p:txBody>
      </p:sp>
      <p:sp>
        <p:nvSpPr>
          <p:cNvPr id="222" name="Shape 222"/>
          <p:cNvSpPr txBox="1"/>
          <p:nvPr/>
        </p:nvSpPr>
        <p:spPr>
          <a:xfrm>
            <a:off x="435968" y="5609326"/>
            <a:ext cx="3236663" cy="1015661"/>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2000" b="0" i="0" u="none" strike="noStrike" cap="none" baseline="0">
                <a:solidFill>
                  <a:schemeClr val="lt1"/>
                </a:solidFill>
                <a:latin typeface="Century Gothic" pitchFamily="34" charset="0"/>
                <a:ea typeface="Questrial"/>
                <a:cs typeface="Questrial"/>
                <a:sym typeface="Questrial"/>
              </a:rPr>
              <a:t>Extract the Laguna Madre and convert temperature to Celsius</a:t>
            </a:r>
          </a:p>
        </p:txBody>
      </p:sp>
      <p:pic>
        <p:nvPicPr>
          <p:cNvPr id="223" name="Shape 223"/>
          <p:cNvPicPr preferRelativeResize="0"/>
          <p:nvPr/>
        </p:nvPicPr>
        <p:blipFill rotWithShape="1">
          <a:blip r:embed="rId3">
            <a:alphaModFix/>
          </a:blip>
          <a:srcRect/>
          <a:stretch/>
        </p:blipFill>
        <p:spPr>
          <a:xfrm rot="992425">
            <a:off x="1386062" y="1309863"/>
            <a:ext cx="1371600" cy="1371600"/>
          </a:xfrm>
          <a:prstGeom prst="rect">
            <a:avLst/>
          </a:prstGeom>
          <a:noFill/>
          <a:ln>
            <a:noFill/>
          </a:ln>
        </p:spPr>
      </p:pic>
      <p:pic>
        <p:nvPicPr>
          <p:cNvPr id="224" name="Shape 224"/>
          <p:cNvPicPr preferRelativeResize="0"/>
          <p:nvPr/>
        </p:nvPicPr>
        <p:blipFill rotWithShape="1">
          <a:blip r:embed="rId4">
            <a:alphaModFix/>
          </a:blip>
          <a:srcRect/>
          <a:stretch/>
        </p:blipFill>
        <p:spPr>
          <a:xfrm rot="604675">
            <a:off x="5900625" y="1252425"/>
            <a:ext cx="1371600" cy="1371600"/>
          </a:xfrm>
          <a:prstGeom prst="rect">
            <a:avLst/>
          </a:prstGeom>
          <a:noFill/>
          <a:ln>
            <a:noFill/>
          </a:ln>
        </p:spPr>
      </p:pic>
      <p:sp>
        <p:nvSpPr>
          <p:cNvPr id="225" name="Shape 225"/>
          <p:cNvSpPr/>
          <p:nvPr/>
        </p:nvSpPr>
        <p:spPr>
          <a:xfrm rot="-5400000">
            <a:off x="3803629" y="1530368"/>
            <a:ext cx="850936" cy="990598"/>
          </a:xfrm>
          <a:prstGeom prst="downArrow">
            <a:avLst>
              <a:gd name="adj1" fmla="val 50000"/>
              <a:gd name="adj2" fmla="val 50000"/>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endParaRPr>
          </a:p>
        </p:txBody>
      </p:sp>
      <p:sp>
        <p:nvSpPr>
          <p:cNvPr id="226" name="Shape 226"/>
          <p:cNvSpPr/>
          <p:nvPr/>
        </p:nvSpPr>
        <p:spPr>
          <a:xfrm>
            <a:off x="6204203" y="3581400"/>
            <a:ext cx="653796" cy="437252"/>
          </a:xfrm>
          <a:prstGeom prst="downArrow">
            <a:avLst>
              <a:gd name="adj1" fmla="val 50000"/>
              <a:gd name="adj2" fmla="val 50000"/>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endParaRPr>
          </a:p>
        </p:txBody>
      </p:sp>
      <p:pic>
        <p:nvPicPr>
          <p:cNvPr id="227" name="Shape 227"/>
          <p:cNvPicPr preferRelativeResize="0"/>
          <p:nvPr/>
        </p:nvPicPr>
        <p:blipFill rotWithShape="1">
          <a:blip r:embed="rId5">
            <a:alphaModFix/>
          </a:blip>
          <a:srcRect/>
          <a:stretch/>
        </p:blipFill>
        <p:spPr>
          <a:xfrm rot="932216">
            <a:off x="5887241" y="4273437"/>
            <a:ext cx="1371600" cy="1371600"/>
          </a:xfrm>
          <a:prstGeom prst="rect">
            <a:avLst/>
          </a:prstGeom>
          <a:noFill/>
          <a:ln>
            <a:noFill/>
          </a:ln>
        </p:spPr>
      </p:pic>
      <p:pic>
        <p:nvPicPr>
          <p:cNvPr id="228" name="Shape 228"/>
          <p:cNvPicPr preferRelativeResize="0"/>
          <p:nvPr/>
        </p:nvPicPr>
        <p:blipFill rotWithShape="1">
          <a:blip r:embed="rId6">
            <a:alphaModFix/>
          </a:blip>
          <a:srcRect t="2438"/>
          <a:stretch/>
        </p:blipFill>
        <p:spPr>
          <a:xfrm rot="434061">
            <a:off x="1718174" y="3475648"/>
            <a:ext cx="862772" cy="1928217"/>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body" idx="1"/>
          </p:nvPr>
        </p:nvSpPr>
        <p:spPr>
          <a:xfrm>
            <a:off x="228600" y="1524000"/>
            <a:ext cx="3822300" cy="4633158"/>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2400" dirty="0">
                <a:latin typeface="Century Gothic" pitchFamily="34" charset="0"/>
              </a:rPr>
              <a:t>Using visual analysis, some anomalies were found</a:t>
            </a:r>
          </a:p>
          <a:p>
            <a:pPr marL="0" marR="0" lvl="0" indent="0" algn="l" rtl="0">
              <a:lnSpc>
                <a:spcPct val="90000"/>
              </a:lnSpc>
              <a:spcBef>
                <a:spcPts val="0"/>
              </a:spcBef>
              <a:spcAft>
                <a:spcPts val="0"/>
              </a:spcAft>
              <a:buClr>
                <a:schemeClr val="dk1"/>
              </a:buClr>
              <a:buFont typeface="Questrial"/>
              <a:buNone/>
            </a:pPr>
            <a:endParaRPr sz="2400" dirty="0">
              <a:latin typeface="Century Gothic" pitchFamily="34" charset="0"/>
            </a:endParaRPr>
          </a:p>
          <a:p>
            <a:pPr marL="0" marR="0" lvl="0" indent="0" algn="l" rtl="0">
              <a:lnSpc>
                <a:spcPct val="90000"/>
              </a:lnSpc>
              <a:spcBef>
                <a:spcPts val="0"/>
              </a:spcBef>
              <a:spcAft>
                <a:spcPts val="0"/>
              </a:spcAft>
              <a:buClr>
                <a:schemeClr val="dk1"/>
              </a:buClr>
              <a:buSzPct val="25000"/>
              <a:buFont typeface="Questrial"/>
              <a:buNone/>
            </a:pPr>
            <a:r>
              <a:rPr lang="en-US" sz="2400" dirty="0">
                <a:latin typeface="Century Gothic" pitchFamily="34" charset="0"/>
              </a:rPr>
              <a:t>In ArcMap, a “hot spot” analysis tool that uses the </a:t>
            </a:r>
            <a:r>
              <a:rPr lang="en-US" sz="2400" dirty="0" err="1">
                <a:latin typeface="Century Gothic" pitchFamily="34" charset="0"/>
              </a:rPr>
              <a:t>Getis-Ord</a:t>
            </a:r>
            <a:r>
              <a:rPr lang="en-US" sz="2400" dirty="0">
                <a:latin typeface="Century Gothic" pitchFamily="34" charset="0"/>
              </a:rPr>
              <a:t> </a:t>
            </a:r>
            <a:r>
              <a:rPr lang="en-US" sz="2400" dirty="0" smtClean="0">
                <a:latin typeface="Century Gothic" pitchFamily="34" charset="0"/>
              </a:rPr>
              <a:t>(</a:t>
            </a:r>
            <a:r>
              <a:rPr lang="en-US" sz="2400" dirty="0" err="1" smtClean="0">
                <a:latin typeface="Century Gothic" pitchFamily="34" charset="0"/>
              </a:rPr>
              <a:t>Gi</a:t>
            </a:r>
            <a:r>
              <a:rPr lang="en-US" sz="2400" dirty="0" smtClean="0">
                <a:latin typeface="Century Gothic" pitchFamily="34" charset="0"/>
              </a:rPr>
              <a:t>*) statistic </a:t>
            </a:r>
            <a:r>
              <a:rPr lang="en-US" sz="2400" dirty="0">
                <a:latin typeface="Century Gothic" pitchFamily="34" charset="0"/>
              </a:rPr>
              <a:t>was applied</a:t>
            </a:r>
          </a:p>
          <a:p>
            <a:pPr marL="0" marR="0" lvl="0" indent="0" algn="l" rtl="0">
              <a:lnSpc>
                <a:spcPct val="90000"/>
              </a:lnSpc>
              <a:spcBef>
                <a:spcPts val="0"/>
              </a:spcBef>
              <a:spcAft>
                <a:spcPts val="0"/>
              </a:spcAft>
              <a:buClr>
                <a:schemeClr val="dk1"/>
              </a:buClr>
              <a:buFont typeface="Questrial"/>
              <a:buNone/>
            </a:pPr>
            <a:endParaRPr sz="2400" dirty="0">
              <a:latin typeface="Century Gothic" pitchFamily="34" charset="0"/>
            </a:endParaRPr>
          </a:p>
          <a:p>
            <a:pPr marL="0" marR="0" lvl="0" indent="0" algn="l" rtl="0">
              <a:lnSpc>
                <a:spcPct val="90000"/>
              </a:lnSpc>
              <a:spcBef>
                <a:spcPts val="0"/>
              </a:spcBef>
              <a:spcAft>
                <a:spcPts val="0"/>
              </a:spcAft>
              <a:buClr>
                <a:schemeClr val="dk1"/>
              </a:buClr>
              <a:buSzPct val="25000"/>
              <a:buFont typeface="Questrial"/>
              <a:buNone/>
            </a:pPr>
            <a:r>
              <a:rPr lang="en-US" sz="2400" dirty="0">
                <a:latin typeface="Century Gothic" pitchFamily="34" charset="0"/>
              </a:rPr>
              <a:t>Some anomalies were found, but were inconclusive</a:t>
            </a:r>
          </a:p>
        </p:txBody>
      </p:sp>
      <p:sp>
        <p:nvSpPr>
          <p:cNvPr id="234" name="Shape 234"/>
          <p:cNvSpPr txBox="1">
            <a:spLocks noGrp="1"/>
          </p:cNvSpPr>
          <p:nvPr>
            <p:ph type="body" idx="2"/>
          </p:nvPr>
        </p:nvSpPr>
        <p:spPr>
          <a:xfrm>
            <a:off x="914400" y="228600"/>
            <a:ext cx="7315200" cy="914400"/>
          </a:xfrm>
          <a:prstGeom prst="rect">
            <a:avLst/>
          </a:prstGeom>
          <a:noFill/>
          <a:ln>
            <a:noFill/>
          </a:ln>
        </p:spPr>
        <p:txBody>
          <a:bodyPr lIns="91425" tIns="91425" rIns="91425" bIns="91425" anchor="b" anchorCtr="0">
            <a:noAutofit/>
          </a:bodyPr>
          <a:lstStyle/>
          <a:p>
            <a:pPr marL="0" marR="0" lvl="0" indent="0" algn="ctr" rtl="0">
              <a:lnSpc>
                <a:spcPct val="90000"/>
              </a:lnSpc>
              <a:spcBef>
                <a:spcPts val="0"/>
              </a:spcBef>
              <a:spcAft>
                <a:spcPts val="0"/>
              </a:spcAft>
              <a:buClr>
                <a:schemeClr val="accent1"/>
              </a:buClr>
              <a:buSzPct val="25000"/>
              <a:buFont typeface="Questrial"/>
              <a:buNone/>
            </a:pPr>
            <a:r>
              <a:rPr lang="en-US" sz="4000" b="1" i="0" u="none" strike="noStrike" cap="none" baseline="0" dirty="0">
                <a:solidFill>
                  <a:schemeClr val="accent1"/>
                </a:solidFill>
                <a:latin typeface="Century Gothic" pitchFamily="34" charset="0"/>
                <a:sym typeface="Questrial"/>
              </a:rPr>
              <a:t>Thermal Analysis Results</a:t>
            </a:r>
          </a:p>
        </p:txBody>
      </p:sp>
      <p:pic>
        <p:nvPicPr>
          <p:cNvPr id="1031" name="Picture 7"/>
          <p:cNvPicPr>
            <a:picLocks noChangeAspect="1" noChangeArrowheads="1"/>
          </p:cNvPicPr>
          <p:nvPr/>
        </p:nvPicPr>
        <p:blipFill>
          <a:blip r:embed="rId3"/>
          <a:srcRect/>
          <a:stretch>
            <a:fillRect/>
          </a:stretch>
        </p:blipFill>
        <p:spPr bwMode="auto">
          <a:xfrm>
            <a:off x="8305800" y="3200400"/>
            <a:ext cx="615950" cy="757237"/>
          </a:xfrm>
          <a:prstGeom prst="rect">
            <a:avLst/>
          </a:prstGeom>
          <a:noFill/>
          <a:ln w="9525">
            <a:noFill/>
            <a:miter lim="800000"/>
            <a:headEnd/>
            <a:tailEnd/>
          </a:ln>
          <a:effectLst/>
        </p:spPr>
      </p:pic>
      <p:pic>
        <p:nvPicPr>
          <p:cNvPr id="1040" name="Picture 16"/>
          <p:cNvPicPr>
            <a:picLocks noChangeAspect="1" noChangeArrowheads="1"/>
          </p:cNvPicPr>
          <p:nvPr/>
        </p:nvPicPr>
        <p:blipFill>
          <a:blip r:embed="rId4"/>
          <a:srcRect/>
          <a:stretch>
            <a:fillRect/>
          </a:stretch>
        </p:blipFill>
        <p:spPr bwMode="auto">
          <a:xfrm>
            <a:off x="5638800" y="6324600"/>
            <a:ext cx="1263650" cy="346075"/>
          </a:xfrm>
          <a:prstGeom prst="rect">
            <a:avLst/>
          </a:prstGeom>
          <a:noFill/>
          <a:ln w="9525">
            <a:noFill/>
            <a:miter lim="800000"/>
            <a:headEnd/>
            <a:tailEnd/>
          </a:ln>
          <a:effectLst/>
        </p:spPr>
      </p:pic>
      <p:pic>
        <p:nvPicPr>
          <p:cNvPr id="1045" name="Picture 21"/>
          <p:cNvPicPr>
            <a:picLocks noChangeAspect="1" noChangeArrowheads="1"/>
          </p:cNvPicPr>
          <p:nvPr/>
        </p:nvPicPr>
        <p:blipFill>
          <a:blip r:embed="rId5"/>
          <a:srcRect/>
          <a:stretch>
            <a:fillRect/>
          </a:stretch>
        </p:blipFill>
        <p:spPr bwMode="auto">
          <a:xfrm>
            <a:off x="6248400" y="1143000"/>
            <a:ext cx="1789113" cy="5014158"/>
          </a:xfrm>
          <a:prstGeom prst="rect">
            <a:avLst/>
          </a:prstGeom>
          <a:noFill/>
          <a:ln w="9525">
            <a:noFill/>
            <a:miter lim="800000"/>
            <a:headEnd/>
            <a:tailEnd/>
          </a:ln>
          <a:effectLst/>
        </p:spPr>
      </p:pic>
      <p:pic>
        <p:nvPicPr>
          <p:cNvPr id="1046" name="Picture 22"/>
          <p:cNvPicPr>
            <a:picLocks noChangeAspect="1" noChangeArrowheads="1"/>
          </p:cNvPicPr>
          <p:nvPr/>
        </p:nvPicPr>
        <p:blipFill>
          <a:blip r:embed="rId6"/>
          <a:srcRect/>
          <a:stretch>
            <a:fillRect/>
          </a:stretch>
        </p:blipFill>
        <p:spPr bwMode="auto">
          <a:xfrm>
            <a:off x="4267200" y="1219200"/>
            <a:ext cx="1789113" cy="49530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7"/>
          <a:srcRect/>
          <a:stretch>
            <a:fillRect/>
          </a:stretch>
        </p:blipFill>
        <p:spPr bwMode="auto">
          <a:xfrm>
            <a:off x="8229600" y="4114800"/>
            <a:ext cx="738187" cy="2057400"/>
          </a:xfrm>
          <a:prstGeom prst="rect">
            <a:avLst/>
          </a:prstGeom>
          <a:noFill/>
          <a:ln w="9525">
            <a:noFill/>
            <a:miter lim="800000"/>
            <a:headEnd/>
            <a:tailEnd/>
          </a:ln>
          <a:effectLst/>
        </p:spPr>
      </p:pic>
      <p:sp>
        <p:nvSpPr>
          <p:cNvPr id="9" name="TextBox 8"/>
          <p:cNvSpPr txBox="1"/>
          <p:nvPr/>
        </p:nvSpPr>
        <p:spPr>
          <a:xfrm>
            <a:off x="3810000" y="1162050"/>
            <a:ext cx="2727325" cy="830997"/>
          </a:xfrm>
          <a:prstGeom prst="rect">
            <a:avLst/>
          </a:prstGeom>
          <a:noFill/>
        </p:spPr>
        <p:txBody>
          <a:bodyPr wrap="square" rtlCol="0">
            <a:spAutoFit/>
          </a:bodyPr>
          <a:lstStyle/>
          <a:p>
            <a:pPr algn="ctr"/>
            <a:r>
              <a:rPr lang="en-US" sz="2400" b="1" dirty="0" smtClean="0">
                <a:solidFill>
                  <a:schemeClr val="tx2"/>
                </a:solidFill>
                <a:latin typeface="Century Gothic" panose="020B0502020202020204" pitchFamily="34" charset="0"/>
              </a:rPr>
              <a:t>Dormant </a:t>
            </a:r>
          </a:p>
          <a:p>
            <a:pPr algn="ctr"/>
            <a:r>
              <a:rPr lang="en-US" sz="2400" b="1" dirty="0" smtClean="0">
                <a:solidFill>
                  <a:schemeClr val="tx2"/>
                </a:solidFill>
                <a:latin typeface="Century Gothic" panose="020B0502020202020204" pitchFamily="34" charset="0"/>
              </a:rPr>
              <a:t>Season</a:t>
            </a:r>
            <a:endParaRPr lang="en-US" sz="2400" b="1" dirty="0">
              <a:solidFill>
                <a:schemeClr val="tx2"/>
              </a:solidFill>
              <a:latin typeface="Century Gothic" panose="020B0502020202020204" pitchFamily="34" charset="0"/>
            </a:endParaRPr>
          </a:p>
        </p:txBody>
      </p:sp>
      <p:sp>
        <p:nvSpPr>
          <p:cNvPr id="10" name="TextBox 9"/>
          <p:cNvSpPr txBox="1"/>
          <p:nvPr/>
        </p:nvSpPr>
        <p:spPr>
          <a:xfrm>
            <a:off x="5730875" y="1143000"/>
            <a:ext cx="2727325" cy="830997"/>
          </a:xfrm>
          <a:prstGeom prst="rect">
            <a:avLst/>
          </a:prstGeom>
          <a:noFill/>
        </p:spPr>
        <p:txBody>
          <a:bodyPr wrap="square" rtlCol="0">
            <a:spAutoFit/>
          </a:bodyPr>
          <a:lstStyle/>
          <a:p>
            <a:pPr algn="ctr"/>
            <a:r>
              <a:rPr lang="en-US" sz="2400" b="1" dirty="0" smtClean="0">
                <a:solidFill>
                  <a:schemeClr val="tx2"/>
                </a:solidFill>
                <a:latin typeface="Century Gothic" panose="020B0502020202020204" pitchFamily="34" charset="0"/>
              </a:rPr>
              <a:t>Growing</a:t>
            </a:r>
          </a:p>
          <a:p>
            <a:pPr algn="ctr"/>
            <a:r>
              <a:rPr lang="en-US" sz="2400" b="1" dirty="0" smtClean="0">
                <a:solidFill>
                  <a:schemeClr val="tx2"/>
                </a:solidFill>
                <a:latin typeface="Century Gothic" panose="020B0502020202020204" pitchFamily="34" charset="0"/>
              </a:rPr>
              <a:t>Season</a:t>
            </a:r>
            <a:endParaRPr lang="en-US" sz="2400" b="1" dirty="0">
              <a:solidFill>
                <a:schemeClr val="tx2"/>
              </a:solidFill>
              <a:latin typeface="Century Gothic" panose="020B0502020202020204" pitchFamily="34" charset="0"/>
            </a:endParaRPr>
          </a:p>
        </p:txBody>
      </p:sp>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Shape 234"/>
          <p:cNvSpPr txBox="1">
            <a:spLocks noGrp="1"/>
          </p:cNvSpPr>
          <p:nvPr>
            <p:ph type="body" idx="2"/>
          </p:nvPr>
        </p:nvSpPr>
        <p:spPr>
          <a:xfrm>
            <a:off x="914400" y="-76200"/>
            <a:ext cx="7315200" cy="914400"/>
          </a:xfrm>
          <a:prstGeom prst="rect">
            <a:avLst/>
          </a:prstGeom>
          <a:noFill/>
          <a:ln>
            <a:noFill/>
          </a:ln>
        </p:spPr>
        <p:txBody>
          <a:bodyPr lIns="91425" tIns="91425" rIns="91425" bIns="91425" anchor="b" anchorCtr="0">
            <a:noAutofit/>
          </a:bodyPr>
          <a:lstStyle/>
          <a:p>
            <a:pPr marL="0" marR="0" lvl="0" indent="0" algn="ctr" rtl="0">
              <a:lnSpc>
                <a:spcPct val="90000"/>
              </a:lnSpc>
              <a:spcBef>
                <a:spcPts val="0"/>
              </a:spcBef>
              <a:spcAft>
                <a:spcPts val="0"/>
              </a:spcAft>
              <a:buClr>
                <a:schemeClr val="accent1"/>
              </a:buClr>
              <a:buSzPct val="25000"/>
              <a:buFont typeface="Questrial"/>
              <a:buNone/>
            </a:pPr>
            <a:r>
              <a:rPr lang="en-US" sz="4000" b="1" i="0" u="none" strike="noStrike" cap="none" baseline="0" dirty="0">
                <a:solidFill>
                  <a:schemeClr val="accent1"/>
                </a:solidFill>
                <a:latin typeface="Century Gothic" pitchFamily="34" charset="0"/>
                <a:sym typeface="Questrial"/>
              </a:rPr>
              <a:t>Thermal Analysis Results</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1333500"/>
            <a:ext cx="3919801" cy="5072684"/>
          </a:xfrm>
          <a:prstGeom prst="rect">
            <a:avLst/>
          </a:prstGeom>
        </p:spPr>
      </p:pic>
      <p:sp>
        <p:nvSpPr>
          <p:cNvPr id="233" name="Shape 233"/>
          <p:cNvSpPr txBox="1">
            <a:spLocks noGrp="1"/>
          </p:cNvSpPr>
          <p:nvPr>
            <p:ph type="body" idx="1"/>
          </p:nvPr>
        </p:nvSpPr>
        <p:spPr>
          <a:xfrm>
            <a:off x="228600" y="914400"/>
            <a:ext cx="3429000" cy="5715000"/>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2400" dirty="0" smtClean="0">
                <a:latin typeface="Century Gothic" pitchFamily="34" charset="0"/>
              </a:rPr>
              <a:t>Finally, a change detection using “Spatial Modeler” in ERDAS Imagine</a:t>
            </a:r>
          </a:p>
          <a:p>
            <a:pPr marL="0" marR="0" lvl="0" indent="0" algn="l" rtl="0">
              <a:lnSpc>
                <a:spcPct val="90000"/>
              </a:lnSpc>
              <a:spcBef>
                <a:spcPts val="0"/>
              </a:spcBef>
              <a:spcAft>
                <a:spcPts val="0"/>
              </a:spcAft>
              <a:buClr>
                <a:schemeClr val="dk1"/>
              </a:buClr>
              <a:buSzPct val="25000"/>
              <a:buFont typeface="Questrial"/>
              <a:buNone/>
            </a:pPr>
            <a:endParaRPr lang="en-US" sz="2400" dirty="0" smtClean="0">
              <a:latin typeface="Century Gothic" pitchFamily="34" charset="0"/>
            </a:endParaRPr>
          </a:p>
          <a:p>
            <a:pPr marL="0" marR="0" lvl="0" indent="0" algn="l" rtl="0">
              <a:lnSpc>
                <a:spcPct val="90000"/>
              </a:lnSpc>
              <a:spcBef>
                <a:spcPts val="0"/>
              </a:spcBef>
              <a:spcAft>
                <a:spcPts val="0"/>
              </a:spcAft>
              <a:buClr>
                <a:schemeClr val="dk1"/>
              </a:buClr>
              <a:buSzPct val="25000"/>
              <a:buFont typeface="Questrial"/>
              <a:buNone/>
            </a:pPr>
            <a:r>
              <a:rPr lang="en-US" sz="2400" dirty="0" smtClean="0">
                <a:latin typeface="Century Gothic" pitchFamily="34" charset="0"/>
              </a:rPr>
              <a:t>A percent change in the surface temperature was calculated using the global mean temperature</a:t>
            </a:r>
          </a:p>
          <a:p>
            <a:pPr marL="0" marR="0" lvl="0" indent="0" algn="l" rtl="0">
              <a:lnSpc>
                <a:spcPct val="90000"/>
              </a:lnSpc>
              <a:spcBef>
                <a:spcPts val="0"/>
              </a:spcBef>
              <a:spcAft>
                <a:spcPts val="0"/>
              </a:spcAft>
              <a:buClr>
                <a:schemeClr val="dk1"/>
              </a:buClr>
              <a:buSzPct val="25000"/>
              <a:buFont typeface="Questrial"/>
              <a:buNone/>
            </a:pPr>
            <a:endParaRPr lang="en-US" sz="2400" dirty="0" smtClean="0">
              <a:latin typeface="Century Gothic" pitchFamily="34" charset="0"/>
            </a:endParaRPr>
          </a:p>
          <a:p>
            <a:pPr marL="0" marR="0" lvl="0" indent="0" algn="l" rtl="0">
              <a:lnSpc>
                <a:spcPct val="90000"/>
              </a:lnSpc>
              <a:spcBef>
                <a:spcPts val="0"/>
              </a:spcBef>
              <a:spcAft>
                <a:spcPts val="0"/>
              </a:spcAft>
              <a:buClr>
                <a:schemeClr val="dk1"/>
              </a:buClr>
              <a:buSzPct val="25000"/>
              <a:buFont typeface="Questrial"/>
              <a:buNone/>
            </a:pPr>
            <a:r>
              <a:rPr lang="en-US" sz="2400" dirty="0" smtClean="0">
                <a:latin typeface="Century Gothic" pitchFamily="34" charset="0"/>
              </a:rPr>
              <a:t>The data was then normalized using the global mean</a:t>
            </a:r>
          </a:p>
          <a:p>
            <a:pPr marL="0" marR="0" lvl="0" indent="0" algn="l" rtl="0">
              <a:lnSpc>
                <a:spcPct val="90000"/>
              </a:lnSpc>
              <a:spcBef>
                <a:spcPts val="0"/>
              </a:spcBef>
              <a:spcAft>
                <a:spcPts val="0"/>
              </a:spcAft>
              <a:buClr>
                <a:schemeClr val="dk1"/>
              </a:buClr>
              <a:buSzPct val="25000"/>
              <a:buFont typeface="Questrial"/>
              <a:buNone/>
            </a:pPr>
            <a:endParaRPr lang="en-US" sz="2400" dirty="0">
              <a:latin typeface="Century Gothic"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5187" y="1516667"/>
            <a:ext cx="3478813" cy="4908567"/>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t="11701" b="26020"/>
          <a:stretch/>
        </p:blipFill>
        <p:spPr>
          <a:xfrm>
            <a:off x="3810000" y="3031242"/>
            <a:ext cx="2331905" cy="1879415"/>
          </a:xfrm>
          <a:prstGeom prst="rect">
            <a:avLst/>
          </a:prstGeom>
        </p:spPr>
      </p:pic>
      <p:sp>
        <p:nvSpPr>
          <p:cNvPr id="9" name="TextBox 8"/>
          <p:cNvSpPr txBox="1"/>
          <p:nvPr/>
        </p:nvSpPr>
        <p:spPr>
          <a:xfrm>
            <a:off x="3612289" y="1102667"/>
            <a:ext cx="2727325" cy="461665"/>
          </a:xfrm>
          <a:prstGeom prst="rect">
            <a:avLst/>
          </a:prstGeom>
          <a:noFill/>
        </p:spPr>
        <p:txBody>
          <a:bodyPr wrap="square" rtlCol="0">
            <a:spAutoFit/>
          </a:bodyPr>
          <a:lstStyle/>
          <a:p>
            <a:pPr algn="ctr"/>
            <a:r>
              <a:rPr lang="en-US" sz="2400" b="1" dirty="0" smtClean="0">
                <a:solidFill>
                  <a:schemeClr val="bg2">
                    <a:lumMod val="75000"/>
                  </a:schemeClr>
                </a:solidFill>
                <a:latin typeface="Century Gothic" panose="020B0502020202020204" pitchFamily="34" charset="0"/>
              </a:rPr>
              <a:t>July 1992</a:t>
            </a:r>
            <a:endParaRPr lang="en-US" sz="2400" b="1" dirty="0">
              <a:solidFill>
                <a:schemeClr val="bg2">
                  <a:lumMod val="75000"/>
                </a:schemeClr>
              </a:solidFill>
              <a:latin typeface="Century Gothic" panose="020B0502020202020204" pitchFamily="34" charset="0"/>
            </a:endParaRPr>
          </a:p>
        </p:txBody>
      </p:sp>
    </p:spTree>
    <p:extLst>
      <p:ext uri="{BB962C8B-B14F-4D97-AF65-F5344CB8AC3E}">
        <p14:creationId xmlns:p14="http://schemas.microsoft.com/office/powerpoint/2010/main" val="85636293"/>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body" idx="1"/>
          </p:nvPr>
        </p:nvSpPr>
        <p:spPr>
          <a:xfrm>
            <a:off x="132676" y="1447800"/>
            <a:ext cx="4419599" cy="5029200"/>
          </a:xfrm>
          <a:prstGeom prst="rect">
            <a:avLst/>
          </a:prstGeom>
          <a:noFill/>
          <a:ln>
            <a:noFill/>
          </a:ln>
        </p:spPr>
        <p:txBody>
          <a:bodyPr lIns="91425" tIns="91425" rIns="91425" bIns="91425" anchor="t" anchorCtr="0">
            <a:noAutofit/>
          </a:bodyPr>
          <a:lstStyle/>
          <a:p>
            <a:pPr marL="342900" marR="0" lvl="0" indent="-342900" algn="l" rtl="0">
              <a:lnSpc>
                <a:spcPct val="90000"/>
              </a:lnSpc>
              <a:spcBef>
                <a:spcPts val="0"/>
              </a:spcBef>
              <a:spcAft>
                <a:spcPts val="0"/>
              </a:spcAft>
              <a:buClr>
                <a:schemeClr val="accent1"/>
              </a:buClr>
              <a:buSzPct val="100000"/>
              <a:buFont typeface="Webdings" panose="05030102010509060703" pitchFamily="18" charset="2"/>
              <a:buChar char="4"/>
            </a:pPr>
            <a:r>
              <a:rPr lang="en-US" sz="2400" b="0" i="0" u="none" strike="noStrike" cap="none" baseline="0" dirty="0" smtClean="0">
                <a:solidFill>
                  <a:schemeClr val="dk1"/>
                </a:solidFill>
                <a:latin typeface="Century Gothic" pitchFamily="34" charset="0"/>
                <a:sym typeface="Questrial"/>
              </a:rPr>
              <a:t>LULC mapping errors were related</a:t>
            </a:r>
            <a:r>
              <a:rPr lang="en-US" sz="2400" b="0" i="0" u="none" strike="noStrike" cap="none" dirty="0" smtClean="0">
                <a:solidFill>
                  <a:schemeClr val="dk1"/>
                </a:solidFill>
                <a:latin typeface="Century Gothic" pitchFamily="34" charset="0"/>
                <a:sym typeface="Questrial"/>
              </a:rPr>
              <a:t> to the data resolution</a:t>
            </a:r>
            <a:endParaRPr lang="en-US" sz="2400" b="0" i="0" u="none" strike="noStrike" cap="none" baseline="0" dirty="0">
              <a:solidFill>
                <a:schemeClr val="dk1"/>
              </a:solidFill>
              <a:latin typeface="Century Gothic" pitchFamily="34" charset="0"/>
              <a:sym typeface="Questrial"/>
            </a:endParaRPr>
          </a:p>
          <a:p>
            <a:pPr marL="342900" marR="0" lvl="0" indent="-342900" algn="l" rtl="0">
              <a:lnSpc>
                <a:spcPct val="90000"/>
              </a:lnSpc>
              <a:spcBef>
                <a:spcPts val="0"/>
              </a:spcBef>
              <a:spcAft>
                <a:spcPts val="0"/>
              </a:spcAft>
              <a:buClr>
                <a:schemeClr val="accent1"/>
              </a:buClr>
              <a:buSzPct val="100000"/>
              <a:buFont typeface="Webdings" panose="05030102010509060703" pitchFamily="18" charset="2"/>
              <a:buChar char="4"/>
            </a:pPr>
            <a:endParaRPr sz="2400" b="0" i="0" u="none" strike="noStrike" cap="none" baseline="0" dirty="0">
              <a:solidFill>
                <a:schemeClr val="dk1"/>
              </a:solidFill>
              <a:latin typeface="Century Gothic" pitchFamily="34" charset="0"/>
              <a:sym typeface="Questrial"/>
            </a:endParaRPr>
          </a:p>
          <a:p>
            <a:pPr marL="342900" marR="0" lvl="0" indent="-342900" algn="l" rtl="0">
              <a:lnSpc>
                <a:spcPct val="90000"/>
              </a:lnSpc>
              <a:spcBef>
                <a:spcPts val="0"/>
              </a:spcBef>
              <a:spcAft>
                <a:spcPts val="0"/>
              </a:spcAft>
              <a:buClr>
                <a:schemeClr val="accent1"/>
              </a:buClr>
              <a:buSzPct val="100000"/>
              <a:buFont typeface="Webdings" panose="05030102010509060703" pitchFamily="18" charset="2"/>
              <a:buChar char="4"/>
            </a:pPr>
            <a:r>
              <a:rPr lang="en-US" sz="2400" b="0" i="0" u="none" strike="noStrike" cap="none" baseline="0" dirty="0" smtClean="0">
                <a:solidFill>
                  <a:schemeClr val="dk1"/>
                </a:solidFill>
                <a:latin typeface="Century Gothic" pitchFamily="34" charset="0"/>
                <a:sym typeface="Questrial"/>
              </a:rPr>
              <a:t>Some LULC mapping errors occurred</a:t>
            </a:r>
            <a:r>
              <a:rPr lang="en-US" sz="2400" b="0" i="0" u="none" strike="noStrike" cap="none" dirty="0" smtClean="0">
                <a:solidFill>
                  <a:schemeClr val="dk1"/>
                </a:solidFill>
                <a:latin typeface="Century Gothic" pitchFamily="34" charset="0"/>
                <a:sym typeface="Questrial"/>
              </a:rPr>
              <a:t> due to misclassification</a:t>
            </a:r>
            <a:endParaRPr lang="en-US" sz="2400" b="0" i="0" u="none" strike="noStrike" cap="none" baseline="0" dirty="0">
              <a:solidFill>
                <a:schemeClr val="dk1"/>
              </a:solidFill>
              <a:latin typeface="Century Gothic" pitchFamily="34" charset="0"/>
              <a:sym typeface="Questrial"/>
            </a:endParaRPr>
          </a:p>
          <a:p>
            <a:pPr marL="342900" marR="0" lvl="0" indent="-342900" algn="l" rtl="0">
              <a:lnSpc>
                <a:spcPct val="90000"/>
              </a:lnSpc>
              <a:spcBef>
                <a:spcPts val="0"/>
              </a:spcBef>
              <a:spcAft>
                <a:spcPts val="0"/>
              </a:spcAft>
              <a:buClr>
                <a:schemeClr val="accent1"/>
              </a:buClr>
              <a:buSzPct val="100000"/>
              <a:buFont typeface="Webdings" panose="05030102010509060703" pitchFamily="18" charset="2"/>
              <a:buChar char="4"/>
            </a:pPr>
            <a:endParaRPr sz="2400" b="0" i="0" u="none" strike="noStrike" cap="none" baseline="0" dirty="0">
              <a:solidFill>
                <a:schemeClr val="dk1"/>
              </a:solidFill>
              <a:latin typeface="Century Gothic" pitchFamily="34" charset="0"/>
              <a:sym typeface="Questrial"/>
            </a:endParaRPr>
          </a:p>
          <a:p>
            <a:pPr marL="342900" marR="0" lvl="0" indent="-342900" algn="l" rtl="0">
              <a:lnSpc>
                <a:spcPct val="90000"/>
              </a:lnSpc>
              <a:spcBef>
                <a:spcPts val="0"/>
              </a:spcBef>
              <a:spcAft>
                <a:spcPts val="0"/>
              </a:spcAft>
              <a:buClr>
                <a:schemeClr val="accent1"/>
              </a:buClr>
              <a:buSzPct val="100000"/>
              <a:buFont typeface="Webdings" panose="05030102010509060703" pitchFamily="18" charset="2"/>
              <a:buChar char="4"/>
            </a:pPr>
            <a:r>
              <a:rPr lang="en-US" sz="2400" b="0" i="0" u="none" strike="noStrike" cap="none" baseline="0" dirty="0" smtClean="0">
                <a:solidFill>
                  <a:schemeClr val="dk1"/>
                </a:solidFill>
                <a:latin typeface="Century Gothic" pitchFamily="34" charset="0"/>
                <a:sym typeface="Questrial"/>
              </a:rPr>
              <a:t>The coarse</a:t>
            </a:r>
            <a:r>
              <a:rPr lang="en-US" sz="2400" b="0" i="0" u="none" strike="noStrike" cap="none" dirty="0" smtClean="0">
                <a:solidFill>
                  <a:schemeClr val="dk1"/>
                </a:solidFill>
                <a:latin typeface="Century Gothic" pitchFamily="34" charset="0"/>
                <a:sym typeface="Questrial"/>
              </a:rPr>
              <a:t> thermal data reduced ability to view patches</a:t>
            </a:r>
            <a:endParaRPr lang="en-US" sz="2400" b="0" i="0" u="none" strike="noStrike" cap="none" baseline="0" dirty="0">
              <a:solidFill>
                <a:schemeClr val="dk1"/>
              </a:solidFill>
              <a:latin typeface="Century Gothic" pitchFamily="34" charset="0"/>
              <a:sym typeface="Questrial"/>
            </a:endParaRPr>
          </a:p>
          <a:p>
            <a:pPr marL="342900" marR="0" lvl="0" indent="-342900" algn="l" rtl="0">
              <a:lnSpc>
                <a:spcPct val="90000"/>
              </a:lnSpc>
              <a:spcBef>
                <a:spcPts val="0"/>
              </a:spcBef>
              <a:spcAft>
                <a:spcPts val="0"/>
              </a:spcAft>
              <a:buClr>
                <a:schemeClr val="accent1"/>
              </a:buClr>
              <a:buSzPct val="100000"/>
              <a:buFont typeface="Webdings" panose="05030102010509060703" pitchFamily="18" charset="2"/>
              <a:buChar char="4"/>
            </a:pPr>
            <a:endParaRPr sz="2400" b="0" i="0" u="none" strike="noStrike" cap="none" baseline="0" dirty="0">
              <a:solidFill>
                <a:schemeClr val="dk1"/>
              </a:solidFill>
              <a:latin typeface="Century Gothic" pitchFamily="34" charset="0"/>
              <a:sym typeface="Questrial"/>
            </a:endParaRPr>
          </a:p>
          <a:p>
            <a:pPr marL="342900" marR="0" lvl="0" indent="-342900" algn="l" rtl="0">
              <a:lnSpc>
                <a:spcPct val="90000"/>
              </a:lnSpc>
              <a:spcBef>
                <a:spcPts val="0"/>
              </a:spcBef>
              <a:spcAft>
                <a:spcPts val="0"/>
              </a:spcAft>
              <a:buClr>
                <a:schemeClr val="accent1"/>
              </a:buClr>
              <a:buSzPct val="100000"/>
              <a:buFont typeface="Webdings" panose="05030102010509060703" pitchFamily="18" charset="2"/>
              <a:buChar char="4"/>
            </a:pPr>
            <a:r>
              <a:rPr lang="en-US" sz="2400" b="0" i="0" u="none" strike="noStrike" cap="none" baseline="0" dirty="0" smtClean="0">
                <a:solidFill>
                  <a:schemeClr val="dk1"/>
                </a:solidFill>
                <a:latin typeface="Century Gothic" pitchFamily="34" charset="0"/>
                <a:sym typeface="Questrial"/>
              </a:rPr>
              <a:t>The shallowness</a:t>
            </a:r>
            <a:r>
              <a:rPr lang="en-US" sz="2400" b="0" i="0" u="none" strike="noStrike" cap="none" dirty="0" smtClean="0">
                <a:solidFill>
                  <a:schemeClr val="dk1"/>
                </a:solidFill>
                <a:latin typeface="Century Gothic" pitchFamily="34" charset="0"/>
                <a:sym typeface="Questrial"/>
              </a:rPr>
              <a:t> of the lagoon may affect thermal data quality</a:t>
            </a:r>
            <a:endParaRPr lang="en-US" sz="2400" b="0" i="0" u="none" strike="noStrike" cap="none" baseline="0" dirty="0">
              <a:solidFill>
                <a:schemeClr val="dk1"/>
              </a:solidFill>
              <a:latin typeface="Century Gothic" pitchFamily="34" charset="0"/>
              <a:sym typeface="Questrial"/>
            </a:endParaRPr>
          </a:p>
        </p:txBody>
      </p:sp>
      <p:sp>
        <p:nvSpPr>
          <p:cNvPr id="247" name="Shape 247"/>
          <p:cNvSpPr txBox="1">
            <a:spLocks noGrp="1"/>
          </p:cNvSpPr>
          <p:nvPr>
            <p:ph type="body" idx="2"/>
          </p:nvPr>
        </p:nvSpPr>
        <p:spPr>
          <a:xfrm>
            <a:off x="533400" y="304800"/>
            <a:ext cx="3705000" cy="1587225"/>
          </a:xfrm>
          <a:prstGeom prst="rect">
            <a:avLst/>
          </a:prstGeom>
          <a:noFill/>
          <a:ln>
            <a:noFill/>
          </a:ln>
        </p:spPr>
        <p:txBody>
          <a:bodyPr lIns="91425" tIns="91425" rIns="91425" bIns="91425" anchor="ctr"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i="0" u="none" strike="noStrike" cap="none" baseline="0" dirty="0">
                <a:solidFill>
                  <a:schemeClr val="accent1"/>
                </a:solidFill>
                <a:latin typeface="Century Gothic" pitchFamily="34" charset="0"/>
                <a:sym typeface="Questrial"/>
              </a:rPr>
              <a:t>Errors, and </a:t>
            </a:r>
            <a:r>
              <a:rPr lang="en-US" sz="4000" b="1" i="0" u="none" strike="noStrike" cap="none" baseline="0" dirty="0" smtClean="0">
                <a:solidFill>
                  <a:schemeClr val="accent1"/>
                </a:solidFill>
                <a:latin typeface="Century Gothic" pitchFamily="34" charset="0"/>
                <a:sym typeface="Questrial"/>
              </a:rPr>
              <a:t>Uncertainties</a:t>
            </a:r>
          </a:p>
          <a:p>
            <a:pPr marL="0" marR="0" lvl="0" indent="0" algn="l" rtl="0">
              <a:lnSpc>
                <a:spcPct val="90000"/>
              </a:lnSpc>
              <a:spcBef>
                <a:spcPts val="0"/>
              </a:spcBef>
              <a:spcAft>
                <a:spcPts val="0"/>
              </a:spcAft>
              <a:buClr>
                <a:schemeClr val="accent1"/>
              </a:buClr>
              <a:buFont typeface="Questrial"/>
              <a:buNone/>
            </a:pPr>
            <a:endParaRPr sz="4000" b="1" i="0" u="none" strike="noStrike" cap="none" baseline="0" dirty="0">
              <a:solidFill>
                <a:schemeClr val="accent1"/>
              </a:solidFill>
              <a:latin typeface="Century Gothic" pitchFamily="34" charset="0"/>
              <a:sym typeface="Questrial"/>
            </a:endParaRPr>
          </a:p>
        </p:txBody>
      </p:sp>
      <p:pic>
        <p:nvPicPr>
          <p:cNvPr id="248" name="Shape 248"/>
          <p:cNvPicPr preferRelativeResize="0"/>
          <p:nvPr/>
        </p:nvPicPr>
        <p:blipFill>
          <a:blip r:embed="rId3">
            <a:alphaModFix/>
          </a:blip>
          <a:stretch>
            <a:fillRect/>
          </a:stretch>
        </p:blipFill>
        <p:spPr>
          <a:xfrm>
            <a:off x="4514175" y="120200"/>
            <a:ext cx="4629823" cy="6675924"/>
          </a:xfrm>
          <a:prstGeom prst="rect">
            <a:avLst/>
          </a:prstGeom>
          <a:noFill/>
          <a:ln>
            <a:noFill/>
          </a:ln>
        </p:spPr>
      </p:pic>
      <p:sp>
        <p:nvSpPr>
          <p:cNvPr id="249" name="Shape 249"/>
          <p:cNvSpPr txBox="1">
            <a:spLocks noGrp="1"/>
          </p:cNvSpPr>
          <p:nvPr>
            <p:ph type="body" idx="3"/>
          </p:nvPr>
        </p:nvSpPr>
        <p:spPr>
          <a:xfrm>
            <a:off x="4514137" y="6338925"/>
            <a:ext cx="4629900" cy="2286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585454"/>
              </a:buClr>
              <a:buSzPct val="25000"/>
              <a:buFont typeface="Arial"/>
              <a:buNone/>
            </a:pPr>
            <a:r>
              <a:rPr lang="en-US" sz="1200" b="0" dirty="0">
                <a:solidFill>
                  <a:schemeClr val="lt1"/>
                </a:solidFill>
              </a:rPr>
              <a:t>Padre Island </a:t>
            </a:r>
            <a:r>
              <a:rPr lang="en-US" sz="1200" b="0" dirty="0">
                <a:solidFill>
                  <a:schemeClr val="lt1"/>
                </a:solidFill>
                <a:latin typeface="Century Gothic" pitchFamily="34" charset="0"/>
              </a:rPr>
              <a:t>National</a:t>
            </a:r>
            <a:r>
              <a:rPr lang="en-US" sz="1200" b="0" dirty="0">
                <a:solidFill>
                  <a:schemeClr val="lt1"/>
                </a:solidFill>
              </a:rPr>
              <a:t> Seashore</a:t>
            </a:r>
            <a:r>
              <a:rPr lang="en-US" sz="1200" b="0" i="0" u="none" strike="noStrike" cap="none" baseline="0" dirty="0">
                <a:solidFill>
                  <a:schemeClr val="lt1"/>
                </a:solidFill>
                <a:latin typeface="Questrial"/>
                <a:ea typeface="Questrial"/>
                <a:cs typeface="Questrial"/>
                <a:sym typeface="Questrial"/>
              </a:rPr>
              <a:t> (Image Credit: National Park Service)</a:t>
            </a:r>
          </a:p>
        </p:txBody>
      </p:sp>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body" idx="1"/>
          </p:nvPr>
        </p:nvSpPr>
        <p:spPr>
          <a:xfrm>
            <a:off x="381000" y="1752600"/>
            <a:ext cx="4038600" cy="4648200"/>
          </a:xfrm>
          <a:prstGeom prst="rect">
            <a:avLst/>
          </a:prstGeom>
          <a:noFill/>
          <a:ln>
            <a:noFill/>
          </a:ln>
        </p:spPr>
        <p:txBody>
          <a:bodyPr lIns="91425" tIns="91425" rIns="91425" bIns="91425" anchor="t" anchorCtr="0">
            <a:noAutofit/>
          </a:bodyPr>
          <a:lstStyle/>
          <a:p>
            <a:pPr marL="342900" marR="0" lvl="0" indent="-342900" algn="l" rtl="0">
              <a:lnSpc>
                <a:spcPct val="90000"/>
              </a:lnSpc>
              <a:spcBef>
                <a:spcPts val="0"/>
              </a:spcBef>
              <a:spcAft>
                <a:spcPts val="0"/>
              </a:spcAft>
              <a:buClr>
                <a:schemeClr val="accent1"/>
              </a:buClr>
              <a:buSzPct val="100000"/>
              <a:buFont typeface="Webdings" panose="05030102010509060703" pitchFamily="18" charset="2"/>
              <a:buChar char="4"/>
            </a:pPr>
            <a:r>
              <a:rPr lang="en-US" sz="2400" b="0" i="0" u="none" strike="noStrike" cap="none" baseline="0" dirty="0">
                <a:solidFill>
                  <a:schemeClr val="dk1"/>
                </a:solidFill>
                <a:latin typeface="Century Gothic" pitchFamily="34" charset="0"/>
                <a:sym typeface="Questrial"/>
              </a:rPr>
              <a:t>Mesquite tree </a:t>
            </a:r>
            <a:r>
              <a:rPr lang="en-US" sz="2400" b="0" i="0" u="none" strike="noStrike" cap="none" baseline="0" dirty="0" smtClean="0">
                <a:solidFill>
                  <a:schemeClr val="dk1"/>
                </a:solidFill>
                <a:latin typeface="Century Gothic" pitchFamily="34" charset="0"/>
                <a:sym typeface="Questrial"/>
              </a:rPr>
              <a:t>areas decreased from 1986-2000 </a:t>
            </a:r>
            <a:endParaRPr lang="en-US" sz="2400" dirty="0">
              <a:latin typeface="Century Gothic" pitchFamily="34" charset="0"/>
            </a:endParaRPr>
          </a:p>
          <a:p>
            <a:pPr marL="342900" marR="0" lvl="0" indent="-342900" algn="l" rtl="0">
              <a:lnSpc>
                <a:spcPct val="90000"/>
              </a:lnSpc>
              <a:spcBef>
                <a:spcPts val="0"/>
              </a:spcBef>
              <a:spcAft>
                <a:spcPts val="0"/>
              </a:spcAft>
              <a:buClr>
                <a:schemeClr val="accent1"/>
              </a:buClr>
              <a:buSzPct val="100000"/>
              <a:buFont typeface="Webdings" panose="05030102010509060703" pitchFamily="18" charset="2"/>
              <a:buChar char="4"/>
            </a:pPr>
            <a:endParaRPr sz="2400" b="0" i="0" u="none" strike="noStrike" cap="none" baseline="0" dirty="0">
              <a:solidFill>
                <a:schemeClr val="dk1"/>
              </a:solidFill>
              <a:latin typeface="Century Gothic" pitchFamily="34" charset="0"/>
              <a:sym typeface="Questrial"/>
            </a:endParaRPr>
          </a:p>
          <a:p>
            <a:pPr marL="342900" lvl="0" indent="-342900">
              <a:buClr>
                <a:schemeClr val="accent1"/>
              </a:buClr>
              <a:buSzPct val="100000"/>
              <a:buFont typeface="Webdings" panose="05030102010509060703" pitchFamily="18" charset="2"/>
              <a:buChar char="4"/>
            </a:pPr>
            <a:r>
              <a:rPr lang="en-US" sz="2400" b="0" i="0" u="none" strike="noStrike" cap="none" baseline="0" dirty="0">
                <a:solidFill>
                  <a:schemeClr val="dk1"/>
                </a:solidFill>
                <a:latin typeface="Century Gothic" pitchFamily="34" charset="0"/>
                <a:sym typeface="Questrial"/>
              </a:rPr>
              <a:t>Areas of high photosynthetic activity </a:t>
            </a:r>
            <a:r>
              <a:rPr lang="en-US" sz="2400" b="0" i="0" u="none" strike="noStrike" cap="none" baseline="0" dirty="0" smtClean="0">
                <a:solidFill>
                  <a:schemeClr val="dk1"/>
                </a:solidFill>
                <a:latin typeface="Century Gothic" pitchFamily="34" charset="0"/>
                <a:sym typeface="Questrial"/>
              </a:rPr>
              <a:t>(NDVI) </a:t>
            </a:r>
            <a:r>
              <a:rPr lang="en-US" sz="2400" b="0" i="0" u="none" strike="noStrike" cap="none" baseline="0" dirty="0">
                <a:solidFill>
                  <a:schemeClr val="dk1"/>
                </a:solidFill>
                <a:latin typeface="Century Gothic" pitchFamily="34" charset="0"/>
                <a:sym typeface="Questrial"/>
              </a:rPr>
              <a:t>and low </a:t>
            </a:r>
            <a:r>
              <a:rPr lang="en-US" sz="2400" b="0" i="0" u="none" strike="noStrike" cap="none" baseline="0" dirty="0" smtClean="0">
                <a:solidFill>
                  <a:schemeClr val="dk1"/>
                </a:solidFill>
                <a:latin typeface="Century Gothic" pitchFamily="34" charset="0"/>
                <a:sym typeface="Questrial"/>
              </a:rPr>
              <a:t>water </a:t>
            </a:r>
            <a:r>
              <a:rPr lang="en-US" sz="2400" dirty="0" smtClean="0">
                <a:latin typeface="Century Gothic" pitchFamily="34" charset="0"/>
              </a:rPr>
              <a:t>stress (NDII)  </a:t>
            </a:r>
            <a:r>
              <a:rPr lang="en-US" sz="2400" b="0" i="0" u="none" strike="noStrike" cap="none" baseline="0" dirty="0">
                <a:solidFill>
                  <a:schemeClr val="dk1"/>
                </a:solidFill>
                <a:latin typeface="Century Gothic" pitchFamily="34" charset="0"/>
                <a:sym typeface="Questrial"/>
              </a:rPr>
              <a:t>correlated with areas of mesquite</a:t>
            </a:r>
          </a:p>
          <a:p>
            <a:pPr marL="342900" marR="0" lvl="0" indent="-342900" algn="l" rtl="0">
              <a:lnSpc>
                <a:spcPct val="90000"/>
              </a:lnSpc>
              <a:spcBef>
                <a:spcPts val="0"/>
              </a:spcBef>
              <a:spcAft>
                <a:spcPts val="0"/>
              </a:spcAft>
              <a:buClr>
                <a:schemeClr val="accent1"/>
              </a:buClr>
              <a:buSzPct val="100000"/>
              <a:buFont typeface="Webdings" panose="05030102010509060703" pitchFamily="18" charset="2"/>
              <a:buChar char="4"/>
            </a:pPr>
            <a:endParaRPr sz="2400" b="0" i="0" u="none" strike="noStrike" cap="none" baseline="0" dirty="0">
              <a:solidFill>
                <a:schemeClr val="dk1"/>
              </a:solidFill>
              <a:latin typeface="Century Gothic" pitchFamily="34" charset="0"/>
              <a:sym typeface="Questrial"/>
            </a:endParaRPr>
          </a:p>
          <a:p>
            <a:pPr marL="342900" marR="0" lvl="0" indent="-342900" algn="l" rtl="0">
              <a:lnSpc>
                <a:spcPct val="90000"/>
              </a:lnSpc>
              <a:spcBef>
                <a:spcPts val="0"/>
              </a:spcBef>
              <a:spcAft>
                <a:spcPts val="0"/>
              </a:spcAft>
              <a:buClr>
                <a:schemeClr val="accent1"/>
              </a:buClr>
              <a:buSzPct val="100000"/>
              <a:buFont typeface="Webdings" panose="05030102010509060703" pitchFamily="18" charset="2"/>
              <a:buChar char="4"/>
            </a:pPr>
            <a:r>
              <a:rPr lang="en-US" sz="2400" b="0" i="0" u="none" strike="noStrike" cap="none" baseline="0" dirty="0" smtClean="0">
                <a:solidFill>
                  <a:schemeClr val="dk1"/>
                </a:solidFill>
                <a:latin typeface="Century Gothic" pitchFamily="34" charset="0"/>
                <a:sym typeface="Questrial"/>
              </a:rPr>
              <a:t>Lagoon</a:t>
            </a:r>
            <a:r>
              <a:rPr lang="en-US" sz="2400" b="0" i="0" u="none" strike="noStrike" cap="none" dirty="0" smtClean="0">
                <a:solidFill>
                  <a:schemeClr val="dk1"/>
                </a:solidFill>
                <a:latin typeface="Century Gothic" pitchFamily="34" charset="0"/>
                <a:sym typeface="Questrial"/>
              </a:rPr>
              <a:t> thermal anomalies were not </a:t>
            </a:r>
            <a:r>
              <a:rPr lang="en-US" sz="2400" b="0" i="0" u="none" strike="noStrike" cap="none" baseline="0" dirty="0" smtClean="0">
                <a:solidFill>
                  <a:schemeClr val="dk1"/>
                </a:solidFill>
                <a:latin typeface="Century Gothic" pitchFamily="34" charset="0"/>
                <a:sym typeface="Questrial"/>
              </a:rPr>
              <a:t>identified</a:t>
            </a:r>
            <a:endParaRPr lang="en-US" sz="2400" b="0" i="0" u="none" strike="noStrike" cap="none" baseline="0" dirty="0">
              <a:solidFill>
                <a:schemeClr val="dk1"/>
              </a:solidFill>
              <a:latin typeface="Century Gothic" pitchFamily="34" charset="0"/>
              <a:sym typeface="Questrial"/>
            </a:endParaRPr>
          </a:p>
        </p:txBody>
      </p:sp>
      <p:sp>
        <p:nvSpPr>
          <p:cNvPr id="255" name="Shape 255"/>
          <p:cNvSpPr txBox="1">
            <a:spLocks noGrp="1"/>
          </p:cNvSpPr>
          <p:nvPr>
            <p:ph type="body" idx="2"/>
          </p:nvPr>
        </p:nvSpPr>
        <p:spPr>
          <a:xfrm>
            <a:off x="548639" y="228600"/>
            <a:ext cx="3566158" cy="132588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i="0" u="none" strike="noStrike" cap="none" baseline="0" dirty="0">
                <a:solidFill>
                  <a:schemeClr val="accent1"/>
                </a:solidFill>
                <a:latin typeface="Century Gothic" pitchFamily="34" charset="0"/>
                <a:sym typeface="Questrial"/>
              </a:rPr>
              <a:t>Conclusions</a:t>
            </a:r>
          </a:p>
        </p:txBody>
      </p:sp>
      <p:pic>
        <p:nvPicPr>
          <p:cNvPr id="256" name="Shape 256"/>
          <p:cNvPicPr preferRelativeResize="0"/>
          <p:nvPr/>
        </p:nvPicPr>
        <p:blipFill>
          <a:blip r:embed="rId3">
            <a:alphaModFix/>
          </a:blip>
          <a:stretch>
            <a:fillRect/>
          </a:stretch>
        </p:blipFill>
        <p:spPr>
          <a:xfrm>
            <a:off x="4573900" y="120200"/>
            <a:ext cx="4568200" cy="6663799"/>
          </a:xfrm>
          <a:prstGeom prst="rect">
            <a:avLst/>
          </a:prstGeom>
          <a:noFill/>
          <a:ln>
            <a:noFill/>
          </a:ln>
        </p:spPr>
      </p:pic>
      <p:sp>
        <p:nvSpPr>
          <p:cNvPr id="257" name="Shape 257"/>
          <p:cNvSpPr txBox="1">
            <a:spLocks noGrp="1"/>
          </p:cNvSpPr>
          <p:nvPr>
            <p:ph type="body" idx="3"/>
          </p:nvPr>
        </p:nvSpPr>
        <p:spPr>
          <a:xfrm>
            <a:off x="4648200" y="6553198"/>
            <a:ext cx="4590600" cy="2286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585454"/>
              </a:buClr>
              <a:buSzPct val="25000"/>
              <a:buFont typeface="Arial"/>
              <a:buNone/>
            </a:pPr>
            <a:r>
              <a:rPr lang="en-US" sz="1200" b="0" i="0" u="none" strike="noStrike" cap="none" baseline="0">
                <a:solidFill>
                  <a:schemeClr val="lt1"/>
                </a:solidFill>
                <a:latin typeface="Century Gothic" pitchFamily="34" charset="0"/>
                <a:sym typeface="Questrial"/>
              </a:rPr>
              <a:t>Honey Mesquite Tree( Image credit: National Park Service)</a:t>
            </a: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4800600" y="304800"/>
            <a:ext cx="4343400" cy="132588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dirty="0">
                <a:solidFill>
                  <a:schemeClr val="accent1"/>
                </a:solidFill>
                <a:latin typeface="Century Gothic" pitchFamily="34" charset="0"/>
                <a:sym typeface="Questrial"/>
              </a:rPr>
              <a:t>The Laguna Madre</a:t>
            </a:r>
          </a:p>
        </p:txBody>
      </p:sp>
      <p:pic>
        <p:nvPicPr>
          <p:cNvPr id="90" name="Shape 90"/>
          <p:cNvPicPr preferRelativeResize="0"/>
          <p:nvPr/>
        </p:nvPicPr>
        <p:blipFill rotWithShape="1">
          <a:blip r:embed="rId3">
            <a:alphaModFix/>
          </a:blip>
          <a:srcRect/>
          <a:stretch/>
        </p:blipFill>
        <p:spPr>
          <a:xfrm>
            <a:off x="-37110" y="0"/>
            <a:ext cx="4532911" cy="6858000"/>
          </a:xfrm>
          <a:prstGeom prst="rect">
            <a:avLst/>
          </a:prstGeom>
          <a:noFill/>
          <a:ln>
            <a:noFill/>
          </a:ln>
        </p:spPr>
      </p:pic>
      <p:pic>
        <p:nvPicPr>
          <p:cNvPr id="91" name="Shape 91"/>
          <p:cNvPicPr preferRelativeResize="0"/>
          <p:nvPr/>
        </p:nvPicPr>
        <p:blipFill rotWithShape="1">
          <a:blip r:embed="rId4">
            <a:alphaModFix/>
          </a:blip>
          <a:srcRect/>
          <a:stretch/>
        </p:blipFill>
        <p:spPr>
          <a:xfrm>
            <a:off x="2362200" y="2209800"/>
            <a:ext cx="2133598" cy="2060297"/>
          </a:xfrm>
          <a:prstGeom prst="rect">
            <a:avLst/>
          </a:prstGeom>
          <a:noFill/>
          <a:ln>
            <a:noFill/>
          </a:ln>
        </p:spPr>
      </p:pic>
      <p:sp>
        <p:nvSpPr>
          <p:cNvPr id="92" name="Shape 92"/>
          <p:cNvSpPr txBox="1"/>
          <p:nvPr/>
        </p:nvSpPr>
        <p:spPr>
          <a:xfrm>
            <a:off x="4648200" y="1828800"/>
            <a:ext cx="4343400" cy="3582517"/>
          </a:xfrm>
          <a:prstGeom prst="rect">
            <a:avLst/>
          </a:prstGeom>
          <a:noFill/>
          <a:ln>
            <a:noFill/>
          </a:ln>
        </p:spPr>
        <p:txBody>
          <a:bodyPr lIns="91425" tIns="45700" rIns="91425" bIns="45700" anchor="t" anchorCtr="0">
            <a:noAutofit/>
          </a:bodyPr>
          <a:lstStyle/>
          <a:p>
            <a:pPr marL="457200" marR="0" lvl="0" indent="-457200" algn="l" rtl="0">
              <a:lnSpc>
                <a:spcPct val="90000"/>
              </a:lnSpc>
              <a:spcBef>
                <a:spcPts val="0"/>
              </a:spcBef>
              <a:spcAft>
                <a:spcPts val="0"/>
              </a:spcAft>
              <a:buClr>
                <a:schemeClr val="accent1"/>
              </a:buClr>
              <a:buSzPct val="100000"/>
              <a:buFont typeface="Webdings" panose="05030102010509060703" pitchFamily="18" charset="2"/>
              <a:buChar char="4"/>
            </a:pPr>
            <a:r>
              <a:rPr lang="en-US" sz="2400" b="1" i="0" u="none" strike="noStrike" cap="none" baseline="0" dirty="0" err="1">
                <a:solidFill>
                  <a:srgbClr val="7F7F7F"/>
                </a:solidFill>
                <a:latin typeface="Century Gothic" pitchFamily="34" charset="0"/>
                <a:ea typeface="Questrial"/>
                <a:cs typeface="Questrial"/>
                <a:sym typeface="Questrial"/>
              </a:rPr>
              <a:t>Hypersaline</a:t>
            </a:r>
            <a:r>
              <a:rPr lang="en-US" sz="2400" b="1" i="0" u="none" strike="noStrike" cap="none" baseline="0" dirty="0">
                <a:solidFill>
                  <a:srgbClr val="7F7F7F"/>
                </a:solidFill>
                <a:latin typeface="Century Gothic" pitchFamily="34" charset="0"/>
                <a:ea typeface="Questrial"/>
                <a:cs typeface="Questrial"/>
                <a:sym typeface="Questrial"/>
              </a:rPr>
              <a:t> estuary</a:t>
            </a:r>
            <a:r>
              <a:rPr lang="en-US" sz="2400" b="0" i="0" u="none" strike="noStrike" cap="none" baseline="0" dirty="0">
                <a:solidFill>
                  <a:srgbClr val="7F7F7F"/>
                </a:solidFill>
                <a:latin typeface="Century Gothic" pitchFamily="34" charset="0"/>
                <a:ea typeface="Questrial"/>
                <a:cs typeface="Questrial"/>
                <a:sym typeface="Questrial"/>
              </a:rPr>
              <a:t> within Padre Island National Seashore</a:t>
            </a:r>
          </a:p>
          <a:p>
            <a:pPr marL="635000" marR="0" lvl="0" indent="-457200" algn="l" rtl="0">
              <a:lnSpc>
                <a:spcPct val="90000"/>
              </a:lnSpc>
              <a:spcBef>
                <a:spcPts val="0"/>
              </a:spcBef>
              <a:spcAft>
                <a:spcPts val="0"/>
              </a:spcAft>
              <a:buClr>
                <a:schemeClr val="accent1"/>
              </a:buClr>
              <a:buFont typeface="Webdings" panose="05030102010509060703" pitchFamily="18" charset="2"/>
              <a:buChar char="4"/>
            </a:pPr>
            <a:endParaRPr sz="2400" b="0" i="0" u="none" strike="noStrike" cap="none" baseline="0" dirty="0">
              <a:solidFill>
                <a:srgbClr val="7F7F7F"/>
              </a:solidFill>
              <a:latin typeface="Century Gothic" pitchFamily="34" charset="0"/>
              <a:ea typeface="Questrial"/>
              <a:cs typeface="Questrial"/>
              <a:sym typeface="Questrial"/>
            </a:endParaRPr>
          </a:p>
          <a:p>
            <a:pPr marL="457200" marR="0" lvl="0" indent="-457200" algn="l" rtl="0">
              <a:lnSpc>
                <a:spcPct val="90000"/>
              </a:lnSpc>
              <a:spcBef>
                <a:spcPts val="0"/>
              </a:spcBef>
              <a:spcAft>
                <a:spcPts val="0"/>
              </a:spcAft>
              <a:buClr>
                <a:schemeClr val="accent1"/>
              </a:buClr>
              <a:buSzPct val="100000"/>
              <a:buFont typeface="Webdings" panose="05030102010509060703" pitchFamily="18" charset="2"/>
              <a:buChar char="4"/>
            </a:pPr>
            <a:r>
              <a:rPr lang="en-US" sz="2400" b="0" i="0" u="none" strike="noStrike" cap="none" baseline="0" dirty="0">
                <a:solidFill>
                  <a:srgbClr val="7F7F7F"/>
                </a:solidFill>
                <a:latin typeface="Century Gothic" pitchFamily="34" charset="0"/>
                <a:ea typeface="Questrial"/>
                <a:cs typeface="Questrial"/>
                <a:sym typeface="Questrial"/>
              </a:rPr>
              <a:t>Habitat for numerous </a:t>
            </a:r>
            <a:r>
              <a:rPr lang="en-US" sz="2400" b="1" i="0" u="none" strike="noStrike" cap="none" baseline="0" dirty="0">
                <a:solidFill>
                  <a:srgbClr val="7F7F7F"/>
                </a:solidFill>
                <a:latin typeface="Century Gothic" pitchFamily="34" charset="0"/>
                <a:ea typeface="Questrial"/>
                <a:cs typeface="Questrial"/>
                <a:sym typeface="Questrial"/>
              </a:rPr>
              <a:t>protected</a:t>
            </a:r>
            <a:r>
              <a:rPr lang="en-US" sz="2400" b="0" i="0" u="none" strike="noStrike" cap="none" baseline="0" dirty="0">
                <a:solidFill>
                  <a:srgbClr val="7F7F7F"/>
                </a:solidFill>
                <a:latin typeface="Century Gothic" pitchFamily="34" charset="0"/>
                <a:ea typeface="Questrial"/>
                <a:cs typeface="Questrial"/>
                <a:sym typeface="Questrial"/>
              </a:rPr>
              <a:t> </a:t>
            </a:r>
            <a:r>
              <a:rPr lang="en-US" sz="2400" b="1" i="0" u="none" strike="noStrike" cap="none" baseline="0" dirty="0">
                <a:solidFill>
                  <a:srgbClr val="7F7F7F"/>
                </a:solidFill>
                <a:latin typeface="Century Gothic" pitchFamily="34" charset="0"/>
                <a:ea typeface="Questrial"/>
                <a:cs typeface="Questrial"/>
                <a:sym typeface="Questrial"/>
              </a:rPr>
              <a:t>species</a:t>
            </a:r>
          </a:p>
          <a:p>
            <a:pPr marL="635000" marR="0" lvl="0" indent="-457200" algn="l" rtl="0">
              <a:lnSpc>
                <a:spcPct val="90000"/>
              </a:lnSpc>
              <a:spcBef>
                <a:spcPts val="0"/>
              </a:spcBef>
              <a:spcAft>
                <a:spcPts val="0"/>
              </a:spcAft>
              <a:buClr>
                <a:schemeClr val="accent1"/>
              </a:buClr>
              <a:buFont typeface="Webdings" panose="05030102010509060703" pitchFamily="18" charset="2"/>
              <a:buChar char="4"/>
            </a:pPr>
            <a:endParaRPr sz="2400" b="1" i="0" u="none" strike="noStrike" cap="none" baseline="0" dirty="0">
              <a:solidFill>
                <a:srgbClr val="7F7F7F"/>
              </a:solidFill>
              <a:latin typeface="Century Gothic" pitchFamily="34" charset="0"/>
              <a:ea typeface="Questrial"/>
              <a:cs typeface="Questrial"/>
              <a:sym typeface="Questrial"/>
            </a:endParaRPr>
          </a:p>
          <a:p>
            <a:pPr marL="457200" marR="0" lvl="0" indent="-457200" algn="l" rtl="0">
              <a:lnSpc>
                <a:spcPct val="90000"/>
              </a:lnSpc>
              <a:spcBef>
                <a:spcPts val="0"/>
              </a:spcBef>
              <a:spcAft>
                <a:spcPts val="0"/>
              </a:spcAft>
              <a:buClr>
                <a:schemeClr val="accent1"/>
              </a:buClr>
              <a:buSzPct val="100000"/>
              <a:buFont typeface="Webdings" panose="05030102010509060703" pitchFamily="18" charset="2"/>
              <a:buChar char="4"/>
            </a:pPr>
            <a:r>
              <a:rPr lang="en-US" sz="2400" b="0" i="0" u="none" strike="noStrike" cap="none" baseline="0" dirty="0">
                <a:solidFill>
                  <a:srgbClr val="7F7F7F"/>
                </a:solidFill>
                <a:latin typeface="Century Gothic" pitchFamily="34" charset="0"/>
                <a:ea typeface="Questrial"/>
                <a:cs typeface="Questrial"/>
                <a:sym typeface="Questrial"/>
              </a:rPr>
              <a:t>Study period: </a:t>
            </a:r>
            <a:r>
              <a:rPr lang="en-US" sz="2400" b="1" i="0" u="none" strike="noStrike" cap="none" baseline="0" dirty="0">
                <a:solidFill>
                  <a:srgbClr val="7F7F7F"/>
                </a:solidFill>
                <a:latin typeface="Century Gothic" pitchFamily="34" charset="0"/>
                <a:ea typeface="Questrial"/>
                <a:cs typeface="Questrial"/>
                <a:sym typeface="Questrial"/>
              </a:rPr>
              <a:t>1984-2000 </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body" idx="1"/>
          </p:nvPr>
        </p:nvSpPr>
        <p:spPr>
          <a:xfrm>
            <a:off x="521200" y="1600200"/>
            <a:ext cx="3593700" cy="5029200"/>
          </a:xfrm>
          <a:prstGeom prst="rect">
            <a:avLst/>
          </a:prstGeom>
          <a:noFill/>
          <a:ln>
            <a:noFill/>
          </a:ln>
        </p:spPr>
        <p:txBody>
          <a:bodyPr lIns="91425" tIns="91425" rIns="91425" bIns="91425" anchor="t" anchorCtr="0">
            <a:noAutofit/>
          </a:bodyPr>
          <a:lstStyle/>
          <a:p>
            <a:pPr marL="342900" marR="0" lvl="0" indent="-342900" algn="l" rtl="0">
              <a:lnSpc>
                <a:spcPct val="90000"/>
              </a:lnSpc>
              <a:spcBef>
                <a:spcPts val="0"/>
              </a:spcBef>
              <a:spcAft>
                <a:spcPts val="0"/>
              </a:spcAft>
              <a:buClr>
                <a:schemeClr val="accent1"/>
              </a:buClr>
              <a:buSzPct val="100000"/>
              <a:buFont typeface="Webdings" panose="05030102010509060703" pitchFamily="18" charset="2"/>
              <a:buChar char="4"/>
            </a:pPr>
            <a:r>
              <a:rPr lang="en-US" sz="2400" b="0" i="0" u="none" strike="noStrike" cap="none" baseline="0" dirty="0" smtClean="0">
                <a:solidFill>
                  <a:schemeClr val="dk1"/>
                </a:solidFill>
                <a:latin typeface="Century Gothic" pitchFamily="34" charset="0"/>
                <a:sym typeface="Questrial"/>
              </a:rPr>
              <a:t>Analyze </a:t>
            </a:r>
            <a:r>
              <a:rPr lang="en-US" sz="2400" b="0" i="0" u="none" strike="noStrike" cap="none" baseline="0" dirty="0">
                <a:solidFill>
                  <a:schemeClr val="dk1"/>
                </a:solidFill>
                <a:latin typeface="Century Gothic" pitchFamily="34" charset="0"/>
                <a:sym typeface="Questrial"/>
              </a:rPr>
              <a:t>the effects of precipitation and evapotranspiration rates on the lagoon’s salinity</a:t>
            </a:r>
          </a:p>
          <a:p>
            <a:pPr marL="342900" marR="0" lvl="0" indent="-342900" algn="l" rtl="0">
              <a:lnSpc>
                <a:spcPct val="90000"/>
              </a:lnSpc>
              <a:spcBef>
                <a:spcPts val="0"/>
              </a:spcBef>
              <a:spcAft>
                <a:spcPts val="0"/>
              </a:spcAft>
              <a:buClr>
                <a:schemeClr val="accent1"/>
              </a:buClr>
              <a:buSzPct val="100000"/>
              <a:buFont typeface="Webdings" panose="05030102010509060703" pitchFamily="18" charset="2"/>
              <a:buChar char="4"/>
            </a:pPr>
            <a:endParaRPr sz="2400" b="0" i="0" u="none" strike="noStrike" cap="none" baseline="0" dirty="0">
              <a:solidFill>
                <a:schemeClr val="dk1"/>
              </a:solidFill>
              <a:latin typeface="Century Gothic" pitchFamily="34" charset="0"/>
              <a:sym typeface="Questrial"/>
            </a:endParaRPr>
          </a:p>
          <a:p>
            <a:pPr marL="342900" marR="0" lvl="0" indent="-342900" algn="l" rtl="0">
              <a:lnSpc>
                <a:spcPct val="90000"/>
              </a:lnSpc>
              <a:spcBef>
                <a:spcPts val="0"/>
              </a:spcBef>
              <a:spcAft>
                <a:spcPts val="0"/>
              </a:spcAft>
              <a:buClr>
                <a:schemeClr val="accent1"/>
              </a:buClr>
              <a:buSzPct val="100000"/>
              <a:buFont typeface="Webdings" panose="05030102010509060703" pitchFamily="18" charset="2"/>
              <a:buChar char="4"/>
            </a:pPr>
            <a:r>
              <a:rPr lang="en-US" sz="2400" b="0" i="0" u="none" strike="noStrike" cap="none" baseline="0" dirty="0" smtClean="0">
                <a:solidFill>
                  <a:schemeClr val="dk1"/>
                </a:solidFill>
                <a:latin typeface="Century Gothic" pitchFamily="34" charset="0"/>
                <a:sym typeface="Questrial"/>
              </a:rPr>
              <a:t>Research </a:t>
            </a:r>
            <a:r>
              <a:rPr lang="en-US" sz="2400" b="0" i="0" u="none" strike="noStrike" cap="none" baseline="0" dirty="0">
                <a:solidFill>
                  <a:schemeClr val="dk1"/>
                </a:solidFill>
                <a:latin typeface="Century Gothic" pitchFamily="34" charset="0"/>
                <a:sym typeface="Questrial"/>
              </a:rPr>
              <a:t>the direction of groundwater flow in the region</a:t>
            </a:r>
          </a:p>
          <a:p>
            <a:pPr marL="342900" marR="0" lvl="0" indent="-342900" algn="l" rtl="0">
              <a:lnSpc>
                <a:spcPct val="90000"/>
              </a:lnSpc>
              <a:spcBef>
                <a:spcPts val="0"/>
              </a:spcBef>
              <a:spcAft>
                <a:spcPts val="0"/>
              </a:spcAft>
              <a:buClr>
                <a:schemeClr val="accent1"/>
              </a:buClr>
              <a:buSzPct val="100000"/>
              <a:buFont typeface="Webdings" panose="05030102010509060703" pitchFamily="18" charset="2"/>
              <a:buChar char="4"/>
            </a:pPr>
            <a:endParaRPr sz="2400" b="0" i="0" u="none" strike="noStrike" cap="none" baseline="0" dirty="0">
              <a:solidFill>
                <a:schemeClr val="dk1"/>
              </a:solidFill>
              <a:latin typeface="Century Gothic" pitchFamily="34" charset="0"/>
              <a:sym typeface="Questrial"/>
            </a:endParaRPr>
          </a:p>
          <a:p>
            <a:pPr marL="342900" marR="0" lvl="0" indent="-342900" algn="l" rtl="0">
              <a:lnSpc>
                <a:spcPct val="90000"/>
              </a:lnSpc>
              <a:spcBef>
                <a:spcPts val="0"/>
              </a:spcBef>
              <a:spcAft>
                <a:spcPts val="0"/>
              </a:spcAft>
              <a:buClr>
                <a:schemeClr val="accent1"/>
              </a:buClr>
              <a:buSzPct val="100000"/>
              <a:buFont typeface="Webdings" panose="05030102010509060703" pitchFamily="18" charset="2"/>
              <a:buChar char="4"/>
            </a:pPr>
            <a:r>
              <a:rPr lang="en-US" sz="2400" b="0" i="0" u="none" strike="noStrike" cap="none" baseline="0" dirty="0" smtClean="0">
                <a:solidFill>
                  <a:schemeClr val="dk1"/>
                </a:solidFill>
                <a:latin typeface="Century Gothic" pitchFamily="34" charset="0"/>
                <a:sym typeface="Questrial"/>
              </a:rPr>
              <a:t>Investigate the </a:t>
            </a:r>
            <a:r>
              <a:rPr lang="en-US" sz="2400" b="0" i="0" u="none" strike="noStrike" cap="none" baseline="0" dirty="0">
                <a:solidFill>
                  <a:schemeClr val="dk1"/>
                </a:solidFill>
                <a:latin typeface="Century Gothic" pitchFamily="34" charset="0"/>
                <a:sym typeface="Questrial"/>
              </a:rPr>
              <a:t>effects of different climatic conditions</a:t>
            </a:r>
          </a:p>
          <a:p>
            <a:pPr marL="342900" marR="0" lvl="0" indent="-342900" algn="l" rtl="0">
              <a:lnSpc>
                <a:spcPct val="90000"/>
              </a:lnSpc>
              <a:spcBef>
                <a:spcPts val="0"/>
              </a:spcBef>
              <a:spcAft>
                <a:spcPts val="0"/>
              </a:spcAft>
              <a:buClr>
                <a:schemeClr val="accent1"/>
              </a:buClr>
              <a:buSzPct val="100000"/>
              <a:buFont typeface="Webdings" panose="05030102010509060703" pitchFamily="18" charset="2"/>
              <a:buChar char="4"/>
            </a:pPr>
            <a:endParaRPr sz="2400" b="0" i="0" u="none" strike="noStrike" cap="none" baseline="0" dirty="0">
              <a:solidFill>
                <a:schemeClr val="dk1"/>
              </a:solidFill>
              <a:latin typeface="Century Gothic" pitchFamily="34" charset="0"/>
              <a:sym typeface="Questrial"/>
            </a:endParaRPr>
          </a:p>
          <a:p>
            <a:pPr marL="0" marR="0" lvl="0" indent="0" algn="l" rtl="0">
              <a:lnSpc>
                <a:spcPct val="90000"/>
              </a:lnSpc>
              <a:spcBef>
                <a:spcPts val="0"/>
              </a:spcBef>
              <a:spcAft>
                <a:spcPts val="0"/>
              </a:spcAft>
              <a:buClr>
                <a:schemeClr val="dk1"/>
              </a:buClr>
              <a:buFont typeface="Questrial"/>
              <a:buNone/>
            </a:pPr>
            <a:endParaRPr sz="2000" b="0" i="0" u="none" strike="noStrike" cap="none" baseline="0" dirty="0">
              <a:solidFill>
                <a:schemeClr val="dk1"/>
              </a:solidFill>
              <a:latin typeface="Century Gothic" pitchFamily="34" charset="0"/>
              <a:sym typeface="Questrial"/>
            </a:endParaRPr>
          </a:p>
        </p:txBody>
      </p:sp>
      <p:sp>
        <p:nvSpPr>
          <p:cNvPr id="264" name="Shape 264"/>
          <p:cNvSpPr txBox="1">
            <a:spLocks noGrp="1"/>
          </p:cNvSpPr>
          <p:nvPr>
            <p:ph type="body" idx="2"/>
          </p:nvPr>
        </p:nvSpPr>
        <p:spPr>
          <a:xfrm>
            <a:off x="533400" y="533400"/>
            <a:ext cx="3566158" cy="944880"/>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accent1"/>
              </a:buClr>
              <a:buSzPct val="25000"/>
              <a:buFont typeface="Questrial"/>
              <a:buNone/>
            </a:pPr>
            <a:r>
              <a:rPr lang="en-US" sz="4000" b="1" i="0" u="none" strike="noStrike" cap="none" baseline="0" dirty="0">
                <a:solidFill>
                  <a:schemeClr val="accent1"/>
                </a:solidFill>
                <a:latin typeface="Century Gothic" pitchFamily="34" charset="0"/>
                <a:sym typeface="Questrial"/>
              </a:rPr>
              <a:t>Future Work</a:t>
            </a:r>
          </a:p>
        </p:txBody>
      </p:sp>
      <p:pic>
        <p:nvPicPr>
          <p:cNvPr id="265" name="Shape 265"/>
          <p:cNvPicPr preferRelativeResize="0"/>
          <p:nvPr/>
        </p:nvPicPr>
        <p:blipFill rotWithShape="1">
          <a:blip r:embed="rId3">
            <a:alphaModFix/>
          </a:blip>
          <a:srcRect/>
          <a:stretch/>
        </p:blipFill>
        <p:spPr>
          <a:xfrm>
            <a:off x="4572000" y="0"/>
            <a:ext cx="4572000" cy="6858000"/>
          </a:xfrm>
          <a:prstGeom prst="rect">
            <a:avLst/>
          </a:prstGeom>
          <a:noFill/>
          <a:ln>
            <a:noFill/>
          </a:ln>
        </p:spPr>
      </p:pic>
      <p:sp>
        <p:nvSpPr>
          <p:cNvPr id="266" name="Shape 266"/>
          <p:cNvSpPr txBox="1">
            <a:spLocks noGrp="1"/>
          </p:cNvSpPr>
          <p:nvPr>
            <p:ph type="body" idx="3"/>
          </p:nvPr>
        </p:nvSpPr>
        <p:spPr>
          <a:xfrm>
            <a:off x="4594837" y="6629400"/>
            <a:ext cx="4549159" cy="2286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585454"/>
              </a:buClr>
              <a:buSzPct val="25000"/>
              <a:buFont typeface="Arial"/>
              <a:buNone/>
            </a:pPr>
            <a:r>
              <a:rPr lang="en-US" sz="1200" b="0" i="0" u="none" strike="noStrike" cap="none" baseline="0">
                <a:solidFill>
                  <a:schemeClr val="lt1"/>
                </a:solidFill>
                <a:latin typeface="Century Gothic" pitchFamily="34" charset="0"/>
                <a:sym typeface="Questrial"/>
              </a:rPr>
              <a:t>Sea Turtle on Beach (Image Credit: National Park Service)</a:t>
            </a:r>
          </a:p>
        </p:txBody>
      </p:sp>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a:spLocks noGrp="1"/>
          </p:cNvSpPr>
          <p:nvPr>
            <p:ph type="body" idx="1"/>
          </p:nvPr>
        </p:nvSpPr>
        <p:spPr>
          <a:xfrm>
            <a:off x="571200" y="1649726"/>
            <a:ext cx="8051700" cy="8547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000" b="0" i="0" u="none" strike="noStrike" cap="none" baseline="0">
                <a:solidFill>
                  <a:schemeClr val="dk1"/>
                </a:solidFill>
                <a:latin typeface="Century Gothic" pitchFamily="34" charset="0"/>
                <a:sym typeface="Questrial"/>
              </a:rPr>
              <a:t>Joe Spruce (NASA Stennis Space Center)</a:t>
            </a:r>
          </a:p>
          <a:p>
            <a:pPr marL="0" marR="0" lvl="0" indent="0" algn="l" rtl="0">
              <a:lnSpc>
                <a:spcPct val="90000"/>
              </a:lnSpc>
              <a:spcBef>
                <a:spcPts val="0"/>
              </a:spcBef>
              <a:spcAft>
                <a:spcPts val="0"/>
              </a:spcAft>
              <a:buClr>
                <a:schemeClr val="dk1"/>
              </a:buClr>
              <a:buSzPct val="25000"/>
              <a:buFont typeface="Arial"/>
              <a:buNone/>
            </a:pPr>
            <a:r>
              <a:rPr lang="en-US" sz="2000" b="0" i="0" u="none" strike="noStrike" cap="none" baseline="0">
                <a:solidFill>
                  <a:schemeClr val="dk1"/>
                </a:solidFill>
                <a:latin typeface="Century Gothic" pitchFamily="34" charset="0"/>
                <a:sym typeface="Questrial"/>
              </a:rPr>
              <a:t>Dr. Kenton Ross (NASA Langley Research Center)</a:t>
            </a:r>
          </a:p>
        </p:txBody>
      </p:sp>
      <p:sp>
        <p:nvSpPr>
          <p:cNvPr id="272" name="Shape 272"/>
          <p:cNvSpPr txBox="1">
            <a:spLocks noGrp="1"/>
          </p:cNvSpPr>
          <p:nvPr>
            <p:ph type="body" idx="2"/>
          </p:nvPr>
        </p:nvSpPr>
        <p:spPr>
          <a:xfrm>
            <a:off x="571200" y="2971800"/>
            <a:ext cx="8051700" cy="6755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000" b="0" i="0" u="none" strike="noStrike" cap="none" baseline="0">
                <a:solidFill>
                  <a:schemeClr val="dk1"/>
                </a:solidFill>
                <a:latin typeface="Century Gothic" pitchFamily="34" charset="0"/>
                <a:sym typeface="Questrial"/>
              </a:rPr>
              <a:t>Joe Meiman (National Park Service)</a:t>
            </a:r>
          </a:p>
          <a:p>
            <a:pPr lvl="0" rtl="0">
              <a:spcBef>
                <a:spcPts val="0"/>
              </a:spcBef>
              <a:buClr>
                <a:schemeClr val="dk1"/>
              </a:buClr>
              <a:buSzPct val="25000"/>
              <a:buFont typeface="Questrial"/>
              <a:buNone/>
            </a:pPr>
            <a:r>
              <a:rPr lang="en-US">
                <a:latin typeface="Century Gothic" pitchFamily="34" charset="0"/>
              </a:rPr>
              <a:t>Dr. Dorina Murgulet (Texas A&amp;M University, Corpus Christi)</a:t>
            </a:r>
          </a:p>
        </p:txBody>
      </p:sp>
      <p:sp>
        <p:nvSpPr>
          <p:cNvPr id="273" name="Shape 273"/>
          <p:cNvSpPr txBox="1">
            <a:spLocks noGrp="1"/>
          </p:cNvSpPr>
          <p:nvPr>
            <p:ph type="body" idx="3"/>
          </p:nvPr>
        </p:nvSpPr>
        <p:spPr>
          <a:xfrm>
            <a:off x="571208" y="4267200"/>
            <a:ext cx="8051582" cy="17526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000" b="0" i="0" u="none" strike="noStrike" cap="none" baseline="0">
                <a:solidFill>
                  <a:schemeClr val="dk1"/>
                </a:solidFill>
                <a:latin typeface="Century Gothic" pitchFamily="34" charset="0"/>
                <a:sym typeface="Questrial"/>
              </a:rPr>
              <a:t>Dr. Bernard Eichold, M.D., Dr. PH – Mentor (Mobile County Health Department)</a:t>
            </a:r>
          </a:p>
          <a:p>
            <a:pPr marL="0" marR="0" lvl="0" indent="0" algn="l" rtl="0">
              <a:lnSpc>
                <a:spcPct val="90000"/>
              </a:lnSpc>
              <a:spcBef>
                <a:spcPts val="0"/>
              </a:spcBef>
              <a:spcAft>
                <a:spcPts val="0"/>
              </a:spcAft>
              <a:buClr>
                <a:schemeClr val="dk1"/>
              </a:buClr>
              <a:buSzPct val="25000"/>
              <a:buFont typeface="Arial"/>
              <a:buNone/>
            </a:pPr>
            <a:r>
              <a:rPr lang="en-US" sz="2000" b="0" i="0" u="none" strike="noStrike" cap="none" baseline="0">
                <a:solidFill>
                  <a:schemeClr val="dk1"/>
                </a:solidFill>
                <a:latin typeface="Century Gothic" pitchFamily="34" charset="0"/>
                <a:sym typeface="Questrial"/>
              </a:rPr>
              <a:t>Summer 2015 Coastal Texas Water Resources Team: Georgina Crepps, Tyler Lynn, Rodrigo Pereira da Silva, Ryan Schick</a:t>
            </a:r>
          </a:p>
        </p:txBody>
      </p:sp>
      <p:sp>
        <p:nvSpPr>
          <p:cNvPr id="274" name="Shape 274"/>
          <p:cNvSpPr txBox="1"/>
          <p:nvPr/>
        </p:nvSpPr>
        <p:spPr>
          <a:xfrm>
            <a:off x="594358" y="1168812"/>
            <a:ext cx="2577819" cy="5232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800" b="1" i="0" u="none" strike="noStrike" cap="none" baseline="0" dirty="0">
                <a:solidFill>
                  <a:schemeClr val="accent1"/>
                </a:solidFill>
                <a:latin typeface="Century Gothic" pitchFamily="34" charset="0"/>
                <a:ea typeface="Questrial"/>
                <a:cs typeface="Questrial"/>
                <a:sym typeface="Questrial"/>
              </a:rPr>
              <a:t>Advisors</a:t>
            </a:r>
          </a:p>
        </p:txBody>
      </p:sp>
      <p:sp>
        <p:nvSpPr>
          <p:cNvPr id="275" name="Shape 275"/>
          <p:cNvSpPr txBox="1"/>
          <p:nvPr/>
        </p:nvSpPr>
        <p:spPr>
          <a:xfrm>
            <a:off x="594358" y="2514600"/>
            <a:ext cx="2577900" cy="523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800" b="1" i="0" u="none" strike="noStrike" cap="none" baseline="0">
                <a:solidFill>
                  <a:schemeClr val="accent1"/>
                </a:solidFill>
                <a:latin typeface="Century Gothic" pitchFamily="34" charset="0"/>
                <a:ea typeface="Questrial"/>
                <a:cs typeface="Questrial"/>
                <a:sym typeface="Questrial"/>
              </a:rPr>
              <a:t>Partners</a:t>
            </a:r>
          </a:p>
        </p:txBody>
      </p:sp>
      <p:sp>
        <p:nvSpPr>
          <p:cNvPr id="276" name="Shape 276"/>
          <p:cNvSpPr txBox="1"/>
          <p:nvPr/>
        </p:nvSpPr>
        <p:spPr>
          <a:xfrm>
            <a:off x="594358" y="3810000"/>
            <a:ext cx="2577819" cy="52321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2800" b="1" i="0" u="none" strike="noStrike" cap="none" baseline="0">
                <a:solidFill>
                  <a:schemeClr val="accent1"/>
                </a:solidFill>
                <a:latin typeface="Century Gothic" pitchFamily="34" charset="0"/>
                <a:ea typeface="Questrial"/>
                <a:cs typeface="Questrial"/>
                <a:sym typeface="Questrial"/>
              </a:rPr>
              <a:t>Others</a:t>
            </a:r>
          </a:p>
        </p:txBody>
      </p:sp>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548639" y="304800"/>
            <a:ext cx="3566158" cy="132588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dirty="0">
                <a:solidFill>
                  <a:schemeClr val="accent1"/>
                </a:solidFill>
                <a:latin typeface="Century Gothic" pitchFamily="34" charset="0"/>
                <a:sym typeface="Questrial"/>
              </a:rPr>
              <a:t>Community Concerns</a:t>
            </a:r>
          </a:p>
        </p:txBody>
      </p:sp>
      <p:pic>
        <p:nvPicPr>
          <p:cNvPr id="99" name="Shape 99"/>
          <p:cNvPicPr preferRelativeResize="0"/>
          <p:nvPr/>
        </p:nvPicPr>
        <p:blipFill rotWithShape="1">
          <a:blip r:embed="rId3">
            <a:alphaModFix/>
          </a:blip>
          <a:srcRect/>
          <a:stretch/>
        </p:blipFill>
        <p:spPr>
          <a:xfrm>
            <a:off x="4724400" y="3429000"/>
            <a:ext cx="4419599" cy="3352799"/>
          </a:xfrm>
          <a:prstGeom prst="rect">
            <a:avLst/>
          </a:prstGeom>
          <a:noFill/>
          <a:ln>
            <a:noFill/>
          </a:ln>
        </p:spPr>
      </p:pic>
      <p:pic>
        <p:nvPicPr>
          <p:cNvPr id="100" name="Shape 100"/>
          <p:cNvPicPr preferRelativeResize="0"/>
          <p:nvPr/>
        </p:nvPicPr>
        <p:blipFill rotWithShape="1">
          <a:blip r:embed="rId4">
            <a:alphaModFix/>
          </a:blip>
          <a:srcRect/>
          <a:stretch/>
        </p:blipFill>
        <p:spPr>
          <a:xfrm>
            <a:off x="4724400" y="114871"/>
            <a:ext cx="4419599" cy="3314126"/>
          </a:xfrm>
          <a:prstGeom prst="rect">
            <a:avLst/>
          </a:prstGeom>
          <a:noFill/>
          <a:ln>
            <a:noFill/>
          </a:ln>
        </p:spPr>
      </p:pic>
      <p:sp>
        <p:nvSpPr>
          <p:cNvPr id="101" name="Shape 101"/>
          <p:cNvSpPr txBox="1">
            <a:spLocks noGrp="1"/>
          </p:cNvSpPr>
          <p:nvPr>
            <p:ph type="body" idx="2"/>
          </p:nvPr>
        </p:nvSpPr>
        <p:spPr>
          <a:xfrm>
            <a:off x="4648200" y="3124200"/>
            <a:ext cx="4549159" cy="228597"/>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585454"/>
              </a:buClr>
              <a:buSzPct val="25000"/>
              <a:buFont typeface="Arial"/>
              <a:buNone/>
            </a:pPr>
            <a:r>
              <a:rPr lang="en-US" sz="1200" b="0" i="0" u="none" strike="noStrike" cap="none" baseline="0" dirty="0">
                <a:solidFill>
                  <a:schemeClr val="lt1"/>
                </a:solidFill>
                <a:latin typeface="Century Gothic" pitchFamily="34" charset="0"/>
                <a:sym typeface="Questrial"/>
              </a:rPr>
              <a:t>Ghost Crab (Image Credit: National Park Service)</a:t>
            </a:r>
          </a:p>
        </p:txBody>
      </p:sp>
      <p:sp>
        <p:nvSpPr>
          <p:cNvPr id="102" name="Shape 102"/>
          <p:cNvSpPr txBox="1">
            <a:spLocks noGrp="1"/>
          </p:cNvSpPr>
          <p:nvPr>
            <p:ph type="body" idx="3"/>
          </p:nvPr>
        </p:nvSpPr>
        <p:spPr>
          <a:xfrm>
            <a:off x="4648200" y="6553198"/>
            <a:ext cx="4590543" cy="22860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585454"/>
              </a:buClr>
              <a:buSzPct val="25000"/>
              <a:buFont typeface="Arial"/>
              <a:buNone/>
            </a:pPr>
            <a:r>
              <a:rPr lang="en-US" sz="1200" b="0" i="0" u="none" strike="noStrike" cap="none" baseline="0" dirty="0">
                <a:solidFill>
                  <a:schemeClr val="lt1"/>
                </a:solidFill>
                <a:latin typeface="Century Gothic" pitchFamily="34" charset="0"/>
                <a:sym typeface="Questrial"/>
              </a:rPr>
              <a:t>Honey Mesquite Tree( Image credit: National Park Service)</a:t>
            </a:r>
          </a:p>
        </p:txBody>
      </p:sp>
      <p:sp>
        <p:nvSpPr>
          <p:cNvPr id="103" name="Shape 103"/>
          <p:cNvSpPr txBox="1">
            <a:spLocks noGrp="1"/>
          </p:cNvSpPr>
          <p:nvPr>
            <p:ph type="body" idx="4"/>
          </p:nvPr>
        </p:nvSpPr>
        <p:spPr>
          <a:xfrm>
            <a:off x="228600" y="1981200"/>
            <a:ext cx="4419599" cy="3962399"/>
          </a:xfrm>
          <a:prstGeom prst="rect">
            <a:avLst/>
          </a:prstGeom>
          <a:noFill/>
          <a:ln>
            <a:noFill/>
          </a:ln>
        </p:spPr>
        <p:txBody>
          <a:bodyPr lIns="91425" tIns="45700" rIns="91425" bIns="45700" anchor="t" anchorCtr="0">
            <a:noAutofit/>
          </a:bodyPr>
          <a:lstStyle/>
          <a:p>
            <a:pPr marL="457200" marR="0" lvl="0" indent="-457200" algn="l" rtl="0">
              <a:lnSpc>
                <a:spcPct val="90000"/>
              </a:lnSpc>
              <a:spcBef>
                <a:spcPts val="0"/>
              </a:spcBef>
              <a:spcAft>
                <a:spcPts val="0"/>
              </a:spcAft>
              <a:buClr>
                <a:schemeClr val="accent1"/>
              </a:buClr>
              <a:buSzPct val="100000"/>
              <a:buFont typeface="Webdings" panose="05030102010509060703" pitchFamily="18" charset="2"/>
              <a:buChar char="4"/>
            </a:pPr>
            <a:r>
              <a:rPr lang="en-US" sz="2400" b="1" i="0" u="none" strike="noStrike" cap="none" baseline="0" dirty="0">
                <a:solidFill>
                  <a:schemeClr val="dk1"/>
                </a:solidFill>
                <a:latin typeface="Century Gothic" pitchFamily="34" charset="0"/>
                <a:sym typeface="Questrial"/>
              </a:rPr>
              <a:t>Increasing salinity </a:t>
            </a:r>
            <a:r>
              <a:rPr lang="en-US" sz="2400" b="0" i="0" u="none" strike="noStrike" cap="none" baseline="0" dirty="0">
                <a:solidFill>
                  <a:schemeClr val="dk1"/>
                </a:solidFill>
                <a:latin typeface="Century Gothic" pitchFamily="34" charset="0"/>
                <a:sym typeface="Questrial"/>
              </a:rPr>
              <a:t>of Laguna Madre</a:t>
            </a:r>
          </a:p>
          <a:p>
            <a:pPr marL="635000" marR="0" lvl="0" indent="-457200" algn="l" rtl="0">
              <a:lnSpc>
                <a:spcPct val="90000"/>
              </a:lnSpc>
              <a:spcBef>
                <a:spcPts val="0"/>
              </a:spcBef>
              <a:spcAft>
                <a:spcPts val="0"/>
              </a:spcAft>
              <a:buClr>
                <a:schemeClr val="accent1"/>
              </a:buClr>
              <a:buFont typeface="Webdings" panose="05030102010509060703" pitchFamily="18" charset="2"/>
              <a:buChar char="4"/>
            </a:pPr>
            <a:endParaRPr sz="2400" b="0" i="0" u="none" strike="noStrike" cap="none" baseline="0" dirty="0">
              <a:solidFill>
                <a:schemeClr val="dk1"/>
              </a:solidFill>
              <a:latin typeface="Century Gothic" pitchFamily="34" charset="0"/>
              <a:sym typeface="Questrial"/>
            </a:endParaRPr>
          </a:p>
          <a:p>
            <a:pPr marL="457200" marR="0" lvl="0" indent="-457200" algn="l" rtl="0">
              <a:lnSpc>
                <a:spcPct val="90000"/>
              </a:lnSpc>
              <a:spcBef>
                <a:spcPts val="0"/>
              </a:spcBef>
              <a:spcAft>
                <a:spcPts val="0"/>
              </a:spcAft>
              <a:buClr>
                <a:schemeClr val="accent1"/>
              </a:buClr>
              <a:buSzPct val="100000"/>
              <a:buFont typeface="Webdings" panose="05030102010509060703" pitchFamily="18" charset="2"/>
              <a:buChar char="4"/>
            </a:pPr>
            <a:r>
              <a:rPr lang="en-US" sz="2400" b="0" i="0" u="none" strike="noStrike" cap="none" baseline="0" dirty="0">
                <a:solidFill>
                  <a:schemeClr val="dk1"/>
                </a:solidFill>
                <a:latin typeface="Century Gothic" pitchFamily="34" charset="0"/>
                <a:sym typeface="Questrial"/>
              </a:rPr>
              <a:t>Surrounding </a:t>
            </a:r>
            <a:r>
              <a:rPr lang="en-US" sz="2400" b="1" i="0" u="none" strike="noStrike" cap="none" baseline="0" dirty="0">
                <a:solidFill>
                  <a:schemeClr val="dk1"/>
                </a:solidFill>
                <a:latin typeface="Century Gothic" pitchFamily="34" charset="0"/>
                <a:sym typeface="Questrial"/>
              </a:rPr>
              <a:t>lands privately owned</a:t>
            </a:r>
          </a:p>
          <a:p>
            <a:pPr marL="635000" marR="0" lvl="0" indent="-457200" algn="l" rtl="0">
              <a:lnSpc>
                <a:spcPct val="90000"/>
              </a:lnSpc>
              <a:spcBef>
                <a:spcPts val="0"/>
              </a:spcBef>
              <a:spcAft>
                <a:spcPts val="0"/>
              </a:spcAft>
              <a:buClr>
                <a:schemeClr val="accent1"/>
              </a:buClr>
              <a:buFont typeface="Webdings" panose="05030102010509060703" pitchFamily="18" charset="2"/>
              <a:buChar char="4"/>
            </a:pPr>
            <a:endParaRPr sz="2400" b="1" i="0" u="none" strike="noStrike" cap="none" baseline="0" dirty="0">
              <a:solidFill>
                <a:schemeClr val="dk1"/>
              </a:solidFill>
              <a:latin typeface="Century Gothic" pitchFamily="34" charset="0"/>
              <a:sym typeface="Questrial"/>
            </a:endParaRPr>
          </a:p>
          <a:p>
            <a:pPr marL="457200" marR="0" lvl="0" indent="-457200" algn="l" rtl="0">
              <a:lnSpc>
                <a:spcPct val="90000"/>
              </a:lnSpc>
              <a:spcBef>
                <a:spcPts val="0"/>
              </a:spcBef>
              <a:spcAft>
                <a:spcPts val="0"/>
              </a:spcAft>
              <a:buClr>
                <a:schemeClr val="accent1"/>
              </a:buClr>
              <a:buSzPct val="100000"/>
              <a:buFont typeface="Webdings" panose="05030102010509060703" pitchFamily="18" charset="2"/>
              <a:buChar char="4"/>
            </a:pPr>
            <a:r>
              <a:rPr lang="en-US" sz="2400" b="1" i="0" u="none" strike="noStrike" cap="none" baseline="0" dirty="0">
                <a:solidFill>
                  <a:schemeClr val="dk1"/>
                </a:solidFill>
                <a:latin typeface="Century Gothic" pitchFamily="34" charset="0"/>
                <a:sym typeface="Questrial"/>
              </a:rPr>
              <a:t>Proliferation in spatial extent</a:t>
            </a:r>
            <a:r>
              <a:rPr lang="en-US" sz="2400" b="0" i="0" u="none" strike="noStrike" cap="none" baseline="0" dirty="0">
                <a:solidFill>
                  <a:schemeClr val="dk1"/>
                </a:solidFill>
                <a:latin typeface="Century Gothic" pitchFamily="34" charset="0"/>
                <a:sym typeface="Questrial"/>
              </a:rPr>
              <a:t> of honey mesquite tree</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body" idx="1"/>
          </p:nvPr>
        </p:nvSpPr>
        <p:spPr>
          <a:xfrm>
            <a:off x="304800" y="762000"/>
            <a:ext cx="8305799" cy="2743200"/>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accent1"/>
              </a:buClr>
              <a:buSzPct val="100000"/>
              <a:buFont typeface="Webdings" panose="05030102010509060703" pitchFamily="18" charset="2"/>
              <a:buChar char="4"/>
            </a:pPr>
            <a:r>
              <a:rPr lang="en-US" sz="2400" b="1" i="0" u="none" strike="noStrike" cap="none" baseline="0" dirty="0">
                <a:solidFill>
                  <a:schemeClr val="dk1"/>
                </a:solidFill>
                <a:latin typeface="Century Gothic" pitchFamily="34" charset="0"/>
                <a:sym typeface="Questrial"/>
              </a:rPr>
              <a:t>Investigate</a:t>
            </a:r>
            <a:r>
              <a:rPr lang="en-US" sz="2400" b="0" i="0" u="none" strike="noStrike" cap="none" baseline="0" dirty="0">
                <a:solidFill>
                  <a:schemeClr val="dk1"/>
                </a:solidFill>
                <a:latin typeface="Century Gothic" pitchFamily="34" charset="0"/>
                <a:sym typeface="Questrial"/>
              </a:rPr>
              <a:t> relationship between Laguna </a:t>
            </a:r>
            <a:r>
              <a:rPr lang="en-US" sz="2400" b="0" i="0" u="none" strike="noStrike" cap="none" baseline="0" dirty="0" smtClean="0">
                <a:solidFill>
                  <a:schemeClr val="dk1"/>
                </a:solidFill>
                <a:latin typeface="Century Gothic" pitchFamily="34" charset="0"/>
                <a:sym typeface="Questrial"/>
              </a:rPr>
              <a:t>Madre salinity </a:t>
            </a:r>
            <a:r>
              <a:rPr lang="en-US" sz="2400" b="0" i="0" u="none" strike="noStrike" cap="none" baseline="0" dirty="0">
                <a:solidFill>
                  <a:schemeClr val="dk1"/>
                </a:solidFill>
                <a:latin typeface="Century Gothic" pitchFamily="34" charset="0"/>
                <a:sym typeface="Questrial"/>
              </a:rPr>
              <a:t>and honey mesquite trees</a:t>
            </a:r>
          </a:p>
          <a:p>
            <a:pPr marL="469900" marR="0" lvl="0" indent="-342900" algn="l" rtl="0">
              <a:lnSpc>
                <a:spcPct val="80000"/>
              </a:lnSpc>
              <a:spcBef>
                <a:spcPts val="0"/>
              </a:spcBef>
              <a:spcAft>
                <a:spcPts val="0"/>
              </a:spcAft>
              <a:buClr>
                <a:schemeClr val="accent1"/>
              </a:buClr>
              <a:buFont typeface="Webdings" panose="05030102010509060703" pitchFamily="18" charset="2"/>
              <a:buChar char="4"/>
            </a:pPr>
            <a:endParaRPr sz="2400" b="0" i="0" u="none" strike="noStrike" cap="none" baseline="0" dirty="0">
              <a:solidFill>
                <a:schemeClr val="dk1"/>
              </a:solidFill>
              <a:latin typeface="Century Gothic" pitchFamily="34" charset="0"/>
              <a:sym typeface="Questrial"/>
            </a:endParaRPr>
          </a:p>
          <a:p>
            <a:pPr marL="342900" marR="0" lvl="0" indent="-342900" algn="l" rtl="0">
              <a:lnSpc>
                <a:spcPct val="80000"/>
              </a:lnSpc>
              <a:spcBef>
                <a:spcPts val="0"/>
              </a:spcBef>
              <a:spcAft>
                <a:spcPts val="0"/>
              </a:spcAft>
              <a:buClr>
                <a:schemeClr val="accent1"/>
              </a:buClr>
              <a:buSzPct val="100000"/>
              <a:buFont typeface="Webdings" panose="05030102010509060703" pitchFamily="18" charset="2"/>
              <a:buChar char="4"/>
            </a:pPr>
            <a:r>
              <a:rPr lang="en-US" sz="2400" b="1" i="0" u="none" strike="noStrike" cap="none" baseline="0" dirty="0">
                <a:solidFill>
                  <a:schemeClr val="dk1"/>
                </a:solidFill>
                <a:latin typeface="Century Gothic" pitchFamily="34" charset="0"/>
                <a:sym typeface="Questrial"/>
              </a:rPr>
              <a:t>Identify</a:t>
            </a:r>
            <a:r>
              <a:rPr lang="en-US" sz="2400" b="0" i="0" u="none" strike="noStrike" cap="none" baseline="0" dirty="0">
                <a:solidFill>
                  <a:schemeClr val="dk1"/>
                </a:solidFill>
                <a:latin typeface="Century Gothic" pitchFamily="34" charset="0"/>
                <a:sym typeface="Questrial"/>
              </a:rPr>
              <a:t> </a:t>
            </a:r>
            <a:r>
              <a:rPr lang="en-US" sz="2400" b="0" i="0" u="none" strike="noStrike" cap="none" baseline="0" dirty="0" smtClean="0">
                <a:solidFill>
                  <a:schemeClr val="dk1"/>
                </a:solidFill>
                <a:latin typeface="Century Gothic" pitchFamily="34" charset="0"/>
                <a:sym typeface="Questrial"/>
              </a:rPr>
              <a:t>potential areas </a:t>
            </a:r>
            <a:r>
              <a:rPr lang="en-US" sz="2400" b="0" i="0" u="none" strike="noStrike" cap="none" baseline="0" dirty="0">
                <a:solidFill>
                  <a:schemeClr val="dk1"/>
                </a:solidFill>
                <a:latin typeface="Century Gothic" pitchFamily="34" charset="0"/>
                <a:sym typeface="Questrial"/>
              </a:rPr>
              <a:t>of fresh groundwater inflow to the lagoon</a:t>
            </a:r>
          </a:p>
          <a:p>
            <a:pPr marL="342900" marR="0" lvl="0" indent="-342900" algn="l" rtl="0">
              <a:lnSpc>
                <a:spcPct val="80000"/>
              </a:lnSpc>
              <a:spcBef>
                <a:spcPts val="0"/>
              </a:spcBef>
              <a:spcAft>
                <a:spcPts val="0"/>
              </a:spcAft>
              <a:buClr>
                <a:schemeClr val="accent1"/>
              </a:buClr>
              <a:buFont typeface="Webdings" panose="05030102010509060703" pitchFamily="18" charset="2"/>
              <a:buChar char="4"/>
            </a:pPr>
            <a:endParaRPr sz="2400" b="0" i="0" u="none" strike="noStrike" cap="none" baseline="0" dirty="0">
              <a:solidFill>
                <a:schemeClr val="dk1"/>
              </a:solidFill>
              <a:latin typeface="Century Gothic" pitchFamily="34" charset="0"/>
              <a:sym typeface="Questrial"/>
            </a:endParaRPr>
          </a:p>
          <a:p>
            <a:pPr marL="342900" marR="0" lvl="0" indent="-342900" algn="l" rtl="0">
              <a:lnSpc>
                <a:spcPct val="80000"/>
              </a:lnSpc>
              <a:spcBef>
                <a:spcPts val="0"/>
              </a:spcBef>
              <a:spcAft>
                <a:spcPts val="0"/>
              </a:spcAft>
              <a:buClr>
                <a:schemeClr val="accent1"/>
              </a:buClr>
              <a:buSzPct val="100000"/>
              <a:buFont typeface="Webdings" panose="05030102010509060703" pitchFamily="18" charset="2"/>
              <a:buChar char="4"/>
            </a:pPr>
            <a:r>
              <a:rPr lang="en-US" sz="2400" b="1" dirty="0" smtClean="0">
                <a:latin typeface="Century Gothic" pitchFamily="34" charset="0"/>
              </a:rPr>
              <a:t>Compare</a:t>
            </a:r>
            <a:r>
              <a:rPr lang="en-US" sz="2400" b="0" i="0" u="none" strike="noStrike" cap="none" baseline="0" dirty="0" smtClean="0">
                <a:solidFill>
                  <a:schemeClr val="dk1"/>
                </a:solidFill>
                <a:latin typeface="Century Gothic" pitchFamily="34" charset="0"/>
                <a:sym typeface="Questrial"/>
              </a:rPr>
              <a:t> </a:t>
            </a:r>
            <a:r>
              <a:rPr lang="en-US" sz="2400" b="0" i="0" u="none" strike="noStrike" cap="none" baseline="0" dirty="0">
                <a:solidFill>
                  <a:schemeClr val="dk1"/>
                </a:solidFill>
                <a:latin typeface="Century Gothic" pitchFamily="34" charset="0"/>
                <a:sym typeface="Questrial"/>
              </a:rPr>
              <a:t>mesquite </a:t>
            </a:r>
            <a:r>
              <a:rPr lang="en-US" sz="2400" b="0" i="0" u="none" strike="noStrike" cap="none" baseline="0" dirty="0" smtClean="0">
                <a:solidFill>
                  <a:schemeClr val="dk1"/>
                </a:solidFill>
                <a:latin typeface="Century Gothic" pitchFamily="34" charset="0"/>
                <a:sym typeface="Questrial"/>
              </a:rPr>
              <a:t>trees expansion across</a:t>
            </a:r>
            <a:r>
              <a:rPr lang="en-US" sz="2400" b="0" i="0" u="none" strike="noStrike" cap="none" dirty="0" smtClean="0">
                <a:solidFill>
                  <a:schemeClr val="dk1"/>
                </a:solidFill>
                <a:latin typeface="Century Gothic" pitchFamily="34" charset="0"/>
                <a:sym typeface="Questrial"/>
              </a:rPr>
              <a:t> time</a:t>
            </a:r>
            <a:endParaRPr lang="en-US" sz="2400" b="0" i="0" u="none" strike="noStrike" cap="none" baseline="0" dirty="0">
              <a:solidFill>
                <a:schemeClr val="dk1"/>
              </a:solidFill>
              <a:latin typeface="Century Gothic" pitchFamily="34" charset="0"/>
              <a:sym typeface="Questrial"/>
            </a:endParaRPr>
          </a:p>
          <a:p>
            <a:pPr marL="469900" marR="0" lvl="0" indent="-342900" algn="l" rtl="0">
              <a:lnSpc>
                <a:spcPct val="80000"/>
              </a:lnSpc>
              <a:spcBef>
                <a:spcPts val="0"/>
              </a:spcBef>
              <a:spcAft>
                <a:spcPts val="0"/>
              </a:spcAft>
              <a:buClr>
                <a:schemeClr val="accent1"/>
              </a:buClr>
              <a:buFont typeface="Webdings" panose="05030102010509060703" pitchFamily="18" charset="2"/>
              <a:buChar char="4"/>
            </a:pPr>
            <a:endParaRPr sz="2400" b="0" i="0" u="none" strike="noStrike" cap="none" baseline="0" dirty="0">
              <a:solidFill>
                <a:schemeClr val="dk1"/>
              </a:solidFill>
              <a:latin typeface="Century Gothic" pitchFamily="34" charset="0"/>
              <a:sym typeface="Questrial"/>
            </a:endParaRPr>
          </a:p>
          <a:p>
            <a:pPr marL="342900" marR="0" lvl="0" indent="-342900" algn="l" rtl="0">
              <a:lnSpc>
                <a:spcPct val="80000"/>
              </a:lnSpc>
              <a:spcBef>
                <a:spcPts val="0"/>
              </a:spcBef>
              <a:spcAft>
                <a:spcPts val="0"/>
              </a:spcAft>
              <a:buClr>
                <a:schemeClr val="accent1"/>
              </a:buClr>
              <a:buSzPct val="100000"/>
              <a:buFont typeface="Webdings" panose="05030102010509060703" pitchFamily="18" charset="2"/>
              <a:buChar char="4"/>
            </a:pPr>
            <a:r>
              <a:rPr lang="en-US" sz="2400" b="1" i="0" u="none" strike="noStrike" cap="none" baseline="0" dirty="0" smtClean="0">
                <a:solidFill>
                  <a:schemeClr val="dk1"/>
                </a:solidFill>
                <a:latin typeface="Century Gothic" pitchFamily="34" charset="0"/>
                <a:sym typeface="Questrial"/>
              </a:rPr>
              <a:t>Assist</a:t>
            </a:r>
            <a:r>
              <a:rPr lang="en-US" sz="2400" b="1" i="0" u="none" strike="noStrike" cap="none" dirty="0" smtClean="0">
                <a:solidFill>
                  <a:schemeClr val="dk1"/>
                </a:solidFill>
                <a:latin typeface="Century Gothic" pitchFamily="34" charset="0"/>
                <a:sym typeface="Questrial"/>
              </a:rPr>
              <a:t> </a:t>
            </a:r>
            <a:r>
              <a:rPr lang="en-US" sz="2400" i="0" u="none" strike="noStrike" cap="none" dirty="0" smtClean="0">
                <a:solidFill>
                  <a:schemeClr val="dk1"/>
                </a:solidFill>
                <a:latin typeface="Century Gothic" pitchFamily="34" charset="0"/>
                <a:sym typeface="Questrial"/>
              </a:rPr>
              <a:t>NPS </a:t>
            </a:r>
            <a:r>
              <a:rPr lang="en-US" sz="2400" b="0" i="0" u="none" strike="noStrike" cap="none" baseline="0" dirty="0" smtClean="0">
                <a:solidFill>
                  <a:schemeClr val="dk1"/>
                </a:solidFill>
                <a:latin typeface="Century Gothic" pitchFamily="34" charset="0"/>
                <a:sym typeface="Questrial"/>
              </a:rPr>
              <a:t>in studying Laguna Madre hydrology</a:t>
            </a:r>
            <a:endParaRPr lang="en-US" sz="2400" b="0" i="0" u="none" strike="noStrike" cap="none" baseline="0" dirty="0">
              <a:solidFill>
                <a:schemeClr val="dk1"/>
              </a:solidFill>
              <a:latin typeface="Century Gothic" pitchFamily="34" charset="0"/>
              <a:sym typeface="Questrial"/>
            </a:endParaRPr>
          </a:p>
          <a:p>
            <a:pPr marL="342900" marR="0" lvl="0" indent="-215900" algn="l" rtl="0">
              <a:lnSpc>
                <a:spcPct val="50000"/>
              </a:lnSpc>
              <a:spcBef>
                <a:spcPts val="0"/>
              </a:spcBef>
              <a:spcAft>
                <a:spcPts val="0"/>
              </a:spcAft>
              <a:buClr>
                <a:schemeClr val="accent1"/>
              </a:buClr>
              <a:buFont typeface="Arimo"/>
              <a:buNone/>
            </a:pPr>
            <a:endParaRPr b="0" i="0" u="none" strike="noStrike" cap="none" baseline="0" dirty="0">
              <a:solidFill>
                <a:schemeClr val="dk1"/>
              </a:solidFill>
              <a:sym typeface="Questrial"/>
            </a:endParaRPr>
          </a:p>
          <a:p>
            <a:pPr marL="342900" marR="0" lvl="0" indent="-317500" algn="l" rtl="0">
              <a:lnSpc>
                <a:spcPct val="50000"/>
              </a:lnSpc>
              <a:spcBef>
                <a:spcPts val="0"/>
              </a:spcBef>
              <a:spcAft>
                <a:spcPts val="0"/>
              </a:spcAft>
              <a:buClr>
                <a:schemeClr val="accent1"/>
              </a:buClr>
              <a:buFont typeface="Arimo"/>
              <a:buNone/>
            </a:pPr>
            <a:endParaRPr b="0" i="0" u="none" strike="noStrike" cap="none" baseline="0" dirty="0">
              <a:solidFill>
                <a:schemeClr val="dk1"/>
              </a:solidFill>
              <a:sym typeface="Questrial"/>
            </a:endParaRPr>
          </a:p>
        </p:txBody>
      </p:sp>
      <p:sp>
        <p:nvSpPr>
          <p:cNvPr id="109" name="Shape 109"/>
          <p:cNvSpPr txBox="1">
            <a:spLocks noGrp="1"/>
          </p:cNvSpPr>
          <p:nvPr>
            <p:ph type="body" idx="2"/>
          </p:nvPr>
        </p:nvSpPr>
        <p:spPr>
          <a:xfrm>
            <a:off x="457200" y="76200"/>
            <a:ext cx="7982711"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accent1"/>
              </a:buClr>
              <a:buSzPct val="25000"/>
              <a:buFont typeface="Arial"/>
              <a:buNone/>
            </a:pPr>
            <a:r>
              <a:rPr lang="en-US" sz="4000" b="1" i="0" u="none" strike="noStrike" cap="none" baseline="0" dirty="0">
                <a:solidFill>
                  <a:schemeClr val="accent1"/>
                </a:solidFill>
                <a:latin typeface="Century Gothic" pitchFamily="34" charset="0"/>
                <a:sym typeface="Questrial"/>
              </a:rPr>
              <a:t>Objectives</a:t>
            </a:r>
          </a:p>
        </p:txBody>
      </p:sp>
      <p:pic>
        <p:nvPicPr>
          <p:cNvPr id="110" name="Shape 110"/>
          <p:cNvPicPr preferRelativeResize="0"/>
          <p:nvPr/>
        </p:nvPicPr>
        <p:blipFill rotWithShape="1">
          <a:blip r:embed="rId3">
            <a:alphaModFix/>
          </a:blip>
          <a:srcRect/>
          <a:stretch/>
        </p:blipFill>
        <p:spPr>
          <a:xfrm>
            <a:off x="0" y="3733800"/>
            <a:ext cx="9144000" cy="3200398"/>
          </a:xfrm>
          <a:prstGeom prst="rect">
            <a:avLst/>
          </a:prstGeom>
          <a:noFill/>
          <a:ln>
            <a:noFill/>
          </a:ln>
        </p:spPr>
      </p:pic>
      <p:sp>
        <p:nvSpPr>
          <p:cNvPr id="111" name="Shape 111"/>
          <p:cNvSpPr txBox="1">
            <a:spLocks noGrp="1"/>
          </p:cNvSpPr>
          <p:nvPr>
            <p:ph type="body" idx="3"/>
          </p:nvPr>
        </p:nvSpPr>
        <p:spPr>
          <a:xfrm>
            <a:off x="7883" y="6553201"/>
            <a:ext cx="5562600" cy="30479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585454"/>
              </a:buClr>
              <a:buSzPct val="25000"/>
              <a:buFont typeface="Arial"/>
              <a:buNone/>
            </a:pPr>
            <a:r>
              <a:rPr lang="en-US" sz="1200" b="0" i="0" u="none" strike="noStrike" cap="none" baseline="0" dirty="0">
                <a:solidFill>
                  <a:schemeClr val="lt1"/>
                </a:solidFill>
                <a:latin typeface="Century Gothic" pitchFamily="34" charset="0"/>
                <a:sym typeface="Questrial"/>
              </a:rPr>
              <a:t>Redhead ducks over Padre Island (Image credit: National Park Service)</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3581400" y="5410200"/>
            <a:ext cx="2209799" cy="612648"/>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000" b="0" i="0" u="none" strike="noStrike" cap="none" baseline="0" dirty="0">
                <a:solidFill>
                  <a:schemeClr val="dk1"/>
                </a:solidFill>
                <a:latin typeface="Century Gothic" pitchFamily="34" charset="0"/>
                <a:sym typeface="Questrial"/>
              </a:rPr>
              <a:t>Landsat 5 (TM)</a:t>
            </a:r>
          </a:p>
        </p:txBody>
      </p:sp>
      <p:sp>
        <p:nvSpPr>
          <p:cNvPr id="118" name="Shape 118"/>
          <p:cNvSpPr txBox="1">
            <a:spLocks noGrp="1"/>
          </p:cNvSpPr>
          <p:nvPr>
            <p:ph type="body" idx="2"/>
          </p:nvPr>
        </p:nvSpPr>
        <p:spPr>
          <a:xfrm>
            <a:off x="609600" y="304800"/>
            <a:ext cx="7680951" cy="868800"/>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4000" b="1" i="0" u="none" strike="noStrike" cap="none" baseline="0" dirty="0">
                <a:solidFill>
                  <a:schemeClr val="accent1"/>
                </a:solidFill>
                <a:latin typeface="Century Gothic" pitchFamily="34" charset="0"/>
                <a:sym typeface="Questrial"/>
              </a:rPr>
              <a:t>NASA Earth Observations Data</a:t>
            </a:r>
          </a:p>
        </p:txBody>
      </p:sp>
      <p:pic>
        <p:nvPicPr>
          <p:cNvPr id="119" name="Shape 119"/>
          <p:cNvPicPr preferRelativeResize="0"/>
          <p:nvPr/>
        </p:nvPicPr>
        <p:blipFill rotWithShape="1">
          <a:blip r:embed="rId3">
            <a:alphaModFix/>
          </a:blip>
          <a:srcRect/>
          <a:stretch/>
        </p:blipFill>
        <p:spPr>
          <a:xfrm>
            <a:off x="2514600" y="1447800"/>
            <a:ext cx="4525817" cy="4267198"/>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914400" y="609600"/>
            <a:ext cx="7315200" cy="883920"/>
          </a:xfrm>
          <a:prstGeom prst="rect">
            <a:avLst/>
          </a:prstGeom>
          <a:noFill/>
          <a:ln>
            <a:noFill/>
          </a:ln>
        </p:spPr>
        <p:txBody>
          <a:bodyPr lIns="91425" tIns="91425" rIns="91425" bIns="91425" anchor="b" anchorCtr="0">
            <a:noAutofit/>
          </a:bodyPr>
          <a:lstStyle/>
          <a:p>
            <a:pPr marL="0" marR="0" lvl="0" indent="0" algn="ctr" rtl="0">
              <a:lnSpc>
                <a:spcPct val="90000"/>
              </a:lnSpc>
              <a:spcBef>
                <a:spcPts val="0"/>
              </a:spcBef>
              <a:spcAft>
                <a:spcPts val="0"/>
              </a:spcAft>
              <a:buClr>
                <a:schemeClr val="accent1"/>
              </a:buClr>
              <a:buSzPct val="25000"/>
              <a:buFont typeface="Questrial"/>
              <a:buNone/>
            </a:pPr>
            <a:r>
              <a:rPr lang="en-US" sz="4000" b="1" i="0" u="none" strike="noStrike" cap="none" baseline="0" dirty="0">
                <a:solidFill>
                  <a:schemeClr val="accent1"/>
                </a:solidFill>
                <a:latin typeface="Century Gothic" pitchFamily="34" charset="0"/>
                <a:sym typeface="Questrial"/>
              </a:rPr>
              <a:t>Precipitation Data</a:t>
            </a:r>
          </a:p>
        </p:txBody>
      </p:sp>
      <p:sp>
        <p:nvSpPr>
          <p:cNvPr id="128" name="Shape 128"/>
          <p:cNvSpPr txBox="1"/>
          <p:nvPr/>
        </p:nvSpPr>
        <p:spPr>
          <a:xfrm>
            <a:off x="2743199" y="1600200"/>
            <a:ext cx="3657601" cy="868800"/>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3000" b="1" i="0" u="none" strike="noStrike" cap="none" baseline="0" dirty="0">
                <a:solidFill>
                  <a:schemeClr val="accent1"/>
                </a:solidFill>
                <a:latin typeface="Century Gothic" pitchFamily="34" charset="0"/>
                <a:ea typeface="Questrial"/>
                <a:cs typeface="Questrial"/>
                <a:sym typeface="Questrial"/>
              </a:rPr>
              <a:t>Ancillary Datasets</a:t>
            </a:r>
          </a:p>
        </p:txBody>
      </p:sp>
      <p:sp>
        <p:nvSpPr>
          <p:cNvPr id="129" name="Shape 129"/>
          <p:cNvSpPr txBox="1"/>
          <p:nvPr/>
        </p:nvSpPr>
        <p:spPr>
          <a:xfrm>
            <a:off x="2743200" y="2514601"/>
            <a:ext cx="3657600" cy="6096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000" b="0" i="1" u="none" strike="noStrike" cap="none" baseline="0" dirty="0">
                <a:solidFill>
                  <a:schemeClr val="dk1"/>
                </a:solidFill>
                <a:latin typeface="Century Gothic" pitchFamily="34" charset="0"/>
                <a:ea typeface="Questrial"/>
                <a:cs typeface="Questrial"/>
                <a:sym typeface="Questrial"/>
              </a:rPr>
              <a:t>In situ</a:t>
            </a:r>
            <a:r>
              <a:rPr lang="en-US" sz="2000" b="0" i="0" u="none" strike="noStrike" cap="none" baseline="0" dirty="0">
                <a:solidFill>
                  <a:schemeClr val="dk1"/>
                </a:solidFill>
                <a:latin typeface="Century Gothic" pitchFamily="34" charset="0"/>
                <a:ea typeface="Questrial"/>
                <a:cs typeface="Questrial"/>
                <a:sym typeface="Questrial"/>
              </a:rPr>
              <a:t> precipitation Data</a:t>
            </a:r>
          </a:p>
        </p:txBody>
      </p:sp>
      <p:pic>
        <p:nvPicPr>
          <p:cNvPr id="130" name="Shape 130"/>
          <p:cNvPicPr preferRelativeResize="0"/>
          <p:nvPr/>
        </p:nvPicPr>
        <p:blipFill rotWithShape="1">
          <a:blip r:embed="rId3">
            <a:alphaModFix/>
          </a:blip>
          <a:srcRect/>
          <a:stretch/>
        </p:blipFill>
        <p:spPr>
          <a:xfrm>
            <a:off x="2286000" y="3429000"/>
            <a:ext cx="1820993" cy="1829921"/>
          </a:xfrm>
          <a:prstGeom prst="rect">
            <a:avLst/>
          </a:prstGeom>
          <a:noFill/>
          <a:ln>
            <a:noFill/>
          </a:ln>
        </p:spPr>
      </p:pic>
      <p:pic>
        <p:nvPicPr>
          <p:cNvPr id="131" name="Shape 131"/>
          <p:cNvPicPr preferRelativeResize="0"/>
          <p:nvPr/>
        </p:nvPicPr>
        <p:blipFill rotWithShape="1">
          <a:blip r:embed="rId4">
            <a:alphaModFix/>
          </a:blip>
          <a:srcRect/>
          <a:stretch/>
        </p:blipFill>
        <p:spPr>
          <a:xfrm>
            <a:off x="5029200" y="3429000"/>
            <a:ext cx="1853290" cy="1828800"/>
          </a:xfrm>
          <a:prstGeom prst="rect">
            <a:avLst/>
          </a:prstGeom>
          <a:noFill/>
          <a:ln>
            <a:noFill/>
          </a:ln>
        </p:spPr>
      </p:pic>
      <p:sp>
        <p:nvSpPr>
          <p:cNvPr id="12" name="TextBox 11"/>
          <p:cNvSpPr txBox="1"/>
          <p:nvPr/>
        </p:nvSpPr>
        <p:spPr>
          <a:xfrm>
            <a:off x="2104894" y="6477000"/>
            <a:ext cx="7039106" cy="276999"/>
          </a:xfrm>
          <a:prstGeom prst="rect">
            <a:avLst/>
          </a:prstGeom>
          <a:noFill/>
        </p:spPr>
        <p:txBody>
          <a:bodyPr wrap="square" rtlCol="0">
            <a:spAutoFit/>
          </a:bodyPr>
          <a:lstStyle/>
          <a:p>
            <a:pPr algn="r"/>
            <a:r>
              <a:rPr lang="en-US" sz="1200" dirty="0" smtClean="0">
                <a:latin typeface="Century Gothic" pitchFamily="34" charset="0"/>
              </a:rPr>
              <a:t>Image Credit: National Oceanic and Atmospheric Administration, National Weather Service</a:t>
            </a:r>
            <a:endParaRPr lang="en-US" sz="1200" dirty="0">
              <a:latin typeface="Century Gothic" pitchFamily="34" charset="0"/>
            </a:endParaRP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body" idx="1"/>
          </p:nvPr>
        </p:nvSpPr>
        <p:spPr>
          <a:xfrm>
            <a:off x="914400" y="228600"/>
            <a:ext cx="7315200" cy="807719"/>
          </a:xfrm>
          <a:prstGeom prst="rect">
            <a:avLst/>
          </a:prstGeom>
          <a:noFill/>
          <a:ln>
            <a:noFill/>
          </a:ln>
        </p:spPr>
        <p:txBody>
          <a:bodyPr lIns="91425" tIns="91425" rIns="91425" bIns="91425" anchor="b" anchorCtr="0">
            <a:noAutofit/>
          </a:bodyPr>
          <a:lstStyle/>
          <a:p>
            <a:pPr marL="0" marR="0" lvl="0" indent="0" algn="ctr" rtl="0">
              <a:lnSpc>
                <a:spcPct val="90000"/>
              </a:lnSpc>
              <a:spcBef>
                <a:spcPts val="0"/>
              </a:spcBef>
              <a:spcAft>
                <a:spcPts val="0"/>
              </a:spcAft>
              <a:buClr>
                <a:schemeClr val="accent1"/>
              </a:buClr>
              <a:buSzPct val="25000"/>
              <a:buFont typeface="Questrial"/>
              <a:buNone/>
            </a:pPr>
            <a:r>
              <a:rPr lang="en-US" sz="4000" b="1" i="0" u="none" strike="noStrike" cap="none" baseline="0" dirty="0">
                <a:solidFill>
                  <a:schemeClr val="accent1"/>
                </a:solidFill>
                <a:latin typeface="Century Gothic" pitchFamily="34" charset="0"/>
                <a:sym typeface="Questrial"/>
              </a:rPr>
              <a:t>Methodology Workflow</a:t>
            </a:r>
          </a:p>
        </p:txBody>
      </p:sp>
      <p:sp>
        <p:nvSpPr>
          <p:cNvPr id="144" name="Shape 144"/>
          <p:cNvSpPr txBox="1"/>
          <p:nvPr/>
        </p:nvSpPr>
        <p:spPr>
          <a:xfrm>
            <a:off x="5791200" y="2286000"/>
            <a:ext cx="2438399" cy="7078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2000" b="0" i="0" u="none" strike="noStrike" cap="none" baseline="0" dirty="0">
                <a:solidFill>
                  <a:schemeClr val="lt1"/>
                </a:solidFill>
                <a:latin typeface="Century Gothic" pitchFamily="34" charset="0"/>
                <a:ea typeface="Questrial"/>
                <a:cs typeface="Questrial"/>
                <a:sym typeface="Questrial"/>
              </a:rPr>
              <a:t>Land Use/Land Cover</a:t>
            </a:r>
          </a:p>
        </p:txBody>
      </p:sp>
      <p:sp>
        <p:nvSpPr>
          <p:cNvPr id="145" name="Shape 145"/>
          <p:cNvSpPr txBox="1"/>
          <p:nvPr/>
        </p:nvSpPr>
        <p:spPr>
          <a:xfrm>
            <a:off x="914400" y="2286000"/>
            <a:ext cx="2438399" cy="40010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2000" b="0" i="0" u="none" strike="noStrike" cap="none" baseline="0" dirty="0">
                <a:solidFill>
                  <a:schemeClr val="lt1"/>
                </a:solidFill>
                <a:latin typeface="Century Gothic" pitchFamily="34" charset="0"/>
                <a:ea typeface="Questrial"/>
                <a:cs typeface="Questrial"/>
                <a:sym typeface="Questrial"/>
              </a:rPr>
              <a:t>Thermal Analysis</a:t>
            </a:r>
          </a:p>
        </p:txBody>
      </p:sp>
      <p:sp>
        <p:nvSpPr>
          <p:cNvPr id="149" name="Shape 149"/>
          <p:cNvSpPr txBox="1"/>
          <p:nvPr/>
        </p:nvSpPr>
        <p:spPr>
          <a:xfrm>
            <a:off x="3352800" y="1066800"/>
            <a:ext cx="2438399" cy="1015661"/>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2000" b="0" i="0" u="none" strike="noStrike" cap="none" baseline="0" dirty="0">
                <a:solidFill>
                  <a:schemeClr val="lt1"/>
                </a:solidFill>
                <a:latin typeface="Century Gothic" pitchFamily="34" charset="0"/>
                <a:ea typeface="Questrial"/>
                <a:cs typeface="Questrial"/>
                <a:sym typeface="Questrial"/>
              </a:rPr>
              <a:t>Acquire Landsat and Precipitation Data</a:t>
            </a:r>
          </a:p>
        </p:txBody>
      </p:sp>
      <p:sp>
        <p:nvSpPr>
          <p:cNvPr id="150" name="Shape 150"/>
          <p:cNvSpPr/>
          <p:nvPr/>
        </p:nvSpPr>
        <p:spPr>
          <a:xfrm rot="5400000">
            <a:off x="1828799" y="2971801"/>
            <a:ext cx="685801" cy="533400"/>
          </a:xfrm>
          <a:prstGeom prst="rightArrow">
            <a:avLst>
              <a:gd name="adj1" fmla="val 30297"/>
              <a:gd name="adj2" fmla="val 44089"/>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endParaRPr>
          </a:p>
        </p:txBody>
      </p:sp>
      <p:sp>
        <p:nvSpPr>
          <p:cNvPr id="15" name="Shape 149"/>
          <p:cNvSpPr txBox="1"/>
          <p:nvPr/>
        </p:nvSpPr>
        <p:spPr>
          <a:xfrm>
            <a:off x="914400" y="3657600"/>
            <a:ext cx="2438400" cy="1015661"/>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2000" b="0" i="0" u="none" strike="noStrike" cap="none" baseline="0" dirty="0" smtClean="0">
                <a:solidFill>
                  <a:schemeClr val="lt1"/>
                </a:solidFill>
                <a:latin typeface="Century Gothic" pitchFamily="34" charset="0"/>
                <a:ea typeface="Questrial"/>
                <a:cs typeface="Questrial"/>
                <a:sym typeface="Questrial"/>
              </a:rPr>
              <a:t>DN to TOA Radiance</a:t>
            </a:r>
            <a:r>
              <a:rPr lang="en-US" sz="2000" b="0" i="0" u="none" strike="noStrike" cap="none" dirty="0" smtClean="0">
                <a:solidFill>
                  <a:schemeClr val="lt1"/>
                </a:solidFill>
                <a:latin typeface="Century Gothic" pitchFamily="34" charset="0"/>
                <a:ea typeface="Questrial"/>
                <a:cs typeface="Questrial"/>
                <a:sym typeface="Questrial"/>
              </a:rPr>
              <a:t> to Celsius</a:t>
            </a:r>
            <a:endParaRPr lang="en-US" sz="2000" b="0" i="0" u="none" strike="noStrike" cap="none" baseline="0" dirty="0">
              <a:solidFill>
                <a:schemeClr val="lt1"/>
              </a:solidFill>
              <a:latin typeface="Century Gothic" pitchFamily="34" charset="0"/>
              <a:ea typeface="Questrial"/>
              <a:cs typeface="Questrial"/>
              <a:sym typeface="Questrial"/>
            </a:endParaRPr>
          </a:p>
        </p:txBody>
      </p:sp>
      <p:sp>
        <p:nvSpPr>
          <p:cNvPr id="16" name="Bent-Up Arrow 15"/>
          <p:cNvSpPr/>
          <p:nvPr/>
        </p:nvSpPr>
        <p:spPr>
          <a:xfrm rot="10800000">
            <a:off x="1981200" y="1447800"/>
            <a:ext cx="762000" cy="731520"/>
          </a:xfrm>
          <a:prstGeom prst="bentUpArrow">
            <a:avLst>
              <a:gd name="adj1" fmla="val 20690"/>
              <a:gd name="adj2" fmla="val 25000"/>
              <a:gd name="adj3" fmla="val 25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ent-Up Arrow 16"/>
          <p:cNvSpPr/>
          <p:nvPr/>
        </p:nvSpPr>
        <p:spPr>
          <a:xfrm rot="10800000" flipH="1">
            <a:off x="6400800" y="1447800"/>
            <a:ext cx="731520" cy="731520"/>
          </a:xfrm>
          <a:prstGeom prst="bentUpArrow">
            <a:avLst>
              <a:gd name="adj1" fmla="val 19483"/>
              <a:gd name="adj2" fmla="val 26970"/>
              <a:gd name="adj3" fmla="val 2637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Shape 228"/>
          <p:cNvPicPr preferRelativeResize="0"/>
          <p:nvPr/>
        </p:nvPicPr>
        <p:blipFill rotWithShape="1">
          <a:blip r:embed="rId3">
            <a:alphaModFix/>
          </a:blip>
          <a:srcRect t="2438"/>
          <a:stretch/>
        </p:blipFill>
        <p:spPr>
          <a:xfrm rot="901137">
            <a:off x="1752600" y="4800600"/>
            <a:ext cx="862772" cy="1447800"/>
          </a:xfrm>
          <a:prstGeom prst="rect">
            <a:avLst/>
          </a:prstGeom>
          <a:noFill/>
          <a:ln>
            <a:noFill/>
          </a:ln>
        </p:spPr>
      </p:pic>
      <p:sp>
        <p:nvSpPr>
          <p:cNvPr id="19" name="Shape 150"/>
          <p:cNvSpPr/>
          <p:nvPr/>
        </p:nvSpPr>
        <p:spPr>
          <a:xfrm rot="5400000">
            <a:off x="6629400" y="3200401"/>
            <a:ext cx="685801" cy="533400"/>
          </a:xfrm>
          <a:prstGeom prst="rightArrow">
            <a:avLst>
              <a:gd name="adj1" fmla="val 30297"/>
              <a:gd name="adj2" fmla="val 44089"/>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endParaRPr>
          </a:p>
        </p:txBody>
      </p:sp>
      <p:sp>
        <p:nvSpPr>
          <p:cNvPr id="20" name="Shape 145"/>
          <p:cNvSpPr txBox="1"/>
          <p:nvPr/>
        </p:nvSpPr>
        <p:spPr>
          <a:xfrm>
            <a:off x="5791200" y="3962400"/>
            <a:ext cx="2438399" cy="40010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2000" b="0" i="0" u="none" strike="noStrike" cap="none" baseline="0" dirty="0" smtClean="0">
                <a:solidFill>
                  <a:schemeClr val="lt1"/>
                </a:solidFill>
                <a:latin typeface="Century Gothic" pitchFamily="34" charset="0"/>
                <a:ea typeface="Questrial"/>
                <a:cs typeface="Questrial"/>
                <a:sym typeface="Questrial"/>
              </a:rPr>
              <a:t>TOA Reflectance</a:t>
            </a:r>
            <a:endParaRPr lang="en-US" sz="2000" b="0" i="0" u="none" strike="noStrike" cap="none" baseline="0" dirty="0">
              <a:solidFill>
                <a:schemeClr val="lt1"/>
              </a:solidFill>
              <a:latin typeface="Century Gothic" pitchFamily="34" charset="0"/>
              <a:ea typeface="Questrial"/>
              <a:cs typeface="Questrial"/>
              <a:sym typeface="Questrial"/>
            </a:endParaRPr>
          </a:p>
        </p:txBody>
      </p:sp>
      <p:pic>
        <p:nvPicPr>
          <p:cNvPr id="2057" name="Picture 9"/>
          <p:cNvPicPr>
            <a:picLocks noChangeAspect="1" noChangeArrowheads="1"/>
          </p:cNvPicPr>
          <p:nvPr/>
        </p:nvPicPr>
        <p:blipFill>
          <a:blip r:embed="rId4"/>
          <a:srcRect/>
          <a:stretch>
            <a:fillRect/>
          </a:stretch>
        </p:blipFill>
        <p:spPr bwMode="auto">
          <a:xfrm>
            <a:off x="6400800" y="4495800"/>
            <a:ext cx="1236345" cy="1752600"/>
          </a:xfrm>
          <a:prstGeom prst="rect">
            <a:avLst/>
          </a:prstGeom>
          <a:noFill/>
          <a:ln w="9525">
            <a:noFill/>
            <a:miter lim="800000"/>
            <a:headEnd/>
            <a:tailEnd/>
          </a:ln>
          <a:effectLst/>
        </p:spPr>
      </p:pic>
      <p:sp>
        <p:nvSpPr>
          <p:cNvPr id="28" name="Shape 145"/>
          <p:cNvSpPr txBox="1"/>
          <p:nvPr/>
        </p:nvSpPr>
        <p:spPr>
          <a:xfrm>
            <a:off x="5867400" y="6324600"/>
            <a:ext cx="2362200" cy="40010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2000" dirty="0" smtClean="0">
                <a:solidFill>
                  <a:schemeClr val="lt1"/>
                </a:solidFill>
                <a:latin typeface="Century Gothic" pitchFamily="34" charset="0"/>
                <a:ea typeface="Questrial"/>
                <a:cs typeface="Questrial"/>
                <a:sym typeface="Questrial"/>
              </a:rPr>
              <a:t>LULC Map</a:t>
            </a:r>
            <a:endParaRPr lang="en-US" sz="2000" b="0" i="0" u="none" strike="noStrike" cap="none" baseline="0" dirty="0">
              <a:solidFill>
                <a:schemeClr val="lt1"/>
              </a:solidFill>
              <a:latin typeface="Century Gothic" pitchFamily="34" charset="0"/>
              <a:ea typeface="Questrial"/>
              <a:cs typeface="Questrial"/>
              <a:sym typeface="Questrial"/>
            </a:endParaRPr>
          </a:p>
        </p:txBody>
      </p:sp>
      <p:sp>
        <p:nvSpPr>
          <p:cNvPr id="30" name="Shape 145"/>
          <p:cNvSpPr txBox="1"/>
          <p:nvPr/>
        </p:nvSpPr>
        <p:spPr>
          <a:xfrm>
            <a:off x="914400" y="6324600"/>
            <a:ext cx="2438400" cy="400109"/>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2000" dirty="0" smtClean="0">
                <a:solidFill>
                  <a:schemeClr val="lt1"/>
                </a:solidFill>
                <a:latin typeface="Century Gothic" pitchFamily="34" charset="0"/>
                <a:ea typeface="Questrial"/>
                <a:cs typeface="Questrial"/>
                <a:sym typeface="Questrial"/>
              </a:rPr>
              <a:t>Thermal Map</a:t>
            </a:r>
            <a:endParaRPr lang="en-US" sz="2000" b="0" i="0" u="none" strike="noStrike" cap="none" baseline="0" dirty="0">
              <a:solidFill>
                <a:schemeClr val="lt1"/>
              </a:solidFill>
              <a:latin typeface="Century Gothic" pitchFamily="34" charset="0"/>
              <a:ea typeface="Questrial"/>
              <a:cs typeface="Questrial"/>
              <a:sym typeface="Questrial"/>
            </a:endParaRP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body" idx="1"/>
          </p:nvPr>
        </p:nvSpPr>
        <p:spPr>
          <a:xfrm>
            <a:off x="413002" y="152401"/>
            <a:ext cx="8458200" cy="121919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4000" b="1" i="0" u="none" strike="noStrike" cap="none" baseline="0" dirty="0">
                <a:solidFill>
                  <a:schemeClr val="accent1"/>
                </a:solidFill>
                <a:latin typeface="Century Gothic" pitchFamily="34" charset="0"/>
                <a:sym typeface="Questrial"/>
              </a:rPr>
              <a:t>Land Use/ Land Cover (LULC) Methodology</a:t>
            </a:r>
          </a:p>
        </p:txBody>
      </p:sp>
      <p:sp>
        <p:nvSpPr>
          <p:cNvPr id="156" name="Shape 156"/>
          <p:cNvSpPr txBox="1"/>
          <p:nvPr/>
        </p:nvSpPr>
        <p:spPr>
          <a:xfrm>
            <a:off x="914400" y="2667000"/>
            <a:ext cx="2362200" cy="7078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2000" b="0" i="0" u="none" strike="noStrike" cap="none" baseline="0">
                <a:solidFill>
                  <a:schemeClr val="lt1"/>
                </a:solidFill>
                <a:latin typeface="Century Gothic" pitchFamily="34" charset="0"/>
                <a:ea typeface="Questrial"/>
                <a:cs typeface="Questrial"/>
                <a:sym typeface="Questrial"/>
              </a:rPr>
              <a:t>Landsat 5 Bands 2,3,4</a:t>
            </a:r>
          </a:p>
        </p:txBody>
      </p:sp>
      <p:sp>
        <p:nvSpPr>
          <p:cNvPr id="157" name="Shape 157"/>
          <p:cNvSpPr txBox="1"/>
          <p:nvPr/>
        </p:nvSpPr>
        <p:spPr>
          <a:xfrm>
            <a:off x="457200" y="5562600"/>
            <a:ext cx="3733800" cy="1015661"/>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2000" b="0" i="0" u="none" strike="noStrike" cap="none" baseline="0">
                <a:solidFill>
                  <a:schemeClr val="lt1"/>
                </a:solidFill>
                <a:latin typeface="Century Gothic" pitchFamily="34" charset="0"/>
                <a:ea typeface="Questrial"/>
                <a:cs typeface="Questrial"/>
                <a:sym typeface="Questrial"/>
              </a:rPr>
              <a:t>Converted to TOA reflectance, and stacked for infrared visualization</a:t>
            </a:r>
          </a:p>
        </p:txBody>
      </p:sp>
      <p:sp>
        <p:nvSpPr>
          <p:cNvPr id="158" name="Shape 158"/>
          <p:cNvSpPr txBox="1"/>
          <p:nvPr/>
        </p:nvSpPr>
        <p:spPr>
          <a:xfrm>
            <a:off x="5029200" y="5791200"/>
            <a:ext cx="3733800" cy="7078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2000" b="0" i="0" u="none" strike="noStrike" cap="none" baseline="0" dirty="0" smtClean="0">
                <a:solidFill>
                  <a:schemeClr val="lt1"/>
                </a:solidFill>
                <a:latin typeface="Century Gothic" pitchFamily="34" charset="0"/>
                <a:ea typeface="Questrial"/>
                <a:cs typeface="Questrial"/>
                <a:sym typeface="Questrial"/>
              </a:rPr>
              <a:t>Training</a:t>
            </a:r>
            <a:r>
              <a:rPr lang="en-US" sz="2000" b="0" i="0" u="none" strike="noStrike" cap="none" dirty="0" smtClean="0">
                <a:solidFill>
                  <a:schemeClr val="lt1"/>
                </a:solidFill>
                <a:latin typeface="Century Gothic" pitchFamily="34" charset="0"/>
                <a:ea typeface="Questrial"/>
                <a:cs typeface="Questrial"/>
                <a:sym typeface="Questrial"/>
              </a:rPr>
              <a:t> Regions</a:t>
            </a:r>
            <a:r>
              <a:rPr lang="en-US" sz="2000" b="0" i="0" u="none" strike="noStrike" cap="none" baseline="0" dirty="0" smtClean="0">
                <a:solidFill>
                  <a:schemeClr val="lt1"/>
                </a:solidFill>
                <a:latin typeface="Century Gothic" pitchFamily="34" charset="0"/>
                <a:ea typeface="Questrial"/>
                <a:cs typeface="Questrial"/>
                <a:sym typeface="Questrial"/>
              </a:rPr>
              <a:t> </a:t>
            </a:r>
            <a:r>
              <a:rPr lang="en-US" sz="2000" b="0" i="0" u="none" strike="noStrike" cap="none" baseline="0" dirty="0">
                <a:solidFill>
                  <a:schemeClr val="lt1"/>
                </a:solidFill>
                <a:latin typeface="Century Gothic" pitchFamily="34" charset="0"/>
                <a:ea typeface="Questrial"/>
                <a:cs typeface="Questrial"/>
                <a:sym typeface="Questrial"/>
              </a:rPr>
              <a:t>and Supervised classifications</a:t>
            </a:r>
          </a:p>
        </p:txBody>
      </p:sp>
      <p:sp>
        <p:nvSpPr>
          <p:cNvPr id="159" name="Shape 159"/>
          <p:cNvSpPr txBox="1"/>
          <p:nvPr/>
        </p:nvSpPr>
        <p:spPr>
          <a:xfrm>
            <a:off x="5638800" y="1828800"/>
            <a:ext cx="2438399" cy="7078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2000" b="0" i="0" u="none" strike="noStrike" cap="none" baseline="0" dirty="0">
                <a:solidFill>
                  <a:schemeClr val="lt1"/>
                </a:solidFill>
                <a:latin typeface="Century Gothic" pitchFamily="34" charset="0"/>
                <a:ea typeface="Questrial"/>
                <a:cs typeface="Questrial"/>
                <a:sym typeface="Questrial"/>
              </a:rPr>
              <a:t>Accuracy Assessment</a:t>
            </a:r>
          </a:p>
        </p:txBody>
      </p:sp>
      <p:pic>
        <p:nvPicPr>
          <p:cNvPr id="160" name="Shape 160"/>
          <p:cNvPicPr preferRelativeResize="0"/>
          <p:nvPr/>
        </p:nvPicPr>
        <p:blipFill rotWithShape="1">
          <a:blip r:embed="rId3">
            <a:alphaModFix/>
          </a:blip>
          <a:srcRect/>
          <a:stretch/>
        </p:blipFill>
        <p:spPr>
          <a:xfrm>
            <a:off x="838200" y="4191000"/>
            <a:ext cx="2585581" cy="1358525"/>
          </a:xfrm>
          <a:prstGeom prst="rect">
            <a:avLst/>
          </a:prstGeom>
          <a:noFill/>
          <a:ln>
            <a:noFill/>
          </a:ln>
        </p:spPr>
      </p:pic>
      <p:sp>
        <p:nvSpPr>
          <p:cNvPr id="161" name="Shape 161"/>
          <p:cNvSpPr/>
          <p:nvPr/>
        </p:nvSpPr>
        <p:spPr>
          <a:xfrm>
            <a:off x="1791353" y="3581400"/>
            <a:ext cx="455894" cy="445008"/>
          </a:xfrm>
          <a:prstGeom prst="downArrow">
            <a:avLst>
              <a:gd name="adj1" fmla="val 50000"/>
              <a:gd name="adj2" fmla="val 50000"/>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endParaRPr>
          </a:p>
        </p:txBody>
      </p:sp>
      <p:sp>
        <p:nvSpPr>
          <p:cNvPr id="162" name="Shape 162"/>
          <p:cNvSpPr/>
          <p:nvPr/>
        </p:nvSpPr>
        <p:spPr>
          <a:xfrm rot="-5400000">
            <a:off x="4375404" y="5835394"/>
            <a:ext cx="533399" cy="597408"/>
          </a:xfrm>
          <a:prstGeom prst="downArrow">
            <a:avLst>
              <a:gd name="adj1" fmla="val 50000"/>
              <a:gd name="adj2" fmla="val 50000"/>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endParaRPr>
          </a:p>
        </p:txBody>
      </p:sp>
      <p:sp>
        <p:nvSpPr>
          <p:cNvPr id="163" name="Shape 163"/>
          <p:cNvSpPr/>
          <p:nvPr/>
        </p:nvSpPr>
        <p:spPr>
          <a:xfrm rot="10800000">
            <a:off x="6553200" y="2667000"/>
            <a:ext cx="533399" cy="597408"/>
          </a:xfrm>
          <a:prstGeom prst="downArrow">
            <a:avLst>
              <a:gd name="adj1" fmla="val 50000"/>
              <a:gd name="adj2" fmla="val 50000"/>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endParaRPr>
          </a:p>
        </p:txBody>
      </p:sp>
      <p:sp>
        <p:nvSpPr>
          <p:cNvPr id="164" name="Shape 164"/>
          <p:cNvSpPr txBox="1"/>
          <p:nvPr/>
        </p:nvSpPr>
        <p:spPr>
          <a:xfrm>
            <a:off x="914400" y="1524000"/>
            <a:ext cx="2362200" cy="707886"/>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2000" b="0" i="0" u="none" strike="noStrike" cap="none" baseline="0">
                <a:solidFill>
                  <a:schemeClr val="lt1"/>
                </a:solidFill>
                <a:latin typeface="Century Gothic" pitchFamily="34" charset="0"/>
                <a:ea typeface="Questrial"/>
                <a:cs typeface="Questrial"/>
                <a:sym typeface="Questrial"/>
              </a:rPr>
              <a:t>Acquire Landsat Data</a:t>
            </a:r>
          </a:p>
        </p:txBody>
      </p:sp>
      <p:sp>
        <p:nvSpPr>
          <p:cNvPr id="165" name="Shape 165"/>
          <p:cNvSpPr/>
          <p:nvPr/>
        </p:nvSpPr>
        <p:spPr>
          <a:xfrm>
            <a:off x="1828800" y="2286000"/>
            <a:ext cx="381000" cy="368808"/>
          </a:xfrm>
          <a:prstGeom prst="downArrow">
            <a:avLst>
              <a:gd name="adj1" fmla="val 50000"/>
              <a:gd name="adj2" fmla="val 50000"/>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baseline="0">
              <a:solidFill>
                <a:schemeClr val="lt1"/>
              </a:solidFill>
              <a:latin typeface="Arial"/>
              <a:ea typeface="Arial"/>
              <a:cs typeface="Arial"/>
              <a:sym typeface="Arial"/>
            </a:endParaRPr>
          </a:p>
        </p:txBody>
      </p:sp>
      <p:pic>
        <p:nvPicPr>
          <p:cNvPr id="3074" name="Picture 2"/>
          <p:cNvPicPr>
            <a:picLocks noChangeAspect="1" noChangeArrowheads="1"/>
          </p:cNvPicPr>
          <p:nvPr/>
        </p:nvPicPr>
        <p:blipFill>
          <a:blip r:embed="rId4"/>
          <a:srcRect/>
          <a:stretch>
            <a:fillRect/>
          </a:stretch>
        </p:blipFill>
        <p:spPr bwMode="auto">
          <a:xfrm>
            <a:off x="6019800" y="3352800"/>
            <a:ext cx="1665381" cy="2385164"/>
          </a:xfrm>
          <a:prstGeom prst="rect">
            <a:avLst/>
          </a:prstGeom>
          <a:noFill/>
          <a:ln w="9525">
            <a:noFill/>
            <a:miter lim="800000"/>
            <a:headEnd/>
            <a:tailEnd/>
          </a:ln>
          <a:effectLst/>
        </p:spPr>
      </p:pic>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4" y="76199"/>
            <a:ext cx="5299364" cy="6701135"/>
          </a:xfrm>
          <a:prstGeom prst="rect">
            <a:avLst/>
          </a:prstGeom>
        </p:spPr>
      </p:pic>
      <p:sp>
        <p:nvSpPr>
          <p:cNvPr id="7" name="TextBox 6"/>
          <p:cNvSpPr txBox="1"/>
          <p:nvPr/>
        </p:nvSpPr>
        <p:spPr>
          <a:xfrm>
            <a:off x="304800" y="6320135"/>
            <a:ext cx="2727325" cy="461665"/>
          </a:xfrm>
          <a:prstGeom prst="rect">
            <a:avLst/>
          </a:prstGeom>
          <a:noFill/>
        </p:spPr>
        <p:txBody>
          <a:bodyPr wrap="square" rtlCol="0">
            <a:spAutoFit/>
          </a:bodyPr>
          <a:lstStyle/>
          <a:p>
            <a:pPr algn="ctr"/>
            <a:r>
              <a:rPr lang="en-US" sz="2400" dirty="0" smtClean="0">
                <a:solidFill>
                  <a:schemeClr val="tx1"/>
                </a:solidFill>
                <a:latin typeface="Century Gothic" panose="020B0502020202020204" pitchFamily="34" charset="0"/>
              </a:rPr>
              <a:t>July 1986 LULC</a:t>
            </a:r>
            <a:endParaRPr lang="en-US" sz="2400" dirty="0">
              <a:solidFill>
                <a:schemeClr val="tx1"/>
              </a:solidFill>
              <a:latin typeface="Century Gothic" panose="020B050202020202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 r="-16394"/>
          <a:stretch/>
        </p:blipFill>
        <p:spPr>
          <a:xfrm>
            <a:off x="4495800" y="76200"/>
            <a:ext cx="5410200" cy="6705600"/>
          </a:xfrm>
          <a:prstGeom prst="rect">
            <a:avLst/>
          </a:prstGeom>
        </p:spPr>
      </p:pic>
      <p:pic>
        <p:nvPicPr>
          <p:cNvPr id="5" name="Picture 13"/>
          <p:cNvPicPr>
            <a:picLocks noChangeAspect="1" noChangeArrowheads="1"/>
          </p:cNvPicPr>
          <p:nvPr/>
        </p:nvPicPr>
        <p:blipFill>
          <a:blip r:embed="rId5"/>
          <a:srcRect/>
          <a:stretch>
            <a:fillRect/>
          </a:stretch>
        </p:blipFill>
        <p:spPr bwMode="auto">
          <a:xfrm>
            <a:off x="3505200" y="2152722"/>
            <a:ext cx="1600200" cy="2066854"/>
          </a:xfrm>
          <a:prstGeom prst="rect">
            <a:avLst/>
          </a:prstGeom>
          <a:noFill/>
          <a:ln w="9525">
            <a:noFill/>
            <a:miter lim="800000"/>
            <a:headEnd/>
            <a:tailEnd/>
          </a:ln>
          <a:effectLst/>
        </p:spPr>
      </p:pic>
      <p:sp>
        <p:nvSpPr>
          <p:cNvPr id="13" name="TextBox 12"/>
          <p:cNvSpPr txBox="1"/>
          <p:nvPr/>
        </p:nvSpPr>
        <p:spPr>
          <a:xfrm>
            <a:off x="4648200" y="6315670"/>
            <a:ext cx="3505200" cy="461665"/>
          </a:xfrm>
          <a:prstGeom prst="rect">
            <a:avLst/>
          </a:prstGeom>
          <a:noFill/>
        </p:spPr>
        <p:txBody>
          <a:bodyPr wrap="square" rtlCol="0">
            <a:spAutoFit/>
          </a:bodyPr>
          <a:lstStyle/>
          <a:p>
            <a:pPr algn="ctr"/>
            <a:r>
              <a:rPr lang="en-US" sz="2400" dirty="0" smtClean="0">
                <a:solidFill>
                  <a:schemeClr val="tx1"/>
                </a:solidFill>
                <a:latin typeface="Century Gothic" panose="020B0502020202020204" pitchFamily="34" charset="0"/>
              </a:rPr>
              <a:t>September 2000 LULC</a:t>
            </a:r>
            <a:endParaRPr lang="en-US" sz="2400" dirty="0">
              <a:solidFill>
                <a:schemeClr val="tx1"/>
              </a:solidFill>
              <a:latin typeface="Century Gothic" panose="020B0502020202020204" pitchFamily="34" charset="0"/>
            </a:endParaRPr>
          </a:p>
        </p:txBody>
      </p:sp>
      <p:sp>
        <p:nvSpPr>
          <p:cNvPr id="171" name="Shape 171"/>
          <p:cNvSpPr txBox="1">
            <a:spLocks noGrp="1"/>
          </p:cNvSpPr>
          <p:nvPr>
            <p:ph type="body" idx="2"/>
          </p:nvPr>
        </p:nvSpPr>
        <p:spPr>
          <a:xfrm>
            <a:off x="3916998" y="121920"/>
            <a:ext cx="2026602" cy="1249680"/>
          </a:xfrm>
          <a:prstGeom prst="rect">
            <a:avLst/>
          </a:prstGeom>
          <a:noFill/>
          <a:ln>
            <a:noFill/>
          </a:ln>
        </p:spPr>
        <p:txBody>
          <a:bodyPr lIns="91425" tIns="91425" rIns="91425" bIns="91425" anchor="b" anchorCtr="0">
            <a:noAutofit/>
          </a:bodyPr>
          <a:lstStyle/>
          <a:p>
            <a:pPr marL="0" marR="0" lvl="0" indent="0" algn="ctr" rtl="0">
              <a:lnSpc>
                <a:spcPct val="90000"/>
              </a:lnSpc>
              <a:spcBef>
                <a:spcPts val="0"/>
              </a:spcBef>
              <a:spcAft>
                <a:spcPts val="0"/>
              </a:spcAft>
              <a:buClr>
                <a:schemeClr val="accent1"/>
              </a:buClr>
              <a:buSzPct val="25000"/>
              <a:buFont typeface="Questrial"/>
              <a:buNone/>
            </a:pPr>
            <a:r>
              <a:rPr lang="en-US" sz="4000" b="1" i="0" u="none" strike="noStrike" cap="none" baseline="0" dirty="0">
                <a:solidFill>
                  <a:schemeClr val="accent1"/>
                </a:solidFill>
                <a:latin typeface="Century Gothic" pitchFamily="34" charset="0"/>
                <a:sym typeface="Questrial"/>
              </a:rPr>
              <a:t>LULC</a:t>
            </a:r>
            <a:r>
              <a:rPr lang="en-US" sz="4000" b="1" i="0" u="none" strike="noStrike" cap="none" baseline="0" dirty="0">
                <a:solidFill>
                  <a:schemeClr val="accent1"/>
                </a:solidFill>
                <a:latin typeface="Questrial"/>
                <a:ea typeface="Questrial"/>
                <a:cs typeface="Questrial"/>
                <a:sym typeface="Questrial"/>
              </a:rPr>
              <a:t> Results</a:t>
            </a:r>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850</TotalTime>
  <Words>2347</Words>
  <Application>Microsoft Office PowerPoint</Application>
  <PresentationFormat>On-screen Show (4:3)</PresentationFormat>
  <Paragraphs>185</Paragraphs>
  <Slides>21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Questrial</vt:lpstr>
      <vt:lpstr>Arimo</vt:lpstr>
      <vt:lpstr>Arial</vt:lpstr>
      <vt:lpstr>Century Gothic</vt:lpstr>
      <vt:lpstr>Helvetica Neue</vt:lpstr>
      <vt:lpstr>Webdings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NASADevelop</dc:creator>
  <cp:lastModifiedBy>NASA DEVELOP</cp:lastModifiedBy>
  <cp:revision>75</cp:revision>
  <dcterms:modified xsi:type="dcterms:W3CDTF">2015-11-21T00:34:49Z</dcterms:modified>
</cp:coreProperties>
</file>