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guide id="12" pos="7797">
          <p15:clr>
            <a:srgbClr val="A4A3A4"/>
          </p15:clr>
        </p15:guide>
        <p15:guide id="13" pos="92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761"/>
    <a:srgbClr val="3F4268"/>
    <a:srgbClr val="964135"/>
    <a:srgbClr val="42ACCE"/>
    <a:srgbClr val="000000"/>
    <a:srgbClr val="E97844"/>
    <a:srgbClr val="238754"/>
    <a:srgbClr val="EBA34C"/>
    <a:srgbClr val="9299A8"/>
    <a:srgbClr val="255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0" autoAdjust="0"/>
    <p:restoredTop sz="94663" autoAdjust="0"/>
  </p:normalViewPr>
  <p:slideViewPr>
    <p:cSldViewPr snapToGrid="0" showGuides="1">
      <p:cViewPr>
        <p:scale>
          <a:sx n="27" d="100"/>
          <a:sy n="27" d="100"/>
        </p:scale>
        <p:origin x="845" y="-2870"/>
      </p:cViewPr>
      <p:guideLst>
        <p:guide orient="horz" pos="2736"/>
        <p:guide pos="576"/>
        <p:guide orient="horz" pos="21864"/>
        <p:guide pos="16704"/>
        <p:guide pos="15288"/>
        <p:guide orient="horz" pos="21312"/>
        <p:guide pos="7752"/>
        <p:guide pos="8088"/>
        <p:guide pos="15624"/>
        <p:guide orient="horz" pos="2400"/>
        <p:guide orient="horz" pos="504"/>
        <p:guide pos="7797"/>
        <p:guide pos="922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35823940960712E-2"/>
          <c:y val="1.4789947966437811E-2"/>
          <c:w val="0.93404745068840245"/>
          <c:h val="0.70329483699253192"/>
        </c:manualLayout>
      </c:layout>
      <c:barChart>
        <c:barDir val="col"/>
        <c:grouping val="clustered"/>
        <c:varyColors val="0"/>
        <c:ser>
          <c:idx val="1"/>
          <c:order val="1"/>
          <c:tx>
            <c:strRef>
              <c:f>'CDI Overall and Rainy Seasons'!$C$1</c:f>
              <c:strCache>
                <c:ptCount val="1"/>
                <c:pt idx="0">
                  <c:v>Short Rains</c:v>
                </c:pt>
              </c:strCache>
            </c:strRef>
          </c:tx>
          <c:spPr>
            <a:solidFill>
              <a:schemeClr val="bg1">
                <a:lumMod val="95000"/>
              </a:schemeClr>
            </a:solidFill>
            <a:ln>
              <a:noFill/>
            </a:ln>
            <a:effectLst/>
          </c:spPr>
          <c:invertIfNegative val="0"/>
          <c:cat>
            <c:strRef>
              <c:f>'CDI Overall and Rainy Seasons'!$C$1</c:f>
              <c:strCache>
                <c:ptCount val="1"/>
                <c:pt idx="0">
                  <c:v>Short Rains</c:v>
                </c:pt>
              </c:strCache>
            </c:strRef>
          </c:cat>
          <c:val>
            <c:numRef>
              <c:f>'CDI Overall and Rainy Seasons'!$C$170:$C$217</c:f>
              <c:numCache>
                <c:formatCode>General</c:formatCode>
                <c:ptCount val="48"/>
                <c:pt idx="0">
                  <c:v>0</c:v>
                </c:pt>
                <c:pt idx="1">
                  <c:v>0</c:v>
                </c:pt>
                <c:pt idx="2">
                  <c:v>0</c:v>
                </c:pt>
                <c:pt idx="3">
                  <c:v>0</c:v>
                </c:pt>
                <c:pt idx="4">
                  <c:v>0</c:v>
                </c:pt>
                <c:pt idx="5">
                  <c:v>0</c:v>
                </c:pt>
                <c:pt idx="6">
                  <c:v>0</c:v>
                </c:pt>
                <c:pt idx="7">
                  <c:v>0</c:v>
                </c:pt>
                <c:pt idx="8">
                  <c:v>0</c:v>
                </c:pt>
                <c:pt idx="9">
                  <c:v>1</c:v>
                </c:pt>
                <c:pt idx="10">
                  <c:v>1</c:v>
                </c:pt>
                <c:pt idx="11">
                  <c:v>1</c:v>
                </c:pt>
                <c:pt idx="12">
                  <c:v>0</c:v>
                </c:pt>
                <c:pt idx="13">
                  <c:v>0</c:v>
                </c:pt>
                <c:pt idx="14">
                  <c:v>0</c:v>
                </c:pt>
                <c:pt idx="15">
                  <c:v>0</c:v>
                </c:pt>
                <c:pt idx="16">
                  <c:v>0</c:v>
                </c:pt>
                <c:pt idx="17">
                  <c:v>0</c:v>
                </c:pt>
                <c:pt idx="18">
                  <c:v>0</c:v>
                </c:pt>
                <c:pt idx="19">
                  <c:v>0</c:v>
                </c:pt>
                <c:pt idx="20">
                  <c:v>0</c:v>
                </c:pt>
                <c:pt idx="21">
                  <c:v>1</c:v>
                </c:pt>
                <c:pt idx="22">
                  <c:v>1</c:v>
                </c:pt>
                <c:pt idx="23">
                  <c:v>1</c:v>
                </c:pt>
                <c:pt idx="24">
                  <c:v>0</c:v>
                </c:pt>
                <c:pt idx="25">
                  <c:v>0</c:v>
                </c:pt>
                <c:pt idx="26">
                  <c:v>0</c:v>
                </c:pt>
                <c:pt idx="27">
                  <c:v>0</c:v>
                </c:pt>
                <c:pt idx="28">
                  <c:v>0</c:v>
                </c:pt>
                <c:pt idx="29">
                  <c:v>0</c:v>
                </c:pt>
                <c:pt idx="30">
                  <c:v>0</c:v>
                </c:pt>
                <c:pt idx="31">
                  <c:v>0</c:v>
                </c:pt>
                <c:pt idx="32">
                  <c:v>0</c:v>
                </c:pt>
                <c:pt idx="33">
                  <c:v>1</c:v>
                </c:pt>
                <c:pt idx="34">
                  <c:v>1</c:v>
                </c:pt>
                <c:pt idx="35">
                  <c:v>1</c:v>
                </c:pt>
                <c:pt idx="36">
                  <c:v>0</c:v>
                </c:pt>
                <c:pt idx="37">
                  <c:v>0</c:v>
                </c:pt>
                <c:pt idx="38">
                  <c:v>0</c:v>
                </c:pt>
                <c:pt idx="39">
                  <c:v>0</c:v>
                </c:pt>
                <c:pt idx="40">
                  <c:v>0</c:v>
                </c:pt>
                <c:pt idx="41">
                  <c:v>0</c:v>
                </c:pt>
                <c:pt idx="42">
                  <c:v>0</c:v>
                </c:pt>
                <c:pt idx="43">
                  <c:v>0</c:v>
                </c:pt>
                <c:pt idx="44">
                  <c:v>0</c:v>
                </c:pt>
                <c:pt idx="45">
                  <c:v>1</c:v>
                </c:pt>
                <c:pt idx="46">
                  <c:v>1</c:v>
                </c:pt>
                <c:pt idx="47">
                  <c:v>1</c:v>
                </c:pt>
              </c:numCache>
            </c:numRef>
          </c:val>
          <c:extLst>
            <c:ext xmlns:c16="http://schemas.microsoft.com/office/drawing/2014/chart" uri="{C3380CC4-5D6E-409C-BE32-E72D297353CC}">
              <c16:uniqueId val="{00000000-83FD-F146-B8D6-27763607EBD7}"/>
            </c:ext>
          </c:extLst>
        </c:ser>
        <c:ser>
          <c:idx val="2"/>
          <c:order val="2"/>
          <c:tx>
            <c:strRef>
              <c:f>'CDI Overall and Rainy Seasons'!$D$1</c:f>
              <c:strCache>
                <c:ptCount val="1"/>
                <c:pt idx="0">
                  <c:v>Long Rains</c:v>
                </c:pt>
              </c:strCache>
            </c:strRef>
          </c:tx>
          <c:spPr>
            <a:solidFill>
              <a:schemeClr val="tx2">
                <a:lumMod val="20000"/>
                <a:lumOff val="80000"/>
              </a:schemeClr>
            </a:solidFill>
            <a:ln>
              <a:noFill/>
            </a:ln>
            <a:effectLst/>
          </c:spPr>
          <c:invertIfNegative val="0"/>
          <c:cat>
            <c:strRef>
              <c:f>'CDI Overall and Rainy Seasons'!$D$1</c:f>
              <c:strCache>
                <c:ptCount val="1"/>
                <c:pt idx="0">
                  <c:v>Long Rains</c:v>
                </c:pt>
              </c:strCache>
            </c:strRef>
          </c:cat>
          <c:val>
            <c:numRef>
              <c:f>'CDI Overall and Rainy Seasons'!$D$170:$D$217</c:f>
              <c:numCache>
                <c:formatCode>General</c:formatCode>
                <c:ptCount val="48"/>
                <c:pt idx="0">
                  <c:v>0</c:v>
                </c:pt>
                <c:pt idx="1">
                  <c:v>0</c:v>
                </c:pt>
                <c:pt idx="2">
                  <c:v>1</c:v>
                </c:pt>
                <c:pt idx="3">
                  <c:v>1</c:v>
                </c:pt>
                <c:pt idx="4">
                  <c:v>1</c:v>
                </c:pt>
                <c:pt idx="5">
                  <c:v>0</c:v>
                </c:pt>
                <c:pt idx="6">
                  <c:v>0</c:v>
                </c:pt>
                <c:pt idx="7">
                  <c:v>0</c:v>
                </c:pt>
                <c:pt idx="8">
                  <c:v>0</c:v>
                </c:pt>
                <c:pt idx="9">
                  <c:v>0</c:v>
                </c:pt>
                <c:pt idx="10">
                  <c:v>0</c:v>
                </c:pt>
                <c:pt idx="11">
                  <c:v>0</c:v>
                </c:pt>
                <c:pt idx="12">
                  <c:v>0</c:v>
                </c:pt>
                <c:pt idx="13">
                  <c:v>0</c:v>
                </c:pt>
                <c:pt idx="14">
                  <c:v>1</c:v>
                </c:pt>
                <c:pt idx="15">
                  <c:v>1</c:v>
                </c:pt>
                <c:pt idx="16">
                  <c:v>1</c:v>
                </c:pt>
                <c:pt idx="17">
                  <c:v>0</c:v>
                </c:pt>
                <c:pt idx="18">
                  <c:v>0</c:v>
                </c:pt>
                <c:pt idx="19">
                  <c:v>0</c:v>
                </c:pt>
                <c:pt idx="20">
                  <c:v>0</c:v>
                </c:pt>
                <c:pt idx="21">
                  <c:v>0</c:v>
                </c:pt>
                <c:pt idx="22">
                  <c:v>0</c:v>
                </c:pt>
                <c:pt idx="23">
                  <c:v>0</c:v>
                </c:pt>
                <c:pt idx="24">
                  <c:v>0</c:v>
                </c:pt>
                <c:pt idx="25">
                  <c:v>0</c:v>
                </c:pt>
                <c:pt idx="26">
                  <c:v>1</c:v>
                </c:pt>
                <c:pt idx="27">
                  <c:v>1</c:v>
                </c:pt>
                <c:pt idx="28">
                  <c:v>1</c:v>
                </c:pt>
                <c:pt idx="29">
                  <c:v>0</c:v>
                </c:pt>
                <c:pt idx="30">
                  <c:v>0</c:v>
                </c:pt>
                <c:pt idx="31">
                  <c:v>0</c:v>
                </c:pt>
                <c:pt idx="32">
                  <c:v>0</c:v>
                </c:pt>
                <c:pt idx="33">
                  <c:v>0</c:v>
                </c:pt>
                <c:pt idx="34">
                  <c:v>0</c:v>
                </c:pt>
                <c:pt idx="35">
                  <c:v>0</c:v>
                </c:pt>
                <c:pt idx="36">
                  <c:v>0</c:v>
                </c:pt>
                <c:pt idx="37">
                  <c:v>0</c:v>
                </c:pt>
                <c:pt idx="38">
                  <c:v>1</c:v>
                </c:pt>
                <c:pt idx="39">
                  <c:v>1</c:v>
                </c:pt>
                <c:pt idx="40">
                  <c:v>1</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83FD-F146-B8D6-27763607EBD7}"/>
            </c:ext>
          </c:extLst>
        </c:ser>
        <c:dLbls>
          <c:showLegendKey val="0"/>
          <c:showVal val="0"/>
          <c:showCatName val="0"/>
          <c:showSerName val="0"/>
          <c:showPercent val="0"/>
          <c:showBubbleSize val="0"/>
        </c:dLbls>
        <c:gapWidth val="0"/>
        <c:overlap val="100"/>
        <c:axId val="138848128"/>
        <c:axId val="138846592"/>
      </c:barChart>
      <c:lineChart>
        <c:grouping val="standard"/>
        <c:varyColors val="0"/>
        <c:ser>
          <c:idx val="0"/>
          <c:order val="0"/>
          <c:tx>
            <c:strRef>
              <c:f>'CDI Overall and Rainy Seasons'!$B$1</c:f>
              <c:strCache>
                <c:ptCount val="1"/>
                <c:pt idx="0">
                  <c:v>CDI-Overall</c:v>
                </c:pt>
              </c:strCache>
            </c:strRef>
          </c:tx>
          <c:spPr>
            <a:ln w="28575" cap="rnd">
              <a:solidFill>
                <a:srgbClr val="C00000"/>
              </a:solidFill>
              <a:round/>
            </a:ln>
            <a:effectLst/>
          </c:spPr>
          <c:marker>
            <c:symbol val="none"/>
          </c:marker>
          <c:cat>
            <c:numRef>
              <c:f>'CDI Overall and Rainy Seasons'!$A$170:$A$217</c:f>
              <c:numCache>
                <c:formatCode>m/d/yy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'CDI Overall and Rainy Seasons'!$B$170:$B$217</c:f>
              <c:numCache>
                <c:formatCode>General</c:formatCode>
                <c:ptCount val="48"/>
                <c:pt idx="0">
                  <c:v>-0.14084544794133425</c:v>
                </c:pt>
                <c:pt idx="1">
                  <c:v>-0.1176343780893952</c:v>
                </c:pt>
                <c:pt idx="2">
                  <c:v>-7.3987650535096816E-2</c:v>
                </c:pt>
                <c:pt idx="3">
                  <c:v>-0.18061850528645404</c:v>
                </c:pt>
                <c:pt idx="4">
                  <c:v>0.15356901777245263</c:v>
                </c:pt>
                <c:pt idx="5">
                  <c:v>0.12587772603627029</c:v>
                </c:pt>
                <c:pt idx="6">
                  <c:v>3.1146688825049132E-2</c:v>
                </c:pt>
                <c:pt idx="7">
                  <c:v>-0.14257395741994575</c:v>
                </c:pt>
                <c:pt idx="8">
                  <c:v>-0.11184040690114661</c:v>
                </c:pt>
                <c:pt idx="9">
                  <c:v>3.7605640865668914E-2</c:v>
                </c:pt>
                <c:pt idx="10">
                  <c:v>0.17048796084238471</c:v>
                </c:pt>
                <c:pt idx="11">
                  <c:v>0.17409178646804724</c:v>
                </c:pt>
                <c:pt idx="12">
                  <c:v>0.2030789533876273</c:v>
                </c:pt>
                <c:pt idx="13">
                  <c:v>-6.2466652709250205E-2</c:v>
                </c:pt>
                <c:pt idx="14">
                  <c:v>-5.1331207304378415E-2</c:v>
                </c:pt>
                <c:pt idx="15">
                  <c:v>0.10656958524123172</c:v>
                </c:pt>
                <c:pt idx="16">
                  <c:v>3.2031220163373834E-2</c:v>
                </c:pt>
                <c:pt idx="17">
                  <c:v>-0.17792774765345151</c:v>
                </c:pt>
                <c:pt idx="18">
                  <c:v>-6.4914305776729603E-2</c:v>
                </c:pt>
                <c:pt idx="19">
                  <c:v>-0.16127395152428708</c:v>
                </c:pt>
                <c:pt idx="20">
                  <c:v>-0.18091360605441489</c:v>
                </c:pt>
                <c:pt idx="21">
                  <c:v>-0.10114683840507875</c:v>
                </c:pt>
                <c:pt idx="22">
                  <c:v>-0.13676957044092544</c:v>
                </c:pt>
                <c:pt idx="23">
                  <c:v>-0.217005682194683</c:v>
                </c:pt>
                <c:pt idx="24">
                  <c:v>-0.21900937589997105</c:v>
                </c:pt>
                <c:pt idx="25">
                  <c:v>-0.21114880246378062</c:v>
                </c:pt>
                <c:pt idx="26">
                  <c:v>-6.4644232308016025E-2</c:v>
                </c:pt>
                <c:pt idx="27">
                  <c:v>-5.4852219484053596E-2</c:v>
                </c:pt>
                <c:pt idx="28">
                  <c:v>6.9117194087708722E-2</c:v>
                </c:pt>
                <c:pt idx="29">
                  <c:v>-9.3913953211166384E-2</c:v>
                </c:pt>
                <c:pt idx="30">
                  <c:v>-9.9135349423607633E-2</c:v>
                </c:pt>
                <c:pt idx="31">
                  <c:v>0.16822768728180615</c:v>
                </c:pt>
                <c:pt idx="32">
                  <c:v>6.1315466598008628E-2</c:v>
                </c:pt>
                <c:pt idx="33">
                  <c:v>-3.5484560843684405E-2</c:v>
                </c:pt>
                <c:pt idx="34">
                  <c:v>6.011042820699633E-2</c:v>
                </c:pt>
                <c:pt idx="35">
                  <c:v>-5.7643399707031771E-2</c:v>
                </c:pt>
                <c:pt idx="36">
                  <c:v>-0.13634111714568714</c:v>
                </c:pt>
                <c:pt idx="37">
                  <c:v>-0.24105758347909931</c:v>
                </c:pt>
                <c:pt idx="38">
                  <c:v>-8.9424008205507124E-2</c:v>
                </c:pt>
                <c:pt idx="39">
                  <c:v>-8.1501208525827096E-2</c:v>
                </c:pt>
                <c:pt idx="40">
                  <c:v>0.12249036403140527</c:v>
                </c:pt>
                <c:pt idx="41">
                  <c:v>5.6502855399173463E-2</c:v>
                </c:pt>
                <c:pt idx="42">
                  <c:v>0.14716269774884233</c:v>
                </c:pt>
                <c:pt idx="43">
                  <c:v>-8.3571821995409912E-2</c:v>
                </c:pt>
                <c:pt idx="44">
                  <c:v>-5.8195349079000924E-2</c:v>
                </c:pt>
                <c:pt idx="45">
                  <c:v>1.9226476068834143E-2</c:v>
                </c:pt>
                <c:pt idx="46">
                  <c:v>1.6008568383225046E-2</c:v>
                </c:pt>
                <c:pt idx="47">
                  <c:v>9.5458970101832713E-2</c:v>
                </c:pt>
              </c:numCache>
            </c:numRef>
          </c:val>
          <c:smooth val="0"/>
          <c:extLst>
            <c:ext xmlns:c16="http://schemas.microsoft.com/office/drawing/2014/chart" uri="{C3380CC4-5D6E-409C-BE32-E72D297353CC}">
              <c16:uniqueId val="{00000002-83FD-F146-B8D6-27763607EBD7}"/>
            </c:ext>
          </c:extLst>
        </c:ser>
        <c:ser>
          <c:idx val="3"/>
          <c:order val="3"/>
          <c:tx>
            <c:strRef>
              <c:f>'CDI Overall and Rainy Seasons'!$E$1</c:f>
              <c:strCache>
                <c:ptCount val="1"/>
                <c:pt idx="0">
                  <c:v>CDI-Arid</c:v>
                </c:pt>
              </c:strCache>
            </c:strRef>
          </c:tx>
          <c:spPr>
            <a:ln w="28575" cap="rnd">
              <a:solidFill>
                <a:schemeClr val="accent4">
                  <a:lumMod val="75000"/>
                </a:schemeClr>
              </a:solidFill>
              <a:round/>
            </a:ln>
            <a:effectLst/>
          </c:spPr>
          <c:marker>
            <c:symbol val="none"/>
          </c:marker>
          <c:cat>
            <c:numRef>
              <c:f>'CDI Overall and Rainy Seasons'!$A$170:$A$217</c:f>
              <c:numCache>
                <c:formatCode>m/d/yy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'CDI Overall and Rainy Seasons'!$E$170:$E$217</c:f>
              <c:numCache>
                <c:formatCode>General</c:formatCode>
                <c:ptCount val="48"/>
                <c:pt idx="0">
                  <c:v>9.7648824290000005E-2</c:v>
                </c:pt>
                <c:pt idx="1">
                  <c:v>5.518788618E-2</c:v>
                </c:pt>
                <c:pt idx="2">
                  <c:v>-5.8735016250000001E-2</c:v>
                </c:pt>
                <c:pt idx="3">
                  <c:v>1.9734414969999999E-2</c:v>
                </c:pt>
                <c:pt idx="4">
                  <c:v>-0.23032866790000001</c:v>
                </c:pt>
                <c:pt idx="5">
                  <c:v>-0.11382876979999999</c:v>
                </c:pt>
                <c:pt idx="6">
                  <c:v>-0.18737051360000001</c:v>
                </c:pt>
                <c:pt idx="7">
                  <c:v>-0.10286759669999999</c:v>
                </c:pt>
                <c:pt idx="8">
                  <c:v>-4.3220227819999998E-2</c:v>
                </c:pt>
                <c:pt idx="9">
                  <c:v>-8.7370153320000005E-2</c:v>
                </c:pt>
                <c:pt idx="10">
                  <c:v>-0.16926450949999999</c:v>
                </c:pt>
                <c:pt idx="11">
                  <c:v>-0.1039219601</c:v>
                </c:pt>
                <c:pt idx="12">
                  <c:v>-8.3808829119999997E-2</c:v>
                </c:pt>
                <c:pt idx="13">
                  <c:v>-5.9549534229999999E-2</c:v>
                </c:pt>
                <c:pt idx="14">
                  <c:v>-4.5966567870000002E-2</c:v>
                </c:pt>
                <c:pt idx="15">
                  <c:v>-9.4679023570000007E-2</c:v>
                </c:pt>
                <c:pt idx="16">
                  <c:v>7.4617025259999997E-2</c:v>
                </c:pt>
                <c:pt idx="17">
                  <c:v>4.2006532940000001E-2</c:v>
                </c:pt>
                <c:pt idx="18">
                  <c:v>9.7647660610000006E-2</c:v>
                </c:pt>
                <c:pt idx="19">
                  <c:v>1.6084214869999999E-2</c:v>
                </c:pt>
                <c:pt idx="20">
                  <c:v>3.885477759E-2</c:v>
                </c:pt>
                <c:pt idx="21">
                  <c:v>-5.7982971539999997E-2</c:v>
                </c:pt>
                <c:pt idx="22">
                  <c:v>-3.6030841469999998E-2</c:v>
                </c:pt>
                <c:pt idx="23">
                  <c:v>5.4975742420000001E-2</c:v>
                </c:pt>
                <c:pt idx="24">
                  <c:v>5.2339194780000001E-2</c:v>
                </c:pt>
                <c:pt idx="25">
                  <c:v>0.1098686619</c:v>
                </c:pt>
                <c:pt idx="26">
                  <c:v>2.809784345E-2</c:v>
                </c:pt>
                <c:pt idx="27">
                  <c:v>1.0406575669999999E-2</c:v>
                </c:pt>
                <c:pt idx="28">
                  <c:v>1.334876623E-2</c:v>
                </c:pt>
                <c:pt idx="29">
                  <c:v>-1.0091239E-2</c:v>
                </c:pt>
                <c:pt idx="30">
                  <c:v>6.5461155679999994E-2</c:v>
                </c:pt>
                <c:pt idx="31">
                  <c:v>2.1680293230000001E-2</c:v>
                </c:pt>
                <c:pt idx="32">
                  <c:v>4.754417742E-2</c:v>
                </c:pt>
                <c:pt idx="33">
                  <c:v>0.16424505580000001</c:v>
                </c:pt>
                <c:pt idx="34">
                  <c:v>4.7052993000000001E-2</c:v>
                </c:pt>
                <c:pt idx="35">
                  <c:v>6.549314379E-2</c:v>
                </c:pt>
                <c:pt idx="36">
                  <c:v>-5.7193110210000002E-2</c:v>
                </c:pt>
                <c:pt idx="37">
                  <c:v>0.10901248400000001</c:v>
                </c:pt>
                <c:pt idx="38">
                  <c:v>-2.2174611260000001E-2</c:v>
                </c:pt>
                <c:pt idx="39">
                  <c:v>-3.3635763319999998E-2</c:v>
                </c:pt>
                <c:pt idx="40">
                  <c:v>-5.3967868340000003E-2</c:v>
                </c:pt>
                <c:pt idx="41">
                  <c:v>3.734807733E-2</c:v>
                </c:pt>
                <c:pt idx="42">
                  <c:v>-0.1082601005</c:v>
                </c:pt>
                <c:pt idx="43">
                  <c:v>-0.1198106189</c:v>
                </c:pt>
                <c:pt idx="44">
                  <c:v>-0.1374440623</c:v>
                </c:pt>
                <c:pt idx="45">
                  <c:v>-0.14476713399999999</c:v>
                </c:pt>
                <c:pt idx="46">
                  <c:v>-8.9728058669999999E-2</c:v>
                </c:pt>
                <c:pt idx="47">
                  <c:v>-8.9058716100000004E-2</c:v>
                </c:pt>
              </c:numCache>
            </c:numRef>
          </c:val>
          <c:smooth val="0"/>
          <c:extLst>
            <c:ext xmlns:c16="http://schemas.microsoft.com/office/drawing/2014/chart" uri="{C3380CC4-5D6E-409C-BE32-E72D297353CC}">
              <c16:uniqueId val="{00000003-83FD-F146-B8D6-27763607EBD7}"/>
            </c:ext>
          </c:extLst>
        </c:ser>
        <c:ser>
          <c:idx val="4"/>
          <c:order val="4"/>
          <c:tx>
            <c:strRef>
              <c:f>'CDI Overall and Rainy Seasons'!$F$1</c:f>
              <c:strCache>
                <c:ptCount val="1"/>
                <c:pt idx="0">
                  <c:v>CDI-Semi-Arid</c:v>
                </c:pt>
              </c:strCache>
            </c:strRef>
          </c:tx>
          <c:spPr>
            <a:ln w="28575" cap="rnd">
              <a:solidFill>
                <a:schemeClr val="accent1">
                  <a:lumMod val="75000"/>
                </a:schemeClr>
              </a:solidFill>
              <a:round/>
            </a:ln>
            <a:effectLst/>
          </c:spPr>
          <c:marker>
            <c:symbol val="none"/>
          </c:marker>
          <c:cat>
            <c:numRef>
              <c:f>'CDI Overall and Rainy Seasons'!$A$170:$A$217</c:f>
              <c:numCache>
                <c:formatCode>m/d/yy</c:formatCode>
                <c:ptCount val="48"/>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numCache>
            </c:numRef>
          </c:cat>
          <c:val>
            <c:numRef>
              <c:f>'CDI Overall and Rainy Seasons'!$F$170:$F$217</c:f>
              <c:numCache>
                <c:formatCode>General</c:formatCode>
                <c:ptCount val="48"/>
                <c:pt idx="0">
                  <c:v>-0.1417548468</c:v>
                </c:pt>
                <c:pt idx="1">
                  <c:v>-6.3469356130000001E-2</c:v>
                </c:pt>
                <c:pt idx="2">
                  <c:v>0.1137843602</c:v>
                </c:pt>
                <c:pt idx="3">
                  <c:v>-2.7298448110000002E-2</c:v>
                </c:pt>
                <c:pt idx="4">
                  <c:v>0.26612714189999997</c:v>
                </c:pt>
                <c:pt idx="5">
                  <c:v>3.2171742289999999E-2</c:v>
                </c:pt>
                <c:pt idx="6">
                  <c:v>0.16873581879999999</c:v>
                </c:pt>
                <c:pt idx="7">
                  <c:v>-0.1179452023</c:v>
                </c:pt>
                <c:pt idx="8">
                  <c:v>-0.2601720186</c:v>
                </c:pt>
                <c:pt idx="9">
                  <c:v>7.2056979490000006E-2</c:v>
                </c:pt>
                <c:pt idx="10">
                  <c:v>0.39040706359999999</c:v>
                </c:pt>
                <c:pt idx="11">
                  <c:v>7.5818254830000001E-2</c:v>
                </c:pt>
                <c:pt idx="12">
                  <c:v>0.1104130182</c:v>
                </c:pt>
                <c:pt idx="13">
                  <c:v>-1.725997328E-2</c:v>
                </c:pt>
                <c:pt idx="14">
                  <c:v>1.9220990720000001E-2</c:v>
                </c:pt>
                <c:pt idx="15">
                  <c:v>7.122394823E-2</c:v>
                </c:pt>
                <c:pt idx="16">
                  <c:v>-0.27985658260000001</c:v>
                </c:pt>
                <c:pt idx="17">
                  <c:v>-0.23613348370000001</c:v>
                </c:pt>
                <c:pt idx="18">
                  <c:v>-0.39804168159999997</c:v>
                </c:pt>
                <c:pt idx="19">
                  <c:v>-0.20016704129999999</c:v>
                </c:pt>
                <c:pt idx="20">
                  <c:v>-0.29703640689999999</c:v>
                </c:pt>
                <c:pt idx="21">
                  <c:v>-0.1905479575</c:v>
                </c:pt>
                <c:pt idx="22">
                  <c:v>-0.2318798443</c:v>
                </c:pt>
                <c:pt idx="23">
                  <c:v>-0.27230776089999997</c:v>
                </c:pt>
                <c:pt idx="24">
                  <c:v>-0.258255348</c:v>
                </c:pt>
                <c:pt idx="25">
                  <c:v>-0.39762935620000001</c:v>
                </c:pt>
                <c:pt idx="26">
                  <c:v>-0.24588684620000001</c:v>
                </c:pt>
                <c:pt idx="27">
                  <c:v>-0.2136354308</c:v>
                </c:pt>
                <c:pt idx="28">
                  <c:v>-0.13755667939999999</c:v>
                </c:pt>
                <c:pt idx="29">
                  <c:v>-0.2253690129</c:v>
                </c:pt>
                <c:pt idx="30">
                  <c:v>-0.2975070528</c:v>
                </c:pt>
                <c:pt idx="31">
                  <c:v>-9.9862063840000001E-2</c:v>
                </c:pt>
                <c:pt idx="32">
                  <c:v>-6.4780896249999997E-2</c:v>
                </c:pt>
                <c:pt idx="33">
                  <c:v>-0.15944977939999999</c:v>
                </c:pt>
                <c:pt idx="34">
                  <c:v>5.5847065190000003E-2</c:v>
                </c:pt>
                <c:pt idx="35">
                  <c:v>-0.15736154999999999</c:v>
                </c:pt>
                <c:pt idx="36">
                  <c:v>-6.2572538689999999E-2</c:v>
                </c:pt>
                <c:pt idx="37">
                  <c:v>-0.36610928339999999</c:v>
                </c:pt>
                <c:pt idx="38">
                  <c:v>-3.7291405819999998E-2</c:v>
                </c:pt>
                <c:pt idx="39">
                  <c:v>3.7874521510000002E-2</c:v>
                </c:pt>
                <c:pt idx="40">
                  <c:v>0.2138792102</c:v>
                </c:pt>
                <c:pt idx="41">
                  <c:v>9.4681541810000006E-2</c:v>
                </c:pt>
                <c:pt idx="42">
                  <c:v>0.15769450030000001</c:v>
                </c:pt>
                <c:pt idx="43">
                  <c:v>-3.1964355460000003E-2</c:v>
                </c:pt>
                <c:pt idx="44">
                  <c:v>0.11218607210000001</c:v>
                </c:pt>
                <c:pt idx="45">
                  <c:v>1.314309455E-2</c:v>
                </c:pt>
                <c:pt idx="46">
                  <c:v>-1.2435757089999999E-2</c:v>
                </c:pt>
                <c:pt idx="47">
                  <c:v>0.14632082909999999</c:v>
                </c:pt>
              </c:numCache>
            </c:numRef>
          </c:val>
          <c:smooth val="0"/>
          <c:extLst>
            <c:ext xmlns:c16="http://schemas.microsoft.com/office/drawing/2014/chart" uri="{C3380CC4-5D6E-409C-BE32-E72D297353CC}">
              <c16:uniqueId val="{00000004-83FD-F146-B8D6-27763607EBD7}"/>
            </c:ext>
          </c:extLst>
        </c:ser>
        <c:dLbls>
          <c:showLegendKey val="0"/>
          <c:showVal val="0"/>
          <c:showCatName val="0"/>
          <c:showSerName val="0"/>
          <c:showPercent val="0"/>
          <c:showBubbleSize val="0"/>
        </c:dLbls>
        <c:marker val="1"/>
        <c:smooth val="0"/>
        <c:axId val="138839168"/>
        <c:axId val="138840704"/>
      </c:lineChart>
      <c:dateAx>
        <c:axId val="138839168"/>
        <c:scaling>
          <c:orientation val="minMax"/>
        </c:scaling>
        <c:delete val="0"/>
        <c:axPos val="b"/>
        <c:numFmt formatCode="[$-409]mmm\-yy;@"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38840704"/>
        <c:crosses val="autoZero"/>
        <c:auto val="1"/>
        <c:lblOffset val="100"/>
        <c:baseTimeUnit val="months"/>
      </c:dateAx>
      <c:valAx>
        <c:axId val="138840704"/>
        <c:scaling>
          <c:orientation val="minMax"/>
          <c:max val="0.5"/>
          <c:min val="-0.5"/>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crossAx val="138839168"/>
        <c:crosses val="autoZero"/>
        <c:crossBetween val="between"/>
      </c:valAx>
      <c:valAx>
        <c:axId val="138846592"/>
        <c:scaling>
          <c:orientation val="minMax"/>
          <c:max val="0.8"/>
        </c:scaling>
        <c:delete val="0"/>
        <c:axPos val="r"/>
        <c:numFmt formatCode="General" sourceLinked="1"/>
        <c:majorTickMark val="out"/>
        <c:minorTickMark val="none"/>
        <c:tickLblPos val="nextTo"/>
        <c:spPr>
          <a:noFill/>
          <a:ln>
            <a:solidFill>
              <a:schemeClr val="bg1">
                <a:alpha val="0"/>
              </a:schemeClr>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8848128"/>
        <c:crosses val="max"/>
        <c:crossBetween val="between"/>
      </c:valAx>
      <c:catAx>
        <c:axId val="138848128"/>
        <c:scaling>
          <c:orientation val="minMax"/>
        </c:scaling>
        <c:delete val="1"/>
        <c:axPos val="b"/>
        <c:numFmt formatCode="General" sourceLinked="1"/>
        <c:majorTickMark val="out"/>
        <c:minorTickMark val="none"/>
        <c:tickLblPos val="nextTo"/>
        <c:crossAx val="13884659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Entry>
      <c:legendEntry>
        <c:idx val="1"/>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Entry>
      <c:legendEntry>
        <c:idx val="2"/>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Entry>
      <c:legendEntry>
        <c:idx val="3"/>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Entry>
      <c:legendEntry>
        <c:idx val="4"/>
        <c:txPr>
          <a:bodyPr rot="0" spcFirstLastPara="1" vertOverflow="ellipsis" vert="horz" wrap="square" anchor="ctr" anchorCtr="1"/>
          <a:lstStyle/>
          <a:p>
            <a:pPr>
              <a:defRPr sz="1800" b="0" i="0" u="none" strike="noStrike" kern="1200" baseline="0">
                <a:solidFill>
                  <a:schemeClr val="tx1">
                    <a:lumMod val="65000"/>
                    <a:lumOff val="35000"/>
                  </a:schemeClr>
                </a:solidFill>
                <a:latin typeface="Garamond" panose="02020404030301010803" pitchFamily="18"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247518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7DB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2.jpeg"/><Relationship Id="rId17" Type="http://schemas.microsoft.com/office/2007/relationships/hdphoto" Target="../media/hdphoto1.wdp"/><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chart" Target="../charts/chart1.xml"/><Relationship Id="rId5" Type="http://schemas.openxmlformats.org/officeDocument/2006/relationships/image" Target="../media/image6.jpe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BA190BF-4B30-7C42-B78E-2FF0A66100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8120" y="30808368"/>
            <a:ext cx="2104578" cy="2092620"/>
          </a:xfrm>
          <a:prstGeom prst="rect">
            <a:avLst/>
          </a:prstGeom>
        </p:spPr>
      </p:pic>
      <p:pic>
        <p:nvPicPr>
          <p:cNvPr id="32" name="Picture 31">
            <a:extLst>
              <a:ext uri="{FF2B5EF4-FFF2-40B4-BE49-F238E27FC236}">
                <a16:creationId xmlns:a16="http://schemas.microsoft.com/office/drawing/2014/main" id="{1DA6ADFA-2AB8-AC4F-9F61-7D4FA864F9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73590" y="30808368"/>
            <a:ext cx="2104578" cy="2092620"/>
          </a:xfrm>
          <a:prstGeom prst="rect">
            <a:avLst/>
          </a:prstGeom>
        </p:spPr>
      </p:pic>
      <p:pic>
        <p:nvPicPr>
          <p:cNvPr id="26" name="Picture 25">
            <a:extLst>
              <a:ext uri="{FF2B5EF4-FFF2-40B4-BE49-F238E27FC236}">
                <a16:creationId xmlns:a16="http://schemas.microsoft.com/office/drawing/2014/main" id="{42531159-9459-E04D-BA9A-2C9EBEE7A93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37738" y="30808368"/>
            <a:ext cx="2104578" cy="2092620"/>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8493" t="14450" r="29569" b="25695"/>
          <a:stretch/>
        </p:blipFill>
        <p:spPr>
          <a:xfrm>
            <a:off x="7371671" y="31031718"/>
            <a:ext cx="1636712" cy="1645920"/>
          </a:xfrm>
          <a:prstGeom prst="flowChartConnector">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7498" t="28655" r="49616" b="28094"/>
          <a:stretch/>
        </p:blipFill>
        <p:spPr>
          <a:xfrm>
            <a:off x="1301856" y="31031718"/>
            <a:ext cx="1637106" cy="1645920"/>
          </a:xfrm>
          <a:prstGeom prst="flowChartConnector">
            <a:avLst/>
          </a:prstGeom>
        </p:spPr>
      </p:pic>
      <p:sp>
        <p:nvSpPr>
          <p:cNvPr id="24" name="Text Placeholder 16">
            <a:extLst>
              <a:ext uri="{FF2B5EF4-FFF2-40B4-BE49-F238E27FC236}">
                <a16:creationId xmlns:a16="http://schemas.microsoft.com/office/drawing/2014/main" id="{E9C9CDF7-D426-474B-B6B0-DE6ECB6B6270}"/>
              </a:ext>
            </a:extLst>
          </p:cNvPr>
          <p:cNvSpPr txBox="1">
            <a:spLocks/>
          </p:cNvSpPr>
          <p:nvPr/>
        </p:nvSpPr>
        <p:spPr>
          <a:xfrm>
            <a:off x="721118" y="32968147"/>
            <a:ext cx="2798583"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Samuel Tatum</a:t>
            </a: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024" t="32103" r="45297" b="23314"/>
          <a:stretch/>
        </p:blipFill>
        <p:spPr>
          <a:xfrm>
            <a:off x="4403322" y="31031718"/>
            <a:ext cx="1645115" cy="1645920"/>
          </a:xfrm>
          <a:prstGeom prst="flowChartConnector">
            <a:avLst/>
          </a:prstGeom>
        </p:spPr>
      </p:pic>
      <p:pic>
        <p:nvPicPr>
          <p:cNvPr id="29" name="Picture 28">
            <a:extLst>
              <a:ext uri="{FF2B5EF4-FFF2-40B4-BE49-F238E27FC236}">
                <a16:creationId xmlns:a16="http://schemas.microsoft.com/office/drawing/2014/main" id="{1FF76306-41E7-3448-B73B-548CD775EC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059021" y="30808368"/>
            <a:ext cx="2104578" cy="2092620"/>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6507" t="39813" r="4351" b="15675"/>
          <a:stretch/>
        </p:blipFill>
        <p:spPr>
          <a:xfrm>
            <a:off x="10294052" y="31031718"/>
            <a:ext cx="1634517" cy="1645920"/>
          </a:xfrm>
          <a:prstGeom prst="ellipse">
            <a:avLst/>
          </a:prstGeom>
        </p:spPr>
      </p:pic>
      <p:sp>
        <p:nvSpPr>
          <p:cNvPr id="2" name="Text Placeholder 42">
            <a:extLst>
              <a:ext uri="{FF2B5EF4-FFF2-40B4-BE49-F238E27FC236}">
                <a16:creationId xmlns:a16="http://schemas.microsoft.com/office/drawing/2014/main" id="{39FE2893-1C96-B042-8A82-4C0986FA18D0}"/>
              </a:ext>
            </a:extLst>
          </p:cNvPr>
          <p:cNvSpPr txBox="1">
            <a:spLocks/>
          </p:cNvSpPr>
          <p:nvPr/>
        </p:nvSpPr>
        <p:spPr>
          <a:xfrm>
            <a:off x="4704381" y="876299"/>
            <a:ext cx="18362865" cy="2507653"/>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rgbClr val="7DB761"/>
              </a:solidFill>
            </a:endParaRPr>
          </a:p>
        </p:txBody>
      </p:sp>
      <p:sp>
        <p:nvSpPr>
          <p:cNvPr id="5" name="Text Placeholder 16">
            <a:extLst>
              <a:ext uri="{FF2B5EF4-FFF2-40B4-BE49-F238E27FC236}">
                <a16:creationId xmlns:a16="http://schemas.microsoft.com/office/drawing/2014/main" id="{95576DA8-B261-5D4C-9B65-BE45EAD2C963}"/>
              </a:ext>
            </a:extLst>
          </p:cNvPr>
          <p:cNvSpPr txBox="1">
            <a:spLocks/>
          </p:cNvSpPr>
          <p:nvPr/>
        </p:nvSpPr>
        <p:spPr>
          <a:xfrm>
            <a:off x="914399" y="17631658"/>
            <a:ext cx="11430000" cy="34943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b="1" dirty="0">
              <a:solidFill>
                <a:schemeClr val="tx1">
                  <a:lumMod val="75000"/>
                  <a:lumOff val="25000"/>
                </a:schemeClr>
              </a:solidFill>
              <a:latin typeface="Garamond" panose="02020404030301010803" pitchFamily="18" charset="0"/>
            </a:endParaRPr>
          </a:p>
        </p:txBody>
      </p:sp>
      <p:sp>
        <p:nvSpPr>
          <p:cNvPr id="7" name="Text Placeholder 16">
            <a:extLst>
              <a:ext uri="{FF2B5EF4-FFF2-40B4-BE49-F238E27FC236}">
                <a16:creationId xmlns:a16="http://schemas.microsoft.com/office/drawing/2014/main" id="{F7335F98-F3CC-3F4A-BEA0-DFBE99C3E9A0}"/>
              </a:ext>
            </a:extLst>
          </p:cNvPr>
          <p:cNvSpPr txBox="1">
            <a:spLocks/>
          </p:cNvSpPr>
          <p:nvPr/>
        </p:nvSpPr>
        <p:spPr>
          <a:xfrm>
            <a:off x="12885821" y="5165661"/>
            <a:ext cx="11345779" cy="2834640"/>
          </a:xfrm>
          <a:prstGeom prst="rect">
            <a:avLst/>
          </a:prstGeom>
        </p:spPr>
        <p:txBody>
          <a:bodyPr wrap="square"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endParaRPr lang="en-US" dirty="0">
              <a:solidFill>
                <a:schemeClr val="tx1">
                  <a:lumMod val="75000"/>
                  <a:lumOff val="25000"/>
                </a:schemeClr>
              </a:solidFill>
              <a:latin typeface="Garamond" panose="02020404030301010803" pitchFamily="18" charset="0"/>
            </a:endParaRPr>
          </a:p>
        </p:txBody>
      </p:sp>
      <p:sp>
        <p:nvSpPr>
          <p:cNvPr id="19" name="TextBox 18">
            <a:extLst>
              <a:ext uri="{FF2B5EF4-FFF2-40B4-BE49-F238E27FC236}">
                <a16:creationId xmlns:a16="http://schemas.microsoft.com/office/drawing/2014/main" id="{70798959-7EF3-8647-BC04-67950CCDB391}"/>
              </a:ext>
            </a:extLst>
          </p:cNvPr>
          <p:cNvSpPr txBox="1"/>
          <p:nvPr/>
        </p:nvSpPr>
        <p:spPr>
          <a:xfrm>
            <a:off x="868453" y="29869891"/>
            <a:ext cx="4542503"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Team Members</a:t>
            </a:r>
          </a:p>
        </p:txBody>
      </p:sp>
      <p:sp>
        <p:nvSpPr>
          <p:cNvPr id="34" name="Title 3">
            <a:extLst>
              <a:ext uri="{FF2B5EF4-FFF2-40B4-BE49-F238E27FC236}">
                <a16:creationId xmlns:a16="http://schemas.microsoft.com/office/drawing/2014/main" id="{660F2F49-31BC-9B4F-9162-AE9E22711292}"/>
              </a:ext>
            </a:extLst>
          </p:cNvPr>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7DB761"/>
                </a:solidFill>
                <a:latin typeface="Century Gothic" panose="020B0502020202020204" pitchFamily="34" charset="0"/>
              </a:rPr>
              <a:t>Kenya </a:t>
            </a:r>
            <a:r>
              <a:rPr lang="en-US" sz="10000" dirty="0">
                <a:solidFill>
                  <a:srgbClr val="7DB761"/>
                </a:solidFill>
                <a:latin typeface="Century Gothic" panose="020B0502020202020204" pitchFamily="34" charset="0"/>
              </a:rPr>
              <a:t>Food Security &amp; Agriculture II</a:t>
            </a:r>
          </a:p>
        </p:txBody>
      </p:sp>
      <p:sp>
        <p:nvSpPr>
          <p:cNvPr id="35" name="TextBox 34">
            <a:extLst>
              <a:ext uri="{FF2B5EF4-FFF2-40B4-BE49-F238E27FC236}">
                <a16:creationId xmlns:a16="http://schemas.microsoft.com/office/drawing/2014/main" id="{9698ACE8-D9C3-E041-95B1-AE339252A38B}"/>
              </a:ext>
            </a:extLst>
          </p:cNvPr>
          <p:cNvSpPr txBox="1"/>
          <p:nvPr/>
        </p:nvSpPr>
        <p:spPr>
          <a:xfrm>
            <a:off x="12340815" y="33930797"/>
            <a:ext cx="9752076" cy="2308324"/>
          </a:xfrm>
          <a:prstGeom prst="rect">
            <a:avLst/>
          </a:prstGeom>
          <a:noFill/>
        </p:spPr>
        <p:txBody>
          <a:bodyPr wrap="square" rtlCol="0">
            <a:spAutoFit/>
          </a:bodyPr>
          <a:lstStyle/>
          <a:p>
            <a:pPr algn="r"/>
            <a:r>
              <a:rPr lang="en-US" sz="4800" dirty="0">
                <a:solidFill>
                  <a:srgbClr val="7DB761"/>
                </a:solidFill>
                <a:latin typeface="Century Gothic" panose="020B0502020202020204" pitchFamily="34" charset="0"/>
              </a:rPr>
              <a:t> Alabama – Marshall⁠</a:t>
            </a:r>
          </a:p>
          <a:p>
            <a:pPr algn="r"/>
            <a:endParaRPr lang="en-US" sz="4800" dirty="0">
              <a:solidFill>
                <a:srgbClr val="7DB761"/>
              </a:solidFill>
              <a:latin typeface="Century Gothic" panose="020B0502020202020204" pitchFamily="34" charset="0"/>
            </a:endParaRPr>
          </a:p>
          <a:p>
            <a:pPr algn="r"/>
            <a:r>
              <a:rPr lang="en-US" sz="4800" dirty="0">
                <a:solidFill>
                  <a:srgbClr val="7DB761"/>
                </a:solidFill>
                <a:latin typeface="Century Gothic" panose="020B0502020202020204" pitchFamily="34" charset="0"/>
              </a:rPr>
              <a:t>From</a:t>
            </a:r>
          </a:p>
        </p:txBody>
      </p:sp>
      <p:sp>
        <p:nvSpPr>
          <p:cNvPr id="36" name="Text Placeholder 42"/>
          <p:cNvSpPr txBox="1">
            <a:spLocks/>
          </p:cNvSpPr>
          <p:nvPr/>
        </p:nvSpPr>
        <p:spPr>
          <a:xfrm>
            <a:off x="5225879" y="787972"/>
            <a:ext cx="17841367" cy="2898825"/>
          </a:xfrm>
          <a:prstGeom prst="rect">
            <a:avLst/>
          </a:prstGeom>
        </p:spPr>
        <p:txBody>
          <a:bodyPr vert="horz" lIns="91440" tIns="45720" rIns="91440" bIns="45720" rtlCol="0" anchor="ctr">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7DB761"/>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kumimoji="0" lang="en-US" sz="5000" b="1" i="0" u="none" strike="noStrike" kern="1200" cap="none" spc="0" normalizeH="0" baseline="0" noProof="0" dirty="0">
                <a:ln>
                  <a:noFill/>
                </a:ln>
                <a:solidFill>
                  <a:srgbClr val="7DB761"/>
                </a:solidFill>
                <a:effectLst/>
                <a:uLnTx/>
                <a:uFillTx/>
                <a:latin typeface="Century Gothic" panose="020F0302020204030204"/>
                <a:ea typeface="+mn-ea"/>
                <a:cs typeface="+mn-cs"/>
              </a:rPr>
              <a:t>Using NASA Earth Observations to Enhance Drought Warning Systems and Develop Capacity to Use the RHEAS Model in </a:t>
            </a:r>
            <a:r>
              <a:rPr kumimoji="0" lang="en-US" sz="5000" b="1" i="0" u="none" strike="noStrike" kern="1200" cap="none" spc="0" normalizeH="0" baseline="0" noProof="0" dirty="0" smtClean="0">
                <a:ln>
                  <a:noFill/>
                </a:ln>
                <a:solidFill>
                  <a:srgbClr val="7DB761"/>
                </a:solidFill>
                <a:effectLst/>
                <a:uLnTx/>
                <a:uFillTx/>
                <a:latin typeface="Century Gothic" panose="020F0302020204030204"/>
                <a:ea typeface="+mn-ea"/>
                <a:cs typeface="+mn-cs"/>
              </a:rPr>
              <a:t>Kenya</a:t>
            </a:r>
            <a:endParaRPr kumimoji="0" lang="en-US" sz="5000" b="1" i="0" u="none" strike="noStrike" kern="1200" cap="none" spc="0" normalizeH="0" baseline="0" noProof="0" dirty="0">
              <a:ln>
                <a:noFill/>
              </a:ln>
              <a:solidFill>
                <a:srgbClr val="7DB761"/>
              </a:solidFill>
              <a:effectLst/>
              <a:uLnTx/>
              <a:uFillTx/>
              <a:latin typeface="Century Gothic" panose="020F0302020204030204"/>
              <a:ea typeface="+mn-ea"/>
              <a:cs typeface="+mn-cs"/>
            </a:endParaRPr>
          </a:p>
        </p:txBody>
      </p:sp>
      <p:sp>
        <p:nvSpPr>
          <p:cNvPr id="52" name="TextBox 51"/>
          <p:cNvSpPr txBox="1"/>
          <p:nvPr/>
        </p:nvSpPr>
        <p:spPr>
          <a:xfrm>
            <a:off x="970499" y="4463550"/>
            <a:ext cx="2475358"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Abstract</a:t>
            </a:r>
          </a:p>
        </p:txBody>
      </p:sp>
      <p:grpSp>
        <p:nvGrpSpPr>
          <p:cNvPr id="53" name="Group 52"/>
          <p:cNvGrpSpPr/>
          <p:nvPr/>
        </p:nvGrpSpPr>
        <p:grpSpPr>
          <a:xfrm>
            <a:off x="786422" y="13874452"/>
            <a:ext cx="11509821" cy="6374943"/>
            <a:chOff x="18569477" y="5495578"/>
            <a:chExt cx="6709280" cy="6374943"/>
          </a:xfrm>
        </p:grpSpPr>
        <p:sp>
          <p:nvSpPr>
            <p:cNvPr id="54" name="Text Placeholder 16"/>
            <p:cNvSpPr txBox="1">
              <a:spLocks/>
            </p:cNvSpPr>
            <p:nvPr/>
          </p:nvSpPr>
          <p:spPr>
            <a:xfrm>
              <a:off x="18569477" y="6357758"/>
              <a:ext cx="6709280" cy="551276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Develop</a:t>
              </a:r>
              <a:r>
                <a:rPr lang="en-US" dirty="0">
                  <a:solidFill>
                    <a:schemeClr val="tx1">
                      <a:lumMod val="75000"/>
                      <a:lumOff val="25000"/>
                    </a:schemeClr>
                  </a:solidFill>
                  <a:latin typeface="Garamond" panose="02020404030301010803" pitchFamily="18" charset="0"/>
                </a:rPr>
                <a:t> a Combined Drought Indicator for the </a:t>
              </a:r>
              <a:r>
                <a:rPr lang="en-US" dirty="0" smtClean="0">
                  <a:solidFill>
                    <a:schemeClr val="tx1">
                      <a:lumMod val="75000"/>
                      <a:lumOff val="25000"/>
                    </a:schemeClr>
                  </a:solidFill>
                  <a:latin typeface="Garamond" panose="02020404030301010803" pitchFamily="18" charset="0"/>
                </a:rPr>
                <a:t>NDMA</a:t>
              </a:r>
              <a:endParaRPr lang="en-US" dirty="0">
                <a:latin typeface="Garamond" panose="02020404030301010803" pitchFamily="18" charset="0"/>
              </a:endParaRP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Utilize</a:t>
              </a:r>
              <a:r>
                <a:rPr lang="en-US" dirty="0">
                  <a:solidFill>
                    <a:schemeClr val="tx1">
                      <a:lumMod val="75000"/>
                      <a:lumOff val="25000"/>
                    </a:schemeClr>
                  </a:solidFill>
                  <a:latin typeface="Garamond" panose="02020404030301010803" pitchFamily="18" charset="0"/>
                </a:rPr>
                <a:t> outputs from the RHEAS model and NASA earth observations to develop drought indices</a:t>
              </a: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Analyze </a:t>
              </a:r>
              <a:r>
                <a:rPr lang="en-US" dirty="0">
                  <a:solidFill>
                    <a:schemeClr val="tx1">
                      <a:lumMod val="75000"/>
                      <a:lumOff val="25000"/>
                    </a:schemeClr>
                  </a:solidFill>
                  <a:latin typeface="Garamond" panose="02020404030301010803" pitchFamily="18" charset="0"/>
                </a:rPr>
                <a:t>the time lag between the different drought indices and create a time lag assessment </a:t>
              </a:r>
            </a:p>
            <a:p>
              <a:pPr>
                <a:lnSpc>
                  <a:spcPct val="100000"/>
                </a:lnSpc>
                <a:spcBef>
                  <a:spcPts val="0"/>
                </a:spcBef>
                <a:spcAft>
                  <a:spcPts val="600"/>
                </a:spcAft>
                <a:buClr>
                  <a:srgbClr val="7DB761"/>
                </a:buClr>
              </a:pPr>
              <a:r>
                <a:rPr lang="en-US" b="1" dirty="0">
                  <a:solidFill>
                    <a:srgbClr val="7DB761"/>
                  </a:solidFill>
                  <a:latin typeface="Garamond" panose="02020404030301010803" pitchFamily="18" charset="0"/>
                </a:rPr>
                <a:t>Produce</a:t>
              </a:r>
              <a:r>
                <a:rPr lang="en-US" dirty="0">
                  <a:solidFill>
                    <a:schemeClr val="tx1">
                      <a:lumMod val="75000"/>
                      <a:lumOff val="25000"/>
                    </a:schemeClr>
                  </a:solidFill>
                  <a:latin typeface="Garamond" panose="02020404030301010803" pitchFamily="18" charset="0"/>
                </a:rPr>
                <a:t> a story map that can be used for </a:t>
              </a:r>
              <a:r>
                <a:rPr lang="en-US" dirty="0" smtClean="0">
                  <a:solidFill>
                    <a:schemeClr val="tx1">
                      <a:lumMod val="75000"/>
                      <a:lumOff val="25000"/>
                    </a:schemeClr>
                  </a:solidFill>
                  <a:latin typeface="Garamond" panose="02020404030301010803" pitchFamily="18" charset="0"/>
                </a:rPr>
                <a:t>outreach </a:t>
              </a:r>
              <a:endParaRPr lang="en-US" dirty="0">
                <a:solidFill>
                  <a:schemeClr val="tx1">
                    <a:lumMod val="75000"/>
                    <a:lumOff val="25000"/>
                  </a:schemeClr>
                </a:solidFill>
                <a:latin typeface="Garamond" panose="02020404030301010803" pitchFamily="18" charset="0"/>
              </a:endParaRPr>
            </a:p>
          </p:txBody>
        </p:sp>
        <p:sp>
          <p:nvSpPr>
            <p:cNvPr id="55" name="TextBox 54"/>
            <p:cNvSpPr txBox="1"/>
            <p:nvPr/>
          </p:nvSpPr>
          <p:spPr>
            <a:xfrm>
              <a:off x="18633770" y="5495578"/>
              <a:ext cx="6634217" cy="769441"/>
            </a:xfrm>
            <a:prstGeom prst="rect">
              <a:avLst/>
            </a:prstGeom>
            <a:noFill/>
          </p:spPr>
          <p:txBody>
            <a:bodyPr wrap="square" rtlCol="0">
              <a:spAutoFit/>
            </a:bodyPr>
            <a:lstStyle/>
            <a:p>
              <a:r>
                <a:rPr lang="en-US" sz="4400" b="1" dirty="0">
                  <a:solidFill>
                    <a:srgbClr val="7DB761"/>
                  </a:solidFill>
                  <a:latin typeface="Century Gothic" panose="020B0502020202020204" pitchFamily="34" charset="0"/>
                </a:rPr>
                <a:t>Objectives</a:t>
              </a:r>
            </a:p>
          </p:txBody>
        </p:sp>
      </p:grpSp>
      <p:sp>
        <p:nvSpPr>
          <p:cNvPr id="56" name="TextBox 55"/>
          <p:cNvSpPr txBox="1"/>
          <p:nvPr/>
        </p:nvSpPr>
        <p:spPr>
          <a:xfrm>
            <a:off x="12992794" y="4476006"/>
            <a:ext cx="3172663"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Study Area</a:t>
            </a:r>
          </a:p>
        </p:txBody>
      </p:sp>
      <p:sp>
        <p:nvSpPr>
          <p:cNvPr id="59" name="Rectangle 58">
            <a:extLst>
              <a:ext uri="{FF2B5EF4-FFF2-40B4-BE49-F238E27FC236}">
                <a16:creationId xmlns:a16="http://schemas.microsoft.com/office/drawing/2014/main" id="{AD8EFBB4-1D20-0743-9404-EE20EE69CB32}"/>
              </a:ext>
            </a:extLst>
          </p:cNvPr>
          <p:cNvSpPr/>
          <p:nvPr/>
        </p:nvSpPr>
        <p:spPr>
          <a:xfrm>
            <a:off x="913391" y="5446985"/>
            <a:ext cx="11289408" cy="8956298"/>
          </a:xfrm>
          <a:prstGeom prst="rect">
            <a:avLst/>
          </a:prstGeom>
        </p:spPr>
        <p:txBody>
          <a:bodyPr wrap="square">
            <a:spAutoFit/>
          </a:bodyPr>
          <a:lstStyle/>
          <a:p>
            <a:pPr algn="just"/>
            <a:r>
              <a:rPr lang="en-US" sz="2400" dirty="0">
                <a:solidFill>
                  <a:schemeClr val="tx1">
                    <a:lumMod val="65000"/>
                    <a:lumOff val="35000"/>
                  </a:schemeClr>
                </a:solidFill>
                <a:latin typeface="Garamond"/>
              </a:rPr>
              <a:t>Twenty-three counties in Kenya experience frequent drought, which damages agricultural productivity and threatens the health and wellbeing of millions. NASA DEVELOP partnered with NASA SERVIR, the Regional Centre for Mapping of Resources for Development (RCMRD) and Kenya’s National Drought Management Authority (NDMA) to enhance drought-detection capacity using NASA Earth observations. Currently, the NDMA publishes monthly Early Warning Bulletins with drought conditions for each arid or semi-arid county in Kenya. These bulletins utilize the Vegetation Condition Index (VCI) from the Moderate Resolution Imaging </a:t>
            </a:r>
            <a:r>
              <a:rPr lang="en-US" sz="2400" dirty="0" err="1">
                <a:solidFill>
                  <a:schemeClr val="tx1">
                    <a:lumMod val="65000"/>
                    <a:lumOff val="35000"/>
                  </a:schemeClr>
                </a:solidFill>
                <a:latin typeface="Garamond"/>
              </a:rPr>
              <a:t>Spectroradiometer</a:t>
            </a:r>
            <a:r>
              <a:rPr lang="en-US" sz="2400" dirty="0">
                <a:solidFill>
                  <a:schemeClr val="tx1">
                    <a:lumMod val="65000"/>
                    <a:lumOff val="35000"/>
                  </a:schemeClr>
                </a:solidFill>
                <a:latin typeface="Garamond"/>
              </a:rPr>
              <a:t> (MODIS) as well as a variety of biophysical, social and economic drought indicators, but do not allow for advanced forecasting. To improve drought-monitoring capabilities, the team created a Combined Drought Indicator (CDI) using the Regional Hydrologic Extremes Assessment System (RHEAS) model, Aqua and Terra MODIS and the National Centers for Environmental Prediction (NCEP).  The CDI combined precipitation anomalies, soil moisture anomalies, evaporative stress and VCI according to weights determined by principal component analysis. To evaluate the performance of the CDI across Kenya, the team compiled a dataset of drought events from historical reports and the NDMA’s records. Results suggested that the CDI detected drought earlier than VCI alone. However, more validation is needed to ensure that the CDI accurately and consistently detects drought earlier than current warning systems. In order to better understand the behavior of individual indices and the potential for earlier drought detection, the team also conducted a time-lag analysis. The team found that VCI responds to drought, on average, one month later than most other indices included in the CDI, suggesting that incorporating additional indices could improve early drought warning systems in Kenya.  </a:t>
            </a:r>
            <a:endParaRPr lang="en-US" sz="2400" dirty="0">
              <a:solidFill>
                <a:schemeClr val="tx1">
                  <a:lumMod val="65000"/>
                  <a:lumOff val="35000"/>
                </a:schemeClr>
              </a:solidFill>
            </a:endParaRPr>
          </a:p>
          <a:p>
            <a:pPr lvl="0"/>
            <a:r>
              <a:rPr lang="en-US" sz="2400" dirty="0"/>
              <a:t/>
            </a:r>
            <a:br>
              <a:rPr lang="en-US" sz="2400" dirty="0"/>
            </a:br>
            <a:endParaRPr lang="en-US" sz="2400" dirty="0">
              <a:latin typeface="Garamond" panose="02020404030301010803" pitchFamily="18" charset="0"/>
            </a:endParaRPr>
          </a:p>
        </p:txBody>
      </p:sp>
      <p:sp>
        <p:nvSpPr>
          <p:cNvPr id="57" name="Text Placeholder 16"/>
          <p:cNvSpPr txBox="1">
            <a:spLocks/>
          </p:cNvSpPr>
          <p:nvPr/>
        </p:nvSpPr>
        <p:spPr>
          <a:xfrm>
            <a:off x="3029851" y="18759580"/>
            <a:ext cx="4987334" cy="61378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b="1" dirty="0">
                <a:solidFill>
                  <a:schemeClr val="tx1">
                    <a:lumMod val="75000"/>
                    <a:lumOff val="25000"/>
                  </a:schemeClr>
                </a:solidFill>
                <a:latin typeface="Garamond" panose="02020404030301010803" pitchFamily="18" charset="0"/>
              </a:rPr>
              <a:t>Aqua MODIS</a:t>
            </a:r>
          </a:p>
          <a:p>
            <a:pPr>
              <a:lnSpc>
                <a:spcPct val="100000"/>
              </a:lnSpc>
              <a:spcBef>
                <a:spcPts val="600"/>
              </a:spcBef>
            </a:pPr>
            <a:endParaRPr lang="en-US" b="1" dirty="0">
              <a:solidFill>
                <a:schemeClr val="tx1">
                  <a:lumMod val="75000"/>
                  <a:lumOff val="25000"/>
                </a:schemeClr>
              </a:solidFill>
              <a:latin typeface="Garamond" panose="02020404030301010803" pitchFamily="18" charset="0"/>
            </a:endParaRPr>
          </a:p>
          <a:p>
            <a:pPr>
              <a:lnSpc>
                <a:spcPct val="100000"/>
              </a:lnSpc>
              <a:spcBef>
                <a:spcPts val="600"/>
              </a:spcBef>
            </a:pPr>
            <a:endParaRPr lang="en-US" b="1" dirty="0">
              <a:solidFill>
                <a:schemeClr val="tx1">
                  <a:lumMod val="75000"/>
                  <a:lumOff val="25000"/>
                </a:schemeClr>
              </a:solidFill>
              <a:latin typeface="Garamond" panose="02020404030301010803" pitchFamily="18" charset="0"/>
            </a:endParaRPr>
          </a:p>
          <a:p>
            <a:pPr>
              <a:lnSpc>
                <a:spcPct val="100000"/>
              </a:lnSpc>
              <a:spcBef>
                <a:spcPts val="600"/>
              </a:spcBef>
            </a:pPr>
            <a:r>
              <a:rPr lang="en-US" b="1" dirty="0">
                <a:solidFill>
                  <a:schemeClr val="tx1">
                    <a:lumMod val="75000"/>
                    <a:lumOff val="25000"/>
                  </a:schemeClr>
                </a:solidFill>
                <a:latin typeface="Garamond" panose="02020404030301010803" pitchFamily="18" charset="0"/>
              </a:rPr>
              <a:t>Terra </a:t>
            </a:r>
            <a:r>
              <a:rPr lang="en-US" b="1" dirty="0" smtClean="0">
                <a:solidFill>
                  <a:schemeClr val="tx1">
                    <a:lumMod val="75000"/>
                    <a:lumOff val="25000"/>
                  </a:schemeClr>
                </a:solidFill>
                <a:latin typeface="Garamond" panose="02020404030301010803" pitchFamily="18" charset="0"/>
              </a:rPr>
              <a:t>MODIS</a:t>
            </a:r>
            <a:endParaRPr lang="en-US" b="1" dirty="0">
              <a:solidFill>
                <a:schemeClr val="tx1">
                  <a:lumMod val="75000"/>
                  <a:lumOff val="25000"/>
                </a:schemeClr>
              </a:solidFill>
              <a:latin typeface="Garamond" panose="02020404030301010803" pitchFamily="18" charset="0"/>
            </a:endParaRPr>
          </a:p>
          <a:p>
            <a:pPr>
              <a:lnSpc>
                <a:spcPct val="100000"/>
              </a:lnSpc>
              <a:spcBef>
                <a:spcPts val="600"/>
              </a:spcBef>
            </a:pPr>
            <a:endParaRPr lang="en-US" b="1" dirty="0">
              <a:solidFill>
                <a:schemeClr val="tx1">
                  <a:lumMod val="75000"/>
                  <a:lumOff val="25000"/>
                </a:schemeClr>
              </a:solidFill>
              <a:latin typeface="Garamond" panose="02020404030301010803" pitchFamily="18" charset="0"/>
            </a:endParaRPr>
          </a:p>
          <a:p>
            <a:pPr>
              <a:lnSpc>
                <a:spcPct val="100000"/>
              </a:lnSpc>
              <a:spcBef>
                <a:spcPts val="600"/>
              </a:spcBef>
            </a:pPr>
            <a:endParaRPr lang="en-US" b="1" dirty="0">
              <a:solidFill>
                <a:schemeClr val="tx1">
                  <a:lumMod val="75000"/>
                  <a:lumOff val="25000"/>
                </a:schemeClr>
              </a:solidFill>
              <a:latin typeface="Garamond" panose="02020404030301010803" pitchFamily="18" charset="0"/>
            </a:endParaRPr>
          </a:p>
          <a:p>
            <a:pPr>
              <a:lnSpc>
                <a:spcPct val="100000"/>
              </a:lnSpc>
              <a:spcBef>
                <a:spcPts val="600"/>
              </a:spcBef>
            </a:pPr>
            <a:endParaRPr lang="en-US" b="1" dirty="0">
              <a:solidFill>
                <a:schemeClr val="tx1">
                  <a:lumMod val="75000"/>
                  <a:lumOff val="25000"/>
                </a:schemeClr>
              </a:solidFill>
              <a:latin typeface="Garamond" panose="02020404030301010803" pitchFamily="18" charset="0"/>
            </a:endParaRPr>
          </a:p>
        </p:txBody>
      </p:sp>
      <p:sp>
        <p:nvSpPr>
          <p:cNvPr id="58" name="TextBox 57"/>
          <p:cNvSpPr txBox="1"/>
          <p:nvPr/>
        </p:nvSpPr>
        <p:spPr>
          <a:xfrm>
            <a:off x="940637" y="17682200"/>
            <a:ext cx="9634369"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Earth </a:t>
            </a:r>
            <a:r>
              <a:rPr lang="en-US" sz="4400" b="1" dirty="0" smtClean="0">
                <a:solidFill>
                  <a:srgbClr val="7DB761"/>
                </a:solidFill>
                <a:latin typeface="Century Gothic" panose="020B0502020202020204" pitchFamily="34" charset="0"/>
              </a:rPr>
              <a:t>Observations &amp; </a:t>
            </a:r>
            <a:r>
              <a:rPr lang="en-US" sz="4400" b="1" dirty="0">
                <a:solidFill>
                  <a:srgbClr val="7DB761"/>
                </a:solidFill>
                <a:latin typeface="Century Gothic" panose="020B0502020202020204" pitchFamily="34" charset="0"/>
              </a:rPr>
              <a:t>Methodology</a:t>
            </a:r>
          </a:p>
        </p:txBody>
      </p:sp>
      <p:pic>
        <p:nvPicPr>
          <p:cNvPr id="61" name="Google Shape;161;g5b8a47d095_0_57"/>
          <p:cNvPicPr preferRelativeResize="0"/>
          <p:nvPr/>
        </p:nvPicPr>
        <p:blipFill rotWithShape="1">
          <a:blip r:embed="rId8">
            <a:alphaModFix/>
          </a:blip>
          <a:srcRect/>
          <a:stretch/>
        </p:blipFill>
        <p:spPr>
          <a:xfrm>
            <a:off x="1115618" y="18657291"/>
            <a:ext cx="2017986" cy="1057532"/>
          </a:xfrm>
          <a:prstGeom prst="rect">
            <a:avLst/>
          </a:prstGeom>
          <a:noFill/>
          <a:ln>
            <a:noFill/>
          </a:ln>
        </p:spPr>
      </p:pic>
      <p:pic>
        <p:nvPicPr>
          <p:cNvPr id="62" name="Google Shape;162;g5b8a47d095_0_57"/>
          <p:cNvPicPr preferRelativeResize="0"/>
          <p:nvPr/>
        </p:nvPicPr>
        <p:blipFill rotWithShape="1">
          <a:blip r:embed="rId9">
            <a:alphaModFix/>
          </a:blip>
          <a:srcRect/>
          <a:stretch/>
        </p:blipFill>
        <p:spPr>
          <a:xfrm>
            <a:off x="1041552" y="20165809"/>
            <a:ext cx="2017986" cy="1078457"/>
          </a:xfrm>
          <a:prstGeom prst="rect">
            <a:avLst/>
          </a:prstGeom>
          <a:noFill/>
          <a:ln>
            <a:noFill/>
          </a:ln>
        </p:spPr>
      </p:pic>
      <p:pic>
        <p:nvPicPr>
          <p:cNvPr id="63" name="Picture 62">
            <a:extLst>
              <a:ext uri="{FF2B5EF4-FFF2-40B4-BE49-F238E27FC236}">
                <a16:creationId xmlns:a16="http://schemas.microsoft.com/office/drawing/2014/main" id="{E4FB631D-8A79-614D-9447-435D4DEBE1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71693" y="18786365"/>
            <a:ext cx="2702727" cy="1666684"/>
          </a:xfrm>
          <a:prstGeom prst="rect">
            <a:avLst/>
          </a:prstGeom>
        </p:spPr>
      </p:pic>
      <p:sp>
        <p:nvSpPr>
          <p:cNvPr id="64" name="TextBox 63"/>
          <p:cNvSpPr txBox="1"/>
          <p:nvPr/>
        </p:nvSpPr>
        <p:spPr>
          <a:xfrm>
            <a:off x="8247758" y="19220265"/>
            <a:ext cx="3632189" cy="507831"/>
          </a:xfrm>
          <a:prstGeom prst="rect">
            <a:avLst/>
          </a:prstGeom>
          <a:noFill/>
        </p:spPr>
        <p:txBody>
          <a:bodyPr wrap="square" rtlCol="0">
            <a:spAutoFit/>
          </a:bodyPr>
          <a:lstStyle/>
          <a:p>
            <a:r>
              <a:rPr lang="en-US" sz="2700" b="1" dirty="0">
                <a:solidFill>
                  <a:schemeClr val="tx1">
                    <a:lumMod val="75000"/>
                    <a:lumOff val="25000"/>
                  </a:schemeClr>
                </a:solidFill>
                <a:latin typeface="Garamond" panose="02020404030301010803" pitchFamily="18" charset="0"/>
              </a:rPr>
              <a:t>Suomi </a:t>
            </a:r>
            <a:r>
              <a:rPr lang="en-US" sz="2700" b="1" dirty="0" smtClean="0">
                <a:solidFill>
                  <a:schemeClr val="tx1">
                    <a:lumMod val="75000"/>
                    <a:lumOff val="25000"/>
                  </a:schemeClr>
                </a:solidFill>
                <a:latin typeface="Garamond" panose="02020404030301010803" pitchFamily="18" charset="0"/>
              </a:rPr>
              <a:t>NPP VIIRS</a:t>
            </a:r>
            <a:endParaRPr lang="en-US" sz="2700" b="1" dirty="0">
              <a:solidFill>
                <a:schemeClr val="tx1">
                  <a:lumMod val="75000"/>
                  <a:lumOff val="25000"/>
                </a:schemeClr>
              </a:solidFill>
              <a:latin typeface="Garamond" panose="02020404030301010803" pitchFamily="18" charset="0"/>
            </a:endParaRPr>
          </a:p>
        </p:txBody>
      </p:sp>
      <p:sp>
        <p:nvSpPr>
          <p:cNvPr id="65" name="Rectangle 64"/>
          <p:cNvSpPr/>
          <p:nvPr/>
        </p:nvSpPr>
        <p:spPr>
          <a:xfrm>
            <a:off x="12884061" y="13868104"/>
            <a:ext cx="2012089" cy="769441"/>
          </a:xfrm>
          <a:prstGeom prst="rect">
            <a:avLst/>
          </a:prstGeom>
        </p:spPr>
        <p:txBody>
          <a:bodyPr wrap="none">
            <a:spAutoFit/>
          </a:bodyPr>
          <a:lstStyle/>
          <a:p>
            <a:pPr lvl="0"/>
            <a:r>
              <a:rPr lang="en-US" sz="4400" b="1" dirty="0">
                <a:solidFill>
                  <a:srgbClr val="7DB761"/>
                </a:solidFill>
                <a:latin typeface="Century Gothic" panose="020B0502020202020204" pitchFamily="34" charset="0"/>
              </a:rPr>
              <a:t>Results</a:t>
            </a:r>
          </a:p>
        </p:txBody>
      </p:sp>
      <p:graphicFrame>
        <p:nvGraphicFramePr>
          <p:cNvPr id="268" name="Chart 267">
            <a:extLst>
              <a:ext uri="{FF2B5EF4-FFF2-40B4-BE49-F238E27FC236}">
                <a16:creationId xmlns:a16="http://schemas.microsoft.com/office/drawing/2014/main" id="{C07C13EC-74C3-0149-9E85-62CA9BD41D33}"/>
              </a:ext>
            </a:extLst>
          </p:cNvPr>
          <p:cNvGraphicFramePr>
            <a:graphicFrameLocks/>
          </p:cNvGraphicFramePr>
          <p:nvPr>
            <p:extLst>
              <p:ext uri="{D42A27DB-BD31-4B8C-83A1-F6EECF244321}">
                <p14:modId xmlns:p14="http://schemas.microsoft.com/office/powerpoint/2010/main" val="1228607748"/>
              </p:ext>
            </p:extLst>
          </p:nvPr>
        </p:nvGraphicFramePr>
        <p:xfrm>
          <a:off x="12779846" y="22821603"/>
          <a:ext cx="11423986" cy="4716379"/>
        </p:xfrm>
        <a:graphic>
          <a:graphicData uri="http://schemas.openxmlformats.org/drawingml/2006/chart">
            <c:chart xmlns:c="http://schemas.openxmlformats.org/drawingml/2006/chart" xmlns:r="http://schemas.openxmlformats.org/officeDocument/2006/relationships" r:id="rId11"/>
          </a:graphicData>
        </a:graphic>
      </p:graphicFrame>
      <p:sp>
        <p:nvSpPr>
          <p:cNvPr id="237" name="Rectangle 236"/>
          <p:cNvSpPr/>
          <p:nvPr/>
        </p:nvSpPr>
        <p:spPr>
          <a:xfrm>
            <a:off x="12908841" y="27838566"/>
            <a:ext cx="11849320" cy="369332"/>
          </a:xfrm>
          <a:prstGeom prst="rect">
            <a:avLst/>
          </a:prstGeom>
        </p:spPr>
        <p:txBody>
          <a:bodyPr wrap="square">
            <a:spAutoFit/>
          </a:bodyPr>
          <a:lstStyle/>
          <a:p>
            <a:endParaRPr lang="en-US" dirty="0"/>
          </a:p>
        </p:txBody>
      </p:sp>
      <p:sp>
        <p:nvSpPr>
          <p:cNvPr id="272" name="TextBox 271"/>
          <p:cNvSpPr txBox="1"/>
          <p:nvPr/>
        </p:nvSpPr>
        <p:spPr>
          <a:xfrm>
            <a:off x="12730938" y="27772876"/>
            <a:ext cx="3486852"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Conclusions</a:t>
            </a:r>
          </a:p>
        </p:txBody>
      </p:sp>
      <p:sp>
        <p:nvSpPr>
          <p:cNvPr id="242" name="Rectangle 241"/>
          <p:cNvSpPr/>
          <p:nvPr/>
        </p:nvSpPr>
        <p:spPr>
          <a:xfrm>
            <a:off x="12753987" y="28467334"/>
            <a:ext cx="11477614" cy="2462213"/>
          </a:xfrm>
          <a:prstGeom prst="rect">
            <a:avLst/>
          </a:prstGeom>
        </p:spPr>
        <p:txBody>
          <a:bodyPr wrap="square">
            <a:spAutoFit/>
          </a:bodyPr>
          <a:lstStyle/>
          <a:p>
            <a:pPr marL="285750" lvl="0" indent="-285750">
              <a:spcAft>
                <a:spcPts val="600"/>
              </a:spcAft>
              <a:buClr>
                <a:srgbClr val="7DB761"/>
              </a:buClr>
              <a:buFont typeface="Webdings" panose="05030102010509060703" pitchFamily="18" charset="2"/>
              <a:buChar char=""/>
            </a:pPr>
            <a:r>
              <a:rPr lang="en-US" sz="2400" dirty="0">
                <a:solidFill>
                  <a:prstClr val="black">
                    <a:lumMod val="75000"/>
                    <a:lumOff val="25000"/>
                  </a:prstClr>
                </a:solidFill>
                <a:latin typeface="Garamond" panose="02020404030301010803" pitchFamily="18" charset="0"/>
              </a:rPr>
              <a:t>The time lag assessment suggests potential to detect drought much earlier than current systems based on VCI alone.</a:t>
            </a:r>
          </a:p>
          <a:p>
            <a:pPr marL="285750" lvl="0" indent="-285750">
              <a:spcAft>
                <a:spcPts val="600"/>
              </a:spcAft>
              <a:buClr>
                <a:srgbClr val="7DB761"/>
              </a:buClr>
              <a:buFont typeface="Webdings" panose="05030102010509060703" pitchFamily="18" charset="2"/>
              <a:buChar char=""/>
            </a:pPr>
            <a:r>
              <a:rPr lang="en-US" sz="2400" dirty="0">
                <a:solidFill>
                  <a:prstClr val="black">
                    <a:lumMod val="75000"/>
                    <a:lumOff val="25000"/>
                  </a:prstClr>
                </a:solidFill>
                <a:latin typeface="Garamond" panose="02020404030301010803" pitchFamily="18" charset="0"/>
              </a:rPr>
              <a:t>Our CDI’s performance suggests that some drought indices function better in semi-arid counties than arid counties. </a:t>
            </a:r>
          </a:p>
          <a:p>
            <a:pPr marL="285750" lvl="0" indent="-285750">
              <a:spcAft>
                <a:spcPts val="600"/>
              </a:spcAft>
              <a:buClr>
                <a:srgbClr val="7DB761"/>
              </a:buClr>
              <a:buFont typeface="Webdings" panose="05030102010509060703" pitchFamily="18" charset="2"/>
              <a:buChar char=""/>
            </a:pPr>
            <a:r>
              <a:rPr lang="en-US" sz="2400" dirty="0">
                <a:solidFill>
                  <a:prstClr val="black">
                    <a:lumMod val="75000"/>
                    <a:lumOff val="25000"/>
                  </a:prstClr>
                </a:solidFill>
                <a:latin typeface="Garamond" panose="02020404030301010803" pitchFamily="18" charset="0"/>
              </a:rPr>
              <a:t>While there is room to improve current drought warning systems, the current CDI did not appear to detect drought significantly earlier than VCI.</a:t>
            </a:r>
          </a:p>
        </p:txBody>
      </p:sp>
      <p:sp>
        <p:nvSpPr>
          <p:cNvPr id="266" name="Rectangle 265"/>
          <p:cNvSpPr/>
          <p:nvPr/>
        </p:nvSpPr>
        <p:spPr>
          <a:xfrm>
            <a:off x="798913" y="28068232"/>
            <a:ext cx="9495139" cy="1800493"/>
          </a:xfrm>
          <a:prstGeom prst="rect">
            <a:avLst/>
          </a:prstGeom>
        </p:spPr>
        <p:txBody>
          <a:bodyPr wrap="square">
            <a:spAutoFit/>
          </a:bodyPr>
          <a:lstStyle/>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National Drought Management Authority </a:t>
            </a:r>
            <a:r>
              <a:rPr lang="en-US" sz="2400" dirty="0" smtClean="0">
                <a:solidFill>
                  <a:schemeClr val="tx1">
                    <a:lumMod val="75000"/>
                    <a:lumOff val="25000"/>
                  </a:schemeClr>
                </a:solidFill>
                <a:latin typeface="Garamond" panose="02020404030301010803" pitchFamily="18" charset="0"/>
              </a:rPr>
              <a:t>(</a:t>
            </a:r>
            <a:r>
              <a:rPr lang="en-US" sz="2400" dirty="0" smtClean="0">
                <a:solidFill>
                  <a:schemeClr val="tx1">
                    <a:lumMod val="75000"/>
                    <a:lumOff val="25000"/>
                  </a:schemeClr>
                </a:solidFill>
                <a:latin typeface="Garamond" panose="02020404030301010803" pitchFamily="18" charset="0"/>
              </a:rPr>
              <a:t>Kenya)</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NASA SERVIR Science Coordination Office</a:t>
            </a:r>
          </a:p>
          <a:p>
            <a:pPr>
              <a:lnSpc>
                <a:spcPct val="100000"/>
              </a:lnSpc>
              <a:spcBef>
                <a:spcPts val="0"/>
              </a:spcBef>
              <a:spcAft>
                <a:spcPts val="600"/>
              </a:spcAft>
              <a:buClr>
                <a:srgbClr val="7DB761"/>
              </a:buClr>
              <a:buFont typeface="Webdings" panose="05030102010509060703" pitchFamily="18" charset="2"/>
              <a:buChar char=""/>
            </a:pPr>
            <a:r>
              <a:rPr lang="en-US" sz="2400" dirty="0">
                <a:solidFill>
                  <a:schemeClr val="tx1">
                    <a:lumMod val="75000"/>
                    <a:lumOff val="25000"/>
                  </a:schemeClr>
                </a:solidFill>
                <a:latin typeface="Garamond" panose="02020404030301010803" pitchFamily="18" charset="0"/>
              </a:rPr>
              <a:t>Regional Centre for Mapping of Resources for Development (RCMRD)</a:t>
            </a:r>
          </a:p>
          <a:p>
            <a:pPr>
              <a:lnSpc>
                <a:spcPct val="100000"/>
              </a:lnSpc>
              <a:spcBef>
                <a:spcPts val="0"/>
              </a:spcBef>
              <a:spcAft>
                <a:spcPts val="600"/>
              </a:spcAft>
              <a:buClr>
                <a:srgbClr val="7DB761"/>
              </a:buClr>
              <a:buFont typeface="Webdings" panose="05030102010509060703" pitchFamily="18" charset="2"/>
              <a:buChar char=""/>
            </a:pPr>
            <a:endParaRPr lang="en-US" sz="2400" dirty="0">
              <a:solidFill>
                <a:schemeClr val="tx1">
                  <a:lumMod val="75000"/>
                  <a:lumOff val="25000"/>
                </a:schemeClr>
              </a:solidFill>
              <a:latin typeface="Garamond" panose="02020404030301010803" pitchFamily="18" charset="0"/>
            </a:endParaRPr>
          </a:p>
        </p:txBody>
      </p:sp>
      <p:sp>
        <p:nvSpPr>
          <p:cNvPr id="278" name="TextBox 277"/>
          <p:cNvSpPr txBox="1"/>
          <p:nvPr/>
        </p:nvSpPr>
        <p:spPr>
          <a:xfrm>
            <a:off x="12758097" y="31104133"/>
            <a:ext cx="5687776"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Acknowledgements</a:t>
            </a:r>
          </a:p>
        </p:txBody>
      </p:sp>
      <p:sp>
        <p:nvSpPr>
          <p:cNvPr id="269" name="Rectangle 268"/>
          <p:cNvSpPr/>
          <p:nvPr/>
        </p:nvSpPr>
        <p:spPr>
          <a:xfrm>
            <a:off x="12753986" y="31898139"/>
            <a:ext cx="11515714" cy="2031325"/>
          </a:xfrm>
          <a:prstGeom prst="rect">
            <a:avLst/>
          </a:prstGeom>
        </p:spPr>
        <p:txBody>
          <a:bodyPr wrap="square">
            <a:spAutoFit/>
          </a:bodyPr>
          <a:lstStyle/>
          <a:p>
            <a:pPr>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rPr>
              <a:t>We would like to thank our advisors </a:t>
            </a:r>
            <a:r>
              <a:rPr lang="en-US" b="1" dirty="0">
                <a:solidFill>
                  <a:schemeClr val="tx1">
                    <a:lumMod val="75000"/>
                    <a:lumOff val="25000"/>
                  </a:schemeClr>
                </a:solidFill>
                <a:latin typeface="Garamond" panose="02020404030301010803" pitchFamily="18" charset="0"/>
              </a:rPr>
              <a:t>Dr. Jeffrey </a:t>
            </a:r>
            <a:r>
              <a:rPr lang="en-US" b="1" dirty="0" err="1">
                <a:solidFill>
                  <a:schemeClr val="tx1">
                    <a:lumMod val="75000"/>
                    <a:lumOff val="25000"/>
                  </a:schemeClr>
                </a:solidFill>
                <a:latin typeface="Garamond" panose="02020404030301010803" pitchFamily="18" charset="0"/>
              </a:rPr>
              <a:t>Luvall</a:t>
            </a:r>
            <a:r>
              <a:rPr lang="en-US" b="1" dirty="0">
                <a:solidFill>
                  <a:schemeClr val="tx1">
                    <a:lumMod val="75000"/>
                    <a:lumOff val="25000"/>
                  </a:schemeClr>
                </a:solidFill>
                <a:latin typeface="Garamond" panose="02020404030301010803" pitchFamily="18" charset="0"/>
              </a:rPr>
              <a:t> and Dr. Robert Griffin </a:t>
            </a:r>
            <a:r>
              <a:rPr lang="en-US" dirty="0">
                <a:solidFill>
                  <a:schemeClr val="tx1">
                    <a:lumMod val="75000"/>
                    <a:lumOff val="25000"/>
                  </a:schemeClr>
                </a:solidFill>
                <a:latin typeface="Garamond" panose="02020404030301010803" pitchFamily="18" charset="0"/>
              </a:rPr>
              <a:t>for mentorship and our DEVELOP Fellow </a:t>
            </a:r>
            <a:r>
              <a:rPr lang="en-US" b="1" dirty="0">
                <a:solidFill>
                  <a:schemeClr val="tx1">
                    <a:lumMod val="75000"/>
                    <a:lumOff val="25000"/>
                  </a:schemeClr>
                </a:solidFill>
                <a:latin typeface="Garamond" panose="02020404030301010803" pitchFamily="18" charset="0"/>
              </a:rPr>
              <a:t>A. R. Williams </a:t>
            </a:r>
            <a:r>
              <a:rPr lang="en-US" dirty="0">
                <a:solidFill>
                  <a:schemeClr val="tx1">
                    <a:lumMod val="75000"/>
                    <a:lumOff val="25000"/>
                  </a:schemeClr>
                </a:solidFill>
                <a:latin typeface="Garamond" panose="02020404030301010803" pitchFamily="18" charset="0"/>
              </a:rPr>
              <a:t>for her guidance. We also would like to thank our collaborator at RCMRD </a:t>
            </a:r>
            <a:r>
              <a:rPr lang="en-US" b="1" dirty="0">
                <a:solidFill>
                  <a:schemeClr val="tx1">
                    <a:lumMod val="75000"/>
                    <a:lumOff val="25000"/>
                  </a:schemeClr>
                </a:solidFill>
                <a:latin typeface="Garamond" panose="02020404030301010803" pitchFamily="18" charset="0"/>
              </a:rPr>
              <a:t>Lilian </a:t>
            </a:r>
            <a:r>
              <a:rPr lang="en-US" b="1" dirty="0" err="1">
                <a:solidFill>
                  <a:schemeClr val="tx1">
                    <a:lumMod val="75000"/>
                    <a:lumOff val="25000"/>
                  </a:schemeClr>
                </a:solidFill>
                <a:latin typeface="Garamond" panose="02020404030301010803" pitchFamily="18" charset="0"/>
              </a:rPr>
              <a:t>Ndungu</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and our partner at NDMA </a:t>
            </a:r>
            <a:r>
              <a:rPr lang="en-US" b="1" dirty="0">
                <a:solidFill>
                  <a:schemeClr val="tx1">
                    <a:lumMod val="75000"/>
                    <a:lumOff val="25000"/>
                  </a:schemeClr>
                </a:solidFill>
                <a:latin typeface="Garamond" panose="02020404030301010803" pitchFamily="18" charset="0"/>
              </a:rPr>
              <a:t>Nelson </a:t>
            </a:r>
            <a:r>
              <a:rPr lang="en-US" b="1" dirty="0" err="1">
                <a:solidFill>
                  <a:schemeClr val="tx1">
                    <a:lumMod val="75000"/>
                    <a:lumOff val="25000"/>
                  </a:schemeClr>
                </a:solidFill>
                <a:latin typeface="Garamond" panose="02020404030301010803" pitchFamily="18" charset="0"/>
              </a:rPr>
              <a:t>Mutanda</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for their continued support throughout the project. We would also like to thank our collaborators at NASA SERVIR </a:t>
            </a:r>
            <a:r>
              <a:rPr lang="en-US" b="1" dirty="0">
                <a:solidFill>
                  <a:schemeClr val="tx1">
                    <a:lumMod val="75000"/>
                    <a:lumOff val="25000"/>
                  </a:schemeClr>
                </a:solidFill>
                <a:latin typeface="Garamond" panose="02020404030301010803" pitchFamily="18" charset="0"/>
              </a:rPr>
              <a:t>Dr. Lee </a:t>
            </a:r>
            <a:r>
              <a:rPr lang="en-US" b="1" dirty="0" err="1">
                <a:solidFill>
                  <a:schemeClr val="tx1">
                    <a:lumMod val="75000"/>
                    <a:lumOff val="25000"/>
                  </a:schemeClr>
                </a:solidFill>
                <a:latin typeface="Garamond" panose="02020404030301010803" pitchFamily="18" charset="0"/>
              </a:rPr>
              <a:t>Ellenburg</a:t>
            </a:r>
            <a:r>
              <a:rPr lang="en-US" b="1" dirty="0">
                <a:solidFill>
                  <a:schemeClr val="tx1">
                    <a:lumMod val="75000"/>
                    <a:lumOff val="25000"/>
                  </a:schemeClr>
                </a:solidFill>
                <a:latin typeface="Garamond" panose="02020404030301010803" pitchFamily="18" charset="0"/>
              </a:rPr>
              <a:t>, Emily Adams, Dr. </a:t>
            </a:r>
            <a:r>
              <a:rPr lang="en-US" b="1" dirty="0" err="1">
                <a:solidFill>
                  <a:schemeClr val="tx1">
                    <a:lumMod val="75000"/>
                    <a:lumOff val="25000"/>
                  </a:schemeClr>
                </a:solidFill>
                <a:latin typeface="Garamond" panose="02020404030301010803" pitchFamily="18" charset="0"/>
              </a:rPr>
              <a:t>Vikalp</a:t>
            </a:r>
            <a:r>
              <a:rPr lang="en-US" b="1" dirty="0">
                <a:solidFill>
                  <a:schemeClr val="tx1">
                    <a:lumMod val="75000"/>
                    <a:lumOff val="25000"/>
                  </a:schemeClr>
                </a:solidFill>
                <a:latin typeface="Garamond" panose="02020404030301010803" pitchFamily="18" charset="0"/>
              </a:rPr>
              <a:t> Mishra, and Sara Mille</a:t>
            </a:r>
            <a:r>
              <a:rPr lang="en-US" dirty="0">
                <a:solidFill>
                  <a:schemeClr val="tx1">
                    <a:lumMod val="75000"/>
                    <a:lumOff val="25000"/>
                  </a:schemeClr>
                </a:solidFill>
                <a:latin typeface="Garamond" panose="02020404030301010803" pitchFamily="18" charset="0"/>
              </a:rPr>
              <a:t>r for their advice throughout the project. We would also like to thank our mentors </a:t>
            </a:r>
            <a:r>
              <a:rPr lang="en-US" b="1" dirty="0">
                <a:solidFill>
                  <a:schemeClr val="tx1">
                    <a:lumMod val="75000"/>
                    <a:lumOff val="25000"/>
                  </a:schemeClr>
                </a:solidFill>
                <a:latin typeface="Garamond" panose="02020404030301010803" pitchFamily="18" charset="0"/>
              </a:rPr>
              <a:t>Helen Baldwin, Christine Evans, and Madison Murphy </a:t>
            </a:r>
            <a:r>
              <a:rPr lang="en-US" dirty="0">
                <a:solidFill>
                  <a:schemeClr val="tx1">
                    <a:lumMod val="75000"/>
                    <a:lumOff val="25000"/>
                  </a:schemeClr>
                </a:solidFill>
                <a:latin typeface="Garamond" panose="02020404030301010803" pitchFamily="18" charset="0"/>
              </a:rPr>
              <a:t>for their advice and mentorship. We would also like to thank the team members </a:t>
            </a:r>
            <a:r>
              <a:rPr lang="en-US" b="1" dirty="0">
                <a:solidFill>
                  <a:schemeClr val="tx1">
                    <a:lumMod val="75000"/>
                    <a:lumOff val="25000"/>
                  </a:schemeClr>
                </a:solidFill>
                <a:latin typeface="Garamond" panose="02020404030301010803" pitchFamily="18" charset="0"/>
              </a:rPr>
              <a:t>Ryan Good, Ryan </a:t>
            </a:r>
            <a:r>
              <a:rPr lang="en-US" b="1" dirty="0" err="1">
                <a:solidFill>
                  <a:schemeClr val="tx1">
                    <a:lumMod val="75000"/>
                    <a:lumOff val="25000"/>
                  </a:schemeClr>
                </a:solidFill>
                <a:latin typeface="Garamond" panose="02020404030301010803" pitchFamily="18" charset="0"/>
              </a:rPr>
              <a:t>Marshman</a:t>
            </a:r>
            <a:r>
              <a:rPr lang="en-US" b="1" dirty="0">
                <a:solidFill>
                  <a:schemeClr val="tx1">
                    <a:lumMod val="75000"/>
                    <a:lumOff val="25000"/>
                  </a:schemeClr>
                </a:solidFill>
                <a:latin typeface="Garamond" panose="02020404030301010803" pitchFamily="18" charset="0"/>
              </a:rPr>
              <a:t>, Amanda Tomlinson, Chiara Phillips</a:t>
            </a:r>
            <a:r>
              <a:rPr lang="en-US" dirty="0">
                <a:solidFill>
                  <a:schemeClr val="tx1">
                    <a:lumMod val="75000"/>
                    <a:lumOff val="25000"/>
                  </a:schemeClr>
                </a:solidFill>
                <a:latin typeface="Garamond" panose="02020404030301010803" pitchFamily="18" charset="0"/>
              </a:rPr>
              <a:t> from first term of this project for their work.</a:t>
            </a:r>
          </a:p>
        </p:txBody>
      </p:sp>
      <p:graphicFrame>
        <p:nvGraphicFramePr>
          <p:cNvPr id="293" name="Table 292">
            <a:extLst>
              <a:ext uri="{FF2B5EF4-FFF2-40B4-BE49-F238E27FC236}">
                <a16:creationId xmlns:a16="http://schemas.microsoft.com/office/drawing/2014/main" id="{38C2C7F5-B4A7-5941-BF9D-EEB57ED4BFAA}"/>
              </a:ext>
            </a:extLst>
          </p:cNvPr>
          <p:cNvGraphicFramePr>
            <a:graphicFrameLocks noGrp="1"/>
          </p:cNvGraphicFramePr>
          <p:nvPr>
            <p:extLst>
              <p:ext uri="{D42A27DB-BD31-4B8C-83A1-F6EECF244321}">
                <p14:modId xmlns:p14="http://schemas.microsoft.com/office/powerpoint/2010/main" val="2213743704"/>
              </p:ext>
            </p:extLst>
          </p:nvPr>
        </p:nvGraphicFramePr>
        <p:xfrm>
          <a:off x="18418714" y="15714590"/>
          <a:ext cx="5235650" cy="6196209"/>
        </p:xfrm>
        <a:graphic>
          <a:graphicData uri="http://schemas.openxmlformats.org/drawingml/2006/table">
            <a:tbl>
              <a:tblPr firstRow="1" firstCol="1" bandRow="1"/>
              <a:tblGrid>
                <a:gridCol w="1323958">
                  <a:extLst>
                    <a:ext uri="{9D8B030D-6E8A-4147-A177-3AD203B41FA5}">
                      <a16:colId xmlns:a16="http://schemas.microsoft.com/office/drawing/2014/main" val="1812812128"/>
                    </a:ext>
                  </a:extLst>
                </a:gridCol>
                <a:gridCol w="1624858">
                  <a:extLst>
                    <a:ext uri="{9D8B030D-6E8A-4147-A177-3AD203B41FA5}">
                      <a16:colId xmlns:a16="http://schemas.microsoft.com/office/drawing/2014/main" val="203310739"/>
                    </a:ext>
                  </a:extLst>
                </a:gridCol>
                <a:gridCol w="1143417">
                  <a:extLst>
                    <a:ext uri="{9D8B030D-6E8A-4147-A177-3AD203B41FA5}">
                      <a16:colId xmlns:a16="http://schemas.microsoft.com/office/drawing/2014/main" val="1312399740"/>
                    </a:ext>
                  </a:extLst>
                </a:gridCol>
                <a:gridCol w="1143417">
                  <a:extLst>
                    <a:ext uri="{9D8B030D-6E8A-4147-A177-3AD203B41FA5}">
                      <a16:colId xmlns:a16="http://schemas.microsoft.com/office/drawing/2014/main" val="158493265"/>
                    </a:ext>
                  </a:extLst>
                </a:gridCol>
              </a:tblGrid>
              <a:tr h="648500">
                <a:tc rowSpan="2">
                  <a:txBody>
                    <a:bodyPr/>
                    <a:lstStyle/>
                    <a:p>
                      <a:pPr marL="0" marR="0" algn="ctr">
                        <a:spcBef>
                          <a:spcPts val="0"/>
                        </a:spcBef>
                        <a:spcAft>
                          <a:spcPts val="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Comparison</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Time Lag</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Average Pearson’s Correlation Coefficient</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98902935"/>
                  </a:ext>
                </a:extLst>
              </a:tr>
              <a:tr h="644437">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Arid</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Semi-Arid</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671085"/>
                  </a:ext>
                </a:extLst>
              </a:tr>
              <a:tr h="544808">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SPI vs SMA-1</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SMA-1 +0 months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0.9</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0.81</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235"/>
                    </a:solidFill>
                  </a:tcPr>
                </a:tc>
                <a:extLst>
                  <a:ext uri="{0D108BD9-81ED-4DB2-BD59-A6C34878D82A}">
                    <a16:rowId xmlns:a16="http://schemas.microsoft.com/office/drawing/2014/main" val="3636788352"/>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SPI vs SMA-2</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SMA-2 +1 months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0.18</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0.52</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505955546"/>
                  </a:ext>
                </a:extLst>
              </a:tr>
              <a:tr h="544808">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SPI vs SMA-3</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SMA-3 +2 months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0.37</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0.46</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85029733"/>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SPI vs ESI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ESI +1 month</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0.63</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0.62</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852805489"/>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SPI vs VCI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VCI +1 month</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0.58</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0.52</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600909645"/>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SMA-1 vs VCI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VCI +2 months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0.61</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0.49</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065841964"/>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SMA-2 vs VCI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VCI +0 months</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0.58</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0.63</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927349357"/>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SMA-3 vs VCI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VCI -1 month</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a:t>
                      </a:r>
                      <a:endParaRPr lang="en-US"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0.61</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490575000"/>
                  </a:ext>
                </a:extLst>
              </a:tr>
              <a:tr h="544808">
                <a:tc>
                  <a:txBody>
                    <a:bodyPr/>
                    <a:lstStyle/>
                    <a:p>
                      <a:pPr marL="0" marR="0" algn="ctr">
                        <a:spcBef>
                          <a:spcPts val="0"/>
                        </a:spcBef>
                        <a:spcAft>
                          <a:spcPts val="0"/>
                        </a:spcAft>
                      </a:pPr>
                      <a:r>
                        <a:rPr lang="en-US" sz="160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ESI vs VCI</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VCI +0 months</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0.78</a:t>
                      </a:r>
                      <a:endParaRPr lang="en-US" sz="18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marL="0" marR="0" algn="ctr">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0.77</a:t>
                      </a:r>
                      <a:endParaRPr lang="en-US" sz="1800" dirty="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327861352"/>
                  </a:ext>
                </a:extLst>
              </a:tr>
            </a:tbl>
          </a:graphicData>
        </a:graphic>
      </p:graphicFrame>
      <p:sp>
        <p:nvSpPr>
          <p:cNvPr id="284" name="TextBox 283"/>
          <p:cNvSpPr txBox="1"/>
          <p:nvPr/>
        </p:nvSpPr>
        <p:spPr>
          <a:xfrm>
            <a:off x="18682141" y="15005273"/>
            <a:ext cx="4708796" cy="507831"/>
          </a:xfrm>
          <a:prstGeom prst="rect">
            <a:avLst/>
          </a:prstGeom>
          <a:noFill/>
        </p:spPr>
        <p:txBody>
          <a:bodyPr wrap="square" rtlCol="0">
            <a:spAutoFit/>
          </a:bodyPr>
          <a:lstStyle/>
          <a:p>
            <a:pPr algn="ctr"/>
            <a:r>
              <a:rPr lang="en-US" sz="2700" dirty="0">
                <a:solidFill>
                  <a:schemeClr val="tx1">
                    <a:lumMod val="75000"/>
                    <a:lumOff val="25000"/>
                  </a:schemeClr>
                </a:solidFill>
                <a:latin typeface="Garamond" panose="02020404030301010803" pitchFamily="18" charset="0"/>
              </a:rPr>
              <a:t>Time Lag Assessment</a:t>
            </a:r>
          </a:p>
        </p:txBody>
      </p:sp>
      <p:sp>
        <p:nvSpPr>
          <p:cNvPr id="273" name="TextBox 272"/>
          <p:cNvSpPr txBox="1"/>
          <p:nvPr/>
        </p:nvSpPr>
        <p:spPr>
          <a:xfrm>
            <a:off x="12937766" y="14915821"/>
            <a:ext cx="4708796" cy="923330"/>
          </a:xfrm>
          <a:prstGeom prst="rect">
            <a:avLst/>
          </a:prstGeom>
          <a:noFill/>
        </p:spPr>
        <p:txBody>
          <a:bodyPr wrap="square" rtlCol="0">
            <a:spAutoFit/>
          </a:bodyPr>
          <a:lstStyle/>
          <a:p>
            <a:pPr algn="ctr"/>
            <a:r>
              <a:rPr lang="en-US" sz="2700" dirty="0">
                <a:solidFill>
                  <a:schemeClr val="tx1">
                    <a:lumMod val="75000"/>
                    <a:lumOff val="25000"/>
                  </a:schemeClr>
                </a:solidFill>
                <a:latin typeface="Garamond" panose="02020404030301010803" pitchFamily="18" charset="0"/>
              </a:rPr>
              <a:t>Combined Drought Indicator</a:t>
            </a:r>
          </a:p>
          <a:p>
            <a:pPr algn="ctr"/>
            <a:r>
              <a:rPr lang="en-US" sz="2700" dirty="0">
                <a:solidFill>
                  <a:schemeClr val="tx1">
                    <a:lumMod val="75000"/>
                    <a:lumOff val="25000"/>
                  </a:schemeClr>
                </a:solidFill>
                <a:latin typeface="Garamond" panose="02020404030301010803" pitchFamily="18" charset="0"/>
              </a:rPr>
              <a:t>March 2017</a:t>
            </a:r>
          </a:p>
        </p:txBody>
      </p:sp>
      <p:grpSp>
        <p:nvGrpSpPr>
          <p:cNvPr id="275" name="Group 274">
            <a:extLst>
              <a:ext uri="{FF2B5EF4-FFF2-40B4-BE49-F238E27FC236}">
                <a16:creationId xmlns:a16="http://schemas.microsoft.com/office/drawing/2014/main" id="{CB12059D-D7E3-CE4D-AA8A-A8E23DAE102E}"/>
              </a:ext>
            </a:extLst>
          </p:cNvPr>
          <p:cNvGrpSpPr/>
          <p:nvPr/>
        </p:nvGrpSpPr>
        <p:grpSpPr>
          <a:xfrm>
            <a:off x="1367933" y="21618381"/>
            <a:ext cx="10085539" cy="6021864"/>
            <a:chOff x="1614912" y="21045412"/>
            <a:chExt cx="10085539" cy="6021864"/>
          </a:xfrm>
        </p:grpSpPr>
        <p:grpSp>
          <p:nvGrpSpPr>
            <p:cNvPr id="281" name="Group 280">
              <a:extLst>
                <a:ext uri="{FF2B5EF4-FFF2-40B4-BE49-F238E27FC236}">
                  <a16:creationId xmlns:a16="http://schemas.microsoft.com/office/drawing/2014/main" id="{68477C4A-8C6F-A846-BA7D-2AA309C44B07}"/>
                </a:ext>
              </a:extLst>
            </p:cNvPr>
            <p:cNvGrpSpPr/>
            <p:nvPr/>
          </p:nvGrpSpPr>
          <p:grpSpPr>
            <a:xfrm>
              <a:off x="6113671" y="25843887"/>
              <a:ext cx="1284855" cy="1223389"/>
              <a:chOff x="5160747" y="5269671"/>
              <a:chExt cx="920672" cy="814648"/>
            </a:xfrm>
          </p:grpSpPr>
          <p:grpSp>
            <p:nvGrpSpPr>
              <p:cNvPr id="353" name="Group 352">
                <a:extLst>
                  <a:ext uri="{FF2B5EF4-FFF2-40B4-BE49-F238E27FC236}">
                    <a16:creationId xmlns:a16="http://schemas.microsoft.com/office/drawing/2014/main" id="{01C75EF5-57CE-8743-AB3E-C25D8554C71C}"/>
                  </a:ext>
                </a:extLst>
              </p:cNvPr>
              <p:cNvGrpSpPr/>
              <p:nvPr/>
            </p:nvGrpSpPr>
            <p:grpSpPr>
              <a:xfrm>
                <a:off x="5160747" y="5269671"/>
                <a:ext cx="817421" cy="814648"/>
                <a:chOff x="580506" y="971204"/>
                <a:chExt cx="817421" cy="814648"/>
              </a:xfrm>
            </p:grpSpPr>
            <p:sp>
              <p:nvSpPr>
                <p:cNvPr id="356" name="Rounded Rectangle 355">
                  <a:extLst>
                    <a:ext uri="{FF2B5EF4-FFF2-40B4-BE49-F238E27FC236}">
                      <a16:creationId xmlns:a16="http://schemas.microsoft.com/office/drawing/2014/main" id="{EEFA1704-4F15-AB4D-8BE3-94DF9AF69F15}"/>
                    </a:ext>
                  </a:extLst>
                </p:cNvPr>
                <p:cNvSpPr/>
                <p:nvPr/>
              </p:nvSpPr>
              <p:spPr>
                <a:xfrm>
                  <a:off x="580506" y="971204"/>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7" name="Rounded Rectangle 356">
                  <a:extLst>
                    <a:ext uri="{FF2B5EF4-FFF2-40B4-BE49-F238E27FC236}">
                      <a16:creationId xmlns:a16="http://schemas.microsoft.com/office/drawing/2014/main" id="{9197F6E4-FD6F-3840-85CD-F2C9D707A6E8}"/>
                    </a:ext>
                  </a:extLst>
                </p:cNvPr>
                <p:cNvSpPr/>
                <p:nvPr/>
              </p:nvSpPr>
              <p:spPr>
                <a:xfrm>
                  <a:off x="628997" y="1019695"/>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8" name="Rounded Rectangle 357">
                  <a:extLst>
                    <a:ext uri="{FF2B5EF4-FFF2-40B4-BE49-F238E27FC236}">
                      <a16:creationId xmlns:a16="http://schemas.microsoft.com/office/drawing/2014/main" id="{C9FE540B-7326-6D49-9253-94543AF5E793}"/>
                    </a:ext>
                  </a:extLst>
                </p:cNvPr>
                <p:cNvSpPr/>
                <p:nvPr/>
              </p:nvSpPr>
              <p:spPr>
                <a:xfrm>
                  <a:off x="680953" y="1068186"/>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9" name="Rounded Rectangle 358">
                  <a:extLst>
                    <a:ext uri="{FF2B5EF4-FFF2-40B4-BE49-F238E27FC236}">
                      <a16:creationId xmlns:a16="http://schemas.microsoft.com/office/drawing/2014/main" id="{277BA681-88B7-CF40-B068-2818F9D1BE7E}"/>
                    </a:ext>
                  </a:extLst>
                </p:cNvPr>
                <p:cNvSpPr/>
                <p:nvPr/>
              </p:nvSpPr>
              <p:spPr>
                <a:xfrm>
                  <a:off x="732909" y="1120834"/>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54" name="TextBox 353">
                <a:extLst>
                  <a:ext uri="{FF2B5EF4-FFF2-40B4-BE49-F238E27FC236}">
                    <a16:creationId xmlns:a16="http://schemas.microsoft.com/office/drawing/2014/main" id="{194FD984-A62B-B844-B6A5-941D810B011F}"/>
                  </a:ext>
                </a:extLst>
              </p:cNvPr>
              <p:cNvSpPr txBox="1"/>
              <p:nvPr/>
            </p:nvSpPr>
            <p:spPr>
              <a:xfrm>
                <a:off x="5309765" y="5462942"/>
                <a:ext cx="670561" cy="282450"/>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CDI</a:t>
                </a:r>
              </a:p>
            </p:txBody>
          </p:sp>
          <p:sp>
            <p:nvSpPr>
              <p:cNvPr id="355" name="TextBox 354">
                <a:extLst>
                  <a:ext uri="{FF2B5EF4-FFF2-40B4-BE49-F238E27FC236}">
                    <a16:creationId xmlns:a16="http://schemas.microsoft.com/office/drawing/2014/main" id="{CDF6D2BB-C147-8944-9D87-EE19D8F7BE54}"/>
                  </a:ext>
                </a:extLst>
              </p:cNvPr>
              <p:cNvSpPr txBox="1"/>
              <p:nvPr/>
            </p:nvSpPr>
            <p:spPr>
              <a:xfrm>
                <a:off x="5212366" y="5769396"/>
                <a:ext cx="869053" cy="262275"/>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monthly</a:t>
                </a:r>
              </a:p>
            </p:txBody>
          </p:sp>
        </p:grpSp>
        <p:grpSp>
          <p:nvGrpSpPr>
            <p:cNvPr id="282" name="Group 281">
              <a:extLst>
                <a:ext uri="{FF2B5EF4-FFF2-40B4-BE49-F238E27FC236}">
                  <a16:creationId xmlns:a16="http://schemas.microsoft.com/office/drawing/2014/main" id="{29AF3708-2733-E74B-8C44-8B8433B333AF}"/>
                </a:ext>
              </a:extLst>
            </p:cNvPr>
            <p:cNvGrpSpPr/>
            <p:nvPr/>
          </p:nvGrpSpPr>
          <p:grpSpPr>
            <a:xfrm>
              <a:off x="1614912" y="21045412"/>
              <a:ext cx="10085539" cy="4473073"/>
              <a:chOff x="1614912" y="21045412"/>
              <a:chExt cx="10085539" cy="4473073"/>
            </a:xfrm>
          </p:grpSpPr>
          <p:grpSp>
            <p:nvGrpSpPr>
              <p:cNvPr id="285" name="Group 284">
                <a:extLst>
                  <a:ext uri="{FF2B5EF4-FFF2-40B4-BE49-F238E27FC236}">
                    <a16:creationId xmlns:a16="http://schemas.microsoft.com/office/drawing/2014/main" id="{71C0E0FC-B5A1-E542-A619-DD86FA525888}"/>
                  </a:ext>
                </a:extLst>
              </p:cNvPr>
              <p:cNvGrpSpPr/>
              <p:nvPr/>
            </p:nvGrpSpPr>
            <p:grpSpPr>
              <a:xfrm>
                <a:off x="1614912" y="21045412"/>
                <a:ext cx="10085539" cy="4473073"/>
                <a:chOff x="1614912" y="21045412"/>
                <a:chExt cx="10085539" cy="4473073"/>
              </a:xfrm>
            </p:grpSpPr>
            <p:sp>
              <p:nvSpPr>
                <p:cNvPr id="290" name="TextBox 289">
                  <a:extLst>
                    <a:ext uri="{FF2B5EF4-FFF2-40B4-BE49-F238E27FC236}">
                      <a16:creationId xmlns:a16="http://schemas.microsoft.com/office/drawing/2014/main" id="{8943FE6F-F3CD-3C4A-B5CA-CAEAE5BE0651}"/>
                    </a:ext>
                  </a:extLst>
                </p:cNvPr>
                <p:cNvSpPr txBox="1"/>
                <p:nvPr/>
              </p:nvSpPr>
              <p:spPr>
                <a:xfrm>
                  <a:off x="2288230" y="25045025"/>
                  <a:ext cx="8790017" cy="473460"/>
                </a:xfrm>
                <a:prstGeom prst="rect">
                  <a:avLst/>
                </a:prstGeom>
                <a:solidFill>
                  <a:srgbClr val="C6E0B5"/>
                </a:solidFill>
                <a:ln>
                  <a:solidFill>
                    <a:schemeClr val="tx1">
                      <a:lumMod val="75000"/>
                      <a:lumOff val="25000"/>
                    </a:schemeClr>
                  </a:solidFill>
                </a:ln>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PCA Analysis</a:t>
                  </a:r>
                </a:p>
              </p:txBody>
            </p:sp>
            <p:grpSp>
              <p:nvGrpSpPr>
                <p:cNvPr id="291" name="Group 290">
                  <a:extLst>
                    <a:ext uri="{FF2B5EF4-FFF2-40B4-BE49-F238E27FC236}">
                      <a16:creationId xmlns:a16="http://schemas.microsoft.com/office/drawing/2014/main" id="{CC43D69A-7A70-B04F-94A1-987D2589C4B5}"/>
                    </a:ext>
                  </a:extLst>
                </p:cNvPr>
                <p:cNvGrpSpPr/>
                <p:nvPr/>
              </p:nvGrpSpPr>
              <p:grpSpPr>
                <a:xfrm>
                  <a:off x="1614912" y="21045412"/>
                  <a:ext cx="10085539" cy="3743593"/>
                  <a:chOff x="1614912" y="21045412"/>
                  <a:chExt cx="10085539" cy="3743593"/>
                </a:xfrm>
              </p:grpSpPr>
              <p:grpSp>
                <p:nvGrpSpPr>
                  <p:cNvPr id="292" name="Group 291">
                    <a:extLst>
                      <a:ext uri="{FF2B5EF4-FFF2-40B4-BE49-F238E27FC236}">
                        <a16:creationId xmlns:a16="http://schemas.microsoft.com/office/drawing/2014/main" id="{5310D0E0-437A-5F41-9D80-AD4C7D170A39}"/>
                      </a:ext>
                    </a:extLst>
                  </p:cNvPr>
                  <p:cNvGrpSpPr/>
                  <p:nvPr/>
                </p:nvGrpSpPr>
                <p:grpSpPr>
                  <a:xfrm>
                    <a:off x="1614912" y="21045412"/>
                    <a:ext cx="3857946" cy="3701850"/>
                    <a:chOff x="1614912" y="21045412"/>
                    <a:chExt cx="3857946" cy="3701850"/>
                  </a:xfrm>
                </p:grpSpPr>
                <p:cxnSp>
                  <p:nvCxnSpPr>
                    <p:cNvPr id="330" name="Straight Arrow Connector 329">
                      <a:extLst>
                        <a:ext uri="{FF2B5EF4-FFF2-40B4-BE49-F238E27FC236}">
                          <a16:creationId xmlns:a16="http://schemas.microsoft.com/office/drawing/2014/main" id="{CCB4105A-F2C1-694D-A5AA-AA73AE4A557C}"/>
                        </a:ext>
                      </a:extLst>
                    </p:cNvPr>
                    <p:cNvCxnSpPr>
                      <a:cxnSpLocks/>
                    </p:cNvCxnSpPr>
                    <p:nvPr/>
                  </p:nvCxnSpPr>
                  <p:spPr>
                    <a:xfrm>
                      <a:off x="2495338" y="21895061"/>
                      <a:ext cx="0" cy="1641035"/>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331" name="Group 330">
                      <a:extLst>
                        <a:ext uri="{FF2B5EF4-FFF2-40B4-BE49-F238E27FC236}">
                          <a16:creationId xmlns:a16="http://schemas.microsoft.com/office/drawing/2014/main" id="{0683C4D0-F017-4443-83B5-8F7822E9ED11}"/>
                        </a:ext>
                      </a:extLst>
                    </p:cNvPr>
                    <p:cNvGrpSpPr/>
                    <p:nvPr/>
                  </p:nvGrpSpPr>
                  <p:grpSpPr>
                    <a:xfrm>
                      <a:off x="4132873" y="23585335"/>
                      <a:ext cx="1339985" cy="1161927"/>
                      <a:chOff x="3916182" y="23712889"/>
                      <a:chExt cx="1339985" cy="1242773"/>
                    </a:xfrm>
                  </p:grpSpPr>
                  <p:grpSp>
                    <p:nvGrpSpPr>
                      <p:cNvPr id="345" name="Group 344">
                        <a:extLst>
                          <a:ext uri="{FF2B5EF4-FFF2-40B4-BE49-F238E27FC236}">
                            <a16:creationId xmlns:a16="http://schemas.microsoft.com/office/drawing/2014/main" id="{A38F0FAE-A993-F041-85FB-A857EE5131C9}"/>
                          </a:ext>
                        </a:extLst>
                      </p:cNvPr>
                      <p:cNvGrpSpPr/>
                      <p:nvPr/>
                    </p:nvGrpSpPr>
                    <p:grpSpPr>
                      <a:xfrm>
                        <a:off x="3916182" y="23712889"/>
                        <a:ext cx="1140762" cy="1242773"/>
                        <a:chOff x="4130145" y="2944831"/>
                        <a:chExt cx="817421" cy="814648"/>
                      </a:xfrm>
                    </p:grpSpPr>
                    <p:grpSp>
                      <p:nvGrpSpPr>
                        <p:cNvPr id="347" name="Group 346">
                          <a:extLst>
                            <a:ext uri="{FF2B5EF4-FFF2-40B4-BE49-F238E27FC236}">
                              <a16:creationId xmlns:a16="http://schemas.microsoft.com/office/drawing/2014/main" id="{C491ABAA-B85C-2B4A-ABC7-6C4E6F9ACEEF}"/>
                            </a:ext>
                          </a:extLst>
                        </p:cNvPr>
                        <p:cNvGrpSpPr/>
                        <p:nvPr/>
                      </p:nvGrpSpPr>
                      <p:grpSpPr>
                        <a:xfrm>
                          <a:off x="4130145" y="2944831"/>
                          <a:ext cx="817421" cy="814648"/>
                          <a:chOff x="4130145" y="2944831"/>
                          <a:chExt cx="817421" cy="814648"/>
                        </a:xfrm>
                      </p:grpSpPr>
                      <p:sp>
                        <p:nvSpPr>
                          <p:cNvPr id="349" name="Rounded Rectangle 348">
                            <a:extLst>
                              <a:ext uri="{FF2B5EF4-FFF2-40B4-BE49-F238E27FC236}">
                                <a16:creationId xmlns:a16="http://schemas.microsoft.com/office/drawing/2014/main" id="{23B9F302-2A4E-AF46-991C-95F741FC444F}"/>
                              </a:ext>
                            </a:extLst>
                          </p:cNvPr>
                          <p:cNvSpPr/>
                          <p:nvPr/>
                        </p:nvSpPr>
                        <p:spPr>
                          <a:xfrm>
                            <a:off x="4130145" y="2944831"/>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0" name="Rounded Rectangle 349">
                            <a:extLst>
                              <a:ext uri="{FF2B5EF4-FFF2-40B4-BE49-F238E27FC236}">
                                <a16:creationId xmlns:a16="http://schemas.microsoft.com/office/drawing/2014/main" id="{EAA21563-5A8A-3C48-82CA-67F20695FF14}"/>
                              </a:ext>
                            </a:extLst>
                          </p:cNvPr>
                          <p:cNvSpPr/>
                          <p:nvPr/>
                        </p:nvSpPr>
                        <p:spPr>
                          <a:xfrm>
                            <a:off x="4178636" y="2993322"/>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1" name="Rounded Rectangle 350">
                            <a:extLst>
                              <a:ext uri="{FF2B5EF4-FFF2-40B4-BE49-F238E27FC236}">
                                <a16:creationId xmlns:a16="http://schemas.microsoft.com/office/drawing/2014/main" id="{506BF2F6-D320-4545-84CA-2BE6594EBE82}"/>
                              </a:ext>
                            </a:extLst>
                          </p:cNvPr>
                          <p:cNvSpPr/>
                          <p:nvPr/>
                        </p:nvSpPr>
                        <p:spPr>
                          <a:xfrm>
                            <a:off x="4230592" y="3041813"/>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52" name="Rounded Rectangle 351">
                            <a:extLst>
                              <a:ext uri="{FF2B5EF4-FFF2-40B4-BE49-F238E27FC236}">
                                <a16:creationId xmlns:a16="http://schemas.microsoft.com/office/drawing/2014/main" id="{123916F6-974A-3A4C-B5D1-1A5A6C92F7D0}"/>
                              </a:ext>
                            </a:extLst>
                          </p:cNvPr>
                          <p:cNvSpPr/>
                          <p:nvPr/>
                        </p:nvSpPr>
                        <p:spPr>
                          <a:xfrm>
                            <a:off x="4282548" y="3094461"/>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48" name="TextBox 347">
                          <a:extLst>
                            <a:ext uri="{FF2B5EF4-FFF2-40B4-BE49-F238E27FC236}">
                              <a16:creationId xmlns:a16="http://schemas.microsoft.com/office/drawing/2014/main" id="{91F8A74A-597B-D348-B19E-F7C6672F0675}"/>
                            </a:ext>
                          </a:extLst>
                        </p:cNvPr>
                        <p:cNvSpPr txBox="1"/>
                        <p:nvPr/>
                      </p:nvSpPr>
                      <p:spPr>
                        <a:xfrm>
                          <a:off x="4309021" y="3190862"/>
                          <a:ext cx="635079" cy="282450"/>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SMA</a:t>
                          </a:r>
                        </a:p>
                      </p:txBody>
                    </p:sp>
                  </p:grpSp>
                  <p:sp>
                    <p:nvSpPr>
                      <p:cNvPr id="346" name="TextBox 345">
                        <a:extLst>
                          <a:ext uri="{FF2B5EF4-FFF2-40B4-BE49-F238E27FC236}">
                            <a16:creationId xmlns:a16="http://schemas.microsoft.com/office/drawing/2014/main" id="{397D0182-B29F-D644-B46A-CED8021A8E2F}"/>
                          </a:ext>
                        </a:extLst>
                      </p:cNvPr>
                      <p:cNvSpPr txBox="1"/>
                      <p:nvPr/>
                    </p:nvSpPr>
                    <p:spPr>
                      <a:xfrm>
                        <a:off x="4023003" y="24493045"/>
                        <a:ext cx="1233164" cy="400109"/>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monthly</a:t>
                        </a:r>
                      </a:p>
                    </p:txBody>
                  </p:sp>
                </p:grpSp>
                <p:grpSp>
                  <p:nvGrpSpPr>
                    <p:cNvPr id="332" name="Group 331">
                      <a:extLst>
                        <a:ext uri="{FF2B5EF4-FFF2-40B4-BE49-F238E27FC236}">
                          <a16:creationId xmlns:a16="http://schemas.microsoft.com/office/drawing/2014/main" id="{67975BB2-3C1B-554A-8E5F-1D3B8B7D736B}"/>
                        </a:ext>
                      </a:extLst>
                    </p:cNvPr>
                    <p:cNvGrpSpPr/>
                    <p:nvPr/>
                  </p:nvGrpSpPr>
                  <p:grpSpPr>
                    <a:xfrm>
                      <a:off x="1614912" y="21045412"/>
                      <a:ext cx="3796042" cy="849649"/>
                      <a:chOff x="2711816" y="1236317"/>
                      <a:chExt cx="2776434" cy="556952"/>
                    </a:xfrm>
                  </p:grpSpPr>
                  <p:sp>
                    <p:nvSpPr>
                      <p:cNvPr id="343" name="Rectangle 342">
                        <a:extLst>
                          <a:ext uri="{FF2B5EF4-FFF2-40B4-BE49-F238E27FC236}">
                            <a16:creationId xmlns:a16="http://schemas.microsoft.com/office/drawing/2014/main" id="{8F8005D2-BDE3-014F-A86F-F7F9DDE50F6F}"/>
                          </a:ext>
                        </a:extLst>
                      </p:cNvPr>
                      <p:cNvSpPr/>
                      <p:nvPr/>
                    </p:nvSpPr>
                    <p:spPr>
                      <a:xfrm>
                        <a:off x="2711816" y="1236317"/>
                        <a:ext cx="2776434" cy="556952"/>
                      </a:xfrm>
                      <a:prstGeom prst="rect">
                        <a:avLst/>
                      </a:prstGeom>
                      <a:solidFill>
                        <a:schemeClr val="accent6">
                          <a:lumMod val="40000"/>
                          <a:lumOff val="60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lumMod val="75000"/>
                              <a:lumOff val="25000"/>
                            </a:schemeClr>
                          </a:solidFill>
                        </a:endParaRPr>
                      </a:p>
                    </p:txBody>
                  </p:sp>
                  <p:sp>
                    <p:nvSpPr>
                      <p:cNvPr id="344" name="TextBox 343">
                        <a:extLst>
                          <a:ext uri="{FF2B5EF4-FFF2-40B4-BE49-F238E27FC236}">
                            <a16:creationId xmlns:a16="http://schemas.microsoft.com/office/drawing/2014/main" id="{FE282C89-5E11-1345-8CB7-6FBFA8D6C540}"/>
                          </a:ext>
                        </a:extLst>
                      </p:cNvPr>
                      <p:cNvSpPr txBox="1"/>
                      <p:nvPr/>
                    </p:nvSpPr>
                    <p:spPr>
                      <a:xfrm>
                        <a:off x="2711816" y="1345516"/>
                        <a:ext cx="2776434" cy="282450"/>
                      </a:xfrm>
                      <a:prstGeom prst="rect">
                        <a:avLst/>
                      </a:prstGeom>
                      <a:noFill/>
                      <a:ln>
                        <a:noFill/>
                      </a:ln>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RHEAS Model</a:t>
                        </a:r>
                      </a:p>
                    </p:txBody>
                  </p:sp>
                </p:grpSp>
                <p:cxnSp>
                  <p:nvCxnSpPr>
                    <p:cNvPr id="333" name="Straight Arrow Connector 332">
                      <a:extLst>
                        <a:ext uri="{FF2B5EF4-FFF2-40B4-BE49-F238E27FC236}">
                          <a16:creationId xmlns:a16="http://schemas.microsoft.com/office/drawing/2014/main" id="{0492DB3C-48AC-3044-9463-922CC66DB3CE}"/>
                        </a:ext>
                      </a:extLst>
                    </p:cNvPr>
                    <p:cNvCxnSpPr>
                      <a:cxnSpLocks/>
                    </p:cNvCxnSpPr>
                    <p:nvPr/>
                  </p:nvCxnSpPr>
                  <p:spPr>
                    <a:xfrm>
                      <a:off x="4704381" y="21895061"/>
                      <a:ext cx="0" cy="1641035"/>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334" name="Group 333">
                      <a:extLst>
                        <a:ext uri="{FF2B5EF4-FFF2-40B4-BE49-F238E27FC236}">
                          <a16:creationId xmlns:a16="http://schemas.microsoft.com/office/drawing/2014/main" id="{A3BEFA8C-2A96-2749-91E5-701E92CF5F90}"/>
                        </a:ext>
                      </a:extLst>
                    </p:cNvPr>
                    <p:cNvGrpSpPr/>
                    <p:nvPr/>
                  </p:nvGrpSpPr>
                  <p:grpSpPr>
                    <a:xfrm>
                      <a:off x="2006581" y="23577204"/>
                      <a:ext cx="1334911" cy="1161927"/>
                      <a:chOff x="3916182" y="23712889"/>
                      <a:chExt cx="1334911" cy="1242773"/>
                    </a:xfrm>
                  </p:grpSpPr>
                  <p:grpSp>
                    <p:nvGrpSpPr>
                      <p:cNvPr id="335" name="Group 334">
                        <a:extLst>
                          <a:ext uri="{FF2B5EF4-FFF2-40B4-BE49-F238E27FC236}">
                            <a16:creationId xmlns:a16="http://schemas.microsoft.com/office/drawing/2014/main" id="{462D3919-7375-9743-9CE2-C71E3A8C3FCA}"/>
                          </a:ext>
                        </a:extLst>
                      </p:cNvPr>
                      <p:cNvGrpSpPr/>
                      <p:nvPr/>
                    </p:nvGrpSpPr>
                    <p:grpSpPr>
                      <a:xfrm>
                        <a:off x="3916182" y="23712889"/>
                        <a:ext cx="1140762" cy="1242773"/>
                        <a:chOff x="4130145" y="2944831"/>
                        <a:chExt cx="817421" cy="814648"/>
                      </a:xfrm>
                    </p:grpSpPr>
                    <p:grpSp>
                      <p:nvGrpSpPr>
                        <p:cNvPr id="337" name="Group 336">
                          <a:extLst>
                            <a:ext uri="{FF2B5EF4-FFF2-40B4-BE49-F238E27FC236}">
                              <a16:creationId xmlns:a16="http://schemas.microsoft.com/office/drawing/2014/main" id="{0F2F32DB-E180-694E-9466-02CF6CCD93E8}"/>
                            </a:ext>
                          </a:extLst>
                        </p:cNvPr>
                        <p:cNvGrpSpPr/>
                        <p:nvPr/>
                      </p:nvGrpSpPr>
                      <p:grpSpPr>
                        <a:xfrm>
                          <a:off x="4130145" y="2944831"/>
                          <a:ext cx="817421" cy="814648"/>
                          <a:chOff x="4130145" y="2944831"/>
                          <a:chExt cx="817421" cy="814648"/>
                        </a:xfrm>
                      </p:grpSpPr>
                      <p:sp>
                        <p:nvSpPr>
                          <p:cNvPr id="339" name="Rounded Rectangle 338">
                            <a:extLst>
                              <a:ext uri="{FF2B5EF4-FFF2-40B4-BE49-F238E27FC236}">
                                <a16:creationId xmlns:a16="http://schemas.microsoft.com/office/drawing/2014/main" id="{EBF72E6E-F1E1-7641-87F3-4BA0C076068C}"/>
                              </a:ext>
                            </a:extLst>
                          </p:cNvPr>
                          <p:cNvSpPr/>
                          <p:nvPr/>
                        </p:nvSpPr>
                        <p:spPr>
                          <a:xfrm>
                            <a:off x="4130145" y="2944831"/>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40" name="Rounded Rectangle 339">
                            <a:extLst>
                              <a:ext uri="{FF2B5EF4-FFF2-40B4-BE49-F238E27FC236}">
                                <a16:creationId xmlns:a16="http://schemas.microsoft.com/office/drawing/2014/main" id="{31E0C73E-A690-BC43-B29A-ECD25CF0D1D5}"/>
                              </a:ext>
                            </a:extLst>
                          </p:cNvPr>
                          <p:cNvSpPr/>
                          <p:nvPr/>
                        </p:nvSpPr>
                        <p:spPr>
                          <a:xfrm>
                            <a:off x="4178636" y="2993322"/>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41" name="Rounded Rectangle 340">
                            <a:extLst>
                              <a:ext uri="{FF2B5EF4-FFF2-40B4-BE49-F238E27FC236}">
                                <a16:creationId xmlns:a16="http://schemas.microsoft.com/office/drawing/2014/main" id="{DA75F625-C89B-A947-B36A-B4E9CC34B878}"/>
                              </a:ext>
                            </a:extLst>
                          </p:cNvPr>
                          <p:cNvSpPr/>
                          <p:nvPr/>
                        </p:nvSpPr>
                        <p:spPr>
                          <a:xfrm>
                            <a:off x="4230592" y="3041813"/>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42" name="Rounded Rectangle 341">
                            <a:extLst>
                              <a:ext uri="{FF2B5EF4-FFF2-40B4-BE49-F238E27FC236}">
                                <a16:creationId xmlns:a16="http://schemas.microsoft.com/office/drawing/2014/main" id="{C349BBBD-95A0-704F-8B2C-F6836FABBCA0}"/>
                              </a:ext>
                            </a:extLst>
                          </p:cNvPr>
                          <p:cNvSpPr/>
                          <p:nvPr/>
                        </p:nvSpPr>
                        <p:spPr>
                          <a:xfrm>
                            <a:off x="4282548" y="3094461"/>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38" name="TextBox 337">
                          <a:extLst>
                            <a:ext uri="{FF2B5EF4-FFF2-40B4-BE49-F238E27FC236}">
                              <a16:creationId xmlns:a16="http://schemas.microsoft.com/office/drawing/2014/main" id="{9CA3F317-EAF9-1443-8EAC-437FEA0F5138}"/>
                            </a:ext>
                          </a:extLst>
                        </p:cNvPr>
                        <p:cNvSpPr txBox="1"/>
                        <p:nvPr/>
                      </p:nvSpPr>
                      <p:spPr>
                        <a:xfrm>
                          <a:off x="4309021" y="3190862"/>
                          <a:ext cx="635079" cy="302103"/>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SPI</a:t>
                          </a:r>
                        </a:p>
                      </p:txBody>
                    </p:sp>
                  </p:grpSp>
                  <p:sp>
                    <p:nvSpPr>
                      <p:cNvPr id="336" name="TextBox 335">
                        <a:extLst>
                          <a:ext uri="{FF2B5EF4-FFF2-40B4-BE49-F238E27FC236}">
                            <a16:creationId xmlns:a16="http://schemas.microsoft.com/office/drawing/2014/main" id="{D836C33A-FB01-4543-963D-EAA8FE0519CD}"/>
                          </a:ext>
                        </a:extLst>
                      </p:cNvPr>
                      <p:cNvSpPr txBox="1"/>
                      <p:nvPr/>
                    </p:nvSpPr>
                    <p:spPr>
                      <a:xfrm>
                        <a:off x="4017929" y="24475237"/>
                        <a:ext cx="1233164" cy="400109"/>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monthly</a:t>
                        </a:r>
                      </a:p>
                    </p:txBody>
                  </p:sp>
                </p:grpSp>
              </p:grpSp>
              <p:grpSp>
                <p:nvGrpSpPr>
                  <p:cNvPr id="294" name="Group 293">
                    <a:extLst>
                      <a:ext uri="{FF2B5EF4-FFF2-40B4-BE49-F238E27FC236}">
                        <a16:creationId xmlns:a16="http://schemas.microsoft.com/office/drawing/2014/main" id="{CF95BFB1-0A2A-A040-919C-BE72636EE07D}"/>
                      </a:ext>
                    </a:extLst>
                  </p:cNvPr>
                  <p:cNvGrpSpPr/>
                  <p:nvPr/>
                </p:nvGrpSpPr>
                <p:grpSpPr>
                  <a:xfrm>
                    <a:off x="6230792" y="21048834"/>
                    <a:ext cx="2333307" cy="3740171"/>
                    <a:chOff x="6230792" y="21048834"/>
                    <a:chExt cx="2333307" cy="3740171"/>
                  </a:xfrm>
                </p:grpSpPr>
                <p:cxnSp>
                  <p:nvCxnSpPr>
                    <p:cNvPr id="309" name="Straight Arrow Connector 308">
                      <a:extLst>
                        <a:ext uri="{FF2B5EF4-FFF2-40B4-BE49-F238E27FC236}">
                          <a16:creationId xmlns:a16="http://schemas.microsoft.com/office/drawing/2014/main" id="{446B2EAC-D1A8-1D4B-B54C-35574DF742EC}"/>
                        </a:ext>
                      </a:extLst>
                    </p:cNvPr>
                    <p:cNvCxnSpPr>
                      <a:cxnSpLocks/>
                    </p:cNvCxnSpPr>
                    <p:nvPr/>
                  </p:nvCxnSpPr>
                  <p:spPr>
                    <a:xfrm>
                      <a:off x="7416218" y="23342976"/>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310" name="Group 309">
                      <a:extLst>
                        <a:ext uri="{FF2B5EF4-FFF2-40B4-BE49-F238E27FC236}">
                          <a16:creationId xmlns:a16="http://schemas.microsoft.com/office/drawing/2014/main" id="{944A1061-91CB-2D4A-9142-22E65FA61150}"/>
                        </a:ext>
                      </a:extLst>
                    </p:cNvPr>
                    <p:cNvGrpSpPr/>
                    <p:nvPr/>
                  </p:nvGrpSpPr>
                  <p:grpSpPr>
                    <a:xfrm>
                      <a:off x="6230792" y="21048834"/>
                      <a:ext cx="2333307" cy="849531"/>
                      <a:chOff x="5593726" y="1232559"/>
                      <a:chExt cx="1212290" cy="567848"/>
                    </a:xfrm>
                  </p:grpSpPr>
                  <p:sp>
                    <p:nvSpPr>
                      <p:cNvPr id="328" name="Rectangle 327">
                        <a:extLst>
                          <a:ext uri="{FF2B5EF4-FFF2-40B4-BE49-F238E27FC236}">
                            <a16:creationId xmlns:a16="http://schemas.microsoft.com/office/drawing/2014/main" id="{F34A9866-10AF-794D-A1B7-05A305B4CDA0}"/>
                          </a:ext>
                        </a:extLst>
                      </p:cNvPr>
                      <p:cNvSpPr/>
                      <p:nvPr/>
                    </p:nvSpPr>
                    <p:spPr>
                      <a:xfrm>
                        <a:off x="5593726" y="1232559"/>
                        <a:ext cx="1203565" cy="567848"/>
                      </a:xfrm>
                      <a:prstGeom prst="rect">
                        <a:avLst/>
                      </a:prstGeom>
                      <a:solidFill>
                        <a:schemeClr val="accent6">
                          <a:lumMod val="40000"/>
                          <a:lumOff val="60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9" name="TextBox 328">
                        <a:extLst>
                          <a:ext uri="{FF2B5EF4-FFF2-40B4-BE49-F238E27FC236}">
                            <a16:creationId xmlns:a16="http://schemas.microsoft.com/office/drawing/2014/main" id="{C4CA8FDE-9E16-A445-BEEE-C8EA6FF96571}"/>
                          </a:ext>
                        </a:extLst>
                      </p:cNvPr>
                      <p:cNvSpPr txBox="1"/>
                      <p:nvPr/>
                    </p:nvSpPr>
                    <p:spPr>
                      <a:xfrm>
                        <a:off x="5594417" y="1348503"/>
                        <a:ext cx="1211599" cy="282450"/>
                      </a:xfrm>
                      <a:prstGeom prst="rect">
                        <a:avLst/>
                      </a:prstGeom>
                      <a:noFill/>
                      <a:ln>
                        <a:noFill/>
                      </a:ln>
                    </p:spPr>
                    <p:txBody>
                      <a:bodyPr wrap="square" rtlCol="0">
                        <a:spAutoFit/>
                      </a:bodyPr>
                      <a:lstStyle/>
                      <a:p>
                        <a:pPr algn="ctr"/>
                        <a:r>
                          <a:rPr lang="en-US" sz="2200" dirty="0" err="1">
                            <a:solidFill>
                              <a:schemeClr val="tx1">
                                <a:lumMod val="75000"/>
                                <a:lumOff val="25000"/>
                              </a:schemeClr>
                            </a:solidFill>
                            <a:latin typeface="Garamond" panose="02020404030301010803" pitchFamily="18" charset="0"/>
                          </a:rPr>
                          <a:t>AppEEARS</a:t>
                        </a:r>
                        <a:endParaRPr lang="en-US" sz="2200" dirty="0">
                          <a:solidFill>
                            <a:schemeClr val="tx1">
                              <a:lumMod val="75000"/>
                              <a:lumOff val="25000"/>
                            </a:schemeClr>
                          </a:solidFill>
                          <a:latin typeface="Garamond" panose="02020404030301010803" pitchFamily="18" charset="0"/>
                        </a:endParaRPr>
                      </a:p>
                    </p:txBody>
                  </p:sp>
                </p:grpSp>
                <p:cxnSp>
                  <p:nvCxnSpPr>
                    <p:cNvPr id="311" name="Straight Arrow Connector 310">
                      <a:extLst>
                        <a:ext uri="{FF2B5EF4-FFF2-40B4-BE49-F238E27FC236}">
                          <a16:creationId xmlns:a16="http://schemas.microsoft.com/office/drawing/2014/main" id="{410584EE-9E73-5B42-8D13-81FCC3E59B09}"/>
                        </a:ext>
                      </a:extLst>
                    </p:cNvPr>
                    <p:cNvCxnSpPr>
                      <a:cxnSpLocks/>
                    </p:cNvCxnSpPr>
                    <p:nvPr/>
                  </p:nvCxnSpPr>
                  <p:spPr>
                    <a:xfrm>
                      <a:off x="7397955" y="21912859"/>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312" name="Group 311">
                      <a:extLst>
                        <a:ext uri="{FF2B5EF4-FFF2-40B4-BE49-F238E27FC236}">
                          <a16:creationId xmlns:a16="http://schemas.microsoft.com/office/drawing/2014/main" id="{CFD705DE-DDB5-DB46-815E-1095E36784DE}"/>
                        </a:ext>
                      </a:extLst>
                    </p:cNvPr>
                    <p:cNvGrpSpPr/>
                    <p:nvPr/>
                  </p:nvGrpSpPr>
                  <p:grpSpPr>
                    <a:xfrm>
                      <a:off x="6847775" y="22165723"/>
                      <a:ext cx="1140762" cy="1161927"/>
                      <a:chOff x="4130145" y="2944831"/>
                      <a:chExt cx="817421" cy="814648"/>
                    </a:xfrm>
                  </p:grpSpPr>
                  <p:grpSp>
                    <p:nvGrpSpPr>
                      <p:cNvPr id="322" name="Group 321">
                        <a:extLst>
                          <a:ext uri="{FF2B5EF4-FFF2-40B4-BE49-F238E27FC236}">
                            <a16:creationId xmlns:a16="http://schemas.microsoft.com/office/drawing/2014/main" id="{2581A0B7-E447-2A4B-A926-54091DE833A9}"/>
                          </a:ext>
                        </a:extLst>
                      </p:cNvPr>
                      <p:cNvGrpSpPr/>
                      <p:nvPr/>
                    </p:nvGrpSpPr>
                    <p:grpSpPr>
                      <a:xfrm>
                        <a:off x="4130145" y="2944831"/>
                        <a:ext cx="817421" cy="814648"/>
                        <a:chOff x="4130145" y="2944831"/>
                        <a:chExt cx="817421" cy="814648"/>
                      </a:xfrm>
                    </p:grpSpPr>
                    <p:sp>
                      <p:nvSpPr>
                        <p:cNvPr id="324" name="Rounded Rectangle 323">
                          <a:extLst>
                            <a:ext uri="{FF2B5EF4-FFF2-40B4-BE49-F238E27FC236}">
                              <a16:creationId xmlns:a16="http://schemas.microsoft.com/office/drawing/2014/main" id="{7439D5AE-4253-E54A-96B6-2A12BADE5179}"/>
                            </a:ext>
                          </a:extLst>
                        </p:cNvPr>
                        <p:cNvSpPr/>
                        <p:nvPr/>
                      </p:nvSpPr>
                      <p:spPr>
                        <a:xfrm>
                          <a:off x="4130145" y="2944831"/>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5" name="Rounded Rectangle 324">
                          <a:extLst>
                            <a:ext uri="{FF2B5EF4-FFF2-40B4-BE49-F238E27FC236}">
                              <a16:creationId xmlns:a16="http://schemas.microsoft.com/office/drawing/2014/main" id="{DE0D6B70-BA70-934F-8AA0-0C56B04973CD}"/>
                            </a:ext>
                          </a:extLst>
                        </p:cNvPr>
                        <p:cNvSpPr/>
                        <p:nvPr/>
                      </p:nvSpPr>
                      <p:spPr>
                        <a:xfrm>
                          <a:off x="4178636" y="2993322"/>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6" name="Rounded Rectangle 325">
                          <a:extLst>
                            <a:ext uri="{FF2B5EF4-FFF2-40B4-BE49-F238E27FC236}">
                              <a16:creationId xmlns:a16="http://schemas.microsoft.com/office/drawing/2014/main" id="{520948FD-5894-C342-B2D0-FD85C15B020E}"/>
                            </a:ext>
                          </a:extLst>
                        </p:cNvPr>
                        <p:cNvSpPr/>
                        <p:nvPr/>
                      </p:nvSpPr>
                      <p:spPr>
                        <a:xfrm>
                          <a:off x="4230592" y="3041813"/>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7" name="Rounded Rectangle 326">
                          <a:extLst>
                            <a:ext uri="{FF2B5EF4-FFF2-40B4-BE49-F238E27FC236}">
                              <a16:creationId xmlns:a16="http://schemas.microsoft.com/office/drawing/2014/main" id="{66EA6F7E-825E-2B45-AEDE-F6E4F1D93992}"/>
                            </a:ext>
                          </a:extLst>
                        </p:cNvPr>
                        <p:cNvSpPr/>
                        <p:nvPr/>
                      </p:nvSpPr>
                      <p:spPr>
                        <a:xfrm>
                          <a:off x="4282548" y="3094461"/>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23" name="TextBox 322">
                        <a:extLst>
                          <a:ext uri="{FF2B5EF4-FFF2-40B4-BE49-F238E27FC236}">
                            <a16:creationId xmlns:a16="http://schemas.microsoft.com/office/drawing/2014/main" id="{A6716A96-EBB8-A74E-B8D4-B422A4CBDD60}"/>
                          </a:ext>
                        </a:extLst>
                      </p:cNvPr>
                      <p:cNvSpPr txBox="1"/>
                      <p:nvPr/>
                    </p:nvSpPr>
                    <p:spPr>
                      <a:xfrm>
                        <a:off x="4257996" y="3267794"/>
                        <a:ext cx="686104" cy="302103"/>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NDVI</a:t>
                        </a:r>
                      </a:p>
                    </p:txBody>
                  </p:sp>
                </p:grpSp>
                <p:grpSp>
                  <p:nvGrpSpPr>
                    <p:cNvPr id="313" name="Group 312">
                      <a:extLst>
                        <a:ext uri="{FF2B5EF4-FFF2-40B4-BE49-F238E27FC236}">
                          <a16:creationId xmlns:a16="http://schemas.microsoft.com/office/drawing/2014/main" id="{774BA79A-35E4-2F45-83F0-8A0FB22D4736}"/>
                        </a:ext>
                      </a:extLst>
                    </p:cNvPr>
                    <p:cNvGrpSpPr/>
                    <p:nvPr/>
                  </p:nvGrpSpPr>
                  <p:grpSpPr>
                    <a:xfrm>
                      <a:off x="6869167" y="23627078"/>
                      <a:ext cx="1322763" cy="1161927"/>
                      <a:chOff x="3916182" y="23712889"/>
                      <a:chExt cx="1322763" cy="1242773"/>
                    </a:xfrm>
                  </p:grpSpPr>
                  <p:grpSp>
                    <p:nvGrpSpPr>
                      <p:cNvPr id="314" name="Group 313">
                        <a:extLst>
                          <a:ext uri="{FF2B5EF4-FFF2-40B4-BE49-F238E27FC236}">
                            <a16:creationId xmlns:a16="http://schemas.microsoft.com/office/drawing/2014/main" id="{A53FAAFF-51F7-5F4B-9132-3D6DA472894D}"/>
                          </a:ext>
                        </a:extLst>
                      </p:cNvPr>
                      <p:cNvGrpSpPr/>
                      <p:nvPr/>
                    </p:nvGrpSpPr>
                    <p:grpSpPr>
                      <a:xfrm>
                        <a:off x="3916182" y="23712889"/>
                        <a:ext cx="1140762" cy="1242773"/>
                        <a:chOff x="4130145" y="2944831"/>
                        <a:chExt cx="817421" cy="814648"/>
                      </a:xfrm>
                    </p:grpSpPr>
                    <p:grpSp>
                      <p:nvGrpSpPr>
                        <p:cNvPr id="316" name="Group 315">
                          <a:extLst>
                            <a:ext uri="{FF2B5EF4-FFF2-40B4-BE49-F238E27FC236}">
                              <a16:creationId xmlns:a16="http://schemas.microsoft.com/office/drawing/2014/main" id="{3B3661A3-AED5-054F-BD7F-3A229DF2F57F}"/>
                            </a:ext>
                          </a:extLst>
                        </p:cNvPr>
                        <p:cNvGrpSpPr/>
                        <p:nvPr/>
                      </p:nvGrpSpPr>
                      <p:grpSpPr>
                        <a:xfrm>
                          <a:off x="4130145" y="2944831"/>
                          <a:ext cx="817421" cy="814648"/>
                          <a:chOff x="4130145" y="2944831"/>
                          <a:chExt cx="817421" cy="814648"/>
                        </a:xfrm>
                      </p:grpSpPr>
                      <p:sp>
                        <p:nvSpPr>
                          <p:cNvPr id="318" name="Rounded Rectangle 317">
                            <a:extLst>
                              <a:ext uri="{FF2B5EF4-FFF2-40B4-BE49-F238E27FC236}">
                                <a16:creationId xmlns:a16="http://schemas.microsoft.com/office/drawing/2014/main" id="{BF22B8F8-1477-5F44-9CA6-226D8DE69B99}"/>
                              </a:ext>
                            </a:extLst>
                          </p:cNvPr>
                          <p:cNvSpPr/>
                          <p:nvPr/>
                        </p:nvSpPr>
                        <p:spPr>
                          <a:xfrm>
                            <a:off x="4130145" y="2944831"/>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19" name="Rounded Rectangle 318">
                            <a:extLst>
                              <a:ext uri="{FF2B5EF4-FFF2-40B4-BE49-F238E27FC236}">
                                <a16:creationId xmlns:a16="http://schemas.microsoft.com/office/drawing/2014/main" id="{BB0D4CA0-34C3-3F4C-BD03-A194DD012CD4}"/>
                              </a:ext>
                            </a:extLst>
                          </p:cNvPr>
                          <p:cNvSpPr/>
                          <p:nvPr/>
                        </p:nvSpPr>
                        <p:spPr>
                          <a:xfrm>
                            <a:off x="4178636" y="2993322"/>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0" name="Rounded Rectangle 319">
                            <a:extLst>
                              <a:ext uri="{FF2B5EF4-FFF2-40B4-BE49-F238E27FC236}">
                                <a16:creationId xmlns:a16="http://schemas.microsoft.com/office/drawing/2014/main" id="{1C9FAC26-61E6-E343-A65F-C8DB22217C78}"/>
                              </a:ext>
                            </a:extLst>
                          </p:cNvPr>
                          <p:cNvSpPr/>
                          <p:nvPr/>
                        </p:nvSpPr>
                        <p:spPr>
                          <a:xfrm>
                            <a:off x="4230592" y="3041813"/>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21" name="Rounded Rectangle 320">
                            <a:extLst>
                              <a:ext uri="{FF2B5EF4-FFF2-40B4-BE49-F238E27FC236}">
                                <a16:creationId xmlns:a16="http://schemas.microsoft.com/office/drawing/2014/main" id="{C1E899A4-9708-3B4C-A234-DB36C0B77FB7}"/>
                              </a:ext>
                            </a:extLst>
                          </p:cNvPr>
                          <p:cNvSpPr/>
                          <p:nvPr/>
                        </p:nvSpPr>
                        <p:spPr>
                          <a:xfrm>
                            <a:off x="4282548" y="3094461"/>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17" name="TextBox 316">
                          <a:extLst>
                            <a:ext uri="{FF2B5EF4-FFF2-40B4-BE49-F238E27FC236}">
                              <a16:creationId xmlns:a16="http://schemas.microsoft.com/office/drawing/2014/main" id="{2C69CE76-1FD9-954D-83A2-F5098DDDF4F7}"/>
                            </a:ext>
                          </a:extLst>
                        </p:cNvPr>
                        <p:cNvSpPr txBox="1"/>
                        <p:nvPr/>
                      </p:nvSpPr>
                      <p:spPr>
                        <a:xfrm>
                          <a:off x="4309021" y="3190862"/>
                          <a:ext cx="635079" cy="302103"/>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VCI</a:t>
                          </a:r>
                        </a:p>
                      </p:txBody>
                    </p:sp>
                  </p:grpSp>
                  <p:sp>
                    <p:nvSpPr>
                      <p:cNvPr id="315" name="TextBox 314">
                        <a:extLst>
                          <a:ext uri="{FF2B5EF4-FFF2-40B4-BE49-F238E27FC236}">
                            <a16:creationId xmlns:a16="http://schemas.microsoft.com/office/drawing/2014/main" id="{BD38B183-EE1A-8A48-A9BC-DBF7CB584786}"/>
                          </a:ext>
                        </a:extLst>
                      </p:cNvPr>
                      <p:cNvSpPr txBox="1"/>
                      <p:nvPr/>
                    </p:nvSpPr>
                    <p:spPr>
                      <a:xfrm>
                        <a:off x="4005781" y="24473997"/>
                        <a:ext cx="1233164" cy="400109"/>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monthly</a:t>
                        </a:r>
                      </a:p>
                    </p:txBody>
                  </p:sp>
                </p:grpSp>
              </p:grpSp>
              <p:grpSp>
                <p:nvGrpSpPr>
                  <p:cNvPr id="295" name="Group 294">
                    <a:extLst>
                      <a:ext uri="{FF2B5EF4-FFF2-40B4-BE49-F238E27FC236}">
                        <a16:creationId xmlns:a16="http://schemas.microsoft.com/office/drawing/2014/main" id="{E2CFD244-87A0-C74B-A0AE-00C215B3744E}"/>
                      </a:ext>
                    </a:extLst>
                  </p:cNvPr>
                  <p:cNvGrpSpPr/>
                  <p:nvPr/>
                </p:nvGrpSpPr>
                <p:grpSpPr>
                  <a:xfrm>
                    <a:off x="9367144" y="21062039"/>
                    <a:ext cx="2333307" cy="3726966"/>
                    <a:chOff x="9367144" y="21062039"/>
                    <a:chExt cx="2333307" cy="3726966"/>
                  </a:xfrm>
                </p:grpSpPr>
                <p:grpSp>
                  <p:nvGrpSpPr>
                    <p:cNvPr id="296" name="Group 295">
                      <a:extLst>
                        <a:ext uri="{FF2B5EF4-FFF2-40B4-BE49-F238E27FC236}">
                          <a16:creationId xmlns:a16="http://schemas.microsoft.com/office/drawing/2014/main" id="{6A97D544-4845-8240-AB32-223AA331022C}"/>
                        </a:ext>
                      </a:extLst>
                    </p:cNvPr>
                    <p:cNvGrpSpPr/>
                    <p:nvPr/>
                  </p:nvGrpSpPr>
                  <p:grpSpPr>
                    <a:xfrm>
                      <a:off x="9367144" y="21062039"/>
                      <a:ext cx="2333307" cy="833022"/>
                      <a:chOff x="6833101" y="1236975"/>
                      <a:chExt cx="1568567" cy="556952"/>
                    </a:xfrm>
                  </p:grpSpPr>
                  <p:sp>
                    <p:nvSpPr>
                      <p:cNvPr id="307" name="Rectangle 306">
                        <a:extLst>
                          <a:ext uri="{FF2B5EF4-FFF2-40B4-BE49-F238E27FC236}">
                            <a16:creationId xmlns:a16="http://schemas.microsoft.com/office/drawing/2014/main" id="{640FF5C9-91AA-0D44-A90C-9C419DB3E885}"/>
                          </a:ext>
                        </a:extLst>
                      </p:cNvPr>
                      <p:cNvSpPr/>
                      <p:nvPr/>
                    </p:nvSpPr>
                    <p:spPr>
                      <a:xfrm>
                        <a:off x="6833101" y="1236975"/>
                        <a:ext cx="1568567" cy="556952"/>
                      </a:xfrm>
                      <a:prstGeom prst="rect">
                        <a:avLst/>
                      </a:prstGeom>
                      <a:solidFill>
                        <a:schemeClr val="accent6">
                          <a:lumMod val="40000"/>
                          <a:lumOff val="60000"/>
                        </a:schemeClr>
                      </a:solidFill>
                      <a:ln>
                        <a:solidFill>
                          <a:schemeClr val="tx1">
                            <a:lumMod val="75000"/>
                            <a:lumOff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08" name="TextBox 307">
                        <a:extLst>
                          <a:ext uri="{FF2B5EF4-FFF2-40B4-BE49-F238E27FC236}">
                            <a16:creationId xmlns:a16="http://schemas.microsoft.com/office/drawing/2014/main" id="{079BDE09-14FC-214E-B009-43C3DDFE9D70}"/>
                          </a:ext>
                        </a:extLst>
                      </p:cNvPr>
                      <p:cNvSpPr txBox="1"/>
                      <p:nvPr/>
                    </p:nvSpPr>
                    <p:spPr>
                      <a:xfrm>
                        <a:off x="6833101" y="1351106"/>
                        <a:ext cx="1568567" cy="282450"/>
                      </a:xfrm>
                      <a:prstGeom prst="rect">
                        <a:avLst/>
                      </a:prstGeom>
                      <a:noFill/>
                      <a:ln>
                        <a:noFill/>
                      </a:ln>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ClimateSERV</a:t>
                        </a:r>
                      </a:p>
                    </p:txBody>
                  </p:sp>
                </p:grpSp>
                <p:cxnSp>
                  <p:nvCxnSpPr>
                    <p:cNvPr id="297" name="Straight Arrow Connector 296">
                      <a:extLst>
                        <a:ext uri="{FF2B5EF4-FFF2-40B4-BE49-F238E27FC236}">
                          <a16:creationId xmlns:a16="http://schemas.microsoft.com/office/drawing/2014/main" id="{90B0DA77-24F2-5D4C-944E-AD39E2828265}"/>
                        </a:ext>
                      </a:extLst>
                    </p:cNvPr>
                    <p:cNvCxnSpPr>
                      <a:cxnSpLocks/>
                    </p:cNvCxnSpPr>
                    <p:nvPr/>
                  </p:nvCxnSpPr>
                  <p:spPr>
                    <a:xfrm>
                      <a:off x="10566844" y="21896683"/>
                      <a:ext cx="0" cy="1641035"/>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298" name="Group 297">
                      <a:extLst>
                        <a:ext uri="{FF2B5EF4-FFF2-40B4-BE49-F238E27FC236}">
                          <a16:creationId xmlns:a16="http://schemas.microsoft.com/office/drawing/2014/main" id="{3BF5517A-4910-4C42-9F82-26A883510BCF}"/>
                        </a:ext>
                      </a:extLst>
                    </p:cNvPr>
                    <p:cNvGrpSpPr/>
                    <p:nvPr/>
                  </p:nvGrpSpPr>
                  <p:grpSpPr>
                    <a:xfrm>
                      <a:off x="10035526" y="23627078"/>
                      <a:ext cx="1322763" cy="1161927"/>
                      <a:chOff x="3916182" y="23712889"/>
                      <a:chExt cx="1322763" cy="1242773"/>
                    </a:xfrm>
                  </p:grpSpPr>
                  <p:grpSp>
                    <p:nvGrpSpPr>
                      <p:cNvPr id="299" name="Group 298">
                        <a:extLst>
                          <a:ext uri="{FF2B5EF4-FFF2-40B4-BE49-F238E27FC236}">
                            <a16:creationId xmlns:a16="http://schemas.microsoft.com/office/drawing/2014/main" id="{56A7A302-88AC-1D47-BD40-D640130612DC}"/>
                          </a:ext>
                        </a:extLst>
                      </p:cNvPr>
                      <p:cNvGrpSpPr/>
                      <p:nvPr/>
                    </p:nvGrpSpPr>
                    <p:grpSpPr>
                      <a:xfrm>
                        <a:off x="3916182" y="23712889"/>
                        <a:ext cx="1140762" cy="1242773"/>
                        <a:chOff x="4130145" y="2944831"/>
                        <a:chExt cx="817421" cy="814648"/>
                      </a:xfrm>
                    </p:grpSpPr>
                    <p:grpSp>
                      <p:nvGrpSpPr>
                        <p:cNvPr id="301" name="Group 300">
                          <a:extLst>
                            <a:ext uri="{FF2B5EF4-FFF2-40B4-BE49-F238E27FC236}">
                              <a16:creationId xmlns:a16="http://schemas.microsoft.com/office/drawing/2014/main" id="{7AF12717-F6F6-2040-9012-D9D28A562879}"/>
                            </a:ext>
                          </a:extLst>
                        </p:cNvPr>
                        <p:cNvGrpSpPr/>
                        <p:nvPr/>
                      </p:nvGrpSpPr>
                      <p:grpSpPr>
                        <a:xfrm>
                          <a:off x="4130145" y="2944831"/>
                          <a:ext cx="817421" cy="814648"/>
                          <a:chOff x="4130145" y="2944831"/>
                          <a:chExt cx="817421" cy="814648"/>
                        </a:xfrm>
                      </p:grpSpPr>
                      <p:sp>
                        <p:nvSpPr>
                          <p:cNvPr id="303" name="Rounded Rectangle 302">
                            <a:extLst>
                              <a:ext uri="{FF2B5EF4-FFF2-40B4-BE49-F238E27FC236}">
                                <a16:creationId xmlns:a16="http://schemas.microsoft.com/office/drawing/2014/main" id="{35B67AF3-0CA7-DF4E-B348-7A171AD209F8}"/>
                              </a:ext>
                            </a:extLst>
                          </p:cNvPr>
                          <p:cNvSpPr/>
                          <p:nvPr/>
                        </p:nvSpPr>
                        <p:spPr>
                          <a:xfrm>
                            <a:off x="4130145" y="2944831"/>
                            <a:ext cx="665018" cy="665018"/>
                          </a:xfrm>
                          <a:prstGeom prst="roundRect">
                            <a:avLst/>
                          </a:prstGeom>
                          <a:solidFill>
                            <a:schemeClr val="accent6">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04" name="Rounded Rectangle 303">
                            <a:extLst>
                              <a:ext uri="{FF2B5EF4-FFF2-40B4-BE49-F238E27FC236}">
                                <a16:creationId xmlns:a16="http://schemas.microsoft.com/office/drawing/2014/main" id="{5723BAC9-DEFE-A841-BEDD-78BE04D82401}"/>
                              </a:ext>
                            </a:extLst>
                          </p:cNvPr>
                          <p:cNvSpPr/>
                          <p:nvPr/>
                        </p:nvSpPr>
                        <p:spPr>
                          <a:xfrm>
                            <a:off x="4178636" y="2993322"/>
                            <a:ext cx="665018" cy="665018"/>
                          </a:xfrm>
                          <a:prstGeom prst="roundRect">
                            <a:avLst/>
                          </a:prstGeom>
                          <a:solidFill>
                            <a:schemeClr val="accent6">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05" name="Rounded Rectangle 304">
                            <a:extLst>
                              <a:ext uri="{FF2B5EF4-FFF2-40B4-BE49-F238E27FC236}">
                                <a16:creationId xmlns:a16="http://schemas.microsoft.com/office/drawing/2014/main" id="{5E1867C8-3105-E84C-B2AF-DFF76EFB096D}"/>
                              </a:ext>
                            </a:extLst>
                          </p:cNvPr>
                          <p:cNvSpPr/>
                          <p:nvPr/>
                        </p:nvSpPr>
                        <p:spPr>
                          <a:xfrm>
                            <a:off x="4230592" y="3041813"/>
                            <a:ext cx="665018" cy="665018"/>
                          </a:xfrm>
                          <a:prstGeom prst="round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sp>
                        <p:nvSpPr>
                          <p:cNvPr id="306" name="Rounded Rectangle 305">
                            <a:extLst>
                              <a:ext uri="{FF2B5EF4-FFF2-40B4-BE49-F238E27FC236}">
                                <a16:creationId xmlns:a16="http://schemas.microsoft.com/office/drawing/2014/main" id="{A042E225-CA81-0C4F-9330-A46E2AD91E33}"/>
                              </a:ext>
                            </a:extLst>
                          </p:cNvPr>
                          <p:cNvSpPr/>
                          <p:nvPr/>
                        </p:nvSpPr>
                        <p:spPr>
                          <a:xfrm>
                            <a:off x="4282548" y="3094461"/>
                            <a:ext cx="665018" cy="665018"/>
                          </a:xfrm>
                          <a:prstGeom prst="round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lumMod val="75000"/>
                                  <a:lumOff val="25000"/>
                                </a:schemeClr>
                              </a:solidFill>
                            </a:endParaRPr>
                          </a:p>
                        </p:txBody>
                      </p:sp>
                    </p:grpSp>
                    <p:sp>
                      <p:nvSpPr>
                        <p:cNvPr id="302" name="TextBox 301">
                          <a:extLst>
                            <a:ext uri="{FF2B5EF4-FFF2-40B4-BE49-F238E27FC236}">
                              <a16:creationId xmlns:a16="http://schemas.microsoft.com/office/drawing/2014/main" id="{11A0DDBE-FF66-A947-9755-DBADFF9D6EF4}"/>
                            </a:ext>
                          </a:extLst>
                        </p:cNvPr>
                        <p:cNvSpPr txBox="1"/>
                        <p:nvPr/>
                      </p:nvSpPr>
                      <p:spPr>
                        <a:xfrm>
                          <a:off x="4309021" y="3190862"/>
                          <a:ext cx="635079" cy="302103"/>
                        </a:xfrm>
                        <a:prstGeom prst="rect">
                          <a:avLst/>
                        </a:prstGeom>
                        <a:noFill/>
                      </p:spPr>
                      <p:txBody>
                        <a:bodyPr wrap="square" rtlCol="0">
                          <a:spAutoFit/>
                        </a:bodyPr>
                        <a:lstStyle/>
                        <a:p>
                          <a:pPr algn="ctr"/>
                          <a:r>
                            <a:rPr lang="en-US" sz="2200" dirty="0">
                              <a:solidFill>
                                <a:schemeClr val="tx1">
                                  <a:lumMod val="75000"/>
                                  <a:lumOff val="25000"/>
                                </a:schemeClr>
                              </a:solidFill>
                              <a:latin typeface="Garamond" panose="02020404030301010803" pitchFamily="18" charset="0"/>
                            </a:rPr>
                            <a:t>ESI</a:t>
                          </a:r>
                        </a:p>
                      </p:txBody>
                    </p:sp>
                  </p:grpSp>
                  <p:sp>
                    <p:nvSpPr>
                      <p:cNvPr id="300" name="TextBox 299">
                        <a:extLst>
                          <a:ext uri="{FF2B5EF4-FFF2-40B4-BE49-F238E27FC236}">
                            <a16:creationId xmlns:a16="http://schemas.microsoft.com/office/drawing/2014/main" id="{D22FE33B-ED13-DB4E-B180-406A8E8D6F52}"/>
                          </a:ext>
                        </a:extLst>
                      </p:cNvPr>
                      <p:cNvSpPr txBox="1"/>
                      <p:nvPr/>
                    </p:nvSpPr>
                    <p:spPr>
                      <a:xfrm>
                        <a:off x="4005781" y="24482694"/>
                        <a:ext cx="1233164" cy="400109"/>
                      </a:xfrm>
                      <a:prstGeom prst="rect">
                        <a:avLst/>
                      </a:prstGeom>
                      <a:noFill/>
                    </p:spPr>
                    <p:txBody>
                      <a:bodyPr wrap="square" rtlCol="0">
                        <a:spAutoFit/>
                      </a:bodyPr>
                      <a:lstStyle/>
                      <a:p>
                        <a:pPr algn="ctr"/>
                        <a:r>
                          <a:rPr lang="en-US" sz="2000" dirty="0">
                            <a:solidFill>
                              <a:schemeClr val="tx1">
                                <a:lumMod val="75000"/>
                                <a:lumOff val="25000"/>
                              </a:schemeClr>
                            </a:solidFill>
                            <a:latin typeface="Garamond" panose="02020404030301010803" pitchFamily="18" charset="0"/>
                          </a:rPr>
                          <a:t>monthly</a:t>
                        </a:r>
                      </a:p>
                    </p:txBody>
                  </p:sp>
                </p:grpSp>
              </p:grpSp>
            </p:grpSp>
          </p:grpSp>
          <p:cxnSp>
            <p:nvCxnSpPr>
              <p:cNvPr id="286" name="Straight Arrow Connector 285">
                <a:extLst>
                  <a:ext uri="{FF2B5EF4-FFF2-40B4-BE49-F238E27FC236}">
                    <a16:creationId xmlns:a16="http://schemas.microsoft.com/office/drawing/2014/main" id="{C97091DF-9904-1149-A505-1057219728D9}"/>
                  </a:ext>
                </a:extLst>
              </p:cNvPr>
              <p:cNvCxnSpPr>
                <a:cxnSpLocks/>
              </p:cNvCxnSpPr>
              <p:nvPr/>
            </p:nvCxnSpPr>
            <p:spPr>
              <a:xfrm>
                <a:off x="2679549" y="24755622"/>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cxnSp>
            <p:nvCxnSpPr>
              <p:cNvPr id="287" name="Straight Arrow Connector 286">
                <a:extLst>
                  <a:ext uri="{FF2B5EF4-FFF2-40B4-BE49-F238E27FC236}">
                    <a16:creationId xmlns:a16="http://schemas.microsoft.com/office/drawing/2014/main" id="{B13E09CA-0F28-D642-BA41-B56B9E1D51B8}"/>
                  </a:ext>
                </a:extLst>
              </p:cNvPr>
              <p:cNvCxnSpPr>
                <a:cxnSpLocks/>
              </p:cNvCxnSpPr>
              <p:nvPr/>
            </p:nvCxnSpPr>
            <p:spPr>
              <a:xfrm>
                <a:off x="4791553" y="24753728"/>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cxnSp>
            <p:nvCxnSpPr>
              <p:cNvPr id="288" name="Straight Arrow Connector 287">
                <a:extLst>
                  <a:ext uri="{FF2B5EF4-FFF2-40B4-BE49-F238E27FC236}">
                    <a16:creationId xmlns:a16="http://schemas.microsoft.com/office/drawing/2014/main" id="{584DBA27-1183-FA42-B043-B414DB7EAF5E}"/>
                  </a:ext>
                </a:extLst>
              </p:cNvPr>
              <p:cNvCxnSpPr>
                <a:cxnSpLocks/>
              </p:cNvCxnSpPr>
              <p:nvPr/>
            </p:nvCxnSpPr>
            <p:spPr>
              <a:xfrm>
                <a:off x="7543901" y="24789014"/>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cxnSp>
            <p:nvCxnSpPr>
              <p:cNvPr id="289" name="Straight Arrow Connector 288">
                <a:extLst>
                  <a:ext uri="{FF2B5EF4-FFF2-40B4-BE49-F238E27FC236}">
                    <a16:creationId xmlns:a16="http://schemas.microsoft.com/office/drawing/2014/main" id="{45F69680-922D-FF49-A857-658724429E72}"/>
                  </a:ext>
                </a:extLst>
              </p:cNvPr>
              <p:cNvCxnSpPr>
                <a:cxnSpLocks/>
              </p:cNvCxnSpPr>
              <p:nvPr/>
            </p:nvCxnSpPr>
            <p:spPr>
              <a:xfrm>
                <a:off x="10712251" y="24801408"/>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cxnSp>
          <p:nvCxnSpPr>
            <p:cNvPr id="283" name="Straight Arrow Connector 282">
              <a:extLst>
                <a:ext uri="{FF2B5EF4-FFF2-40B4-BE49-F238E27FC236}">
                  <a16:creationId xmlns:a16="http://schemas.microsoft.com/office/drawing/2014/main" id="{85E5EDB4-424E-5C49-90C8-AC22C88E20AD}"/>
                </a:ext>
              </a:extLst>
            </p:cNvPr>
            <p:cNvCxnSpPr>
              <a:cxnSpLocks/>
            </p:cNvCxnSpPr>
            <p:nvPr/>
          </p:nvCxnSpPr>
          <p:spPr>
            <a:xfrm>
              <a:off x="6650292" y="25518485"/>
              <a:ext cx="0" cy="239937"/>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sp>
        <p:nvSpPr>
          <p:cNvPr id="360" name="TextBox 359"/>
          <p:cNvSpPr txBox="1"/>
          <p:nvPr/>
        </p:nvSpPr>
        <p:spPr>
          <a:xfrm>
            <a:off x="16137618" y="13259672"/>
            <a:ext cx="4886865" cy="400110"/>
          </a:xfrm>
          <a:prstGeom prst="rect">
            <a:avLst/>
          </a:prstGeom>
          <a:noFill/>
        </p:spPr>
        <p:txBody>
          <a:bodyPr wrap="square" rtlCol="0">
            <a:spAutoFit/>
          </a:bodyPr>
          <a:lstStyle/>
          <a:p>
            <a:r>
              <a:rPr lang="en-US" sz="2000" dirty="0">
                <a:solidFill>
                  <a:schemeClr val="tx1">
                    <a:lumMod val="75000"/>
                    <a:lumOff val="25000"/>
                  </a:schemeClr>
                </a:solidFill>
                <a:latin typeface="Garamond" panose="02020404030301010803" pitchFamily="18" charset="0"/>
              </a:rPr>
              <a:t>Study Area: Five case study counties in Kenya </a:t>
            </a:r>
          </a:p>
        </p:txBody>
      </p:sp>
      <p:sp>
        <p:nvSpPr>
          <p:cNvPr id="361" name="Text Placeholder 16">
            <a:extLst>
              <a:ext uri="{FF2B5EF4-FFF2-40B4-BE49-F238E27FC236}">
                <a16:creationId xmlns:a16="http://schemas.microsoft.com/office/drawing/2014/main" id="{E9C9CDF7-D426-474B-B6B0-DE6ECB6B6270}"/>
              </a:ext>
            </a:extLst>
          </p:cNvPr>
          <p:cNvSpPr txBox="1">
            <a:spLocks/>
          </p:cNvSpPr>
          <p:nvPr/>
        </p:nvSpPr>
        <p:spPr>
          <a:xfrm>
            <a:off x="4005949" y="32973126"/>
            <a:ext cx="2439860"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Caley Feemster</a:t>
            </a:r>
          </a:p>
        </p:txBody>
      </p:sp>
      <p:sp>
        <p:nvSpPr>
          <p:cNvPr id="362" name="Text Placeholder 16">
            <a:extLst>
              <a:ext uri="{FF2B5EF4-FFF2-40B4-BE49-F238E27FC236}">
                <a16:creationId xmlns:a16="http://schemas.microsoft.com/office/drawing/2014/main" id="{E9C9CDF7-D426-474B-B6B0-DE6ECB6B6270}"/>
              </a:ext>
            </a:extLst>
          </p:cNvPr>
          <p:cNvSpPr txBox="1">
            <a:spLocks/>
          </p:cNvSpPr>
          <p:nvPr/>
        </p:nvSpPr>
        <p:spPr>
          <a:xfrm>
            <a:off x="7007454" y="32973126"/>
            <a:ext cx="2365146"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Jennifer </a:t>
            </a:r>
            <a:r>
              <a:rPr lang="en-US" b="1" dirty="0" err="1">
                <a:solidFill>
                  <a:schemeClr val="tx1">
                    <a:lumMod val="75000"/>
                    <a:lumOff val="25000"/>
                  </a:schemeClr>
                </a:solidFill>
                <a:latin typeface="Garamond" panose="02020404030301010803" pitchFamily="18" charset="0"/>
              </a:rPr>
              <a:t>Heeth</a:t>
            </a:r>
            <a:endParaRPr lang="en-US" b="1" dirty="0">
              <a:solidFill>
                <a:schemeClr val="tx1">
                  <a:lumMod val="75000"/>
                  <a:lumOff val="25000"/>
                </a:schemeClr>
              </a:solidFill>
              <a:latin typeface="Garamond" panose="02020404030301010803" pitchFamily="18" charset="0"/>
            </a:endParaRPr>
          </a:p>
        </p:txBody>
      </p:sp>
      <p:sp>
        <p:nvSpPr>
          <p:cNvPr id="363" name="Text Placeholder 16">
            <a:extLst>
              <a:ext uri="{FF2B5EF4-FFF2-40B4-BE49-F238E27FC236}">
                <a16:creationId xmlns:a16="http://schemas.microsoft.com/office/drawing/2014/main" id="{E9C9CDF7-D426-474B-B6B0-DE6ECB6B6270}"/>
              </a:ext>
            </a:extLst>
          </p:cNvPr>
          <p:cNvSpPr txBox="1">
            <a:spLocks/>
          </p:cNvSpPr>
          <p:nvPr/>
        </p:nvSpPr>
        <p:spPr>
          <a:xfrm>
            <a:off x="9693990" y="32909470"/>
            <a:ext cx="2834640" cy="50783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Sabine Nix</a:t>
            </a:r>
          </a:p>
        </p:txBody>
      </p:sp>
      <p:sp>
        <p:nvSpPr>
          <p:cNvPr id="365" name="TextBox 364"/>
          <p:cNvSpPr txBox="1"/>
          <p:nvPr/>
        </p:nvSpPr>
        <p:spPr>
          <a:xfrm>
            <a:off x="15880972" y="22238554"/>
            <a:ext cx="5512178" cy="507831"/>
          </a:xfrm>
          <a:prstGeom prst="rect">
            <a:avLst/>
          </a:prstGeom>
          <a:noFill/>
        </p:spPr>
        <p:txBody>
          <a:bodyPr wrap="square" rtlCol="0">
            <a:spAutoFit/>
          </a:bodyPr>
          <a:lstStyle/>
          <a:p>
            <a:pPr algn="ctr"/>
            <a:r>
              <a:rPr lang="en-US" sz="2700" dirty="0">
                <a:solidFill>
                  <a:schemeClr val="tx1">
                    <a:lumMod val="75000"/>
                    <a:lumOff val="25000"/>
                  </a:schemeClr>
                </a:solidFill>
                <a:latin typeface="Garamond" panose="02020404030301010803" pitchFamily="18" charset="0"/>
              </a:rPr>
              <a:t>CDI and Rainy Seasons Time-Series</a:t>
            </a:r>
          </a:p>
        </p:txBody>
      </p:sp>
      <p:grpSp>
        <p:nvGrpSpPr>
          <p:cNvPr id="8" name="Group 7">
            <a:extLst>
              <a:ext uri="{FF2B5EF4-FFF2-40B4-BE49-F238E27FC236}">
                <a16:creationId xmlns:a16="http://schemas.microsoft.com/office/drawing/2014/main" id="{21957FD7-7145-894B-8E49-0D6C337C0E4B}"/>
              </a:ext>
            </a:extLst>
          </p:cNvPr>
          <p:cNvGrpSpPr/>
          <p:nvPr/>
        </p:nvGrpSpPr>
        <p:grpSpPr>
          <a:xfrm>
            <a:off x="12786294" y="20914202"/>
            <a:ext cx="2654662" cy="1093363"/>
            <a:chOff x="12603414" y="20914202"/>
            <a:chExt cx="2654662" cy="1093363"/>
          </a:xfrm>
        </p:grpSpPr>
        <p:pic>
          <p:nvPicPr>
            <p:cNvPr id="367" name="Picture 366">
              <a:extLst>
                <a:ext uri="{FF2B5EF4-FFF2-40B4-BE49-F238E27FC236}">
                  <a16:creationId xmlns:a16="http://schemas.microsoft.com/office/drawing/2014/main" id="{E40AA245-1802-A64D-98CC-4758B4A547A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830" t="7983" r="70050" b="13939"/>
            <a:stretch/>
          </p:blipFill>
          <p:spPr>
            <a:xfrm rot="16200000">
              <a:off x="13618158" y="20683075"/>
              <a:ext cx="402813" cy="2246168"/>
            </a:xfrm>
            <a:prstGeom prst="rect">
              <a:avLst/>
            </a:prstGeom>
          </p:spPr>
        </p:pic>
        <p:sp>
          <p:nvSpPr>
            <p:cNvPr id="13" name="TextBox 12"/>
            <p:cNvSpPr txBox="1"/>
            <p:nvPr/>
          </p:nvSpPr>
          <p:spPr>
            <a:xfrm>
              <a:off x="13013548" y="20914202"/>
              <a:ext cx="1774591" cy="646331"/>
            </a:xfrm>
            <a:prstGeom prst="rect">
              <a:avLst/>
            </a:prstGeom>
            <a:noFill/>
          </p:spPr>
          <p:txBody>
            <a:bodyPr wrap="square" rtlCol="0">
              <a:spAutoFit/>
            </a:bodyPr>
            <a:lstStyle/>
            <a:p>
              <a:r>
                <a:rPr lang="en-US" dirty="0">
                  <a:latin typeface="Garamond" panose="02020404030301010803" pitchFamily="18" charset="0"/>
                </a:rPr>
                <a:t>Drought Severity</a:t>
              </a:r>
            </a:p>
            <a:p>
              <a:endParaRPr lang="en-US" dirty="0">
                <a:latin typeface="Garamond" panose="02020404030301010803" pitchFamily="18" charset="0"/>
              </a:endParaRPr>
            </a:p>
          </p:txBody>
        </p:sp>
        <p:sp>
          <p:nvSpPr>
            <p:cNvPr id="368" name="TextBox 367"/>
            <p:cNvSpPr txBox="1"/>
            <p:nvPr/>
          </p:nvSpPr>
          <p:spPr>
            <a:xfrm>
              <a:off x="12603414" y="21275965"/>
              <a:ext cx="2654662" cy="646331"/>
            </a:xfrm>
            <a:prstGeom prst="rect">
              <a:avLst/>
            </a:prstGeom>
            <a:noFill/>
          </p:spPr>
          <p:txBody>
            <a:bodyPr wrap="square" rtlCol="0">
              <a:spAutoFit/>
            </a:bodyPr>
            <a:lstStyle/>
            <a:p>
              <a:r>
                <a:rPr lang="en-US" dirty="0">
                  <a:latin typeface="Garamond" panose="02020404030301010803" pitchFamily="18" charset="0"/>
                </a:rPr>
                <a:t>Dry                              Wet</a:t>
              </a:r>
            </a:p>
            <a:p>
              <a:endParaRPr lang="en-US" dirty="0">
                <a:latin typeface="Garamond" panose="02020404030301010803" pitchFamily="18" charset="0"/>
              </a:endParaRPr>
            </a:p>
          </p:txBody>
        </p:sp>
      </p:grpSp>
      <p:grpSp>
        <p:nvGrpSpPr>
          <p:cNvPr id="17" name="Group 16">
            <a:extLst>
              <a:ext uri="{FF2B5EF4-FFF2-40B4-BE49-F238E27FC236}">
                <a16:creationId xmlns:a16="http://schemas.microsoft.com/office/drawing/2014/main" id="{D013A8C6-D0F5-B041-A37B-C36CC9515C56}"/>
              </a:ext>
            </a:extLst>
          </p:cNvPr>
          <p:cNvGrpSpPr/>
          <p:nvPr/>
        </p:nvGrpSpPr>
        <p:grpSpPr>
          <a:xfrm>
            <a:off x="12870730" y="5478023"/>
            <a:ext cx="11402243" cy="7671075"/>
            <a:chOff x="12870730" y="5695738"/>
            <a:chExt cx="11402243" cy="7671075"/>
          </a:xfrm>
        </p:grpSpPr>
        <p:grpSp>
          <p:nvGrpSpPr>
            <p:cNvPr id="16" name="Group 15">
              <a:extLst>
                <a:ext uri="{FF2B5EF4-FFF2-40B4-BE49-F238E27FC236}">
                  <a16:creationId xmlns:a16="http://schemas.microsoft.com/office/drawing/2014/main" id="{82759556-5294-C742-B8A0-5C0ACB603DC7}"/>
                </a:ext>
              </a:extLst>
            </p:cNvPr>
            <p:cNvGrpSpPr/>
            <p:nvPr/>
          </p:nvGrpSpPr>
          <p:grpSpPr>
            <a:xfrm>
              <a:off x="12870730" y="5695738"/>
              <a:ext cx="11391746" cy="7671075"/>
              <a:chOff x="12870730" y="5695738"/>
              <a:chExt cx="11391746" cy="7671075"/>
            </a:xfrm>
          </p:grpSpPr>
          <p:grpSp>
            <p:nvGrpSpPr>
              <p:cNvPr id="15" name="Group 14">
                <a:extLst>
                  <a:ext uri="{FF2B5EF4-FFF2-40B4-BE49-F238E27FC236}">
                    <a16:creationId xmlns:a16="http://schemas.microsoft.com/office/drawing/2014/main" id="{6CD740A4-215F-9A49-B074-76DFBC214FD0}"/>
                  </a:ext>
                </a:extLst>
              </p:cNvPr>
              <p:cNvGrpSpPr/>
              <p:nvPr/>
            </p:nvGrpSpPr>
            <p:grpSpPr>
              <a:xfrm>
                <a:off x="12870730" y="5695738"/>
                <a:ext cx="11391746" cy="7671075"/>
                <a:chOff x="12870730" y="5695738"/>
                <a:chExt cx="11391746" cy="7671075"/>
              </a:xfrm>
            </p:grpSpPr>
            <p:grpSp>
              <p:nvGrpSpPr>
                <p:cNvPr id="178" name="Group 177"/>
                <p:cNvGrpSpPr/>
                <p:nvPr/>
              </p:nvGrpSpPr>
              <p:grpSpPr>
                <a:xfrm>
                  <a:off x="12870730" y="5695738"/>
                  <a:ext cx="11391746" cy="7671075"/>
                  <a:chOff x="4912484" y="1123578"/>
                  <a:chExt cx="7224901" cy="4865169"/>
                </a:xfrm>
              </p:grpSpPr>
              <p:pic>
                <p:nvPicPr>
                  <p:cNvPr id="179" name="Picture 178"/>
                  <p:cNvPicPr>
                    <a:picLocks noChangeAspect="1"/>
                  </p:cNvPicPr>
                  <p:nvPr/>
                </p:nvPicPr>
                <p:blipFill rotWithShape="1">
                  <a:blip r:embed="rId13">
                    <a:extLst>
                      <a:ext uri="{28A0092B-C50C-407E-A947-70E740481C1C}">
                        <a14:useLocalDpi xmlns:a14="http://schemas.microsoft.com/office/drawing/2010/main" val="0"/>
                      </a:ext>
                    </a:extLst>
                  </a:blip>
                  <a:srcRect l="970" t="1564" r="1760" b="8223"/>
                  <a:stretch/>
                </p:blipFill>
                <p:spPr>
                  <a:xfrm>
                    <a:off x="7364011" y="1123578"/>
                    <a:ext cx="4773374" cy="4865168"/>
                  </a:xfrm>
                  <a:prstGeom prst="rect">
                    <a:avLst/>
                  </a:prstGeom>
                  <a:ln w="12700">
                    <a:solidFill>
                      <a:schemeClr val="tx1">
                        <a:lumMod val="75000"/>
                        <a:lumOff val="25000"/>
                      </a:schemeClr>
                    </a:solidFill>
                  </a:ln>
                </p:spPr>
              </p:pic>
              <p:pic>
                <p:nvPicPr>
                  <p:cNvPr id="180" name="Picture 179"/>
                  <p:cNvPicPr>
                    <a:picLocks noChangeAspect="1"/>
                  </p:cNvPicPr>
                  <p:nvPr/>
                </p:nvPicPr>
                <p:blipFill rotWithShape="1">
                  <a:blip r:embed="rId14" cstate="print">
                    <a:extLst>
                      <a:ext uri="{28A0092B-C50C-407E-A947-70E740481C1C}">
                        <a14:useLocalDpi xmlns:a14="http://schemas.microsoft.com/office/drawing/2010/main" val="0"/>
                      </a:ext>
                    </a:extLst>
                  </a:blip>
                  <a:srcRect l="1697" t="980" r="1703" b="7832"/>
                  <a:stretch/>
                </p:blipFill>
                <p:spPr>
                  <a:xfrm>
                    <a:off x="4912484" y="3430549"/>
                    <a:ext cx="2360591" cy="2558197"/>
                  </a:xfrm>
                  <a:prstGeom prst="rect">
                    <a:avLst/>
                  </a:prstGeom>
                  <a:ln w="12700">
                    <a:solidFill>
                      <a:schemeClr val="tx1">
                        <a:lumMod val="65000"/>
                        <a:lumOff val="35000"/>
                      </a:schemeClr>
                    </a:solidFill>
                  </a:ln>
                </p:spPr>
              </p:pic>
              <p:cxnSp>
                <p:nvCxnSpPr>
                  <p:cNvPr id="181" name="Straight Connector 180"/>
                  <p:cNvCxnSpPr/>
                  <p:nvPr/>
                </p:nvCxnSpPr>
                <p:spPr>
                  <a:xfrm flipH="1">
                    <a:off x="6583717" y="1123578"/>
                    <a:ext cx="780297" cy="348352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6624793" y="4889715"/>
                    <a:ext cx="739221" cy="109903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19391349" y="6986217"/>
                  <a:ext cx="2873465" cy="507831"/>
                </a:xfrm>
                <a:prstGeom prst="rect">
                  <a:avLst/>
                </a:prstGeom>
                <a:noFill/>
              </p:spPr>
              <p:txBody>
                <a:bodyPr wrap="square" rtlCol="0">
                  <a:spAutoFit/>
                </a:bodyPr>
                <a:lstStyle/>
                <a:p>
                  <a:r>
                    <a:rPr lang="en-US" sz="2700" dirty="0" err="1">
                      <a:solidFill>
                        <a:schemeClr val="tx1">
                          <a:lumMod val="75000"/>
                          <a:lumOff val="25000"/>
                        </a:schemeClr>
                      </a:solidFill>
                      <a:latin typeface="Garamond" panose="02020404030301010803" pitchFamily="18" charset="0"/>
                    </a:rPr>
                    <a:t>Marsabit</a:t>
                  </a:r>
                  <a:endParaRPr lang="en-US" sz="2700" dirty="0">
                    <a:solidFill>
                      <a:schemeClr val="tx1">
                        <a:lumMod val="75000"/>
                        <a:lumOff val="25000"/>
                      </a:schemeClr>
                    </a:solidFill>
                    <a:latin typeface="Garamond" panose="02020404030301010803" pitchFamily="18" charset="0"/>
                  </a:endParaRPr>
                </a:p>
              </p:txBody>
            </p:sp>
            <p:sp>
              <p:nvSpPr>
                <p:cNvPr id="67" name="TextBox 66"/>
                <p:cNvSpPr txBox="1"/>
                <p:nvPr/>
              </p:nvSpPr>
              <p:spPr>
                <a:xfrm>
                  <a:off x="21442514" y="9359670"/>
                  <a:ext cx="2412931" cy="507831"/>
                </a:xfrm>
                <a:prstGeom prst="rect">
                  <a:avLst/>
                </a:prstGeom>
                <a:noFill/>
              </p:spPr>
              <p:txBody>
                <a:bodyPr wrap="square" rtlCol="0">
                  <a:spAutoFit/>
                </a:bodyPr>
                <a:lstStyle/>
                <a:p>
                  <a:r>
                    <a:rPr lang="en-US" sz="2700" dirty="0">
                      <a:solidFill>
                        <a:schemeClr val="tx1">
                          <a:lumMod val="75000"/>
                          <a:lumOff val="25000"/>
                        </a:schemeClr>
                      </a:solidFill>
                      <a:latin typeface="Garamond" panose="02020404030301010803" pitchFamily="18" charset="0"/>
                    </a:rPr>
                    <a:t>Garissa</a:t>
                  </a:r>
                </a:p>
              </p:txBody>
            </p:sp>
            <p:sp>
              <p:nvSpPr>
                <p:cNvPr id="68" name="TextBox 67"/>
                <p:cNvSpPr txBox="1"/>
                <p:nvPr/>
              </p:nvSpPr>
              <p:spPr>
                <a:xfrm>
                  <a:off x="20214658" y="10241102"/>
                  <a:ext cx="1770047" cy="507831"/>
                </a:xfrm>
                <a:prstGeom prst="rect">
                  <a:avLst/>
                </a:prstGeom>
                <a:noFill/>
              </p:spPr>
              <p:txBody>
                <a:bodyPr wrap="square" rtlCol="0">
                  <a:spAutoFit/>
                </a:bodyPr>
                <a:lstStyle/>
                <a:p>
                  <a:r>
                    <a:rPr lang="en-US" sz="2700" dirty="0" err="1">
                      <a:solidFill>
                        <a:schemeClr val="tx1">
                          <a:lumMod val="75000"/>
                          <a:lumOff val="25000"/>
                        </a:schemeClr>
                      </a:solidFill>
                      <a:latin typeface="Garamond" panose="02020404030301010803" pitchFamily="18" charset="0"/>
                    </a:rPr>
                    <a:t>Kitui</a:t>
                  </a:r>
                  <a:endParaRPr lang="en-US" sz="2700" dirty="0">
                    <a:solidFill>
                      <a:schemeClr val="tx1">
                        <a:lumMod val="75000"/>
                        <a:lumOff val="25000"/>
                      </a:schemeClr>
                    </a:solidFill>
                    <a:latin typeface="Garamond" panose="02020404030301010803" pitchFamily="18" charset="0"/>
                  </a:endParaRPr>
                </a:p>
              </p:txBody>
            </p:sp>
            <p:sp>
              <p:nvSpPr>
                <p:cNvPr id="70" name="TextBox 69"/>
                <p:cNvSpPr txBox="1"/>
                <p:nvPr/>
              </p:nvSpPr>
              <p:spPr>
                <a:xfrm>
                  <a:off x="18161129" y="11098044"/>
                  <a:ext cx="1765004" cy="507831"/>
                </a:xfrm>
                <a:prstGeom prst="rect">
                  <a:avLst/>
                </a:prstGeom>
                <a:noFill/>
              </p:spPr>
              <p:txBody>
                <a:bodyPr wrap="square" rtlCol="0">
                  <a:spAutoFit/>
                </a:bodyPr>
                <a:lstStyle/>
                <a:p>
                  <a:r>
                    <a:rPr lang="en-US" sz="2700" dirty="0">
                      <a:solidFill>
                        <a:schemeClr val="tx1">
                          <a:lumMod val="75000"/>
                          <a:lumOff val="25000"/>
                        </a:schemeClr>
                      </a:solidFill>
                      <a:latin typeface="Garamond" panose="02020404030301010803" pitchFamily="18" charset="0"/>
                    </a:rPr>
                    <a:t>Embu</a:t>
                  </a:r>
                </a:p>
              </p:txBody>
            </p:sp>
            <p:cxnSp>
              <p:nvCxnSpPr>
                <p:cNvPr id="75" name="Straight Arrow Connector 74"/>
                <p:cNvCxnSpPr/>
                <p:nvPr/>
              </p:nvCxnSpPr>
              <p:spPr>
                <a:xfrm flipV="1">
                  <a:off x="19065471" y="10020047"/>
                  <a:ext cx="1027318" cy="1206055"/>
                </a:xfrm>
                <a:prstGeom prst="straightConnector1">
                  <a:avLst/>
                </a:prstGeom>
                <a:ln>
                  <a:solidFill>
                    <a:schemeClr val="tx1">
                      <a:lumMod val="75000"/>
                      <a:lumOff val="25000"/>
                    </a:schemeClr>
                  </a:solidFill>
                  <a:tailEnd type="triangl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18F9EB1F-A812-7045-87EC-10074FE6F969}"/>
                    </a:ext>
                  </a:extLst>
                </p:cNvPr>
                <p:cNvGrpSpPr/>
                <p:nvPr/>
              </p:nvGrpSpPr>
              <p:grpSpPr>
                <a:xfrm>
                  <a:off x="16675037" y="12700371"/>
                  <a:ext cx="5266230" cy="561960"/>
                  <a:chOff x="16675037" y="12700371"/>
                  <a:chExt cx="5266230" cy="561960"/>
                </a:xfrm>
              </p:grpSpPr>
              <p:sp>
                <p:nvSpPr>
                  <p:cNvPr id="186" name="TextBox 185"/>
                  <p:cNvSpPr txBox="1"/>
                  <p:nvPr/>
                </p:nvSpPr>
                <p:spPr>
                  <a:xfrm>
                    <a:off x="16675037" y="12700371"/>
                    <a:ext cx="5266230" cy="430887"/>
                  </a:xfrm>
                  <a:prstGeom prst="rect">
                    <a:avLst/>
                  </a:prstGeom>
                  <a:noFill/>
                </p:spPr>
                <p:txBody>
                  <a:bodyPr wrap="square" rtlCol="0">
                    <a:spAutoFit/>
                  </a:bodyPr>
                  <a:lstStyle/>
                  <a:p>
                    <a:r>
                      <a:rPr lang="en-US" sz="2200" dirty="0">
                        <a:solidFill>
                          <a:schemeClr val="tx1">
                            <a:lumMod val="75000"/>
                            <a:lumOff val="25000"/>
                          </a:schemeClr>
                        </a:solidFill>
                        <a:latin typeface="Garamond" panose="02020404030301010803" pitchFamily="18" charset="0"/>
                      </a:rPr>
                      <a:t>0        125     250              500 km</a:t>
                    </a:r>
                  </a:p>
                </p:txBody>
              </p:sp>
              <p:grpSp>
                <p:nvGrpSpPr>
                  <p:cNvPr id="187" name="Group 186"/>
                  <p:cNvGrpSpPr/>
                  <p:nvPr/>
                </p:nvGrpSpPr>
                <p:grpSpPr>
                  <a:xfrm>
                    <a:off x="16874153" y="13086163"/>
                    <a:ext cx="3019581" cy="176168"/>
                    <a:chOff x="6881332" y="5752947"/>
                    <a:chExt cx="2195838" cy="128109"/>
                  </a:xfrm>
                </p:grpSpPr>
                <p:cxnSp>
                  <p:nvCxnSpPr>
                    <p:cNvPr id="188" name="Straight Connector 187"/>
                    <p:cNvCxnSpPr/>
                    <p:nvPr/>
                  </p:nvCxnSpPr>
                  <p:spPr>
                    <a:xfrm>
                      <a:off x="9077170" y="5752947"/>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grpSp>
                  <p:nvGrpSpPr>
                    <p:cNvPr id="189" name="Group 188"/>
                    <p:cNvGrpSpPr/>
                    <p:nvPr/>
                  </p:nvGrpSpPr>
                  <p:grpSpPr>
                    <a:xfrm>
                      <a:off x="6881332" y="5752947"/>
                      <a:ext cx="2195838" cy="128109"/>
                      <a:chOff x="6817172" y="6366366"/>
                      <a:chExt cx="2195838" cy="128109"/>
                    </a:xfrm>
                  </p:grpSpPr>
                  <p:cxnSp>
                    <p:nvCxnSpPr>
                      <p:cNvPr id="190" name="Straight Connector 189"/>
                      <p:cNvCxnSpPr/>
                      <p:nvPr/>
                    </p:nvCxnSpPr>
                    <p:spPr>
                      <a:xfrm>
                        <a:off x="6825245" y="6434983"/>
                        <a:ext cx="2187765" cy="0"/>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1" name="Straight Connector 190"/>
                      <p:cNvCxnSpPr/>
                      <p:nvPr/>
                    </p:nvCxnSpPr>
                    <p:spPr>
                      <a:xfrm>
                        <a:off x="6817172" y="6366372"/>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2" name="Straight Connector 191"/>
                      <p:cNvCxnSpPr/>
                      <p:nvPr/>
                    </p:nvCxnSpPr>
                    <p:spPr>
                      <a:xfrm>
                        <a:off x="8746664" y="6366371"/>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3" name="Straight Connector 192"/>
                      <p:cNvCxnSpPr/>
                      <p:nvPr/>
                    </p:nvCxnSpPr>
                    <p:spPr>
                      <a:xfrm>
                        <a:off x="8468449" y="6366370"/>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4" name="Straight Connector 193"/>
                      <p:cNvCxnSpPr/>
                      <p:nvPr/>
                    </p:nvCxnSpPr>
                    <p:spPr>
                      <a:xfrm>
                        <a:off x="8186567" y="6366369"/>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5" name="Straight Connector 194"/>
                      <p:cNvCxnSpPr/>
                      <p:nvPr/>
                    </p:nvCxnSpPr>
                    <p:spPr>
                      <a:xfrm>
                        <a:off x="7911054" y="6366368"/>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6" name="Straight Connector 195"/>
                      <p:cNvCxnSpPr/>
                      <p:nvPr/>
                    </p:nvCxnSpPr>
                    <p:spPr>
                      <a:xfrm>
                        <a:off x="7637633" y="6366368"/>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7" name="Straight Connector 196"/>
                      <p:cNvCxnSpPr/>
                      <p:nvPr/>
                    </p:nvCxnSpPr>
                    <p:spPr>
                      <a:xfrm>
                        <a:off x="7358539" y="6366367"/>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cxnSp>
                    <p:nvCxnSpPr>
                      <p:cNvPr id="198" name="Straight Connector 197"/>
                      <p:cNvCxnSpPr/>
                      <p:nvPr/>
                    </p:nvCxnSpPr>
                    <p:spPr>
                      <a:xfrm>
                        <a:off x="7079445" y="6366366"/>
                        <a:ext cx="0" cy="128103"/>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grpSp>
              </p:grpSp>
            </p:grpSp>
          </p:grpSp>
          <p:sp>
            <p:nvSpPr>
              <p:cNvPr id="69" name="TextBox 68"/>
              <p:cNvSpPr txBox="1"/>
              <p:nvPr/>
            </p:nvSpPr>
            <p:spPr>
              <a:xfrm>
                <a:off x="20642906" y="12582207"/>
                <a:ext cx="2977116" cy="507831"/>
              </a:xfrm>
              <a:prstGeom prst="rect">
                <a:avLst/>
              </a:prstGeom>
              <a:noFill/>
            </p:spPr>
            <p:txBody>
              <a:bodyPr wrap="square" rtlCol="0">
                <a:spAutoFit/>
              </a:bodyPr>
              <a:lstStyle/>
              <a:p>
                <a:r>
                  <a:rPr lang="en-US" sz="2700" dirty="0">
                    <a:solidFill>
                      <a:schemeClr val="tx1">
                        <a:lumMod val="75000"/>
                        <a:lumOff val="25000"/>
                      </a:schemeClr>
                    </a:solidFill>
                    <a:latin typeface="Garamond" panose="02020404030301010803" pitchFamily="18" charset="0"/>
                  </a:rPr>
                  <a:t>Kwale</a:t>
                </a:r>
              </a:p>
            </p:txBody>
          </p:sp>
        </p:grpSp>
        <p:grpSp>
          <p:nvGrpSpPr>
            <p:cNvPr id="183" name="Group 182"/>
            <p:cNvGrpSpPr/>
            <p:nvPr/>
          </p:nvGrpSpPr>
          <p:grpSpPr>
            <a:xfrm>
              <a:off x="23401843" y="11822183"/>
              <a:ext cx="871130" cy="1352065"/>
              <a:chOff x="11551396" y="4816613"/>
              <a:chExt cx="633485" cy="983221"/>
            </a:xfrm>
          </p:grpSpPr>
          <p:pic>
            <p:nvPicPr>
              <p:cNvPr id="184" name="Picture 183"/>
              <p:cNvPicPr>
                <a:picLocks noChangeAspect="1"/>
              </p:cNvPicPr>
              <p:nvPr/>
            </p:nvPicPr>
            <p:blipFill rotWithShape="1">
              <a:blip r:embed="rId15">
                <a:extLst>
                  <a:ext uri="{28A0092B-C50C-407E-A947-70E740481C1C}">
                    <a14:useLocalDpi xmlns:a14="http://schemas.microsoft.com/office/drawing/2010/main" val="0"/>
                  </a:ext>
                </a:extLst>
              </a:blip>
              <a:srcRect l="14361" t="5108" r="31191" b="16332"/>
              <a:stretch/>
            </p:blipFill>
            <p:spPr>
              <a:xfrm>
                <a:off x="11551396" y="5156265"/>
                <a:ext cx="495053" cy="643569"/>
              </a:xfrm>
              <a:prstGeom prst="rect">
                <a:avLst/>
              </a:prstGeom>
            </p:spPr>
          </p:pic>
          <p:sp>
            <p:nvSpPr>
              <p:cNvPr id="185" name="TextBox 184"/>
              <p:cNvSpPr txBox="1"/>
              <p:nvPr/>
            </p:nvSpPr>
            <p:spPr>
              <a:xfrm>
                <a:off x="11641406" y="4816613"/>
                <a:ext cx="543475" cy="313341"/>
              </a:xfrm>
              <a:prstGeom prst="rect">
                <a:avLst/>
              </a:prstGeom>
              <a:noFill/>
            </p:spPr>
            <p:txBody>
              <a:bodyPr wrap="square" rtlCol="0">
                <a:spAutoFit/>
              </a:bodyPr>
              <a:lstStyle/>
              <a:p>
                <a:r>
                  <a:rPr lang="en-US" sz="2200" dirty="0">
                    <a:latin typeface="Garamond" panose="02020404030301010803" pitchFamily="18" charset="0"/>
                  </a:rPr>
                  <a:t>N</a:t>
                </a:r>
              </a:p>
            </p:txBody>
          </p:sp>
        </p:grpSp>
      </p:grpSp>
      <p:grpSp>
        <p:nvGrpSpPr>
          <p:cNvPr id="3" name="Group 2">
            <a:extLst>
              <a:ext uri="{FF2B5EF4-FFF2-40B4-BE49-F238E27FC236}">
                <a16:creationId xmlns:a16="http://schemas.microsoft.com/office/drawing/2014/main" id="{3E94EBFF-B661-B449-A655-97FEA7125B47}"/>
              </a:ext>
            </a:extLst>
          </p:cNvPr>
          <p:cNvGrpSpPr/>
          <p:nvPr/>
        </p:nvGrpSpPr>
        <p:grpSpPr>
          <a:xfrm>
            <a:off x="12869090" y="15529077"/>
            <a:ext cx="5302176" cy="6861640"/>
            <a:chOff x="12806697" y="15369031"/>
            <a:chExt cx="5302176" cy="6861640"/>
          </a:xfrm>
        </p:grpSpPr>
        <p:pic>
          <p:nvPicPr>
            <p:cNvPr id="4" name="Picture 3"/>
            <p:cNvPicPr>
              <a:picLocks noChangeAspect="1"/>
            </p:cNvPicPr>
            <p:nvPr/>
          </p:nvPicPr>
          <p:blipFill rotWithShape="1">
            <a:blip r:embed="rId16">
              <a:extLst>
                <a:ext uri="{BEBA8EAE-BF5A-486C-A8C5-ECC9F3942E4B}">
                  <a14:imgProps xmlns:a14="http://schemas.microsoft.com/office/drawing/2010/main">
                    <a14:imgLayer r:embed="rId17">
                      <a14:imgEffect>
                        <a14:backgroundRemoval t="7955" b="91667" l="3554" r="98284"/>
                      </a14:imgEffect>
                    </a14:imgLayer>
                  </a14:imgProps>
                </a:ext>
                <a:ext uri="{28A0092B-C50C-407E-A947-70E740481C1C}">
                  <a14:useLocalDpi xmlns:a14="http://schemas.microsoft.com/office/drawing/2010/main" val="0"/>
                </a:ext>
              </a:extLst>
            </a:blip>
            <a:srcRect l="2181" t="2181"/>
            <a:stretch/>
          </p:blipFill>
          <p:spPr>
            <a:xfrm>
              <a:off x="12806697" y="15369031"/>
              <a:ext cx="5302176" cy="6861640"/>
            </a:xfrm>
            <a:prstGeom prst="rect">
              <a:avLst/>
            </a:prstGeom>
          </p:spPr>
        </p:pic>
        <p:sp>
          <p:nvSpPr>
            <p:cNvPr id="159" name="TextBox 158">
              <a:extLst>
                <a:ext uri="{FF2B5EF4-FFF2-40B4-BE49-F238E27FC236}">
                  <a16:creationId xmlns:a16="http://schemas.microsoft.com/office/drawing/2014/main" id="{512E4D9A-BDC9-0545-94E1-4DF7490AFCE3}"/>
                </a:ext>
              </a:extLst>
            </p:cNvPr>
            <p:cNvSpPr txBox="1"/>
            <p:nvPr/>
          </p:nvSpPr>
          <p:spPr>
            <a:xfrm>
              <a:off x="15803818" y="16752096"/>
              <a:ext cx="841285" cy="369332"/>
            </a:xfrm>
            <a:prstGeom prst="rect">
              <a:avLst/>
            </a:prstGeom>
            <a:noFill/>
          </p:spPr>
          <p:txBody>
            <a:bodyPr wrap="square" rtlCol="0">
              <a:spAutoFit/>
            </a:bodyPr>
            <a:lstStyle/>
            <a:p>
              <a:pPr algn="ctr"/>
              <a:r>
                <a:rPr lang="en-US" dirty="0">
                  <a:latin typeface="Garamond" panose="02020404030301010803" pitchFamily="18" charset="0"/>
                </a:rPr>
                <a:t>Alarm</a:t>
              </a:r>
            </a:p>
          </p:txBody>
        </p:sp>
        <p:sp>
          <p:nvSpPr>
            <p:cNvPr id="160" name="TextBox 159">
              <a:extLst>
                <a:ext uri="{FF2B5EF4-FFF2-40B4-BE49-F238E27FC236}">
                  <a16:creationId xmlns:a16="http://schemas.microsoft.com/office/drawing/2014/main" id="{BC048FAD-C2C0-3B4B-AD0A-6D22D6C59746}"/>
                </a:ext>
              </a:extLst>
            </p:cNvPr>
            <p:cNvSpPr txBox="1"/>
            <p:nvPr/>
          </p:nvSpPr>
          <p:spPr>
            <a:xfrm>
              <a:off x="13397669" y="19319895"/>
              <a:ext cx="841285" cy="369332"/>
            </a:xfrm>
            <a:prstGeom prst="rect">
              <a:avLst/>
            </a:prstGeom>
            <a:noFill/>
          </p:spPr>
          <p:txBody>
            <a:bodyPr wrap="square" rtlCol="0">
              <a:spAutoFit/>
            </a:bodyPr>
            <a:lstStyle/>
            <a:p>
              <a:pPr algn="ctr"/>
              <a:r>
                <a:rPr lang="en-US" dirty="0">
                  <a:latin typeface="Garamond" panose="02020404030301010803" pitchFamily="18" charset="0"/>
                </a:rPr>
                <a:t>Alarm</a:t>
              </a:r>
            </a:p>
          </p:txBody>
        </p:sp>
        <p:sp>
          <p:nvSpPr>
            <p:cNvPr id="161" name="TextBox 160">
              <a:extLst>
                <a:ext uri="{FF2B5EF4-FFF2-40B4-BE49-F238E27FC236}">
                  <a16:creationId xmlns:a16="http://schemas.microsoft.com/office/drawing/2014/main" id="{B3C43884-E2DE-2B4A-9BFD-9E739ADF4E76}"/>
                </a:ext>
              </a:extLst>
            </p:cNvPr>
            <p:cNvSpPr txBox="1"/>
            <p:nvPr/>
          </p:nvSpPr>
          <p:spPr>
            <a:xfrm>
              <a:off x="14506075" y="19902061"/>
              <a:ext cx="841285" cy="369332"/>
            </a:xfrm>
            <a:prstGeom prst="rect">
              <a:avLst/>
            </a:prstGeom>
            <a:noFill/>
          </p:spPr>
          <p:txBody>
            <a:bodyPr wrap="square" rtlCol="0">
              <a:spAutoFit/>
            </a:bodyPr>
            <a:lstStyle/>
            <a:p>
              <a:pPr algn="ctr"/>
              <a:r>
                <a:rPr lang="en-US" dirty="0">
                  <a:latin typeface="Garamond" panose="02020404030301010803" pitchFamily="18" charset="0"/>
                </a:rPr>
                <a:t>Alert</a:t>
              </a:r>
            </a:p>
          </p:txBody>
        </p:sp>
        <p:sp>
          <p:nvSpPr>
            <p:cNvPr id="162" name="TextBox 161">
              <a:extLst>
                <a:ext uri="{FF2B5EF4-FFF2-40B4-BE49-F238E27FC236}">
                  <a16:creationId xmlns:a16="http://schemas.microsoft.com/office/drawing/2014/main" id="{DC7B4276-4F53-8B46-BB88-4A18B3A175C9}"/>
                </a:ext>
              </a:extLst>
            </p:cNvPr>
            <p:cNvSpPr txBox="1"/>
            <p:nvPr/>
          </p:nvSpPr>
          <p:spPr>
            <a:xfrm>
              <a:off x="14787605" y="18498102"/>
              <a:ext cx="841285" cy="369332"/>
            </a:xfrm>
            <a:prstGeom prst="rect">
              <a:avLst/>
            </a:prstGeom>
            <a:noFill/>
          </p:spPr>
          <p:txBody>
            <a:bodyPr wrap="square" rtlCol="0">
              <a:spAutoFit/>
            </a:bodyPr>
            <a:lstStyle/>
            <a:p>
              <a:pPr algn="ctr"/>
              <a:r>
                <a:rPr lang="en-US" dirty="0">
                  <a:latin typeface="Garamond" panose="02020404030301010803" pitchFamily="18" charset="0"/>
                </a:rPr>
                <a:t>Alert</a:t>
              </a:r>
            </a:p>
          </p:txBody>
        </p:sp>
      </p:grpSp>
      <p:sp>
        <p:nvSpPr>
          <p:cNvPr id="171" name="TextBox 170">
            <a:extLst>
              <a:ext uri="{FF2B5EF4-FFF2-40B4-BE49-F238E27FC236}">
                <a16:creationId xmlns:a16="http://schemas.microsoft.com/office/drawing/2014/main" id="{1443B883-89DA-DA4D-BBE8-D6B0870B80AB}"/>
              </a:ext>
            </a:extLst>
          </p:cNvPr>
          <p:cNvSpPr txBox="1"/>
          <p:nvPr/>
        </p:nvSpPr>
        <p:spPr>
          <a:xfrm>
            <a:off x="868387" y="27201180"/>
            <a:ext cx="4403770" cy="769441"/>
          </a:xfrm>
          <a:prstGeom prst="rect">
            <a:avLst/>
          </a:prstGeom>
          <a:noFill/>
        </p:spPr>
        <p:txBody>
          <a:bodyPr wrap="none" rtlCol="0">
            <a:spAutoFit/>
          </a:bodyPr>
          <a:lstStyle/>
          <a:p>
            <a:r>
              <a:rPr lang="en-US" sz="4400" b="1" dirty="0">
                <a:solidFill>
                  <a:srgbClr val="7DB761"/>
                </a:solidFill>
                <a:latin typeface="Century Gothic" panose="020B0502020202020204" pitchFamily="34" charset="0"/>
              </a:rPr>
              <a:t>Project Partners</a:t>
            </a:r>
          </a:p>
        </p:txBody>
      </p:sp>
    </p:spTree>
    <p:extLst>
      <p:ext uri="{BB962C8B-B14F-4D97-AF65-F5344CB8AC3E}">
        <p14:creationId xmlns:p14="http://schemas.microsoft.com/office/powerpoint/2010/main" val="3631752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1281</TotalTime>
  <Words>801</Words>
  <Application>Microsoft Office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83</cp:revision>
  <dcterms:created xsi:type="dcterms:W3CDTF">2019-11-06T20:00:51Z</dcterms:created>
  <dcterms:modified xsi:type="dcterms:W3CDTF">2020-04-09T23:22:13Z</dcterms:modified>
</cp:coreProperties>
</file>