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69" r:id="rId3"/>
    <p:sldId id="277" r:id="rId4"/>
    <p:sldId id="258" r:id="rId5"/>
    <p:sldId id="259" r:id="rId6"/>
    <p:sldId id="271" r:id="rId7"/>
    <p:sldId id="261" r:id="rId8"/>
    <p:sldId id="275" r:id="rId9"/>
    <p:sldId id="263" r:id="rId10"/>
    <p:sldId id="262" r:id="rId11"/>
    <p:sldId id="264" r:id="rId12"/>
    <p:sldId id="274" r:id="rId13"/>
    <p:sldId id="276" r:id="rId14"/>
    <p:sldId id="267" r:id="rId15"/>
    <p:sldId id="266" r:id="rId16"/>
    <p:sldId id="265" r:id="rId17"/>
    <p:sldId id="281" r:id="rId18"/>
    <p:sldId id="285" r:id="rId19"/>
    <p:sldId id="286" r:id="rId20"/>
    <p:sldId id="280" r:id="rId21"/>
    <p:sldId id="282" r:id="rId22"/>
    <p:sldId id="283" r:id="rId23"/>
    <p:sldId id="284" r:id="rId24"/>
    <p:sldId id="287" r:id="rId25"/>
    <p:sldId id="288" r:id="rId26"/>
    <p:sldId id="289" r:id="rId27"/>
    <p:sldId id="290" r:id="rId28"/>
    <p:sldId id="291" r:id="rId29"/>
    <p:sldId id="292" r:id="rId30"/>
    <p:sldId id="293" r:id="rId31"/>
    <p:sldId id="294" r:id="rId32"/>
    <p:sldId id="295" r:id="rId33"/>
    <p:sldId id="296" r:id="rId34"/>
    <p:sldId id="298" r:id="rId35"/>
    <p:sldId id="273" r:id="rId36"/>
    <p:sldId id="27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AA"/>
    <a:srgbClr val="EF2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8" autoAdjust="0"/>
    <p:restoredTop sz="94660"/>
  </p:normalViewPr>
  <p:slideViewPr>
    <p:cSldViewPr snapToGrid="0">
      <p:cViewPr varScale="1">
        <p:scale>
          <a:sx n="84" d="100"/>
          <a:sy n="84" d="100"/>
        </p:scale>
        <p:origin x="538" y="82"/>
      </p:cViewPr>
      <p:guideLst/>
    </p:cSldViewPr>
  </p:slideViewPr>
  <p:notesTextViewPr>
    <p:cViewPr>
      <p:scale>
        <a:sx n="1" d="1"/>
        <a:sy n="1" d="1"/>
      </p:scale>
      <p:origin x="0" y="0"/>
    </p:cViewPr>
  </p:notesTextViewPr>
  <p:sorterViewPr>
    <p:cViewPr>
      <p:scale>
        <a:sx n="100" d="100"/>
        <a:sy n="100" d="100"/>
      </p:scale>
      <p:origin x="0" y="-6029"/>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9024A-6CC1-4175-8AF8-06CBAB4D3D25}" type="datetimeFigureOut">
              <a:rPr lang="en-US" smtClean="0"/>
              <a:t>1/25/2019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02A3F-391F-4CF7-8F8D-18D9DA593537}" type="slidenum">
              <a:rPr lang="en-US" smtClean="0"/>
              <a:t>‹#›</a:t>
            </a:fld>
            <a:endParaRPr lang="en-US"/>
          </a:p>
        </p:txBody>
      </p:sp>
    </p:spTree>
    <p:extLst>
      <p:ext uri="{BB962C8B-B14F-4D97-AF65-F5344CB8AC3E}">
        <p14:creationId xmlns:p14="http://schemas.microsoft.com/office/powerpoint/2010/main" val="3527266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1070246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36</a:t>
            </a:fld>
            <a:endParaRPr lang="en-US"/>
          </a:p>
        </p:txBody>
      </p:sp>
    </p:spTree>
    <p:extLst>
      <p:ext uri="{BB962C8B-B14F-4D97-AF65-F5344CB8AC3E}">
        <p14:creationId xmlns:p14="http://schemas.microsoft.com/office/powerpoint/2010/main" val="158777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0D29E8-FD3A-45FE-AD4D-46DA09C50F3C}"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004906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880620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044203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909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623524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0D29E8-FD3A-45FE-AD4D-46DA09C50F3C}"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70011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0D29E8-FD3A-45FE-AD4D-46DA09C50F3C}"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45441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0D29E8-FD3A-45FE-AD4D-46DA09C50F3C}" type="datetimeFigureOut">
              <a:rPr lang="en-US" smtClean="0"/>
              <a:t>1/25/2019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83402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0D29E8-FD3A-45FE-AD4D-46DA09C50F3C}" type="datetimeFigureOut">
              <a:rPr lang="en-US" smtClean="0"/>
              <a:t>1/25/2019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18297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0D29E8-FD3A-45FE-AD4D-46DA09C50F3C}" type="datetimeFigureOut">
              <a:rPr lang="en-US" smtClean="0"/>
              <a:t>1/25/2019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103576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65498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100567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0D29E8-FD3A-45FE-AD4D-46DA09C50F3C}" type="datetimeFigureOut">
              <a:rPr lang="en-US" smtClean="0"/>
              <a:t>1/25/2019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E507C-7AED-4948-9D6D-2CF355C5C039}" type="slidenum">
              <a:rPr lang="en-US" smtClean="0"/>
              <a:t>‹#›</a:t>
            </a:fld>
            <a:endParaRPr lang="en-US"/>
          </a:p>
        </p:txBody>
      </p:sp>
    </p:spTree>
    <p:extLst>
      <p:ext uri="{BB962C8B-B14F-4D97-AF65-F5344CB8AC3E}">
        <p14:creationId xmlns:p14="http://schemas.microsoft.com/office/powerpoint/2010/main" val="1895175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12.xml"/><Relationship Id="rId5" Type="http://schemas.openxmlformats.org/officeDocument/2006/relationships/hyperlink" Target="http://www.devpedia.developexchange.com/dp/index.php?title=Virtual_Poster_Session" TargetMode="External"/><Relationship Id="rId4" Type="http://schemas.openxmlformats.org/officeDocument/2006/relationships/hyperlink" Target="mailto:DEVELOP.Communications@gmail.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www.devpedia.developexchange.com/dp/index.php?title=Website_and_Technical_Imager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Layout" Target="../slideLayouts/slideLayout12.xml"/><Relationship Id="rId4" Type="http://schemas.openxmlformats.org/officeDocument/2006/relationships/hyperlink" Target="http://www.devpedia.developexchange.com/dp/index.php?title=Study_Area_Shapefil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hyperlink" Target="http://www.devpedia.developexchange.com/dp/index.php?title=Optional_Deliverable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12.xml"/><Relationship Id="rId4" Type="http://schemas.openxmlformats.org/officeDocument/2006/relationships/hyperlink" Target="http://www.devpedia.developexchange.com/dp/index.php?title=Code_with_READM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Layout" Target="../slideLayouts/slideLayout12.xml"/><Relationship Id="rId4" Type="http://schemas.openxmlformats.org/officeDocument/2006/relationships/hyperlink" Target="http://www.devpedia.developexchange.com/dv/index.php?title=Open_Source_Software_Development_and_Releas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12.xml"/><Relationship Id="rId6" Type="http://schemas.openxmlformats.org/officeDocument/2006/relationships/image" Target="../media/image25.tiff"/><Relationship Id="rId5" Type="http://schemas.openxmlformats.org/officeDocument/2006/relationships/hyperlink" Target="mailto:Amanda.L.Clayton@nasa.gov" TargetMode="External"/><Relationship Id="rId4" Type="http://schemas.openxmlformats.org/officeDocument/2006/relationships/hyperlink" Target="mailto:DEVELOP.ProjectCoordination@gmail.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e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12.xml"/><Relationship Id="rId6" Type="http://schemas.openxmlformats.org/officeDocument/2006/relationships/hyperlink" Target="http://www.phdcomics.com/" TargetMode="External"/><Relationship Id="rId5" Type="http://schemas.openxmlformats.org/officeDocument/2006/relationships/hyperlink" Target="http://www.phdcomics.com/comics.php?f=1689" TargetMode="External"/><Relationship Id="rId4" Type="http://schemas.openxmlformats.org/officeDocument/2006/relationships/image" Target="../media/image29.gif"/></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2.xml"/><Relationship Id="rId5" Type="http://schemas.openxmlformats.org/officeDocument/2006/relationships/hyperlink" Target="http://www.nasa.gov/pdf/611201main_NASA_SI_Policy_12_15_11.pdf" TargetMode="Externa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Layout" Target="../slideLayouts/slideLayout12.xml"/><Relationship Id="rId4" Type="http://schemas.openxmlformats.org/officeDocument/2006/relationships/hyperlink" Target="https://gigascience.biomedcentral.com/articles/10.1186/s13742-016-0135-4"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12.xml"/><Relationship Id="rId5" Type="http://schemas.openxmlformats.org/officeDocument/2006/relationships/hyperlink" Target="http://www.devpedia.developexchange.com/dp/index.php?title=Project_Summary" TargetMode="Externa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hyperlink" Target="http://www.devpedia.developexchange.com/dp/index.php?title=Project_Summary" TargetMode="Externa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12.xml"/><Relationship Id="rId6" Type="http://schemas.openxmlformats.org/officeDocument/2006/relationships/hyperlink" Target="http://www.devpedia.developexchange.com/dp/index.php?title=Poster"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Layout" Target="../slideLayouts/slideLayout12.xml"/><Relationship Id="rId4" Type="http://schemas.openxmlformats.org/officeDocument/2006/relationships/hyperlink" Target="http://www.devpedia.developexchange.com/dp/index.php?title=Presenta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9431" y="206285"/>
            <a:ext cx="4569189" cy="1622515"/>
          </a:xfrm>
          <a:prstGeom prst="rect">
            <a:avLst/>
          </a:prstGeom>
        </p:spPr>
      </p:pic>
      <p:sp>
        <p:nvSpPr>
          <p:cNvPr id="31" name="Subtitle 2"/>
          <p:cNvSpPr txBox="1">
            <a:spLocks/>
          </p:cNvSpPr>
          <p:nvPr/>
        </p:nvSpPr>
        <p:spPr>
          <a:xfrm>
            <a:off x="413495" y="2742836"/>
            <a:ext cx="6807920" cy="390805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3200" dirty="0">
                <a:solidFill>
                  <a:srgbClr val="EF282F"/>
                </a:solidFill>
              </a:rPr>
              <a:t>2019 Spring</a:t>
            </a:r>
            <a:endParaRPr lang="en-US" sz="3600" dirty="0">
              <a:solidFill>
                <a:srgbClr val="EF282F"/>
              </a:solidFill>
            </a:endParaRPr>
          </a:p>
          <a:p>
            <a:pPr algn="l">
              <a:spcBef>
                <a:spcPts val="0"/>
              </a:spcBef>
            </a:pPr>
            <a:r>
              <a:rPr lang="en-US" sz="6000" dirty="0">
                <a:solidFill>
                  <a:srgbClr val="0061AA"/>
                </a:solidFill>
              </a:rPr>
              <a:t>N</a:t>
            </a:r>
            <a:r>
              <a:rPr lang="en-US" sz="4400" dirty="0">
                <a:solidFill>
                  <a:srgbClr val="0061AA"/>
                </a:solidFill>
              </a:rPr>
              <a:t>ATIONAL </a:t>
            </a:r>
          </a:p>
          <a:p>
            <a:pPr algn="l">
              <a:spcBef>
                <a:spcPts val="0"/>
              </a:spcBef>
            </a:pPr>
            <a:r>
              <a:rPr lang="en-US" sz="6000" dirty="0">
                <a:solidFill>
                  <a:srgbClr val="0061AA"/>
                </a:solidFill>
              </a:rPr>
              <a:t>O</a:t>
            </a:r>
            <a:r>
              <a:rPr lang="en-US" sz="4400" dirty="0">
                <a:solidFill>
                  <a:srgbClr val="0061AA"/>
                </a:solidFill>
              </a:rPr>
              <a:t>RIENTATION</a:t>
            </a:r>
          </a:p>
          <a:p>
            <a:pPr algn="l">
              <a:spcBef>
                <a:spcPts val="0"/>
              </a:spcBef>
            </a:pPr>
            <a:endParaRPr lang="en-US" sz="4000" dirty="0">
              <a:solidFill>
                <a:srgbClr val="0061AA"/>
              </a:solidFill>
            </a:endParaRPr>
          </a:p>
          <a:p>
            <a:pPr algn="l">
              <a:spcBef>
                <a:spcPts val="0"/>
              </a:spcBef>
            </a:pPr>
            <a:r>
              <a:rPr lang="en-US" dirty="0">
                <a:solidFill>
                  <a:srgbClr val="EF282F"/>
                </a:solidFill>
              </a:rPr>
              <a:t>MODULE 5. </a:t>
            </a:r>
            <a:r>
              <a:rPr lang="en-US" sz="3600" dirty="0">
                <a:solidFill>
                  <a:srgbClr val="0061AA"/>
                </a:solidFill>
              </a:rPr>
              <a:t>Team Responsibilities</a:t>
            </a:r>
            <a:endParaRPr lang="en-US" dirty="0">
              <a:solidFill>
                <a:srgbClr val="0061AA"/>
              </a:solidFill>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61630" y="-25844"/>
            <a:ext cx="4837990" cy="6883844"/>
          </a:xfrm>
          <a:prstGeom prst="rect">
            <a:avLst/>
          </a:prstGeom>
        </p:spPr>
      </p:pic>
      <p:sp>
        <p:nvSpPr>
          <p:cNvPr id="6" name="Rectangle 5"/>
          <p:cNvSpPr/>
          <p:nvPr/>
        </p:nvSpPr>
        <p:spPr>
          <a:xfrm>
            <a:off x="736163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36163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36163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36163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36163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36163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36163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7361631" y="48006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7361631" y="54864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7361631" y="61722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496604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5655239"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633718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427553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8749617"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8014430" y="481425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10099877" y="6185344"/>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9420476"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47637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9532" y="541976"/>
            <a:ext cx="1134928" cy="933518"/>
          </a:xfrm>
          <a:prstGeom prst="rect">
            <a:avLst/>
          </a:prstGeom>
        </p:spPr>
      </p:pic>
    </p:spTree>
    <p:extLst>
      <p:ext uri="{BB962C8B-B14F-4D97-AF65-F5344CB8AC3E}">
        <p14:creationId xmlns:p14="http://schemas.microsoft.com/office/powerpoint/2010/main" val="3384484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0"/>
            <a:ext cx="2061588"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Deliverables: Video &amp; Transcript </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24" name="Text Placeholder 5"/>
          <p:cNvSpPr txBox="1">
            <a:spLocks/>
          </p:cNvSpPr>
          <p:nvPr/>
        </p:nvSpPr>
        <p:spPr>
          <a:xfrm>
            <a:off x="254695" y="1213425"/>
            <a:ext cx="9829573" cy="28988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solidFill>
                  <a:srgbClr val="0061AA"/>
                </a:solidFill>
              </a:rPr>
              <a:t>What it is: </a:t>
            </a:r>
            <a:r>
              <a:rPr lang="en-US" sz="1800" dirty="0"/>
              <a:t>This is the “story” of your project in a video format. It highlights your project’s purpose to project partners, scientific community, and the general public.</a:t>
            </a:r>
          </a:p>
          <a:p>
            <a:pPr marL="285750" indent="-285750">
              <a:spcBef>
                <a:spcPts val="0"/>
              </a:spcBef>
              <a:spcAft>
                <a:spcPts val="600"/>
              </a:spcAft>
              <a:buClr>
                <a:srgbClr val="EF282F"/>
              </a:buClr>
              <a:buFont typeface="Webdings" panose="05030102010509060703" pitchFamily="18" charset="2"/>
              <a:buChar char="4"/>
            </a:pPr>
            <a:r>
              <a:rPr lang="en-US" sz="1800" dirty="0">
                <a:solidFill>
                  <a:srgbClr val="0061AA"/>
                </a:solidFill>
              </a:rPr>
              <a:t>Why it matters: </a:t>
            </a:r>
          </a:p>
          <a:p>
            <a:pPr marL="742950" lvl="1" indent="-285750">
              <a:spcBef>
                <a:spcPts val="0"/>
              </a:spcBef>
              <a:spcAft>
                <a:spcPts val="600"/>
              </a:spcAft>
              <a:buClr>
                <a:srgbClr val="EF282F"/>
              </a:buClr>
              <a:buFont typeface="Arial" panose="020B0604020202020204" pitchFamily="34" charset="0"/>
              <a:buChar char="•"/>
            </a:pPr>
            <a:r>
              <a:rPr lang="en-US" sz="1600" dirty="0"/>
              <a:t>It is the most external facing deliverable.</a:t>
            </a:r>
          </a:p>
          <a:p>
            <a:pPr marL="742950" lvl="1" indent="-285750">
              <a:spcBef>
                <a:spcPts val="0"/>
              </a:spcBef>
              <a:spcAft>
                <a:spcPts val="600"/>
              </a:spcAft>
              <a:buClr>
                <a:srgbClr val="EF282F"/>
              </a:buClr>
              <a:buFont typeface="Arial" panose="020B0604020202020204" pitchFamily="34" charset="0"/>
              <a:buChar char="•"/>
            </a:pPr>
            <a:r>
              <a:rPr lang="en-US" sz="1600" dirty="0"/>
              <a:t>NASA HQ puts a strong emphasis on the power of these videos.</a:t>
            </a:r>
          </a:p>
          <a:p>
            <a:pPr marL="742950" lvl="1" indent="-285750">
              <a:spcBef>
                <a:spcPts val="0"/>
              </a:spcBef>
              <a:spcAft>
                <a:spcPts val="600"/>
              </a:spcAft>
              <a:buClr>
                <a:srgbClr val="EF282F"/>
              </a:buClr>
              <a:buFont typeface="Arial" panose="020B0604020202020204" pitchFamily="34" charset="0"/>
              <a:buChar char="•"/>
            </a:pPr>
            <a:r>
              <a:rPr lang="en-US" sz="1600" dirty="0"/>
              <a:t>All project videos are hosted on DEVELOP’s YouTube channel. The video archive hosts over 500 project videos from 2011 to the present – it’s an amazing archive!</a:t>
            </a:r>
          </a:p>
          <a:p>
            <a:pPr marL="742950" lvl="1" indent="-285750">
              <a:spcBef>
                <a:spcPts val="0"/>
              </a:spcBef>
              <a:spcAft>
                <a:spcPts val="600"/>
              </a:spcAft>
              <a:buClr>
                <a:srgbClr val="EF282F"/>
              </a:buClr>
              <a:buFont typeface="Arial" panose="020B0604020202020204" pitchFamily="34" charset="0"/>
              <a:buChar char="•"/>
            </a:pPr>
            <a:r>
              <a:rPr lang="en-US" sz="1600" dirty="0"/>
              <a:t>Many partner organizations will support your video creation by submitting clips and interviews – they then will highlight the video on their websites and social media because it brings attention to their needs.</a:t>
            </a:r>
          </a:p>
          <a:p>
            <a:pPr marL="742950" lvl="1" indent="-285750">
              <a:spcBef>
                <a:spcPts val="0"/>
              </a:spcBef>
              <a:spcAft>
                <a:spcPts val="600"/>
              </a:spcAft>
              <a:buClr>
                <a:srgbClr val="EF282F"/>
              </a:buClr>
              <a:buFont typeface="Arial" panose="020B0604020202020204" pitchFamily="34" charset="0"/>
              <a:buChar char="•"/>
            </a:pPr>
            <a:r>
              <a:rPr lang="en-US" sz="1600" dirty="0"/>
              <a:t>The transcript is mandatory, as the video must be compliant with Section 508 of the US Rehabilitation Act. </a:t>
            </a:r>
          </a:p>
          <a:p>
            <a:pPr marL="742950" lvl="1" indent="-285750">
              <a:spcBef>
                <a:spcPts val="0"/>
              </a:spcBef>
              <a:spcAft>
                <a:spcPts val="600"/>
              </a:spcAft>
              <a:buClr>
                <a:srgbClr val="EF282F"/>
              </a:buClr>
              <a:buFont typeface="Arial" panose="020B0604020202020204" pitchFamily="34" charset="0"/>
              <a:buChar char="•"/>
            </a:pPr>
            <a:endParaRPr lang="en-US" sz="1600" dirty="0"/>
          </a:p>
        </p:txBody>
      </p:sp>
      <p:sp>
        <p:nvSpPr>
          <p:cNvPr id="41" name="Text Placeholder 5"/>
          <p:cNvSpPr txBox="1">
            <a:spLocks/>
          </p:cNvSpPr>
          <p:nvPr/>
        </p:nvSpPr>
        <p:spPr>
          <a:xfrm>
            <a:off x="243690" y="4492785"/>
            <a:ext cx="4531509" cy="21231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solidFill>
                  <a:srgbClr val="0061AA"/>
                </a:solidFill>
              </a:rPr>
              <a:t>How to make it work for you: </a:t>
            </a:r>
          </a:p>
          <a:p>
            <a:pPr marL="742950" lvl="1" indent="-285750">
              <a:spcBef>
                <a:spcPts val="0"/>
              </a:spcBef>
              <a:spcAft>
                <a:spcPts val="600"/>
              </a:spcAft>
              <a:buClr>
                <a:srgbClr val="EF282F"/>
              </a:buClr>
              <a:buFont typeface="Arial" panose="020B0604020202020204" pitchFamily="34" charset="0"/>
              <a:buChar char="•"/>
            </a:pPr>
            <a:r>
              <a:rPr lang="en-US" sz="1600" dirty="0"/>
              <a:t>Video creation skills are a really unique skillset to add to your résumé &amp; science communication tool belt.</a:t>
            </a:r>
          </a:p>
          <a:p>
            <a:pPr marL="742950" lvl="1" indent="-285750">
              <a:spcBef>
                <a:spcPts val="0"/>
              </a:spcBef>
              <a:spcAft>
                <a:spcPts val="600"/>
              </a:spcAft>
              <a:buClr>
                <a:srgbClr val="EF282F"/>
              </a:buClr>
              <a:buFont typeface="Arial" panose="020B0604020202020204" pitchFamily="34" charset="0"/>
              <a:buChar char="•"/>
            </a:pPr>
            <a:r>
              <a:rPr lang="en-US" sz="1600" dirty="0"/>
              <a:t>You can link to your team’s video on LinkedIn, social media, résumés, job applications, etc. </a:t>
            </a:r>
          </a:p>
        </p:txBody>
      </p:sp>
      <p:grpSp>
        <p:nvGrpSpPr>
          <p:cNvPr id="43" name="Group 42"/>
          <p:cNvGrpSpPr/>
          <p:nvPr/>
        </p:nvGrpSpPr>
        <p:grpSpPr>
          <a:xfrm>
            <a:off x="4770503" y="4314525"/>
            <a:ext cx="5313764" cy="2081449"/>
            <a:chOff x="1553575" y="5290691"/>
            <a:chExt cx="2995202" cy="691486"/>
          </a:xfrm>
        </p:grpSpPr>
        <p:sp>
          <p:nvSpPr>
            <p:cNvPr id="44" name="Text Placeholder 5"/>
            <p:cNvSpPr txBox="1">
              <a:spLocks/>
            </p:cNvSpPr>
            <p:nvPr/>
          </p:nvSpPr>
          <p:spPr>
            <a:xfrm>
              <a:off x="1570540" y="5307539"/>
              <a:ext cx="2978237" cy="6746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600" dirty="0"/>
                <a:t>This an opportunity for the team to explore their creative sides. We do have to represent NASA well – so keep it professional! Requirements have changed over the years due to NASA Legal requirements – if you have any questions if something is alright, reach out to the Comm Team @ </a:t>
              </a:r>
              <a:r>
                <a:rPr lang="en-US" sz="1600" dirty="0">
                  <a:hlinkClick r:id="rId4"/>
                </a:rPr>
                <a:t>DEVELOP.Communications@gmail.com</a:t>
              </a:r>
              <a:r>
                <a:rPr lang="en-US" sz="1600" dirty="0"/>
                <a:t> first.</a:t>
              </a:r>
            </a:p>
          </p:txBody>
        </p:sp>
        <p:sp>
          <p:nvSpPr>
            <p:cNvPr id="45" name="Rounded Rectangle 44"/>
            <p:cNvSpPr/>
            <p:nvPr/>
          </p:nvSpPr>
          <p:spPr>
            <a:xfrm>
              <a:off x="1553575" y="5290691"/>
              <a:ext cx="2937536" cy="691486"/>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237277" y="6395974"/>
            <a:ext cx="11516678" cy="338554"/>
          </a:xfrm>
          <a:prstGeom prst="rect">
            <a:avLst/>
          </a:prstGeom>
        </p:spPr>
        <p:txBody>
          <a:bodyPr wrap="square">
            <a:spAutoFit/>
          </a:bodyPr>
          <a:lstStyle/>
          <a:p>
            <a:pPr lvl="0"/>
            <a:r>
              <a:rPr lang="en-US" sz="1600" dirty="0">
                <a:solidFill>
                  <a:srgbClr val="EF282F"/>
                </a:solidFill>
                <a:latin typeface="Century Gothic" panose="020B0502020202020204" pitchFamily="34" charset="0"/>
              </a:rPr>
              <a:t>Video: </a:t>
            </a:r>
            <a:r>
              <a:rPr lang="en-US" sz="1400" dirty="0">
                <a:solidFill>
                  <a:schemeClr val="bg1"/>
                </a:solidFill>
                <a:latin typeface="Century Gothic" panose="020B0502020202020204" pitchFamily="34" charset="0"/>
                <a:hlinkClick r:id="rId5"/>
              </a:rPr>
              <a:t>http://www.devpedia.developexchange.com/dp/index.php?title=Virtual_Poster_Session</a:t>
            </a:r>
            <a:endParaRPr lang="en-US" sz="1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701497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708492" y="2374492"/>
            <a:ext cx="6872492" cy="209452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Deliverables: Imagery </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22" name="Rectangle 21"/>
          <p:cNvSpPr/>
          <p:nvPr/>
        </p:nvSpPr>
        <p:spPr>
          <a:xfrm>
            <a:off x="97941" y="6395974"/>
            <a:ext cx="11516678" cy="338554"/>
          </a:xfrm>
          <a:prstGeom prst="rect">
            <a:avLst/>
          </a:prstGeom>
        </p:spPr>
        <p:txBody>
          <a:bodyPr wrap="square">
            <a:spAutoFit/>
          </a:bodyPr>
          <a:lstStyle/>
          <a:p>
            <a:pPr lvl="0"/>
            <a:r>
              <a:rPr lang="en-US" sz="1600" dirty="0">
                <a:solidFill>
                  <a:srgbClr val="EF282F"/>
                </a:solidFill>
                <a:latin typeface="Century Gothic" panose="020B0502020202020204" pitchFamily="34" charset="0"/>
              </a:rPr>
              <a:t>Imagery: </a:t>
            </a:r>
            <a:r>
              <a:rPr lang="en-US" sz="1300" dirty="0">
                <a:solidFill>
                  <a:schemeClr val="bg1"/>
                </a:solidFill>
                <a:latin typeface="Century Gothic" panose="020B0502020202020204" pitchFamily="34" charset="0"/>
                <a:hlinkClick r:id="rId4"/>
              </a:rPr>
              <a:t>http://www.devpedia.developexchange.com/dp/index.php?title=Website_and_Technical_Imagery</a:t>
            </a:r>
            <a:endParaRPr lang="en-US" sz="1300" b="1" dirty="0">
              <a:solidFill>
                <a:schemeClr val="bg1"/>
              </a:solidFill>
              <a:latin typeface="Century Gothic" panose="020B0502020202020204" pitchFamily="34" charset="0"/>
            </a:endParaRPr>
          </a:p>
        </p:txBody>
      </p:sp>
      <p:sp>
        <p:nvSpPr>
          <p:cNvPr id="41" name="Text Placeholder 5"/>
          <p:cNvSpPr txBox="1">
            <a:spLocks/>
          </p:cNvSpPr>
          <p:nvPr/>
        </p:nvSpPr>
        <p:spPr>
          <a:xfrm>
            <a:off x="299533" y="1240320"/>
            <a:ext cx="6944241" cy="36188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solidFill>
                  <a:srgbClr val="0061AA"/>
                </a:solidFill>
              </a:rPr>
              <a:t>What it is: </a:t>
            </a:r>
            <a:r>
              <a:rPr lang="en-US" sz="1800" dirty="0"/>
              <a:t>There are two different images the team will submit, each serves a unique purpose and will be used for external communication. </a:t>
            </a:r>
          </a:p>
          <a:p>
            <a:pPr marL="742950" lvl="1" indent="-285750">
              <a:spcBef>
                <a:spcPts val="0"/>
              </a:spcBef>
              <a:spcAft>
                <a:spcPts val="600"/>
              </a:spcAft>
              <a:buClr>
                <a:srgbClr val="EF282F"/>
              </a:buClr>
              <a:buFont typeface="Arial" panose="020B0604020202020204" pitchFamily="34" charset="0"/>
              <a:buChar char="•"/>
            </a:pPr>
            <a:r>
              <a:rPr lang="en-US" sz="1800" b="1" dirty="0"/>
              <a:t>Website Image</a:t>
            </a:r>
            <a:r>
              <a:rPr lang="en-US" sz="1800" dirty="0"/>
              <a:t>: Used for the DEVELOP website project page gallery, summer booklet, and ASP website project portfolio. Week 7! </a:t>
            </a:r>
          </a:p>
          <a:p>
            <a:pPr marL="742950" lvl="1" indent="-285750">
              <a:spcBef>
                <a:spcPts val="0"/>
              </a:spcBef>
              <a:spcAft>
                <a:spcPts val="600"/>
              </a:spcAft>
              <a:buClr>
                <a:srgbClr val="EF282F"/>
              </a:buClr>
              <a:buFont typeface="Arial" panose="020B0604020202020204" pitchFamily="34" charset="0"/>
              <a:buChar char="•"/>
            </a:pPr>
            <a:r>
              <a:rPr lang="en-US" sz="1800" b="1" dirty="0"/>
              <a:t>Technical Image</a:t>
            </a:r>
            <a:r>
              <a:rPr lang="en-US" sz="1800" dirty="0"/>
              <a:t>: Also used on the DEVELOP website project page, and the interactive web mapper. Week 10.</a:t>
            </a:r>
          </a:p>
          <a:p>
            <a:pPr marL="285750" indent="-285750">
              <a:spcBef>
                <a:spcPts val="0"/>
              </a:spcBef>
              <a:spcAft>
                <a:spcPts val="600"/>
              </a:spcAft>
              <a:buClr>
                <a:srgbClr val="EF282F"/>
              </a:buClr>
              <a:buFont typeface="Webdings" panose="05030102010509060703" pitchFamily="18" charset="2"/>
              <a:buChar char="4"/>
            </a:pPr>
            <a:r>
              <a:rPr lang="en-US" sz="1800" dirty="0">
                <a:solidFill>
                  <a:srgbClr val="0061AA"/>
                </a:solidFill>
              </a:rPr>
              <a:t>Why it matters: </a:t>
            </a:r>
          </a:p>
          <a:p>
            <a:pPr marL="742950" lvl="1" indent="-285750">
              <a:spcBef>
                <a:spcPts val="0"/>
              </a:spcBef>
              <a:spcAft>
                <a:spcPts val="600"/>
              </a:spcAft>
              <a:buClr>
                <a:srgbClr val="EF282F"/>
              </a:buClr>
              <a:buFont typeface="Arial" panose="020B0604020202020204" pitchFamily="34" charset="0"/>
              <a:buChar char="•"/>
            </a:pPr>
            <a:r>
              <a:rPr lang="en-US" sz="1800" dirty="0"/>
              <a:t>These images are used for website project pages, project booklets, video thumbnails, and the ASP website.</a:t>
            </a:r>
          </a:p>
        </p:txBody>
      </p:sp>
      <p:sp>
        <p:nvSpPr>
          <p:cNvPr id="43" name="Text Placeholder 5"/>
          <p:cNvSpPr txBox="1">
            <a:spLocks/>
          </p:cNvSpPr>
          <p:nvPr/>
        </p:nvSpPr>
        <p:spPr>
          <a:xfrm>
            <a:off x="324935" y="4911429"/>
            <a:ext cx="4605653" cy="14217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solidFill>
                  <a:srgbClr val="0061AA"/>
                </a:solidFill>
              </a:rPr>
              <a:t>How to make it work for you: </a:t>
            </a:r>
          </a:p>
          <a:p>
            <a:pPr marL="742950" lvl="1" indent="-285750">
              <a:spcBef>
                <a:spcPts val="0"/>
              </a:spcBef>
              <a:spcAft>
                <a:spcPts val="600"/>
              </a:spcAft>
              <a:buClr>
                <a:srgbClr val="EF282F"/>
              </a:buClr>
              <a:buFont typeface="Arial" panose="020B0604020202020204" pitchFamily="34" charset="0"/>
              <a:buChar char="•"/>
            </a:pPr>
            <a:r>
              <a:rPr lang="en-US" sz="1800" dirty="0"/>
              <a:t>The ability to make effective visualizations of your work can increase the resonance of your project and attract viewers.</a:t>
            </a:r>
          </a:p>
        </p:txBody>
      </p:sp>
      <p:grpSp>
        <p:nvGrpSpPr>
          <p:cNvPr id="44" name="Group 43"/>
          <p:cNvGrpSpPr/>
          <p:nvPr/>
        </p:nvGrpSpPr>
        <p:grpSpPr>
          <a:xfrm>
            <a:off x="4901310" y="4728297"/>
            <a:ext cx="5099141" cy="1601989"/>
            <a:chOff x="1553575" y="5290691"/>
            <a:chExt cx="2995202" cy="691486"/>
          </a:xfrm>
        </p:grpSpPr>
        <p:sp>
          <p:nvSpPr>
            <p:cNvPr id="45" name="Text Placeholder 5"/>
            <p:cNvSpPr txBox="1">
              <a:spLocks/>
            </p:cNvSpPr>
            <p:nvPr/>
          </p:nvSpPr>
          <p:spPr>
            <a:xfrm>
              <a:off x="1570540" y="5307539"/>
              <a:ext cx="2978237" cy="6746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600" dirty="0"/>
                <a:t>The website image should NOT have any text on the image so it can be viewed at multiple scales without distortion. The technical image can have legends and text, but be sparing! Technical images must have a complete image caption.</a:t>
              </a:r>
            </a:p>
          </p:txBody>
        </p:sp>
        <p:sp>
          <p:nvSpPr>
            <p:cNvPr id="46" name="Rounded Rectangle 45"/>
            <p:cNvSpPr/>
            <p:nvPr/>
          </p:nvSpPr>
          <p:spPr>
            <a:xfrm>
              <a:off x="1553575" y="5290691"/>
              <a:ext cx="2937536" cy="691486"/>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7" name="Picture 46"/>
          <p:cNvPicPr>
            <a:picLocks noChangeAspect="1"/>
          </p:cNvPicPr>
          <p:nvPr/>
        </p:nvPicPr>
        <p:blipFill>
          <a:blip r:embed="rId5"/>
          <a:stretch>
            <a:fillRect/>
          </a:stretch>
        </p:blipFill>
        <p:spPr>
          <a:xfrm>
            <a:off x="7321988" y="2455208"/>
            <a:ext cx="2725328" cy="1760562"/>
          </a:xfrm>
          <a:prstGeom prst="rect">
            <a:avLst/>
          </a:prstGeom>
        </p:spPr>
      </p:pic>
      <p:sp>
        <p:nvSpPr>
          <p:cNvPr id="48" name="TextBox 47"/>
          <p:cNvSpPr txBox="1"/>
          <p:nvPr/>
        </p:nvSpPr>
        <p:spPr>
          <a:xfrm>
            <a:off x="7364349" y="2171268"/>
            <a:ext cx="2760691" cy="338554"/>
          </a:xfrm>
          <a:prstGeom prst="rect">
            <a:avLst/>
          </a:prstGeom>
          <a:noFill/>
        </p:spPr>
        <p:txBody>
          <a:bodyPr wrap="none" rtlCol="0">
            <a:spAutoFit/>
          </a:bodyPr>
          <a:lstStyle/>
          <a:p>
            <a:pPr algn="r"/>
            <a:r>
              <a:rPr lang="en-US" sz="1600" b="1" dirty="0">
                <a:solidFill>
                  <a:srgbClr val="0061AA"/>
                </a:solidFill>
              </a:rPr>
              <a:t>Technical Image Example</a:t>
            </a:r>
          </a:p>
        </p:txBody>
      </p:sp>
      <p:pic>
        <p:nvPicPr>
          <p:cNvPr id="49" name="Picture 48"/>
          <p:cNvPicPr>
            <a:picLocks noChangeAspect="1"/>
          </p:cNvPicPr>
          <p:nvPr/>
        </p:nvPicPr>
        <p:blipFill rotWithShape="1">
          <a:blip r:embed="rId6" cstate="screen">
            <a:extLst>
              <a:ext uri="{28A0092B-C50C-407E-A947-70E740481C1C}">
                <a14:useLocalDpi xmlns:a14="http://schemas.microsoft.com/office/drawing/2010/main"/>
              </a:ext>
            </a:extLst>
          </a:blip>
          <a:srcRect r="33989"/>
          <a:stretch/>
        </p:blipFill>
        <p:spPr>
          <a:xfrm>
            <a:off x="7364297" y="598764"/>
            <a:ext cx="2683020" cy="1509749"/>
          </a:xfrm>
          <a:prstGeom prst="rect">
            <a:avLst/>
          </a:prstGeom>
        </p:spPr>
      </p:pic>
      <p:sp>
        <p:nvSpPr>
          <p:cNvPr id="50" name="TextBox 49"/>
          <p:cNvSpPr txBox="1"/>
          <p:nvPr/>
        </p:nvSpPr>
        <p:spPr>
          <a:xfrm>
            <a:off x="7302762" y="276088"/>
            <a:ext cx="2844047" cy="338554"/>
          </a:xfrm>
          <a:prstGeom prst="rect">
            <a:avLst/>
          </a:prstGeom>
          <a:noFill/>
        </p:spPr>
        <p:txBody>
          <a:bodyPr wrap="none" rtlCol="0">
            <a:spAutoFit/>
          </a:bodyPr>
          <a:lstStyle/>
          <a:p>
            <a:pPr algn="r"/>
            <a:r>
              <a:rPr lang="en-US" sz="1600" b="1" dirty="0">
                <a:solidFill>
                  <a:srgbClr val="0061AA"/>
                </a:solidFill>
              </a:rPr>
              <a:t>4 Website Image Examples</a:t>
            </a:r>
          </a:p>
        </p:txBody>
      </p:sp>
    </p:spTree>
    <p:extLst>
      <p:ext uri="{BB962C8B-B14F-4D97-AF65-F5344CB8AC3E}">
        <p14:creationId xmlns:p14="http://schemas.microsoft.com/office/powerpoint/2010/main" val="803392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1891" y="2383263"/>
            <a:ext cx="6910163" cy="2068288"/>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Deliverables: Study Area </a:t>
            </a:r>
            <a:r>
              <a:rPr lang="en-US" dirty="0" err="1">
                <a:solidFill>
                  <a:srgbClr val="0061AA"/>
                </a:solidFill>
              </a:rPr>
              <a:t>Shapefile</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22" name="Rectangle 21"/>
          <p:cNvSpPr/>
          <p:nvPr/>
        </p:nvSpPr>
        <p:spPr>
          <a:xfrm>
            <a:off x="97941" y="6395974"/>
            <a:ext cx="11516678" cy="338554"/>
          </a:xfrm>
          <a:prstGeom prst="rect">
            <a:avLst/>
          </a:prstGeom>
        </p:spPr>
        <p:txBody>
          <a:bodyPr wrap="square">
            <a:spAutoFit/>
          </a:bodyPr>
          <a:lstStyle/>
          <a:p>
            <a:pPr lvl="0"/>
            <a:r>
              <a:rPr lang="en-US" sz="1500" dirty="0">
                <a:solidFill>
                  <a:srgbClr val="EF282F"/>
                </a:solidFill>
                <a:latin typeface="Century Gothic" panose="020B0502020202020204" pitchFamily="34" charset="0"/>
              </a:rPr>
              <a:t>Study Area Shapefile</a:t>
            </a:r>
            <a:r>
              <a:rPr lang="en-US" sz="1600" dirty="0">
                <a:solidFill>
                  <a:srgbClr val="EF282F"/>
                </a:solidFill>
                <a:latin typeface="Century Gothic" panose="020B0502020202020204" pitchFamily="34" charset="0"/>
              </a:rPr>
              <a:t>: </a:t>
            </a:r>
            <a:r>
              <a:rPr lang="en-US" sz="1300" dirty="0">
                <a:solidFill>
                  <a:schemeClr val="bg1"/>
                </a:solidFill>
                <a:latin typeface="Century Gothic" panose="020B0502020202020204" pitchFamily="34" charset="0"/>
                <a:hlinkClick r:id="rId4"/>
              </a:rPr>
              <a:t>http://www.devpedia.developexchange.com/dp/index.php?title=Study_Area_Shapefile</a:t>
            </a:r>
            <a:r>
              <a:rPr lang="en-US" sz="1300" dirty="0">
                <a:solidFill>
                  <a:schemeClr val="bg1"/>
                </a:solidFill>
                <a:latin typeface="Century Gothic" panose="020B0502020202020204" pitchFamily="34" charset="0"/>
              </a:rPr>
              <a:t> </a:t>
            </a:r>
            <a:endParaRPr lang="en-US" sz="1300" b="1" dirty="0">
              <a:solidFill>
                <a:schemeClr val="bg1"/>
              </a:solidFill>
              <a:latin typeface="Century Gothic" panose="020B0502020202020204" pitchFamily="34" charset="0"/>
            </a:endParaRPr>
          </a:p>
        </p:txBody>
      </p:sp>
      <p:sp>
        <p:nvSpPr>
          <p:cNvPr id="41" name="Text Placeholder 5"/>
          <p:cNvSpPr txBox="1">
            <a:spLocks/>
          </p:cNvSpPr>
          <p:nvPr/>
        </p:nvSpPr>
        <p:spPr>
          <a:xfrm>
            <a:off x="299534" y="1240320"/>
            <a:ext cx="6655924" cy="40724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solidFill>
                  <a:srgbClr val="0061AA"/>
                </a:solidFill>
              </a:rPr>
              <a:t>What it is: </a:t>
            </a:r>
            <a:r>
              <a:rPr lang="en-US" sz="1800" dirty="0"/>
              <a:t>The </a:t>
            </a:r>
            <a:r>
              <a:rPr lang="en-US" sz="1800" dirty="0" err="1"/>
              <a:t>shapefile</a:t>
            </a:r>
            <a:r>
              <a:rPr lang="en-US" sz="1800" dirty="0"/>
              <a:t> outlines the study area and is used for the creation of impact maps and congressional district maps.</a:t>
            </a:r>
          </a:p>
          <a:p>
            <a:pPr marL="285750" indent="-285750">
              <a:spcBef>
                <a:spcPts val="0"/>
              </a:spcBef>
              <a:spcAft>
                <a:spcPts val="600"/>
              </a:spcAft>
              <a:buClr>
                <a:srgbClr val="EF282F"/>
              </a:buClr>
              <a:buFont typeface="Webdings" panose="05030102010509060703" pitchFamily="18" charset="2"/>
              <a:buChar char="4"/>
            </a:pPr>
            <a:r>
              <a:rPr lang="en-US" sz="1800" dirty="0">
                <a:solidFill>
                  <a:srgbClr val="0061AA"/>
                </a:solidFill>
              </a:rPr>
              <a:t>Why it matters: </a:t>
            </a:r>
          </a:p>
          <a:p>
            <a:pPr marL="742950" lvl="1" indent="-285750">
              <a:spcBef>
                <a:spcPts val="0"/>
              </a:spcBef>
              <a:spcAft>
                <a:spcPts val="600"/>
              </a:spcAft>
              <a:buClr>
                <a:srgbClr val="EF282F"/>
              </a:buClr>
              <a:buFont typeface="Arial" panose="020B0604020202020204" pitchFamily="34" charset="0"/>
              <a:buChar char="•"/>
            </a:pPr>
            <a:r>
              <a:rPr lang="en-US" sz="1800" dirty="0"/>
              <a:t>This </a:t>
            </a:r>
            <a:r>
              <a:rPr lang="en-US" sz="1800" dirty="0" err="1"/>
              <a:t>shapefile</a:t>
            </a:r>
            <a:r>
              <a:rPr lang="en-US" sz="1800" dirty="0"/>
              <a:t> is used in the creation of impact maps and the new interactive web mapper to discern project study areas.</a:t>
            </a:r>
          </a:p>
          <a:p>
            <a:pPr marL="742950" lvl="1" indent="-285750">
              <a:spcBef>
                <a:spcPts val="0"/>
              </a:spcBef>
              <a:spcAft>
                <a:spcPts val="600"/>
              </a:spcAft>
              <a:buClr>
                <a:srgbClr val="EF282F"/>
              </a:buClr>
              <a:buFont typeface="Arial" panose="020B0604020202020204" pitchFamily="34" charset="0"/>
              <a:buChar char="•"/>
            </a:pPr>
            <a:r>
              <a:rPr lang="en-US" sz="1800" dirty="0"/>
              <a:t>It shows how our program benefits taxpayers, giving insight into where we are increasing workforce development and building capacity to use NASA Earth observations. </a:t>
            </a:r>
          </a:p>
          <a:p>
            <a:pPr marL="742950" lvl="1" indent="-285750">
              <a:spcBef>
                <a:spcPts val="0"/>
              </a:spcBef>
              <a:spcAft>
                <a:spcPts val="600"/>
              </a:spcAft>
              <a:buClr>
                <a:srgbClr val="EF282F"/>
              </a:buClr>
              <a:buFont typeface="Arial" panose="020B0604020202020204" pitchFamily="34" charset="0"/>
              <a:buChar char="•"/>
            </a:pPr>
            <a:r>
              <a:rPr lang="en-US" sz="1800" dirty="0"/>
              <a:t>Maps will be used by ASP when reporting to members of Congress, and it is thus extremely important that these maps accurately reflect the extent of our projects’ impact.</a:t>
            </a:r>
          </a:p>
        </p:txBody>
      </p:sp>
      <p:sp>
        <p:nvSpPr>
          <p:cNvPr id="43" name="Text Placeholder 5"/>
          <p:cNvSpPr txBox="1">
            <a:spLocks/>
          </p:cNvSpPr>
          <p:nvPr/>
        </p:nvSpPr>
        <p:spPr>
          <a:xfrm>
            <a:off x="324935" y="5314844"/>
            <a:ext cx="6417481" cy="14217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solidFill>
                  <a:srgbClr val="0061AA"/>
                </a:solidFill>
              </a:rPr>
              <a:t>How to make it work for you: </a:t>
            </a:r>
          </a:p>
          <a:p>
            <a:pPr marL="742950" lvl="1" indent="-285750">
              <a:spcBef>
                <a:spcPts val="0"/>
              </a:spcBef>
              <a:spcAft>
                <a:spcPts val="600"/>
              </a:spcAft>
              <a:buClr>
                <a:srgbClr val="EF282F"/>
              </a:buClr>
              <a:buFont typeface="Arial" panose="020B0604020202020204" pitchFamily="34" charset="0"/>
              <a:buChar char="•"/>
            </a:pPr>
            <a:r>
              <a:rPr lang="en-US" sz="1800" dirty="0"/>
              <a:t>Ability to package </a:t>
            </a:r>
            <a:r>
              <a:rPr lang="en-US" sz="1800" dirty="0" err="1"/>
              <a:t>shapefiles</a:t>
            </a:r>
            <a:r>
              <a:rPr lang="en-US" sz="1800" dirty="0"/>
              <a:t> and share is helpful and you can reuse this </a:t>
            </a:r>
            <a:r>
              <a:rPr lang="en-US" sz="1800" dirty="0" err="1"/>
              <a:t>shapefile</a:t>
            </a:r>
            <a:r>
              <a:rPr lang="en-US" sz="1800" dirty="0"/>
              <a:t> in the future.</a:t>
            </a:r>
          </a:p>
        </p:txBody>
      </p:sp>
      <p:grpSp>
        <p:nvGrpSpPr>
          <p:cNvPr id="44" name="Group 43"/>
          <p:cNvGrpSpPr/>
          <p:nvPr/>
        </p:nvGrpSpPr>
        <p:grpSpPr>
          <a:xfrm>
            <a:off x="7069245" y="1361772"/>
            <a:ext cx="2855580" cy="4815251"/>
            <a:chOff x="1553575" y="5290691"/>
            <a:chExt cx="2995202" cy="691486"/>
          </a:xfrm>
        </p:grpSpPr>
        <p:sp>
          <p:nvSpPr>
            <p:cNvPr id="45" name="Text Placeholder 5"/>
            <p:cNvSpPr txBox="1">
              <a:spLocks/>
            </p:cNvSpPr>
            <p:nvPr/>
          </p:nvSpPr>
          <p:spPr>
            <a:xfrm>
              <a:off x="1570540" y="5307539"/>
              <a:ext cx="2978237" cy="6746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marL="342900" indent="-342900">
                <a:spcBef>
                  <a:spcPts val="0"/>
                </a:spcBef>
                <a:buClr>
                  <a:srgbClr val="0078C1"/>
                </a:buClr>
                <a:buFont typeface="+mj-lt"/>
                <a:buAutoNum type="arabicPeriod"/>
              </a:pPr>
              <a:r>
                <a:rPr lang="en-US" sz="1600" dirty="0"/>
                <a:t>Your </a:t>
              </a:r>
              <a:r>
                <a:rPr lang="en-US" sz="1600" dirty="0" err="1"/>
                <a:t>shapefile</a:t>
              </a:r>
              <a:r>
                <a:rPr lang="en-US" sz="1600" dirty="0"/>
                <a:t> must match the study area listed on your project summary. </a:t>
              </a:r>
            </a:p>
            <a:p>
              <a:pPr marL="342900" indent="-342900">
                <a:spcBef>
                  <a:spcPts val="0"/>
                </a:spcBef>
                <a:buClr>
                  <a:srgbClr val="0078C1"/>
                </a:buClr>
                <a:buFont typeface="+mj-lt"/>
                <a:buAutoNum type="arabicPeriod"/>
              </a:pPr>
              <a:r>
                <a:rPr lang="en-US" sz="1600" dirty="0"/>
                <a:t>Create a polygon </a:t>
              </a:r>
              <a:r>
                <a:rPr lang="en-US" sz="1600" dirty="0" err="1"/>
                <a:t>shapefile</a:t>
              </a:r>
              <a:r>
                <a:rPr lang="en-US" sz="1600" dirty="0"/>
                <a:t> of your study area, containing only one feature.</a:t>
              </a:r>
            </a:p>
            <a:p>
              <a:pPr marL="342900" indent="-342900">
                <a:spcBef>
                  <a:spcPts val="0"/>
                </a:spcBef>
                <a:buClr>
                  <a:srgbClr val="0078C1"/>
                </a:buClr>
                <a:buFont typeface="+mj-lt"/>
                <a:buAutoNum type="arabicPeriod"/>
              </a:pPr>
              <a:r>
                <a:rPr lang="en-US" sz="1600" dirty="0"/>
                <a:t>Attribute table should contain a “project” field where your project short title is listed.</a:t>
              </a:r>
            </a:p>
            <a:p>
              <a:pPr marL="342900" indent="-342900">
                <a:spcBef>
                  <a:spcPts val="0"/>
                </a:spcBef>
                <a:buClr>
                  <a:srgbClr val="0078C1"/>
                </a:buClr>
                <a:buFont typeface="+mj-lt"/>
                <a:buAutoNum type="arabicPeriod"/>
              </a:pPr>
              <a:r>
                <a:rPr lang="en-US" sz="1600" dirty="0"/>
                <a:t>The </a:t>
              </a:r>
              <a:r>
                <a:rPr lang="en-US" sz="1600" dirty="0" err="1"/>
                <a:t>shapefile</a:t>
              </a:r>
              <a:r>
                <a:rPr lang="en-US" sz="1600" dirty="0"/>
                <a:t> must be zipped and saved using standard file nomenclature.</a:t>
              </a:r>
            </a:p>
            <a:p>
              <a:pPr marL="342900" indent="-342900">
                <a:spcBef>
                  <a:spcPts val="0"/>
                </a:spcBef>
                <a:buClr>
                  <a:srgbClr val="0078C1"/>
                </a:buClr>
                <a:buFont typeface="+mj-lt"/>
                <a:buAutoNum type="arabicPeriod"/>
              </a:pPr>
              <a:r>
                <a:rPr lang="en-US" sz="1600" dirty="0"/>
                <a:t>Coordinate system: GCS_WGS_1984 </a:t>
              </a:r>
            </a:p>
          </p:txBody>
        </p:sp>
        <p:sp>
          <p:nvSpPr>
            <p:cNvPr id="46" name="Rounded Rectangle 45"/>
            <p:cNvSpPr/>
            <p:nvPr/>
          </p:nvSpPr>
          <p:spPr>
            <a:xfrm>
              <a:off x="1553575" y="5290691"/>
              <a:ext cx="2937536" cy="691486"/>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86223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t="55043"/>
          <a:stretch/>
        </p:blipFill>
        <p:spPr>
          <a:xfrm rot="16200000">
            <a:off x="7687926" y="2386464"/>
            <a:ext cx="6858000" cy="20560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Deliverables: </a:t>
            </a:r>
            <a:r>
              <a:rPr lang="en-US" dirty="0" err="1">
                <a:solidFill>
                  <a:srgbClr val="0061AA"/>
                </a:solidFill>
              </a:rPr>
              <a:t>DEVELOPedia</a:t>
            </a:r>
            <a:r>
              <a:rPr lang="en-US" dirty="0">
                <a:solidFill>
                  <a:srgbClr val="0061AA"/>
                </a:solidFill>
              </a:rPr>
              <a:t> Page</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6" name="Text Placeholder 5"/>
          <p:cNvSpPr txBox="1">
            <a:spLocks/>
          </p:cNvSpPr>
          <p:nvPr/>
        </p:nvSpPr>
        <p:spPr>
          <a:xfrm>
            <a:off x="254695" y="1213425"/>
            <a:ext cx="9642285" cy="34571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solidFill>
                  <a:srgbClr val="0061AA"/>
                </a:solidFill>
              </a:rPr>
              <a:t>What it is: </a:t>
            </a:r>
            <a:r>
              <a:rPr lang="en-US" sz="1800" dirty="0"/>
              <a:t>Each project has a page on </a:t>
            </a:r>
            <a:r>
              <a:rPr lang="en-US" sz="1800" dirty="0" err="1"/>
              <a:t>DEVELOPedia</a:t>
            </a:r>
            <a:r>
              <a:rPr lang="en-US" sz="1800" dirty="0"/>
              <a:t> that is accessible to future </a:t>
            </a:r>
            <a:r>
              <a:rPr lang="en-US" sz="1800" dirty="0" err="1"/>
              <a:t>DEVELOPers</a:t>
            </a:r>
            <a:r>
              <a:rPr lang="en-US" sz="1800" dirty="0"/>
              <a:t>.</a:t>
            </a:r>
          </a:p>
          <a:p>
            <a:pPr marL="285750" indent="-285750">
              <a:spcBef>
                <a:spcPts val="0"/>
              </a:spcBef>
              <a:spcAft>
                <a:spcPts val="600"/>
              </a:spcAft>
              <a:buClr>
                <a:srgbClr val="EF282F"/>
              </a:buClr>
              <a:buFont typeface="Webdings" panose="05030102010509060703" pitchFamily="18" charset="2"/>
              <a:buChar char="4"/>
            </a:pPr>
            <a:r>
              <a:rPr lang="en-US" sz="1800" dirty="0">
                <a:solidFill>
                  <a:srgbClr val="0061AA"/>
                </a:solidFill>
              </a:rPr>
              <a:t>Why it matters: </a:t>
            </a:r>
          </a:p>
          <a:p>
            <a:pPr marL="742950" lvl="1" indent="-285750">
              <a:spcBef>
                <a:spcPts val="0"/>
              </a:spcBef>
              <a:spcAft>
                <a:spcPts val="600"/>
              </a:spcAft>
              <a:buClr>
                <a:srgbClr val="EF282F"/>
              </a:buClr>
              <a:buFont typeface="Arial" panose="020B0604020202020204" pitchFamily="34" charset="0"/>
              <a:buChar char="•"/>
            </a:pPr>
            <a:r>
              <a:rPr lang="en-US" sz="1800" dirty="0" err="1"/>
              <a:t>DEVELOPedia</a:t>
            </a:r>
            <a:r>
              <a:rPr lang="en-US" sz="1800" dirty="0"/>
              <a:t> serves as the most complete project archive available – this is a resource to everyone in the program.</a:t>
            </a:r>
          </a:p>
          <a:p>
            <a:pPr marL="742950" lvl="1" indent="-285750">
              <a:spcBef>
                <a:spcPts val="0"/>
              </a:spcBef>
              <a:spcAft>
                <a:spcPts val="600"/>
              </a:spcAft>
              <a:buClr>
                <a:srgbClr val="EF282F"/>
              </a:buClr>
              <a:buFont typeface="Arial" panose="020B0604020202020204" pitchFamily="34" charset="0"/>
              <a:buChar char="•"/>
            </a:pPr>
            <a:r>
              <a:rPr lang="en-US" sz="1800" dirty="0"/>
              <a:t>Future teams will refer to this content.</a:t>
            </a:r>
          </a:p>
          <a:p>
            <a:pPr marL="285750" indent="-285750">
              <a:spcBef>
                <a:spcPts val="0"/>
              </a:spcBef>
              <a:spcAft>
                <a:spcPts val="600"/>
              </a:spcAft>
              <a:buClr>
                <a:srgbClr val="EF282F"/>
              </a:buClr>
              <a:buFont typeface="Webdings" panose="05030102010509060703" pitchFamily="18" charset="2"/>
              <a:buChar char="4"/>
            </a:pPr>
            <a:r>
              <a:rPr lang="en-US" sz="1800" dirty="0">
                <a:solidFill>
                  <a:srgbClr val="0061AA"/>
                </a:solidFill>
              </a:rPr>
              <a:t>How to make it work for you: </a:t>
            </a:r>
          </a:p>
          <a:p>
            <a:pPr marL="742950" lvl="1" indent="-285750">
              <a:spcBef>
                <a:spcPts val="0"/>
              </a:spcBef>
              <a:spcAft>
                <a:spcPts val="600"/>
              </a:spcAft>
              <a:buClr>
                <a:srgbClr val="EF282F"/>
              </a:buClr>
              <a:buFont typeface="Arial" panose="020B0604020202020204" pitchFamily="34" charset="0"/>
              <a:buChar char="•"/>
            </a:pPr>
            <a:r>
              <a:rPr lang="en-US" sz="1800" dirty="0"/>
              <a:t>You can refer back to this page at anytime as </a:t>
            </a:r>
            <a:r>
              <a:rPr lang="en-US" sz="1800" dirty="0" err="1"/>
              <a:t>DEVELOPers</a:t>
            </a:r>
            <a:r>
              <a:rPr lang="en-US" sz="1800" dirty="0"/>
              <a:t> get to keep their accounts for eternity.</a:t>
            </a:r>
          </a:p>
          <a:p>
            <a:pPr marL="742950" lvl="1" indent="-285750">
              <a:spcBef>
                <a:spcPts val="0"/>
              </a:spcBef>
              <a:spcAft>
                <a:spcPts val="600"/>
              </a:spcAft>
              <a:buClr>
                <a:srgbClr val="EF282F"/>
              </a:buClr>
              <a:buFont typeface="Arial" panose="020B0604020202020204" pitchFamily="34" charset="0"/>
              <a:buChar char="•"/>
            </a:pPr>
            <a:r>
              <a:rPr lang="en-US" sz="1800" dirty="0"/>
              <a:t>After a final NPO review, a final, archival set of deliverables are posted and you can access as needed.</a:t>
            </a:r>
          </a:p>
          <a:p>
            <a:pPr marL="742950" lvl="1" indent="-285750">
              <a:spcBef>
                <a:spcPts val="0"/>
              </a:spcBef>
              <a:spcAft>
                <a:spcPts val="600"/>
              </a:spcAft>
              <a:buClr>
                <a:srgbClr val="EF282F"/>
              </a:buClr>
              <a:buFont typeface="Arial" panose="020B0604020202020204" pitchFamily="34" charset="0"/>
              <a:buChar char="•"/>
            </a:pPr>
            <a:endParaRPr lang="en-US" sz="1800" dirty="0"/>
          </a:p>
        </p:txBody>
      </p:sp>
      <p:grpSp>
        <p:nvGrpSpPr>
          <p:cNvPr id="48" name="Group 47"/>
          <p:cNvGrpSpPr/>
          <p:nvPr/>
        </p:nvGrpSpPr>
        <p:grpSpPr>
          <a:xfrm>
            <a:off x="2316033" y="5109882"/>
            <a:ext cx="5873060" cy="1419710"/>
            <a:chOff x="1553575" y="5290691"/>
            <a:chExt cx="2995202" cy="691486"/>
          </a:xfrm>
        </p:grpSpPr>
        <p:sp>
          <p:nvSpPr>
            <p:cNvPr id="49" name="Text Placeholder 5"/>
            <p:cNvSpPr txBox="1">
              <a:spLocks/>
            </p:cNvSpPr>
            <p:nvPr/>
          </p:nvSpPr>
          <p:spPr>
            <a:xfrm>
              <a:off x="1570540" y="5307539"/>
              <a:ext cx="2978237" cy="6746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600" b="1" i="1" dirty="0"/>
                <a:t>DEVELOP Website Project Pages</a:t>
              </a:r>
            </a:p>
            <a:p>
              <a:pPr algn="ctr">
                <a:spcBef>
                  <a:spcPts val="0"/>
                </a:spcBef>
                <a:buClr>
                  <a:srgbClr val="0078C1"/>
                </a:buClr>
              </a:pPr>
              <a:r>
                <a:rPr lang="en-US" sz="1600" dirty="0"/>
                <a:t>Project pages are posted near the end of term on the NASA DEVELOP website. Feature your experiences and project pages on LinkedIn. </a:t>
              </a:r>
            </a:p>
          </p:txBody>
        </p:sp>
        <p:sp>
          <p:nvSpPr>
            <p:cNvPr id="50" name="Rounded Rectangle 49"/>
            <p:cNvSpPr/>
            <p:nvPr/>
          </p:nvSpPr>
          <p:spPr>
            <a:xfrm>
              <a:off x="1553575" y="5290691"/>
              <a:ext cx="2937536" cy="691486"/>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22686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t="60298"/>
          <a:stretch/>
        </p:blipFill>
        <p:spPr>
          <a:xfrm rot="16200000">
            <a:off x="7715250" y="2381247"/>
            <a:ext cx="6858002" cy="209550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Deliverables: Feedback Form</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254695" y="1213425"/>
            <a:ext cx="9642285" cy="54832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solidFill>
                  <a:srgbClr val="0061AA"/>
                </a:solidFill>
              </a:rPr>
              <a:t>What it is: </a:t>
            </a:r>
            <a:r>
              <a:rPr lang="en-US" sz="1800" dirty="0"/>
              <a:t>The Feedback Form is in response to NASA Headquarters’ request that we increase our collection and reporting of feedback relating to three things: 1) NASA Earth observation data (accessibility, processing, and use), 2) research questions surfaced by application projects (what do the feasibility study results lead our partners to pursue next), and 3) partner engagement. </a:t>
            </a:r>
          </a:p>
          <a:p>
            <a:pPr marL="285750" indent="-285750">
              <a:spcBef>
                <a:spcPts val="0"/>
              </a:spcBef>
              <a:spcAft>
                <a:spcPts val="600"/>
              </a:spcAft>
              <a:buClr>
                <a:srgbClr val="EF282F"/>
              </a:buClr>
              <a:buFont typeface="Webdings" panose="05030102010509060703" pitchFamily="18" charset="2"/>
              <a:buChar char="4"/>
            </a:pPr>
            <a:r>
              <a:rPr lang="en-US" sz="1800" dirty="0">
                <a:solidFill>
                  <a:srgbClr val="0061AA"/>
                </a:solidFill>
              </a:rPr>
              <a:t>Why it matters: </a:t>
            </a:r>
          </a:p>
          <a:p>
            <a:pPr marL="742950" lvl="1" indent="-285750">
              <a:spcBef>
                <a:spcPts val="0"/>
              </a:spcBef>
              <a:spcAft>
                <a:spcPts val="600"/>
              </a:spcAft>
              <a:buClr>
                <a:srgbClr val="EF282F"/>
              </a:buClr>
              <a:buFont typeface="Arial" panose="020B0604020202020204" pitchFamily="34" charset="0"/>
              <a:buChar char="•"/>
            </a:pPr>
            <a:r>
              <a:rPr lang="en-US" sz="1800" dirty="0"/>
              <a:t>Headquarters is looking for the wealth of knowledge rapidly gained in DEVELOP projects to feed into Science Teams</a:t>
            </a:r>
          </a:p>
          <a:p>
            <a:pPr marL="742950" lvl="1" indent="-285750">
              <a:spcBef>
                <a:spcPts val="0"/>
              </a:spcBef>
              <a:spcAft>
                <a:spcPts val="600"/>
              </a:spcAft>
              <a:buClr>
                <a:srgbClr val="EF282F"/>
              </a:buClr>
              <a:buFont typeface="Arial" panose="020B0604020202020204" pitchFamily="34" charset="0"/>
              <a:buChar char="•"/>
            </a:pPr>
            <a:r>
              <a:rPr lang="en-US" sz="1800" dirty="0"/>
              <a:t>Your knowledge is key for improving satellite missions and DEVELOP partnerships in the future!</a:t>
            </a:r>
          </a:p>
          <a:p>
            <a:pPr marL="285750" indent="-285750">
              <a:spcBef>
                <a:spcPts val="0"/>
              </a:spcBef>
              <a:spcAft>
                <a:spcPts val="600"/>
              </a:spcAft>
              <a:buClr>
                <a:srgbClr val="EF282F"/>
              </a:buClr>
              <a:buFont typeface="Webdings" panose="05030102010509060703" pitchFamily="18" charset="2"/>
              <a:buChar char="4"/>
            </a:pPr>
            <a:r>
              <a:rPr lang="en-US" sz="1800" dirty="0">
                <a:solidFill>
                  <a:srgbClr val="0061AA"/>
                </a:solidFill>
              </a:rPr>
              <a:t>How to make it work for you: </a:t>
            </a:r>
          </a:p>
          <a:p>
            <a:pPr marL="742950" lvl="1" indent="-285750">
              <a:spcBef>
                <a:spcPts val="0"/>
              </a:spcBef>
              <a:spcAft>
                <a:spcPts val="600"/>
              </a:spcAft>
              <a:buClr>
                <a:srgbClr val="EF282F"/>
              </a:buClr>
              <a:buFont typeface="Arial" panose="020B0604020202020204" pitchFamily="34" charset="0"/>
              <a:buChar char="•"/>
            </a:pPr>
            <a:r>
              <a:rPr lang="en-US" sz="1800" dirty="0"/>
              <a:t>Review the template at the beginning of the term to understand what it needs</a:t>
            </a:r>
          </a:p>
          <a:p>
            <a:pPr marL="742950" lvl="1" indent="-285750">
              <a:spcBef>
                <a:spcPts val="0"/>
              </a:spcBef>
              <a:spcAft>
                <a:spcPts val="600"/>
              </a:spcAft>
              <a:buClr>
                <a:srgbClr val="EF282F"/>
              </a:buClr>
              <a:buFont typeface="Arial" panose="020B0604020202020204" pitchFamily="34" charset="0"/>
              <a:buChar char="•"/>
            </a:pPr>
            <a:r>
              <a:rPr lang="en-US" sz="1800" dirty="0"/>
              <a:t>Take notes on these items throughout the term so you don’t have to try to remember at the end!</a:t>
            </a:r>
          </a:p>
          <a:p>
            <a:pPr marL="742950" lvl="1" indent="-285750">
              <a:spcBef>
                <a:spcPts val="0"/>
              </a:spcBef>
              <a:spcAft>
                <a:spcPts val="600"/>
              </a:spcAft>
              <a:buClr>
                <a:srgbClr val="EF282F"/>
              </a:buClr>
              <a:buFont typeface="Arial" panose="020B0604020202020204" pitchFamily="34" charset="0"/>
              <a:buChar char="•"/>
            </a:pPr>
            <a:r>
              <a:rPr lang="en-US" sz="1800" dirty="0"/>
              <a:t>Team discussion relating to the challenges and data use is a great exercise for the team to pursue. </a:t>
            </a:r>
          </a:p>
          <a:p>
            <a:pPr marL="742950" lvl="1" indent="-285750">
              <a:spcBef>
                <a:spcPts val="0"/>
              </a:spcBef>
              <a:spcAft>
                <a:spcPts val="600"/>
              </a:spcAft>
              <a:buClr>
                <a:srgbClr val="EF282F"/>
              </a:buClr>
              <a:buFont typeface="Arial" panose="020B0604020202020204" pitchFamily="34" charset="0"/>
              <a:buChar char="•"/>
            </a:pPr>
            <a:r>
              <a:rPr lang="en-US" sz="1800" dirty="0"/>
              <a:t>Follow up with project partners is also an important facet to the relationships built.</a:t>
            </a:r>
          </a:p>
        </p:txBody>
      </p:sp>
    </p:spTree>
    <p:extLst>
      <p:ext uri="{BB962C8B-B14F-4D97-AF65-F5344CB8AC3E}">
        <p14:creationId xmlns:p14="http://schemas.microsoft.com/office/powerpoint/2010/main" val="974132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t="53064"/>
          <a:stretch/>
        </p:blipFill>
        <p:spPr>
          <a:xfrm rot="5400000">
            <a:off x="7695439" y="2441119"/>
            <a:ext cx="6872492" cy="1990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Deliverables: Optional Deliverables</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22" name="Rectangle 21"/>
          <p:cNvSpPr/>
          <p:nvPr/>
        </p:nvSpPr>
        <p:spPr>
          <a:xfrm>
            <a:off x="115354" y="6395974"/>
            <a:ext cx="11516678" cy="338554"/>
          </a:xfrm>
          <a:prstGeom prst="rect">
            <a:avLst/>
          </a:prstGeom>
        </p:spPr>
        <p:txBody>
          <a:bodyPr wrap="square">
            <a:spAutoFit/>
          </a:bodyPr>
          <a:lstStyle/>
          <a:p>
            <a:pPr lvl="0"/>
            <a:r>
              <a:rPr lang="en-US" sz="1600" dirty="0">
                <a:solidFill>
                  <a:srgbClr val="EF282F"/>
                </a:solidFill>
                <a:latin typeface="Century Gothic" panose="020B0502020202020204" pitchFamily="34" charset="0"/>
              </a:rPr>
              <a:t>Optional Deliverables: </a:t>
            </a:r>
            <a:r>
              <a:rPr lang="en-US" sz="1250" dirty="0">
                <a:solidFill>
                  <a:schemeClr val="bg1"/>
                </a:solidFill>
                <a:latin typeface="Century Gothic" panose="020B0502020202020204" pitchFamily="34" charset="0"/>
                <a:hlinkClick r:id="rId4"/>
              </a:rPr>
              <a:t>http://www.devpedia.developexchange.com/dp/index.php?title=Optional_Deliverables</a:t>
            </a:r>
            <a:endParaRPr lang="en-US" sz="1250" b="1" dirty="0">
              <a:solidFill>
                <a:schemeClr val="bg1"/>
              </a:solidFill>
              <a:latin typeface="Century Gothic" panose="020B0502020202020204" pitchFamily="34" charset="0"/>
            </a:endParaRPr>
          </a:p>
        </p:txBody>
      </p:sp>
      <p:sp>
        <p:nvSpPr>
          <p:cNvPr id="41" name="Text Placeholder 5"/>
          <p:cNvSpPr txBox="1">
            <a:spLocks/>
          </p:cNvSpPr>
          <p:nvPr/>
        </p:nvSpPr>
        <p:spPr>
          <a:xfrm>
            <a:off x="254695" y="1213425"/>
            <a:ext cx="9642285" cy="54832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solidFill>
                  <a:srgbClr val="0061AA"/>
                </a:solidFill>
              </a:rPr>
              <a:t>What it is: </a:t>
            </a:r>
            <a:r>
              <a:rPr lang="en-US" sz="1800" dirty="0"/>
              <a:t>Your team may have extra time or decide that the creation of an optional deliverable will be of high-value. In this event, your team can utilize the resources and templates provided below to help create an excellent deliverable. Examples of optional deliverables are tutorials, one-pager/brochure, or image gallery, but really this is anything additional the team creates as part of a package for the partners.</a:t>
            </a:r>
          </a:p>
          <a:p>
            <a:pPr marL="285750" indent="-285750">
              <a:spcBef>
                <a:spcPts val="0"/>
              </a:spcBef>
              <a:spcAft>
                <a:spcPts val="600"/>
              </a:spcAft>
              <a:buClr>
                <a:srgbClr val="EF282F"/>
              </a:buClr>
              <a:buFont typeface="Webdings" panose="05030102010509060703" pitchFamily="18" charset="2"/>
              <a:buChar char="4"/>
            </a:pPr>
            <a:r>
              <a:rPr lang="en-US" sz="1800" dirty="0">
                <a:solidFill>
                  <a:srgbClr val="0061AA"/>
                </a:solidFill>
              </a:rPr>
              <a:t>Why it matters: </a:t>
            </a:r>
          </a:p>
          <a:p>
            <a:pPr marL="742950" lvl="1" indent="-285750">
              <a:spcBef>
                <a:spcPts val="0"/>
              </a:spcBef>
              <a:spcAft>
                <a:spcPts val="600"/>
              </a:spcAft>
              <a:buClr>
                <a:srgbClr val="EF282F"/>
              </a:buClr>
              <a:buFont typeface="Arial" panose="020B0604020202020204" pitchFamily="34" charset="0"/>
              <a:buChar char="•"/>
            </a:pPr>
            <a:r>
              <a:rPr lang="en-US" sz="1800" dirty="0"/>
              <a:t>Often project partners can benefit most from a tutorial or additional materials that highlight the project’s methodology.</a:t>
            </a:r>
          </a:p>
          <a:p>
            <a:pPr marL="285750" indent="-285750">
              <a:spcBef>
                <a:spcPts val="0"/>
              </a:spcBef>
              <a:spcAft>
                <a:spcPts val="600"/>
              </a:spcAft>
              <a:buClr>
                <a:srgbClr val="EF282F"/>
              </a:buClr>
              <a:buFont typeface="Webdings" panose="05030102010509060703" pitchFamily="18" charset="2"/>
              <a:buChar char="4"/>
            </a:pPr>
            <a:r>
              <a:rPr lang="en-US" sz="1800" dirty="0">
                <a:solidFill>
                  <a:srgbClr val="0061AA"/>
                </a:solidFill>
              </a:rPr>
              <a:t>How to make it work for you: </a:t>
            </a:r>
          </a:p>
          <a:p>
            <a:pPr marL="742950" lvl="1" indent="-285750">
              <a:spcBef>
                <a:spcPts val="0"/>
              </a:spcBef>
              <a:spcAft>
                <a:spcPts val="600"/>
              </a:spcAft>
              <a:buClr>
                <a:srgbClr val="EF282F"/>
              </a:buClr>
              <a:buFont typeface="Arial" panose="020B0604020202020204" pitchFamily="34" charset="0"/>
              <a:buChar char="•"/>
            </a:pPr>
            <a:r>
              <a:rPr lang="en-US" sz="1800" dirty="0"/>
              <a:t>Tutorials can be referenced later on and you can submit as sample work when applying for a job or to graduate school.</a:t>
            </a:r>
          </a:p>
          <a:p>
            <a:pPr marL="742950" lvl="1" indent="-285750">
              <a:spcBef>
                <a:spcPts val="0"/>
              </a:spcBef>
              <a:spcAft>
                <a:spcPts val="600"/>
              </a:spcAft>
              <a:buClr>
                <a:srgbClr val="EF282F"/>
              </a:buClr>
              <a:buFont typeface="Arial" panose="020B0604020202020204" pitchFamily="34" charset="0"/>
              <a:buChar char="•"/>
            </a:pPr>
            <a:r>
              <a:rPr lang="en-US" sz="1800" dirty="0"/>
              <a:t>Brochures can be used at conferences to hand out at poster presentations or given to partners to increase awareness of the project.</a:t>
            </a:r>
          </a:p>
          <a:p>
            <a:pPr marL="742950" lvl="1" indent="-285750">
              <a:spcBef>
                <a:spcPts val="0"/>
              </a:spcBef>
              <a:spcAft>
                <a:spcPts val="600"/>
              </a:spcAft>
              <a:buClr>
                <a:srgbClr val="EF282F"/>
              </a:buClr>
              <a:buFont typeface="Arial" panose="020B0604020202020204" pitchFamily="34" charset="0"/>
              <a:buChar char="•"/>
            </a:pPr>
            <a:endParaRPr lang="en-US" sz="1800" dirty="0"/>
          </a:p>
        </p:txBody>
      </p:sp>
      <p:grpSp>
        <p:nvGrpSpPr>
          <p:cNvPr id="43" name="Group 42"/>
          <p:cNvGrpSpPr/>
          <p:nvPr/>
        </p:nvGrpSpPr>
        <p:grpSpPr>
          <a:xfrm>
            <a:off x="528917" y="5213331"/>
            <a:ext cx="9073178" cy="1086066"/>
            <a:chOff x="1553575" y="5290691"/>
            <a:chExt cx="2995202" cy="691486"/>
          </a:xfrm>
        </p:grpSpPr>
        <p:sp>
          <p:nvSpPr>
            <p:cNvPr id="44" name="Text Placeholder 5"/>
            <p:cNvSpPr txBox="1">
              <a:spLocks/>
            </p:cNvSpPr>
            <p:nvPr/>
          </p:nvSpPr>
          <p:spPr>
            <a:xfrm>
              <a:off x="1570540" y="5307539"/>
              <a:ext cx="2978237" cy="6746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spcBef>
                  <a:spcPts val="0"/>
                </a:spcBef>
                <a:buClr>
                  <a:srgbClr val="0078C1"/>
                </a:buClr>
              </a:pPr>
              <a:r>
                <a:rPr lang="en-US" sz="1600" dirty="0"/>
                <a:t>Before pursuing optional deliverables, make sure they will not decrease the quality or timeliness of required deliverables. Some projects have specific optional deliverables written into the proposal. It’s a good idea to discuss their creation early in the term.</a:t>
              </a:r>
            </a:p>
            <a:p>
              <a:pPr>
                <a:spcBef>
                  <a:spcPts val="0"/>
                </a:spcBef>
                <a:buClr>
                  <a:srgbClr val="0078C1"/>
                </a:buClr>
              </a:pPr>
              <a:endParaRPr lang="en-US" sz="1600" dirty="0"/>
            </a:p>
          </p:txBody>
        </p:sp>
        <p:sp>
          <p:nvSpPr>
            <p:cNvPr id="45" name="Rounded Rectangle 44"/>
            <p:cNvSpPr/>
            <p:nvPr/>
          </p:nvSpPr>
          <p:spPr>
            <a:xfrm>
              <a:off x="1553575" y="5290691"/>
              <a:ext cx="2937536" cy="691486"/>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59937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14492"/>
            <a:ext cx="2044467"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Deliverables: Code</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22" name="Text Placeholder 5"/>
          <p:cNvSpPr txBox="1">
            <a:spLocks/>
          </p:cNvSpPr>
          <p:nvPr/>
        </p:nvSpPr>
        <p:spPr>
          <a:xfrm>
            <a:off x="254695" y="1213425"/>
            <a:ext cx="9642285" cy="54832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solidFill>
                  <a:srgbClr val="0061AA"/>
                </a:solidFill>
              </a:rPr>
              <a:t>What it is: </a:t>
            </a:r>
            <a:r>
              <a:rPr lang="en-US" sz="1800" dirty="0"/>
              <a:t>Teams are expected to turn in code that they developed for their projects. This can be any code that was used to help the project, such as batch processing imagery or converting files to a different format. Code is collected at the end of the term and will be put into a repository shared only among DEVELOP.</a:t>
            </a:r>
          </a:p>
          <a:p>
            <a:pPr marL="285750" indent="-285750">
              <a:spcBef>
                <a:spcPts val="0"/>
              </a:spcBef>
              <a:spcAft>
                <a:spcPts val="600"/>
              </a:spcAft>
              <a:buClr>
                <a:srgbClr val="EF282F"/>
              </a:buClr>
              <a:buFont typeface="Webdings" panose="05030102010509060703" pitchFamily="18" charset="2"/>
              <a:buChar char="4"/>
            </a:pPr>
            <a:r>
              <a:rPr lang="en-US" sz="1800" dirty="0">
                <a:solidFill>
                  <a:srgbClr val="0061AA"/>
                </a:solidFill>
              </a:rPr>
              <a:t>Why it matters: </a:t>
            </a:r>
          </a:p>
          <a:p>
            <a:pPr marL="742950" lvl="1" indent="-285750">
              <a:spcBef>
                <a:spcPts val="0"/>
              </a:spcBef>
              <a:spcAft>
                <a:spcPts val="600"/>
              </a:spcAft>
              <a:buClr>
                <a:srgbClr val="EF282F"/>
              </a:buClr>
              <a:buFont typeface="Arial" panose="020B0604020202020204" pitchFamily="34" charset="0"/>
              <a:buChar char="•"/>
            </a:pPr>
            <a:r>
              <a:rPr lang="en-US" sz="1800" dirty="0"/>
              <a:t>Code can increase efficiency and speed up processing.</a:t>
            </a:r>
          </a:p>
          <a:p>
            <a:pPr marL="742950" lvl="1" indent="-285750">
              <a:spcBef>
                <a:spcPts val="0"/>
              </a:spcBef>
              <a:spcAft>
                <a:spcPts val="600"/>
              </a:spcAft>
              <a:buClr>
                <a:srgbClr val="EF282F"/>
              </a:buClr>
              <a:buFont typeface="Arial" panose="020B0604020202020204" pitchFamily="34" charset="0"/>
              <a:buChar char="•"/>
            </a:pPr>
            <a:r>
              <a:rPr lang="en-US" sz="1800" dirty="0"/>
              <a:t>Many projects follow similar processing and analysis steps and can benefit from each others code.</a:t>
            </a:r>
          </a:p>
          <a:p>
            <a:pPr marL="285750" indent="-285750">
              <a:spcBef>
                <a:spcPts val="0"/>
              </a:spcBef>
              <a:spcAft>
                <a:spcPts val="600"/>
              </a:spcAft>
              <a:buClr>
                <a:srgbClr val="EF282F"/>
              </a:buClr>
              <a:buFont typeface="Webdings" panose="05030102010509060703" pitchFamily="18" charset="2"/>
              <a:buChar char="4"/>
            </a:pPr>
            <a:r>
              <a:rPr lang="en-US" sz="1800" dirty="0">
                <a:solidFill>
                  <a:srgbClr val="0061AA"/>
                </a:solidFill>
              </a:rPr>
              <a:t>How to make it work for you: </a:t>
            </a:r>
          </a:p>
          <a:p>
            <a:pPr marL="742950" lvl="1" indent="-285750">
              <a:spcBef>
                <a:spcPts val="0"/>
              </a:spcBef>
              <a:spcAft>
                <a:spcPts val="600"/>
              </a:spcAft>
              <a:buClr>
                <a:srgbClr val="EF282F"/>
              </a:buClr>
              <a:buFont typeface="Arial" panose="020B0604020202020204" pitchFamily="34" charset="0"/>
              <a:buChar char="•"/>
            </a:pPr>
            <a:r>
              <a:rPr lang="en-US" sz="1800" dirty="0"/>
              <a:t>Code created at DEVELOP can be used in future work, although if it would be shared outside NASA and beyond your personal use, it must go through the software release process</a:t>
            </a:r>
          </a:p>
          <a:p>
            <a:pPr marL="742950" lvl="1" indent="-285750">
              <a:spcBef>
                <a:spcPts val="0"/>
              </a:spcBef>
              <a:spcAft>
                <a:spcPts val="600"/>
              </a:spcAft>
              <a:buClr>
                <a:srgbClr val="EF282F"/>
              </a:buClr>
              <a:buFont typeface="Arial" panose="020B0604020202020204" pitchFamily="34" charset="0"/>
              <a:buChar char="•"/>
            </a:pPr>
            <a:endParaRPr lang="en-US" sz="1800" dirty="0"/>
          </a:p>
        </p:txBody>
      </p:sp>
      <p:grpSp>
        <p:nvGrpSpPr>
          <p:cNvPr id="24" name="Group 23"/>
          <p:cNvGrpSpPr/>
          <p:nvPr/>
        </p:nvGrpSpPr>
        <p:grpSpPr>
          <a:xfrm>
            <a:off x="528917" y="4845777"/>
            <a:ext cx="9073178" cy="1086066"/>
            <a:chOff x="1553575" y="5290691"/>
            <a:chExt cx="2995202" cy="691486"/>
          </a:xfrm>
        </p:grpSpPr>
        <p:sp>
          <p:nvSpPr>
            <p:cNvPr id="43" name="Text Placeholder 5"/>
            <p:cNvSpPr txBox="1">
              <a:spLocks/>
            </p:cNvSpPr>
            <p:nvPr/>
          </p:nvSpPr>
          <p:spPr>
            <a:xfrm>
              <a:off x="1570540" y="5307539"/>
              <a:ext cx="2978237" cy="6746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spcBef>
                  <a:spcPts val="0"/>
                </a:spcBef>
                <a:buClr>
                  <a:srgbClr val="0078C1"/>
                </a:buClr>
              </a:pPr>
              <a:r>
                <a:rPr lang="en-US" sz="1600" dirty="0"/>
                <a:t>This deliverable applies to all code – code going through software release &amp; internal code. Code that will shared externally must go through the software release process</a:t>
              </a:r>
            </a:p>
            <a:p>
              <a:pPr>
                <a:spcBef>
                  <a:spcPts val="0"/>
                </a:spcBef>
                <a:buClr>
                  <a:srgbClr val="0078C1"/>
                </a:buClr>
              </a:pPr>
              <a:r>
                <a:rPr lang="en-US" sz="1600" dirty="0"/>
                <a:t>Final code with README is submitted in week 10.</a:t>
              </a:r>
            </a:p>
            <a:p>
              <a:pPr>
                <a:spcBef>
                  <a:spcPts val="0"/>
                </a:spcBef>
                <a:buClr>
                  <a:srgbClr val="0078C1"/>
                </a:buClr>
              </a:pPr>
              <a:endParaRPr lang="en-US" sz="1600" dirty="0"/>
            </a:p>
          </p:txBody>
        </p:sp>
        <p:sp>
          <p:nvSpPr>
            <p:cNvPr id="44" name="Rounded Rectangle 43"/>
            <p:cNvSpPr/>
            <p:nvPr/>
          </p:nvSpPr>
          <p:spPr>
            <a:xfrm>
              <a:off x="1553575" y="5290691"/>
              <a:ext cx="2937536" cy="691486"/>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Rectangle 44"/>
          <p:cNvSpPr/>
          <p:nvPr/>
        </p:nvSpPr>
        <p:spPr>
          <a:xfrm>
            <a:off x="141479" y="6395974"/>
            <a:ext cx="11516678" cy="338554"/>
          </a:xfrm>
          <a:prstGeom prst="rect">
            <a:avLst/>
          </a:prstGeom>
        </p:spPr>
        <p:txBody>
          <a:bodyPr wrap="square">
            <a:spAutoFit/>
          </a:bodyPr>
          <a:lstStyle/>
          <a:p>
            <a:pPr lvl="0"/>
            <a:r>
              <a:rPr lang="en-US" sz="1600" dirty="0">
                <a:solidFill>
                  <a:srgbClr val="EF282F"/>
                </a:solidFill>
                <a:latin typeface="Century Gothic" panose="020B0502020202020204" pitchFamily="34" charset="0"/>
              </a:rPr>
              <a:t>Code with README: </a:t>
            </a:r>
            <a:r>
              <a:rPr lang="en-US" sz="1300" dirty="0">
                <a:solidFill>
                  <a:schemeClr val="bg1"/>
                </a:solidFill>
                <a:latin typeface="Century Gothic" panose="020B0502020202020204" pitchFamily="34" charset="0"/>
                <a:hlinkClick r:id="rId4"/>
              </a:rPr>
              <a:t>http://www.devpedia.developexchange.com/dp/index.php?title=Code_with_README</a:t>
            </a:r>
            <a:endParaRPr lang="en-US" sz="13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87426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1891" y="2383263"/>
            <a:ext cx="6910163" cy="2068288"/>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Software Release Authority</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322122" y="1240319"/>
            <a:ext cx="9288604"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600" dirty="0">
                <a:solidFill>
                  <a:srgbClr val="0061AA"/>
                </a:solidFill>
              </a:rPr>
              <a:t>What is NASA’s Software Release Authority? </a:t>
            </a:r>
            <a:r>
              <a:rPr lang="en-US" sz="1600" dirty="0"/>
              <a:t>It is NASA’s process for formally giving approval for software and tools to be released to the public for marketing, distribution, and use. All new “software” developed by NASA-funding must be made available through the Software Release Process, which coordinates export control review, intellectual property review, commercialization assessment, and software release actions, and determines if it meets NASA policies and guidelines.</a:t>
            </a:r>
          </a:p>
          <a:p>
            <a:pPr marL="285750" indent="-285750">
              <a:spcBef>
                <a:spcPts val="0"/>
              </a:spcBef>
              <a:spcAft>
                <a:spcPts val="600"/>
              </a:spcAft>
              <a:buClr>
                <a:srgbClr val="EF282F"/>
              </a:buClr>
              <a:buFont typeface="Webdings" panose="05030102010509060703" pitchFamily="18" charset="2"/>
              <a:buChar char="4"/>
            </a:pPr>
            <a:endParaRPr lang="en-US" sz="1600" dirty="0"/>
          </a:p>
          <a:p>
            <a:pPr marL="285750" indent="-285750">
              <a:spcBef>
                <a:spcPts val="0"/>
              </a:spcBef>
              <a:spcAft>
                <a:spcPts val="600"/>
              </a:spcAft>
              <a:buClr>
                <a:srgbClr val="EF282F"/>
              </a:buClr>
              <a:buFont typeface="Webdings" panose="05030102010509060703" pitchFamily="18" charset="2"/>
              <a:buChar char="4"/>
            </a:pPr>
            <a:r>
              <a:rPr lang="en-US" sz="1600" dirty="0"/>
              <a:t>Process involved:</a:t>
            </a:r>
          </a:p>
          <a:p>
            <a:pPr marL="742950" lvl="1" indent="-285750">
              <a:spcBef>
                <a:spcPts val="0"/>
              </a:spcBef>
              <a:spcAft>
                <a:spcPts val="600"/>
              </a:spcAft>
              <a:buClr>
                <a:srgbClr val="EF282F"/>
              </a:buClr>
              <a:buFont typeface="Arial" panose="020B0604020202020204" pitchFamily="34" charset="0"/>
              <a:buChar char="•"/>
            </a:pPr>
            <a:r>
              <a:rPr lang="en-US" dirty="0"/>
              <a:t>Identify which projects are creating the types of tools that must go through SRA by means of the proposal and project summary deliverables.</a:t>
            </a:r>
          </a:p>
          <a:p>
            <a:pPr marL="742950" lvl="1" indent="-285750">
              <a:spcBef>
                <a:spcPts val="0"/>
              </a:spcBef>
              <a:spcAft>
                <a:spcPts val="600"/>
              </a:spcAft>
              <a:buClr>
                <a:srgbClr val="EF282F"/>
              </a:buClr>
              <a:buFont typeface="Arial" panose="020B0604020202020204" pitchFamily="34" charset="0"/>
              <a:buChar char="•"/>
            </a:pPr>
            <a:r>
              <a:rPr lang="en-US" dirty="0"/>
              <a:t>To review the full process and steps involved - visit: </a:t>
            </a:r>
            <a:r>
              <a:rPr lang="en-US" sz="1100" dirty="0">
                <a:hlinkClick r:id="rId4"/>
              </a:rPr>
              <a:t>www.devpedia.developexchange.com/dv/index.php?title=Open_Source_Software_Development_and_Release</a:t>
            </a:r>
            <a:r>
              <a:rPr lang="en-US" sz="1100" dirty="0"/>
              <a:t> </a:t>
            </a:r>
          </a:p>
          <a:p>
            <a:pPr marL="285750" indent="-285750">
              <a:spcBef>
                <a:spcPts val="0"/>
              </a:spcBef>
              <a:spcAft>
                <a:spcPts val="600"/>
              </a:spcAft>
              <a:buClr>
                <a:srgbClr val="EF282F"/>
              </a:buClr>
              <a:buFont typeface="Webdings" panose="05030102010509060703" pitchFamily="18" charset="2"/>
              <a:buChar char="4"/>
            </a:pPr>
            <a:r>
              <a:rPr lang="en-US" sz="1600" dirty="0"/>
              <a:t>Other considerations: </a:t>
            </a:r>
          </a:p>
          <a:p>
            <a:pPr marL="742950" lvl="1" indent="-285750">
              <a:spcBef>
                <a:spcPts val="0"/>
              </a:spcBef>
              <a:spcAft>
                <a:spcPts val="600"/>
              </a:spcAft>
              <a:buClr>
                <a:srgbClr val="EF282F"/>
              </a:buClr>
              <a:buFont typeface="Arial" panose="020B0604020202020204" pitchFamily="34" charset="0"/>
              <a:buChar char="•"/>
            </a:pPr>
            <a:r>
              <a:rPr lang="en-US" dirty="0"/>
              <a:t>All</a:t>
            </a:r>
            <a:r>
              <a:rPr lang="en-US" sz="1100" dirty="0"/>
              <a:t> </a:t>
            </a:r>
            <a:r>
              <a:rPr lang="en-US" dirty="0"/>
              <a:t>software released through NASA DEVELOP will be released open source.</a:t>
            </a:r>
          </a:p>
          <a:p>
            <a:pPr marL="742950" lvl="1" indent="-285750">
              <a:spcBef>
                <a:spcPts val="0"/>
              </a:spcBef>
              <a:spcAft>
                <a:spcPts val="600"/>
              </a:spcAft>
              <a:buClr>
                <a:srgbClr val="EF282F"/>
              </a:buClr>
              <a:buFont typeface="Arial" panose="020B0604020202020204" pitchFamily="34" charset="0"/>
              <a:buChar char="•"/>
            </a:pPr>
            <a:r>
              <a:rPr lang="en-US" dirty="0"/>
              <a:t>All software released through NASA DEVELOP will be distributed through the NASA DEVELOP GitHub account after Software Release Approval. Caution partners that this will not occur during the term.</a:t>
            </a:r>
          </a:p>
          <a:p>
            <a:pPr marL="742950" lvl="1" indent="-285750">
              <a:spcBef>
                <a:spcPts val="0"/>
              </a:spcBef>
              <a:spcAft>
                <a:spcPts val="600"/>
              </a:spcAft>
              <a:buClr>
                <a:srgbClr val="EF282F"/>
              </a:buClr>
              <a:buFont typeface="Arial" panose="020B0604020202020204" pitchFamily="34" charset="0"/>
              <a:buChar char="•"/>
            </a:pPr>
            <a:r>
              <a:rPr lang="en-US" dirty="0"/>
              <a:t>For questions about this form, refer to </a:t>
            </a:r>
            <a:r>
              <a:rPr lang="en-US" dirty="0" err="1"/>
              <a:t>DEVELOPedia</a:t>
            </a:r>
            <a:r>
              <a:rPr lang="en-US" dirty="0"/>
              <a:t>: Open Source Software Development and Release or contact Jordan.</a:t>
            </a:r>
          </a:p>
          <a:p>
            <a:pPr marL="742950" lvl="1" indent="-285750">
              <a:spcBef>
                <a:spcPts val="0"/>
              </a:spcBef>
              <a:spcAft>
                <a:spcPts val="600"/>
              </a:spcAft>
              <a:buClr>
                <a:srgbClr val="EF282F"/>
              </a:buClr>
              <a:buFont typeface="Arial" panose="020B0604020202020204" pitchFamily="34" charset="0"/>
              <a:buChar char="•"/>
            </a:pPr>
            <a:r>
              <a:rPr lang="en-US" dirty="0"/>
              <a:t>You CANNOT handoff any coding tools/short scripts the team created to a partner until the software release process has been completed.</a:t>
            </a:r>
          </a:p>
          <a:p>
            <a:pPr marL="742950" lvl="1" indent="-285750">
              <a:spcBef>
                <a:spcPts val="0"/>
              </a:spcBef>
              <a:spcAft>
                <a:spcPts val="600"/>
              </a:spcAft>
              <a:buClr>
                <a:srgbClr val="EF282F"/>
              </a:buClr>
              <a:buFont typeface="Arial" panose="020B0604020202020204" pitchFamily="34" charset="0"/>
              <a:buChar char="•"/>
            </a:pPr>
            <a:r>
              <a:rPr lang="en-US" dirty="0"/>
              <a:t>You CANNOT include any lines of code in presentations or videos, even after completing SRA.</a:t>
            </a:r>
          </a:p>
          <a:p>
            <a:pPr marL="742950" lvl="1" indent="-285750">
              <a:spcBef>
                <a:spcPts val="0"/>
              </a:spcBef>
              <a:spcAft>
                <a:spcPts val="600"/>
              </a:spcAft>
              <a:buClr>
                <a:srgbClr val="EF282F"/>
              </a:buClr>
              <a:buFont typeface="Arial" panose="020B0604020202020204" pitchFamily="34" charset="0"/>
              <a:buChar char="•"/>
            </a:pPr>
            <a:endParaRPr lang="en-US" dirty="0"/>
          </a:p>
        </p:txBody>
      </p:sp>
    </p:spTree>
    <p:extLst>
      <p:ext uri="{BB962C8B-B14F-4D97-AF65-F5344CB8AC3E}">
        <p14:creationId xmlns:p14="http://schemas.microsoft.com/office/powerpoint/2010/main" val="998846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b="50812"/>
          <a:stretch/>
        </p:blipFill>
        <p:spPr>
          <a:xfrm rot="16200000">
            <a:off x="7712894" y="2378890"/>
            <a:ext cx="6872492" cy="208572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Deliverable Submission</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7" name="Picture 19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1" name="Text Placeholder 5"/>
          <p:cNvSpPr txBox="1">
            <a:spLocks/>
          </p:cNvSpPr>
          <p:nvPr/>
        </p:nvSpPr>
        <p:spPr>
          <a:xfrm>
            <a:off x="277907" y="1159634"/>
            <a:ext cx="9884177" cy="16717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The Project Coordination Team will work with you throughout the deliverable creation and submission process.</a:t>
            </a:r>
          </a:p>
          <a:p>
            <a:pPr marL="285750" indent="-285750">
              <a:spcBef>
                <a:spcPts val="0"/>
              </a:spcBef>
              <a:spcAft>
                <a:spcPts val="600"/>
              </a:spcAft>
              <a:buClr>
                <a:srgbClr val="EF282F"/>
              </a:buClr>
              <a:buFont typeface="Webdings" panose="05030102010509060703" pitchFamily="18" charset="2"/>
              <a:buChar char="4"/>
            </a:pPr>
            <a:r>
              <a:rPr lang="en-US" sz="1800" dirty="0"/>
              <a:t>Each team has a designated PC Fellow to correspond with, as well as a set team of editors, throughout the whole term for continuity.</a:t>
            </a:r>
          </a:p>
          <a:p>
            <a:pPr marL="285750" indent="-285750">
              <a:spcBef>
                <a:spcPts val="0"/>
              </a:spcBef>
              <a:spcAft>
                <a:spcPts val="600"/>
              </a:spcAft>
              <a:buClr>
                <a:srgbClr val="EF282F"/>
              </a:buClr>
              <a:buFont typeface="Webdings" panose="05030102010509060703" pitchFamily="18" charset="2"/>
              <a:buChar char="4"/>
            </a:pPr>
            <a:r>
              <a:rPr lang="en-US" sz="1800" dirty="0"/>
              <a:t>Any deliverable questions can be sent to: </a:t>
            </a:r>
            <a:r>
              <a:rPr lang="en-US" sz="1800" dirty="0">
                <a:hlinkClick r:id="rId4"/>
              </a:rPr>
              <a:t>DEVELOP.ProjectCoordination@gmail.com</a:t>
            </a:r>
            <a:endParaRPr lang="en-US" sz="1800" dirty="0"/>
          </a:p>
          <a:p>
            <a:pPr marL="285750" indent="-285750">
              <a:spcBef>
                <a:spcPts val="0"/>
              </a:spcBef>
              <a:spcAft>
                <a:spcPts val="600"/>
              </a:spcAft>
              <a:buClr>
                <a:srgbClr val="EF282F"/>
              </a:buClr>
              <a:buFont typeface="Webdings" panose="05030102010509060703" pitchFamily="18" charset="2"/>
              <a:buChar char="4"/>
            </a:pPr>
            <a:r>
              <a:rPr lang="en-US" sz="1800" dirty="0"/>
              <a:t>To submit: </a:t>
            </a:r>
          </a:p>
        </p:txBody>
      </p:sp>
      <p:sp>
        <p:nvSpPr>
          <p:cNvPr id="42" name="TextBox 41"/>
          <p:cNvSpPr txBox="1"/>
          <p:nvPr/>
        </p:nvSpPr>
        <p:spPr>
          <a:xfrm>
            <a:off x="322121" y="3880345"/>
            <a:ext cx="3813865" cy="584775"/>
          </a:xfrm>
          <a:prstGeom prst="rect">
            <a:avLst/>
          </a:prstGeom>
          <a:noFill/>
        </p:spPr>
        <p:txBody>
          <a:bodyPr wrap="none" rtlCol="0">
            <a:spAutoFit/>
          </a:bodyPr>
          <a:lstStyle/>
          <a:p>
            <a:pPr algn="ctr"/>
            <a:r>
              <a:rPr lang="en-US" sz="3200" b="1" dirty="0">
                <a:solidFill>
                  <a:srgbClr val="71BF44"/>
                </a:solidFill>
                <a:latin typeface="Century Gothic" panose="020B0502020202020204" pitchFamily="34" charset="0"/>
              </a:rPr>
              <a:t>File Nomenclature</a:t>
            </a:r>
          </a:p>
        </p:txBody>
      </p:sp>
      <p:sp>
        <p:nvSpPr>
          <p:cNvPr id="43" name="TextBox 42"/>
          <p:cNvSpPr txBox="1"/>
          <p:nvPr/>
        </p:nvSpPr>
        <p:spPr>
          <a:xfrm>
            <a:off x="171695" y="5806351"/>
            <a:ext cx="3495805" cy="861774"/>
          </a:xfrm>
          <a:prstGeom prst="rect">
            <a:avLst/>
          </a:prstGeom>
          <a:noFill/>
        </p:spPr>
        <p:txBody>
          <a:bodyPr wrap="square" rtlCol="0">
            <a:spAutoFit/>
          </a:bodyPr>
          <a:lstStyle/>
          <a:p>
            <a:r>
              <a:rPr lang="en-US" b="1" i="1" dirty="0">
                <a:solidFill>
                  <a:schemeClr val="tx1">
                    <a:lumMod val="75000"/>
                    <a:lumOff val="25000"/>
                  </a:schemeClr>
                </a:solidFill>
                <a:latin typeface="Century Gothic" panose="020B0502020202020204" pitchFamily="34" charset="0"/>
              </a:rPr>
              <a:t>Node Acronyms:</a:t>
            </a:r>
          </a:p>
          <a:p>
            <a:r>
              <a:rPr lang="en-US" sz="1600" dirty="0">
                <a:solidFill>
                  <a:schemeClr val="tx1">
                    <a:lumMod val="75000"/>
                    <a:lumOff val="25000"/>
                  </a:schemeClr>
                </a:solidFill>
                <a:latin typeface="Century Gothic" panose="020B0502020202020204" pitchFamily="34" charset="0"/>
              </a:rPr>
              <a:t>AL, ARC, AZ, CO, GA, GSFC, ID, JPL, LaRC, MA, MSFC, NC</a:t>
            </a:r>
          </a:p>
        </p:txBody>
      </p:sp>
      <p:sp>
        <p:nvSpPr>
          <p:cNvPr id="44" name="TextBox 43"/>
          <p:cNvSpPr txBox="1"/>
          <p:nvPr/>
        </p:nvSpPr>
        <p:spPr>
          <a:xfrm>
            <a:off x="3848455" y="5752564"/>
            <a:ext cx="3629615" cy="861774"/>
          </a:xfrm>
          <a:prstGeom prst="rect">
            <a:avLst/>
          </a:prstGeom>
          <a:noFill/>
        </p:spPr>
        <p:txBody>
          <a:bodyPr wrap="square" rtlCol="0">
            <a:spAutoFit/>
          </a:bodyPr>
          <a:lstStyle/>
          <a:p>
            <a:r>
              <a:rPr lang="en-US" b="1" i="1" dirty="0">
                <a:solidFill>
                  <a:schemeClr val="tx1">
                    <a:lumMod val="75000"/>
                    <a:lumOff val="25000"/>
                  </a:schemeClr>
                </a:solidFill>
                <a:latin typeface="Century Gothic" panose="020B0502020202020204" pitchFamily="34" charset="0"/>
              </a:rPr>
              <a:t>App Area Shorthand:</a:t>
            </a:r>
          </a:p>
          <a:p>
            <a:r>
              <a:rPr lang="en-US" sz="1600" dirty="0">
                <a:solidFill>
                  <a:schemeClr val="tx1">
                    <a:lumMod val="75000"/>
                    <a:lumOff val="25000"/>
                  </a:schemeClr>
                </a:solidFill>
                <a:latin typeface="Century Gothic" panose="020B0502020202020204" pitchFamily="34" charset="0"/>
              </a:rPr>
              <a:t>Ag, Disasters, Eco, Energy, </a:t>
            </a:r>
            <a:r>
              <a:rPr lang="en-US" sz="1600" dirty="0" err="1">
                <a:solidFill>
                  <a:schemeClr val="tx1">
                    <a:lumMod val="75000"/>
                    <a:lumOff val="25000"/>
                  </a:schemeClr>
                </a:solidFill>
                <a:latin typeface="Century Gothic" panose="020B0502020202020204" pitchFamily="34" charset="0"/>
              </a:rPr>
              <a:t>HealthAQ</a:t>
            </a:r>
            <a:r>
              <a:rPr lang="en-US" sz="1600" dirty="0">
                <a:solidFill>
                  <a:schemeClr val="tx1">
                    <a:lumMod val="75000"/>
                    <a:lumOff val="25000"/>
                  </a:schemeClr>
                </a:solidFill>
                <a:latin typeface="Century Gothic" panose="020B0502020202020204" pitchFamily="34" charset="0"/>
              </a:rPr>
              <a:t>, TI, Urban, Water</a:t>
            </a:r>
          </a:p>
        </p:txBody>
      </p:sp>
      <p:cxnSp>
        <p:nvCxnSpPr>
          <p:cNvPr id="45" name="Straight Arrow Connector 44"/>
          <p:cNvCxnSpPr/>
          <p:nvPr/>
        </p:nvCxnSpPr>
        <p:spPr>
          <a:xfrm flipV="1">
            <a:off x="2202769" y="5194015"/>
            <a:ext cx="617429" cy="612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4331090" y="5194015"/>
            <a:ext cx="798205" cy="612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1309307" y="4530392"/>
            <a:ext cx="4934690" cy="701731"/>
          </a:xfrm>
          <a:prstGeom prst="rect">
            <a:avLst/>
          </a:prstGeom>
        </p:spPr>
        <p:txBody>
          <a:bodyPr wrap="square">
            <a:spAutoFit/>
          </a:bodyPr>
          <a:lstStyle/>
          <a:p>
            <a:pPr>
              <a:lnSpc>
                <a:spcPct val="110000"/>
              </a:lnSpc>
              <a:buClr>
                <a:schemeClr val="accent1">
                  <a:lumMod val="50000"/>
                </a:schemeClr>
              </a:buClr>
            </a:pPr>
            <a:r>
              <a:rPr lang="en-US" dirty="0">
                <a:solidFill>
                  <a:schemeClr val="tx1">
                    <a:lumMod val="75000"/>
                    <a:lumOff val="25000"/>
                  </a:schemeClr>
                </a:solidFill>
                <a:latin typeface="Century Gothic" panose="020B0502020202020204" pitchFamily="34" charset="0"/>
              </a:rPr>
              <a:t>YearTerm_Node_Team_Deliverable_Draft </a:t>
            </a:r>
          </a:p>
          <a:p>
            <a:pPr>
              <a:lnSpc>
                <a:spcPct val="110000"/>
              </a:lnSpc>
              <a:buClr>
                <a:schemeClr val="accent1">
                  <a:lumMod val="50000"/>
                </a:schemeClr>
              </a:buClr>
            </a:pPr>
            <a:r>
              <a:rPr lang="en-US" b="1" dirty="0">
                <a:solidFill>
                  <a:srgbClr val="0079C2"/>
                </a:solidFill>
                <a:latin typeface="Century Gothic" panose="020B0502020202020204" pitchFamily="34" charset="0"/>
              </a:rPr>
              <a:t>Ex. </a:t>
            </a:r>
            <a:r>
              <a:rPr lang="en-US" sz="1400" b="1" dirty="0">
                <a:solidFill>
                  <a:srgbClr val="0079C2"/>
                </a:solidFill>
                <a:latin typeface="Century Gothic" panose="020B0502020202020204" pitchFamily="34" charset="0"/>
              </a:rPr>
              <a:t>2019Spring_GA_EasternIndiaEcoII_Poster_FD</a:t>
            </a:r>
          </a:p>
        </p:txBody>
      </p:sp>
      <p:sp>
        <p:nvSpPr>
          <p:cNvPr id="50" name="TextBox 49"/>
          <p:cNvSpPr txBox="1"/>
          <p:nvPr/>
        </p:nvSpPr>
        <p:spPr>
          <a:xfrm>
            <a:off x="1582900" y="3034404"/>
            <a:ext cx="4913525" cy="646331"/>
          </a:xfrm>
          <a:prstGeom prst="rect">
            <a:avLst/>
          </a:prstGeom>
          <a:noFill/>
        </p:spPr>
        <p:txBody>
          <a:bodyPr wrap="none" rtlCol="0">
            <a:spAutoFit/>
          </a:bodyPr>
          <a:lstStyle/>
          <a:p>
            <a:r>
              <a:rPr lang="en-US" b="1" dirty="0">
                <a:solidFill>
                  <a:schemeClr val="accent3">
                    <a:lumMod val="50000"/>
                  </a:schemeClr>
                </a:solidFill>
                <a:latin typeface="Century Gothic" panose="020B0502020202020204" pitchFamily="34" charset="0"/>
                <a:hlinkClick r:id="rId5"/>
              </a:rPr>
              <a:t>Amanda.L.Clayton@nasa.gov</a:t>
            </a:r>
            <a:r>
              <a:rPr lang="en-US" b="1" dirty="0">
                <a:solidFill>
                  <a:schemeClr val="accent3">
                    <a:lumMod val="50000"/>
                  </a:schemeClr>
                </a:solidFill>
                <a:latin typeface="Century Gothic" panose="020B0502020202020204" pitchFamily="34" charset="0"/>
              </a:rPr>
              <a:t> </a:t>
            </a:r>
          </a:p>
          <a:p>
            <a:r>
              <a:rPr lang="en-US" b="1" dirty="0">
                <a:solidFill>
                  <a:schemeClr val="accent3">
                    <a:lumMod val="50000"/>
                  </a:schemeClr>
                </a:solidFill>
                <a:latin typeface="Century Gothic" panose="020B0502020202020204" pitchFamily="34" charset="0"/>
                <a:hlinkClick r:id="rId4"/>
              </a:rPr>
              <a:t>DEVELOP.ProjectCoordination@gmail.com</a:t>
            </a:r>
            <a:r>
              <a:rPr lang="en-US" b="1" dirty="0">
                <a:solidFill>
                  <a:schemeClr val="accent3">
                    <a:lumMod val="50000"/>
                  </a:schemeClr>
                </a:solidFill>
                <a:latin typeface="Century Gothic" panose="020B0502020202020204" pitchFamily="34" charset="0"/>
              </a:rPr>
              <a:t> </a:t>
            </a:r>
          </a:p>
        </p:txBody>
      </p:sp>
      <p:sp>
        <p:nvSpPr>
          <p:cNvPr id="51" name="TextBox 50"/>
          <p:cNvSpPr txBox="1"/>
          <p:nvPr/>
        </p:nvSpPr>
        <p:spPr>
          <a:xfrm>
            <a:off x="322121" y="3125589"/>
            <a:ext cx="1250663" cy="584775"/>
          </a:xfrm>
          <a:prstGeom prst="rect">
            <a:avLst/>
          </a:prstGeom>
          <a:noFill/>
        </p:spPr>
        <p:txBody>
          <a:bodyPr wrap="none" rtlCol="0">
            <a:spAutoFit/>
          </a:bodyPr>
          <a:lstStyle/>
          <a:p>
            <a:pPr algn="ctr"/>
            <a:r>
              <a:rPr lang="en-US" sz="3200" b="1" dirty="0">
                <a:solidFill>
                  <a:srgbClr val="71BF44"/>
                </a:solidFill>
                <a:latin typeface="Century Gothic" panose="020B0502020202020204" pitchFamily="34" charset="0"/>
              </a:rPr>
              <a:t>Email</a:t>
            </a:r>
          </a:p>
        </p:txBody>
      </p:sp>
      <p:pic>
        <p:nvPicPr>
          <p:cNvPr id="53" name="Picture 5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19007" y="4838079"/>
            <a:ext cx="2675153" cy="1504773"/>
          </a:xfrm>
          <a:prstGeom prst="rect">
            <a:avLst/>
          </a:prstGeom>
        </p:spPr>
      </p:pic>
      <p:sp>
        <p:nvSpPr>
          <p:cNvPr id="54" name="TextBox 53"/>
          <p:cNvSpPr txBox="1"/>
          <p:nvPr/>
        </p:nvSpPr>
        <p:spPr>
          <a:xfrm>
            <a:off x="8636035" y="5691825"/>
            <a:ext cx="1196161" cy="369332"/>
          </a:xfrm>
          <a:prstGeom prst="rect">
            <a:avLst/>
          </a:prstGeom>
          <a:noFill/>
        </p:spPr>
        <p:txBody>
          <a:bodyPr wrap="none" rtlCol="0">
            <a:spAutoFit/>
          </a:bodyPr>
          <a:lstStyle/>
          <a:p>
            <a:r>
              <a:rPr lang="en-US" i="1" dirty="0">
                <a:solidFill>
                  <a:schemeClr val="tx1">
                    <a:lumMod val="75000"/>
                    <a:lumOff val="25000"/>
                  </a:schemeClr>
                </a:solidFill>
                <a:latin typeface="Century Gothic" panose="020B0502020202020204" pitchFamily="34" charset="0"/>
              </a:rPr>
              <a:t>NASA LFT</a:t>
            </a:r>
          </a:p>
        </p:txBody>
      </p:sp>
      <p:grpSp>
        <p:nvGrpSpPr>
          <p:cNvPr id="55" name="Group 54"/>
          <p:cNvGrpSpPr/>
          <p:nvPr/>
        </p:nvGrpSpPr>
        <p:grpSpPr>
          <a:xfrm>
            <a:off x="6895885" y="2782901"/>
            <a:ext cx="3029395" cy="1885553"/>
            <a:chOff x="1553575" y="5290691"/>
            <a:chExt cx="2995202" cy="691486"/>
          </a:xfrm>
        </p:grpSpPr>
        <p:sp>
          <p:nvSpPr>
            <p:cNvPr id="56" name="Text Placeholder 5"/>
            <p:cNvSpPr txBox="1">
              <a:spLocks/>
            </p:cNvSpPr>
            <p:nvPr/>
          </p:nvSpPr>
          <p:spPr>
            <a:xfrm>
              <a:off x="1570540" y="5307539"/>
              <a:ext cx="2978237" cy="6746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r>
                <a:rPr lang="en-US" sz="1600" dirty="0"/>
                <a:t>Over 15MB and too large for email? Send through Google Drive or NASA LFT. For those not at a NASA Center, request an LFT invite from Amanda.</a:t>
              </a:r>
            </a:p>
          </p:txBody>
        </p:sp>
        <p:sp>
          <p:nvSpPr>
            <p:cNvPr id="57" name="Rounded Rectangle 56"/>
            <p:cNvSpPr/>
            <p:nvPr/>
          </p:nvSpPr>
          <p:spPr>
            <a:xfrm>
              <a:off x="1553575" y="5290691"/>
              <a:ext cx="2937536" cy="691486"/>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3017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t="55043"/>
          <a:stretch/>
        </p:blipFill>
        <p:spPr>
          <a:xfrm rot="16200000">
            <a:off x="7687926" y="2386464"/>
            <a:ext cx="6858000" cy="20560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Required Legal Statements</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b="1" dirty="0"/>
              <a:t>ALL</a:t>
            </a:r>
            <a:r>
              <a:rPr lang="en-US" sz="1800" dirty="0"/>
              <a:t> deliverables and products created by teams need to include this short paragraph of legal statements:</a:t>
            </a:r>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a:p>
            <a:pPr algn="ctr">
              <a:spcBef>
                <a:spcPts val="0"/>
              </a:spcBef>
              <a:spcAft>
                <a:spcPts val="1800"/>
              </a:spcAft>
              <a:buClr>
                <a:srgbClr val="EF282F"/>
              </a:buClr>
            </a:pPr>
            <a:r>
              <a:rPr lang="en-US" sz="2400" b="1" dirty="0"/>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285750" indent="-285750">
              <a:spcBef>
                <a:spcPts val="0"/>
              </a:spcBef>
              <a:spcAft>
                <a:spcPts val="18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2724189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2" cstate="print">
            <a:extLst>
              <a:ext uri="{28A0092B-C50C-407E-A947-70E740481C1C}">
                <a14:useLocalDpi xmlns:a14="http://schemas.microsoft.com/office/drawing/2010/main" val="0"/>
              </a:ext>
            </a:extLst>
          </a:blip>
          <a:srcRect t="28368" b="34637"/>
          <a:stretch/>
        </p:blipFill>
        <p:spPr>
          <a:xfrm rot="5400000">
            <a:off x="7714587" y="2395079"/>
            <a:ext cx="6872492" cy="208233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Project Team Responsibilities</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Set goals and work towards them.</a:t>
            </a:r>
          </a:p>
          <a:p>
            <a:pPr marL="285750" indent="-285750">
              <a:spcBef>
                <a:spcPts val="0"/>
              </a:spcBef>
              <a:spcAft>
                <a:spcPts val="1800"/>
              </a:spcAft>
              <a:buClr>
                <a:srgbClr val="EF282F"/>
              </a:buClr>
              <a:buFont typeface="Webdings" panose="05030102010509060703" pitchFamily="18" charset="2"/>
              <a:buChar char="4"/>
            </a:pPr>
            <a:r>
              <a:rPr lang="en-US" sz="1800" dirty="0"/>
              <a:t>Complete all mandatory deliverables and weekly updates, as well as any optional deliverables the team decides.</a:t>
            </a:r>
          </a:p>
          <a:p>
            <a:pPr marL="285750" indent="-285750">
              <a:spcBef>
                <a:spcPts val="0"/>
              </a:spcBef>
              <a:spcAft>
                <a:spcPts val="1800"/>
              </a:spcAft>
              <a:buClr>
                <a:srgbClr val="EF282F"/>
              </a:buClr>
              <a:buFont typeface="Webdings" panose="05030102010509060703" pitchFamily="18" charset="2"/>
              <a:buChar char="4"/>
            </a:pPr>
            <a:r>
              <a:rPr lang="en-US" sz="1800" dirty="0"/>
              <a:t>Support Project Leads in submission of deliverables and reporting to Center Leads, who report to NPO. </a:t>
            </a:r>
          </a:p>
          <a:p>
            <a:pPr marL="285750" indent="-285750">
              <a:spcBef>
                <a:spcPts val="0"/>
              </a:spcBef>
              <a:spcAft>
                <a:spcPts val="1800"/>
              </a:spcAft>
              <a:buClr>
                <a:srgbClr val="EF282F"/>
              </a:buClr>
              <a:buFont typeface="Webdings" panose="05030102010509060703" pitchFamily="18" charset="2"/>
              <a:buChar char="4"/>
            </a:pPr>
            <a:r>
              <a:rPr lang="en-US" sz="1800" dirty="0"/>
              <a:t>Leave organized documentation of all research and contacts so the project and/or communication with end users may be continued in following terms.</a:t>
            </a:r>
          </a:p>
          <a:p>
            <a:pPr marL="285750" indent="-285750">
              <a:spcBef>
                <a:spcPts val="0"/>
              </a:spcBef>
              <a:spcAft>
                <a:spcPts val="1800"/>
              </a:spcAft>
              <a:buClr>
                <a:srgbClr val="EF282F"/>
              </a:buClr>
              <a:buFont typeface="Webdings" panose="05030102010509060703" pitchFamily="18" charset="2"/>
              <a:buChar char="4"/>
            </a:pPr>
            <a:r>
              <a:rPr lang="en-US" sz="1800" dirty="0"/>
              <a:t>Take initiative! Look at what else needs to be done when you have completed your assigned tasks. </a:t>
            </a:r>
          </a:p>
          <a:p>
            <a:pPr marL="285750" indent="-285750">
              <a:spcBef>
                <a:spcPts val="0"/>
              </a:spcBef>
              <a:spcAft>
                <a:spcPts val="1800"/>
              </a:spcAft>
              <a:buClr>
                <a:srgbClr val="EF282F"/>
              </a:buClr>
              <a:buFont typeface="Webdings" panose="05030102010509060703" pitchFamily="18" charset="2"/>
              <a:buChar char="4"/>
            </a:pPr>
            <a:r>
              <a:rPr lang="en-US" sz="1800" dirty="0"/>
              <a:t>Don’t feel bogged down by the chain of command – DEVELOP fosters open communication between all levels!</a:t>
            </a:r>
          </a:p>
          <a:p>
            <a:pPr marL="285750" indent="-285750">
              <a:spcBef>
                <a:spcPts val="0"/>
              </a:spcBef>
              <a:spcAft>
                <a:spcPts val="1800"/>
              </a:spcAft>
              <a:buClr>
                <a:srgbClr val="EF282F"/>
              </a:buClr>
              <a:buFont typeface="Webdings" panose="05030102010509060703" pitchFamily="18" charset="2"/>
              <a:buChar char="4"/>
            </a:pPr>
            <a:r>
              <a:rPr lang="en-US" sz="1800" dirty="0"/>
              <a:t>Network with other teams. Help others teams! Get help from other teams! </a:t>
            </a:r>
          </a:p>
          <a:p>
            <a:pPr marL="285750" indent="-285750">
              <a:spcBef>
                <a:spcPts val="0"/>
              </a:spcBef>
              <a:spcAft>
                <a:spcPts val="1800"/>
              </a:spcAft>
              <a:buClr>
                <a:srgbClr val="EF282F"/>
              </a:buClr>
              <a:buFont typeface="Webdings" panose="05030102010509060703" pitchFamily="18" charset="2"/>
              <a:buChar char="4"/>
            </a:pPr>
            <a:r>
              <a:rPr lang="en-US" sz="1800" dirty="0"/>
              <a:t>Have an open mind &amp; learn from each other!</a:t>
            </a:r>
          </a:p>
          <a:p>
            <a:pPr marL="285750" indent="-285750">
              <a:spcBef>
                <a:spcPts val="0"/>
              </a:spcBef>
              <a:spcAft>
                <a:spcPts val="18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3948163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14492"/>
            <a:ext cx="2044467"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Export Control</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Export Control is NASA’s program to ensure that scientific material being shared externally abides by federal regulations.</a:t>
            </a:r>
          </a:p>
          <a:p>
            <a:pPr marL="285750" indent="-285750">
              <a:spcBef>
                <a:spcPts val="0"/>
              </a:spcBef>
              <a:spcAft>
                <a:spcPts val="600"/>
              </a:spcAft>
              <a:buClr>
                <a:srgbClr val="EF282F"/>
              </a:buClr>
              <a:buFont typeface="Webdings" panose="05030102010509060703" pitchFamily="18" charset="2"/>
              <a:buChar char="4"/>
            </a:pPr>
            <a:r>
              <a:rPr lang="en-US" sz="1600" dirty="0">
                <a:solidFill>
                  <a:srgbClr val="0061AA"/>
                </a:solidFill>
              </a:rPr>
              <a:t>What does this mean to me? </a:t>
            </a:r>
            <a:r>
              <a:rPr lang="en-US" sz="1600" u="sng" dirty="0"/>
              <a:t>BEFORE</a:t>
            </a:r>
            <a:r>
              <a:rPr lang="en-US" sz="1600" dirty="0"/>
              <a:t> sharing any materials outside DEVELOP, check with NPO. Some project materials can be shared without going through export control (map products, preliminary results, imagery, videos), others must gain NASA approval first (tech paper, poster, presentation). All external publications (ex. peer-review publications) and conference presentations must go gain these approvals. Amanda is your POC.</a:t>
            </a:r>
          </a:p>
          <a:p>
            <a:pPr marL="285750" indent="-285750">
              <a:spcBef>
                <a:spcPts val="0"/>
              </a:spcBef>
              <a:spcAft>
                <a:spcPts val="600"/>
              </a:spcAft>
              <a:buClr>
                <a:srgbClr val="EF282F"/>
              </a:buClr>
              <a:buFont typeface="Webdings" panose="05030102010509060703" pitchFamily="18" charset="2"/>
              <a:buChar char="4"/>
            </a:pPr>
            <a:endParaRPr lang="en-US" sz="1600" dirty="0"/>
          </a:p>
          <a:p>
            <a:pPr marL="285750" indent="-285750">
              <a:spcBef>
                <a:spcPts val="0"/>
              </a:spcBef>
              <a:spcAft>
                <a:spcPts val="600"/>
              </a:spcAft>
              <a:buClr>
                <a:srgbClr val="EF282F"/>
              </a:buClr>
              <a:buFont typeface="Webdings" panose="05030102010509060703" pitchFamily="18" charset="2"/>
              <a:buChar char="4"/>
            </a:pPr>
            <a:r>
              <a:rPr lang="en-US" sz="1400" dirty="0">
                <a:solidFill>
                  <a:srgbClr val="0061AA"/>
                </a:solidFill>
              </a:rPr>
              <a:t>What is Export Control? </a:t>
            </a:r>
            <a:r>
              <a:rPr lang="en-US" sz="1200" dirty="0"/>
              <a:t>The NASA Export Control Program is based on the philosophy: “We want to maximize the benefits of our international efforts while ensuring that we comply with U.S. export control laws and regulations”. It is the personal responsibility of each employee or contractor to pursue appropriate international activities involving transfers of technologies, software, and commodities. The Agency’s Export Control Program is the mechanism that provides checks and safeguards at key steps to help manage international activities and ensures that NASA works within Export Administration Regulations (Department of Commerce) and the International Traffic in Arms Regulations (Department of State), which could result in criminal, civil, or administrative enforcement actions against NASA, individual employees, and/or private contractors.</a:t>
            </a:r>
          </a:p>
          <a:p>
            <a:pPr marL="285750" indent="-285750">
              <a:spcBef>
                <a:spcPts val="0"/>
              </a:spcBef>
              <a:spcAft>
                <a:spcPts val="600"/>
              </a:spcAft>
              <a:buClr>
                <a:srgbClr val="EF282F"/>
              </a:buClr>
              <a:buFont typeface="Webdings" panose="05030102010509060703" pitchFamily="18" charset="2"/>
              <a:buChar char="4"/>
            </a:pPr>
            <a:r>
              <a:rPr lang="en-US" sz="1400" dirty="0">
                <a:solidFill>
                  <a:srgbClr val="0061AA"/>
                </a:solidFill>
              </a:rPr>
              <a:t>NASA Administrator’s Export Control Policy: </a:t>
            </a:r>
            <a:r>
              <a:rPr lang="en-US" sz="1200" dirty="0"/>
              <a:t>"As a U.S. Government Agency on the forefront of technological development and international cooperation in the fields of space, aeronautics, and science, the National Aeronautics and Space Administration will strive to fulfill its mission for cooperative international research and civil space development in harmony with the export control laws and regulations of the United States. Due to heightened proliferation challenges facing the United States and the world, including risks posed by the spread of missile technologies and weapons of mass destruction, and in view of the significant criminal, civil, and administrative penalties that may affect the Agency and its employees as a result of a failure to comply with U.S. export control laws and regulations, it is the responsibility of every NASA official and employee to ensure that the export control policies of the United States, including nonproliferation objectives, are fully observed in the pursuit of NASA's international mission.“</a:t>
            </a:r>
          </a:p>
          <a:p>
            <a:pPr marL="285750" indent="-285750">
              <a:spcBef>
                <a:spcPts val="0"/>
              </a:spcBef>
              <a:spcAft>
                <a:spcPts val="1800"/>
              </a:spcAft>
              <a:buClr>
                <a:srgbClr val="EF282F"/>
              </a:buClr>
              <a:buFont typeface="Webdings" panose="05030102010509060703" pitchFamily="18" charset="2"/>
              <a:buChar char="4"/>
            </a:pPr>
            <a:endParaRPr lang="en-US" sz="1600" dirty="0"/>
          </a:p>
        </p:txBody>
      </p:sp>
    </p:spTree>
    <p:extLst>
      <p:ext uri="{BB962C8B-B14F-4D97-AF65-F5344CB8AC3E}">
        <p14:creationId xmlns:p14="http://schemas.microsoft.com/office/powerpoint/2010/main" val="1626634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b="48456"/>
          <a:stretch/>
        </p:blipFill>
        <p:spPr>
          <a:xfrm rot="16200000">
            <a:off x="7732207" y="2383717"/>
            <a:ext cx="6858000" cy="20615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Deliverable Deadlines to NPO</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pSp>
        <p:nvGrpSpPr>
          <p:cNvPr id="45" name="Group 44"/>
          <p:cNvGrpSpPr/>
          <p:nvPr/>
        </p:nvGrpSpPr>
        <p:grpSpPr>
          <a:xfrm>
            <a:off x="322122" y="5791199"/>
            <a:ext cx="9641772" cy="931353"/>
            <a:chOff x="1553575" y="5290691"/>
            <a:chExt cx="2995202" cy="800354"/>
          </a:xfrm>
        </p:grpSpPr>
        <p:sp>
          <p:nvSpPr>
            <p:cNvPr id="46" name="Text Placeholder 5"/>
            <p:cNvSpPr txBox="1">
              <a:spLocks/>
            </p:cNvSpPr>
            <p:nvPr/>
          </p:nvSpPr>
          <p:spPr>
            <a:xfrm>
              <a:off x="1570540" y="5307539"/>
              <a:ext cx="2978237" cy="78350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a:solidFill>
                    <a:srgbClr val="0061AA"/>
                  </a:solidFill>
                </a:rPr>
                <a:t>By The Way</a:t>
              </a:r>
            </a:p>
            <a:p>
              <a:pPr algn="ctr">
                <a:spcBef>
                  <a:spcPts val="0"/>
                </a:spcBef>
              </a:pPr>
              <a:r>
                <a:rPr lang="en-US" sz="1600" dirty="0"/>
                <a:t>Center Leads set a schedule for deliverables to be submitted to them for a first review prior to submission to NPO. This may be 1-4 days before the NPO deadlines.</a:t>
              </a:r>
            </a:p>
          </p:txBody>
        </p:sp>
        <p:sp>
          <p:nvSpPr>
            <p:cNvPr id="47" name="Rounded Rectangle 46"/>
            <p:cNvSpPr/>
            <p:nvPr/>
          </p:nvSpPr>
          <p:spPr>
            <a:xfrm>
              <a:off x="1553575" y="5290691"/>
              <a:ext cx="2937536" cy="691486"/>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 Placeholder 3"/>
          <p:cNvSpPr txBox="1">
            <a:spLocks/>
          </p:cNvSpPr>
          <p:nvPr/>
        </p:nvSpPr>
        <p:spPr>
          <a:xfrm>
            <a:off x="233470" y="1199739"/>
            <a:ext cx="9730423" cy="4723113"/>
          </a:xfrm>
          <a:prstGeom prst="rect">
            <a:avLst/>
          </a:prstGeom>
          <a:noFill/>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98613" indent="-1598613">
              <a:lnSpc>
                <a:spcPct val="100000"/>
              </a:lnSpc>
              <a:spcBef>
                <a:spcPts val="0"/>
              </a:spcBef>
              <a:spcAft>
                <a:spcPts val="1000"/>
              </a:spcAft>
              <a:buNone/>
            </a:pPr>
            <a:r>
              <a:rPr lang="en-US" sz="1800" b="1" dirty="0">
                <a:solidFill>
                  <a:schemeClr val="bg2">
                    <a:lumMod val="25000"/>
                  </a:schemeClr>
                </a:solidFill>
              </a:rPr>
              <a:t>Week 1 </a:t>
            </a:r>
            <a:r>
              <a:rPr lang="en-US" sz="1800" dirty="0">
                <a:solidFill>
                  <a:schemeClr val="bg2">
                    <a:lumMod val="25000"/>
                  </a:schemeClr>
                </a:solidFill>
              </a:rPr>
              <a:t>–</a:t>
            </a:r>
            <a:r>
              <a:rPr lang="en-US" sz="1800" b="1" dirty="0">
                <a:solidFill>
                  <a:schemeClr val="bg2">
                    <a:lumMod val="25000"/>
                  </a:schemeClr>
                </a:solidFill>
              </a:rPr>
              <a:t> </a:t>
            </a:r>
            <a:r>
              <a:rPr lang="en-US" sz="1800" b="1" dirty="0">
                <a:solidFill>
                  <a:srgbClr val="0067AA"/>
                </a:solidFill>
              </a:rPr>
              <a:t>1/31</a:t>
            </a:r>
            <a:r>
              <a:rPr lang="en-US" sz="1800" b="1" dirty="0">
                <a:solidFill>
                  <a:schemeClr val="bg2">
                    <a:lumMod val="25000"/>
                  </a:schemeClr>
                </a:solidFill>
              </a:rPr>
              <a:t>: </a:t>
            </a:r>
            <a:r>
              <a:rPr lang="en-US" sz="1800" dirty="0">
                <a:solidFill>
                  <a:schemeClr val="tx1">
                    <a:lumMod val="75000"/>
                    <a:lumOff val="25000"/>
                  </a:schemeClr>
                </a:solidFill>
              </a:rPr>
              <a:t>Handbook Forms, Info Sheet, Personality Assessment, Entrance Personal Growth Assessment, DEVELOPedia Participant Page, Orientation Completed</a:t>
            </a:r>
            <a:endParaRPr lang="en-US" sz="1800" b="1" dirty="0">
              <a:solidFill>
                <a:schemeClr val="tx1">
                  <a:lumMod val="75000"/>
                  <a:lumOff val="25000"/>
                </a:schemeClr>
              </a:solidFill>
            </a:endParaRPr>
          </a:p>
          <a:p>
            <a:pPr marL="0" indent="0">
              <a:lnSpc>
                <a:spcPct val="100000"/>
              </a:lnSpc>
              <a:spcBef>
                <a:spcPts val="0"/>
              </a:spcBef>
              <a:spcAft>
                <a:spcPts val="1000"/>
              </a:spcAft>
              <a:buNone/>
            </a:pPr>
            <a:r>
              <a:rPr lang="en-US" sz="1800" b="1" dirty="0">
                <a:solidFill>
                  <a:schemeClr val="bg2">
                    <a:lumMod val="25000"/>
                  </a:schemeClr>
                </a:solidFill>
              </a:rPr>
              <a:t>Week 2 </a:t>
            </a:r>
            <a:r>
              <a:rPr lang="en-US" sz="1800" dirty="0">
                <a:solidFill>
                  <a:schemeClr val="bg2">
                    <a:lumMod val="25000"/>
                  </a:schemeClr>
                </a:solidFill>
              </a:rPr>
              <a:t>– </a:t>
            </a:r>
            <a:r>
              <a:rPr lang="en-US" sz="1800" dirty="0">
                <a:solidFill>
                  <a:schemeClr val="tx1">
                    <a:lumMod val="75000"/>
                    <a:lumOff val="25000"/>
                  </a:schemeClr>
                </a:solidFill>
              </a:rPr>
              <a:t>No deliverables! (savor it)</a:t>
            </a:r>
          </a:p>
          <a:p>
            <a:pPr marL="0" indent="0">
              <a:lnSpc>
                <a:spcPct val="100000"/>
              </a:lnSpc>
              <a:spcBef>
                <a:spcPts val="0"/>
              </a:spcBef>
              <a:spcAft>
                <a:spcPts val="1000"/>
              </a:spcAft>
              <a:buNone/>
            </a:pPr>
            <a:r>
              <a:rPr lang="en-US" sz="1800" b="1" dirty="0">
                <a:solidFill>
                  <a:schemeClr val="bg2">
                    <a:lumMod val="25000"/>
                  </a:schemeClr>
                </a:solidFill>
              </a:rPr>
              <a:t>Week 3 </a:t>
            </a:r>
            <a:r>
              <a:rPr lang="en-US" sz="1800" dirty="0">
                <a:solidFill>
                  <a:schemeClr val="bg2">
                    <a:lumMod val="25000"/>
                  </a:schemeClr>
                </a:solidFill>
              </a:rPr>
              <a:t>–</a:t>
            </a:r>
            <a:r>
              <a:rPr lang="en-US" sz="1800" b="1" dirty="0">
                <a:solidFill>
                  <a:schemeClr val="bg2">
                    <a:lumMod val="25000"/>
                  </a:schemeClr>
                </a:solidFill>
              </a:rPr>
              <a:t> </a:t>
            </a:r>
            <a:r>
              <a:rPr lang="en-US" sz="1800" b="1" dirty="0">
                <a:solidFill>
                  <a:srgbClr val="0067AA"/>
                </a:solidFill>
              </a:rPr>
              <a:t>2/14</a:t>
            </a:r>
            <a:r>
              <a:rPr lang="en-US" sz="1800" b="1" dirty="0">
                <a:solidFill>
                  <a:schemeClr val="bg2">
                    <a:lumMod val="25000"/>
                  </a:schemeClr>
                </a:solidFill>
              </a:rPr>
              <a:t>:</a:t>
            </a:r>
            <a:r>
              <a:rPr lang="en-US" sz="1800" dirty="0">
                <a:solidFill>
                  <a:schemeClr val="tx1">
                    <a:lumMod val="75000"/>
                    <a:lumOff val="25000"/>
                  </a:schemeClr>
                </a:solidFill>
              </a:rPr>
              <a:t> Project Summary RD</a:t>
            </a:r>
          </a:p>
          <a:p>
            <a:pPr marL="0" indent="0">
              <a:lnSpc>
                <a:spcPct val="100000"/>
              </a:lnSpc>
              <a:spcBef>
                <a:spcPts val="0"/>
              </a:spcBef>
              <a:spcAft>
                <a:spcPts val="1000"/>
              </a:spcAft>
              <a:buNone/>
            </a:pPr>
            <a:r>
              <a:rPr lang="en-US" sz="1800" b="1" dirty="0">
                <a:solidFill>
                  <a:schemeClr val="bg2">
                    <a:lumMod val="25000"/>
                  </a:schemeClr>
                </a:solidFill>
              </a:rPr>
              <a:t>Week 4 </a:t>
            </a:r>
            <a:r>
              <a:rPr lang="en-US" sz="1800" dirty="0">
                <a:solidFill>
                  <a:schemeClr val="bg2">
                    <a:lumMod val="25000"/>
                  </a:schemeClr>
                </a:solidFill>
              </a:rPr>
              <a:t>–</a:t>
            </a:r>
            <a:r>
              <a:rPr lang="en-US" sz="1800" b="1" dirty="0">
                <a:solidFill>
                  <a:schemeClr val="bg2">
                    <a:lumMod val="25000"/>
                  </a:schemeClr>
                </a:solidFill>
              </a:rPr>
              <a:t> </a:t>
            </a:r>
            <a:r>
              <a:rPr lang="en-US" sz="1800" b="1" dirty="0">
                <a:solidFill>
                  <a:srgbClr val="0067AA"/>
                </a:solidFill>
              </a:rPr>
              <a:t>2/21</a:t>
            </a:r>
            <a:r>
              <a:rPr lang="en-US" sz="1800" b="1" dirty="0">
                <a:solidFill>
                  <a:schemeClr val="bg2">
                    <a:lumMod val="25000"/>
                  </a:schemeClr>
                </a:solidFill>
              </a:rPr>
              <a:t>:</a:t>
            </a:r>
            <a:r>
              <a:rPr lang="en-US" sz="1800" dirty="0">
                <a:solidFill>
                  <a:schemeClr val="bg2">
                    <a:lumMod val="25000"/>
                  </a:schemeClr>
                </a:solidFill>
              </a:rPr>
              <a:t> </a:t>
            </a:r>
            <a:r>
              <a:rPr lang="en-US" sz="1800" dirty="0">
                <a:solidFill>
                  <a:schemeClr val="tx1">
                    <a:lumMod val="75000"/>
                    <a:lumOff val="25000"/>
                  </a:schemeClr>
                </a:solidFill>
              </a:rPr>
              <a:t>Tech Paper RD, Code meeting this week (if applicable)</a:t>
            </a:r>
            <a:endParaRPr lang="en-US" sz="1800" b="1" dirty="0">
              <a:solidFill>
                <a:schemeClr val="tx1">
                  <a:lumMod val="75000"/>
                  <a:lumOff val="25000"/>
                </a:schemeClr>
              </a:solidFill>
            </a:endParaRPr>
          </a:p>
          <a:p>
            <a:pPr marL="0" indent="0">
              <a:lnSpc>
                <a:spcPct val="100000"/>
              </a:lnSpc>
              <a:spcBef>
                <a:spcPts val="0"/>
              </a:spcBef>
              <a:spcAft>
                <a:spcPts val="1000"/>
              </a:spcAft>
              <a:buNone/>
            </a:pPr>
            <a:r>
              <a:rPr lang="en-US" sz="1800" b="1" dirty="0">
                <a:solidFill>
                  <a:schemeClr val="bg2">
                    <a:lumMod val="25000"/>
                  </a:schemeClr>
                </a:solidFill>
              </a:rPr>
              <a:t>Week 5 </a:t>
            </a:r>
            <a:r>
              <a:rPr lang="en-US" sz="1800" dirty="0">
                <a:solidFill>
                  <a:schemeClr val="bg2">
                    <a:lumMod val="25000"/>
                  </a:schemeClr>
                </a:solidFill>
              </a:rPr>
              <a:t>–</a:t>
            </a:r>
            <a:r>
              <a:rPr lang="en-US" sz="1800" b="1" dirty="0">
                <a:solidFill>
                  <a:schemeClr val="bg2">
                    <a:lumMod val="25000"/>
                  </a:schemeClr>
                </a:solidFill>
              </a:rPr>
              <a:t> </a:t>
            </a:r>
            <a:r>
              <a:rPr lang="en-US" sz="1800" b="1" dirty="0">
                <a:solidFill>
                  <a:srgbClr val="0067AA"/>
                </a:solidFill>
              </a:rPr>
              <a:t>2/28</a:t>
            </a:r>
            <a:r>
              <a:rPr lang="en-US" sz="1800" b="1" dirty="0">
                <a:solidFill>
                  <a:schemeClr val="bg2">
                    <a:lumMod val="25000"/>
                  </a:schemeClr>
                </a:solidFill>
              </a:rPr>
              <a:t>:</a:t>
            </a:r>
            <a:r>
              <a:rPr lang="en-US" sz="1800" dirty="0">
                <a:solidFill>
                  <a:schemeClr val="bg2">
                    <a:lumMod val="25000"/>
                  </a:schemeClr>
                </a:solidFill>
              </a:rPr>
              <a:t> </a:t>
            </a:r>
            <a:r>
              <a:rPr lang="en-US" sz="1800" dirty="0">
                <a:solidFill>
                  <a:schemeClr val="tx1">
                    <a:lumMod val="75000"/>
                    <a:lumOff val="25000"/>
                  </a:schemeClr>
                </a:solidFill>
              </a:rPr>
              <a:t>Video Outline, Software Release Definition Document (if applicable)</a:t>
            </a:r>
          </a:p>
          <a:p>
            <a:pPr marL="0" indent="0">
              <a:lnSpc>
                <a:spcPct val="100000"/>
              </a:lnSpc>
              <a:spcBef>
                <a:spcPts val="0"/>
              </a:spcBef>
              <a:spcAft>
                <a:spcPts val="1000"/>
              </a:spcAft>
              <a:buNone/>
            </a:pPr>
            <a:r>
              <a:rPr lang="en-US" sz="1800" b="1" dirty="0">
                <a:solidFill>
                  <a:schemeClr val="bg2">
                    <a:lumMod val="25000"/>
                  </a:schemeClr>
                </a:solidFill>
              </a:rPr>
              <a:t>Week 6 </a:t>
            </a:r>
            <a:r>
              <a:rPr lang="en-US" sz="1800" dirty="0">
                <a:solidFill>
                  <a:schemeClr val="bg2">
                    <a:lumMod val="25000"/>
                  </a:schemeClr>
                </a:solidFill>
              </a:rPr>
              <a:t>–</a:t>
            </a:r>
            <a:r>
              <a:rPr lang="en-US" sz="1800" b="1" dirty="0">
                <a:solidFill>
                  <a:schemeClr val="bg2">
                    <a:lumMod val="25000"/>
                  </a:schemeClr>
                </a:solidFill>
              </a:rPr>
              <a:t> </a:t>
            </a:r>
            <a:r>
              <a:rPr lang="en-US" sz="1800" b="1" dirty="0">
                <a:solidFill>
                  <a:srgbClr val="0067AA"/>
                </a:solidFill>
              </a:rPr>
              <a:t>3/07</a:t>
            </a:r>
            <a:r>
              <a:rPr lang="en-US" sz="1800" b="1" dirty="0">
                <a:solidFill>
                  <a:schemeClr val="bg2">
                    <a:lumMod val="25000"/>
                  </a:schemeClr>
                </a:solidFill>
              </a:rPr>
              <a:t>:</a:t>
            </a:r>
            <a:r>
              <a:rPr lang="en-US" sz="1800" dirty="0">
                <a:solidFill>
                  <a:schemeClr val="bg2">
                    <a:lumMod val="25000"/>
                  </a:schemeClr>
                </a:solidFill>
              </a:rPr>
              <a:t> </a:t>
            </a:r>
            <a:r>
              <a:rPr lang="en-US" sz="1800" dirty="0">
                <a:solidFill>
                  <a:schemeClr val="tx1">
                    <a:lumMod val="75000"/>
                    <a:lumOff val="25000"/>
                  </a:schemeClr>
                </a:solidFill>
              </a:rPr>
              <a:t>Poster RD, Presentation RD, Video Check-In </a:t>
            </a:r>
          </a:p>
          <a:p>
            <a:pPr marL="1604963" indent="-1604963">
              <a:lnSpc>
                <a:spcPct val="100000"/>
              </a:lnSpc>
              <a:spcBef>
                <a:spcPts val="0"/>
              </a:spcBef>
              <a:spcAft>
                <a:spcPts val="1000"/>
              </a:spcAft>
              <a:buNone/>
            </a:pPr>
            <a:r>
              <a:rPr lang="en-US" sz="1800" b="1" dirty="0">
                <a:solidFill>
                  <a:schemeClr val="bg2">
                    <a:lumMod val="25000"/>
                  </a:schemeClr>
                </a:solidFill>
              </a:rPr>
              <a:t>Week 7 </a:t>
            </a:r>
            <a:r>
              <a:rPr lang="en-US" sz="1800" dirty="0">
                <a:solidFill>
                  <a:schemeClr val="bg2">
                    <a:lumMod val="25000"/>
                  </a:schemeClr>
                </a:solidFill>
              </a:rPr>
              <a:t>–</a:t>
            </a:r>
            <a:r>
              <a:rPr lang="en-US" sz="1800" b="1" dirty="0">
                <a:solidFill>
                  <a:schemeClr val="bg2">
                    <a:lumMod val="25000"/>
                  </a:schemeClr>
                </a:solidFill>
              </a:rPr>
              <a:t> </a:t>
            </a:r>
            <a:r>
              <a:rPr lang="en-US" sz="1800" b="1" dirty="0">
                <a:solidFill>
                  <a:srgbClr val="0067AA"/>
                </a:solidFill>
              </a:rPr>
              <a:t>3/14</a:t>
            </a:r>
            <a:r>
              <a:rPr lang="en-US" sz="1800" b="1" dirty="0">
                <a:solidFill>
                  <a:schemeClr val="bg2">
                    <a:lumMod val="25000"/>
                  </a:schemeClr>
                </a:solidFill>
              </a:rPr>
              <a:t>: </a:t>
            </a:r>
            <a:r>
              <a:rPr lang="en-US" sz="1800" dirty="0">
                <a:solidFill>
                  <a:schemeClr val="tx1">
                    <a:lumMod val="75000"/>
                    <a:lumOff val="25000"/>
                  </a:schemeClr>
                </a:solidFill>
              </a:rPr>
              <a:t>Project Summary FD, Study Area Shapefile, Website Image, Software Release Master Document (if applicable)</a:t>
            </a:r>
          </a:p>
          <a:p>
            <a:pPr marL="0" indent="0">
              <a:lnSpc>
                <a:spcPct val="100000"/>
              </a:lnSpc>
              <a:spcBef>
                <a:spcPts val="0"/>
              </a:spcBef>
              <a:spcAft>
                <a:spcPts val="1000"/>
              </a:spcAft>
              <a:buNone/>
            </a:pPr>
            <a:r>
              <a:rPr lang="en-US" sz="1800" b="1" dirty="0">
                <a:solidFill>
                  <a:schemeClr val="bg2">
                    <a:lumMod val="25000"/>
                  </a:schemeClr>
                </a:solidFill>
              </a:rPr>
              <a:t>Week 8 </a:t>
            </a:r>
            <a:r>
              <a:rPr lang="en-US" sz="1800" dirty="0">
                <a:solidFill>
                  <a:schemeClr val="bg2">
                    <a:lumMod val="25000"/>
                  </a:schemeClr>
                </a:solidFill>
              </a:rPr>
              <a:t>–</a:t>
            </a:r>
            <a:r>
              <a:rPr lang="en-US" sz="1800" b="1" dirty="0">
                <a:solidFill>
                  <a:schemeClr val="bg2">
                    <a:lumMod val="25000"/>
                  </a:schemeClr>
                </a:solidFill>
              </a:rPr>
              <a:t> </a:t>
            </a:r>
            <a:r>
              <a:rPr lang="en-US" sz="1800" b="1" dirty="0">
                <a:solidFill>
                  <a:srgbClr val="0067AA"/>
                </a:solidFill>
              </a:rPr>
              <a:t>3/21</a:t>
            </a:r>
            <a:r>
              <a:rPr lang="en-US" sz="1800" b="1" dirty="0">
                <a:solidFill>
                  <a:schemeClr val="bg2">
                    <a:lumMod val="25000"/>
                  </a:schemeClr>
                </a:solidFill>
              </a:rPr>
              <a:t>:</a:t>
            </a:r>
            <a:r>
              <a:rPr lang="en-US" sz="1800" dirty="0">
                <a:solidFill>
                  <a:schemeClr val="bg2">
                    <a:lumMod val="25000"/>
                  </a:schemeClr>
                </a:solidFill>
              </a:rPr>
              <a:t> </a:t>
            </a:r>
            <a:r>
              <a:rPr lang="en-US" sz="1800" dirty="0">
                <a:solidFill>
                  <a:schemeClr val="tx1">
                    <a:lumMod val="75000"/>
                    <a:lumOff val="25000"/>
                  </a:schemeClr>
                </a:solidFill>
              </a:rPr>
              <a:t>Project Video &amp; Transcript, Software Release Draft Code (if applicable)</a:t>
            </a:r>
          </a:p>
          <a:p>
            <a:pPr marL="0" indent="0">
              <a:lnSpc>
                <a:spcPct val="100000"/>
              </a:lnSpc>
              <a:spcBef>
                <a:spcPts val="0"/>
              </a:spcBef>
              <a:spcAft>
                <a:spcPts val="1000"/>
              </a:spcAft>
              <a:buNone/>
            </a:pPr>
            <a:r>
              <a:rPr lang="en-US" sz="1800" b="1" dirty="0">
                <a:solidFill>
                  <a:schemeClr val="bg2">
                    <a:lumMod val="25000"/>
                  </a:schemeClr>
                </a:solidFill>
              </a:rPr>
              <a:t>Week 9 </a:t>
            </a:r>
            <a:r>
              <a:rPr lang="en-US" sz="1800" dirty="0">
                <a:solidFill>
                  <a:schemeClr val="bg2">
                    <a:lumMod val="25000"/>
                  </a:schemeClr>
                </a:solidFill>
              </a:rPr>
              <a:t>–</a:t>
            </a:r>
            <a:r>
              <a:rPr lang="en-US" sz="1800" b="1" dirty="0">
                <a:solidFill>
                  <a:schemeClr val="bg2">
                    <a:lumMod val="25000"/>
                  </a:schemeClr>
                </a:solidFill>
              </a:rPr>
              <a:t> </a:t>
            </a:r>
            <a:r>
              <a:rPr lang="en-US" sz="1800" b="1" dirty="0">
                <a:solidFill>
                  <a:srgbClr val="0067AA"/>
                </a:solidFill>
              </a:rPr>
              <a:t>3/28</a:t>
            </a:r>
            <a:r>
              <a:rPr lang="en-US" sz="1800" b="1" dirty="0">
                <a:solidFill>
                  <a:schemeClr val="bg2">
                    <a:lumMod val="25000"/>
                  </a:schemeClr>
                </a:solidFill>
              </a:rPr>
              <a:t>:</a:t>
            </a:r>
            <a:r>
              <a:rPr lang="en-US" sz="1800" dirty="0">
                <a:solidFill>
                  <a:schemeClr val="bg2">
                    <a:lumMod val="25000"/>
                  </a:schemeClr>
                </a:solidFill>
              </a:rPr>
              <a:t> </a:t>
            </a:r>
            <a:r>
              <a:rPr lang="en-US" sz="1800" dirty="0">
                <a:solidFill>
                  <a:schemeClr val="tx1">
                    <a:lumMod val="75000"/>
                    <a:lumOff val="25000"/>
                  </a:schemeClr>
                </a:solidFill>
              </a:rPr>
              <a:t>Poster FD, Presentation FD, DEVELOPedia Project Page </a:t>
            </a:r>
          </a:p>
          <a:p>
            <a:pPr marL="1712913" indent="-1712913">
              <a:lnSpc>
                <a:spcPct val="100000"/>
              </a:lnSpc>
              <a:spcBef>
                <a:spcPts val="0"/>
              </a:spcBef>
              <a:spcAft>
                <a:spcPts val="1000"/>
              </a:spcAft>
              <a:buNone/>
            </a:pPr>
            <a:r>
              <a:rPr lang="en-US" sz="1800" b="1" dirty="0">
                <a:solidFill>
                  <a:schemeClr val="bg2">
                    <a:lumMod val="25000"/>
                  </a:schemeClr>
                </a:solidFill>
              </a:rPr>
              <a:t>Week 10 </a:t>
            </a:r>
            <a:r>
              <a:rPr lang="en-US" sz="1800" dirty="0">
                <a:solidFill>
                  <a:schemeClr val="bg2">
                    <a:lumMod val="25000"/>
                  </a:schemeClr>
                </a:solidFill>
              </a:rPr>
              <a:t>–</a:t>
            </a:r>
            <a:r>
              <a:rPr lang="en-US" sz="1800" b="1" dirty="0">
                <a:solidFill>
                  <a:schemeClr val="bg2">
                    <a:lumMod val="25000"/>
                  </a:schemeClr>
                </a:solidFill>
              </a:rPr>
              <a:t> </a:t>
            </a:r>
            <a:r>
              <a:rPr lang="en-US" sz="1800" b="1" dirty="0">
                <a:solidFill>
                  <a:srgbClr val="0067AA"/>
                </a:solidFill>
              </a:rPr>
              <a:t>4/02:</a:t>
            </a:r>
            <a:r>
              <a:rPr lang="en-US" sz="1800" dirty="0">
                <a:solidFill>
                  <a:schemeClr val="bg2">
                    <a:lumMod val="25000"/>
                  </a:schemeClr>
                </a:solidFill>
              </a:rPr>
              <a:t> </a:t>
            </a:r>
            <a:r>
              <a:rPr lang="en-US" sz="1800" dirty="0">
                <a:solidFill>
                  <a:schemeClr val="tx1">
                    <a:lumMod val="75000"/>
                    <a:lumOff val="25000"/>
                  </a:schemeClr>
                </a:solidFill>
              </a:rPr>
              <a:t>Exit PGA; </a:t>
            </a:r>
            <a:r>
              <a:rPr lang="en-US" sz="1800" b="1" dirty="0">
                <a:solidFill>
                  <a:srgbClr val="0067AA"/>
                </a:solidFill>
              </a:rPr>
              <a:t>4/04</a:t>
            </a:r>
            <a:r>
              <a:rPr lang="en-US" sz="1800" b="1" dirty="0">
                <a:solidFill>
                  <a:schemeClr val="bg2">
                    <a:lumMod val="25000"/>
                  </a:schemeClr>
                </a:solidFill>
              </a:rPr>
              <a:t>:</a:t>
            </a:r>
            <a:r>
              <a:rPr lang="en-US" sz="1800" dirty="0"/>
              <a:t> </a:t>
            </a:r>
            <a:r>
              <a:rPr lang="en-US" sz="1800" dirty="0">
                <a:solidFill>
                  <a:schemeClr val="tx1">
                    <a:lumMod val="75000"/>
                    <a:lumOff val="25000"/>
                  </a:schemeClr>
                </a:solidFill>
              </a:rPr>
              <a:t>Tech Paper FD, Feedback Form, Technical Image, Archival Drafts of Poster &amp; Presentation; </a:t>
            </a:r>
            <a:r>
              <a:rPr lang="en-US" sz="1800" b="1" dirty="0">
                <a:solidFill>
                  <a:srgbClr val="0067AA"/>
                </a:solidFill>
              </a:rPr>
              <a:t>4/05</a:t>
            </a:r>
            <a:r>
              <a:rPr lang="en-US" sz="1800" b="1" dirty="0">
                <a:solidFill>
                  <a:schemeClr val="bg2">
                    <a:lumMod val="25000"/>
                  </a:schemeClr>
                </a:solidFill>
              </a:rPr>
              <a:t>: </a:t>
            </a:r>
            <a:r>
              <a:rPr lang="en-US" sz="1800" dirty="0">
                <a:solidFill>
                  <a:schemeClr val="tx1">
                    <a:lumMod val="75000"/>
                    <a:lumOff val="25000"/>
                  </a:schemeClr>
                </a:solidFill>
              </a:rPr>
              <a:t>Exit Survey, Optional Deliverables, Software Release Code w/README (if applicable)</a:t>
            </a:r>
          </a:p>
        </p:txBody>
      </p:sp>
    </p:spTree>
    <p:extLst>
      <p:ext uri="{BB962C8B-B14F-4D97-AF65-F5344CB8AC3E}">
        <p14:creationId xmlns:p14="http://schemas.microsoft.com/office/powerpoint/2010/main" val="2799261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Deliverable Best Practices &amp; Tips</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322122" y="1240319"/>
            <a:ext cx="9288604" cy="435184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Converting from Google Drive to Microsoft – </a:t>
            </a:r>
            <a:r>
              <a:rPr lang="en-US" sz="1800" b="1" dirty="0"/>
              <a:t>this conversion ALWAYS messes up the template</a:t>
            </a:r>
            <a:r>
              <a:rPr lang="en-US" sz="1800" dirty="0"/>
              <a:t>, so </a:t>
            </a:r>
            <a:r>
              <a:rPr lang="en-US" sz="1800" u="sng" dirty="0"/>
              <a:t>instead of converting the file you should copy and paste your content into the Word/PPT template</a:t>
            </a:r>
            <a:r>
              <a:rPr lang="en-US" sz="1800" dirty="0"/>
              <a:t>!</a:t>
            </a:r>
          </a:p>
          <a:p>
            <a:pPr marL="285750" indent="-285750">
              <a:spcBef>
                <a:spcPts val="0"/>
              </a:spcBef>
              <a:spcAft>
                <a:spcPts val="600"/>
              </a:spcAft>
              <a:buClr>
                <a:srgbClr val="EF282F"/>
              </a:buClr>
              <a:buFont typeface="Webdings" panose="05030102010509060703" pitchFamily="18" charset="2"/>
              <a:buChar char="4"/>
            </a:pPr>
            <a:r>
              <a:rPr lang="en-US" sz="1800" b="1" dirty="0"/>
              <a:t>Citations</a:t>
            </a:r>
            <a:r>
              <a:rPr lang="en-US" sz="1800" dirty="0"/>
              <a:t> – you should also include related remote sensing studies. </a:t>
            </a:r>
          </a:p>
          <a:p>
            <a:pPr marL="285750" indent="-285750">
              <a:spcBef>
                <a:spcPts val="0"/>
              </a:spcBef>
              <a:spcAft>
                <a:spcPts val="600"/>
              </a:spcAft>
              <a:buClr>
                <a:srgbClr val="EF282F"/>
              </a:buClr>
              <a:buFont typeface="Webdings" panose="05030102010509060703" pitchFamily="18" charset="2"/>
              <a:buChar char="4"/>
            </a:pPr>
            <a:r>
              <a:rPr lang="en-US" sz="1800" dirty="0"/>
              <a:t>If you are a </a:t>
            </a:r>
            <a:r>
              <a:rPr lang="en-US" sz="1800" b="1" dirty="0"/>
              <a:t>continuation project</a:t>
            </a:r>
            <a:r>
              <a:rPr lang="en-US" sz="1800" dirty="0"/>
              <a:t>, you need to write </a:t>
            </a:r>
            <a:r>
              <a:rPr lang="en-US" sz="1800" u="sng" dirty="0"/>
              <a:t>all new content</a:t>
            </a:r>
            <a:r>
              <a:rPr lang="en-US" sz="1800" dirty="0"/>
              <a:t>, not copy from the previous term.</a:t>
            </a:r>
          </a:p>
          <a:p>
            <a:pPr marL="285750" indent="-285750">
              <a:spcBef>
                <a:spcPts val="0"/>
              </a:spcBef>
              <a:spcAft>
                <a:spcPts val="600"/>
              </a:spcAft>
              <a:buClr>
                <a:srgbClr val="EF282F"/>
              </a:buClr>
              <a:buFont typeface="Webdings" panose="05030102010509060703" pitchFamily="18" charset="2"/>
              <a:buChar char="4"/>
            </a:pPr>
            <a:r>
              <a:rPr lang="en-US" sz="1800" dirty="0"/>
              <a:t>Check the </a:t>
            </a:r>
            <a:r>
              <a:rPr lang="en-US" sz="1800" b="1" dirty="0"/>
              <a:t>Style Guide </a:t>
            </a:r>
            <a:r>
              <a:rPr lang="en-US" sz="1800" dirty="0"/>
              <a:t>– many other best tips and common mistakes are included here. Read it! Know it!</a:t>
            </a:r>
          </a:p>
          <a:p>
            <a:pPr marL="285750" indent="-285750">
              <a:spcBef>
                <a:spcPts val="0"/>
              </a:spcBef>
              <a:spcAft>
                <a:spcPts val="600"/>
              </a:spcAft>
              <a:buClr>
                <a:srgbClr val="EF282F"/>
              </a:buClr>
              <a:buFont typeface="Webdings" panose="05030102010509060703" pitchFamily="18" charset="2"/>
              <a:buChar char="4"/>
            </a:pPr>
            <a:r>
              <a:rPr lang="en-US" sz="1800" dirty="0"/>
              <a:t>Use the </a:t>
            </a:r>
            <a:r>
              <a:rPr lang="en-US" sz="1800" b="1" dirty="0"/>
              <a:t>Align Tool </a:t>
            </a:r>
            <a:r>
              <a:rPr lang="en-US" sz="1800" dirty="0"/>
              <a:t>– it is your best friend when creating presentations and posters </a:t>
            </a:r>
          </a:p>
          <a:p>
            <a:pPr marL="285750" indent="-285750">
              <a:spcBef>
                <a:spcPts val="0"/>
              </a:spcBef>
              <a:spcAft>
                <a:spcPts val="600"/>
              </a:spcAft>
              <a:buClr>
                <a:srgbClr val="EF282F"/>
              </a:buClr>
              <a:buFont typeface="Webdings" panose="05030102010509060703" pitchFamily="18" charset="2"/>
              <a:buChar char="4"/>
            </a:pPr>
            <a:r>
              <a:rPr lang="en-US" sz="1800" dirty="0"/>
              <a:t>Put effort into writing the conclusions for your poster!</a:t>
            </a:r>
          </a:p>
          <a:p>
            <a:pPr marL="285750" indent="-285750">
              <a:spcBef>
                <a:spcPts val="0"/>
              </a:spcBef>
              <a:spcAft>
                <a:spcPts val="600"/>
              </a:spcAft>
              <a:buClr>
                <a:srgbClr val="EF282F"/>
              </a:buClr>
              <a:buFont typeface="Webdings" panose="05030102010509060703" pitchFamily="18" charset="2"/>
              <a:buChar char="4"/>
            </a:pPr>
            <a:r>
              <a:rPr lang="en-US" sz="1800" dirty="0"/>
              <a:t>For your PowerPoint Presentation - when using a lot of imagery, the file size will grow excessively – use the “Compress Pictures” tool in PowerPoint to delete cropped areas of pictures. Target output should be Print (220 </a:t>
            </a:r>
            <a:r>
              <a:rPr lang="en-US" sz="1800" dirty="0" err="1"/>
              <a:t>ppi</a:t>
            </a:r>
            <a:r>
              <a:rPr lang="en-US" sz="1800" dirty="0"/>
              <a:t>) or Screen (150 </a:t>
            </a:r>
            <a:r>
              <a:rPr lang="en-US" sz="1800" dirty="0" err="1"/>
              <a:t>ppi</a:t>
            </a:r>
            <a:r>
              <a:rPr lang="en-US" sz="1800" dirty="0"/>
              <a:t>).</a:t>
            </a:r>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pic>
        <p:nvPicPr>
          <p:cNvPr id="23" name="Picture 2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81672" y="5267184"/>
            <a:ext cx="2133421" cy="1441503"/>
          </a:xfrm>
          <a:prstGeom prst="rect">
            <a:avLst/>
          </a:prstGeom>
          <a:ln>
            <a:noFill/>
          </a:ln>
          <a:effectLst>
            <a:outerShdw blurRad="292100" dist="139700" dir="2700000" algn="tl" rotWithShape="0">
              <a:srgbClr val="333333">
                <a:alpha val="65000"/>
              </a:srgbClr>
            </a:outerShdw>
          </a:effectLst>
        </p:spPr>
      </p:pic>
      <p:grpSp>
        <p:nvGrpSpPr>
          <p:cNvPr id="40" name="Group 39"/>
          <p:cNvGrpSpPr/>
          <p:nvPr/>
        </p:nvGrpSpPr>
        <p:grpSpPr>
          <a:xfrm>
            <a:off x="426882" y="5647298"/>
            <a:ext cx="6977838" cy="1053710"/>
            <a:chOff x="1553575" y="5290691"/>
            <a:chExt cx="2995202" cy="691487"/>
          </a:xfrm>
        </p:grpSpPr>
        <p:sp>
          <p:nvSpPr>
            <p:cNvPr id="41" name="Text Placeholder 5"/>
            <p:cNvSpPr txBox="1">
              <a:spLocks/>
            </p:cNvSpPr>
            <p:nvPr/>
          </p:nvSpPr>
          <p:spPr>
            <a:xfrm>
              <a:off x="1570540" y="5307541"/>
              <a:ext cx="2978237" cy="6746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a:solidFill>
                    <a:srgbClr val="0061AA"/>
                  </a:solidFill>
                </a:rPr>
                <a:t>By The Way</a:t>
              </a:r>
            </a:p>
            <a:p>
              <a:pPr>
                <a:spcBef>
                  <a:spcPts val="0"/>
                </a:spcBef>
                <a:spcAft>
                  <a:spcPts val="600"/>
                </a:spcAft>
                <a:buClr>
                  <a:srgbClr val="EF282F"/>
                </a:buClr>
              </a:pPr>
              <a:r>
                <a:rPr lang="en-US" sz="1600" dirty="0"/>
                <a:t>For Posters – do NOT compress pictures smaller than Print 220ppi. When printing a gigantic poster we need the highest resolution or you will get </a:t>
              </a:r>
              <a:r>
                <a:rPr lang="en-US" sz="1600" dirty="0" err="1"/>
                <a:t>pixelation</a:t>
              </a:r>
              <a:r>
                <a:rPr lang="en-US" sz="1600" dirty="0"/>
                <a:t>! Use “Use document resolution”.</a:t>
              </a:r>
            </a:p>
          </p:txBody>
        </p:sp>
        <p:sp>
          <p:nvSpPr>
            <p:cNvPr id="44" name="Rounded Rectangle 43"/>
            <p:cNvSpPr/>
            <p:nvPr/>
          </p:nvSpPr>
          <p:spPr>
            <a:xfrm>
              <a:off x="1553575" y="5290691"/>
              <a:ext cx="2937536" cy="691486"/>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 name="Straight Connector 3"/>
          <p:cNvCxnSpPr/>
          <p:nvPr/>
        </p:nvCxnSpPr>
        <p:spPr>
          <a:xfrm flipH="1">
            <a:off x="7556140" y="5242103"/>
            <a:ext cx="2174138" cy="1547317"/>
          </a:xfrm>
          <a:prstGeom prst="line">
            <a:avLst/>
          </a:prstGeom>
          <a:ln w="28575">
            <a:solidFill>
              <a:srgbClr val="EF282F"/>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7500237" y="5267184"/>
            <a:ext cx="2358017" cy="1362216"/>
          </a:xfrm>
          <a:prstGeom prst="line">
            <a:avLst/>
          </a:prstGeom>
          <a:ln w="28575">
            <a:solidFill>
              <a:srgbClr val="EF28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1935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5049" y="2400126"/>
            <a:ext cx="6872492" cy="2043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PowerPoint’s Align Tool</a:t>
            </a:r>
          </a:p>
        </p:txBody>
      </p:sp>
      <p:sp>
        <p:nvSpPr>
          <p:cNvPr id="4" name="Rectangle 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4" name="Picture 7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pic>
        <p:nvPicPr>
          <p:cNvPr id="22" name="Picture 2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378065"/>
            <a:ext cx="8736106" cy="5468466"/>
          </a:xfrm>
          <a:prstGeom prst="rect">
            <a:avLst/>
          </a:prstGeom>
        </p:spPr>
      </p:pic>
      <p:sp>
        <p:nvSpPr>
          <p:cNvPr id="24" name="Right Arrow 23"/>
          <p:cNvSpPr/>
          <p:nvPr/>
        </p:nvSpPr>
        <p:spPr>
          <a:xfrm rot="10470012">
            <a:off x="6072389" y="1295234"/>
            <a:ext cx="3155868" cy="4846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Right Arrow 24"/>
          <p:cNvSpPr/>
          <p:nvPr/>
        </p:nvSpPr>
        <p:spPr>
          <a:xfrm rot="11325325">
            <a:off x="7338711" y="3911625"/>
            <a:ext cx="1914252" cy="4846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Rectangle 25"/>
          <p:cNvSpPr/>
          <p:nvPr/>
        </p:nvSpPr>
        <p:spPr>
          <a:xfrm>
            <a:off x="7401867" y="222229"/>
            <a:ext cx="2604781" cy="254594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67AA"/>
                </a:solidFill>
              </a:rPr>
              <a:t>#2. Select which alignment you need. In this case you could use Align Top </a:t>
            </a:r>
            <a:r>
              <a:rPr lang="en-US" sz="2000" u="sng" dirty="0">
                <a:solidFill>
                  <a:srgbClr val="0067AA"/>
                </a:solidFill>
              </a:rPr>
              <a:t>and</a:t>
            </a:r>
            <a:r>
              <a:rPr lang="en-US" sz="2000" dirty="0">
                <a:solidFill>
                  <a:srgbClr val="0067AA"/>
                </a:solidFill>
              </a:rPr>
              <a:t> Align Horizontally</a:t>
            </a:r>
          </a:p>
        </p:txBody>
      </p:sp>
      <p:sp>
        <p:nvSpPr>
          <p:cNvPr id="27" name="Rectangle 26"/>
          <p:cNvSpPr/>
          <p:nvPr/>
        </p:nvSpPr>
        <p:spPr>
          <a:xfrm>
            <a:off x="8278011" y="3201810"/>
            <a:ext cx="1700755" cy="263659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67AA"/>
                </a:solidFill>
              </a:rPr>
              <a:t>#1. Highlight the items that need to be aligned</a:t>
            </a:r>
          </a:p>
        </p:txBody>
      </p:sp>
    </p:spTree>
    <p:extLst>
      <p:ext uri="{BB962C8B-B14F-4D97-AF65-F5344CB8AC3E}">
        <p14:creationId xmlns:p14="http://schemas.microsoft.com/office/powerpoint/2010/main" val="2938498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5049" y="2400126"/>
            <a:ext cx="6872492" cy="2043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Writing Effective Poster Conclusions</a:t>
            </a:r>
          </a:p>
        </p:txBody>
      </p:sp>
      <p:sp>
        <p:nvSpPr>
          <p:cNvPr id="4" name="Rectangle 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4" name="Picture 7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5" name="Text Placeholder 5"/>
          <p:cNvSpPr txBox="1">
            <a:spLocks/>
          </p:cNvSpPr>
          <p:nvPr/>
        </p:nvSpPr>
        <p:spPr>
          <a:xfrm>
            <a:off x="322122" y="1240319"/>
            <a:ext cx="9660078"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Effective poster conclusions should be designed around two or three key findings that relate to the accompanying results and encourage dialog with poster viewers.</a:t>
            </a:r>
          </a:p>
          <a:p>
            <a:pPr marL="285750" indent="-285750">
              <a:spcBef>
                <a:spcPts val="0"/>
              </a:spcBef>
              <a:spcAft>
                <a:spcPts val="600"/>
              </a:spcAft>
              <a:buClr>
                <a:srgbClr val="EF282F"/>
              </a:buClr>
              <a:buFont typeface="Webdings" panose="05030102010509060703" pitchFamily="18" charset="2"/>
              <a:buChar char="4"/>
            </a:pPr>
            <a:r>
              <a:rPr lang="en-US" sz="1800" dirty="0"/>
              <a:t>Take into consideration your results – what do they tell you and why does it matter?</a:t>
            </a:r>
          </a:p>
          <a:p>
            <a:pPr marL="285750" indent="-285750">
              <a:spcBef>
                <a:spcPts val="0"/>
              </a:spcBef>
              <a:spcAft>
                <a:spcPts val="600"/>
              </a:spcAft>
              <a:buClr>
                <a:srgbClr val="EF282F"/>
              </a:buClr>
              <a:buFont typeface="Webdings" panose="05030102010509060703" pitchFamily="18" charset="2"/>
              <a:buChar char="4"/>
            </a:pPr>
            <a:r>
              <a:rPr lang="en-US" sz="1800" dirty="0"/>
              <a:t>Conclusions should include an analysis and interpretation of the results, including why they are important.</a:t>
            </a:r>
          </a:p>
          <a:p>
            <a:pPr marL="285750" indent="-285750">
              <a:spcBef>
                <a:spcPts val="0"/>
              </a:spcBef>
              <a:spcAft>
                <a:spcPts val="600"/>
              </a:spcAft>
              <a:buClr>
                <a:srgbClr val="EF282F"/>
              </a:buClr>
              <a:buFont typeface="Webdings" panose="05030102010509060703" pitchFamily="18" charset="2"/>
              <a:buChar char="4"/>
            </a:pPr>
            <a:r>
              <a:rPr lang="en-US" sz="1800" dirty="0"/>
              <a:t>Conclusions should NOT simply be a statement of what was done.</a:t>
            </a:r>
          </a:p>
          <a:p>
            <a:pPr marL="285750" indent="-285750">
              <a:spcBef>
                <a:spcPts val="0"/>
              </a:spcBef>
              <a:spcAft>
                <a:spcPts val="600"/>
              </a:spcAft>
              <a:buClr>
                <a:srgbClr val="EF282F"/>
              </a:buClr>
              <a:buFont typeface="Webdings" panose="05030102010509060703" pitchFamily="18" charset="2"/>
              <a:buChar char="4"/>
            </a:pPr>
            <a:r>
              <a:rPr lang="en-US" sz="1800" dirty="0"/>
              <a:t>Strong conclusion examples:</a:t>
            </a:r>
          </a:p>
          <a:p>
            <a:pPr marL="631825" lvl="1" indent="-174625">
              <a:spcBef>
                <a:spcPts val="0"/>
              </a:spcBef>
              <a:spcAft>
                <a:spcPts val="600"/>
              </a:spcAft>
              <a:buClr>
                <a:srgbClr val="EF282F"/>
              </a:buClr>
              <a:buFont typeface="Arial" panose="020B0604020202020204" pitchFamily="34" charset="0"/>
              <a:buChar char="•"/>
            </a:pPr>
            <a:r>
              <a:rPr lang="en-US" dirty="0"/>
              <a:t>“Preliminary historical analysis shows hotspots of both positive and negative NDVI change throughout Maryland’s Chesapeake Bay. Blackwater National Wildlife Refuge, one of the largest contiguous blocks of salt marsh along the Northeast Atlantic Coast, has experienced dramatic loss in vegetation over the study period.”</a:t>
            </a:r>
          </a:p>
          <a:p>
            <a:pPr marL="631825" lvl="1" indent="-174625">
              <a:spcBef>
                <a:spcPts val="0"/>
              </a:spcBef>
              <a:spcAft>
                <a:spcPts val="600"/>
              </a:spcAft>
              <a:buClr>
                <a:srgbClr val="EF282F"/>
              </a:buClr>
              <a:buFont typeface="Arial" panose="020B0604020202020204" pitchFamily="34" charset="0"/>
              <a:buChar char="•"/>
            </a:pPr>
            <a:r>
              <a:rPr lang="en-US" dirty="0"/>
              <a:t>“Maryland’s marshes are trending towards degradation and, if all contributing factors persist, will continue to degrade over time.”</a:t>
            </a:r>
          </a:p>
          <a:p>
            <a:pPr marL="631825" lvl="1" indent="-174625">
              <a:spcBef>
                <a:spcPts val="0"/>
              </a:spcBef>
              <a:spcAft>
                <a:spcPts val="600"/>
              </a:spcAft>
              <a:buClr>
                <a:srgbClr val="EF282F"/>
              </a:buClr>
              <a:buFont typeface="Arial" panose="020B0604020202020204" pitchFamily="34" charset="0"/>
              <a:buChar char="•"/>
            </a:pPr>
            <a:r>
              <a:rPr lang="en-US" dirty="0"/>
              <a:t>“Despite conservation efforts, the current extent of dense mangrove in </a:t>
            </a:r>
            <a:r>
              <a:rPr lang="en-US" dirty="0" err="1"/>
              <a:t>Bhitarkanika</a:t>
            </a:r>
            <a:r>
              <a:rPr lang="en-US" dirty="0"/>
              <a:t> Wildlife Sanctuary is projected to decrease up to 10% by the year 2050.”</a:t>
            </a:r>
          </a:p>
          <a:p>
            <a:pPr marL="285750" indent="-285750">
              <a:spcBef>
                <a:spcPts val="0"/>
              </a:spcBef>
              <a:spcAft>
                <a:spcPts val="600"/>
              </a:spcAft>
              <a:buClr>
                <a:srgbClr val="EF282F"/>
              </a:buClr>
              <a:buFont typeface="Webdings" panose="05030102010509060703" pitchFamily="18" charset="2"/>
              <a:buChar char="4"/>
            </a:pPr>
            <a:r>
              <a:rPr lang="en-US" sz="1800" dirty="0"/>
              <a:t>Weak conclusion examples:</a:t>
            </a:r>
          </a:p>
          <a:p>
            <a:pPr marL="742950" lvl="1" indent="-285750">
              <a:spcBef>
                <a:spcPts val="0"/>
              </a:spcBef>
              <a:spcAft>
                <a:spcPts val="600"/>
              </a:spcAft>
              <a:buClr>
                <a:srgbClr val="EF282F"/>
              </a:buClr>
              <a:buFont typeface="Arial" panose="020B0604020202020204" pitchFamily="34" charset="0"/>
              <a:buChar char="•"/>
            </a:pPr>
            <a:r>
              <a:rPr lang="en-US" dirty="0"/>
              <a:t>“Harmonic analysis was used to determine the seasonal trends in each agricultural zone.”</a:t>
            </a:r>
          </a:p>
          <a:p>
            <a:pPr marL="742950" lvl="1" indent="-285750">
              <a:spcBef>
                <a:spcPts val="0"/>
              </a:spcBef>
              <a:spcAft>
                <a:spcPts val="600"/>
              </a:spcAft>
              <a:buClr>
                <a:srgbClr val="EF282F"/>
              </a:buClr>
              <a:buFont typeface="Arial" panose="020B0604020202020204" pitchFamily="34" charset="0"/>
              <a:buChar char="•"/>
            </a:pPr>
            <a:r>
              <a:rPr lang="en-US" dirty="0"/>
              <a:t>“An interactive map of environmental and socio-economic layers was generated to dynamically query and visualize weekly data.” </a:t>
            </a:r>
          </a:p>
          <a:p>
            <a:pPr marL="285750" indent="-285750">
              <a:spcBef>
                <a:spcPts val="0"/>
              </a:spcBef>
              <a:spcAft>
                <a:spcPts val="600"/>
              </a:spcAft>
              <a:buClr>
                <a:srgbClr val="EF282F"/>
              </a:buClr>
              <a:buFont typeface="Webdings" panose="05030102010509060703" pitchFamily="18" charset="2"/>
              <a:buChar char="4"/>
            </a:pPr>
            <a:endParaRPr lang="en-US" sz="1800" dirty="0"/>
          </a:p>
          <a:p>
            <a:pPr marL="285750" indent="-285750">
              <a:spcBef>
                <a:spcPts val="0"/>
              </a:spcBef>
              <a:spcAft>
                <a:spcPts val="6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196592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Why Use Best Practices?</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pic>
        <p:nvPicPr>
          <p:cNvPr id="22" name="Picture 2" descr="http://www.phdcomics.com/comics/archive/phd031214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 y="1137532"/>
            <a:ext cx="9842416" cy="4265047"/>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156629" y="5147226"/>
            <a:ext cx="7318591" cy="830997"/>
          </a:xfrm>
          <a:prstGeom prst="rect">
            <a:avLst/>
          </a:prstGeom>
        </p:spPr>
        <p:txBody>
          <a:bodyPr wrap="square">
            <a:spAutoFit/>
          </a:bodyPr>
          <a:lstStyle/>
          <a:p>
            <a:r>
              <a:rPr lang="en-US" sz="1200" dirty="0">
                <a:solidFill>
                  <a:srgbClr val="13416C"/>
                </a:solidFill>
              </a:rPr>
              <a:t>Image Source: J. Cham. (2014, March 12). Comic number </a:t>
            </a:r>
            <a:r>
              <a:rPr lang="en-US" sz="1200" u="sng" dirty="0">
                <a:solidFill>
                  <a:srgbClr val="0070C0"/>
                </a:solidFill>
                <a:hlinkClick r:id="rId5"/>
              </a:rPr>
              <a:t>1869</a:t>
            </a:r>
            <a:r>
              <a:rPr lang="en-US" sz="1200" dirty="0">
                <a:solidFill>
                  <a:srgbClr val="13416C"/>
                </a:solidFill>
              </a:rPr>
              <a:t>. </a:t>
            </a:r>
            <a:r>
              <a:rPr lang="en-US" sz="1200" u="sng" dirty="0">
                <a:solidFill>
                  <a:srgbClr val="0070C0"/>
                </a:solidFill>
                <a:hlinkClick r:id="rId6"/>
              </a:rPr>
              <a:t>Piled Higher and Deeper</a:t>
            </a:r>
            <a:r>
              <a:rPr lang="en-US" sz="1200" dirty="0">
                <a:solidFill>
                  <a:srgbClr val="13416C"/>
                </a:solidFill>
              </a:rPr>
              <a:t> . Retrieved from http://phdcomics.com/comics/archive_print.php?comicid=1689</a:t>
            </a:r>
            <a:endParaRPr lang="en-US" sz="1200" dirty="0"/>
          </a:p>
          <a:p>
            <a:r>
              <a:rPr lang="en-US" sz="1200" dirty="0"/>
              <a:t/>
            </a:r>
            <a:br>
              <a:rPr lang="en-US" sz="1200" dirty="0"/>
            </a:br>
            <a:endParaRPr lang="en-US" sz="1200" dirty="0"/>
          </a:p>
        </p:txBody>
      </p:sp>
    </p:spTree>
    <p:extLst>
      <p:ext uri="{BB962C8B-B14F-4D97-AF65-F5344CB8AC3E}">
        <p14:creationId xmlns:p14="http://schemas.microsoft.com/office/powerpoint/2010/main" val="2385483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l="13284" r="32791"/>
          <a:stretch/>
        </p:blipFill>
        <p:spPr>
          <a:xfrm>
            <a:off x="10086340" y="-12821"/>
            <a:ext cx="2080260" cy="6858000"/>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Why Do Best Practices Matter?</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559114"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Terms are only ten weeks long. Good data management practices allows Center Leads or second term teams to answer questions about methods and results.</a:t>
            </a:r>
          </a:p>
          <a:p>
            <a:pPr marL="285750" indent="-285750">
              <a:spcBef>
                <a:spcPts val="0"/>
              </a:spcBef>
              <a:spcAft>
                <a:spcPts val="600"/>
              </a:spcAft>
              <a:buClr>
                <a:srgbClr val="EF282F"/>
              </a:buClr>
              <a:buFont typeface="Webdings" panose="05030102010509060703" pitchFamily="18" charset="2"/>
              <a:buChar char="4"/>
            </a:pPr>
            <a:r>
              <a:rPr lang="en-US" sz="1800" dirty="0"/>
              <a:t>DEVELOP may present your past project at a conference. Good data management practices allows presenters to create graphics and slides and to answer questions.</a:t>
            </a:r>
          </a:p>
          <a:p>
            <a:pPr marL="285750" indent="-285750">
              <a:spcBef>
                <a:spcPts val="0"/>
              </a:spcBef>
              <a:spcAft>
                <a:spcPts val="600"/>
              </a:spcAft>
              <a:buClr>
                <a:srgbClr val="EF282F"/>
              </a:buClr>
              <a:buFont typeface="Webdings" panose="05030102010509060703" pitchFamily="18" charset="2"/>
              <a:buChar char="4"/>
            </a:pPr>
            <a:r>
              <a:rPr lang="en-US" sz="1800" dirty="0"/>
              <a:t>Teams often want to publish. Good data management practices are necessary for teams to write a materials and methods section.</a:t>
            </a:r>
          </a:p>
          <a:p>
            <a:pPr marL="285750" indent="-285750">
              <a:spcBef>
                <a:spcPts val="0"/>
              </a:spcBef>
              <a:spcAft>
                <a:spcPts val="600"/>
              </a:spcAft>
              <a:buClr>
                <a:srgbClr val="EF282F"/>
              </a:buClr>
              <a:buFont typeface="Webdings" panose="05030102010509060703" pitchFamily="18" charset="2"/>
              <a:buChar char="4"/>
            </a:pPr>
            <a:r>
              <a:rPr lang="en-US" sz="1800" dirty="0"/>
              <a:t>Future DEVELOP project teams may want to build on your data and methods.</a:t>
            </a:r>
          </a:p>
          <a:p>
            <a:pPr marL="285750" indent="-285750">
              <a:spcBef>
                <a:spcPts val="0"/>
              </a:spcBef>
              <a:spcAft>
                <a:spcPts val="600"/>
              </a:spcAft>
              <a:buClr>
                <a:srgbClr val="EF282F"/>
              </a:buClr>
              <a:buFont typeface="Webdings" panose="05030102010509060703" pitchFamily="18" charset="2"/>
              <a:buChar char="4"/>
            </a:pPr>
            <a:r>
              <a:rPr lang="en-US" sz="1800" dirty="0"/>
              <a:t>Best practices enhance the likelihood that your work will be reproducible. </a:t>
            </a:r>
          </a:p>
          <a:p>
            <a:pPr marL="285750" indent="-285750">
              <a:spcBef>
                <a:spcPts val="0"/>
              </a:spcBef>
              <a:spcAft>
                <a:spcPts val="600"/>
              </a:spcAft>
              <a:buClr>
                <a:srgbClr val="EF282F"/>
              </a:buClr>
              <a:buFont typeface="Webdings" panose="05030102010509060703" pitchFamily="18" charset="2"/>
              <a:buChar char="4"/>
            </a:pPr>
            <a:endParaRPr lang="en-US" sz="1800" dirty="0"/>
          </a:p>
          <a:p>
            <a:pPr marL="285750" indent="-285750">
              <a:spcBef>
                <a:spcPts val="0"/>
              </a:spcBef>
              <a:spcAft>
                <a:spcPts val="600"/>
              </a:spcAft>
              <a:buClr>
                <a:srgbClr val="EF282F"/>
              </a:buClr>
              <a:buFont typeface="Webdings" panose="05030102010509060703" pitchFamily="18" charset="2"/>
              <a:buChar char="4"/>
            </a:pPr>
            <a:r>
              <a:rPr lang="en-US" sz="1800" dirty="0"/>
              <a:t>Reasons why we don’t always follow best practices:</a:t>
            </a:r>
          </a:p>
          <a:p>
            <a:pPr marL="742950" lvl="1" indent="-285750">
              <a:spcBef>
                <a:spcPts val="0"/>
              </a:spcBef>
              <a:spcAft>
                <a:spcPts val="600"/>
              </a:spcAft>
              <a:buClr>
                <a:srgbClr val="EF282F"/>
              </a:buClr>
              <a:buFont typeface="Arial" panose="020B0604020202020204" pitchFamily="34" charset="0"/>
              <a:buChar char="•"/>
            </a:pPr>
            <a:r>
              <a:rPr lang="en-US" sz="1600" dirty="0"/>
              <a:t>We haven’t learned best practices.</a:t>
            </a:r>
          </a:p>
          <a:p>
            <a:pPr marL="742950" lvl="1" indent="-285750">
              <a:spcBef>
                <a:spcPts val="0"/>
              </a:spcBef>
              <a:spcAft>
                <a:spcPts val="600"/>
              </a:spcAft>
              <a:buClr>
                <a:srgbClr val="EF282F"/>
              </a:buClr>
              <a:buFont typeface="Arial" panose="020B0604020202020204" pitchFamily="34" charset="0"/>
              <a:buChar char="•"/>
            </a:pPr>
            <a:r>
              <a:rPr lang="en-US" sz="1600" dirty="0"/>
              <a:t>We are in a hurry. Projects are just ten weeks long.</a:t>
            </a:r>
          </a:p>
          <a:p>
            <a:pPr marL="742950" lvl="1" indent="-285750">
              <a:spcBef>
                <a:spcPts val="0"/>
              </a:spcBef>
              <a:spcAft>
                <a:spcPts val="600"/>
              </a:spcAft>
              <a:buClr>
                <a:srgbClr val="EF282F"/>
              </a:buClr>
              <a:buFont typeface="Arial" panose="020B0604020202020204" pitchFamily="34" charset="0"/>
              <a:buChar char="•"/>
            </a:pPr>
            <a:r>
              <a:rPr lang="en-US" sz="1600" dirty="0"/>
              <a:t>We want to provide our partners with results.</a:t>
            </a:r>
          </a:p>
          <a:p>
            <a:pPr marL="742950" lvl="1" indent="-285750">
              <a:spcBef>
                <a:spcPts val="0"/>
              </a:spcBef>
              <a:spcAft>
                <a:spcPts val="600"/>
              </a:spcAft>
              <a:buClr>
                <a:srgbClr val="EF282F"/>
              </a:buClr>
              <a:buFont typeface="Arial" panose="020B0604020202020204" pitchFamily="34" charset="0"/>
              <a:buChar char="•"/>
            </a:pPr>
            <a:r>
              <a:rPr lang="en-US" sz="1600" dirty="0"/>
              <a:t>We document our work at the end of the term when we may leave out important steps.</a:t>
            </a:r>
          </a:p>
          <a:p>
            <a:pPr marL="742950" lvl="1" indent="-285750">
              <a:spcBef>
                <a:spcPts val="0"/>
              </a:spcBef>
              <a:spcAft>
                <a:spcPts val="600"/>
              </a:spcAft>
              <a:buClr>
                <a:srgbClr val="EF282F"/>
              </a:buClr>
              <a:buFont typeface="Arial" panose="020B0604020202020204" pitchFamily="34" charset="0"/>
              <a:buChar char="•"/>
            </a:pPr>
            <a:r>
              <a:rPr lang="en-US" sz="1600" dirty="0"/>
              <a:t>We only document what worked. But, science is also about what doesn’t work.</a:t>
            </a:r>
          </a:p>
          <a:p>
            <a:pPr marL="285750" indent="-285750">
              <a:spcBef>
                <a:spcPts val="0"/>
              </a:spcBef>
              <a:spcAft>
                <a:spcPts val="600"/>
              </a:spcAft>
              <a:buClr>
                <a:srgbClr val="EF282F"/>
              </a:buClr>
              <a:buFont typeface="Webdings" panose="05030102010509060703" pitchFamily="18" charset="2"/>
              <a:buChar char="4"/>
            </a:pPr>
            <a:endParaRPr lang="en-US" sz="1800" dirty="0"/>
          </a:p>
          <a:p>
            <a:pPr marL="285750" indent="-285750">
              <a:spcBef>
                <a:spcPts val="0"/>
              </a:spcBef>
              <a:spcAft>
                <a:spcPts val="6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1802969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l="791" t="5673" r="960" b="55319"/>
          <a:stretch/>
        </p:blipFill>
        <p:spPr>
          <a:xfrm rot="16200000">
            <a:off x="7715250" y="2381247"/>
            <a:ext cx="6858002" cy="209550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Data Management</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EF282F"/>
              </a:buClr>
            </a:pPr>
            <a:r>
              <a:rPr lang="en-US" sz="1800" b="1" dirty="0"/>
              <a:t>"Data management is the development, execution and supervision of plans, policies, programs and practices that control, protect, deliver and enhance the value of data and information assets.” </a:t>
            </a:r>
          </a:p>
          <a:p>
            <a:pPr>
              <a:spcBef>
                <a:spcPts val="0"/>
              </a:spcBef>
              <a:spcAft>
                <a:spcPts val="600"/>
              </a:spcAft>
              <a:buClr>
                <a:srgbClr val="EF282F"/>
              </a:buClr>
            </a:pPr>
            <a:r>
              <a:rPr lang="en-US" sz="1800" b="1" dirty="0"/>
              <a:t> </a:t>
            </a:r>
          </a:p>
          <a:p>
            <a:pPr marL="285750" indent="-285750">
              <a:spcBef>
                <a:spcPts val="0"/>
              </a:spcBef>
              <a:spcAft>
                <a:spcPts val="600"/>
              </a:spcAft>
              <a:buClr>
                <a:srgbClr val="EF282F"/>
              </a:buClr>
              <a:buFont typeface="Webdings" panose="05030102010509060703" pitchFamily="18" charset="2"/>
              <a:buChar char="4"/>
            </a:pPr>
            <a:r>
              <a:rPr lang="en-US" sz="1800" dirty="0"/>
              <a:t>Answers the questions:</a:t>
            </a:r>
          </a:p>
          <a:p>
            <a:pPr marL="742950" lvl="1" indent="-285750">
              <a:spcBef>
                <a:spcPts val="0"/>
              </a:spcBef>
              <a:spcAft>
                <a:spcPts val="600"/>
              </a:spcAft>
              <a:buClr>
                <a:srgbClr val="EF282F"/>
              </a:buClr>
              <a:buFont typeface="Arial" panose="020B0604020202020204" pitchFamily="34" charset="0"/>
              <a:buChar char="•"/>
            </a:pPr>
            <a:r>
              <a:rPr lang="en-US" sz="1800" dirty="0"/>
              <a:t>Where did the original data come from?</a:t>
            </a:r>
          </a:p>
          <a:p>
            <a:pPr marL="742950" lvl="1" indent="-285750">
              <a:spcBef>
                <a:spcPts val="0"/>
              </a:spcBef>
              <a:spcAft>
                <a:spcPts val="600"/>
              </a:spcAft>
              <a:buClr>
                <a:srgbClr val="EF282F"/>
              </a:buClr>
              <a:buFont typeface="Arial" panose="020B0604020202020204" pitchFamily="34" charset="0"/>
              <a:buChar char="•"/>
            </a:pPr>
            <a:r>
              <a:rPr lang="en-US" sz="1800" dirty="0"/>
              <a:t>What was done to the data?</a:t>
            </a:r>
          </a:p>
          <a:p>
            <a:pPr marL="742950" lvl="1" indent="-285750">
              <a:spcBef>
                <a:spcPts val="0"/>
              </a:spcBef>
              <a:spcAft>
                <a:spcPts val="600"/>
              </a:spcAft>
              <a:buClr>
                <a:srgbClr val="EF282F"/>
              </a:buClr>
              <a:buFont typeface="Arial" panose="020B0604020202020204" pitchFamily="34" charset="0"/>
              <a:buChar char="•"/>
            </a:pPr>
            <a:r>
              <a:rPr lang="en-US" sz="1800" dirty="0"/>
              <a:t>Can I find the data again if needed?</a:t>
            </a:r>
          </a:p>
          <a:p>
            <a:pPr marL="285750" indent="-285750">
              <a:spcBef>
                <a:spcPts val="0"/>
              </a:spcBef>
              <a:spcAft>
                <a:spcPts val="600"/>
              </a:spcAft>
              <a:buClr>
                <a:srgbClr val="EF282F"/>
              </a:buClr>
              <a:buFont typeface="Webdings" panose="05030102010509060703" pitchFamily="18" charset="2"/>
              <a:buChar char="4"/>
            </a:pPr>
            <a:endParaRPr lang="en-US" sz="1800" dirty="0"/>
          </a:p>
          <a:p>
            <a:pPr marL="285750" indent="-285750">
              <a:spcBef>
                <a:spcPts val="0"/>
              </a:spcBef>
              <a:spcAft>
                <a:spcPts val="600"/>
              </a:spcAft>
              <a:buClr>
                <a:srgbClr val="EF282F"/>
              </a:buClr>
              <a:buFont typeface="Webdings" panose="05030102010509060703" pitchFamily="18" charset="2"/>
              <a:buChar char="4"/>
            </a:pPr>
            <a:r>
              <a:rPr lang="en-US" sz="1800" dirty="0"/>
              <a:t>Data should be well and consistently organized</a:t>
            </a:r>
          </a:p>
          <a:p>
            <a:pPr marL="742950" lvl="1" indent="-285750">
              <a:spcBef>
                <a:spcPts val="0"/>
              </a:spcBef>
              <a:spcAft>
                <a:spcPts val="600"/>
              </a:spcAft>
              <a:buClr>
                <a:srgbClr val="EF282F"/>
              </a:buClr>
              <a:buFont typeface="Arial" panose="020B0604020202020204" pitchFamily="34" charset="0"/>
              <a:buChar char="•"/>
            </a:pPr>
            <a:r>
              <a:rPr lang="en-US" sz="1800" dirty="0"/>
              <a:t>Directory (folder) Structure</a:t>
            </a:r>
          </a:p>
          <a:p>
            <a:pPr marL="742950" lvl="1" indent="-285750">
              <a:spcBef>
                <a:spcPts val="0"/>
              </a:spcBef>
              <a:spcAft>
                <a:spcPts val="600"/>
              </a:spcAft>
              <a:buClr>
                <a:srgbClr val="EF282F"/>
              </a:buClr>
              <a:buFont typeface="Arial" panose="020B0604020202020204" pitchFamily="34" charset="0"/>
              <a:buChar char="•"/>
            </a:pPr>
            <a:r>
              <a:rPr lang="en-US" sz="1800" dirty="0"/>
              <a:t>File Nomenclature</a:t>
            </a:r>
          </a:p>
          <a:p>
            <a:pPr marL="742950" lvl="1" indent="-285750">
              <a:spcBef>
                <a:spcPts val="0"/>
              </a:spcBef>
              <a:spcAft>
                <a:spcPts val="600"/>
              </a:spcAft>
              <a:buClr>
                <a:srgbClr val="EF282F"/>
              </a:buClr>
              <a:buFont typeface="Arial" panose="020B0604020202020204" pitchFamily="34" charset="0"/>
              <a:buChar char="•"/>
            </a:pPr>
            <a:r>
              <a:rPr lang="en-US" sz="1800" dirty="0"/>
              <a:t>Analysis–Friendly Data</a:t>
            </a:r>
          </a:p>
          <a:p>
            <a:pPr marL="742950" lvl="1" indent="-285750">
              <a:spcBef>
                <a:spcPts val="0"/>
              </a:spcBef>
              <a:spcAft>
                <a:spcPts val="600"/>
              </a:spcAft>
              <a:buClr>
                <a:srgbClr val="EF282F"/>
              </a:buClr>
              <a:buFont typeface="Arial" panose="020B0604020202020204" pitchFamily="34" charset="0"/>
              <a:buChar char="•"/>
            </a:pPr>
            <a:r>
              <a:rPr lang="en-US" sz="1800" dirty="0"/>
              <a:t>Documentation</a:t>
            </a:r>
          </a:p>
          <a:p>
            <a:pPr marL="285750" indent="-285750">
              <a:spcBef>
                <a:spcPts val="0"/>
              </a:spcBef>
              <a:spcAft>
                <a:spcPts val="600"/>
              </a:spcAft>
              <a:buClr>
                <a:srgbClr val="EF282F"/>
              </a:buClr>
              <a:buFont typeface="Webdings" panose="05030102010509060703" pitchFamily="18" charset="2"/>
              <a:buChar char="4"/>
            </a:pPr>
            <a:endParaRPr lang="en-US" sz="1800" dirty="0"/>
          </a:p>
        </p:txBody>
      </p:sp>
      <p:pic>
        <p:nvPicPr>
          <p:cNvPr id="22" name="Picture 2" descr="Image result for data managem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2895" y="3985290"/>
            <a:ext cx="3450827" cy="2437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6996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97476" y="-56287"/>
            <a:ext cx="2069123"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Tip 1. Organize </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7" y="1240319"/>
            <a:ext cx="9486852"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Organize your team’s data using a directory structure</a:t>
            </a:r>
          </a:p>
          <a:p>
            <a:pPr marL="285750" indent="-285750">
              <a:spcBef>
                <a:spcPts val="0"/>
              </a:spcBef>
              <a:spcAft>
                <a:spcPts val="600"/>
              </a:spcAft>
              <a:buClr>
                <a:srgbClr val="EF282F"/>
              </a:buClr>
              <a:buFont typeface="Webdings" panose="05030102010509060703" pitchFamily="18" charset="2"/>
              <a:buChar char="4"/>
            </a:pPr>
            <a:r>
              <a:rPr lang="en-US" sz="1800" dirty="0"/>
              <a:t>Segregate materials for a project into one directory:</a:t>
            </a:r>
          </a:p>
          <a:p>
            <a:pPr marL="742950" lvl="1" indent="-285750">
              <a:spcBef>
                <a:spcPts val="0"/>
              </a:spcBef>
              <a:spcAft>
                <a:spcPts val="600"/>
              </a:spcAft>
              <a:buClr>
                <a:srgbClr val="EF282F"/>
              </a:buClr>
              <a:buFont typeface="Arial" panose="020B0604020202020204" pitchFamily="34" charset="0"/>
              <a:buChar char="•"/>
            </a:pPr>
            <a:r>
              <a:rPr lang="en-US" sz="1800" dirty="0"/>
              <a:t>Folders: data, methods, results, deliverables</a:t>
            </a:r>
          </a:p>
          <a:p>
            <a:pPr marL="285750" indent="-285750">
              <a:spcBef>
                <a:spcPts val="0"/>
              </a:spcBef>
              <a:spcAft>
                <a:spcPts val="600"/>
              </a:spcAft>
              <a:buClr>
                <a:srgbClr val="EF282F"/>
              </a:buClr>
              <a:buFont typeface="Webdings" panose="05030102010509060703" pitchFamily="18" charset="2"/>
              <a:buChar char="4"/>
            </a:pPr>
            <a:r>
              <a:rPr lang="en-US" sz="1800" dirty="0"/>
              <a:t>Keep raw data separate </a:t>
            </a:r>
          </a:p>
          <a:p>
            <a:pPr marL="285750" indent="-285750">
              <a:spcBef>
                <a:spcPts val="0"/>
              </a:spcBef>
              <a:spcAft>
                <a:spcPts val="600"/>
              </a:spcAft>
              <a:buClr>
                <a:srgbClr val="EF282F"/>
              </a:buClr>
              <a:buFont typeface="Webdings" panose="05030102010509060703" pitchFamily="18" charset="2"/>
              <a:buChar char="4"/>
            </a:pPr>
            <a:r>
              <a:rPr lang="en-US" sz="1800" dirty="0"/>
              <a:t>Include README files</a:t>
            </a:r>
          </a:p>
        </p:txBody>
      </p:sp>
      <p:grpSp>
        <p:nvGrpSpPr>
          <p:cNvPr id="22" name="Group 21"/>
          <p:cNvGrpSpPr/>
          <p:nvPr/>
        </p:nvGrpSpPr>
        <p:grpSpPr>
          <a:xfrm>
            <a:off x="4699009" y="3123883"/>
            <a:ext cx="5195690" cy="3418447"/>
            <a:chOff x="1804737" y="1540013"/>
            <a:chExt cx="8280399" cy="5175001"/>
          </a:xfrm>
        </p:grpSpPr>
        <p:pic>
          <p:nvPicPr>
            <p:cNvPr id="23" name="Picture 22"/>
            <p:cNvPicPr>
              <a:picLocks noChangeAspect="1"/>
            </p:cNvPicPr>
            <p:nvPr/>
          </p:nvPicPr>
          <p:blipFill rotWithShape="1">
            <a:blip r:embed="rId4"/>
            <a:srcRect l="518" t="28087" r="59671" b="15889"/>
            <a:stretch/>
          </p:blipFill>
          <p:spPr>
            <a:xfrm>
              <a:off x="2582778" y="1540013"/>
              <a:ext cx="7491664" cy="5175001"/>
            </a:xfrm>
            <a:prstGeom prst="rect">
              <a:avLst/>
            </a:prstGeom>
          </p:spPr>
        </p:pic>
        <p:cxnSp>
          <p:nvCxnSpPr>
            <p:cNvPr id="42" name="Straight Connector 41"/>
            <p:cNvCxnSpPr/>
            <p:nvPr/>
          </p:nvCxnSpPr>
          <p:spPr>
            <a:xfrm>
              <a:off x="1804737" y="1684421"/>
              <a:ext cx="1283368" cy="626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045368" y="2043616"/>
              <a:ext cx="1147011" cy="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045368" y="2396546"/>
              <a:ext cx="1147011" cy="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466473" y="2725412"/>
              <a:ext cx="82215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466473" y="3062296"/>
              <a:ext cx="82215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2466473" y="5131728"/>
              <a:ext cx="82215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2775284" y="3407202"/>
              <a:ext cx="665747" cy="627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2775284" y="3752107"/>
              <a:ext cx="665747" cy="2267"/>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2775284" y="4771300"/>
              <a:ext cx="665747" cy="5757"/>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2775284" y="3407202"/>
              <a:ext cx="665747" cy="9766"/>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2775284" y="5469134"/>
              <a:ext cx="665747" cy="9766"/>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2775283" y="5806539"/>
              <a:ext cx="665747" cy="9766"/>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3172326" y="6153710"/>
              <a:ext cx="372978" cy="1"/>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176335" y="6508382"/>
              <a:ext cx="372978" cy="1"/>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3176335" y="4418363"/>
              <a:ext cx="372978" cy="1"/>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172326" y="4081825"/>
              <a:ext cx="372978" cy="1"/>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2045368" y="1752600"/>
              <a:ext cx="0" cy="66836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2438400" y="2454837"/>
              <a:ext cx="0" cy="2702292"/>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flipV="1">
              <a:off x="2764588" y="3118648"/>
              <a:ext cx="10695" cy="1693908"/>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2764588" y="5190998"/>
              <a:ext cx="0" cy="659175"/>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3172326" y="5884041"/>
              <a:ext cx="0" cy="65821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3172326" y="3797516"/>
              <a:ext cx="0" cy="649248"/>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8214003" y="1955800"/>
              <a:ext cx="1871133" cy="4080932"/>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Bent-Up Arrow 64"/>
            <p:cNvSpPr/>
            <p:nvPr/>
          </p:nvSpPr>
          <p:spPr>
            <a:xfrm>
              <a:off x="7572986" y="6036732"/>
              <a:ext cx="1574800" cy="550241"/>
            </a:xfrm>
            <a:prstGeom prst="bentUp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Text Placeholder 5"/>
          <p:cNvSpPr txBox="1">
            <a:spLocks/>
          </p:cNvSpPr>
          <p:nvPr/>
        </p:nvSpPr>
        <p:spPr>
          <a:xfrm>
            <a:off x="425462" y="2913792"/>
            <a:ext cx="4218182" cy="302842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742950" lvl="1" indent="-285750">
              <a:spcBef>
                <a:spcPts val="0"/>
              </a:spcBef>
              <a:spcAft>
                <a:spcPts val="600"/>
              </a:spcAft>
              <a:buClr>
                <a:srgbClr val="EF282F"/>
              </a:buClr>
              <a:buFont typeface="Arial" panose="020B0604020202020204" pitchFamily="34" charset="0"/>
              <a:buChar char="•"/>
            </a:pPr>
            <a:r>
              <a:rPr lang="en-US" sz="1800" dirty="0"/>
              <a:t>README files describe the contents of a folder, list the files in that folder, and provide metadata </a:t>
            </a:r>
          </a:p>
          <a:p>
            <a:pPr marL="742950" lvl="1" indent="-285750">
              <a:spcBef>
                <a:spcPts val="0"/>
              </a:spcBef>
              <a:spcAft>
                <a:spcPts val="600"/>
              </a:spcAft>
              <a:buClr>
                <a:srgbClr val="EF282F"/>
              </a:buClr>
              <a:buFont typeface="Arial" panose="020B0604020202020204" pitchFamily="34" charset="0"/>
              <a:buChar char="•"/>
            </a:pPr>
            <a:r>
              <a:rPr lang="en-US" sz="1800" dirty="0"/>
              <a:t>They can be very useful in helping a new user navigate your directory </a:t>
            </a:r>
          </a:p>
          <a:p>
            <a:pPr marL="285750" indent="-285750">
              <a:spcBef>
                <a:spcPts val="0"/>
              </a:spcBef>
              <a:spcAft>
                <a:spcPts val="600"/>
              </a:spcAft>
              <a:buClr>
                <a:srgbClr val="EF282F"/>
              </a:buClr>
              <a:buFont typeface="Webdings" panose="05030102010509060703" pitchFamily="18" charset="2"/>
              <a:buChar char="4"/>
            </a:pPr>
            <a:endParaRPr lang="en-US" sz="1800" dirty="0"/>
          </a:p>
        </p:txBody>
      </p:sp>
      <p:grpSp>
        <p:nvGrpSpPr>
          <p:cNvPr id="93" name="Group 92"/>
          <p:cNvGrpSpPr/>
          <p:nvPr/>
        </p:nvGrpSpPr>
        <p:grpSpPr>
          <a:xfrm>
            <a:off x="686740" y="5197097"/>
            <a:ext cx="3576624" cy="1152213"/>
            <a:chOff x="1553575" y="5290691"/>
            <a:chExt cx="2995202" cy="691487"/>
          </a:xfrm>
        </p:grpSpPr>
        <p:sp>
          <p:nvSpPr>
            <p:cNvPr id="94" name="Text Placeholder 5"/>
            <p:cNvSpPr txBox="1">
              <a:spLocks/>
            </p:cNvSpPr>
            <p:nvPr/>
          </p:nvSpPr>
          <p:spPr>
            <a:xfrm>
              <a:off x="1570540" y="5307541"/>
              <a:ext cx="2978237" cy="6746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a:solidFill>
                    <a:srgbClr val="0061AA"/>
                  </a:solidFill>
                </a:rPr>
                <a:t>By The Way</a:t>
              </a:r>
            </a:p>
            <a:p>
              <a:pPr algn="ctr">
                <a:spcBef>
                  <a:spcPts val="0"/>
                </a:spcBef>
                <a:spcAft>
                  <a:spcPts val="600"/>
                </a:spcAft>
                <a:buClr>
                  <a:srgbClr val="EF282F"/>
                </a:buClr>
              </a:pPr>
              <a:r>
                <a:rPr lang="en-US" sz="1600" dirty="0"/>
                <a:t>This organizational approach applies equally to PCs, portable drives, or Google Drives.</a:t>
              </a:r>
            </a:p>
            <a:p>
              <a:pPr algn="ctr">
                <a:spcBef>
                  <a:spcPts val="0"/>
                </a:spcBef>
                <a:spcAft>
                  <a:spcPts val="600"/>
                </a:spcAft>
                <a:buClr>
                  <a:srgbClr val="EF282F"/>
                </a:buClr>
              </a:pPr>
              <a:endParaRPr lang="en-US" sz="1600" dirty="0"/>
            </a:p>
          </p:txBody>
        </p:sp>
        <p:sp>
          <p:nvSpPr>
            <p:cNvPr id="95" name="Rounded Rectangle 94"/>
            <p:cNvSpPr/>
            <p:nvPr/>
          </p:nvSpPr>
          <p:spPr>
            <a:xfrm>
              <a:off x="1553575" y="5290691"/>
              <a:ext cx="2937536" cy="691486"/>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5372167" y="2596921"/>
            <a:ext cx="4215488" cy="369332"/>
          </a:xfrm>
          <a:prstGeom prst="rect">
            <a:avLst/>
          </a:prstGeom>
        </p:spPr>
        <p:txBody>
          <a:bodyPr wrap="square">
            <a:spAutoFit/>
          </a:bodyPr>
          <a:lstStyle/>
          <a:p>
            <a:pPr>
              <a:spcBef>
                <a:spcPts val="0"/>
              </a:spcBef>
              <a:spcAft>
                <a:spcPts val="600"/>
              </a:spcAft>
              <a:buClr>
                <a:srgbClr val="EF282F"/>
              </a:buClr>
            </a:pPr>
            <a:r>
              <a:rPr lang="en-US" dirty="0">
                <a:solidFill>
                  <a:srgbClr val="0061AA"/>
                </a:solidFill>
              </a:rPr>
              <a:t>Directory Structure Example</a:t>
            </a:r>
          </a:p>
        </p:txBody>
      </p:sp>
    </p:spTree>
    <p:extLst>
      <p:ext uri="{BB962C8B-B14F-4D97-AF65-F5344CB8AC3E}">
        <p14:creationId xmlns:p14="http://schemas.microsoft.com/office/powerpoint/2010/main" val="3069330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0"/>
            <a:ext cx="2061588"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Tip 2. Standardize</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Text Placeholder 5"/>
          <p:cNvSpPr txBox="1">
            <a:spLocks/>
          </p:cNvSpPr>
          <p:nvPr/>
        </p:nvSpPr>
        <p:spPr>
          <a:xfrm>
            <a:off x="219075" y="1147967"/>
            <a:ext cx="9768987" cy="55119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600" dirty="0"/>
              <a:t>Standardize file nomenclature</a:t>
            </a:r>
          </a:p>
          <a:p>
            <a:pPr marL="285750" indent="-285750">
              <a:spcBef>
                <a:spcPts val="0"/>
              </a:spcBef>
              <a:spcAft>
                <a:spcPts val="600"/>
              </a:spcAft>
              <a:buClr>
                <a:srgbClr val="EF282F"/>
              </a:buClr>
              <a:buFont typeface="Webdings" panose="05030102010509060703" pitchFamily="18" charset="2"/>
              <a:buChar char="4"/>
            </a:pPr>
            <a:r>
              <a:rPr lang="en-US" sz="1600" dirty="0"/>
              <a:t>File names should be:</a:t>
            </a:r>
          </a:p>
          <a:p>
            <a:pPr marL="742950" lvl="1" indent="-285750">
              <a:spcBef>
                <a:spcPts val="0"/>
              </a:spcBef>
              <a:spcAft>
                <a:spcPts val="600"/>
              </a:spcAft>
              <a:buClr>
                <a:srgbClr val="EF282F"/>
              </a:buClr>
              <a:buFont typeface="Arial" panose="020B0604020202020204" pitchFamily="34" charset="0"/>
              <a:buChar char="•"/>
            </a:pPr>
            <a:r>
              <a:rPr lang="en-US" sz="1600" dirty="0"/>
              <a:t>Machine Readable:</a:t>
            </a:r>
          </a:p>
          <a:p>
            <a:pPr marL="1200150" lvl="2" indent="-285750">
              <a:spcBef>
                <a:spcPts val="0"/>
              </a:spcBef>
              <a:spcAft>
                <a:spcPts val="600"/>
              </a:spcAft>
              <a:buClr>
                <a:srgbClr val="EF282F"/>
              </a:buClr>
              <a:buFont typeface="Wingdings" panose="05000000000000000000" pitchFamily="2" charset="2"/>
              <a:buChar char="§"/>
            </a:pPr>
            <a:r>
              <a:rPr lang="en-US" sz="1600" dirty="0"/>
              <a:t>Do not include special characters (%, $, &amp;, etc.)</a:t>
            </a:r>
          </a:p>
          <a:p>
            <a:pPr marL="1200150" lvl="2" indent="-285750">
              <a:spcBef>
                <a:spcPts val="0"/>
              </a:spcBef>
              <a:spcAft>
                <a:spcPts val="600"/>
              </a:spcAft>
              <a:buClr>
                <a:srgbClr val="EF282F"/>
              </a:buClr>
              <a:buFont typeface="Wingdings" panose="05000000000000000000" pitchFamily="2" charset="2"/>
              <a:buChar char="§"/>
            </a:pPr>
            <a:r>
              <a:rPr lang="en-US" sz="1600" dirty="0"/>
              <a:t>Use underscores instead of spaces </a:t>
            </a:r>
          </a:p>
          <a:p>
            <a:pPr marL="1657350" lvl="3" indent="-285750">
              <a:spcBef>
                <a:spcPts val="0"/>
              </a:spcBef>
              <a:spcAft>
                <a:spcPts val="600"/>
              </a:spcAft>
              <a:buClr>
                <a:srgbClr val="EF282F"/>
              </a:buClr>
              <a:buFont typeface="Wingdings" panose="05000000000000000000" pitchFamily="2" charset="2"/>
              <a:buChar char="ü"/>
            </a:pPr>
            <a:r>
              <a:rPr lang="en-US" sz="1400" dirty="0"/>
              <a:t>Example: 20171107_average_ndvi_by_census_tract.csv</a:t>
            </a:r>
          </a:p>
          <a:p>
            <a:pPr marL="742950" lvl="1" indent="-285750">
              <a:spcBef>
                <a:spcPts val="0"/>
              </a:spcBef>
              <a:spcAft>
                <a:spcPts val="600"/>
              </a:spcAft>
              <a:buClr>
                <a:srgbClr val="EF282F"/>
              </a:buClr>
              <a:buFont typeface="Arial" panose="020B0604020202020204" pitchFamily="34" charset="0"/>
              <a:buChar char="•"/>
            </a:pPr>
            <a:r>
              <a:rPr lang="en-US" sz="1600" dirty="0"/>
              <a:t>Human Readable: </a:t>
            </a:r>
          </a:p>
          <a:p>
            <a:pPr marL="1200150" lvl="2" indent="-285750">
              <a:spcBef>
                <a:spcPts val="0"/>
              </a:spcBef>
              <a:spcAft>
                <a:spcPts val="600"/>
              </a:spcAft>
              <a:buClr>
                <a:srgbClr val="EF282F"/>
              </a:buClr>
              <a:buFont typeface="Wingdings" panose="05000000000000000000" pitchFamily="2" charset="2"/>
              <a:buChar char="§"/>
            </a:pPr>
            <a:r>
              <a:rPr lang="en-US" sz="1600" dirty="0"/>
              <a:t>File names should briefly, but adequately, describe the contents of the file</a:t>
            </a:r>
          </a:p>
          <a:p>
            <a:pPr marL="1200150" lvl="2" indent="-285750">
              <a:spcBef>
                <a:spcPts val="0"/>
              </a:spcBef>
              <a:spcAft>
                <a:spcPts val="600"/>
              </a:spcAft>
              <a:buClr>
                <a:srgbClr val="EF282F"/>
              </a:buClr>
              <a:buFont typeface="Wingdings" panose="05000000000000000000" pitchFamily="2" charset="2"/>
              <a:buChar char="§"/>
            </a:pPr>
            <a:r>
              <a:rPr lang="en-US" sz="1600" dirty="0"/>
              <a:t>It can be useful to note the version of the file by adding v1, v2 etc. in the file name</a:t>
            </a:r>
          </a:p>
          <a:p>
            <a:pPr marL="1657350" lvl="3" indent="-285750">
              <a:spcBef>
                <a:spcPts val="0"/>
              </a:spcBef>
              <a:spcAft>
                <a:spcPts val="600"/>
              </a:spcAft>
              <a:buClr>
                <a:srgbClr val="EF282F"/>
              </a:buClr>
              <a:buFont typeface="Wingdings" panose="05000000000000000000" pitchFamily="2" charset="2"/>
              <a:buChar char="ü"/>
            </a:pPr>
            <a:r>
              <a:rPr lang="en-US" sz="1400" dirty="0"/>
              <a:t>Bad Example: landcover_test2.tif  </a:t>
            </a:r>
          </a:p>
          <a:p>
            <a:pPr marL="1657350" lvl="3" indent="-285750">
              <a:spcBef>
                <a:spcPts val="0"/>
              </a:spcBef>
              <a:spcAft>
                <a:spcPts val="600"/>
              </a:spcAft>
              <a:buClr>
                <a:srgbClr val="EF282F"/>
              </a:buClr>
              <a:buFont typeface="Wingdings" panose="05000000000000000000" pitchFamily="2" charset="2"/>
              <a:buChar char="ü"/>
            </a:pPr>
            <a:r>
              <a:rPr lang="en-US" sz="1400" dirty="0"/>
              <a:t>Good Example: 2016_Phoenix_landcover_v2.tif</a:t>
            </a:r>
          </a:p>
          <a:p>
            <a:pPr marL="1200150" lvl="2" indent="-285750">
              <a:spcBef>
                <a:spcPts val="0"/>
              </a:spcBef>
              <a:spcAft>
                <a:spcPts val="600"/>
              </a:spcAft>
              <a:buClr>
                <a:srgbClr val="EF282F"/>
              </a:buClr>
              <a:buFont typeface="Wingdings" panose="05000000000000000000" pitchFamily="2" charset="2"/>
              <a:buChar char="§"/>
            </a:pPr>
            <a:r>
              <a:rPr lang="en-US" sz="1600" dirty="0"/>
              <a:t>If you are testing a process it’s easy to accumulate many different files that are essentially the same thing. Using a marker like “v2” can be helpful. However, once you figured out the correct process and produced the final version of file consider removing the “v2” tag and previous versions of the data. </a:t>
            </a:r>
          </a:p>
          <a:p>
            <a:pPr marL="285750" lvl="0" indent="-285750">
              <a:lnSpc>
                <a:spcPct val="100000"/>
              </a:lnSpc>
              <a:spcBef>
                <a:spcPts val="0"/>
              </a:spcBef>
              <a:spcAft>
                <a:spcPts val="600"/>
              </a:spcAft>
              <a:buClr>
                <a:srgbClr val="EF282F"/>
              </a:buClr>
              <a:buFont typeface="Webdings" panose="05030102010509060703" pitchFamily="18" charset="2"/>
              <a:buChar char="4"/>
            </a:pPr>
            <a:r>
              <a:rPr lang="en-US" sz="1600" dirty="0">
                <a:latin typeface="Century Gothic" panose="020F0302020204030204"/>
              </a:rPr>
              <a:t>File names should work well with default ordering</a:t>
            </a:r>
          </a:p>
          <a:p>
            <a:pPr marL="742950" lvl="1" indent="-285750">
              <a:lnSpc>
                <a:spcPct val="100000"/>
              </a:lnSpc>
              <a:spcBef>
                <a:spcPts val="0"/>
              </a:spcBef>
              <a:spcAft>
                <a:spcPts val="600"/>
              </a:spcAft>
              <a:buClr>
                <a:srgbClr val="EF282F"/>
              </a:buClr>
              <a:buFont typeface="Webdings" panose="05030102010509060703" pitchFamily="18" charset="2"/>
              <a:buChar char="4"/>
            </a:pPr>
            <a:r>
              <a:rPr lang="en-US" sz="1600" dirty="0"/>
              <a:t>Example: Folder with daily land surface temperature files. Name the files so that they default in chronological order</a:t>
            </a:r>
          </a:p>
          <a:p>
            <a:pPr marL="742950" lvl="1" indent="-285750">
              <a:lnSpc>
                <a:spcPct val="100000"/>
              </a:lnSpc>
              <a:spcBef>
                <a:spcPts val="0"/>
              </a:spcBef>
              <a:spcAft>
                <a:spcPts val="600"/>
              </a:spcAft>
              <a:buClr>
                <a:srgbClr val="EF282F"/>
              </a:buClr>
              <a:buFont typeface="Webdings" panose="05030102010509060703" pitchFamily="18" charset="2"/>
              <a:buChar char="4"/>
            </a:pPr>
            <a:r>
              <a:rPr lang="en-US" sz="1600" dirty="0"/>
              <a:t>Maintain Consistent Nomenclature</a:t>
            </a:r>
          </a:p>
          <a:p>
            <a:pPr marL="742950" lvl="1" indent="-285750">
              <a:lnSpc>
                <a:spcPct val="100000"/>
              </a:lnSpc>
              <a:spcBef>
                <a:spcPts val="0"/>
              </a:spcBef>
              <a:spcAft>
                <a:spcPts val="600"/>
              </a:spcAft>
              <a:buClr>
                <a:srgbClr val="EF282F"/>
              </a:buClr>
              <a:buFont typeface="Webdings" panose="05030102010509060703" pitchFamily="18" charset="2"/>
              <a:buChar char="4"/>
            </a:pPr>
            <a:r>
              <a:rPr lang="en-US" sz="1600" dirty="0"/>
              <a:t>Use Open File Formats: CSV not XLSX</a:t>
            </a:r>
          </a:p>
          <a:p>
            <a:pPr marL="285750" lvl="0" indent="-285750">
              <a:lnSpc>
                <a:spcPct val="100000"/>
              </a:lnSpc>
              <a:spcBef>
                <a:spcPts val="0"/>
              </a:spcBef>
              <a:spcAft>
                <a:spcPts val="600"/>
              </a:spcAft>
              <a:buClr>
                <a:srgbClr val="EF282F"/>
              </a:buClr>
              <a:buFont typeface="Webdings" panose="05030102010509060703" pitchFamily="18" charset="2"/>
              <a:buChar char="4"/>
            </a:pPr>
            <a:endParaRPr lang="en-US" sz="1600" dirty="0"/>
          </a:p>
          <a:p>
            <a:pPr marL="285750" lvl="0" indent="-285750">
              <a:lnSpc>
                <a:spcPct val="100000"/>
              </a:lnSpc>
              <a:spcBef>
                <a:spcPts val="0"/>
              </a:spcBef>
              <a:spcAft>
                <a:spcPts val="600"/>
              </a:spcAft>
              <a:buClr>
                <a:srgbClr val="EF282F"/>
              </a:buClr>
              <a:buFont typeface="Webdings" panose="05030102010509060703" pitchFamily="18" charset="2"/>
              <a:buChar char="4"/>
            </a:pPr>
            <a:endParaRPr lang="en-US" sz="1600" dirty="0"/>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pic>
        <p:nvPicPr>
          <p:cNvPr id="24" name="Picture 23"/>
          <p:cNvPicPr>
            <a:picLocks noChangeAspect="1"/>
          </p:cNvPicPr>
          <p:nvPr/>
        </p:nvPicPr>
        <p:blipFill rotWithShape="1">
          <a:blip r:embed="rId4"/>
          <a:srcRect l="18417" t="17212" r="35024" b="36485"/>
          <a:stretch/>
        </p:blipFill>
        <p:spPr>
          <a:xfrm>
            <a:off x="6621780" y="657236"/>
            <a:ext cx="2973659" cy="18032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9446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b="48456"/>
          <a:stretch/>
        </p:blipFill>
        <p:spPr>
          <a:xfrm rot="16200000">
            <a:off x="7732207" y="2383717"/>
            <a:ext cx="6858000" cy="20615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Scientific Integrity</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635926" y="2150026"/>
            <a:ext cx="6240920" cy="34521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1800"/>
              </a:spcAft>
              <a:buClr>
                <a:srgbClr val="EF282F"/>
              </a:buClr>
            </a:pPr>
            <a:r>
              <a:rPr lang="en-US" dirty="0"/>
              <a:t>“The iconic success of NASA is planted firmly on three foundational elements: </a:t>
            </a:r>
            <a:r>
              <a:rPr lang="en-US" b="1" dirty="0"/>
              <a:t>innovation</a:t>
            </a:r>
            <a:r>
              <a:rPr lang="en-US" dirty="0"/>
              <a:t>, </a:t>
            </a:r>
            <a:r>
              <a:rPr lang="en-US" b="1" dirty="0"/>
              <a:t>inspiration</a:t>
            </a:r>
            <a:r>
              <a:rPr lang="en-US" dirty="0"/>
              <a:t>, and </a:t>
            </a:r>
            <a:r>
              <a:rPr lang="en-US" b="1" dirty="0"/>
              <a:t>integrity</a:t>
            </a:r>
            <a:r>
              <a:rPr lang="en-US" dirty="0"/>
              <a:t>. While innovation and inspiration are visible through our endeavors and successes, it is our integrity – </a:t>
            </a:r>
            <a:r>
              <a:rPr lang="en-US" b="1" dirty="0"/>
              <a:t>how we work</a:t>
            </a:r>
            <a:r>
              <a:rPr lang="en-US" dirty="0"/>
              <a:t>, and </a:t>
            </a:r>
            <a:r>
              <a:rPr lang="en-US" b="1" dirty="0"/>
              <a:t>our commitment to excellence and openness </a:t>
            </a:r>
            <a:r>
              <a:rPr lang="en-US" dirty="0"/>
              <a:t>– that </a:t>
            </a:r>
            <a:r>
              <a:rPr lang="en-US" b="1" dirty="0"/>
              <a:t>earns us the trust </a:t>
            </a:r>
            <a:r>
              <a:rPr lang="en-US" dirty="0"/>
              <a:t>of the public and ensures our continued ability to inspire and innovate. </a:t>
            </a:r>
            <a:r>
              <a:rPr lang="en-US" b="1" dirty="0"/>
              <a:t>Integrity is woven throughout the fabric of NASA</a:t>
            </a:r>
            <a:r>
              <a:rPr lang="en-US" dirty="0"/>
              <a:t>. It has always been there. And each and every day, we recommit ourselves to keeping it there.”</a:t>
            </a:r>
          </a:p>
          <a:p>
            <a:pPr marL="285750" indent="-285750" algn="ctr">
              <a:spcBef>
                <a:spcPts val="0"/>
              </a:spcBef>
              <a:spcAft>
                <a:spcPts val="1800"/>
              </a:spcAft>
              <a:buClr>
                <a:srgbClr val="EF282F"/>
              </a:buClr>
              <a:buFont typeface="Webdings" panose="05030102010509060703" pitchFamily="18" charset="2"/>
              <a:buChar char="4"/>
            </a:pPr>
            <a:endParaRPr lang="en-US" dirty="0"/>
          </a:p>
        </p:txBody>
      </p:sp>
      <p:pic>
        <p:nvPicPr>
          <p:cNvPr id="22" name="Picture 21" descr="Waleed Abdalati"/>
          <p:cNvPicPr>
            <a:picLocks noChangeAspect="1" noChangeArrowheads="1"/>
          </p:cNvPicPr>
          <p:nvPr/>
        </p:nvPicPr>
        <p:blipFill>
          <a:blip r:embed="rId4" cstate="print"/>
          <a:srcRect/>
          <a:stretch>
            <a:fillRect/>
          </a:stretch>
        </p:blipFill>
        <p:spPr bwMode="auto">
          <a:xfrm>
            <a:off x="7307295" y="365124"/>
            <a:ext cx="2494943" cy="3124200"/>
          </a:xfrm>
          <a:prstGeom prst="rect">
            <a:avLst/>
          </a:prstGeom>
          <a:ln>
            <a:noFill/>
          </a:ln>
          <a:effectLst>
            <a:outerShdw blurRad="292100" dist="139700" dir="2700000" algn="tl" rotWithShape="0">
              <a:srgbClr val="333333">
                <a:alpha val="65000"/>
              </a:srgbClr>
            </a:outerShdw>
          </a:effectLst>
        </p:spPr>
      </p:pic>
      <p:sp>
        <p:nvSpPr>
          <p:cNvPr id="24" name="TextBox 23"/>
          <p:cNvSpPr txBox="1"/>
          <p:nvPr/>
        </p:nvSpPr>
        <p:spPr>
          <a:xfrm>
            <a:off x="7135233" y="3489324"/>
            <a:ext cx="2862072" cy="1015608"/>
          </a:xfrm>
          <a:prstGeom prst="rect">
            <a:avLst/>
          </a:prstGeom>
          <a:noFill/>
        </p:spPr>
        <p:txBody>
          <a:bodyPr wrap="square" lIns="91387" tIns="45693" rIns="91387" bIns="45693" rtlCol="0">
            <a:spAutoFit/>
          </a:bodyPr>
          <a:lstStyle/>
          <a:p>
            <a:pPr algn="ctr" defTabSz="1018229"/>
            <a:r>
              <a:rPr lang="en-US" sz="2000" b="1" dirty="0">
                <a:solidFill>
                  <a:schemeClr val="tx1">
                    <a:lumMod val="75000"/>
                    <a:lumOff val="25000"/>
                  </a:schemeClr>
                </a:solidFill>
                <a:latin typeface="Century Gothic" charset="0"/>
                <a:ea typeface="Century Gothic" charset="0"/>
                <a:cs typeface="Century Gothic" charset="0"/>
              </a:rPr>
              <a:t>Dr. </a:t>
            </a:r>
            <a:r>
              <a:rPr lang="en-US" sz="2000" b="1" dirty="0" err="1">
                <a:solidFill>
                  <a:schemeClr val="tx1">
                    <a:lumMod val="75000"/>
                    <a:lumOff val="25000"/>
                  </a:schemeClr>
                </a:solidFill>
                <a:latin typeface="Century Gothic" charset="0"/>
                <a:ea typeface="Century Gothic" charset="0"/>
                <a:cs typeface="Century Gothic" charset="0"/>
              </a:rPr>
              <a:t>Waleed</a:t>
            </a:r>
            <a:r>
              <a:rPr lang="en-US" sz="2000" b="1" dirty="0">
                <a:solidFill>
                  <a:schemeClr val="tx1">
                    <a:lumMod val="75000"/>
                    <a:lumOff val="25000"/>
                  </a:schemeClr>
                </a:solidFill>
                <a:latin typeface="Century Gothic" charset="0"/>
                <a:ea typeface="Century Gothic" charset="0"/>
                <a:cs typeface="Century Gothic" charset="0"/>
              </a:rPr>
              <a:t> </a:t>
            </a:r>
            <a:r>
              <a:rPr lang="en-US" sz="2000" b="1" dirty="0" err="1">
                <a:solidFill>
                  <a:schemeClr val="tx1">
                    <a:lumMod val="75000"/>
                    <a:lumOff val="25000"/>
                  </a:schemeClr>
                </a:solidFill>
                <a:latin typeface="Century Gothic" charset="0"/>
                <a:ea typeface="Century Gothic" charset="0"/>
                <a:cs typeface="Century Gothic" charset="0"/>
              </a:rPr>
              <a:t>Abdalati</a:t>
            </a:r>
            <a:r>
              <a:rPr lang="en-US" sz="2000" b="1" dirty="0">
                <a:solidFill>
                  <a:schemeClr val="tx1">
                    <a:lumMod val="75000"/>
                    <a:lumOff val="25000"/>
                  </a:schemeClr>
                </a:solidFill>
                <a:latin typeface="Century Gothic" charset="0"/>
                <a:ea typeface="Century Gothic" charset="0"/>
                <a:cs typeface="Century Gothic" charset="0"/>
              </a:rPr>
              <a:t> </a:t>
            </a:r>
          </a:p>
          <a:p>
            <a:pPr algn="ctr" defTabSz="1018229"/>
            <a:r>
              <a:rPr lang="en-US" sz="2000" dirty="0">
                <a:solidFill>
                  <a:schemeClr val="tx1">
                    <a:lumMod val="75000"/>
                    <a:lumOff val="25000"/>
                  </a:schemeClr>
                </a:solidFill>
                <a:latin typeface="Century Gothic" charset="0"/>
                <a:ea typeface="Century Gothic" charset="0"/>
                <a:cs typeface="Century Gothic" charset="0"/>
              </a:rPr>
              <a:t>Former NASA </a:t>
            </a:r>
          </a:p>
          <a:p>
            <a:pPr algn="ctr" defTabSz="1018229"/>
            <a:r>
              <a:rPr lang="en-US" sz="2000" dirty="0">
                <a:solidFill>
                  <a:schemeClr val="tx1">
                    <a:lumMod val="75000"/>
                    <a:lumOff val="25000"/>
                  </a:schemeClr>
                </a:solidFill>
                <a:latin typeface="Century Gothic" charset="0"/>
                <a:ea typeface="Century Gothic" charset="0"/>
                <a:cs typeface="Century Gothic" charset="0"/>
              </a:rPr>
              <a:t>Chief Scientist</a:t>
            </a:r>
          </a:p>
        </p:txBody>
      </p:sp>
      <p:sp>
        <p:nvSpPr>
          <p:cNvPr id="43" name="TextBox 42"/>
          <p:cNvSpPr txBox="1"/>
          <p:nvPr/>
        </p:nvSpPr>
        <p:spPr>
          <a:xfrm>
            <a:off x="512940" y="6453009"/>
            <a:ext cx="7710765" cy="307777"/>
          </a:xfrm>
          <a:prstGeom prst="rect">
            <a:avLst/>
          </a:prstGeom>
          <a:noFill/>
        </p:spPr>
        <p:txBody>
          <a:bodyPr wrap="none" rtlCol="0">
            <a:spAutoFit/>
          </a:bodyPr>
          <a:lstStyle/>
          <a:p>
            <a:pPr>
              <a:defRPr/>
            </a:pPr>
            <a:r>
              <a:rPr lang="en-US" sz="1400" dirty="0">
                <a:solidFill>
                  <a:srgbClr val="FF0000"/>
                </a:solidFill>
                <a:latin typeface="Century Gothic" charset="0"/>
                <a:ea typeface="Century Gothic" charset="0"/>
                <a:cs typeface="Century Gothic" charset="0"/>
              </a:rPr>
              <a:t>NASA SI Policy: </a:t>
            </a:r>
            <a:r>
              <a:rPr lang="en-US" sz="1400" dirty="0">
                <a:solidFill>
                  <a:schemeClr val="bg1"/>
                </a:solidFill>
                <a:latin typeface="Century Gothic" charset="0"/>
                <a:ea typeface="Century Gothic" charset="0"/>
                <a:cs typeface="Century Gothic" charset="0"/>
                <a:hlinkClick r:id="rId5"/>
              </a:rPr>
              <a:t>http://www.nasa.gov/pdf/611201main_NASA_SI_Policy_12_15_11.pdf</a:t>
            </a:r>
            <a:endParaRPr lang="en-US" sz="1400"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910174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708492" y="2374492"/>
            <a:ext cx="6872492" cy="209452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Tip 3. Analysis-Friendly Data </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322122" y="1240319"/>
            <a:ext cx="9288604" cy="27601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Data Tables can be either Wide or Long formats. </a:t>
            </a:r>
          </a:p>
          <a:p>
            <a:pPr marL="285750" indent="-285750">
              <a:spcBef>
                <a:spcPts val="0"/>
              </a:spcBef>
              <a:spcAft>
                <a:spcPts val="600"/>
              </a:spcAft>
              <a:buClr>
                <a:srgbClr val="EF282F"/>
              </a:buClr>
              <a:buFont typeface="Webdings" panose="05030102010509060703" pitchFamily="18" charset="2"/>
              <a:buChar char="4"/>
            </a:pPr>
            <a:r>
              <a:rPr lang="en-US" sz="1800" dirty="0"/>
              <a:t>Each row is a unique observation</a:t>
            </a:r>
          </a:p>
          <a:p>
            <a:pPr marL="285750" indent="-285750">
              <a:spcBef>
                <a:spcPts val="0"/>
              </a:spcBef>
              <a:spcAft>
                <a:spcPts val="600"/>
              </a:spcAft>
              <a:buClr>
                <a:srgbClr val="EF282F"/>
              </a:buClr>
              <a:buFont typeface="Webdings" panose="05030102010509060703" pitchFamily="18" charset="2"/>
              <a:buChar char="4"/>
            </a:pPr>
            <a:r>
              <a:rPr lang="en-US" sz="1800" dirty="0"/>
              <a:t>Each column is  variable</a:t>
            </a:r>
          </a:p>
          <a:p>
            <a:pPr marL="285750" indent="-285750">
              <a:spcBef>
                <a:spcPts val="0"/>
              </a:spcBef>
              <a:spcAft>
                <a:spcPts val="600"/>
              </a:spcAft>
              <a:buClr>
                <a:srgbClr val="EF282F"/>
              </a:buClr>
              <a:buFont typeface="Webdings" panose="05030102010509060703" pitchFamily="18" charset="2"/>
              <a:buChar char="4"/>
            </a:pPr>
            <a:r>
              <a:rPr lang="en-US" sz="1800" dirty="0"/>
              <a:t>DO NOT combine multiple variables in one column</a:t>
            </a:r>
          </a:p>
          <a:p>
            <a:pPr marL="285750" indent="-285750">
              <a:spcBef>
                <a:spcPts val="0"/>
              </a:spcBef>
              <a:spcAft>
                <a:spcPts val="600"/>
              </a:spcAft>
              <a:buClr>
                <a:srgbClr val="EF282F"/>
              </a:buClr>
              <a:buFont typeface="Webdings" panose="05030102010509060703" pitchFamily="18" charset="2"/>
              <a:buChar char="4"/>
            </a:pPr>
            <a:r>
              <a:rPr lang="en-US" sz="1800" dirty="0"/>
              <a:t>A common exception: Date. It’s common to have multiple columns for Day, Month, Year or a Date column with consistent date information (i.e.  Year-month-day: 1999-06-01</a:t>
            </a:r>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p:txBody>
      </p:sp>
      <p:graphicFrame>
        <p:nvGraphicFramePr>
          <p:cNvPr id="22" name="Table 21"/>
          <p:cNvGraphicFramePr>
            <a:graphicFrameLocks noGrp="1"/>
          </p:cNvGraphicFramePr>
          <p:nvPr>
            <p:extLst>
              <p:ext uri="{D42A27DB-BD31-4B8C-83A1-F6EECF244321}">
                <p14:modId xmlns:p14="http://schemas.microsoft.com/office/powerpoint/2010/main" val="2325203409"/>
              </p:ext>
            </p:extLst>
          </p:nvPr>
        </p:nvGraphicFramePr>
        <p:xfrm>
          <a:off x="5777697" y="3190738"/>
          <a:ext cx="4108107" cy="3515160"/>
        </p:xfrm>
        <a:graphic>
          <a:graphicData uri="http://schemas.openxmlformats.org/drawingml/2006/table">
            <a:tbl>
              <a:tblPr>
                <a:tableStyleId>{5C22544A-7EE6-4342-B048-85BDC9FD1C3A}</a:tableStyleId>
              </a:tblPr>
              <a:tblGrid>
                <a:gridCol w="825719">
                  <a:extLst>
                    <a:ext uri="{9D8B030D-6E8A-4147-A177-3AD203B41FA5}">
                      <a16:colId xmlns:a16="http://schemas.microsoft.com/office/drawing/2014/main" val="20000"/>
                    </a:ext>
                  </a:extLst>
                </a:gridCol>
                <a:gridCol w="548971">
                  <a:extLst>
                    <a:ext uri="{9D8B030D-6E8A-4147-A177-3AD203B41FA5}">
                      <a16:colId xmlns:a16="http://schemas.microsoft.com/office/drawing/2014/main" val="20001"/>
                    </a:ext>
                  </a:extLst>
                </a:gridCol>
                <a:gridCol w="697652">
                  <a:extLst>
                    <a:ext uri="{9D8B030D-6E8A-4147-A177-3AD203B41FA5}">
                      <a16:colId xmlns:a16="http://schemas.microsoft.com/office/drawing/2014/main" val="20002"/>
                    </a:ext>
                  </a:extLst>
                </a:gridCol>
                <a:gridCol w="720525">
                  <a:extLst>
                    <a:ext uri="{9D8B030D-6E8A-4147-A177-3AD203B41FA5}">
                      <a16:colId xmlns:a16="http://schemas.microsoft.com/office/drawing/2014/main" val="20003"/>
                    </a:ext>
                  </a:extLst>
                </a:gridCol>
                <a:gridCol w="656403">
                  <a:extLst>
                    <a:ext uri="{9D8B030D-6E8A-4147-A177-3AD203B41FA5}">
                      <a16:colId xmlns:a16="http://schemas.microsoft.com/office/drawing/2014/main" val="20004"/>
                    </a:ext>
                  </a:extLst>
                </a:gridCol>
                <a:gridCol w="658837">
                  <a:extLst>
                    <a:ext uri="{9D8B030D-6E8A-4147-A177-3AD203B41FA5}">
                      <a16:colId xmlns:a16="http://schemas.microsoft.com/office/drawing/2014/main" val="20005"/>
                    </a:ext>
                  </a:extLst>
                </a:gridCol>
              </a:tblGrid>
              <a:tr h="264355">
                <a:tc>
                  <a:txBody>
                    <a:bodyPr/>
                    <a:lstStyle/>
                    <a:p>
                      <a:pPr algn="ctr" fontAlgn="b"/>
                      <a:r>
                        <a:rPr lang="en-US" sz="1100" u="none" strike="noStrike" dirty="0" err="1">
                          <a:effectLst/>
                        </a:rPr>
                        <a:t>Census_TractID</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Date</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Year</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Month</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Metric</a:t>
                      </a: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Value</a:t>
                      </a:r>
                    </a:p>
                  </a:txBody>
                  <a:tcPr marL="7620" marR="7620" marT="7620" marB="0" anchor="ctr"/>
                </a:tc>
                <a:extLst>
                  <a:ext uri="{0D108BD9-81ED-4DB2-BD59-A6C34878D82A}">
                    <a16:rowId xmlns:a16="http://schemas.microsoft.com/office/drawing/2014/main" val="10000"/>
                  </a:ext>
                </a:extLst>
              </a:tr>
              <a:tr h="264355">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Avg_LST</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38.20</a:t>
                      </a:r>
                    </a:p>
                  </a:txBody>
                  <a:tcPr marL="7620" marR="7620" marT="7620" marB="0" anchor="ctr"/>
                </a:tc>
                <a:extLst>
                  <a:ext uri="{0D108BD9-81ED-4DB2-BD59-A6C34878D82A}">
                    <a16:rowId xmlns:a16="http://schemas.microsoft.com/office/drawing/2014/main" val="10001"/>
                  </a:ext>
                </a:extLst>
              </a:tr>
              <a:tr h="264355">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Avg_NDVI</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-0.16928</a:t>
                      </a:r>
                    </a:p>
                  </a:txBody>
                  <a:tcPr marL="7620" marR="7620" marT="7620" marB="0" anchor="ctr"/>
                </a:tc>
                <a:extLst>
                  <a:ext uri="{0D108BD9-81ED-4DB2-BD59-A6C34878D82A}">
                    <a16:rowId xmlns:a16="http://schemas.microsoft.com/office/drawing/2014/main" val="10002"/>
                  </a:ext>
                </a:extLst>
              </a:tr>
              <a:tr h="264355">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Avg_LST</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36.84</a:t>
                      </a:r>
                    </a:p>
                  </a:txBody>
                  <a:tcPr marL="7620" marR="7620" marT="7620" marB="0" anchor="ctr"/>
                </a:tc>
                <a:extLst>
                  <a:ext uri="{0D108BD9-81ED-4DB2-BD59-A6C34878D82A}">
                    <a16:rowId xmlns:a16="http://schemas.microsoft.com/office/drawing/2014/main" val="10003"/>
                  </a:ext>
                </a:extLst>
              </a:tr>
              <a:tr h="264355">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Avg_NDVI</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0.359118</a:t>
                      </a:r>
                    </a:p>
                  </a:txBody>
                  <a:tcPr marL="7620" marR="7620" marT="7620" marB="0" anchor="ctr"/>
                </a:tc>
                <a:extLst>
                  <a:ext uri="{0D108BD9-81ED-4DB2-BD59-A6C34878D82A}">
                    <a16:rowId xmlns:a16="http://schemas.microsoft.com/office/drawing/2014/main" val="10004"/>
                  </a:ext>
                </a:extLst>
              </a:tr>
              <a:tr h="264355">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Avg_LST</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33.65</a:t>
                      </a:r>
                    </a:p>
                  </a:txBody>
                  <a:tcPr marL="7620" marR="7620" marT="7620" marB="0" anchor="ctr"/>
                </a:tc>
                <a:extLst>
                  <a:ext uri="{0D108BD9-81ED-4DB2-BD59-A6C34878D82A}">
                    <a16:rowId xmlns:a16="http://schemas.microsoft.com/office/drawing/2014/main" val="10005"/>
                  </a:ext>
                </a:extLst>
              </a:tr>
              <a:tr h="264355">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Avg_NDVI</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0.693757</a:t>
                      </a:r>
                    </a:p>
                  </a:txBody>
                  <a:tcPr marL="7620" marR="7620" marT="7620" marB="0" anchor="ctr"/>
                </a:tc>
                <a:extLst>
                  <a:ext uri="{0D108BD9-81ED-4DB2-BD59-A6C34878D82A}">
                    <a16:rowId xmlns:a16="http://schemas.microsoft.com/office/drawing/2014/main" val="10006"/>
                  </a:ext>
                </a:extLst>
              </a:tr>
              <a:tr h="264355">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Avg_LST</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37.03</a:t>
                      </a:r>
                    </a:p>
                  </a:txBody>
                  <a:tcPr marL="7620" marR="7620" marT="7620" marB="0" anchor="ctr"/>
                </a:tc>
                <a:extLst>
                  <a:ext uri="{0D108BD9-81ED-4DB2-BD59-A6C34878D82A}">
                    <a16:rowId xmlns:a16="http://schemas.microsoft.com/office/drawing/2014/main" val="10007"/>
                  </a:ext>
                </a:extLst>
              </a:tr>
              <a:tr h="264355">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Avg_NDVI</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0.619561</a:t>
                      </a:r>
                    </a:p>
                  </a:txBody>
                  <a:tcPr marL="7620" marR="7620" marT="7620" marB="0" anchor="ctr"/>
                </a:tc>
                <a:extLst>
                  <a:ext uri="{0D108BD9-81ED-4DB2-BD59-A6C34878D82A}">
                    <a16:rowId xmlns:a16="http://schemas.microsoft.com/office/drawing/2014/main" val="10008"/>
                  </a:ext>
                </a:extLst>
              </a:tr>
              <a:tr h="264355">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Avg_LST</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44.04</a:t>
                      </a:r>
                    </a:p>
                  </a:txBody>
                  <a:tcPr marL="7620" marR="7620" marT="7620" marB="0" anchor="ctr"/>
                </a:tc>
                <a:extLst>
                  <a:ext uri="{0D108BD9-81ED-4DB2-BD59-A6C34878D82A}">
                    <a16:rowId xmlns:a16="http://schemas.microsoft.com/office/drawing/2014/main" val="10009"/>
                  </a:ext>
                </a:extLst>
              </a:tr>
              <a:tr h="264355">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Avg_NDVI</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-0.93069</a:t>
                      </a:r>
                    </a:p>
                  </a:txBody>
                  <a:tcPr marL="7620" marR="7620" marT="7620" marB="0" anchor="ctr"/>
                </a:tc>
                <a:extLst>
                  <a:ext uri="{0D108BD9-81ED-4DB2-BD59-A6C34878D82A}">
                    <a16:rowId xmlns:a16="http://schemas.microsoft.com/office/drawing/2014/main" val="10010"/>
                  </a:ext>
                </a:extLst>
              </a:tr>
              <a:tr h="264355">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Avg_LST</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37.58</a:t>
                      </a:r>
                    </a:p>
                  </a:txBody>
                  <a:tcPr marL="7620" marR="7620" marT="7620" marB="0" anchor="ctr"/>
                </a:tc>
                <a:extLst>
                  <a:ext uri="{0D108BD9-81ED-4DB2-BD59-A6C34878D82A}">
                    <a16:rowId xmlns:a16="http://schemas.microsoft.com/office/drawing/2014/main" val="10011"/>
                  </a:ext>
                </a:extLst>
              </a:tr>
              <a:tr h="264355">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Avg_NDVI</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0.974952</a:t>
                      </a:r>
                    </a:p>
                  </a:txBody>
                  <a:tcPr marL="7620" marR="7620" marT="7620" marB="0" anchor="ctr"/>
                </a:tc>
                <a:extLst>
                  <a:ext uri="{0D108BD9-81ED-4DB2-BD59-A6C34878D82A}">
                    <a16:rowId xmlns:a16="http://schemas.microsoft.com/office/drawing/2014/main" val="10012"/>
                  </a:ext>
                </a:extLst>
              </a:tr>
            </a:tbl>
          </a:graphicData>
        </a:graphic>
      </p:graphicFrame>
      <p:graphicFrame>
        <p:nvGraphicFramePr>
          <p:cNvPr id="41" name="Table 40"/>
          <p:cNvGraphicFramePr>
            <a:graphicFrameLocks noGrp="1"/>
          </p:cNvGraphicFramePr>
          <p:nvPr>
            <p:extLst>
              <p:ext uri="{D42A27DB-BD31-4B8C-83A1-F6EECF244321}">
                <p14:modId xmlns:p14="http://schemas.microsoft.com/office/powerpoint/2010/main" val="3682255548"/>
              </p:ext>
            </p:extLst>
          </p:nvPr>
        </p:nvGraphicFramePr>
        <p:xfrm>
          <a:off x="355629" y="5240255"/>
          <a:ext cx="5054600" cy="1289337"/>
        </p:xfrm>
        <a:graphic>
          <a:graphicData uri="http://schemas.openxmlformats.org/drawingml/2006/table">
            <a:tbl>
              <a:tblPr>
                <a:tableStyleId>{5C22544A-7EE6-4342-B048-85BDC9FD1C3A}</a:tableStyleId>
              </a:tblPr>
              <a:tblGrid>
                <a:gridCol w="1060235">
                  <a:extLst>
                    <a:ext uri="{9D8B030D-6E8A-4147-A177-3AD203B41FA5}">
                      <a16:colId xmlns:a16="http://schemas.microsoft.com/office/drawing/2014/main" val="20000"/>
                    </a:ext>
                  </a:extLst>
                </a:gridCol>
                <a:gridCol w="704888">
                  <a:extLst>
                    <a:ext uri="{9D8B030D-6E8A-4147-A177-3AD203B41FA5}">
                      <a16:colId xmlns:a16="http://schemas.microsoft.com/office/drawing/2014/main" val="20001"/>
                    </a:ext>
                  </a:extLst>
                </a:gridCol>
                <a:gridCol w="895795">
                  <a:extLst>
                    <a:ext uri="{9D8B030D-6E8A-4147-A177-3AD203B41FA5}">
                      <a16:colId xmlns:a16="http://schemas.microsoft.com/office/drawing/2014/main" val="20002"/>
                    </a:ext>
                  </a:extLst>
                </a:gridCol>
                <a:gridCol w="925165">
                  <a:extLst>
                    <a:ext uri="{9D8B030D-6E8A-4147-A177-3AD203B41FA5}">
                      <a16:colId xmlns:a16="http://schemas.microsoft.com/office/drawing/2014/main" val="20003"/>
                    </a:ext>
                  </a:extLst>
                </a:gridCol>
                <a:gridCol w="763629">
                  <a:extLst>
                    <a:ext uri="{9D8B030D-6E8A-4147-A177-3AD203B41FA5}">
                      <a16:colId xmlns:a16="http://schemas.microsoft.com/office/drawing/2014/main" val="20004"/>
                    </a:ext>
                  </a:extLst>
                </a:gridCol>
                <a:gridCol w="704888">
                  <a:extLst>
                    <a:ext uri="{9D8B030D-6E8A-4147-A177-3AD203B41FA5}">
                      <a16:colId xmlns:a16="http://schemas.microsoft.com/office/drawing/2014/main" val="20005"/>
                    </a:ext>
                  </a:extLst>
                </a:gridCol>
              </a:tblGrid>
              <a:tr h="184191">
                <a:tc>
                  <a:txBody>
                    <a:bodyPr/>
                    <a:lstStyle/>
                    <a:p>
                      <a:pPr algn="ctr" fontAlgn="b"/>
                      <a:r>
                        <a:rPr lang="en-US" sz="1100" u="none" strike="noStrike" dirty="0" err="1">
                          <a:effectLst/>
                        </a:rPr>
                        <a:t>Census_TractID</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Date</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Year</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Month</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Avg_LST</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Avg_NDVI</a:t>
                      </a:r>
                      <a:endParaRPr lang="en-US"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0"/>
                  </a:ext>
                </a:extLst>
              </a:tr>
              <a:tr h="184191">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2012-06</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38.20</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-0.16928</a:t>
                      </a:r>
                      <a:endParaRPr lang="en-US"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1"/>
                  </a:ext>
                </a:extLst>
              </a:tr>
              <a:tr h="184191">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2012-07</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36.84</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0.359118</a:t>
                      </a:r>
                      <a:endParaRPr lang="en-US"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2"/>
                  </a:ext>
                </a:extLst>
              </a:tr>
              <a:tr h="184191">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33.65</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0.693757</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3"/>
                  </a:ext>
                </a:extLst>
              </a:tr>
              <a:tr h="184191">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2012-06</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37.03</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0.619561</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4"/>
                  </a:ext>
                </a:extLst>
              </a:tr>
              <a:tr h="184191">
                <a:tc>
                  <a:txBody>
                    <a:bodyPr/>
                    <a:lstStyle/>
                    <a:p>
                      <a:pPr algn="ctr" fontAlgn="b"/>
                      <a:r>
                        <a:rPr lang="en-US" sz="1100" u="none" strike="noStrike">
                          <a:effectLst/>
                        </a:rPr>
                        <a:t>51045</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2012-07</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44.04</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-0.93069</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5"/>
                  </a:ext>
                </a:extLst>
              </a:tr>
              <a:tr h="184191">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2012-09</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37.58</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0.974952</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6"/>
                  </a:ext>
                </a:extLst>
              </a:tr>
            </a:tbl>
          </a:graphicData>
        </a:graphic>
      </p:graphicFrame>
      <p:sp>
        <p:nvSpPr>
          <p:cNvPr id="43" name="TextBox 42"/>
          <p:cNvSpPr txBox="1"/>
          <p:nvPr/>
        </p:nvSpPr>
        <p:spPr>
          <a:xfrm>
            <a:off x="352238" y="4864513"/>
            <a:ext cx="679994" cy="369332"/>
          </a:xfrm>
          <a:prstGeom prst="rect">
            <a:avLst/>
          </a:prstGeom>
          <a:noFill/>
        </p:spPr>
        <p:txBody>
          <a:bodyPr wrap="none" rtlCol="0">
            <a:spAutoFit/>
          </a:bodyPr>
          <a:lstStyle/>
          <a:p>
            <a:r>
              <a:rPr lang="en-US" dirty="0">
                <a:solidFill>
                  <a:srgbClr val="0067AA"/>
                </a:solidFill>
              </a:rPr>
              <a:t>Wide</a:t>
            </a:r>
          </a:p>
        </p:txBody>
      </p:sp>
      <p:sp>
        <p:nvSpPr>
          <p:cNvPr id="44" name="TextBox 43"/>
          <p:cNvSpPr txBox="1"/>
          <p:nvPr/>
        </p:nvSpPr>
        <p:spPr>
          <a:xfrm>
            <a:off x="5092674" y="3481942"/>
            <a:ext cx="635110" cy="369332"/>
          </a:xfrm>
          <a:prstGeom prst="rect">
            <a:avLst/>
          </a:prstGeom>
          <a:noFill/>
        </p:spPr>
        <p:txBody>
          <a:bodyPr wrap="none" rtlCol="0">
            <a:spAutoFit/>
          </a:bodyPr>
          <a:lstStyle/>
          <a:p>
            <a:r>
              <a:rPr lang="en-US" dirty="0">
                <a:solidFill>
                  <a:srgbClr val="0067AA"/>
                </a:solidFill>
              </a:rPr>
              <a:t>Long</a:t>
            </a:r>
          </a:p>
        </p:txBody>
      </p:sp>
    </p:spTree>
    <p:extLst>
      <p:ext uri="{BB962C8B-B14F-4D97-AF65-F5344CB8AC3E}">
        <p14:creationId xmlns:p14="http://schemas.microsoft.com/office/powerpoint/2010/main" val="5455787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1891" y="2383263"/>
            <a:ext cx="6910163" cy="2068288"/>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Tip 4. Document Data</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322122" y="1240319"/>
            <a:ext cx="9288604" cy="51223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Will it be possible for the reader of your tech paper to find the exact data used by your team?</a:t>
            </a:r>
          </a:p>
          <a:p>
            <a:pPr marL="285750" indent="-285750">
              <a:spcBef>
                <a:spcPts val="0"/>
              </a:spcBef>
              <a:spcAft>
                <a:spcPts val="600"/>
              </a:spcAft>
              <a:buClr>
                <a:srgbClr val="EF282F"/>
              </a:buClr>
              <a:buFont typeface="Webdings" panose="05030102010509060703" pitchFamily="18" charset="2"/>
              <a:buChar char="4"/>
            </a:pPr>
            <a:r>
              <a:rPr lang="en-US" sz="1800" dirty="0"/>
              <a:t>Document the source of your data.</a:t>
            </a:r>
          </a:p>
          <a:p>
            <a:pPr marL="285750" indent="-285750">
              <a:spcBef>
                <a:spcPts val="0"/>
              </a:spcBef>
              <a:spcAft>
                <a:spcPts val="600"/>
              </a:spcAft>
              <a:buClr>
                <a:srgbClr val="EF282F"/>
              </a:buClr>
              <a:buFont typeface="Webdings" panose="05030102010509060703" pitchFamily="18" charset="2"/>
              <a:buChar char="4"/>
            </a:pPr>
            <a:r>
              <a:rPr lang="en-US" sz="1800" dirty="0"/>
              <a:t>Keep a copy of all data used for analysis, results, images and tables.</a:t>
            </a:r>
          </a:p>
          <a:p>
            <a:pPr marL="285750" indent="-285750">
              <a:spcBef>
                <a:spcPts val="0"/>
              </a:spcBef>
              <a:spcAft>
                <a:spcPts val="600"/>
              </a:spcAft>
              <a:buClr>
                <a:srgbClr val="EF282F"/>
              </a:buClr>
              <a:buFont typeface="Webdings" panose="05030102010509060703" pitchFamily="18" charset="2"/>
              <a:buChar char="4"/>
            </a:pPr>
            <a:r>
              <a:rPr lang="en-US" sz="1800" dirty="0"/>
              <a:t>Don’t just store the data on a drive. Add a document explaining what the data is, where it was obtained, and how it was used.</a:t>
            </a:r>
          </a:p>
          <a:p>
            <a:pPr marL="285750" indent="-285750">
              <a:spcBef>
                <a:spcPts val="0"/>
              </a:spcBef>
              <a:spcAft>
                <a:spcPts val="600"/>
              </a:spcAft>
              <a:buClr>
                <a:srgbClr val="EF282F"/>
              </a:buClr>
              <a:buFont typeface="Webdings" panose="05030102010509060703" pitchFamily="18" charset="2"/>
              <a:buChar char="4"/>
            </a:pPr>
            <a:r>
              <a:rPr lang="en-US" sz="1800" dirty="0"/>
              <a:t>Document why you chose your data. Be specific. </a:t>
            </a:r>
          </a:p>
          <a:p>
            <a:pPr marL="742950" lvl="1" indent="-285750">
              <a:spcBef>
                <a:spcPts val="0"/>
              </a:spcBef>
              <a:spcAft>
                <a:spcPts val="600"/>
              </a:spcAft>
              <a:buClr>
                <a:srgbClr val="EF282F"/>
              </a:buClr>
              <a:buFont typeface="Arial" panose="020B0604020202020204" pitchFamily="34" charset="0"/>
              <a:buChar char="•"/>
            </a:pPr>
            <a:r>
              <a:rPr lang="en-US" sz="1800" dirty="0"/>
              <a:t>Instead of “We used the least cloudy scene for each year in the study period”, try “We used the least cloudy scene for each year in the study period (Table A).”</a:t>
            </a:r>
          </a:p>
          <a:p>
            <a:pPr marL="285750" indent="-285750">
              <a:spcBef>
                <a:spcPts val="0"/>
              </a:spcBef>
              <a:spcAft>
                <a:spcPts val="600"/>
              </a:spcAft>
              <a:buClr>
                <a:srgbClr val="EF282F"/>
              </a:buClr>
              <a:buFont typeface="Webdings" panose="05030102010509060703" pitchFamily="18" charset="2"/>
              <a:buChar char="4"/>
            </a:pPr>
            <a:r>
              <a:rPr lang="en-US" sz="1800" dirty="0"/>
              <a:t>Document any processing and/or modification of your data.</a:t>
            </a:r>
          </a:p>
          <a:p>
            <a:pPr marL="742950" lvl="1" indent="-285750">
              <a:spcBef>
                <a:spcPts val="0"/>
              </a:spcBef>
              <a:spcAft>
                <a:spcPts val="600"/>
              </a:spcAft>
              <a:buClr>
                <a:srgbClr val="EF282F"/>
              </a:buClr>
              <a:buFont typeface="Arial" panose="020B0604020202020204" pitchFamily="34" charset="0"/>
              <a:buChar char="•"/>
            </a:pPr>
            <a:r>
              <a:rPr lang="en-US" sz="1800" dirty="0"/>
              <a:t>This includes clipping, </a:t>
            </a:r>
            <a:r>
              <a:rPr lang="en-US" sz="1800" dirty="0" err="1"/>
              <a:t>reprojecting</a:t>
            </a:r>
            <a:r>
              <a:rPr lang="en-US" sz="1800" dirty="0"/>
              <a:t>, cloud removal, etc.</a:t>
            </a:r>
          </a:p>
          <a:p>
            <a:pPr marL="285750" indent="-285750">
              <a:spcBef>
                <a:spcPts val="0"/>
              </a:spcBef>
              <a:spcAft>
                <a:spcPts val="600"/>
              </a:spcAft>
              <a:buClr>
                <a:srgbClr val="EF282F"/>
              </a:buClr>
              <a:buFont typeface="Webdings" panose="05030102010509060703" pitchFamily="18" charset="2"/>
              <a:buChar char="4"/>
            </a:pPr>
            <a:r>
              <a:rPr lang="en-US" sz="1800" dirty="0"/>
              <a:t>DOCUMENT EVERYTHING! Documentation is the key to scientific reproducibility.</a:t>
            </a:r>
          </a:p>
        </p:txBody>
      </p:sp>
      <p:sp>
        <p:nvSpPr>
          <p:cNvPr id="41" name="TextBox 40"/>
          <p:cNvSpPr txBox="1"/>
          <p:nvPr/>
        </p:nvSpPr>
        <p:spPr>
          <a:xfrm>
            <a:off x="330200" y="6448322"/>
            <a:ext cx="8499764" cy="307777"/>
          </a:xfrm>
          <a:prstGeom prst="rect">
            <a:avLst/>
          </a:prstGeom>
          <a:noFill/>
        </p:spPr>
        <p:txBody>
          <a:bodyPr wrap="square" rtlCol="0">
            <a:spAutoFit/>
          </a:bodyPr>
          <a:lstStyle/>
          <a:p>
            <a:r>
              <a:rPr lang="en-US" sz="1400" dirty="0">
                <a:solidFill>
                  <a:srgbClr val="EF282F"/>
                </a:solidFill>
              </a:rPr>
              <a:t>More info: </a:t>
            </a:r>
            <a:r>
              <a:rPr lang="en-US" sz="1400" dirty="0">
                <a:solidFill>
                  <a:schemeClr val="tx1">
                    <a:lumMod val="75000"/>
                    <a:lumOff val="25000"/>
                  </a:schemeClr>
                </a:solidFill>
                <a:hlinkClick r:id="rId4"/>
              </a:rPr>
              <a:t>https://gigascience.biomedcentral.com/articles/10.1186/s13742-016-0135-4</a:t>
            </a:r>
            <a:endParaRPr lang="en-US" sz="1400" dirty="0">
              <a:solidFill>
                <a:schemeClr val="tx1">
                  <a:lumMod val="75000"/>
                  <a:lumOff val="25000"/>
                </a:schemeClr>
              </a:solidFill>
            </a:endParaRPr>
          </a:p>
        </p:txBody>
      </p:sp>
    </p:spTree>
    <p:extLst>
      <p:ext uri="{BB962C8B-B14F-4D97-AF65-F5344CB8AC3E}">
        <p14:creationId xmlns:p14="http://schemas.microsoft.com/office/powerpoint/2010/main" val="23287186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t="55043"/>
          <a:stretch/>
        </p:blipFill>
        <p:spPr>
          <a:xfrm rot="16200000">
            <a:off x="7687926" y="2386464"/>
            <a:ext cx="6858000" cy="20560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Tip 5. Document Code</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2" y="1224167"/>
            <a:ext cx="9288604" cy="553223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Computational reproducibility is the ability to exactly reproduce results given the same data. This is why DEVELOP requires comments on code for software release.</a:t>
            </a:r>
          </a:p>
          <a:p>
            <a:pPr marL="285750" indent="-285750">
              <a:spcBef>
                <a:spcPts val="0"/>
              </a:spcBef>
              <a:spcAft>
                <a:spcPts val="600"/>
              </a:spcAft>
              <a:buClr>
                <a:srgbClr val="EF282F"/>
              </a:buClr>
              <a:buFont typeface="Webdings" panose="05030102010509060703" pitchFamily="18" charset="2"/>
              <a:buChar char="4"/>
            </a:pPr>
            <a:r>
              <a:rPr lang="en-US" sz="1800" dirty="0"/>
              <a:t>Best Practices for Comment Code</a:t>
            </a:r>
          </a:p>
          <a:p>
            <a:pPr marL="742950" lvl="1" indent="-285750">
              <a:spcBef>
                <a:spcPts val="0"/>
              </a:spcBef>
              <a:spcAft>
                <a:spcPts val="600"/>
              </a:spcAft>
              <a:buClr>
                <a:srgbClr val="EF282F"/>
              </a:buClr>
              <a:buFont typeface="Arial" panose="020B0604020202020204" pitchFamily="34" charset="0"/>
              <a:buChar char="•"/>
            </a:pPr>
            <a:r>
              <a:rPr lang="en-US" sz="1600" dirty="0"/>
              <a:t>Leave your self notes as you are working on your code. Example. ## Code below extracts files from the </a:t>
            </a:r>
            <a:r>
              <a:rPr lang="en-US" sz="1600" dirty="0" err="1"/>
              <a:t>hdf</a:t>
            </a:r>
            <a:r>
              <a:rPr lang="en-US" sz="1600" dirty="0"/>
              <a:t>. Running into an issue at line 43. Start there tomorrow.</a:t>
            </a:r>
          </a:p>
          <a:p>
            <a:pPr marL="742950" lvl="1" indent="-285750">
              <a:spcBef>
                <a:spcPts val="0"/>
              </a:spcBef>
              <a:spcAft>
                <a:spcPts val="600"/>
              </a:spcAft>
              <a:buClr>
                <a:srgbClr val="EF282F"/>
              </a:buClr>
              <a:buFont typeface="Arial" panose="020B0604020202020204" pitchFamily="34" charset="0"/>
              <a:buChar char="•"/>
            </a:pPr>
            <a:r>
              <a:rPr lang="en-US" sz="1600" dirty="0"/>
              <a:t>Remove personal notes and clean up your comments once your code is finalized.</a:t>
            </a:r>
          </a:p>
          <a:p>
            <a:pPr marL="742950" lvl="1" indent="-285750">
              <a:spcBef>
                <a:spcPts val="0"/>
              </a:spcBef>
              <a:spcAft>
                <a:spcPts val="600"/>
              </a:spcAft>
              <a:buClr>
                <a:srgbClr val="EF282F"/>
              </a:buClr>
              <a:buFont typeface="Arial" panose="020B0604020202020204" pitchFamily="34" charset="0"/>
              <a:buChar char="•"/>
            </a:pPr>
            <a:r>
              <a:rPr lang="en-US" sz="1600" dirty="0"/>
              <a:t>A reader should understand exactly what your code does, even if they aren’t familiar with your coding language. Every step should be explained. </a:t>
            </a:r>
          </a:p>
          <a:p>
            <a:pPr marL="1200150" lvl="2" indent="-285750">
              <a:spcBef>
                <a:spcPts val="0"/>
              </a:spcBef>
              <a:spcAft>
                <a:spcPts val="600"/>
              </a:spcAft>
              <a:buClr>
                <a:srgbClr val="EF282F"/>
              </a:buClr>
              <a:buFont typeface="Wingdings" panose="05000000000000000000" pitchFamily="2" charset="2"/>
              <a:buChar char="§"/>
            </a:pPr>
            <a:r>
              <a:rPr lang="en-US" sz="1400" dirty="0"/>
              <a:t>Suggestion: Have another team read your code.</a:t>
            </a:r>
          </a:p>
          <a:p>
            <a:pPr marL="285750" indent="-285750">
              <a:spcBef>
                <a:spcPts val="0"/>
              </a:spcBef>
              <a:spcAft>
                <a:spcPts val="600"/>
              </a:spcAft>
              <a:buClr>
                <a:srgbClr val="EF282F"/>
              </a:buClr>
              <a:buFont typeface="Webdings" panose="05030102010509060703" pitchFamily="18" charset="2"/>
              <a:buChar char="4"/>
            </a:pPr>
            <a:r>
              <a:rPr lang="en-US" sz="1800" dirty="0"/>
              <a:t>Things to consider:</a:t>
            </a:r>
          </a:p>
          <a:p>
            <a:pPr marL="800100" lvl="1" indent="-342900">
              <a:spcBef>
                <a:spcPts val="0"/>
              </a:spcBef>
              <a:spcAft>
                <a:spcPts val="600"/>
              </a:spcAft>
              <a:buClr>
                <a:srgbClr val="EF282F"/>
              </a:buClr>
              <a:buFont typeface="+mj-lt"/>
              <a:buAutoNum type="arabicPeriod"/>
            </a:pPr>
            <a:r>
              <a:rPr lang="en-US" sz="1600" dirty="0"/>
              <a:t>Is your code well-commented?</a:t>
            </a:r>
          </a:p>
          <a:p>
            <a:pPr marL="800100" lvl="1" indent="-342900">
              <a:spcBef>
                <a:spcPts val="0"/>
              </a:spcBef>
              <a:spcAft>
                <a:spcPts val="600"/>
              </a:spcAft>
              <a:buClr>
                <a:srgbClr val="EF282F"/>
              </a:buClr>
              <a:buFont typeface="+mj-lt"/>
              <a:buAutoNum type="arabicPeriod"/>
            </a:pPr>
            <a:r>
              <a:rPr lang="en-US" sz="1600" dirty="0"/>
              <a:t>Is your code stored in a way that it is available to future teams?  https://github.com/NASA-DEVELOP or local node repository</a:t>
            </a:r>
          </a:p>
          <a:p>
            <a:pPr marL="800100" lvl="1" indent="-342900">
              <a:spcBef>
                <a:spcPts val="0"/>
              </a:spcBef>
              <a:spcAft>
                <a:spcPts val="600"/>
              </a:spcAft>
              <a:buClr>
                <a:srgbClr val="EF282F"/>
              </a:buClr>
              <a:buFont typeface="+mj-lt"/>
              <a:buAutoNum type="arabicPeriod"/>
            </a:pPr>
            <a:r>
              <a:rPr lang="en-US" sz="1600" dirty="0"/>
              <a:t>Have you indicated your operating system(s), software dependencies, and the analytical software (and versions) that were used?</a:t>
            </a:r>
          </a:p>
          <a:p>
            <a:pPr marL="800100" lvl="1" indent="-342900">
              <a:spcBef>
                <a:spcPts val="0"/>
              </a:spcBef>
              <a:spcAft>
                <a:spcPts val="600"/>
              </a:spcAft>
              <a:buClr>
                <a:srgbClr val="EF282F"/>
              </a:buClr>
              <a:buFont typeface="+mj-lt"/>
              <a:buAutoNum type="arabicPeriod"/>
            </a:pPr>
            <a:r>
              <a:rPr lang="en-US" sz="1600" dirty="0"/>
              <a:t>Did you use any unusual computer configurations or non-default parameters?</a:t>
            </a:r>
          </a:p>
          <a:p>
            <a:pPr marL="800100" lvl="1" indent="-342900">
              <a:spcBef>
                <a:spcPts val="0"/>
              </a:spcBef>
              <a:spcAft>
                <a:spcPts val="600"/>
              </a:spcAft>
              <a:buClr>
                <a:srgbClr val="EF282F"/>
              </a:buClr>
              <a:buFont typeface="+mj-lt"/>
              <a:buAutoNum type="arabicPeriod"/>
            </a:pPr>
            <a:r>
              <a:rPr lang="en-US" sz="1600" dirty="0"/>
              <a:t>Is your data documented?</a:t>
            </a:r>
          </a:p>
          <a:p>
            <a:pPr marL="285750" indent="-285750">
              <a:spcBef>
                <a:spcPts val="0"/>
              </a:spcBef>
              <a:spcAft>
                <a:spcPts val="1800"/>
              </a:spcAft>
              <a:buClr>
                <a:srgbClr val="EF282F"/>
              </a:buClr>
              <a:buFont typeface="Webdings" panose="05030102010509060703" pitchFamily="18" charset="2"/>
              <a:buChar char="4"/>
            </a:pPr>
            <a:endParaRPr lang="en-US" sz="1800" dirty="0"/>
          </a:p>
        </p:txBody>
      </p:sp>
      <p:pic>
        <p:nvPicPr>
          <p:cNvPr id="22" name="Picture 21"/>
          <p:cNvPicPr>
            <a:picLocks noChangeAspect="1"/>
          </p:cNvPicPr>
          <p:nvPr/>
        </p:nvPicPr>
        <p:blipFill>
          <a:blip r:embed="rId4"/>
          <a:stretch>
            <a:fillRect/>
          </a:stretch>
        </p:blipFill>
        <p:spPr>
          <a:xfrm>
            <a:off x="8094878" y="3548963"/>
            <a:ext cx="1846003" cy="14078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4" name="TextBox 23"/>
          <p:cNvSpPr txBox="1"/>
          <p:nvPr/>
        </p:nvSpPr>
        <p:spPr>
          <a:xfrm>
            <a:off x="322121" y="6417847"/>
            <a:ext cx="9361170" cy="338554"/>
          </a:xfrm>
          <a:prstGeom prst="rect">
            <a:avLst/>
          </a:prstGeom>
          <a:noFill/>
        </p:spPr>
        <p:txBody>
          <a:bodyPr wrap="square" rtlCol="0">
            <a:spAutoFit/>
          </a:bodyPr>
          <a:lstStyle/>
          <a:p>
            <a:r>
              <a:rPr lang="en-US" sz="1600" dirty="0">
                <a:solidFill>
                  <a:srgbClr val="EF282F"/>
                </a:solidFill>
              </a:rPr>
              <a:t>Need help? </a:t>
            </a:r>
            <a:r>
              <a:rPr lang="en-US" sz="1600" dirty="0">
                <a:solidFill>
                  <a:srgbClr val="0061AA"/>
                </a:solidFill>
              </a:rPr>
              <a:t>Contact </a:t>
            </a:r>
            <a:r>
              <a:rPr lang="en-US" sz="1600" dirty="0" err="1">
                <a:solidFill>
                  <a:srgbClr val="0061AA"/>
                </a:solidFill>
              </a:rPr>
              <a:t>Geoinformatics</a:t>
            </a:r>
            <a:r>
              <a:rPr lang="en-US" sz="1600" dirty="0">
                <a:solidFill>
                  <a:srgbClr val="0061AA"/>
                </a:solidFill>
              </a:rPr>
              <a:t>  at DEVELOP.Geoinformatics@gmail.com</a:t>
            </a:r>
          </a:p>
        </p:txBody>
      </p:sp>
    </p:spTree>
    <p:extLst>
      <p:ext uri="{BB962C8B-B14F-4D97-AF65-F5344CB8AC3E}">
        <p14:creationId xmlns:p14="http://schemas.microsoft.com/office/powerpoint/2010/main" val="15221110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t="60298"/>
          <a:stretch/>
        </p:blipFill>
        <p:spPr>
          <a:xfrm rot="16200000">
            <a:off x="7715250" y="2381247"/>
            <a:ext cx="6858002" cy="209550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Tip 6. Document Methods</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322120" y="1240319"/>
            <a:ext cx="953815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Documentation is vital in ensuring your work can be reproduced.</a:t>
            </a:r>
          </a:p>
          <a:p>
            <a:pPr marL="285750" indent="-285750">
              <a:spcBef>
                <a:spcPts val="0"/>
              </a:spcBef>
              <a:spcAft>
                <a:spcPts val="1800"/>
              </a:spcAft>
              <a:buClr>
                <a:srgbClr val="EF282F"/>
              </a:buClr>
              <a:buFont typeface="Webdings" panose="05030102010509060703" pitchFamily="18" charset="2"/>
              <a:buChar char="4"/>
            </a:pPr>
            <a:r>
              <a:rPr lang="en-US" sz="1800" dirty="0"/>
              <a:t>Document your decisions.</a:t>
            </a:r>
          </a:p>
          <a:p>
            <a:pPr marL="742950" lvl="1" indent="-285750">
              <a:spcBef>
                <a:spcPts val="0"/>
              </a:spcBef>
              <a:spcAft>
                <a:spcPts val="1800"/>
              </a:spcAft>
              <a:buClr>
                <a:srgbClr val="EF282F"/>
              </a:buClr>
              <a:buFont typeface="Arial" panose="020B0604020202020204" pitchFamily="34" charset="0"/>
              <a:buChar char="•"/>
            </a:pPr>
            <a:r>
              <a:rPr lang="en-US" sz="1800" dirty="0"/>
              <a:t>Why did you choose your methods? Are there better methods?</a:t>
            </a:r>
            <a:endParaRPr lang="en-US" sz="1200" dirty="0"/>
          </a:p>
          <a:p>
            <a:pPr marL="285750" indent="-285750">
              <a:spcBef>
                <a:spcPts val="0"/>
              </a:spcBef>
              <a:spcAft>
                <a:spcPts val="1800"/>
              </a:spcAft>
              <a:buClr>
                <a:srgbClr val="EF282F"/>
              </a:buClr>
              <a:buFont typeface="Webdings" panose="05030102010509060703" pitchFamily="18" charset="2"/>
              <a:buChar char="4"/>
            </a:pPr>
            <a:r>
              <a:rPr lang="en-US" sz="1800" dirty="0"/>
              <a:t>Keep a list of all equations or formulas.</a:t>
            </a:r>
          </a:p>
          <a:p>
            <a:pPr marL="285750" indent="-285750">
              <a:spcBef>
                <a:spcPts val="0"/>
              </a:spcBef>
              <a:spcAft>
                <a:spcPts val="1800"/>
              </a:spcAft>
              <a:buClr>
                <a:srgbClr val="EF282F"/>
              </a:buClr>
              <a:buFont typeface="Webdings" panose="05030102010509060703" pitchFamily="18" charset="2"/>
              <a:buChar char="4"/>
            </a:pPr>
            <a:r>
              <a:rPr lang="en-US" sz="1800" dirty="0"/>
              <a:t>Keep track of both failures and successes.</a:t>
            </a:r>
          </a:p>
          <a:p>
            <a:pPr marL="285750" indent="-285750">
              <a:spcBef>
                <a:spcPts val="0"/>
              </a:spcBef>
              <a:spcAft>
                <a:spcPts val="1800"/>
              </a:spcAft>
              <a:buClr>
                <a:srgbClr val="EF282F"/>
              </a:buClr>
              <a:buFont typeface="Webdings" panose="05030102010509060703" pitchFamily="18" charset="2"/>
              <a:buChar char="4"/>
            </a:pPr>
            <a:r>
              <a:rPr lang="en-US" sz="1800" dirty="0"/>
              <a:t>Document exact steps of final methods.</a:t>
            </a:r>
          </a:p>
          <a:p>
            <a:pPr marL="742950" lvl="1" indent="-285750">
              <a:spcBef>
                <a:spcPts val="0"/>
              </a:spcBef>
              <a:spcAft>
                <a:spcPts val="1800"/>
              </a:spcAft>
              <a:buClr>
                <a:srgbClr val="EF282F"/>
              </a:buClr>
              <a:buFont typeface="Arial" panose="020B0604020202020204" pitchFamily="34" charset="0"/>
              <a:buChar char="•"/>
            </a:pPr>
            <a:r>
              <a:rPr lang="en-US" sz="1800" dirty="0"/>
              <a:t>Example: Once you’ve figured out land cover classification in ENVI write down the exact steps and tools you used to complete the classification. </a:t>
            </a:r>
          </a:p>
          <a:p>
            <a:pPr marL="742950" lvl="1" indent="-285750">
              <a:spcBef>
                <a:spcPts val="0"/>
              </a:spcBef>
              <a:spcAft>
                <a:spcPts val="1800"/>
              </a:spcAft>
              <a:buClr>
                <a:srgbClr val="EF282F"/>
              </a:buClr>
              <a:buFont typeface="Arial" panose="020B0604020202020204" pitchFamily="34" charset="0"/>
              <a:buChar char="•"/>
            </a:pPr>
            <a:r>
              <a:rPr lang="en-US" sz="1800" dirty="0"/>
              <a:t>Think of this as a tutorial. Someone should be able to replicate your methods with this document</a:t>
            </a:r>
            <a:r>
              <a:rPr lang="en-US" sz="1200" dirty="0"/>
              <a:t>. </a:t>
            </a:r>
            <a:r>
              <a:rPr lang="en-US" sz="1800" dirty="0"/>
              <a:t>This can be an optional deliverable for your partner.</a:t>
            </a:r>
          </a:p>
          <a:p>
            <a:pPr marL="285750" indent="-285750">
              <a:spcBef>
                <a:spcPts val="0"/>
              </a:spcBef>
              <a:spcAft>
                <a:spcPts val="1800"/>
              </a:spcAft>
              <a:buClr>
                <a:srgbClr val="EF282F"/>
              </a:buClr>
              <a:buFont typeface="Webdings" panose="05030102010509060703" pitchFamily="18" charset="2"/>
              <a:buChar char="4"/>
            </a:pPr>
            <a:r>
              <a:rPr lang="en-US" sz="1800" dirty="0"/>
              <a:t>Teams can keep shared notes on Google Drive.</a:t>
            </a:r>
          </a:p>
          <a:p>
            <a:pPr marL="285750" indent="-285750">
              <a:spcBef>
                <a:spcPts val="0"/>
              </a:spcBef>
              <a:spcAft>
                <a:spcPts val="1800"/>
              </a:spcAft>
              <a:buClr>
                <a:srgbClr val="EF282F"/>
              </a:buClr>
              <a:buFont typeface="Webdings" panose="05030102010509060703" pitchFamily="18" charset="2"/>
              <a:buChar char="4"/>
            </a:pPr>
            <a:r>
              <a:rPr lang="en-US" sz="1800" dirty="0"/>
              <a:t>This will become the “Methods” section of the tech paper.</a:t>
            </a:r>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1355760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14492"/>
            <a:ext cx="2044467"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Overview</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Tip 1: Organize Data Using a Directory Structure</a:t>
            </a:r>
          </a:p>
          <a:p>
            <a:pPr marL="285750" indent="-285750">
              <a:spcBef>
                <a:spcPts val="0"/>
              </a:spcBef>
              <a:spcAft>
                <a:spcPts val="1800"/>
              </a:spcAft>
              <a:buClr>
                <a:srgbClr val="EF282F"/>
              </a:buClr>
              <a:buFont typeface="Webdings" panose="05030102010509060703" pitchFamily="18" charset="2"/>
              <a:buChar char="4"/>
            </a:pPr>
            <a:r>
              <a:rPr lang="en-US" sz="1800" dirty="0"/>
              <a:t>Tip 2: Standardize File Nomenclature</a:t>
            </a:r>
          </a:p>
          <a:p>
            <a:pPr marL="285750" indent="-285750">
              <a:spcBef>
                <a:spcPts val="0"/>
              </a:spcBef>
              <a:spcAft>
                <a:spcPts val="1800"/>
              </a:spcAft>
              <a:buClr>
                <a:srgbClr val="EF282F"/>
              </a:buClr>
              <a:buFont typeface="Webdings" panose="05030102010509060703" pitchFamily="18" charset="2"/>
              <a:buChar char="4"/>
            </a:pPr>
            <a:r>
              <a:rPr lang="en-US" sz="1800" dirty="0"/>
              <a:t>Tip 3: Data Should be Analysis-Friendly</a:t>
            </a:r>
          </a:p>
          <a:p>
            <a:pPr marL="285750" indent="-285750">
              <a:spcBef>
                <a:spcPts val="0"/>
              </a:spcBef>
              <a:spcAft>
                <a:spcPts val="1800"/>
              </a:spcAft>
              <a:buClr>
                <a:srgbClr val="EF282F"/>
              </a:buClr>
              <a:buFont typeface="Webdings" panose="05030102010509060703" pitchFamily="18" charset="2"/>
              <a:buChar char="4"/>
            </a:pPr>
            <a:r>
              <a:rPr lang="en-US" sz="1800" dirty="0"/>
              <a:t>Tip 4: Document your Data</a:t>
            </a:r>
          </a:p>
          <a:p>
            <a:pPr marL="285750" indent="-285750">
              <a:spcBef>
                <a:spcPts val="0"/>
              </a:spcBef>
              <a:spcAft>
                <a:spcPts val="1800"/>
              </a:spcAft>
              <a:buClr>
                <a:srgbClr val="EF282F"/>
              </a:buClr>
              <a:buFont typeface="Webdings" panose="05030102010509060703" pitchFamily="18" charset="2"/>
              <a:buChar char="4"/>
            </a:pPr>
            <a:r>
              <a:rPr lang="en-US" sz="1800" dirty="0"/>
              <a:t>Tip 5: Document your Code</a:t>
            </a:r>
          </a:p>
          <a:p>
            <a:pPr marL="285750" indent="-285750">
              <a:spcBef>
                <a:spcPts val="0"/>
              </a:spcBef>
              <a:spcAft>
                <a:spcPts val="1800"/>
              </a:spcAft>
              <a:buClr>
                <a:srgbClr val="EF282F"/>
              </a:buClr>
              <a:buFont typeface="Webdings" panose="05030102010509060703" pitchFamily="18" charset="2"/>
              <a:buChar char="4"/>
            </a:pPr>
            <a:r>
              <a:rPr lang="en-US" sz="1800" dirty="0"/>
              <a:t>Tip 6: Document Your Methods</a:t>
            </a:r>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r>
              <a:rPr lang="en-US" sz="1800" dirty="0"/>
              <a:t>None of these processes are something you do once. It’s a continuous effort that should be discussed with your team multiple times during the term. </a:t>
            </a:r>
          </a:p>
          <a:p>
            <a:pPr algn="ctr">
              <a:spcBef>
                <a:spcPts val="0"/>
              </a:spcBef>
              <a:spcAft>
                <a:spcPts val="1800"/>
              </a:spcAft>
              <a:buClr>
                <a:srgbClr val="EF282F"/>
              </a:buClr>
            </a:pPr>
            <a:r>
              <a:rPr lang="en-US" sz="2800" b="1" dirty="0">
                <a:solidFill>
                  <a:srgbClr val="0061AA"/>
                </a:solidFill>
              </a:rPr>
              <a:t>Project Success = Project Reproducibility </a:t>
            </a:r>
          </a:p>
          <a:p>
            <a:pPr marL="285750" indent="-285750">
              <a:spcBef>
                <a:spcPts val="0"/>
              </a:spcBef>
              <a:spcAft>
                <a:spcPts val="1800"/>
              </a:spcAft>
              <a:buClr>
                <a:srgbClr val="EF282F"/>
              </a:buClr>
              <a:buFont typeface="Webdings" panose="05030102010509060703" pitchFamily="18" charset="2"/>
              <a:buChar char="4"/>
            </a:pPr>
            <a:endParaRPr lang="en-US" sz="1800" dirty="0"/>
          </a:p>
        </p:txBody>
      </p:sp>
      <p:pic>
        <p:nvPicPr>
          <p:cNvPr id="22" name="Picture 21"/>
          <p:cNvPicPr>
            <a:picLocks noChangeAspect="1"/>
          </p:cNvPicPr>
          <p:nvPr/>
        </p:nvPicPr>
        <p:blipFill>
          <a:blip r:embed="rId4"/>
          <a:stretch>
            <a:fillRect/>
          </a:stretch>
        </p:blipFill>
        <p:spPr>
          <a:xfrm>
            <a:off x="7022946" y="805328"/>
            <a:ext cx="2625205" cy="26164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89788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Quiz Time!</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6" y="1240320"/>
            <a:ext cx="8606614" cy="48339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Who should you cc on all project-related emails?</a:t>
            </a:r>
          </a:p>
          <a:p>
            <a:pPr marL="285750" indent="-285750">
              <a:spcBef>
                <a:spcPts val="0"/>
              </a:spcBef>
              <a:spcAft>
                <a:spcPts val="1800"/>
              </a:spcAft>
              <a:buClr>
                <a:srgbClr val="EF282F"/>
              </a:buClr>
              <a:buFont typeface="Webdings" panose="05030102010509060703" pitchFamily="18" charset="2"/>
              <a:buChar char="4"/>
            </a:pPr>
            <a:r>
              <a:rPr lang="en-US" sz="1800" dirty="0"/>
              <a:t>Which deliverable feeds all metrics and indicator tracking for NASA HQ?</a:t>
            </a:r>
          </a:p>
          <a:p>
            <a:pPr marL="285750" indent="-285750">
              <a:spcBef>
                <a:spcPts val="0"/>
              </a:spcBef>
              <a:spcAft>
                <a:spcPts val="1800"/>
              </a:spcAft>
              <a:buClr>
                <a:srgbClr val="EF282F"/>
              </a:buClr>
              <a:buFont typeface="Webdings" panose="05030102010509060703" pitchFamily="18" charset="2"/>
              <a:buChar char="4"/>
            </a:pPr>
            <a:r>
              <a:rPr lang="en-US" sz="1800" dirty="0"/>
              <a:t>Can you move the layout of posters around to fit your project or do you have to keep the sections where they are in the template?</a:t>
            </a:r>
          </a:p>
          <a:p>
            <a:pPr marL="285750" indent="-285750">
              <a:spcBef>
                <a:spcPts val="0"/>
              </a:spcBef>
              <a:spcAft>
                <a:spcPts val="1800"/>
              </a:spcAft>
              <a:buClr>
                <a:srgbClr val="EF282F"/>
              </a:buClr>
              <a:buFont typeface="Webdings" panose="05030102010509060703" pitchFamily="18" charset="2"/>
              <a:buChar char="4"/>
            </a:pPr>
            <a:r>
              <a:rPr lang="en-US" sz="1800" dirty="0"/>
              <a:t>Can you put text on a website image?</a:t>
            </a:r>
          </a:p>
          <a:p>
            <a:pPr marL="285750" indent="-285750">
              <a:spcBef>
                <a:spcPts val="0"/>
              </a:spcBef>
              <a:spcAft>
                <a:spcPts val="1800"/>
              </a:spcAft>
              <a:buClr>
                <a:srgbClr val="EF282F"/>
              </a:buClr>
              <a:buFont typeface="Webdings" panose="05030102010509060703" pitchFamily="18" charset="2"/>
              <a:buChar char="4"/>
            </a:pPr>
            <a:r>
              <a:rPr lang="en-US" sz="1800" dirty="0"/>
              <a:t>If your team is creating code with the intent of handing it off to the partner, what approval process is required?</a:t>
            </a:r>
          </a:p>
          <a:p>
            <a:pPr marL="285750" indent="-285750">
              <a:spcBef>
                <a:spcPts val="0"/>
              </a:spcBef>
              <a:spcAft>
                <a:spcPts val="1800"/>
              </a:spcAft>
              <a:buClr>
                <a:srgbClr val="EF282F"/>
              </a:buClr>
              <a:buFont typeface="Webdings" panose="05030102010509060703" pitchFamily="18" charset="2"/>
              <a:buChar char="4"/>
            </a:pPr>
            <a:r>
              <a:rPr lang="en-US" sz="1800" dirty="0"/>
              <a:t>How do you submit deliverables?</a:t>
            </a:r>
          </a:p>
          <a:p>
            <a:pPr marL="285750" indent="-285750">
              <a:spcBef>
                <a:spcPts val="0"/>
              </a:spcBef>
              <a:spcAft>
                <a:spcPts val="1800"/>
              </a:spcAft>
              <a:buClr>
                <a:srgbClr val="EF282F"/>
              </a:buClr>
              <a:buFont typeface="Webdings" panose="05030102010509060703" pitchFamily="18" charset="2"/>
              <a:buChar char="4"/>
            </a:pPr>
            <a:r>
              <a:rPr lang="en-US" sz="1800" dirty="0"/>
              <a:t>Does each team have a designated PC Fellow representative and consistent editors throughout the term?</a:t>
            </a:r>
          </a:p>
          <a:p>
            <a:pPr marL="285750" indent="-285750">
              <a:spcBef>
                <a:spcPts val="0"/>
              </a:spcBef>
              <a:spcAft>
                <a:spcPts val="1800"/>
              </a:spcAft>
              <a:buClr>
                <a:srgbClr val="EF282F"/>
              </a:buClr>
              <a:buFont typeface="Webdings" panose="05030102010509060703" pitchFamily="18" charset="2"/>
              <a:buChar char="4"/>
            </a:pPr>
            <a:r>
              <a:rPr lang="en-US" sz="1800" dirty="0"/>
              <a:t>Are the NASA legal statements required on ALL deliverables?</a:t>
            </a:r>
          </a:p>
          <a:p>
            <a:pPr marL="285750" indent="-285750">
              <a:spcBef>
                <a:spcPts val="0"/>
              </a:spcBef>
              <a:spcAft>
                <a:spcPts val="1800"/>
              </a:spcAft>
              <a:buClr>
                <a:srgbClr val="EF282F"/>
              </a:buClr>
              <a:buFont typeface="Webdings" panose="05030102010509060703" pitchFamily="18" charset="2"/>
              <a:buChar char="4"/>
            </a:pPr>
            <a:r>
              <a:rPr lang="en-US" sz="1800" dirty="0"/>
              <a:t>If you want to present or publish DEVELOP project materials in the future, would they have to go through export control?</a:t>
            </a:r>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Tree>
    <p:extLst>
      <p:ext uri="{BB962C8B-B14F-4D97-AF65-F5344CB8AC3E}">
        <p14:creationId xmlns:p14="http://schemas.microsoft.com/office/powerpoint/2010/main" val="21954826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303"/>
          <a:stretch/>
        </p:blipFill>
        <p:spPr>
          <a:xfrm rot="10800000">
            <a:off x="7827655" y="30479"/>
            <a:ext cx="4394825" cy="4770120"/>
          </a:xfrm>
          <a:prstGeom prst="rect">
            <a:avLst/>
          </a:prstGeom>
        </p:spPr>
      </p:pic>
      <p:pic>
        <p:nvPicPr>
          <p:cNvPr id="80" name="Picture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15" y="-39161"/>
            <a:ext cx="8957907" cy="4836751"/>
          </a:xfrm>
          <a:prstGeom prst="rect">
            <a:avLst/>
          </a:prstGeom>
        </p:spPr>
      </p:pic>
      <p:sp>
        <p:nvSpPr>
          <p:cNvPr id="31" name="Subtitle 2"/>
          <p:cNvSpPr txBox="1">
            <a:spLocks/>
          </p:cNvSpPr>
          <p:nvPr/>
        </p:nvSpPr>
        <p:spPr>
          <a:xfrm>
            <a:off x="415353" y="5058441"/>
            <a:ext cx="6290247" cy="149578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9600" dirty="0">
                <a:solidFill>
                  <a:srgbClr val="EF282F"/>
                </a:solidFill>
              </a:rPr>
              <a:t>T</a:t>
            </a:r>
            <a:r>
              <a:rPr lang="en-US" sz="7200" dirty="0">
                <a:solidFill>
                  <a:srgbClr val="0061AA"/>
                </a:solidFill>
              </a:rPr>
              <a:t>HANK </a:t>
            </a:r>
            <a:r>
              <a:rPr lang="en-US" sz="9600" dirty="0">
                <a:solidFill>
                  <a:srgbClr val="EF282F"/>
                </a:solidFill>
              </a:rPr>
              <a:t>Y</a:t>
            </a:r>
            <a:r>
              <a:rPr lang="en-US" sz="7200" dirty="0">
                <a:solidFill>
                  <a:srgbClr val="0061AA"/>
                </a:solidFill>
              </a:rPr>
              <a:t>OU</a:t>
            </a:r>
            <a:r>
              <a:rPr lang="en-US" sz="9600" dirty="0">
                <a:solidFill>
                  <a:srgbClr val="EF282F"/>
                </a:solidFill>
              </a:rPr>
              <a:t>!</a:t>
            </a:r>
          </a:p>
        </p:txBody>
      </p:sp>
      <p:sp>
        <p:nvSpPr>
          <p:cNvPr id="6" name="Rectangle 5"/>
          <p:cNvSpPr/>
          <p:nvPr/>
        </p:nvSpPr>
        <p:spPr>
          <a:xfrm>
            <a:off x="744545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44545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44545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44545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44545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44545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44545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813759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882678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9508726"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608007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676926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745120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538955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9501949" y="413406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10896590" y="63808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56019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2649056"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2649056"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2649056"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p:cNvSpPr/>
          <p:nvPr/>
        </p:nvSpPr>
        <p:spPr>
          <a:xfrm>
            <a:off x="2649056"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p:cNvSpPr/>
          <p:nvPr/>
        </p:nvSpPr>
        <p:spPr>
          <a:xfrm>
            <a:off x="2649056"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p:cNvSpPr/>
          <p:nvPr/>
        </p:nvSpPr>
        <p:spPr>
          <a:xfrm>
            <a:off x="2649056"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p:cNvSpPr/>
          <p:nvPr/>
        </p:nvSpPr>
        <p:spPr>
          <a:xfrm>
            <a:off x="2649056"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p:cNvSpPr/>
          <p:nvPr/>
        </p:nvSpPr>
        <p:spPr>
          <a:xfrm rot="16200000">
            <a:off x="334119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rot="16200000">
            <a:off x="403038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p:cNvSpPr/>
          <p:nvPr/>
        </p:nvSpPr>
        <p:spPr>
          <a:xfrm rot="16200000">
            <a:off x="4712331"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p:cNvSpPr/>
          <p:nvPr/>
        </p:nvSpPr>
        <p:spPr>
          <a:xfrm rot="16200000">
            <a:off x="128367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rot="16200000">
            <a:off x="197286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p:cNvSpPr/>
          <p:nvPr/>
        </p:nvSpPr>
        <p:spPr>
          <a:xfrm rot="16200000">
            <a:off x="265481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rot="16200000">
            <a:off x="59316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p:cNvSpPr/>
          <p:nvPr/>
        </p:nvSpPr>
        <p:spPr>
          <a:xfrm>
            <a:off x="4037042"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p:cNvSpPr/>
          <p:nvPr/>
        </p:nvSpPr>
        <p:spPr>
          <a:xfrm>
            <a:off x="4707901"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6763804"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94115" y="0"/>
            <a:ext cx="274331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p:cNvSpPr/>
          <p:nvPr/>
        </p:nvSpPr>
        <p:spPr>
          <a:xfrm>
            <a:off x="-81832" y="683972"/>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p:cNvSpPr/>
          <p:nvPr/>
        </p:nvSpPr>
        <p:spPr>
          <a:xfrm>
            <a:off x="-81247" y="1375907"/>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81247" y="20543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81247" y="27401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p:cNvSpPr/>
          <p:nvPr/>
        </p:nvSpPr>
        <p:spPr>
          <a:xfrm>
            <a:off x="-81247" y="34259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81247" y="41117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p:cNvSpPr/>
          <p:nvPr/>
        </p:nvSpPr>
        <p:spPr>
          <a:xfrm rot="16200000">
            <a:off x="-146362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rot="16200000">
            <a:off x="-77443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rot="16200000">
            <a:off x="-92490"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rot="16200000">
            <a:off x="-215000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p:cNvSpPr/>
          <p:nvPr/>
        </p:nvSpPr>
        <p:spPr>
          <a:xfrm>
            <a:off x="574466" y="707506"/>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1279252" y="2781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42664" y="670054"/>
            <a:ext cx="1967159" cy="698536"/>
          </a:xfrm>
          <a:prstGeom prst="rect">
            <a:avLst/>
          </a:prstGeom>
        </p:spPr>
      </p:pic>
      <p:sp>
        <p:nvSpPr>
          <p:cNvPr id="81" name="Text Placeholder 5"/>
          <p:cNvSpPr txBox="1">
            <a:spLocks/>
          </p:cNvSpPr>
          <p:nvPr/>
        </p:nvSpPr>
        <p:spPr>
          <a:xfrm>
            <a:off x="7317020" y="5166360"/>
            <a:ext cx="4321614" cy="15392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tx1">
                    <a:lumMod val="75000"/>
                    <a:lumOff val="25000"/>
                  </a:schemeClr>
                </a:solidFill>
              </a:rPr>
              <a:t>“A place for everything and everything in its place.” </a:t>
            </a:r>
          </a:p>
          <a:p>
            <a:pPr marL="0" indent="0" algn="ctr">
              <a:buNone/>
            </a:pPr>
            <a:r>
              <a:rPr lang="en-US" dirty="0">
                <a:solidFill>
                  <a:schemeClr val="tx1">
                    <a:lumMod val="75000"/>
                    <a:lumOff val="25000"/>
                  </a:schemeClr>
                </a:solidFill>
              </a:rPr>
              <a:t>-- Benjamin Franklin --</a:t>
            </a:r>
          </a:p>
        </p:txBody>
      </p:sp>
    </p:spTree>
    <p:extLst>
      <p:ext uri="{BB962C8B-B14F-4D97-AF65-F5344CB8AC3E}">
        <p14:creationId xmlns:p14="http://schemas.microsoft.com/office/powerpoint/2010/main" val="4063394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External Communication</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6" y="1240319"/>
            <a:ext cx="9202879" cy="536666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The Project Lead typically serves as the main point of contact to NPO, science advisors, and partners through email communication, leading project-related </a:t>
            </a:r>
            <a:r>
              <a:rPr lang="en-US" sz="1800" dirty="0" err="1"/>
              <a:t>telecons</a:t>
            </a:r>
            <a:r>
              <a:rPr lang="en-US" sz="1800" dirty="0"/>
              <a:t>, and coordination of team meetings.</a:t>
            </a:r>
          </a:p>
          <a:p>
            <a:pPr marL="285750" indent="-285750">
              <a:spcBef>
                <a:spcPts val="0"/>
              </a:spcBef>
              <a:spcAft>
                <a:spcPts val="1800"/>
              </a:spcAft>
              <a:buClr>
                <a:srgbClr val="EF282F"/>
              </a:buClr>
              <a:buFont typeface="Webdings" panose="05030102010509060703" pitchFamily="18" charset="2"/>
              <a:buChar char="4"/>
            </a:pPr>
            <a:r>
              <a:rPr lang="en-US" sz="1800" dirty="0"/>
              <a:t>Emails relating to DEVELOP business or being sent to NASA personnel must be approved by your Center Lead. </a:t>
            </a:r>
          </a:p>
          <a:p>
            <a:pPr marL="285750" indent="-285750">
              <a:spcBef>
                <a:spcPts val="0"/>
              </a:spcBef>
              <a:spcAft>
                <a:spcPts val="1800"/>
              </a:spcAft>
              <a:buClr>
                <a:srgbClr val="EF282F"/>
              </a:buClr>
              <a:buFont typeface="Webdings" panose="05030102010509060703" pitchFamily="18" charset="2"/>
              <a:buChar char="4"/>
            </a:pPr>
            <a:r>
              <a:rPr lang="en-US" sz="1800" dirty="0"/>
              <a:t>Emails relating to your DEVELOP projects and being sent to international recipients should be reviewed by DEVELOP’s NPO before they are sent outside of DEVELOP.</a:t>
            </a:r>
          </a:p>
          <a:p>
            <a:pPr marL="285750" indent="-285750">
              <a:spcBef>
                <a:spcPts val="0"/>
              </a:spcBef>
              <a:spcAft>
                <a:spcPts val="1800"/>
              </a:spcAft>
              <a:buClr>
                <a:srgbClr val="EF282F"/>
              </a:buClr>
              <a:buFont typeface="Webdings" panose="05030102010509060703" pitchFamily="18" charset="2"/>
              <a:buChar char="4"/>
            </a:pPr>
            <a:r>
              <a:rPr lang="en-US" sz="1800" dirty="0"/>
              <a:t>CC your Center Lead when sending </a:t>
            </a:r>
            <a:r>
              <a:rPr lang="en-US" sz="1800" b="1" u="sng" dirty="0"/>
              <a:t>ALL</a:t>
            </a:r>
            <a:r>
              <a:rPr lang="en-US" sz="1800" dirty="0"/>
              <a:t> project-related emails – this ensures continuity of communication and knowledge after the project ends.</a:t>
            </a:r>
          </a:p>
          <a:p>
            <a:pPr marL="285750" indent="-285750">
              <a:spcBef>
                <a:spcPts val="0"/>
              </a:spcBef>
              <a:spcAft>
                <a:spcPts val="1800"/>
              </a:spcAft>
              <a:buClr>
                <a:srgbClr val="EF282F"/>
              </a:buClr>
              <a:buFont typeface="Webdings" panose="05030102010509060703" pitchFamily="18" charset="2"/>
              <a:buChar char="4"/>
            </a:pPr>
            <a:r>
              <a:rPr lang="en-US" sz="1800" dirty="0"/>
              <a:t>Each team has access to a phone. If the phone rings, answer it nicely with something like: “DEVELOP Program, this is &lt;name&gt;.  How may I help you?”</a:t>
            </a:r>
          </a:p>
          <a:p>
            <a:pPr marL="285750" indent="-285750">
              <a:spcBef>
                <a:spcPts val="0"/>
              </a:spcBef>
              <a:spcAft>
                <a:spcPts val="1800"/>
              </a:spcAft>
              <a:buClr>
                <a:srgbClr val="EF282F"/>
              </a:buClr>
              <a:buFont typeface="Webdings" panose="05030102010509060703" pitchFamily="18" charset="2"/>
              <a:buChar char="4"/>
            </a:pPr>
            <a:r>
              <a:rPr lang="en-US" sz="1800" dirty="0"/>
              <a:t>All participants should check their SSAI-provided email each day you are in the office.</a:t>
            </a:r>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Tree>
    <p:extLst>
      <p:ext uri="{BB962C8B-B14F-4D97-AF65-F5344CB8AC3E}">
        <p14:creationId xmlns:p14="http://schemas.microsoft.com/office/powerpoint/2010/main" val="979447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b="50812"/>
          <a:stretch/>
        </p:blipFill>
        <p:spPr>
          <a:xfrm rot="16200000">
            <a:off x="7712894" y="2378890"/>
            <a:ext cx="6872492" cy="208572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Project Deliverables</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7" name="Picture 19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DEVELOP places equal emphasis on research &amp; analysis and communicating your results.</a:t>
            </a:r>
          </a:p>
          <a:p>
            <a:pPr marL="285750" indent="-285750">
              <a:spcBef>
                <a:spcPts val="0"/>
              </a:spcBef>
              <a:spcAft>
                <a:spcPts val="600"/>
              </a:spcAft>
              <a:buClr>
                <a:srgbClr val="EF282F"/>
              </a:buClr>
              <a:buFont typeface="Webdings" panose="05030102010509060703" pitchFamily="18" charset="2"/>
              <a:buChar char="4"/>
            </a:pPr>
            <a:r>
              <a:rPr lang="en-US" sz="1800" dirty="0"/>
              <a:t>Substantial efforts are put forth in developing deliverables that not only communicate the work done at DEVELOP, but enhance participants’ skills: technical writing, coding, science communication, effective visualizations, video editing, etc.</a:t>
            </a:r>
          </a:p>
          <a:p>
            <a:pPr marL="285750" indent="-285750">
              <a:spcBef>
                <a:spcPts val="0"/>
              </a:spcBef>
              <a:spcAft>
                <a:spcPts val="600"/>
              </a:spcAft>
              <a:buClr>
                <a:srgbClr val="EF282F"/>
              </a:buClr>
              <a:buFont typeface="Webdings" panose="05030102010509060703" pitchFamily="18" charset="2"/>
              <a:buChar char="4"/>
            </a:pPr>
            <a:r>
              <a:rPr lang="en-US" sz="1800" dirty="0"/>
              <a:t>Deliverables are your opportunity to communicate your project work. Each deliverable is an example of your accomplishments. Use them to your advantage!</a:t>
            </a:r>
          </a:p>
          <a:p>
            <a:pPr marL="285750" indent="-285750">
              <a:spcBef>
                <a:spcPts val="0"/>
              </a:spcBef>
              <a:spcAft>
                <a:spcPts val="600"/>
              </a:spcAft>
              <a:buClr>
                <a:srgbClr val="EF282F"/>
              </a:buClr>
              <a:buFont typeface="Webdings" panose="05030102010509060703" pitchFamily="18" charset="2"/>
              <a:buChar char="4"/>
            </a:pPr>
            <a:r>
              <a:rPr lang="en-US" sz="1800" dirty="0"/>
              <a:t>All deliverables are important and used by DEVELOP in a variety of ways which we are laid out on following slides.</a:t>
            </a:r>
          </a:p>
          <a:p>
            <a:pPr marL="285750" indent="-285750">
              <a:spcBef>
                <a:spcPts val="0"/>
              </a:spcBef>
              <a:spcAft>
                <a:spcPts val="600"/>
              </a:spcAft>
              <a:buClr>
                <a:srgbClr val="EF282F"/>
              </a:buClr>
              <a:buFont typeface="Webdings" panose="05030102010509060703" pitchFamily="18" charset="2"/>
              <a:buChar char="4"/>
            </a:pPr>
            <a:r>
              <a:rPr lang="en-US" sz="1800" dirty="0"/>
              <a:t>Best Practices:</a:t>
            </a:r>
          </a:p>
          <a:p>
            <a:pPr marL="742950" lvl="1" indent="-285750">
              <a:spcBef>
                <a:spcPts val="0"/>
              </a:spcBef>
              <a:spcAft>
                <a:spcPts val="600"/>
              </a:spcAft>
              <a:buClr>
                <a:srgbClr val="EF282F"/>
              </a:buClr>
              <a:buFont typeface="Arial" panose="020B0604020202020204" pitchFamily="34" charset="0"/>
              <a:buChar char="•"/>
            </a:pPr>
            <a:r>
              <a:rPr lang="en-US" dirty="0"/>
              <a:t>Tackle deliverables incrementally – start them early</a:t>
            </a:r>
          </a:p>
          <a:p>
            <a:pPr marL="742950" lvl="1" indent="-285750">
              <a:spcBef>
                <a:spcPts val="0"/>
              </a:spcBef>
              <a:spcAft>
                <a:spcPts val="600"/>
              </a:spcAft>
              <a:buClr>
                <a:srgbClr val="EF282F"/>
              </a:buClr>
              <a:buFont typeface="Arial" panose="020B0604020202020204" pitchFamily="34" charset="0"/>
              <a:buChar char="•"/>
            </a:pPr>
            <a:r>
              <a:rPr lang="en-US" dirty="0"/>
              <a:t>Identify a POC within the team for each deliverable</a:t>
            </a:r>
          </a:p>
          <a:p>
            <a:pPr marL="742950" lvl="1" indent="-285750">
              <a:spcBef>
                <a:spcPts val="0"/>
              </a:spcBef>
              <a:spcAft>
                <a:spcPts val="600"/>
              </a:spcAft>
              <a:buClr>
                <a:srgbClr val="EF282F"/>
              </a:buClr>
              <a:buFont typeface="Arial" panose="020B0604020202020204" pitchFamily="34" charset="0"/>
              <a:buChar char="•"/>
            </a:pPr>
            <a:r>
              <a:rPr lang="en-US" u="sng" dirty="0"/>
              <a:t>Reuse content from one deliverable for another </a:t>
            </a:r>
            <a:r>
              <a:rPr lang="en-US" dirty="0"/>
              <a:t>– while each demonstrates your project in a different method of communication, many have shared core elements</a:t>
            </a:r>
          </a:p>
          <a:p>
            <a:pPr marL="742950" lvl="1" indent="-285750">
              <a:spcBef>
                <a:spcPts val="0"/>
              </a:spcBef>
              <a:spcAft>
                <a:spcPts val="600"/>
              </a:spcAft>
              <a:buClr>
                <a:srgbClr val="EF282F"/>
              </a:buClr>
              <a:buFont typeface="Arial" panose="020B0604020202020204" pitchFamily="34" charset="0"/>
              <a:buChar char="•"/>
            </a:pPr>
            <a:r>
              <a:rPr lang="en-US" u="sng" dirty="0"/>
              <a:t>All deliverables must be reviewed by your Center Lead </a:t>
            </a:r>
            <a:r>
              <a:rPr lang="en-US" dirty="0"/>
              <a:t>before submitting to NPO</a:t>
            </a:r>
          </a:p>
          <a:p>
            <a:pPr marL="742950" lvl="1" indent="-285750">
              <a:spcBef>
                <a:spcPts val="0"/>
              </a:spcBef>
              <a:spcAft>
                <a:spcPts val="600"/>
              </a:spcAft>
              <a:buClr>
                <a:srgbClr val="EF282F"/>
              </a:buClr>
              <a:buFont typeface="Arial" panose="020B0604020202020204" pitchFamily="34" charset="0"/>
              <a:buChar char="•"/>
            </a:pPr>
            <a:r>
              <a:rPr lang="en-US" dirty="0"/>
              <a:t>Build in time for Science Advisors to review as well</a:t>
            </a:r>
          </a:p>
          <a:p>
            <a:pPr marL="742950" lvl="1" indent="-285750">
              <a:spcBef>
                <a:spcPts val="0"/>
              </a:spcBef>
              <a:spcAft>
                <a:spcPts val="600"/>
              </a:spcAft>
              <a:buClr>
                <a:srgbClr val="EF282F"/>
              </a:buClr>
              <a:buFont typeface="Arial" panose="020B0604020202020204" pitchFamily="34" charset="0"/>
              <a:buChar char="•"/>
            </a:pPr>
            <a:r>
              <a:rPr lang="en-US" u="sng" dirty="0"/>
              <a:t>Always review the deliverable checklist </a:t>
            </a:r>
            <a:r>
              <a:rPr lang="en-US" dirty="0"/>
              <a:t>to ensure your deliverables are on point prior to submission to NPO</a:t>
            </a:r>
          </a:p>
          <a:p>
            <a:pPr marL="285750" indent="-285750">
              <a:spcBef>
                <a:spcPts val="0"/>
              </a:spcBef>
              <a:spcAft>
                <a:spcPts val="6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1466792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Deliverables: Project Summary</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4" name="Text Placeholder 5"/>
          <p:cNvSpPr txBox="1">
            <a:spLocks/>
          </p:cNvSpPr>
          <p:nvPr/>
        </p:nvSpPr>
        <p:spPr>
          <a:xfrm>
            <a:off x="322121" y="1240319"/>
            <a:ext cx="7226162" cy="327688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solidFill>
                  <a:srgbClr val="0061AA"/>
                </a:solidFill>
              </a:rPr>
              <a:t>What it is: </a:t>
            </a:r>
            <a:r>
              <a:rPr lang="en-US" sz="1800" dirty="0"/>
              <a:t>The Project Summary provides a short overview of project information in one place. </a:t>
            </a:r>
          </a:p>
          <a:p>
            <a:pPr marL="285750" indent="-285750">
              <a:spcBef>
                <a:spcPts val="0"/>
              </a:spcBef>
              <a:spcAft>
                <a:spcPts val="600"/>
              </a:spcAft>
              <a:buClr>
                <a:srgbClr val="EF282F"/>
              </a:buClr>
              <a:buFont typeface="Webdings" panose="05030102010509060703" pitchFamily="18" charset="2"/>
              <a:buChar char="4"/>
            </a:pPr>
            <a:r>
              <a:rPr lang="en-US" sz="1800" dirty="0">
                <a:solidFill>
                  <a:srgbClr val="0061AA"/>
                </a:solidFill>
              </a:rPr>
              <a:t>Why it matters: </a:t>
            </a:r>
          </a:p>
          <a:p>
            <a:pPr marL="742950" lvl="1" indent="-285750">
              <a:spcBef>
                <a:spcPts val="0"/>
              </a:spcBef>
              <a:spcAft>
                <a:spcPts val="600"/>
              </a:spcAft>
              <a:buClr>
                <a:srgbClr val="EF282F"/>
              </a:buClr>
              <a:buFont typeface="Arial" panose="020B0604020202020204" pitchFamily="34" charset="0"/>
              <a:buChar char="•"/>
            </a:pPr>
            <a:r>
              <a:rPr lang="en-US" sz="1800" dirty="0"/>
              <a:t>Content is compiled for reporting to NASA HQ – project indicators, tracking metrics, annual reports, quarterly program reviews, monthly reports, etc. </a:t>
            </a:r>
          </a:p>
          <a:p>
            <a:pPr marL="742950" lvl="1" indent="-285750">
              <a:spcBef>
                <a:spcPts val="0"/>
              </a:spcBef>
              <a:spcAft>
                <a:spcPts val="600"/>
              </a:spcAft>
              <a:buClr>
                <a:srgbClr val="EF282F"/>
              </a:buClr>
              <a:buFont typeface="Arial" panose="020B0604020202020204" pitchFamily="34" charset="0"/>
              <a:buChar char="•"/>
            </a:pPr>
            <a:r>
              <a:rPr lang="en-US" sz="1800" dirty="0"/>
              <a:t>Future teams will refer to this document.</a:t>
            </a:r>
          </a:p>
          <a:p>
            <a:pPr marL="742950" lvl="1" indent="-285750">
              <a:spcBef>
                <a:spcPts val="0"/>
              </a:spcBef>
              <a:spcAft>
                <a:spcPts val="600"/>
              </a:spcAft>
              <a:buClr>
                <a:srgbClr val="EF282F"/>
              </a:buClr>
              <a:buFont typeface="Arial" panose="020B0604020202020204" pitchFamily="34" charset="0"/>
              <a:buChar char="•"/>
            </a:pPr>
            <a:r>
              <a:rPr lang="en-US" sz="1800" dirty="0"/>
              <a:t>In the summer term, content is used to populate the Project Booklet.</a:t>
            </a:r>
          </a:p>
          <a:p>
            <a:pPr marL="742950" lvl="1" indent="-285750">
              <a:spcBef>
                <a:spcPts val="0"/>
              </a:spcBef>
              <a:spcAft>
                <a:spcPts val="600"/>
              </a:spcAft>
              <a:buClr>
                <a:srgbClr val="EF282F"/>
              </a:buClr>
              <a:buFont typeface="Arial" panose="020B0604020202020204" pitchFamily="34" charset="0"/>
              <a:buChar char="•"/>
            </a:pPr>
            <a:r>
              <a:rPr lang="en-US" sz="1800" dirty="0"/>
              <a:t>Project Summaries are commonly shared when project information is requested (ex. Legislative Affairs, Partners). </a:t>
            </a:r>
          </a:p>
        </p:txBody>
      </p:sp>
      <p:pic>
        <p:nvPicPr>
          <p:cNvPr id="22" name="Picture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38571">
            <a:off x="7542216" y="1392444"/>
            <a:ext cx="2113622" cy="2652255"/>
          </a:xfrm>
          <a:prstGeom prst="rect">
            <a:avLst/>
          </a:prstGeom>
          <a:ln>
            <a:noFill/>
          </a:ln>
          <a:effectLst>
            <a:outerShdw blurRad="292100" dist="139700" dir="2700000" algn="tl" rotWithShape="0">
              <a:srgbClr val="333333">
                <a:alpha val="65000"/>
              </a:srgbClr>
            </a:outerShdw>
          </a:effectLst>
        </p:spPr>
      </p:pic>
      <p:sp>
        <p:nvSpPr>
          <p:cNvPr id="40" name="Text Placeholder 5"/>
          <p:cNvSpPr txBox="1">
            <a:spLocks/>
          </p:cNvSpPr>
          <p:nvPr/>
        </p:nvSpPr>
        <p:spPr>
          <a:xfrm>
            <a:off x="324935" y="4412113"/>
            <a:ext cx="9607959" cy="21231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solidFill>
                  <a:srgbClr val="0061AA"/>
                </a:solidFill>
              </a:rPr>
              <a:t>How to make it work for you: </a:t>
            </a:r>
          </a:p>
          <a:p>
            <a:pPr marL="742950" lvl="1" indent="-285750">
              <a:spcBef>
                <a:spcPts val="0"/>
              </a:spcBef>
              <a:spcAft>
                <a:spcPts val="600"/>
              </a:spcAft>
              <a:buClr>
                <a:srgbClr val="EF282F"/>
              </a:buClr>
              <a:buFont typeface="Arial" panose="020B0604020202020204" pitchFamily="34" charset="0"/>
              <a:buChar char="•"/>
            </a:pPr>
            <a:r>
              <a:rPr lang="en-US" sz="1800" dirty="0"/>
              <a:t>This is where the abstract “lives” – you will iterate with NPO in this file. Don’t put the abstract on other deliverables until it’s finalized here.</a:t>
            </a:r>
          </a:p>
          <a:p>
            <a:pPr marL="742950" lvl="1" indent="-285750">
              <a:spcBef>
                <a:spcPts val="0"/>
              </a:spcBef>
              <a:spcAft>
                <a:spcPts val="600"/>
              </a:spcAft>
              <a:buClr>
                <a:srgbClr val="EF282F"/>
              </a:buClr>
              <a:buFont typeface="Arial" panose="020B0604020202020204" pitchFamily="34" charset="0"/>
              <a:buChar char="•"/>
            </a:pPr>
            <a:r>
              <a:rPr lang="en-US" sz="1800" dirty="0"/>
              <a:t>Use the Project Summary content to fill in the sections of the </a:t>
            </a:r>
            <a:r>
              <a:rPr lang="en-US" sz="1800" dirty="0" err="1"/>
              <a:t>DEVELOPedia</a:t>
            </a:r>
            <a:r>
              <a:rPr lang="en-US" sz="1800" dirty="0"/>
              <a:t> page and poster.</a:t>
            </a:r>
          </a:p>
          <a:p>
            <a:pPr marL="742950" lvl="1" indent="-285750">
              <a:spcBef>
                <a:spcPts val="0"/>
              </a:spcBef>
              <a:spcAft>
                <a:spcPts val="600"/>
              </a:spcAft>
              <a:buClr>
                <a:srgbClr val="EF282F"/>
              </a:buClr>
              <a:buFont typeface="Arial" panose="020B0604020202020204" pitchFamily="34" charset="0"/>
              <a:buChar char="•"/>
            </a:pPr>
            <a:r>
              <a:rPr lang="en-US" sz="1800" dirty="0"/>
              <a:t>Use this document in the future when you need to share information about the project you worked on.</a:t>
            </a:r>
          </a:p>
          <a:p>
            <a:pPr marL="742950" lvl="1" indent="-285750">
              <a:spcBef>
                <a:spcPts val="0"/>
              </a:spcBef>
              <a:spcAft>
                <a:spcPts val="600"/>
              </a:spcAft>
              <a:buClr>
                <a:srgbClr val="EF282F"/>
              </a:buClr>
              <a:buFont typeface="Arial" panose="020B0604020202020204" pitchFamily="34" charset="0"/>
              <a:buChar char="•"/>
            </a:pPr>
            <a:endParaRPr lang="en-US" sz="1800" dirty="0"/>
          </a:p>
        </p:txBody>
      </p:sp>
      <p:sp>
        <p:nvSpPr>
          <p:cNvPr id="41" name="Rectangle 40"/>
          <p:cNvSpPr/>
          <p:nvPr/>
        </p:nvSpPr>
        <p:spPr>
          <a:xfrm>
            <a:off x="106650" y="6413391"/>
            <a:ext cx="11516678" cy="338554"/>
          </a:xfrm>
          <a:prstGeom prst="rect">
            <a:avLst/>
          </a:prstGeom>
        </p:spPr>
        <p:txBody>
          <a:bodyPr wrap="square">
            <a:spAutoFit/>
          </a:bodyPr>
          <a:lstStyle/>
          <a:p>
            <a:pPr lvl="0"/>
            <a:r>
              <a:rPr lang="en-US" sz="1600" dirty="0">
                <a:solidFill>
                  <a:srgbClr val="EF282F"/>
                </a:solidFill>
                <a:latin typeface="Century Gothic" charset="0"/>
                <a:ea typeface="Century Gothic" charset="0"/>
                <a:cs typeface="Century Gothic" charset="0"/>
              </a:rPr>
              <a:t>Project Summary: </a:t>
            </a:r>
            <a:r>
              <a:rPr lang="en-US" sz="1400" dirty="0">
                <a:solidFill>
                  <a:schemeClr val="bg1"/>
                </a:solidFill>
                <a:latin typeface="Century Gothic" panose="020B0502020202020204" pitchFamily="34" charset="0"/>
                <a:hlinkClick r:id="rId5"/>
              </a:rPr>
              <a:t>http://www.devpedia.developexchange.com/dp/index.php?title=Project_Summary</a:t>
            </a:r>
            <a:endParaRPr lang="en-US" sz="1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05284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l="13284" r="32791"/>
          <a:stretch/>
        </p:blipFill>
        <p:spPr>
          <a:xfrm>
            <a:off x="10086340" y="-12821"/>
            <a:ext cx="2080260" cy="6858000"/>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Deliverables: Tech Paper</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22" name="Text Placeholder 5"/>
          <p:cNvSpPr txBox="1">
            <a:spLocks/>
          </p:cNvSpPr>
          <p:nvPr/>
        </p:nvSpPr>
        <p:spPr>
          <a:xfrm>
            <a:off x="322120" y="1240320"/>
            <a:ext cx="7432351" cy="275794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solidFill>
                  <a:srgbClr val="0061AA"/>
                </a:solidFill>
              </a:rPr>
              <a:t>What it is: </a:t>
            </a:r>
            <a:r>
              <a:rPr lang="en-US" sz="1800" dirty="0"/>
              <a:t>The Tech Paper provides a synopsis of the project with technical details for partners and future DEVELOP teams to replicate and understand.</a:t>
            </a:r>
          </a:p>
          <a:p>
            <a:pPr marL="285750" indent="-285750">
              <a:spcBef>
                <a:spcPts val="0"/>
              </a:spcBef>
              <a:spcAft>
                <a:spcPts val="600"/>
              </a:spcAft>
              <a:buClr>
                <a:srgbClr val="EF282F"/>
              </a:buClr>
              <a:buFont typeface="Webdings" panose="05030102010509060703" pitchFamily="18" charset="2"/>
              <a:buChar char="4"/>
            </a:pPr>
            <a:r>
              <a:rPr lang="en-US" sz="1800" dirty="0">
                <a:solidFill>
                  <a:srgbClr val="0061AA"/>
                </a:solidFill>
              </a:rPr>
              <a:t>Why it matters: </a:t>
            </a:r>
          </a:p>
          <a:p>
            <a:pPr marL="742950" lvl="1" indent="-285750">
              <a:spcBef>
                <a:spcPts val="0"/>
              </a:spcBef>
              <a:spcAft>
                <a:spcPts val="600"/>
              </a:spcAft>
              <a:buClr>
                <a:srgbClr val="EF282F"/>
              </a:buClr>
              <a:buFont typeface="Arial" panose="020B0604020202020204" pitchFamily="34" charset="0"/>
              <a:buChar char="•"/>
            </a:pPr>
            <a:r>
              <a:rPr lang="en-US" sz="1800" dirty="0"/>
              <a:t>Tech papers are the foundation for all future publications relating to the project.</a:t>
            </a:r>
          </a:p>
          <a:p>
            <a:pPr marL="742950" lvl="1" indent="-285750">
              <a:spcBef>
                <a:spcPts val="0"/>
              </a:spcBef>
              <a:spcAft>
                <a:spcPts val="600"/>
              </a:spcAft>
              <a:buClr>
                <a:srgbClr val="EF282F"/>
              </a:buClr>
              <a:buFont typeface="Arial" panose="020B0604020202020204" pitchFamily="34" charset="0"/>
              <a:buChar char="•"/>
            </a:pPr>
            <a:r>
              <a:rPr lang="en-US" sz="1800" dirty="0"/>
              <a:t>Tech papers are commonly shared with project partners.</a:t>
            </a:r>
          </a:p>
          <a:p>
            <a:pPr marL="742950" lvl="1" indent="-285750">
              <a:spcBef>
                <a:spcPts val="0"/>
              </a:spcBef>
              <a:spcAft>
                <a:spcPts val="600"/>
              </a:spcAft>
              <a:buClr>
                <a:srgbClr val="EF282F"/>
              </a:buClr>
              <a:buFont typeface="Arial" panose="020B0604020202020204" pitchFamily="34" charset="0"/>
              <a:buChar char="•"/>
            </a:pPr>
            <a:r>
              <a:rPr lang="en-US" sz="1800" dirty="0"/>
              <a:t>Methods are a large focus of the paper and should assist others in replicating your work.</a:t>
            </a:r>
          </a:p>
        </p:txBody>
      </p:sp>
      <p:sp>
        <p:nvSpPr>
          <p:cNvPr id="24" name="Text Placeholder 5"/>
          <p:cNvSpPr txBox="1">
            <a:spLocks/>
          </p:cNvSpPr>
          <p:nvPr/>
        </p:nvSpPr>
        <p:spPr>
          <a:xfrm>
            <a:off x="324935" y="3981806"/>
            <a:ext cx="7342424" cy="21231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solidFill>
                  <a:srgbClr val="0061AA"/>
                </a:solidFill>
              </a:rPr>
              <a:t>How to make it work for you: </a:t>
            </a:r>
          </a:p>
          <a:p>
            <a:pPr marL="742950" lvl="1" indent="-285750">
              <a:spcBef>
                <a:spcPts val="0"/>
              </a:spcBef>
              <a:spcAft>
                <a:spcPts val="600"/>
              </a:spcAft>
              <a:buClr>
                <a:srgbClr val="EF282F"/>
              </a:buClr>
              <a:buFont typeface="Arial" panose="020B0604020202020204" pitchFamily="34" charset="0"/>
              <a:buChar char="•"/>
            </a:pPr>
            <a:r>
              <a:rPr lang="en-US" sz="1800" dirty="0"/>
              <a:t>Develop your technical writing skills by working on the tech paper. </a:t>
            </a:r>
          </a:p>
          <a:p>
            <a:pPr marL="742950" lvl="1" indent="-285750">
              <a:spcBef>
                <a:spcPts val="0"/>
              </a:spcBef>
              <a:spcAft>
                <a:spcPts val="600"/>
              </a:spcAft>
              <a:buClr>
                <a:srgbClr val="EF282F"/>
              </a:buClr>
              <a:buFont typeface="Arial" panose="020B0604020202020204" pitchFamily="34" charset="0"/>
              <a:buChar char="•"/>
            </a:pPr>
            <a:r>
              <a:rPr lang="en-US" sz="1800" dirty="0"/>
              <a:t>Use content from the tech paper in the video, poster, and presentation.</a:t>
            </a:r>
          </a:p>
          <a:p>
            <a:pPr marL="742950" lvl="1" indent="-285750">
              <a:spcBef>
                <a:spcPts val="0"/>
              </a:spcBef>
              <a:spcAft>
                <a:spcPts val="600"/>
              </a:spcAft>
              <a:buClr>
                <a:srgbClr val="EF282F"/>
              </a:buClr>
              <a:buFont typeface="Arial" panose="020B0604020202020204" pitchFamily="34" charset="0"/>
              <a:buChar char="•"/>
            </a:pPr>
            <a:r>
              <a:rPr lang="en-US" sz="1800" dirty="0"/>
              <a:t>When you are applying to jobs and schools – this can be shared as a writing sample. </a:t>
            </a:r>
          </a:p>
          <a:p>
            <a:pPr marL="742950" lvl="1" indent="-285750">
              <a:spcBef>
                <a:spcPts val="0"/>
              </a:spcBef>
              <a:spcAft>
                <a:spcPts val="600"/>
              </a:spcAft>
              <a:buClr>
                <a:srgbClr val="EF282F"/>
              </a:buClr>
              <a:buFont typeface="Arial" panose="020B0604020202020204" pitchFamily="34" charset="0"/>
              <a:buChar char="•"/>
            </a:pPr>
            <a:endParaRPr lang="en-US" sz="1800" dirty="0"/>
          </a:p>
        </p:txBody>
      </p:sp>
      <p:pic>
        <p:nvPicPr>
          <p:cNvPr id="42" name="Picture 4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087757">
            <a:off x="7828435" y="492859"/>
            <a:ext cx="1893375" cy="2311352"/>
          </a:xfrm>
          <a:prstGeom prst="rect">
            <a:avLst/>
          </a:prstGeom>
          <a:ln>
            <a:noFill/>
          </a:ln>
          <a:effectLst>
            <a:outerShdw blurRad="292100" dist="139700" dir="2700000" algn="tl" rotWithShape="0">
              <a:srgbClr val="333333">
                <a:alpha val="65000"/>
              </a:srgbClr>
            </a:outerShdw>
          </a:effectLst>
        </p:spPr>
      </p:pic>
      <p:sp>
        <p:nvSpPr>
          <p:cNvPr id="43" name="Rectangle 42"/>
          <p:cNvSpPr/>
          <p:nvPr/>
        </p:nvSpPr>
        <p:spPr>
          <a:xfrm>
            <a:off x="193735" y="6395974"/>
            <a:ext cx="11516678" cy="338554"/>
          </a:xfrm>
          <a:prstGeom prst="rect">
            <a:avLst/>
          </a:prstGeom>
        </p:spPr>
        <p:txBody>
          <a:bodyPr wrap="square">
            <a:spAutoFit/>
          </a:bodyPr>
          <a:lstStyle/>
          <a:p>
            <a:pPr lvl="0"/>
            <a:r>
              <a:rPr lang="en-US" sz="1600" dirty="0">
                <a:solidFill>
                  <a:srgbClr val="EF282F"/>
                </a:solidFill>
                <a:latin typeface="Century Gothic" panose="020B0502020202020204" pitchFamily="34" charset="0"/>
              </a:rPr>
              <a:t>Tech Paper: </a:t>
            </a:r>
            <a:r>
              <a:rPr lang="en-US" sz="1400" dirty="0">
                <a:solidFill>
                  <a:schemeClr val="bg1"/>
                </a:solidFill>
                <a:latin typeface="Century Gothic" panose="020B0502020202020204" pitchFamily="34" charset="0"/>
                <a:hlinkClick r:id="rId5"/>
              </a:rPr>
              <a:t>http://www.devpedia.developexchange.com/dp/index.php?title=Tech_Paper</a:t>
            </a:r>
            <a:endParaRPr lang="en-US" sz="1400" b="1" dirty="0">
              <a:solidFill>
                <a:schemeClr val="bg1"/>
              </a:solidFill>
              <a:latin typeface="Century Gothic" panose="020B0502020202020204" pitchFamily="34" charset="0"/>
            </a:endParaRPr>
          </a:p>
        </p:txBody>
      </p:sp>
      <p:grpSp>
        <p:nvGrpSpPr>
          <p:cNvPr id="44" name="Group 43"/>
          <p:cNvGrpSpPr/>
          <p:nvPr/>
        </p:nvGrpSpPr>
        <p:grpSpPr>
          <a:xfrm>
            <a:off x="7889778" y="3854331"/>
            <a:ext cx="1942989" cy="2481880"/>
            <a:chOff x="1553575" y="5290691"/>
            <a:chExt cx="2995202" cy="966590"/>
          </a:xfrm>
        </p:grpSpPr>
        <p:sp>
          <p:nvSpPr>
            <p:cNvPr id="45" name="Text Placeholder 5"/>
            <p:cNvSpPr txBox="1">
              <a:spLocks/>
            </p:cNvSpPr>
            <p:nvPr/>
          </p:nvSpPr>
          <p:spPr>
            <a:xfrm>
              <a:off x="1570540" y="5307539"/>
              <a:ext cx="2978237"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600" dirty="0"/>
                <a:t>Any external distribution or publications of this work must go through NASA export control. Contact Amanda</a:t>
              </a:r>
            </a:p>
          </p:txBody>
        </p:sp>
        <p:sp>
          <p:nvSpPr>
            <p:cNvPr id="46" name="Rounded Rectangle 45"/>
            <p:cNvSpPr/>
            <p:nvPr/>
          </p:nvSpPr>
          <p:spPr>
            <a:xfrm>
              <a:off x="1553575" y="5290691"/>
              <a:ext cx="2937536" cy="88388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6329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l="791" t="5673" r="960" b="55319"/>
          <a:stretch/>
        </p:blipFill>
        <p:spPr>
          <a:xfrm rot="16200000">
            <a:off x="7715250" y="2381247"/>
            <a:ext cx="6858002" cy="209550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Deliverables: Poster</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6" name="Text Placeholder 5"/>
          <p:cNvSpPr txBox="1">
            <a:spLocks/>
          </p:cNvSpPr>
          <p:nvPr/>
        </p:nvSpPr>
        <p:spPr>
          <a:xfrm>
            <a:off x="322120" y="1240320"/>
            <a:ext cx="7575271" cy="275794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solidFill>
                  <a:srgbClr val="0061AA"/>
                </a:solidFill>
              </a:rPr>
              <a:t>What it is: </a:t>
            </a:r>
            <a:r>
              <a:rPr lang="en-US" sz="1800" dirty="0"/>
              <a:t>The poster is a visual demonstration of your project. It should layout the important aspects of your project in an appealing and easy to understand manner.</a:t>
            </a:r>
          </a:p>
          <a:p>
            <a:pPr marL="285750" indent="-285750">
              <a:spcBef>
                <a:spcPts val="0"/>
              </a:spcBef>
              <a:spcAft>
                <a:spcPts val="600"/>
              </a:spcAft>
              <a:buClr>
                <a:srgbClr val="EF282F"/>
              </a:buClr>
              <a:buFont typeface="Webdings" panose="05030102010509060703" pitchFamily="18" charset="2"/>
              <a:buChar char="4"/>
            </a:pPr>
            <a:r>
              <a:rPr lang="en-US" sz="1800" dirty="0">
                <a:solidFill>
                  <a:srgbClr val="0061AA"/>
                </a:solidFill>
              </a:rPr>
              <a:t>Why it matters: </a:t>
            </a:r>
          </a:p>
          <a:p>
            <a:pPr marL="742950" lvl="1" indent="-285750">
              <a:spcBef>
                <a:spcPts val="0"/>
              </a:spcBef>
              <a:spcAft>
                <a:spcPts val="600"/>
              </a:spcAft>
              <a:buClr>
                <a:srgbClr val="EF282F"/>
              </a:buClr>
              <a:buFont typeface="Arial" panose="020B0604020202020204" pitchFamily="34" charset="0"/>
              <a:buChar char="•"/>
            </a:pPr>
            <a:r>
              <a:rPr lang="en-US" sz="1800" dirty="0"/>
              <a:t>Posters are commonly presented at node close out events.</a:t>
            </a:r>
          </a:p>
          <a:p>
            <a:pPr marL="742950" lvl="1" indent="-285750">
              <a:spcBef>
                <a:spcPts val="0"/>
              </a:spcBef>
              <a:spcAft>
                <a:spcPts val="600"/>
              </a:spcAft>
              <a:buClr>
                <a:srgbClr val="EF282F"/>
              </a:buClr>
              <a:buFont typeface="Arial" panose="020B0604020202020204" pitchFamily="34" charset="0"/>
              <a:buChar char="•"/>
            </a:pPr>
            <a:r>
              <a:rPr lang="en-US" sz="1800" dirty="0"/>
              <a:t>Poster presentations at conferences and recruiting are extremely common within DEVELOP. </a:t>
            </a:r>
          </a:p>
          <a:p>
            <a:pPr marL="742950" lvl="1" indent="-285750">
              <a:spcBef>
                <a:spcPts val="0"/>
              </a:spcBef>
              <a:spcAft>
                <a:spcPts val="600"/>
              </a:spcAft>
              <a:buClr>
                <a:srgbClr val="EF282F"/>
              </a:buClr>
              <a:buFont typeface="Arial" panose="020B0604020202020204" pitchFamily="34" charset="0"/>
              <a:buChar char="•"/>
            </a:pPr>
            <a:r>
              <a:rPr lang="en-US" sz="1800" dirty="0"/>
              <a:t>This deliverable will be shared with project partners.</a:t>
            </a:r>
          </a:p>
          <a:p>
            <a:pPr marL="742950" lvl="1" indent="-285750">
              <a:spcBef>
                <a:spcPts val="0"/>
              </a:spcBef>
              <a:spcAft>
                <a:spcPts val="600"/>
              </a:spcAft>
              <a:buClr>
                <a:srgbClr val="EF282F"/>
              </a:buClr>
              <a:buFont typeface="Arial" panose="020B0604020202020204" pitchFamily="34" charset="0"/>
              <a:buChar char="•"/>
            </a:pPr>
            <a:r>
              <a:rPr lang="en-US" sz="1800" dirty="0"/>
              <a:t>Posters are put on the website for perpetuity.</a:t>
            </a:r>
          </a:p>
        </p:txBody>
      </p:sp>
      <p:sp>
        <p:nvSpPr>
          <p:cNvPr id="47" name="Text Placeholder 5"/>
          <p:cNvSpPr txBox="1">
            <a:spLocks/>
          </p:cNvSpPr>
          <p:nvPr/>
        </p:nvSpPr>
        <p:spPr>
          <a:xfrm>
            <a:off x="324935" y="3945946"/>
            <a:ext cx="7603654" cy="21231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solidFill>
                  <a:srgbClr val="0061AA"/>
                </a:solidFill>
              </a:rPr>
              <a:t>How to make it work for you: </a:t>
            </a:r>
          </a:p>
          <a:p>
            <a:pPr marL="742950" lvl="1" indent="-285750">
              <a:spcBef>
                <a:spcPts val="0"/>
              </a:spcBef>
              <a:spcAft>
                <a:spcPts val="600"/>
              </a:spcAft>
              <a:buClr>
                <a:srgbClr val="EF282F"/>
              </a:buClr>
              <a:buFont typeface="Arial" panose="020B0604020202020204" pitchFamily="34" charset="0"/>
              <a:buChar char="•"/>
            </a:pPr>
            <a:r>
              <a:rPr lang="en-US" sz="1800" dirty="0"/>
              <a:t>Content is often the same/similar to the presentation content – save yourself some time and reuse!</a:t>
            </a:r>
          </a:p>
          <a:p>
            <a:pPr marL="742950" lvl="1" indent="-285750">
              <a:spcBef>
                <a:spcPts val="0"/>
              </a:spcBef>
              <a:spcAft>
                <a:spcPts val="600"/>
              </a:spcAft>
              <a:buClr>
                <a:srgbClr val="EF282F"/>
              </a:buClr>
              <a:buFont typeface="Arial" panose="020B0604020202020204" pitchFamily="34" charset="0"/>
              <a:buChar char="•"/>
            </a:pPr>
            <a:r>
              <a:rPr lang="en-US" sz="1800" dirty="0"/>
              <a:t>Effectively communicating your project visually can be hard, use the opportunity to create your poster to build your design skills.</a:t>
            </a:r>
          </a:p>
          <a:p>
            <a:pPr marL="742950" lvl="1" indent="-285750">
              <a:spcBef>
                <a:spcPts val="0"/>
              </a:spcBef>
              <a:spcAft>
                <a:spcPts val="600"/>
              </a:spcAft>
              <a:buClr>
                <a:srgbClr val="EF282F"/>
              </a:buClr>
              <a:buFont typeface="Arial" panose="020B0604020202020204" pitchFamily="34" charset="0"/>
              <a:buChar char="•"/>
            </a:pPr>
            <a:r>
              <a:rPr lang="en-US" sz="1800" dirty="0"/>
              <a:t>Presenting your work at a conference is an excellent opportunity to engage with the scientific community and a strong poster is key.</a:t>
            </a:r>
          </a:p>
        </p:txBody>
      </p:sp>
      <p:grpSp>
        <p:nvGrpSpPr>
          <p:cNvPr id="48" name="Group 47"/>
          <p:cNvGrpSpPr/>
          <p:nvPr/>
        </p:nvGrpSpPr>
        <p:grpSpPr>
          <a:xfrm>
            <a:off x="7928589" y="4632960"/>
            <a:ext cx="1990052" cy="2083161"/>
            <a:chOff x="1553575" y="5290691"/>
            <a:chExt cx="2995202" cy="691486"/>
          </a:xfrm>
        </p:grpSpPr>
        <p:sp>
          <p:nvSpPr>
            <p:cNvPr id="49" name="Text Placeholder 5"/>
            <p:cNvSpPr txBox="1">
              <a:spLocks/>
            </p:cNvSpPr>
            <p:nvPr/>
          </p:nvSpPr>
          <p:spPr>
            <a:xfrm>
              <a:off x="1570540" y="5307539"/>
              <a:ext cx="2978237" cy="6746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600" dirty="0"/>
                <a:t>The templates give some potential layout options, but you are free to move things around to fit your project!</a:t>
              </a:r>
            </a:p>
          </p:txBody>
        </p:sp>
        <p:sp>
          <p:nvSpPr>
            <p:cNvPr id="50" name="Rounded Rectangle 49"/>
            <p:cNvSpPr/>
            <p:nvPr/>
          </p:nvSpPr>
          <p:spPr>
            <a:xfrm>
              <a:off x="1553575" y="5290691"/>
              <a:ext cx="2937536" cy="691486"/>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 name="Picture 5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276921">
            <a:off x="8239587" y="293523"/>
            <a:ext cx="1554515" cy="2071391"/>
          </a:xfrm>
          <a:prstGeom prst="rect">
            <a:avLst/>
          </a:prstGeom>
          <a:ln>
            <a:noFill/>
          </a:ln>
          <a:effectLst>
            <a:outerShdw blurRad="292100" dist="139700" dir="2700000" algn="tl" rotWithShape="0">
              <a:srgbClr val="333333">
                <a:alpha val="65000"/>
              </a:srgbClr>
            </a:outerShdw>
          </a:effectLst>
        </p:spPr>
      </p:pic>
      <p:pic>
        <p:nvPicPr>
          <p:cNvPr id="52" name="Picture 2" descr="2016 DEVELOP Poster Ex2.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371253">
            <a:off x="7940244" y="2087966"/>
            <a:ext cx="1710595" cy="22793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3" name="Rectangle 52"/>
          <p:cNvSpPr/>
          <p:nvPr/>
        </p:nvSpPr>
        <p:spPr>
          <a:xfrm>
            <a:off x="272113" y="6395974"/>
            <a:ext cx="11516678" cy="338554"/>
          </a:xfrm>
          <a:prstGeom prst="rect">
            <a:avLst/>
          </a:prstGeom>
        </p:spPr>
        <p:txBody>
          <a:bodyPr wrap="square">
            <a:spAutoFit/>
          </a:bodyPr>
          <a:lstStyle/>
          <a:p>
            <a:pPr lvl="0"/>
            <a:r>
              <a:rPr lang="en-US" sz="1600" dirty="0">
                <a:solidFill>
                  <a:srgbClr val="EF282F"/>
                </a:solidFill>
                <a:latin typeface="Century Gothic" panose="020B0502020202020204" pitchFamily="34" charset="0"/>
              </a:rPr>
              <a:t>Poster: </a:t>
            </a:r>
            <a:r>
              <a:rPr lang="en-US" sz="1400" dirty="0">
                <a:solidFill>
                  <a:schemeClr val="bg1"/>
                </a:solidFill>
                <a:latin typeface="Century Gothic" panose="020B0502020202020204" pitchFamily="34" charset="0"/>
                <a:hlinkClick r:id="rId6"/>
              </a:rPr>
              <a:t>http://www.devpedia.developexchange.com/dp/index.php?title=Poster</a:t>
            </a:r>
            <a:endParaRPr lang="en-US" sz="1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716927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97476" y="-56287"/>
            <a:ext cx="2069123"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Deliverables: Presentation</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5" name="Text Placeholder 5"/>
          <p:cNvSpPr txBox="1">
            <a:spLocks/>
          </p:cNvSpPr>
          <p:nvPr/>
        </p:nvSpPr>
        <p:spPr>
          <a:xfrm>
            <a:off x="254695" y="1213425"/>
            <a:ext cx="9642285" cy="28988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solidFill>
                  <a:srgbClr val="0061AA"/>
                </a:solidFill>
              </a:rPr>
              <a:t>What it is: </a:t>
            </a:r>
            <a:r>
              <a:rPr lang="en-US" sz="1800" dirty="0"/>
              <a:t>The presentation is the “story” of your project laid out in a slide by slide progression. It should speak to all aspects of your project.</a:t>
            </a:r>
          </a:p>
          <a:p>
            <a:pPr marL="285750" indent="-285750">
              <a:spcBef>
                <a:spcPts val="0"/>
              </a:spcBef>
              <a:spcAft>
                <a:spcPts val="600"/>
              </a:spcAft>
              <a:buClr>
                <a:srgbClr val="EF282F"/>
              </a:buClr>
              <a:buFont typeface="Webdings" panose="05030102010509060703" pitchFamily="18" charset="2"/>
              <a:buChar char="4"/>
            </a:pPr>
            <a:r>
              <a:rPr lang="en-US" sz="1800" dirty="0">
                <a:solidFill>
                  <a:srgbClr val="0061AA"/>
                </a:solidFill>
              </a:rPr>
              <a:t>Why it matters: </a:t>
            </a:r>
          </a:p>
          <a:p>
            <a:pPr marL="742950" lvl="1" indent="-285750">
              <a:spcBef>
                <a:spcPts val="0"/>
              </a:spcBef>
              <a:spcAft>
                <a:spcPts val="600"/>
              </a:spcAft>
              <a:buClr>
                <a:srgbClr val="EF282F"/>
              </a:buClr>
              <a:buFont typeface="Arial" panose="020B0604020202020204" pitchFamily="34" charset="0"/>
              <a:buChar char="•"/>
            </a:pPr>
            <a:r>
              <a:rPr lang="en-US" sz="1600" dirty="0"/>
              <a:t>Presentation skills are fundamental to effective communication of science.</a:t>
            </a:r>
          </a:p>
          <a:p>
            <a:pPr marL="742950" lvl="1" indent="-285750">
              <a:spcBef>
                <a:spcPts val="0"/>
              </a:spcBef>
              <a:spcAft>
                <a:spcPts val="600"/>
              </a:spcAft>
              <a:buClr>
                <a:srgbClr val="EF282F"/>
              </a:buClr>
              <a:buFont typeface="Arial" panose="020B0604020202020204" pitchFamily="34" charset="0"/>
              <a:buChar char="•"/>
            </a:pPr>
            <a:r>
              <a:rPr lang="en-US" sz="1600" dirty="0"/>
              <a:t>Presentations are commonly presented at the end-of-term node close outs.</a:t>
            </a:r>
          </a:p>
          <a:p>
            <a:pPr marL="742950" lvl="1" indent="-285750">
              <a:spcBef>
                <a:spcPts val="0"/>
              </a:spcBef>
              <a:spcAft>
                <a:spcPts val="600"/>
              </a:spcAft>
              <a:buClr>
                <a:srgbClr val="EF282F"/>
              </a:buClr>
              <a:buFont typeface="Arial" panose="020B0604020202020204" pitchFamily="34" charset="0"/>
              <a:buChar char="•"/>
            </a:pPr>
            <a:r>
              <a:rPr lang="en-US" sz="1600" dirty="0"/>
              <a:t>Content from presentations are often repackaged for recruiting presentations, conference presentations to inform potential partners and participants.</a:t>
            </a:r>
          </a:p>
          <a:p>
            <a:pPr marL="742950" lvl="1" indent="-285750">
              <a:spcBef>
                <a:spcPts val="0"/>
              </a:spcBef>
              <a:spcAft>
                <a:spcPts val="600"/>
              </a:spcAft>
              <a:buClr>
                <a:srgbClr val="EF282F"/>
              </a:buClr>
              <a:buFont typeface="Arial" panose="020B0604020202020204" pitchFamily="34" charset="0"/>
              <a:buChar char="•"/>
            </a:pPr>
            <a:r>
              <a:rPr lang="en-US" sz="1600" dirty="0"/>
              <a:t>This deliverable will be shared with project partners.</a:t>
            </a:r>
          </a:p>
          <a:p>
            <a:pPr marL="742950" lvl="1" indent="-285750">
              <a:spcBef>
                <a:spcPts val="0"/>
              </a:spcBef>
              <a:spcAft>
                <a:spcPts val="600"/>
              </a:spcAft>
              <a:buClr>
                <a:srgbClr val="EF282F"/>
              </a:buClr>
              <a:buFont typeface="Arial" panose="020B0604020202020204" pitchFamily="34" charset="0"/>
              <a:buChar char="•"/>
            </a:pPr>
            <a:r>
              <a:rPr lang="en-US" sz="1600" dirty="0"/>
              <a:t>Presentations are used to report to NASA HQ in ASP Program Reviews and SMD Monthly Status Reviews.</a:t>
            </a:r>
          </a:p>
          <a:p>
            <a:pPr marL="742950" lvl="1" indent="-285750">
              <a:spcBef>
                <a:spcPts val="0"/>
              </a:spcBef>
              <a:spcAft>
                <a:spcPts val="600"/>
              </a:spcAft>
              <a:buClr>
                <a:srgbClr val="EF282F"/>
              </a:buClr>
              <a:buFont typeface="Arial" panose="020B0604020202020204" pitchFamily="34" charset="0"/>
              <a:buChar char="•"/>
            </a:pPr>
            <a:endParaRPr lang="en-US" sz="1800" dirty="0"/>
          </a:p>
        </p:txBody>
      </p:sp>
      <p:sp>
        <p:nvSpPr>
          <p:cNvPr id="46" name="Text Placeholder 5"/>
          <p:cNvSpPr txBox="1">
            <a:spLocks/>
          </p:cNvSpPr>
          <p:nvPr/>
        </p:nvSpPr>
        <p:spPr>
          <a:xfrm>
            <a:off x="243691" y="3999730"/>
            <a:ext cx="6515697" cy="21231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solidFill>
                  <a:srgbClr val="0061AA"/>
                </a:solidFill>
              </a:rPr>
              <a:t>How to make it work for you: </a:t>
            </a:r>
          </a:p>
          <a:p>
            <a:pPr marL="742950" lvl="1" indent="-285750">
              <a:spcBef>
                <a:spcPts val="0"/>
              </a:spcBef>
              <a:spcAft>
                <a:spcPts val="600"/>
              </a:spcAft>
              <a:buClr>
                <a:srgbClr val="EF282F"/>
              </a:buClr>
              <a:buFont typeface="Arial" panose="020B0604020202020204" pitchFamily="34" charset="0"/>
              <a:buChar char="•"/>
            </a:pPr>
            <a:r>
              <a:rPr lang="en-US" sz="1600" dirty="0"/>
              <a:t>Presentation skills are critical – having good content to practice those skills helps!</a:t>
            </a:r>
          </a:p>
          <a:p>
            <a:pPr marL="742950" lvl="1" indent="-285750">
              <a:spcBef>
                <a:spcPts val="0"/>
              </a:spcBef>
              <a:spcAft>
                <a:spcPts val="600"/>
              </a:spcAft>
              <a:buClr>
                <a:srgbClr val="EF282F"/>
              </a:buClr>
              <a:buFont typeface="Arial" panose="020B0604020202020204" pitchFamily="34" charset="0"/>
              <a:buChar char="•"/>
            </a:pPr>
            <a:r>
              <a:rPr lang="en-US" sz="1600" dirty="0"/>
              <a:t>The ability to craft a good PowerPoint presentation is important. </a:t>
            </a:r>
            <a:r>
              <a:rPr lang="en-US" sz="1600" dirty="0" err="1"/>
              <a:t>Chartsmanship</a:t>
            </a:r>
            <a:r>
              <a:rPr lang="en-US" sz="1600" dirty="0"/>
              <a:t> counts!</a:t>
            </a:r>
          </a:p>
          <a:p>
            <a:pPr marL="742950" lvl="1" indent="-285750">
              <a:spcBef>
                <a:spcPts val="0"/>
              </a:spcBef>
              <a:spcAft>
                <a:spcPts val="600"/>
              </a:spcAft>
              <a:buClr>
                <a:srgbClr val="EF282F"/>
              </a:buClr>
              <a:buFont typeface="Arial" panose="020B0604020202020204" pitchFamily="34" charset="0"/>
              <a:buChar char="•"/>
            </a:pPr>
            <a:r>
              <a:rPr lang="en-US" sz="1600" dirty="0"/>
              <a:t>Content is often the same/similar to the poster content – save yourself some time and reuse!</a:t>
            </a:r>
          </a:p>
          <a:p>
            <a:pPr marL="742950" lvl="1" indent="-285750">
              <a:spcBef>
                <a:spcPts val="0"/>
              </a:spcBef>
              <a:spcAft>
                <a:spcPts val="600"/>
              </a:spcAft>
              <a:buClr>
                <a:srgbClr val="EF282F"/>
              </a:buClr>
              <a:buFont typeface="Arial" panose="020B0604020202020204" pitchFamily="34" charset="0"/>
              <a:buChar char="•"/>
            </a:pPr>
            <a:r>
              <a:rPr lang="en-US" sz="1600" dirty="0"/>
              <a:t>Presenting your work at a conference, in a classroom, or other events is fun and builds your skills and network.</a:t>
            </a:r>
          </a:p>
        </p:txBody>
      </p:sp>
      <p:grpSp>
        <p:nvGrpSpPr>
          <p:cNvPr id="47" name="Group 46"/>
          <p:cNvGrpSpPr/>
          <p:nvPr/>
        </p:nvGrpSpPr>
        <p:grpSpPr>
          <a:xfrm>
            <a:off x="6858000" y="3863788"/>
            <a:ext cx="3228472" cy="2532186"/>
            <a:chOff x="1553575" y="5290691"/>
            <a:chExt cx="2995202" cy="691486"/>
          </a:xfrm>
        </p:grpSpPr>
        <p:sp>
          <p:nvSpPr>
            <p:cNvPr id="48" name="Text Placeholder 5"/>
            <p:cNvSpPr txBox="1">
              <a:spLocks/>
            </p:cNvSpPr>
            <p:nvPr/>
          </p:nvSpPr>
          <p:spPr>
            <a:xfrm>
              <a:off x="1570540" y="5307539"/>
              <a:ext cx="2978237" cy="6746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600" dirty="0"/>
                <a:t>The template's layout is a guide, feel free to modify it to fit your project. A good practice is to have the presentation flow through the following: what was the problem, what did you do about it, and what is/will be the benefit and outcome?</a:t>
              </a:r>
            </a:p>
          </p:txBody>
        </p:sp>
        <p:sp>
          <p:nvSpPr>
            <p:cNvPr id="49" name="Rounded Rectangle 48"/>
            <p:cNvSpPr/>
            <p:nvPr/>
          </p:nvSpPr>
          <p:spPr>
            <a:xfrm>
              <a:off x="1553575" y="5290691"/>
              <a:ext cx="2937536" cy="691486"/>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Rectangle 49"/>
          <p:cNvSpPr/>
          <p:nvPr/>
        </p:nvSpPr>
        <p:spPr>
          <a:xfrm>
            <a:off x="254695" y="6395974"/>
            <a:ext cx="11516678" cy="338554"/>
          </a:xfrm>
          <a:prstGeom prst="rect">
            <a:avLst/>
          </a:prstGeom>
        </p:spPr>
        <p:txBody>
          <a:bodyPr wrap="square">
            <a:spAutoFit/>
          </a:bodyPr>
          <a:lstStyle/>
          <a:p>
            <a:pPr lvl="0"/>
            <a:r>
              <a:rPr lang="en-US" sz="1600" dirty="0">
                <a:solidFill>
                  <a:srgbClr val="EF282F"/>
                </a:solidFill>
                <a:latin typeface="Century Gothic" panose="020B0502020202020204" pitchFamily="34" charset="0"/>
              </a:rPr>
              <a:t>Presentation: </a:t>
            </a:r>
            <a:r>
              <a:rPr lang="en-US" sz="1400" dirty="0">
                <a:solidFill>
                  <a:schemeClr val="bg1"/>
                </a:solidFill>
                <a:latin typeface="Century Gothic" panose="020B0502020202020204" pitchFamily="34" charset="0"/>
                <a:hlinkClick r:id="rId4"/>
              </a:rPr>
              <a:t>http://www.devpedia.developexchange.com/dp/index.php?title=Presentation</a:t>
            </a:r>
            <a:endParaRPr lang="en-US" sz="1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5132508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TotalTime>
  <Words>5466</Words>
  <Application>Microsoft Office PowerPoint</Application>
  <PresentationFormat>Widescreen</PresentationFormat>
  <Paragraphs>506</Paragraphs>
  <Slides>36</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Century Gothic</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Childs, Lauren M. (LARC-E3)[DEVELOP]</dc:creator>
  <cp:lastModifiedBy>Clayton, Amanda L. (LARC-E3)[SSAI DEVELOP]</cp:lastModifiedBy>
  <cp:revision>51</cp:revision>
  <dcterms:created xsi:type="dcterms:W3CDTF">2019-01-24T15:36:39Z</dcterms:created>
  <dcterms:modified xsi:type="dcterms:W3CDTF">2019-01-25T23:25:16Z</dcterms:modified>
</cp:coreProperties>
</file>