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Webdings" panose="05030102010509060703" pitchFamily="18" charset="2"/>
      <p:regular r:id="rId4"/>
    </p:embeddedFont>
    <p:embeddedFont>
      <p:font typeface="Garamond" panose="02020404030301010803" pitchFamily="18" charset="0"/>
      <p:regular r:id="rId5"/>
      <p:bold r:id="rId6"/>
      <p:italic r:id="rId7"/>
      <p:boldItalic r:id="rId8"/>
    </p:embeddedFont>
    <p:embeddedFont>
      <p:font typeface="Century Gothic" panose="020B0502020202020204" pitchFamily="3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6418A1-DF2F-4361-BD6F-759B19852BFC}">
  <a:tblStyle styleId="{366418A1-DF2F-4361-BD6F-759B19852B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67" autoAdjust="0"/>
  </p:normalViewPr>
  <p:slideViewPr>
    <p:cSldViewPr snapToGrid="0">
      <p:cViewPr>
        <p:scale>
          <a:sx n="25" d="100"/>
          <a:sy n="25" d="100"/>
        </p:scale>
        <p:origin x="263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
        <p:cNvGrpSpPr/>
        <p:nvPr/>
      </p:nvGrpSpPr>
      <p:grpSpPr>
        <a:xfrm>
          <a:off x="0" y="0"/>
          <a:ext cx="0" cy="0"/>
          <a:chOff x="0" y="0"/>
          <a:chExt cx="0" cy="0"/>
        </a:xfrm>
      </p:grpSpPr>
      <p:sp>
        <p:nvSpPr>
          <p:cNvPr id="11" name="Google Shape;1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2" name="Google Shape;12;p1:notes"/>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a:stretch/>
        </p:blipFill>
        <p:spPr>
          <a:xfrm>
            <a:off x="275" y="0"/>
            <a:ext cx="27431451" cy="36575996"/>
          </a:xfrm>
          <a:prstGeom prst="rect">
            <a:avLst/>
          </a:prstGeom>
          <a:noFill/>
          <a:ln>
            <a:noFill/>
          </a:ln>
        </p:spPr>
      </p:pic>
      <p:sp>
        <p:nvSpPr>
          <p:cNvPr id="8" name="Google Shape;8;p2"/>
          <p:cNvSpPr txBox="1">
            <a:spLocks noGrp="1"/>
          </p:cNvSpPr>
          <p:nvPr>
            <p:ph type="body" idx="1"/>
          </p:nvPr>
        </p:nvSpPr>
        <p:spPr>
          <a:xfrm>
            <a:off x="914400" y="438150"/>
            <a:ext cx="17183101" cy="3383280"/>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0"/>
              </a:spcBef>
              <a:spcAft>
                <a:spcPts val="0"/>
              </a:spcAft>
              <a:buClr>
                <a:srgbClr val="2E8654"/>
              </a:buClr>
              <a:buSzPts val="6000"/>
              <a:buFont typeface="Arial"/>
              <a:buNone/>
              <a:defRPr sz="6000" b="1" i="0" u="none" strike="noStrike" cap="none">
                <a:solidFill>
                  <a:srgbClr val="2E8654"/>
                </a:solidFill>
                <a:latin typeface="Century Gothic"/>
                <a:ea typeface="Century Gothic"/>
                <a:cs typeface="Century Gothic"/>
                <a:sym typeface="Century Gothic"/>
              </a:defRPr>
            </a:lvl1pPr>
            <a:lvl2pPr marL="914400" marR="0" lvl="1" indent="-533400" algn="l" rtl="0">
              <a:lnSpc>
                <a:spcPct val="90000"/>
              </a:lnSpc>
              <a:spcBef>
                <a:spcPts val="1500"/>
              </a:spcBef>
              <a:spcAft>
                <a:spcPts val="0"/>
              </a:spcAft>
              <a:buClr>
                <a:schemeClr val="dk1"/>
              </a:buClr>
              <a:buSzPts val="4800"/>
              <a:buFont typeface="Arial"/>
              <a:buChar char="•"/>
              <a:defRPr sz="4800" b="0" i="0" u="none" strike="noStrike" cap="none">
                <a:solidFill>
                  <a:schemeClr val="dk1"/>
                </a:solidFill>
                <a:latin typeface="Garamond"/>
                <a:ea typeface="Garamond"/>
                <a:cs typeface="Garamond"/>
                <a:sym typeface="Garamond"/>
              </a:defRPr>
            </a:lvl2pPr>
            <a:lvl3pPr marL="1371600" marR="0" lvl="2" indent="-482600" algn="l" rtl="0">
              <a:lnSpc>
                <a:spcPct val="90000"/>
              </a:lnSpc>
              <a:spcBef>
                <a:spcPts val="1500"/>
              </a:spcBef>
              <a:spcAft>
                <a:spcPts val="0"/>
              </a:spcAft>
              <a:buClr>
                <a:schemeClr val="dk1"/>
              </a:buClr>
              <a:buSzPts val="4000"/>
              <a:buFont typeface="Arial"/>
              <a:buChar char="•"/>
              <a:defRPr sz="4000" b="0" i="0" u="none" strike="noStrike" cap="none">
                <a:solidFill>
                  <a:schemeClr val="dk1"/>
                </a:solidFill>
                <a:latin typeface="Garamond"/>
                <a:ea typeface="Garamond"/>
                <a:cs typeface="Garamond"/>
                <a:sym typeface="Garamond"/>
              </a:defRPr>
            </a:lvl3pPr>
            <a:lvl4pPr marL="1828800" marR="0" lvl="3"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4pPr>
            <a:lvl5pPr marL="2286000" marR="0" lvl="4" indent="-457200" algn="l" rtl="0">
              <a:lnSpc>
                <a:spcPct val="90000"/>
              </a:lnSpc>
              <a:spcBef>
                <a:spcPts val="1500"/>
              </a:spcBef>
              <a:spcAft>
                <a:spcPts val="0"/>
              </a:spcAft>
              <a:buClr>
                <a:schemeClr val="dk1"/>
              </a:buClr>
              <a:buSzPts val="3600"/>
              <a:buFont typeface="Arial"/>
              <a:buChar char="•"/>
              <a:defRPr sz="3600" b="0" i="0" u="none" strike="noStrike" cap="none">
                <a:solidFill>
                  <a:schemeClr val="dk1"/>
                </a:solidFill>
                <a:latin typeface="Garamond"/>
                <a:ea typeface="Garamond"/>
                <a:cs typeface="Garamond"/>
                <a:sym typeface="Garamond"/>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9" name="Google Shape;9;p2"/>
          <p:cNvSpPr txBox="1"/>
          <p:nvPr/>
        </p:nvSpPr>
        <p:spPr>
          <a:xfrm>
            <a:off x="3286898" y="35523894"/>
            <a:ext cx="23230702" cy="2139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90"/>
              <a:buFont typeface="Arial"/>
              <a:buNone/>
            </a:pPr>
            <a:r>
              <a:rPr lang="en-US" sz="790" b="0" i="1" u="none" strike="noStrike" cap="none">
                <a:solidFill>
                  <a:srgbClr val="A5A5A5"/>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790" b="0" i="1" u="none" strike="noStrike" cap="none">
              <a:solidFill>
                <a:srgbClr val="A5A5A5"/>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pos="16704">
          <p15:clr>
            <a:srgbClr val="FBAE40"/>
          </p15:clr>
        </p15:guide>
        <p15:guide id="2" pos="576">
          <p15:clr>
            <a:srgbClr val="FBAE40"/>
          </p15:clr>
        </p15:guide>
        <p15:guide id="3" pos="8640">
          <p15:clr>
            <a:srgbClr val="FBAE40"/>
          </p15:clr>
        </p15:guide>
        <p15:guide id="4" orient="horz" pos="264">
          <p15:clr>
            <a:srgbClr val="FBAE40"/>
          </p15:clr>
        </p15:guide>
        <p15:guide id="5" orient="horz" pos="22752">
          <p15:clr>
            <a:srgbClr val="FBAE40"/>
          </p15:clr>
        </p15:guide>
        <p15:guide id="6" orient="horz" pos="3240">
          <p15:clr>
            <a:srgbClr val="FBAE40"/>
          </p15:clr>
        </p15:guide>
        <p15:guide id="7" orient="horz" pos="21120">
          <p15:clr>
            <a:srgbClr val="FBAE40"/>
          </p15:clr>
        </p15:guide>
        <p15:guide id="8" orient="horz" pos="1872">
          <p15:clr>
            <a:srgbClr val="FBAE40"/>
          </p15:clr>
        </p15:guide>
        <p15:guide id="9" pos="1142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em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emf"/><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emf"/><Relationship Id="rId30"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
        <p:cNvGrpSpPr/>
        <p:nvPr/>
      </p:nvGrpSpPr>
      <p:grpSpPr>
        <a:xfrm>
          <a:off x="0" y="0"/>
          <a:ext cx="0" cy="0"/>
          <a:chOff x="0" y="0"/>
          <a:chExt cx="0" cy="0"/>
        </a:xfrm>
      </p:grpSpPr>
      <p:cxnSp>
        <p:nvCxnSpPr>
          <p:cNvPr id="146" name="Straight Arrow Connector 145"/>
          <p:cNvCxnSpPr>
            <a:stCxn id="66" idx="2"/>
            <a:endCxn id="68" idx="0"/>
          </p:cNvCxnSpPr>
          <p:nvPr/>
        </p:nvCxnSpPr>
        <p:spPr>
          <a:xfrm>
            <a:off x="18530400" y="7831503"/>
            <a:ext cx="2481974" cy="2165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4" name="Straight Arrow Connector 143"/>
          <p:cNvCxnSpPr>
            <a:stCxn id="66" idx="2"/>
            <a:endCxn id="63" idx="0"/>
          </p:cNvCxnSpPr>
          <p:nvPr/>
        </p:nvCxnSpPr>
        <p:spPr>
          <a:xfrm flipH="1">
            <a:off x="16049362" y="7831503"/>
            <a:ext cx="2481038" cy="2165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Google Shape;14;p3"/>
          <p:cNvSpPr txBox="1"/>
          <p:nvPr/>
        </p:nvSpPr>
        <p:spPr>
          <a:xfrm>
            <a:off x="14109192" y="12979277"/>
            <a:ext cx="11010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Results</a:t>
            </a:r>
            <a:endParaRPr sz="1400" b="0" i="0" u="none" strike="noStrike" cap="none">
              <a:solidFill>
                <a:srgbClr val="000000"/>
              </a:solidFill>
              <a:latin typeface="Arial"/>
              <a:ea typeface="Arial"/>
              <a:cs typeface="Arial"/>
              <a:sym typeface="Arial"/>
            </a:endParaRPr>
          </a:p>
        </p:txBody>
      </p:sp>
      <p:sp>
        <p:nvSpPr>
          <p:cNvPr id="15" name="Google Shape;15;p3"/>
          <p:cNvSpPr txBox="1"/>
          <p:nvPr/>
        </p:nvSpPr>
        <p:spPr>
          <a:xfrm>
            <a:off x="844538" y="32743081"/>
            <a:ext cx="10972800" cy="2513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F3F3F"/>
              </a:buClr>
              <a:buSzPts val="27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3F3F3F"/>
                </a:solidFill>
                <a:latin typeface="Garamond"/>
                <a:ea typeface="Garamond"/>
                <a:cs typeface="Garamond"/>
                <a:sym typeface="Garamond"/>
              </a:rPr>
              <a:t>Dr. Kenton Ross (NASA Langley Research Center)</a:t>
            </a:r>
            <a:endParaRPr sz="3000" b="0" i="0" u="none" strike="noStrike" cap="none">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rgbClr val="3F3F3F"/>
                </a:solidFill>
                <a:latin typeface="Garamond"/>
                <a:ea typeface="Garamond"/>
                <a:cs typeface="Garamond"/>
                <a:sym typeface="Garamond"/>
              </a:rPr>
              <a:t>Dr. Brian Killough (NASA Langley Research Center)</a:t>
            </a:r>
            <a:endParaRPr sz="3000" b="0" i="0" u="none" strike="noStrike" cap="none">
              <a:solidFill>
                <a:srgbClr val="3F3F3F"/>
              </a:solidFill>
              <a:latin typeface="Garamond"/>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endParaRPr sz="2700" b="0" i="0" u="none" strike="noStrike" cap="none">
              <a:solidFill>
                <a:srgbClr val="3F3F3F"/>
              </a:solidFill>
              <a:latin typeface="Garamond"/>
              <a:ea typeface="Garamond"/>
              <a:cs typeface="Garamond"/>
              <a:sym typeface="Garamond"/>
            </a:endParaRPr>
          </a:p>
          <a:p>
            <a:pPr marL="0" marR="0" lvl="0" indent="0" algn="l" rtl="0">
              <a:lnSpc>
                <a:spcPct val="90000"/>
              </a:lnSpc>
              <a:spcBef>
                <a:spcPts val="1800"/>
              </a:spcBef>
              <a:spcAft>
                <a:spcPts val="0"/>
              </a:spcAft>
              <a:buClr>
                <a:srgbClr val="3F3F3F"/>
              </a:buClr>
              <a:buSzPts val="2700"/>
              <a:buFont typeface="Arial"/>
              <a:buNone/>
            </a:pPr>
            <a:endParaRPr sz="2700" b="0" i="0" u="none" strike="noStrike" cap="none">
              <a:solidFill>
                <a:srgbClr val="3F3F3F"/>
              </a:solidFill>
              <a:latin typeface="Garamond"/>
              <a:ea typeface="Garamond"/>
              <a:cs typeface="Garamond"/>
              <a:sym typeface="Garamond"/>
            </a:endParaRPr>
          </a:p>
          <a:p>
            <a:pPr marL="0" marR="0" lvl="0" indent="0" algn="l" rtl="0">
              <a:lnSpc>
                <a:spcPct val="90000"/>
              </a:lnSpc>
              <a:spcBef>
                <a:spcPts val="1800"/>
              </a:spcBef>
              <a:spcAft>
                <a:spcPts val="0"/>
              </a:spcAft>
              <a:buClr>
                <a:schemeClr val="dk1"/>
              </a:buClr>
              <a:buSzPts val="2700"/>
              <a:buFont typeface="Arial"/>
              <a:buNone/>
            </a:pPr>
            <a:endParaRPr sz="2700" b="0" i="0" u="none" strike="noStrike" cap="none">
              <a:solidFill>
                <a:srgbClr val="3F3F3F"/>
              </a:solidFill>
              <a:latin typeface="Garamond"/>
              <a:ea typeface="Garamond"/>
              <a:cs typeface="Garamond"/>
              <a:sym typeface="Garamond"/>
            </a:endParaRPr>
          </a:p>
        </p:txBody>
      </p:sp>
      <p:sp>
        <p:nvSpPr>
          <p:cNvPr id="16" name="Google Shape;16;p3"/>
          <p:cNvSpPr txBox="1"/>
          <p:nvPr/>
        </p:nvSpPr>
        <p:spPr>
          <a:xfrm>
            <a:off x="935195" y="24579011"/>
            <a:ext cx="10972800" cy="1631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800"/>
              </a:spcBef>
              <a:spcAft>
                <a:spcPts val="0"/>
              </a:spcAft>
              <a:buClr>
                <a:srgbClr val="3F3F3F"/>
              </a:buClr>
              <a:buSzPts val="27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
          <p:cNvSpPr txBox="1"/>
          <p:nvPr/>
        </p:nvSpPr>
        <p:spPr>
          <a:xfrm>
            <a:off x="841248" y="4579714"/>
            <a:ext cx="11516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Abstract</a:t>
            </a:r>
            <a:endParaRPr sz="1400" b="0" i="0" u="none" strike="noStrike" cap="none">
              <a:solidFill>
                <a:srgbClr val="000000"/>
              </a:solidFill>
              <a:latin typeface="Arial"/>
              <a:ea typeface="Arial"/>
              <a:cs typeface="Arial"/>
              <a:sym typeface="Arial"/>
            </a:endParaRPr>
          </a:p>
        </p:txBody>
      </p:sp>
      <p:sp>
        <p:nvSpPr>
          <p:cNvPr id="18" name="Google Shape;18;p3"/>
          <p:cNvSpPr txBox="1"/>
          <p:nvPr/>
        </p:nvSpPr>
        <p:spPr>
          <a:xfrm>
            <a:off x="844538" y="13539681"/>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p:txBody>
      </p:sp>
      <p:sp>
        <p:nvSpPr>
          <p:cNvPr id="19" name="Google Shape;19;p3"/>
          <p:cNvSpPr txBox="1"/>
          <p:nvPr/>
        </p:nvSpPr>
        <p:spPr>
          <a:xfrm>
            <a:off x="14109192" y="4579725"/>
            <a:ext cx="11407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Methodology</a:t>
            </a:r>
            <a:endParaRPr sz="1400" b="0" i="0" u="none" strike="noStrike" cap="none">
              <a:solidFill>
                <a:srgbClr val="000000"/>
              </a:solidFill>
              <a:latin typeface="Arial"/>
              <a:ea typeface="Arial"/>
              <a:cs typeface="Arial"/>
              <a:sym typeface="Arial"/>
            </a:endParaRPr>
          </a:p>
        </p:txBody>
      </p:sp>
      <p:sp>
        <p:nvSpPr>
          <p:cNvPr id="20" name="Google Shape;20;p3"/>
          <p:cNvSpPr txBox="1"/>
          <p:nvPr/>
        </p:nvSpPr>
        <p:spPr>
          <a:xfrm>
            <a:off x="841250" y="18921163"/>
            <a:ext cx="125433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Study Area</a:t>
            </a:r>
            <a:endParaRPr sz="1400" b="0" i="0" u="none" strike="noStrike" cap="none">
              <a:solidFill>
                <a:srgbClr val="000000"/>
              </a:solidFill>
              <a:latin typeface="Arial"/>
              <a:ea typeface="Arial"/>
              <a:cs typeface="Arial"/>
              <a:sym typeface="Arial"/>
            </a:endParaRPr>
          </a:p>
        </p:txBody>
      </p:sp>
      <p:sp>
        <p:nvSpPr>
          <p:cNvPr id="21" name="Google Shape;21;p3"/>
          <p:cNvSpPr txBox="1"/>
          <p:nvPr/>
        </p:nvSpPr>
        <p:spPr>
          <a:xfrm>
            <a:off x="844532" y="26009838"/>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Earth Observations Used</a:t>
            </a:r>
            <a:endParaRPr sz="1400" b="0" i="0" u="none" strike="noStrike" cap="none">
              <a:solidFill>
                <a:srgbClr val="000000"/>
              </a:solidFill>
              <a:latin typeface="Arial"/>
              <a:ea typeface="Arial"/>
              <a:cs typeface="Arial"/>
              <a:sym typeface="Arial"/>
            </a:endParaRPr>
          </a:p>
        </p:txBody>
      </p:sp>
      <p:sp>
        <p:nvSpPr>
          <p:cNvPr id="22" name="Google Shape;22;p3"/>
          <p:cNvSpPr txBox="1"/>
          <p:nvPr/>
        </p:nvSpPr>
        <p:spPr>
          <a:xfrm>
            <a:off x="844538" y="32307125"/>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23" name="Google Shape;23;p3"/>
          <p:cNvSpPr txBox="1"/>
          <p:nvPr/>
        </p:nvSpPr>
        <p:spPr>
          <a:xfrm>
            <a:off x="841248" y="11255805"/>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Project Partners</a:t>
            </a:r>
            <a:endParaRPr sz="1400" b="0" i="0" u="none" strike="noStrike" cap="none">
              <a:solidFill>
                <a:srgbClr val="000000"/>
              </a:solidFill>
              <a:latin typeface="Arial"/>
              <a:ea typeface="Arial"/>
              <a:cs typeface="Arial"/>
              <a:sym typeface="Arial"/>
            </a:endParaRPr>
          </a:p>
        </p:txBody>
      </p:sp>
      <p:sp>
        <p:nvSpPr>
          <p:cNvPr id="24" name="Google Shape;24;p3"/>
          <p:cNvSpPr txBox="1"/>
          <p:nvPr/>
        </p:nvSpPr>
        <p:spPr>
          <a:xfrm>
            <a:off x="844538" y="28389841"/>
            <a:ext cx="4542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Team Members</a:t>
            </a:r>
            <a:endParaRPr sz="1400" b="0" i="0" u="none" strike="noStrike" cap="none">
              <a:solidFill>
                <a:srgbClr val="000000"/>
              </a:solidFill>
              <a:latin typeface="Arial"/>
              <a:ea typeface="Arial"/>
              <a:cs typeface="Arial"/>
              <a:sym typeface="Arial"/>
            </a:endParaRPr>
          </a:p>
        </p:txBody>
      </p:sp>
      <p:sp>
        <p:nvSpPr>
          <p:cNvPr id="25" name="Google Shape;25;p3"/>
          <p:cNvSpPr txBox="1"/>
          <p:nvPr/>
        </p:nvSpPr>
        <p:spPr>
          <a:xfrm>
            <a:off x="14109192" y="29355997"/>
            <a:ext cx="8229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2E8654"/>
                </a:solidFill>
                <a:latin typeface="Century Gothic"/>
                <a:ea typeface="Century Gothic"/>
                <a:cs typeface="Century Gothic"/>
                <a:sym typeface="Century Gothic"/>
              </a:rPr>
              <a:t>Conclusions</a:t>
            </a:r>
            <a:endParaRPr sz="1400" b="0" i="0" u="none" strike="noStrike" cap="none">
              <a:solidFill>
                <a:srgbClr val="000000"/>
              </a:solidFill>
              <a:latin typeface="Arial"/>
              <a:ea typeface="Arial"/>
              <a:cs typeface="Arial"/>
              <a:sym typeface="Arial"/>
            </a:endParaRPr>
          </a:p>
        </p:txBody>
      </p:sp>
      <p:sp>
        <p:nvSpPr>
          <p:cNvPr id="26" name="Google Shape;26;p3"/>
          <p:cNvSpPr txBox="1"/>
          <p:nvPr/>
        </p:nvSpPr>
        <p:spPr>
          <a:xfrm>
            <a:off x="844550" y="5022675"/>
            <a:ext cx="12773400" cy="40050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1800"/>
              </a:spcBef>
              <a:spcAft>
                <a:spcPts val="0"/>
              </a:spcAft>
              <a:buClr>
                <a:schemeClr val="dk1"/>
              </a:buClr>
              <a:buSzPts val="1100"/>
              <a:buFont typeface="Arial"/>
              <a:buNone/>
            </a:pPr>
            <a:r>
              <a:rPr lang="en-US" sz="2400" b="0" i="0" u="none" strike="noStrike" cap="none" dirty="0">
                <a:solidFill>
                  <a:schemeClr val="dk1"/>
                </a:solidFill>
                <a:latin typeface="Garamond"/>
                <a:ea typeface="Garamond"/>
                <a:cs typeface="Garamond"/>
                <a:sym typeface="Garamond"/>
              </a:rPr>
              <a:t>Colombia contains a variety of endemic species, making it one of the most biodiverse regions in the world. Due to a recent peace treaty between the Revolutionary Armed Forces of Colombia (FARC) and the Colombian government, Colombia’s rainforest has become more vulnerable to illegal deforestation. This is especially true within the department of Caquetá, located in the southwestern portion of the country. With satellite data becoming more widely available, the Committee on Earth Observation Satellites (CEOS), working directly with the Colombian Institute of Hydrology, Meteorology, and Environmental Studies (IDEAM), has developed the Colombian Data Cube. Using compiled images from Landsat 7 Enhanced Thematic Mapper (ETM+), Landsat 8 Operational Land Imager (OLI), Advanced Land Observing Satellite (ALOS), and Sentinel-1 Synthetic Aperture Radar (SAR) the Colombian Data Cube allows for access to analysis ready satellite imagery without large downloads or processing requirements. The NASA DEVELOP team, working alongside with the University of Andes and IDEAM, aimed to utilize the Colombia Data Cube by refining land change algorithms and vegetation indices to validate field data provided by IDEAM, as well as optimizing their respective interfaces. The results of this project will be useful to IDEAM’s mission to help monitor deforestation hotspots and assist their government with developing strategies to combat deforestation. Additionally, the University of Andes can use this project as an educational tool to teach students about the Colombian Data Cube and its many applications, including deforestation. This project will also be valuable as a case study for other countries looking to develop the Open Data Cube and apply important NASA data to local issues.</a:t>
            </a:r>
            <a:endParaRPr sz="2400" b="0" i="0" u="none" strike="noStrike" cap="none" dirty="0">
              <a:solidFill>
                <a:schemeClr val="dk1"/>
              </a:solidFill>
              <a:latin typeface="Garamond"/>
              <a:ea typeface="Garamond"/>
              <a:cs typeface="Garamond"/>
              <a:sym typeface="Garamond"/>
            </a:endParaRPr>
          </a:p>
          <a:p>
            <a:pPr marL="0" marR="0" lvl="0" indent="0" algn="just" rtl="0">
              <a:lnSpc>
                <a:spcPct val="90000"/>
              </a:lnSpc>
              <a:spcBef>
                <a:spcPts val="1800"/>
              </a:spcBef>
              <a:spcAft>
                <a:spcPts val="0"/>
              </a:spcAft>
              <a:buClr>
                <a:srgbClr val="3F3F3F"/>
              </a:buClr>
              <a:buSzPts val="2700"/>
              <a:buFont typeface="Arial"/>
              <a:buNone/>
            </a:pPr>
            <a:endParaRPr sz="2400" b="0" i="0" u="none" strike="noStrike" cap="none" dirty="0">
              <a:solidFill>
                <a:srgbClr val="000000"/>
              </a:solidFill>
              <a:latin typeface="Garamond"/>
              <a:ea typeface="Garamond"/>
              <a:cs typeface="Garamond"/>
              <a:sym typeface="Garamond"/>
            </a:endParaRPr>
          </a:p>
        </p:txBody>
      </p:sp>
      <p:sp>
        <p:nvSpPr>
          <p:cNvPr id="27" name="Google Shape;27;p3"/>
          <p:cNvSpPr txBox="1"/>
          <p:nvPr/>
        </p:nvSpPr>
        <p:spPr>
          <a:xfrm>
            <a:off x="16042650" y="34696400"/>
            <a:ext cx="10474800" cy="812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Virginia-Langley | Summer 2018</a:t>
            </a:r>
            <a:endParaRPr sz="4000" b="0" i="0" u="none" strike="noStrike" cap="none">
              <a:solidFill>
                <a:schemeClr val="lt1"/>
              </a:solidFill>
              <a:latin typeface="Century Gothic"/>
              <a:ea typeface="Century Gothic"/>
              <a:cs typeface="Century Gothic"/>
              <a:sym typeface="Century Gothic"/>
            </a:endParaRPr>
          </a:p>
        </p:txBody>
      </p:sp>
      <p:sp>
        <p:nvSpPr>
          <p:cNvPr id="28" name="Google Shape;28;p3"/>
          <p:cNvSpPr txBox="1"/>
          <p:nvPr/>
        </p:nvSpPr>
        <p:spPr>
          <a:xfrm>
            <a:off x="3522133" y="34696400"/>
            <a:ext cx="11354452" cy="79586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Century Gothic"/>
                <a:ea typeface="Century Gothic"/>
                <a:cs typeface="Century Gothic"/>
                <a:sym typeface="Century Gothic"/>
              </a:rPr>
              <a:t>Colombia Ecological Forecasting</a:t>
            </a:r>
            <a:endParaRPr sz="4000" b="0" i="0" u="none" strike="noStrike" cap="none">
              <a:solidFill>
                <a:schemeClr val="lt1"/>
              </a:solidFill>
              <a:latin typeface="Century Gothic"/>
              <a:ea typeface="Century Gothic"/>
              <a:cs typeface="Century Gothic"/>
              <a:sym typeface="Century Gothic"/>
            </a:endParaRPr>
          </a:p>
        </p:txBody>
      </p:sp>
      <p:sp>
        <p:nvSpPr>
          <p:cNvPr id="29" name="Google Shape;29;p3"/>
          <p:cNvSpPr txBox="1">
            <a:spLocks noGrp="1"/>
          </p:cNvSpPr>
          <p:nvPr>
            <p:ph type="body" idx="1"/>
          </p:nvPr>
        </p:nvSpPr>
        <p:spPr>
          <a:xfrm>
            <a:off x="914400" y="419100"/>
            <a:ext cx="17221200" cy="3333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E8654"/>
              </a:buClr>
              <a:buSzPts val="6000"/>
              <a:buFont typeface="Arial"/>
              <a:buNone/>
            </a:pPr>
            <a:r>
              <a:rPr lang="en-US" sz="6000" b="1" i="0" u="none" strike="noStrike" cap="none">
                <a:solidFill>
                  <a:srgbClr val="2E8654"/>
                </a:solidFill>
                <a:latin typeface="Century Gothic"/>
                <a:ea typeface="Century Gothic"/>
                <a:cs typeface="Century Gothic"/>
                <a:sym typeface="Century Gothic"/>
              </a:rPr>
              <a:t>Testing the Effectiveness of the Open Data Cube on Augmenting Deforestation Analysis in Caquetá, Colombia</a:t>
            </a:r>
            <a:endParaRPr sz="6000" b="1" i="0" u="none" strike="noStrike" cap="none">
              <a:solidFill>
                <a:srgbClr val="2E8654"/>
              </a:solidFill>
              <a:latin typeface="Century Gothic"/>
              <a:ea typeface="Century Gothic"/>
              <a:cs typeface="Century Gothic"/>
              <a:sym typeface="Century Gothic"/>
            </a:endParaRPr>
          </a:p>
        </p:txBody>
      </p:sp>
      <p:sp>
        <p:nvSpPr>
          <p:cNvPr id="30" name="Google Shape;30;p3"/>
          <p:cNvSpPr txBox="1"/>
          <p:nvPr/>
        </p:nvSpPr>
        <p:spPr>
          <a:xfrm>
            <a:off x="14109192" y="30206934"/>
            <a:ext cx="10972800" cy="2940300"/>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90000"/>
              </a:lnSpc>
              <a:spcBef>
                <a:spcPts val="0"/>
              </a:spcBef>
              <a:spcAft>
                <a:spcPts val="0"/>
              </a:spcAft>
              <a:buClr>
                <a:srgbClr val="2E8654"/>
              </a:buClr>
              <a:buSzPts val="2700"/>
              <a:buFont typeface="Webdings" panose="05030102010509060703" pitchFamily="18" charset="2"/>
              <a:buChar char=""/>
            </a:pPr>
            <a:r>
              <a:rPr lang="en-US" sz="2700" b="0" i="0" u="none" strike="noStrike" cap="none" dirty="0">
                <a:solidFill>
                  <a:srgbClr val="3F3F3F"/>
                </a:solidFill>
                <a:latin typeface="Garamond"/>
                <a:ea typeface="Garamond"/>
                <a:cs typeface="Garamond"/>
                <a:sym typeface="Garamond"/>
              </a:rPr>
              <a:t>The Colombian Data Cube allowed for faster and more efficient analyses of satellite imagery.</a:t>
            </a:r>
            <a:endParaRPr sz="1400" b="0" i="0" u="none" strike="noStrike" cap="none" dirty="0">
              <a:solidFill>
                <a:srgbClr val="000000"/>
              </a:solidFill>
              <a:latin typeface="Arial"/>
              <a:ea typeface="Arial"/>
              <a:cs typeface="Arial"/>
              <a:sym typeface="Arial"/>
            </a:endParaRPr>
          </a:p>
          <a:p>
            <a:pPr marL="457200" marR="0" lvl="0" indent="-457200" algn="just" rtl="0">
              <a:lnSpc>
                <a:spcPct val="100000"/>
              </a:lnSpc>
              <a:spcBef>
                <a:spcPts val="1800"/>
              </a:spcBef>
              <a:spcAft>
                <a:spcPts val="0"/>
              </a:spcAft>
              <a:buClr>
                <a:srgbClr val="2E8654"/>
              </a:buClr>
              <a:buSzPts val="2700"/>
              <a:buFont typeface="Webdings" panose="05030102010509060703" pitchFamily="18" charset="2"/>
              <a:buChar char=""/>
            </a:pPr>
            <a:r>
              <a:rPr lang="en-US" sz="2700" b="0" i="0" u="none" strike="noStrike" cap="none" dirty="0">
                <a:solidFill>
                  <a:srgbClr val="3F3F3F"/>
                </a:solidFill>
                <a:latin typeface="Garamond"/>
                <a:ea typeface="Garamond"/>
                <a:cs typeface="Garamond"/>
                <a:sym typeface="Garamond"/>
              </a:rPr>
              <a:t>The NDVI STD, NDVI anomaly, and PyCCD were all able to detect areas of deforestation in Caquetá.</a:t>
            </a:r>
            <a:endParaRPr sz="2700" b="0" i="0" u="none" strike="noStrike" cap="none" dirty="0">
              <a:solidFill>
                <a:srgbClr val="3F3F3F"/>
              </a:solidFill>
              <a:latin typeface="Garamond"/>
              <a:ea typeface="Garamond"/>
              <a:cs typeface="Garamond"/>
              <a:sym typeface="Garamond"/>
            </a:endParaRPr>
          </a:p>
          <a:p>
            <a:pPr marL="457200" marR="0" lvl="0" indent="-457200" algn="just" rtl="0">
              <a:lnSpc>
                <a:spcPct val="100000"/>
              </a:lnSpc>
              <a:spcBef>
                <a:spcPts val="1800"/>
              </a:spcBef>
              <a:spcAft>
                <a:spcPts val="0"/>
              </a:spcAft>
              <a:buClr>
                <a:srgbClr val="2E8654"/>
              </a:buClr>
              <a:buSzPts val="2700"/>
              <a:buFont typeface="Webdings" panose="05030102010509060703" pitchFamily="18" charset="2"/>
              <a:buChar char=""/>
            </a:pPr>
            <a:r>
              <a:rPr lang="en-US" sz="2700" b="0" i="0" u="none" strike="noStrike" cap="none" dirty="0">
                <a:solidFill>
                  <a:srgbClr val="3F3F3F"/>
                </a:solidFill>
                <a:latin typeface="Garamond"/>
                <a:ea typeface="Garamond"/>
                <a:cs typeface="Garamond"/>
                <a:sym typeface="Garamond"/>
              </a:rPr>
              <a:t>NDVI STD had the highest accuracy of the algorithms tested and was the most efficient algorithm in terms of processing time and results generated.</a:t>
            </a:r>
            <a:endParaRPr sz="2700" b="0" i="0" u="none" strike="noStrike" cap="none" dirty="0">
              <a:solidFill>
                <a:srgbClr val="3F3F3F"/>
              </a:solidFill>
              <a:latin typeface="Garamond"/>
              <a:ea typeface="Garamond"/>
              <a:cs typeface="Garamond"/>
              <a:sym typeface="Garamond"/>
            </a:endParaRPr>
          </a:p>
          <a:p>
            <a:pPr marL="457200" marR="0" lvl="0" indent="-457200" algn="just" rtl="0">
              <a:lnSpc>
                <a:spcPct val="100000"/>
              </a:lnSpc>
              <a:spcBef>
                <a:spcPts val="1800"/>
              </a:spcBef>
              <a:spcAft>
                <a:spcPts val="0"/>
              </a:spcAft>
              <a:buClr>
                <a:srgbClr val="2E8654"/>
              </a:buClr>
              <a:buSzPts val="2700"/>
              <a:buFont typeface="Webdings" panose="05030102010509060703" pitchFamily="18" charset="2"/>
              <a:buChar char=""/>
            </a:pPr>
            <a:r>
              <a:rPr lang="en-US" sz="2700" b="0" i="0" u="none" strike="noStrike" cap="none" dirty="0">
                <a:solidFill>
                  <a:srgbClr val="3F3F3F"/>
                </a:solidFill>
                <a:latin typeface="Garamond"/>
                <a:ea typeface="Garamond"/>
                <a:cs typeface="Garamond"/>
                <a:sym typeface="Garamond"/>
              </a:rPr>
              <a:t>High percentages of cloud cover within the study region of Caquetá created issues with region wide analysis and results. </a:t>
            </a:r>
            <a:endParaRPr sz="2700" b="0" i="0" u="none" strike="noStrike" cap="none" dirty="0">
              <a:solidFill>
                <a:srgbClr val="3F3F3F"/>
              </a:solidFill>
              <a:latin typeface="Garamond"/>
              <a:ea typeface="Garamond"/>
              <a:cs typeface="Garamond"/>
              <a:sym typeface="Garamond"/>
            </a:endParaRPr>
          </a:p>
        </p:txBody>
      </p:sp>
      <p:sp>
        <p:nvSpPr>
          <p:cNvPr id="31" name="Google Shape;31;p3"/>
          <p:cNvSpPr txBox="1"/>
          <p:nvPr/>
        </p:nvSpPr>
        <p:spPr>
          <a:xfrm>
            <a:off x="841254" y="14291413"/>
            <a:ext cx="12344400" cy="4520107"/>
          </a:xfrm>
          <a:prstGeom prst="rect">
            <a:avLst/>
          </a:prstGeom>
          <a:noFill/>
          <a:ln>
            <a:noFill/>
          </a:ln>
        </p:spPr>
        <p:txBody>
          <a:bodyPr spcFirstLastPara="1" wrap="square" lIns="91425" tIns="45700" rIns="91425" bIns="45700" anchor="t" anchorCtr="0">
            <a:noAutofit/>
          </a:bodyPr>
          <a:lstStyle/>
          <a:p>
            <a:pPr marL="457200" marR="0" lvl="0" indent="-457200" algn="just" rtl="0">
              <a:lnSpc>
                <a:spcPct val="100000"/>
              </a:lnSpc>
              <a:spcBef>
                <a:spcPts val="0"/>
              </a:spcBef>
              <a:spcAft>
                <a:spcPts val="0"/>
              </a:spcAft>
              <a:buClr>
                <a:srgbClr val="339966"/>
              </a:buClr>
              <a:buSzPts val="3000"/>
              <a:buFont typeface="Webdings" panose="05030102010509060703" pitchFamily="18" charset="2"/>
              <a:buChar char=""/>
            </a:pPr>
            <a:r>
              <a:rPr lang="en-US" sz="3000" b="1" i="0" u="none" strike="noStrike" cap="none" dirty="0">
                <a:solidFill>
                  <a:srgbClr val="2E8654"/>
                </a:solidFill>
                <a:latin typeface="Garamond"/>
                <a:ea typeface="Garamond"/>
                <a:cs typeface="Garamond"/>
                <a:sym typeface="Garamond"/>
              </a:rPr>
              <a:t>Support </a:t>
            </a:r>
            <a:r>
              <a:rPr lang="en-US" sz="3000" b="0" i="0" u="none" strike="noStrike" cap="none" dirty="0">
                <a:solidFill>
                  <a:srgbClr val="3F3F3F"/>
                </a:solidFill>
                <a:latin typeface="Garamond"/>
                <a:ea typeface="Garamond"/>
                <a:cs typeface="Garamond"/>
                <a:sym typeface="Garamond"/>
              </a:rPr>
              <a:t>IDEAM in its desire to increase their capacity for using satellite data to assess deforestation within the region of Caquetá</a:t>
            </a:r>
            <a:endParaRPr sz="3000" b="0" i="0" u="none" strike="noStrike" cap="none" dirty="0">
              <a:solidFill>
                <a:srgbClr val="3F3F3F"/>
              </a:solidFill>
              <a:latin typeface="Garamond"/>
              <a:ea typeface="Garamond"/>
              <a:cs typeface="Garamond"/>
              <a:sym typeface="Garamond"/>
            </a:endParaRPr>
          </a:p>
          <a:p>
            <a:pPr marL="457200" marR="0" lvl="0" indent="-457200" algn="just" rtl="0">
              <a:lnSpc>
                <a:spcPct val="100000"/>
              </a:lnSpc>
              <a:spcBef>
                <a:spcPts val="1800"/>
              </a:spcBef>
              <a:spcAft>
                <a:spcPts val="0"/>
              </a:spcAft>
              <a:buClr>
                <a:srgbClr val="339966"/>
              </a:buClr>
              <a:buSzPts val="3000"/>
              <a:buFont typeface="Webdings" panose="05030102010509060703" pitchFamily="18" charset="2"/>
              <a:buChar char=""/>
            </a:pPr>
            <a:r>
              <a:rPr lang="en-US" sz="3000" b="1" i="0" u="none" strike="noStrike" cap="none" dirty="0">
                <a:solidFill>
                  <a:srgbClr val="2E8654"/>
                </a:solidFill>
                <a:latin typeface="Garamond"/>
                <a:ea typeface="Garamond"/>
                <a:cs typeface="Garamond"/>
                <a:sym typeface="Garamond"/>
              </a:rPr>
              <a:t>Assess </a:t>
            </a:r>
            <a:r>
              <a:rPr lang="en-US" sz="3000" b="0" i="0" u="none" strike="noStrike" cap="none" dirty="0">
                <a:solidFill>
                  <a:srgbClr val="3F3F3F"/>
                </a:solidFill>
                <a:latin typeface="Garamond"/>
                <a:ea typeface="Garamond"/>
                <a:cs typeface="Garamond"/>
                <a:sym typeface="Garamond"/>
              </a:rPr>
              <a:t>the Colombian Open Data Cube’s land change detection algorithms and their potential for detecting deforestation </a:t>
            </a:r>
            <a:endParaRPr sz="3000" b="0" i="0" u="none" strike="noStrike" cap="none" dirty="0">
              <a:solidFill>
                <a:srgbClr val="3F3F3F"/>
              </a:solidFill>
              <a:latin typeface="Garamond"/>
              <a:ea typeface="Garamond"/>
              <a:cs typeface="Garamond"/>
              <a:sym typeface="Garamond"/>
            </a:endParaRPr>
          </a:p>
          <a:p>
            <a:pPr marL="457200" marR="0" lvl="0" indent="-457200" algn="just" rtl="0">
              <a:lnSpc>
                <a:spcPct val="100000"/>
              </a:lnSpc>
              <a:spcBef>
                <a:spcPts val="1800"/>
              </a:spcBef>
              <a:spcAft>
                <a:spcPts val="0"/>
              </a:spcAft>
              <a:buClr>
                <a:srgbClr val="339966"/>
              </a:buClr>
              <a:buSzPts val="3000"/>
              <a:buFont typeface="Webdings" panose="05030102010509060703" pitchFamily="18" charset="2"/>
              <a:buChar char=""/>
            </a:pPr>
            <a:r>
              <a:rPr lang="en-US" sz="3000" b="1" i="0" u="none" strike="noStrike" cap="none" dirty="0">
                <a:solidFill>
                  <a:srgbClr val="2E8654"/>
                </a:solidFill>
                <a:latin typeface="Garamond"/>
                <a:ea typeface="Garamond"/>
                <a:cs typeface="Garamond"/>
                <a:sym typeface="Garamond"/>
              </a:rPr>
              <a:t>Validate </a:t>
            </a:r>
            <a:r>
              <a:rPr lang="en-US" sz="3000" b="0" i="0" u="none" strike="noStrike" cap="none" dirty="0">
                <a:solidFill>
                  <a:srgbClr val="3F3F3F"/>
                </a:solidFill>
                <a:latin typeface="Garamond"/>
                <a:ea typeface="Garamond"/>
                <a:cs typeface="Garamond"/>
                <a:sym typeface="Garamond"/>
              </a:rPr>
              <a:t>the results with documented deforestation locations provided by IDEAM </a:t>
            </a:r>
            <a:endParaRPr sz="3000" b="0" i="0" u="none" strike="noStrike" cap="none" dirty="0">
              <a:solidFill>
                <a:srgbClr val="3F3F3F"/>
              </a:solidFill>
              <a:latin typeface="Garamond"/>
              <a:ea typeface="Garamond"/>
              <a:cs typeface="Garamond"/>
              <a:sym typeface="Garamond"/>
            </a:endParaRPr>
          </a:p>
          <a:p>
            <a:pPr marL="457200" marR="0" lvl="0" indent="-457200" algn="just" rtl="0">
              <a:lnSpc>
                <a:spcPct val="100000"/>
              </a:lnSpc>
              <a:spcBef>
                <a:spcPts val="1800"/>
              </a:spcBef>
              <a:spcAft>
                <a:spcPts val="0"/>
              </a:spcAft>
              <a:buClr>
                <a:srgbClr val="339966"/>
              </a:buClr>
              <a:buSzPts val="3000"/>
              <a:buFont typeface="Webdings" panose="05030102010509060703" pitchFamily="18" charset="2"/>
              <a:buChar char=""/>
            </a:pPr>
            <a:r>
              <a:rPr lang="en-US" sz="3000" b="1" i="0" u="none" strike="noStrike" cap="none" dirty="0">
                <a:solidFill>
                  <a:srgbClr val="2E8654"/>
                </a:solidFill>
                <a:latin typeface="Garamond"/>
                <a:ea typeface="Garamond"/>
                <a:cs typeface="Garamond"/>
                <a:sym typeface="Garamond"/>
              </a:rPr>
              <a:t>Deliver </a:t>
            </a:r>
            <a:r>
              <a:rPr lang="en-US" sz="3000" b="0" i="0" u="none" strike="noStrike" cap="none" dirty="0">
                <a:solidFill>
                  <a:srgbClr val="3F3F3F"/>
                </a:solidFill>
                <a:latin typeface="Garamond"/>
                <a:ea typeface="Garamond"/>
                <a:cs typeface="Garamond"/>
                <a:sym typeface="Garamond"/>
              </a:rPr>
              <a:t>a technical and analytical report that will assist IDEAM in effectively utilizing their Open Data Cube to detect deforestation</a:t>
            </a:r>
            <a:endParaRPr sz="3000" b="0" i="0" u="none" strike="noStrike" cap="none" dirty="0">
              <a:solidFill>
                <a:srgbClr val="3F3F3F"/>
              </a:solidFill>
              <a:latin typeface="Garamond"/>
              <a:ea typeface="Garamond"/>
              <a:cs typeface="Garamond"/>
              <a:sym typeface="Garamond"/>
            </a:endParaRPr>
          </a:p>
          <a:p>
            <a:pPr marL="0" marR="0" lvl="0" indent="0" algn="just" rtl="0">
              <a:lnSpc>
                <a:spcPct val="90000"/>
              </a:lnSpc>
              <a:spcBef>
                <a:spcPts val="1800"/>
              </a:spcBef>
              <a:spcAft>
                <a:spcPts val="0"/>
              </a:spcAft>
              <a:buClr>
                <a:srgbClr val="000000"/>
              </a:buClr>
              <a:buSzPts val="3000"/>
              <a:buFont typeface="Arial"/>
              <a:buNone/>
            </a:pPr>
            <a:endParaRPr sz="3000" b="0" i="0" u="none" strike="noStrike" cap="none" dirty="0">
              <a:solidFill>
                <a:srgbClr val="000000"/>
              </a:solidFill>
              <a:latin typeface="Arial"/>
              <a:ea typeface="Arial"/>
              <a:cs typeface="Arial"/>
              <a:sym typeface="Arial"/>
            </a:endParaRPr>
          </a:p>
        </p:txBody>
      </p:sp>
      <p:sp>
        <p:nvSpPr>
          <p:cNvPr id="32" name="Google Shape;32;p3"/>
          <p:cNvSpPr txBox="1"/>
          <p:nvPr/>
        </p:nvSpPr>
        <p:spPr>
          <a:xfrm>
            <a:off x="822960" y="31383800"/>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Ryan Theurer</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Lead</a:t>
            </a:r>
            <a:endParaRPr sz="1400" b="0" i="0" u="none" strike="noStrike" cap="none">
              <a:solidFill>
                <a:srgbClr val="000000"/>
              </a:solidFill>
              <a:latin typeface="Arial"/>
              <a:ea typeface="Arial"/>
              <a:cs typeface="Arial"/>
              <a:sym typeface="Arial"/>
            </a:endParaRPr>
          </a:p>
        </p:txBody>
      </p:sp>
      <p:sp>
        <p:nvSpPr>
          <p:cNvPr id="33" name="Google Shape;33;p3"/>
          <p:cNvSpPr txBox="1"/>
          <p:nvPr/>
        </p:nvSpPr>
        <p:spPr>
          <a:xfrm>
            <a:off x="3256882" y="31387463"/>
            <a:ext cx="28722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William Crowley</a:t>
            </a:r>
            <a:endParaRPr sz="2700" b="1" i="0" u="none" strike="noStrike" cap="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Member</a:t>
            </a:r>
            <a:endParaRPr sz="2700" b="0" i="0" u="none" strike="noStrike" cap="none">
              <a:solidFill>
                <a:srgbClr val="3F3F3F"/>
              </a:solidFill>
              <a:latin typeface="Garamond"/>
              <a:ea typeface="Garamond"/>
              <a:cs typeface="Garamond"/>
              <a:sym typeface="Garamond"/>
            </a:endParaRPr>
          </a:p>
        </p:txBody>
      </p:sp>
      <p:sp>
        <p:nvSpPr>
          <p:cNvPr id="34" name="Google Shape;34;p3"/>
          <p:cNvSpPr txBox="1"/>
          <p:nvPr/>
        </p:nvSpPr>
        <p:spPr>
          <a:xfrm>
            <a:off x="5730196" y="31385450"/>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Megan Link</a:t>
            </a:r>
            <a:endParaRPr sz="2700" b="1" i="0" u="none" strike="noStrike" cap="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Member</a:t>
            </a:r>
            <a:endParaRPr sz="2700" b="0" i="0" u="none" strike="noStrike" cap="none">
              <a:solidFill>
                <a:srgbClr val="3F3F3F"/>
              </a:solidFill>
              <a:latin typeface="Garamond"/>
              <a:ea typeface="Garamond"/>
              <a:cs typeface="Garamond"/>
              <a:sym typeface="Garamond"/>
            </a:endParaRPr>
          </a:p>
        </p:txBody>
      </p:sp>
      <p:sp>
        <p:nvSpPr>
          <p:cNvPr id="35" name="Google Shape;35;p3"/>
          <p:cNvSpPr txBox="1"/>
          <p:nvPr/>
        </p:nvSpPr>
        <p:spPr>
          <a:xfrm>
            <a:off x="8186484" y="31383788"/>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Shaifali Prajapati</a:t>
            </a:r>
            <a:endParaRPr sz="2700" b="1" i="0" u="none" strike="noStrike" cap="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Member</a:t>
            </a:r>
            <a:endParaRPr sz="2700" b="0" i="0" u="none" strike="noStrike" cap="none">
              <a:solidFill>
                <a:srgbClr val="3F3F3F"/>
              </a:solidFill>
              <a:latin typeface="Garamond"/>
              <a:ea typeface="Garamond"/>
              <a:cs typeface="Garamond"/>
              <a:sym typeface="Garamond"/>
            </a:endParaRPr>
          </a:p>
        </p:txBody>
      </p:sp>
      <p:pic>
        <p:nvPicPr>
          <p:cNvPr id="36" name="Google Shape;36;p3"/>
          <p:cNvPicPr preferRelativeResize="0"/>
          <p:nvPr/>
        </p:nvPicPr>
        <p:blipFill rotWithShape="1">
          <a:blip r:embed="rId3">
            <a:alphaModFix/>
          </a:blip>
          <a:srcRect/>
          <a:stretch/>
        </p:blipFill>
        <p:spPr>
          <a:xfrm>
            <a:off x="3541155" y="29233663"/>
            <a:ext cx="2057404" cy="2046184"/>
          </a:xfrm>
          <a:prstGeom prst="rect">
            <a:avLst/>
          </a:prstGeom>
          <a:noFill/>
          <a:ln>
            <a:noFill/>
          </a:ln>
        </p:spPr>
      </p:pic>
      <p:pic>
        <p:nvPicPr>
          <p:cNvPr id="37" name="Google Shape;37;p3"/>
          <p:cNvPicPr preferRelativeResize="0"/>
          <p:nvPr/>
        </p:nvPicPr>
        <p:blipFill rotWithShape="1">
          <a:blip r:embed="rId3">
            <a:alphaModFix/>
          </a:blip>
          <a:srcRect/>
          <a:stretch/>
        </p:blipFill>
        <p:spPr>
          <a:xfrm>
            <a:off x="6129086" y="29229644"/>
            <a:ext cx="2057404" cy="2046184"/>
          </a:xfrm>
          <a:prstGeom prst="rect">
            <a:avLst/>
          </a:prstGeom>
          <a:noFill/>
          <a:ln>
            <a:noFill/>
          </a:ln>
        </p:spPr>
      </p:pic>
      <p:pic>
        <p:nvPicPr>
          <p:cNvPr id="38" name="Google Shape;38;p3"/>
          <p:cNvPicPr preferRelativeResize="0"/>
          <p:nvPr/>
        </p:nvPicPr>
        <p:blipFill rotWithShape="1">
          <a:blip r:embed="rId3">
            <a:alphaModFix/>
          </a:blip>
          <a:srcRect/>
          <a:stretch/>
        </p:blipFill>
        <p:spPr>
          <a:xfrm>
            <a:off x="953229" y="29233663"/>
            <a:ext cx="2057404" cy="2046184"/>
          </a:xfrm>
          <a:prstGeom prst="rect">
            <a:avLst/>
          </a:prstGeom>
          <a:noFill/>
          <a:ln>
            <a:noFill/>
          </a:ln>
        </p:spPr>
      </p:pic>
      <p:pic>
        <p:nvPicPr>
          <p:cNvPr id="39" name="Google Shape;39;p3"/>
          <p:cNvPicPr preferRelativeResize="0"/>
          <p:nvPr/>
        </p:nvPicPr>
        <p:blipFill rotWithShape="1">
          <a:blip r:embed="rId3">
            <a:alphaModFix/>
          </a:blip>
          <a:srcRect/>
          <a:stretch/>
        </p:blipFill>
        <p:spPr>
          <a:xfrm>
            <a:off x="8702074" y="29229644"/>
            <a:ext cx="2057404" cy="2046184"/>
          </a:xfrm>
          <a:prstGeom prst="rect">
            <a:avLst/>
          </a:prstGeom>
          <a:noFill/>
          <a:ln>
            <a:noFill/>
          </a:ln>
        </p:spPr>
      </p:pic>
      <p:pic>
        <p:nvPicPr>
          <p:cNvPr id="40" name="Google Shape;40;p3"/>
          <p:cNvPicPr preferRelativeResize="0"/>
          <p:nvPr/>
        </p:nvPicPr>
        <p:blipFill rotWithShape="1">
          <a:blip r:embed="rId4">
            <a:alphaModFix/>
          </a:blip>
          <a:srcRect/>
          <a:stretch/>
        </p:blipFill>
        <p:spPr>
          <a:xfrm>
            <a:off x="963613" y="26640925"/>
            <a:ext cx="2760125" cy="1801975"/>
          </a:xfrm>
          <a:prstGeom prst="rect">
            <a:avLst/>
          </a:prstGeom>
          <a:noFill/>
          <a:ln>
            <a:noFill/>
          </a:ln>
        </p:spPr>
      </p:pic>
      <p:pic>
        <p:nvPicPr>
          <p:cNvPr id="41" name="Google Shape;41;p3"/>
          <p:cNvPicPr preferRelativeResize="0"/>
          <p:nvPr/>
        </p:nvPicPr>
        <p:blipFill rotWithShape="1">
          <a:blip r:embed="rId5">
            <a:alphaModFix/>
          </a:blip>
          <a:srcRect/>
          <a:stretch/>
        </p:blipFill>
        <p:spPr>
          <a:xfrm>
            <a:off x="5415036" y="26640913"/>
            <a:ext cx="2204797" cy="1801977"/>
          </a:xfrm>
          <a:prstGeom prst="rect">
            <a:avLst/>
          </a:prstGeom>
          <a:noFill/>
          <a:ln>
            <a:noFill/>
          </a:ln>
        </p:spPr>
      </p:pic>
      <p:pic>
        <p:nvPicPr>
          <p:cNvPr id="42" name="Google Shape;42;p3"/>
          <p:cNvPicPr preferRelativeResize="0"/>
          <p:nvPr/>
        </p:nvPicPr>
        <p:blipFill rotWithShape="1">
          <a:blip r:embed="rId6">
            <a:alphaModFix/>
          </a:blip>
          <a:srcRect/>
          <a:stretch/>
        </p:blipFill>
        <p:spPr>
          <a:xfrm>
            <a:off x="9311138" y="26639753"/>
            <a:ext cx="2497050" cy="2046201"/>
          </a:xfrm>
          <a:prstGeom prst="rect">
            <a:avLst/>
          </a:prstGeom>
          <a:noFill/>
          <a:ln>
            <a:noFill/>
          </a:ln>
        </p:spPr>
      </p:pic>
      <p:sp>
        <p:nvSpPr>
          <p:cNvPr id="43" name="Google Shape;43;p3"/>
          <p:cNvSpPr txBox="1"/>
          <p:nvPr/>
        </p:nvSpPr>
        <p:spPr>
          <a:xfrm>
            <a:off x="1273538" y="27920725"/>
            <a:ext cx="12344400"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F3F3F"/>
                </a:solidFill>
                <a:latin typeface="Garamond"/>
                <a:ea typeface="Garamond"/>
                <a:cs typeface="Garamond"/>
                <a:sym typeface="Garamond"/>
              </a:rPr>
              <a:t>                Landsat-7 ETM+			Landsat-8 OLI			Sentinel-1 C-SAR</a:t>
            </a:r>
            <a:endParaRPr sz="2400" b="0" i="0" u="none" strike="noStrike" cap="none">
              <a:solidFill>
                <a:srgbClr val="3F3F3F"/>
              </a:solidFill>
              <a:latin typeface="Garamond"/>
              <a:ea typeface="Garamond"/>
              <a:cs typeface="Garamond"/>
              <a:sym typeface="Garamond"/>
            </a:endParaRPr>
          </a:p>
        </p:txBody>
      </p:sp>
      <p:pic>
        <p:nvPicPr>
          <p:cNvPr id="44" name="Google Shape;44;p3"/>
          <p:cNvPicPr preferRelativeResize="0"/>
          <p:nvPr/>
        </p:nvPicPr>
        <p:blipFill rotWithShape="1">
          <a:blip r:embed="rId3">
            <a:alphaModFix/>
          </a:blip>
          <a:srcRect/>
          <a:stretch/>
        </p:blipFill>
        <p:spPr>
          <a:xfrm>
            <a:off x="11242799" y="29229644"/>
            <a:ext cx="2057404" cy="2046184"/>
          </a:xfrm>
          <a:prstGeom prst="rect">
            <a:avLst/>
          </a:prstGeom>
          <a:noFill/>
          <a:ln>
            <a:noFill/>
          </a:ln>
        </p:spPr>
      </p:pic>
      <p:sp>
        <p:nvSpPr>
          <p:cNvPr id="45" name="Google Shape;45;p3"/>
          <p:cNvSpPr txBox="1"/>
          <p:nvPr/>
        </p:nvSpPr>
        <p:spPr>
          <a:xfrm>
            <a:off x="10865722" y="31385438"/>
            <a:ext cx="3002100" cy="124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i="0" u="none" strike="noStrike" cap="none">
                <a:solidFill>
                  <a:srgbClr val="3F3F3F"/>
                </a:solidFill>
                <a:latin typeface="Garamond"/>
                <a:ea typeface="Garamond"/>
                <a:cs typeface="Garamond"/>
                <a:sym typeface="Garamond"/>
              </a:rPr>
              <a:t>Thomas Richards</a:t>
            </a:r>
            <a:endParaRPr sz="2700" b="1" i="0" u="none" strike="noStrike" cap="none">
              <a:solidFill>
                <a:srgbClr val="3F3F3F"/>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i="0" u="none" strike="noStrike" cap="none">
                <a:solidFill>
                  <a:srgbClr val="3F3F3F"/>
                </a:solidFill>
                <a:latin typeface="Garamond"/>
                <a:ea typeface="Garamond"/>
                <a:cs typeface="Garamond"/>
                <a:sym typeface="Garamond"/>
              </a:rPr>
              <a:t>Project Member</a:t>
            </a:r>
            <a:endParaRPr sz="2700" b="0" i="0" u="none" strike="noStrike" cap="none">
              <a:solidFill>
                <a:srgbClr val="3F3F3F"/>
              </a:solidFill>
              <a:latin typeface="Garamond"/>
              <a:ea typeface="Garamond"/>
              <a:cs typeface="Garamond"/>
              <a:sym typeface="Garamond"/>
            </a:endParaRPr>
          </a:p>
        </p:txBody>
      </p:sp>
      <p:sp>
        <p:nvSpPr>
          <p:cNvPr id="46" name="Google Shape;46;p3"/>
          <p:cNvSpPr txBox="1"/>
          <p:nvPr/>
        </p:nvSpPr>
        <p:spPr>
          <a:xfrm>
            <a:off x="22331934" y="22398787"/>
            <a:ext cx="17496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Garamond"/>
                <a:ea typeface="Garamond"/>
                <a:cs typeface="Garamond"/>
                <a:sym typeface="Garamond"/>
              </a:rPr>
              <a:t>NDVI Anomaly </a:t>
            </a:r>
            <a:endParaRPr sz="1800" b="1" i="0" u="none" strike="noStrike" cap="none" dirty="0">
              <a:solidFill>
                <a:srgbClr val="000000"/>
              </a:solidFill>
              <a:latin typeface="Garamond"/>
              <a:ea typeface="Garamond"/>
              <a:cs typeface="Garamond"/>
              <a:sym typeface="Garamond"/>
            </a:endParaRPr>
          </a:p>
        </p:txBody>
      </p:sp>
      <p:sp>
        <p:nvSpPr>
          <p:cNvPr id="47" name="Google Shape;47;p3"/>
          <p:cNvSpPr txBox="1"/>
          <p:nvPr/>
        </p:nvSpPr>
        <p:spPr>
          <a:xfrm>
            <a:off x="15102753" y="22382484"/>
            <a:ext cx="3117300"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Garamond"/>
                <a:ea typeface="Garamond"/>
                <a:cs typeface="Garamond"/>
                <a:sym typeface="Garamond"/>
              </a:rPr>
              <a:t>NDVI Standard Deviatio</a:t>
            </a:r>
            <a:r>
              <a:rPr lang="en-US" sz="1800" b="1" dirty="0">
                <a:latin typeface="Garamond"/>
                <a:ea typeface="Garamond"/>
                <a:cs typeface="Garamond"/>
                <a:sym typeface="Garamond"/>
              </a:rPr>
              <a:t>n</a:t>
            </a:r>
            <a:endParaRPr sz="1800" b="1" i="0" u="none" strike="noStrike" cap="none" dirty="0">
              <a:solidFill>
                <a:srgbClr val="000000"/>
              </a:solidFill>
              <a:latin typeface="Garamond"/>
              <a:ea typeface="Garamond"/>
              <a:cs typeface="Garamond"/>
              <a:sym typeface="Garamond"/>
            </a:endParaRPr>
          </a:p>
        </p:txBody>
      </p:sp>
      <p:pic>
        <p:nvPicPr>
          <p:cNvPr id="48" name="Google Shape;48;p3"/>
          <p:cNvPicPr preferRelativeResize="0"/>
          <p:nvPr/>
        </p:nvPicPr>
        <p:blipFill rotWithShape="1">
          <a:blip r:embed="rId7">
            <a:alphaModFix/>
          </a:blip>
          <a:srcRect l="8421" t="13603" r="13604" b="11405"/>
          <a:stretch/>
        </p:blipFill>
        <p:spPr>
          <a:xfrm>
            <a:off x="1159038" y="29425688"/>
            <a:ext cx="1645800" cy="1645800"/>
          </a:xfrm>
          <a:prstGeom prst="ellipse">
            <a:avLst/>
          </a:prstGeom>
          <a:noFill/>
          <a:ln>
            <a:noFill/>
          </a:ln>
        </p:spPr>
      </p:pic>
      <p:pic>
        <p:nvPicPr>
          <p:cNvPr id="49" name="Google Shape;49;p3"/>
          <p:cNvPicPr preferRelativeResize="0"/>
          <p:nvPr/>
        </p:nvPicPr>
        <p:blipFill rotWithShape="1">
          <a:blip r:embed="rId8">
            <a:alphaModFix/>
          </a:blip>
          <a:srcRect t="1724" b="2331"/>
          <a:stretch/>
        </p:blipFill>
        <p:spPr>
          <a:xfrm>
            <a:off x="3746963" y="29425688"/>
            <a:ext cx="1645800" cy="1645800"/>
          </a:xfrm>
          <a:prstGeom prst="ellipse">
            <a:avLst/>
          </a:prstGeom>
          <a:noFill/>
          <a:ln>
            <a:noFill/>
          </a:ln>
        </p:spPr>
      </p:pic>
      <p:pic>
        <p:nvPicPr>
          <p:cNvPr id="50" name="Google Shape;50;p3"/>
          <p:cNvPicPr preferRelativeResize="0"/>
          <p:nvPr/>
        </p:nvPicPr>
        <p:blipFill rotWithShape="1">
          <a:blip r:embed="rId9">
            <a:alphaModFix/>
          </a:blip>
          <a:srcRect t="8497" b="24746"/>
          <a:stretch/>
        </p:blipFill>
        <p:spPr>
          <a:xfrm>
            <a:off x="6334888" y="29429838"/>
            <a:ext cx="1645800" cy="1645800"/>
          </a:xfrm>
          <a:prstGeom prst="ellipse">
            <a:avLst/>
          </a:prstGeom>
          <a:noFill/>
          <a:ln>
            <a:noFill/>
          </a:ln>
        </p:spPr>
      </p:pic>
      <p:pic>
        <p:nvPicPr>
          <p:cNvPr id="51" name="Google Shape;51;p3"/>
          <p:cNvPicPr preferRelativeResize="0"/>
          <p:nvPr/>
        </p:nvPicPr>
        <p:blipFill rotWithShape="1">
          <a:blip r:embed="rId10">
            <a:alphaModFix/>
          </a:blip>
          <a:srcRect t="8969" b="24346"/>
          <a:stretch/>
        </p:blipFill>
        <p:spPr>
          <a:xfrm>
            <a:off x="8891738" y="29429838"/>
            <a:ext cx="1645800" cy="1645800"/>
          </a:xfrm>
          <a:prstGeom prst="ellipse">
            <a:avLst/>
          </a:prstGeom>
          <a:noFill/>
          <a:ln>
            <a:noFill/>
          </a:ln>
        </p:spPr>
      </p:pic>
      <p:pic>
        <p:nvPicPr>
          <p:cNvPr id="52" name="Google Shape;52;p3"/>
          <p:cNvPicPr preferRelativeResize="0"/>
          <p:nvPr/>
        </p:nvPicPr>
        <p:blipFill rotWithShape="1">
          <a:blip r:embed="rId11">
            <a:alphaModFix/>
          </a:blip>
          <a:srcRect l="24102" t="23954" r="24481" b="36856"/>
          <a:stretch/>
        </p:blipFill>
        <p:spPr>
          <a:xfrm>
            <a:off x="11448601" y="29425688"/>
            <a:ext cx="1645800" cy="1645800"/>
          </a:xfrm>
          <a:prstGeom prst="ellipse">
            <a:avLst/>
          </a:prstGeom>
          <a:noFill/>
          <a:ln>
            <a:noFill/>
          </a:ln>
        </p:spPr>
      </p:pic>
      <p:sp>
        <p:nvSpPr>
          <p:cNvPr id="53" name="Google Shape;53;p3"/>
          <p:cNvSpPr txBox="1"/>
          <p:nvPr/>
        </p:nvSpPr>
        <p:spPr>
          <a:xfrm>
            <a:off x="15078904" y="17360942"/>
            <a:ext cx="2641775"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Garamond"/>
                <a:ea typeface="Garamond"/>
                <a:cs typeface="Garamond"/>
                <a:sym typeface="Garamond"/>
              </a:rPr>
              <a:t>PyCCD Time of Change</a:t>
            </a:r>
            <a:endParaRPr sz="1400" b="1" i="0" u="none" strike="noStrike" cap="none" dirty="0">
              <a:solidFill>
                <a:srgbClr val="000000"/>
              </a:solidFill>
              <a:latin typeface="Arial"/>
              <a:ea typeface="Arial"/>
              <a:cs typeface="Arial"/>
              <a:sym typeface="Arial"/>
            </a:endParaRPr>
          </a:p>
        </p:txBody>
      </p:sp>
      <p:pic>
        <p:nvPicPr>
          <p:cNvPr id="54" name="Google Shape;54;p3"/>
          <p:cNvPicPr preferRelativeResize="0"/>
          <p:nvPr/>
        </p:nvPicPr>
        <p:blipFill rotWithShape="1">
          <a:blip r:embed="rId12">
            <a:alphaModFix/>
          </a:blip>
          <a:srcRect b="1690"/>
          <a:stretch/>
        </p:blipFill>
        <p:spPr>
          <a:xfrm>
            <a:off x="14111575" y="14104797"/>
            <a:ext cx="3797775" cy="2890550"/>
          </a:xfrm>
          <a:prstGeom prst="rect">
            <a:avLst/>
          </a:prstGeom>
          <a:noFill/>
          <a:ln w="19050" cap="flat" cmpd="sng">
            <a:solidFill>
              <a:srgbClr val="000000"/>
            </a:solidFill>
            <a:prstDash val="solid"/>
            <a:round/>
            <a:headEnd type="none" w="sm" len="sm"/>
            <a:tailEnd type="none" w="sm" len="sm"/>
          </a:ln>
        </p:spPr>
      </p:pic>
      <p:sp>
        <p:nvSpPr>
          <p:cNvPr id="56" name="Google Shape;56;p3"/>
          <p:cNvSpPr txBox="1"/>
          <p:nvPr/>
        </p:nvSpPr>
        <p:spPr>
          <a:xfrm>
            <a:off x="21931136" y="17360942"/>
            <a:ext cx="2540700"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Garamond"/>
                <a:ea typeface="Garamond"/>
                <a:cs typeface="Garamond"/>
                <a:sym typeface="Garamond"/>
              </a:rPr>
              <a:t>PyCCD Land Change</a:t>
            </a:r>
            <a:endParaRPr sz="1400" b="1" i="0" u="none" strike="noStrike" cap="none" dirty="0">
              <a:solidFill>
                <a:srgbClr val="000000"/>
              </a:solidFill>
              <a:latin typeface="Arial"/>
              <a:ea typeface="Arial"/>
              <a:cs typeface="Arial"/>
              <a:sym typeface="Arial"/>
            </a:endParaRPr>
          </a:p>
        </p:txBody>
      </p:sp>
      <p:sp>
        <p:nvSpPr>
          <p:cNvPr id="57" name="Google Shape;57;p3"/>
          <p:cNvSpPr txBox="1"/>
          <p:nvPr/>
        </p:nvSpPr>
        <p:spPr>
          <a:xfrm>
            <a:off x="22609475" y="13381233"/>
            <a:ext cx="3316200" cy="659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Garamond"/>
                <a:ea typeface="Garamond"/>
                <a:cs typeface="Garamond"/>
                <a:sym typeface="Garamond"/>
              </a:rPr>
              <a:t>Global Forest Watch for Analysis Area 2015-2016</a:t>
            </a:r>
            <a:endParaRPr sz="1400" b="1" i="0" u="none" strike="noStrike" cap="none">
              <a:solidFill>
                <a:srgbClr val="000000"/>
              </a:solidFill>
              <a:latin typeface="Arial"/>
              <a:ea typeface="Arial"/>
              <a:cs typeface="Arial"/>
              <a:sym typeface="Arial"/>
            </a:endParaRPr>
          </a:p>
        </p:txBody>
      </p:sp>
      <p:sp>
        <p:nvSpPr>
          <p:cNvPr id="58" name="Google Shape;58;p3"/>
          <p:cNvSpPr txBox="1"/>
          <p:nvPr/>
        </p:nvSpPr>
        <p:spPr>
          <a:xfrm>
            <a:off x="14325800" y="13572638"/>
            <a:ext cx="3435900"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Garamond"/>
                <a:ea typeface="Garamond"/>
                <a:cs typeface="Garamond"/>
                <a:sym typeface="Garamond"/>
              </a:rPr>
              <a:t>Analysis Area-Google Earth 2015</a:t>
            </a:r>
            <a:endParaRPr sz="1400" b="1" i="0" u="none" strike="noStrike" cap="none">
              <a:solidFill>
                <a:srgbClr val="000000"/>
              </a:solidFill>
              <a:latin typeface="Arial"/>
              <a:ea typeface="Arial"/>
              <a:cs typeface="Arial"/>
              <a:sym typeface="Arial"/>
            </a:endParaRPr>
          </a:p>
        </p:txBody>
      </p:sp>
      <p:pic>
        <p:nvPicPr>
          <p:cNvPr id="59" name="Google Shape;59;p3"/>
          <p:cNvPicPr preferRelativeResize="0"/>
          <p:nvPr/>
        </p:nvPicPr>
        <p:blipFill rotWithShape="1">
          <a:blip r:embed="rId13">
            <a:alphaModFix/>
          </a:blip>
          <a:srcRect l="21728" t="9661" r="7076" b="6474"/>
          <a:stretch/>
        </p:blipFill>
        <p:spPr>
          <a:xfrm>
            <a:off x="18242400" y="14104797"/>
            <a:ext cx="3794749" cy="2890550"/>
          </a:xfrm>
          <a:prstGeom prst="rect">
            <a:avLst/>
          </a:prstGeom>
          <a:noFill/>
          <a:ln w="19050" cap="flat" cmpd="sng">
            <a:solidFill>
              <a:srgbClr val="000000"/>
            </a:solidFill>
            <a:prstDash val="solid"/>
            <a:round/>
            <a:headEnd type="none" w="sm" len="sm"/>
            <a:tailEnd type="none" w="sm" len="sm"/>
          </a:ln>
        </p:spPr>
      </p:pic>
      <p:sp>
        <p:nvSpPr>
          <p:cNvPr id="60" name="Google Shape;60;p3"/>
          <p:cNvSpPr/>
          <p:nvPr/>
        </p:nvSpPr>
        <p:spPr>
          <a:xfrm>
            <a:off x="19030300" y="14605438"/>
            <a:ext cx="2057400" cy="2046300"/>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
          <p:cNvSpPr txBox="1"/>
          <p:nvPr/>
        </p:nvSpPr>
        <p:spPr>
          <a:xfrm>
            <a:off x="18523663" y="13577175"/>
            <a:ext cx="3435900"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Garamond"/>
                <a:ea typeface="Garamond"/>
                <a:cs typeface="Garamond"/>
                <a:sym typeface="Garamond"/>
              </a:rPr>
              <a:t>Analysis Area-Google Earth 2016</a:t>
            </a:r>
            <a:endParaRPr sz="1400" b="1" i="0" u="none" strike="noStrike" cap="none">
              <a:solidFill>
                <a:srgbClr val="000000"/>
              </a:solidFill>
              <a:latin typeface="Arial"/>
              <a:ea typeface="Arial"/>
              <a:cs typeface="Arial"/>
              <a:sym typeface="Arial"/>
            </a:endParaRPr>
          </a:p>
        </p:txBody>
      </p:sp>
      <p:grpSp>
        <p:nvGrpSpPr>
          <p:cNvPr id="62" name="Google Shape;62;p3"/>
          <p:cNvGrpSpPr/>
          <p:nvPr/>
        </p:nvGrpSpPr>
        <p:grpSpPr>
          <a:xfrm>
            <a:off x="15043474" y="8048029"/>
            <a:ext cx="2011775" cy="1005840"/>
            <a:chOff x="11983886" y="5499671"/>
            <a:chExt cx="5034473" cy="1417475"/>
          </a:xfrm>
        </p:grpSpPr>
        <p:sp>
          <p:nvSpPr>
            <p:cNvPr id="63" name="Google Shape;63;p3"/>
            <p:cNvSpPr/>
            <p:nvPr/>
          </p:nvSpPr>
          <p:spPr>
            <a:xfrm>
              <a:off x="11983886" y="5499671"/>
              <a:ext cx="5034473" cy="1417475"/>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64" name="Google Shape;64;p3"/>
            <p:cNvSpPr txBox="1"/>
            <p:nvPr/>
          </p:nvSpPr>
          <p:spPr>
            <a:xfrm>
              <a:off x="12564503" y="5564272"/>
              <a:ext cx="3584700" cy="1288500"/>
            </a:xfrm>
            <a:prstGeom prst="rect">
              <a:avLst/>
            </a:prstGeom>
            <a:solidFill>
              <a:srgbClr val="A7CD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a:solidFill>
                    <a:srgbClr val="000000"/>
                  </a:solidFill>
                  <a:latin typeface="Garamond"/>
                  <a:ea typeface="Garamond"/>
                  <a:cs typeface="Garamond"/>
                  <a:sym typeface="Garamond"/>
                </a:rPr>
                <a:t>NDVI Anomaly</a:t>
              </a:r>
              <a:endParaRPr sz="2000" b="0" i="0" u="none" strike="noStrike" cap="none" dirty="0">
                <a:solidFill>
                  <a:srgbClr val="FFFFFF"/>
                </a:solidFill>
                <a:latin typeface="Century Gothic"/>
                <a:ea typeface="Century Gothic"/>
                <a:cs typeface="Century Gothic"/>
                <a:sym typeface="Century Gothic"/>
              </a:endParaRPr>
            </a:p>
          </p:txBody>
        </p:sp>
      </p:grpSp>
      <p:grpSp>
        <p:nvGrpSpPr>
          <p:cNvPr id="69" name="Google Shape;69;p3"/>
          <p:cNvGrpSpPr/>
          <p:nvPr/>
        </p:nvGrpSpPr>
        <p:grpSpPr>
          <a:xfrm>
            <a:off x="20330750" y="5443770"/>
            <a:ext cx="3613450" cy="1545282"/>
            <a:chOff x="11971071" y="4726475"/>
            <a:chExt cx="4963530" cy="2294065"/>
          </a:xfrm>
        </p:grpSpPr>
        <p:sp>
          <p:nvSpPr>
            <p:cNvPr id="70" name="Google Shape;70;p3"/>
            <p:cNvSpPr/>
            <p:nvPr/>
          </p:nvSpPr>
          <p:spPr>
            <a:xfrm>
              <a:off x="11971071" y="4726475"/>
              <a:ext cx="4963530" cy="2294065"/>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1" name="Google Shape;71;p3"/>
            <p:cNvSpPr txBox="1"/>
            <p:nvPr/>
          </p:nvSpPr>
          <p:spPr>
            <a:xfrm>
              <a:off x="12113510" y="4865402"/>
              <a:ext cx="4686900" cy="2111400"/>
            </a:xfrm>
            <a:prstGeom prst="rect">
              <a:avLst/>
            </a:prstGeom>
            <a:solidFill>
              <a:srgbClr val="A7CDB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a:solidFill>
                    <a:srgbClr val="000000"/>
                  </a:solidFill>
                  <a:latin typeface="Garamond"/>
                  <a:ea typeface="Garamond"/>
                  <a:cs typeface="Garamond"/>
                  <a:sym typeface="Garamond"/>
                </a:rPr>
                <a:t>Landsat 7 ETM+</a:t>
              </a:r>
              <a:endParaRPr sz="2400" b="0" i="0" u="none" strike="noStrike" cap="none" dirty="0">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a:solidFill>
                    <a:srgbClr val="000000"/>
                  </a:solidFill>
                  <a:latin typeface="Garamond"/>
                  <a:ea typeface="Garamond"/>
                  <a:cs typeface="Garamond"/>
                  <a:sym typeface="Garamond"/>
                </a:rPr>
                <a:t>Landsat 8 OLI</a:t>
              </a:r>
              <a:endParaRPr sz="2400" b="0" i="0" u="none" strike="noStrike" cap="none" dirty="0">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a:solidFill>
                    <a:srgbClr val="000000"/>
                  </a:solidFill>
                  <a:latin typeface="Garamond"/>
                  <a:ea typeface="Garamond"/>
                  <a:cs typeface="Garamond"/>
                  <a:sym typeface="Garamond"/>
                </a:rPr>
                <a:t>Sentinel 1 C-SAR</a:t>
              </a:r>
              <a:endParaRPr sz="2400" b="0" i="0" u="none" strike="noStrike" cap="none" dirty="0">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FFFFFF"/>
                </a:solidFill>
                <a:latin typeface="Garamond"/>
                <a:ea typeface="Garamond"/>
                <a:cs typeface="Garamond"/>
                <a:sym typeface="Garamond"/>
              </a:endParaRPr>
            </a:p>
          </p:txBody>
        </p:sp>
      </p:grpSp>
      <p:grpSp>
        <p:nvGrpSpPr>
          <p:cNvPr id="72" name="Google Shape;72;p3"/>
          <p:cNvGrpSpPr/>
          <p:nvPr/>
        </p:nvGrpSpPr>
        <p:grpSpPr>
          <a:xfrm>
            <a:off x="24462091" y="7008582"/>
            <a:ext cx="2359163" cy="822921"/>
            <a:chOff x="14617695" y="4612068"/>
            <a:chExt cx="4963523" cy="1077686"/>
          </a:xfrm>
        </p:grpSpPr>
        <p:sp>
          <p:nvSpPr>
            <p:cNvPr id="73" name="Google Shape;73;p3"/>
            <p:cNvSpPr/>
            <p:nvPr/>
          </p:nvSpPr>
          <p:spPr>
            <a:xfrm>
              <a:off x="14617695" y="4612068"/>
              <a:ext cx="4963523" cy="1077686"/>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4" name="Google Shape;74;p3"/>
            <p:cNvSpPr txBox="1"/>
            <p:nvPr/>
          </p:nvSpPr>
          <p:spPr>
            <a:xfrm>
              <a:off x="14711588" y="4658155"/>
              <a:ext cx="4686900" cy="985500"/>
            </a:xfrm>
            <a:prstGeom prst="rect">
              <a:avLst/>
            </a:prstGeom>
            <a:solidFill>
              <a:srgbClr val="A7CDB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i="0" u="none" strike="noStrike" cap="none" dirty="0">
                  <a:solidFill>
                    <a:srgbClr val="000000"/>
                  </a:solidFill>
                  <a:latin typeface="Garamond"/>
                  <a:ea typeface="Garamond"/>
                  <a:cs typeface="Garamond"/>
                  <a:sym typeface="Garamond"/>
                </a:rPr>
                <a:t>Colombian Data Cube</a:t>
              </a:r>
              <a:endParaRPr sz="2400" i="0" u="none" strike="noStrike" cap="none" dirty="0">
                <a:solidFill>
                  <a:srgbClr val="000000"/>
                </a:solidFill>
                <a:latin typeface="Garamond"/>
                <a:ea typeface="Garamond"/>
                <a:cs typeface="Garamond"/>
                <a:sym typeface="Garamond"/>
              </a:endParaRPr>
            </a:p>
          </p:txBody>
        </p:sp>
      </p:grpSp>
      <p:grpSp>
        <p:nvGrpSpPr>
          <p:cNvPr id="75" name="Google Shape;75;p3"/>
          <p:cNvGrpSpPr/>
          <p:nvPr/>
        </p:nvGrpSpPr>
        <p:grpSpPr>
          <a:xfrm>
            <a:off x="24635814" y="8047212"/>
            <a:ext cx="2011716" cy="1005804"/>
            <a:chOff x="11983886" y="5405634"/>
            <a:chExt cx="4963523" cy="1077686"/>
          </a:xfrm>
        </p:grpSpPr>
        <p:sp>
          <p:nvSpPr>
            <p:cNvPr id="76" name="Google Shape;76;p3"/>
            <p:cNvSpPr/>
            <p:nvPr/>
          </p:nvSpPr>
          <p:spPr>
            <a:xfrm>
              <a:off x="11983886" y="5405634"/>
              <a:ext cx="4963523" cy="1077686"/>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smtClean="0">
                  <a:solidFill>
                    <a:srgbClr val="FFFFFF"/>
                  </a:solidFill>
                  <a:latin typeface="Century Gothic"/>
                  <a:ea typeface="Century Gothic"/>
                  <a:cs typeface="Century Gothic"/>
                  <a:sym typeface="Century Gothic"/>
                </a:rPr>
                <a:t>z</a:t>
              </a:r>
              <a:endParaRPr sz="1800" b="0" i="0" u="none" strike="noStrike" cap="none" dirty="0">
                <a:solidFill>
                  <a:srgbClr val="FFFFFF"/>
                </a:solidFill>
                <a:latin typeface="Century Gothic"/>
                <a:ea typeface="Century Gothic"/>
                <a:cs typeface="Century Gothic"/>
                <a:sym typeface="Century Gothic"/>
              </a:endParaRPr>
            </a:p>
          </p:txBody>
        </p:sp>
        <p:sp>
          <p:nvSpPr>
            <p:cNvPr id="77" name="Google Shape;77;p3"/>
            <p:cNvSpPr txBox="1"/>
            <p:nvPr/>
          </p:nvSpPr>
          <p:spPr>
            <a:xfrm>
              <a:off x="13639319" y="5774990"/>
              <a:ext cx="1973400" cy="524100"/>
            </a:xfrm>
            <a:prstGeom prst="rect">
              <a:avLst/>
            </a:prstGeom>
            <a:solidFill>
              <a:srgbClr val="A7CD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dirty="0">
                  <a:solidFill>
                    <a:srgbClr val="000000"/>
                  </a:solidFill>
                  <a:latin typeface="Garamond"/>
                  <a:ea typeface="Garamond"/>
                  <a:cs typeface="Garamond"/>
                  <a:sym typeface="Garamond"/>
                </a:rPr>
                <a:t>PCA</a:t>
              </a:r>
              <a:endParaRPr sz="2400" b="0" i="0" u="none" strike="noStrike" cap="none" dirty="0">
                <a:solidFill>
                  <a:srgbClr val="000000"/>
                </a:solidFill>
                <a:latin typeface="Garamond"/>
                <a:ea typeface="Garamond"/>
                <a:cs typeface="Garamond"/>
                <a:sym typeface="Garamond"/>
              </a:endParaRPr>
            </a:p>
          </p:txBody>
        </p:sp>
      </p:grpSp>
      <p:grpSp>
        <p:nvGrpSpPr>
          <p:cNvPr id="78" name="Google Shape;78;p3"/>
          <p:cNvGrpSpPr/>
          <p:nvPr/>
        </p:nvGrpSpPr>
        <p:grpSpPr>
          <a:xfrm>
            <a:off x="17524542" y="8048047"/>
            <a:ext cx="2011716" cy="1005804"/>
            <a:chOff x="11983886" y="5499673"/>
            <a:chExt cx="4963523" cy="1077686"/>
          </a:xfrm>
        </p:grpSpPr>
        <p:sp>
          <p:nvSpPr>
            <p:cNvPr id="79" name="Google Shape;79;p3"/>
            <p:cNvSpPr/>
            <p:nvPr/>
          </p:nvSpPr>
          <p:spPr>
            <a:xfrm>
              <a:off x="11983886" y="5499673"/>
              <a:ext cx="4963523" cy="1077686"/>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80" name="Google Shape;80;p3"/>
            <p:cNvSpPr txBox="1"/>
            <p:nvPr/>
          </p:nvSpPr>
          <p:spPr>
            <a:xfrm>
              <a:off x="12706580" y="5774990"/>
              <a:ext cx="3532499" cy="564300"/>
            </a:xfrm>
            <a:prstGeom prst="rect">
              <a:avLst/>
            </a:prstGeom>
            <a:solidFill>
              <a:srgbClr val="A7CD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a:solidFill>
                    <a:srgbClr val="000000"/>
                  </a:solidFill>
                  <a:latin typeface="Garamond"/>
                  <a:ea typeface="Garamond"/>
                  <a:cs typeface="Garamond"/>
                  <a:sym typeface="Garamond"/>
                </a:rPr>
                <a:t>NDVI STD</a:t>
              </a:r>
              <a:endParaRPr sz="2400" b="0" i="0" u="none" strike="noStrike" cap="none" dirty="0">
                <a:solidFill>
                  <a:srgbClr val="000000"/>
                </a:solidFill>
                <a:latin typeface="Garamond"/>
                <a:ea typeface="Garamond"/>
                <a:cs typeface="Garamond"/>
                <a:sym typeface="Garamond"/>
              </a:endParaRPr>
            </a:p>
          </p:txBody>
        </p:sp>
      </p:grpSp>
      <p:grpSp>
        <p:nvGrpSpPr>
          <p:cNvPr id="81" name="Google Shape;81;p3"/>
          <p:cNvGrpSpPr/>
          <p:nvPr/>
        </p:nvGrpSpPr>
        <p:grpSpPr>
          <a:xfrm>
            <a:off x="16042650" y="9068512"/>
            <a:ext cx="9577910" cy="391505"/>
            <a:chOff x="1869135" y="3346069"/>
            <a:chExt cx="2272800" cy="391505"/>
          </a:xfrm>
        </p:grpSpPr>
        <p:cxnSp>
          <p:nvCxnSpPr>
            <p:cNvPr id="82" name="Google Shape;82;p3"/>
            <p:cNvCxnSpPr/>
            <p:nvPr/>
          </p:nvCxnSpPr>
          <p:spPr>
            <a:xfrm rot="10800000">
              <a:off x="1873446" y="3346069"/>
              <a:ext cx="0" cy="203700"/>
            </a:xfrm>
            <a:prstGeom prst="straightConnector1">
              <a:avLst/>
            </a:prstGeom>
            <a:noFill/>
            <a:ln w="28575" cap="flat" cmpd="sng">
              <a:solidFill>
                <a:srgbClr val="000000"/>
              </a:solidFill>
              <a:prstDash val="solid"/>
              <a:round/>
              <a:headEnd type="none" w="sm" len="sm"/>
              <a:tailEnd type="triangle" w="med" len="med"/>
            </a:ln>
          </p:spPr>
        </p:cxnSp>
        <p:cxnSp>
          <p:nvCxnSpPr>
            <p:cNvPr id="83" name="Google Shape;83;p3"/>
            <p:cNvCxnSpPr/>
            <p:nvPr/>
          </p:nvCxnSpPr>
          <p:spPr>
            <a:xfrm rot="10800000">
              <a:off x="4139136" y="3346069"/>
              <a:ext cx="0" cy="203700"/>
            </a:xfrm>
            <a:prstGeom prst="straightConnector1">
              <a:avLst/>
            </a:prstGeom>
            <a:noFill/>
            <a:ln w="28575" cap="flat" cmpd="sng">
              <a:solidFill>
                <a:srgbClr val="000000"/>
              </a:solidFill>
              <a:prstDash val="solid"/>
              <a:round/>
              <a:headEnd type="none" w="sm" len="sm"/>
              <a:tailEnd type="triangle" w="med" len="med"/>
            </a:ln>
          </p:spPr>
        </p:cxnSp>
        <p:cxnSp>
          <p:nvCxnSpPr>
            <p:cNvPr id="84" name="Google Shape;84;p3"/>
            <p:cNvCxnSpPr/>
            <p:nvPr/>
          </p:nvCxnSpPr>
          <p:spPr>
            <a:xfrm>
              <a:off x="1869135" y="3549769"/>
              <a:ext cx="2272800" cy="0"/>
            </a:xfrm>
            <a:prstGeom prst="straightConnector1">
              <a:avLst/>
            </a:prstGeom>
            <a:noFill/>
            <a:ln w="28575" cap="flat" cmpd="sng">
              <a:solidFill>
                <a:srgbClr val="000000"/>
              </a:solidFill>
              <a:prstDash val="solid"/>
              <a:round/>
              <a:headEnd type="none" w="sm" len="sm"/>
              <a:tailEnd type="none" w="sm" len="sm"/>
            </a:ln>
          </p:spPr>
        </p:cxnSp>
        <p:cxnSp>
          <p:nvCxnSpPr>
            <p:cNvPr id="85" name="Google Shape;85;p3"/>
            <p:cNvCxnSpPr/>
            <p:nvPr/>
          </p:nvCxnSpPr>
          <p:spPr>
            <a:xfrm>
              <a:off x="2961954" y="3557574"/>
              <a:ext cx="0" cy="180000"/>
            </a:xfrm>
            <a:prstGeom prst="straightConnector1">
              <a:avLst/>
            </a:prstGeom>
            <a:noFill/>
            <a:ln w="28575" cap="flat" cmpd="sng">
              <a:solidFill>
                <a:srgbClr val="000000"/>
              </a:solidFill>
              <a:prstDash val="solid"/>
              <a:round/>
              <a:headEnd type="none" w="sm" len="sm"/>
              <a:tailEnd type="triangle" w="med" len="med"/>
            </a:ln>
          </p:spPr>
        </p:cxnSp>
      </p:grpSp>
      <p:grpSp>
        <p:nvGrpSpPr>
          <p:cNvPr id="86" name="Google Shape;86;p3"/>
          <p:cNvGrpSpPr/>
          <p:nvPr/>
        </p:nvGrpSpPr>
        <p:grpSpPr>
          <a:xfrm>
            <a:off x="20006516" y="8048047"/>
            <a:ext cx="2011716" cy="1005804"/>
            <a:chOff x="11983886" y="5499673"/>
            <a:chExt cx="4963523" cy="1077686"/>
          </a:xfrm>
        </p:grpSpPr>
        <p:sp>
          <p:nvSpPr>
            <p:cNvPr id="68" name="Google Shape;68;p3"/>
            <p:cNvSpPr/>
            <p:nvPr/>
          </p:nvSpPr>
          <p:spPr>
            <a:xfrm>
              <a:off x="11983886" y="5499673"/>
              <a:ext cx="4963523" cy="1077686"/>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87" name="Google Shape;87;p3"/>
            <p:cNvSpPr txBox="1"/>
            <p:nvPr/>
          </p:nvSpPr>
          <p:spPr>
            <a:xfrm>
              <a:off x="12754197" y="5662215"/>
              <a:ext cx="3532499" cy="564300"/>
            </a:xfrm>
            <a:prstGeom prst="rect">
              <a:avLst/>
            </a:prstGeom>
            <a:solidFill>
              <a:srgbClr val="A7CD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smtClean="0">
                  <a:solidFill>
                    <a:srgbClr val="000000"/>
                  </a:solidFill>
                  <a:latin typeface="Garamond"/>
                  <a:ea typeface="Garamond"/>
                  <a:cs typeface="Garamond"/>
                  <a:sym typeface="Garamond"/>
                </a:rPr>
                <a:t>PyCCD</a:t>
              </a:r>
              <a:endParaRPr sz="2400" b="0" i="0" u="none" strike="noStrike" cap="none" dirty="0">
                <a:solidFill>
                  <a:srgbClr val="000000"/>
                </a:solidFill>
                <a:latin typeface="Garamond"/>
                <a:ea typeface="Garamond"/>
                <a:cs typeface="Garamond"/>
                <a:sym typeface="Garamond"/>
              </a:endParaRPr>
            </a:p>
          </p:txBody>
        </p:sp>
      </p:grpSp>
      <p:grpSp>
        <p:nvGrpSpPr>
          <p:cNvPr id="89" name="Google Shape;89;p3"/>
          <p:cNvGrpSpPr/>
          <p:nvPr/>
        </p:nvGrpSpPr>
        <p:grpSpPr>
          <a:xfrm>
            <a:off x="14422450" y="5442000"/>
            <a:ext cx="2612300" cy="1548825"/>
            <a:chOff x="11971101" y="5423517"/>
            <a:chExt cx="4963519" cy="2309611"/>
          </a:xfrm>
        </p:grpSpPr>
        <p:sp>
          <p:nvSpPr>
            <p:cNvPr id="90" name="Google Shape;90;p3"/>
            <p:cNvSpPr/>
            <p:nvPr/>
          </p:nvSpPr>
          <p:spPr>
            <a:xfrm>
              <a:off x="11971101" y="5423517"/>
              <a:ext cx="4963519" cy="2309611"/>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91" name="Google Shape;91;p3"/>
            <p:cNvSpPr txBox="1"/>
            <p:nvPr/>
          </p:nvSpPr>
          <p:spPr>
            <a:xfrm>
              <a:off x="12121794" y="5540376"/>
              <a:ext cx="4686900" cy="2111400"/>
            </a:xfrm>
            <a:prstGeom prst="rect">
              <a:avLst/>
            </a:prstGeom>
            <a:solidFill>
              <a:srgbClr val="A7CDB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a:solidFill>
                    <a:srgbClr val="000000"/>
                  </a:solidFill>
                  <a:latin typeface="Garamond"/>
                  <a:ea typeface="Garamond"/>
                  <a:cs typeface="Garamond"/>
                  <a:sym typeface="Garamond"/>
                </a:rPr>
                <a:t>Earth </a:t>
              </a:r>
              <a:endParaRPr sz="2400" b="0"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a:solidFill>
                    <a:srgbClr val="000000"/>
                  </a:solidFill>
                  <a:latin typeface="Garamond"/>
                  <a:ea typeface="Garamond"/>
                  <a:cs typeface="Garamond"/>
                  <a:sym typeface="Garamond"/>
                </a:rPr>
                <a:t>Observation </a:t>
              </a:r>
              <a:endParaRPr sz="2400" b="0"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a:solidFill>
                    <a:srgbClr val="000000"/>
                  </a:solidFill>
                  <a:latin typeface="Garamond"/>
                  <a:ea typeface="Garamond"/>
                  <a:cs typeface="Garamond"/>
                  <a:sym typeface="Garamond"/>
                </a:rPr>
                <a:t>Acquisition</a:t>
              </a:r>
              <a:endParaRPr sz="2400" b="0" i="0" u="none" strike="noStrike" cap="none">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Century Gothic"/>
                <a:ea typeface="Century Gothic"/>
                <a:cs typeface="Century Gothic"/>
                <a:sym typeface="Century Gothic"/>
              </a:endParaRPr>
            </a:p>
          </p:txBody>
        </p:sp>
      </p:grpSp>
      <p:cxnSp>
        <p:nvCxnSpPr>
          <p:cNvPr id="92" name="Google Shape;92;p3"/>
          <p:cNvCxnSpPr>
            <a:stCxn id="90" idx="3"/>
            <a:endCxn id="70" idx="1"/>
          </p:cNvCxnSpPr>
          <p:nvPr/>
        </p:nvCxnSpPr>
        <p:spPr>
          <a:xfrm>
            <a:off x="17034750" y="6216413"/>
            <a:ext cx="3296100" cy="0"/>
          </a:xfrm>
          <a:prstGeom prst="straightConnector1">
            <a:avLst/>
          </a:prstGeom>
          <a:noFill/>
          <a:ln w="19050" cap="rnd" cmpd="sng">
            <a:solidFill>
              <a:srgbClr val="000000"/>
            </a:solidFill>
            <a:prstDash val="solid"/>
            <a:round/>
            <a:headEnd type="none" w="sm" len="sm"/>
            <a:tailEnd type="triangle" w="med" len="med"/>
          </a:ln>
        </p:spPr>
      </p:cxnSp>
      <p:grpSp>
        <p:nvGrpSpPr>
          <p:cNvPr id="97" name="Google Shape;97;p3"/>
          <p:cNvGrpSpPr/>
          <p:nvPr/>
        </p:nvGrpSpPr>
        <p:grpSpPr>
          <a:xfrm>
            <a:off x="17350818" y="7008582"/>
            <a:ext cx="2359163" cy="822921"/>
            <a:chOff x="12967949" y="5215640"/>
            <a:chExt cx="4963523" cy="1077686"/>
          </a:xfrm>
        </p:grpSpPr>
        <p:sp>
          <p:nvSpPr>
            <p:cNvPr id="66" name="Google Shape;66;p3"/>
            <p:cNvSpPr/>
            <p:nvPr/>
          </p:nvSpPr>
          <p:spPr>
            <a:xfrm>
              <a:off x="12967949" y="5215640"/>
              <a:ext cx="4963523" cy="1077686"/>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98" name="Google Shape;98;p3"/>
            <p:cNvSpPr txBox="1"/>
            <p:nvPr/>
          </p:nvSpPr>
          <p:spPr>
            <a:xfrm>
              <a:off x="13106261" y="5261416"/>
              <a:ext cx="4686900" cy="985500"/>
            </a:xfrm>
            <a:prstGeom prst="rect">
              <a:avLst/>
            </a:prstGeom>
            <a:solidFill>
              <a:srgbClr val="A7CDB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rgbClr val="000000"/>
                  </a:solidFill>
                  <a:latin typeface="Garamond"/>
                  <a:ea typeface="Garamond"/>
                  <a:cs typeface="Garamond"/>
                  <a:sym typeface="Garamond"/>
                </a:rPr>
                <a:t>Open Data Cube</a:t>
              </a:r>
              <a:endParaRPr sz="2400" b="0" i="0" u="none" strike="noStrike" cap="none" dirty="0">
                <a:solidFill>
                  <a:srgbClr val="000000"/>
                </a:solidFill>
                <a:latin typeface="Garamond"/>
                <a:ea typeface="Garamond"/>
                <a:cs typeface="Garamond"/>
                <a:sym typeface="Garamond"/>
              </a:endParaRPr>
            </a:p>
          </p:txBody>
        </p:sp>
      </p:grpSp>
      <p:pic>
        <p:nvPicPr>
          <p:cNvPr id="99" name="Google Shape;99;p3"/>
          <p:cNvPicPr preferRelativeResize="0"/>
          <p:nvPr/>
        </p:nvPicPr>
        <p:blipFill rotWithShape="1">
          <a:blip r:embed="rId14">
            <a:alphaModFix/>
          </a:blip>
          <a:srcRect/>
          <a:stretch/>
        </p:blipFill>
        <p:spPr>
          <a:xfrm>
            <a:off x="14952999" y="10287054"/>
            <a:ext cx="2414400" cy="2542209"/>
          </a:xfrm>
          <a:prstGeom prst="rect">
            <a:avLst/>
          </a:prstGeom>
          <a:noFill/>
          <a:ln>
            <a:noFill/>
          </a:ln>
        </p:spPr>
      </p:pic>
      <p:sp>
        <p:nvSpPr>
          <p:cNvPr id="100" name="Google Shape;100;p3"/>
          <p:cNvSpPr txBox="1"/>
          <p:nvPr/>
        </p:nvSpPr>
        <p:spPr>
          <a:xfrm>
            <a:off x="14952999" y="12104189"/>
            <a:ext cx="2414400" cy="6594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8000 Landsat Scenes</a:t>
            </a:r>
            <a:endParaRPr sz="1800" b="0" i="0" u="none" strike="noStrike" cap="none">
              <a:solidFill>
                <a:srgbClr val="000000"/>
              </a:solidFill>
              <a:latin typeface="Garamond"/>
              <a:ea typeface="Garamond"/>
              <a:cs typeface="Garamond"/>
              <a:sym typeface="Garamond"/>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Garamond"/>
                <a:ea typeface="Garamond"/>
                <a:cs typeface="Garamond"/>
                <a:sym typeface="Garamond"/>
              </a:rPr>
              <a:t>(17 Years of Data)</a:t>
            </a:r>
            <a:endParaRPr sz="1800" b="0" i="0" u="none" strike="noStrike" cap="none">
              <a:solidFill>
                <a:srgbClr val="000000"/>
              </a:solidFill>
              <a:latin typeface="Garamond"/>
              <a:ea typeface="Garamond"/>
              <a:cs typeface="Garamond"/>
              <a:sym typeface="Garamond"/>
            </a:endParaRPr>
          </a:p>
        </p:txBody>
      </p:sp>
      <p:grpSp>
        <p:nvGrpSpPr>
          <p:cNvPr id="101" name="Google Shape;101;p3"/>
          <p:cNvGrpSpPr/>
          <p:nvPr/>
        </p:nvGrpSpPr>
        <p:grpSpPr>
          <a:xfrm>
            <a:off x="19623517" y="10331929"/>
            <a:ext cx="2360060" cy="2420795"/>
            <a:chOff x="4343160" y="2026322"/>
            <a:chExt cx="2477753" cy="2420311"/>
          </a:xfrm>
        </p:grpSpPr>
        <p:pic>
          <p:nvPicPr>
            <p:cNvPr id="102" name="Google Shape;102;p3"/>
            <p:cNvPicPr preferRelativeResize="0"/>
            <p:nvPr/>
          </p:nvPicPr>
          <p:blipFill rotWithShape="1">
            <a:blip r:embed="rId15">
              <a:alphaModFix/>
            </a:blip>
            <a:srcRect/>
            <a:stretch/>
          </p:blipFill>
          <p:spPr>
            <a:xfrm>
              <a:off x="4343160" y="2026322"/>
              <a:ext cx="2477753" cy="2098189"/>
            </a:xfrm>
            <a:prstGeom prst="rect">
              <a:avLst/>
            </a:prstGeom>
            <a:noFill/>
            <a:ln>
              <a:noFill/>
            </a:ln>
          </p:spPr>
        </p:pic>
        <p:sp>
          <p:nvSpPr>
            <p:cNvPr id="103" name="Google Shape;103;p3"/>
            <p:cNvSpPr txBox="1"/>
            <p:nvPr/>
          </p:nvSpPr>
          <p:spPr>
            <a:xfrm>
              <a:off x="4343160" y="4099833"/>
              <a:ext cx="2477700" cy="346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FFFF"/>
                  </a:solidFill>
                  <a:latin typeface="Century Gothic"/>
                  <a:ea typeface="Century Gothic"/>
                  <a:cs typeface="Century Gothic"/>
                  <a:sym typeface="Century Gothic"/>
                </a:rPr>
                <a:t>1000 Data Cube storage units (1°x 1° x 1° yr)</a:t>
              </a:r>
              <a:endParaRPr sz="1400" b="0" i="0" u="none" strike="noStrike" cap="none">
                <a:solidFill>
                  <a:srgbClr val="000000"/>
                </a:solidFill>
                <a:latin typeface="Arial"/>
                <a:ea typeface="Arial"/>
                <a:cs typeface="Arial"/>
                <a:sym typeface="Arial"/>
              </a:endParaRPr>
            </a:p>
          </p:txBody>
        </p:sp>
      </p:grpSp>
      <p:sp>
        <p:nvSpPr>
          <p:cNvPr id="104" name="Google Shape;104;p3"/>
          <p:cNvSpPr txBox="1"/>
          <p:nvPr/>
        </p:nvSpPr>
        <p:spPr>
          <a:xfrm>
            <a:off x="19596349" y="12385970"/>
            <a:ext cx="2414100" cy="488100"/>
          </a:xfrm>
          <a:prstGeom prst="rect">
            <a:avLst/>
          </a:prstGeom>
          <a:solidFill>
            <a:srgbClr val="FFFFF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0" i="0" u="none" strike="noStrike" cap="none" dirty="0">
                <a:solidFill>
                  <a:srgbClr val="000000"/>
                </a:solidFill>
                <a:latin typeface="Garamond"/>
                <a:ea typeface="Garamond"/>
                <a:cs typeface="Garamond"/>
                <a:sym typeface="Garamond"/>
              </a:rPr>
              <a:t>1000 Data Cube Storage Units (1° x 1° x 1yr)</a:t>
            </a:r>
            <a:endParaRPr sz="1800" b="0" i="0" u="none" strike="noStrike" cap="none" dirty="0">
              <a:solidFill>
                <a:srgbClr val="000000"/>
              </a:solidFill>
              <a:latin typeface="Garamond"/>
              <a:ea typeface="Garamond"/>
              <a:cs typeface="Garamond"/>
              <a:sym typeface="Garamond"/>
            </a:endParaRPr>
          </a:p>
        </p:txBody>
      </p:sp>
      <p:pic>
        <p:nvPicPr>
          <p:cNvPr id="105" name="Google Shape;105;p3"/>
          <p:cNvPicPr preferRelativeResize="0"/>
          <p:nvPr/>
        </p:nvPicPr>
        <p:blipFill rotWithShape="1">
          <a:blip r:embed="rId16">
            <a:alphaModFix/>
          </a:blip>
          <a:srcRect/>
          <a:stretch/>
        </p:blipFill>
        <p:spPr>
          <a:xfrm>
            <a:off x="23925804" y="10965059"/>
            <a:ext cx="3422296" cy="818701"/>
          </a:xfrm>
          <a:prstGeom prst="rect">
            <a:avLst/>
          </a:prstGeom>
          <a:noFill/>
          <a:ln>
            <a:noFill/>
          </a:ln>
        </p:spPr>
      </p:pic>
      <p:pic>
        <p:nvPicPr>
          <p:cNvPr id="106" name="Google Shape;106;p3"/>
          <p:cNvPicPr preferRelativeResize="0"/>
          <p:nvPr/>
        </p:nvPicPr>
        <p:blipFill rotWithShape="1">
          <a:blip r:embed="rId17">
            <a:alphaModFix/>
          </a:blip>
          <a:srcRect/>
          <a:stretch/>
        </p:blipFill>
        <p:spPr>
          <a:xfrm>
            <a:off x="844538" y="19756963"/>
            <a:ext cx="9153525" cy="6143625"/>
          </a:xfrm>
          <a:prstGeom prst="rect">
            <a:avLst/>
          </a:prstGeom>
          <a:noFill/>
          <a:ln>
            <a:noFill/>
          </a:ln>
        </p:spPr>
      </p:pic>
      <p:pic>
        <p:nvPicPr>
          <p:cNvPr id="107" name="Google Shape;107;p3"/>
          <p:cNvPicPr preferRelativeResize="0"/>
          <p:nvPr/>
        </p:nvPicPr>
        <p:blipFill rotWithShape="1">
          <a:blip r:embed="rId18">
            <a:alphaModFix/>
          </a:blip>
          <a:srcRect/>
          <a:stretch/>
        </p:blipFill>
        <p:spPr>
          <a:xfrm>
            <a:off x="10158984" y="19807138"/>
            <a:ext cx="552450" cy="285750"/>
          </a:xfrm>
          <a:prstGeom prst="rect">
            <a:avLst/>
          </a:prstGeom>
          <a:noFill/>
          <a:ln>
            <a:noFill/>
          </a:ln>
        </p:spPr>
      </p:pic>
      <p:pic>
        <p:nvPicPr>
          <p:cNvPr id="108" name="Google Shape;108;p3"/>
          <p:cNvPicPr preferRelativeResize="0"/>
          <p:nvPr/>
        </p:nvPicPr>
        <p:blipFill rotWithShape="1">
          <a:blip r:embed="rId19">
            <a:alphaModFix/>
          </a:blip>
          <a:srcRect/>
          <a:stretch/>
        </p:blipFill>
        <p:spPr>
          <a:xfrm>
            <a:off x="10156188" y="21638550"/>
            <a:ext cx="552450" cy="276225"/>
          </a:xfrm>
          <a:prstGeom prst="rect">
            <a:avLst/>
          </a:prstGeom>
          <a:noFill/>
          <a:ln>
            <a:noFill/>
          </a:ln>
        </p:spPr>
      </p:pic>
      <p:pic>
        <p:nvPicPr>
          <p:cNvPr id="109" name="Google Shape;109;p3"/>
          <p:cNvPicPr preferRelativeResize="0"/>
          <p:nvPr/>
        </p:nvPicPr>
        <p:blipFill rotWithShape="1">
          <a:blip r:embed="rId20">
            <a:alphaModFix/>
          </a:blip>
          <a:srcRect/>
          <a:stretch/>
        </p:blipFill>
        <p:spPr>
          <a:xfrm>
            <a:off x="10149840" y="23464686"/>
            <a:ext cx="561975" cy="295275"/>
          </a:xfrm>
          <a:prstGeom prst="rect">
            <a:avLst/>
          </a:prstGeom>
          <a:noFill/>
          <a:ln>
            <a:noFill/>
          </a:ln>
        </p:spPr>
      </p:pic>
      <p:pic>
        <p:nvPicPr>
          <p:cNvPr id="110" name="Google Shape;110;p3"/>
          <p:cNvPicPr preferRelativeResize="0"/>
          <p:nvPr/>
        </p:nvPicPr>
        <p:blipFill rotWithShape="1">
          <a:blip r:embed="rId21">
            <a:alphaModFix/>
          </a:blip>
          <a:srcRect/>
          <a:stretch/>
        </p:blipFill>
        <p:spPr>
          <a:xfrm>
            <a:off x="10156188" y="25293486"/>
            <a:ext cx="561975" cy="285750"/>
          </a:xfrm>
          <a:prstGeom prst="rect">
            <a:avLst/>
          </a:prstGeom>
          <a:noFill/>
          <a:ln>
            <a:noFill/>
          </a:ln>
        </p:spPr>
      </p:pic>
      <p:sp>
        <p:nvSpPr>
          <p:cNvPr id="111" name="Google Shape;111;p3"/>
          <p:cNvSpPr txBox="1"/>
          <p:nvPr/>
        </p:nvSpPr>
        <p:spPr>
          <a:xfrm>
            <a:off x="10744200" y="19724800"/>
            <a:ext cx="1086900" cy="27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800" b="0" i="0" u="none" strike="noStrike" cap="none">
                <a:solidFill>
                  <a:schemeClr val="dk1"/>
                </a:solidFill>
                <a:latin typeface="Garamond"/>
                <a:ea typeface="Garamond"/>
                <a:cs typeface="Garamond"/>
                <a:sym typeface="Garamond"/>
              </a:rPr>
              <a:t>Caquet</a:t>
            </a:r>
            <a:r>
              <a:rPr lang="en-US" sz="1800" b="0" i="0" u="none" strike="noStrike" cap="none">
                <a:solidFill>
                  <a:srgbClr val="222222"/>
                </a:solidFill>
                <a:highlight>
                  <a:srgbClr val="FFFFFF"/>
                </a:highlight>
                <a:latin typeface="Garamond"/>
                <a:ea typeface="Garamond"/>
                <a:cs typeface="Garamond"/>
                <a:sym typeface="Garamond"/>
              </a:rPr>
              <a:t>á</a:t>
            </a:r>
            <a:endParaRPr sz="1800" b="0" i="0" u="none" strike="noStrike" cap="none">
              <a:solidFill>
                <a:srgbClr val="222222"/>
              </a:solidFill>
              <a:highlight>
                <a:srgbClr val="FFFFFF"/>
              </a:highlight>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10744200" y="21553600"/>
            <a:ext cx="1514400" cy="27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chemeClr val="dk1"/>
                </a:solidFill>
                <a:latin typeface="Garamond"/>
                <a:ea typeface="Garamond"/>
                <a:cs typeface="Garamond"/>
                <a:sym typeface="Garamond"/>
              </a:rPr>
              <a:t>Colombia</a:t>
            </a:r>
            <a:endParaRPr sz="1800" b="0" i="0" u="none" strike="noStrike" cap="none">
              <a:solidFill>
                <a:srgbClr val="222222"/>
              </a:solidFill>
              <a:highlight>
                <a:srgbClr val="FFFFFF"/>
              </a:highlight>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
          <p:cNvSpPr txBox="1"/>
          <p:nvPr/>
        </p:nvSpPr>
        <p:spPr>
          <a:xfrm>
            <a:off x="10744200" y="23382400"/>
            <a:ext cx="2011800" cy="27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rgbClr val="222222"/>
                </a:solidFill>
                <a:highlight>
                  <a:srgbClr val="FFFFFF"/>
                </a:highlight>
                <a:latin typeface="Garamond"/>
                <a:ea typeface="Garamond"/>
                <a:cs typeface="Garamond"/>
                <a:sym typeface="Garamond"/>
              </a:rPr>
              <a:t>Sentinel Extent</a:t>
            </a:r>
            <a:endParaRPr sz="1800" b="0" i="0" u="none" strike="noStrike" cap="none">
              <a:solidFill>
                <a:srgbClr val="222222"/>
              </a:solidFill>
              <a:highlight>
                <a:srgbClr val="FFFFFF"/>
              </a:highlight>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
          <p:cNvSpPr txBox="1"/>
          <p:nvPr/>
        </p:nvSpPr>
        <p:spPr>
          <a:xfrm>
            <a:off x="10744200" y="25211200"/>
            <a:ext cx="2011800" cy="27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solidFill>
                  <a:srgbClr val="222222"/>
                </a:solidFill>
                <a:highlight>
                  <a:srgbClr val="FFFFFF"/>
                </a:highlight>
                <a:latin typeface="Garamond"/>
                <a:ea typeface="Garamond"/>
                <a:cs typeface="Garamond"/>
                <a:sym typeface="Garamond"/>
              </a:rPr>
              <a:t>Landsat Extent</a:t>
            </a:r>
            <a:endParaRPr sz="1800" b="0" i="0" u="none" strike="noStrike" cap="none">
              <a:solidFill>
                <a:srgbClr val="222222"/>
              </a:solidFill>
              <a:highlight>
                <a:srgbClr val="FFFFFF"/>
              </a:highlight>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15" name="Google Shape;115;p3"/>
          <p:cNvSpPr txBox="1"/>
          <p:nvPr/>
        </p:nvSpPr>
        <p:spPr>
          <a:xfrm>
            <a:off x="844538" y="19307175"/>
            <a:ext cx="9243300" cy="659400"/>
          </a:xfrm>
          <a:prstGeom prst="rect">
            <a:avLst/>
          </a:prstGeom>
          <a:noFill/>
          <a:ln>
            <a:noFill/>
          </a:ln>
        </p:spPr>
        <p:txBody>
          <a:bodyPr spcFirstLastPara="1" wrap="square" lIns="91425" tIns="91425" rIns="91425" bIns="91425" anchor="t" anchorCtr="0">
            <a:noAutofit/>
          </a:bodyPr>
          <a:lstStyle/>
          <a:p>
            <a:pPr marL="0" marR="0" lvl="0" indent="45720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Garamond"/>
                <a:ea typeface="Garamond"/>
                <a:cs typeface="Garamond"/>
                <a:sym typeface="Garamond"/>
              </a:rPr>
              <a:t>Data Cube Extents in </a:t>
            </a:r>
            <a:r>
              <a:rPr lang="en-US" sz="1800" b="1" i="0" u="none" strike="noStrike" cap="none">
                <a:solidFill>
                  <a:schemeClr val="dk1"/>
                </a:solidFill>
                <a:latin typeface="Garamond"/>
                <a:ea typeface="Garamond"/>
                <a:cs typeface="Garamond"/>
                <a:sym typeface="Garamond"/>
              </a:rPr>
              <a:t>Caquet</a:t>
            </a:r>
            <a:r>
              <a:rPr lang="en-US" sz="1800" b="1" i="0" u="none" strike="noStrike" cap="none">
                <a:solidFill>
                  <a:srgbClr val="222222"/>
                </a:solidFill>
                <a:highlight>
                  <a:srgbClr val="FFFFFF"/>
                </a:highlight>
                <a:latin typeface="Garamond"/>
                <a:ea typeface="Garamond"/>
                <a:cs typeface="Garamond"/>
                <a:sym typeface="Garamond"/>
              </a:rPr>
              <a:t>á</a:t>
            </a:r>
            <a:endParaRPr sz="1800" b="1" i="0" u="none" strike="noStrike" cap="none">
              <a:solidFill>
                <a:srgbClr val="000000"/>
              </a:solidFill>
              <a:latin typeface="Garamond"/>
              <a:ea typeface="Garamond"/>
              <a:cs typeface="Garamond"/>
              <a:sym typeface="Garamond"/>
            </a:endParaRPr>
          </a:p>
        </p:txBody>
      </p:sp>
      <p:sp>
        <p:nvSpPr>
          <p:cNvPr id="116" name="Google Shape;116;p3"/>
          <p:cNvSpPr txBox="1"/>
          <p:nvPr/>
        </p:nvSpPr>
        <p:spPr>
          <a:xfrm>
            <a:off x="841248" y="11863383"/>
            <a:ext cx="12543300" cy="1315800"/>
          </a:xfrm>
          <a:prstGeom prst="rect">
            <a:avLst/>
          </a:prstGeom>
          <a:noFill/>
          <a:ln>
            <a:noFill/>
          </a:ln>
        </p:spPr>
        <p:txBody>
          <a:bodyPr spcFirstLastPara="1" wrap="square" lIns="91425" tIns="91425" rIns="91425" bIns="91425" anchor="t" anchorCtr="0">
            <a:noAutofit/>
          </a:bodyPr>
          <a:lstStyle/>
          <a:p>
            <a:pPr marL="457200" marR="0" lvl="0" indent="-457200" algn="l" rtl="0">
              <a:lnSpc>
                <a:spcPct val="100000"/>
              </a:lnSpc>
              <a:spcBef>
                <a:spcPts val="0"/>
              </a:spcBef>
              <a:spcAft>
                <a:spcPts val="0"/>
              </a:spcAft>
              <a:buClr>
                <a:srgbClr val="339966"/>
              </a:buClr>
              <a:buSzPts val="2700"/>
              <a:buFont typeface="Webdings" panose="05030102010509060703" pitchFamily="18" charset="2"/>
              <a:buChar char=""/>
            </a:pPr>
            <a:r>
              <a:rPr lang="en-US" sz="2700" b="0" i="0" u="none" strike="noStrike" cap="none" dirty="0">
                <a:solidFill>
                  <a:srgbClr val="000000"/>
                </a:solidFill>
                <a:latin typeface="Garamond"/>
                <a:ea typeface="Garamond"/>
                <a:cs typeface="Garamond"/>
                <a:sym typeface="Garamond"/>
              </a:rPr>
              <a:t>The Committee on Earth Observation Satellites (CEOS)	       </a:t>
            </a:r>
            <a:endParaRPr dirty="0"/>
          </a:p>
          <a:p>
            <a:pPr marL="457200" marR="0" lvl="0" indent="-457200" algn="l" rtl="0">
              <a:lnSpc>
                <a:spcPct val="100000"/>
              </a:lnSpc>
              <a:spcBef>
                <a:spcPts val="0"/>
              </a:spcBef>
              <a:spcAft>
                <a:spcPts val="0"/>
              </a:spcAft>
              <a:buClr>
                <a:srgbClr val="339966"/>
              </a:buClr>
              <a:buSzPts val="2700"/>
              <a:buFont typeface="Webdings" panose="05030102010509060703" pitchFamily="18" charset="2"/>
              <a:buChar char=""/>
            </a:pPr>
            <a:r>
              <a:rPr lang="en-US" sz="2700" b="0" i="0" u="none" strike="noStrike" cap="none" dirty="0">
                <a:solidFill>
                  <a:srgbClr val="000000"/>
                </a:solidFill>
                <a:latin typeface="Garamond"/>
                <a:ea typeface="Garamond"/>
                <a:cs typeface="Garamond"/>
                <a:sym typeface="Garamond"/>
              </a:rPr>
              <a:t>The Colombian Institute of Hydrology, Meteorology, and Environmental Studies (IDEAM)</a:t>
            </a:r>
            <a:endParaRPr dirty="0"/>
          </a:p>
          <a:p>
            <a:pPr marL="457200" marR="0" lvl="0" indent="-457200" algn="l" rtl="0">
              <a:lnSpc>
                <a:spcPct val="100000"/>
              </a:lnSpc>
              <a:spcBef>
                <a:spcPts val="0"/>
              </a:spcBef>
              <a:spcAft>
                <a:spcPts val="0"/>
              </a:spcAft>
              <a:buClr>
                <a:srgbClr val="339966"/>
              </a:buClr>
              <a:buSzPts val="2700"/>
              <a:buFont typeface="Webdings" panose="05030102010509060703" pitchFamily="18" charset="2"/>
              <a:buChar char=""/>
            </a:pPr>
            <a:r>
              <a:rPr lang="en-US" sz="2700" b="0" i="0" u="none" strike="noStrike" cap="none" dirty="0">
                <a:solidFill>
                  <a:srgbClr val="000000"/>
                </a:solidFill>
                <a:latin typeface="Garamond"/>
                <a:ea typeface="Garamond"/>
                <a:cs typeface="Garamond"/>
                <a:sym typeface="Garamond"/>
              </a:rPr>
              <a:t>University of Andes</a:t>
            </a:r>
            <a:endParaRPr sz="2700" b="0" i="0" u="none" strike="noStrike" cap="none" dirty="0">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Garamond"/>
              <a:ea typeface="Garamond"/>
              <a:cs typeface="Garamond"/>
              <a:sym typeface="Garamond"/>
            </a:endParaRPr>
          </a:p>
        </p:txBody>
      </p:sp>
      <p:pic>
        <p:nvPicPr>
          <p:cNvPr id="117" name="Google Shape;117;p3"/>
          <p:cNvPicPr preferRelativeResize="0"/>
          <p:nvPr/>
        </p:nvPicPr>
        <p:blipFill rotWithShape="1">
          <a:blip r:embed="rId22">
            <a:alphaModFix/>
          </a:blip>
          <a:srcRect/>
          <a:stretch/>
        </p:blipFill>
        <p:spPr>
          <a:xfrm>
            <a:off x="20966878" y="17776355"/>
            <a:ext cx="4361688" cy="4361688"/>
          </a:xfrm>
          <a:prstGeom prst="rect">
            <a:avLst/>
          </a:prstGeom>
          <a:noFill/>
          <a:ln w="19050" cap="flat" cmpd="sng">
            <a:solidFill>
              <a:srgbClr val="222222"/>
            </a:solidFill>
            <a:prstDash val="solid"/>
            <a:round/>
            <a:headEnd type="none" w="sm" len="sm"/>
            <a:tailEnd type="none" w="sm" len="sm"/>
          </a:ln>
        </p:spPr>
      </p:pic>
      <p:pic>
        <p:nvPicPr>
          <p:cNvPr id="118" name="Google Shape;118;p3"/>
          <p:cNvPicPr preferRelativeResize="0"/>
          <p:nvPr/>
        </p:nvPicPr>
        <p:blipFill rotWithShape="1">
          <a:blip r:embed="rId23">
            <a:alphaModFix/>
          </a:blip>
          <a:srcRect l="1516" t="-436" r="-1"/>
          <a:stretch/>
        </p:blipFill>
        <p:spPr>
          <a:xfrm>
            <a:off x="25543100" y="18254626"/>
            <a:ext cx="1689324" cy="719912"/>
          </a:xfrm>
          <a:prstGeom prst="rect">
            <a:avLst/>
          </a:prstGeom>
          <a:noFill/>
          <a:ln>
            <a:noFill/>
          </a:ln>
        </p:spPr>
      </p:pic>
      <p:pic>
        <p:nvPicPr>
          <p:cNvPr id="119" name="Google Shape;119;p3"/>
          <p:cNvPicPr preferRelativeResize="0"/>
          <p:nvPr/>
        </p:nvPicPr>
        <p:blipFill rotWithShape="1">
          <a:blip r:embed="rId24">
            <a:alphaModFix/>
          </a:blip>
          <a:srcRect/>
          <a:stretch/>
        </p:blipFill>
        <p:spPr>
          <a:xfrm>
            <a:off x="14097052" y="17776355"/>
            <a:ext cx="4361688" cy="4361688"/>
          </a:xfrm>
          <a:prstGeom prst="rect">
            <a:avLst/>
          </a:prstGeom>
          <a:noFill/>
          <a:ln w="19050" cap="flat" cmpd="sng">
            <a:solidFill>
              <a:srgbClr val="222222"/>
            </a:solidFill>
            <a:prstDash val="solid"/>
            <a:round/>
            <a:headEnd type="none" w="sm" len="sm"/>
            <a:tailEnd type="none" w="sm" len="sm"/>
          </a:ln>
        </p:spPr>
      </p:pic>
      <p:sp>
        <p:nvSpPr>
          <p:cNvPr id="121" name="Google Shape;121;p3"/>
          <p:cNvSpPr txBox="1"/>
          <p:nvPr/>
        </p:nvSpPr>
        <p:spPr>
          <a:xfrm>
            <a:off x="25047799" y="11035477"/>
            <a:ext cx="2057400" cy="7524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0000"/>
                </a:solidFill>
                <a:latin typeface="Garamond"/>
                <a:ea typeface="Garamond"/>
                <a:cs typeface="Garamond"/>
                <a:sym typeface="Garamond"/>
              </a:rPr>
              <a:t>8x Data Compression</a:t>
            </a:r>
            <a:endParaRPr sz="1800" b="1" i="0" u="none" strike="noStrike" cap="none" dirty="0">
              <a:solidFill>
                <a:srgbClr val="000000"/>
              </a:solidFill>
              <a:latin typeface="Garamond"/>
              <a:ea typeface="Garamond"/>
              <a:cs typeface="Garamond"/>
              <a:sym typeface="Garamond"/>
            </a:endParaRPr>
          </a:p>
        </p:txBody>
      </p:sp>
      <p:cxnSp>
        <p:nvCxnSpPr>
          <p:cNvPr id="122" name="Google Shape;122;p3"/>
          <p:cNvCxnSpPr/>
          <p:nvPr/>
        </p:nvCxnSpPr>
        <p:spPr>
          <a:xfrm rot="10800000" flipH="1">
            <a:off x="17332549" y="10846414"/>
            <a:ext cx="2305200" cy="19200"/>
          </a:xfrm>
          <a:prstGeom prst="straightConnector1">
            <a:avLst/>
          </a:prstGeom>
          <a:noFill/>
          <a:ln w="38100" cap="flat" cmpd="sng">
            <a:solidFill>
              <a:schemeClr val="dk1"/>
            </a:solidFill>
            <a:prstDash val="solid"/>
            <a:round/>
            <a:headEnd type="none" w="sm" len="sm"/>
            <a:tailEnd type="triangle" w="med" len="med"/>
          </a:ln>
        </p:spPr>
      </p:cxnSp>
      <p:cxnSp>
        <p:nvCxnSpPr>
          <p:cNvPr id="123" name="Google Shape;123;p3"/>
          <p:cNvCxnSpPr/>
          <p:nvPr/>
        </p:nvCxnSpPr>
        <p:spPr>
          <a:xfrm rot="10800000" flipH="1">
            <a:off x="17332549" y="11765352"/>
            <a:ext cx="2305200" cy="19200"/>
          </a:xfrm>
          <a:prstGeom prst="straightConnector1">
            <a:avLst/>
          </a:prstGeom>
          <a:noFill/>
          <a:ln w="38100" cap="flat" cmpd="sng">
            <a:solidFill>
              <a:schemeClr val="dk1"/>
            </a:solidFill>
            <a:prstDash val="solid"/>
            <a:round/>
            <a:headEnd type="none" w="sm" len="sm"/>
            <a:tailEnd type="triangle" w="med" len="med"/>
          </a:ln>
        </p:spPr>
      </p:cxnSp>
      <p:cxnSp>
        <p:nvCxnSpPr>
          <p:cNvPr id="124" name="Google Shape;124;p3"/>
          <p:cNvCxnSpPr/>
          <p:nvPr/>
        </p:nvCxnSpPr>
        <p:spPr>
          <a:xfrm rot="10800000" flipH="1">
            <a:off x="21904549" y="11330039"/>
            <a:ext cx="2305200" cy="19200"/>
          </a:xfrm>
          <a:prstGeom prst="straightConnector1">
            <a:avLst/>
          </a:prstGeom>
          <a:noFill/>
          <a:ln w="38100" cap="flat" cmpd="sng">
            <a:solidFill>
              <a:schemeClr val="dk1"/>
            </a:solidFill>
            <a:prstDash val="solid"/>
            <a:round/>
            <a:headEnd type="none" w="sm" len="sm"/>
            <a:tailEnd type="triangle" w="med" len="med"/>
          </a:ln>
        </p:spPr>
      </p:cxnSp>
      <p:cxnSp>
        <p:nvCxnSpPr>
          <p:cNvPr id="125" name="Google Shape;125;p3"/>
          <p:cNvCxnSpPr/>
          <p:nvPr/>
        </p:nvCxnSpPr>
        <p:spPr>
          <a:xfrm rot="10800000" flipH="1">
            <a:off x="17332549" y="11305877"/>
            <a:ext cx="2305200" cy="19200"/>
          </a:xfrm>
          <a:prstGeom prst="straightConnector1">
            <a:avLst/>
          </a:prstGeom>
          <a:noFill/>
          <a:ln w="38100" cap="flat" cmpd="sng">
            <a:solidFill>
              <a:schemeClr val="dk1"/>
            </a:solidFill>
            <a:prstDash val="solid"/>
            <a:round/>
            <a:headEnd type="none" w="sm" len="sm"/>
            <a:tailEnd type="triangle" w="med" len="med"/>
          </a:ln>
        </p:spPr>
      </p:cxnSp>
      <p:pic>
        <p:nvPicPr>
          <p:cNvPr id="126" name="Google Shape;126;p3"/>
          <p:cNvPicPr preferRelativeResize="0"/>
          <p:nvPr/>
        </p:nvPicPr>
        <p:blipFill>
          <a:blip r:embed="rId25">
            <a:alphaModFix/>
          </a:blip>
          <a:stretch>
            <a:fillRect/>
          </a:stretch>
        </p:blipFill>
        <p:spPr>
          <a:xfrm>
            <a:off x="20966878" y="22776236"/>
            <a:ext cx="4361688" cy="4361688"/>
          </a:xfrm>
          <a:prstGeom prst="rect">
            <a:avLst/>
          </a:prstGeom>
          <a:noFill/>
          <a:ln w="19050" cap="flat" cmpd="sng">
            <a:solidFill>
              <a:schemeClr val="dk1"/>
            </a:solidFill>
            <a:prstDash val="solid"/>
            <a:round/>
            <a:headEnd type="none" w="sm" len="sm"/>
            <a:tailEnd type="none" w="sm" len="sm"/>
          </a:ln>
        </p:spPr>
      </p:pic>
      <p:graphicFrame>
        <p:nvGraphicFramePr>
          <p:cNvPr id="128" name="Google Shape;128;p3"/>
          <p:cNvGraphicFramePr/>
          <p:nvPr>
            <p:extLst>
              <p:ext uri="{D42A27DB-BD31-4B8C-83A1-F6EECF244321}">
                <p14:modId xmlns:p14="http://schemas.microsoft.com/office/powerpoint/2010/main" val="1800921598"/>
              </p:ext>
            </p:extLst>
          </p:nvPr>
        </p:nvGraphicFramePr>
        <p:xfrm>
          <a:off x="14109200" y="27673913"/>
          <a:ext cx="12773400" cy="975300"/>
        </p:xfrm>
        <a:graphic>
          <a:graphicData uri="http://schemas.openxmlformats.org/drawingml/2006/table">
            <a:tbl>
              <a:tblPr>
                <a:noFill/>
                <a:tableStyleId>{366418A1-DF2F-4361-BD6F-759B19852BFC}</a:tableStyleId>
              </a:tblPr>
              <a:tblGrid>
                <a:gridCol w="3193350">
                  <a:extLst>
                    <a:ext uri="{9D8B030D-6E8A-4147-A177-3AD203B41FA5}">
                      <a16:colId xmlns:a16="http://schemas.microsoft.com/office/drawing/2014/main" val="20000"/>
                    </a:ext>
                  </a:extLst>
                </a:gridCol>
                <a:gridCol w="3193350">
                  <a:extLst>
                    <a:ext uri="{9D8B030D-6E8A-4147-A177-3AD203B41FA5}">
                      <a16:colId xmlns:a16="http://schemas.microsoft.com/office/drawing/2014/main" val="20001"/>
                    </a:ext>
                  </a:extLst>
                </a:gridCol>
                <a:gridCol w="3193350">
                  <a:extLst>
                    <a:ext uri="{9D8B030D-6E8A-4147-A177-3AD203B41FA5}">
                      <a16:colId xmlns:a16="http://schemas.microsoft.com/office/drawing/2014/main" val="20002"/>
                    </a:ext>
                  </a:extLst>
                </a:gridCol>
                <a:gridCol w="3193350">
                  <a:extLst>
                    <a:ext uri="{9D8B030D-6E8A-4147-A177-3AD203B41FA5}">
                      <a16:colId xmlns:a16="http://schemas.microsoft.com/office/drawing/2014/main" val="20003"/>
                    </a:ext>
                  </a:extLst>
                </a:gridCol>
              </a:tblGrid>
              <a:tr h="381000">
                <a:tc>
                  <a:txBody>
                    <a:bodyPr/>
                    <a:lstStyle/>
                    <a:p>
                      <a:pPr marL="0" lvl="0" indent="0" algn="ctr">
                        <a:spcBef>
                          <a:spcPts val="0"/>
                        </a:spcBef>
                        <a:spcAft>
                          <a:spcPts val="0"/>
                        </a:spcAft>
                        <a:buNone/>
                      </a:pPr>
                      <a:r>
                        <a:rPr lang="en-US" sz="2000" b="1" u="sng" dirty="0">
                          <a:solidFill>
                            <a:schemeClr val="tx1">
                              <a:lumMod val="75000"/>
                              <a:lumOff val="25000"/>
                            </a:schemeClr>
                          </a:solidFill>
                          <a:latin typeface="Garamond"/>
                          <a:ea typeface="Garamond"/>
                          <a:cs typeface="Garamond"/>
                          <a:sym typeface="Garamond"/>
                        </a:rPr>
                        <a:t>Algorithm</a:t>
                      </a:r>
                      <a:endParaRPr sz="2000" b="1" u="sng"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lvl="0" indent="0" algn="ctr">
                        <a:spcBef>
                          <a:spcPts val="0"/>
                        </a:spcBef>
                        <a:spcAft>
                          <a:spcPts val="0"/>
                        </a:spcAft>
                        <a:buNone/>
                      </a:pPr>
                      <a:r>
                        <a:rPr lang="en-US" sz="2000" b="1" u="sng" dirty="0">
                          <a:solidFill>
                            <a:schemeClr val="tx1">
                              <a:lumMod val="75000"/>
                              <a:lumOff val="25000"/>
                            </a:schemeClr>
                          </a:solidFill>
                          <a:latin typeface="Garamond"/>
                          <a:ea typeface="Garamond"/>
                          <a:cs typeface="Garamond"/>
                          <a:sym typeface="Garamond"/>
                        </a:rPr>
                        <a:t>PyCCD</a:t>
                      </a:r>
                      <a:endParaRPr sz="2000" b="1" u="sng"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lvl="0" indent="0" algn="ctr">
                        <a:spcBef>
                          <a:spcPts val="0"/>
                        </a:spcBef>
                        <a:spcAft>
                          <a:spcPts val="0"/>
                        </a:spcAft>
                        <a:buNone/>
                      </a:pPr>
                      <a:r>
                        <a:rPr lang="en-US" sz="2000" b="1" u="sng" dirty="0">
                          <a:solidFill>
                            <a:schemeClr val="tx1">
                              <a:lumMod val="75000"/>
                              <a:lumOff val="25000"/>
                            </a:schemeClr>
                          </a:solidFill>
                          <a:latin typeface="Garamond"/>
                          <a:ea typeface="Garamond"/>
                          <a:cs typeface="Garamond"/>
                          <a:sym typeface="Garamond"/>
                        </a:rPr>
                        <a:t>NDVI STD</a:t>
                      </a:r>
                      <a:endParaRPr sz="2000" b="1" u="sng"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lvl="0" indent="0" algn="ctr">
                        <a:spcBef>
                          <a:spcPts val="0"/>
                        </a:spcBef>
                        <a:spcAft>
                          <a:spcPts val="0"/>
                        </a:spcAft>
                        <a:buNone/>
                      </a:pPr>
                      <a:r>
                        <a:rPr lang="en-US" sz="2000" b="1" u="sng" dirty="0">
                          <a:solidFill>
                            <a:schemeClr val="tx1">
                              <a:lumMod val="75000"/>
                              <a:lumOff val="25000"/>
                            </a:schemeClr>
                          </a:solidFill>
                          <a:latin typeface="Garamond"/>
                          <a:ea typeface="Garamond"/>
                          <a:cs typeface="Garamond"/>
                          <a:sym typeface="Garamond"/>
                        </a:rPr>
                        <a:t>NDVI Anomaly</a:t>
                      </a:r>
                      <a:endParaRPr sz="2000" b="1" u="sng"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381000">
                <a:tc>
                  <a:txBody>
                    <a:bodyPr/>
                    <a:lstStyle/>
                    <a:p>
                      <a:pPr marL="0" lvl="0" indent="0" algn="ctr">
                        <a:spcBef>
                          <a:spcPts val="0"/>
                        </a:spcBef>
                        <a:spcAft>
                          <a:spcPts val="0"/>
                        </a:spcAft>
                        <a:buNone/>
                      </a:pPr>
                      <a:r>
                        <a:rPr lang="en-US" sz="2000" b="1" dirty="0">
                          <a:solidFill>
                            <a:schemeClr val="tx1">
                              <a:lumMod val="75000"/>
                              <a:lumOff val="25000"/>
                            </a:schemeClr>
                          </a:solidFill>
                          <a:latin typeface="Garamond"/>
                          <a:ea typeface="Garamond"/>
                          <a:cs typeface="Garamond"/>
                          <a:sym typeface="Garamond"/>
                        </a:rPr>
                        <a:t>Accuracy Score (F-Score)</a:t>
                      </a:r>
                      <a:endParaRPr sz="2000" b="1"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indent="0" algn="ctr">
                        <a:spcBef>
                          <a:spcPts val="0"/>
                        </a:spcBef>
                        <a:spcAft>
                          <a:spcPts val="0"/>
                        </a:spcAft>
                        <a:buNone/>
                      </a:pPr>
                      <a:r>
                        <a:rPr lang="en-US" sz="2000" b="1" dirty="0" smtClean="0">
                          <a:solidFill>
                            <a:schemeClr val="tx1">
                              <a:lumMod val="75000"/>
                              <a:lumOff val="25000"/>
                            </a:schemeClr>
                          </a:solidFill>
                          <a:latin typeface="Garamond"/>
                          <a:ea typeface="Garamond"/>
                          <a:cs typeface="Garamond"/>
                          <a:sym typeface="Garamond"/>
                        </a:rPr>
                        <a:t>0.16</a:t>
                      </a:r>
                      <a:endParaRPr sz="2000" b="1"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indent="0" algn="ctr">
                        <a:spcBef>
                          <a:spcPts val="0"/>
                        </a:spcBef>
                        <a:spcAft>
                          <a:spcPts val="0"/>
                        </a:spcAft>
                        <a:buNone/>
                      </a:pPr>
                      <a:r>
                        <a:rPr lang="en-US" sz="2000" b="1" dirty="0" smtClean="0">
                          <a:solidFill>
                            <a:schemeClr val="tx1">
                              <a:lumMod val="75000"/>
                              <a:lumOff val="25000"/>
                            </a:schemeClr>
                          </a:solidFill>
                          <a:latin typeface="Garamond"/>
                          <a:ea typeface="Garamond"/>
                          <a:cs typeface="Garamond"/>
                          <a:sym typeface="Garamond"/>
                        </a:rPr>
                        <a:t>0.81</a:t>
                      </a:r>
                      <a:endParaRPr sz="2000" b="1"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indent="0" algn="ctr">
                        <a:spcBef>
                          <a:spcPts val="0"/>
                        </a:spcBef>
                        <a:spcAft>
                          <a:spcPts val="0"/>
                        </a:spcAft>
                        <a:buNone/>
                      </a:pPr>
                      <a:r>
                        <a:rPr lang="en-US" sz="2000" b="1" dirty="0" smtClean="0">
                          <a:solidFill>
                            <a:schemeClr val="tx1">
                              <a:lumMod val="75000"/>
                              <a:lumOff val="25000"/>
                            </a:schemeClr>
                          </a:solidFill>
                          <a:latin typeface="Garamond"/>
                          <a:ea typeface="Garamond"/>
                          <a:cs typeface="Garamond"/>
                          <a:sym typeface="Garamond"/>
                        </a:rPr>
                        <a:t>0.85</a:t>
                      </a:r>
                      <a:endParaRPr sz="2000" b="1" dirty="0">
                        <a:solidFill>
                          <a:schemeClr val="tx1">
                            <a:lumMod val="75000"/>
                            <a:lumOff val="25000"/>
                          </a:schemeClr>
                        </a:solidFill>
                        <a:latin typeface="Garamond"/>
                        <a:ea typeface="Garamond"/>
                        <a:cs typeface="Garamond"/>
                        <a:sym typeface="Garamond"/>
                      </a:endParaRPr>
                    </a:p>
                  </a:txBody>
                  <a:tcPr marL="91425" marR="91425" marT="91425" marB="9142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pic>
        <p:nvPicPr>
          <p:cNvPr id="129" name="Google Shape;129;p3"/>
          <p:cNvPicPr preferRelativeResize="0"/>
          <p:nvPr/>
        </p:nvPicPr>
        <p:blipFill rotWithShape="1">
          <a:blip r:embed="rId26">
            <a:alphaModFix/>
          </a:blip>
          <a:srcRect r="387"/>
          <a:stretch/>
        </p:blipFill>
        <p:spPr>
          <a:xfrm>
            <a:off x="14105476" y="22776236"/>
            <a:ext cx="4344841" cy="4361688"/>
          </a:xfrm>
          <a:prstGeom prst="rect">
            <a:avLst/>
          </a:prstGeom>
          <a:noFill/>
          <a:ln w="19050" cap="flat" cmpd="sng">
            <a:solidFill>
              <a:schemeClr val="dk1"/>
            </a:solidFill>
            <a:prstDash val="solid"/>
            <a:round/>
            <a:headEnd type="none" w="sm" len="sm"/>
            <a:tailEnd type="none" w="sm" len="sm"/>
          </a:ln>
        </p:spPr>
      </p:pic>
      <p:sp>
        <p:nvSpPr>
          <p:cNvPr id="132" name="Google Shape;132;p3"/>
          <p:cNvSpPr/>
          <p:nvPr/>
        </p:nvSpPr>
        <p:spPr>
          <a:xfrm>
            <a:off x="14939475" y="14661625"/>
            <a:ext cx="2057400" cy="20463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p:cNvPicPr>
            <a:picLocks noChangeAspect="1"/>
          </p:cNvPicPr>
          <p:nvPr/>
        </p:nvPicPr>
        <p:blipFill>
          <a:blip r:embed="rId27"/>
          <a:stretch>
            <a:fillRect/>
          </a:stretch>
        </p:blipFill>
        <p:spPr>
          <a:xfrm>
            <a:off x="18695635" y="23101233"/>
            <a:ext cx="1679813" cy="4035467"/>
          </a:xfrm>
          <a:prstGeom prst="rect">
            <a:avLst/>
          </a:prstGeom>
        </p:spPr>
      </p:pic>
      <p:pic>
        <p:nvPicPr>
          <p:cNvPr id="4" name="Picture 3"/>
          <p:cNvPicPr>
            <a:picLocks noChangeAspect="1"/>
          </p:cNvPicPr>
          <p:nvPr/>
        </p:nvPicPr>
        <p:blipFill>
          <a:blip r:embed="rId28"/>
          <a:stretch>
            <a:fillRect/>
          </a:stretch>
        </p:blipFill>
        <p:spPr>
          <a:xfrm>
            <a:off x="25532944" y="23188533"/>
            <a:ext cx="1679813" cy="4045334"/>
          </a:xfrm>
          <a:prstGeom prst="rect">
            <a:avLst/>
          </a:prstGeom>
        </p:spPr>
      </p:pic>
      <p:pic>
        <p:nvPicPr>
          <p:cNvPr id="135" name="Picture 134"/>
          <p:cNvPicPr/>
          <p:nvPr/>
        </p:nvPicPr>
        <p:blipFill>
          <a:blip r:embed="rId29">
            <a:extLst>
              <a:ext uri="{28A0092B-C50C-407E-A947-70E740481C1C}">
                <a14:useLocalDpi xmlns:a14="http://schemas.microsoft.com/office/drawing/2010/main" val="0"/>
              </a:ext>
            </a:extLst>
          </a:blip>
          <a:srcRect/>
          <a:stretch>
            <a:fillRect/>
          </a:stretch>
        </p:blipFill>
        <p:spPr bwMode="auto">
          <a:xfrm>
            <a:off x="18653109" y="18261680"/>
            <a:ext cx="1104095" cy="3892550"/>
          </a:xfrm>
          <a:prstGeom prst="rect">
            <a:avLst/>
          </a:prstGeom>
          <a:noFill/>
          <a:ln>
            <a:noFill/>
          </a:ln>
        </p:spPr>
      </p:pic>
      <p:sp>
        <p:nvSpPr>
          <p:cNvPr id="7" name="TextBox 6"/>
          <p:cNvSpPr txBox="1"/>
          <p:nvPr/>
        </p:nvSpPr>
        <p:spPr>
          <a:xfrm>
            <a:off x="26135440" y="18199084"/>
            <a:ext cx="1197923" cy="830997"/>
          </a:xfrm>
          <a:prstGeom prst="rect">
            <a:avLst/>
          </a:prstGeom>
          <a:solidFill>
            <a:schemeClr val="bg1"/>
          </a:solidFill>
        </p:spPr>
        <p:txBody>
          <a:bodyPr wrap="square" rtlCol="0">
            <a:spAutoFit/>
          </a:bodyPr>
          <a:lstStyle/>
          <a:p>
            <a:pPr>
              <a:lnSpc>
                <a:spcPct val="150000"/>
              </a:lnSpc>
            </a:pPr>
            <a:r>
              <a:rPr lang="en-US" sz="1600" dirty="0" smtClean="0">
                <a:latin typeface="Garamond" panose="02020404030301010803" pitchFamily="18" charset="0"/>
              </a:rPr>
              <a:t>No Change</a:t>
            </a:r>
          </a:p>
          <a:p>
            <a:pPr>
              <a:lnSpc>
                <a:spcPct val="150000"/>
              </a:lnSpc>
            </a:pPr>
            <a:r>
              <a:rPr lang="en-US" sz="1600" dirty="0">
                <a:latin typeface="Garamond" panose="02020404030301010803" pitchFamily="18" charset="0"/>
              </a:rPr>
              <a:t>C</a:t>
            </a:r>
            <a:r>
              <a:rPr lang="en-US" sz="1600" dirty="0" smtClean="0">
                <a:latin typeface="Garamond" panose="02020404030301010803" pitchFamily="18" charset="0"/>
              </a:rPr>
              <a:t>hange</a:t>
            </a:r>
            <a:endParaRPr lang="en-US" sz="1600" dirty="0">
              <a:latin typeface="Garamond" panose="02020404030301010803" pitchFamily="18" charset="0"/>
            </a:endParaRPr>
          </a:p>
        </p:txBody>
      </p:sp>
      <p:grpSp>
        <p:nvGrpSpPr>
          <p:cNvPr id="136" name="Google Shape;86;p3"/>
          <p:cNvGrpSpPr/>
          <p:nvPr/>
        </p:nvGrpSpPr>
        <p:grpSpPr>
          <a:xfrm>
            <a:off x="18861058" y="9464730"/>
            <a:ext cx="3573780" cy="751749"/>
            <a:chOff x="11983886" y="5499673"/>
            <a:chExt cx="4963523" cy="1077686"/>
          </a:xfrm>
        </p:grpSpPr>
        <p:sp>
          <p:nvSpPr>
            <p:cNvPr id="137" name="Google Shape;68;p3"/>
            <p:cNvSpPr/>
            <p:nvPr/>
          </p:nvSpPr>
          <p:spPr>
            <a:xfrm>
              <a:off x="11983886" y="5499673"/>
              <a:ext cx="4963523" cy="1077686"/>
            </a:xfrm>
            <a:prstGeom prst="flowChartProcess">
              <a:avLst/>
            </a:prstGeom>
            <a:solidFill>
              <a:srgbClr val="A7CDB6"/>
            </a:solidFill>
            <a:ln w="19050" cap="rnd" cmpd="sng">
              <a:solidFill>
                <a:srgbClr val="4C661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138" name="Google Shape;87;p3"/>
            <p:cNvSpPr txBox="1"/>
            <p:nvPr/>
          </p:nvSpPr>
          <p:spPr>
            <a:xfrm>
              <a:off x="12706581" y="5774990"/>
              <a:ext cx="3532500" cy="564300"/>
            </a:xfrm>
            <a:prstGeom prst="rect">
              <a:avLst/>
            </a:prstGeom>
            <a:solidFill>
              <a:srgbClr val="A7CD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400" b="0" i="0" u="none" strike="noStrike" cap="none" dirty="0" smtClean="0">
                  <a:solidFill>
                    <a:srgbClr val="000000"/>
                  </a:solidFill>
                  <a:latin typeface="Garamond"/>
                  <a:ea typeface="Garamond"/>
                  <a:cs typeface="Garamond"/>
                  <a:sym typeface="Garamond"/>
                </a:rPr>
                <a:t>End Products</a:t>
              </a:r>
              <a:endParaRPr sz="2400" b="0" i="0" u="none" strike="noStrike" cap="none" dirty="0">
                <a:solidFill>
                  <a:srgbClr val="000000"/>
                </a:solidFill>
                <a:latin typeface="Garamond"/>
                <a:ea typeface="Garamond"/>
                <a:cs typeface="Garamond"/>
                <a:sym typeface="Garamond"/>
              </a:endParaRPr>
            </a:p>
          </p:txBody>
        </p:sp>
      </p:grpSp>
      <p:cxnSp>
        <p:nvCxnSpPr>
          <p:cNvPr id="11" name="Straight Connector 10"/>
          <p:cNvCxnSpPr>
            <a:stCxn id="70" idx="2"/>
          </p:cNvCxnSpPr>
          <p:nvPr/>
        </p:nvCxnSpPr>
        <p:spPr>
          <a:xfrm>
            <a:off x="22137475" y="6989052"/>
            <a:ext cx="1" cy="430749"/>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Arrow Connector 12"/>
          <p:cNvCxnSpPr>
            <a:endCxn id="66" idx="3"/>
          </p:cNvCxnSpPr>
          <p:nvPr/>
        </p:nvCxnSpPr>
        <p:spPr>
          <a:xfrm flipH="1">
            <a:off x="19709981" y="7419801"/>
            <a:ext cx="2427494" cy="2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0" name="Straight Arrow Connector 139"/>
          <p:cNvCxnSpPr>
            <a:endCxn id="73" idx="1"/>
          </p:cNvCxnSpPr>
          <p:nvPr/>
        </p:nvCxnSpPr>
        <p:spPr>
          <a:xfrm>
            <a:off x="22137475" y="7419801"/>
            <a:ext cx="2324616" cy="2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2" name="Straight Arrow Connector 141"/>
          <p:cNvCxnSpPr>
            <a:stCxn id="66" idx="2"/>
            <a:endCxn id="79" idx="0"/>
          </p:cNvCxnSpPr>
          <p:nvPr/>
        </p:nvCxnSpPr>
        <p:spPr>
          <a:xfrm>
            <a:off x="18530400" y="7831503"/>
            <a:ext cx="0" cy="2165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0" name="Straight Arrow Connector 159"/>
          <p:cNvCxnSpPr>
            <a:stCxn id="73" idx="2"/>
            <a:endCxn id="76" idx="0"/>
          </p:cNvCxnSpPr>
          <p:nvPr/>
        </p:nvCxnSpPr>
        <p:spPr>
          <a:xfrm flipH="1">
            <a:off x="25641672" y="7831503"/>
            <a:ext cx="1" cy="2157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63" name="Picture 16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371162" y="14104797"/>
            <a:ext cx="3792826" cy="2890550"/>
          </a:xfrm>
          <a:prstGeom prst="rect">
            <a:avLst/>
          </a:prstGeom>
          <a:ln w="19050">
            <a:solidFill>
              <a:schemeClr val="tx1"/>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658</Words>
  <Application>Microsoft Office PowerPoint</Application>
  <PresentationFormat>Custom</PresentationFormat>
  <Paragraphs>81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Webdings</vt:lpstr>
      <vt:lpstr>Garamond</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Prajapati, Shaifali (LARC-E3)[SSAI DEVELOP]</cp:lastModifiedBy>
  <cp:revision>14</cp:revision>
  <dcterms:modified xsi:type="dcterms:W3CDTF">2018-07-19T22:05:17Z</dcterms:modified>
</cp:coreProperties>
</file>