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67" r:id="rId3"/>
    <p:sldId id="268" r:id="rId4"/>
    <p:sldId id="269"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200"/>
    <a:srgbClr val="CC9738"/>
    <a:srgbClr val="FCD782"/>
    <a:srgbClr val="C00709"/>
    <a:srgbClr val="D88A7B"/>
    <a:srgbClr val="C18E95"/>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94" y="7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FEDEB-0F5F-474C-9ACF-AA6E15D068BB}"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03EF-341A-457E-BA19-C0B84580C263}" type="slidenum">
              <a:rPr lang="en-US" smtClean="0"/>
              <a:t>‹#›</a:t>
            </a:fld>
            <a:endParaRPr lang="en-US"/>
          </a:p>
        </p:txBody>
      </p:sp>
    </p:spTree>
    <p:extLst>
      <p:ext uri="{BB962C8B-B14F-4D97-AF65-F5344CB8AC3E}">
        <p14:creationId xmlns:p14="http://schemas.microsoft.com/office/powerpoint/2010/main" val="141405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B03EF-341A-457E-BA19-C0B84580C263}" type="slidenum">
              <a:rPr lang="en-US" smtClean="0"/>
              <a:t>1</a:t>
            </a:fld>
            <a:endParaRPr lang="en-US"/>
          </a:p>
        </p:txBody>
      </p:sp>
    </p:spTree>
    <p:extLst>
      <p:ext uri="{BB962C8B-B14F-4D97-AF65-F5344CB8AC3E}">
        <p14:creationId xmlns:p14="http://schemas.microsoft.com/office/powerpoint/2010/main" val="70731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11328" y="6391657"/>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5/25/2017</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black"/>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black"/>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11328" y="6391657"/>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5/25/2017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E289CF8-4C39-49E0-AC7D-C209D6C0BFB9}" type="datetimeFigureOut">
              <a:rPr lang="en-US" smtClean="0"/>
              <a:pPr/>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211328" y="6391656"/>
            <a:ext cx="11777472"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5/25/2017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211328" y="6400801"/>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203200" y="640080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5/25/2017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03200" y="640080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EE289CF8-4C39-49E0-AC7D-C209D6C0BFB9}" type="datetimeFigureOut">
              <a:rPr lang="en-US" smtClean="0"/>
              <a:pPr/>
              <a:t>5/25/2017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203200" y="6396038"/>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5/25/2017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evelop.larc.nasa.gov/2017/spring/ArizonaWater.html"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evpedia.developexchange.com/dp/index.php?title=Map_Making_Best_Practic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9800" y="2743200"/>
            <a:ext cx="7924800" cy="3276600"/>
          </a:xfrm>
        </p:spPr>
        <p:txBody>
          <a:bodyPr>
            <a:normAutofit/>
          </a:bodyPr>
          <a:lstStyle/>
          <a:p>
            <a:r>
              <a:rPr lang="en-US" sz="2000" dirty="0"/>
              <a:t>[Project Title]</a:t>
            </a:r>
          </a:p>
          <a:p>
            <a:r>
              <a:rPr lang="en-US" sz="2000" dirty="0"/>
              <a:t>[Node]</a:t>
            </a:r>
          </a:p>
          <a:p>
            <a:endParaRPr lang="en-US" sz="1800" dirty="0"/>
          </a:p>
          <a:p>
            <a:r>
              <a:rPr lang="en-US" sz="2400" dirty="0" err="1" smtClean="0"/>
              <a:t>sUMMER</a:t>
            </a:r>
            <a:r>
              <a:rPr lang="en-US" sz="2400" dirty="0" smtClean="0"/>
              <a:t> </a:t>
            </a:r>
            <a:r>
              <a:rPr lang="en-US" sz="2400" dirty="0"/>
              <a:t>2017</a:t>
            </a:r>
          </a:p>
          <a:p>
            <a:r>
              <a:rPr lang="en-US" sz="4400" dirty="0"/>
              <a:t>Technical Imagery</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1752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3622" y="231775"/>
            <a:ext cx="11379200" cy="758825"/>
          </a:xfrm>
        </p:spPr>
        <p:txBody>
          <a:bodyPr>
            <a:normAutofit/>
          </a:bodyPr>
          <a:lstStyle/>
          <a:p>
            <a:r>
              <a:rPr lang="en-US" sz="3600" b="1" dirty="0"/>
              <a:t>Purpose:</a:t>
            </a:r>
            <a:r>
              <a:rPr lang="en-US" sz="3600" dirty="0"/>
              <a:t> What is a Technical Image?</a:t>
            </a:r>
            <a:endParaRPr lang="en-US" sz="3600" dirty="0"/>
          </a:p>
        </p:txBody>
      </p:sp>
      <p:sp>
        <p:nvSpPr>
          <p:cNvPr id="5" name="TextBox 4"/>
          <p:cNvSpPr txBox="1"/>
          <p:nvPr/>
        </p:nvSpPr>
        <p:spPr>
          <a:xfrm>
            <a:off x="762000" y="1135559"/>
            <a:ext cx="5181600"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image should be composed of attractive, processed imagery of your study area that displays and explains your project results. This image will be used on your </a:t>
            </a:r>
            <a:r>
              <a:rPr lang="en-US" sz="1600" u="sng" dirty="0">
                <a:latin typeface="Arial" panose="020B0604020202020204" pitchFamily="34" charset="0"/>
                <a:cs typeface="Arial" panose="020B0604020202020204" pitchFamily="34" charset="0"/>
                <a:hlinkClick r:id="rId2"/>
              </a:rPr>
              <a:t>project’s page</a:t>
            </a:r>
            <a:r>
              <a:rPr lang="en-US" sz="1600" dirty="0">
                <a:latin typeface="Arial" panose="020B0604020202020204" pitchFamily="34" charset="0"/>
                <a:cs typeface="Arial" panose="020B0604020202020204" pitchFamily="34" charset="0"/>
                <a:hlinkClick r:id="rId2"/>
              </a:rPr>
              <a:t> </a:t>
            </a:r>
            <a:r>
              <a:rPr lang="en-US" sz="1600" dirty="0">
                <a:latin typeface="Arial" panose="020B0604020202020204" pitchFamily="34" charset="0"/>
                <a:cs typeface="Arial" panose="020B0604020202020204" pitchFamily="34" charset="0"/>
              </a:rPr>
              <a:t>of the DEVELOP website, interactive mapper pop-up, and any future purposes that visual results are needed. This image is your opportunity to explain the science of your project. Be sure to include a scale bar, north arrow, and a legend that can stand alone. Meaning if you were to read the legend without the visual map you would still understand what information it is </a:t>
            </a:r>
            <a:r>
              <a:rPr lang="en-US" sz="1600" dirty="0" smtClean="0">
                <a:latin typeface="Arial" panose="020B0604020202020204" pitchFamily="34" charset="0"/>
                <a:cs typeface="Arial" panose="020B0604020202020204" pitchFamily="34" charset="0"/>
              </a:rPr>
              <a:t>providing.</a:t>
            </a:r>
            <a:endParaRPr lang="en-US" sz="1600" dirty="0">
              <a:latin typeface="Arial" panose="020B0604020202020204" pitchFamily="34" charset="0"/>
              <a:cs typeface="Arial" panose="020B0604020202020204" pitchFamily="34" charset="0"/>
            </a:endParaRPr>
          </a:p>
        </p:txBody>
      </p:sp>
      <p:pic>
        <p:nvPicPr>
          <p:cNvPr id="1026" name="Picture 2" descr="https://lh3.googleusercontent.com/47kuND0StzNNZfPQXRWcmSlYi7lKvzqQ7MKocrFirZxrztXff5Ha4YR2RTAF-igtLD9psP-M3gCjFRh0Sc0NBHvnWltBTO-6jk7_v2Ob2RBH59ly5ezg5qWjljDKdOTKoqJ_UOgZH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1759"/>
            <a:ext cx="5486400" cy="4749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24600" y="6012359"/>
            <a:ext cx="1828800" cy="769441"/>
          </a:xfrm>
          <a:prstGeom prst="rect">
            <a:avLst/>
          </a:prstGeom>
        </p:spPr>
        <p:txBody>
          <a:bodyPr wrap="square">
            <a:spAutoFit/>
          </a:bodyPr>
          <a:lstStyle/>
          <a:p>
            <a:r>
              <a:rPr lang="en-US" sz="800" i="1" dirty="0" smtClean="0">
                <a:solidFill>
                  <a:srgbClr val="000000"/>
                </a:solidFill>
                <a:latin typeface="Arial" panose="020B0604020202020204" pitchFamily="34" charset="0"/>
              </a:rPr>
              <a:t>Project page on DEVELOP website</a:t>
            </a:r>
            <a:endParaRPr lang="en-US" dirty="0" smtClean="0"/>
          </a:p>
          <a:p>
            <a:r>
              <a:rPr lang="en-US" dirty="0"/>
              <a:t/>
            </a:r>
            <a:br>
              <a:rPr lang="en-US" dirty="0"/>
            </a:br>
            <a:endParaRPr lang="en-US"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pic>
        <p:nvPicPr>
          <p:cNvPr id="1030" name="Picture 6" descr="https://lh6.googleusercontent.com/uEhmmZ2J9SA30cZahwZAo_nf3YDaCwSDQSxGkj5Ssw5ABDtmjG4PRgaod-ut37WQEwbwQMwHdoEC-Y_mEVc-SR8ExlOu_LGbs6DAUrEPAODTKTnzoL-Tp3-3bdrijBIBZn8fI4Nyxq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316" b="1629"/>
          <a:stretch/>
        </p:blipFill>
        <p:spPr bwMode="auto">
          <a:xfrm>
            <a:off x="782444" y="4033684"/>
            <a:ext cx="5122490" cy="1927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0" y="6012358"/>
            <a:ext cx="6096000" cy="769441"/>
          </a:xfrm>
          <a:prstGeom prst="rect">
            <a:avLst/>
          </a:prstGeom>
        </p:spPr>
        <p:txBody>
          <a:bodyPr>
            <a:spAutoFit/>
          </a:bodyPr>
          <a:lstStyle/>
          <a:p>
            <a:r>
              <a:rPr lang="en-US" sz="800" i="1" dirty="0">
                <a:solidFill>
                  <a:srgbClr val="000000"/>
                </a:solidFill>
                <a:latin typeface="Arial" panose="020B0604020202020204" pitchFamily="34" charset="0"/>
              </a:rPr>
              <a:t>DEVELOP Interactive Mapper pop-up</a:t>
            </a:r>
            <a:endParaRPr lang="en-US" dirty="0"/>
          </a:p>
          <a:p>
            <a:r>
              <a:rPr lang="en-US" dirty="0"/>
              <a:t/>
            </a:r>
            <a:br>
              <a:rPr lang="en-US" dirty="0"/>
            </a:br>
            <a:endParaRPr lang="en-US" dirty="0"/>
          </a:p>
        </p:txBody>
      </p:sp>
    </p:spTree>
    <p:extLst>
      <p:ext uri="{BB962C8B-B14F-4D97-AF65-F5344CB8AC3E}">
        <p14:creationId xmlns:p14="http://schemas.microsoft.com/office/powerpoint/2010/main" val="373643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3415" y="231775"/>
            <a:ext cx="9676780" cy="758825"/>
          </a:xfrm>
        </p:spPr>
        <p:txBody>
          <a:bodyPr>
            <a:normAutofit/>
          </a:bodyPr>
          <a:lstStyle/>
          <a:p>
            <a:pPr algn="l"/>
            <a:r>
              <a:rPr lang="en-US" sz="3600" b="1" dirty="0" smtClean="0"/>
              <a:t>Technical Image Checklist:</a:t>
            </a:r>
            <a:r>
              <a:rPr lang="en-US" sz="3600" dirty="0" smtClean="0"/>
              <a:t> Requirements</a:t>
            </a:r>
            <a:endParaRPr lang="en-US" sz="3600"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sp>
        <p:nvSpPr>
          <p:cNvPr id="11" name="TextBox 10"/>
          <p:cNvSpPr txBox="1"/>
          <p:nvPr/>
        </p:nvSpPr>
        <p:spPr>
          <a:xfrm>
            <a:off x="888922" y="3962400"/>
            <a:ext cx="10312478" cy="1815882"/>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Text is separate from image and typed in PowerPoint (no exported text images)</a:t>
            </a:r>
          </a:p>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Some kind of processing has taken place</a:t>
            </a:r>
          </a:p>
          <a:p>
            <a:pPr marL="742950" lvl="1" indent="-285750" fontAlgn="base">
              <a:buFont typeface="Arial" panose="020B0604020202020204" pitchFamily="34" charset="0"/>
              <a:buChar char="•"/>
            </a:pPr>
            <a:r>
              <a:rPr lang="en-US" sz="1600" b="1" i="1" dirty="0">
                <a:latin typeface="Arial" panose="020B0604020202020204" pitchFamily="34" charset="0"/>
                <a:cs typeface="Arial" panose="020B0604020202020204" pitchFamily="34" charset="0"/>
              </a:rPr>
              <a:t>Not just a raw satellite image or simple re-order of spectral bands (false color composite)</a:t>
            </a:r>
            <a:endParaRPr lang="en-US" sz="16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The team actually created the image</a:t>
            </a:r>
          </a:p>
          <a:p>
            <a:pPr marL="74295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There can be NO outside content included (what we mean by this is something some non-DEVELOP person processed/created/picture they took) – including non-NASA data along with NASA data in the creation of your image is fine, but you can’t take a map or diagram someone else made and include </a:t>
            </a:r>
            <a:r>
              <a:rPr lang="en-US" sz="1600" i="1" dirty="0" smtClean="0">
                <a:latin typeface="Arial" panose="020B0604020202020204" pitchFamily="34" charset="0"/>
                <a:cs typeface="Arial" panose="020B0604020202020204" pitchFamily="34" charset="0"/>
              </a:rPr>
              <a:t>it.</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711161" y="1258604"/>
            <a:ext cx="5334000" cy="2800767"/>
          </a:xfrm>
          <a:prstGeom prst="rect">
            <a:avLst/>
          </a:prstGeom>
          <a:noFill/>
        </p:spPr>
        <p:txBody>
          <a:bodyPr wrap="square" rtlCol="0">
            <a:spAutoFit/>
          </a:bodyPr>
          <a:lstStyle/>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High-resolution 1920 x 1080 (over 300 dpi) – landscape orientation</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White background</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Saved as a JPEG or PNG</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Map resources available on</a:t>
            </a:r>
            <a:r>
              <a:rPr lang="en-US" sz="1600" dirty="0">
                <a:latin typeface="Arial" panose="020B0604020202020204" pitchFamily="34" charset="0"/>
                <a:cs typeface="Arial" panose="020B0604020202020204" pitchFamily="34" charset="0"/>
                <a:hlinkClick r:id="rId2"/>
              </a:rPr>
              <a:t> </a:t>
            </a:r>
            <a:r>
              <a:rPr lang="en-US" sz="1600" u="sng" dirty="0" err="1">
                <a:latin typeface="Arial" panose="020B0604020202020204" pitchFamily="34" charset="0"/>
                <a:cs typeface="Arial" panose="020B0604020202020204" pitchFamily="34" charset="0"/>
                <a:hlinkClick r:id="rId2"/>
              </a:rPr>
              <a:t>DEVELOPedia</a:t>
            </a:r>
            <a:endParaRPr lang="en-US" sz="1600" dirty="0">
              <a:latin typeface="Arial" panose="020B0604020202020204" pitchFamily="34" charset="0"/>
              <a:cs typeface="Arial" panose="020B0604020202020204" pitchFamily="34" charset="0"/>
            </a:endParaRP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Image is derived from NASA sensor data</a:t>
            </a: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Not from an outside source</a:t>
            </a:r>
            <a:endParaRPr lang="en-US" sz="1600" dirty="0">
              <a:latin typeface="Arial" panose="020B0604020202020204" pitchFamily="34" charset="0"/>
              <a:cs typeface="Arial" panose="020B0604020202020204" pitchFamily="34" charset="0"/>
            </a:endParaRP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Not a photograph of the team or landscape</a:t>
            </a:r>
            <a:endParaRPr lang="en-US" sz="1600" dirty="0">
              <a:latin typeface="Arial" panose="020B0604020202020204" pitchFamily="34" charset="0"/>
              <a:cs typeface="Arial" panose="020B0604020202020204" pitchFamily="34" charset="0"/>
            </a:endParaRP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Exception: NCEI projects using CDRs</a:t>
            </a:r>
            <a:endParaRPr lang="en-US" sz="1600" dirty="0">
              <a:latin typeface="Arial" panose="020B0604020202020204" pitchFamily="34" charset="0"/>
              <a:cs typeface="Arial" panose="020B0604020202020204" pitchFamily="34" charset="0"/>
            </a:endParaRP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At least one image provided is derived from recent data (2016-2017</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25" name="Group 24"/>
          <p:cNvGrpSpPr/>
          <p:nvPr/>
        </p:nvGrpSpPr>
        <p:grpSpPr>
          <a:xfrm>
            <a:off x="6553200" y="1162698"/>
            <a:ext cx="4473952" cy="2647302"/>
            <a:chOff x="6803648" y="1102519"/>
            <a:chExt cx="4473952" cy="2647302"/>
          </a:xfrm>
        </p:grpSpPr>
        <p:pic>
          <p:nvPicPr>
            <p:cNvPr id="2052" name="Picture 4" descr="https://lh6.googleusercontent.com/AVUSAssACxlV1JH-YjLD9Cr8TBxQ75pha7U_1mZ7dayfUZzXn4FrQ1lDn2fpcXjSiyu8FT7RnJBXQr4Xj8hdRMducKbVqErvoRe9bYZqVq-v0Z8_X-45yl4ONV7Nse4Mohy_9EyOHB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648" y="1447800"/>
              <a:ext cx="4092478" cy="2302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803648" y="1102519"/>
              <a:ext cx="4092478" cy="892552"/>
              <a:chOff x="6629400" y="1102519"/>
              <a:chExt cx="4092478" cy="892552"/>
            </a:xfrm>
          </p:grpSpPr>
          <p:sp>
            <p:nvSpPr>
              <p:cNvPr id="6" name="Rectangle 5"/>
              <p:cNvSpPr/>
              <p:nvPr/>
            </p:nvSpPr>
            <p:spPr>
              <a:xfrm>
                <a:off x="8170617" y="1102519"/>
                <a:ext cx="1017848" cy="892552"/>
              </a:xfrm>
              <a:prstGeom prst="rect">
                <a:avLst/>
              </a:prstGeom>
            </p:spPr>
            <p:txBody>
              <a:bodyPr wrap="square">
                <a:spAutoFit/>
              </a:bodyPr>
              <a:lstStyle/>
              <a:p>
                <a:r>
                  <a:rPr lang="en-US" sz="1600" dirty="0">
                    <a:solidFill>
                      <a:srgbClr val="000000"/>
                    </a:solidFill>
                    <a:latin typeface="Arial" panose="020B0604020202020204" pitchFamily="34" charset="0"/>
                  </a:rPr>
                  <a:t>1920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14" name="Straight Connector 13"/>
              <p:cNvCxnSpPr/>
              <p:nvPr/>
            </p:nvCxnSpPr>
            <p:spPr>
              <a:xfrm>
                <a:off x="9067800" y="1295400"/>
                <a:ext cx="1654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9400" y="1295400"/>
                <a:ext cx="1586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5400000">
              <a:off x="9680314" y="2152535"/>
              <a:ext cx="2302020" cy="892552"/>
              <a:chOff x="6629399" y="1118786"/>
              <a:chExt cx="4092479" cy="892552"/>
            </a:xfrm>
          </p:grpSpPr>
          <p:sp>
            <p:nvSpPr>
              <p:cNvPr id="28" name="Rectangle 27"/>
              <p:cNvSpPr/>
              <p:nvPr/>
            </p:nvSpPr>
            <p:spPr>
              <a:xfrm>
                <a:off x="7752912" y="1118786"/>
                <a:ext cx="1845447" cy="892552"/>
              </a:xfrm>
              <a:prstGeom prst="rect">
                <a:avLst/>
              </a:prstGeom>
            </p:spPr>
            <p:txBody>
              <a:bodyPr wrap="square">
                <a:spAutoFit/>
              </a:bodyPr>
              <a:lstStyle/>
              <a:p>
                <a:r>
                  <a:rPr lang="en-US" sz="1600" dirty="0" smtClean="0">
                    <a:solidFill>
                      <a:srgbClr val="000000"/>
                    </a:solidFill>
                    <a:latin typeface="Arial" panose="020B0604020202020204" pitchFamily="34" charset="0"/>
                  </a:rPr>
                  <a:t>1080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29" name="Straight Connector 28"/>
              <p:cNvCxnSpPr/>
              <p:nvPr/>
            </p:nvCxnSpPr>
            <p:spPr>
              <a:xfrm rot="16200000">
                <a:off x="10030305" y="603829"/>
                <a:ext cx="0" cy="1383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239000" y="685798"/>
                <a:ext cx="1" cy="1219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60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3415" y="231775"/>
            <a:ext cx="9676780" cy="758825"/>
          </a:xfrm>
        </p:spPr>
        <p:txBody>
          <a:bodyPr>
            <a:normAutofit/>
          </a:bodyPr>
          <a:lstStyle/>
          <a:p>
            <a:pPr algn="l"/>
            <a:r>
              <a:rPr lang="en-US" sz="3600" b="1" dirty="0" smtClean="0"/>
              <a:t>Technical Image Guidelines</a:t>
            </a:r>
            <a:endParaRPr lang="en-US" sz="3600"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sp>
        <p:nvSpPr>
          <p:cNvPr id="12" name="TextBox 11"/>
          <p:cNvSpPr txBox="1"/>
          <p:nvPr/>
        </p:nvSpPr>
        <p:spPr>
          <a:xfrm>
            <a:off x="709296" y="990600"/>
            <a:ext cx="11067585" cy="523220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Do not…</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a:t>
            </a:r>
            <a:r>
              <a:rPr lang="en-US" sz="1400" dirty="0">
                <a:latin typeface="Arial" panose="020B0604020202020204" pitchFamily="34" charset="0"/>
                <a:cs typeface="Arial" panose="020B0604020202020204" pitchFamily="34" charset="0"/>
              </a:rPr>
              <a:t>your legend “Legend”</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sloppy with labels overlapping or misspellings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metadata (datasets, who made the map, what the projection is, etc.)</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Import </a:t>
            </a:r>
            <a:r>
              <a:rPr lang="en-US" sz="1400" dirty="0">
                <a:latin typeface="Arial" panose="020B0604020202020204" pitchFamily="34" charset="0"/>
                <a:cs typeface="Arial" panose="020B0604020202020204" pitchFamily="34" charset="0"/>
              </a:rPr>
              <a:t>text as a photo</a:t>
            </a:r>
            <a:endParaRPr lang="en-US" sz="14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Do…</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a:t>
            </a:r>
            <a:r>
              <a:rPr lang="en-US" sz="1400" dirty="0">
                <a:latin typeface="Arial" panose="020B0604020202020204" pitchFamily="34" charset="0"/>
                <a:cs typeface="Arial" panose="020B0604020202020204" pitchFamily="34" charset="0"/>
              </a:rPr>
              <a:t>sure if you decide to include text that it is legible and you type it into the slide. (No imported text)</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Consider </a:t>
            </a:r>
            <a:r>
              <a:rPr lang="en-US" sz="1400" dirty="0">
                <a:latin typeface="Arial" panose="020B0604020202020204" pitchFamily="34" charset="0"/>
                <a:cs typeface="Arial" panose="020B0604020202020204" pitchFamily="34" charset="0"/>
              </a:rPr>
              <a:t>the scale/shape of the image – feel free to zoom in to a particularly interesting part of the study area that fits the dimensions listed above</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Pick </a:t>
            </a:r>
            <a:r>
              <a:rPr lang="en-US" sz="1400" dirty="0">
                <a:latin typeface="Arial" panose="020B0604020202020204" pitchFamily="34" charset="0"/>
                <a:cs typeface="Arial" panose="020B0604020202020204" pitchFamily="34" charset="0"/>
              </a:rPr>
              <a:t>your </a:t>
            </a:r>
            <a:r>
              <a:rPr lang="en-US" sz="1400" dirty="0" err="1">
                <a:latin typeface="Arial" panose="020B0604020202020204" pitchFamily="34" charset="0"/>
                <a:cs typeface="Arial" panose="020B0604020202020204" pitchFamily="34" charset="0"/>
              </a:rPr>
              <a:t>symbology</a:t>
            </a:r>
            <a:r>
              <a:rPr lang="en-US" sz="1400" dirty="0">
                <a:latin typeface="Arial" panose="020B0604020202020204" pitchFamily="34" charset="0"/>
                <a:cs typeface="Arial" panose="020B0604020202020204" pitchFamily="34" charset="0"/>
              </a:rPr>
              <a:t> wisely</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thoughtful with color schemes (remember color blind people and be kind to viewers eyes as some colors </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should </a:t>
            </a:r>
            <a:r>
              <a:rPr lang="en-US" sz="1400" dirty="0">
                <a:latin typeface="Arial" panose="020B0604020202020204" pitchFamily="34" charset="0"/>
                <a:cs typeface="Arial" panose="020B0604020202020204" pitchFamily="34" charset="0"/>
              </a:rPr>
              <a:t>not be next to each other!)</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Coloration</a:t>
            </a:r>
            <a:r>
              <a:rPr lang="en-US" sz="1400" dirty="0">
                <a:latin typeface="Arial" panose="020B0604020202020204" pitchFamily="34" charset="0"/>
                <a:cs typeface="Arial" panose="020B0604020202020204" pitchFamily="34" charset="0"/>
              </a:rPr>
              <a:t>: Sequential and qualitative are great, diverging should be used carefully</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Have </a:t>
            </a:r>
            <a:r>
              <a:rPr lang="en-US" sz="1400" dirty="0">
                <a:latin typeface="Arial" panose="020B0604020202020204" pitchFamily="34" charset="0"/>
                <a:cs typeface="Arial" panose="020B0604020202020204" pitchFamily="34" charset="0"/>
              </a:rPr>
              <a:t>multiple people look at the imagery with a critical eye</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careful about scale bars. You can put the bar part in the image, however the numbers and units text must be typed in </a:t>
            </a:r>
            <a:r>
              <a:rPr lang="en-US" sz="1400" dirty="0" smtClean="0">
                <a:latin typeface="Arial" panose="020B0604020202020204" pitchFamily="34" charset="0"/>
                <a:cs typeface="Arial" panose="020B0604020202020204" pitchFamily="34" charset="0"/>
              </a:rPr>
              <a:t>PowerPoint</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Use </a:t>
            </a:r>
            <a:r>
              <a:rPr lang="en-US" sz="1400" dirty="0">
                <a:latin typeface="Arial" panose="020B0604020202020204" pitchFamily="34" charset="0"/>
                <a:cs typeface="Arial" panose="020B0604020202020204" pitchFamily="34" charset="0"/>
              </a:rPr>
              <a:t>descriptive legends</a:t>
            </a:r>
            <a:endParaRPr lang="en-US" sz="14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You can…</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text and legends as long as they are legible, or include no text if you prefer. All text must be typed as separate objects in PowerPoint. (No imported text)</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Exclude </a:t>
            </a:r>
            <a:r>
              <a:rPr lang="en-US" sz="1400" dirty="0">
                <a:latin typeface="Arial" panose="020B0604020202020204" pitchFamily="34" charset="0"/>
                <a:cs typeface="Arial" panose="020B0604020202020204" pitchFamily="34" charset="0"/>
              </a:rPr>
              <a:t>the North arrow if North is directly up</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insets to give a greater context of where in the US or world you are zoomed in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your study area shape is inherently portrait-style, get creative how to make your image in landscape – duplicate the image to make a time series, zoom in on one specific area, etc</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13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800600"/>
            <a:ext cx="10820400" cy="187743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Project Short Title Here</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Caption: Make sure to include what NASA satellite and sensor the image is derived from and the date the data were collected by the satellite. Also include what the image is (ex. NDVI, etc.), and how it can be used for decision making. 25 word limit.</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Metadata Tags: List any keywords, or project participant names that you would like included in the photo’s metadata.</a:t>
            </a:r>
            <a:endParaRPr lang="en-US" sz="1400" dirty="0">
              <a:latin typeface="Arial" panose="020B0604020202020204" pitchFamily="34" charset="0"/>
              <a:cs typeface="Arial" panose="020B0604020202020204" pitchFamily="34" charset="0"/>
            </a:endParaRPr>
          </a:p>
          <a:p>
            <a:r>
              <a:rPr lang="en-US" sz="1600" dirty="0"/>
              <a:t/>
            </a:r>
            <a:br>
              <a:rPr lang="en-US" sz="1600" dirty="0"/>
            </a:b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2433623" y="457200"/>
            <a:ext cx="7324753" cy="411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4495799" y="2514600"/>
            <a:ext cx="3200400" cy="800219"/>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Delete this box and place image here.</a:t>
            </a:r>
            <a:endParaRPr lang="en-US" sz="1400" dirty="0">
              <a:latin typeface="Arial" panose="020B0604020202020204" pitchFamily="34" charset="0"/>
              <a:cs typeface="Arial" panose="020B0604020202020204" pitchFamily="34" charset="0"/>
            </a:endParaRPr>
          </a:p>
          <a:p>
            <a:r>
              <a:rPr lang="en-US" sz="1600" dirty="0"/>
              <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899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620</Words>
  <Application>Microsoft Office PowerPoint</Application>
  <PresentationFormat>Widescreen</PresentationFormat>
  <Paragraphs>65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Wingdings</vt:lpstr>
      <vt:lpstr>Wingdings 2</vt:lpstr>
      <vt:lpstr>Civic</vt:lpstr>
      <vt:lpstr>DEVELOP National Program</vt:lpstr>
      <vt:lpstr>Purpose: What is a Technical Image?</vt:lpstr>
      <vt:lpstr>Technical Image Checklist: Requirements</vt:lpstr>
      <vt:lpstr>Technical Image Guidelines</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Kelley, Carrie L. (LARC-E3)[SSAI DEVELOP]</cp:lastModifiedBy>
  <cp:revision>52</cp:revision>
  <dcterms:created xsi:type="dcterms:W3CDTF">2012-09-06T20:21:36Z</dcterms:created>
  <dcterms:modified xsi:type="dcterms:W3CDTF">2017-05-25T16:51:22Z</dcterms:modified>
</cp:coreProperties>
</file>