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26" d="100"/>
          <a:sy n="26" d="100"/>
        </p:scale>
        <p:origin x="396" y="-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</a:t>
            </a:r>
            <a:r>
              <a:rPr lang="en-US" dirty="0" err="1" smtClean="0"/>
              <a:t>Stennis</a:t>
            </a:r>
            <a:r>
              <a:rPr lang="en-US" dirty="0" smtClean="0"/>
              <a:t> Space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Mapping and Analyzing Fuel Loads and Phenology in the Texas Grasslands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Texas Disasters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a professional-looking photo.</a:t>
            </a:r>
          </a:p>
          <a:p>
            <a:r>
              <a:rPr lang="en-US" dirty="0" smtClean="0"/>
              <a:t>Individual headshots are ok, if they aren’t pixelated and are all the same size.</a:t>
            </a:r>
          </a:p>
          <a:p>
            <a:r>
              <a:rPr lang="en-US" dirty="0" smtClean="0"/>
              <a:t>Include a caption that states the team members’ names.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Texas Forest Service;</a:t>
            </a:r>
            <a:r>
              <a:rPr lang="en-US" sz="2800" dirty="0" smtClean="0"/>
              <a:t> Tom Spencer and Curt Stripling- Predictive Services</a:t>
            </a:r>
          </a:p>
          <a:p>
            <a:r>
              <a:rPr lang="en-US" sz="2800" b="1" dirty="0" smtClean="0"/>
              <a:t>USDA Forest Service;</a:t>
            </a:r>
            <a:r>
              <a:rPr lang="en-US" sz="2800" dirty="0" smtClean="0"/>
              <a:t> William “Bill” Hargrove- </a:t>
            </a:r>
            <a:r>
              <a:rPr lang="en-US" sz="2800" dirty="0" err="1" smtClean="0"/>
              <a:t>ForWarn</a:t>
            </a:r>
            <a:endParaRPr lang="en-US" sz="2800" b="1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Joseph Spruce [Senior Scientist and Lead Science Advisor at NASA SSC]</a:t>
            </a:r>
          </a:p>
          <a:p>
            <a:r>
              <a:rPr lang="en-US" dirty="0"/>
              <a:t>James “Doc” Smoot [Senior Scientist and Assistant Science Advisor at NASA SSC]</a:t>
            </a:r>
          </a:p>
          <a:p>
            <a:r>
              <a:rPr lang="en-US" dirty="0"/>
              <a:t>Dr. Kenton Ross [NASA DEVELOP National Science Advisor, </a:t>
            </a:r>
            <a:r>
              <a:rPr lang="en-US" dirty="0" err="1"/>
              <a:t>LaRC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Create up to date fuel type maps using Landsat 8 and MODIS data</a:t>
            </a:r>
          </a:p>
          <a:p>
            <a:pPr marL="347663" indent="-347663"/>
            <a:r>
              <a:rPr lang="en-US" dirty="0" smtClean="0"/>
              <a:t>Create up to date fuel load data based upon the fuel type map and MODIS data</a:t>
            </a:r>
          </a:p>
          <a:p>
            <a:pPr marL="347663" indent="-347663"/>
            <a:r>
              <a:rPr lang="en-US" dirty="0" smtClean="0"/>
              <a:t>Provide the ability to update the fuel load maps based upon new MODIS inputs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399" y="9827134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38755" y="972860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58186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8288000" y="21274545"/>
            <a:ext cx="8458200" cy="6523379"/>
            <a:chOff x="18288000" y="20803457"/>
            <a:chExt cx="8458200" cy="6523379"/>
          </a:xfrm>
        </p:grpSpPr>
        <p:sp>
          <p:nvSpPr>
            <p:cNvPr id="12" name="Text Placeholder 16"/>
            <p:cNvSpPr txBox="1">
              <a:spLocks/>
            </p:cNvSpPr>
            <p:nvPr/>
          </p:nvSpPr>
          <p:spPr>
            <a:xfrm>
              <a:off x="18516600" y="21566116"/>
              <a:ext cx="8229600" cy="5760720"/>
            </a:xfrm>
            <a:prstGeom prst="rect">
              <a:avLst/>
            </a:prstGeom>
          </p:spPr>
          <p:txBody>
            <a:bodyPr numCol="1" spcCol="640080"/>
            <a:lstStyle>
              <a:lvl1pPr marL="457200" indent="-45720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Webdings" panose="05030102010509060703" pitchFamily="18" charset="2"/>
                <a:buChar char="4"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7663" indent="-347663"/>
              <a:r>
                <a:rPr lang="en-US" dirty="0" smtClean="0"/>
                <a:t>Use bullets.</a:t>
              </a:r>
            </a:p>
            <a:p>
              <a:pPr marL="347663" indent="-347663"/>
              <a:r>
                <a:rPr lang="en-US" dirty="0" smtClean="0"/>
                <a:t>Use complete sentences with periods.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88000" y="20803457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Conclusions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 S. Beasley (Project Lead), Alex Holland, Kristen Kelehan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899" y="11686117"/>
            <a:ext cx="6550941" cy="40868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199945" y="16777015"/>
            <a:ext cx="4366019" cy="3837533"/>
            <a:chOff x="20576697" y="16812994"/>
            <a:chExt cx="4366019" cy="3837533"/>
          </a:xfrm>
        </p:grpSpPr>
        <p:sp>
          <p:nvSpPr>
            <p:cNvPr id="14" name="Text Placeholder 16"/>
            <p:cNvSpPr txBox="1">
              <a:spLocks/>
            </p:cNvSpPr>
            <p:nvPr/>
          </p:nvSpPr>
          <p:spPr>
            <a:xfrm>
              <a:off x="20576697" y="19605724"/>
              <a:ext cx="4366019" cy="104480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/>
                <a:t>Landsat </a:t>
              </a:r>
              <a:r>
                <a:rPr lang="en-US" sz="3200" b="1" dirty="0" smtClean="0"/>
                <a:t>8 OLI (</a:t>
              </a:r>
              <a:r>
                <a:rPr lang="en-US" sz="2800" dirty="0" smtClean="0"/>
                <a:t>Operational Land Imager)</a:t>
              </a:r>
            </a:p>
            <a:p>
              <a:endParaRPr lang="en-US" sz="3200" b="1" dirty="0" smtClean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651" y="16812994"/>
              <a:ext cx="3280109" cy="26808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0809253" y="16413277"/>
            <a:ext cx="7688180" cy="4541421"/>
            <a:chOff x="18558710" y="20440680"/>
            <a:chExt cx="7688180" cy="454142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3611" y="20440680"/>
              <a:ext cx="3650835" cy="27482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8558710" y="23473996"/>
              <a:ext cx="768818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Terra MODIS</a:t>
              </a:r>
            </a:p>
            <a:p>
              <a:pPr algn="ctr"/>
              <a:r>
                <a:rPr lang="en-US" sz="3200" b="1" dirty="0" smtClean="0"/>
                <a:t> </a:t>
              </a:r>
              <a:r>
                <a:rPr lang="en-US" sz="2800" dirty="0" smtClean="0"/>
                <a:t>(Moderate Resolution </a:t>
              </a:r>
            </a:p>
            <a:p>
              <a:pPr algn="ctr"/>
              <a:r>
                <a:rPr lang="en-US" sz="2800" dirty="0" smtClean="0"/>
                <a:t>Imaging </a:t>
              </a:r>
              <a:r>
                <a:rPr lang="en-US" sz="2800" dirty="0" err="1" smtClean="0"/>
                <a:t>Spectroradiometer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sp>
        <p:nvSpPr>
          <p:cNvPr id="13" name="Text Placeholder 16"/>
          <p:cNvSpPr txBox="1">
            <a:spLocks/>
          </p:cNvSpPr>
          <p:nvPr/>
        </p:nvSpPr>
        <p:spPr>
          <a:xfrm>
            <a:off x="18234052" y="10599767"/>
            <a:ext cx="5641948" cy="115607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Texas</a:t>
            </a:r>
            <a:r>
              <a:rPr lang="en-US" dirty="0" smtClean="0"/>
              <a:t> consists of 254 counties covering 696,200 </a:t>
            </a:r>
            <a:r>
              <a:rPr lang="en-US" dirty="0" err="1" smtClean="0"/>
              <a:t>sq</a:t>
            </a:r>
            <a:r>
              <a:rPr lang="en-US" dirty="0" smtClean="0"/>
              <a:t> km</a:t>
            </a:r>
            <a:endParaRPr lang="en-US" dirty="0" smtClean="0"/>
          </a:p>
        </p:txBody>
      </p:sp>
      <p:grpSp>
        <p:nvGrpSpPr>
          <p:cNvPr id="132" name="Group 131"/>
          <p:cNvGrpSpPr/>
          <p:nvPr/>
        </p:nvGrpSpPr>
        <p:grpSpPr>
          <a:xfrm>
            <a:off x="2135181" y="11027578"/>
            <a:ext cx="11799895" cy="9609726"/>
            <a:chOff x="4260397" y="11023438"/>
            <a:chExt cx="11799895" cy="9609726"/>
          </a:xfrm>
        </p:grpSpPr>
        <p:sp>
          <p:nvSpPr>
            <p:cNvPr id="89" name="Right Arrow 88"/>
            <p:cNvSpPr/>
            <p:nvPr/>
          </p:nvSpPr>
          <p:spPr>
            <a:xfrm>
              <a:off x="8194136" y="18725943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own Arrow 89"/>
            <p:cNvSpPr/>
            <p:nvPr/>
          </p:nvSpPr>
          <p:spPr>
            <a:xfrm>
              <a:off x="6548437" y="13744281"/>
              <a:ext cx="484632" cy="5995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Arrow 90"/>
            <p:cNvSpPr/>
            <p:nvPr/>
          </p:nvSpPr>
          <p:spPr>
            <a:xfrm>
              <a:off x="12301688" y="1529694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12247258" y="18725943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/>
            <p:cNvSpPr/>
            <p:nvPr/>
          </p:nvSpPr>
          <p:spPr>
            <a:xfrm>
              <a:off x="8317887" y="1529694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337511" y="17892865"/>
              <a:ext cx="2686050" cy="2735564"/>
              <a:chOff x="902208" y="5193792"/>
              <a:chExt cx="914400" cy="1163015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StarFM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Model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Fusion Model </a:t>
                </a:r>
                <a:r>
                  <a:rPr lang="en-US" sz="1600" dirty="0" smtClean="0"/>
                  <a:t>– combines Landsat and MODIS data</a:t>
                </a:r>
                <a:endParaRPr lang="en-US" sz="1600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361107" y="11023439"/>
              <a:ext cx="2686050" cy="2735564"/>
              <a:chOff x="902208" y="5193792"/>
              <a:chExt cx="914400" cy="116301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Landsat – 30m </a:t>
                </a:r>
                <a:r>
                  <a:rPr lang="en-US" sz="1600" dirty="0" smtClean="0"/>
                  <a:t>Surface Reflectance</a:t>
                </a:r>
                <a:endParaRPr lang="en-US" sz="1600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3374242" y="17897600"/>
              <a:ext cx="2686050" cy="2735564"/>
              <a:chOff x="902208" y="5193792"/>
              <a:chExt cx="914400" cy="1163015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Loads </a:t>
                </a:r>
                <a:r>
                  <a:rPr lang="en-US" sz="1600" dirty="0" smtClean="0"/>
                  <a:t>– 30m regional map</a:t>
                </a:r>
                <a:endParaRPr lang="en-US" sz="16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3350239" y="14474701"/>
              <a:ext cx="2686050" cy="2735564"/>
              <a:chOff x="902208" y="5193792"/>
              <a:chExt cx="914400" cy="1163015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Loads </a:t>
                </a:r>
                <a:r>
                  <a:rPr lang="en-US" sz="1600" dirty="0" smtClean="0"/>
                  <a:t>– 500m Statewide map</a:t>
                </a:r>
                <a:endParaRPr lang="en-US" sz="1600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5361107" y="14477512"/>
              <a:ext cx="2686050" cy="2735566"/>
              <a:chOff x="902208" y="5193792"/>
              <a:chExt cx="914400" cy="1163016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902208" y="6108193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Types </a:t>
                </a:r>
                <a:r>
                  <a:rPr lang="en-US" sz="1600" dirty="0" smtClean="0"/>
                  <a:t>– 30m Classification</a:t>
                </a:r>
                <a:endParaRPr lang="en-US" sz="1600" dirty="0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9412633" y="17892865"/>
              <a:ext cx="2686050" cy="2735564"/>
              <a:chOff x="902208" y="5193792"/>
              <a:chExt cx="914400" cy="1163015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902208" y="6108192"/>
                <a:ext cx="914400" cy="24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Types </a:t>
                </a:r>
                <a:r>
                  <a:rPr lang="en-US" sz="1600" dirty="0" smtClean="0"/>
                  <a:t>– 30m Classification based on MODIS</a:t>
                </a:r>
                <a:endParaRPr lang="en-US" sz="1600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9355673" y="14474702"/>
              <a:ext cx="2686050" cy="2981785"/>
              <a:chOff x="902208" y="5193792"/>
              <a:chExt cx="914400" cy="1267695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902208" y="519379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902208" y="6108192"/>
                <a:ext cx="914400" cy="35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Fuel Types –</a:t>
                </a:r>
                <a:r>
                  <a:rPr lang="en-US" sz="1600" dirty="0" smtClean="0"/>
                  <a:t> 500m, derived from most recent MODIS date and Landsat classification</a:t>
                </a:r>
                <a:endParaRPr lang="en-US" sz="1600" dirty="0"/>
              </a:p>
            </p:txBody>
          </p:sp>
        </p:grpSp>
        <p:sp>
          <p:nvSpPr>
            <p:cNvPr id="115" name="Down Arrow 114"/>
            <p:cNvSpPr/>
            <p:nvPr/>
          </p:nvSpPr>
          <p:spPr>
            <a:xfrm>
              <a:off x="14474951" y="13744281"/>
              <a:ext cx="484632" cy="5995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wn Arrow 115"/>
            <p:cNvSpPr/>
            <p:nvPr/>
          </p:nvSpPr>
          <p:spPr>
            <a:xfrm>
              <a:off x="6544336" y="17238879"/>
              <a:ext cx="484632" cy="5995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9355673" y="11023439"/>
              <a:ext cx="2686050" cy="2735564"/>
              <a:chOff x="1328166" y="14478656"/>
              <a:chExt cx="2686050" cy="2735564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1328166" y="14478656"/>
                <a:ext cx="2686050" cy="2735564"/>
                <a:chOff x="902208" y="5193792"/>
                <a:chExt cx="914400" cy="1163015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902208" y="519379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902208" y="6108192"/>
                  <a:ext cx="914400" cy="248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MODIS – </a:t>
                  </a:r>
                  <a:r>
                    <a:rPr lang="en-US" sz="1600" dirty="0" smtClean="0"/>
                    <a:t>500m Surface Reflectance from target date</a:t>
                  </a:r>
                  <a:endParaRPr lang="en-US" sz="1600" dirty="0"/>
                </a:p>
              </p:txBody>
            </p:sp>
          </p:grpSp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5126" y="14487430"/>
                <a:ext cx="2572129" cy="2123335"/>
              </a:xfrm>
              <a:prstGeom prst="rect">
                <a:avLst/>
              </a:prstGeom>
            </p:spPr>
          </p:pic>
        </p:grp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937" y="11076259"/>
              <a:ext cx="2624250" cy="2078218"/>
            </a:xfrm>
            <a:prstGeom prst="rect">
              <a:avLst/>
            </a:prstGeom>
          </p:spPr>
        </p:pic>
        <p:grpSp>
          <p:nvGrpSpPr>
            <p:cNvPr id="123" name="Group 122"/>
            <p:cNvGrpSpPr/>
            <p:nvPr/>
          </p:nvGrpSpPr>
          <p:grpSpPr>
            <a:xfrm>
              <a:off x="13350239" y="11023438"/>
              <a:ext cx="2686050" cy="2735564"/>
              <a:chOff x="1319022" y="17978159"/>
              <a:chExt cx="2686050" cy="2735564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319022" y="17978159"/>
                <a:ext cx="2686050" cy="2735564"/>
                <a:chOff x="902208" y="5193792"/>
                <a:chExt cx="914400" cy="1163015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902208" y="519379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902208" y="6108192"/>
                  <a:ext cx="914400" cy="248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MODIS </a:t>
                  </a:r>
                  <a:r>
                    <a:rPr lang="en-US" sz="1600" dirty="0" smtClean="0"/>
                    <a:t>– 250m NDVI from target date</a:t>
                  </a:r>
                  <a:endParaRPr lang="en-US" sz="1600" dirty="0"/>
                </a:p>
              </p:txBody>
            </p:sp>
          </p:grpSp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079" y="18007043"/>
                <a:ext cx="2641935" cy="2085242"/>
              </a:xfrm>
              <a:prstGeom prst="rect">
                <a:avLst/>
              </a:prstGeom>
            </p:spPr>
          </p:pic>
        </p:grpSp>
        <p:sp>
          <p:nvSpPr>
            <p:cNvPr id="128" name="Down Arrow 127"/>
            <p:cNvSpPr/>
            <p:nvPr/>
          </p:nvSpPr>
          <p:spPr>
            <a:xfrm>
              <a:off x="10456381" y="13740731"/>
              <a:ext cx="484632" cy="5995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urved Right Arrow 128"/>
            <p:cNvSpPr/>
            <p:nvPr/>
          </p:nvSpPr>
          <p:spPr>
            <a:xfrm>
              <a:off x="4260397" y="12849304"/>
              <a:ext cx="975423" cy="571421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Curved Right Arrow 129"/>
            <p:cNvSpPr/>
            <p:nvPr/>
          </p:nvSpPr>
          <p:spPr>
            <a:xfrm>
              <a:off x="8225509" y="12849303"/>
              <a:ext cx="975423" cy="571421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" name="Curved Right Arrow 130"/>
            <p:cNvSpPr/>
            <p:nvPr/>
          </p:nvSpPr>
          <p:spPr>
            <a:xfrm>
              <a:off x="12179386" y="12849302"/>
              <a:ext cx="975423" cy="571421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398" y="21280077"/>
            <a:ext cx="16916401" cy="6477520"/>
            <a:chOff x="914399" y="20925270"/>
            <a:chExt cx="16916401" cy="6477520"/>
          </a:xfrm>
        </p:grpSpPr>
        <p:grpSp>
          <p:nvGrpSpPr>
            <p:cNvPr id="36" name="Group 35"/>
            <p:cNvGrpSpPr/>
            <p:nvPr/>
          </p:nvGrpSpPr>
          <p:grpSpPr>
            <a:xfrm>
              <a:off x="914400" y="20925270"/>
              <a:ext cx="16916400" cy="6477520"/>
              <a:chOff x="914400" y="20830504"/>
              <a:chExt cx="16916400" cy="6477520"/>
            </a:xfrm>
          </p:grpSpPr>
          <p:sp>
            <p:nvSpPr>
              <p:cNvPr id="8" name="Text Placeholder 16"/>
              <p:cNvSpPr txBox="1">
                <a:spLocks/>
              </p:cNvSpPr>
              <p:nvPr/>
            </p:nvSpPr>
            <p:spPr>
              <a:xfrm>
                <a:off x="914400" y="21547304"/>
                <a:ext cx="16916400" cy="5760720"/>
              </a:xfrm>
              <a:prstGeom prst="rect">
                <a:avLst/>
              </a:prstGeom>
            </p:spPr>
            <p:txBody>
              <a:bodyPr numCol="1" spcCol="640080"/>
              <a:lstStyle>
                <a:lvl1pPr marL="0" indent="0" algn="l" defTabSz="27432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defRPr sz="27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4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90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8006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1722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438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89154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2870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16586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14401" y="20830504"/>
                <a:ext cx="169163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Results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14399" y="21783010"/>
              <a:ext cx="5095275" cy="481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93715" y="21787448"/>
              <a:ext cx="5095275" cy="481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873031" y="21788562"/>
              <a:ext cx="5095275" cy="481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14397" y="26968455"/>
            <a:ext cx="509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Fuel Types </a:t>
            </a:r>
            <a:r>
              <a:rPr lang="en-US" sz="1800" dirty="0" smtClean="0"/>
              <a:t>derived from current MODIS data trained from classified Landsat scene</a:t>
            </a:r>
            <a:endParaRPr lang="en-US" sz="1800" dirty="0"/>
          </a:p>
        </p:txBody>
      </p:sp>
      <p:sp>
        <p:nvSpPr>
          <p:cNvPr id="82" name="TextBox 81"/>
          <p:cNvSpPr txBox="1"/>
          <p:nvPr/>
        </p:nvSpPr>
        <p:spPr>
          <a:xfrm>
            <a:off x="6393712" y="26968454"/>
            <a:ext cx="509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Fuel Loads </a:t>
            </a:r>
            <a:r>
              <a:rPr lang="en-US" sz="1800" dirty="0" smtClean="0"/>
              <a:t>derived form fusion of MODIS and Landsat</a:t>
            </a:r>
            <a:endParaRPr lang="en-US" sz="1800" dirty="0"/>
          </a:p>
        </p:txBody>
      </p:sp>
      <p:sp>
        <p:nvSpPr>
          <p:cNvPr id="83" name="TextBox 82"/>
          <p:cNvSpPr txBox="1"/>
          <p:nvPr/>
        </p:nvSpPr>
        <p:spPr>
          <a:xfrm>
            <a:off x="11873029" y="26948804"/>
            <a:ext cx="509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Relative NDVI </a:t>
            </a:r>
            <a:r>
              <a:rPr lang="en-US" sz="1600" dirty="0" smtClean="0"/>
              <a:t>(Normalized Difference Vegetation Index)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2316</TotalTime>
  <Words>354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Beasley, Benjamin S. (SSC-EA63)[SSAI DEVELOP]</cp:lastModifiedBy>
  <cp:revision>116</cp:revision>
  <dcterms:created xsi:type="dcterms:W3CDTF">2015-06-02T14:58:58Z</dcterms:created>
  <dcterms:modified xsi:type="dcterms:W3CDTF">2015-07-01T13:33:21Z</dcterms:modified>
</cp:coreProperties>
</file>