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8" clrIdx="0"/>
  <p:cmAuthor id="1" name="Brumbaugh, Beth (LARC-E3)[SSAI DEVELOP]" initials="BB(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100" d="100"/>
          <a:sy n="100" d="100"/>
        </p:scale>
        <p:origin x="2920" y="6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40642-E83D-42C9-8677-06D4B5926C47}" type="doc">
      <dgm:prSet loTypeId="urn:microsoft.com/office/officeart/2005/8/layout/chevron1" loCatId="process" qsTypeId="urn:microsoft.com/office/officeart/2005/8/quickstyle/3d2" qsCatId="3D" csTypeId="urn:microsoft.com/office/officeart/2005/8/colors/accent1_3" csCatId="accent1" phldr="1"/>
      <dgm:spPr/>
      <dgm:t>
        <a:bodyPr/>
        <a:lstStyle/>
        <a:p>
          <a:endParaRPr lang="en-US"/>
        </a:p>
      </dgm:t>
    </dgm:pt>
    <dgm:pt modelId="{7E0B936F-4C4F-4B33-8F91-D52AB452A2FE}">
      <dgm:prSet phldrT="[Text]"/>
      <dgm:spPr/>
      <dgm:t>
        <a:bodyPr/>
        <a:lstStyle/>
        <a:p>
          <a:r>
            <a:rPr lang="en-US" dirty="0" smtClean="0">
              <a:latin typeface="+mj-lt"/>
            </a:rPr>
            <a:t>Acquire &amp; Process Ground Truth Data</a:t>
          </a:r>
          <a:endParaRPr lang="en-US" dirty="0">
            <a:latin typeface="+mj-lt"/>
          </a:endParaRPr>
        </a:p>
      </dgm:t>
    </dgm:pt>
    <dgm:pt modelId="{50466DAC-3C3F-44CE-9726-2F9E78538C12}" type="parTrans" cxnId="{ED0B9686-A5D0-499F-824B-CA60BBAA7B30}">
      <dgm:prSet/>
      <dgm:spPr/>
      <dgm:t>
        <a:bodyPr/>
        <a:lstStyle/>
        <a:p>
          <a:endParaRPr lang="en-US"/>
        </a:p>
      </dgm:t>
    </dgm:pt>
    <dgm:pt modelId="{E836FAC0-18D6-4A2B-A072-9085BB0F2CC1}" type="sibTrans" cxnId="{ED0B9686-A5D0-499F-824B-CA60BBAA7B30}">
      <dgm:prSet/>
      <dgm:spPr/>
      <dgm:t>
        <a:bodyPr/>
        <a:lstStyle/>
        <a:p>
          <a:endParaRPr lang="en-US"/>
        </a:p>
      </dgm:t>
    </dgm:pt>
    <dgm:pt modelId="{5193FF42-1E8B-4768-8C89-346EBBF61010}">
      <dgm:prSet phldrT="[Text]"/>
      <dgm:spPr/>
      <dgm:t>
        <a:bodyPr/>
        <a:lstStyle/>
        <a:p>
          <a:r>
            <a:rPr lang="en-US" dirty="0" smtClean="0">
              <a:latin typeface="+mj-lt"/>
            </a:rPr>
            <a:t>Group Flood Products</a:t>
          </a:r>
          <a:endParaRPr lang="en-US" dirty="0">
            <a:latin typeface="+mj-lt"/>
          </a:endParaRPr>
        </a:p>
      </dgm:t>
    </dgm:pt>
    <dgm:pt modelId="{9A9D58C9-A5C0-4D04-80E3-BD83CA365AA6}" type="parTrans" cxnId="{F52C5DAA-B235-4731-9D6A-994A2B9F1295}">
      <dgm:prSet/>
      <dgm:spPr/>
      <dgm:t>
        <a:bodyPr/>
        <a:lstStyle/>
        <a:p>
          <a:endParaRPr lang="en-US"/>
        </a:p>
      </dgm:t>
    </dgm:pt>
    <dgm:pt modelId="{19E12403-AECE-4A3D-9534-679A903554CA}" type="sibTrans" cxnId="{F52C5DAA-B235-4731-9D6A-994A2B9F1295}">
      <dgm:prSet/>
      <dgm:spPr/>
      <dgm:t>
        <a:bodyPr/>
        <a:lstStyle/>
        <a:p>
          <a:endParaRPr lang="en-US"/>
        </a:p>
      </dgm:t>
    </dgm:pt>
    <dgm:pt modelId="{090D935E-643E-44F8-8BA9-3A4DDB4BAA4C}">
      <dgm:prSet phldrT="[Text]"/>
      <dgm:spPr/>
      <dgm:t>
        <a:bodyPr/>
        <a:lstStyle/>
        <a:p>
          <a:r>
            <a:rPr lang="en-US" dirty="0" smtClean="0">
              <a:latin typeface="+mj-lt"/>
            </a:rPr>
            <a:t>Comparison &amp; Validation</a:t>
          </a:r>
          <a:endParaRPr lang="en-US" dirty="0">
            <a:latin typeface="+mj-lt"/>
          </a:endParaRPr>
        </a:p>
      </dgm:t>
    </dgm:pt>
    <dgm:pt modelId="{170AF6D7-7DDA-4AF1-BBD7-727902F26AD6}" type="parTrans" cxnId="{094B9DAA-0BAF-4EE8-A5F8-E00E544A7B24}">
      <dgm:prSet/>
      <dgm:spPr/>
      <dgm:t>
        <a:bodyPr/>
        <a:lstStyle/>
        <a:p>
          <a:endParaRPr lang="en-US"/>
        </a:p>
      </dgm:t>
    </dgm:pt>
    <dgm:pt modelId="{CF3DBDF9-2B40-412F-9735-22666463DFBA}" type="sibTrans" cxnId="{094B9DAA-0BAF-4EE8-A5F8-E00E544A7B24}">
      <dgm:prSet/>
      <dgm:spPr/>
      <dgm:t>
        <a:bodyPr/>
        <a:lstStyle/>
        <a:p>
          <a:endParaRPr lang="en-US"/>
        </a:p>
      </dgm:t>
    </dgm:pt>
    <dgm:pt modelId="{4D057860-FA02-42BD-90EC-5944340F3918}" type="pres">
      <dgm:prSet presAssocID="{FAD40642-E83D-42C9-8677-06D4B5926C47}" presName="Name0" presStyleCnt="0">
        <dgm:presLayoutVars>
          <dgm:dir/>
          <dgm:animLvl val="lvl"/>
          <dgm:resizeHandles val="exact"/>
        </dgm:presLayoutVars>
      </dgm:prSet>
      <dgm:spPr/>
      <dgm:t>
        <a:bodyPr/>
        <a:lstStyle/>
        <a:p>
          <a:endParaRPr lang="en-US"/>
        </a:p>
      </dgm:t>
    </dgm:pt>
    <dgm:pt modelId="{C3E5FCE1-CA24-4F75-AC5B-48B3765B2081}" type="pres">
      <dgm:prSet presAssocID="{7E0B936F-4C4F-4B33-8F91-D52AB452A2FE}" presName="parTxOnly" presStyleLbl="node1" presStyleIdx="0" presStyleCnt="3">
        <dgm:presLayoutVars>
          <dgm:chMax val="0"/>
          <dgm:chPref val="0"/>
          <dgm:bulletEnabled val="1"/>
        </dgm:presLayoutVars>
      </dgm:prSet>
      <dgm:spPr/>
      <dgm:t>
        <a:bodyPr/>
        <a:lstStyle/>
        <a:p>
          <a:endParaRPr lang="en-US"/>
        </a:p>
      </dgm:t>
    </dgm:pt>
    <dgm:pt modelId="{139669CF-A991-4421-9C7C-3AB242BC6BC8}" type="pres">
      <dgm:prSet presAssocID="{E836FAC0-18D6-4A2B-A072-9085BB0F2CC1}" presName="parTxOnlySpace" presStyleCnt="0"/>
      <dgm:spPr/>
    </dgm:pt>
    <dgm:pt modelId="{A9539FC0-EC9B-4CC7-AA89-1FBE1334C958}" type="pres">
      <dgm:prSet presAssocID="{5193FF42-1E8B-4768-8C89-346EBBF61010}" presName="parTxOnly" presStyleLbl="node1" presStyleIdx="1" presStyleCnt="3" custLinFactNeighborY="2403">
        <dgm:presLayoutVars>
          <dgm:chMax val="0"/>
          <dgm:chPref val="0"/>
          <dgm:bulletEnabled val="1"/>
        </dgm:presLayoutVars>
      </dgm:prSet>
      <dgm:spPr/>
      <dgm:t>
        <a:bodyPr/>
        <a:lstStyle/>
        <a:p>
          <a:endParaRPr lang="en-US"/>
        </a:p>
      </dgm:t>
    </dgm:pt>
    <dgm:pt modelId="{C8035ABA-CCB6-4174-89E8-8EB42E966B19}" type="pres">
      <dgm:prSet presAssocID="{19E12403-AECE-4A3D-9534-679A903554CA}" presName="parTxOnlySpace" presStyleCnt="0"/>
      <dgm:spPr/>
    </dgm:pt>
    <dgm:pt modelId="{1BF4A2C9-067A-4931-BD27-97D1312BDB17}" type="pres">
      <dgm:prSet presAssocID="{090D935E-643E-44F8-8BA9-3A4DDB4BAA4C}" presName="parTxOnly" presStyleLbl="node1" presStyleIdx="2" presStyleCnt="3" custLinFactY="6119" custLinFactNeighborX="6655" custLinFactNeighborY="100000">
        <dgm:presLayoutVars>
          <dgm:chMax val="0"/>
          <dgm:chPref val="0"/>
          <dgm:bulletEnabled val="1"/>
        </dgm:presLayoutVars>
      </dgm:prSet>
      <dgm:spPr/>
      <dgm:t>
        <a:bodyPr/>
        <a:lstStyle/>
        <a:p>
          <a:endParaRPr lang="en-US"/>
        </a:p>
      </dgm:t>
    </dgm:pt>
  </dgm:ptLst>
  <dgm:cxnLst>
    <dgm:cxn modelId="{60963601-A064-4C11-9996-69AD9913EA13}" type="presOf" srcId="{090D935E-643E-44F8-8BA9-3A4DDB4BAA4C}" destId="{1BF4A2C9-067A-4931-BD27-97D1312BDB17}" srcOrd="0" destOrd="0" presId="urn:microsoft.com/office/officeart/2005/8/layout/chevron1"/>
    <dgm:cxn modelId="{AC075FAE-4460-462B-8CEC-8182998480FD}" type="presOf" srcId="{FAD40642-E83D-42C9-8677-06D4B5926C47}" destId="{4D057860-FA02-42BD-90EC-5944340F3918}" srcOrd="0" destOrd="0" presId="urn:microsoft.com/office/officeart/2005/8/layout/chevron1"/>
    <dgm:cxn modelId="{103AEA87-6270-40C2-A34A-F4D85DF2B07F}" type="presOf" srcId="{5193FF42-1E8B-4768-8C89-346EBBF61010}" destId="{A9539FC0-EC9B-4CC7-AA89-1FBE1334C958}" srcOrd="0" destOrd="0" presId="urn:microsoft.com/office/officeart/2005/8/layout/chevron1"/>
    <dgm:cxn modelId="{7958DA14-8A47-457C-AF55-4FC760D0D409}" type="presOf" srcId="{7E0B936F-4C4F-4B33-8F91-D52AB452A2FE}" destId="{C3E5FCE1-CA24-4F75-AC5B-48B3765B2081}" srcOrd="0" destOrd="0" presId="urn:microsoft.com/office/officeart/2005/8/layout/chevron1"/>
    <dgm:cxn modelId="{094B9DAA-0BAF-4EE8-A5F8-E00E544A7B24}" srcId="{FAD40642-E83D-42C9-8677-06D4B5926C47}" destId="{090D935E-643E-44F8-8BA9-3A4DDB4BAA4C}" srcOrd="2" destOrd="0" parTransId="{170AF6D7-7DDA-4AF1-BBD7-727902F26AD6}" sibTransId="{CF3DBDF9-2B40-412F-9735-22666463DFBA}"/>
    <dgm:cxn modelId="{ED0B9686-A5D0-499F-824B-CA60BBAA7B30}" srcId="{FAD40642-E83D-42C9-8677-06D4B5926C47}" destId="{7E0B936F-4C4F-4B33-8F91-D52AB452A2FE}" srcOrd="0" destOrd="0" parTransId="{50466DAC-3C3F-44CE-9726-2F9E78538C12}" sibTransId="{E836FAC0-18D6-4A2B-A072-9085BB0F2CC1}"/>
    <dgm:cxn modelId="{F52C5DAA-B235-4731-9D6A-994A2B9F1295}" srcId="{FAD40642-E83D-42C9-8677-06D4B5926C47}" destId="{5193FF42-1E8B-4768-8C89-346EBBF61010}" srcOrd="1" destOrd="0" parTransId="{9A9D58C9-A5C0-4D04-80E3-BD83CA365AA6}" sibTransId="{19E12403-AECE-4A3D-9534-679A903554CA}"/>
    <dgm:cxn modelId="{E5D2DBE3-8EF7-41B2-B8D8-6F156696FA9F}" type="presParOf" srcId="{4D057860-FA02-42BD-90EC-5944340F3918}" destId="{C3E5FCE1-CA24-4F75-AC5B-48B3765B2081}" srcOrd="0" destOrd="0" presId="urn:microsoft.com/office/officeart/2005/8/layout/chevron1"/>
    <dgm:cxn modelId="{EFE7ADA3-E3D4-4B6C-9F2A-37D3F4B50E7B}" type="presParOf" srcId="{4D057860-FA02-42BD-90EC-5944340F3918}" destId="{139669CF-A991-4421-9C7C-3AB242BC6BC8}" srcOrd="1" destOrd="0" presId="urn:microsoft.com/office/officeart/2005/8/layout/chevron1"/>
    <dgm:cxn modelId="{63FD3129-3CCD-447A-AA9E-1DFF6AEA8B78}" type="presParOf" srcId="{4D057860-FA02-42BD-90EC-5944340F3918}" destId="{A9539FC0-EC9B-4CC7-AA89-1FBE1334C958}" srcOrd="2" destOrd="0" presId="urn:microsoft.com/office/officeart/2005/8/layout/chevron1"/>
    <dgm:cxn modelId="{24E5D352-D304-41F7-A4DE-EAF9404408B5}" type="presParOf" srcId="{4D057860-FA02-42BD-90EC-5944340F3918}" destId="{C8035ABA-CCB6-4174-89E8-8EB42E966B19}" srcOrd="3" destOrd="0" presId="urn:microsoft.com/office/officeart/2005/8/layout/chevron1"/>
    <dgm:cxn modelId="{E0657C70-AFE7-463E-B5BB-78FE0D52CF6E}" type="presParOf" srcId="{4D057860-FA02-42BD-90EC-5944340F3918}" destId="{1BF4A2C9-067A-4931-BD27-97D1312BDB17}"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D89A5-0EAA-4753-8FAC-2B89FA5FC17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DE62D07-B9F6-41D6-B47E-F92F0A7C5540}">
      <dgm:prSet phldrT="[Text]" phldr="1"/>
      <dgm:spPr/>
      <dgm:t>
        <a:bodyPr/>
        <a:lstStyle/>
        <a:p>
          <a:endParaRPr lang="en-US" dirty="0"/>
        </a:p>
      </dgm:t>
    </dgm:pt>
    <dgm:pt modelId="{2606A1BB-2C48-4D4B-81CA-13511881C70C}" type="parTrans" cxnId="{1DB9EC5C-BD2E-43C3-9C20-BEA24A354A32}">
      <dgm:prSet/>
      <dgm:spPr/>
      <dgm:t>
        <a:bodyPr/>
        <a:lstStyle/>
        <a:p>
          <a:endParaRPr lang="en-US"/>
        </a:p>
      </dgm:t>
    </dgm:pt>
    <dgm:pt modelId="{2C9D785C-2F8F-4151-9960-66F783CB7862}" type="sibTrans" cxnId="{1DB9EC5C-BD2E-43C3-9C20-BEA24A354A32}">
      <dgm:prSet/>
      <dgm:spPr/>
      <dgm:t>
        <a:bodyPr/>
        <a:lstStyle/>
        <a:p>
          <a:endParaRPr lang="en-US"/>
        </a:p>
      </dgm:t>
    </dgm:pt>
    <dgm:pt modelId="{E0B9EBD0-3D3A-4911-AD02-6D31899A5643}">
      <dgm:prSet phldrT="[Text]" phldr="1"/>
      <dgm:spPr/>
      <dgm:t>
        <a:bodyPr/>
        <a:lstStyle/>
        <a:p>
          <a:endParaRPr lang="en-US"/>
        </a:p>
      </dgm:t>
    </dgm:pt>
    <dgm:pt modelId="{F9508B84-2807-464B-92C6-14D6C4742064}" type="parTrans" cxnId="{F985FDF2-A17F-4441-AFC0-839DE060E54A}">
      <dgm:prSet/>
      <dgm:spPr/>
      <dgm:t>
        <a:bodyPr/>
        <a:lstStyle/>
        <a:p>
          <a:endParaRPr lang="en-US"/>
        </a:p>
      </dgm:t>
    </dgm:pt>
    <dgm:pt modelId="{E51E5BF9-BBBD-46A6-A70A-8FB620A9672F}" type="sibTrans" cxnId="{F985FDF2-A17F-4441-AFC0-839DE060E54A}">
      <dgm:prSet/>
      <dgm:spPr/>
      <dgm:t>
        <a:bodyPr/>
        <a:lstStyle/>
        <a:p>
          <a:endParaRPr lang="en-US"/>
        </a:p>
      </dgm:t>
    </dgm:pt>
    <dgm:pt modelId="{D4E68540-2F64-4D0C-A5FF-FB7CC7323376}">
      <dgm:prSet phldrT="[Text]" custT="1"/>
      <dgm:spPr>
        <a:ln>
          <a:noFill/>
        </a:ln>
      </dgm:spPr>
      <dgm:t>
        <a:bodyPr/>
        <a:lstStyle/>
        <a:p>
          <a:r>
            <a:rPr lang="en-US" sz="1600" dirty="0" smtClean="0"/>
            <a:t>Flooded Villages Layer</a:t>
          </a:r>
          <a:endParaRPr lang="en-US" sz="1600" dirty="0"/>
        </a:p>
      </dgm:t>
    </dgm:pt>
    <dgm:pt modelId="{92ECDE10-97DD-4B9C-A026-032B78DC723D}" type="parTrans" cxnId="{CE59B7DF-F67A-433A-AA34-F09D9106E817}">
      <dgm:prSet/>
      <dgm:spPr/>
      <dgm:t>
        <a:bodyPr/>
        <a:lstStyle/>
        <a:p>
          <a:endParaRPr lang="en-US"/>
        </a:p>
      </dgm:t>
    </dgm:pt>
    <dgm:pt modelId="{F76255B2-EF1E-433E-896F-BD8CBD6445B3}" type="sibTrans" cxnId="{CE59B7DF-F67A-433A-AA34-F09D9106E817}">
      <dgm:prSet/>
      <dgm:spPr/>
      <dgm:t>
        <a:bodyPr/>
        <a:lstStyle/>
        <a:p>
          <a:endParaRPr lang="en-US"/>
        </a:p>
      </dgm:t>
    </dgm:pt>
    <dgm:pt modelId="{38A49761-88DF-4D60-B2D4-4759805079D6}">
      <dgm:prSet phldrT="[Text]" phldr="1"/>
      <dgm:spPr/>
      <dgm:t>
        <a:bodyPr/>
        <a:lstStyle/>
        <a:p>
          <a:endParaRPr lang="en-US" dirty="0"/>
        </a:p>
      </dgm:t>
    </dgm:pt>
    <dgm:pt modelId="{F47B9C2F-E90C-422B-983C-70F654E7F4C2}" type="parTrans" cxnId="{57BEB5E1-1211-4FAC-AE47-2E373639771F}">
      <dgm:prSet/>
      <dgm:spPr/>
      <dgm:t>
        <a:bodyPr/>
        <a:lstStyle/>
        <a:p>
          <a:endParaRPr lang="en-US"/>
        </a:p>
      </dgm:t>
    </dgm:pt>
    <dgm:pt modelId="{B6434146-3EAA-40A2-A8CB-7C5307267200}" type="sibTrans" cxnId="{57BEB5E1-1211-4FAC-AE47-2E373639771F}">
      <dgm:prSet/>
      <dgm:spPr/>
      <dgm:t>
        <a:bodyPr/>
        <a:lstStyle/>
        <a:p>
          <a:endParaRPr lang="en-US"/>
        </a:p>
      </dgm:t>
    </dgm:pt>
    <dgm:pt modelId="{422AEB4A-D7A8-4FBD-B610-F3B247D0CEE2}">
      <dgm:prSet phldrT="[Text]" custT="1"/>
      <dgm:spPr>
        <a:ln>
          <a:noFill/>
        </a:ln>
      </dgm:spPr>
      <dgm:t>
        <a:bodyPr/>
        <a:lstStyle/>
        <a:p>
          <a:r>
            <a:rPr lang="en-US" sz="1600" dirty="0" smtClean="0"/>
            <a:t>Flood Detection Products</a:t>
          </a:r>
          <a:endParaRPr lang="en-US" sz="1600" dirty="0"/>
        </a:p>
      </dgm:t>
    </dgm:pt>
    <dgm:pt modelId="{E7CED1F5-232F-463F-8145-98160FF48415}" type="parTrans" cxnId="{B1213C00-6008-4A9E-B287-7DB253A5BCE8}">
      <dgm:prSet/>
      <dgm:spPr/>
      <dgm:t>
        <a:bodyPr/>
        <a:lstStyle/>
        <a:p>
          <a:endParaRPr lang="en-US"/>
        </a:p>
      </dgm:t>
    </dgm:pt>
    <dgm:pt modelId="{C87C3384-39F8-43C7-9633-28DF6ED3955C}" type="sibTrans" cxnId="{B1213C00-6008-4A9E-B287-7DB253A5BCE8}">
      <dgm:prSet/>
      <dgm:spPr/>
      <dgm:t>
        <a:bodyPr/>
        <a:lstStyle/>
        <a:p>
          <a:endParaRPr lang="en-US"/>
        </a:p>
      </dgm:t>
    </dgm:pt>
    <dgm:pt modelId="{00904935-33CD-4F4D-A802-BF5D47878F38}">
      <dgm:prSet phldrT="[Text]" custT="1"/>
      <dgm:spPr>
        <a:ln>
          <a:noFill/>
        </a:ln>
      </dgm:spPr>
      <dgm:t>
        <a:bodyPr/>
        <a:lstStyle/>
        <a:p>
          <a:r>
            <a:rPr lang="en-US" sz="1600" dirty="0" smtClean="0"/>
            <a:t>Shelter Sites Layer</a:t>
          </a:r>
          <a:endParaRPr lang="en-US" sz="1600" dirty="0"/>
        </a:p>
      </dgm:t>
    </dgm:pt>
    <dgm:pt modelId="{DD5AFB63-8802-460B-A6CC-010FDEB511C2}" type="sibTrans" cxnId="{5CAED81E-B108-4F9E-81C7-66AE2E33F4A0}">
      <dgm:prSet/>
      <dgm:spPr/>
      <dgm:t>
        <a:bodyPr/>
        <a:lstStyle/>
        <a:p>
          <a:endParaRPr lang="en-US"/>
        </a:p>
      </dgm:t>
    </dgm:pt>
    <dgm:pt modelId="{3F87F3B5-7532-4D9F-BA74-A812902EFB29}" type="parTrans" cxnId="{5CAED81E-B108-4F9E-81C7-66AE2E33F4A0}">
      <dgm:prSet/>
      <dgm:spPr/>
      <dgm:t>
        <a:bodyPr/>
        <a:lstStyle/>
        <a:p>
          <a:endParaRPr lang="en-US"/>
        </a:p>
      </dgm:t>
    </dgm:pt>
    <dgm:pt modelId="{A5439FA8-7012-41DC-9475-80036213992B}">
      <dgm:prSet phldrT="[Text]" custT="1"/>
      <dgm:spPr>
        <a:ln>
          <a:noFill/>
        </a:ln>
      </dgm:spPr>
      <dgm:t>
        <a:bodyPr/>
        <a:lstStyle/>
        <a:p>
          <a:r>
            <a:rPr lang="en-US" sz="1600" dirty="0" smtClean="0"/>
            <a:t>Base Layer (Open Street Map)</a:t>
          </a:r>
          <a:endParaRPr lang="en-US" sz="1600" dirty="0"/>
        </a:p>
      </dgm:t>
    </dgm:pt>
    <dgm:pt modelId="{151723E4-E9E3-4558-869C-E9489BF363A1}" type="parTrans" cxnId="{753C11D3-5471-4C24-A30F-66DE090F31CE}">
      <dgm:prSet/>
      <dgm:spPr/>
      <dgm:t>
        <a:bodyPr/>
        <a:lstStyle/>
        <a:p>
          <a:endParaRPr lang="en-US"/>
        </a:p>
      </dgm:t>
    </dgm:pt>
    <dgm:pt modelId="{14FB4A00-C9EA-4525-80FC-B4E73F9236F4}" type="sibTrans" cxnId="{753C11D3-5471-4C24-A30F-66DE090F31CE}">
      <dgm:prSet/>
      <dgm:spPr/>
      <dgm:t>
        <a:bodyPr/>
        <a:lstStyle/>
        <a:p>
          <a:endParaRPr lang="en-US"/>
        </a:p>
      </dgm:t>
    </dgm:pt>
    <dgm:pt modelId="{9BC0730C-41B9-43C5-BFEA-B5C8D353F165}">
      <dgm:prSet phldrT="[Text]"/>
      <dgm:spPr/>
      <dgm:t>
        <a:bodyPr/>
        <a:lstStyle/>
        <a:p>
          <a:endParaRPr lang="en-US" dirty="0"/>
        </a:p>
      </dgm:t>
    </dgm:pt>
    <dgm:pt modelId="{FEC85D8D-0058-45B2-BCE3-5A1BBC347C09}" type="sibTrans" cxnId="{266DF9CC-E0B9-4C8F-A6D9-D26785E6433F}">
      <dgm:prSet/>
      <dgm:spPr/>
      <dgm:t>
        <a:bodyPr/>
        <a:lstStyle/>
        <a:p>
          <a:endParaRPr lang="en-US"/>
        </a:p>
      </dgm:t>
    </dgm:pt>
    <dgm:pt modelId="{EEF6D0E3-6288-4B69-924F-42DA3E39D65E}" type="parTrans" cxnId="{266DF9CC-E0B9-4C8F-A6D9-D26785E6433F}">
      <dgm:prSet/>
      <dgm:spPr/>
      <dgm:t>
        <a:bodyPr/>
        <a:lstStyle/>
        <a:p>
          <a:endParaRPr lang="en-US"/>
        </a:p>
      </dgm:t>
    </dgm:pt>
    <dgm:pt modelId="{F56EAC08-F270-442E-B710-15B25D6DB1D9}" type="pres">
      <dgm:prSet presAssocID="{866D89A5-0EAA-4753-8FAC-2B89FA5FC179}" presName="linearFlow" presStyleCnt="0">
        <dgm:presLayoutVars>
          <dgm:dir/>
          <dgm:animLvl val="lvl"/>
          <dgm:resizeHandles val="exact"/>
        </dgm:presLayoutVars>
      </dgm:prSet>
      <dgm:spPr/>
      <dgm:t>
        <a:bodyPr/>
        <a:lstStyle/>
        <a:p>
          <a:endParaRPr lang="en-US"/>
        </a:p>
      </dgm:t>
    </dgm:pt>
    <dgm:pt modelId="{2069CE00-1B50-4A1F-AE5E-EE6230B3857E}" type="pres">
      <dgm:prSet presAssocID="{FDE62D07-B9F6-41D6-B47E-F92F0A7C5540}" presName="composite" presStyleCnt="0"/>
      <dgm:spPr/>
      <dgm:t>
        <a:bodyPr/>
        <a:lstStyle/>
        <a:p>
          <a:endParaRPr lang="en-US"/>
        </a:p>
      </dgm:t>
    </dgm:pt>
    <dgm:pt modelId="{2C5DAE1E-573E-40B5-B813-A936A81A599D}" type="pres">
      <dgm:prSet presAssocID="{FDE62D07-B9F6-41D6-B47E-F92F0A7C5540}" presName="parentText" presStyleLbl="alignNode1" presStyleIdx="0" presStyleCnt="4">
        <dgm:presLayoutVars>
          <dgm:chMax val="1"/>
          <dgm:bulletEnabled val="1"/>
        </dgm:presLayoutVars>
      </dgm:prSet>
      <dgm:spPr/>
      <dgm:t>
        <a:bodyPr/>
        <a:lstStyle/>
        <a:p>
          <a:endParaRPr lang="en-US"/>
        </a:p>
      </dgm:t>
    </dgm:pt>
    <dgm:pt modelId="{9D2C8B93-B984-4D36-A458-44EB515206FD}" type="pres">
      <dgm:prSet presAssocID="{FDE62D07-B9F6-41D6-B47E-F92F0A7C5540}" presName="descendantText" presStyleLbl="alignAcc1" presStyleIdx="0" presStyleCnt="4">
        <dgm:presLayoutVars>
          <dgm:bulletEnabled val="1"/>
        </dgm:presLayoutVars>
      </dgm:prSet>
      <dgm:spPr/>
      <dgm:t>
        <a:bodyPr/>
        <a:lstStyle/>
        <a:p>
          <a:endParaRPr lang="en-US"/>
        </a:p>
      </dgm:t>
    </dgm:pt>
    <dgm:pt modelId="{FB5C7A73-A1AA-4BBA-B948-04B35335367B}" type="pres">
      <dgm:prSet presAssocID="{2C9D785C-2F8F-4151-9960-66F783CB7862}" presName="sp" presStyleCnt="0"/>
      <dgm:spPr/>
      <dgm:t>
        <a:bodyPr/>
        <a:lstStyle/>
        <a:p>
          <a:endParaRPr lang="en-US"/>
        </a:p>
      </dgm:t>
    </dgm:pt>
    <dgm:pt modelId="{0801C979-2596-40E6-971C-8C7E8F683C5F}" type="pres">
      <dgm:prSet presAssocID="{E0B9EBD0-3D3A-4911-AD02-6D31899A5643}" presName="composite" presStyleCnt="0"/>
      <dgm:spPr/>
      <dgm:t>
        <a:bodyPr/>
        <a:lstStyle/>
        <a:p>
          <a:endParaRPr lang="en-US"/>
        </a:p>
      </dgm:t>
    </dgm:pt>
    <dgm:pt modelId="{CC177D22-5551-4C41-8806-E7BB65560081}" type="pres">
      <dgm:prSet presAssocID="{E0B9EBD0-3D3A-4911-AD02-6D31899A5643}" presName="parentText" presStyleLbl="alignNode1" presStyleIdx="1" presStyleCnt="4">
        <dgm:presLayoutVars>
          <dgm:chMax val="1"/>
          <dgm:bulletEnabled val="1"/>
        </dgm:presLayoutVars>
      </dgm:prSet>
      <dgm:spPr/>
      <dgm:t>
        <a:bodyPr/>
        <a:lstStyle/>
        <a:p>
          <a:endParaRPr lang="en-US"/>
        </a:p>
      </dgm:t>
    </dgm:pt>
    <dgm:pt modelId="{12C908D5-56A0-436D-88ED-146C0CDEC4BA}" type="pres">
      <dgm:prSet presAssocID="{E0B9EBD0-3D3A-4911-AD02-6D31899A5643}" presName="descendantText" presStyleLbl="alignAcc1" presStyleIdx="1" presStyleCnt="4">
        <dgm:presLayoutVars>
          <dgm:bulletEnabled val="1"/>
        </dgm:presLayoutVars>
      </dgm:prSet>
      <dgm:spPr/>
      <dgm:t>
        <a:bodyPr/>
        <a:lstStyle/>
        <a:p>
          <a:endParaRPr lang="en-US"/>
        </a:p>
      </dgm:t>
    </dgm:pt>
    <dgm:pt modelId="{2C711E7F-0B03-4079-8693-881B425EC8D4}" type="pres">
      <dgm:prSet presAssocID="{E51E5BF9-BBBD-46A6-A70A-8FB620A9672F}" presName="sp" presStyleCnt="0"/>
      <dgm:spPr/>
      <dgm:t>
        <a:bodyPr/>
        <a:lstStyle/>
        <a:p>
          <a:endParaRPr lang="en-US"/>
        </a:p>
      </dgm:t>
    </dgm:pt>
    <dgm:pt modelId="{7D791DF0-34F2-45FF-B21C-B312EA5AEDFA}" type="pres">
      <dgm:prSet presAssocID="{38A49761-88DF-4D60-B2D4-4759805079D6}" presName="composite" presStyleCnt="0"/>
      <dgm:spPr/>
      <dgm:t>
        <a:bodyPr/>
        <a:lstStyle/>
        <a:p>
          <a:endParaRPr lang="en-US"/>
        </a:p>
      </dgm:t>
    </dgm:pt>
    <dgm:pt modelId="{6B26B7FA-553A-4724-91EE-E4EB4094FF18}" type="pres">
      <dgm:prSet presAssocID="{38A49761-88DF-4D60-B2D4-4759805079D6}" presName="parentText" presStyleLbl="alignNode1" presStyleIdx="2" presStyleCnt="4">
        <dgm:presLayoutVars>
          <dgm:chMax val="1"/>
          <dgm:bulletEnabled val="1"/>
        </dgm:presLayoutVars>
      </dgm:prSet>
      <dgm:spPr/>
      <dgm:t>
        <a:bodyPr/>
        <a:lstStyle/>
        <a:p>
          <a:endParaRPr lang="en-US"/>
        </a:p>
      </dgm:t>
    </dgm:pt>
    <dgm:pt modelId="{97CA31D8-D13B-4A55-8C5C-8BFD13100C3A}" type="pres">
      <dgm:prSet presAssocID="{38A49761-88DF-4D60-B2D4-4759805079D6}" presName="descendantText" presStyleLbl="alignAcc1" presStyleIdx="2" presStyleCnt="4">
        <dgm:presLayoutVars>
          <dgm:bulletEnabled val="1"/>
        </dgm:presLayoutVars>
      </dgm:prSet>
      <dgm:spPr/>
      <dgm:t>
        <a:bodyPr/>
        <a:lstStyle/>
        <a:p>
          <a:endParaRPr lang="en-US"/>
        </a:p>
      </dgm:t>
    </dgm:pt>
    <dgm:pt modelId="{37E0E048-E2B7-479D-AF65-D8DA96AF3A9B}" type="pres">
      <dgm:prSet presAssocID="{B6434146-3EAA-40A2-A8CB-7C5307267200}" presName="sp" presStyleCnt="0"/>
      <dgm:spPr/>
      <dgm:t>
        <a:bodyPr/>
        <a:lstStyle/>
        <a:p>
          <a:endParaRPr lang="en-US"/>
        </a:p>
      </dgm:t>
    </dgm:pt>
    <dgm:pt modelId="{4EA783CF-62D8-44D9-B294-5825608E3472}" type="pres">
      <dgm:prSet presAssocID="{9BC0730C-41B9-43C5-BFEA-B5C8D353F165}" presName="composite" presStyleCnt="0"/>
      <dgm:spPr/>
      <dgm:t>
        <a:bodyPr/>
        <a:lstStyle/>
        <a:p>
          <a:endParaRPr lang="en-US"/>
        </a:p>
      </dgm:t>
    </dgm:pt>
    <dgm:pt modelId="{4E809204-0F95-46CF-96B6-37525F4CC144}" type="pres">
      <dgm:prSet presAssocID="{9BC0730C-41B9-43C5-BFEA-B5C8D353F165}" presName="parentText" presStyleLbl="alignNode1" presStyleIdx="3" presStyleCnt="4">
        <dgm:presLayoutVars>
          <dgm:chMax val="1"/>
          <dgm:bulletEnabled val="1"/>
        </dgm:presLayoutVars>
      </dgm:prSet>
      <dgm:spPr/>
      <dgm:t>
        <a:bodyPr/>
        <a:lstStyle/>
        <a:p>
          <a:endParaRPr lang="en-US"/>
        </a:p>
      </dgm:t>
    </dgm:pt>
    <dgm:pt modelId="{4C4FC21C-3DCA-4BF8-B246-2A6F823F0099}" type="pres">
      <dgm:prSet presAssocID="{9BC0730C-41B9-43C5-BFEA-B5C8D353F165}" presName="descendantText" presStyleLbl="alignAcc1" presStyleIdx="3" presStyleCnt="4">
        <dgm:presLayoutVars>
          <dgm:bulletEnabled val="1"/>
        </dgm:presLayoutVars>
      </dgm:prSet>
      <dgm:spPr/>
      <dgm:t>
        <a:bodyPr/>
        <a:lstStyle/>
        <a:p>
          <a:endParaRPr lang="en-US"/>
        </a:p>
      </dgm:t>
    </dgm:pt>
  </dgm:ptLst>
  <dgm:cxnLst>
    <dgm:cxn modelId="{4767D165-D62C-4701-9011-41A2208D9FCB}" type="presOf" srcId="{422AEB4A-D7A8-4FBD-B610-F3B247D0CEE2}" destId="{97CA31D8-D13B-4A55-8C5C-8BFD13100C3A}" srcOrd="0" destOrd="0" presId="urn:microsoft.com/office/officeart/2005/8/layout/chevron2"/>
    <dgm:cxn modelId="{95708269-EC4E-4DEA-90FC-70ADFAC6A79C}" type="presOf" srcId="{E0B9EBD0-3D3A-4911-AD02-6D31899A5643}" destId="{CC177D22-5551-4C41-8806-E7BB65560081}" srcOrd="0" destOrd="0" presId="urn:microsoft.com/office/officeart/2005/8/layout/chevron2"/>
    <dgm:cxn modelId="{CB94C4E3-1F2D-44EC-BF9B-7FE0878BE7A0}" type="presOf" srcId="{9BC0730C-41B9-43C5-BFEA-B5C8D353F165}" destId="{4E809204-0F95-46CF-96B6-37525F4CC144}" srcOrd="0" destOrd="0" presId="urn:microsoft.com/office/officeart/2005/8/layout/chevron2"/>
    <dgm:cxn modelId="{266DF9CC-E0B9-4C8F-A6D9-D26785E6433F}" srcId="{866D89A5-0EAA-4753-8FAC-2B89FA5FC179}" destId="{9BC0730C-41B9-43C5-BFEA-B5C8D353F165}" srcOrd="3" destOrd="0" parTransId="{EEF6D0E3-6288-4B69-924F-42DA3E39D65E}" sibTransId="{FEC85D8D-0058-45B2-BCE3-5A1BBC347C09}"/>
    <dgm:cxn modelId="{57BEB5E1-1211-4FAC-AE47-2E373639771F}" srcId="{866D89A5-0EAA-4753-8FAC-2B89FA5FC179}" destId="{38A49761-88DF-4D60-B2D4-4759805079D6}" srcOrd="2" destOrd="0" parTransId="{F47B9C2F-E90C-422B-983C-70F654E7F4C2}" sibTransId="{B6434146-3EAA-40A2-A8CB-7C5307267200}"/>
    <dgm:cxn modelId="{B1213C00-6008-4A9E-B287-7DB253A5BCE8}" srcId="{38A49761-88DF-4D60-B2D4-4759805079D6}" destId="{422AEB4A-D7A8-4FBD-B610-F3B247D0CEE2}" srcOrd="0" destOrd="0" parTransId="{E7CED1F5-232F-463F-8145-98160FF48415}" sibTransId="{C87C3384-39F8-43C7-9633-28DF6ED3955C}"/>
    <dgm:cxn modelId="{2988B577-5D3B-4B38-8FD3-46E164D423D9}" type="presOf" srcId="{FDE62D07-B9F6-41D6-B47E-F92F0A7C5540}" destId="{2C5DAE1E-573E-40B5-B813-A936A81A599D}" srcOrd="0" destOrd="0" presId="urn:microsoft.com/office/officeart/2005/8/layout/chevron2"/>
    <dgm:cxn modelId="{481D9838-0353-4D87-9237-FCBA97938BF0}" type="presOf" srcId="{866D89A5-0EAA-4753-8FAC-2B89FA5FC179}" destId="{F56EAC08-F270-442E-B710-15B25D6DB1D9}" srcOrd="0" destOrd="0" presId="urn:microsoft.com/office/officeart/2005/8/layout/chevron2"/>
    <dgm:cxn modelId="{15D63F15-5CC7-4387-9A2C-97A8CA808F37}" type="presOf" srcId="{A5439FA8-7012-41DC-9475-80036213992B}" destId="{4C4FC21C-3DCA-4BF8-B246-2A6F823F0099}" srcOrd="0" destOrd="0" presId="urn:microsoft.com/office/officeart/2005/8/layout/chevron2"/>
    <dgm:cxn modelId="{4115149C-9A17-4CC0-A257-627E08C18D7A}" type="presOf" srcId="{38A49761-88DF-4D60-B2D4-4759805079D6}" destId="{6B26B7FA-553A-4724-91EE-E4EB4094FF18}" srcOrd="0" destOrd="0" presId="urn:microsoft.com/office/officeart/2005/8/layout/chevron2"/>
    <dgm:cxn modelId="{CE59B7DF-F67A-433A-AA34-F09D9106E817}" srcId="{E0B9EBD0-3D3A-4911-AD02-6D31899A5643}" destId="{D4E68540-2F64-4D0C-A5FF-FB7CC7323376}" srcOrd="0" destOrd="0" parTransId="{92ECDE10-97DD-4B9C-A026-032B78DC723D}" sibTransId="{F76255B2-EF1E-433E-896F-BD8CBD6445B3}"/>
    <dgm:cxn modelId="{5CAED81E-B108-4F9E-81C7-66AE2E33F4A0}" srcId="{FDE62D07-B9F6-41D6-B47E-F92F0A7C5540}" destId="{00904935-33CD-4F4D-A802-BF5D47878F38}" srcOrd="0" destOrd="0" parTransId="{3F87F3B5-7532-4D9F-BA74-A812902EFB29}" sibTransId="{DD5AFB63-8802-460B-A6CC-010FDEB511C2}"/>
    <dgm:cxn modelId="{FF1544BF-2A1D-4332-A94B-E3D4F23C2DFE}" type="presOf" srcId="{00904935-33CD-4F4D-A802-BF5D47878F38}" destId="{9D2C8B93-B984-4D36-A458-44EB515206FD}" srcOrd="0" destOrd="0" presId="urn:microsoft.com/office/officeart/2005/8/layout/chevron2"/>
    <dgm:cxn modelId="{F985FDF2-A17F-4441-AFC0-839DE060E54A}" srcId="{866D89A5-0EAA-4753-8FAC-2B89FA5FC179}" destId="{E0B9EBD0-3D3A-4911-AD02-6D31899A5643}" srcOrd="1" destOrd="0" parTransId="{F9508B84-2807-464B-92C6-14D6C4742064}" sibTransId="{E51E5BF9-BBBD-46A6-A70A-8FB620A9672F}"/>
    <dgm:cxn modelId="{41FB6B9D-3CE1-46DC-A674-601121CF57E7}" type="presOf" srcId="{D4E68540-2F64-4D0C-A5FF-FB7CC7323376}" destId="{12C908D5-56A0-436D-88ED-146C0CDEC4BA}" srcOrd="0" destOrd="0" presId="urn:microsoft.com/office/officeart/2005/8/layout/chevron2"/>
    <dgm:cxn modelId="{753C11D3-5471-4C24-A30F-66DE090F31CE}" srcId="{9BC0730C-41B9-43C5-BFEA-B5C8D353F165}" destId="{A5439FA8-7012-41DC-9475-80036213992B}" srcOrd="0" destOrd="0" parTransId="{151723E4-E9E3-4558-869C-E9489BF363A1}" sibTransId="{14FB4A00-C9EA-4525-80FC-B4E73F9236F4}"/>
    <dgm:cxn modelId="{1DB9EC5C-BD2E-43C3-9C20-BEA24A354A32}" srcId="{866D89A5-0EAA-4753-8FAC-2B89FA5FC179}" destId="{FDE62D07-B9F6-41D6-B47E-F92F0A7C5540}" srcOrd="0" destOrd="0" parTransId="{2606A1BB-2C48-4D4B-81CA-13511881C70C}" sibTransId="{2C9D785C-2F8F-4151-9960-66F783CB7862}"/>
    <dgm:cxn modelId="{7996D28F-8E28-4F6A-B320-8FE464C7FA19}" type="presParOf" srcId="{F56EAC08-F270-442E-B710-15B25D6DB1D9}" destId="{2069CE00-1B50-4A1F-AE5E-EE6230B3857E}" srcOrd="0" destOrd="0" presId="urn:microsoft.com/office/officeart/2005/8/layout/chevron2"/>
    <dgm:cxn modelId="{8C2AAAE3-6334-4B95-9C49-88F44895969B}" type="presParOf" srcId="{2069CE00-1B50-4A1F-AE5E-EE6230B3857E}" destId="{2C5DAE1E-573E-40B5-B813-A936A81A599D}" srcOrd="0" destOrd="0" presId="urn:microsoft.com/office/officeart/2005/8/layout/chevron2"/>
    <dgm:cxn modelId="{C418F90D-4AB6-4FE0-B00D-7DBF2052F618}" type="presParOf" srcId="{2069CE00-1B50-4A1F-AE5E-EE6230B3857E}" destId="{9D2C8B93-B984-4D36-A458-44EB515206FD}" srcOrd="1" destOrd="0" presId="urn:microsoft.com/office/officeart/2005/8/layout/chevron2"/>
    <dgm:cxn modelId="{6AC698C6-5F94-43B4-9678-5AAC0F618EFC}" type="presParOf" srcId="{F56EAC08-F270-442E-B710-15B25D6DB1D9}" destId="{FB5C7A73-A1AA-4BBA-B948-04B35335367B}" srcOrd="1" destOrd="0" presId="urn:microsoft.com/office/officeart/2005/8/layout/chevron2"/>
    <dgm:cxn modelId="{E2BD7DE7-049E-4FE5-BC26-8D9739631161}" type="presParOf" srcId="{F56EAC08-F270-442E-B710-15B25D6DB1D9}" destId="{0801C979-2596-40E6-971C-8C7E8F683C5F}" srcOrd="2" destOrd="0" presId="urn:microsoft.com/office/officeart/2005/8/layout/chevron2"/>
    <dgm:cxn modelId="{BB31DD5B-6EC3-4C80-ABC0-01584C34F161}" type="presParOf" srcId="{0801C979-2596-40E6-971C-8C7E8F683C5F}" destId="{CC177D22-5551-4C41-8806-E7BB65560081}" srcOrd="0" destOrd="0" presId="urn:microsoft.com/office/officeart/2005/8/layout/chevron2"/>
    <dgm:cxn modelId="{F8B09776-4694-4CB2-9595-99D54BC4F23A}" type="presParOf" srcId="{0801C979-2596-40E6-971C-8C7E8F683C5F}" destId="{12C908D5-56A0-436D-88ED-146C0CDEC4BA}" srcOrd="1" destOrd="0" presId="urn:microsoft.com/office/officeart/2005/8/layout/chevron2"/>
    <dgm:cxn modelId="{2AD0A317-D445-4C60-B4EE-43994A29165E}" type="presParOf" srcId="{F56EAC08-F270-442E-B710-15B25D6DB1D9}" destId="{2C711E7F-0B03-4079-8693-881B425EC8D4}" srcOrd="3" destOrd="0" presId="urn:microsoft.com/office/officeart/2005/8/layout/chevron2"/>
    <dgm:cxn modelId="{FB023250-F6F9-4720-86E4-9A85F17F1411}" type="presParOf" srcId="{F56EAC08-F270-442E-B710-15B25D6DB1D9}" destId="{7D791DF0-34F2-45FF-B21C-B312EA5AEDFA}" srcOrd="4" destOrd="0" presId="urn:microsoft.com/office/officeart/2005/8/layout/chevron2"/>
    <dgm:cxn modelId="{A8C1999E-205C-4C59-BF03-1EB821DCE40D}" type="presParOf" srcId="{7D791DF0-34F2-45FF-B21C-B312EA5AEDFA}" destId="{6B26B7FA-553A-4724-91EE-E4EB4094FF18}" srcOrd="0" destOrd="0" presId="urn:microsoft.com/office/officeart/2005/8/layout/chevron2"/>
    <dgm:cxn modelId="{8B16FE80-478C-4960-A49A-33FC3A4B831B}" type="presParOf" srcId="{7D791DF0-34F2-45FF-B21C-B312EA5AEDFA}" destId="{97CA31D8-D13B-4A55-8C5C-8BFD13100C3A}" srcOrd="1" destOrd="0" presId="urn:microsoft.com/office/officeart/2005/8/layout/chevron2"/>
    <dgm:cxn modelId="{C94E123E-9F51-40DA-A288-840549B91240}" type="presParOf" srcId="{F56EAC08-F270-442E-B710-15B25D6DB1D9}" destId="{37E0E048-E2B7-479D-AF65-D8DA96AF3A9B}" srcOrd="5" destOrd="0" presId="urn:microsoft.com/office/officeart/2005/8/layout/chevron2"/>
    <dgm:cxn modelId="{ED446D7F-F217-4F25-A8C7-67A1BBDED33B}" type="presParOf" srcId="{F56EAC08-F270-442E-B710-15B25D6DB1D9}" destId="{4EA783CF-62D8-44D9-B294-5825608E3472}" srcOrd="6" destOrd="0" presId="urn:microsoft.com/office/officeart/2005/8/layout/chevron2"/>
    <dgm:cxn modelId="{E13EA257-1D2A-4C44-9EF8-AB86CB269F05}" type="presParOf" srcId="{4EA783CF-62D8-44D9-B294-5825608E3472}" destId="{4E809204-0F95-46CF-96B6-37525F4CC144}" srcOrd="0" destOrd="0" presId="urn:microsoft.com/office/officeart/2005/8/layout/chevron2"/>
    <dgm:cxn modelId="{640F2012-61D5-4B9C-A6FC-4A534DDB71D5}" type="presParOf" srcId="{4EA783CF-62D8-44D9-B294-5825608E3472}" destId="{4C4FC21C-3DCA-4BF8-B246-2A6F823F0099}" srcOrd="1" destOrd="0" presId="urn:microsoft.com/office/officeart/2005/8/layout/chevron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40642-E83D-42C9-8677-06D4B5926C47}" type="doc">
      <dgm:prSet loTypeId="urn:microsoft.com/office/officeart/2005/8/layout/chevron1" loCatId="process" qsTypeId="urn:microsoft.com/office/officeart/2005/8/quickstyle/3d2" qsCatId="3D" csTypeId="urn:microsoft.com/office/officeart/2005/8/colors/accent6_3" csCatId="accent6" phldr="1"/>
      <dgm:spPr/>
      <dgm:t>
        <a:bodyPr/>
        <a:lstStyle/>
        <a:p>
          <a:endParaRPr lang="en-US"/>
        </a:p>
      </dgm:t>
    </dgm:pt>
    <dgm:pt modelId="{7E0B936F-4C4F-4B33-8F91-D52AB452A2FE}">
      <dgm:prSet phldrT="[Text]"/>
      <dgm:spPr>
        <a:solidFill>
          <a:schemeClr val="accent3">
            <a:lumMod val="75000"/>
          </a:schemeClr>
        </a:solidFill>
      </dgm:spPr>
      <dgm:t>
        <a:bodyPr/>
        <a:lstStyle/>
        <a:p>
          <a:r>
            <a:rPr lang="en-US" dirty="0" smtClean="0">
              <a:latin typeface="+mj-lt"/>
            </a:rPr>
            <a:t>Acquire Data</a:t>
          </a:r>
          <a:endParaRPr lang="en-US" dirty="0">
            <a:latin typeface="+mj-lt"/>
          </a:endParaRPr>
        </a:p>
      </dgm:t>
    </dgm:pt>
    <dgm:pt modelId="{50466DAC-3C3F-44CE-9726-2F9E78538C12}" type="parTrans" cxnId="{ED0B9686-A5D0-499F-824B-CA60BBAA7B30}">
      <dgm:prSet/>
      <dgm:spPr/>
      <dgm:t>
        <a:bodyPr/>
        <a:lstStyle/>
        <a:p>
          <a:endParaRPr lang="en-US"/>
        </a:p>
      </dgm:t>
    </dgm:pt>
    <dgm:pt modelId="{E836FAC0-18D6-4A2B-A072-9085BB0F2CC1}" type="sibTrans" cxnId="{ED0B9686-A5D0-499F-824B-CA60BBAA7B30}">
      <dgm:prSet/>
      <dgm:spPr/>
      <dgm:t>
        <a:bodyPr/>
        <a:lstStyle/>
        <a:p>
          <a:endParaRPr lang="en-US"/>
        </a:p>
      </dgm:t>
    </dgm:pt>
    <dgm:pt modelId="{5193FF42-1E8B-4768-8C89-346EBBF61010}">
      <dgm:prSet phldrT="[Text]"/>
      <dgm:spPr>
        <a:solidFill>
          <a:schemeClr val="accent3"/>
        </a:solidFill>
      </dgm:spPr>
      <dgm:t>
        <a:bodyPr/>
        <a:lstStyle/>
        <a:p>
          <a:r>
            <a:rPr lang="en-US" dirty="0" smtClean="0">
              <a:latin typeface="+mj-lt"/>
            </a:rPr>
            <a:t>Selecting Areas of Interest</a:t>
          </a:r>
          <a:endParaRPr lang="en-US" dirty="0">
            <a:latin typeface="+mj-lt"/>
          </a:endParaRPr>
        </a:p>
      </dgm:t>
    </dgm:pt>
    <dgm:pt modelId="{9A9D58C9-A5C0-4D04-80E3-BD83CA365AA6}" type="parTrans" cxnId="{F52C5DAA-B235-4731-9D6A-994A2B9F1295}">
      <dgm:prSet/>
      <dgm:spPr/>
      <dgm:t>
        <a:bodyPr/>
        <a:lstStyle/>
        <a:p>
          <a:endParaRPr lang="en-US"/>
        </a:p>
      </dgm:t>
    </dgm:pt>
    <dgm:pt modelId="{19E12403-AECE-4A3D-9534-679A903554CA}" type="sibTrans" cxnId="{F52C5DAA-B235-4731-9D6A-994A2B9F1295}">
      <dgm:prSet/>
      <dgm:spPr/>
      <dgm:t>
        <a:bodyPr/>
        <a:lstStyle/>
        <a:p>
          <a:endParaRPr lang="en-US"/>
        </a:p>
      </dgm:t>
    </dgm:pt>
    <dgm:pt modelId="{090D935E-643E-44F8-8BA9-3A4DDB4BAA4C}">
      <dgm:prSet phldrT="[Text]"/>
      <dgm:spPr>
        <a:solidFill>
          <a:schemeClr val="accent3">
            <a:lumMod val="60000"/>
            <a:lumOff val="40000"/>
          </a:schemeClr>
        </a:solidFill>
      </dgm:spPr>
      <dgm:t>
        <a:bodyPr/>
        <a:lstStyle/>
        <a:p>
          <a:r>
            <a:rPr lang="en-US" dirty="0" smtClean="0">
              <a:latin typeface="+mj-lt"/>
            </a:rPr>
            <a:t>Zonal Statistical Analysis</a:t>
          </a:r>
          <a:endParaRPr lang="en-US" dirty="0">
            <a:latin typeface="+mj-lt"/>
          </a:endParaRPr>
        </a:p>
      </dgm:t>
    </dgm:pt>
    <dgm:pt modelId="{170AF6D7-7DDA-4AF1-BBD7-727902F26AD6}" type="parTrans" cxnId="{094B9DAA-0BAF-4EE8-A5F8-E00E544A7B24}">
      <dgm:prSet/>
      <dgm:spPr/>
      <dgm:t>
        <a:bodyPr/>
        <a:lstStyle/>
        <a:p>
          <a:endParaRPr lang="en-US"/>
        </a:p>
      </dgm:t>
    </dgm:pt>
    <dgm:pt modelId="{CF3DBDF9-2B40-412F-9735-22666463DFBA}" type="sibTrans" cxnId="{094B9DAA-0BAF-4EE8-A5F8-E00E544A7B24}">
      <dgm:prSet/>
      <dgm:spPr/>
      <dgm:t>
        <a:bodyPr/>
        <a:lstStyle/>
        <a:p>
          <a:endParaRPr lang="en-US"/>
        </a:p>
      </dgm:t>
    </dgm:pt>
    <dgm:pt modelId="{4D057860-FA02-42BD-90EC-5944340F3918}" type="pres">
      <dgm:prSet presAssocID="{FAD40642-E83D-42C9-8677-06D4B5926C47}" presName="Name0" presStyleCnt="0">
        <dgm:presLayoutVars>
          <dgm:dir/>
          <dgm:animLvl val="lvl"/>
          <dgm:resizeHandles val="exact"/>
        </dgm:presLayoutVars>
      </dgm:prSet>
      <dgm:spPr/>
      <dgm:t>
        <a:bodyPr/>
        <a:lstStyle/>
        <a:p>
          <a:endParaRPr lang="en-US"/>
        </a:p>
      </dgm:t>
    </dgm:pt>
    <dgm:pt modelId="{C3E5FCE1-CA24-4F75-AC5B-48B3765B2081}" type="pres">
      <dgm:prSet presAssocID="{7E0B936F-4C4F-4B33-8F91-D52AB452A2FE}" presName="parTxOnly" presStyleLbl="node1" presStyleIdx="0" presStyleCnt="3">
        <dgm:presLayoutVars>
          <dgm:chMax val="0"/>
          <dgm:chPref val="0"/>
          <dgm:bulletEnabled val="1"/>
        </dgm:presLayoutVars>
      </dgm:prSet>
      <dgm:spPr/>
      <dgm:t>
        <a:bodyPr/>
        <a:lstStyle/>
        <a:p>
          <a:endParaRPr lang="en-US"/>
        </a:p>
      </dgm:t>
    </dgm:pt>
    <dgm:pt modelId="{139669CF-A991-4421-9C7C-3AB242BC6BC8}" type="pres">
      <dgm:prSet presAssocID="{E836FAC0-18D6-4A2B-A072-9085BB0F2CC1}" presName="parTxOnlySpace" presStyleCnt="0"/>
      <dgm:spPr/>
      <dgm:t>
        <a:bodyPr/>
        <a:lstStyle/>
        <a:p>
          <a:endParaRPr lang="en-US"/>
        </a:p>
      </dgm:t>
    </dgm:pt>
    <dgm:pt modelId="{A9539FC0-EC9B-4CC7-AA89-1FBE1334C958}" type="pres">
      <dgm:prSet presAssocID="{5193FF42-1E8B-4768-8C89-346EBBF61010}" presName="parTxOnly" presStyleLbl="node1" presStyleIdx="1" presStyleCnt="3" custLinFactNeighborY="2403">
        <dgm:presLayoutVars>
          <dgm:chMax val="0"/>
          <dgm:chPref val="0"/>
          <dgm:bulletEnabled val="1"/>
        </dgm:presLayoutVars>
      </dgm:prSet>
      <dgm:spPr/>
      <dgm:t>
        <a:bodyPr/>
        <a:lstStyle/>
        <a:p>
          <a:endParaRPr lang="en-US"/>
        </a:p>
      </dgm:t>
    </dgm:pt>
    <dgm:pt modelId="{C8035ABA-CCB6-4174-89E8-8EB42E966B19}" type="pres">
      <dgm:prSet presAssocID="{19E12403-AECE-4A3D-9534-679A903554CA}" presName="parTxOnlySpace" presStyleCnt="0"/>
      <dgm:spPr/>
      <dgm:t>
        <a:bodyPr/>
        <a:lstStyle/>
        <a:p>
          <a:endParaRPr lang="en-US"/>
        </a:p>
      </dgm:t>
    </dgm:pt>
    <dgm:pt modelId="{1BF4A2C9-067A-4931-BD27-97D1312BDB17}" type="pres">
      <dgm:prSet presAssocID="{090D935E-643E-44F8-8BA9-3A4DDB4BAA4C}" presName="parTxOnly" presStyleLbl="node1" presStyleIdx="2" presStyleCnt="3" custLinFactY="6119" custLinFactNeighborX="6655" custLinFactNeighborY="100000">
        <dgm:presLayoutVars>
          <dgm:chMax val="0"/>
          <dgm:chPref val="0"/>
          <dgm:bulletEnabled val="1"/>
        </dgm:presLayoutVars>
      </dgm:prSet>
      <dgm:spPr/>
      <dgm:t>
        <a:bodyPr/>
        <a:lstStyle/>
        <a:p>
          <a:endParaRPr lang="en-US"/>
        </a:p>
      </dgm:t>
    </dgm:pt>
  </dgm:ptLst>
  <dgm:cxnLst>
    <dgm:cxn modelId="{A7571FBD-0519-4FBB-87E6-2DB27CEE763C}" type="presOf" srcId="{FAD40642-E83D-42C9-8677-06D4B5926C47}" destId="{4D057860-FA02-42BD-90EC-5944340F3918}" srcOrd="0" destOrd="0" presId="urn:microsoft.com/office/officeart/2005/8/layout/chevron1"/>
    <dgm:cxn modelId="{C9229008-1977-4D63-B12A-C09F5DA1924D}" type="presOf" srcId="{5193FF42-1E8B-4768-8C89-346EBBF61010}" destId="{A9539FC0-EC9B-4CC7-AA89-1FBE1334C958}" srcOrd="0" destOrd="0" presId="urn:microsoft.com/office/officeart/2005/8/layout/chevron1"/>
    <dgm:cxn modelId="{094B9DAA-0BAF-4EE8-A5F8-E00E544A7B24}" srcId="{FAD40642-E83D-42C9-8677-06D4B5926C47}" destId="{090D935E-643E-44F8-8BA9-3A4DDB4BAA4C}" srcOrd="2" destOrd="0" parTransId="{170AF6D7-7DDA-4AF1-BBD7-727902F26AD6}" sibTransId="{CF3DBDF9-2B40-412F-9735-22666463DFBA}"/>
    <dgm:cxn modelId="{ED0B9686-A5D0-499F-824B-CA60BBAA7B30}" srcId="{FAD40642-E83D-42C9-8677-06D4B5926C47}" destId="{7E0B936F-4C4F-4B33-8F91-D52AB452A2FE}" srcOrd="0" destOrd="0" parTransId="{50466DAC-3C3F-44CE-9726-2F9E78538C12}" sibTransId="{E836FAC0-18D6-4A2B-A072-9085BB0F2CC1}"/>
    <dgm:cxn modelId="{F52C5DAA-B235-4731-9D6A-994A2B9F1295}" srcId="{FAD40642-E83D-42C9-8677-06D4B5926C47}" destId="{5193FF42-1E8B-4768-8C89-346EBBF61010}" srcOrd="1" destOrd="0" parTransId="{9A9D58C9-A5C0-4D04-80E3-BD83CA365AA6}" sibTransId="{19E12403-AECE-4A3D-9534-679A903554CA}"/>
    <dgm:cxn modelId="{8E8DFFB4-9CB2-4EB5-A3E8-C5A50F78A5FE}" type="presOf" srcId="{090D935E-643E-44F8-8BA9-3A4DDB4BAA4C}" destId="{1BF4A2C9-067A-4931-BD27-97D1312BDB17}" srcOrd="0" destOrd="0" presId="urn:microsoft.com/office/officeart/2005/8/layout/chevron1"/>
    <dgm:cxn modelId="{E305765E-409D-4EEC-950E-1AF4AD12B7B0}" type="presOf" srcId="{7E0B936F-4C4F-4B33-8F91-D52AB452A2FE}" destId="{C3E5FCE1-CA24-4F75-AC5B-48B3765B2081}" srcOrd="0" destOrd="0" presId="urn:microsoft.com/office/officeart/2005/8/layout/chevron1"/>
    <dgm:cxn modelId="{E5E89EA6-38ED-4F49-946E-60C32A1004DE}" type="presParOf" srcId="{4D057860-FA02-42BD-90EC-5944340F3918}" destId="{C3E5FCE1-CA24-4F75-AC5B-48B3765B2081}" srcOrd="0" destOrd="0" presId="urn:microsoft.com/office/officeart/2005/8/layout/chevron1"/>
    <dgm:cxn modelId="{803CECAB-EF24-4175-94F2-A111E95982E5}" type="presParOf" srcId="{4D057860-FA02-42BD-90EC-5944340F3918}" destId="{139669CF-A991-4421-9C7C-3AB242BC6BC8}" srcOrd="1" destOrd="0" presId="urn:microsoft.com/office/officeart/2005/8/layout/chevron1"/>
    <dgm:cxn modelId="{40E7D3B8-02A5-4E49-A3B0-BBBE7B63109D}" type="presParOf" srcId="{4D057860-FA02-42BD-90EC-5944340F3918}" destId="{A9539FC0-EC9B-4CC7-AA89-1FBE1334C958}" srcOrd="2" destOrd="0" presId="urn:microsoft.com/office/officeart/2005/8/layout/chevron1"/>
    <dgm:cxn modelId="{E502C13A-57EC-4749-A687-5D996E00300F}" type="presParOf" srcId="{4D057860-FA02-42BD-90EC-5944340F3918}" destId="{C8035ABA-CCB6-4174-89E8-8EB42E966B19}" srcOrd="3" destOrd="0" presId="urn:microsoft.com/office/officeart/2005/8/layout/chevron1"/>
    <dgm:cxn modelId="{A5270996-819E-40C9-83D4-9F5A33765E28}" type="presParOf" srcId="{4D057860-FA02-42BD-90EC-5944340F3918}" destId="{1BF4A2C9-067A-4931-BD27-97D1312BDB17}" srcOrd="4" destOrd="0" presId="urn:microsoft.com/office/officeart/2005/8/layout/chevron1"/>
  </dgm:cxnLst>
  <dgm:bg>
    <a:noFill/>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5FCE1-CA24-4F75-AC5B-48B3765B2081}">
      <dsp:nvSpPr>
        <dsp:cNvPr id="0" name=""/>
        <dsp:cNvSpPr/>
      </dsp:nvSpPr>
      <dsp:spPr>
        <a:xfrm>
          <a:off x="3706" y="0"/>
          <a:ext cx="4516345" cy="656801"/>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Acquire &amp; Process Ground Truth Data</a:t>
          </a:r>
          <a:endParaRPr lang="en-US" sz="2100" kern="1200" dirty="0">
            <a:latin typeface="+mj-lt"/>
          </a:endParaRPr>
        </a:p>
      </dsp:txBody>
      <dsp:txXfrm>
        <a:off x="332107" y="0"/>
        <a:ext cx="3859544" cy="656801"/>
      </dsp:txXfrm>
    </dsp:sp>
    <dsp:sp modelId="{A9539FC0-EC9B-4CC7-AA89-1FBE1334C958}">
      <dsp:nvSpPr>
        <dsp:cNvPr id="0" name=""/>
        <dsp:cNvSpPr/>
      </dsp:nvSpPr>
      <dsp:spPr>
        <a:xfrm>
          <a:off x="4068417" y="0"/>
          <a:ext cx="4516345" cy="656801"/>
        </a:xfrm>
        <a:prstGeom prst="chevron">
          <a:avLst/>
        </a:prstGeom>
        <a:gradFill rotWithShape="0">
          <a:gsLst>
            <a:gs pos="0">
              <a:schemeClr val="accent1">
                <a:shade val="80000"/>
                <a:hueOff val="84329"/>
                <a:satOff val="-5126"/>
                <a:lumOff val="13943"/>
                <a:alphaOff val="0"/>
                <a:satMod val="103000"/>
                <a:lumMod val="102000"/>
                <a:tint val="94000"/>
              </a:schemeClr>
            </a:gs>
            <a:gs pos="50000">
              <a:schemeClr val="accent1">
                <a:shade val="80000"/>
                <a:hueOff val="84329"/>
                <a:satOff val="-5126"/>
                <a:lumOff val="13943"/>
                <a:alphaOff val="0"/>
                <a:satMod val="110000"/>
                <a:lumMod val="100000"/>
                <a:shade val="100000"/>
              </a:schemeClr>
            </a:gs>
            <a:gs pos="100000">
              <a:schemeClr val="accent1">
                <a:shade val="80000"/>
                <a:hueOff val="84329"/>
                <a:satOff val="-5126"/>
                <a:lumOff val="139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Group Flood Products</a:t>
          </a:r>
          <a:endParaRPr lang="en-US" sz="2100" kern="1200" dirty="0">
            <a:latin typeface="+mj-lt"/>
          </a:endParaRPr>
        </a:p>
      </dsp:txBody>
      <dsp:txXfrm>
        <a:off x="4396818" y="0"/>
        <a:ext cx="3859544" cy="656801"/>
      </dsp:txXfrm>
    </dsp:sp>
    <dsp:sp modelId="{1BF4A2C9-067A-4931-BD27-97D1312BDB17}">
      <dsp:nvSpPr>
        <dsp:cNvPr id="0" name=""/>
        <dsp:cNvSpPr/>
      </dsp:nvSpPr>
      <dsp:spPr>
        <a:xfrm>
          <a:off x="8136835" y="0"/>
          <a:ext cx="4516345" cy="656801"/>
        </a:xfrm>
        <a:prstGeom prst="chevron">
          <a:avLst/>
        </a:prstGeom>
        <a:gradFill rotWithShape="0">
          <a:gsLst>
            <a:gs pos="0">
              <a:schemeClr val="accent1">
                <a:shade val="80000"/>
                <a:hueOff val="168658"/>
                <a:satOff val="-10252"/>
                <a:lumOff val="27886"/>
                <a:alphaOff val="0"/>
                <a:satMod val="103000"/>
                <a:lumMod val="102000"/>
                <a:tint val="94000"/>
              </a:schemeClr>
            </a:gs>
            <a:gs pos="50000">
              <a:schemeClr val="accent1">
                <a:shade val="80000"/>
                <a:hueOff val="168658"/>
                <a:satOff val="-10252"/>
                <a:lumOff val="27886"/>
                <a:alphaOff val="0"/>
                <a:satMod val="110000"/>
                <a:lumMod val="100000"/>
                <a:shade val="100000"/>
              </a:schemeClr>
            </a:gs>
            <a:gs pos="100000">
              <a:schemeClr val="accent1">
                <a:shade val="80000"/>
                <a:hueOff val="168658"/>
                <a:satOff val="-10252"/>
                <a:lumOff val="278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Comparison &amp; Validation</a:t>
          </a:r>
          <a:endParaRPr lang="en-US" sz="2100" kern="1200" dirty="0">
            <a:latin typeface="+mj-lt"/>
          </a:endParaRPr>
        </a:p>
      </dsp:txBody>
      <dsp:txXfrm>
        <a:off x="8465236" y="0"/>
        <a:ext cx="3859544" cy="65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DAE1E-573E-40B5-B813-A936A81A599D}">
      <dsp:nvSpPr>
        <dsp:cNvPr id="0" name=""/>
        <dsp:cNvSpPr/>
      </dsp:nvSpPr>
      <dsp:spPr>
        <a:xfrm rot="5400000">
          <a:off x="-210526" y="213888"/>
          <a:ext cx="1403509" cy="98245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1" y="494589"/>
        <a:ext cx="982456" cy="421053"/>
      </dsp:txXfrm>
    </dsp:sp>
    <dsp:sp modelId="{9D2C8B93-B984-4D36-A458-44EB515206FD}">
      <dsp:nvSpPr>
        <dsp:cNvPr id="0" name=""/>
        <dsp:cNvSpPr/>
      </dsp:nvSpPr>
      <dsp:spPr>
        <a:xfrm rot="5400000">
          <a:off x="1778408" y="-792589"/>
          <a:ext cx="912280" cy="250418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Shelter Sites Layer</a:t>
          </a:r>
          <a:endParaRPr lang="en-US" sz="1600" kern="1200" dirty="0"/>
        </a:p>
      </dsp:txBody>
      <dsp:txXfrm rot="-5400000">
        <a:off x="982456" y="47897"/>
        <a:ext cx="2459650" cy="823212"/>
      </dsp:txXfrm>
    </dsp:sp>
    <dsp:sp modelId="{CC177D22-5551-4C41-8806-E7BB65560081}">
      <dsp:nvSpPr>
        <dsp:cNvPr id="0" name=""/>
        <dsp:cNvSpPr/>
      </dsp:nvSpPr>
      <dsp:spPr>
        <a:xfrm rot="5400000">
          <a:off x="-210526" y="1437704"/>
          <a:ext cx="1403509" cy="982456"/>
        </a:xfrm>
        <a:prstGeom prst="chevron">
          <a:avLst/>
        </a:prstGeom>
        <a:solidFill>
          <a:schemeClr val="accent2">
            <a:hueOff val="615452"/>
            <a:satOff val="1377"/>
            <a:lumOff val="2876"/>
            <a:alphaOff val="0"/>
          </a:schemeClr>
        </a:solidFill>
        <a:ln w="12700" cap="flat" cmpd="sng" algn="ctr">
          <a:solidFill>
            <a:schemeClr val="accent2">
              <a:hueOff val="615452"/>
              <a:satOff val="1377"/>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dsp:txBody>
      <dsp:txXfrm rot="-5400000">
        <a:off x="1" y="1718405"/>
        <a:ext cx="982456" cy="421053"/>
      </dsp:txXfrm>
    </dsp:sp>
    <dsp:sp modelId="{12C908D5-56A0-436D-88ED-146C0CDEC4BA}">
      <dsp:nvSpPr>
        <dsp:cNvPr id="0" name=""/>
        <dsp:cNvSpPr/>
      </dsp:nvSpPr>
      <dsp:spPr>
        <a:xfrm rot="5400000">
          <a:off x="1778408" y="431226"/>
          <a:ext cx="912280" cy="250418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Flooded Villages Layer</a:t>
          </a:r>
          <a:endParaRPr lang="en-US" sz="1600" kern="1200" dirty="0"/>
        </a:p>
      </dsp:txBody>
      <dsp:txXfrm rot="-5400000">
        <a:off x="982456" y="1271712"/>
        <a:ext cx="2459650" cy="823212"/>
      </dsp:txXfrm>
    </dsp:sp>
    <dsp:sp modelId="{6B26B7FA-553A-4724-91EE-E4EB4094FF18}">
      <dsp:nvSpPr>
        <dsp:cNvPr id="0" name=""/>
        <dsp:cNvSpPr/>
      </dsp:nvSpPr>
      <dsp:spPr>
        <a:xfrm rot="5400000">
          <a:off x="-210526" y="2661520"/>
          <a:ext cx="1403509" cy="982456"/>
        </a:xfrm>
        <a:prstGeom prst="chevron">
          <a:avLst/>
        </a:prstGeom>
        <a:solidFill>
          <a:schemeClr val="accent2">
            <a:hueOff val="1230905"/>
            <a:satOff val="2755"/>
            <a:lumOff val="5751"/>
            <a:alphaOff val="0"/>
          </a:schemeClr>
        </a:solidFill>
        <a:ln w="12700" cap="flat" cmpd="sng" algn="ctr">
          <a:solidFill>
            <a:schemeClr val="accent2">
              <a:hueOff val="1230905"/>
              <a:satOff val="2755"/>
              <a:lumOff val="57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1" y="2942221"/>
        <a:ext cx="982456" cy="421053"/>
      </dsp:txXfrm>
    </dsp:sp>
    <dsp:sp modelId="{97CA31D8-D13B-4A55-8C5C-8BFD13100C3A}">
      <dsp:nvSpPr>
        <dsp:cNvPr id="0" name=""/>
        <dsp:cNvSpPr/>
      </dsp:nvSpPr>
      <dsp:spPr>
        <a:xfrm rot="5400000">
          <a:off x="1778408" y="1655041"/>
          <a:ext cx="912280" cy="250418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Flood Detection Products</a:t>
          </a:r>
          <a:endParaRPr lang="en-US" sz="1600" kern="1200" dirty="0"/>
        </a:p>
      </dsp:txBody>
      <dsp:txXfrm rot="-5400000">
        <a:off x="982456" y="2495527"/>
        <a:ext cx="2459650" cy="823212"/>
      </dsp:txXfrm>
    </dsp:sp>
    <dsp:sp modelId="{4E809204-0F95-46CF-96B6-37525F4CC144}">
      <dsp:nvSpPr>
        <dsp:cNvPr id="0" name=""/>
        <dsp:cNvSpPr/>
      </dsp:nvSpPr>
      <dsp:spPr>
        <a:xfrm rot="5400000">
          <a:off x="-210526" y="3885335"/>
          <a:ext cx="1403509" cy="982456"/>
        </a:xfrm>
        <a:prstGeom prst="chevron">
          <a:avLst/>
        </a:prstGeom>
        <a:solidFill>
          <a:schemeClr val="accent2">
            <a:hueOff val="1846357"/>
            <a:satOff val="4132"/>
            <a:lumOff val="8627"/>
            <a:alphaOff val="0"/>
          </a:schemeClr>
        </a:solidFill>
        <a:ln w="12700" cap="flat" cmpd="sng" algn="ctr">
          <a:solidFill>
            <a:schemeClr val="accent2">
              <a:hueOff val="1846357"/>
              <a:satOff val="4132"/>
              <a:lumOff val="8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1" y="4166036"/>
        <a:ext cx="982456" cy="421053"/>
      </dsp:txXfrm>
    </dsp:sp>
    <dsp:sp modelId="{4C4FC21C-3DCA-4BF8-B246-2A6F823F0099}">
      <dsp:nvSpPr>
        <dsp:cNvPr id="0" name=""/>
        <dsp:cNvSpPr/>
      </dsp:nvSpPr>
      <dsp:spPr>
        <a:xfrm rot="5400000">
          <a:off x="1778408" y="2878857"/>
          <a:ext cx="912280" cy="250418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Base Layer (Open Street Map)</a:t>
          </a:r>
          <a:endParaRPr lang="en-US" sz="1600" kern="1200" dirty="0"/>
        </a:p>
      </dsp:txBody>
      <dsp:txXfrm rot="-5400000">
        <a:off x="982456" y="3719343"/>
        <a:ext cx="2459650" cy="823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5FCE1-CA24-4F75-AC5B-48B3765B2081}">
      <dsp:nvSpPr>
        <dsp:cNvPr id="0" name=""/>
        <dsp:cNvSpPr/>
      </dsp:nvSpPr>
      <dsp:spPr>
        <a:xfrm>
          <a:off x="3706" y="0"/>
          <a:ext cx="4516345" cy="656801"/>
        </a:xfrm>
        <a:prstGeom prst="chevron">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latin typeface="+mj-lt"/>
            </a:rPr>
            <a:t>Acquire Data</a:t>
          </a:r>
          <a:endParaRPr lang="en-US" sz="2300" kern="1200" dirty="0">
            <a:latin typeface="+mj-lt"/>
          </a:endParaRPr>
        </a:p>
      </dsp:txBody>
      <dsp:txXfrm>
        <a:off x="332107" y="0"/>
        <a:ext cx="3859544" cy="656801"/>
      </dsp:txXfrm>
    </dsp:sp>
    <dsp:sp modelId="{A9539FC0-EC9B-4CC7-AA89-1FBE1334C958}">
      <dsp:nvSpPr>
        <dsp:cNvPr id="0" name=""/>
        <dsp:cNvSpPr/>
      </dsp:nvSpPr>
      <dsp:spPr>
        <a:xfrm>
          <a:off x="4068417" y="0"/>
          <a:ext cx="4516345" cy="656801"/>
        </a:xfrm>
        <a:prstGeom prst="chevron">
          <a:avLst/>
        </a:prstGeom>
        <a:solidFill>
          <a:schemeClr val="accent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latin typeface="+mj-lt"/>
            </a:rPr>
            <a:t>Selecting Areas of Interest</a:t>
          </a:r>
          <a:endParaRPr lang="en-US" sz="2300" kern="1200" dirty="0">
            <a:latin typeface="+mj-lt"/>
          </a:endParaRPr>
        </a:p>
      </dsp:txBody>
      <dsp:txXfrm>
        <a:off x="4396818" y="0"/>
        <a:ext cx="3859544" cy="656801"/>
      </dsp:txXfrm>
    </dsp:sp>
    <dsp:sp modelId="{1BF4A2C9-067A-4931-BD27-97D1312BDB17}">
      <dsp:nvSpPr>
        <dsp:cNvPr id="0" name=""/>
        <dsp:cNvSpPr/>
      </dsp:nvSpPr>
      <dsp:spPr>
        <a:xfrm>
          <a:off x="8136835" y="0"/>
          <a:ext cx="4516345" cy="656801"/>
        </a:xfrm>
        <a:prstGeom prst="chevron">
          <a:avLst/>
        </a:prstGeom>
        <a:solidFill>
          <a:schemeClr val="accent3">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latin typeface="+mj-lt"/>
            </a:rPr>
            <a:t>Zonal Statistical Analysis</a:t>
          </a:r>
          <a:endParaRPr lang="en-US" sz="2300" kern="1200" dirty="0">
            <a:latin typeface="+mj-lt"/>
          </a:endParaRPr>
        </a:p>
      </dsp:txBody>
      <dsp:txXfrm>
        <a:off x="8465236" y="0"/>
        <a:ext cx="3859544" cy="6568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diagramColors" Target="../diagrams/colors1.xml"/><Relationship Id="rId14" Type="http://schemas.microsoft.com/office/2007/relationships/diagramDrawing" Target="../diagrams/drawing1.xml"/><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8" Type="http://schemas.openxmlformats.org/officeDocument/2006/relationships/image" Target="../media/image14.png"/><Relationship Id="rId19" Type="http://schemas.openxmlformats.org/officeDocument/2006/relationships/image" Target="../media/image15.png"/><Relationship Id="rId50" Type="http://schemas.openxmlformats.org/officeDocument/2006/relationships/image" Target="../media/image35.png"/><Relationship Id="rId51" Type="http://schemas.openxmlformats.org/officeDocument/2006/relationships/image" Target="../media/image36.png"/><Relationship Id="rId52" Type="http://schemas.openxmlformats.org/officeDocument/2006/relationships/image" Target="../media/image37.png"/><Relationship Id="rId53" Type="http://schemas.openxmlformats.org/officeDocument/2006/relationships/image" Target="../media/image38.png"/><Relationship Id="rId54" Type="http://schemas.openxmlformats.org/officeDocument/2006/relationships/image" Target="../media/image39.png"/><Relationship Id="rId55" Type="http://schemas.openxmlformats.org/officeDocument/2006/relationships/image" Target="../media/image40.jpeg"/><Relationship Id="rId56" Type="http://schemas.openxmlformats.org/officeDocument/2006/relationships/image" Target="../media/image41.png"/><Relationship Id="rId57" Type="http://schemas.openxmlformats.org/officeDocument/2006/relationships/image" Target="../media/image42.png"/><Relationship Id="rId58" Type="http://schemas.openxmlformats.org/officeDocument/2006/relationships/image" Target="../media/image43.png"/><Relationship Id="rId59" Type="http://schemas.openxmlformats.org/officeDocument/2006/relationships/image" Target="../media/image44.png"/><Relationship Id="rId40" Type="http://schemas.openxmlformats.org/officeDocument/2006/relationships/image" Target="../media/image30.png"/><Relationship Id="rId41" Type="http://schemas.openxmlformats.org/officeDocument/2006/relationships/image" Target="../media/image31.png"/><Relationship Id="rId42" Type="http://schemas.openxmlformats.org/officeDocument/2006/relationships/image" Target="../media/image32.jpeg"/><Relationship Id="rId43" Type="http://schemas.openxmlformats.org/officeDocument/2006/relationships/diagramData" Target="../diagrams/data3.xml"/><Relationship Id="rId44" Type="http://schemas.openxmlformats.org/officeDocument/2006/relationships/diagramLayout" Target="../diagrams/layout3.xml"/><Relationship Id="rId45" Type="http://schemas.openxmlformats.org/officeDocument/2006/relationships/diagramQuickStyle" Target="../diagrams/quickStyle3.xml"/><Relationship Id="rId46" Type="http://schemas.openxmlformats.org/officeDocument/2006/relationships/diagramColors" Target="../diagrams/colors3.xml"/><Relationship Id="rId47" Type="http://schemas.microsoft.com/office/2007/relationships/diagramDrawing" Target="../diagrams/drawing3.xml"/><Relationship Id="rId48" Type="http://schemas.openxmlformats.org/officeDocument/2006/relationships/image" Target="../media/image33.png"/><Relationship Id="rId49"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30" Type="http://schemas.openxmlformats.org/officeDocument/2006/relationships/diagramData" Target="../diagrams/data2.xml"/><Relationship Id="rId31" Type="http://schemas.openxmlformats.org/officeDocument/2006/relationships/diagramLayout" Target="../diagrams/layout2.xml"/><Relationship Id="rId32" Type="http://schemas.openxmlformats.org/officeDocument/2006/relationships/diagramQuickStyle" Target="../diagrams/quickStyle2.xml"/><Relationship Id="rId33" Type="http://schemas.openxmlformats.org/officeDocument/2006/relationships/diagramColors" Target="../diagrams/colors2.xml"/><Relationship Id="rId34" Type="http://schemas.microsoft.com/office/2007/relationships/diagramDrawing" Target="../diagrams/drawing2.xml"/><Relationship Id="rId35" Type="http://schemas.openxmlformats.org/officeDocument/2006/relationships/image" Target="../media/image25.png"/><Relationship Id="rId36" Type="http://schemas.openxmlformats.org/officeDocument/2006/relationships/image" Target="../media/image26.png"/><Relationship Id="rId37" Type="http://schemas.openxmlformats.org/officeDocument/2006/relationships/image" Target="../media/image27.png"/><Relationship Id="rId38" Type="http://schemas.openxmlformats.org/officeDocument/2006/relationships/image" Target="../media/image28.png"/><Relationship Id="rId39" Type="http://schemas.openxmlformats.org/officeDocument/2006/relationships/image" Target="../media/image29.png"/><Relationship Id="rId20" Type="http://schemas.openxmlformats.org/officeDocument/2006/relationships/image" Target="../media/image16.png"/><Relationship Id="rId21" Type="http://schemas.microsoft.com/office/2007/relationships/hdphoto" Target="../media/hdphoto1.wdp"/><Relationship Id="rId22" Type="http://schemas.openxmlformats.org/officeDocument/2006/relationships/image" Target="../media/image17.png"/><Relationship Id="rId23" Type="http://schemas.openxmlformats.org/officeDocument/2006/relationships/image" Target="../media/image18.png"/><Relationship Id="rId24" Type="http://schemas.openxmlformats.org/officeDocument/2006/relationships/image" Target="../media/image19.png"/><Relationship Id="rId25" Type="http://schemas.openxmlformats.org/officeDocument/2006/relationships/image" Target="../media/image20.png"/><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jpeg"/><Relationship Id="rId29" Type="http://schemas.openxmlformats.org/officeDocument/2006/relationships/image" Target="../media/image24.png"/><Relationship Id="rId60" Type="http://schemas.openxmlformats.org/officeDocument/2006/relationships/image" Target="../media/image45.png"/><Relationship Id="rId61" Type="http://schemas.openxmlformats.org/officeDocument/2006/relationships/image" Target="../media/image46.png"/><Relationship Id="rId62" Type="http://schemas.openxmlformats.org/officeDocument/2006/relationships/image" Target="../media/image47.png"/><Relationship Id="rId10" Type="http://schemas.openxmlformats.org/officeDocument/2006/relationships/diagramData" Target="../diagrams/data1.xml"/><Relationship Id="rId11" Type="http://schemas.openxmlformats.org/officeDocument/2006/relationships/diagramLayout" Target="../diagrams/layout1.xml"/><Relationship Id="rId12"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dirty="0"/>
              <a:t>International Research Institute for Climate and Society </a:t>
            </a:r>
          </a:p>
          <a:p>
            <a:r>
              <a:rPr lang="en-US" dirty="0"/>
              <a:t/>
            </a:r>
            <a:br>
              <a:rPr lang="en-US" dirty="0"/>
            </a:br>
            <a:endParaRPr lang="en-US" dirty="0"/>
          </a:p>
        </p:txBody>
      </p:sp>
      <p:sp>
        <p:nvSpPr>
          <p:cNvPr id="4" name="Text Placeholder 3"/>
          <p:cNvSpPr>
            <a:spLocks noGrp="1"/>
          </p:cNvSpPr>
          <p:nvPr>
            <p:ph type="body" sz="quarter" idx="11"/>
          </p:nvPr>
        </p:nvSpPr>
        <p:spPr/>
        <p:txBody>
          <a:bodyPr/>
          <a:lstStyle/>
          <a:p>
            <a:r>
              <a:rPr lang="en-US" dirty="0"/>
              <a:t>Applications of </a:t>
            </a:r>
            <a:r>
              <a:rPr lang="en-US" dirty="0" smtClean="0"/>
              <a:t>flood </a:t>
            </a:r>
            <a:r>
              <a:rPr lang="en-US" dirty="0"/>
              <a:t>d</a:t>
            </a:r>
            <a:r>
              <a:rPr lang="en-US" dirty="0" smtClean="0"/>
              <a:t>efinitions </a:t>
            </a:r>
            <a:r>
              <a:rPr lang="en-US" dirty="0"/>
              <a:t>and NASA Earth Observations to c</a:t>
            </a:r>
            <a:r>
              <a:rPr lang="en-US" dirty="0" smtClean="0"/>
              <a:t>reate </a:t>
            </a:r>
            <a:r>
              <a:rPr lang="en-US" dirty="0"/>
              <a:t>a </a:t>
            </a:r>
            <a:r>
              <a:rPr lang="en-US" dirty="0" smtClean="0"/>
              <a:t>flood </a:t>
            </a:r>
            <a:r>
              <a:rPr lang="en-US" dirty="0"/>
              <a:t>f</a:t>
            </a:r>
            <a:r>
              <a:rPr lang="en-US" dirty="0" smtClean="0"/>
              <a:t>orecasting </a:t>
            </a:r>
            <a:r>
              <a:rPr lang="en-US" dirty="0"/>
              <a:t>m</a:t>
            </a:r>
            <a:r>
              <a:rPr lang="en-US" dirty="0" smtClean="0"/>
              <a:t>ethodology </a:t>
            </a:r>
            <a:endParaRPr lang="en-US" dirty="0"/>
          </a:p>
        </p:txBody>
      </p:sp>
      <p:sp>
        <p:nvSpPr>
          <p:cNvPr id="5" name="Text Placeholder 4"/>
          <p:cNvSpPr>
            <a:spLocks noGrp="1"/>
          </p:cNvSpPr>
          <p:nvPr>
            <p:ph type="body" sz="quarter" idx="10"/>
          </p:nvPr>
        </p:nvSpPr>
        <p:spPr>
          <a:xfrm>
            <a:off x="4687462" y="452570"/>
            <a:ext cx="18288000" cy="1152144"/>
          </a:xfrm>
        </p:spPr>
        <p:txBody>
          <a:bodyPr/>
          <a:lstStyle/>
          <a:p>
            <a:r>
              <a:rPr lang="en-US" dirty="0"/>
              <a:t>Malawi Disasters II</a:t>
            </a:r>
          </a:p>
        </p:txBody>
      </p:sp>
      <p:sp>
        <p:nvSpPr>
          <p:cNvPr id="9" name="Text Placeholder 16"/>
          <p:cNvSpPr txBox="1">
            <a:spLocks/>
          </p:cNvSpPr>
          <p:nvPr/>
        </p:nvSpPr>
        <p:spPr>
          <a:xfrm>
            <a:off x="342900" y="31947943"/>
            <a:ext cx="10058400" cy="27511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b="1" dirty="0"/>
              <a:t>Andrew </a:t>
            </a:r>
            <a:r>
              <a:rPr lang="en-US" b="1" dirty="0" err="1" smtClean="0"/>
              <a:t>Kruczkiewicz</a:t>
            </a:r>
            <a:r>
              <a:rPr lang="en-US" b="1" dirty="0" smtClean="0"/>
              <a:t>, Helen </a:t>
            </a:r>
            <a:r>
              <a:rPr lang="en-US" b="1" dirty="0" err="1" smtClean="0"/>
              <a:t>Cen</a:t>
            </a:r>
            <a:r>
              <a:rPr lang="en-US" b="1" dirty="0" smtClean="0"/>
              <a:t>, &amp; Brigitte Moneymaker</a:t>
            </a:r>
          </a:p>
          <a:p>
            <a:r>
              <a:rPr lang="en-US" dirty="0"/>
              <a:t/>
            </a:r>
            <a:br>
              <a:rPr lang="en-US" dirty="0"/>
            </a:br>
            <a:endParaRPr lang="en-US" dirty="0" smtClean="0"/>
          </a:p>
        </p:txBody>
      </p:sp>
      <p:sp>
        <p:nvSpPr>
          <p:cNvPr id="10" name="Text Placeholder 16"/>
          <p:cNvSpPr txBox="1">
            <a:spLocks/>
          </p:cNvSpPr>
          <p:nvPr/>
        </p:nvSpPr>
        <p:spPr>
          <a:xfrm>
            <a:off x="8737600" y="32557543"/>
            <a:ext cx="10109200" cy="2751127"/>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b="1" dirty="0"/>
              <a:t>Red Cross/Red Crescent Climate Centre:</a:t>
            </a:r>
            <a:r>
              <a:rPr lang="en-US" b="1" dirty="0" smtClean="0"/>
              <a:t>  </a:t>
            </a:r>
            <a:r>
              <a:rPr lang="en-US" dirty="0" smtClean="0"/>
              <a:t>Erin </a:t>
            </a:r>
            <a:r>
              <a:rPr lang="en-US" dirty="0"/>
              <a:t>Coughlan</a:t>
            </a:r>
          </a:p>
          <a:p>
            <a:pPr algn="ctr"/>
            <a:r>
              <a:rPr lang="en-US" b="1" dirty="0"/>
              <a:t>Malawi Red Cross Society:</a:t>
            </a:r>
            <a:r>
              <a:rPr lang="en-US" b="1" dirty="0" smtClean="0"/>
              <a:t> </a:t>
            </a:r>
            <a:r>
              <a:rPr lang="en-US" dirty="0" smtClean="0"/>
              <a:t>Hastings </a:t>
            </a:r>
            <a:r>
              <a:rPr lang="en-US" dirty="0" err="1"/>
              <a:t>Kandaya</a:t>
            </a:r>
            <a:endParaRPr lang="en-US" b="1" dirty="0"/>
          </a:p>
        </p:txBody>
      </p:sp>
      <p:sp>
        <p:nvSpPr>
          <p:cNvPr id="11" name="Text Placeholder 16"/>
          <p:cNvSpPr txBox="1">
            <a:spLocks/>
          </p:cNvSpPr>
          <p:nvPr/>
        </p:nvSpPr>
        <p:spPr>
          <a:xfrm>
            <a:off x="18288000" y="31947943"/>
            <a:ext cx="8229600" cy="1949645"/>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it-IT" b="1" dirty="0"/>
              <a:t>Dr. Pietro Ceccato</a:t>
            </a:r>
            <a:endParaRPr lang="it-IT" dirty="0"/>
          </a:p>
          <a:p>
            <a:pPr algn="ctr"/>
            <a:r>
              <a:rPr lang="it-IT" dirty="0"/>
              <a:t>Lead Environmental Monitoring Program, IRI </a:t>
            </a:r>
            <a:endParaRPr lang="it-IT" dirty="0" smtClean="0"/>
          </a:p>
          <a:p>
            <a:pPr algn="ctr"/>
            <a:r>
              <a:rPr lang="it-IT" dirty="0" smtClean="0"/>
              <a:t>(</a:t>
            </a:r>
            <a:r>
              <a:rPr lang="it-IT" dirty="0"/>
              <a:t>Science Advisor)</a:t>
            </a:r>
          </a:p>
        </p:txBody>
      </p:sp>
      <p:sp>
        <p:nvSpPr>
          <p:cNvPr id="8" name="Text Placeholder 16"/>
          <p:cNvSpPr txBox="1">
            <a:spLocks/>
          </p:cNvSpPr>
          <p:nvPr/>
        </p:nvSpPr>
        <p:spPr>
          <a:xfrm>
            <a:off x="736599" y="22385503"/>
            <a:ext cx="17143817" cy="9629347"/>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6841190"/>
            <a:ext cx="8229600" cy="41925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DFO in Group 2 is better at detecting riverine floods and possibly flash floods as well.</a:t>
            </a:r>
          </a:p>
          <a:p>
            <a:pPr marL="347663" indent="-347663"/>
            <a:r>
              <a:rPr lang="en-US" dirty="0" smtClean="0"/>
              <a:t>NRT-GFM in Group 2, </a:t>
            </a:r>
            <a:r>
              <a:rPr lang="en-US" dirty="0" err="1" smtClean="0"/>
              <a:t>TerraSAR</a:t>
            </a:r>
            <a:r>
              <a:rPr lang="en-US" dirty="0" smtClean="0"/>
              <a:t>-X and RADARSAT in Group 1 are good at detecting riverine floods only</a:t>
            </a:r>
            <a:r>
              <a:rPr lang="en-US" dirty="0" smtClean="0"/>
              <a:t>.</a:t>
            </a:r>
          </a:p>
          <a:p>
            <a:pPr marL="347663" indent="-347663"/>
            <a:r>
              <a:rPr lang="en-US" dirty="0" smtClean="0"/>
              <a:t>Within </a:t>
            </a:r>
            <a:r>
              <a:rPr lang="en-US" dirty="0"/>
              <a:t>the </a:t>
            </a:r>
            <a:r>
              <a:rPr lang="en-US" dirty="0" smtClean="0"/>
              <a:t>region </a:t>
            </a:r>
            <a:r>
              <a:rPr lang="en-US" dirty="0"/>
              <a:t>where flash floods </a:t>
            </a:r>
            <a:r>
              <a:rPr lang="en-US" dirty="0" smtClean="0"/>
              <a:t>were the only type (</a:t>
            </a:r>
            <a:r>
              <a:rPr lang="en-US" dirty="0" err="1" smtClean="0"/>
              <a:t>Phalombe</a:t>
            </a:r>
            <a:r>
              <a:rPr lang="en-US" dirty="0" smtClean="0"/>
              <a:t>), </a:t>
            </a:r>
            <a:r>
              <a:rPr lang="en-US" dirty="0"/>
              <a:t>soil moisture was elevated at an earlier date </a:t>
            </a:r>
            <a:r>
              <a:rPr lang="en-US" dirty="0" smtClean="0"/>
              <a:t>and for </a:t>
            </a:r>
            <a:r>
              <a:rPr lang="en-US" dirty="0"/>
              <a:t>a longer period of time</a:t>
            </a:r>
            <a:r>
              <a:rPr lang="en-US" dirty="0" smtClean="0"/>
              <a:t>. Potentially indicating heightened levels of soil moisture and persistence of said heightened levels may drive flash flood risk</a:t>
            </a:r>
            <a:endParaRPr lang="en-US" dirty="0" smtClean="0"/>
          </a:p>
        </p:txBody>
      </p:sp>
      <p:sp>
        <p:nvSpPr>
          <p:cNvPr id="7" name="Text Placeholder 16"/>
          <p:cNvSpPr txBox="1">
            <a:spLocks/>
          </p:cNvSpPr>
          <p:nvPr/>
        </p:nvSpPr>
        <p:spPr>
          <a:xfrm>
            <a:off x="914400" y="13259405"/>
            <a:ext cx="25603200" cy="728353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21691682"/>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341382"/>
            <a:ext cx="16916400" cy="576072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African country of Malawi experiences a strong seasonal rainy season stretching from October to April, which provides </a:t>
            </a:r>
            <a:r>
              <a:rPr lang="en-US" dirty="0" smtClean="0"/>
              <a:t>approximately 95</a:t>
            </a:r>
            <a:r>
              <a:rPr lang="en-US" dirty="0"/>
              <a:t>% of </a:t>
            </a:r>
            <a:r>
              <a:rPr lang="en-US" dirty="0" smtClean="0"/>
              <a:t>annual </a:t>
            </a:r>
            <a:r>
              <a:rPr lang="en-US" dirty="0"/>
              <a:t>precipitation. In </a:t>
            </a:r>
            <a:r>
              <a:rPr lang="en-US" dirty="0" smtClean="0"/>
              <a:t>addition, approximately 20</a:t>
            </a:r>
            <a:r>
              <a:rPr lang="en-US" dirty="0"/>
              <a:t>% of Malawi’s land cover is comprised of surface water from Lake Malawi, one of the Great African Lakes. These unique features contribute to the country’s increased vulnerability to riverine floods and flash floods. In </a:t>
            </a:r>
            <a:r>
              <a:rPr lang="en-US" dirty="0" smtClean="0"/>
              <a:t>January 2015, extended periods of extreme rainfall caused a series of flood events throughout Malawi, which resulted in the displacement of over 230,000 residents and caused 276 fatalities. In order for local authorities and humanitarian agencies to provide post-disaster relief, these organizations often rely on remotely-sensed satellite data to evaluate initial disaster impact and design response programs. In partnership with the Malawi Red Cross, this project aimed to expand on the findings from previous research in Spring 2015 by first comparing ground-truth data (locations of shelter site of internally displaced people (IDPs) and origins of IDPs) with previous term data and second, by integrating European Space Agency (ESA) remotely sensed data to explore the potential predictive capabilities of soil moisture for flash flood detection. In addition to data from NASA sensors (MODIS, TRMM, SSM-I and AMSU-A data), this project incorporated ASCAT data from ESA. The results of this study will increase the ability to forecast and monitor flood events, benefiting organizations involved with disaster </a:t>
            </a:r>
            <a:r>
              <a:rPr lang="en-US" dirty="0" smtClean="0"/>
              <a:t>preparedness and relief </a:t>
            </a:r>
            <a:r>
              <a:rPr lang="en-US" dirty="0" smtClean="0"/>
              <a:t>efforts in </a:t>
            </a:r>
            <a:r>
              <a:rPr lang="en-US" dirty="0" smtClean="0"/>
              <a:t>Malawi </a:t>
            </a:r>
            <a:r>
              <a:rPr lang="en-US" dirty="0" smtClean="0"/>
              <a:t>and potentially allowing for more efficient </a:t>
            </a:r>
            <a:r>
              <a:rPr lang="en-US" dirty="0" smtClean="0"/>
              <a:t>action, including prepositioning of pre-flood resources, response operations </a:t>
            </a:r>
            <a:r>
              <a:rPr lang="en-US" dirty="0"/>
              <a:t>and allocation of emergency flood </a:t>
            </a:r>
            <a:r>
              <a:rPr lang="en-US" dirty="0" smtClean="0"/>
              <a:t>relief </a:t>
            </a:r>
            <a:r>
              <a:rPr lang="en-US" dirty="0" smtClean="0"/>
              <a:t>efforts.</a:t>
            </a:r>
            <a:endParaRPr lang="en-US" dirty="0"/>
          </a:p>
        </p:txBody>
      </p:sp>
      <p:sp>
        <p:nvSpPr>
          <p:cNvPr id="15" name="Text Placeholder 16"/>
          <p:cNvSpPr txBox="1">
            <a:spLocks/>
          </p:cNvSpPr>
          <p:nvPr/>
        </p:nvSpPr>
        <p:spPr>
          <a:xfrm>
            <a:off x="18288000" y="6243411"/>
            <a:ext cx="8229600" cy="323519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Use </a:t>
            </a:r>
            <a:r>
              <a:rPr lang="en-US" sz="2800" dirty="0" smtClean="0"/>
              <a:t>the January 2015 floods </a:t>
            </a:r>
            <a:r>
              <a:rPr lang="en-US" sz="2800" dirty="0"/>
              <a:t>in Malawi to compare various inundation detection tools </a:t>
            </a:r>
          </a:p>
          <a:p>
            <a:r>
              <a:rPr lang="en-US" sz="2800" dirty="0"/>
              <a:t>Validate flood maps with </a:t>
            </a:r>
            <a:r>
              <a:rPr lang="en-US" sz="2800" dirty="0" smtClean="0"/>
              <a:t>ground truth </a:t>
            </a:r>
            <a:r>
              <a:rPr lang="en-US" sz="2800" dirty="0"/>
              <a:t>data provided by the Malawi Red </a:t>
            </a:r>
            <a:r>
              <a:rPr lang="en-US" sz="2800" dirty="0" smtClean="0"/>
              <a:t>Cross</a:t>
            </a:r>
          </a:p>
          <a:p>
            <a:r>
              <a:rPr lang="en-US" sz="2800" dirty="0" smtClean="0"/>
              <a:t>Explore soil moister detection products in relation to flooding</a:t>
            </a:r>
          </a:p>
          <a:p>
            <a:endParaRPr lang="en-US" sz="2800"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465800" y="9448822"/>
            <a:ext cx="42037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2083050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57657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61186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1236501"/>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26600" y="32194502"/>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1236501"/>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a:t>
            </a:r>
            <a:r>
              <a:rPr lang="en-US" dirty="0" err="1"/>
              <a:t>Kruczkiewicz</a:t>
            </a:r>
            <a:r>
              <a:rPr lang="en-US" dirty="0"/>
              <a:t> (Project </a:t>
            </a:r>
            <a:r>
              <a:rPr lang="en-US" dirty="0" smtClean="0"/>
              <a:t>Lead), Helen Cen, Brigitte Moneymaker</a:t>
            </a:r>
          </a:p>
          <a:p>
            <a:r>
              <a:rPr lang="en-US" sz="2400" dirty="0" smtClean="0"/>
              <a:t>NASA DEVELOP National Program at International </a:t>
            </a:r>
            <a:r>
              <a:rPr lang="en-US" sz="2400" dirty="0"/>
              <a:t>Research Institute for Climate and Society</a:t>
            </a:r>
          </a:p>
        </p:txBody>
      </p:sp>
      <p:pic>
        <p:nvPicPr>
          <p:cNvPr id="35" name="Picture 7" descr="Aqua"/>
          <p:cNvPicPr>
            <a:picLocks noChangeAspect="1" noChangeArrowheads="1"/>
          </p:cNvPicPr>
          <p:nvPr/>
        </p:nvPicPr>
        <p:blipFill>
          <a:blip r:embed="rId2">
            <a:lum bright="38000"/>
            <a:extLst>
              <a:ext uri="{28A0092B-C50C-407E-A947-70E740481C1C}">
                <a14:useLocalDpi xmlns:a14="http://schemas.microsoft.com/office/drawing/2010/main" val="0"/>
              </a:ext>
            </a:extLst>
          </a:blip>
          <a:srcRect/>
          <a:stretch>
            <a:fillRect/>
          </a:stretch>
        </p:blipFill>
        <p:spPr bwMode="auto">
          <a:xfrm>
            <a:off x="18349530" y="21880197"/>
            <a:ext cx="1814315" cy="79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8"/>
          <p:cNvSpPr txBox="1">
            <a:spLocks noChangeArrowheads="1"/>
          </p:cNvSpPr>
          <p:nvPr/>
        </p:nvSpPr>
        <p:spPr bwMode="auto">
          <a:xfrm>
            <a:off x="18949712" y="22849490"/>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Aqua</a:t>
            </a:r>
            <a:endParaRPr lang="en-US" sz="1800" b="1" dirty="0">
              <a:latin typeface="Century Gothic"/>
              <a:cs typeface="Century Gothic"/>
            </a:endParaRPr>
          </a:p>
        </p:txBody>
      </p:sp>
      <p:pic>
        <p:nvPicPr>
          <p:cNvPr id="37" name="Picture 4" descr="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537" y="21627642"/>
            <a:ext cx="1246375" cy="137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5"/>
          <p:cNvSpPr txBox="1">
            <a:spLocks noChangeArrowheads="1"/>
          </p:cNvSpPr>
          <p:nvPr/>
        </p:nvSpPr>
        <p:spPr bwMode="auto">
          <a:xfrm>
            <a:off x="21911015" y="22850399"/>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atin typeface="Century Gothic"/>
                <a:cs typeface="Century Gothic"/>
              </a:rPr>
              <a:t>Terra</a:t>
            </a:r>
          </a:p>
        </p:txBody>
      </p:sp>
      <p:pic>
        <p:nvPicPr>
          <p:cNvPr id="39" name="Picture 19" descr="tr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6924" y="24651478"/>
            <a:ext cx="1371600" cy="123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0"/>
          <p:cNvSpPr txBox="1">
            <a:spLocks noChangeArrowheads="1"/>
          </p:cNvSpPr>
          <p:nvPr/>
        </p:nvSpPr>
        <p:spPr bwMode="auto">
          <a:xfrm>
            <a:off x="21768835" y="25846263"/>
            <a:ext cx="827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TRMM</a:t>
            </a:r>
            <a:endParaRPr lang="en-US" sz="1800" b="1" dirty="0">
              <a:latin typeface="Century Gothic"/>
              <a:cs typeface="Century Gothic"/>
            </a:endParaRPr>
          </a:p>
        </p:txBody>
      </p:sp>
      <p:sp>
        <p:nvSpPr>
          <p:cNvPr id="42" name="Text Box 20"/>
          <p:cNvSpPr txBox="1">
            <a:spLocks noChangeArrowheads="1"/>
          </p:cNvSpPr>
          <p:nvPr/>
        </p:nvSpPr>
        <p:spPr bwMode="auto">
          <a:xfrm>
            <a:off x="24515731" y="25846263"/>
            <a:ext cx="12116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RADARSAT</a:t>
            </a:r>
            <a:endParaRPr lang="en-US" sz="1800" b="1" dirty="0">
              <a:latin typeface="Century Gothic"/>
              <a:cs typeface="Century Gothic"/>
            </a:endParaRPr>
          </a:p>
        </p:txBody>
      </p:sp>
      <p:pic>
        <p:nvPicPr>
          <p:cNvPr id="43" name="Picture 42"/>
          <p:cNvPicPr>
            <a:picLocks noChangeAspect="1"/>
          </p:cNvPicPr>
          <p:nvPr/>
        </p:nvPicPr>
        <p:blipFill>
          <a:blip r:embed="rId5"/>
          <a:stretch>
            <a:fillRect/>
          </a:stretch>
        </p:blipFill>
        <p:spPr>
          <a:xfrm>
            <a:off x="24208162" y="21743036"/>
            <a:ext cx="1826829" cy="914400"/>
          </a:xfrm>
          <a:prstGeom prst="rect">
            <a:avLst/>
          </a:prstGeom>
        </p:spPr>
      </p:pic>
      <p:sp>
        <p:nvSpPr>
          <p:cNvPr id="44" name="Text Box 20"/>
          <p:cNvSpPr txBox="1">
            <a:spLocks noChangeArrowheads="1"/>
          </p:cNvSpPr>
          <p:nvPr/>
        </p:nvSpPr>
        <p:spPr bwMode="auto">
          <a:xfrm>
            <a:off x="24405715" y="22850399"/>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RADARSAT-2</a:t>
            </a:r>
            <a:endParaRPr lang="en-US" sz="1800" b="1" dirty="0">
              <a:latin typeface="Century Gothic"/>
              <a:cs typeface="Century Gothic"/>
            </a:endParaRPr>
          </a:p>
        </p:txBody>
      </p:sp>
      <p:pic>
        <p:nvPicPr>
          <p:cNvPr id="45" name="Picture 44"/>
          <p:cNvPicPr>
            <a:picLocks/>
          </p:cNvPicPr>
          <p:nvPr/>
        </p:nvPicPr>
        <p:blipFill>
          <a:blip r:embed="rId6"/>
          <a:stretch>
            <a:fillRect/>
          </a:stretch>
        </p:blipFill>
        <p:spPr>
          <a:xfrm>
            <a:off x="18570887" y="24657338"/>
            <a:ext cx="1371600" cy="1371600"/>
          </a:xfrm>
          <a:prstGeom prst="rect">
            <a:avLst/>
          </a:prstGeom>
        </p:spPr>
      </p:pic>
      <p:sp>
        <p:nvSpPr>
          <p:cNvPr id="46" name="Text Box 20"/>
          <p:cNvSpPr txBox="1">
            <a:spLocks noChangeArrowheads="1"/>
          </p:cNvSpPr>
          <p:nvPr/>
        </p:nvSpPr>
        <p:spPr bwMode="auto">
          <a:xfrm>
            <a:off x="18610128" y="25846263"/>
            <a:ext cx="1293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err="1" smtClean="0">
                <a:latin typeface="Century Gothic"/>
                <a:cs typeface="Century Gothic"/>
              </a:rPr>
              <a:t>TerraSAR</a:t>
            </a:r>
            <a:r>
              <a:rPr lang="en-US" sz="1800" b="1" dirty="0" smtClean="0">
                <a:latin typeface="Century Gothic"/>
                <a:cs typeface="Century Gothic"/>
              </a:rPr>
              <a:t>-X</a:t>
            </a:r>
            <a:endParaRPr lang="en-US" sz="1800" b="1" dirty="0">
              <a:latin typeface="Century Gothic"/>
              <a:cs typeface="Century Gothic"/>
            </a:endParaRPr>
          </a:p>
        </p:txBody>
      </p:sp>
      <p:pic>
        <p:nvPicPr>
          <p:cNvPr id="47" name="Picture 46"/>
          <p:cNvPicPr>
            <a:picLocks noChangeAspect="1"/>
          </p:cNvPicPr>
          <p:nvPr/>
        </p:nvPicPr>
        <p:blipFill>
          <a:blip r:embed="rId7"/>
          <a:stretch>
            <a:fillRect/>
          </a:stretch>
        </p:blipFill>
        <p:spPr>
          <a:xfrm>
            <a:off x="24515246" y="23312846"/>
            <a:ext cx="1212660" cy="914400"/>
          </a:xfrm>
          <a:prstGeom prst="rect">
            <a:avLst/>
          </a:prstGeom>
        </p:spPr>
      </p:pic>
      <p:sp>
        <p:nvSpPr>
          <p:cNvPr id="48" name="Text Box 20"/>
          <p:cNvSpPr txBox="1">
            <a:spLocks noChangeArrowheads="1"/>
          </p:cNvSpPr>
          <p:nvPr/>
        </p:nvSpPr>
        <p:spPr bwMode="auto">
          <a:xfrm>
            <a:off x="24697120" y="24374835"/>
            <a:ext cx="848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DMSP</a:t>
            </a:r>
            <a:endParaRPr lang="en-US" sz="1800" b="1" dirty="0">
              <a:latin typeface="Century Gothic"/>
              <a:cs typeface="Century Gothic"/>
            </a:endParaRPr>
          </a:p>
        </p:txBody>
      </p:sp>
      <p:pic>
        <p:nvPicPr>
          <p:cNvPr id="49" name="Picture 48"/>
          <p:cNvPicPr>
            <a:picLocks noChangeAspect="1"/>
          </p:cNvPicPr>
          <p:nvPr/>
        </p:nvPicPr>
        <p:blipFill>
          <a:blip r:embed="rId8"/>
          <a:stretch>
            <a:fillRect/>
          </a:stretch>
        </p:blipFill>
        <p:spPr>
          <a:xfrm>
            <a:off x="18420873" y="23200477"/>
            <a:ext cx="1671629" cy="1070133"/>
          </a:xfrm>
          <a:prstGeom prst="rect">
            <a:avLst/>
          </a:prstGeom>
        </p:spPr>
      </p:pic>
      <p:pic>
        <p:nvPicPr>
          <p:cNvPr id="17" name="Picture 16"/>
          <p:cNvPicPr>
            <a:picLocks noChangeAspect="1"/>
          </p:cNvPicPr>
          <p:nvPr/>
        </p:nvPicPr>
        <p:blipFill>
          <a:blip r:embed="rId9"/>
          <a:stretch>
            <a:fillRect/>
          </a:stretch>
        </p:blipFill>
        <p:spPr>
          <a:xfrm>
            <a:off x="21254335" y="22993307"/>
            <a:ext cx="1856779" cy="1484473"/>
          </a:xfrm>
          <a:prstGeom prst="rect">
            <a:avLst/>
          </a:prstGeom>
        </p:spPr>
      </p:pic>
      <p:sp>
        <p:nvSpPr>
          <p:cNvPr id="50" name="Text Box 20"/>
          <p:cNvSpPr txBox="1">
            <a:spLocks noChangeArrowheads="1"/>
          </p:cNvSpPr>
          <p:nvPr/>
        </p:nvSpPr>
        <p:spPr bwMode="auto">
          <a:xfrm>
            <a:off x="18540826" y="24244475"/>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dirty="0" err="1" smtClean="0">
                <a:latin typeface="Century Gothic"/>
                <a:cs typeface="Century Gothic"/>
              </a:rPr>
              <a:t>MetOp</a:t>
            </a:r>
            <a:r>
              <a:rPr lang="en-US" sz="1800" b="1" dirty="0" smtClean="0">
                <a:latin typeface="Century Gothic"/>
                <a:cs typeface="Century Gothic"/>
              </a:rPr>
              <a:t>-A</a:t>
            </a:r>
            <a:endParaRPr lang="en-US" sz="1800" b="1" dirty="0">
              <a:latin typeface="Century Gothic"/>
              <a:cs typeface="Century Gothic"/>
            </a:endParaRPr>
          </a:p>
        </p:txBody>
      </p:sp>
      <p:sp>
        <p:nvSpPr>
          <p:cNvPr id="51" name="Text Box 20"/>
          <p:cNvSpPr txBox="1">
            <a:spLocks noChangeArrowheads="1"/>
          </p:cNvSpPr>
          <p:nvPr/>
        </p:nvSpPr>
        <p:spPr bwMode="auto">
          <a:xfrm>
            <a:off x="21466863" y="24244475"/>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dirty="0" err="1" smtClean="0">
                <a:latin typeface="Century Gothic"/>
                <a:cs typeface="Century Gothic"/>
              </a:rPr>
              <a:t>MetOp</a:t>
            </a:r>
            <a:r>
              <a:rPr lang="en-US" sz="1800" b="1" dirty="0" smtClean="0">
                <a:latin typeface="Century Gothic"/>
                <a:cs typeface="Century Gothic"/>
              </a:rPr>
              <a:t>-B</a:t>
            </a:r>
            <a:endParaRPr lang="en-US" sz="1800" b="1" dirty="0">
              <a:latin typeface="Century Gothic"/>
              <a:cs typeface="Century Gothic"/>
            </a:endParaRPr>
          </a:p>
        </p:txBody>
      </p:sp>
      <p:graphicFrame>
        <p:nvGraphicFramePr>
          <p:cNvPr id="18" name="Diagram 17"/>
          <p:cNvGraphicFramePr/>
          <p:nvPr>
            <p:extLst>
              <p:ext uri="{D42A27DB-BD31-4B8C-83A1-F6EECF244321}">
                <p14:modId xmlns:p14="http://schemas.microsoft.com/office/powerpoint/2010/main" val="80156809"/>
              </p:ext>
            </p:extLst>
          </p:nvPr>
        </p:nvGraphicFramePr>
        <p:xfrm>
          <a:off x="664260" y="13992649"/>
          <a:ext cx="12653181" cy="6568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TextBox 21"/>
          <p:cNvSpPr txBox="1"/>
          <p:nvPr/>
        </p:nvSpPr>
        <p:spPr>
          <a:xfrm>
            <a:off x="5359411" y="13268492"/>
            <a:ext cx="3385863" cy="646331"/>
          </a:xfrm>
          <a:prstGeom prst="rect">
            <a:avLst/>
          </a:prstGeom>
          <a:noFill/>
        </p:spPr>
        <p:txBody>
          <a:bodyPr wrap="none" rtlCol="0">
            <a:spAutoFit/>
          </a:bodyPr>
          <a:lstStyle/>
          <a:p>
            <a:r>
              <a:rPr lang="en-US" sz="3600" b="1" dirty="0" smtClean="0">
                <a:latin typeface="+mj-lt"/>
              </a:rPr>
              <a:t>Flood Product </a:t>
            </a:r>
            <a:endParaRPr lang="en-US" sz="3600" b="1" dirty="0">
              <a:latin typeface="+mj-lt"/>
            </a:endParaRPr>
          </a:p>
        </p:txBody>
      </p:sp>
      <p:sp>
        <p:nvSpPr>
          <p:cNvPr id="54" name="Rectangle 53"/>
          <p:cNvSpPr/>
          <p:nvPr/>
        </p:nvSpPr>
        <p:spPr>
          <a:xfrm>
            <a:off x="5029201" y="18455434"/>
            <a:ext cx="3914736" cy="923330"/>
          </a:xfrm>
          <a:prstGeom prst="rect">
            <a:avLst/>
          </a:prstGeom>
        </p:spPr>
        <p:txBody>
          <a:bodyPr wrap="square">
            <a:spAutoFit/>
          </a:bodyPr>
          <a:lstStyle/>
          <a:p>
            <a:pPr marL="0" lvl="1"/>
            <a:r>
              <a:rPr lang="en-US" sz="1800" b="1" dirty="0" smtClean="0"/>
              <a:t>Group 3: </a:t>
            </a:r>
            <a:r>
              <a:rPr lang="en-US" sz="1800" b="1" dirty="0"/>
              <a:t>University of Maryland Global </a:t>
            </a:r>
            <a:r>
              <a:rPr lang="en-US" sz="1800" b="1" dirty="0" smtClean="0"/>
              <a:t>Flood Monitoring </a:t>
            </a:r>
            <a:r>
              <a:rPr lang="en-US" sz="1800" b="1" dirty="0"/>
              <a:t>System P</a:t>
            </a:r>
            <a:r>
              <a:rPr lang="en-US" sz="1800" b="1" dirty="0" smtClean="0"/>
              <a:t>roducts</a:t>
            </a:r>
            <a:endParaRPr lang="en-US" sz="1800" b="1" dirty="0"/>
          </a:p>
        </p:txBody>
      </p:sp>
      <p:sp>
        <p:nvSpPr>
          <p:cNvPr id="55" name="Rectangle 54"/>
          <p:cNvSpPr/>
          <p:nvPr/>
        </p:nvSpPr>
        <p:spPr>
          <a:xfrm>
            <a:off x="5035399" y="16685242"/>
            <a:ext cx="3908538" cy="369332"/>
          </a:xfrm>
          <a:prstGeom prst="rect">
            <a:avLst/>
          </a:prstGeom>
        </p:spPr>
        <p:txBody>
          <a:bodyPr wrap="square">
            <a:spAutoFit/>
          </a:bodyPr>
          <a:lstStyle/>
          <a:p>
            <a:pPr marL="0" lvl="1"/>
            <a:r>
              <a:rPr lang="en-US" sz="1800" b="1" dirty="0" smtClean="0"/>
              <a:t>Group 2: Near Real </a:t>
            </a:r>
            <a:r>
              <a:rPr lang="en-US" sz="1800" b="1" dirty="0"/>
              <a:t>T</a:t>
            </a:r>
            <a:r>
              <a:rPr lang="en-US" sz="1800" b="1" dirty="0" smtClean="0"/>
              <a:t>ime </a:t>
            </a:r>
            <a:r>
              <a:rPr lang="en-US" sz="1800" b="1" dirty="0"/>
              <a:t>P</a:t>
            </a:r>
            <a:r>
              <a:rPr lang="en-US" sz="1800" b="1" dirty="0" smtClean="0"/>
              <a:t>roducts</a:t>
            </a:r>
            <a:endParaRPr lang="en-US" sz="1800" b="1" dirty="0"/>
          </a:p>
        </p:txBody>
      </p:sp>
      <p:sp>
        <p:nvSpPr>
          <p:cNvPr id="56" name="Rectangle 55"/>
          <p:cNvSpPr/>
          <p:nvPr/>
        </p:nvSpPr>
        <p:spPr>
          <a:xfrm>
            <a:off x="5029200" y="14834227"/>
            <a:ext cx="3974963" cy="369332"/>
          </a:xfrm>
          <a:prstGeom prst="rect">
            <a:avLst/>
          </a:prstGeom>
        </p:spPr>
        <p:txBody>
          <a:bodyPr wrap="square">
            <a:spAutoFit/>
          </a:bodyPr>
          <a:lstStyle/>
          <a:p>
            <a:pPr marL="0" lvl="1"/>
            <a:r>
              <a:rPr lang="en-US" sz="1800" b="1" dirty="0" smtClean="0"/>
              <a:t>Group 1: SAR </a:t>
            </a:r>
            <a:r>
              <a:rPr lang="en-US" sz="1800" b="1" dirty="0" smtClean="0"/>
              <a:t>Products</a:t>
            </a:r>
            <a:endParaRPr lang="en-US" sz="1800" b="1" dirty="0"/>
          </a:p>
        </p:txBody>
      </p:sp>
      <p:cxnSp>
        <p:nvCxnSpPr>
          <p:cNvPr id="61" name="Straight Connector 60"/>
          <p:cNvCxnSpPr/>
          <p:nvPr/>
        </p:nvCxnSpPr>
        <p:spPr>
          <a:xfrm flipH="1">
            <a:off x="4746626" y="15069693"/>
            <a:ext cx="28574" cy="502791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9071496" y="15030450"/>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rotWithShape="1">
          <a:blip r:embed="rId15" cstate="print">
            <a:extLst>
              <a:ext uri="{28A0092B-C50C-407E-A947-70E740481C1C}">
                <a14:useLocalDpi xmlns:a14="http://schemas.microsoft.com/office/drawing/2010/main" val="0"/>
              </a:ext>
            </a:extLst>
          </a:blip>
          <a:srcRect l="30277" t="31472" r="36913" b="26253"/>
          <a:stretch/>
        </p:blipFill>
        <p:spPr>
          <a:xfrm>
            <a:off x="5107562" y="15371092"/>
            <a:ext cx="1223537" cy="876300"/>
          </a:xfrm>
          <a:prstGeom prst="rect">
            <a:avLst/>
          </a:prstGeom>
          <a:ln>
            <a:noFill/>
          </a:ln>
          <a:effectLst>
            <a:innerShdw blurRad="63500" dist="50800" dir="2700000">
              <a:prstClr val="black">
                <a:alpha val="50000"/>
              </a:prstClr>
            </a:innerShdw>
          </a:effectLst>
        </p:spPr>
      </p:pic>
      <p:pic>
        <p:nvPicPr>
          <p:cNvPr id="58" name="Picture 57"/>
          <p:cNvPicPr>
            <a:picLocks noChangeAspect="1"/>
          </p:cNvPicPr>
          <p:nvPr/>
        </p:nvPicPr>
        <p:blipFill rotWithShape="1">
          <a:blip r:embed="rId16">
            <a:extLst>
              <a:ext uri="{28A0092B-C50C-407E-A947-70E740481C1C}">
                <a14:useLocalDpi xmlns:a14="http://schemas.microsoft.com/office/drawing/2010/main" val="0"/>
              </a:ext>
            </a:extLst>
          </a:blip>
          <a:srcRect l="21700" t="62797" r="33204" b="-1097"/>
          <a:stretch/>
        </p:blipFill>
        <p:spPr>
          <a:xfrm>
            <a:off x="6440575" y="15369411"/>
            <a:ext cx="1223537" cy="886354"/>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59" name="Picture 58"/>
          <p:cNvPicPr>
            <a:picLocks noChangeAspect="1"/>
          </p:cNvPicPr>
          <p:nvPr/>
        </p:nvPicPr>
        <p:blipFill rotWithShape="1">
          <a:blip r:embed="rId17" cstate="print">
            <a:extLst>
              <a:ext uri="{28A0092B-C50C-407E-A947-70E740481C1C}">
                <a14:useLocalDpi xmlns:a14="http://schemas.microsoft.com/office/drawing/2010/main" val="0"/>
              </a:ext>
            </a:extLst>
          </a:blip>
          <a:srcRect l="23137" t="24532" r="38225" b="18783"/>
          <a:stretch/>
        </p:blipFill>
        <p:spPr>
          <a:xfrm>
            <a:off x="7783113" y="15371092"/>
            <a:ext cx="1221050" cy="878423"/>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67" name="TextBox 66"/>
          <p:cNvSpPr txBox="1"/>
          <p:nvPr/>
        </p:nvSpPr>
        <p:spPr>
          <a:xfrm>
            <a:off x="4952964" y="16217123"/>
            <a:ext cx="1532733" cy="338554"/>
          </a:xfrm>
          <a:prstGeom prst="rect">
            <a:avLst/>
          </a:prstGeom>
          <a:noFill/>
        </p:spPr>
        <p:txBody>
          <a:bodyPr wrap="square" rtlCol="0">
            <a:spAutoFit/>
          </a:bodyPr>
          <a:lstStyle/>
          <a:p>
            <a:pPr algn="ctr"/>
            <a:r>
              <a:rPr lang="en-US" sz="1600" dirty="0" smtClean="0"/>
              <a:t>RADARSAT</a:t>
            </a:r>
            <a:endParaRPr lang="en-US" sz="1600" dirty="0"/>
          </a:p>
        </p:txBody>
      </p:sp>
      <p:sp>
        <p:nvSpPr>
          <p:cNvPr id="68" name="TextBox 67"/>
          <p:cNvSpPr txBox="1"/>
          <p:nvPr/>
        </p:nvSpPr>
        <p:spPr>
          <a:xfrm>
            <a:off x="6364264" y="16217123"/>
            <a:ext cx="1382862" cy="338554"/>
          </a:xfrm>
          <a:prstGeom prst="rect">
            <a:avLst/>
          </a:prstGeom>
          <a:noFill/>
        </p:spPr>
        <p:txBody>
          <a:bodyPr wrap="square" rtlCol="0">
            <a:spAutoFit/>
          </a:bodyPr>
          <a:lstStyle/>
          <a:p>
            <a:pPr algn="ctr"/>
            <a:r>
              <a:rPr lang="en-US" sz="1600" dirty="0" smtClean="0"/>
              <a:t>RADARSAT-2</a:t>
            </a:r>
            <a:endParaRPr lang="en-US" sz="1600" dirty="0"/>
          </a:p>
        </p:txBody>
      </p:sp>
      <p:sp>
        <p:nvSpPr>
          <p:cNvPr id="69" name="TextBox 68"/>
          <p:cNvSpPr txBox="1"/>
          <p:nvPr/>
        </p:nvSpPr>
        <p:spPr>
          <a:xfrm>
            <a:off x="7803070" y="16217123"/>
            <a:ext cx="1181136" cy="338554"/>
          </a:xfrm>
          <a:prstGeom prst="rect">
            <a:avLst/>
          </a:prstGeom>
          <a:noFill/>
        </p:spPr>
        <p:txBody>
          <a:bodyPr wrap="square" rtlCol="0">
            <a:spAutoFit/>
          </a:bodyPr>
          <a:lstStyle/>
          <a:p>
            <a:pPr algn="ctr"/>
            <a:r>
              <a:rPr lang="en-US" sz="1600" dirty="0" err="1" smtClean="0"/>
              <a:t>TerraSAR</a:t>
            </a:r>
            <a:r>
              <a:rPr lang="en-US" sz="1600" dirty="0" smtClean="0"/>
              <a:t>-X</a:t>
            </a:r>
            <a:endParaRPr lang="en-US" sz="1600" dirty="0"/>
          </a:p>
        </p:txBody>
      </p:sp>
      <p:pic>
        <p:nvPicPr>
          <p:cNvPr id="63" name="Pictur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14889" y="17263969"/>
            <a:ext cx="1327624" cy="738288"/>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64" name="Picture 6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54036" y="17263969"/>
            <a:ext cx="1400439" cy="744027"/>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70" name="TextBox 69"/>
          <p:cNvSpPr txBox="1"/>
          <p:nvPr/>
        </p:nvSpPr>
        <p:spPr>
          <a:xfrm>
            <a:off x="5114889" y="18010984"/>
            <a:ext cx="1327624" cy="338554"/>
          </a:xfrm>
          <a:prstGeom prst="rect">
            <a:avLst/>
          </a:prstGeom>
          <a:noFill/>
        </p:spPr>
        <p:txBody>
          <a:bodyPr wrap="square" rtlCol="0">
            <a:spAutoFit/>
          </a:bodyPr>
          <a:lstStyle/>
          <a:p>
            <a:pPr algn="ctr"/>
            <a:r>
              <a:rPr lang="en-US" sz="1600" dirty="0" smtClean="0"/>
              <a:t>DFO</a:t>
            </a:r>
            <a:endParaRPr lang="en-US" sz="1600" dirty="0"/>
          </a:p>
        </p:txBody>
      </p:sp>
      <p:sp>
        <p:nvSpPr>
          <p:cNvPr id="71" name="TextBox 70"/>
          <p:cNvSpPr txBox="1"/>
          <p:nvPr/>
        </p:nvSpPr>
        <p:spPr>
          <a:xfrm>
            <a:off x="6436096" y="18004164"/>
            <a:ext cx="1636318" cy="338554"/>
          </a:xfrm>
          <a:prstGeom prst="rect">
            <a:avLst/>
          </a:prstGeom>
          <a:noFill/>
        </p:spPr>
        <p:txBody>
          <a:bodyPr wrap="square" rtlCol="0">
            <a:spAutoFit/>
          </a:bodyPr>
          <a:lstStyle/>
          <a:p>
            <a:pPr algn="ctr"/>
            <a:r>
              <a:rPr lang="en-US" sz="1600" dirty="0" smtClean="0"/>
              <a:t>NRT-GFM</a:t>
            </a:r>
            <a:endParaRPr lang="en-US" sz="1600" dirty="0"/>
          </a:p>
        </p:txBody>
      </p:sp>
      <p:pic>
        <p:nvPicPr>
          <p:cNvPr id="65" name="Picture 64"/>
          <p:cNvPicPr>
            <a:picLocks noChangeAspect="1"/>
          </p:cNvPicPr>
          <p:nvPr/>
        </p:nvPicPr>
        <p:blipFill>
          <a:blip r:embed="rId20" cstate="print">
            <a:extLst>
              <a:ext uri="{BEBA8EAE-BF5A-486C-A8C5-ECC9F3942E4B}">
                <a14:imgProps xmlns:a14="http://schemas.microsoft.com/office/drawing/2010/main">
                  <a14:imgLayer r:embed="rId21">
                    <a14:imgEffect>
                      <a14:saturation sat="33000"/>
                    </a14:imgEffect>
                  </a14:imgLayer>
                </a14:imgProps>
              </a:ext>
              <a:ext uri="{28A0092B-C50C-407E-A947-70E740481C1C}">
                <a14:useLocalDpi xmlns:a14="http://schemas.microsoft.com/office/drawing/2010/main" val="0"/>
              </a:ext>
            </a:extLst>
          </a:blip>
          <a:stretch>
            <a:fillRect/>
          </a:stretch>
        </p:blipFill>
        <p:spPr>
          <a:xfrm>
            <a:off x="5112723" y="19335044"/>
            <a:ext cx="1382281" cy="728740"/>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66" name="Picture 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603850" y="19335044"/>
            <a:ext cx="1425904" cy="757379"/>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72" name="TextBox 71"/>
          <p:cNvSpPr txBox="1"/>
          <p:nvPr/>
        </p:nvSpPr>
        <p:spPr>
          <a:xfrm>
            <a:off x="5112723" y="20038595"/>
            <a:ext cx="1532733" cy="338554"/>
          </a:xfrm>
          <a:prstGeom prst="rect">
            <a:avLst/>
          </a:prstGeom>
          <a:noFill/>
        </p:spPr>
        <p:txBody>
          <a:bodyPr wrap="square" rtlCol="0">
            <a:spAutoFit/>
          </a:bodyPr>
          <a:lstStyle/>
          <a:p>
            <a:pPr algn="ctr"/>
            <a:r>
              <a:rPr lang="en-US" sz="1600" dirty="0" smtClean="0"/>
              <a:t>GFMS-FD</a:t>
            </a:r>
            <a:endParaRPr lang="en-US" sz="1600" dirty="0"/>
          </a:p>
        </p:txBody>
      </p:sp>
      <p:sp>
        <p:nvSpPr>
          <p:cNvPr id="73" name="TextBox 72"/>
          <p:cNvSpPr txBox="1"/>
          <p:nvPr/>
        </p:nvSpPr>
        <p:spPr>
          <a:xfrm>
            <a:off x="6518156" y="20035713"/>
            <a:ext cx="1532733" cy="338554"/>
          </a:xfrm>
          <a:prstGeom prst="rect">
            <a:avLst/>
          </a:prstGeom>
          <a:noFill/>
        </p:spPr>
        <p:txBody>
          <a:bodyPr wrap="square" rtlCol="0">
            <a:spAutoFit/>
          </a:bodyPr>
          <a:lstStyle/>
          <a:p>
            <a:pPr algn="ctr"/>
            <a:r>
              <a:rPr lang="en-US" sz="1600" dirty="0" smtClean="0"/>
              <a:t>GFMS-I</a:t>
            </a:r>
            <a:endParaRPr lang="en-US" sz="1600" dirty="0"/>
          </a:p>
        </p:txBody>
      </p:sp>
      <p:sp>
        <p:nvSpPr>
          <p:cNvPr id="83" name="Rectangle 82"/>
          <p:cNvSpPr/>
          <p:nvPr/>
        </p:nvSpPr>
        <p:spPr>
          <a:xfrm>
            <a:off x="4581669" y="22337896"/>
            <a:ext cx="1279911" cy="461665"/>
          </a:xfrm>
          <a:prstGeom prst="rect">
            <a:avLst/>
          </a:prstGeom>
        </p:spPr>
        <p:txBody>
          <a:bodyPr wrap="square">
            <a:spAutoFit/>
          </a:bodyPr>
          <a:lstStyle/>
          <a:p>
            <a:pPr marL="0" lvl="1"/>
            <a:r>
              <a:rPr lang="en-US" sz="2400" b="1" dirty="0" smtClean="0"/>
              <a:t>Group 1</a:t>
            </a:r>
            <a:endParaRPr lang="en-US" sz="2400" b="1" dirty="0"/>
          </a:p>
        </p:txBody>
      </p:sp>
      <p:pic>
        <p:nvPicPr>
          <p:cNvPr id="89" name="Picture 8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29872" y="22896695"/>
            <a:ext cx="2579477" cy="1825101"/>
          </a:xfrm>
          <a:prstGeom prst="rect">
            <a:avLst/>
          </a:prstGeom>
          <a:scene3d>
            <a:camera prst="orthographicFront"/>
            <a:lightRig rig="threePt" dir="t"/>
          </a:scene3d>
          <a:sp3d>
            <a:bevelT/>
          </a:sp3d>
        </p:spPr>
      </p:pic>
      <p:pic>
        <p:nvPicPr>
          <p:cNvPr id="90" name="Picture 8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48411" y="22884066"/>
            <a:ext cx="2597325" cy="1837730"/>
          </a:xfrm>
          <a:prstGeom prst="rect">
            <a:avLst/>
          </a:prstGeom>
          <a:scene3d>
            <a:camera prst="orthographicFront"/>
            <a:lightRig rig="threePt" dir="t"/>
          </a:scene3d>
          <a:sp3d>
            <a:bevelT/>
          </a:sp3d>
        </p:spPr>
      </p:pic>
      <p:pic>
        <p:nvPicPr>
          <p:cNvPr id="91" name="Picture 9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789884" y="22887717"/>
            <a:ext cx="2592164" cy="1834079"/>
          </a:xfrm>
          <a:prstGeom prst="rect">
            <a:avLst/>
          </a:prstGeom>
          <a:scene3d>
            <a:camera prst="orthographicFront"/>
            <a:lightRig rig="threePt" dir="t"/>
          </a:scene3d>
          <a:sp3d>
            <a:bevelT/>
          </a:sp3d>
        </p:spPr>
      </p:pic>
      <p:sp>
        <p:nvSpPr>
          <p:cNvPr id="92" name="Rectangle 91"/>
          <p:cNvSpPr/>
          <p:nvPr/>
        </p:nvSpPr>
        <p:spPr>
          <a:xfrm>
            <a:off x="4591633" y="25180122"/>
            <a:ext cx="1259983" cy="461665"/>
          </a:xfrm>
          <a:prstGeom prst="rect">
            <a:avLst/>
          </a:prstGeom>
        </p:spPr>
        <p:txBody>
          <a:bodyPr wrap="square">
            <a:spAutoFit/>
          </a:bodyPr>
          <a:lstStyle/>
          <a:p>
            <a:pPr marL="0" lvl="1"/>
            <a:r>
              <a:rPr lang="en-US" sz="2400" b="1" dirty="0" smtClean="0"/>
              <a:t>Group 2</a:t>
            </a:r>
            <a:endParaRPr lang="en-US" sz="2400" b="1" dirty="0"/>
          </a:p>
        </p:txBody>
      </p:sp>
      <p:pic>
        <p:nvPicPr>
          <p:cNvPr id="93" name="Picture 9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48127" y="25803009"/>
            <a:ext cx="2578608" cy="1823340"/>
          </a:xfrm>
          <a:prstGeom prst="rect">
            <a:avLst/>
          </a:prstGeom>
          <a:scene3d>
            <a:camera prst="orthographicFront"/>
            <a:lightRig rig="threePt" dir="t"/>
          </a:scene3d>
          <a:sp3d>
            <a:bevelT/>
          </a:sp3d>
        </p:spPr>
      </p:pic>
      <p:pic>
        <p:nvPicPr>
          <p:cNvPr id="94" name="Picture 9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66666" y="25803009"/>
            <a:ext cx="2578608" cy="1824487"/>
          </a:xfrm>
          <a:prstGeom prst="rect">
            <a:avLst/>
          </a:prstGeom>
          <a:scene3d>
            <a:camera prst="orthographicFront"/>
            <a:lightRig rig="threePt" dir="t"/>
          </a:scene3d>
          <a:sp3d>
            <a:bevelT/>
          </a:sp3d>
        </p:spPr>
      </p:pic>
      <p:sp>
        <p:nvSpPr>
          <p:cNvPr id="95" name="Rectangle 94"/>
          <p:cNvSpPr/>
          <p:nvPr/>
        </p:nvSpPr>
        <p:spPr>
          <a:xfrm>
            <a:off x="4483866" y="28132881"/>
            <a:ext cx="1475517" cy="461665"/>
          </a:xfrm>
          <a:prstGeom prst="rect">
            <a:avLst/>
          </a:prstGeom>
        </p:spPr>
        <p:txBody>
          <a:bodyPr wrap="square">
            <a:spAutoFit/>
          </a:bodyPr>
          <a:lstStyle/>
          <a:p>
            <a:pPr marL="0" lvl="1"/>
            <a:r>
              <a:rPr lang="en-US" sz="2400" b="1" dirty="0" smtClean="0"/>
              <a:t>Group 3</a:t>
            </a:r>
            <a:endParaRPr lang="en-US" sz="2400" b="1" dirty="0"/>
          </a:p>
        </p:txBody>
      </p:sp>
      <p:pic>
        <p:nvPicPr>
          <p:cNvPr id="96" name="Picture 9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48127" y="28852019"/>
            <a:ext cx="2578608" cy="1824487"/>
          </a:xfrm>
          <a:prstGeom prst="rect">
            <a:avLst/>
          </a:prstGeom>
          <a:scene3d>
            <a:camera prst="orthographicFront"/>
            <a:lightRig rig="threePt" dir="t"/>
          </a:scene3d>
          <a:sp3d>
            <a:bevelT/>
          </a:sp3d>
        </p:spPr>
      </p:pic>
      <p:pic>
        <p:nvPicPr>
          <p:cNvPr id="97" name="Picture 9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66666" y="28852019"/>
            <a:ext cx="2578608" cy="1824485"/>
          </a:xfrm>
          <a:prstGeom prst="rect">
            <a:avLst/>
          </a:prstGeom>
          <a:scene3d>
            <a:camera prst="orthographicFront"/>
            <a:lightRig rig="threePt" dir="t"/>
          </a:scene3d>
          <a:sp3d>
            <a:bevelT/>
          </a:sp3d>
        </p:spPr>
      </p:pic>
      <p:sp>
        <p:nvSpPr>
          <p:cNvPr id="98" name="TextBox 97"/>
          <p:cNvSpPr txBox="1"/>
          <p:nvPr/>
        </p:nvSpPr>
        <p:spPr>
          <a:xfrm>
            <a:off x="1653244" y="24724167"/>
            <a:ext cx="1532733" cy="338554"/>
          </a:xfrm>
          <a:prstGeom prst="rect">
            <a:avLst/>
          </a:prstGeom>
          <a:noFill/>
        </p:spPr>
        <p:txBody>
          <a:bodyPr wrap="square" rtlCol="0">
            <a:spAutoFit/>
          </a:bodyPr>
          <a:lstStyle/>
          <a:p>
            <a:pPr algn="ctr"/>
            <a:r>
              <a:rPr lang="en-US" sz="1600" dirty="0" smtClean="0"/>
              <a:t>RADARSAT</a:t>
            </a:r>
            <a:endParaRPr lang="en-US" sz="1600" dirty="0"/>
          </a:p>
        </p:txBody>
      </p:sp>
      <p:sp>
        <p:nvSpPr>
          <p:cNvPr id="99" name="TextBox 98"/>
          <p:cNvSpPr txBox="1"/>
          <p:nvPr/>
        </p:nvSpPr>
        <p:spPr>
          <a:xfrm>
            <a:off x="4558185" y="24724167"/>
            <a:ext cx="1382862" cy="338554"/>
          </a:xfrm>
          <a:prstGeom prst="rect">
            <a:avLst/>
          </a:prstGeom>
          <a:noFill/>
        </p:spPr>
        <p:txBody>
          <a:bodyPr wrap="square" rtlCol="0">
            <a:spAutoFit/>
          </a:bodyPr>
          <a:lstStyle/>
          <a:p>
            <a:pPr algn="ctr"/>
            <a:r>
              <a:rPr lang="en-US" sz="1600" dirty="0" smtClean="0"/>
              <a:t>RADARSAT-2</a:t>
            </a:r>
            <a:endParaRPr lang="en-US" sz="1600" dirty="0"/>
          </a:p>
        </p:txBody>
      </p:sp>
      <p:sp>
        <p:nvSpPr>
          <p:cNvPr id="100" name="TextBox 99"/>
          <p:cNvSpPr txBox="1"/>
          <p:nvPr/>
        </p:nvSpPr>
        <p:spPr>
          <a:xfrm>
            <a:off x="7495398" y="24724167"/>
            <a:ext cx="1181136" cy="338554"/>
          </a:xfrm>
          <a:prstGeom prst="rect">
            <a:avLst/>
          </a:prstGeom>
          <a:noFill/>
        </p:spPr>
        <p:txBody>
          <a:bodyPr wrap="square" rtlCol="0">
            <a:spAutoFit/>
          </a:bodyPr>
          <a:lstStyle/>
          <a:p>
            <a:pPr algn="ctr"/>
            <a:r>
              <a:rPr lang="en-US" sz="1600" dirty="0" err="1" smtClean="0"/>
              <a:t>TerraSAR</a:t>
            </a:r>
            <a:r>
              <a:rPr lang="en-US" sz="1600" dirty="0" smtClean="0"/>
              <a:t>-X</a:t>
            </a:r>
            <a:endParaRPr lang="en-US" sz="1600" dirty="0"/>
          </a:p>
        </p:txBody>
      </p:sp>
      <p:sp>
        <p:nvSpPr>
          <p:cNvPr id="101" name="TextBox 100"/>
          <p:cNvSpPr txBox="1"/>
          <p:nvPr/>
        </p:nvSpPr>
        <p:spPr>
          <a:xfrm>
            <a:off x="2930385" y="27637054"/>
            <a:ext cx="1327624" cy="338554"/>
          </a:xfrm>
          <a:prstGeom prst="rect">
            <a:avLst/>
          </a:prstGeom>
          <a:noFill/>
        </p:spPr>
        <p:txBody>
          <a:bodyPr wrap="square" rtlCol="0">
            <a:spAutoFit/>
          </a:bodyPr>
          <a:lstStyle/>
          <a:p>
            <a:pPr algn="ctr"/>
            <a:r>
              <a:rPr lang="en-US" sz="1600" dirty="0" smtClean="0"/>
              <a:t>DFO</a:t>
            </a:r>
            <a:endParaRPr lang="en-US" sz="1600" dirty="0"/>
          </a:p>
        </p:txBody>
      </p:sp>
      <p:sp>
        <p:nvSpPr>
          <p:cNvPr id="102" name="TextBox 101"/>
          <p:cNvSpPr txBox="1"/>
          <p:nvPr/>
        </p:nvSpPr>
        <p:spPr>
          <a:xfrm>
            <a:off x="5842695" y="27660030"/>
            <a:ext cx="1636318" cy="338554"/>
          </a:xfrm>
          <a:prstGeom prst="rect">
            <a:avLst/>
          </a:prstGeom>
          <a:noFill/>
        </p:spPr>
        <p:txBody>
          <a:bodyPr wrap="square" rtlCol="0">
            <a:spAutoFit/>
          </a:bodyPr>
          <a:lstStyle/>
          <a:p>
            <a:pPr algn="ctr"/>
            <a:r>
              <a:rPr lang="en-US" sz="1600" dirty="0" smtClean="0"/>
              <a:t>NRT-GFM</a:t>
            </a:r>
            <a:endParaRPr lang="en-US" sz="1600" dirty="0"/>
          </a:p>
        </p:txBody>
      </p:sp>
      <p:sp>
        <p:nvSpPr>
          <p:cNvPr id="103" name="TextBox 102"/>
          <p:cNvSpPr txBox="1"/>
          <p:nvPr/>
        </p:nvSpPr>
        <p:spPr>
          <a:xfrm>
            <a:off x="2827830" y="30702589"/>
            <a:ext cx="1532733" cy="338554"/>
          </a:xfrm>
          <a:prstGeom prst="rect">
            <a:avLst/>
          </a:prstGeom>
          <a:noFill/>
        </p:spPr>
        <p:txBody>
          <a:bodyPr wrap="square" rtlCol="0">
            <a:spAutoFit/>
          </a:bodyPr>
          <a:lstStyle/>
          <a:p>
            <a:pPr algn="ctr"/>
            <a:r>
              <a:rPr lang="en-US" sz="1600" dirty="0" smtClean="0"/>
              <a:t>GFMS-FD</a:t>
            </a:r>
            <a:endParaRPr lang="en-US" sz="1600" dirty="0"/>
          </a:p>
        </p:txBody>
      </p:sp>
      <p:sp>
        <p:nvSpPr>
          <p:cNvPr id="104" name="TextBox 103"/>
          <p:cNvSpPr txBox="1"/>
          <p:nvPr/>
        </p:nvSpPr>
        <p:spPr>
          <a:xfrm>
            <a:off x="5666777" y="30695220"/>
            <a:ext cx="1532733" cy="338554"/>
          </a:xfrm>
          <a:prstGeom prst="rect">
            <a:avLst/>
          </a:prstGeom>
          <a:noFill/>
        </p:spPr>
        <p:txBody>
          <a:bodyPr wrap="square" rtlCol="0">
            <a:spAutoFit/>
          </a:bodyPr>
          <a:lstStyle/>
          <a:p>
            <a:pPr algn="ctr"/>
            <a:r>
              <a:rPr lang="en-US" sz="1600" dirty="0" smtClean="0"/>
              <a:t>GFMS-I</a:t>
            </a:r>
            <a:endParaRPr lang="en-US" sz="1600" dirty="0"/>
          </a:p>
        </p:txBody>
      </p:sp>
      <p:sp>
        <p:nvSpPr>
          <p:cNvPr id="116" name="TextBox 115"/>
          <p:cNvSpPr txBox="1"/>
          <p:nvPr/>
        </p:nvSpPr>
        <p:spPr>
          <a:xfrm>
            <a:off x="1711258" y="21546016"/>
            <a:ext cx="6978192" cy="646331"/>
          </a:xfrm>
          <a:prstGeom prst="rect">
            <a:avLst/>
          </a:prstGeom>
          <a:noFill/>
        </p:spPr>
        <p:txBody>
          <a:bodyPr wrap="none" rtlCol="0">
            <a:spAutoFit/>
          </a:bodyPr>
          <a:lstStyle/>
          <a:p>
            <a:r>
              <a:rPr lang="en-US" sz="3600" b="1" dirty="0" smtClean="0">
                <a:latin typeface="+mj-lt"/>
              </a:rPr>
              <a:t>Flood Product Spatial Analysis </a:t>
            </a:r>
            <a:endParaRPr lang="en-US" sz="3600" b="1" dirty="0">
              <a:latin typeface="+mj-lt"/>
            </a:endParaRPr>
          </a:p>
        </p:txBody>
      </p:sp>
      <p:sp>
        <p:nvSpPr>
          <p:cNvPr id="120" name="TextBox 119"/>
          <p:cNvSpPr txBox="1"/>
          <p:nvPr/>
        </p:nvSpPr>
        <p:spPr>
          <a:xfrm>
            <a:off x="18166039" y="13268492"/>
            <a:ext cx="4927952" cy="646331"/>
          </a:xfrm>
          <a:prstGeom prst="rect">
            <a:avLst/>
          </a:prstGeom>
          <a:noFill/>
        </p:spPr>
        <p:txBody>
          <a:bodyPr wrap="none" rtlCol="0">
            <a:spAutoFit/>
          </a:bodyPr>
          <a:lstStyle/>
          <a:p>
            <a:r>
              <a:rPr lang="en-US" sz="3600" b="1" dirty="0" smtClean="0">
                <a:latin typeface="+mj-lt"/>
              </a:rPr>
              <a:t>Soil Moisture Product </a:t>
            </a:r>
            <a:endParaRPr lang="en-US" sz="3600" b="1" dirty="0">
              <a:latin typeface="+mj-lt"/>
            </a:endParaRPr>
          </a:p>
        </p:txBody>
      </p:sp>
      <p:graphicFrame>
        <p:nvGraphicFramePr>
          <p:cNvPr id="121" name="Diagram 120"/>
          <p:cNvGraphicFramePr/>
          <p:nvPr>
            <p:extLst>
              <p:ext uri="{D42A27DB-BD31-4B8C-83A1-F6EECF244321}">
                <p14:modId xmlns:p14="http://schemas.microsoft.com/office/powerpoint/2010/main" val="3660442303"/>
              </p:ext>
            </p:extLst>
          </p:nvPr>
        </p:nvGraphicFramePr>
        <p:xfrm>
          <a:off x="9251459" y="15010741"/>
          <a:ext cx="3486641" cy="5081681"/>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122" name="TextBox 121"/>
          <p:cNvSpPr txBox="1"/>
          <p:nvPr/>
        </p:nvSpPr>
        <p:spPr>
          <a:xfrm>
            <a:off x="10360701" y="21088816"/>
            <a:ext cx="6748738" cy="1200329"/>
          </a:xfrm>
          <a:prstGeom prst="rect">
            <a:avLst/>
          </a:prstGeom>
          <a:noFill/>
        </p:spPr>
        <p:txBody>
          <a:bodyPr wrap="none" rtlCol="0">
            <a:spAutoFit/>
          </a:bodyPr>
          <a:lstStyle/>
          <a:p>
            <a:r>
              <a:rPr lang="en-US" sz="3600" b="1" dirty="0" smtClean="0">
                <a:latin typeface="+mj-lt"/>
              </a:rPr>
              <a:t>Soil Moisture Product Analysis</a:t>
            </a:r>
          </a:p>
          <a:p>
            <a:endParaRPr lang="en-US" sz="3600" b="1" dirty="0">
              <a:latin typeface="+mj-lt"/>
            </a:endParaRPr>
          </a:p>
        </p:txBody>
      </p:sp>
      <p:pic>
        <p:nvPicPr>
          <p:cNvPr id="123" name="Picture 12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315366" y="16528761"/>
            <a:ext cx="850157" cy="601195"/>
          </a:xfrm>
          <a:prstGeom prst="rect">
            <a:avLst/>
          </a:prstGeom>
          <a:effectLst>
            <a:glow rad="63500">
              <a:schemeClr val="accent1">
                <a:satMod val="175000"/>
                <a:alpha val="40000"/>
              </a:schemeClr>
            </a:glow>
          </a:effectLst>
        </p:spPr>
      </p:pic>
      <p:pic>
        <p:nvPicPr>
          <p:cNvPr id="124" name="Picture 123"/>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315366" y="15271365"/>
            <a:ext cx="853423" cy="603504"/>
          </a:xfrm>
          <a:prstGeom prst="rect">
            <a:avLst/>
          </a:prstGeom>
          <a:effectLst>
            <a:glow rad="63500">
              <a:schemeClr val="accent1">
                <a:satMod val="175000"/>
                <a:alpha val="40000"/>
              </a:schemeClr>
            </a:glow>
          </a:effectLst>
        </p:spPr>
      </p:pic>
      <p:pic>
        <p:nvPicPr>
          <p:cNvPr id="126" name="Picture 125"/>
          <p:cNvPicPr>
            <a:picLocks/>
          </p:cNvPicPr>
          <p:nvPr/>
        </p:nvPicPr>
        <p:blipFill rotWithShape="1">
          <a:blip r:embed="rId37" cstate="print">
            <a:extLst>
              <a:ext uri="{28A0092B-C50C-407E-A947-70E740481C1C}">
                <a14:useLocalDpi xmlns:a14="http://schemas.microsoft.com/office/drawing/2010/main" val="0"/>
              </a:ext>
            </a:extLst>
          </a:blip>
          <a:srcRect l="14261" r="5028"/>
          <a:stretch/>
        </p:blipFill>
        <p:spPr>
          <a:xfrm>
            <a:off x="9310419" y="17781726"/>
            <a:ext cx="850392" cy="603504"/>
          </a:xfrm>
          <a:prstGeom prst="rect">
            <a:avLst/>
          </a:prstGeom>
          <a:ln>
            <a:solidFill>
              <a:schemeClr val="tx2"/>
            </a:solidFill>
          </a:ln>
          <a:effectLst>
            <a:glow rad="63500">
              <a:schemeClr val="accent1">
                <a:satMod val="175000"/>
                <a:alpha val="40000"/>
              </a:schemeClr>
            </a:glow>
          </a:effectLst>
        </p:spPr>
      </p:pic>
      <p:pic>
        <p:nvPicPr>
          <p:cNvPr id="127" name="Picture 12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315365" y="18968771"/>
            <a:ext cx="853423" cy="603504"/>
          </a:xfrm>
          <a:prstGeom prst="rect">
            <a:avLst/>
          </a:prstGeom>
          <a:effectLst>
            <a:glow rad="63500">
              <a:schemeClr val="accent1">
                <a:satMod val="175000"/>
                <a:alpha val="40000"/>
              </a:schemeClr>
            </a:glow>
          </a:effectLst>
        </p:spPr>
      </p:pic>
      <p:grpSp>
        <p:nvGrpSpPr>
          <p:cNvPr id="19" name="Group 18"/>
          <p:cNvGrpSpPr/>
          <p:nvPr/>
        </p:nvGrpSpPr>
        <p:grpSpPr>
          <a:xfrm>
            <a:off x="13967873" y="14946543"/>
            <a:ext cx="1263597" cy="2249455"/>
            <a:chOff x="6331048" y="372534"/>
            <a:chExt cx="2101752" cy="4474434"/>
          </a:xfrm>
        </p:grpSpPr>
        <p:pic>
          <p:nvPicPr>
            <p:cNvPr id="108" name="Picture 107" descr="Screen Shot 2015-07-02 at 4.57.39 PM.png"/>
            <p:cNvPicPr>
              <a:picLocks noChangeAspect="1"/>
            </p:cNvPicPr>
            <p:nvPr/>
          </p:nvPicPr>
          <p:blipFill>
            <a:blip r:embed="rId39"/>
            <a:stretch>
              <a:fillRect/>
            </a:stretch>
          </p:blipFill>
          <p:spPr>
            <a:xfrm>
              <a:off x="6331048" y="372534"/>
              <a:ext cx="2101752" cy="4474434"/>
            </a:xfrm>
            <a:prstGeom prst="rect">
              <a:avLst/>
            </a:prstGeom>
            <a:ln>
              <a:solidFill>
                <a:schemeClr val="accent1"/>
              </a:solidFill>
            </a:ln>
          </p:spPr>
        </p:pic>
        <p:pic>
          <p:nvPicPr>
            <p:cNvPr id="109" name="Picture 108" descr="Screen Shot 2015-07-02 at 5.01.27 PM.png"/>
            <p:cNvPicPr>
              <a:picLocks noChangeAspect="1"/>
            </p:cNvPicPr>
            <p:nvPr/>
          </p:nvPicPr>
          <p:blipFill>
            <a:blip r:embed="rId40"/>
            <a:stretch>
              <a:fillRect/>
            </a:stretch>
          </p:blipFill>
          <p:spPr>
            <a:xfrm>
              <a:off x="7594125" y="391021"/>
              <a:ext cx="838675" cy="520557"/>
            </a:xfrm>
            <a:prstGeom prst="rect">
              <a:avLst/>
            </a:prstGeom>
            <a:ln>
              <a:solidFill>
                <a:schemeClr val="accent1"/>
              </a:solidFill>
            </a:ln>
          </p:spPr>
        </p:pic>
      </p:grpSp>
      <p:pic>
        <p:nvPicPr>
          <p:cNvPr id="41" name="Picture 40"/>
          <p:cNvPicPr>
            <a:picLocks noChangeAspect="1"/>
          </p:cNvPicPr>
          <p:nvPr/>
        </p:nvPicPr>
        <p:blipFill>
          <a:blip r:embed="rId41"/>
          <a:stretch>
            <a:fillRect/>
          </a:stretch>
        </p:blipFill>
        <p:spPr>
          <a:xfrm>
            <a:off x="24395789" y="24813891"/>
            <a:ext cx="2269716" cy="914400"/>
          </a:xfrm>
          <a:prstGeom prst="rect">
            <a:avLst/>
          </a:prstGeom>
        </p:spPr>
      </p:pic>
      <p:pic>
        <p:nvPicPr>
          <p:cNvPr id="21" name="Picture 20"/>
          <p:cNvPicPr>
            <a:picLocks noChangeAspect="1"/>
          </p:cNvPicPr>
          <p:nvPr/>
        </p:nvPicPr>
        <p:blipFill rotWithShape="1">
          <a:blip r:embed="rId42" cstate="print">
            <a:extLst>
              <a:ext uri="{28A0092B-C50C-407E-A947-70E740481C1C}">
                <a14:useLocalDpi xmlns:a14="http://schemas.microsoft.com/office/drawing/2010/main" val="0"/>
              </a:ext>
            </a:extLst>
          </a:blip>
          <a:srcRect b="9937"/>
          <a:stretch/>
        </p:blipFill>
        <p:spPr>
          <a:xfrm>
            <a:off x="3327777" y="32768601"/>
            <a:ext cx="3034290" cy="2048932"/>
          </a:xfrm>
          <a:prstGeom prst="rect">
            <a:avLst/>
          </a:prstGeom>
        </p:spPr>
      </p:pic>
      <p:graphicFrame>
        <p:nvGraphicFramePr>
          <p:cNvPr id="117" name="Diagram 116"/>
          <p:cNvGraphicFramePr/>
          <p:nvPr>
            <p:extLst>
              <p:ext uri="{D42A27DB-BD31-4B8C-83A1-F6EECF244321}">
                <p14:modId xmlns:p14="http://schemas.microsoft.com/office/powerpoint/2010/main" val="2516430573"/>
              </p:ext>
            </p:extLst>
          </p:nvPr>
        </p:nvGraphicFramePr>
        <p:xfrm>
          <a:off x="13831462" y="14001170"/>
          <a:ext cx="12653181" cy="656801"/>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pic>
        <p:nvPicPr>
          <p:cNvPr id="60" name="Picture 59"/>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6249702" y="14946543"/>
            <a:ext cx="1263597" cy="2242351"/>
          </a:xfrm>
          <a:prstGeom prst="rect">
            <a:avLst/>
          </a:prstGeom>
          <a:ln>
            <a:solidFill>
              <a:schemeClr val="accent1"/>
            </a:solidFill>
          </a:ln>
        </p:spPr>
      </p:pic>
      <p:pic>
        <p:nvPicPr>
          <p:cNvPr id="76" name="Picture 75"/>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3967873" y="17714571"/>
            <a:ext cx="1263596" cy="2215529"/>
          </a:xfrm>
          <a:prstGeom prst="rect">
            <a:avLst/>
          </a:prstGeom>
          <a:ln>
            <a:solidFill>
              <a:schemeClr val="accent1"/>
            </a:solidFill>
          </a:ln>
        </p:spPr>
      </p:pic>
      <p:sp>
        <p:nvSpPr>
          <p:cNvPr id="118" name="TextBox 117"/>
          <p:cNvSpPr txBox="1"/>
          <p:nvPr/>
        </p:nvSpPr>
        <p:spPr>
          <a:xfrm>
            <a:off x="13816597" y="17204603"/>
            <a:ext cx="1499318" cy="338554"/>
          </a:xfrm>
          <a:prstGeom prst="rect">
            <a:avLst/>
          </a:prstGeom>
          <a:noFill/>
        </p:spPr>
        <p:txBody>
          <a:bodyPr wrap="square" rtlCol="0">
            <a:spAutoFit/>
          </a:bodyPr>
          <a:lstStyle/>
          <a:p>
            <a:pPr algn="ctr"/>
            <a:r>
              <a:rPr lang="en-US" sz="1600" dirty="0" smtClean="0"/>
              <a:t>Soil Water Index</a:t>
            </a:r>
            <a:endParaRPr lang="en-US" sz="1600" dirty="0"/>
          </a:p>
        </p:txBody>
      </p:sp>
      <p:sp>
        <p:nvSpPr>
          <p:cNvPr id="119" name="TextBox 118"/>
          <p:cNvSpPr txBox="1"/>
          <p:nvPr/>
        </p:nvSpPr>
        <p:spPr>
          <a:xfrm>
            <a:off x="16126551" y="17204603"/>
            <a:ext cx="1499318" cy="338554"/>
          </a:xfrm>
          <a:prstGeom prst="rect">
            <a:avLst/>
          </a:prstGeom>
          <a:noFill/>
        </p:spPr>
        <p:txBody>
          <a:bodyPr wrap="square" rtlCol="0">
            <a:spAutoFit/>
          </a:bodyPr>
          <a:lstStyle/>
          <a:p>
            <a:pPr algn="ctr"/>
            <a:r>
              <a:rPr lang="en-US" sz="1600" dirty="0" smtClean="0"/>
              <a:t>CMORPH</a:t>
            </a:r>
            <a:endParaRPr lang="en-US" sz="1600" dirty="0"/>
          </a:p>
        </p:txBody>
      </p:sp>
      <p:sp>
        <p:nvSpPr>
          <p:cNvPr id="128" name="TextBox 127"/>
          <p:cNvSpPr txBox="1"/>
          <p:nvPr/>
        </p:nvSpPr>
        <p:spPr>
          <a:xfrm>
            <a:off x="13773150" y="19939238"/>
            <a:ext cx="1499318" cy="338554"/>
          </a:xfrm>
          <a:prstGeom prst="rect">
            <a:avLst/>
          </a:prstGeom>
          <a:noFill/>
        </p:spPr>
        <p:txBody>
          <a:bodyPr wrap="square" rtlCol="0">
            <a:spAutoFit/>
          </a:bodyPr>
          <a:lstStyle/>
          <a:p>
            <a:pPr algn="ctr"/>
            <a:r>
              <a:rPr lang="en-US" sz="1600" dirty="0" smtClean="0"/>
              <a:t>TRMM</a:t>
            </a:r>
          </a:p>
        </p:txBody>
      </p:sp>
      <p:sp>
        <p:nvSpPr>
          <p:cNvPr id="88" name="Down Arrow 87"/>
          <p:cNvSpPr/>
          <p:nvPr/>
        </p:nvSpPr>
        <p:spPr>
          <a:xfrm>
            <a:off x="20860304" y="16142812"/>
            <a:ext cx="450296" cy="39258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9761234" y="14973619"/>
            <a:ext cx="2438366" cy="1015663"/>
          </a:xfrm>
          <a:prstGeom prst="rect">
            <a:avLst/>
          </a:prstGeom>
          <a:noFill/>
        </p:spPr>
        <p:txBody>
          <a:bodyPr wrap="square" rtlCol="0">
            <a:spAutoFit/>
          </a:bodyPr>
          <a:lstStyle/>
          <a:p>
            <a:pPr algn="ctr"/>
            <a:r>
              <a:rPr lang="en-US" sz="2000" dirty="0" smtClean="0"/>
              <a:t>Iso Cluster Unsupervised Classification</a:t>
            </a:r>
            <a:endParaRPr lang="en-US" sz="2000" dirty="0"/>
          </a:p>
        </p:txBody>
      </p:sp>
      <p:sp>
        <p:nvSpPr>
          <p:cNvPr id="133" name="TextBox 132"/>
          <p:cNvSpPr txBox="1"/>
          <p:nvPr/>
        </p:nvSpPr>
        <p:spPr>
          <a:xfrm>
            <a:off x="19781398" y="16484600"/>
            <a:ext cx="2265802" cy="1323439"/>
          </a:xfrm>
          <a:prstGeom prst="rect">
            <a:avLst/>
          </a:prstGeom>
          <a:noFill/>
        </p:spPr>
        <p:txBody>
          <a:bodyPr wrap="square" rtlCol="0">
            <a:spAutoFit/>
          </a:bodyPr>
          <a:lstStyle/>
          <a:p>
            <a:pPr algn="ctr"/>
            <a:r>
              <a:rPr lang="en-US" sz="2000" dirty="0" smtClean="0"/>
              <a:t>Indicates clusters of </a:t>
            </a:r>
            <a:r>
              <a:rPr lang="en-US" sz="2000" dirty="0" smtClean="0"/>
              <a:t>similar </a:t>
            </a:r>
            <a:r>
              <a:rPr lang="en-US" sz="2000" dirty="0" smtClean="0"/>
              <a:t>soil moisture </a:t>
            </a:r>
            <a:r>
              <a:rPr lang="en-US" sz="2000" dirty="0" smtClean="0"/>
              <a:t>characteristics</a:t>
            </a:r>
            <a:endParaRPr lang="en-US" sz="2000" dirty="0" smtClean="0"/>
          </a:p>
          <a:p>
            <a:pPr algn="ctr"/>
            <a:endParaRPr lang="en-US" sz="2000" dirty="0" smtClean="0"/>
          </a:p>
        </p:txBody>
      </p:sp>
      <p:cxnSp>
        <p:nvCxnSpPr>
          <p:cNvPr id="134" name="Straight Connector 133"/>
          <p:cNvCxnSpPr/>
          <p:nvPr/>
        </p:nvCxnSpPr>
        <p:spPr>
          <a:xfrm flipH="1">
            <a:off x="17782748" y="15019352"/>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2163260" y="15027618"/>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136" name="Picture 13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2409316" y="14946543"/>
            <a:ext cx="1765638" cy="2042118"/>
          </a:xfrm>
          <a:prstGeom prst="rect">
            <a:avLst/>
          </a:prstGeom>
          <a:ln w="12700" cmpd="sng">
            <a:solidFill>
              <a:schemeClr val="accent1"/>
            </a:solidFill>
          </a:ln>
        </p:spPr>
      </p:pic>
      <p:pic>
        <p:nvPicPr>
          <p:cNvPr id="137" name="Picture 136"/>
          <p:cNvPicPr>
            <a:picLocks noChangeAspect="1"/>
          </p:cNvPicPr>
          <p:nvPr/>
        </p:nvPicPr>
        <p:blipFill rotWithShape="1">
          <a:blip r:embed="rId51" cstate="print">
            <a:extLst>
              <a:ext uri="{28A0092B-C50C-407E-A947-70E740481C1C}">
                <a14:useLocalDpi xmlns:a14="http://schemas.microsoft.com/office/drawing/2010/main" val="0"/>
              </a:ext>
            </a:extLst>
          </a:blip>
          <a:srcRect r="8246"/>
          <a:stretch/>
        </p:blipFill>
        <p:spPr>
          <a:xfrm>
            <a:off x="24536520" y="14946543"/>
            <a:ext cx="1719931" cy="2040812"/>
          </a:xfrm>
          <a:prstGeom prst="rect">
            <a:avLst/>
          </a:prstGeom>
          <a:ln w="19050" cmpd="sng">
            <a:solidFill>
              <a:schemeClr val="accent1"/>
            </a:solidFill>
          </a:ln>
        </p:spPr>
      </p:pic>
      <p:pic>
        <p:nvPicPr>
          <p:cNvPr id="139" name="Picture 138"/>
          <p:cNvPicPr>
            <a:picLocks noChangeAspect="1"/>
          </p:cNvPicPr>
          <p:nvPr/>
        </p:nvPicPr>
        <p:blipFill rotWithShape="1">
          <a:blip r:embed="rId52" cstate="print">
            <a:extLst>
              <a:ext uri="{28A0092B-C50C-407E-A947-70E740481C1C}">
                <a14:useLocalDpi xmlns:a14="http://schemas.microsoft.com/office/drawing/2010/main" val="0"/>
              </a:ext>
            </a:extLst>
          </a:blip>
          <a:srcRect r="6669"/>
          <a:stretch/>
        </p:blipFill>
        <p:spPr>
          <a:xfrm>
            <a:off x="22416724" y="17702392"/>
            <a:ext cx="1758230" cy="2089843"/>
          </a:xfrm>
          <a:prstGeom prst="rect">
            <a:avLst/>
          </a:prstGeom>
          <a:ln>
            <a:solidFill>
              <a:schemeClr val="accent1"/>
            </a:solidFill>
          </a:ln>
        </p:spPr>
      </p:pic>
      <p:sp>
        <p:nvSpPr>
          <p:cNvPr id="140" name="TextBox 139"/>
          <p:cNvSpPr txBox="1"/>
          <p:nvPr/>
        </p:nvSpPr>
        <p:spPr>
          <a:xfrm>
            <a:off x="22542476" y="17020553"/>
            <a:ext cx="1499318" cy="338554"/>
          </a:xfrm>
          <a:prstGeom prst="rect">
            <a:avLst/>
          </a:prstGeom>
          <a:noFill/>
        </p:spPr>
        <p:txBody>
          <a:bodyPr wrap="square" rtlCol="0">
            <a:spAutoFit/>
          </a:bodyPr>
          <a:lstStyle/>
          <a:p>
            <a:pPr algn="ctr"/>
            <a:r>
              <a:rPr lang="en-US" sz="1600" dirty="0" smtClean="0"/>
              <a:t>Soil Water Index</a:t>
            </a:r>
            <a:endParaRPr lang="en-US" sz="1600" dirty="0"/>
          </a:p>
        </p:txBody>
      </p:sp>
      <p:sp>
        <p:nvSpPr>
          <p:cNvPr id="141" name="TextBox 140"/>
          <p:cNvSpPr txBox="1"/>
          <p:nvPr/>
        </p:nvSpPr>
        <p:spPr>
          <a:xfrm>
            <a:off x="24646826" y="17020553"/>
            <a:ext cx="1499318" cy="338554"/>
          </a:xfrm>
          <a:prstGeom prst="rect">
            <a:avLst/>
          </a:prstGeom>
          <a:noFill/>
        </p:spPr>
        <p:txBody>
          <a:bodyPr wrap="square" rtlCol="0">
            <a:spAutoFit/>
          </a:bodyPr>
          <a:lstStyle/>
          <a:p>
            <a:pPr algn="ctr"/>
            <a:r>
              <a:rPr lang="en-US" sz="1600" dirty="0" smtClean="0"/>
              <a:t>CMORPH</a:t>
            </a:r>
            <a:endParaRPr lang="en-US" sz="1600" dirty="0"/>
          </a:p>
        </p:txBody>
      </p:sp>
      <p:sp>
        <p:nvSpPr>
          <p:cNvPr id="143" name="TextBox 142"/>
          <p:cNvSpPr txBox="1"/>
          <p:nvPr/>
        </p:nvSpPr>
        <p:spPr>
          <a:xfrm>
            <a:off x="22546180" y="19800832"/>
            <a:ext cx="1499318" cy="338554"/>
          </a:xfrm>
          <a:prstGeom prst="rect">
            <a:avLst/>
          </a:prstGeom>
          <a:noFill/>
        </p:spPr>
        <p:txBody>
          <a:bodyPr wrap="square" rtlCol="0">
            <a:spAutoFit/>
          </a:bodyPr>
          <a:lstStyle/>
          <a:p>
            <a:pPr algn="ctr"/>
            <a:r>
              <a:rPr lang="en-US" sz="1600" dirty="0" smtClean="0"/>
              <a:t>TRMM</a:t>
            </a:r>
          </a:p>
        </p:txBody>
      </p:sp>
      <p:pic>
        <p:nvPicPr>
          <p:cNvPr id="20" name="Picture 19"/>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6233451" y="17677709"/>
            <a:ext cx="1285518" cy="2261529"/>
          </a:xfrm>
          <a:prstGeom prst="rect">
            <a:avLst/>
          </a:prstGeom>
          <a:ln>
            <a:solidFill>
              <a:schemeClr val="accent1"/>
            </a:solidFill>
          </a:ln>
        </p:spPr>
      </p:pic>
      <p:sp>
        <p:nvSpPr>
          <p:cNvPr id="125" name="TextBox 124"/>
          <p:cNvSpPr txBox="1"/>
          <p:nvPr/>
        </p:nvSpPr>
        <p:spPr>
          <a:xfrm>
            <a:off x="16045447" y="19980411"/>
            <a:ext cx="1692716" cy="830997"/>
          </a:xfrm>
          <a:prstGeom prst="rect">
            <a:avLst/>
          </a:prstGeom>
          <a:noFill/>
        </p:spPr>
        <p:txBody>
          <a:bodyPr wrap="square" rtlCol="0">
            <a:spAutoFit/>
          </a:bodyPr>
          <a:lstStyle/>
          <a:p>
            <a:pPr algn="ctr"/>
            <a:r>
              <a:rPr lang="en-US" sz="1600" dirty="0" smtClean="0"/>
              <a:t>IFRC 6 Day Extreme Rainfall Forecast</a:t>
            </a:r>
          </a:p>
        </p:txBody>
      </p:sp>
      <p:pic>
        <p:nvPicPr>
          <p:cNvPr id="74" name="Picture 73"/>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4536520" y="17679617"/>
            <a:ext cx="1771198" cy="2048128"/>
          </a:xfrm>
          <a:prstGeom prst="rect">
            <a:avLst/>
          </a:prstGeom>
          <a:ln>
            <a:solidFill>
              <a:schemeClr val="accent1"/>
            </a:solidFill>
          </a:ln>
          <a:effectLst/>
        </p:spPr>
      </p:pic>
      <p:sp>
        <p:nvSpPr>
          <p:cNvPr id="130" name="TextBox 129"/>
          <p:cNvSpPr txBox="1"/>
          <p:nvPr/>
        </p:nvSpPr>
        <p:spPr>
          <a:xfrm>
            <a:off x="24550127" y="19731281"/>
            <a:ext cx="1692716" cy="830997"/>
          </a:xfrm>
          <a:prstGeom prst="rect">
            <a:avLst/>
          </a:prstGeom>
          <a:noFill/>
        </p:spPr>
        <p:txBody>
          <a:bodyPr wrap="square" rtlCol="0">
            <a:spAutoFit/>
          </a:bodyPr>
          <a:lstStyle/>
          <a:p>
            <a:pPr algn="ctr"/>
            <a:r>
              <a:rPr lang="en-US" sz="1600" dirty="0" smtClean="0"/>
              <a:t>IFRC 6 Day Extreme Rainfall Forecast</a:t>
            </a:r>
          </a:p>
        </p:txBody>
      </p:sp>
      <p:pic>
        <p:nvPicPr>
          <p:cNvPr id="131" name="Picture 130"/>
          <p:cNvPicPr>
            <a:picLocks noChangeAspect="1"/>
          </p:cNvPicPr>
          <p:nvPr/>
        </p:nvPicPr>
        <p:blipFill rotWithShape="1">
          <a:blip r:embed="rId55">
            <a:extLst>
              <a:ext uri="{28A0092B-C50C-407E-A947-70E740481C1C}">
                <a14:useLocalDpi xmlns:a14="http://schemas.microsoft.com/office/drawing/2010/main" val="0"/>
              </a:ext>
            </a:extLst>
          </a:blip>
          <a:srcRect l="5565" t="7844" r="64730" b="6258"/>
          <a:stretch/>
        </p:blipFill>
        <p:spPr>
          <a:xfrm>
            <a:off x="18444745" y="14984643"/>
            <a:ext cx="1252990" cy="2233412"/>
          </a:xfrm>
          <a:prstGeom prst="rect">
            <a:avLst/>
          </a:prstGeom>
          <a:ln>
            <a:solidFill>
              <a:schemeClr val="accent1"/>
            </a:solidFill>
          </a:ln>
        </p:spPr>
      </p:pic>
      <p:pic>
        <p:nvPicPr>
          <p:cNvPr id="132" name="Picture 131" descr="malawi.png"/>
          <p:cNvPicPr>
            <a:picLocks noChangeAspect="1"/>
          </p:cNvPicPr>
          <p:nvPr/>
        </p:nvPicPr>
        <p:blipFill>
          <a:blip r:embed="rId56"/>
          <a:stretch>
            <a:fillRect/>
          </a:stretch>
        </p:blipFill>
        <p:spPr>
          <a:xfrm>
            <a:off x="21717000" y="8445500"/>
            <a:ext cx="4983759" cy="5071708"/>
          </a:xfrm>
          <a:prstGeom prst="rect">
            <a:avLst/>
          </a:prstGeom>
        </p:spPr>
      </p:pic>
      <p:sp>
        <p:nvSpPr>
          <p:cNvPr id="142" name="Text Placeholder 16"/>
          <p:cNvSpPr txBox="1">
            <a:spLocks/>
          </p:cNvSpPr>
          <p:nvPr/>
        </p:nvSpPr>
        <p:spPr>
          <a:xfrm>
            <a:off x="18347682" y="10399266"/>
            <a:ext cx="3648718" cy="4465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Malawi</a:t>
            </a:r>
          </a:p>
        </p:txBody>
      </p:sp>
      <p:sp>
        <p:nvSpPr>
          <p:cNvPr id="144" name="Rectangle 143"/>
          <p:cNvSpPr/>
          <p:nvPr/>
        </p:nvSpPr>
        <p:spPr>
          <a:xfrm>
            <a:off x="18429328" y="10977602"/>
            <a:ext cx="3570208" cy="769441"/>
          </a:xfrm>
          <a:prstGeom prst="rect">
            <a:avLst/>
          </a:prstGeom>
        </p:spPr>
        <p:txBody>
          <a:bodyPr wrap="none">
            <a:spAutoFit/>
          </a:bodyPr>
          <a:lstStyle/>
          <a:p>
            <a:r>
              <a:rPr lang="en-US" sz="4400" b="1" dirty="0" smtClean="0">
                <a:solidFill>
                  <a:schemeClr val="accent1"/>
                </a:solidFill>
                <a:latin typeface="Century Gothic" panose="020B0502020202020204" pitchFamily="34" charset="0"/>
              </a:rPr>
              <a:t>Study Period </a:t>
            </a:r>
          </a:p>
        </p:txBody>
      </p:sp>
      <p:sp>
        <p:nvSpPr>
          <p:cNvPr id="138" name="Rectangle 137"/>
          <p:cNvSpPr/>
          <p:nvPr/>
        </p:nvSpPr>
        <p:spPr>
          <a:xfrm>
            <a:off x="19221209" y="11997976"/>
            <a:ext cx="1943586" cy="507831"/>
          </a:xfrm>
          <a:prstGeom prst="rect">
            <a:avLst/>
          </a:prstGeom>
        </p:spPr>
        <p:txBody>
          <a:bodyPr wrap="none">
            <a:spAutoFit/>
          </a:bodyPr>
          <a:lstStyle/>
          <a:p>
            <a:pPr algn="ctr"/>
            <a:r>
              <a:rPr lang="en-US" sz="2700" dirty="0" smtClean="0"/>
              <a:t>January 2015</a:t>
            </a:r>
          </a:p>
        </p:txBody>
      </p:sp>
      <p:cxnSp>
        <p:nvCxnSpPr>
          <p:cNvPr id="147" name="Straight Arrow Connector 146"/>
          <p:cNvCxnSpPr/>
          <p:nvPr/>
        </p:nvCxnSpPr>
        <p:spPr>
          <a:xfrm rot="10800000" flipV="1">
            <a:off x="23545800" y="11112500"/>
            <a:ext cx="1866900" cy="2667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pic>
        <p:nvPicPr>
          <p:cNvPr id="156" name="Picture 155" descr="grayselected.png"/>
          <p:cNvPicPr>
            <a:picLocks noChangeAspect="1"/>
          </p:cNvPicPr>
          <p:nvPr/>
        </p:nvPicPr>
        <p:blipFill>
          <a:blip r:embed="rId57"/>
          <a:stretch>
            <a:fillRect/>
          </a:stretch>
        </p:blipFill>
        <p:spPr>
          <a:xfrm>
            <a:off x="17964404" y="17553432"/>
            <a:ext cx="2012696" cy="2410352"/>
          </a:xfrm>
          <a:prstGeom prst="rect">
            <a:avLst/>
          </a:prstGeom>
        </p:spPr>
      </p:pic>
      <p:sp>
        <p:nvSpPr>
          <p:cNvPr id="157" name="TextBox 156"/>
          <p:cNvSpPr txBox="1"/>
          <p:nvPr/>
        </p:nvSpPr>
        <p:spPr>
          <a:xfrm>
            <a:off x="19854776" y="18072100"/>
            <a:ext cx="2274982" cy="1631216"/>
          </a:xfrm>
          <a:prstGeom prst="rect">
            <a:avLst/>
          </a:prstGeom>
          <a:noFill/>
        </p:spPr>
        <p:txBody>
          <a:bodyPr wrap="none" rtlCol="0">
            <a:spAutoFit/>
          </a:bodyPr>
          <a:lstStyle/>
          <a:p>
            <a:pPr marL="342900" indent="-342900" algn="ctr">
              <a:buAutoNum type="arabicPeriod"/>
            </a:pPr>
            <a:r>
              <a:rPr lang="en-US" sz="2000" dirty="0" smtClean="0"/>
              <a:t>Phalombe Region</a:t>
            </a:r>
          </a:p>
          <a:p>
            <a:pPr marL="342900" indent="-342900" algn="ctr">
              <a:buAutoNum type="arabicPeriod"/>
            </a:pPr>
            <a:endParaRPr lang="en-US" sz="2000" dirty="0" smtClean="0"/>
          </a:p>
          <a:p>
            <a:pPr marL="342900" indent="-342900" algn="ctr">
              <a:buAutoNum type="arabicPeriod"/>
            </a:pPr>
            <a:r>
              <a:rPr lang="en-US" sz="2000" dirty="0" smtClean="0"/>
              <a:t>Blantyre Region</a:t>
            </a:r>
          </a:p>
          <a:p>
            <a:pPr marL="342900" indent="-342900" algn="ctr">
              <a:buAutoNum type="arabicPeriod"/>
            </a:pPr>
            <a:endParaRPr lang="en-US" sz="2000" dirty="0" smtClean="0"/>
          </a:p>
          <a:p>
            <a:pPr marL="342900" indent="-342900" algn="ctr">
              <a:buAutoNum type="arabicPeriod"/>
            </a:pPr>
            <a:r>
              <a:rPr lang="en-US" sz="2000" dirty="0" smtClean="0"/>
              <a:t>Shire Region </a:t>
            </a:r>
            <a:endParaRPr lang="en-US" sz="2000" dirty="0"/>
          </a:p>
        </p:txBody>
      </p:sp>
      <p:sp>
        <p:nvSpPr>
          <p:cNvPr id="158" name="Down Arrow 157"/>
          <p:cNvSpPr/>
          <p:nvPr/>
        </p:nvSpPr>
        <p:spPr>
          <a:xfrm>
            <a:off x="20784104" y="17565212"/>
            <a:ext cx="450296" cy="39258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descr="Screen Shot 2015-07-02 at 5.06.30 PM.png"/>
          <p:cNvPicPr>
            <a:picLocks noChangeAspect="1"/>
          </p:cNvPicPr>
          <p:nvPr/>
        </p:nvPicPr>
        <p:blipFill>
          <a:blip r:embed="rId58"/>
          <a:stretch>
            <a:fillRect/>
          </a:stretch>
        </p:blipFill>
        <p:spPr>
          <a:xfrm>
            <a:off x="983738" y="14955191"/>
            <a:ext cx="3427634" cy="5136210"/>
          </a:xfrm>
          <a:prstGeom prst="rect">
            <a:avLst/>
          </a:prstGeom>
          <a:ln>
            <a:solidFill>
              <a:schemeClr val="tx1"/>
            </a:solidFill>
          </a:ln>
        </p:spPr>
      </p:pic>
      <p:pic>
        <p:nvPicPr>
          <p:cNvPr id="160" name="Picture 159" descr="Screen Shot 2015-07-02 at 5.12.39 PM.png"/>
          <p:cNvPicPr>
            <a:picLocks noChangeAspect="1"/>
          </p:cNvPicPr>
          <p:nvPr/>
        </p:nvPicPr>
        <p:blipFill>
          <a:blip r:embed="rId59"/>
          <a:stretch>
            <a:fillRect/>
          </a:stretch>
        </p:blipFill>
        <p:spPr>
          <a:xfrm>
            <a:off x="3230036" y="19426766"/>
            <a:ext cx="1164164" cy="527754"/>
          </a:xfrm>
          <a:prstGeom prst="rect">
            <a:avLst/>
          </a:prstGeom>
        </p:spPr>
      </p:pic>
      <p:pic>
        <p:nvPicPr>
          <p:cNvPr id="162" name="Picture 161" descr="B graph .png"/>
          <p:cNvPicPr>
            <a:picLocks noChangeAspect="1"/>
          </p:cNvPicPr>
          <p:nvPr/>
        </p:nvPicPr>
        <p:blipFill>
          <a:blip r:embed="rId60"/>
          <a:stretch>
            <a:fillRect/>
          </a:stretch>
        </p:blipFill>
        <p:spPr>
          <a:xfrm>
            <a:off x="10438431" y="21153492"/>
            <a:ext cx="6782769" cy="4141011"/>
          </a:xfrm>
          <a:prstGeom prst="rect">
            <a:avLst/>
          </a:prstGeom>
        </p:spPr>
      </p:pic>
      <p:pic>
        <p:nvPicPr>
          <p:cNvPr id="163" name="Picture 162" descr="S graph .png"/>
          <p:cNvPicPr>
            <a:picLocks noChangeAspect="1"/>
          </p:cNvPicPr>
          <p:nvPr/>
        </p:nvPicPr>
        <p:blipFill>
          <a:blip r:embed="rId61"/>
          <a:stretch>
            <a:fillRect/>
          </a:stretch>
        </p:blipFill>
        <p:spPr>
          <a:xfrm>
            <a:off x="10464800" y="24382951"/>
            <a:ext cx="6680200" cy="4065049"/>
          </a:xfrm>
          <a:prstGeom prst="rect">
            <a:avLst/>
          </a:prstGeom>
        </p:spPr>
      </p:pic>
      <p:pic>
        <p:nvPicPr>
          <p:cNvPr id="164" name="Picture 163" descr="P graph .png"/>
          <p:cNvPicPr>
            <a:picLocks noChangeAspect="1"/>
          </p:cNvPicPr>
          <p:nvPr/>
        </p:nvPicPr>
        <p:blipFill>
          <a:blip r:embed="rId62"/>
          <a:stretch>
            <a:fillRect/>
          </a:stretch>
        </p:blipFill>
        <p:spPr>
          <a:xfrm>
            <a:off x="10340707" y="27544564"/>
            <a:ext cx="6954172" cy="4319736"/>
          </a:xfrm>
          <a:prstGeom prst="rect">
            <a:avLst/>
          </a:prstGeom>
        </p:spPr>
      </p:pic>
    </p:spTree>
    <p:extLst>
      <p:ext uri="{BB962C8B-B14F-4D97-AF65-F5344CB8AC3E}">
        <p14:creationId xmlns:p14="http://schemas.microsoft.com/office/powerpoint/2010/main" val="567650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2977</TotalTime>
  <Words>695</Words>
  <Application>Microsoft Macintosh PowerPoint</Application>
  <PresentationFormat>Custom</PresentationFormat>
  <Paragraphs>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Andrew Kruczkiewicz</cp:lastModifiedBy>
  <cp:revision>149</cp:revision>
  <dcterms:created xsi:type="dcterms:W3CDTF">2015-07-22T19:53:58Z</dcterms:created>
  <dcterms:modified xsi:type="dcterms:W3CDTF">2015-07-22T21:45:44Z</dcterms:modified>
</cp:coreProperties>
</file>