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notesSlides/notesSlide2.xml" ContentType="application/vnd.openxmlformats-officedocument.presentationml.notesSlide+xml"/>
  <Override PartName="/ppt/comments/comment3.xml" ContentType="application/vnd.openxmlformats-officedocument.presentationml.comments+xml"/>
  <Override PartName="/ppt/notesSlides/notesSlide3.xml" ContentType="application/vnd.openxmlformats-officedocument.presentationml.notesSlide+xml"/>
  <Override PartName="/ppt/comments/comment4.xml" ContentType="application/vnd.openxmlformats-officedocument.presentationml.comments+xml"/>
  <Override PartName="/ppt/notesSlides/notesSlide4.xml" ContentType="application/vnd.openxmlformats-officedocument.presentationml.notesSlide+xml"/>
  <Override PartName="/ppt/comments/comment5.xml" ContentType="application/vnd.openxmlformats-officedocument.presentationml.comments+xml"/>
  <Override PartName="/ppt/notesSlides/notesSlide5.xml" ContentType="application/vnd.openxmlformats-officedocument.presentationml.notesSlide+xml"/>
  <Override PartName="/ppt/comments/comment6.xml" ContentType="application/vnd.openxmlformats-officedocument.presentationml.comments+xml"/>
  <Override PartName="/ppt/notesSlides/notesSlide6.xml" ContentType="application/vnd.openxmlformats-officedocument.presentationml.notesSlide+xml"/>
  <Override PartName="/ppt/comments/comment7.xml" ContentType="application/vnd.openxmlformats-officedocument.presentationml.comments+xml"/>
  <Override PartName="/ppt/notesSlides/notesSlide7.xml" ContentType="application/vnd.openxmlformats-officedocument.presentationml.notesSlide+xml"/>
  <Override PartName="/ppt/comments/comment8.xml" ContentType="application/vnd.openxmlformats-officedocument.presentationml.comments+xml"/>
  <Override PartName="/ppt/notesSlides/notesSlide8.xml" ContentType="application/vnd.openxmlformats-officedocument.presentationml.notesSlide+xml"/>
  <Override PartName="/ppt/comments/comment9.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5" r:id="rId2"/>
    <p:sldId id="278" r:id="rId3"/>
    <p:sldId id="285" r:id="rId4"/>
    <p:sldId id="286" r:id="rId5"/>
    <p:sldId id="287" r:id="rId6"/>
    <p:sldId id="288" r:id="rId7"/>
    <p:sldId id="294" r:id="rId8"/>
    <p:sldId id="289" r:id="rId9"/>
    <p:sldId id="290" r:id="rId10"/>
    <p:sldId id="291" r:id="rId11"/>
    <p:sldId id="292" r:id="rId12"/>
    <p:sldId id="293" r:id="rId13"/>
    <p:sldId id="27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ms" initials="c" lastIdx="1" clrIdx="0">
    <p:extLst/>
  </p:cmAuthor>
  <p:cmAuthor id="2" name="clr" initials="clr" lastIdx="17" clrIdx="1"/>
  <p:cmAuthor id="3" name="Orne, Tiffani N. (LARC-E3)[SSAI DEVELOP]" initials="OTN(D" lastIdx="3" clrIdx="2">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202"/>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90053" autoAdjust="0"/>
  </p:normalViewPr>
  <p:slideViewPr>
    <p:cSldViewPr snapToGrid="0">
      <p:cViewPr varScale="1">
        <p:scale>
          <a:sx n="101" d="100"/>
          <a:sy n="101" d="100"/>
        </p:scale>
        <p:origin x="972" y="108"/>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5-07-07T22:55:29.654" idx="1">
    <p:pos x="3655" y="3640"/>
    <p:text>Remove science advisor name here and place in acknowledgements.</p:text>
  </p:cm>
  <p:cm authorId="2" dt="2015-07-07T23:34:32.905" idx="17">
    <p:pos x="5328" y="899"/>
    <p:text>Great start overall. Consider ways to add more images. (be sure to cite sources)</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15-07-07T23:15:47.430" idx="3">
    <p:pos x="4085" y="612"/>
    <p:text>This is nice. Label the state and county.</p:text>
  </p:cm>
  <p:cm authorId="2" dt="2015-07-08T07:49:08.791" idx="2">
    <p:pos x="10" y="10"/>
    <p:text>Consider using bolding instead of underlines for a cleaner look. This will also eliminate the need for bullets, which add clutter.</p:text>
  </p:cm>
</p:cmLst>
</file>

<file path=ppt/comments/comment3.xml><?xml version="1.0" encoding="utf-8"?>
<p:cmLst xmlns:a="http://schemas.openxmlformats.org/drawingml/2006/main" xmlns:r="http://schemas.openxmlformats.org/officeDocument/2006/relationships" xmlns:p="http://schemas.openxmlformats.org/presentationml/2006/main">
  <p:cm authorId="2" dt="2015-07-07T23:21:21.777" idx="6">
    <p:pos x="456" y="662"/>
    <p:text>This slide is interesting and gives important information relevant to the project. Consider breaking it up into three different slides and illustrating with images or diagrams, if they are available. This is an exciting topic, but an all-text slide makes it seem less so.</p:text>
  </p:cm>
  <p:cm authorId="3" dt="2015-07-15T17:54:48.816" idx="1">
    <p:pos x="450" y="2178"/>
    <p:text>Consider bold instead of underline here as well</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5-07-07T23:24:32.786" idx="7">
    <p:pos x="768" y="2152"/>
    <p:text>Please use key phrases and not full sentences. Save full sentences for the speaker notes. See the sample ppt on DEVELOPedia to get ideas of impactful ways to use text. </p:text>
  </p:cm>
  <p:cm authorId="2" dt="2015-07-08T07:49:43.030" idx="4">
    <p:pos x="4411" y="2764"/>
    <p:text>All image sources must be briefly cited on the slide (see sample presentation on DEVELOPedia for examples), and properly cited (with a URL if applicable) in the speaker notes.</p:text>
  </p:cm>
</p:cmLst>
</file>

<file path=ppt/comments/comment5.xml><?xml version="1.0" encoding="utf-8"?>
<p:cmLst xmlns:a="http://schemas.openxmlformats.org/drawingml/2006/main" xmlns:r="http://schemas.openxmlformats.org/officeDocument/2006/relationships" xmlns:p="http://schemas.openxmlformats.org/presentationml/2006/main">
  <p:cm authorId="2" dt="2015-07-07T23:25:51.546" idx="8">
    <p:pos x="90" y="482"/>
    <p:text>Consider bolding the first words.</p:text>
  </p:cm>
  <p:cm authorId="2" dt="2015-07-07T23:26:11.203" idx="9">
    <p:pos x="2226" y="2818"/>
    <p:text>An image would be nice on this page.</p:text>
  </p:cm>
</p:cmLst>
</file>

<file path=ppt/comments/comment6.xml><?xml version="1.0" encoding="utf-8"?>
<p:cmLst xmlns:a="http://schemas.openxmlformats.org/drawingml/2006/main" xmlns:r="http://schemas.openxmlformats.org/officeDocument/2006/relationships" xmlns:p="http://schemas.openxmlformats.org/presentationml/2006/main">
  <p:cm authorId="2" dt="2015-07-08T07:51:25.543" idx="10">
    <p:pos x="10" y="10"/>
    <p:text>Great images. Cite sources on slide and in notes. Try to arrange this so that the slide has more balance. Try eliminating the bullets and bolding the satellite name.</p:text>
  </p:cm>
</p:cmLst>
</file>

<file path=ppt/comments/comment7.xml><?xml version="1.0" encoding="utf-8"?>
<p:cmLst xmlns:a="http://schemas.openxmlformats.org/drawingml/2006/main" xmlns:r="http://schemas.openxmlformats.org/officeDocument/2006/relationships" xmlns:p="http://schemas.openxmlformats.org/presentationml/2006/main">
  <p:cm authorId="2" dt="2015-07-08T07:51:46.377" idx="11">
    <p:pos x="10" y="10"/>
    <p:text>Less text; add image(s) or combine with previous page.</p:text>
  </p:cm>
</p:cmLst>
</file>

<file path=ppt/comments/comment8.xml><?xml version="1.0" encoding="utf-8"?>
<p:cmLst xmlns:a="http://schemas.openxmlformats.org/drawingml/2006/main" xmlns:r="http://schemas.openxmlformats.org/officeDocument/2006/relationships" xmlns:p="http://schemas.openxmlformats.org/presentationml/2006/main">
  <p:cm authorId="2" dt="2015-07-07T23:28:39.976" idx="12">
    <p:pos x="1512" y="216"/>
    <p:text>See poster for suggestions.</p:text>
  </p:cm>
  <p:cm authorId="2" dt="2015-07-08T07:52:13.510" idx="13">
    <p:pos x="10" y="10"/>
    <p:text>The speaker notes contain a great deal of text for one slide. Either lessen your statements or use more than one slide to discuss the methodology, illustrating steps as you go along. Take a look at some other presentations for ideas.</p:text>
  </p:cm>
  <p:cm authorId="3" dt="2015-07-15T17:58:12.810" idx="2">
    <p:pos x="106" y="106"/>
    <p:text>I switched the font color to dark grey to go with the rest of the presentation</p:text>
    <p:extLst>
      <p:ext uri="{C676402C-5697-4E1C-873F-D02D1690AC5C}">
        <p15:threadingInfo xmlns:p15="http://schemas.microsoft.com/office/powerpoint/2012/main" timeZoneBias="240"/>
      </p:ext>
    </p:extLst>
  </p:cm>
  <p:cm authorId="3" dt="2015-07-15T17:58:41.957" idx="3">
    <p:pos x="106" y="202"/>
    <p:text>Please switch all font to Century Gothic and at least 20 pt</p:text>
    <p:extLst>
      <p:ext uri="{C676402C-5697-4E1C-873F-D02D1690AC5C}">
        <p15:threadingInfo xmlns:p15="http://schemas.microsoft.com/office/powerpoint/2012/main" timeZoneBias="240">
          <p15:parentCm authorId="3" idx="2"/>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15-07-07T23:32:46.461" idx="14">
    <p:pos x="2112" y="920"/>
    <p:text>Remove "science advisor" here.</p:text>
  </p:cm>
  <p:cm authorId="2" dt="2015-07-07T23:33:12.756" idx="15">
    <p:pos x="976" y="1632"/>
    <p:text>Use the same structure as in the other sections: Name, affiliation. </p:text>
  </p:cm>
  <p:cm authorId="2" dt="2015-07-07T23:33:28.038" idx="16">
    <p:pos x="1998" y="592"/>
    <p:text>Consider bolding the names to give the slide visual appeal.</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7/15/2015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Dougherty County, Georgia, is located within the Dougherty Plain of Southwest Georgia, an extensive karst region that experiences active sinkhole development—a problem that creates significant environmental and engineering hazards. Dougherty County has a growing populace that relies on groundwater resources from the Upper </a:t>
            </a:r>
            <a:r>
              <a:rPr lang="en-US" sz="1200" kern="1200" dirty="0" err="1" smtClean="0">
                <a:solidFill>
                  <a:schemeClr val="tx1"/>
                </a:solidFill>
                <a:effectLst/>
                <a:latin typeface="+mn-lt"/>
                <a:ea typeface="+mn-ea"/>
                <a:cs typeface="+mn-cs"/>
              </a:rPr>
              <a:t>Floridan</a:t>
            </a:r>
            <a:r>
              <a:rPr lang="en-US" sz="1200" kern="1200" dirty="0" smtClean="0">
                <a:solidFill>
                  <a:schemeClr val="tx1"/>
                </a:solidFill>
                <a:effectLst/>
                <a:latin typeface="+mn-lt"/>
                <a:ea typeface="+mn-ea"/>
                <a:cs typeface="+mn-cs"/>
              </a:rPr>
              <a:t> Aquifer,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Flint River, and tributaries for agriculture,</a:t>
            </a:r>
            <a:r>
              <a:rPr lang="en-US" sz="1200" kern="1200" baseline="0" dirty="0" smtClean="0">
                <a:solidFill>
                  <a:schemeClr val="tx1"/>
                </a:solidFill>
                <a:effectLst/>
                <a:latin typeface="+mn-lt"/>
                <a:ea typeface="+mn-ea"/>
                <a:cs typeface="+mn-cs"/>
              </a:rPr>
              <a:t> industry, and municipal purposes</a:t>
            </a:r>
            <a:r>
              <a:rPr lang="en-US" sz="1200" kern="1200" dirty="0" smtClean="0">
                <a:solidFill>
                  <a:schemeClr val="tx1"/>
                </a:solidFill>
                <a:effectLst/>
                <a:latin typeface="+mn-lt"/>
                <a:ea typeface="+mn-ea"/>
                <a:cs typeface="+mn-cs"/>
              </a:rPr>
              <a:t>. Despite</a:t>
            </a:r>
            <a:r>
              <a:rPr lang="en-US" sz="1200" kern="1200" baseline="0" dirty="0" smtClean="0">
                <a:solidFill>
                  <a:schemeClr val="tx1"/>
                </a:solidFill>
                <a:effectLst/>
                <a:latin typeface="+mn-lt"/>
                <a:ea typeface="+mn-ea"/>
                <a:cs typeface="+mn-cs"/>
              </a:rPr>
              <a:t> being in a humid subtropical climate with 50 inches of annual rainfall, restrictions on water supply/usage have been implemented.</a:t>
            </a:r>
            <a:r>
              <a:rPr lang="en-US" sz="1200" kern="1200" dirty="0" smtClean="0">
                <a:solidFill>
                  <a:schemeClr val="tx1"/>
                </a:solidFill>
                <a:effectLst/>
                <a:latin typeface="+mn-lt"/>
                <a:ea typeface="+mn-ea"/>
                <a:cs typeface="+mn-cs"/>
              </a:rPr>
              <a:t> Albany is the county’s largest metropolitan area with a population of approximately 80,000 residents. The land surface is generally flat and underlain by the Ocala Limestone. This area is considered a covered karst region, as it is normally mantled by 0 -40</a:t>
            </a:r>
            <a:r>
              <a:rPr lang="en-US" sz="1200" kern="1200" baseline="0" dirty="0" smtClean="0">
                <a:solidFill>
                  <a:schemeClr val="tx1"/>
                </a:solidFill>
                <a:effectLst/>
                <a:latin typeface="+mn-lt"/>
                <a:ea typeface="+mn-ea"/>
                <a:cs typeface="+mn-cs"/>
              </a:rPr>
              <a:t> meters</a:t>
            </a:r>
            <a:r>
              <a:rPr lang="en-US" sz="1200" kern="1200" dirty="0" smtClean="0">
                <a:solidFill>
                  <a:schemeClr val="tx1"/>
                </a:solidFill>
                <a:effectLst/>
                <a:latin typeface="+mn-lt"/>
                <a:ea typeface="+mn-ea"/>
                <a:cs typeface="+mn-cs"/>
              </a:rPr>
              <a:t> of unconsolidated sediment. Large-scale cover-subsidence and small-scale cover-collapse sinkholes form in this covered karst region.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1240337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research strives to understand the</a:t>
            </a:r>
            <a:r>
              <a:rPr lang="en-US" sz="1200" kern="1200" baseline="0" dirty="0" smtClean="0">
                <a:solidFill>
                  <a:schemeClr val="tx1"/>
                </a:solidFill>
                <a:effectLst/>
                <a:latin typeface="+mn-lt"/>
                <a:ea typeface="+mn-ea"/>
                <a:cs typeface="+mn-cs"/>
              </a:rPr>
              <a:t> formation and spatial distribution of two sinkhole types: cover-collapse and cover-subsidence. Cover-collapse sinkholes are smaller in scale and tend to form over short time periods measured in minutes and days. Cover-subsidence sinkholes are larger in scale and form over longer time periods measured in months to years. </a:t>
            </a:r>
            <a:r>
              <a:rPr lang="en-US" sz="1200" kern="1200" dirty="0" smtClean="0">
                <a:solidFill>
                  <a:schemeClr val="tx1"/>
                </a:solidFill>
                <a:effectLst/>
                <a:latin typeface="+mn-lt"/>
                <a:ea typeface="+mn-ea"/>
                <a:cs typeface="+mn-cs"/>
              </a:rPr>
              <a:t>Sinkholes are formed from interactions on the surface and in the subsurface between geologic, hydrologic, anthropogenic, geomorphologic, climatic, </a:t>
            </a:r>
            <a:r>
              <a:rPr lang="en-US" sz="1200" kern="1200" dirty="0" err="1" smtClean="0">
                <a:solidFill>
                  <a:schemeClr val="tx1"/>
                </a:solidFill>
                <a:effectLst/>
                <a:latin typeface="+mn-lt"/>
                <a:ea typeface="+mn-ea"/>
                <a:cs typeface="+mn-cs"/>
              </a:rPr>
              <a:t>hydrogeologic</a:t>
            </a:r>
            <a:r>
              <a:rPr lang="en-US" sz="1200" kern="1200" dirty="0" smtClean="0">
                <a:solidFill>
                  <a:schemeClr val="tx1"/>
                </a:solidFill>
                <a:effectLst/>
                <a:latin typeface="+mn-lt"/>
                <a:ea typeface="+mn-ea"/>
                <a:cs typeface="+mn-cs"/>
              </a:rPr>
              <a:t>, and other minor factors. Flooding can</a:t>
            </a:r>
            <a:r>
              <a:rPr lang="en-US" sz="1200" kern="1200" baseline="0" dirty="0" smtClean="0">
                <a:solidFill>
                  <a:schemeClr val="tx1"/>
                </a:solidFill>
                <a:effectLst/>
                <a:latin typeface="+mn-lt"/>
                <a:ea typeface="+mn-ea"/>
                <a:cs typeface="+mn-cs"/>
              </a:rPr>
              <a:t> initiate sinkhole formation through liquefaction and mass addition processes. With increased mass, the unconsolidated overburden material overcomes the support forces from hydrostatic pressure (i.e., aquifer levels) and cohesiveness of material directly above the subsurface cavity the unconsolidated material gets transported into during sinkhole development. Drought and/or over extraction of groundwater results in the lowering of aquifer levels that provide hydrostatic support of overlying materials. </a:t>
            </a:r>
            <a:r>
              <a:rPr lang="en-US" sz="1200" kern="1200" dirty="0" smtClean="0">
                <a:solidFill>
                  <a:schemeClr val="tx1"/>
                </a:solidFill>
                <a:effectLst/>
                <a:latin typeface="+mn-lt"/>
                <a:ea typeface="+mn-ea"/>
                <a:cs typeface="+mn-cs"/>
              </a:rPr>
              <a:t>Because sinkholes are initiated underground and develop over long periods of time, the processes are difficult to observe and quantify for useful purposes. Therefore, surface characteristics of sinkholes, which include spatial distribution, dimensions, and morphology, are useful in assessing sinkhole development and subsequent growth.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By taking these variables into account, spatial and statistical analytical approaches are used to model sinkhole susceptibility in this research.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376083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Sinkhole</a:t>
            </a:r>
            <a:r>
              <a:rPr lang="en-US" sz="1200" kern="1200" baseline="0" dirty="0" smtClean="0">
                <a:solidFill>
                  <a:schemeClr val="tx1"/>
                </a:solidFill>
                <a:effectLst/>
                <a:latin typeface="+mn-lt"/>
                <a:ea typeface="+mn-ea"/>
                <a:cs typeface="+mn-cs"/>
              </a:rPr>
              <a:t>s present </a:t>
            </a:r>
            <a:r>
              <a:rPr lang="en-US" sz="1200" kern="1200" dirty="0" smtClean="0">
                <a:solidFill>
                  <a:schemeClr val="tx1"/>
                </a:solidFill>
                <a:effectLst/>
                <a:latin typeface="+mn-lt"/>
                <a:ea typeface="+mn-ea"/>
                <a:cs typeface="+mn-cs"/>
              </a:rPr>
              <a:t>difficulties for land use management, groundwater contamination, and infrastructure damage to roads and buildings. Thus, assessing the spatiotemporal distribution of sinkhole formation is an important step in addressing these problems within Dougherty County, Georgia, and other karst areas. Improving the understanding of sinkhole formation is a critical step towards alleviating concerns that many groups of people have related to land use, infrastructure, and water resource management in Dougherty County, Georgia. Farmers, city planners, water resource managers, and other organized groups can use this research to benefit their own respective projects and help reduce risks associated with sinkholes. Additionally, this research can be applicable to other urban and rural areas underlain by karst aquifer systems that exhibit active sinkhole formation. </a:t>
            </a:r>
          </a:p>
          <a:p>
            <a:endParaRPr lang="en-US" dirty="0" smtClean="0"/>
          </a:p>
          <a:p>
            <a:r>
              <a:rPr lang="en-US" dirty="0" smtClean="0"/>
              <a:t>*The</a:t>
            </a:r>
            <a:r>
              <a:rPr lang="en-US" baseline="0" dirty="0" smtClean="0"/>
              <a:t> team was given permission to use the image in this slide from a project partner.*</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660370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Sinkholes are a risk to human safety, environmental health, and infrastructure in the coastal plain of the Southeastern United States. The overall objective of this research was to develop sinkhole inventories between 1999 and 2011 using a time-series of digital elevation models (DEM’s) to determine environmental risk to human health, infrastructure, and water supply. Additionally, this research improved the understanding of and predictive capabilities for sinkhole development. Specifically, this research identified and mapped sinkholes, analyzed the factors influencing the development of newly formed sinkholes, and produced a sinkhole susceptibility map for Dougherty County, Georgia.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**Will insert</a:t>
            </a:r>
            <a:r>
              <a:rPr lang="en-US" sz="1200" kern="1200" baseline="0" dirty="0" smtClean="0">
                <a:solidFill>
                  <a:schemeClr val="tx1"/>
                </a:solidFill>
                <a:effectLst/>
                <a:latin typeface="+mn-lt"/>
                <a:ea typeface="+mn-ea"/>
                <a:cs typeface="+mn-cs"/>
              </a:rPr>
              <a:t> result imagery (most likely sinkhole inventory map(s)) into this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886684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Georgia Disasters and Water Resources project utilized a time-series of digital elevation models (DEM’s) to complete the first objective of compiling sinkhole inventory maps for the study period (1999– 2011). A high density of DEM’s for our study period were acquired for a thorough analysis of the spatiotemporal distribution of cover-subsidence (large-scale) and cover-collapse (small-scale) sinkhole development. DEM data from NASA’s Flagship Earth Observing Satellite, Terra (ASTER sensor), and the SRTM were utilized to detect cover-subsidence sinkhole development due to their spatial and temporal resolutions.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559820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To complement and extend NASA Earth observations, DEM’s were generated using satellite data from the European Space Agency’s two ERS satellites, ERS-1 and ERS-2.  The DEM extraction tool in ENVI’s SARscape program was used to generate high-resolution (5 meter) DEM’s from ERS-1 and 2 data ranging from 1999 – 2011 for cover-collapse (small scale) sinkhole detection.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559820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Data</a:t>
            </a:r>
            <a:r>
              <a:rPr lang="en-US" sz="1200" kern="1200" baseline="0" dirty="0" smtClean="0">
                <a:solidFill>
                  <a:schemeClr val="tx1"/>
                </a:solidFill>
                <a:effectLst/>
                <a:latin typeface="+mn-lt"/>
                <a:ea typeface="+mn-ea"/>
                <a:cs typeface="+mn-cs"/>
              </a:rPr>
              <a:t> download: </a:t>
            </a:r>
            <a:r>
              <a:rPr lang="en-US" sz="1200" kern="1200" dirty="0" smtClean="0">
                <a:solidFill>
                  <a:schemeClr val="tx1"/>
                </a:solidFill>
                <a:effectLst/>
                <a:latin typeface="+mn-lt"/>
                <a:ea typeface="+mn-ea"/>
                <a:cs typeface="+mn-cs"/>
              </a:rPr>
              <a:t>NASA’s SRTM global 30 meter resolution DEM from the year 2000 and the 2011 ASTER global DEM Version 2, also 30 meter resolution, were purposed for cover-subsidence sinkhole mapping. Cover-subsidence sinkholes form gradually and over large areas. Thus, these two DEM’s were chosen for their spatial and temporal resolution suitable to fulfill that objective. Cover-collapse sinkholes tend to form abruptly over small areas. Thus, they can be difficult to detect without high-resolution data. ENVI’s </a:t>
            </a:r>
            <a:r>
              <a:rPr lang="en-US" sz="1200" kern="1200" dirty="0" err="1" smtClean="0">
                <a:solidFill>
                  <a:schemeClr val="tx1"/>
                </a:solidFill>
                <a:effectLst/>
                <a:latin typeface="+mn-lt"/>
                <a:ea typeface="+mn-ea"/>
                <a:cs typeface="+mn-cs"/>
              </a:rPr>
              <a:t>SARscape</a:t>
            </a:r>
            <a:r>
              <a:rPr lang="en-US" sz="1200" kern="1200" dirty="0" smtClean="0">
                <a:solidFill>
                  <a:schemeClr val="tx1"/>
                </a:solidFill>
                <a:effectLst/>
                <a:latin typeface="+mn-lt"/>
                <a:ea typeface="+mn-ea"/>
                <a:cs typeface="+mn-cs"/>
              </a:rPr>
              <a:t> program has the capability to extract DEM’s of high resolution from SAR data. ERS-1 and 2 SAR archived products were used to generate 5 meter resolution DEM’s for cover-collapse sinkhole detection for the years 1999, 2002, 2004, 2005, and 2009. The combination of two 30 meter NASA Earth observation DEM’s and five 5 meter SAR generated DEM’s allow for a thorough analysis of the spatiotemporal distribution of past and newly formed sinkholes between 1999 and 2011</a:t>
            </a:r>
            <a:r>
              <a:rPr lang="en-US" sz="1200" kern="1200" baseline="0" dirty="0" smtClean="0">
                <a:solidFill>
                  <a:schemeClr val="tx1"/>
                </a:solidFill>
                <a:effectLst/>
                <a:latin typeface="+mn-lt"/>
                <a:ea typeface="+mn-ea"/>
                <a:cs typeface="+mn-cs"/>
              </a:rPr>
              <a:t> by increasing the team’s capabilities to fulfill the first objective of mapping sinkholes.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Sinkhole mapping: After sinkhole inventories were produced and validated using the ArcGIS </a:t>
            </a:r>
            <a:r>
              <a:rPr lang="en-US" sz="1200" kern="1200" baseline="0" dirty="0" err="1" smtClean="0">
                <a:solidFill>
                  <a:schemeClr val="tx1"/>
                </a:solidFill>
                <a:effectLst/>
                <a:latin typeface="+mn-lt"/>
                <a:ea typeface="+mn-ea"/>
                <a:cs typeface="+mn-cs"/>
              </a:rPr>
              <a:t>ModelBuilder</a:t>
            </a:r>
            <a:r>
              <a:rPr lang="en-US" sz="1200" kern="1200" baseline="0" dirty="0" smtClean="0">
                <a:solidFill>
                  <a:schemeClr val="tx1"/>
                </a:solidFill>
                <a:effectLst/>
                <a:latin typeface="+mn-lt"/>
                <a:ea typeface="+mn-ea"/>
                <a:cs typeface="+mn-cs"/>
              </a:rPr>
              <a:t> algorithm the project team developed, </a:t>
            </a:r>
            <a:r>
              <a:rPr lang="en-US" sz="1200" kern="1200" dirty="0" smtClean="0">
                <a:solidFill>
                  <a:schemeClr val="tx1"/>
                </a:solidFill>
                <a:effectLst/>
                <a:latin typeface="+mn-lt"/>
                <a:ea typeface="+mn-ea"/>
                <a:cs typeface="+mn-cs"/>
              </a:rPr>
              <a:t>temporal difference and sinkhole density maps were generated, which are primary inputs for the project’s second objective of producing a sinkhole susceptibility map. To produce the temporal difference maps, the finalized sinkhole polygon maps from the various years were converted into point files. Then, newly formed sinkholes between the years were identified through comparisons of the maps. The 30 meter and 5 meter derived sinkhole maps were compared separately. Two temporal difference maps were created: one that showed the newly formed or expanded cover-subsidence sinkholes between 2000 and 2011 from NASA 30 meter data, and one that showed the newly formed or expanded cover-collapse sinkholes between 1999 and 2011. The latter is a compilation of temporal difference maps from 1999 – 2002, 2002 – 2004, 2004 – 2005, and 2005 – 2009- each color coded to show the newly formed sinkholes between the respective periods.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From the point files, sinkhole density maps could be created. First, however, a cluster analysis was completed to examine the spatial distribution of sinkholes. The cluster analysis showed the distance at which sinkholes, which are clustered at some maximum distance, exhibit a statistically significant dispersed pattern. This distance was the search radius input for the sinkhole density maps.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Ordinary least squares (OLS) and geographically weighted regression (GWR) </a:t>
            </a:r>
            <a:r>
              <a:rPr lang="en-US" sz="1200" kern="1200" dirty="0" err="1" smtClean="0">
                <a:solidFill>
                  <a:schemeClr val="tx1"/>
                </a:solidFill>
                <a:effectLst/>
                <a:latin typeface="+mn-lt"/>
                <a:ea typeface="+mn-ea"/>
                <a:cs typeface="+mn-cs"/>
              </a:rPr>
              <a:t>geostatistical</a:t>
            </a:r>
            <a:r>
              <a:rPr lang="en-US" sz="1200" kern="1200" dirty="0" smtClean="0">
                <a:solidFill>
                  <a:schemeClr val="tx1"/>
                </a:solidFill>
                <a:effectLst/>
                <a:latin typeface="+mn-lt"/>
                <a:ea typeface="+mn-ea"/>
                <a:cs typeface="+mn-cs"/>
              </a:rPr>
              <a:t> techniques were utilized to improve the understanding of and predictive capabilities for sinkhole development, as well as building a more robust sinkhole susceptibility map. The dependent variable for both of these </a:t>
            </a:r>
            <a:r>
              <a:rPr lang="en-US" sz="1200" kern="1200" dirty="0" err="1" smtClean="0">
                <a:solidFill>
                  <a:schemeClr val="tx1"/>
                </a:solidFill>
                <a:effectLst/>
                <a:latin typeface="+mn-lt"/>
                <a:ea typeface="+mn-ea"/>
                <a:cs typeface="+mn-cs"/>
              </a:rPr>
              <a:t>geostatistical</a:t>
            </a:r>
            <a:r>
              <a:rPr lang="en-US" sz="1200" kern="1200" dirty="0" smtClean="0">
                <a:solidFill>
                  <a:schemeClr val="tx1"/>
                </a:solidFill>
                <a:effectLst/>
                <a:latin typeface="+mn-lt"/>
                <a:ea typeface="+mn-ea"/>
                <a:cs typeface="+mn-cs"/>
              </a:rPr>
              <a:t> models was sinkhole density. Independent variables included precipitation from PRISM datasets, Upper </a:t>
            </a:r>
            <a:r>
              <a:rPr lang="en-US" sz="1200" kern="1200" dirty="0" err="1" smtClean="0">
                <a:solidFill>
                  <a:schemeClr val="tx1"/>
                </a:solidFill>
                <a:effectLst/>
                <a:latin typeface="+mn-lt"/>
                <a:ea typeface="+mn-ea"/>
                <a:cs typeface="+mn-cs"/>
              </a:rPr>
              <a:t>Floridan</a:t>
            </a:r>
            <a:r>
              <a:rPr lang="en-US" sz="1200" kern="1200" dirty="0" smtClean="0">
                <a:solidFill>
                  <a:schemeClr val="tx1"/>
                </a:solidFill>
                <a:effectLst/>
                <a:latin typeface="+mn-lt"/>
                <a:ea typeface="+mn-ea"/>
                <a:cs typeface="+mn-cs"/>
              </a:rPr>
              <a:t> Aquifer fluctuation levels, distance to roads, distance to streams, distance to lakes and ponds, distance to fractures/lineaments, land use type, land use change, slope, aspect, distance to wetlands, and overburden thickness. The dependent variable and independent variables were spatially assigned to each sinkhole point generated from the temporal distance maps.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results of the</a:t>
            </a:r>
            <a:r>
              <a:rPr lang="en-US" sz="1200" kern="1200" baseline="0" dirty="0" smtClean="0">
                <a:solidFill>
                  <a:schemeClr val="tx1"/>
                </a:solidFill>
                <a:effectLst/>
                <a:latin typeface="+mn-lt"/>
                <a:ea typeface="+mn-ea"/>
                <a:cs typeface="+mn-cs"/>
              </a:rPr>
              <a:t> regression analysis and the sinkhole density maps were combined to generate the sinkhole susceptibility map, which represents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2614796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Georgia Disasters and Water Resources team would like to thank the NASA DEVELOP National Program Office and community for supporting this project. This work could not have been completed without the knowledge, direction, and resources provided by our science advisor, Dr. Adam </a:t>
            </a:r>
            <a:r>
              <a:rPr lang="en-US" sz="1200" kern="1200" dirty="0" err="1" smtClean="0">
                <a:solidFill>
                  <a:schemeClr val="tx1"/>
                </a:solidFill>
                <a:effectLst/>
                <a:latin typeface="+mn-lt"/>
                <a:ea typeface="+mn-ea"/>
                <a:cs typeface="+mn-cs"/>
              </a:rPr>
              <a:t>Milewski</a:t>
            </a:r>
            <a:r>
              <a:rPr lang="en-US" sz="1200" kern="1200" dirty="0" smtClean="0">
                <a:solidFill>
                  <a:schemeClr val="tx1"/>
                </a:solidFill>
                <a:effectLst/>
                <a:latin typeface="+mn-lt"/>
                <a:ea typeface="+mn-ea"/>
                <a:cs typeface="+mn-cs"/>
              </a:rPr>
              <a:t>. We would also like to thank our partner organizations, the City of Albany and Dougherty County Planning and Development Services and the Southwest Georgia Water Resources Task Force, for working with us in building capacity for future decision making. Our points-of-contact for the organizations, Paul </a:t>
            </a:r>
            <a:r>
              <a:rPr lang="en-US" sz="1200" kern="1200" dirty="0" err="1" smtClean="0">
                <a:solidFill>
                  <a:schemeClr val="tx1"/>
                </a:solidFill>
                <a:effectLst/>
                <a:latin typeface="+mn-lt"/>
                <a:ea typeface="+mn-ea"/>
                <a:cs typeface="+mn-cs"/>
              </a:rPr>
              <a:t>Forgey</a:t>
            </a:r>
            <a:r>
              <a:rPr lang="en-US" sz="1200" kern="1200" dirty="0" smtClean="0">
                <a:solidFill>
                  <a:schemeClr val="tx1"/>
                </a:solidFill>
                <a:effectLst/>
                <a:latin typeface="+mn-lt"/>
                <a:ea typeface="+mn-ea"/>
                <a:cs typeface="+mn-cs"/>
              </a:rPr>
              <a:t> and Randy Weathersby, were instrumental in dissemination of results. Lastly, we would</a:t>
            </a:r>
            <a:r>
              <a:rPr lang="en-US" sz="1200" kern="1200" baseline="0" dirty="0" smtClean="0">
                <a:solidFill>
                  <a:schemeClr val="tx1"/>
                </a:solidFill>
                <a:effectLst/>
                <a:latin typeface="+mn-lt"/>
                <a:ea typeface="+mn-ea"/>
                <a:cs typeface="+mn-cs"/>
              </a:rPr>
              <a:t> like to acknowledge Jim </a:t>
            </a:r>
            <a:r>
              <a:rPr lang="en-US" sz="1200" kern="1200" baseline="0" dirty="0" err="1" smtClean="0">
                <a:solidFill>
                  <a:schemeClr val="tx1"/>
                </a:solidFill>
                <a:effectLst/>
                <a:latin typeface="+mn-lt"/>
                <a:ea typeface="+mn-ea"/>
                <a:cs typeface="+mn-cs"/>
              </a:rPr>
              <a:t>Stolze</a:t>
            </a:r>
            <a:r>
              <a:rPr lang="en-US" sz="1200" kern="1200" baseline="0" dirty="0" smtClean="0">
                <a:solidFill>
                  <a:schemeClr val="tx1"/>
                </a:solidFill>
                <a:effectLst/>
                <a:latin typeface="+mn-lt"/>
                <a:ea typeface="+mn-ea"/>
                <a:cs typeface="+mn-cs"/>
              </a:rPr>
              <a:t> of Albany Utilities for allowing us access to the Albany Utility well-field for sinkhole mapping validation purposes and gathering </a:t>
            </a:r>
            <a:r>
              <a:rPr lang="en-US" sz="1200" kern="1200" baseline="0" smtClean="0">
                <a:solidFill>
                  <a:schemeClr val="tx1"/>
                </a:solidFill>
                <a:effectLst/>
                <a:latin typeface="+mn-lt"/>
                <a:ea typeface="+mn-ea"/>
                <a:cs typeface="+mn-cs"/>
              </a:rPr>
              <a:t>VPS footage.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576936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7/15/2015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omments" Target="../comments/commen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dirty="0" smtClean="0"/>
              <a:t>Georgia Disasters and Water Resources</a:t>
            </a:r>
            <a:endParaRPr lang="en-US" dirty="0"/>
          </a:p>
        </p:txBody>
      </p:sp>
      <p:sp>
        <p:nvSpPr>
          <p:cNvPr id="3" name="Text Placeholder 2"/>
          <p:cNvSpPr>
            <a:spLocks noGrp="1"/>
          </p:cNvSpPr>
          <p:nvPr>
            <p:ph type="body" sz="quarter" idx="11"/>
          </p:nvPr>
        </p:nvSpPr>
        <p:spPr>
          <a:xfrm>
            <a:off x="1891553" y="5340454"/>
            <a:ext cx="3880643" cy="369332"/>
          </a:xfrm>
        </p:spPr>
        <p:txBody>
          <a:bodyPr>
            <a:noAutofit/>
          </a:bodyPr>
          <a:lstStyle/>
          <a:p>
            <a:r>
              <a:rPr lang="en-US" dirty="0" smtClean="0"/>
              <a:t>Matthew </a:t>
            </a:r>
            <a:r>
              <a:rPr lang="en-US" dirty="0" err="1" smtClean="0"/>
              <a:t>Cahalan</a:t>
            </a:r>
            <a:r>
              <a:rPr lang="en-US" dirty="0" smtClean="0"/>
              <a:t> (Project Lead)</a:t>
            </a:r>
            <a:endParaRPr lang="en-US" dirty="0"/>
          </a:p>
        </p:txBody>
      </p:sp>
      <p:sp>
        <p:nvSpPr>
          <p:cNvPr id="4" name="Text Placeholder 3"/>
          <p:cNvSpPr>
            <a:spLocks noGrp="1"/>
          </p:cNvSpPr>
          <p:nvPr>
            <p:ph type="body" sz="quarter" idx="12"/>
          </p:nvPr>
        </p:nvSpPr>
        <p:spPr>
          <a:xfrm>
            <a:off x="1448791" y="5778238"/>
            <a:ext cx="4354286" cy="369332"/>
          </a:xfrm>
        </p:spPr>
        <p:txBody>
          <a:bodyPr>
            <a:noAutofit/>
          </a:bodyPr>
          <a:lstStyle/>
          <a:p>
            <a:r>
              <a:rPr lang="en-US" dirty="0" smtClean="0"/>
              <a:t>Dr. Adam </a:t>
            </a:r>
            <a:r>
              <a:rPr lang="en-US" dirty="0" err="1" smtClean="0"/>
              <a:t>Milewski</a:t>
            </a:r>
            <a:r>
              <a:rPr lang="en-US" dirty="0" smtClean="0"/>
              <a:t> (Science Advisor)</a:t>
            </a:r>
            <a:endParaRPr lang="en-US" dirty="0"/>
          </a:p>
        </p:txBody>
      </p:sp>
      <p:sp>
        <p:nvSpPr>
          <p:cNvPr id="6" name="Text Placeholder 5"/>
          <p:cNvSpPr>
            <a:spLocks noGrp="1"/>
          </p:cNvSpPr>
          <p:nvPr>
            <p:ph type="body" sz="quarter" idx="14"/>
          </p:nvPr>
        </p:nvSpPr>
        <p:spPr/>
        <p:txBody>
          <a:bodyPr/>
          <a:lstStyle/>
          <a:p>
            <a:r>
              <a:rPr lang="en-US" dirty="0" err="1" smtClean="0"/>
              <a:t>Wenjing</a:t>
            </a:r>
            <a:r>
              <a:rPr lang="en-US" dirty="0" smtClean="0"/>
              <a:t> Xu</a:t>
            </a:r>
            <a:endParaRPr lang="en-US" dirty="0"/>
          </a:p>
        </p:txBody>
      </p:sp>
      <p:sp>
        <p:nvSpPr>
          <p:cNvPr id="7" name="Text Placeholder 6"/>
          <p:cNvSpPr>
            <a:spLocks noGrp="1"/>
          </p:cNvSpPr>
          <p:nvPr>
            <p:ph type="body" sz="quarter" idx="15"/>
          </p:nvPr>
        </p:nvSpPr>
        <p:spPr/>
        <p:txBody>
          <a:bodyPr/>
          <a:lstStyle/>
          <a:p>
            <a:r>
              <a:rPr lang="en-US" dirty="0" err="1" smtClean="0"/>
              <a:t>Tunan</a:t>
            </a:r>
            <a:r>
              <a:rPr lang="en-US" dirty="0" smtClean="0"/>
              <a:t> Hu</a:t>
            </a:r>
            <a:endParaRPr lang="en-US" dirty="0"/>
          </a:p>
        </p:txBody>
      </p:sp>
      <p:sp>
        <p:nvSpPr>
          <p:cNvPr id="8" name="Text Placeholder 7"/>
          <p:cNvSpPr>
            <a:spLocks noGrp="1"/>
          </p:cNvSpPr>
          <p:nvPr>
            <p:ph type="body" sz="quarter" idx="16"/>
          </p:nvPr>
        </p:nvSpPr>
        <p:spPr/>
        <p:txBody>
          <a:bodyPr>
            <a:normAutofit/>
          </a:bodyPr>
          <a:lstStyle/>
          <a:p>
            <a:r>
              <a:rPr lang="en-US" dirty="0" smtClean="0"/>
              <a:t>Mohamed Amin</a:t>
            </a:r>
            <a:endParaRPr lang="en-US" dirty="0"/>
          </a:p>
        </p:txBody>
      </p:sp>
      <p:sp>
        <p:nvSpPr>
          <p:cNvPr id="9" name="Text Placeholder 8"/>
          <p:cNvSpPr>
            <a:spLocks noGrp="1"/>
          </p:cNvSpPr>
          <p:nvPr>
            <p:ph type="body" sz="quarter" idx="17"/>
          </p:nvPr>
        </p:nvSpPr>
        <p:spPr>
          <a:xfrm>
            <a:off x="1625600" y="4032504"/>
            <a:ext cx="5943600" cy="740664"/>
          </a:xfrm>
        </p:spPr>
        <p:txBody>
          <a:bodyPr>
            <a:noAutofit/>
          </a:bodyPr>
          <a:lstStyle/>
          <a:p>
            <a:r>
              <a:rPr lang="en-US" sz="2000" dirty="0" smtClean="0"/>
              <a:t>Utilizing NASA Earth Observations to Monitor Sinkhole Development and Identify Risk Areas in </a:t>
            </a:r>
            <a:r>
              <a:rPr lang="en-US" sz="2000" dirty="0"/>
              <a:t>D</a:t>
            </a:r>
            <a:r>
              <a:rPr lang="en-US" sz="2000" dirty="0" smtClean="0"/>
              <a:t>ougherty County, GA</a:t>
            </a:r>
            <a:endParaRPr lang="en-US" sz="2000" dirty="0"/>
          </a:p>
        </p:txBody>
      </p:sp>
      <p:sp>
        <p:nvSpPr>
          <p:cNvPr id="12" name="Text Placeholder 11"/>
          <p:cNvSpPr>
            <a:spLocks noGrp="1"/>
          </p:cNvSpPr>
          <p:nvPr>
            <p:ph type="body" sz="quarter" idx="13"/>
          </p:nvPr>
        </p:nvSpPr>
        <p:spPr>
          <a:xfrm>
            <a:off x="2605684" y="6177663"/>
            <a:ext cx="3182112" cy="369332"/>
          </a:xfrm>
        </p:spPr>
        <p:txBody>
          <a:bodyPr/>
          <a:lstStyle/>
          <a:p>
            <a:r>
              <a:rPr lang="en-US" dirty="0" smtClean="0"/>
              <a:t>Kimberly Berry</a:t>
            </a: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39674" y="326316"/>
            <a:ext cx="7994725" cy="785308"/>
          </a:xfrm>
        </p:spPr>
        <p:txBody>
          <a:bodyPr/>
          <a:lstStyle/>
          <a:p>
            <a:r>
              <a:rPr lang="en-US" dirty="0" smtClean="0"/>
              <a:t>Conclusions</a:t>
            </a:r>
            <a:endParaRPr lang="en-US" dirty="0"/>
          </a:p>
        </p:txBody>
      </p:sp>
      <p:sp>
        <p:nvSpPr>
          <p:cNvPr id="18" name="Text Placeholder 1"/>
          <p:cNvSpPr>
            <a:spLocks noGrp="1"/>
          </p:cNvSpPr>
          <p:nvPr>
            <p:ph type="body" sz="quarter" idx="11"/>
          </p:nvPr>
        </p:nvSpPr>
        <p:spPr>
          <a:xfrm>
            <a:off x="259976" y="1392865"/>
            <a:ext cx="8408536" cy="5007935"/>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Will insert results table(s) and/or imagery for final draft.</a:t>
            </a:r>
          </a:p>
        </p:txBody>
      </p:sp>
    </p:spTree>
    <p:extLst>
      <p:ext uri="{BB962C8B-B14F-4D97-AF65-F5344CB8AC3E}">
        <p14:creationId xmlns:p14="http://schemas.microsoft.com/office/powerpoint/2010/main" val="2559103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39674" y="326316"/>
            <a:ext cx="7994725" cy="785308"/>
          </a:xfrm>
        </p:spPr>
        <p:txBody>
          <a:bodyPr/>
          <a:lstStyle/>
          <a:p>
            <a:r>
              <a:rPr lang="en-US" dirty="0" smtClean="0"/>
              <a:t>Errors and Uncertainties </a:t>
            </a:r>
            <a:endParaRPr lang="en-US" dirty="0"/>
          </a:p>
        </p:txBody>
      </p:sp>
      <p:sp>
        <p:nvSpPr>
          <p:cNvPr id="18" name="Text Placeholder 1"/>
          <p:cNvSpPr>
            <a:spLocks noGrp="1"/>
          </p:cNvSpPr>
          <p:nvPr>
            <p:ph type="body" sz="quarter" idx="11"/>
          </p:nvPr>
        </p:nvSpPr>
        <p:spPr>
          <a:xfrm>
            <a:off x="259976" y="1392865"/>
            <a:ext cx="8408536" cy="5007935"/>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Will describe elevation data uncertainty (i.e., vertical accuracy)</a:t>
            </a:r>
          </a:p>
          <a:p>
            <a:pPr marL="342900" indent="-342900">
              <a:spcBef>
                <a:spcPts val="200"/>
              </a:spcBef>
              <a:buClr>
                <a:schemeClr val="accent1"/>
              </a:buClr>
              <a:buFont typeface="Webdings" panose="05030102010509060703" pitchFamily="18" charset="2"/>
              <a:buChar char="4"/>
            </a:pPr>
            <a:r>
              <a:rPr lang="en-US" dirty="0" smtClean="0"/>
              <a:t>Will describe Dougherty County land use practice of filling in sinkholes.</a:t>
            </a:r>
          </a:p>
          <a:p>
            <a:pPr marL="342900" indent="-342900">
              <a:spcBef>
                <a:spcPts val="200"/>
              </a:spcBef>
              <a:buClr>
                <a:schemeClr val="accent1"/>
              </a:buClr>
              <a:buFont typeface="Webdings" panose="05030102010509060703" pitchFamily="18" charset="2"/>
              <a:buChar char="4"/>
            </a:pPr>
            <a:r>
              <a:rPr lang="en-US" dirty="0" smtClean="0"/>
              <a:t>Will describe methodology uncertainties. </a:t>
            </a:r>
          </a:p>
        </p:txBody>
      </p:sp>
    </p:spTree>
    <p:extLst>
      <p:ext uri="{BB962C8B-B14F-4D97-AF65-F5344CB8AC3E}">
        <p14:creationId xmlns:p14="http://schemas.microsoft.com/office/powerpoint/2010/main" val="2559103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39674" y="326316"/>
            <a:ext cx="7994725" cy="785308"/>
          </a:xfrm>
        </p:spPr>
        <p:txBody>
          <a:bodyPr/>
          <a:lstStyle/>
          <a:p>
            <a:r>
              <a:rPr lang="en-US" dirty="0" smtClean="0"/>
              <a:t>Future Work</a:t>
            </a:r>
            <a:endParaRPr lang="en-US" dirty="0"/>
          </a:p>
        </p:txBody>
      </p:sp>
      <p:sp>
        <p:nvSpPr>
          <p:cNvPr id="18" name="Text Placeholder 1"/>
          <p:cNvSpPr>
            <a:spLocks noGrp="1"/>
          </p:cNvSpPr>
          <p:nvPr>
            <p:ph type="body" sz="quarter" idx="11"/>
          </p:nvPr>
        </p:nvSpPr>
        <p:spPr>
          <a:xfrm>
            <a:off x="259976" y="1392865"/>
            <a:ext cx="8408536" cy="5007935"/>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The Georgia Water Resources Fall 2015 term project, which has been tentatively accepted, will further the results and analyses from this project to produce a groundwater contamination susceptibility map and groundwater storage change maps.</a:t>
            </a:r>
          </a:p>
        </p:txBody>
      </p:sp>
    </p:spTree>
    <p:extLst>
      <p:ext uri="{BB962C8B-B14F-4D97-AF65-F5344CB8AC3E}">
        <p14:creationId xmlns:p14="http://schemas.microsoft.com/office/powerpoint/2010/main" val="2559103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1208" y="1421134"/>
            <a:ext cx="8169031" cy="704088"/>
          </a:xfrm>
        </p:spPr>
        <p:txBody>
          <a:bodyPr>
            <a:noAutofit/>
          </a:bodyPr>
          <a:lstStyle/>
          <a:p>
            <a:r>
              <a:rPr lang="en-US" dirty="0" smtClean="0"/>
              <a:t>Dr. Adam </a:t>
            </a:r>
            <a:r>
              <a:rPr lang="en-US" dirty="0" err="1" smtClean="0"/>
              <a:t>Milewski</a:t>
            </a:r>
            <a:r>
              <a:rPr lang="en-US" dirty="0"/>
              <a:t> </a:t>
            </a:r>
            <a:r>
              <a:rPr lang="en-US" dirty="0" smtClean="0"/>
              <a:t>(Science Advisor), Water Resources and Remote Sensing Laboratory, Department of Geology, University of Georgia </a:t>
            </a:r>
            <a:endParaRPr lang="en-US" dirty="0"/>
          </a:p>
        </p:txBody>
      </p:sp>
      <p:sp>
        <p:nvSpPr>
          <p:cNvPr id="3" name="Text Placeholder 2"/>
          <p:cNvSpPr>
            <a:spLocks noGrp="1"/>
          </p:cNvSpPr>
          <p:nvPr>
            <p:ph type="body" sz="quarter" idx="11"/>
          </p:nvPr>
        </p:nvSpPr>
        <p:spPr>
          <a:xfrm>
            <a:off x="571207" y="3011686"/>
            <a:ext cx="8051583" cy="1494151"/>
          </a:xfrm>
        </p:spPr>
        <p:txBody>
          <a:bodyPr>
            <a:normAutofit/>
          </a:bodyPr>
          <a:lstStyle/>
          <a:p>
            <a:r>
              <a:rPr lang="en-US" dirty="0" smtClean="0"/>
              <a:t>City of Albany and Dougherty County Planning and Development Services, Paul </a:t>
            </a:r>
            <a:r>
              <a:rPr lang="en-US" dirty="0" err="1" smtClean="0"/>
              <a:t>Forgey</a:t>
            </a:r>
            <a:endParaRPr lang="en-US" dirty="0" smtClean="0"/>
          </a:p>
          <a:p>
            <a:r>
              <a:rPr lang="en-US" dirty="0" smtClean="0"/>
              <a:t>Southwest Georgia Water Resources Task Force, Randy Weathersby</a:t>
            </a:r>
          </a:p>
          <a:p>
            <a:endParaRPr lang="en-US" dirty="0"/>
          </a:p>
        </p:txBody>
      </p:sp>
      <p:sp>
        <p:nvSpPr>
          <p:cNvPr id="4" name="Text Placeholder 3"/>
          <p:cNvSpPr>
            <a:spLocks noGrp="1"/>
          </p:cNvSpPr>
          <p:nvPr>
            <p:ph type="body" sz="quarter" idx="12"/>
          </p:nvPr>
        </p:nvSpPr>
        <p:spPr>
          <a:xfrm>
            <a:off x="594359" y="5160195"/>
            <a:ext cx="8051582" cy="704088"/>
          </a:xfrm>
        </p:spPr>
        <p:txBody>
          <a:bodyPr/>
          <a:lstStyle/>
          <a:p>
            <a:r>
              <a:rPr lang="en-US" dirty="0" smtClean="0"/>
              <a:t>Jim </a:t>
            </a:r>
            <a:r>
              <a:rPr lang="en-US" dirty="0" err="1" smtClean="0"/>
              <a:t>Stolze</a:t>
            </a:r>
            <a:r>
              <a:rPr lang="en-US" dirty="0" smtClean="0"/>
              <a:t>, Albany Utilities</a:t>
            </a:r>
            <a:endParaRPr lang="en-US" dirty="0"/>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54758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4622796"/>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39674" y="326316"/>
            <a:ext cx="7994725" cy="785308"/>
          </a:xfrm>
        </p:spPr>
        <p:txBody>
          <a:bodyPr/>
          <a:lstStyle/>
          <a:p>
            <a:r>
              <a:rPr lang="en-US" dirty="0" smtClean="0"/>
              <a:t>Study Area</a:t>
            </a:r>
            <a:endParaRPr lang="en-US" dirty="0"/>
          </a:p>
        </p:txBody>
      </p:sp>
      <p:sp>
        <p:nvSpPr>
          <p:cNvPr id="18" name="Text Placeholder 1"/>
          <p:cNvSpPr>
            <a:spLocks noGrp="1"/>
          </p:cNvSpPr>
          <p:nvPr>
            <p:ph type="body" sz="quarter" idx="11"/>
          </p:nvPr>
        </p:nvSpPr>
        <p:spPr>
          <a:xfrm>
            <a:off x="259976" y="1461246"/>
            <a:ext cx="8408536" cy="5200811"/>
          </a:xfrm>
        </p:spPr>
        <p:txBody>
          <a:bodyPr>
            <a:normAutofit/>
          </a:bodyPr>
          <a:lstStyle/>
          <a:p>
            <a:pPr marL="342900" indent="-342900">
              <a:spcBef>
                <a:spcPts val="200"/>
              </a:spcBef>
              <a:buClr>
                <a:schemeClr val="accent1"/>
              </a:buClr>
              <a:buFont typeface="Webdings" panose="05030102010509060703" pitchFamily="18" charset="2"/>
              <a:buChar char="4"/>
            </a:pPr>
            <a:r>
              <a:rPr lang="en-US" u="sng" dirty="0" smtClean="0"/>
              <a:t>Geology</a:t>
            </a:r>
            <a:r>
              <a:rPr lang="en-US" dirty="0" smtClean="0"/>
              <a:t>- Ocala Limestone and varying</a:t>
            </a:r>
          </a:p>
          <a:p>
            <a:pPr>
              <a:spcBef>
                <a:spcPts val="200"/>
              </a:spcBef>
              <a:buClr>
                <a:schemeClr val="accent1"/>
              </a:buClr>
            </a:pPr>
            <a:r>
              <a:rPr lang="en-US" dirty="0" smtClean="0"/>
              <a:t>      amounts of overburden thickness (0 – 40m)</a:t>
            </a:r>
          </a:p>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u="sng" dirty="0" smtClean="0"/>
              <a:t>Hydrology</a:t>
            </a:r>
            <a:r>
              <a:rPr lang="en-US" dirty="0" smtClean="0"/>
              <a:t>- Flint River and tributaries; Lake</a:t>
            </a:r>
          </a:p>
          <a:p>
            <a:pPr>
              <a:spcBef>
                <a:spcPts val="200"/>
              </a:spcBef>
              <a:buClr>
                <a:schemeClr val="accent1"/>
              </a:buClr>
            </a:pPr>
            <a:r>
              <a:rPr lang="en-US" dirty="0" smtClean="0"/>
              <a:t>      </a:t>
            </a:r>
            <a:r>
              <a:rPr lang="en-US" dirty="0" err="1" smtClean="0"/>
              <a:t>Chewaw</a:t>
            </a:r>
            <a:r>
              <a:rPr lang="en-US" dirty="0" smtClean="0"/>
              <a:t>; ponds created from sinkhole</a:t>
            </a:r>
          </a:p>
          <a:p>
            <a:pPr>
              <a:spcBef>
                <a:spcPts val="200"/>
              </a:spcBef>
              <a:buClr>
                <a:schemeClr val="accent1"/>
              </a:buClr>
            </a:pPr>
            <a:r>
              <a:rPr lang="en-US" dirty="0" smtClean="0"/>
              <a:t>      depressions</a:t>
            </a:r>
          </a:p>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u="sng" dirty="0" smtClean="0"/>
              <a:t>Hydrogeology</a:t>
            </a:r>
            <a:r>
              <a:rPr lang="en-US" dirty="0" smtClean="0"/>
              <a:t>- Upper </a:t>
            </a:r>
            <a:r>
              <a:rPr lang="en-US" dirty="0" err="1" smtClean="0"/>
              <a:t>Floridan</a:t>
            </a:r>
            <a:r>
              <a:rPr lang="en-US" dirty="0" smtClean="0"/>
              <a:t> Aquifer</a:t>
            </a:r>
          </a:p>
          <a:p>
            <a:pPr>
              <a:spcBef>
                <a:spcPts val="200"/>
              </a:spcBef>
              <a:buClr>
                <a:schemeClr val="accent1"/>
              </a:buClr>
            </a:pPr>
            <a:endParaRPr lang="en-US" dirty="0" smtClean="0"/>
          </a:p>
          <a:p>
            <a:pPr marL="342900" indent="-342900">
              <a:spcBef>
                <a:spcPts val="200"/>
              </a:spcBef>
              <a:buClr>
                <a:schemeClr val="accent1"/>
              </a:buClr>
              <a:buFont typeface="Webdings" panose="05030102010509060703" pitchFamily="18" charset="2"/>
              <a:buChar char="4"/>
            </a:pPr>
            <a:r>
              <a:rPr lang="en-US" u="sng" dirty="0" smtClean="0"/>
              <a:t>Climate</a:t>
            </a:r>
            <a:r>
              <a:rPr lang="en-US" dirty="0" smtClean="0"/>
              <a:t>- humid subtropical; 50 inches of annual rainfall</a:t>
            </a:r>
          </a:p>
          <a:p>
            <a:pPr>
              <a:spcBef>
                <a:spcPts val="200"/>
              </a:spcBef>
              <a:buClr>
                <a:schemeClr val="accent1"/>
              </a:buClr>
            </a:pPr>
            <a:endParaRPr lang="en-US" dirty="0" smtClean="0"/>
          </a:p>
          <a:p>
            <a:pPr marL="342900" indent="-342900">
              <a:spcBef>
                <a:spcPts val="200"/>
              </a:spcBef>
              <a:buClr>
                <a:schemeClr val="accent1"/>
              </a:buClr>
              <a:buFont typeface="Webdings" panose="05030102010509060703" pitchFamily="18" charset="2"/>
              <a:buChar char="4"/>
            </a:pPr>
            <a:r>
              <a:rPr lang="en-US" u="sng" dirty="0" smtClean="0"/>
              <a:t>Geomorphology</a:t>
            </a:r>
            <a:r>
              <a:rPr lang="en-US" dirty="0" smtClean="0"/>
              <a:t>- flat karst terrain characterized by sinkholes, disappearing streams, springs, and cave systems</a:t>
            </a:r>
          </a:p>
          <a:p>
            <a:pPr>
              <a:spcBef>
                <a:spcPts val="200"/>
              </a:spcBef>
              <a:buClr>
                <a:schemeClr val="accent1"/>
              </a:buClr>
            </a:pPr>
            <a:endParaRPr lang="en-US" dirty="0" smtClean="0"/>
          </a:p>
          <a:p>
            <a:pPr marL="342900" indent="-342900">
              <a:spcBef>
                <a:spcPts val="200"/>
              </a:spcBef>
              <a:buClr>
                <a:schemeClr val="accent1"/>
              </a:buClr>
              <a:buFont typeface="Webdings" panose="05030102010509060703" pitchFamily="18" charset="2"/>
              <a:buChar char="4"/>
            </a:pPr>
            <a:r>
              <a:rPr lang="en-US" u="sng" dirty="0" smtClean="0"/>
              <a:t>Human Element</a:t>
            </a:r>
            <a:r>
              <a:rPr lang="en-US" dirty="0" smtClean="0"/>
              <a:t>- growing populace in agricultural region with increasing demands on groundwater resources for municipalities, agriculture, and industry</a:t>
            </a:r>
            <a:endParaRPr lang="en-US" u="sng" dirty="0" smtClean="0"/>
          </a:p>
          <a:p>
            <a:pPr marL="342900" indent="-342900">
              <a:spcBef>
                <a:spcPts val="200"/>
              </a:spcBef>
              <a:buClr>
                <a:schemeClr val="accent1"/>
              </a:buClr>
              <a:buFont typeface="Webdings" panose="05030102010509060703" pitchFamily="18" charset="2"/>
              <a:buChar char="4"/>
            </a:pPr>
            <a:endParaRPr lang="en-US" dirty="0"/>
          </a:p>
        </p:txBody>
      </p:sp>
      <p:pic>
        <p:nvPicPr>
          <p:cNvPr id="2051" name="Picture 3" descr="C:\Users\Matt\Desktop\G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6061" y="273132"/>
            <a:ext cx="2016219" cy="195549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Matt\Desktop\DC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6579" y="2375065"/>
            <a:ext cx="3201003" cy="166739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H="1">
            <a:off x="6008914" y="1674421"/>
            <a:ext cx="1508168" cy="8906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707086" y="1674421"/>
            <a:ext cx="1270659" cy="7006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39674" y="326316"/>
            <a:ext cx="7994725" cy="785308"/>
          </a:xfrm>
        </p:spPr>
        <p:txBody>
          <a:bodyPr/>
          <a:lstStyle/>
          <a:p>
            <a:r>
              <a:rPr lang="en-US" dirty="0" smtClean="0"/>
              <a:t>Background</a:t>
            </a:r>
            <a:endParaRPr lang="en-US" dirty="0"/>
          </a:p>
        </p:txBody>
      </p:sp>
      <p:sp>
        <p:nvSpPr>
          <p:cNvPr id="18" name="Text Placeholder 1"/>
          <p:cNvSpPr>
            <a:spLocks noGrp="1"/>
          </p:cNvSpPr>
          <p:nvPr>
            <p:ph type="body" sz="quarter" idx="11"/>
          </p:nvPr>
        </p:nvSpPr>
        <p:spPr>
          <a:xfrm>
            <a:off x="259976" y="1371600"/>
            <a:ext cx="8408536" cy="5171704"/>
          </a:xfrm>
        </p:spPr>
        <p:txBody>
          <a:bodyPr>
            <a:normAutofit/>
          </a:bodyPr>
          <a:lstStyle/>
          <a:p>
            <a:pPr marL="342900" indent="-342900">
              <a:spcBef>
                <a:spcPts val="200"/>
              </a:spcBef>
              <a:buClr>
                <a:schemeClr val="accent1"/>
              </a:buClr>
              <a:buFont typeface="Webdings" panose="05030102010509060703" pitchFamily="18" charset="2"/>
              <a:buChar char="4"/>
            </a:pPr>
            <a:r>
              <a:rPr lang="en-US" sz="2400" dirty="0" smtClean="0"/>
              <a:t>Sinkhole types:	</a:t>
            </a:r>
          </a:p>
          <a:p>
            <a:pPr marL="1200150" lvl="1" indent="-514350">
              <a:spcBef>
                <a:spcPts val="200"/>
              </a:spcBef>
              <a:buClr>
                <a:schemeClr val="accent1"/>
              </a:buClr>
              <a:buFont typeface="+mj-lt"/>
              <a:buAutoNum type="arabicPeriod"/>
            </a:pPr>
            <a:r>
              <a:rPr lang="en-US" sz="2000" dirty="0" smtClean="0"/>
              <a:t>Cover-collapse- small area and abrupt formation</a:t>
            </a:r>
          </a:p>
          <a:p>
            <a:pPr marL="1200150" lvl="1" indent="-514350">
              <a:spcBef>
                <a:spcPts val="200"/>
              </a:spcBef>
              <a:buClr>
                <a:schemeClr val="accent1"/>
              </a:buClr>
              <a:buFont typeface="+mj-lt"/>
              <a:buAutoNum type="arabicPeriod"/>
            </a:pPr>
            <a:r>
              <a:rPr lang="en-US" sz="2000" dirty="0" smtClean="0"/>
              <a:t>Cover-subsidence- large area and gradual formation</a:t>
            </a:r>
          </a:p>
          <a:p>
            <a:pPr lvl="1" indent="0">
              <a:spcBef>
                <a:spcPts val="200"/>
              </a:spcBef>
              <a:buClr>
                <a:schemeClr val="accent1"/>
              </a:buClr>
              <a:buNone/>
            </a:pPr>
            <a:endParaRPr lang="en-US" sz="2000" dirty="0" smtClean="0"/>
          </a:p>
          <a:p>
            <a:pPr marL="342900" indent="-342900">
              <a:spcBef>
                <a:spcPts val="200"/>
              </a:spcBef>
              <a:buClr>
                <a:schemeClr val="accent1"/>
              </a:buClr>
              <a:buFont typeface="Webdings" panose="05030102010509060703" pitchFamily="18" charset="2"/>
              <a:buChar char="4"/>
            </a:pPr>
            <a:r>
              <a:rPr lang="en-US" sz="2400" dirty="0" smtClean="0"/>
              <a:t>Sinkhole formation factors: </a:t>
            </a:r>
          </a:p>
          <a:p>
            <a:pPr marL="1143000" lvl="1" indent="-457200">
              <a:spcBef>
                <a:spcPts val="200"/>
              </a:spcBef>
              <a:buClr>
                <a:schemeClr val="accent1"/>
              </a:buClr>
              <a:buFont typeface="+mj-lt"/>
              <a:buAutoNum type="arabicPeriod"/>
            </a:pPr>
            <a:r>
              <a:rPr lang="en-US" sz="2000" u="sng" dirty="0"/>
              <a:t>Geologic</a:t>
            </a:r>
            <a:r>
              <a:rPr lang="en-US" sz="2000" dirty="0"/>
              <a:t>- fractures and overburden thickness</a:t>
            </a:r>
            <a:endParaRPr lang="en-US" sz="2000" u="sng" dirty="0"/>
          </a:p>
          <a:p>
            <a:pPr marL="1143000" lvl="1" indent="-457200">
              <a:spcBef>
                <a:spcPts val="200"/>
              </a:spcBef>
              <a:buClr>
                <a:schemeClr val="accent1"/>
              </a:buClr>
              <a:buFont typeface="+mj-lt"/>
              <a:buAutoNum type="arabicPeriod"/>
            </a:pPr>
            <a:r>
              <a:rPr lang="en-US" sz="2000" u="sng" dirty="0"/>
              <a:t>Hydrologic</a:t>
            </a:r>
            <a:r>
              <a:rPr lang="en-US" sz="2000" dirty="0"/>
              <a:t>- distance to surface water features</a:t>
            </a:r>
            <a:endParaRPr lang="en-US" sz="2000" u="sng" dirty="0"/>
          </a:p>
          <a:p>
            <a:pPr marL="1143000" lvl="1" indent="-457200">
              <a:spcBef>
                <a:spcPts val="200"/>
              </a:spcBef>
              <a:buClr>
                <a:schemeClr val="accent1"/>
              </a:buClr>
              <a:buFont typeface="+mj-lt"/>
              <a:buAutoNum type="arabicPeriod"/>
            </a:pPr>
            <a:r>
              <a:rPr lang="en-US" sz="2000" u="sng" dirty="0"/>
              <a:t>Anthropogenic</a:t>
            </a:r>
            <a:r>
              <a:rPr lang="en-US" sz="2000" dirty="0"/>
              <a:t>- land use and infrastructure development</a:t>
            </a:r>
            <a:endParaRPr lang="en-US" sz="2000" u="sng" dirty="0"/>
          </a:p>
          <a:p>
            <a:pPr marL="1143000" lvl="1" indent="-457200">
              <a:spcBef>
                <a:spcPts val="200"/>
              </a:spcBef>
              <a:buClr>
                <a:schemeClr val="accent1"/>
              </a:buClr>
              <a:buFont typeface="+mj-lt"/>
              <a:buAutoNum type="arabicPeriod"/>
            </a:pPr>
            <a:r>
              <a:rPr lang="en-US" sz="2000" u="sng" dirty="0" err="1"/>
              <a:t>Hydrogeologic</a:t>
            </a:r>
            <a:r>
              <a:rPr lang="en-US" sz="2000" dirty="0"/>
              <a:t>- aquifer levels / fluctuations</a:t>
            </a:r>
            <a:endParaRPr lang="en-US" sz="2000" u="sng" dirty="0"/>
          </a:p>
          <a:p>
            <a:pPr marL="1143000" lvl="1" indent="-457200">
              <a:spcBef>
                <a:spcPts val="200"/>
              </a:spcBef>
              <a:buClr>
                <a:schemeClr val="accent1"/>
              </a:buClr>
              <a:buFont typeface="+mj-lt"/>
              <a:buAutoNum type="arabicPeriod"/>
            </a:pPr>
            <a:r>
              <a:rPr lang="en-US" sz="2000" u="sng" dirty="0"/>
              <a:t>Geomorphologic</a:t>
            </a:r>
            <a:r>
              <a:rPr lang="en-US" sz="2000" dirty="0"/>
              <a:t>- elevation, slope, and aspect</a:t>
            </a:r>
            <a:endParaRPr lang="en-US" sz="2000" u="sng" dirty="0"/>
          </a:p>
          <a:p>
            <a:pPr marL="1143000" lvl="1" indent="-457200">
              <a:spcBef>
                <a:spcPts val="200"/>
              </a:spcBef>
              <a:buClr>
                <a:schemeClr val="accent1"/>
              </a:buClr>
              <a:buFont typeface="+mj-lt"/>
              <a:buAutoNum type="arabicPeriod"/>
            </a:pPr>
            <a:r>
              <a:rPr lang="en-US" sz="2000" u="sng" dirty="0"/>
              <a:t>Climatic</a:t>
            </a:r>
            <a:r>
              <a:rPr lang="en-US" sz="2000" dirty="0"/>
              <a:t>- precipitation </a:t>
            </a:r>
            <a:endParaRPr lang="en-US" sz="2000" u="sng" dirty="0"/>
          </a:p>
          <a:p>
            <a:pPr>
              <a:spcBef>
                <a:spcPts val="200"/>
              </a:spcBef>
              <a:buClr>
                <a:schemeClr val="accent1"/>
              </a:buClr>
            </a:pPr>
            <a:endParaRPr lang="en-US" sz="2400" dirty="0" smtClean="0"/>
          </a:p>
          <a:p>
            <a:pPr marL="342900" indent="-342900">
              <a:spcBef>
                <a:spcPts val="200"/>
              </a:spcBef>
              <a:buClr>
                <a:schemeClr val="accent1"/>
              </a:buClr>
              <a:buFont typeface="Webdings" panose="05030102010509060703" pitchFamily="18" charset="2"/>
              <a:buChar char="4"/>
            </a:pPr>
            <a:r>
              <a:rPr lang="en-US" sz="2400" dirty="0" smtClean="0"/>
              <a:t>Sinkhole formation mechanisms:</a:t>
            </a:r>
          </a:p>
          <a:p>
            <a:pPr marL="1200150" lvl="1" indent="-514350">
              <a:spcBef>
                <a:spcPts val="200"/>
              </a:spcBef>
              <a:buClr>
                <a:schemeClr val="accent1"/>
              </a:buClr>
              <a:buFont typeface="+mj-lt"/>
              <a:buAutoNum type="arabicPeriod"/>
            </a:pPr>
            <a:r>
              <a:rPr lang="en-US" sz="2000" dirty="0" smtClean="0"/>
              <a:t>Flooding- liquefaction</a:t>
            </a:r>
          </a:p>
          <a:p>
            <a:pPr marL="1200150" lvl="1" indent="-514350">
              <a:spcBef>
                <a:spcPts val="200"/>
              </a:spcBef>
              <a:buClr>
                <a:schemeClr val="accent1"/>
              </a:buClr>
              <a:buFont typeface="+mj-lt"/>
              <a:buAutoNum type="arabicPeriod"/>
            </a:pPr>
            <a:r>
              <a:rPr lang="en-US" sz="2000" dirty="0" smtClean="0"/>
              <a:t>Drought and/or groundwater over extraction - loss of hydrostatic support</a:t>
            </a:r>
          </a:p>
          <a:p>
            <a:pPr marL="1200150" lvl="1" indent="-514350">
              <a:spcBef>
                <a:spcPts val="200"/>
              </a:spcBef>
              <a:buClr>
                <a:schemeClr val="accent1"/>
              </a:buClr>
              <a:buFont typeface="+mj-lt"/>
              <a:buAutoNum type="arabicPeriod"/>
            </a:pPr>
            <a:endParaRPr lang="en-US" sz="2000" dirty="0" smtClean="0"/>
          </a:p>
        </p:txBody>
      </p:sp>
    </p:spTree>
    <p:extLst>
      <p:ext uri="{BB962C8B-B14F-4D97-AF65-F5344CB8AC3E}">
        <p14:creationId xmlns:p14="http://schemas.microsoft.com/office/powerpoint/2010/main" val="2559103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39674" y="326316"/>
            <a:ext cx="7994725" cy="785308"/>
          </a:xfrm>
        </p:spPr>
        <p:txBody>
          <a:bodyPr/>
          <a:lstStyle/>
          <a:p>
            <a:r>
              <a:rPr lang="en-US" dirty="0" smtClean="0"/>
              <a:t>Community Concerns</a:t>
            </a:r>
            <a:endParaRPr lang="en-US" dirty="0"/>
          </a:p>
        </p:txBody>
      </p:sp>
      <p:sp>
        <p:nvSpPr>
          <p:cNvPr id="18" name="Text Placeholder 1"/>
          <p:cNvSpPr>
            <a:spLocks noGrp="1"/>
          </p:cNvSpPr>
          <p:nvPr>
            <p:ph type="body" sz="quarter" idx="11"/>
          </p:nvPr>
        </p:nvSpPr>
        <p:spPr>
          <a:xfrm>
            <a:off x="259976" y="1414130"/>
            <a:ext cx="8408536" cy="4986670"/>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Sinkholes are a risk to human safety, environmental health, and infrastructure (i.e., roads and buildings) in Dougherty County and other areas within the coastal plain of the southeastern United States. </a:t>
            </a:r>
          </a:p>
          <a:p>
            <a:pPr>
              <a:spcBef>
                <a:spcPts val="200"/>
              </a:spcBef>
              <a:buClr>
                <a:schemeClr val="accent1"/>
              </a:buClr>
            </a:pPr>
            <a:endParaRPr lang="en-US" dirty="0" smtClean="0"/>
          </a:p>
          <a:p>
            <a:pPr marL="342900" indent="-342900">
              <a:spcBef>
                <a:spcPts val="200"/>
              </a:spcBef>
              <a:buClr>
                <a:schemeClr val="accent1"/>
              </a:buClr>
              <a:buFont typeface="Webdings" panose="05030102010509060703" pitchFamily="18" charset="2"/>
              <a:buChar char="4"/>
            </a:pPr>
            <a:r>
              <a:rPr lang="en-US" dirty="0" smtClean="0"/>
              <a:t>Sinkholes pose a threat to groundwater pollution, as they quickly introduce contaminants into karst aquifer systems with high transmissivities, or ability to disperse contaminants through advection processes. The susceptibility to groundwater contamination is largely a function of land use type. </a:t>
            </a:r>
          </a:p>
          <a:p>
            <a:pPr marL="342900" indent="-342900">
              <a:spcBef>
                <a:spcPts val="200"/>
              </a:spcBef>
              <a:buClr>
                <a:schemeClr val="accent1"/>
              </a:buClr>
              <a:buFont typeface="Webdings" panose="05030102010509060703" pitchFamily="18" charset="2"/>
              <a:buChar char="4"/>
            </a:pPr>
            <a:endParaRPr lang="en-US" dirty="0" smtClean="0"/>
          </a:p>
        </p:txBody>
      </p:sp>
      <p:pic>
        <p:nvPicPr>
          <p:cNvPr id="3074" name="Picture 2" descr="H:\Matt\NASA DEVELOP\Sink Hole B 9-12-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2555" y="4387847"/>
            <a:ext cx="4959307" cy="227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103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39674" y="326316"/>
            <a:ext cx="7994725" cy="785308"/>
          </a:xfrm>
        </p:spPr>
        <p:txBody>
          <a:bodyPr/>
          <a:lstStyle/>
          <a:p>
            <a:r>
              <a:rPr lang="en-US" dirty="0" smtClean="0"/>
              <a:t>Objectives</a:t>
            </a:r>
            <a:endParaRPr lang="en-US" dirty="0"/>
          </a:p>
        </p:txBody>
      </p:sp>
      <p:sp>
        <p:nvSpPr>
          <p:cNvPr id="18" name="Text Placeholder 1"/>
          <p:cNvSpPr>
            <a:spLocks noGrp="1"/>
          </p:cNvSpPr>
          <p:nvPr>
            <p:ph type="body" sz="quarter" idx="11"/>
          </p:nvPr>
        </p:nvSpPr>
        <p:spPr>
          <a:xfrm>
            <a:off x="259976" y="1414130"/>
            <a:ext cx="8408536" cy="4986670"/>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Develop sinkhole inventory maps for years ranging from 1999 – 2011 utilizing a time-series of digital elevation models (DEMs) and an automated algorithm developed by the team</a:t>
            </a:r>
          </a:p>
          <a:p>
            <a:pPr>
              <a:spcBef>
                <a:spcPts val="200"/>
              </a:spcBef>
              <a:buClr>
                <a:schemeClr val="accent1"/>
              </a:buClr>
            </a:pPr>
            <a:endParaRPr lang="en-US" dirty="0" smtClean="0"/>
          </a:p>
          <a:p>
            <a:pPr marL="342900" indent="-342900">
              <a:spcBef>
                <a:spcPts val="200"/>
              </a:spcBef>
              <a:buClr>
                <a:schemeClr val="accent1"/>
              </a:buClr>
              <a:buFont typeface="Webdings" panose="05030102010509060703" pitchFamily="18" charset="2"/>
              <a:buChar char="4"/>
            </a:pPr>
            <a:r>
              <a:rPr lang="en-US" dirty="0" smtClean="0"/>
              <a:t>Improve the understanding of and predictive capabilities for sinkhole development by analyzing the factors influencing the development of newly formed sinkholes</a:t>
            </a:r>
          </a:p>
          <a:p>
            <a:pPr>
              <a:spcBef>
                <a:spcPts val="200"/>
              </a:spcBef>
              <a:buClr>
                <a:schemeClr val="accent1"/>
              </a:buClr>
            </a:pPr>
            <a:endParaRPr lang="en-US" dirty="0" smtClean="0"/>
          </a:p>
          <a:p>
            <a:pPr marL="342900" indent="-342900">
              <a:spcBef>
                <a:spcPts val="200"/>
              </a:spcBef>
              <a:buClr>
                <a:schemeClr val="accent1"/>
              </a:buClr>
              <a:buFont typeface="Webdings" panose="05030102010509060703" pitchFamily="18" charset="2"/>
              <a:buChar char="4"/>
            </a:pPr>
            <a:r>
              <a:rPr lang="en-US" dirty="0" smtClean="0"/>
              <a:t>Produce a sinkhole susceptibility map for Dougherty County, Georgia</a:t>
            </a:r>
          </a:p>
        </p:txBody>
      </p:sp>
    </p:spTree>
    <p:extLst>
      <p:ext uri="{BB962C8B-B14F-4D97-AF65-F5344CB8AC3E}">
        <p14:creationId xmlns:p14="http://schemas.microsoft.com/office/powerpoint/2010/main" val="2559103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39674" y="326316"/>
            <a:ext cx="7994725" cy="785308"/>
          </a:xfrm>
        </p:spPr>
        <p:txBody>
          <a:bodyPr/>
          <a:lstStyle/>
          <a:p>
            <a:r>
              <a:rPr lang="en-US" dirty="0" smtClean="0"/>
              <a:t>NASA Earth Observations</a:t>
            </a:r>
            <a:endParaRPr lang="en-US" dirty="0"/>
          </a:p>
        </p:txBody>
      </p:sp>
      <p:sp>
        <p:nvSpPr>
          <p:cNvPr id="18" name="Text Placeholder 1"/>
          <p:cNvSpPr>
            <a:spLocks noGrp="1"/>
          </p:cNvSpPr>
          <p:nvPr>
            <p:ph type="body" sz="quarter" idx="11"/>
          </p:nvPr>
        </p:nvSpPr>
        <p:spPr>
          <a:xfrm>
            <a:off x="259976" y="1477926"/>
            <a:ext cx="8408536" cy="4922874"/>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NASA </a:t>
            </a:r>
            <a:r>
              <a:rPr lang="en-US" dirty="0"/>
              <a:t>SRTM </a:t>
            </a:r>
            <a:r>
              <a:rPr lang="en-US" dirty="0" smtClean="0"/>
              <a:t>DEM</a:t>
            </a:r>
            <a:endParaRPr lang="en-US" dirty="0"/>
          </a:p>
          <a:p>
            <a:pPr marL="1028700" lvl="1" indent="-342900">
              <a:spcBef>
                <a:spcPts val="200"/>
              </a:spcBef>
              <a:buClr>
                <a:schemeClr val="accent1"/>
              </a:buClr>
              <a:buFont typeface="Webdings" panose="05030102010509060703" pitchFamily="18" charset="2"/>
              <a:buChar char="4"/>
            </a:pPr>
            <a:r>
              <a:rPr lang="en-US" dirty="0"/>
              <a:t>Acquired in 2000</a:t>
            </a:r>
          </a:p>
          <a:p>
            <a:pPr marL="1028700" lvl="1" indent="-342900">
              <a:spcBef>
                <a:spcPts val="200"/>
              </a:spcBef>
              <a:buClr>
                <a:schemeClr val="accent1"/>
              </a:buClr>
              <a:buFont typeface="Webdings" panose="05030102010509060703" pitchFamily="18" charset="2"/>
              <a:buChar char="4"/>
            </a:pPr>
            <a:r>
              <a:rPr lang="en-US" dirty="0"/>
              <a:t>30m </a:t>
            </a:r>
            <a:r>
              <a:rPr lang="en-US" dirty="0" smtClean="0"/>
              <a:t>resolution</a:t>
            </a:r>
          </a:p>
          <a:p>
            <a:pPr lvl="1" indent="0">
              <a:spcBef>
                <a:spcPts val="200"/>
              </a:spcBef>
              <a:buClr>
                <a:schemeClr val="accent1"/>
              </a:buClr>
              <a:buNone/>
            </a:pPr>
            <a:endParaRPr lang="en-US" dirty="0"/>
          </a:p>
          <a:p>
            <a:pPr marL="342900" indent="-342900">
              <a:spcBef>
                <a:spcPts val="200"/>
              </a:spcBef>
              <a:buClr>
                <a:schemeClr val="accent1"/>
              </a:buClr>
              <a:buFont typeface="Webdings" panose="05030102010509060703" pitchFamily="18" charset="2"/>
              <a:buChar char="4"/>
            </a:pPr>
            <a:r>
              <a:rPr lang="en-US" dirty="0" smtClean="0"/>
              <a:t>NASA Terra (ASTER) Global DEM Version 2</a:t>
            </a:r>
          </a:p>
          <a:p>
            <a:pPr marL="1028700" lvl="1" indent="-342900">
              <a:spcBef>
                <a:spcPts val="200"/>
              </a:spcBef>
              <a:buClr>
                <a:schemeClr val="accent1"/>
              </a:buClr>
              <a:buFont typeface="Webdings" panose="05030102010509060703" pitchFamily="18" charset="2"/>
              <a:buChar char="4"/>
            </a:pPr>
            <a:r>
              <a:rPr lang="en-US" dirty="0" smtClean="0"/>
              <a:t>Acquired in 2011</a:t>
            </a:r>
          </a:p>
          <a:p>
            <a:pPr marL="1028700" lvl="1" indent="-342900">
              <a:spcBef>
                <a:spcPts val="200"/>
              </a:spcBef>
              <a:buClr>
                <a:schemeClr val="accent1"/>
              </a:buClr>
              <a:buFont typeface="Webdings" panose="05030102010509060703" pitchFamily="18" charset="2"/>
              <a:buChar char="4"/>
            </a:pPr>
            <a:r>
              <a:rPr lang="en-US" dirty="0" smtClean="0"/>
              <a:t>30m resolution</a:t>
            </a:r>
          </a:p>
          <a:p>
            <a:pPr marL="342900" indent="-342900">
              <a:spcBef>
                <a:spcPts val="200"/>
              </a:spcBef>
              <a:buClr>
                <a:schemeClr val="accent1"/>
              </a:buClr>
              <a:buFont typeface="Webdings" panose="05030102010509060703" pitchFamily="18" charset="2"/>
              <a:buChar char="4"/>
            </a:pPr>
            <a:endParaRPr lang="en-US" dirty="0" smtClean="0"/>
          </a:p>
          <a:p>
            <a:pPr>
              <a:spcBef>
                <a:spcPts val="200"/>
              </a:spcBef>
              <a:buClr>
                <a:schemeClr val="accent1"/>
              </a:buClr>
            </a:pPr>
            <a:endParaRPr lang="en-US" dirty="0" smtClean="0"/>
          </a:p>
        </p:txBody>
      </p:sp>
      <p:pic>
        <p:nvPicPr>
          <p:cNvPr id="1026" name="Picture 2" descr="C:\Users\Matt\Desktop\Terra ASTER 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670" y="3997251"/>
            <a:ext cx="2721269" cy="245671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tt\Desktop\SRTM 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8148" y="1333963"/>
            <a:ext cx="2586185"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103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39674" y="326316"/>
            <a:ext cx="7994725" cy="785308"/>
          </a:xfrm>
        </p:spPr>
        <p:txBody>
          <a:bodyPr/>
          <a:lstStyle/>
          <a:p>
            <a:r>
              <a:rPr lang="en-US" dirty="0" smtClean="0"/>
              <a:t>Other Observations</a:t>
            </a:r>
            <a:endParaRPr lang="en-US" dirty="0"/>
          </a:p>
        </p:txBody>
      </p:sp>
      <p:sp>
        <p:nvSpPr>
          <p:cNvPr id="18" name="Text Placeholder 1"/>
          <p:cNvSpPr>
            <a:spLocks noGrp="1"/>
          </p:cNvSpPr>
          <p:nvPr>
            <p:ph type="body" sz="quarter" idx="11"/>
          </p:nvPr>
        </p:nvSpPr>
        <p:spPr>
          <a:xfrm>
            <a:off x="259976" y="1477926"/>
            <a:ext cx="8408536" cy="4922874"/>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European Space Agency’s (ESA) European Remote Sensing (ERS) satellites.</a:t>
            </a:r>
          </a:p>
          <a:p>
            <a:pPr marL="1028700" lvl="1" indent="-342900">
              <a:spcBef>
                <a:spcPts val="200"/>
              </a:spcBef>
              <a:buClr>
                <a:schemeClr val="accent1"/>
              </a:buClr>
              <a:buFont typeface="Webdings" panose="05030102010509060703" pitchFamily="18" charset="2"/>
              <a:buChar char="4"/>
            </a:pPr>
            <a:r>
              <a:rPr lang="en-US" sz="2000" dirty="0"/>
              <a:t>ERS-1</a:t>
            </a:r>
          </a:p>
          <a:p>
            <a:pPr marL="1028700" lvl="1" indent="-342900">
              <a:spcBef>
                <a:spcPts val="200"/>
              </a:spcBef>
              <a:buClr>
                <a:schemeClr val="accent1"/>
              </a:buClr>
              <a:buFont typeface="Webdings" panose="05030102010509060703" pitchFamily="18" charset="2"/>
              <a:buChar char="4"/>
            </a:pPr>
            <a:r>
              <a:rPr lang="en-US" sz="2000" dirty="0"/>
              <a:t>ERS-2</a:t>
            </a:r>
          </a:p>
          <a:p>
            <a:pPr>
              <a:spcBef>
                <a:spcPts val="200"/>
              </a:spcBef>
              <a:buClr>
                <a:schemeClr val="accent1"/>
              </a:buClr>
            </a:pPr>
            <a:endParaRPr lang="en-US" dirty="0" smtClean="0"/>
          </a:p>
          <a:p>
            <a:pPr marL="342900" indent="-342900">
              <a:spcBef>
                <a:spcPts val="200"/>
              </a:spcBef>
              <a:buClr>
                <a:schemeClr val="accent1"/>
              </a:buClr>
              <a:buFont typeface="Webdings" panose="05030102010509060703" pitchFamily="18" charset="2"/>
              <a:buChar char="4"/>
            </a:pPr>
            <a:r>
              <a:rPr lang="en-US" dirty="0" smtClean="0"/>
              <a:t>ERS-1 and 2 satellite aperture radar (SAR) data were inputs for the ENVI </a:t>
            </a:r>
            <a:r>
              <a:rPr lang="en-US" dirty="0" err="1" smtClean="0"/>
              <a:t>SARscape</a:t>
            </a:r>
            <a:r>
              <a:rPr lang="en-US" dirty="0" smtClean="0"/>
              <a:t> program’s DEM Extraction tool to produce high resolution (5m) DEMs for cover-collapse sinkhole detection purposes.  </a:t>
            </a:r>
          </a:p>
          <a:p>
            <a:pPr marL="342900" indent="-342900">
              <a:spcBef>
                <a:spcPts val="200"/>
              </a:spcBef>
              <a:buClr>
                <a:schemeClr val="accent1"/>
              </a:buClr>
              <a:buFont typeface="Webdings" panose="05030102010509060703" pitchFamily="18" charset="2"/>
              <a:buChar char="4"/>
            </a:pPr>
            <a:endParaRPr lang="en-US" dirty="0" smtClean="0"/>
          </a:p>
          <a:p>
            <a:pPr>
              <a:spcBef>
                <a:spcPts val="200"/>
              </a:spcBef>
              <a:buClr>
                <a:schemeClr val="accent1"/>
              </a:buClr>
            </a:pPr>
            <a:endParaRPr lang="en-US" dirty="0" smtClean="0"/>
          </a:p>
        </p:txBody>
      </p:sp>
    </p:spTree>
    <p:extLst>
      <p:ext uri="{BB962C8B-B14F-4D97-AF65-F5344CB8AC3E}">
        <p14:creationId xmlns:p14="http://schemas.microsoft.com/office/powerpoint/2010/main" val="1658535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2716" y="156195"/>
            <a:ext cx="7994725" cy="785308"/>
          </a:xfrm>
        </p:spPr>
        <p:txBody>
          <a:bodyPr/>
          <a:lstStyle/>
          <a:p>
            <a:r>
              <a:rPr lang="en-US" dirty="0" smtClean="0"/>
              <a:t>Methodology </a:t>
            </a:r>
            <a:endParaRPr lang="en-US" dirty="0"/>
          </a:p>
        </p:txBody>
      </p:sp>
      <p:sp>
        <p:nvSpPr>
          <p:cNvPr id="4" name="TextBox 3"/>
          <p:cNvSpPr txBox="1"/>
          <p:nvPr/>
        </p:nvSpPr>
        <p:spPr>
          <a:xfrm>
            <a:off x="202018" y="1314718"/>
            <a:ext cx="2220548" cy="400110"/>
          </a:xfrm>
          <a:prstGeom prst="rect">
            <a:avLst/>
          </a:prstGeom>
          <a:solidFill>
            <a:srgbClr val="00B050"/>
          </a:solidFill>
          <a:ln w="38100">
            <a:solidFill>
              <a:srgbClr val="FF0000"/>
            </a:solidFill>
          </a:ln>
        </p:spPr>
        <p:txBody>
          <a:bodyPr wrap="square" rtlCol="0">
            <a:spAutoFit/>
          </a:bodyPr>
          <a:lstStyle/>
          <a:p>
            <a:pPr algn="ctr" defTabSz="3072384"/>
            <a:r>
              <a:rPr lang="en-US" sz="2000" b="1" dirty="0" smtClean="0">
                <a:solidFill>
                  <a:schemeClr val="tx1">
                    <a:lumMod val="50000"/>
                  </a:schemeClr>
                </a:solidFill>
                <a:latin typeface="Garamond"/>
              </a:rPr>
              <a:t>Data download</a:t>
            </a:r>
            <a:endParaRPr lang="en-US" sz="2000" b="1" dirty="0">
              <a:solidFill>
                <a:schemeClr val="tx1">
                  <a:lumMod val="50000"/>
                </a:schemeClr>
              </a:solidFill>
              <a:latin typeface="Garamond"/>
            </a:endParaRPr>
          </a:p>
        </p:txBody>
      </p:sp>
      <p:sp>
        <p:nvSpPr>
          <p:cNvPr id="6" name="TextBox 5"/>
          <p:cNvSpPr txBox="1"/>
          <p:nvPr/>
        </p:nvSpPr>
        <p:spPr>
          <a:xfrm>
            <a:off x="202021" y="2660109"/>
            <a:ext cx="2220545" cy="400110"/>
          </a:xfrm>
          <a:prstGeom prst="rect">
            <a:avLst/>
          </a:prstGeom>
          <a:solidFill>
            <a:srgbClr val="0070C0"/>
          </a:solidFill>
          <a:ln w="38100">
            <a:solidFill>
              <a:srgbClr val="FF0000"/>
            </a:solidFill>
          </a:ln>
        </p:spPr>
        <p:txBody>
          <a:bodyPr wrap="square" rtlCol="0">
            <a:spAutoFit/>
          </a:bodyPr>
          <a:lstStyle/>
          <a:p>
            <a:pPr algn="ctr" defTabSz="3072384"/>
            <a:r>
              <a:rPr lang="en-US" sz="2000" b="1" dirty="0" smtClean="0">
                <a:solidFill>
                  <a:schemeClr val="tx1">
                    <a:lumMod val="50000"/>
                  </a:schemeClr>
                </a:solidFill>
                <a:latin typeface="Garamond"/>
              </a:rPr>
              <a:t>Sinkhole Mapping</a:t>
            </a:r>
            <a:endParaRPr lang="en-US" sz="2000" b="1" dirty="0">
              <a:solidFill>
                <a:schemeClr val="tx1">
                  <a:lumMod val="50000"/>
                </a:schemeClr>
              </a:solidFill>
              <a:latin typeface="Garamond"/>
            </a:endParaRPr>
          </a:p>
        </p:txBody>
      </p:sp>
      <p:sp>
        <p:nvSpPr>
          <p:cNvPr id="7" name="TextBox 6"/>
          <p:cNvSpPr txBox="1"/>
          <p:nvPr/>
        </p:nvSpPr>
        <p:spPr>
          <a:xfrm>
            <a:off x="3591610" y="1162300"/>
            <a:ext cx="2346051" cy="707886"/>
          </a:xfrm>
          <a:prstGeom prst="rect">
            <a:avLst/>
          </a:prstGeom>
          <a:solidFill>
            <a:schemeClr val="accent6">
              <a:lumMod val="75000"/>
            </a:schemeClr>
          </a:solidFill>
          <a:ln w="38100">
            <a:solidFill>
              <a:srgbClr val="FF0000"/>
            </a:solidFill>
          </a:ln>
        </p:spPr>
        <p:txBody>
          <a:bodyPr wrap="square" rtlCol="0">
            <a:spAutoFit/>
          </a:bodyPr>
          <a:lstStyle/>
          <a:p>
            <a:pPr algn="ctr" defTabSz="3072384"/>
            <a:r>
              <a:rPr lang="en-US" sz="2000" b="1" dirty="0" smtClean="0">
                <a:solidFill>
                  <a:schemeClr val="tx1">
                    <a:lumMod val="50000"/>
                  </a:schemeClr>
                </a:solidFill>
                <a:latin typeface="Garamond"/>
              </a:rPr>
              <a:t>Sinkhole Formation Factor Analysis</a:t>
            </a:r>
            <a:endParaRPr lang="en-US" sz="2000" b="1" dirty="0">
              <a:solidFill>
                <a:schemeClr val="tx1">
                  <a:lumMod val="50000"/>
                </a:schemeClr>
              </a:solidFill>
              <a:latin typeface="Garamond"/>
            </a:endParaRPr>
          </a:p>
        </p:txBody>
      </p:sp>
      <p:sp>
        <p:nvSpPr>
          <p:cNvPr id="8" name="TextBox 7"/>
          <p:cNvSpPr txBox="1"/>
          <p:nvPr/>
        </p:nvSpPr>
        <p:spPr>
          <a:xfrm>
            <a:off x="202021" y="3901051"/>
            <a:ext cx="2220546" cy="584775"/>
          </a:xfrm>
          <a:prstGeom prst="rect">
            <a:avLst/>
          </a:prstGeom>
          <a:solidFill>
            <a:srgbClr val="00B0F0"/>
          </a:solidFill>
          <a:ln w="38100">
            <a:solidFill>
              <a:schemeClr val="bg2">
                <a:lumMod val="50000"/>
              </a:schemeClr>
            </a:solidFill>
          </a:ln>
        </p:spPr>
        <p:txBody>
          <a:bodyPr wrap="square" rtlCol="0">
            <a:spAutoFit/>
          </a:bodyPr>
          <a:lstStyle/>
          <a:p>
            <a:pPr algn="ctr" defTabSz="3072384"/>
            <a:r>
              <a:rPr lang="en-US" sz="1600" dirty="0" smtClean="0">
                <a:solidFill>
                  <a:schemeClr val="tx1">
                    <a:lumMod val="50000"/>
                  </a:schemeClr>
                </a:solidFill>
                <a:latin typeface="Garamond"/>
              </a:rPr>
              <a:t>ArcGIS </a:t>
            </a:r>
            <a:r>
              <a:rPr lang="en-US" sz="1600" dirty="0" err="1" smtClean="0">
                <a:solidFill>
                  <a:schemeClr val="tx1">
                    <a:lumMod val="50000"/>
                  </a:schemeClr>
                </a:solidFill>
                <a:latin typeface="Garamond"/>
              </a:rPr>
              <a:t>ModelBuilder</a:t>
            </a:r>
            <a:r>
              <a:rPr lang="en-US" sz="1600" dirty="0" smtClean="0">
                <a:solidFill>
                  <a:schemeClr val="tx1">
                    <a:lumMod val="50000"/>
                  </a:schemeClr>
                </a:solidFill>
                <a:latin typeface="Garamond"/>
              </a:rPr>
              <a:t> Algorithm</a:t>
            </a:r>
            <a:endParaRPr lang="en-US" sz="1600" dirty="0">
              <a:solidFill>
                <a:schemeClr val="tx1">
                  <a:lumMod val="50000"/>
                </a:schemeClr>
              </a:solidFill>
              <a:latin typeface="Garamond"/>
            </a:endParaRPr>
          </a:p>
        </p:txBody>
      </p:sp>
      <p:sp>
        <p:nvSpPr>
          <p:cNvPr id="9" name="TextBox 8"/>
          <p:cNvSpPr txBox="1"/>
          <p:nvPr/>
        </p:nvSpPr>
        <p:spPr>
          <a:xfrm>
            <a:off x="202017" y="4750862"/>
            <a:ext cx="2220550" cy="338554"/>
          </a:xfrm>
          <a:prstGeom prst="rect">
            <a:avLst/>
          </a:prstGeom>
          <a:solidFill>
            <a:srgbClr val="00B0F0"/>
          </a:solidFill>
          <a:ln w="38100">
            <a:solidFill>
              <a:schemeClr val="bg2">
                <a:lumMod val="50000"/>
              </a:schemeClr>
            </a:solidFill>
          </a:ln>
        </p:spPr>
        <p:txBody>
          <a:bodyPr wrap="square" rtlCol="0">
            <a:spAutoFit/>
          </a:bodyPr>
          <a:lstStyle/>
          <a:p>
            <a:pPr algn="ctr" defTabSz="3072384"/>
            <a:r>
              <a:rPr lang="en-US" sz="1600" dirty="0" smtClean="0">
                <a:solidFill>
                  <a:schemeClr val="tx1">
                    <a:lumMod val="50000"/>
                  </a:schemeClr>
                </a:solidFill>
                <a:latin typeface="Garamond"/>
              </a:rPr>
              <a:t>Validation</a:t>
            </a:r>
            <a:endParaRPr lang="en-US" sz="1600" dirty="0">
              <a:solidFill>
                <a:schemeClr val="tx1">
                  <a:lumMod val="50000"/>
                </a:schemeClr>
              </a:solidFill>
              <a:latin typeface="Garamond"/>
            </a:endParaRPr>
          </a:p>
        </p:txBody>
      </p:sp>
      <p:sp>
        <p:nvSpPr>
          <p:cNvPr id="10" name="TextBox 9"/>
          <p:cNvSpPr txBox="1"/>
          <p:nvPr/>
        </p:nvSpPr>
        <p:spPr>
          <a:xfrm>
            <a:off x="202021" y="5371190"/>
            <a:ext cx="2220546" cy="584775"/>
          </a:xfrm>
          <a:prstGeom prst="rect">
            <a:avLst/>
          </a:prstGeom>
          <a:solidFill>
            <a:srgbClr val="00B0F0"/>
          </a:solidFill>
          <a:ln w="38100">
            <a:solidFill>
              <a:schemeClr val="bg2">
                <a:lumMod val="50000"/>
              </a:schemeClr>
            </a:solidFill>
          </a:ln>
        </p:spPr>
        <p:txBody>
          <a:bodyPr wrap="square" rtlCol="0">
            <a:spAutoFit/>
          </a:bodyPr>
          <a:lstStyle/>
          <a:p>
            <a:pPr algn="ctr" defTabSz="3072384"/>
            <a:r>
              <a:rPr lang="en-US" sz="1600" dirty="0" smtClean="0">
                <a:solidFill>
                  <a:schemeClr val="tx1">
                    <a:lumMod val="50000"/>
                  </a:schemeClr>
                </a:solidFill>
                <a:latin typeface="Garamond"/>
              </a:rPr>
              <a:t>Temporal Difference Maps</a:t>
            </a:r>
            <a:endParaRPr lang="en-US" sz="1600" dirty="0">
              <a:solidFill>
                <a:schemeClr val="tx1">
                  <a:lumMod val="50000"/>
                </a:schemeClr>
              </a:solidFill>
              <a:latin typeface="Garamond"/>
            </a:endParaRPr>
          </a:p>
        </p:txBody>
      </p:sp>
      <p:sp>
        <p:nvSpPr>
          <p:cNvPr id="11" name="TextBox 10"/>
          <p:cNvSpPr txBox="1"/>
          <p:nvPr/>
        </p:nvSpPr>
        <p:spPr>
          <a:xfrm>
            <a:off x="202021" y="6266652"/>
            <a:ext cx="2220545" cy="338554"/>
          </a:xfrm>
          <a:prstGeom prst="rect">
            <a:avLst/>
          </a:prstGeom>
          <a:solidFill>
            <a:srgbClr val="00B0F0"/>
          </a:solidFill>
          <a:ln w="38100">
            <a:solidFill>
              <a:schemeClr val="bg2">
                <a:lumMod val="50000"/>
              </a:schemeClr>
            </a:solidFill>
          </a:ln>
        </p:spPr>
        <p:txBody>
          <a:bodyPr wrap="square" rtlCol="0">
            <a:spAutoFit/>
          </a:bodyPr>
          <a:lstStyle/>
          <a:p>
            <a:pPr algn="ctr" defTabSz="3072384"/>
            <a:r>
              <a:rPr lang="en-US" sz="1600" dirty="0" smtClean="0">
                <a:solidFill>
                  <a:schemeClr val="tx1">
                    <a:lumMod val="50000"/>
                  </a:schemeClr>
                </a:solidFill>
                <a:latin typeface="Garamond"/>
              </a:rPr>
              <a:t>Sinkhole Density Maps</a:t>
            </a:r>
            <a:endParaRPr lang="en-US" sz="1600" dirty="0">
              <a:solidFill>
                <a:schemeClr val="tx1">
                  <a:lumMod val="50000"/>
                </a:schemeClr>
              </a:solidFill>
              <a:latin typeface="Garamond"/>
            </a:endParaRPr>
          </a:p>
        </p:txBody>
      </p:sp>
      <p:sp>
        <p:nvSpPr>
          <p:cNvPr id="12" name="TextBox 11"/>
          <p:cNvSpPr txBox="1"/>
          <p:nvPr/>
        </p:nvSpPr>
        <p:spPr>
          <a:xfrm>
            <a:off x="3591610" y="2567774"/>
            <a:ext cx="2346051" cy="584775"/>
          </a:xfrm>
          <a:prstGeom prst="rect">
            <a:avLst/>
          </a:prstGeom>
          <a:solidFill>
            <a:schemeClr val="accent6">
              <a:lumMod val="60000"/>
              <a:lumOff val="40000"/>
            </a:schemeClr>
          </a:solidFill>
          <a:ln w="38100">
            <a:solidFill>
              <a:schemeClr val="bg2">
                <a:lumMod val="50000"/>
              </a:schemeClr>
            </a:solidFill>
          </a:ln>
        </p:spPr>
        <p:txBody>
          <a:bodyPr wrap="square" rtlCol="0">
            <a:spAutoFit/>
          </a:bodyPr>
          <a:lstStyle/>
          <a:p>
            <a:pPr algn="ctr" defTabSz="3072384"/>
            <a:r>
              <a:rPr lang="en-US" sz="1600" dirty="0" smtClean="0">
                <a:solidFill>
                  <a:schemeClr val="tx1">
                    <a:lumMod val="50000"/>
                  </a:schemeClr>
                </a:solidFill>
                <a:latin typeface="Garamond"/>
              </a:rPr>
              <a:t>Geographically Weighted Regression</a:t>
            </a:r>
            <a:endParaRPr lang="en-US" sz="1600" dirty="0">
              <a:solidFill>
                <a:schemeClr val="tx1">
                  <a:lumMod val="50000"/>
                </a:schemeClr>
              </a:solidFill>
              <a:latin typeface="Garamond"/>
            </a:endParaRPr>
          </a:p>
        </p:txBody>
      </p:sp>
      <p:sp>
        <p:nvSpPr>
          <p:cNvPr id="13" name="TextBox 12"/>
          <p:cNvSpPr txBox="1"/>
          <p:nvPr/>
        </p:nvSpPr>
        <p:spPr>
          <a:xfrm>
            <a:off x="3591610" y="4270383"/>
            <a:ext cx="2346051" cy="1200329"/>
          </a:xfrm>
          <a:prstGeom prst="rect">
            <a:avLst/>
          </a:prstGeom>
          <a:solidFill>
            <a:schemeClr val="accent4">
              <a:lumMod val="75000"/>
            </a:schemeClr>
          </a:solidFill>
          <a:ln w="38100">
            <a:solidFill>
              <a:srgbClr val="FF0000"/>
            </a:solidFill>
          </a:ln>
        </p:spPr>
        <p:txBody>
          <a:bodyPr wrap="square" rtlCol="0">
            <a:spAutoFit/>
          </a:bodyPr>
          <a:lstStyle/>
          <a:p>
            <a:pPr algn="ctr" defTabSz="3072384"/>
            <a:r>
              <a:rPr lang="en-US" sz="2400" b="1" dirty="0" smtClean="0">
                <a:solidFill>
                  <a:schemeClr val="tx1">
                    <a:lumMod val="50000"/>
                  </a:schemeClr>
                </a:solidFill>
                <a:latin typeface="Garamond"/>
              </a:rPr>
              <a:t>Sinkhole Susceptibility Map</a:t>
            </a:r>
            <a:endParaRPr lang="en-US" sz="2400" b="1" dirty="0">
              <a:solidFill>
                <a:schemeClr val="tx1">
                  <a:lumMod val="50000"/>
                </a:schemeClr>
              </a:solidFill>
              <a:latin typeface="Garamond"/>
            </a:endParaRPr>
          </a:p>
        </p:txBody>
      </p:sp>
      <p:cxnSp>
        <p:nvCxnSpPr>
          <p:cNvPr id="17" name="Straight Arrow Connector 16"/>
          <p:cNvCxnSpPr>
            <a:stCxn id="4" idx="2"/>
            <a:endCxn id="6" idx="0"/>
          </p:cNvCxnSpPr>
          <p:nvPr/>
        </p:nvCxnSpPr>
        <p:spPr>
          <a:xfrm>
            <a:off x="1312292" y="1714828"/>
            <a:ext cx="2" cy="945281"/>
          </a:xfrm>
          <a:prstGeom prst="straightConnector1">
            <a:avLst/>
          </a:prstGeom>
          <a:ln w="38100">
            <a:solidFill>
              <a:srgbClr val="020202"/>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2"/>
            <a:endCxn id="8" idx="0"/>
          </p:cNvCxnSpPr>
          <p:nvPr/>
        </p:nvCxnSpPr>
        <p:spPr>
          <a:xfrm>
            <a:off x="1312294" y="3060219"/>
            <a:ext cx="0" cy="840832"/>
          </a:xfrm>
          <a:prstGeom prst="straightConnector1">
            <a:avLst/>
          </a:prstGeom>
          <a:ln w="38100">
            <a:solidFill>
              <a:srgbClr val="020202"/>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2"/>
            <a:endCxn id="9" idx="0"/>
          </p:cNvCxnSpPr>
          <p:nvPr/>
        </p:nvCxnSpPr>
        <p:spPr>
          <a:xfrm flipH="1">
            <a:off x="1312292" y="4485826"/>
            <a:ext cx="2" cy="265036"/>
          </a:xfrm>
          <a:prstGeom prst="straightConnector1">
            <a:avLst/>
          </a:prstGeom>
          <a:ln w="38100">
            <a:solidFill>
              <a:srgbClr val="020202"/>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1312294" y="5089416"/>
            <a:ext cx="2" cy="311202"/>
          </a:xfrm>
          <a:prstGeom prst="straightConnector1">
            <a:avLst/>
          </a:prstGeom>
          <a:ln w="38100">
            <a:solidFill>
              <a:srgbClr val="020202"/>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1312296" y="5985699"/>
            <a:ext cx="2" cy="311202"/>
          </a:xfrm>
          <a:prstGeom prst="straightConnector1">
            <a:avLst/>
          </a:prstGeom>
          <a:ln w="38100">
            <a:solidFill>
              <a:srgbClr val="020202"/>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1" idx="3"/>
          </p:cNvCxnSpPr>
          <p:nvPr/>
        </p:nvCxnSpPr>
        <p:spPr>
          <a:xfrm>
            <a:off x="2422566" y="6435929"/>
            <a:ext cx="603118" cy="0"/>
          </a:xfrm>
          <a:prstGeom prst="line">
            <a:avLst/>
          </a:prstGeom>
          <a:ln w="38100">
            <a:solidFill>
              <a:srgbClr val="02020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025684" y="1577799"/>
            <a:ext cx="0" cy="4858131"/>
          </a:xfrm>
          <a:prstGeom prst="line">
            <a:avLst/>
          </a:prstGeom>
          <a:ln w="38100">
            <a:solidFill>
              <a:srgbClr val="020202"/>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025684" y="1577797"/>
            <a:ext cx="565926" cy="2"/>
          </a:xfrm>
          <a:prstGeom prst="straightConnector1">
            <a:avLst/>
          </a:prstGeom>
          <a:ln w="38100">
            <a:solidFill>
              <a:srgbClr val="020202"/>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460177" y="1162300"/>
            <a:ext cx="2600696" cy="4278094"/>
          </a:xfrm>
          <a:prstGeom prst="rect">
            <a:avLst/>
          </a:prstGeom>
          <a:solidFill>
            <a:schemeClr val="accent6">
              <a:lumMod val="60000"/>
              <a:lumOff val="40000"/>
            </a:schemeClr>
          </a:solidFill>
          <a:ln w="38100">
            <a:solidFill>
              <a:schemeClr val="bg2">
                <a:lumMod val="50000"/>
              </a:schemeClr>
            </a:solidFill>
          </a:ln>
        </p:spPr>
        <p:txBody>
          <a:bodyPr wrap="square" rtlCol="0">
            <a:spAutoFit/>
          </a:bodyPr>
          <a:lstStyle/>
          <a:p>
            <a:r>
              <a:rPr lang="en-US" sz="1600" b="1" dirty="0" smtClean="0">
                <a:solidFill>
                  <a:schemeClr val="tx1">
                    <a:lumMod val="50000"/>
                  </a:schemeClr>
                </a:solidFill>
              </a:rPr>
              <a:t>Independent Variables</a:t>
            </a:r>
            <a:r>
              <a:rPr lang="en-US" sz="1600" dirty="0" smtClean="0">
                <a:solidFill>
                  <a:schemeClr val="tx1">
                    <a:lumMod val="50000"/>
                  </a:schemeClr>
                </a:solidFill>
              </a:rPr>
              <a:t>:</a:t>
            </a:r>
          </a:p>
          <a:p>
            <a:pPr marL="457200" indent="-457200">
              <a:buFont typeface="+mj-lt"/>
              <a:buAutoNum type="arabicPeriod"/>
            </a:pPr>
            <a:r>
              <a:rPr lang="en-US" sz="1600" dirty="0" smtClean="0">
                <a:solidFill>
                  <a:schemeClr val="tx1">
                    <a:lumMod val="50000"/>
                  </a:schemeClr>
                </a:solidFill>
              </a:rPr>
              <a:t>Overburden thickness</a:t>
            </a:r>
          </a:p>
          <a:p>
            <a:pPr marL="457200" indent="-457200">
              <a:buFont typeface="+mj-lt"/>
              <a:buAutoNum type="arabicPeriod"/>
            </a:pPr>
            <a:r>
              <a:rPr lang="en-US" sz="1600" dirty="0" smtClean="0">
                <a:solidFill>
                  <a:schemeClr val="tx1">
                    <a:lumMod val="50000"/>
                  </a:schemeClr>
                </a:solidFill>
              </a:rPr>
              <a:t>Land use type</a:t>
            </a:r>
          </a:p>
          <a:p>
            <a:pPr marL="457200" indent="-457200">
              <a:buFont typeface="+mj-lt"/>
              <a:buAutoNum type="arabicPeriod"/>
            </a:pPr>
            <a:r>
              <a:rPr lang="en-US" sz="1600" dirty="0" smtClean="0">
                <a:solidFill>
                  <a:schemeClr val="tx1">
                    <a:lumMod val="50000"/>
                  </a:schemeClr>
                </a:solidFill>
              </a:rPr>
              <a:t>Land use change</a:t>
            </a:r>
          </a:p>
          <a:p>
            <a:pPr marL="457200" indent="-457200">
              <a:buFont typeface="+mj-lt"/>
              <a:buAutoNum type="arabicPeriod"/>
            </a:pPr>
            <a:r>
              <a:rPr lang="en-US" sz="1600" dirty="0" smtClean="0">
                <a:solidFill>
                  <a:schemeClr val="tx1">
                    <a:lumMod val="50000"/>
                  </a:schemeClr>
                </a:solidFill>
              </a:rPr>
              <a:t>Distance to fractures</a:t>
            </a:r>
          </a:p>
          <a:p>
            <a:pPr marL="457200" indent="-457200">
              <a:buFont typeface="+mj-lt"/>
              <a:buAutoNum type="arabicPeriod"/>
            </a:pPr>
            <a:r>
              <a:rPr lang="en-US" sz="1600" dirty="0" smtClean="0">
                <a:solidFill>
                  <a:schemeClr val="tx1">
                    <a:lumMod val="50000"/>
                  </a:schemeClr>
                </a:solidFill>
              </a:rPr>
              <a:t>Distance to streams</a:t>
            </a:r>
          </a:p>
          <a:p>
            <a:pPr marL="457200" indent="-457200">
              <a:buFont typeface="+mj-lt"/>
              <a:buAutoNum type="arabicPeriod"/>
            </a:pPr>
            <a:r>
              <a:rPr lang="en-US" sz="1600" dirty="0" smtClean="0">
                <a:solidFill>
                  <a:schemeClr val="tx1">
                    <a:lumMod val="50000"/>
                  </a:schemeClr>
                </a:solidFill>
              </a:rPr>
              <a:t>Distance to wetlands</a:t>
            </a:r>
          </a:p>
          <a:p>
            <a:pPr marL="457200" indent="-457200">
              <a:buFont typeface="+mj-lt"/>
              <a:buAutoNum type="arabicPeriod"/>
            </a:pPr>
            <a:r>
              <a:rPr lang="en-US" sz="1600" dirty="0" smtClean="0">
                <a:solidFill>
                  <a:schemeClr val="tx1">
                    <a:lumMod val="50000"/>
                  </a:schemeClr>
                </a:solidFill>
              </a:rPr>
              <a:t>Distance to ponds</a:t>
            </a:r>
          </a:p>
          <a:p>
            <a:pPr marL="457200" indent="-457200">
              <a:buFont typeface="+mj-lt"/>
              <a:buAutoNum type="arabicPeriod"/>
            </a:pPr>
            <a:r>
              <a:rPr lang="en-US" sz="1600" dirty="0" smtClean="0">
                <a:solidFill>
                  <a:schemeClr val="tx1">
                    <a:lumMod val="50000"/>
                  </a:schemeClr>
                </a:solidFill>
              </a:rPr>
              <a:t>Distance to roads</a:t>
            </a:r>
          </a:p>
          <a:p>
            <a:pPr marL="457200" indent="-457200">
              <a:buFont typeface="+mj-lt"/>
              <a:buAutoNum type="arabicPeriod"/>
            </a:pPr>
            <a:r>
              <a:rPr lang="en-US" sz="1600" dirty="0" smtClean="0">
                <a:solidFill>
                  <a:schemeClr val="tx1">
                    <a:lumMod val="50000"/>
                  </a:schemeClr>
                </a:solidFill>
              </a:rPr>
              <a:t>Elevation</a:t>
            </a:r>
          </a:p>
          <a:p>
            <a:pPr marL="457200" indent="-457200">
              <a:buFont typeface="+mj-lt"/>
              <a:buAutoNum type="arabicPeriod"/>
            </a:pPr>
            <a:r>
              <a:rPr lang="en-US" sz="1600" dirty="0" smtClean="0">
                <a:solidFill>
                  <a:schemeClr val="tx1">
                    <a:lumMod val="50000"/>
                  </a:schemeClr>
                </a:solidFill>
              </a:rPr>
              <a:t>Slope</a:t>
            </a:r>
          </a:p>
          <a:p>
            <a:pPr marL="457200" indent="-457200">
              <a:buFont typeface="+mj-lt"/>
              <a:buAutoNum type="arabicPeriod"/>
            </a:pPr>
            <a:r>
              <a:rPr lang="en-US" sz="1600" dirty="0" smtClean="0">
                <a:solidFill>
                  <a:schemeClr val="tx1">
                    <a:lumMod val="50000"/>
                  </a:schemeClr>
                </a:solidFill>
              </a:rPr>
              <a:t>Aspect</a:t>
            </a:r>
          </a:p>
          <a:p>
            <a:pPr marL="457200" indent="-457200">
              <a:buFont typeface="+mj-lt"/>
              <a:buAutoNum type="arabicPeriod"/>
            </a:pPr>
            <a:r>
              <a:rPr lang="en-US" sz="1600" dirty="0" smtClean="0">
                <a:solidFill>
                  <a:schemeClr val="tx1">
                    <a:lumMod val="50000"/>
                  </a:schemeClr>
                </a:solidFill>
              </a:rPr>
              <a:t>Aquifer fluctuations</a:t>
            </a:r>
          </a:p>
          <a:p>
            <a:pPr marL="457200" indent="-457200">
              <a:buFont typeface="+mj-lt"/>
              <a:buAutoNum type="arabicPeriod"/>
            </a:pPr>
            <a:r>
              <a:rPr lang="en-US" sz="1600" dirty="0" smtClean="0">
                <a:solidFill>
                  <a:schemeClr val="tx1">
                    <a:lumMod val="50000"/>
                  </a:schemeClr>
                </a:solidFill>
              </a:rPr>
              <a:t>Precipitation</a:t>
            </a:r>
            <a:endParaRPr lang="en-US" sz="1600" dirty="0">
              <a:solidFill>
                <a:schemeClr val="tx1">
                  <a:lumMod val="50000"/>
                </a:schemeClr>
              </a:solidFill>
            </a:endParaRPr>
          </a:p>
        </p:txBody>
      </p:sp>
      <p:cxnSp>
        <p:nvCxnSpPr>
          <p:cNvPr id="54" name="Straight Arrow Connector 53"/>
          <p:cNvCxnSpPr>
            <a:stCxn id="7" idx="2"/>
            <a:endCxn id="12" idx="0"/>
          </p:cNvCxnSpPr>
          <p:nvPr/>
        </p:nvCxnSpPr>
        <p:spPr>
          <a:xfrm>
            <a:off x="4764636" y="1870186"/>
            <a:ext cx="0" cy="697588"/>
          </a:xfrm>
          <a:prstGeom prst="straightConnector1">
            <a:avLst/>
          </a:prstGeom>
          <a:ln w="38100">
            <a:solidFill>
              <a:srgbClr val="020202"/>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12" idx="2"/>
            <a:endCxn id="13" idx="0"/>
          </p:cNvCxnSpPr>
          <p:nvPr/>
        </p:nvCxnSpPr>
        <p:spPr>
          <a:xfrm>
            <a:off x="4764636" y="3152549"/>
            <a:ext cx="0" cy="1117834"/>
          </a:xfrm>
          <a:prstGeom prst="straightConnector1">
            <a:avLst/>
          </a:prstGeom>
          <a:ln w="38100">
            <a:solidFill>
              <a:srgbClr val="020202"/>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5937661" y="2860166"/>
            <a:ext cx="522516" cy="0"/>
          </a:xfrm>
          <a:prstGeom prst="straightConnector1">
            <a:avLst/>
          </a:prstGeom>
          <a:ln w="38100">
            <a:solidFill>
              <a:srgbClr val="02020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103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39674" y="326316"/>
            <a:ext cx="7994725" cy="785308"/>
          </a:xfrm>
        </p:spPr>
        <p:txBody>
          <a:bodyPr/>
          <a:lstStyle/>
          <a:p>
            <a:r>
              <a:rPr lang="en-US" dirty="0" smtClean="0"/>
              <a:t>Results</a:t>
            </a:r>
            <a:endParaRPr lang="en-US" dirty="0"/>
          </a:p>
        </p:txBody>
      </p:sp>
      <p:sp>
        <p:nvSpPr>
          <p:cNvPr id="18" name="Text Placeholder 1"/>
          <p:cNvSpPr>
            <a:spLocks noGrp="1"/>
          </p:cNvSpPr>
          <p:nvPr>
            <p:ph type="body" sz="quarter" idx="11"/>
          </p:nvPr>
        </p:nvSpPr>
        <p:spPr>
          <a:xfrm>
            <a:off x="259976" y="1297172"/>
            <a:ext cx="8408536" cy="5103628"/>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Will insert result table(s) and/or imagery for final draft.</a:t>
            </a:r>
          </a:p>
        </p:txBody>
      </p:sp>
    </p:spTree>
    <p:extLst>
      <p:ext uri="{BB962C8B-B14F-4D97-AF65-F5344CB8AC3E}">
        <p14:creationId xmlns:p14="http://schemas.microsoft.com/office/powerpoint/2010/main" val="2559103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2404</TotalTime>
  <Words>2109</Words>
  <Application>Microsoft Office PowerPoint</Application>
  <PresentationFormat>On-screen Show (4:3)</PresentationFormat>
  <Paragraphs>132</Paragraphs>
  <Slides>13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Century Gothic</vt:lpstr>
      <vt:lpstr>Garamond</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Orne, Tiffani N. (LARC-E3)[SSAI DEVELOP]</cp:lastModifiedBy>
  <cp:revision>158</cp:revision>
  <dcterms:created xsi:type="dcterms:W3CDTF">2015-05-18T13:26:09Z</dcterms:created>
  <dcterms:modified xsi:type="dcterms:W3CDTF">2015-07-15T22:00:24Z</dcterms:modified>
</cp:coreProperties>
</file>