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handoutMasterIdLst>
    <p:handoutMasterId r:id="rId7"/>
  </p:handoutMasterIdLst>
  <p:sldIdLst>
    <p:sldId id="260" r:id="rId6"/>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8D9B24-6851-891C-8A45-EB9CFF3F63B1}" name="mike hitchner" initials="mh" userId="7996470ee3f8b1e1" providerId="Windows Live"/>
  <p188:author id="{58579F4B-15D4-23EF-A85C-85DEBCABFF29}" name="Hammock, Ryan (LARC-E3)[SSAI DEVELOP]" initials="HR(ED" userId="S::rhammock@ndc.nasa.gov::8d7cbaf8-8608-4133-aea8-afd415a8b7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AFB4"/>
    <a:srgbClr val="236F99"/>
    <a:srgbClr val="8A5A9A"/>
    <a:srgbClr val="A0B640"/>
    <a:srgbClr val="68A579"/>
    <a:srgbClr val="BA3A50"/>
    <a:srgbClr val="D0652A"/>
    <a:srgbClr val="3550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53768F-8F5D-4A0F-B883-D8D394E40ACB}" v="1" dt="2022-08-19T18:56:43.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5" d="100"/>
          <a:sy n="95" d="100"/>
        </p:scale>
        <p:origin x="3451" y="77"/>
      </p:cViewPr>
      <p:guideLst/>
    </p:cSldViewPr>
  </p:slideViewPr>
  <p:notesTextViewPr>
    <p:cViewPr>
      <p:scale>
        <a:sx n="1" d="1"/>
        <a:sy n="1" d="1"/>
      </p:scale>
      <p:origin x="0" y="0"/>
    </p:cViewPr>
  </p:notesTextViewPr>
  <p:notesViewPr>
    <p:cSldViewPr snapToGrid="0" showGuides="1">
      <p:cViewPr varScale="1">
        <p:scale>
          <a:sx n="65" d="100"/>
          <a:sy n="65" d="100"/>
        </p:scale>
        <p:origin x="2405"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80CBAB-6768-464A-959F-333016113B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167F757-7F8F-44D3-B132-8469E63AD1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A27B5A-B4EA-4D8A-969A-B4C50CDCE881}" type="datetimeFigureOut">
              <a:rPr lang="en-US" smtClean="0"/>
              <a:t>10/19/2022</a:t>
            </a:fld>
            <a:endParaRPr lang="en-US"/>
          </a:p>
        </p:txBody>
      </p:sp>
      <p:sp>
        <p:nvSpPr>
          <p:cNvPr id="4" name="Footer Placeholder 3">
            <a:extLst>
              <a:ext uri="{FF2B5EF4-FFF2-40B4-BE49-F238E27FC236}">
                <a16:creationId xmlns:a16="http://schemas.microsoft.com/office/drawing/2014/main" id="{70E31736-D668-4C36-8DED-B51E45D3A1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3D8F934-5BB8-4411-B7B8-C60E74627E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2B3BE4-1275-4046-BCEC-5BAC5BE77C26}" type="slidenum">
              <a:rPr lang="en-US" smtClean="0"/>
              <a:t>‹#›</a:t>
            </a:fld>
            <a:endParaRPr lang="en-US"/>
          </a:p>
        </p:txBody>
      </p:sp>
    </p:spTree>
    <p:extLst>
      <p:ext uri="{BB962C8B-B14F-4D97-AF65-F5344CB8AC3E}">
        <p14:creationId xmlns:p14="http://schemas.microsoft.com/office/powerpoint/2010/main" val="42195270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A">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8A57E158-065B-4FE9-A661-4DB6BCE95D0E}"/>
              </a:ext>
            </a:extLst>
          </p:cNvPr>
          <p:cNvSpPr/>
          <p:nvPr userDrawn="1"/>
        </p:nvSpPr>
        <p:spPr>
          <a:xfrm>
            <a:off x="0" y="7207623"/>
            <a:ext cx="7772400" cy="2850775"/>
          </a:xfrm>
          <a:prstGeom prst="rect">
            <a:avLst/>
          </a:prstGeom>
          <a:solidFill>
            <a:srgbClr val="3550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596B3B7-67A1-4D52-8F49-074BE76D97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5799" y="394133"/>
            <a:ext cx="949902" cy="809129"/>
          </a:xfrm>
          <a:prstGeom prst="rect">
            <a:avLst/>
          </a:prstGeom>
        </p:spPr>
      </p:pic>
      <p:sp>
        <p:nvSpPr>
          <p:cNvPr id="10" name="TextBox 9">
            <a:extLst>
              <a:ext uri="{FF2B5EF4-FFF2-40B4-BE49-F238E27FC236}">
                <a16:creationId xmlns:a16="http://schemas.microsoft.com/office/drawing/2014/main" id="{3ED7C7A8-46B2-4486-A5DB-394FA7ACB389}"/>
              </a:ext>
            </a:extLst>
          </p:cNvPr>
          <p:cNvSpPr txBox="1"/>
          <p:nvPr userDrawn="1"/>
        </p:nvSpPr>
        <p:spPr>
          <a:xfrm>
            <a:off x="425248" y="681565"/>
            <a:ext cx="3961555" cy="266105"/>
          </a:xfrm>
          <a:prstGeom prst="rect">
            <a:avLst/>
          </a:prstGeom>
          <a:noFill/>
        </p:spPr>
        <p:txBody>
          <a:bodyPr wrap="square" rtlCol="0">
            <a:noAutofit/>
          </a:bodyPr>
          <a:lstStyle/>
          <a:p>
            <a:pPr algn="l"/>
            <a:r>
              <a:rPr lang="en-US" sz="1200" b="1" dirty="0">
                <a:latin typeface="Arial" panose="020B0604020202020204" pitchFamily="34" charset="0"/>
                <a:cs typeface="Arial" panose="020B0604020202020204" pitchFamily="34" charset="0"/>
              </a:rPr>
              <a:t>National</a:t>
            </a:r>
            <a:r>
              <a:rPr lang="en-US" sz="1200" b="1" baseline="0" dirty="0">
                <a:latin typeface="Arial" panose="020B0604020202020204" pitchFamily="34" charset="0"/>
                <a:cs typeface="Arial" panose="020B0604020202020204" pitchFamily="34" charset="0"/>
              </a:rPr>
              <a:t> Aeronautics and Space Administration</a:t>
            </a:r>
            <a:endParaRPr lang="en-US" sz="1200"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4DB61929-399F-4C14-81E3-C289BA244322}"/>
              </a:ext>
            </a:extLst>
          </p:cNvPr>
          <p:cNvSpPr txBox="1"/>
          <p:nvPr userDrawn="1"/>
        </p:nvSpPr>
        <p:spPr>
          <a:xfrm>
            <a:off x="467778" y="7418826"/>
            <a:ext cx="3164422" cy="2051425"/>
          </a:xfrm>
          <a:prstGeom prst="rect">
            <a:avLst/>
          </a:prstGeom>
          <a:noFill/>
          <a:ln>
            <a:noFill/>
          </a:ln>
        </p:spPr>
        <p:txBody>
          <a:bodyPr wrap="square" rtlCol="0">
            <a:noAutofit/>
          </a:bodyPr>
          <a:lstStyle/>
          <a:p>
            <a:r>
              <a:rPr lang="en-US" sz="1400" dirty="0">
                <a:solidFill>
                  <a:schemeClr val="bg1"/>
                </a:solidFill>
                <a:latin typeface="Garamond" panose="02020404030301010803" pitchFamily="18" charset="0"/>
              </a:rPr>
              <a:t>Part of NASA’s Applied Sciences Program, DEVELOP conducts feasibility studies that bridge the gap between Earth science information and society. DEVELOP works with communities and organizations to address environmental and policy concerns through 10-week projects that help both participants and partners learn more about using geospatial information. </a:t>
            </a:r>
          </a:p>
        </p:txBody>
      </p:sp>
      <p:sp>
        <p:nvSpPr>
          <p:cNvPr id="25" name="TextBox 24">
            <a:extLst>
              <a:ext uri="{FF2B5EF4-FFF2-40B4-BE49-F238E27FC236}">
                <a16:creationId xmlns:a16="http://schemas.microsoft.com/office/drawing/2014/main" id="{83C5E46C-8356-46CC-A04C-BD1464796D39}"/>
              </a:ext>
            </a:extLst>
          </p:cNvPr>
          <p:cNvSpPr txBox="1"/>
          <p:nvPr userDrawn="1"/>
        </p:nvSpPr>
        <p:spPr>
          <a:xfrm>
            <a:off x="476566" y="9451083"/>
            <a:ext cx="1054034" cy="215444"/>
          </a:xfrm>
          <a:prstGeom prst="rect">
            <a:avLst/>
          </a:prstGeom>
          <a:noFill/>
        </p:spPr>
        <p:txBody>
          <a:bodyPr wrap="square">
            <a:spAutoFit/>
          </a:bodyPr>
          <a:lstStyle/>
          <a:p>
            <a:pPr marR="0" algn="l" rtl="0"/>
            <a:r>
              <a:rPr lang="en-US" sz="800" b="1" i="0" u="none" strike="noStrike" baseline="0" dirty="0">
                <a:solidFill>
                  <a:schemeClr val="bg1"/>
                </a:solidFill>
                <a:latin typeface="HelveticaNeueLT Std" panose="020B0804020202020204" pitchFamily="34" charset="0"/>
              </a:rPr>
              <a:t>www.nasa.gov</a:t>
            </a:r>
          </a:p>
        </p:txBody>
      </p:sp>
      <p:sp>
        <p:nvSpPr>
          <p:cNvPr id="28" name="TextBox 27">
            <a:extLst>
              <a:ext uri="{FF2B5EF4-FFF2-40B4-BE49-F238E27FC236}">
                <a16:creationId xmlns:a16="http://schemas.microsoft.com/office/drawing/2014/main" id="{3C658213-EFC7-4C5B-B203-8F91FD82219A}"/>
              </a:ext>
            </a:extLst>
          </p:cNvPr>
          <p:cNvSpPr txBox="1"/>
          <p:nvPr userDrawn="1"/>
        </p:nvSpPr>
        <p:spPr>
          <a:xfrm>
            <a:off x="476566" y="9608492"/>
            <a:ext cx="1065795" cy="184666"/>
          </a:xfrm>
          <a:prstGeom prst="rect">
            <a:avLst/>
          </a:prstGeom>
          <a:noFill/>
        </p:spPr>
        <p:txBody>
          <a:bodyPr wrap="square">
            <a:spAutoFit/>
          </a:bodyPr>
          <a:lstStyle/>
          <a:p>
            <a:pPr marR="0" algn="l" rtl="0"/>
            <a:r>
              <a:rPr lang="en-US" sz="600" b="0" i="0" u="none" strike="noStrike" baseline="0" dirty="0">
                <a:solidFill>
                  <a:schemeClr val="bg1"/>
                </a:solidFill>
                <a:latin typeface="Helvetica" pitchFamily="2" charset="0"/>
              </a:rPr>
              <a:t>NP-0000-00-000-LaRC</a:t>
            </a:r>
          </a:p>
        </p:txBody>
      </p:sp>
      <p:pic>
        <p:nvPicPr>
          <p:cNvPr id="30" name="Picture 29" descr="Icon&#10;&#10;Description automatically generated">
            <a:extLst>
              <a:ext uri="{FF2B5EF4-FFF2-40B4-BE49-F238E27FC236}">
                <a16:creationId xmlns:a16="http://schemas.microsoft.com/office/drawing/2014/main" id="{3AABDC10-366B-44B8-9D30-4880ACB4F5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269" y="1191048"/>
            <a:ext cx="3393986" cy="528171"/>
          </a:xfrm>
          <a:prstGeom prst="rect">
            <a:avLst/>
          </a:prstGeom>
        </p:spPr>
      </p:pic>
      <p:sp>
        <p:nvSpPr>
          <p:cNvPr id="31" name="TextBox 30">
            <a:extLst>
              <a:ext uri="{FF2B5EF4-FFF2-40B4-BE49-F238E27FC236}">
                <a16:creationId xmlns:a16="http://schemas.microsoft.com/office/drawing/2014/main" id="{E65A0AA7-4741-4CBA-BD44-EA0A3B0AD720}"/>
              </a:ext>
            </a:extLst>
          </p:cNvPr>
          <p:cNvSpPr txBox="1"/>
          <p:nvPr userDrawn="1"/>
        </p:nvSpPr>
        <p:spPr>
          <a:xfrm>
            <a:off x="3989308" y="7418826"/>
            <a:ext cx="3516393" cy="1036048"/>
          </a:xfrm>
          <a:prstGeom prst="rect">
            <a:avLst/>
          </a:prstGeom>
          <a:noFill/>
          <a:ln>
            <a:noFill/>
          </a:ln>
        </p:spPr>
        <p:txBody>
          <a:bodyPr wrap="square" numCol="1" spcCol="182880" rtlCol="0">
            <a:noAutofit/>
          </a:bodyPr>
          <a:lstStyle/>
          <a:p>
            <a:pPr>
              <a:spcBef>
                <a:spcPts val="1200"/>
              </a:spcBef>
            </a:pPr>
            <a:r>
              <a:rPr lang="en-US" sz="1600" b="1" dirty="0">
                <a:solidFill>
                  <a:schemeClr val="bg1"/>
                </a:solidFill>
                <a:latin typeface="Century Gothic" panose="020B0502020202020204" pitchFamily="34" charset="0"/>
              </a:rPr>
              <a:t>Interested?</a:t>
            </a:r>
            <a:r>
              <a:rPr lang="en-US" sz="1600" b="1" dirty="0">
                <a:solidFill>
                  <a:schemeClr val="bg1"/>
                </a:solidFill>
                <a:latin typeface="Garamond" panose="02020404030301010803" pitchFamily="18" charset="0"/>
              </a:rPr>
              <a:t> </a:t>
            </a:r>
          </a:p>
          <a:p>
            <a:r>
              <a:rPr lang="en-US" sz="1100" dirty="0">
                <a:solidFill>
                  <a:schemeClr val="bg1"/>
                </a:solidFill>
                <a:latin typeface="Garamond" panose="02020404030301010803" pitchFamily="18" charset="0"/>
              </a:rPr>
              <a:t>Apply to participate at one of the DEVELOP locations. For more information on eligibility and a full list of locations, visit us online at </a:t>
            </a:r>
            <a:r>
              <a:rPr lang="en-US" sz="1100" b="1" dirty="0">
                <a:solidFill>
                  <a:schemeClr val="bg1"/>
                </a:solidFill>
                <a:latin typeface="Garamond" panose="02020404030301010803" pitchFamily="18" charset="0"/>
              </a:rPr>
              <a:t>https://appliedsciences.nasa.gov/nasadevelop/apply</a:t>
            </a:r>
            <a:r>
              <a:rPr lang="en-US" sz="1200" b="1" dirty="0">
                <a:solidFill>
                  <a:schemeClr val="bg1"/>
                </a:solidFill>
                <a:latin typeface="Garamond" panose="02020404030301010803" pitchFamily="18" charset="0"/>
              </a:rPr>
              <a:t>.</a:t>
            </a:r>
            <a:endParaRPr lang="en-US" sz="1400" dirty="0">
              <a:solidFill>
                <a:schemeClr val="bg1"/>
              </a:solidFill>
              <a:latin typeface="Garamond" panose="02020404030301010803" pitchFamily="18" charset="0"/>
            </a:endParaRPr>
          </a:p>
        </p:txBody>
      </p:sp>
      <p:pic>
        <p:nvPicPr>
          <p:cNvPr id="22" name="Graphic 21" descr="Lightbulb with solid fill">
            <a:extLst>
              <a:ext uri="{FF2B5EF4-FFF2-40B4-BE49-F238E27FC236}">
                <a16:creationId xmlns:a16="http://schemas.microsoft.com/office/drawing/2014/main" id="{36B21077-EFF9-41D3-8F9F-DBE4E18C98F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51830" y="7403584"/>
            <a:ext cx="304391" cy="304391"/>
          </a:xfrm>
          <a:prstGeom prst="rect">
            <a:avLst/>
          </a:prstGeom>
        </p:spPr>
      </p:pic>
      <p:grpSp>
        <p:nvGrpSpPr>
          <p:cNvPr id="15" name="Group 14">
            <a:extLst>
              <a:ext uri="{FF2B5EF4-FFF2-40B4-BE49-F238E27FC236}">
                <a16:creationId xmlns:a16="http://schemas.microsoft.com/office/drawing/2014/main" id="{D2F1ED57-7CD7-4A3D-A766-FB0F7B2616A5}"/>
              </a:ext>
            </a:extLst>
          </p:cNvPr>
          <p:cNvGrpSpPr/>
          <p:nvPr userDrawn="1"/>
        </p:nvGrpSpPr>
        <p:grpSpPr>
          <a:xfrm>
            <a:off x="3989308" y="8562781"/>
            <a:ext cx="2758919" cy="1045711"/>
            <a:chOff x="3964731" y="9035658"/>
            <a:chExt cx="2758919" cy="1045711"/>
          </a:xfrm>
        </p:grpSpPr>
        <p:sp>
          <p:nvSpPr>
            <p:cNvPr id="16" name="Rectangle 15">
              <a:extLst>
                <a:ext uri="{FF2B5EF4-FFF2-40B4-BE49-F238E27FC236}">
                  <a16:creationId xmlns:a16="http://schemas.microsoft.com/office/drawing/2014/main" id="{7F9F846B-2482-402C-9086-9970C93B7A42}"/>
                </a:ext>
              </a:extLst>
            </p:cNvPr>
            <p:cNvSpPr/>
            <p:nvPr/>
          </p:nvSpPr>
          <p:spPr>
            <a:xfrm>
              <a:off x="4023999" y="9077992"/>
              <a:ext cx="823835" cy="823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CFF81DD-075D-41FF-8521-E2E033B3675B}"/>
                </a:ext>
              </a:extLst>
            </p:cNvPr>
            <p:cNvSpPr txBox="1"/>
            <p:nvPr/>
          </p:nvSpPr>
          <p:spPr>
            <a:xfrm>
              <a:off x="4907102" y="9048927"/>
              <a:ext cx="1504736" cy="235319"/>
            </a:xfrm>
            <a:prstGeom prst="rect">
              <a:avLst/>
            </a:prstGeom>
            <a:noFill/>
            <a:ln>
              <a:noFill/>
            </a:ln>
          </p:spPr>
          <p:txBody>
            <a:bodyPr wrap="square" rtlCol="0">
              <a:noAutofit/>
            </a:bodyPr>
            <a:lstStyle/>
            <a:p>
              <a:r>
                <a:rPr lang="en-US" sz="1000" b="1" dirty="0">
                  <a:solidFill>
                    <a:schemeClr val="bg1"/>
                  </a:solidFill>
                  <a:latin typeface="Century Gothic" panose="020B0502020202020204" pitchFamily="34" charset="0"/>
                </a:rPr>
                <a:t>VISIT OUR WEBSITE!</a:t>
              </a:r>
            </a:p>
          </p:txBody>
        </p:sp>
        <p:pic>
          <p:nvPicPr>
            <p:cNvPr id="18" name="Picture 17" descr="QR Code for the NASA Applied Science Website&#10;&#10;https://appliedsciences.nasa.gov/nasadevelop">
              <a:extLst>
                <a:ext uri="{FF2B5EF4-FFF2-40B4-BE49-F238E27FC236}">
                  <a16:creationId xmlns:a16="http://schemas.microsoft.com/office/drawing/2014/main" id="{D8892ADE-6660-423A-9DE2-D9548FD77D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4731" y="9035658"/>
              <a:ext cx="929003" cy="912705"/>
            </a:xfrm>
            <a:prstGeom prst="rect">
              <a:avLst/>
            </a:prstGeom>
          </p:spPr>
        </p:pic>
        <p:sp>
          <p:nvSpPr>
            <p:cNvPr id="19" name="TextBox 18">
              <a:extLst>
                <a:ext uri="{FF2B5EF4-FFF2-40B4-BE49-F238E27FC236}">
                  <a16:creationId xmlns:a16="http://schemas.microsoft.com/office/drawing/2014/main" id="{281B165D-7794-4212-952A-685D91378974}"/>
                </a:ext>
              </a:extLst>
            </p:cNvPr>
            <p:cNvSpPr txBox="1"/>
            <p:nvPr/>
          </p:nvSpPr>
          <p:spPr>
            <a:xfrm>
              <a:off x="4907102" y="9583046"/>
              <a:ext cx="1816548" cy="498323"/>
            </a:xfrm>
            <a:prstGeom prst="rect">
              <a:avLst/>
            </a:prstGeom>
            <a:noFill/>
            <a:ln>
              <a:noFill/>
            </a:ln>
          </p:spPr>
          <p:txBody>
            <a:bodyPr wrap="square" rtlCol="0">
              <a:noAutofit/>
            </a:bodyPr>
            <a:lstStyle/>
            <a:p>
              <a:r>
                <a:rPr lang="en-US" sz="1000" b="1" dirty="0">
                  <a:solidFill>
                    <a:schemeClr val="bg1"/>
                  </a:solidFill>
                  <a:latin typeface="Century Gothic" panose="020B0502020202020204" pitchFamily="34" charset="0"/>
                </a:rPr>
                <a:t>APPLIED SCIENCES</a:t>
              </a:r>
            </a:p>
            <a:p>
              <a:r>
                <a:rPr lang="en-US" sz="1000" b="1" dirty="0">
                  <a:solidFill>
                    <a:schemeClr val="bg1"/>
                  </a:solidFill>
                  <a:latin typeface="Century Gothic" panose="020B0502020202020204" pitchFamily="34" charset="0"/>
                </a:rPr>
                <a:t>PROGRAM</a:t>
              </a:r>
            </a:p>
          </p:txBody>
        </p:sp>
        <p:pic>
          <p:nvPicPr>
            <p:cNvPr id="21" name="Picture 20">
              <a:extLst>
                <a:ext uri="{FF2B5EF4-FFF2-40B4-BE49-F238E27FC236}">
                  <a16:creationId xmlns:a16="http://schemas.microsoft.com/office/drawing/2014/main" id="{0AB30B1C-53E3-42A1-9201-820FB227D958}"/>
                </a:ext>
              </a:extLst>
            </p:cNvPr>
            <p:cNvPicPr>
              <a:picLocks noChangeAspect="1"/>
            </p:cNvPicPr>
            <p:nvPr/>
          </p:nvPicPr>
          <p:blipFill>
            <a:blip r:embed="rId7" cstate="print">
              <a:biLevel thresh="50000"/>
              <a:extLst>
                <a:ext uri="{28A0092B-C50C-407E-A947-70E740481C1C}">
                  <a14:useLocalDpi xmlns:a14="http://schemas.microsoft.com/office/drawing/2010/main" val="0"/>
                </a:ext>
              </a:extLst>
            </a:blip>
            <a:stretch>
              <a:fillRect/>
            </a:stretch>
          </p:blipFill>
          <p:spPr>
            <a:xfrm>
              <a:off x="5007403" y="9392972"/>
              <a:ext cx="1097063" cy="171056"/>
            </a:xfrm>
            <a:prstGeom prst="rect">
              <a:avLst/>
            </a:prstGeom>
          </p:spPr>
        </p:pic>
        <p:cxnSp>
          <p:nvCxnSpPr>
            <p:cNvPr id="23" name="Straight Connector 22">
              <a:extLst>
                <a:ext uri="{FF2B5EF4-FFF2-40B4-BE49-F238E27FC236}">
                  <a16:creationId xmlns:a16="http://schemas.microsoft.com/office/drawing/2014/main" id="{92C3B284-94DB-48CB-A285-79D77D75AFCE}"/>
                </a:ext>
              </a:extLst>
            </p:cNvPr>
            <p:cNvCxnSpPr>
              <a:cxnSpLocks/>
            </p:cNvCxnSpPr>
            <p:nvPr/>
          </p:nvCxnSpPr>
          <p:spPr>
            <a:xfrm>
              <a:off x="5007403" y="9284246"/>
              <a:ext cx="10970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E6EC4542-AC33-47FA-95AA-BA2290DB82D4}"/>
              </a:ext>
            </a:extLst>
          </p:cNvPr>
          <p:cNvGrpSpPr/>
          <p:nvPr userDrawn="1"/>
        </p:nvGrpSpPr>
        <p:grpSpPr>
          <a:xfrm>
            <a:off x="6554477" y="8655498"/>
            <a:ext cx="762846" cy="762846"/>
            <a:chOff x="6785303" y="9111547"/>
            <a:chExt cx="640971" cy="640971"/>
          </a:xfrm>
        </p:grpSpPr>
        <p:sp>
          <p:nvSpPr>
            <p:cNvPr id="27" name="Oval 26">
              <a:extLst>
                <a:ext uri="{FF2B5EF4-FFF2-40B4-BE49-F238E27FC236}">
                  <a16:creationId xmlns:a16="http://schemas.microsoft.com/office/drawing/2014/main" id="{D5E48C3A-A225-434A-BBAE-3B55D05029CC}"/>
                </a:ext>
              </a:extLst>
            </p:cNvPr>
            <p:cNvSpPr/>
            <p:nvPr userDrawn="1"/>
          </p:nvSpPr>
          <p:spPr>
            <a:xfrm>
              <a:off x="6785303" y="9111547"/>
              <a:ext cx="640971" cy="6409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7014B26B-1C42-4A1B-BCBF-FC514E303F76}"/>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6814704" y="9137583"/>
              <a:ext cx="582168" cy="588899"/>
            </a:xfrm>
            <a:prstGeom prst="rect">
              <a:avLst/>
            </a:prstGeom>
          </p:spPr>
        </p:pic>
      </p:grpSp>
    </p:spTree>
    <p:extLst>
      <p:ext uri="{BB962C8B-B14F-4D97-AF65-F5344CB8AC3E}">
        <p14:creationId xmlns:p14="http://schemas.microsoft.com/office/powerpoint/2010/main" val="3722062296"/>
      </p:ext>
    </p:extLst>
  </p:cSld>
  <p:clrMapOvr>
    <a:masterClrMapping/>
  </p:clrMapOvr>
  <p:extLst>
    <p:ext uri="{DCECCB84-F9BA-43D5-87BE-67443E8EF086}">
      <p15:sldGuideLst xmlns:p15="http://schemas.microsoft.com/office/powerpoint/2012/main">
        <p15:guide id="1" orient="horz" pos="552" userDrawn="1">
          <p15:clr>
            <a:srgbClr val="FBAE40"/>
          </p15:clr>
        </p15:guide>
        <p15:guide id="2" orient="horz" pos="54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A">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96B3B7-67A1-4D52-8F49-074BE76D97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5799" y="394133"/>
            <a:ext cx="949902" cy="809129"/>
          </a:xfrm>
          <a:prstGeom prst="rect">
            <a:avLst/>
          </a:prstGeom>
        </p:spPr>
      </p:pic>
      <p:sp>
        <p:nvSpPr>
          <p:cNvPr id="10" name="TextBox 9">
            <a:extLst>
              <a:ext uri="{FF2B5EF4-FFF2-40B4-BE49-F238E27FC236}">
                <a16:creationId xmlns:a16="http://schemas.microsoft.com/office/drawing/2014/main" id="{3ED7C7A8-46B2-4486-A5DB-394FA7ACB389}"/>
              </a:ext>
            </a:extLst>
          </p:cNvPr>
          <p:cNvSpPr txBox="1"/>
          <p:nvPr userDrawn="1"/>
        </p:nvSpPr>
        <p:spPr>
          <a:xfrm>
            <a:off x="425248" y="681565"/>
            <a:ext cx="3961555" cy="266105"/>
          </a:xfrm>
          <a:prstGeom prst="rect">
            <a:avLst/>
          </a:prstGeom>
          <a:noFill/>
        </p:spPr>
        <p:txBody>
          <a:bodyPr wrap="square" rtlCol="0">
            <a:noAutofit/>
          </a:bodyPr>
          <a:lstStyle/>
          <a:p>
            <a:pPr algn="l"/>
            <a:r>
              <a:rPr lang="en-US" sz="1200" b="1" dirty="0">
                <a:latin typeface="Arial" panose="020B0604020202020204" pitchFamily="34" charset="0"/>
                <a:cs typeface="Arial" panose="020B0604020202020204" pitchFamily="34" charset="0"/>
              </a:rPr>
              <a:t>National</a:t>
            </a:r>
            <a:r>
              <a:rPr lang="en-US" sz="1200" b="1" baseline="0" dirty="0">
                <a:latin typeface="Arial" panose="020B0604020202020204" pitchFamily="34" charset="0"/>
                <a:cs typeface="Arial" panose="020B0604020202020204" pitchFamily="34" charset="0"/>
              </a:rPr>
              <a:t> Aeronautics and Space Administration</a:t>
            </a:r>
            <a:endParaRPr lang="en-US" sz="1200" b="1" dirty="0">
              <a:latin typeface="Arial" panose="020B0604020202020204" pitchFamily="34" charset="0"/>
              <a:cs typeface="Arial" panose="020B0604020202020204" pitchFamily="34" charset="0"/>
            </a:endParaRPr>
          </a:p>
        </p:txBody>
      </p:sp>
      <p:pic>
        <p:nvPicPr>
          <p:cNvPr id="14" name="Picture 13" descr="Icon&#10;&#10;Description automatically generated">
            <a:extLst>
              <a:ext uri="{FF2B5EF4-FFF2-40B4-BE49-F238E27FC236}">
                <a16:creationId xmlns:a16="http://schemas.microsoft.com/office/drawing/2014/main" id="{BCFBAA65-3BBA-48E6-99EB-91D19AF065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269" y="1191048"/>
            <a:ext cx="3393986" cy="528171"/>
          </a:xfrm>
          <a:prstGeom prst="rect">
            <a:avLst/>
          </a:prstGeom>
        </p:spPr>
      </p:pic>
      <p:sp>
        <p:nvSpPr>
          <p:cNvPr id="15" name="Rectangle 14">
            <a:extLst>
              <a:ext uri="{FF2B5EF4-FFF2-40B4-BE49-F238E27FC236}">
                <a16:creationId xmlns:a16="http://schemas.microsoft.com/office/drawing/2014/main" id="{E9F17422-414E-41B6-8771-18CEA1ADAEC0}"/>
              </a:ext>
            </a:extLst>
          </p:cNvPr>
          <p:cNvSpPr/>
          <p:nvPr userDrawn="1"/>
        </p:nvSpPr>
        <p:spPr>
          <a:xfrm>
            <a:off x="0" y="7207623"/>
            <a:ext cx="7772400" cy="2850775"/>
          </a:xfrm>
          <a:prstGeom prst="rect">
            <a:avLst/>
          </a:prstGeom>
          <a:solidFill>
            <a:srgbClr val="3550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EEEF32E-F6F8-4293-A79C-50CEB0306415}"/>
              </a:ext>
            </a:extLst>
          </p:cNvPr>
          <p:cNvSpPr txBox="1"/>
          <p:nvPr userDrawn="1"/>
        </p:nvSpPr>
        <p:spPr>
          <a:xfrm>
            <a:off x="467778" y="7418826"/>
            <a:ext cx="3164422" cy="2051425"/>
          </a:xfrm>
          <a:prstGeom prst="rect">
            <a:avLst/>
          </a:prstGeom>
          <a:noFill/>
          <a:ln>
            <a:noFill/>
          </a:ln>
        </p:spPr>
        <p:txBody>
          <a:bodyPr wrap="square" rtlCol="0">
            <a:noAutofit/>
          </a:bodyPr>
          <a:lstStyle/>
          <a:p>
            <a:r>
              <a:rPr lang="en-US" sz="1400" dirty="0">
                <a:solidFill>
                  <a:schemeClr val="bg1"/>
                </a:solidFill>
                <a:latin typeface="Garamond" panose="02020404030301010803" pitchFamily="18" charset="0"/>
              </a:rPr>
              <a:t>Part of NASA’s Applied Sciences Program, DEVELOP conducts feasibility studies that bridge the gap between Earth science information and society. DEVELOP works with communities and organizations to address environmental and policy concerns through 10-week projects that help both participants and partners learn more about using geospatial information. </a:t>
            </a:r>
          </a:p>
        </p:txBody>
      </p:sp>
      <p:sp>
        <p:nvSpPr>
          <p:cNvPr id="21" name="TextBox 20">
            <a:extLst>
              <a:ext uri="{FF2B5EF4-FFF2-40B4-BE49-F238E27FC236}">
                <a16:creationId xmlns:a16="http://schemas.microsoft.com/office/drawing/2014/main" id="{3C101619-515A-4432-A53A-C08B2065B09F}"/>
              </a:ext>
            </a:extLst>
          </p:cNvPr>
          <p:cNvSpPr txBox="1"/>
          <p:nvPr userDrawn="1"/>
        </p:nvSpPr>
        <p:spPr>
          <a:xfrm>
            <a:off x="476566" y="9451083"/>
            <a:ext cx="1054034" cy="215444"/>
          </a:xfrm>
          <a:prstGeom prst="rect">
            <a:avLst/>
          </a:prstGeom>
          <a:noFill/>
        </p:spPr>
        <p:txBody>
          <a:bodyPr wrap="square">
            <a:spAutoFit/>
          </a:bodyPr>
          <a:lstStyle/>
          <a:p>
            <a:pPr marR="0" algn="l" rtl="0"/>
            <a:r>
              <a:rPr lang="en-US" sz="800" b="1" i="0" u="none" strike="noStrike" baseline="0" dirty="0">
                <a:solidFill>
                  <a:schemeClr val="bg1"/>
                </a:solidFill>
                <a:latin typeface="HelveticaNeueLT Std" panose="020B0804020202020204" pitchFamily="34" charset="0"/>
              </a:rPr>
              <a:t>www.nasa.gov</a:t>
            </a:r>
          </a:p>
        </p:txBody>
      </p:sp>
      <p:sp>
        <p:nvSpPr>
          <p:cNvPr id="23" name="TextBox 22">
            <a:extLst>
              <a:ext uri="{FF2B5EF4-FFF2-40B4-BE49-F238E27FC236}">
                <a16:creationId xmlns:a16="http://schemas.microsoft.com/office/drawing/2014/main" id="{138A0CAC-C366-454B-93AA-C0555F0D8F72}"/>
              </a:ext>
            </a:extLst>
          </p:cNvPr>
          <p:cNvSpPr txBox="1"/>
          <p:nvPr userDrawn="1"/>
        </p:nvSpPr>
        <p:spPr>
          <a:xfrm>
            <a:off x="476566" y="9608492"/>
            <a:ext cx="1065795" cy="184666"/>
          </a:xfrm>
          <a:prstGeom prst="rect">
            <a:avLst/>
          </a:prstGeom>
          <a:noFill/>
        </p:spPr>
        <p:txBody>
          <a:bodyPr wrap="square">
            <a:spAutoFit/>
          </a:bodyPr>
          <a:lstStyle/>
          <a:p>
            <a:pPr marR="0" algn="l" rtl="0"/>
            <a:r>
              <a:rPr lang="en-US" sz="600" b="0" i="0" u="none" strike="noStrike" baseline="0" dirty="0">
                <a:solidFill>
                  <a:schemeClr val="bg1"/>
                </a:solidFill>
                <a:latin typeface="Helvetica" pitchFamily="2" charset="0"/>
              </a:rPr>
              <a:t>NP-0000-00-000-LaRC</a:t>
            </a:r>
          </a:p>
        </p:txBody>
      </p:sp>
      <p:sp>
        <p:nvSpPr>
          <p:cNvPr id="26" name="TextBox 25">
            <a:extLst>
              <a:ext uri="{FF2B5EF4-FFF2-40B4-BE49-F238E27FC236}">
                <a16:creationId xmlns:a16="http://schemas.microsoft.com/office/drawing/2014/main" id="{52DE0686-707B-48F4-B7BB-74D59938A0B2}"/>
              </a:ext>
            </a:extLst>
          </p:cNvPr>
          <p:cNvSpPr txBox="1"/>
          <p:nvPr userDrawn="1"/>
        </p:nvSpPr>
        <p:spPr>
          <a:xfrm>
            <a:off x="3989308" y="7418826"/>
            <a:ext cx="3516393" cy="1036048"/>
          </a:xfrm>
          <a:prstGeom prst="rect">
            <a:avLst/>
          </a:prstGeom>
          <a:noFill/>
          <a:ln>
            <a:noFill/>
          </a:ln>
        </p:spPr>
        <p:txBody>
          <a:bodyPr wrap="square" numCol="1" spcCol="182880" rtlCol="0">
            <a:noAutofit/>
          </a:bodyPr>
          <a:lstStyle/>
          <a:p>
            <a:pPr>
              <a:spcBef>
                <a:spcPts val="1200"/>
              </a:spcBef>
            </a:pPr>
            <a:r>
              <a:rPr lang="en-US" sz="1600" b="1" dirty="0">
                <a:solidFill>
                  <a:schemeClr val="bg1"/>
                </a:solidFill>
                <a:latin typeface="Century Gothic" panose="020B0502020202020204" pitchFamily="34" charset="0"/>
              </a:rPr>
              <a:t>Interested?</a:t>
            </a:r>
            <a:r>
              <a:rPr lang="en-US" sz="1600" b="1" dirty="0">
                <a:solidFill>
                  <a:schemeClr val="bg1"/>
                </a:solidFill>
                <a:latin typeface="Garamond" panose="02020404030301010803" pitchFamily="18" charset="0"/>
              </a:rPr>
              <a:t> </a:t>
            </a:r>
          </a:p>
          <a:p>
            <a:r>
              <a:rPr lang="en-US" sz="1100" dirty="0">
                <a:solidFill>
                  <a:schemeClr val="bg1"/>
                </a:solidFill>
                <a:latin typeface="Garamond" panose="02020404030301010803" pitchFamily="18" charset="0"/>
              </a:rPr>
              <a:t>Apply to participate at one of the DEVELOP locations. For more information on eligibility and a full list of locations, visit us online at </a:t>
            </a:r>
            <a:r>
              <a:rPr lang="en-US" sz="1100" b="1" dirty="0">
                <a:solidFill>
                  <a:schemeClr val="bg1"/>
                </a:solidFill>
                <a:latin typeface="Garamond" panose="02020404030301010803" pitchFamily="18" charset="0"/>
              </a:rPr>
              <a:t>https://appliedsciences.nasa.gov/nasadevelop/apply</a:t>
            </a:r>
            <a:r>
              <a:rPr lang="en-US" sz="1200" b="1" dirty="0">
                <a:solidFill>
                  <a:schemeClr val="bg1"/>
                </a:solidFill>
                <a:latin typeface="Garamond" panose="02020404030301010803" pitchFamily="18" charset="0"/>
              </a:rPr>
              <a:t>.</a:t>
            </a:r>
            <a:endParaRPr lang="en-US" sz="1400" dirty="0">
              <a:solidFill>
                <a:schemeClr val="bg1"/>
              </a:solidFill>
              <a:latin typeface="Garamond" panose="02020404030301010803" pitchFamily="18" charset="0"/>
            </a:endParaRPr>
          </a:p>
        </p:txBody>
      </p:sp>
      <p:pic>
        <p:nvPicPr>
          <p:cNvPr id="27" name="Graphic 26" descr="Lightbulb with solid fill">
            <a:extLst>
              <a:ext uri="{FF2B5EF4-FFF2-40B4-BE49-F238E27FC236}">
                <a16:creationId xmlns:a16="http://schemas.microsoft.com/office/drawing/2014/main" id="{13298ADE-4360-4F4F-BF0A-2560168B28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51830" y="7403584"/>
            <a:ext cx="304391" cy="304391"/>
          </a:xfrm>
          <a:prstGeom prst="rect">
            <a:avLst/>
          </a:prstGeom>
        </p:spPr>
      </p:pic>
      <p:grpSp>
        <p:nvGrpSpPr>
          <p:cNvPr id="29" name="Group 28">
            <a:extLst>
              <a:ext uri="{FF2B5EF4-FFF2-40B4-BE49-F238E27FC236}">
                <a16:creationId xmlns:a16="http://schemas.microsoft.com/office/drawing/2014/main" id="{E8121E87-656D-47A6-B40A-1F1FA25C4C02}"/>
              </a:ext>
            </a:extLst>
          </p:cNvPr>
          <p:cNvGrpSpPr/>
          <p:nvPr userDrawn="1"/>
        </p:nvGrpSpPr>
        <p:grpSpPr>
          <a:xfrm>
            <a:off x="3989308" y="8562781"/>
            <a:ext cx="2758919" cy="1045711"/>
            <a:chOff x="3964731" y="9035658"/>
            <a:chExt cx="2758919" cy="1045711"/>
          </a:xfrm>
        </p:grpSpPr>
        <p:sp>
          <p:nvSpPr>
            <p:cNvPr id="32" name="Rectangle 31">
              <a:extLst>
                <a:ext uri="{FF2B5EF4-FFF2-40B4-BE49-F238E27FC236}">
                  <a16:creationId xmlns:a16="http://schemas.microsoft.com/office/drawing/2014/main" id="{1AA555C3-FD83-41A8-A7E8-5A380642EE9A}"/>
                </a:ext>
              </a:extLst>
            </p:cNvPr>
            <p:cNvSpPr/>
            <p:nvPr/>
          </p:nvSpPr>
          <p:spPr>
            <a:xfrm>
              <a:off x="4023999" y="9077992"/>
              <a:ext cx="823835" cy="823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89868C-403A-4ED3-8600-A8D725A9ECFF}"/>
                </a:ext>
              </a:extLst>
            </p:cNvPr>
            <p:cNvSpPr txBox="1"/>
            <p:nvPr/>
          </p:nvSpPr>
          <p:spPr>
            <a:xfrm>
              <a:off x="4907102" y="9048927"/>
              <a:ext cx="1504736" cy="235319"/>
            </a:xfrm>
            <a:prstGeom prst="rect">
              <a:avLst/>
            </a:prstGeom>
            <a:noFill/>
            <a:ln>
              <a:noFill/>
            </a:ln>
          </p:spPr>
          <p:txBody>
            <a:bodyPr wrap="square" rtlCol="0">
              <a:noAutofit/>
            </a:bodyPr>
            <a:lstStyle/>
            <a:p>
              <a:r>
                <a:rPr lang="en-US" sz="1000" b="1" dirty="0">
                  <a:solidFill>
                    <a:schemeClr val="bg1"/>
                  </a:solidFill>
                  <a:latin typeface="Century Gothic" panose="020B0502020202020204" pitchFamily="34" charset="0"/>
                </a:rPr>
                <a:t>VISIT OUR WEBSITE!</a:t>
              </a:r>
            </a:p>
          </p:txBody>
        </p:sp>
        <p:pic>
          <p:nvPicPr>
            <p:cNvPr id="34" name="Picture 33" descr="QR Code for the NASA Applied Science Website&#10;&#10;https://appliedsciences.nasa.gov/nasadevelop">
              <a:extLst>
                <a:ext uri="{FF2B5EF4-FFF2-40B4-BE49-F238E27FC236}">
                  <a16:creationId xmlns:a16="http://schemas.microsoft.com/office/drawing/2014/main" id="{EEE487DE-5D94-4439-9C5B-B6C0F7B594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4731" y="9035658"/>
              <a:ext cx="929003" cy="912705"/>
            </a:xfrm>
            <a:prstGeom prst="rect">
              <a:avLst/>
            </a:prstGeom>
          </p:spPr>
        </p:pic>
        <p:sp>
          <p:nvSpPr>
            <p:cNvPr id="35" name="TextBox 34">
              <a:extLst>
                <a:ext uri="{FF2B5EF4-FFF2-40B4-BE49-F238E27FC236}">
                  <a16:creationId xmlns:a16="http://schemas.microsoft.com/office/drawing/2014/main" id="{35A3A386-0280-48B7-B137-B8DA851BDA40}"/>
                </a:ext>
              </a:extLst>
            </p:cNvPr>
            <p:cNvSpPr txBox="1"/>
            <p:nvPr/>
          </p:nvSpPr>
          <p:spPr>
            <a:xfrm>
              <a:off x="4907102" y="9583046"/>
              <a:ext cx="1816548" cy="498323"/>
            </a:xfrm>
            <a:prstGeom prst="rect">
              <a:avLst/>
            </a:prstGeom>
            <a:noFill/>
            <a:ln>
              <a:noFill/>
            </a:ln>
          </p:spPr>
          <p:txBody>
            <a:bodyPr wrap="square" rtlCol="0">
              <a:noAutofit/>
            </a:bodyPr>
            <a:lstStyle/>
            <a:p>
              <a:r>
                <a:rPr lang="en-US" sz="1000" b="1" dirty="0">
                  <a:solidFill>
                    <a:schemeClr val="bg1"/>
                  </a:solidFill>
                  <a:latin typeface="Century Gothic" panose="020B0502020202020204" pitchFamily="34" charset="0"/>
                </a:rPr>
                <a:t>APPLIED SCIENCES</a:t>
              </a:r>
            </a:p>
            <a:p>
              <a:r>
                <a:rPr lang="en-US" sz="1000" b="1" dirty="0">
                  <a:solidFill>
                    <a:schemeClr val="bg1"/>
                  </a:solidFill>
                  <a:latin typeface="Century Gothic" panose="020B0502020202020204" pitchFamily="34" charset="0"/>
                </a:rPr>
                <a:t>PROGRAM</a:t>
              </a:r>
            </a:p>
          </p:txBody>
        </p:sp>
        <p:pic>
          <p:nvPicPr>
            <p:cNvPr id="36" name="Picture 35">
              <a:extLst>
                <a:ext uri="{FF2B5EF4-FFF2-40B4-BE49-F238E27FC236}">
                  <a16:creationId xmlns:a16="http://schemas.microsoft.com/office/drawing/2014/main" id="{5807ED08-4A83-4519-AB40-BBB617B0C325}"/>
                </a:ext>
              </a:extLst>
            </p:cNvPr>
            <p:cNvPicPr>
              <a:picLocks noChangeAspect="1"/>
            </p:cNvPicPr>
            <p:nvPr/>
          </p:nvPicPr>
          <p:blipFill>
            <a:blip r:embed="rId7" cstate="print">
              <a:biLevel thresh="50000"/>
              <a:extLst>
                <a:ext uri="{28A0092B-C50C-407E-A947-70E740481C1C}">
                  <a14:useLocalDpi xmlns:a14="http://schemas.microsoft.com/office/drawing/2010/main" val="0"/>
                </a:ext>
              </a:extLst>
            </a:blip>
            <a:stretch>
              <a:fillRect/>
            </a:stretch>
          </p:blipFill>
          <p:spPr>
            <a:xfrm>
              <a:off x="5007403" y="9392972"/>
              <a:ext cx="1097063" cy="171056"/>
            </a:xfrm>
            <a:prstGeom prst="rect">
              <a:avLst/>
            </a:prstGeom>
          </p:spPr>
        </p:pic>
        <p:cxnSp>
          <p:nvCxnSpPr>
            <p:cNvPr id="38" name="Straight Connector 37">
              <a:extLst>
                <a:ext uri="{FF2B5EF4-FFF2-40B4-BE49-F238E27FC236}">
                  <a16:creationId xmlns:a16="http://schemas.microsoft.com/office/drawing/2014/main" id="{75928CA1-E85A-4726-9C3C-153F6BA4D62E}"/>
                </a:ext>
              </a:extLst>
            </p:cNvPr>
            <p:cNvCxnSpPr>
              <a:cxnSpLocks/>
            </p:cNvCxnSpPr>
            <p:nvPr/>
          </p:nvCxnSpPr>
          <p:spPr>
            <a:xfrm>
              <a:off x="5007403" y="9284246"/>
              <a:ext cx="10970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C6E61EA8-05A8-4E0D-8679-34BE9873C771}"/>
              </a:ext>
            </a:extLst>
          </p:cNvPr>
          <p:cNvGrpSpPr/>
          <p:nvPr userDrawn="1"/>
        </p:nvGrpSpPr>
        <p:grpSpPr>
          <a:xfrm>
            <a:off x="6554477" y="8655498"/>
            <a:ext cx="762846" cy="762846"/>
            <a:chOff x="6785303" y="9111547"/>
            <a:chExt cx="640971" cy="640971"/>
          </a:xfrm>
        </p:grpSpPr>
        <p:sp>
          <p:nvSpPr>
            <p:cNvPr id="40" name="Oval 39">
              <a:extLst>
                <a:ext uri="{FF2B5EF4-FFF2-40B4-BE49-F238E27FC236}">
                  <a16:creationId xmlns:a16="http://schemas.microsoft.com/office/drawing/2014/main" id="{721E4B54-B89B-4B69-9DF9-98FE4BB02B6A}"/>
                </a:ext>
              </a:extLst>
            </p:cNvPr>
            <p:cNvSpPr/>
            <p:nvPr userDrawn="1"/>
          </p:nvSpPr>
          <p:spPr>
            <a:xfrm>
              <a:off x="6785303" y="9111547"/>
              <a:ext cx="640971" cy="6409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75D57DEC-6D6E-4717-AF29-1BD4B76F6F63}"/>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6814704" y="9137583"/>
              <a:ext cx="582168" cy="588899"/>
            </a:xfrm>
            <a:prstGeom prst="rect">
              <a:avLst/>
            </a:prstGeom>
          </p:spPr>
        </p:pic>
      </p:grpSp>
    </p:spTree>
    <p:extLst>
      <p:ext uri="{BB962C8B-B14F-4D97-AF65-F5344CB8AC3E}">
        <p14:creationId xmlns:p14="http://schemas.microsoft.com/office/powerpoint/2010/main" val="1154805683"/>
      </p:ext>
    </p:extLst>
  </p:cSld>
  <p:clrMapOvr>
    <a:masterClrMapping/>
  </p:clrMapOvr>
  <p:extLst>
    <p:ext uri="{DCECCB84-F9BA-43D5-87BE-67443E8EF086}">
      <p15:sldGuideLst xmlns:p15="http://schemas.microsoft.com/office/powerpoint/2012/main">
        <p15:guide id="1" orient="horz" pos="5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B">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8A57E158-065B-4FE9-A661-4DB6BCE95D0E}"/>
              </a:ext>
            </a:extLst>
          </p:cNvPr>
          <p:cNvSpPr/>
          <p:nvPr userDrawn="1"/>
        </p:nvSpPr>
        <p:spPr>
          <a:xfrm>
            <a:off x="0" y="7213600"/>
            <a:ext cx="7772400" cy="2844800"/>
          </a:xfrm>
          <a:prstGeom prst="rect">
            <a:avLst/>
          </a:prstGeom>
          <a:solidFill>
            <a:srgbClr val="3550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596B3B7-67A1-4D52-8F49-074BE76D97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5799" y="394133"/>
            <a:ext cx="949902" cy="809129"/>
          </a:xfrm>
          <a:prstGeom prst="rect">
            <a:avLst/>
          </a:prstGeom>
        </p:spPr>
      </p:pic>
      <p:sp>
        <p:nvSpPr>
          <p:cNvPr id="10" name="TextBox 9">
            <a:extLst>
              <a:ext uri="{FF2B5EF4-FFF2-40B4-BE49-F238E27FC236}">
                <a16:creationId xmlns:a16="http://schemas.microsoft.com/office/drawing/2014/main" id="{3ED7C7A8-46B2-4486-A5DB-394FA7ACB389}"/>
              </a:ext>
            </a:extLst>
          </p:cNvPr>
          <p:cNvSpPr txBox="1"/>
          <p:nvPr userDrawn="1"/>
        </p:nvSpPr>
        <p:spPr>
          <a:xfrm>
            <a:off x="425248" y="681565"/>
            <a:ext cx="3961555" cy="266105"/>
          </a:xfrm>
          <a:prstGeom prst="rect">
            <a:avLst/>
          </a:prstGeom>
          <a:noFill/>
        </p:spPr>
        <p:txBody>
          <a:bodyPr wrap="square" rtlCol="0">
            <a:noAutofit/>
          </a:bodyPr>
          <a:lstStyle/>
          <a:p>
            <a:pPr algn="l"/>
            <a:r>
              <a:rPr lang="en-US" sz="1200" b="1" dirty="0">
                <a:latin typeface="Arial" panose="020B0604020202020204" pitchFamily="34" charset="0"/>
                <a:cs typeface="Arial" panose="020B0604020202020204" pitchFamily="34" charset="0"/>
              </a:rPr>
              <a:t>National</a:t>
            </a:r>
            <a:r>
              <a:rPr lang="en-US" sz="1200" b="1" baseline="0" dirty="0">
                <a:latin typeface="Arial" panose="020B0604020202020204" pitchFamily="34" charset="0"/>
                <a:cs typeface="Arial" panose="020B0604020202020204" pitchFamily="34" charset="0"/>
              </a:rPr>
              <a:t> Aeronautics and Space Administration</a:t>
            </a:r>
            <a:endParaRPr lang="en-US" sz="1200" b="1"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D35459A3-47AB-4DF3-9712-E3AFC24414BE}"/>
              </a:ext>
            </a:extLst>
          </p:cNvPr>
          <p:cNvGrpSpPr/>
          <p:nvPr userDrawn="1"/>
        </p:nvGrpSpPr>
        <p:grpSpPr>
          <a:xfrm>
            <a:off x="6554477" y="8655498"/>
            <a:ext cx="762846" cy="762846"/>
            <a:chOff x="6785303" y="9111547"/>
            <a:chExt cx="640971" cy="640971"/>
          </a:xfrm>
        </p:grpSpPr>
        <p:sp>
          <p:nvSpPr>
            <p:cNvPr id="6" name="Oval 5">
              <a:extLst>
                <a:ext uri="{FF2B5EF4-FFF2-40B4-BE49-F238E27FC236}">
                  <a16:creationId xmlns:a16="http://schemas.microsoft.com/office/drawing/2014/main" id="{18F2C547-188B-4E7D-8B73-910BCB9E55AA}"/>
                </a:ext>
              </a:extLst>
            </p:cNvPr>
            <p:cNvSpPr/>
            <p:nvPr userDrawn="1"/>
          </p:nvSpPr>
          <p:spPr>
            <a:xfrm>
              <a:off x="6785303" y="9111547"/>
              <a:ext cx="640971" cy="6409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6E9D38D1-0214-4CE1-80C1-041BF11ABF0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814704" y="9137583"/>
              <a:ext cx="582168" cy="588899"/>
            </a:xfrm>
            <a:prstGeom prst="rect">
              <a:avLst/>
            </a:prstGeom>
          </p:spPr>
        </p:pic>
      </p:grpSp>
      <p:sp>
        <p:nvSpPr>
          <p:cNvPr id="25" name="TextBox 24">
            <a:extLst>
              <a:ext uri="{FF2B5EF4-FFF2-40B4-BE49-F238E27FC236}">
                <a16:creationId xmlns:a16="http://schemas.microsoft.com/office/drawing/2014/main" id="{83C5E46C-8356-46CC-A04C-BD1464796D39}"/>
              </a:ext>
            </a:extLst>
          </p:cNvPr>
          <p:cNvSpPr txBox="1"/>
          <p:nvPr userDrawn="1"/>
        </p:nvSpPr>
        <p:spPr>
          <a:xfrm>
            <a:off x="476566" y="9451083"/>
            <a:ext cx="1054034" cy="215444"/>
          </a:xfrm>
          <a:prstGeom prst="rect">
            <a:avLst/>
          </a:prstGeom>
          <a:noFill/>
        </p:spPr>
        <p:txBody>
          <a:bodyPr wrap="square">
            <a:spAutoFit/>
          </a:bodyPr>
          <a:lstStyle/>
          <a:p>
            <a:pPr marR="0" algn="l" rtl="0"/>
            <a:r>
              <a:rPr lang="en-US" sz="800" b="1" i="0" u="none" strike="noStrike" baseline="0" dirty="0">
                <a:solidFill>
                  <a:schemeClr val="bg1"/>
                </a:solidFill>
                <a:latin typeface="HelveticaNeueLT Std" panose="020B0804020202020204" pitchFamily="34" charset="0"/>
              </a:rPr>
              <a:t>www.nasa.gov</a:t>
            </a:r>
          </a:p>
        </p:txBody>
      </p:sp>
      <p:sp>
        <p:nvSpPr>
          <p:cNvPr id="28" name="TextBox 27">
            <a:extLst>
              <a:ext uri="{FF2B5EF4-FFF2-40B4-BE49-F238E27FC236}">
                <a16:creationId xmlns:a16="http://schemas.microsoft.com/office/drawing/2014/main" id="{3C658213-EFC7-4C5B-B203-8F91FD82219A}"/>
              </a:ext>
            </a:extLst>
          </p:cNvPr>
          <p:cNvSpPr txBox="1"/>
          <p:nvPr userDrawn="1"/>
        </p:nvSpPr>
        <p:spPr>
          <a:xfrm>
            <a:off x="476566" y="9608492"/>
            <a:ext cx="1065795" cy="184666"/>
          </a:xfrm>
          <a:prstGeom prst="rect">
            <a:avLst/>
          </a:prstGeom>
          <a:noFill/>
        </p:spPr>
        <p:txBody>
          <a:bodyPr wrap="square">
            <a:spAutoFit/>
          </a:bodyPr>
          <a:lstStyle/>
          <a:p>
            <a:pPr marR="0" algn="l" rtl="0"/>
            <a:r>
              <a:rPr lang="en-US" sz="600" b="0" i="0" u="none" strike="noStrike" baseline="0" dirty="0">
                <a:solidFill>
                  <a:schemeClr val="bg1"/>
                </a:solidFill>
                <a:latin typeface="Helvetica" pitchFamily="2" charset="0"/>
              </a:rPr>
              <a:t>NP-0000-00-000-LaRC</a:t>
            </a:r>
          </a:p>
        </p:txBody>
      </p:sp>
      <p:pic>
        <p:nvPicPr>
          <p:cNvPr id="15" name="Picture 14" descr="Icon&#10;&#10;Description automatically generated">
            <a:extLst>
              <a:ext uri="{FF2B5EF4-FFF2-40B4-BE49-F238E27FC236}">
                <a16:creationId xmlns:a16="http://schemas.microsoft.com/office/drawing/2014/main" id="{49A99452-DF9F-474B-A2E7-636149B3361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8269" y="1191048"/>
            <a:ext cx="3393986" cy="528171"/>
          </a:xfrm>
          <a:prstGeom prst="rect">
            <a:avLst/>
          </a:prstGeom>
        </p:spPr>
      </p:pic>
      <p:sp>
        <p:nvSpPr>
          <p:cNvPr id="16" name="TextBox 15">
            <a:extLst>
              <a:ext uri="{FF2B5EF4-FFF2-40B4-BE49-F238E27FC236}">
                <a16:creationId xmlns:a16="http://schemas.microsoft.com/office/drawing/2014/main" id="{F2B2A575-396C-4E46-9E1A-EE405B5BE7FE}"/>
              </a:ext>
            </a:extLst>
          </p:cNvPr>
          <p:cNvSpPr txBox="1"/>
          <p:nvPr userDrawn="1"/>
        </p:nvSpPr>
        <p:spPr>
          <a:xfrm>
            <a:off x="467778" y="7418826"/>
            <a:ext cx="3164422" cy="2051425"/>
          </a:xfrm>
          <a:prstGeom prst="rect">
            <a:avLst/>
          </a:prstGeom>
          <a:noFill/>
          <a:ln>
            <a:noFill/>
          </a:ln>
        </p:spPr>
        <p:txBody>
          <a:bodyPr wrap="square" rtlCol="0">
            <a:noAutofit/>
          </a:bodyPr>
          <a:lstStyle/>
          <a:p>
            <a:r>
              <a:rPr lang="en-US" sz="1400" dirty="0">
                <a:solidFill>
                  <a:schemeClr val="bg1"/>
                </a:solidFill>
                <a:latin typeface="Garamond" panose="02020404030301010803" pitchFamily="18" charset="0"/>
              </a:rPr>
              <a:t>Part of NASA’s Applied Sciences Program, DEVELOP conducts feasibility studies that bridge the gap between Earth science information and society. DEVELOP works with communities and organizations to address environmental and policy concerns through 10-week projects that help both participants and partners learn more about using geospatial information. </a:t>
            </a:r>
          </a:p>
        </p:txBody>
      </p:sp>
      <p:sp>
        <p:nvSpPr>
          <p:cNvPr id="17" name="TextBox 16">
            <a:extLst>
              <a:ext uri="{FF2B5EF4-FFF2-40B4-BE49-F238E27FC236}">
                <a16:creationId xmlns:a16="http://schemas.microsoft.com/office/drawing/2014/main" id="{8CAC782C-9F98-4FAD-9246-623670E88029}"/>
              </a:ext>
            </a:extLst>
          </p:cNvPr>
          <p:cNvSpPr txBox="1"/>
          <p:nvPr userDrawn="1"/>
        </p:nvSpPr>
        <p:spPr>
          <a:xfrm>
            <a:off x="3989308" y="7418826"/>
            <a:ext cx="3516393" cy="1036048"/>
          </a:xfrm>
          <a:prstGeom prst="rect">
            <a:avLst/>
          </a:prstGeom>
          <a:noFill/>
          <a:ln>
            <a:noFill/>
          </a:ln>
        </p:spPr>
        <p:txBody>
          <a:bodyPr wrap="square" numCol="1" spcCol="182880" rtlCol="0">
            <a:noAutofit/>
          </a:bodyPr>
          <a:lstStyle/>
          <a:p>
            <a:pPr>
              <a:spcBef>
                <a:spcPts val="1200"/>
              </a:spcBef>
            </a:pPr>
            <a:r>
              <a:rPr lang="en-US" sz="1600" b="1" dirty="0">
                <a:solidFill>
                  <a:schemeClr val="bg1"/>
                </a:solidFill>
                <a:latin typeface="Century Gothic" panose="020B0502020202020204" pitchFamily="34" charset="0"/>
              </a:rPr>
              <a:t>Interested?</a:t>
            </a:r>
            <a:r>
              <a:rPr lang="en-US" sz="1600" b="1" dirty="0">
                <a:solidFill>
                  <a:schemeClr val="bg1"/>
                </a:solidFill>
                <a:latin typeface="Garamond" panose="02020404030301010803" pitchFamily="18" charset="0"/>
              </a:rPr>
              <a:t> </a:t>
            </a:r>
          </a:p>
          <a:p>
            <a:r>
              <a:rPr lang="en-US" sz="1100" dirty="0">
                <a:solidFill>
                  <a:schemeClr val="bg1"/>
                </a:solidFill>
                <a:latin typeface="Garamond" panose="02020404030301010803" pitchFamily="18" charset="0"/>
              </a:rPr>
              <a:t>Apply to participate at one of the DEVELOP locations. For more information on eligibility and a full list of locations, visit us online at </a:t>
            </a:r>
            <a:r>
              <a:rPr lang="en-US" sz="1100" b="1" dirty="0">
                <a:solidFill>
                  <a:schemeClr val="bg1"/>
                </a:solidFill>
                <a:latin typeface="Garamond" panose="02020404030301010803" pitchFamily="18" charset="0"/>
              </a:rPr>
              <a:t>https://appliedsciences.nasa.gov/nasadevelop/apply</a:t>
            </a:r>
            <a:r>
              <a:rPr lang="en-US" sz="1200" b="1" dirty="0">
                <a:solidFill>
                  <a:schemeClr val="bg1"/>
                </a:solidFill>
                <a:latin typeface="Garamond" panose="02020404030301010803" pitchFamily="18" charset="0"/>
              </a:rPr>
              <a:t>.</a:t>
            </a:r>
            <a:endParaRPr lang="en-US" sz="1400" dirty="0">
              <a:solidFill>
                <a:schemeClr val="bg1"/>
              </a:solidFill>
              <a:latin typeface="Garamond" panose="02020404030301010803" pitchFamily="18" charset="0"/>
            </a:endParaRPr>
          </a:p>
        </p:txBody>
      </p:sp>
      <p:sp>
        <p:nvSpPr>
          <p:cNvPr id="18" name="TextBox 17">
            <a:extLst>
              <a:ext uri="{FF2B5EF4-FFF2-40B4-BE49-F238E27FC236}">
                <a16:creationId xmlns:a16="http://schemas.microsoft.com/office/drawing/2014/main" id="{31C04FBE-BB0F-409B-ACA9-4A9525904F34}"/>
              </a:ext>
            </a:extLst>
          </p:cNvPr>
          <p:cNvSpPr txBox="1"/>
          <p:nvPr userDrawn="1"/>
        </p:nvSpPr>
        <p:spPr>
          <a:xfrm>
            <a:off x="3989308" y="8604697"/>
            <a:ext cx="2449869" cy="8463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Have Questions?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Please contact us with any questions about the program at </a:t>
            </a:r>
            <a:r>
              <a:rPr kumimoji="0" lang="en-US" sz="11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NASA-DL-DEVELOP@mail.nasa.gov.</a:t>
            </a:r>
          </a:p>
        </p:txBody>
      </p:sp>
      <p:pic>
        <p:nvPicPr>
          <p:cNvPr id="19" name="Graphic 18" descr="Lightbulb with solid fill">
            <a:extLst>
              <a:ext uri="{FF2B5EF4-FFF2-40B4-BE49-F238E27FC236}">
                <a16:creationId xmlns:a16="http://schemas.microsoft.com/office/drawing/2014/main" id="{07FA0FD5-F277-478F-86E7-0226A261ACE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51830" y="7403584"/>
            <a:ext cx="304391" cy="304391"/>
          </a:xfrm>
          <a:prstGeom prst="rect">
            <a:avLst/>
          </a:prstGeom>
        </p:spPr>
      </p:pic>
    </p:spTree>
    <p:extLst>
      <p:ext uri="{BB962C8B-B14F-4D97-AF65-F5344CB8AC3E}">
        <p14:creationId xmlns:p14="http://schemas.microsoft.com/office/powerpoint/2010/main" val="1960080490"/>
      </p:ext>
    </p:extLst>
  </p:cSld>
  <p:clrMapOvr>
    <a:masterClrMapping/>
  </p:clrMapOvr>
  <p:extLst>
    <p:ext uri="{DCECCB84-F9BA-43D5-87BE-67443E8EF086}">
      <p15:sldGuideLst xmlns:p15="http://schemas.microsoft.com/office/powerpoint/2012/main">
        <p15:guide id="1"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B">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96B3B7-67A1-4D52-8F49-074BE76D97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5799" y="394133"/>
            <a:ext cx="949902" cy="809129"/>
          </a:xfrm>
          <a:prstGeom prst="rect">
            <a:avLst/>
          </a:prstGeom>
        </p:spPr>
      </p:pic>
      <p:sp>
        <p:nvSpPr>
          <p:cNvPr id="10" name="TextBox 9">
            <a:extLst>
              <a:ext uri="{FF2B5EF4-FFF2-40B4-BE49-F238E27FC236}">
                <a16:creationId xmlns:a16="http://schemas.microsoft.com/office/drawing/2014/main" id="{3ED7C7A8-46B2-4486-A5DB-394FA7ACB389}"/>
              </a:ext>
            </a:extLst>
          </p:cNvPr>
          <p:cNvSpPr txBox="1"/>
          <p:nvPr userDrawn="1"/>
        </p:nvSpPr>
        <p:spPr>
          <a:xfrm>
            <a:off x="425248" y="681565"/>
            <a:ext cx="3961555" cy="266105"/>
          </a:xfrm>
          <a:prstGeom prst="rect">
            <a:avLst/>
          </a:prstGeom>
          <a:noFill/>
        </p:spPr>
        <p:txBody>
          <a:bodyPr wrap="square" rtlCol="0">
            <a:noAutofit/>
          </a:bodyPr>
          <a:lstStyle/>
          <a:p>
            <a:pPr algn="l"/>
            <a:r>
              <a:rPr lang="en-US" sz="1200" b="1" dirty="0">
                <a:latin typeface="Arial" panose="020B0604020202020204" pitchFamily="34" charset="0"/>
                <a:cs typeface="Arial" panose="020B0604020202020204" pitchFamily="34" charset="0"/>
              </a:rPr>
              <a:t>National</a:t>
            </a:r>
            <a:r>
              <a:rPr lang="en-US" sz="1200" b="1" baseline="0" dirty="0">
                <a:latin typeface="Arial" panose="020B0604020202020204" pitchFamily="34" charset="0"/>
                <a:cs typeface="Arial" panose="020B0604020202020204" pitchFamily="34" charset="0"/>
              </a:rPr>
              <a:t> Aeronautics and Space Administration</a:t>
            </a:r>
            <a:endParaRPr lang="en-US" sz="1200" b="1" dirty="0">
              <a:latin typeface="Arial" panose="020B0604020202020204" pitchFamily="34" charset="0"/>
              <a:cs typeface="Arial" panose="020B0604020202020204" pitchFamily="34" charset="0"/>
            </a:endParaRPr>
          </a:p>
        </p:txBody>
      </p:sp>
      <p:pic>
        <p:nvPicPr>
          <p:cNvPr id="15" name="Picture 14" descr="Icon&#10;&#10;Description automatically generated">
            <a:extLst>
              <a:ext uri="{FF2B5EF4-FFF2-40B4-BE49-F238E27FC236}">
                <a16:creationId xmlns:a16="http://schemas.microsoft.com/office/drawing/2014/main" id="{DC27D812-EF02-4E25-85E8-869C19414A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269" y="1191048"/>
            <a:ext cx="3393986" cy="528171"/>
          </a:xfrm>
          <a:prstGeom prst="rect">
            <a:avLst/>
          </a:prstGeom>
        </p:spPr>
      </p:pic>
      <p:sp>
        <p:nvSpPr>
          <p:cNvPr id="16" name="Rectangle 15">
            <a:extLst>
              <a:ext uri="{FF2B5EF4-FFF2-40B4-BE49-F238E27FC236}">
                <a16:creationId xmlns:a16="http://schemas.microsoft.com/office/drawing/2014/main" id="{EE3F4A5A-F2CD-47B3-9CEF-C567D0F5C1EB}"/>
              </a:ext>
            </a:extLst>
          </p:cNvPr>
          <p:cNvSpPr/>
          <p:nvPr userDrawn="1"/>
        </p:nvSpPr>
        <p:spPr>
          <a:xfrm>
            <a:off x="0" y="7213600"/>
            <a:ext cx="7772400" cy="2844800"/>
          </a:xfrm>
          <a:prstGeom prst="rect">
            <a:avLst/>
          </a:prstGeom>
          <a:solidFill>
            <a:srgbClr val="3550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FB120279-3736-45C1-9565-5F8AC1C024C5}"/>
              </a:ext>
            </a:extLst>
          </p:cNvPr>
          <p:cNvGrpSpPr/>
          <p:nvPr userDrawn="1"/>
        </p:nvGrpSpPr>
        <p:grpSpPr>
          <a:xfrm>
            <a:off x="6554477" y="8655498"/>
            <a:ext cx="762846" cy="762846"/>
            <a:chOff x="6785303" y="9111547"/>
            <a:chExt cx="640971" cy="640971"/>
          </a:xfrm>
        </p:grpSpPr>
        <p:sp>
          <p:nvSpPr>
            <p:cNvPr id="18" name="Oval 17">
              <a:extLst>
                <a:ext uri="{FF2B5EF4-FFF2-40B4-BE49-F238E27FC236}">
                  <a16:creationId xmlns:a16="http://schemas.microsoft.com/office/drawing/2014/main" id="{D8A14BEA-B616-4B6A-BC5D-666EF6DCEE16}"/>
                </a:ext>
              </a:extLst>
            </p:cNvPr>
            <p:cNvSpPr/>
            <p:nvPr userDrawn="1"/>
          </p:nvSpPr>
          <p:spPr>
            <a:xfrm>
              <a:off x="6785303" y="9111547"/>
              <a:ext cx="640971" cy="6409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FAF7BD1-5E35-48CF-BA79-DE8D8E556C9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814704" y="9137583"/>
              <a:ext cx="582168" cy="588899"/>
            </a:xfrm>
            <a:prstGeom prst="rect">
              <a:avLst/>
            </a:prstGeom>
          </p:spPr>
        </p:pic>
      </p:grpSp>
      <p:sp>
        <p:nvSpPr>
          <p:cNvPr id="20" name="TextBox 19">
            <a:extLst>
              <a:ext uri="{FF2B5EF4-FFF2-40B4-BE49-F238E27FC236}">
                <a16:creationId xmlns:a16="http://schemas.microsoft.com/office/drawing/2014/main" id="{E4729706-E74A-401A-978A-2355AE2CC249}"/>
              </a:ext>
            </a:extLst>
          </p:cNvPr>
          <p:cNvSpPr txBox="1"/>
          <p:nvPr userDrawn="1"/>
        </p:nvSpPr>
        <p:spPr>
          <a:xfrm>
            <a:off x="476566" y="9451083"/>
            <a:ext cx="1054034" cy="215444"/>
          </a:xfrm>
          <a:prstGeom prst="rect">
            <a:avLst/>
          </a:prstGeom>
          <a:noFill/>
        </p:spPr>
        <p:txBody>
          <a:bodyPr wrap="square">
            <a:spAutoFit/>
          </a:bodyPr>
          <a:lstStyle/>
          <a:p>
            <a:pPr marR="0" algn="l" rtl="0"/>
            <a:r>
              <a:rPr lang="en-US" sz="800" b="1" i="0" u="none" strike="noStrike" baseline="0" dirty="0">
                <a:solidFill>
                  <a:schemeClr val="bg1"/>
                </a:solidFill>
                <a:latin typeface="HelveticaNeueLT Std" panose="020B0804020202020204" pitchFamily="34" charset="0"/>
              </a:rPr>
              <a:t>www.nasa.gov</a:t>
            </a:r>
          </a:p>
        </p:txBody>
      </p:sp>
      <p:sp>
        <p:nvSpPr>
          <p:cNvPr id="21" name="TextBox 20">
            <a:extLst>
              <a:ext uri="{FF2B5EF4-FFF2-40B4-BE49-F238E27FC236}">
                <a16:creationId xmlns:a16="http://schemas.microsoft.com/office/drawing/2014/main" id="{55936821-7FCB-4576-8BA6-4BC28A981098}"/>
              </a:ext>
            </a:extLst>
          </p:cNvPr>
          <p:cNvSpPr txBox="1"/>
          <p:nvPr userDrawn="1"/>
        </p:nvSpPr>
        <p:spPr>
          <a:xfrm>
            <a:off x="476566" y="9608492"/>
            <a:ext cx="1065795" cy="184666"/>
          </a:xfrm>
          <a:prstGeom prst="rect">
            <a:avLst/>
          </a:prstGeom>
          <a:noFill/>
        </p:spPr>
        <p:txBody>
          <a:bodyPr wrap="square">
            <a:spAutoFit/>
          </a:bodyPr>
          <a:lstStyle/>
          <a:p>
            <a:pPr marR="0" algn="l" rtl="0"/>
            <a:r>
              <a:rPr lang="en-US" sz="600" b="0" i="0" u="none" strike="noStrike" baseline="0" dirty="0">
                <a:solidFill>
                  <a:schemeClr val="bg1"/>
                </a:solidFill>
                <a:latin typeface="Helvetica" pitchFamily="2" charset="0"/>
              </a:rPr>
              <a:t>NP-0000-00-000-LaRC</a:t>
            </a:r>
          </a:p>
        </p:txBody>
      </p:sp>
      <p:sp>
        <p:nvSpPr>
          <p:cNvPr id="23" name="TextBox 22">
            <a:extLst>
              <a:ext uri="{FF2B5EF4-FFF2-40B4-BE49-F238E27FC236}">
                <a16:creationId xmlns:a16="http://schemas.microsoft.com/office/drawing/2014/main" id="{C9C8838A-1D6B-4979-9560-B5362FADAA9A}"/>
              </a:ext>
            </a:extLst>
          </p:cNvPr>
          <p:cNvSpPr txBox="1"/>
          <p:nvPr userDrawn="1"/>
        </p:nvSpPr>
        <p:spPr>
          <a:xfrm>
            <a:off x="467778" y="7418826"/>
            <a:ext cx="3164422" cy="2051425"/>
          </a:xfrm>
          <a:prstGeom prst="rect">
            <a:avLst/>
          </a:prstGeom>
          <a:noFill/>
          <a:ln>
            <a:noFill/>
          </a:ln>
        </p:spPr>
        <p:txBody>
          <a:bodyPr wrap="square" rtlCol="0">
            <a:noAutofit/>
          </a:bodyPr>
          <a:lstStyle/>
          <a:p>
            <a:r>
              <a:rPr lang="en-US" sz="1400" dirty="0">
                <a:solidFill>
                  <a:schemeClr val="bg1"/>
                </a:solidFill>
                <a:latin typeface="Garamond" panose="02020404030301010803" pitchFamily="18" charset="0"/>
              </a:rPr>
              <a:t>Part of NASA’s Applied Sciences Program, DEVELOP conducts feasibility studies that bridge the gap between Earth science information and society. DEVELOP works with communities and organizations to address environmental and policy concerns through 10-week projects that help both participants and partners learn more about using geospatial information. </a:t>
            </a:r>
          </a:p>
        </p:txBody>
      </p:sp>
      <p:sp>
        <p:nvSpPr>
          <p:cNvPr id="26" name="TextBox 25">
            <a:extLst>
              <a:ext uri="{FF2B5EF4-FFF2-40B4-BE49-F238E27FC236}">
                <a16:creationId xmlns:a16="http://schemas.microsoft.com/office/drawing/2014/main" id="{2EB6C298-7932-4854-94A7-2860933C555A}"/>
              </a:ext>
            </a:extLst>
          </p:cNvPr>
          <p:cNvSpPr txBox="1"/>
          <p:nvPr userDrawn="1"/>
        </p:nvSpPr>
        <p:spPr>
          <a:xfrm>
            <a:off x="3989308" y="7418826"/>
            <a:ext cx="3516393" cy="1036048"/>
          </a:xfrm>
          <a:prstGeom prst="rect">
            <a:avLst/>
          </a:prstGeom>
          <a:noFill/>
          <a:ln>
            <a:noFill/>
          </a:ln>
        </p:spPr>
        <p:txBody>
          <a:bodyPr wrap="square" numCol="1" spcCol="182880" rtlCol="0">
            <a:noAutofit/>
          </a:bodyPr>
          <a:lstStyle/>
          <a:p>
            <a:pPr>
              <a:spcBef>
                <a:spcPts val="1200"/>
              </a:spcBef>
            </a:pPr>
            <a:r>
              <a:rPr lang="en-US" sz="1600" b="1" dirty="0">
                <a:solidFill>
                  <a:schemeClr val="bg1"/>
                </a:solidFill>
                <a:latin typeface="Century Gothic" panose="020B0502020202020204" pitchFamily="34" charset="0"/>
              </a:rPr>
              <a:t>Interested?</a:t>
            </a:r>
            <a:r>
              <a:rPr lang="en-US" sz="1600" b="1" dirty="0">
                <a:solidFill>
                  <a:schemeClr val="bg1"/>
                </a:solidFill>
                <a:latin typeface="Garamond" panose="02020404030301010803" pitchFamily="18" charset="0"/>
              </a:rPr>
              <a:t> </a:t>
            </a:r>
          </a:p>
          <a:p>
            <a:r>
              <a:rPr lang="en-US" sz="1100" dirty="0">
                <a:solidFill>
                  <a:schemeClr val="bg1"/>
                </a:solidFill>
                <a:latin typeface="Garamond" panose="02020404030301010803" pitchFamily="18" charset="0"/>
              </a:rPr>
              <a:t>Apply to participate at one of the DEVELOP locations. For more information on eligibility and a full list of locations, visit us online at </a:t>
            </a:r>
            <a:r>
              <a:rPr lang="en-US" sz="1100" b="1" dirty="0">
                <a:solidFill>
                  <a:schemeClr val="bg1"/>
                </a:solidFill>
                <a:latin typeface="Garamond" panose="02020404030301010803" pitchFamily="18" charset="0"/>
              </a:rPr>
              <a:t>https://appliedsciences.nasa.gov/nasadevelop/apply</a:t>
            </a:r>
            <a:r>
              <a:rPr lang="en-US" sz="1200" b="1" dirty="0">
                <a:solidFill>
                  <a:schemeClr val="bg1"/>
                </a:solidFill>
                <a:latin typeface="Garamond" panose="02020404030301010803" pitchFamily="18" charset="0"/>
              </a:rPr>
              <a:t>.</a:t>
            </a:r>
            <a:endParaRPr lang="en-US" sz="1400" dirty="0">
              <a:solidFill>
                <a:schemeClr val="bg1"/>
              </a:solidFill>
              <a:latin typeface="Garamond" panose="02020404030301010803" pitchFamily="18" charset="0"/>
            </a:endParaRPr>
          </a:p>
        </p:txBody>
      </p:sp>
      <p:sp>
        <p:nvSpPr>
          <p:cNvPr id="27" name="TextBox 26">
            <a:extLst>
              <a:ext uri="{FF2B5EF4-FFF2-40B4-BE49-F238E27FC236}">
                <a16:creationId xmlns:a16="http://schemas.microsoft.com/office/drawing/2014/main" id="{33405CFC-1CEC-4498-8A84-A3751A04CB4B}"/>
              </a:ext>
            </a:extLst>
          </p:cNvPr>
          <p:cNvSpPr txBox="1"/>
          <p:nvPr userDrawn="1"/>
        </p:nvSpPr>
        <p:spPr>
          <a:xfrm>
            <a:off x="3989308" y="8604697"/>
            <a:ext cx="2449869" cy="8463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Have Questions?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Please contact us with any questions about the program at </a:t>
            </a:r>
            <a:r>
              <a:rPr kumimoji="0" lang="en-US" sz="11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NASA-DL-DEVELOP@mail.nasa.gov.</a:t>
            </a:r>
          </a:p>
        </p:txBody>
      </p:sp>
      <p:pic>
        <p:nvPicPr>
          <p:cNvPr id="29" name="Graphic 28" descr="Lightbulb with solid fill">
            <a:extLst>
              <a:ext uri="{FF2B5EF4-FFF2-40B4-BE49-F238E27FC236}">
                <a16:creationId xmlns:a16="http://schemas.microsoft.com/office/drawing/2014/main" id="{6CD5BC98-06FA-4500-874A-5C8A4AF76BDF}"/>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51830" y="7403584"/>
            <a:ext cx="304391" cy="304391"/>
          </a:xfrm>
          <a:prstGeom prst="rect">
            <a:avLst/>
          </a:prstGeom>
        </p:spPr>
      </p:pic>
    </p:spTree>
    <p:extLst>
      <p:ext uri="{BB962C8B-B14F-4D97-AF65-F5344CB8AC3E}">
        <p14:creationId xmlns:p14="http://schemas.microsoft.com/office/powerpoint/2010/main" val="2824227919"/>
      </p:ext>
    </p:extLst>
  </p:cSld>
  <p:clrMapOvr>
    <a:masterClrMapping/>
  </p:clrMapOvr>
  <p:extLst>
    <p:ext uri="{DCECCB84-F9BA-43D5-87BE-67443E8EF086}">
      <p15:sldGuideLst xmlns:p15="http://schemas.microsoft.com/office/powerpoint/2012/main">
        <p15:guide id="1" orient="horz" pos="55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A">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96B3B7-67A1-4D52-8F49-074BE76D97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5799" y="394133"/>
            <a:ext cx="949902" cy="809129"/>
          </a:xfrm>
          <a:prstGeom prst="rect">
            <a:avLst/>
          </a:prstGeom>
        </p:spPr>
      </p:pic>
      <p:sp>
        <p:nvSpPr>
          <p:cNvPr id="10" name="TextBox 9">
            <a:extLst>
              <a:ext uri="{FF2B5EF4-FFF2-40B4-BE49-F238E27FC236}">
                <a16:creationId xmlns:a16="http://schemas.microsoft.com/office/drawing/2014/main" id="{3ED7C7A8-46B2-4486-A5DB-394FA7ACB389}"/>
              </a:ext>
            </a:extLst>
          </p:cNvPr>
          <p:cNvSpPr txBox="1"/>
          <p:nvPr userDrawn="1"/>
        </p:nvSpPr>
        <p:spPr>
          <a:xfrm>
            <a:off x="425248" y="681565"/>
            <a:ext cx="3961555" cy="266105"/>
          </a:xfrm>
          <a:prstGeom prst="rect">
            <a:avLst/>
          </a:prstGeom>
          <a:noFill/>
        </p:spPr>
        <p:txBody>
          <a:bodyPr wrap="square" rtlCol="0">
            <a:noAutofit/>
          </a:bodyPr>
          <a:lstStyle/>
          <a:p>
            <a:pPr algn="l"/>
            <a:r>
              <a:rPr lang="en-US" sz="1200" b="1" dirty="0">
                <a:latin typeface="Arial" panose="020B0604020202020204" pitchFamily="34" charset="0"/>
                <a:cs typeface="Arial" panose="020B0604020202020204" pitchFamily="34" charset="0"/>
              </a:rPr>
              <a:t>National</a:t>
            </a:r>
            <a:r>
              <a:rPr lang="en-US" sz="1200" b="1" baseline="0" dirty="0">
                <a:latin typeface="Arial" panose="020B0604020202020204" pitchFamily="34" charset="0"/>
                <a:cs typeface="Arial" panose="020B0604020202020204" pitchFamily="34" charset="0"/>
              </a:rPr>
              <a:t> Aeronautics and Space Administration</a:t>
            </a:r>
            <a:endParaRPr lang="en-US" sz="1200" b="1" dirty="0">
              <a:latin typeface="Arial" panose="020B0604020202020204" pitchFamily="34" charset="0"/>
              <a:cs typeface="Arial" panose="020B0604020202020204" pitchFamily="34" charset="0"/>
            </a:endParaRPr>
          </a:p>
        </p:txBody>
      </p:sp>
      <p:pic>
        <p:nvPicPr>
          <p:cNvPr id="18" name="Picture 17" descr="Icon&#10;&#10;Description automatically generated">
            <a:extLst>
              <a:ext uri="{FF2B5EF4-FFF2-40B4-BE49-F238E27FC236}">
                <a16:creationId xmlns:a16="http://schemas.microsoft.com/office/drawing/2014/main" id="{5A922EF1-C367-4AD1-97A7-DAB624AB4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269" y="1191048"/>
            <a:ext cx="3393986" cy="528171"/>
          </a:xfrm>
          <a:prstGeom prst="rect">
            <a:avLst/>
          </a:prstGeom>
        </p:spPr>
      </p:pic>
      <p:sp>
        <p:nvSpPr>
          <p:cNvPr id="19" name="Rectangle 18">
            <a:extLst>
              <a:ext uri="{FF2B5EF4-FFF2-40B4-BE49-F238E27FC236}">
                <a16:creationId xmlns:a16="http://schemas.microsoft.com/office/drawing/2014/main" id="{CE0DFAF6-3C99-46E1-9133-4346A2FBE283}"/>
              </a:ext>
            </a:extLst>
          </p:cNvPr>
          <p:cNvSpPr/>
          <p:nvPr userDrawn="1"/>
        </p:nvSpPr>
        <p:spPr>
          <a:xfrm>
            <a:off x="0" y="7207623"/>
            <a:ext cx="7772400" cy="2850775"/>
          </a:xfrm>
          <a:prstGeom prst="rect">
            <a:avLst/>
          </a:prstGeom>
          <a:solidFill>
            <a:srgbClr val="3550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D4627B8-6512-4B76-BBE6-A52784574D92}"/>
              </a:ext>
            </a:extLst>
          </p:cNvPr>
          <p:cNvSpPr txBox="1"/>
          <p:nvPr userDrawn="1"/>
        </p:nvSpPr>
        <p:spPr>
          <a:xfrm>
            <a:off x="467778" y="7418826"/>
            <a:ext cx="3164422" cy="2051425"/>
          </a:xfrm>
          <a:prstGeom prst="rect">
            <a:avLst/>
          </a:prstGeom>
          <a:noFill/>
          <a:ln>
            <a:noFill/>
          </a:ln>
        </p:spPr>
        <p:txBody>
          <a:bodyPr wrap="square" rtlCol="0">
            <a:noAutofit/>
          </a:bodyPr>
          <a:lstStyle/>
          <a:p>
            <a:r>
              <a:rPr lang="en-US" sz="1400" dirty="0">
                <a:solidFill>
                  <a:schemeClr val="bg1"/>
                </a:solidFill>
                <a:latin typeface="Garamond" panose="02020404030301010803" pitchFamily="18" charset="0"/>
              </a:rPr>
              <a:t>Part of NASA’s Applied Sciences Program, DEVELOP conducts feasibility studies that bridge the gap between Earth science information and society. DEVELOP works with communities and organizations to address environmental and policy concerns through 10-week projects that help both participants and partners learn more about using geospatial information. </a:t>
            </a:r>
          </a:p>
        </p:txBody>
      </p:sp>
      <p:sp>
        <p:nvSpPr>
          <p:cNvPr id="23" name="TextBox 22">
            <a:extLst>
              <a:ext uri="{FF2B5EF4-FFF2-40B4-BE49-F238E27FC236}">
                <a16:creationId xmlns:a16="http://schemas.microsoft.com/office/drawing/2014/main" id="{E663CE25-A2E5-416C-A918-409C5B5092DF}"/>
              </a:ext>
            </a:extLst>
          </p:cNvPr>
          <p:cNvSpPr txBox="1"/>
          <p:nvPr userDrawn="1"/>
        </p:nvSpPr>
        <p:spPr>
          <a:xfrm>
            <a:off x="476566" y="9451083"/>
            <a:ext cx="1054034" cy="215444"/>
          </a:xfrm>
          <a:prstGeom prst="rect">
            <a:avLst/>
          </a:prstGeom>
          <a:noFill/>
        </p:spPr>
        <p:txBody>
          <a:bodyPr wrap="square">
            <a:spAutoFit/>
          </a:bodyPr>
          <a:lstStyle/>
          <a:p>
            <a:pPr marR="0" algn="l" rtl="0"/>
            <a:r>
              <a:rPr lang="en-US" sz="800" b="1" i="0" u="none" strike="noStrike" baseline="0" dirty="0">
                <a:solidFill>
                  <a:schemeClr val="bg1"/>
                </a:solidFill>
                <a:latin typeface="HelveticaNeueLT Std" panose="020B0804020202020204" pitchFamily="34" charset="0"/>
              </a:rPr>
              <a:t>www.nasa.gov</a:t>
            </a:r>
          </a:p>
        </p:txBody>
      </p:sp>
      <p:sp>
        <p:nvSpPr>
          <p:cNvPr id="26" name="TextBox 25">
            <a:extLst>
              <a:ext uri="{FF2B5EF4-FFF2-40B4-BE49-F238E27FC236}">
                <a16:creationId xmlns:a16="http://schemas.microsoft.com/office/drawing/2014/main" id="{0E31930E-22D0-4EAC-BDF9-12B8F6F90A77}"/>
              </a:ext>
            </a:extLst>
          </p:cNvPr>
          <p:cNvSpPr txBox="1"/>
          <p:nvPr userDrawn="1"/>
        </p:nvSpPr>
        <p:spPr>
          <a:xfrm>
            <a:off x="476566" y="9608492"/>
            <a:ext cx="1065795" cy="184666"/>
          </a:xfrm>
          <a:prstGeom prst="rect">
            <a:avLst/>
          </a:prstGeom>
          <a:noFill/>
        </p:spPr>
        <p:txBody>
          <a:bodyPr wrap="square">
            <a:spAutoFit/>
          </a:bodyPr>
          <a:lstStyle/>
          <a:p>
            <a:pPr marR="0" algn="l" rtl="0"/>
            <a:r>
              <a:rPr lang="en-US" sz="600" b="0" i="0" u="none" strike="noStrike" baseline="0" dirty="0">
                <a:solidFill>
                  <a:schemeClr val="bg1"/>
                </a:solidFill>
                <a:latin typeface="Helvetica" pitchFamily="2" charset="0"/>
              </a:rPr>
              <a:t>NP-0000-00-000-LaRC</a:t>
            </a:r>
          </a:p>
        </p:txBody>
      </p:sp>
      <p:sp>
        <p:nvSpPr>
          <p:cNvPr id="27" name="TextBox 26">
            <a:extLst>
              <a:ext uri="{FF2B5EF4-FFF2-40B4-BE49-F238E27FC236}">
                <a16:creationId xmlns:a16="http://schemas.microsoft.com/office/drawing/2014/main" id="{5EB71A91-486D-47E5-A3B1-CCA1D7C3CDA3}"/>
              </a:ext>
            </a:extLst>
          </p:cNvPr>
          <p:cNvSpPr txBox="1"/>
          <p:nvPr userDrawn="1"/>
        </p:nvSpPr>
        <p:spPr>
          <a:xfrm>
            <a:off x="3989308" y="7418826"/>
            <a:ext cx="3516393" cy="1036048"/>
          </a:xfrm>
          <a:prstGeom prst="rect">
            <a:avLst/>
          </a:prstGeom>
          <a:noFill/>
          <a:ln>
            <a:noFill/>
          </a:ln>
        </p:spPr>
        <p:txBody>
          <a:bodyPr wrap="square" numCol="1" spcCol="182880" rtlCol="0">
            <a:noAutofit/>
          </a:bodyPr>
          <a:lstStyle/>
          <a:p>
            <a:pPr>
              <a:spcBef>
                <a:spcPts val="1200"/>
              </a:spcBef>
            </a:pPr>
            <a:r>
              <a:rPr lang="en-US" sz="1600" b="1" dirty="0">
                <a:solidFill>
                  <a:schemeClr val="bg1"/>
                </a:solidFill>
                <a:latin typeface="Century Gothic" panose="020B0502020202020204" pitchFamily="34" charset="0"/>
              </a:rPr>
              <a:t>Interested?</a:t>
            </a:r>
            <a:r>
              <a:rPr lang="en-US" sz="1600" b="1" dirty="0">
                <a:solidFill>
                  <a:schemeClr val="bg1"/>
                </a:solidFill>
                <a:latin typeface="Garamond" panose="02020404030301010803" pitchFamily="18" charset="0"/>
              </a:rPr>
              <a:t> </a:t>
            </a:r>
          </a:p>
          <a:p>
            <a:r>
              <a:rPr lang="en-US" sz="1100" dirty="0">
                <a:solidFill>
                  <a:schemeClr val="bg1"/>
                </a:solidFill>
                <a:latin typeface="Garamond" panose="02020404030301010803" pitchFamily="18" charset="0"/>
              </a:rPr>
              <a:t>Apply to participate at one of the DEVELOP locations. For more information on eligibility and a full list of locations, visit us online at </a:t>
            </a:r>
            <a:r>
              <a:rPr lang="en-US" sz="1100" b="1" dirty="0">
                <a:solidFill>
                  <a:schemeClr val="bg1"/>
                </a:solidFill>
                <a:latin typeface="Garamond" panose="02020404030301010803" pitchFamily="18" charset="0"/>
              </a:rPr>
              <a:t>https://appliedsciences.nasa.gov/nasadevelop/apply</a:t>
            </a:r>
            <a:r>
              <a:rPr lang="en-US" sz="1200" b="1" dirty="0">
                <a:solidFill>
                  <a:schemeClr val="bg1"/>
                </a:solidFill>
                <a:latin typeface="Garamond" panose="02020404030301010803" pitchFamily="18" charset="0"/>
              </a:rPr>
              <a:t>.</a:t>
            </a:r>
            <a:endParaRPr lang="en-US" sz="1400" dirty="0">
              <a:solidFill>
                <a:schemeClr val="bg1"/>
              </a:solidFill>
              <a:latin typeface="Garamond" panose="02020404030301010803" pitchFamily="18" charset="0"/>
            </a:endParaRPr>
          </a:p>
        </p:txBody>
      </p:sp>
      <p:pic>
        <p:nvPicPr>
          <p:cNvPr id="29" name="Graphic 28" descr="Lightbulb with solid fill">
            <a:extLst>
              <a:ext uri="{FF2B5EF4-FFF2-40B4-BE49-F238E27FC236}">
                <a16:creationId xmlns:a16="http://schemas.microsoft.com/office/drawing/2014/main" id="{C335672D-5102-409F-8071-96230F83204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51830" y="7403584"/>
            <a:ext cx="304391" cy="304391"/>
          </a:xfrm>
          <a:prstGeom prst="rect">
            <a:avLst/>
          </a:prstGeom>
        </p:spPr>
      </p:pic>
      <p:grpSp>
        <p:nvGrpSpPr>
          <p:cNvPr id="32" name="Group 31">
            <a:extLst>
              <a:ext uri="{FF2B5EF4-FFF2-40B4-BE49-F238E27FC236}">
                <a16:creationId xmlns:a16="http://schemas.microsoft.com/office/drawing/2014/main" id="{D1C88188-89DE-429F-B60B-D9CA23B7B67D}"/>
              </a:ext>
            </a:extLst>
          </p:cNvPr>
          <p:cNvGrpSpPr/>
          <p:nvPr userDrawn="1"/>
        </p:nvGrpSpPr>
        <p:grpSpPr>
          <a:xfrm>
            <a:off x="3989308" y="8562781"/>
            <a:ext cx="2758919" cy="1045711"/>
            <a:chOff x="3964731" y="9035658"/>
            <a:chExt cx="2758919" cy="1045711"/>
          </a:xfrm>
        </p:grpSpPr>
        <p:sp>
          <p:nvSpPr>
            <p:cNvPr id="34" name="Rectangle 33">
              <a:extLst>
                <a:ext uri="{FF2B5EF4-FFF2-40B4-BE49-F238E27FC236}">
                  <a16:creationId xmlns:a16="http://schemas.microsoft.com/office/drawing/2014/main" id="{F375C52C-B603-4B5A-A138-D8687B1FA131}"/>
                </a:ext>
              </a:extLst>
            </p:cNvPr>
            <p:cNvSpPr/>
            <p:nvPr/>
          </p:nvSpPr>
          <p:spPr>
            <a:xfrm>
              <a:off x="4023999" y="9077992"/>
              <a:ext cx="823835" cy="823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FDD33C4F-F9A9-4216-B2E5-CB5CCBA5AE7D}"/>
                </a:ext>
              </a:extLst>
            </p:cNvPr>
            <p:cNvSpPr txBox="1"/>
            <p:nvPr/>
          </p:nvSpPr>
          <p:spPr>
            <a:xfrm>
              <a:off x="4907102" y="9048927"/>
              <a:ext cx="1504736" cy="235319"/>
            </a:xfrm>
            <a:prstGeom prst="rect">
              <a:avLst/>
            </a:prstGeom>
            <a:noFill/>
            <a:ln>
              <a:noFill/>
            </a:ln>
          </p:spPr>
          <p:txBody>
            <a:bodyPr wrap="square" rtlCol="0">
              <a:noAutofit/>
            </a:bodyPr>
            <a:lstStyle/>
            <a:p>
              <a:r>
                <a:rPr lang="en-US" sz="1000" b="1" dirty="0">
                  <a:solidFill>
                    <a:schemeClr val="bg1"/>
                  </a:solidFill>
                  <a:latin typeface="Century Gothic" panose="020B0502020202020204" pitchFamily="34" charset="0"/>
                </a:rPr>
                <a:t>VISIT OUR WEBSITE!</a:t>
              </a:r>
            </a:p>
          </p:txBody>
        </p:sp>
        <p:pic>
          <p:nvPicPr>
            <p:cNvPr id="38" name="Picture 37" descr="QR Code for the NASA Applied Science Website&#10;&#10;https://appliedsciences.nasa.gov/nasadevelop">
              <a:extLst>
                <a:ext uri="{FF2B5EF4-FFF2-40B4-BE49-F238E27FC236}">
                  <a16:creationId xmlns:a16="http://schemas.microsoft.com/office/drawing/2014/main" id="{57E53694-FDC7-49DE-91BC-413977EF19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4731" y="9035658"/>
              <a:ext cx="929003" cy="912705"/>
            </a:xfrm>
            <a:prstGeom prst="rect">
              <a:avLst/>
            </a:prstGeom>
          </p:spPr>
        </p:pic>
        <p:sp>
          <p:nvSpPr>
            <p:cNvPr id="39" name="TextBox 38">
              <a:extLst>
                <a:ext uri="{FF2B5EF4-FFF2-40B4-BE49-F238E27FC236}">
                  <a16:creationId xmlns:a16="http://schemas.microsoft.com/office/drawing/2014/main" id="{7FD98ADF-5BCC-4EAE-BD01-3A8CA36ACDD3}"/>
                </a:ext>
              </a:extLst>
            </p:cNvPr>
            <p:cNvSpPr txBox="1"/>
            <p:nvPr/>
          </p:nvSpPr>
          <p:spPr>
            <a:xfrm>
              <a:off x="4907102" y="9583046"/>
              <a:ext cx="1816548" cy="498323"/>
            </a:xfrm>
            <a:prstGeom prst="rect">
              <a:avLst/>
            </a:prstGeom>
            <a:noFill/>
            <a:ln>
              <a:noFill/>
            </a:ln>
          </p:spPr>
          <p:txBody>
            <a:bodyPr wrap="square" rtlCol="0">
              <a:noAutofit/>
            </a:bodyPr>
            <a:lstStyle/>
            <a:p>
              <a:r>
                <a:rPr lang="en-US" sz="1000" b="1" dirty="0">
                  <a:solidFill>
                    <a:schemeClr val="bg1"/>
                  </a:solidFill>
                  <a:latin typeface="Century Gothic" panose="020B0502020202020204" pitchFamily="34" charset="0"/>
                </a:rPr>
                <a:t>APPLIED SCIENCES</a:t>
              </a:r>
            </a:p>
            <a:p>
              <a:r>
                <a:rPr lang="en-US" sz="1000" b="1" dirty="0">
                  <a:solidFill>
                    <a:schemeClr val="bg1"/>
                  </a:solidFill>
                  <a:latin typeface="Century Gothic" panose="020B0502020202020204" pitchFamily="34" charset="0"/>
                </a:rPr>
                <a:t>PROGRAM</a:t>
              </a:r>
            </a:p>
          </p:txBody>
        </p:sp>
        <p:pic>
          <p:nvPicPr>
            <p:cNvPr id="40" name="Picture 39">
              <a:extLst>
                <a:ext uri="{FF2B5EF4-FFF2-40B4-BE49-F238E27FC236}">
                  <a16:creationId xmlns:a16="http://schemas.microsoft.com/office/drawing/2014/main" id="{BFDCD77A-5D94-4581-96D7-99987508A690}"/>
                </a:ext>
              </a:extLst>
            </p:cNvPr>
            <p:cNvPicPr>
              <a:picLocks noChangeAspect="1"/>
            </p:cNvPicPr>
            <p:nvPr/>
          </p:nvPicPr>
          <p:blipFill>
            <a:blip r:embed="rId7" cstate="print">
              <a:biLevel thresh="50000"/>
              <a:extLst>
                <a:ext uri="{28A0092B-C50C-407E-A947-70E740481C1C}">
                  <a14:useLocalDpi xmlns:a14="http://schemas.microsoft.com/office/drawing/2010/main" val="0"/>
                </a:ext>
              </a:extLst>
            </a:blip>
            <a:stretch>
              <a:fillRect/>
            </a:stretch>
          </p:blipFill>
          <p:spPr>
            <a:xfrm>
              <a:off x="5007403" y="9392972"/>
              <a:ext cx="1097063" cy="171056"/>
            </a:xfrm>
            <a:prstGeom prst="rect">
              <a:avLst/>
            </a:prstGeom>
          </p:spPr>
        </p:pic>
        <p:cxnSp>
          <p:nvCxnSpPr>
            <p:cNvPr id="41" name="Straight Connector 40">
              <a:extLst>
                <a:ext uri="{FF2B5EF4-FFF2-40B4-BE49-F238E27FC236}">
                  <a16:creationId xmlns:a16="http://schemas.microsoft.com/office/drawing/2014/main" id="{7C9497E0-B76A-4D0D-ABCD-D4E4BEA6B903}"/>
                </a:ext>
              </a:extLst>
            </p:cNvPr>
            <p:cNvCxnSpPr>
              <a:cxnSpLocks/>
            </p:cNvCxnSpPr>
            <p:nvPr/>
          </p:nvCxnSpPr>
          <p:spPr>
            <a:xfrm>
              <a:off x="5007403" y="9284246"/>
              <a:ext cx="10970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84B18322-748D-4B39-B5F8-86E272776AEB}"/>
              </a:ext>
            </a:extLst>
          </p:cNvPr>
          <p:cNvGrpSpPr/>
          <p:nvPr userDrawn="1"/>
        </p:nvGrpSpPr>
        <p:grpSpPr>
          <a:xfrm>
            <a:off x="6554477" y="8655498"/>
            <a:ext cx="762846" cy="762846"/>
            <a:chOff x="6785303" y="9111547"/>
            <a:chExt cx="640971" cy="640971"/>
          </a:xfrm>
        </p:grpSpPr>
        <p:sp>
          <p:nvSpPr>
            <p:cNvPr id="43" name="Oval 42">
              <a:extLst>
                <a:ext uri="{FF2B5EF4-FFF2-40B4-BE49-F238E27FC236}">
                  <a16:creationId xmlns:a16="http://schemas.microsoft.com/office/drawing/2014/main" id="{ED3A7094-5357-4F40-B75D-D111D68D1F65}"/>
                </a:ext>
              </a:extLst>
            </p:cNvPr>
            <p:cNvSpPr/>
            <p:nvPr userDrawn="1"/>
          </p:nvSpPr>
          <p:spPr>
            <a:xfrm>
              <a:off x="6785303" y="9111547"/>
              <a:ext cx="640971" cy="6409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E4A2A949-3284-46AE-8B08-1E13A5E3A848}"/>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6814704" y="9137583"/>
              <a:ext cx="582168" cy="588899"/>
            </a:xfrm>
            <a:prstGeom prst="rect">
              <a:avLst/>
            </a:prstGeom>
          </p:spPr>
        </p:pic>
      </p:grpSp>
      <p:sp>
        <p:nvSpPr>
          <p:cNvPr id="45" name="Rectangle 44">
            <a:extLst>
              <a:ext uri="{FF2B5EF4-FFF2-40B4-BE49-F238E27FC236}">
                <a16:creationId xmlns:a16="http://schemas.microsoft.com/office/drawing/2014/main" id="{84121835-6DAD-4657-8D61-30E0C34EBF23}"/>
              </a:ext>
            </a:extLst>
          </p:cNvPr>
          <p:cNvSpPr/>
          <p:nvPr userDrawn="1"/>
        </p:nvSpPr>
        <p:spPr>
          <a:xfrm>
            <a:off x="3886200" y="1930401"/>
            <a:ext cx="3540074" cy="2094425"/>
          </a:xfrm>
          <a:prstGeom prst="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dirty="0">
                <a:solidFill>
                  <a:schemeClr val="accent2">
                    <a:lumMod val="50000"/>
                  </a:schemeClr>
                </a:solidFill>
              </a:rPr>
              <a:t>Project Image</a:t>
            </a:r>
          </a:p>
        </p:txBody>
      </p:sp>
      <p:sp>
        <p:nvSpPr>
          <p:cNvPr id="46" name="TextBox 45">
            <a:extLst>
              <a:ext uri="{FF2B5EF4-FFF2-40B4-BE49-F238E27FC236}">
                <a16:creationId xmlns:a16="http://schemas.microsoft.com/office/drawing/2014/main" id="{8BA86035-C53A-4496-8854-A63233F80C55}"/>
              </a:ext>
            </a:extLst>
          </p:cNvPr>
          <p:cNvSpPr txBox="1"/>
          <p:nvPr userDrawn="1"/>
        </p:nvSpPr>
        <p:spPr>
          <a:xfrm>
            <a:off x="476566" y="1930400"/>
            <a:ext cx="3157723" cy="5054599"/>
          </a:xfrm>
          <a:prstGeom prst="rect">
            <a:avLst/>
          </a:prstGeom>
          <a:noFill/>
          <a:ln>
            <a:solidFill>
              <a:schemeClr val="accent2">
                <a:lumMod val="75000"/>
              </a:schemeClr>
            </a:solidFill>
          </a:ln>
        </p:spPr>
        <p:txBody>
          <a:bodyPr wrap="square" rtlCol="0">
            <a:noAutofit/>
          </a:bodyPr>
          <a:lstStyle/>
          <a:p>
            <a:pPr marL="548640"/>
            <a:r>
              <a:rPr lang="en-US" sz="1600" b="1" dirty="0">
                <a:solidFill>
                  <a:srgbClr val="4DAFB4"/>
                </a:solidFill>
                <a:latin typeface="Century Gothic" panose="020B0502020202020204" pitchFamily="34" charset="0"/>
              </a:rPr>
              <a:t>Project Short Title</a:t>
            </a:r>
          </a:p>
          <a:p>
            <a:pPr marL="548640">
              <a:spcAft>
                <a:spcPts val="1200"/>
              </a:spcAft>
            </a:pPr>
            <a:r>
              <a:rPr lang="en-US" sz="1600" dirty="0">
                <a:solidFill>
                  <a:srgbClr val="4DAFB4"/>
                </a:solidFill>
                <a:latin typeface="Century Gothic" panose="020B0502020202020204" pitchFamily="34" charset="0"/>
              </a:rPr>
              <a:t>Project Full Title</a:t>
            </a:r>
            <a:endParaRPr lang="en-US" sz="1600" dirty="0">
              <a:solidFill>
                <a:srgbClr val="4DAFB4"/>
              </a:solidFill>
            </a:endParaRPr>
          </a:p>
          <a:p>
            <a:r>
              <a:rPr lang="en-US" sz="1400" dirty="0">
                <a:latin typeface="Garamond" panose="02020404030301010803" pitchFamily="18" charset="0"/>
              </a:rPr>
              <a:t>Brief summary of the project.</a:t>
            </a:r>
          </a:p>
          <a:p>
            <a:r>
              <a:rPr lang="en-US" sz="1400" dirty="0">
                <a:latin typeface="Garamond" panose="02020404030301010803" pitchFamily="18" charset="0"/>
              </a:rPr>
              <a:t>(Garamond, 14 pt.)</a:t>
            </a:r>
          </a:p>
        </p:txBody>
      </p:sp>
      <p:pic>
        <p:nvPicPr>
          <p:cNvPr id="47" name="Picture 46">
            <a:extLst>
              <a:ext uri="{FF2B5EF4-FFF2-40B4-BE49-F238E27FC236}">
                <a16:creationId xmlns:a16="http://schemas.microsoft.com/office/drawing/2014/main" id="{29C4265B-73AE-451B-9F8C-F4DF4D194A1F}"/>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583840" y="1993344"/>
            <a:ext cx="475488" cy="475488"/>
          </a:xfrm>
          <a:prstGeom prst="rect">
            <a:avLst/>
          </a:prstGeom>
        </p:spPr>
      </p:pic>
      <p:sp>
        <p:nvSpPr>
          <p:cNvPr id="48" name="TextBox 47">
            <a:extLst>
              <a:ext uri="{FF2B5EF4-FFF2-40B4-BE49-F238E27FC236}">
                <a16:creationId xmlns:a16="http://schemas.microsoft.com/office/drawing/2014/main" id="{FF3D24E9-F338-430D-9269-1D248C613A68}"/>
              </a:ext>
            </a:extLst>
          </p:cNvPr>
          <p:cNvSpPr txBox="1"/>
          <p:nvPr userDrawn="1"/>
        </p:nvSpPr>
        <p:spPr>
          <a:xfrm>
            <a:off x="3882255" y="4267200"/>
            <a:ext cx="3540074" cy="2717799"/>
          </a:xfrm>
          <a:prstGeom prst="rect">
            <a:avLst/>
          </a:prstGeom>
          <a:noFill/>
          <a:ln>
            <a:solidFill>
              <a:schemeClr val="accent2">
                <a:lumMod val="75000"/>
              </a:schemeClr>
            </a:solidFill>
          </a:ln>
        </p:spPr>
        <p:txBody>
          <a:bodyPr wrap="square" rtlCol="0">
            <a:noAutofit/>
          </a:bodyPr>
          <a:lstStyle/>
          <a:p>
            <a:r>
              <a:rPr lang="en-US" sz="1400" dirty="0">
                <a:solidFill>
                  <a:schemeClr val="tx1"/>
                </a:solidFill>
                <a:latin typeface="Garamond" panose="02020404030301010803" pitchFamily="18" charset="0"/>
              </a:rPr>
              <a:t>Additional text here.</a:t>
            </a:r>
          </a:p>
          <a:p>
            <a:r>
              <a:rPr lang="en-US" sz="1400" dirty="0">
                <a:solidFill>
                  <a:schemeClr val="tx1"/>
                </a:solidFill>
                <a:latin typeface="Garamond" panose="02020404030301010803" pitchFamily="18" charset="0"/>
              </a:rPr>
              <a:t>(Garamond, 14 pt.)</a:t>
            </a:r>
          </a:p>
        </p:txBody>
      </p:sp>
      <p:sp>
        <p:nvSpPr>
          <p:cNvPr id="49" name="TextBox 48">
            <a:extLst>
              <a:ext uri="{FF2B5EF4-FFF2-40B4-BE49-F238E27FC236}">
                <a16:creationId xmlns:a16="http://schemas.microsoft.com/office/drawing/2014/main" id="{9038F032-0ED0-4510-B6CB-6093BA45B760}"/>
              </a:ext>
            </a:extLst>
          </p:cNvPr>
          <p:cNvSpPr txBox="1"/>
          <p:nvPr userDrawn="1"/>
        </p:nvSpPr>
        <p:spPr>
          <a:xfrm>
            <a:off x="3951209" y="2403325"/>
            <a:ext cx="3433020" cy="1569660"/>
          </a:xfrm>
          <a:prstGeom prst="rect">
            <a:avLst/>
          </a:prstGeom>
          <a:solidFill>
            <a:schemeClr val="bg1"/>
          </a:solidFill>
          <a:ln w="25400">
            <a:solidFill>
              <a:srgbClr val="FF0000"/>
            </a:solidFill>
          </a:ln>
        </p:spPr>
        <p:txBody>
          <a:bodyPr wrap="square" rtlCol="0">
            <a:sp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latin typeface="Century Gothic" panose="020B0502020202020204" pitchFamily="34" charset="0"/>
                <a:ea typeface="Times New Roman" panose="02020603050405020304" pitchFamily="18" charset="0"/>
              </a:rPr>
              <a:t>C</a:t>
            </a:r>
            <a:r>
              <a:rPr lang="en-US" sz="900" dirty="0">
                <a:solidFill>
                  <a:srgbClr val="000000"/>
                </a:solidFill>
                <a:effectLst/>
                <a:latin typeface="Century Gothic" panose="020B0502020202020204" pitchFamily="34" charset="0"/>
                <a:ea typeface="Times New Roman" panose="02020603050405020304" pitchFamily="18" charset="0"/>
              </a:rPr>
              <a:t>an be either Project Website Image or a clear, easy to understand graphic/map that encapsulates your project work.</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Select the placeholder image.</a:t>
            </a:r>
          </a:p>
          <a:p>
            <a:r>
              <a:rPr lang="en-US" sz="900" dirty="0">
                <a:solidFill>
                  <a:srgbClr val="000000"/>
                </a:solidFill>
                <a:latin typeface="Century Gothic" panose="020B0502020202020204" pitchFamily="34" charset="0"/>
              </a:rPr>
              <a:t>Right-Click and select </a:t>
            </a:r>
            <a:r>
              <a:rPr lang="en-US" sz="900" b="1" dirty="0">
                <a:solidFill>
                  <a:srgbClr val="000000"/>
                </a:solidFill>
                <a:latin typeface="Century Gothic" panose="020B0502020202020204" pitchFamily="34" charset="0"/>
              </a:rPr>
              <a:t>Format Picture</a:t>
            </a:r>
            <a:r>
              <a:rPr lang="en-US" sz="900" dirty="0">
                <a:solidFill>
                  <a:srgbClr val="000000"/>
                </a:solidFill>
                <a:latin typeface="Century Gothic" panose="020B0502020202020204" pitchFamily="34" charset="0"/>
              </a:rPr>
              <a:t>.</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Fill &amp; Line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Fill</a:t>
            </a:r>
            <a:r>
              <a:rPr lang="en-US" sz="900" dirty="0">
                <a:solidFill>
                  <a:srgbClr val="000000"/>
                </a:solidFill>
                <a:latin typeface="Century Gothic" panose="020B0502020202020204" pitchFamily="34" charset="0"/>
              </a:rPr>
              <a:t> – </a:t>
            </a:r>
            <a:r>
              <a:rPr lang="en-US" sz="900" b="1" dirty="0">
                <a:solidFill>
                  <a:srgbClr val="000000"/>
                </a:solidFill>
                <a:latin typeface="Century Gothic" panose="020B0502020202020204" pitchFamily="34" charset="0"/>
              </a:rPr>
              <a:t>Picture or Texture Fill</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a:p>
            <a:r>
              <a:rPr lang="en-US" sz="900" dirty="0">
                <a:solidFill>
                  <a:srgbClr val="000000"/>
                </a:solidFill>
                <a:latin typeface="Century Gothic" panose="020B0502020202020204" pitchFamily="34" charset="0"/>
              </a:rPr>
              <a:t>Select </a:t>
            </a:r>
            <a:r>
              <a:rPr lang="en-US" sz="900" b="1" dirty="0">
                <a:solidFill>
                  <a:srgbClr val="000000"/>
                </a:solidFill>
                <a:latin typeface="Century Gothic" panose="020B0502020202020204" pitchFamily="34" charset="0"/>
              </a:rPr>
              <a:t>Insert</a:t>
            </a:r>
            <a:r>
              <a:rPr lang="en-US" sz="900" dirty="0">
                <a:solidFill>
                  <a:srgbClr val="000000"/>
                </a:solidFill>
                <a:latin typeface="Century Gothic" panose="020B0502020202020204" pitchFamily="34" charset="0"/>
              </a:rPr>
              <a:t> below </a:t>
            </a:r>
            <a:r>
              <a:rPr lang="en-US" sz="900" b="1" dirty="0">
                <a:solidFill>
                  <a:srgbClr val="000000"/>
                </a:solidFill>
                <a:latin typeface="Century Gothic" panose="020B0502020202020204" pitchFamily="34" charset="0"/>
              </a:rPr>
              <a:t>Picture Source</a:t>
            </a:r>
            <a:r>
              <a:rPr lang="en-US" sz="900" dirty="0">
                <a:solidFill>
                  <a:srgbClr val="000000"/>
                </a:solidFill>
                <a:latin typeface="Century Gothic" panose="020B0502020202020204" pitchFamily="34" charset="0"/>
              </a:rPr>
              <a:t>.</a:t>
            </a:r>
          </a:p>
          <a:p>
            <a:r>
              <a:rPr lang="en-US" sz="900" dirty="0">
                <a:solidFill>
                  <a:srgbClr val="000000"/>
                </a:solidFill>
                <a:latin typeface="Century Gothic" panose="020B0502020202020204" pitchFamily="34" charset="0"/>
              </a:rPr>
              <a:t>Select </a:t>
            </a:r>
            <a:r>
              <a:rPr lang="en-US" sz="900" b="1" dirty="0">
                <a:solidFill>
                  <a:srgbClr val="000000"/>
                </a:solidFill>
                <a:latin typeface="Century Gothic" panose="020B0502020202020204" pitchFamily="34" charset="0"/>
              </a:rPr>
              <a:t>From File</a:t>
            </a:r>
            <a:r>
              <a:rPr lang="en-US" sz="900" dirty="0">
                <a:solidFill>
                  <a:srgbClr val="000000"/>
                </a:solidFill>
                <a:latin typeface="Century Gothic" panose="020B0502020202020204" pitchFamily="34" charset="0"/>
              </a:rPr>
              <a:t> and choose the image you’d like to use.</a:t>
            </a:r>
            <a:endParaRPr lang="en-US" sz="900" b="1" dirty="0">
              <a:latin typeface="Century Gothic" panose="020B0502020202020204" pitchFamily="34" charset="0"/>
            </a:endParaRPr>
          </a:p>
        </p:txBody>
      </p:sp>
      <p:sp>
        <p:nvSpPr>
          <p:cNvPr id="50" name="TextBox 49">
            <a:extLst>
              <a:ext uri="{FF2B5EF4-FFF2-40B4-BE49-F238E27FC236}">
                <a16:creationId xmlns:a16="http://schemas.microsoft.com/office/drawing/2014/main" id="{9548204C-542E-4ACC-8072-C420CED16E96}"/>
              </a:ext>
            </a:extLst>
          </p:cNvPr>
          <p:cNvSpPr txBox="1"/>
          <p:nvPr userDrawn="1"/>
        </p:nvSpPr>
        <p:spPr>
          <a:xfrm>
            <a:off x="6060511" y="1941452"/>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Image size</a:t>
            </a:r>
          </a:p>
          <a:p>
            <a:pPr algn="r"/>
            <a:r>
              <a:rPr lang="en-US" sz="1100" b="1" dirty="0">
                <a:latin typeface="Century Gothic" panose="020B0502020202020204" pitchFamily="34" charset="0"/>
              </a:rPr>
              <a:t>2.29 x 3.87</a:t>
            </a:r>
          </a:p>
        </p:txBody>
      </p:sp>
      <p:sp>
        <p:nvSpPr>
          <p:cNvPr id="51" name="TextBox 50">
            <a:extLst>
              <a:ext uri="{FF2B5EF4-FFF2-40B4-BE49-F238E27FC236}">
                <a16:creationId xmlns:a16="http://schemas.microsoft.com/office/drawing/2014/main" id="{D1D253AE-3F3F-4DE5-9E2F-DE29570A1281}"/>
              </a:ext>
            </a:extLst>
          </p:cNvPr>
          <p:cNvSpPr txBox="1"/>
          <p:nvPr userDrawn="1"/>
        </p:nvSpPr>
        <p:spPr>
          <a:xfrm>
            <a:off x="6029147" y="6538843"/>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2.97 x 3.87</a:t>
            </a:r>
          </a:p>
        </p:txBody>
      </p:sp>
      <p:sp>
        <p:nvSpPr>
          <p:cNvPr id="52" name="TextBox 51">
            <a:extLst>
              <a:ext uri="{FF2B5EF4-FFF2-40B4-BE49-F238E27FC236}">
                <a16:creationId xmlns:a16="http://schemas.microsoft.com/office/drawing/2014/main" id="{CAF2F670-5AC7-45EF-8EC7-8D336740EA36}"/>
              </a:ext>
            </a:extLst>
          </p:cNvPr>
          <p:cNvSpPr txBox="1"/>
          <p:nvPr userDrawn="1"/>
        </p:nvSpPr>
        <p:spPr>
          <a:xfrm>
            <a:off x="2261462" y="6538843"/>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5.53 x 3.45</a:t>
            </a:r>
          </a:p>
        </p:txBody>
      </p:sp>
      <p:sp>
        <p:nvSpPr>
          <p:cNvPr id="53" name="TextBox 52">
            <a:extLst>
              <a:ext uri="{FF2B5EF4-FFF2-40B4-BE49-F238E27FC236}">
                <a16:creationId xmlns:a16="http://schemas.microsoft.com/office/drawing/2014/main" id="{AD057D7A-4274-4277-BF40-62656967BADF}"/>
              </a:ext>
            </a:extLst>
          </p:cNvPr>
          <p:cNvSpPr txBox="1"/>
          <p:nvPr userDrawn="1"/>
        </p:nvSpPr>
        <p:spPr>
          <a:xfrm>
            <a:off x="3961890" y="4960070"/>
            <a:ext cx="3320440" cy="1277273"/>
          </a:xfrm>
          <a:prstGeom prst="rect">
            <a:avLst/>
          </a:prstGeom>
          <a:solidFill>
            <a:schemeClr val="bg1"/>
          </a:solidFill>
          <a:ln w="25400">
            <a:solidFill>
              <a:srgbClr val="FF0000"/>
            </a:solidFill>
          </a:ln>
        </p:spPr>
        <p:txBody>
          <a:bodyPr wrap="square" rtlCol="0">
            <a:spAutoFit/>
          </a:bodyPr>
          <a:lstStyle/>
          <a:p>
            <a:pPr algn="l"/>
            <a:r>
              <a:rPr lang="en-US" sz="1100" b="1" dirty="0">
                <a:latin typeface="Century Gothic" panose="020B0502020202020204" pitchFamily="34" charset="0"/>
              </a:rPr>
              <a:t>NOTE: </a:t>
            </a:r>
            <a:r>
              <a:rPr lang="en-US" sz="1100" b="0" dirty="0">
                <a:latin typeface="Century Gothic" panose="020B0502020202020204" pitchFamily="34" charset="0"/>
              </a:rPr>
              <a:t>Remove </a:t>
            </a:r>
            <a:r>
              <a:rPr lang="en-US" sz="1100" b="1" dirty="0">
                <a:latin typeface="Century Gothic" panose="020B0502020202020204" pitchFamily="34" charset="0"/>
              </a:rPr>
              <a:t>Text Box Outlines </a:t>
            </a:r>
            <a:r>
              <a:rPr lang="en-US" sz="1100" b="0" dirty="0">
                <a:latin typeface="Century Gothic" panose="020B0502020202020204" pitchFamily="34" charset="0"/>
              </a:rPr>
              <a:t>after you have added your content.</a:t>
            </a:r>
          </a:p>
          <a:p>
            <a:pPr algn="l"/>
            <a:endParaRPr lang="en-US" sz="1100" b="0" dirty="0">
              <a:latin typeface="Century Gothic" panose="020B0502020202020204" pitchFamily="34" charset="0"/>
            </a:endParaRPr>
          </a:p>
          <a:p>
            <a:pPr algn="l"/>
            <a:r>
              <a:rPr lang="en-US" sz="1100" b="0" dirty="0">
                <a:latin typeface="Century Gothic" panose="020B0502020202020204" pitchFamily="34" charset="0"/>
              </a:rPr>
              <a:t>To Remove the Text Box Outline:</a:t>
            </a:r>
          </a:p>
          <a:p>
            <a:pPr algn="l"/>
            <a:r>
              <a:rPr lang="en-US" sz="1100" b="0" dirty="0">
                <a:latin typeface="Century Gothic" panose="020B0502020202020204" pitchFamily="34" charset="0"/>
              </a:rPr>
              <a:t>Select the Text Box.</a:t>
            </a:r>
          </a:p>
          <a:p>
            <a:pPr algn="l"/>
            <a:r>
              <a:rPr lang="en-US" sz="1100" b="0" dirty="0">
                <a:latin typeface="Century Gothic" panose="020B0502020202020204" pitchFamily="34" charset="0"/>
              </a:rPr>
              <a:t>At the top in the Ribbon, Select </a:t>
            </a:r>
            <a:r>
              <a:rPr lang="en-US" sz="1100" b="1" dirty="0">
                <a:latin typeface="Century Gothic" panose="020B0502020202020204" pitchFamily="34" charset="0"/>
              </a:rPr>
              <a:t>Shape Format </a:t>
            </a:r>
            <a:r>
              <a:rPr lang="en-US" sz="1100" b="0" dirty="0">
                <a:latin typeface="Century Gothic" panose="020B0502020202020204" pitchFamily="34" charset="0"/>
              </a:rPr>
              <a:t>– </a:t>
            </a:r>
            <a:r>
              <a:rPr lang="en-US" sz="1100" b="1" dirty="0">
                <a:latin typeface="Century Gothic" panose="020B0502020202020204" pitchFamily="34" charset="0"/>
              </a:rPr>
              <a:t>Shape Outline </a:t>
            </a:r>
            <a:r>
              <a:rPr lang="en-US" sz="1100" b="0" dirty="0">
                <a:latin typeface="Century Gothic" panose="020B0502020202020204" pitchFamily="34" charset="0"/>
              </a:rPr>
              <a:t>– </a:t>
            </a:r>
            <a:r>
              <a:rPr lang="en-US" sz="1100" b="1" dirty="0">
                <a:latin typeface="Century Gothic" panose="020B0502020202020204" pitchFamily="34" charset="0"/>
              </a:rPr>
              <a:t>No Outline</a:t>
            </a:r>
          </a:p>
        </p:txBody>
      </p:sp>
      <p:sp>
        <p:nvSpPr>
          <p:cNvPr id="54" name="TextBox 53">
            <a:extLst>
              <a:ext uri="{FF2B5EF4-FFF2-40B4-BE49-F238E27FC236}">
                <a16:creationId xmlns:a16="http://schemas.microsoft.com/office/drawing/2014/main" id="{381C1907-631B-4EF0-B625-4D468E20C75F}"/>
              </a:ext>
            </a:extLst>
          </p:cNvPr>
          <p:cNvSpPr txBox="1"/>
          <p:nvPr userDrawn="1"/>
        </p:nvSpPr>
        <p:spPr>
          <a:xfrm>
            <a:off x="583840" y="3419014"/>
            <a:ext cx="2803158" cy="815608"/>
          </a:xfrm>
          <a:prstGeom prst="rect">
            <a:avLst/>
          </a:prstGeom>
          <a:solidFill>
            <a:schemeClr val="bg1"/>
          </a:solidFill>
          <a:ln w="25400">
            <a:solidFill>
              <a:srgbClr val="FF0000"/>
            </a:solidFill>
          </a:ln>
        </p:spPr>
        <p:txBody>
          <a:bodyPr wrap="square" rtlCol="0">
            <a:spAutoFit/>
          </a:bodyPr>
          <a:lstStyle/>
          <a:p>
            <a:r>
              <a:rPr lang="en-US" sz="1400" b="1" dirty="0"/>
              <a:t>Text Size for Short &amp; Full Title</a:t>
            </a:r>
          </a:p>
          <a:p>
            <a:r>
              <a:rPr lang="en-US" sz="1100" dirty="0"/>
              <a:t>Short Title: Century Gothic, 16 pt., BOLD </a:t>
            </a:r>
          </a:p>
          <a:p>
            <a:r>
              <a:rPr lang="en-US" sz="1100" dirty="0"/>
              <a:t>Full Title: Century Gothic, 16 pt.</a:t>
            </a:r>
          </a:p>
          <a:p>
            <a:r>
              <a:rPr lang="en-US" sz="1100" dirty="0"/>
              <a:t>Case: Capitalize Each Word</a:t>
            </a:r>
          </a:p>
        </p:txBody>
      </p:sp>
      <p:sp>
        <p:nvSpPr>
          <p:cNvPr id="55" name="TextBox 54">
            <a:extLst>
              <a:ext uri="{FF2B5EF4-FFF2-40B4-BE49-F238E27FC236}">
                <a16:creationId xmlns:a16="http://schemas.microsoft.com/office/drawing/2014/main" id="{3A9FF61A-FFC8-4B64-85EE-868C5A4DE790}"/>
              </a:ext>
            </a:extLst>
          </p:cNvPr>
          <p:cNvSpPr txBox="1"/>
          <p:nvPr userDrawn="1"/>
        </p:nvSpPr>
        <p:spPr>
          <a:xfrm>
            <a:off x="581404" y="4372863"/>
            <a:ext cx="1535243" cy="430887"/>
          </a:xfrm>
          <a:prstGeom prst="rect">
            <a:avLst/>
          </a:prstGeom>
          <a:noFill/>
          <a:ln w="25400">
            <a:solidFill>
              <a:srgbClr val="FF0000"/>
            </a:solidFill>
          </a:ln>
        </p:spPr>
        <p:txBody>
          <a:bodyPr wrap="square" rtlCol="0">
            <a:spAutoFit/>
          </a:bodyPr>
          <a:lstStyle/>
          <a:p>
            <a:pPr algn="l"/>
            <a:r>
              <a:rPr lang="en-US" sz="1100" b="1" dirty="0">
                <a:latin typeface="Century Gothic" panose="020B0502020202020204" pitchFamily="34" charset="0"/>
              </a:rPr>
              <a:t>App Area Icon Size</a:t>
            </a:r>
          </a:p>
          <a:p>
            <a:pPr algn="l"/>
            <a:r>
              <a:rPr lang="en-US" sz="1100" b="1" dirty="0">
                <a:latin typeface="Century Gothic" panose="020B0502020202020204" pitchFamily="34" charset="0"/>
              </a:rPr>
              <a:t>.52 x .52</a:t>
            </a:r>
          </a:p>
        </p:txBody>
      </p:sp>
      <p:sp>
        <p:nvSpPr>
          <p:cNvPr id="56" name="TextBox 55">
            <a:extLst>
              <a:ext uri="{FF2B5EF4-FFF2-40B4-BE49-F238E27FC236}">
                <a16:creationId xmlns:a16="http://schemas.microsoft.com/office/drawing/2014/main" id="{5A98A490-5740-45C3-8B83-0708BBB916B4}"/>
              </a:ext>
            </a:extLst>
          </p:cNvPr>
          <p:cNvSpPr txBox="1"/>
          <p:nvPr userDrawn="1"/>
        </p:nvSpPr>
        <p:spPr>
          <a:xfrm>
            <a:off x="4386803" y="1298922"/>
            <a:ext cx="2355373" cy="461665"/>
          </a:xfrm>
          <a:prstGeom prst="rect">
            <a:avLst/>
          </a:prstGeom>
          <a:noFill/>
        </p:spPr>
        <p:txBody>
          <a:bodyPr wrap="square" rtlCol="0">
            <a:spAutoFit/>
          </a:bodyPr>
          <a:lstStyle/>
          <a:p>
            <a:r>
              <a:rPr lang="en-US" sz="2400" b="1" dirty="0">
                <a:solidFill>
                  <a:srgbClr val="FF0000"/>
                </a:solidFill>
              </a:rPr>
              <a:t>**EXAMPLE**</a:t>
            </a:r>
          </a:p>
        </p:txBody>
      </p:sp>
    </p:spTree>
    <p:extLst>
      <p:ext uri="{BB962C8B-B14F-4D97-AF65-F5344CB8AC3E}">
        <p14:creationId xmlns:p14="http://schemas.microsoft.com/office/powerpoint/2010/main" val="259117142"/>
      </p:ext>
    </p:extLst>
  </p:cSld>
  <p:clrMapOvr>
    <a:masterClrMapping/>
  </p:clrMapOvr>
  <p:extLst>
    <p:ext uri="{DCECCB84-F9BA-43D5-87BE-67443E8EF086}">
      <p15:sldGuideLst xmlns:p15="http://schemas.microsoft.com/office/powerpoint/2012/main">
        <p15:guide id="1"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A">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96B3B7-67A1-4D52-8F49-074BE76D97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5799" y="394133"/>
            <a:ext cx="949902" cy="809129"/>
          </a:xfrm>
          <a:prstGeom prst="rect">
            <a:avLst/>
          </a:prstGeom>
        </p:spPr>
      </p:pic>
      <p:sp>
        <p:nvSpPr>
          <p:cNvPr id="10" name="TextBox 9">
            <a:extLst>
              <a:ext uri="{FF2B5EF4-FFF2-40B4-BE49-F238E27FC236}">
                <a16:creationId xmlns:a16="http://schemas.microsoft.com/office/drawing/2014/main" id="{3ED7C7A8-46B2-4486-A5DB-394FA7ACB389}"/>
              </a:ext>
            </a:extLst>
          </p:cNvPr>
          <p:cNvSpPr txBox="1"/>
          <p:nvPr userDrawn="1"/>
        </p:nvSpPr>
        <p:spPr>
          <a:xfrm>
            <a:off x="425248" y="681565"/>
            <a:ext cx="3961555" cy="266105"/>
          </a:xfrm>
          <a:prstGeom prst="rect">
            <a:avLst/>
          </a:prstGeom>
          <a:noFill/>
        </p:spPr>
        <p:txBody>
          <a:bodyPr wrap="square" rtlCol="0">
            <a:noAutofit/>
          </a:bodyPr>
          <a:lstStyle/>
          <a:p>
            <a:pPr algn="l"/>
            <a:r>
              <a:rPr lang="en-US" sz="1200" b="1" dirty="0">
                <a:latin typeface="Arial" panose="020B0604020202020204" pitchFamily="34" charset="0"/>
                <a:cs typeface="Arial" panose="020B0604020202020204" pitchFamily="34" charset="0"/>
              </a:rPr>
              <a:t>National</a:t>
            </a:r>
            <a:r>
              <a:rPr lang="en-US" sz="1200" b="1" baseline="0" dirty="0">
                <a:latin typeface="Arial" panose="020B0604020202020204" pitchFamily="34" charset="0"/>
                <a:cs typeface="Arial" panose="020B0604020202020204" pitchFamily="34" charset="0"/>
              </a:rPr>
              <a:t> Aeronautics and Space Administration</a:t>
            </a:r>
            <a:endParaRPr lang="en-US" sz="1200" b="1" dirty="0">
              <a:latin typeface="Arial" panose="020B0604020202020204" pitchFamily="34" charset="0"/>
              <a:cs typeface="Arial" panose="020B0604020202020204" pitchFamily="34" charset="0"/>
            </a:endParaRPr>
          </a:p>
        </p:txBody>
      </p:sp>
      <p:pic>
        <p:nvPicPr>
          <p:cNvPr id="17" name="Picture 16" descr="Icon&#10;&#10;Description automatically generated">
            <a:extLst>
              <a:ext uri="{FF2B5EF4-FFF2-40B4-BE49-F238E27FC236}">
                <a16:creationId xmlns:a16="http://schemas.microsoft.com/office/drawing/2014/main" id="{B9DBF8E0-84BE-485B-96ED-95D1002070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269" y="1191048"/>
            <a:ext cx="3393986" cy="528171"/>
          </a:xfrm>
          <a:prstGeom prst="rect">
            <a:avLst/>
          </a:prstGeom>
        </p:spPr>
      </p:pic>
      <p:sp>
        <p:nvSpPr>
          <p:cNvPr id="18" name="Rectangle 17">
            <a:extLst>
              <a:ext uri="{FF2B5EF4-FFF2-40B4-BE49-F238E27FC236}">
                <a16:creationId xmlns:a16="http://schemas.microsoft.com/office/drawing/2014/main" id="{E9D56DCF-D79B-49F2-B1E2-C41642E3B244}"/>
              </a:ext>
            </a:extLst>
          </p:cNvPr>
          <p:cNvSpPr/>
          <p:nvPr userDrawn="1"/>
        </p:nvSpPr>
        <p:spPr>
          <a:xfrm>
            <a:off x="0" y="7207623"/>
            <a:ext cx="7772400" cy="2850775"/>
          </a:xfrm>
          <a:prstGeom prst="rect">
            <a:avLst/>
          </a:prstGeom>
          <a:solidFill>
            <a:srgbClr val="3550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75DAEEE-A2DD-4D5C-8A44-5463E9DC8B71}"/>
              </a:ext>
            </a:extLst>
          </p:cNvPr>
          <p:cNvSpPr txBox="1"/>
          <p:nvPr userDrawn="1"/>
        </p:nvSpPr>
        <p:spPr>
          <a:xfrm>
            <a:off x="467778" y="7418826"/>
            <a:ext cx="3164422" cy="2051425"/>
          </a:xfrm>
          <a:prstGeom prst="rect">
            <a:avLst/>
          </a:prstGeom>
          <a:noFill/>
          <a:ln>
            <a:noFill/>
          </a:ln>
        </p:spPr>
        <p:txBody>
          <a:bodyPr wrap="square" rtlCol="0">
            <a:noAutofit/>
          </a:bodyPr>
          <a:lstStyle/>
          <a:p>
            <a:r>
              <a:rPr lang="en-US" sz="1400" dirty="0">
                <a:solidFill>
                  <a:schemeClr val="bg1"/>
                </a:solidFill>
                <a:latin typeface="Garamond" panose="02020404030301010803" pitchFamily="18" charset="0"/>
              </a:rPr>
              <a:t>Part of NASA’s Applied Sciences Program, DEVELOP conducts feasibility studies that bridge the gap between Earth science information and society. DEVELOP works with communities and organizations to address environmental and policy concerns through 10-week projects that help both participants and partners learn more about using geospatial information. </a:t>
            </a:r>
          </a:p>
        </p:txBody>
      </p:sp>
      <p:sp>
        <p:nvSpPr>
          <p:cNvPr id="21" name="TextBox 20">
            <a:extLst>
              <a:ext uri="{FF2B5EF4-FFF2-40B4-BE49-F238E27FC236}">
                <a16:creationId xmlns:a16="http://schemas.microsoft.com/office/drawing/2014/main" id="{922B1020-0716-4BFA-8501-4B0D6AAAD038}"/>
              </a:ext>
            </a:extLst>
          </p:cNvPr>
          <p:cNvSpPr txBox="1"/>
          <p:nvPr userDrawn="1"/>
        </p:nvSpPr>
        <p:spPr>
          <a:xfrm>
            <a:off x="476566" y="9451083"/>
            <a:ext cx="1054034" cy="215444"/>
          </a:xfrm>
          <a:prstGeom prst="rect">
            <a:avLst/>
          </a:prstGeom>
          <a:noFill/>
        </p:spPr>
        <p:txBody>
          <a:bodyPr wrap="square">
            <a:spAutoFit/>
          </a:bodyPr>
          <a:lstStyle/>
          <a:p>
            <a:pPr marR="0" algn="l" rtl="0"/>
            <a:r>
              <a:rPr lang="en-US" sz="800" b="1" i="0" u="none" strike="noStrike" baseline="0" dirty="0">
                <a:solidFill>
                  <a:schemeClr val="bg1"/>
                </a:solidFill>
                <a:latin typeface="HelveticaNeueLT Std" panose="020B0804020202020204" pitchFamily="34" charset="0"/>
              </a:rPr>
              <a:t>www.nasa.gov</a:t>
            </a:r>
          </a:p>
        </p:txBody>
      </p:sp>
      <p:sp>
        <p:nvSpPr>
          <p:cNvPr id="23" name="TextBox 22">
            <a:extLst>
              <a:ext uri="{FF2B5EF4-FFF2-40B4-BE49-F238E27FC236}">
                <a16:creationId xmlns:a16="http://schemas.microsoft.com/office/drawing/2014/main" id="{186E6889-067B-491C-B076-1BF6F998DD7E}"/>
              </a:ext>
            </a:extLst>
          </p:cNvPr>
          <p:cNvSpPr txBox="1"/>
          <p:nvPr userDrawn="1"/>
        </p:nvSpPr>
        <p:spPr>
          <a:xfrm>
            <a:off x="476566" y="9608492"/>
            <a:ext cx="1065795" cy="184666"/>
          </a:xfrm>
          <a:prstGeom prst="rect">
            <a:avLst/>
          </a:prstGeom>
          <a:noFill/>
        </p:spPr>
        <p:txBody>
          <a:bodyPr wrap="square">
            <a:spAutoFit/>
          </a:bodyPr>
          <a:lstStyle/>
          <a:p>
            <a:pPr marR="0" algn="l" rtl="0"/>
            <a:r>
              <a:rPr lang="en-US" sz="600" b="0" i="0" u="none" strike="noStrike" baseline="0" dirty="0">
                <a:solidFill>
                  <a:schemeClr val="bg1"/>
                </a:solidFill>
                <a:latin typeface="Helvetica" pitchFamily="2" charset="0"/>
              </a:rPr>
              <a:t>NP-0000-00-000-LaRC</a:t>
            </a:r>
          </a:p>
        </p:txBody>
      </p:sp>
      <p:sp>
        <p:nvSpPr>
          <p:cNvPr id="26" name="TextBox 25">
            <a:extLst>
              <a:ext uri="{FF2B5EF4-FFF2-40B4-BE49-F238E27FC236}">
                <a16:creationId xmlns:a16="http://schemas.microsoft.com/office/drawing/2014/main" id="{12E1B86C-E9BD-4127-8E90-E6EB36250540}"/>
              </a:ext>
            </a:extLst>
          </p:cNvPr>
          <p:cNvSpPr txBox="1"/>
          <p:nvPr userDrawn="1"/>
        </p:nvSpPr>
        <p:spPr>
          <a:xfrm>
            <a:off x="3989308" y="7418826"/>
            <a:ext cx="3516393" cy="1036048"/>
          </a:xfrm>
          <a:prstGeom prst="rect">
            <a:avLst/>
          </a:prstGeom>
          <a:noFill/>
          <a:ln>
            <a:noFill/>
          </a:ln>
        </p:spPr>
        <p:txBody>
          <a:bodyPr wrap="square" numCol="1" spcCol="182880" rtlCol="0">
            <a:noAutofit/>
          </a:bodyPr>
          <a:lstStyle/>
          <a:p>
            <a:pPr>
              <a:spcBef>
                <a:spcPts val="1200"/>
              </a:spcBef>
            </a:pPr>
            <a:r>
              <a:rPr lang="en-US" sz="1600" b="1" dirty="0">
                <a:solidFill>
                  <a:schemeClr val="bg1"/>
                </a:solidFill>
                <a:latin typeface="Century Gothic" panose="020B0502020202020204" pitchFamily="34" charset="0"/>
              </a:rPr>
              <a:t>Interested?</a:t>
            </a:r>
            <a:r>
              <a:rPr lang="en-US" sz="1600" b="1" dirty="0">
                <a:solidFill>
                  <a:schemeClr val="bg1"/>
                </a:solidFill>
                <a:latin typeface="Garamond" panose="02020404030301010803" pitchFamily="18" charset="0"/>
              </a:rPr>
              <a:t> </a:t>
            </a:r>
          </a:p>
          <a:p>
            <a:r>
              <a:rPr lang="en-US" sz="1100" dirty="0">
                <a:solidFill>
                  <a:schemeClr val="bg1"/>
                </a:solidFill>
                <a:latin typeface="Garamond" panose="02020404030301010803" pitchFamily="18" charset="0"/>
              </a:rPr>
              <a:t>Apply to participate at one of the DEVELOP locations. For more information on eligibility and a full list of locations, visit us online at </a:t>
            </a:r>
            <a:r>
              <a:rPr lang="en-US" sz="1100" b="1" dirty="0">
                <a:solidFill>
                  <a:schemeClr val="bg1"/>
                </a:solidFill>
                <a:latin typeface="Garamond" panose="02020404030301010803" pitchFamily="18" charset="0"/>
              </a:rPr>
              <a:t>https://appliedsciences.nasa.gov/nasadevelop/apply</a:t>
            </a:r>
            <a:r>
              <a:rPr lang="en-US" sz="1200" b="1" dirty="0">
                <a:solidFill>
                  <a:schemeClr val="bg1"/>
                </a:solidFill>
                <a:latin typeface="Garamond" panose="02020404030301010803" pitchFamily="18" charset="0"/>
              </a:rPr>
              <a:t>.</a:t>
            </a:r>
            <a:endParaRPr lang="en-US" sz="1400" dirty="0">
              <a:solidFill>
                <a:schemeClr val="bg1"/>
              </a:solidFill>
              <a:latin typeface="Garamond" panose="02020404030301010803" pitchFamily="18" charset="0"/>
            </a:endParaRPr>
          </a:p>
        </p:txBody>
      </p:sp>
      <p:pic>
        <p:nvPicPr>
          <p:cNvPr id="27" name="Graphic 26" descr="Lightbulb with solid fill">
            <a:extLst>
              <a:ext uri="{FF2B5EF4-FFF2-40B4-BE49-F238E27FC236}">
                <a16:creationId xmlns:a16="http://schemas.microsoft.com/office/drawing/2014/main" id="{02C46381-7775-422B-9078-BFBAB5A4FB7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51830" y="7403584"/>
            <a:ext cx="304391" cy="304391"/>
          </a:xfrm>
          <a:prstGeom prst="rect">
            <a:avLst/>
          </a:prstGeom>
        </p:spPr>
      </p:pic>
      <p:grpSp>
        <p:nvGrpSpPr>
          <p:cNvPr id="29" name="Group 28">
            <a:extLst>
              <a:ext uri="{FF2B5EF4-FFF2-40B4-BE49-F238E27FC236}">
                <a16:creationId xmlns:a16="http://schemas.microsoft.com/office/drawing/2014/main" id="{1EAD58C9-7035-4705-BA2A-319F7B14E078}"/>
              </a:ext>
            </a:extLst>
          </p:cNvPr>
          <p:cNvGrpSpPr/>
          <p:nvPr userDrawn="1"/>
        </p:nvGrpSpPr>
        <p:grpSpPr>
          <a:xfrm>
            <a:off x="3989308" y="8562781"/>
            <a:ext cx="2758919" cy="1045711"/>
            <a:chOff x="3964731" y="9035658"/>
            <a:chExt cx="2758919" cy="1045711"/>
          </a:xfrm>
        </p:grpSpPr>
        <p:sp>
          <p:nvSpPr>
            <p:cNvPr id="32" name="Rectangle 31">
              <a:extLst>
                <a:ext uri="{FF2B5EF4-FFF2-40B4-BE49-F238E27FC236}">
                  <a16:creationId xmlns:a16="http://schemas.microsoft.com/office/drawing/2014/main" id="{168E21E7-876B-4D29-95B4-89008D2CF76D}"/>
                </a:ext>
              </a:extLst>
            </p:cNvPr>
            <p:cNvSpPr/>
            <p:nvPr/>
          </p:nvSpPr>
          <p:spPr>
            <a:xfrm>
              <a:off x="4023999" y="9077992"/>
              <a:ext cx="823835" cy="823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1AC80F4-9AE3-4D20-8554-A2B801210E69}"/>
                </a:ext>
              </a:extLst>
            </p:cNvPr>
            <p:cNvSpPr txBox="1"/>
            <p:nvPr/>
          </p:nvSpPr>
          <p:spPr>
            <a:xfrm>
              <a:off x="4907102" y="9048927"/>
              <a:ext cx="1504736" cy="235319"/>
            </a:xfrm>
            <a:prstGeom prst="rect">
              <a:avLst/>
            </a:prstGeom>
            <a:noFill/>
            <a:ln>
              <a:noFill/>
            </a:ln>
          </p:spPr>
          <p:txBody>
            <a:bodyPr wrap="square" rtlCol="0">
              <a:noAutofit/>
            </a:bodyPr>
            <a:lstStyle/>
            <a:p>
              <a:r>
                <a:rPr lang="en-US" sz="1000" b="1" dirty="0">
                  <a:solidFill>
                    <a:schemeClr val="bg1"/>
                  </a:solidFill>
                  <a:latin typeface="Century Gothic" panose="020B0502020202020204" pitchFamily="34" charset="0"/>
                </a:rPr>
                <a:t>VISIT OUR WEBSITE!</a:t>
              </a:r>
            </a:p>
          </p:txBody>
        </p:sp>
        <p:pic>
          <p:nvPicPr>
            <p:cNvPr id="35" name="Picture 34" descr="QR Code for the NASA Applied Science Website&#10;&#10;https://appliedsciences.nasa.gov/nasadevelop">
              <a:extLst>
                <a:ext uri="{FF2B5EF4-FFF2-40B4-BE49-F238E27FC236}">
                  <a16:creationId xmlns:a16="http://schemas.microsoft.com/office/drawing/2014/main" id="{9E4612E1-CF1A-4B17-B97A-12DD336AE9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4731" y="9035658"/>
              <a:ext cx="929003" cy="912705"/>
            </a:xfrm>
            <a:prstGeom prst="rect">
              <a:avLst/>
            </a:prstGeom>
          </p:spPr>
        </p:pic>
        <p:sp>
          <p:nvSpPr>
            <p:cNvPr id="36" name="TextBox 35">
              <a:extLst>
                <a:ext uri="{FF2B5EF4-FFF2-40B4-BE49-F238E27FC236}">
                  <a16:creationId xmlns:a16="http://schemas.microsoft.com/office/drawing/2014/main" id="{A8171007-BAF8-4AD6-A3F2-D67F2151A990}"/>
                </a:ext>
              </a:extLst>
            </p:cNvPr>
            <p:cNvSpPr txBox="1"/>
            <p:nvPr/>
          </p:nvSpPr>
          <p:spPr>
            <a:xfrm>
              <a:off x="4907102" y="9583046"/>
              <a:ext cx="1816548" cy="498323"/>
            </a:xfrm>
            <a:prstGeom prst="rect">
              <a:avLst/>
            </a:prstGeom>
            <a:noFill/>
            <a:ln>
              <a:noFill/>
            </a:ln>
          </p:spPr>
          <p:txBody>
            <a:bodyPr wrap="square" rtlCol="0">
              <a:noAutofit/>
            </a:bodyPr>
            <a:lstStyle/>
            <a:p>
              <a:r>
                <a:rPr lang="en-US" sz="1000" b="1" dirty="0">
                  <a:solidFill>
                    <a:schemeClr val="bg1"/>
                  </a:solidFill>
                  <a:latin typeface="Century Gothic" panose="020B0502020202020204" pitchFamily="34" charset="0"/>
                </a:rPr>
                <a:t>APPLIED SCIENCES</a:t>
              </a:r>
            </a:p>
            <a:p>
              <a:r>
                <a:rPr lang="en-US" sz="1000" b="1" dirty="0">
                  <a:solidFill>
                    <a:schemeClr val="bg1"/>
                  </a:solidFill>
                  <a:latin typeface="Century Gothic" panose="020B0502020202020204" pitchFamily="34" charset="0"/>
                </a:rPr>
                <a:t>PROGRAM</a:t>
              </a:r>
            </a:p>
          </p:txBody>
        </p:sp>
        <p:pic>
          <p:nvPicPr>
            <p:cNvPr id="38" name="Picture 37">
              <a:extLst>
                <a:ext uri="{FF2B5EF4-FFF2-40B4-BE49-F238E27FC236}">
                  <a16:creationId xmlns:a16="http://schemas.microsoft.com/office/drawing/2014/main" id="{2D7EB0F9-65C4-4B71-BF7B-A528CD7F37E9}"/>
                </a:ext>
              </a:extLst>
            </p:cNvPr>
            <p:cNvPicPr>
              <a:picLocks noChangeAspect="1"/>
            </p:cNvPicPr>
            <p:nvPr/>
          </p:nvPicPr>
          <p:blipFill>
            <a:blip r:embed="rId7" cstate="print">
              <a:biLevel thresh="50000"/>
              <a:extLst>
                <a:ext uri="{28A0092B-C50C-407E-A947-70E740481C1C}">
                  <a14:useLocalDpi xmlns:a14="http://schemas.microsoft.com/office/drawing/2010/main" val="0"/>
                </a:ext>
              </a:extLst>
            </a:blip>
            <a:stretch>
              <a:fillRect/>
            </a:stretch>
          </p:blipFill>
          <p:spPr>
            <a:xfrm>
              <a:off x="5007403" y="9392972"/>
              <a:ext cx="1097063" cy="171056"/>
            </a:xfrm>
            <a:prstGeom prst="rect">
              <a:avLst/>
            </a:prstGeom>
          </p:spPr>
        </p:pic>
        <p:cxnSp>
          <p:nvCxnSpPr>
            <p:cNvPr id="39" name="Straight Connector 38">
              <a:extLst>
                <a:ext uri="{FF2B5EF4-FFF2-40B4-BE49-F238E27FC236}">
                  <a16:creationId xmlns:a16="http://schemas.microsoft.com/office/drawing/2014/main" id="{585BAE8F-57C6-4742-BFCB-899DBAEF3A35}"/>
                </a:ext>
              </a:extLst>
            </p:cNvPr>
            <p:cNvCxnSpPr>
              <a:cxnSpLocks/>
            </p:cNvCxnSpPr>
            <p:nvPr/>
          </p:nvCxnSpPr>
          <p:spPr>
            <a:xfrm>
              <a:off x="5007403" y="9284246"/>
              <a:ext cx="10970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0B073C71-89A5-4077-B55B-6431A3F3703D}"/>
              </a:ext>
            </a:extLst>
          </p:cNvPr>
          <p:cNvGrpSpPr/>
          <p:nvPr userDrawn="1"/>
        </p:nvGrpSpPr>
        <p:grpSpPr>
          <a:xfrm>
            <a:off x="6554477" y="8655498"/>
            <a:ext cx="762846" cy="762846"/>
            <a:chOff x="6785303" y="9111547"/>
            <a:chExt cx="640971" cy="640971"/>
          </a:xfrm>
        </p:grpSpPr>
        <p:sp>
          <p:nvSpPr>
            <p:cNvPr id="41" name="Oval 40">
              <a:extLst>
                <a:ext uri="{FF2B5EF4-FFF2-40B4-BE49-F238E27FC236}">
                  <a16:creationId xmlns:a16="http://schemas.microsoft.com/office/drawing/2014/main" id="{EC34984A-6622-488E-911B-0F94BB462F91}"/>
                </a:ext>
              </a:extLst>
            </p:cNvPr>
            <p:cNvSpPr/>
            <p:nvPr userDrawn="1"/>
          </p:nvSpPr>
          <p:spPr>
            <a:xfrm>
              <a:off x="6785303" y="9111547"/>
              <a:ext cx="640971" cy="6409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76904A75-E4D7-470B-8226-7FD81217D4F4}"/>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6814704" y="9137583"/>
              <a:ext cx="582168" cy="588899"/>
            </a:xfrm>
            <a:prstGeom prst="rect">
              <a:avLst/>
            </a:prstGeom>
          </p:spPr>
        </p:pic>
      </p:grpSp>
      <p:sp>
        <p:nvSpPr>
          <p:cNvPr id="43" name="Rectangle 42">
            <a:extLst>
              <a:ext uri="{FF2B5EF4-FFF2-40B4-BE49-F238E27FC236}">
                <a16:creationId xmlns:a16="http://schemas.microsoft.com/office/drawing/2014/main" id="{E7FF86B8-C53A-469F-8A99-F3D707EAC444}"/>
              </a:ext>
            </a:extLst>
          </p:cNvPr>
          <p:cNvSpPr/>
          <p:nvPr userDrawn="1"/>
        </p:nvSpPr>
        <p:spPr>
          <a:xfrm>
            <a:off x="488269" y="1920851"/>
            <a:ext cx="6892246" cy="2094425"/>
          </a:xfrm>
          <a:prstGeom prst="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dirty="0">
                <a:solidFill>
                  <a:schemeClr val="accent2">
                    <a:lumMod val="50000"/>
                  </a:schemeClr>
                </a:solidFill>
              </a:rPr>
              <a:t>Project Image</a:t>
            </a:r>
          </a:p>
        </p:txBody>
      </p:sp>
      <p:sp>
        <p:nvSpPr>
          <p:cNvPr id="44" name="TextBox 43">
            <a:extLst>
              <a:ext uri="{FF2B5EF4-FFF2-40B4-BE49-F238E27FC236}">
                <a16:creationId xmlns:a16="http://schemas.microsoft.com/office/drawing/2014/main" id="{D9F506E0-89FB-408A-B21E-6EE0C9C88BD3}"/>
              </a:ext>
            </a:extLst>
          </p:cNvPr>
          <p:cNvSpPr txBox="1"/>
          <p:nvPr userDrawn="1"/>
        </p:nvSpPr>
        <p:spPr>
          <a:xfrm>
            <a:off x="476566" y="4191001"/>
            <a:ext cx="6903948" cy="2758296"/>
          </a:xfrm>
          <a:prstGeom prst="rect">
            <a:avLst/>
          </a:prstGeom>
          <a:noFill/>
          <a:ln>
            <a:solidFill>
              <a:schemeClr val="accent2">
                <a:lumMod val="75000"/>
              </a:schemeClr>
            </a:solidFill>
          </a:ln>
        </p:spPr>
        <p:txBody>
          <a:bodyPr wrap="square" rtlCol="0">
            <a:noAutofit/>
          </a:bodyPr>
          <a:lstStyle/>
          <a:p>
            <a:pPr marL="548640"/>
            <a:r>
              <a:rPr lang="en-US" sz="1600" b="1" dirty="0">
                <a:solidFill>
                  <a:srgbClr val="4DAFB4"/>
                </a:solidFill>
                <a:latin typeface="Century Gothic" panose="020B0502020202020204" pitchFamily="34" charset="0"/>
              </a:rPr>
              <a:t>Project Short Title</a:t>
            </a:r>
          </a:p>
          <a:p>
            <a:pPr marL="548640">
              <a:spcAft>
                <a:spcPts val="1200"/>
              </a:spcAft>
            </a:pPr>
            <a:r>
              <a:rPr lang="en-US" sz="1600" dirty="0">
                <a:solidFill>
                  <a:srgbClr val="4DAFB4"/>
                </a:solidFill>
                <a:latin typeface="Century Gothic" panose="020B0502020202020204" pitchFamily="34" charset="0"/>
              </a:rPr>
              <a:t>Project Full Title</a:t>
            </a:r>
            <a:endParaRPr lang="en-US" sz="1600" dirty="0">
              <a:solidFill>
                <a:srgbClr val="4DAFB4"/>
              </a:solidFill>
            </a:endParaRPr>
          </a:p>
          <a:p>
            <a:r>
              <a:rPr lang="en-US" sz="1400" dirty="0">
                <a:latin typeface="Garamond" panose="02020404030301010803" pitchFamily="18" charset="0"/>
              </a:rPr>
              <a:t>Brief summary of the project.</a:t>
            </a:r>
          </a:p>
          <a:p>
            <a:r>
              <a:rPr lang="en-US" sz="1400" dirty="0">
                <a:latin typeface="Garamond" panose="02020404030301010803" pitchFamily="18" charset="0"/>
              </a:rPr>
              <a:t>(Garamond, 14 pt.)</a:t>
            </a:r>
          </a:p>
        </p:txBody>
      </p:sp>
      <p:pic>
        <p:nvPicPr>
          <p:cNvPr id="45" name="Picture 44">
            <a:extLst>
              <a:ext uri="{FF2B5EF4-FFF2-40B4-BE49-F238E27FC236}">
                <a16:creationId xmlns:a16="http://schemas.microsoft.com/office/drawing/2014/main" id="{6C9CA5D7-7F1E-463B-B9B3-3D7DCF163059}"/>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566195" y="4239272"/>
            <a:ext cx="475488" cy="475488"/>
          </a:xfrm>
          <a:prstGeom prst="rect">
            <a:avLst/>
          </a:prstGeom>
        </p:spPr>
      </p:pic>
      <p:sp>
        <p:nvSpPr>
          <p:cNvPr id="46" name="TextBox 45">
            <a:extLst>
              <a:ext uri="{FF2B5EF4-FFF2-40B4-BE49-F238E27FC236}">
                <a16:creationId xmlns:a16="http://schemas.microsoft.com/office/drawing/2014/main" id="{12616246-CFFB-4631-B7EC-3A28F1C9D6FA}"/>
              </a:ext>
            </a:extLst>
          </p:cNvPr>
          <p:cNvSpPr txBox="1"/>
          <p:nvPr userDrawn="1"/>
        </p:nvSpPr>
        <p:spPr>
          <a:xfrm>
            <a:off x="625325" y="2318926"/>
            <a:ext cx="3433020" cy="1569660"/>
          </a:xfrm>
          <a:prstGeom prst="rect">
            <a:avLst/>
          </a:prstGeom>
          <a:solidFill>
            <a:schemeClr val="bg1"/>
          </a:solidFill>
          <a:ln w="25400">
            <a:solidFill>
              <a:srgbClr val="FF0000"/>
            </a:solidFill>
          </a:ln>
        </p:spPr>
        <p:txBody>
          <a:bodyPr wrap="square" rtlCol="0">
            <a:sp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latin typeface="Century Gothic" panose="020B0502020202020204" pitchFamily="34" charset="0"/>
                <a:ea typeface="Times New Roman" panose="02020603050405020304" pitchFamily="18" charset="0"/>
              </a:rPr>
              <a:t>C</a:t>
            </a:r>
            <a:r>
              <a:rPr lang="en-US" sz="900" dirty="0">
                <a:solidFill>
                  <a:srgbClr val="000000"/>
                </a:solidFill>
                <a:effectLst/>
                <a:latin typeface="Century Gothic" panose="020B0502020202020204" pitchFamily="34" charset="0"/>
                <a:ea typeface="Times New Roman" panose="02020603050405020304" pitchFamily="18" charset="0"/>
              </a:rPr>
              <a:t>an be either Project Website Image or a clear, easy to understand graphic/map that encapsulates your project work.</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Select the placeholder image.</a:t>
            </a:r>
          </a:p>
          <a:p>
            <a:r>
              <a:rPr lang="en-US" sz="900" dirty="0">
                <a:solidFill>
                  <a:srgbClr val="000000"/>
                </a:solidFill>
                <a:latin typeface="Century Gothic" panose="020B0502020202020204" pitchFamily="34" charset="0"/>
              </a:rPr>
              <a:t>Right-Click and select </a:t>
            </a:r>
            <a:r>
              <a:rPr lang="en-US" sz="900" b="1" dirty="0">
                <a:solidFill>
                  <a:srgbClr val="000000"/>
                </a:solidFill>
                <a:latin typeface="Century Gothic" panose="020B0502020202020204" pitchFamily="34" charset="0"/>
              </a:rPr>
              <a:t>Format Picture</a:t>
            </a:r>
            <a:r>
              <a:rPr lang="en-US" sz="900" dirty="0">
                <a:solidFill>
                  <a:srgbClr val="000000"/>
                </a:solidFill>
                <a:latin typeface="Century Gothic" panose="020B0502020202020204" pitchFamily="34" charset="0"/>
              </a:rPr>
              <a:t>.</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Fill &amp; Line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Fill</a:t>
            </a:r>
            <a:r>
              <a:rPr lang="en-US" sz="900" dirty="0">
                <a:solidFill>
                  <a:srgbClr val="000000"/>
                </a:solidFill>
                <a:latin typeface="Century Gothic" panose="020B0502020202020204" pitchFamily="34" charset="0"/>
              </a:rPr>
              <a:t> – </a:t>
            </a:r>
            <a:r>
              <a:rPr lang="en-US" sz="900" b="1" dirty="0">
                <a:solidFill>
                  <a:srgbClr val="000000"/>
                </a:solidFill>
                <a:latin typeface="Century Gothic" panose="020B0502020202020204" pitchFamily="34" charset="0"/>
              </a:rPr>
              <a:t>Picture or Texture Fill</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a:p>
            <a:r>
              <a:rPr lang="en-US" sz="900" dirty="0">
                <a:solidFill>
                  <a:srgbClr val="000000"/>
                </a:solidFill>
                <a:latin typeface="Century Gothic" panose="020B0502020202020204" pitchFamily="34" charset="0"/>
              </a:rPr>
              <a:t>Select </a:t>
            </a:r>
            <a:r>
              <a:rPr lang="en-US" sz="900" b="1" dirty="0">
                <a:solidFill>
                  <a:srgbClr val="000000"/>
                </a:solidFill>
                <a:latin typeface="Century Gothic" panose="020B0502020202020204" pitchFamily="34" charset="0"/>
              </a:rPr>
              <a:t>Insert</a:t>
            </a:r>
            <a:r>
              <a:rPr lang="en-US" sz="900" dirty="0">
                <a:solidFill>
                  <a:srgbClr val="000000"/>
                </a:solidFill>
                <a:latin typeface="Century Gothic" panose="020B0502020202020204" pitchFamily="34" charset="0"/>
              </a:rPr>
              <a:t> below </a:t>
            </a:r>
            <a:r>
              <a:rPr lang="en-US" sz="900" b="1" dirty="0">
                <a:solidFill>
                  <a:srgbClr val="000000"/>
                </a:solidFill>
                <a:latin typeface="Century Gothic" panose="020B0502020202020204" pitchFamily="34" charset="0"/>
              </a:rPr>
              <a:t>Picture Source</a:t>
            </a:r>
            <a:r>
              <a:rPr lang="en-US" sz="900" dirty="0">
                <a:solidFill>
                  <a:srgbClr val="000000"/>
                </a:solidFill>
                <a:latin typeface="Century Gothic" panose="020B0502020202020204" pitchFamily="34" charset="0"/>
              </a:rPr>
              <a:t>.</a:t>
            </a:r>
          </a:p>
          <a:p>
            <a:r>
              <a:rPr lang="en-US" sz="900" dirty="0">
                <a:solidFill>
                  <a:srgbClr val="000000"/>
                </a:solidFill>
                <a:latin typeface="Century Gothic" panose="020B0502020202020204" pitchFamily="34" charset="0"/>
              </a:rPr>
              <a:t>Select </a:t>
            </a:r>
            <a:r>
              <a:rPr lang="en-US" sz="900" b="1" dirty="0">
                <a:solidFill>
                  <a:srgbClr val="000000"/>
                </a:solidFill>
                <a:latin typeface="Century Gothic" panose="020B0502020202020204" pitchFamily="34" charset="0"/>
              </a:rPr>
              <a:t>From File</a:t>
            </a:r>
            <a:r>
              <a:rPr lang="en-US" sz="900" dirty="0">
                <a:solidFill>
                  <a:srgbClr val="000000"/>
                </a:solidFill>
                <a:latin typeface="Century Gothic" panose="020B0502020202020204" pitchFamily="34" charset="0"/>
              </a:rPr>
              <a:t> and choose the image you’d like to use.</a:t>
            </a:r>
            <a:endParaRPr lang="en-US" sz="900" b="1" dirty="0">
              <a:latin typeface="Century Gothic" panose="020B0502020202020204" pitchFamily="34" charset="0"/>
            </a:endParaRPr>
          </a:p>
        </p:txBody>
      </p:sp>
      <p:sp>
        <p:nvSpPr>
          <p:cNvPr id="47" name="TextBox 46">
            <a:extLst>
              <a:ext uri="{FF2B5EF4-FFF2-40B4-BE49-F238E27FC236}">
                <a16:creationId xmlns:a16="http://schemas.microsoft.com/office/drawing/2014/main" id="{CA465BDD-FA60-4CF6-9B7C-51E86F499FC0}"/>
              </a:ext>
            </a:extLst>
          </p:cNvPr>
          <p:cNvSpPr txBox="1"/>
          <p:nvPr userDrawn="1"/>
        </p:nvSpPr>
        <p:spPr>
          <a:xfrm>
            <a:off x="5941891" y="3577492"/>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Image size</a:t>
            </a:r>
          </a:p>
          <a:p>
            <a:pPr algn="r"/>
            <a:r>
              <a:rPr lang="en-US" sz="1100" b="1" dirty="0">
                <a:latin typeface="Century Gothic" panose="020B0502020202020204" pitchFamily="34" charset="0"/>
              </a:rPr>
              <a:t>2.29 x 7.54</a:t>
            </a:r>
          </a:p>
        </p:txBody>
      </p:sp>
      <p:sp>
        <p:nvSpPr>
          <p:cNvPr id="48" name="TextBox 47">
            <a:extLst>
              <a:ext uri="{FF2B5EF4-FFF2-40B4-BE49-F238E27FC236}">
                <a16:creationId xmlns:a16="http://schemas.microsoft.com/office/drawing/2014/main" id="{4CFC72DB-20E2-48FC-AD99-E265A8D5955E}"/>
              </a:ext>
            </a:extLst>
          </p:cNvPr>
          <p:cNvSpPr txBox="1"/>
          <p:nvPr userDrawn="1"/>
        </p:nvSpPr>
        <p:spPr>
          <a:xfrm>
            <a:off x="5991047" y="6500743"/>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3.02 x 7.55</a:t>
            </a:r>
          </a:p>
        </p:txBody>
      </p:sp>
      <p:sp>
        <p:nvSpPr>
          <p:cNvPr id="49" name="TextBox 48">
            <a:extLst>
              <a:ext uri="{FF2B5EF4-FFF2-40B4-BE49-F238E27FC236}">
                <a16:creationId xmlns:a16="http://schemas.microsoft.com/office/drawing/2014/main" id="{99B0B20D-12D4-4E2E-AE9D-43841CCE2AB6}"/>
              </a:ext>
            </a:extLst>
          </p:cNvPr>
          <p:cNvSpPr txBox="1"/>
          <p:nvPr userDrawn="1"/>
        </p:nvSpPr>
        <p:spPr>
          <a:xfrm>
            <a:off x="568631" y="5458644"/>
            <a:ext cx="2803158" cy="815608"/>
          </a:xfrm>
          <a:prstGeom prst="rect">
            <a:avLst/>
          </a:prstGeom>
          <a:solidFill>
            <a:schemeClr val="bg1"/>
          </a:solidFill>
          <a:ln w="25400">
            <a:solidFill>
              <a:srgbClr val="FF0000"/>
            </a:solidFill>
          </a:ln>
        </p:spPr>
        <p:txBody>
          <a:bodyPr wrap="square" rtlCol="0">
            <a:spAutoFit/>
          </a:bodyPr>
          <a:lstStyle/>
          <a:p>
            <a:r>
              <a:rPr lang="en-US" sz="1400" b="1" dirty="0"/>
              <a:t>Text Size for Short &amp; Full Title</a:t>
            </a:r>
          </a:p>
          <a:p>
            <a:r>
              <a:rPr lang="en-US" sz="1100" dirty="0"/>
              <a:t>Short Title: Century Gothic, 16 pt., BOLD </a:t>
            </a:r>
          </a:p>
          <a:p>
            <a:r>
              <a:rPr lang="en-US" sz="1100" dirty="0"/>
              <a:t>Full Title: Century Gothic, 16 pt.</a:t>
            </a:r>
          </a:p>
          <a:p>
            <a:r>
              <a:rPr lang="en-US" sz="1100" dirty="0"/>
              <a:t>Case: Capitalize Each Word</a:t>
            </a:r>
          </a:p>
        </p:txBody>
      </p:sp>
      <p:sp>
        <p:nvSpPr>
          <p:cNvPr id="50" name="TextBox 49">
            <a:extLst>
              <a:ext uri="{FF2B5EF4-FFF2-40B4-BE49-F238E27FC236}">
                <a16:creationId xmlns:a16="http://schemas.microsoft.com/office/drawing/2014/main" id="{94FDE280-93DE-4FDF-906B-38577E0C5177}"/>
              </a:ext>
            </a:extLst>
          </p:cNvPr>
          <p:cNvSpPr txBox="1"/>
          <p:nvPr userDrawn="1"/>
        </p:nvSpPr>
        <p:spPr>
          <a:xfrm>
            <a:off x="566195" y="6412493"/>
            <a:ext cx="1535243" cy="430887"/>
          </a:xfrm>
          <a:prstGeom prst="rect">
            <a:avLst/>
          </a:prstGeom>
          <a:noFill/>
          <a:ln w="25400">
            <a:solidFill>
              <a:srgbClr val="FF0000"/>
            </a:solidFill>
          </a:ln>
        </p:spPr>
        <p:txBody>
          <a:bodyPr wrap="square" rtlCol="0">
            <a:spAutoFit/>
          </a:bodyPr>
          <a:lstStyle/>
          <a:p>
            <a:pPr algn="l"/>
            <a:r>
              <a:rPr lang="en-US" sz="1100" b="1" dirty="0">
                <a:latin typeface="Century Gothic" panose="020B0502020202020204" pitchFamily="34" charset="0"/>
              </a:rPr>
              <a:t>App Area Icon Size</a:t>
            </a:r>
          </a:p>
          <a:p>
            <a:pPr algn="l"/>
            <a:r>
              <a:rPr lang="en-US" sz="1100" b="1" dirty="0">
                <a:latin typeface="Century Gothic" panose="020B0502020202020204" pitchFamily="34" charset="0"/>
              </a:rPr>
              <a:t>.52 x .52</a:t>
            </a:r>
          </a:p>
        </p:txBody>
      </p:sp>
      <p:sp>
        <p:nvSpPr>
          <p:cNvPr id="51" name="TextBox 50">
            <a:extLst>
              <a:ext uri="{FF2B5EF4-FFF2-40B4-BE49-F238E27FC236}">
                <a16:creationId xmlns:a16="http://schemas.microsoft.com/office/drawing/2014/main" id="{8C21594C-DA44-4DB7-85E4-E077B7B87DC7}"/>
              </a:ext>
            </a:extLst>
          </p:cNvPr>
          <p:cNvSpPr txBox="1"/>
          <p:nvPr userDrawn="1"/>
        </p:nvSpPr>
        <p:spPr>
          <a:xfrm>
            <a:off x="3989308" y="4286661"/>
            <a:ext cx="3320440" cy="1277273"/>
          </a:xfrm>
          <a:prstGeom prst="rect">
            <a:avLst/>
          </a:prstGeom>
          <a:solidFill>
            <a:schemeClr val="bg1"/>
          </a:solidFill>
          <a:ln w="25400">
            <a:solidFill>
              <a:srgbClr val="FF0000"/>
            </a:solidFill>
          </a:ln>
        </p:spPr>
        <p:txBody>
          <a:bodyPr wrap="square" rtlCol="0">
            <a:spAutoFit/>
          </a:bodyPr>
          <a:lstStyle/>
          <a:p>
            <a:pPr algn="l"/>
            <a:r>
              <a:rPr lang="en-US" sz="1100" b="1" dirty="0">
                <a:latin typeface="Century Gothic" panose="020B0502020202020204" pitchFamily="34" charset="0"/>
              </a:rPr>
              <a:t>NOTE: </a:t>
            </a:r>
            <a:r>
              <a:rPr lang="en-US" sz="1100" b="0" dirty="0">
                <a:latin typeface="Century Gothic" panose="020B0502020202020204" pitchFamily="34" charset="0"/>
              </a:rPr>
              <a:t>Remove </a:t>
            </a:r>
            <a:r>
              <a:rPr lang="en-US" sz="1100" b="1" dirty="0">
                <a:latin typeface="Century Gothic" panose="020B0502020202020204" pitchFamily="34" charset="0"/>
              </a:rPr>
              <a:t>Text Box Outlines </a:t>
            </a:r>
            <a:r>
              <a:rPr lang="en-US" sz="1100" b="0" dirty="0">
                <a:latin typeface="Century Gothic" panose="020B0502020202020204" pitchFamily="34" charset="0"/>
              </a:rPr>
              <a:t>after you have added your content.</a:t>
            </a:r>
          </a:p>
          <a:p>
            <a:pPr algn="l"/>
            <a:endParaRPr lang="en-US" sz="1100" b="0" dirty="0">
              <a:latin typeface="Century Gothic" panose="020B0502020202020204" pitchFamily="34" charset="0"/>
            </a:endParaRPr>
          </a:p>
          <a:p>
            <a:pPr algn="l"/>
            <a:r>
              <a:rPr lang="en-US" sz="1100" b="0" dirty="0">
                <a:latin typeface="Century Gothic" panose="020B0502020202020204" pitchFamily="34" charset="0"/>
              </a:rPr>
              <a:t>To Remove the Text Box Outline:</a:t>
            </a:r>
          </a:p>
          <a:p>
            <a:pPr algn="l"/>
            <a:r>
              <a:rPr lang="en-US" sz="1100" b="0" dirty="0">
                <a:latin typeface="Century Gothic" panose="020B0502020202020204" pitchFamily="34" charset="0"/>
              </a:rPr>
              <a:t>Select the Text Box.</a:t>
            </a:r>
          </a:p>
          <a:p>
            <a:pPr algn="l"/>
            <a:r>
              <a:rPr lang="en-US" sz="1100" b="0" dirty="0">
                <a:latin typeface="Century Gothic" panose="020B0502020202020204" pitchFamily="34" charset="0"/>
              </a:rPr>
              <a:t>At the top in the Ribbon, Select </a:t>
            </a:r>
            <a:r>
              <a:rPr lang="en-US" sz="1100" b="1" dirty="0">
                <a:latin typeface="Century Gothic" panose="020B0502020202020204" pitchFamily="34" charset="0"/>
              </a:rPr>
              <a:t>Shape Format </a:t>
            </a:r>
            <a:r>
              <a:rPr lang="en-US" sz="1100" b="0" dirty="0">
                <a:latin typeface="Century Gothic" panose="020B0502020202020204" pitchFamily="34" charset="0"/>
              </a:rPr>
              <a:t>– </a:t>
            </a:r>
            <a:r>
              <a:rPr lang="en-US" sz="1100" b="1" dirty="0">
                <a:latin typeface="Century Gothic" panose="020B0502020202020204" pitchFamily="34" charset="0"/>
              </a:rPr>
              <a:t>Shape Outline </a:t>
            </a:r>
            <a:r>
              <a:rPr lang="en-US" sz="1100" b="0" dirty="0">
                <a:latin typeface="Century Gothic" panose="020B0502020202020204" pitchFamily="34" charset="0"/>
              </a:rPr>
              <a:t>– </a:t>
            </a:r>
            <a:r>
              <a:rPr lang="en-US" sz="1100" b="1" dirty="0">
                <a:latin typeface="Century Gothic" panose="020B0502020202020204" pitchFamily="34" charset="0"/>
              </a:rPr>
              <a:t>No Outline</a:t>
            </a:r>
          </a:p>
        </p:txBody>
      </p:sp>
      <p:sp>
        <p:nvSpPr>
          <p:cNvPr id="52" name="TextBox 51">
            <a:extLst>
              <a:ext uri="{FF2B5EF4-FFF2-40B4-BE49-F238E27FC236}">
                <a16:creationId xmlns:a16="http://schemas.microsoft.com/office/drawing/2014/main" id="{D4D3D905-7A5A-4F5D-8422-1799B2D89C8F}"/>
              </a:ext>
            </a:extLst>
          </p:cNvPr>
          <p:cNvSpPr txBox="1"/>
          <p:nvPr userDrawn="1"/>
        </p:nvSpPr>
        <p:spPr>
          <a:xfrm>
            <a:off x="4386803" y="1298922"/>
            <a:ext cx="2355373" cy="461665"/>
          </a:xfrm>
          <a:prstGeom prst="rect">
            <a:avLst/>
          </a:prstGeom>
          <a:noFill/>
        </p:spPr>
        <p:txBody>
          <a:bodyPr wrap="square" rtlCol="0">
            <a:spAutoFit/>
          </a:bodyPr>
          <a:lstStyle/>
          <a:p>
            <a:r>
              <a:rPr lang="en-US" sz="2400" b="1" dirty="0">
                <a:solidFill>
                  <a:srgbClr val="FF0000"/>
                </a:solidFill>
              </a:rPr>
              <a:t>**EXAMPLE**</a:t>
            </a:r>
          </a:p>
        </p:txBody>
      </p:sp>
    </p:spTree>
    <p:extLst>
      <p:ext uri="{BB962C8B-B14F-4D97-AF65-F5344CB8AC3E}">
        <p14:creationId xmlns:p14="http://schemas.microsoft.com/office/powerpoint/2010/main" val="2910950083"/>
      </p:ext>
    </p:extLst>
  </p:cSld>
  <p:clrMapOvr>
    <a:masterClrMapping/>
  </p:clrMapOvr>
  <p:extLst>
    <p:ext uri="{DCECCB84-F9BA-43D5-87BE-67443E8EF086}">
      <p15:sldGuideLst xmlns:p15="http://schemas.microsoft.com/office/powerpoint/2012/main">
        <p15:guide id="1" orient="horz" pos="55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B">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96B3B7-67A1-4D52-8F49-074BE76D97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5799" y="394133"/>
            <a:ext cx="949902" cy="809129"/>
          </a:xfrm>
          <a:prstGeom prst="rect">
            <a:avLst/>
          </a:prstGeom>
        </p:spPr>
      </p:pic>
      <p:sp>
        <p:nvSpPr>
          <p:cNvPr id="10" name="TextBox 9">
            <a:extLst>
              <a:ext uri="{FF2B5EF4-FFF2-40B4-BE49-F238E27FC236}">
                <a16:creationId xmlns:a16="http://schemas.microsoft.com/office/drawing/2014/main" id="{3ED7C7A8-46B2-4486-A5DB-394FA7ACB389}"/>
              </a:ext>
            </a:extLst>
          </p:cNvPr>
          <p:cNvSpPr txBox="1"/>
          <p:nvPr userDrawn="1"/>
        </p:nvSpPr>
        <p:spPr>
          <a:xfrm>
            <a:off x="425248" y="681565"/>
            <a:ext cx="3961555" cy="266105"/>
          </a:xfrm>
          <a:prstGeom prst="rect">
            <a:avLst/>
          </a:prstGeom>
          <a:noFill/>
        </p:spPr>
        <p:txBody>
          <a:bodyPr wrap="square" rtlCol="0">
            <a:noAutofit/>
          </a:bodyPr>
          <a:lstStyle/>
          <a:p>
            <a:pPr algn="l"/>
            <a:r>
              <a:rPr lang="en-US" sz="1200" b="1" dirty="0">
                <a:latin typeface="Arial" panose="020B0604020202020204" pitchFamily="34" charset="0"/>
                <a:cs typeface="Arial" panose="020B0604020202020204" pitchFamily="34" charset="0"/>
              </a:rPr>
              <a:t>National</a:t>
            </a:r>
            <a:r>
              <a:rPr lang="en-US" sz="1200" b="1" baseline="0" dirty="0">
                <a:latin typeface="Arial" panose="020B0604020202020204" pitchFamily="34" charset="0"/>
                <a:cs typeface="Arial" panose="020B0604020202020204" pitchFamily="34" charset="0"/>
              </a:rPr>
              <a:t> Aeronautics and Space Administration</a:t>
            </a:r>
            <a:endParaRPr lang="en-US" sz="1200" b="1" dirty="0">
              <a:latin typeface="Arial" panose="020B0604020202020204" pitchFamily="34" charset="0"/>
              <a:cs typeface="Arial" panose="020B0604020202020204" pitchFamily="34" charset="0"/>
            </a:endParaRPr>
          </a:p>
        </p:txBody>
      </p:sp>
      <p:pic>
        <p:nvPicPr>
          <p:cNvPr id="19" name="Picture 18" descr="Icon&#10;&#10;Description automatically generated">
            <a:extLst>
              <a:ext uri="{FF2B5EF4-FFF2-40B4-BE49-F238E27FC236}">
                <a16:creationId xmlns:a16="http://schemas.microsoft.com/office/drawing/2014/main" id="{FB9D47EB-D288-4705-8A0C-23D6D08D72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269" y="1191048"/>
            <a:ext cx="3393986" cy="528171"/>
          </a:xfrm>
          <a:prstGeom prst="rect">
            <a:avLst/>
          </a:prstGeom>
        </p:spPr>
      </p:pic>
      <p:sp>
        <p:nvSpPr>
          <p:cNvPr id="20" name="Rectangle 19">
            <a:extLst>
              <a:ext uri="{FF2B5EF4-FFF2-40B4-BE49-F238E27FC236}">
                <a16:creationId xmlns:a16="http://schemas.microsoft.com/office/drawing/2014/main" id="{656B8D94-C763-4B1F-BBBD-2EE7D1F7B7E2}"/>
              </a:ext>
            </a:extLst>
          </p:cNvPr>
          <p:cNvSpPr/>
          <p:nvPr userDrawn="1"/>
        </p:nvSpPr>
        <p:spPr>
          <a:xfrm>
            <a:off x="0" y="7213600"/>
            <a:ext cx="7772400" cy="2844800"/>
          </a:xfrm>
          <a:prstGeom prst="rect">
            <a:avLst/>
          </a:prstGeom>
          <a:solidFill>
            <a:srgbClr val="3550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31053AE0-0F48-4190-95AC-1323F5C259F2}"/>
              </a:ext>
            </a:extLst>
          </p:cNvPr>
          <p:cNvGrpSpPr/>
          <p:nvPr userDrawn="1"/>
        </p:nvGrpSpPr>
        <p:grpSpPr>
          <a:xfrm>
            <a:off x="6554477" y="8655498"/>
            <a:ext cx="762846" cy="762846"/>
            <a:chOff x="6785303" y="9111547"/>
            <a:chExt cx="640971" cy="640971"/>
          </a:xfrm>
        </p:grpSpPr>
        <p:sp>
          <p:nvSpPr>
            <p:cNvPr id="23" name="Oval 22">
              <a:extLst>
                <a:ext uri="{FF2B5EF4-FFF2-40B4-BE49-F238E27FC236}">
                  <a16:creationId xmlns:a16="http://schemas.microsoft.com/office/drawing/2014/main" id="{11A016A2-7DEB-4892-9EBE-E11FA1D69FA2}"/>
                </a:ext>
              </a:extLst>
            </p:cNvPr>
            <p:cNvSpPr/>
            <p:nvPr userDrawn="1"/>
          </p:nvSpPr>
          <p:spPr>
            <a:xfrm>
              <a:off x="6785303" y="9111547"/>
              <a:ext cx="640971" cy="6409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052E8444-9011-4E62-9C8E-9C9F010895D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814704" y="9137583"/>
              <a:ext cx="582168" cy="588899"/>
            </a:xfrm>
            <a:prstGeom prst="rect">
              <a:avLst/>
            </a:prstGeom>
          </p:spPr>
        </p:pic>
      </p:grpSp>
      <p:sp>
        <p:nvSpPr>
          <p:cNvPr id="27" name="TextBox 26">
            <a:extLst>
              <a:ext uri="{FF2B5EF4-FFF2-40B4-BE49-F238E27FC236}">
                <a16:creationId xmlns:a16="http://schemas.microsoft.com/office/drawing/2014/main" id="{F3656628-6926-4482-BDFA-FBAD23EFE3FC}"/>
              </a:ext>
            </a:extLst>
          </p:cNvPr>
          <p:cNvSpPr txBox="1"/>
          <p:nvPr userDrawn="1"/>
        </p:nvSpPr>
        <p:spPr>
          <a:xfrm>
            <a:off x="476566" y="9451083"/>
            <a:ext cx="1054034" cy="215444"/>
          </a:xfrm>
          <a:prstGeom prst="rect">
            <a:avLst/>
          </a:prstGeom>
          <a:noFill/>
        </p:spPr>
        <p:txBody>
          <a:bodyPr wrap="square">
            <a:spAutoFit/>
          </a:bodyPr>
          <a:lstStyle/>
          <a:p>
            <a:pPr marR="0" algn="l" rtl="0"/>
            <a:r>
              <a:rPr lang="en-US" sz="800" b="1" i="0" u="none" strike="noStrike" baseline="0" dirty="0">
                <a:solidFill>
                  <a:schemeClr val="bg1"/>
                </a:solidFill>
                <a:latin typeface="HelveticaNeueLT Std" panose="020B0804020202020204" pitchFamily="34" charset="0"/>
              </a:rPr>
              <a:t>www.nasa.gov</a:t>
            </a:r>
          </a:p>
        </p:txBody>
      </p:sp>
      <p:sp>
        <p:nvSpPr>
          <p:cNvPr id="29" name="TextBox 28">
            <a:extLst>
              <a:ext uri="{FF2B5EF4-FFF2-40B4-BE49-F238E27FC236}">
                <a16:creationId xmlns:a16="http://schemas.microsoft.com/office/drawing/2014/main" id="{175E770E-224A-405C-B1EB-3C2521A8CAC7}"/>
              </a:ext>
            </a:extLst>
          </p:cNvPr>
          <p:cNvSpPr txBox="1"/>
          <p:nvPr userDrawn="1"/>
        </p:nvSpPr>
        <p:spPr>
          <a:xfrm>
            <a:off x="476566" y="9608492"/>
            <a:ext cx="1065795" cy="184666"/>
          </a:xfrm>
          <a:prstGeom prst="rect">
            <a:avLst/>
          </a:prstGeom>
          <a:noFill/>
        </p:spPr>
        <p:txBody>
          <a:bodyPr wrap="square">
            <a:spAutoFit/>
          </a:bodyPr>
          <a:lstStyle/>
          <a:p>
            <a:pPr marR="0" algn="l" rtl="0"/>
            <a:r>
              <a:rPr lang="en-US" sz="600" b="0" i="0" u="none" strike="noStrike" baseline="0" dirty="0">
                <a:solidFill>
                  <a:schemeClr val="bg1"/>
                </a:solidFill>
                <a:latin typeface="Helvetica" pitchFamily="2" charset="0"/>
              </a:rPr>
              <a:t>NP-0000-00-000-LaRC</a:t>
            </a:r>
          </a:p>
        </p:txBody>
      </p:sp>
      <p:sp>
        <p:nvSpPr>
          <p:cNvPr id="31" name="TextBox 30">
            <a:extLst>
              <a:ext uri="{FF2B5EF4-FFF2-40B4-BE49-F238E27FC236}">
                <a16:creationId xmlns:a16="http://schemas.microsoft.com/office/drawing/2014/main" id="{FCC2B9E1-614C-46CB-88F4-A28CF740419B}"/>
              </a:ext>
            </a:extLst>
          </p:cNvPr>
          <p:cNvSpPr txBox="1"/>
          <p:nvPr userDrawn="1"/>
        </p:nvSpPr>
        <p:spPr>
          <a:xfrm>
            <a:off x="467778" y="7418826"/>
            <a:ext cx="3164422" cy="2051425"/>
          </a:xfrm>
          <a:prstGeom prst="rect">
            <a:avLst/>
          </a:prstGeom>
          <a:noFill/>
          <a:ln>
            <a:noFill/>
          </a:ln>
        </p:spPr>
        <p:txBody>
          <a:bodyPr wrap="square" rtlCol="0">
            <a:noAutofit/>
          </a:bodyPr>
          <a:lstStyle/>
          <a:p>
            <a:r>
              <a:rPr lang="en-US" sz="1400" dirty="0">
                <a:solidFill>
                  <a:schemeClr val="bg1"/>
                </a:solidFill>
                <a:latin typeface="Garamond" panose="02020404030301010803" pitchFamily="18" charset="0"/>
              </a:rPr>
              <a:t>Part of NASA’s Applied Sciences Program, DEVELOP conducts feasibility studies that bridge the gap between Earth science information and society. DEVELOP works with communities and organizations to address environmental and policy concerns through 10-week projects that help both participants and partners learn more about using geospatial information. </a:t>
            </a:r>
          </a:p>
        </p:txBody>
      </p:sp>
      <p:sp>
        <p:nvSpPr>
          <p:cNvPr id="32" name="TextBox 31">
            <a:extLst>
              <a:ext uri="{FF2B5EF4-FFF2-40B4-BE49-F238E27FC236}">
                <a16:creationId xmlns:a16="http://schemas.microsoft.com/office/drawing/2014/main" id="{AF47951B-D18B-4292-898C-957FB336458F}"/>
              </a:ext>
            </a:extLst>
          </p:cNvPr>
          <p:cNvSpPr txBox="1"/>
          <p:nvPr userDrawn="1"/>
        </p:nvSpPr>
        <p:spPr>
          <a:xfrm>
            <a:off x="3989308" y="7418826"/>
            <a:ext cx="3516393" cy="1036048"/>
          </a:xfrm>
          <a:prstGeom prst="rect">
            <a:avLst/>
          </a:prstGeom>
          <a:noFill/>
          <a:ln>
            <a:noFill/>
          </a:ln>
        </p:spPr>
        <p:txBody>
          <a:bodyPr wrap="square" numCol="1" spcCol="182880" rtlCol="0">
            <a:noAutofit/>
          </a:bodyPr>
          <a:lstStyle/>
          <a:p>
            <a:pPr>
              <a:spcBef>
                <a:spcPts val="1200"/>
              </a:spcBef>
            </a:pPr>
            <a:r>
              <a:rPr lang="en-US" sz="1600" b="1" dirty="0">
                <a:solidFill>
                  <a:schemeClr val="bg1"/>
                </a:solidFill>
                <a:latin typeface="Century Gothic" panose="020B0502020202020204" pitchFamily="34" charset="0"/>
              </a:rPr>
              <a:t>Interested?</a:t>
            </a:r>
            <a:r>
              <a:rPr lang="en-US" sz="1600" b="1" dirty="0">
                <a:solidFill>
                  <a:schemeClr val="bg1"/>
                </a:solidFill>
                <a:latin typeface="Garamond" panose="02020404030301010803" pitchFamily="18" charset="0"/>
              </a:rPr>
              <a:t> </a:t>
            </a:r>
          </a:p>
          <a:p>
            <a:r>
              <a:rPr lang="en-US" sz="1100" dirty="0">
                <a:solidFill>
                  <a:schemeClr val="bg1"/>
                </a:solidFill>
                <a:latin typeface="Garamond" panose="02020404030301010803" pitchFamily="18" charset="0"/>
              </a:rPr>
              <a:t>Apply to participate at one of the DEVELOP locations. For more information on eligibility and a full list of locations, visit us online at </a:t>
            </a:r>
            <a:r>
              <a:rPr lang="en-US" sz="1100" b="1" dirty="0">
                <a:solidFill>
                  <a:schemeClr val="bg1"/>
                </a:solidFill>
                <a:latin typeface="Garamond" panose="02020404030301010803" pitchFamily="18" charset="0"/>
              </a:rPr>
              <a:t>https://appliedsciences.nasa.gov/nasadevelop/apply</a:t>
            </a:r>
            <a:r>
              <a:rPr lang="en-US" sz="1200" b="1" dirty="0">
                <a:solidFill>
                  <a:schemeClr val="bg1"/>
                </a:solidFill>
                <a:latin typeface="Garamond" panose="02020404030301010803" pitchFamily="18" charset="0"/>
              </a:rPr>
              <a:t>.</a:t>
            </a:r>
            <a:endParaRPr lang="en-US" sz="1400" dirty="0">
              <a:solidFill>
                <a:schemeClr val="bg1"/>
              </a:solidFill>
              <a:latin typeface="Garamond" panose="02020404030301010803" pitchFamily="18" charset="0"/>
            </a:endParaRPr>
          </a:p>
        </p:txBody>
      </p:sp>
      <p:sp>
        <p:nvSpPr>
          <p:cNvPr id="33" name="TextBox 32">
            <a:extLst>
              <a:ext uri="{FF2B5EF4-FFF2-40B4-BE49-F238E27FC236}">
                <a16:creationId xmlns:a16="http://schemas.microsoft.com/office/drawing/2014/main" id="{900807E0-D06D-4012-BB45-78663DB17397}"/>
              </a:ext>
            </a:extLst>
          </p:cNvPr>
          <p:cNvSpPr txBox="1"/>
          <p:nvPr userDrawn="1"/>
        </p:nvSpPr>
        <p:spPr>
          <a:xfrm>
            <a:off x="3989308" y="8604697"/>
            <a:ext cx="2449869" cy="8463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Have Questions?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Please contact us with any questions about the program at </a:t>
            </a:r>
            <a:r>
              <a:rPr kumimoji="0" lang="en-US" sz="11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NASA-DL-DEVELOP@mail.nasa.gov.</a:t>
            </a:r>
          </a:p>
        </p:txBody>
      </p:sp>
      <p:pic>
        <p:nvPicPr>
          <p:cNvPr id="34" name="Graphic 33" descr="Lightbulb with solid fill">
            <a:extLst>
              <a:ext uri="{FF2B5EF4-FFF2-40B4-BE49-F238E27FC236}">
                <a16:creationId xmlns:a16="http://schemas.microsoft.com/office/drawing/2014/main" id="{12B95E69-9227-4277-A0E1-1AFBD2BB5AB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51830" y="7403584"/>
            <a:ext cx="304391" cy="304391"/>
          </a:xfrm>
          <a:prstGeom prst="rect">
            <a:avLst/>
          </a:prstGeom>
        </p:spPr>
      </p:pic>
      <p:sp>
        <p:nvSpPr>
          <p:cNvPr id="36" name="Rectangle 35">
            <a:extLst>
              <a:ext uri="{FF2B5EF4-FFF2-40B4-BE49-F238E27FC236}">
                <a16:creationId xmlns:a16="http://schemas.microsoft.com/office/drawing/2014/main" id="{3E779B56-EDB3-4735-9A61-165F2EDB6959}"/>
              </a:ext>
            </a:extLst>
          </p:cNvPr>
          <p:cNvSpPr/>
          <p:nvPr userDrawn="1"/>
        </p:nvSpPr>
        <p:spPr>
          <a:xfrm>
            <a:off x="3886200" y="1930401"/>
            <a:ext cx="3540074" cy="2094425"/>
          </a:xfrm>
          <a:prstGeom prst="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dirty="0">
                <a:solidFill>
                  <a:schemeClr val="accent2">
                    <a:lumMod val="50000"/>
                  </a:schemeClr>
                </a:solidFill>
              </a:rPr>
              <a:t>Project Image</a:t>
            </a:r>
          </a:p>
        </p:txBody>
      </p:sp>
      <p:sp>
        <p:nvSpPr>
          <p:cNvPr id="38" name="TextBox 37">
            <a:extLst>
              <a:ext uri="{FF2B5EF4-FFF2-40B4-BE49-F238E27FC236}">
                <a16:creationId xmlns:a16="http://schemas.microsoft.com/office/drawing/2014/main" id="{3E3F4AAF-66CD-475B-B1C9-BDFC85FF5902}"/>
              </a:ext>
            </a:extLst>
          </p:cNvPr>
          <p:cNvSpPr txBox="1"/>
          <p:nvPr userDrawn="1"/>
        </p:nvSpPr>
        <p:spPr>
          <a:xfrm>
            <a:off x="476566" y="1930400"/>
            <a:ext cx="3157723" cy="5054599"/>
          </a:xfrm>
          <a:prstGeom prst="rect">
            <a:avLst/>
          </a:prstGeom>
          <a:noFill/>
          <a:ln>
            <a:solidFill>
              <a:schemeClr val="accent2">
                <a:lumMod val="75000"/>
              </a:schemeClr>
            </a:solidFill>
          </a:ln>
        </p:spPr>
        <p:txBody>
          <a:bodyPr wrap="square" rtlCol="0">
            <a:noAutofit/>
          </a:bodyPr>
          <a:lstStyle/>
          <a:p>
            <a:pPr marL="548640"/>
            <a:r>
              <a:rPr lang="en-US" sz="1600" b="1" dirty="0">
                <a:solidFill>
                  <a:srgbClr val="4DAFB4"/>
                </a:solidFill>
                <a:latin typeface="Century Gothic" panose="020B0502020202020204" pitchFamily="34" charset="0"/>
              </a:rPr>
              <a:t>Project Short Title</a:t>
            </a:r>
          </a:p>
          <a:p>
            <a:pPr marL="548640">
              <a:spcAft>
                <a:spcPts val="1200"/>
              </a:spcAft>
            </a:pPr>
            <a:r>
              <a:rPr lang="en-US" sz="1600" dirty="0">
                <a:solidFill>
                  <a:srgbClr val="4DAFB4"/>
                </a:solidFill>
                <a:latin typeface="Century Gothic" panose="020B0502020202020204" pitchFamily="34" charset="0"/>
              </a:rPr>
              <a:t>Project Full Title</a:t>
            </a:r>
            <a:endParaRPr lang="en-US" sz="1600" dirty="0">
              <a:solidFill>
                <a:srgbClr val="4DAFB4"/>
              </a:solidFill>
            </a:endParaRPr>
          </a:p>
          <a:p>
            <a:r>
              <a:rPr lang="en-US" sz="1400" dirty="0">
                <a:latin typeface="Garamond" panose="02020404030301010803" pitchFamily="18" charset="0"/>
              </a:rPr>
              <a:t>Brief summary of the project.</a:t>
            </a:r>
          </a:p>
          <a:p>
            <a:r>
              <a:rPr lang="en-US" sz="1400" dirty="0">
                <a:latin typeface="Garamond" panose="02020404030301010803" pitchFamily="18" charset="0"/>
              </a:rPr>
              <a:t>(Garamond, 14 pt.)</a:t>
            </a:r>
          </a:p>
        </p:txBody>
      </p:sp>
      <p:pic>
        <p:nvPicPr>
          <p:cNvPr id="45" name="Picture 44">
            <a:extLst>
              <a:ext uri="{FF2B5EF4-FFF2-40B4-BE49-F238E27FC236}">
                <a16:creationId xmlns:a16="http://schemas.microsoft.com/office/drawing/2014/main" id="{FCB2044D-80CC-40FB-8136-44E5B864673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83840" y="1993344"/>
            <a:ext cx="475488" cy="475488"/>
          </a:xfrm>
          <a:prstGeom prst="rect">
            <a:avLst/>
          </a:prstGeom>
        </p:spPr>
      </p:pic>
      <p:sp>
        <p:nvSpPr>
          <p:cNvPr id="46" name="TextBox 45">
            <a:extLst>
              <a:ext uri="{FF2B5EF4-FFF2-40B4-BE49-F238E27FC236}">
                <a16:creationId xmlns:a16="http://schemas.microsoft.com/office/drawing/2014/main" id="{3A5416D2-AE6A-4CD9-83D0-A66B5E566541}"/>
              </a:ext>
            </a:extLst>
          </p:cNvPr>
          <p:cNvSpPr txBox="1"/>
          <p:nvPr userDrawn="1"/>
        </p:nvSpPr>
        <p:spPr>
          <a:xfrm>
            <a:off x="3882255" y="4267200"/>
            <a:ext cx="3540074" cy="2717799"/>
          </a:xfrm>
          <a:prstGeom prst="rect">
            <a:avLst/>
          </a:prstGeom>
          <a:noFill/>
          <a:ln>
            <a:solidFill>
              <a:schemeClr val="accent2">
                <a:lumMod val="75000"/>
              </a:schemeClr>
            </a:solidFill>
          </a:ln>
        </p:spPr>
        <p:txBody>
          <a:bodyPr wrap="square" rtlCol="0">
            <a:noAutofit/>
          </a:bodyPr>
          <a:lstStyle/>
          <a:p>
            <a:r>
              <a:rPr lang="en-US" sz="1400" dirty="0">
                <a:solidFill>
                  <a:schemeClr val="tx1"/>
                </a:solidFill>
                <a:latin typeface="Garamond" panose="02020404030301010803" pitchFamily="18" charset="0"/>
              </a:rPr>
              <a:t>Additional text here.</a:t>
            </a:r>
          </a:p>
          <a:p>
            <a:r>
              <a:rPr lang="en-US" sz="1400" dirty="0">
                <a:solidFill>
                  <a:schemeClr val="tx1"/>
                </a:solidFill>
                <a:latin typeface="Garamond" panose="02020404030301010803" pitchFamily="18" charset="0"/>
              </a:rPr>
              <a:t>(Garamond, 14 pt.)</a:t>
            </a:r>
          </a:p>
        </p:txBody>
      </p:sp>
      <p:sp>
        <p:nvSpPr>
          <p:cNvPr id="47" name="TextBox 46">
            <a:extLst>
              <a:ext uri="{FF2B5EF4-FFF2-40B4-BE49-F238E27FC236}">
                <a16:creationId xmlns:a16="http://schemas.microsoft.com/office/drawing/2014/main" id="{BE71C002-F42C-409D-B241-7E93C8848996}"/>
              </a:ext>
            </a:extLst>
          </p:cNvPr>
          <p:cNvSpPr txBox="1"/>
          <p:nvPr userDrawn="1"/>
        </p:nvSpPr>
        <p:spPr>
          <a:xfrm>
            <a:off x="3951209" y="2403325"/>
            <a:ext cx="3433020" cy="1569660"/>
          </a:xfrm>
          <a:prstGeom prst="rect">
            <a:avLst/>
          </a:prstGeom>
          <a:solidFill>
            <a:schemeClr val="bg1"/>
          </a:solidFill>
          <a:ln w="25400">
            <a:solidFill>
              <a:srgbClr val="FF0000"/>
            </a:solidFill>
          </a:ln>
        </p:spPr>
        <p:txBody>
          <a:bodyPr wrap="square" rtlCol="0">
            <a:sp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latin typeface="Century Gothic" panose="020B0502020202020204" pitchFamily="34" charset="0"/>
                <a:ea typeface="Times New Roman" panose="02020603050405020304" pitchFamily="18" charset="0"/>
              </a:rPr>
              <a:t>C</a:t>
            </a:r>
            <a:r>
              <a:rPr lang="en-US" sz="900" dirty="0">
                <a:solidFill>
                  <a:srgbClr val="000000"/>
                </a:solidFill>
                <a:effectLst/>
                <a:latin typeface="Century Gothic" panose="020B0502020202020204" pitchFamily="34" charset="0"/>
                <a:ea typeface="Times New Roman" panose="02020603050405020304" pitchFamily="18" charset="0"/>
              </a:rPr>
              <a:t>an be either Project Website Image or a clear, easy to understand graphic/map that encapsulates your project work.</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Select the placeholder image.</a:t>
            </a:r>
          </a:p>
          <a:p>
            <a:r>
              <a:rPr lang="en-US" sz="900" dirty="0">
                <a:solidFill>
                  <a:srgbClr val="000000"/>
                </a:solidFill>
                <a:latin typeface="Century Gothic" panose="020B0502020202020204" pitchFamily="34" charset="0"/>
              </a:rPr>
              <a:t>Right-Click and select </a:t>
            </a:r>
            <a:r>
              <a:rPr lang="en-US" sz="900" b="1" dirty="0">
                <a:solidFill>
                  <a:srgbClr val="000000"/>
                </a:solidFill>
                <a:latin typeface="Century Gothic" panose="020B0502020202020204" pitchFamily="34" charset="0"/>
              </a:rPr>
              <a:t>Format Picture</a:t>
            </a:r>
            <a:r>
              <a:rPr lang="en-US" sz="900" dirty="0">
                <a:solidFill>
                  <a:srgbClr val="000000"/>
                </a:solidFill>
                <a:latin typeface="Century Gothic" panose="020B0502020202020204" pitchFamily="34" charset="0"/>
              </a:rPr>
              <a:t>.</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Fill &amp; Line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Fill</a:t>
            </a:r>
            <a:r>
              <a:rPr lang="en-US" sz="900" dirty="0">
                <a:solidFill>
                  <a:srgbClr val="000000"/>
                </a:solidFill>
                <a:latin typeface="Century Gothic" panose="020B0502020202020204" pitchFamily="34" charset="0"/>
              </a:rPr>
              <a:t> – </a:t>
            </a:r>
            <a:r>
              <a:rPr lang="en-US" sz="900" b="1" dirty="0">
                <a:solidFill>
                  <a:srgbClr val="000000"/>
                </a:solidFill>
                <a:latin typeface="Century Gothic" panose="020B0502020202020204" pitchFamily="34" charset="0"/>
              </a:rPr>
              <a:t>Picture or Texture Fill</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a:p>
            <a:r>
              <a:rPr lang="en-US" sz="900" dirty="0">
                <a:solidFill>
                  <a:srgbClr val="000000"/>
                </a:solidFill>
                <a:latin typeface="Century Gothic" panose="020B0502020202020204" pitchFamily="34" charset="0"/>
              </a:rPr>
              <a:t>Select </a:t>
            </a:r>
            <a:r>
              <a:rPr lang="en-US" sz="900" b="1" dirty="0">
                <a:solidFill>
                  <a:srgbClr val="000000"/>
                </a:solidFill>
                <a:latin typeface="Century Gothic" panose="020B0502020202020204" pitchFamily="34" charset="0"/>
              </a:rPr>
              <a:t>Insert</a:t>
            </a:r>
            <a:r>
              <a:rPr lang="en-US" sz="900" dirty="0">
                <a:solidFill>
                  <a:srgbClr val="000000"/>
                </a:solidFill>
                <a:latin typeface="Century Gothic" panose="020B0502020202020204" pitchFamily="34" charset="0"/>
              </a:rPr>
              <a:t> below </a:t>
            </a:r>
            <a:r>
              <a:rPr lang="en-US" sz="900" b="1" dirty="0">
                <a:solidFill>
                  <a:srgbClr val="000000"/>
                </a:solidFill>
                <a:latin typeface="Century Gothic" panose="020B0502020202020204" pitchFamily="34" charset="0"/>
              </a:rPr>
              <a:t>Picture Source</a:t>
            </a:r>
            <a:r>
              <a:rPr lang="en-US" sz="900" dirty="0">
                <a:solidFill>
                  <a:srgbClr val="000000"/>
                </a:solidFill>
                <a:latin typeface="Century Gothic" panose="020B0502020202020204" pitchFamily="34" charset="0"/>
              </a:rPr>
              <a:t>.</a:t>
            </a:r>
          </a:p>
          <a:p>
            <a:r>
              <a:rPr lang="en-US" sz="900" dirty="0">
                <a:solidFill>
                  <a:srgbClr val="000000"/>
                </a:solidFill>
                <a:latin typeface="Century Gothic" panose="020B0502020202020204" pitchFamily="34" charset="0"/>
              </a:rPr>
              <a:t>Select </a:t>
            </a:r>
            <a:r>
              <a:rPr lang="en-US" sz="900" b="1" dirty="0">
                <a:solidFill>
                  <a:srgbClr val="000000"/>
                </a:solidFill>
                <a:latin typeface="Century Gothic" panose="020B0502020202020204" pitchFamily="34" charset="0"/>
              </a:rPr>
              <a:t>From File</a:t>
            </a:r>
            <a:r>
              <a:rPr lang="en-US" sz="900" dirty="0">
                <a:solidFill>
                  <a:srgbClr val="000000"/>
                </a:solidFill>
                <a:latin typeface="Century Gothic" panose="020B0502020202020204" pitchFamily="34" charset="0"/>
              </a:rPr>
              <a:t> and choose the image you’d like to use.</a:t>
            </a:r>
            <a:endParaRPr lang="en-US" sz="900" b="1" dirty="0">
              <a:latin typeface="Century Gothic" panose="020B0502020202020204" pitchFamily="34" charset="0"/>
            </a:endParaRPr>
          </a:p>
        </p:txBody>
      </p:sp>
      <p:sp>
        <p:nvSpPr>
          <p:cNvPr id="48" name="TextBox 47">
            <a:extLst>
              <a:ext uri="{FF2B5EF4-FFF2-40B4-BE49-F238E27FC236}">
                <a16:creationId xmlns:a16="http://schemas.microsoft.com/office/drawing/2014/main" id="{0DDB1B13-500F-4379-B688-CADE7A0A7D10}"/>
              </a:ext>
            </a:extLst>
          </p:cNvPr>
          <p:cNvSpPr txBox="1"/>
          <p:nvPr userDrawn="1"/>
        </p:nvSpPr>
        <p:spPr>
          <a:xfrm>
            <a:off x="6060511" y="1941452"/>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Image size</a:t>
            </a:r>
          </a:p>
          <a:p>
            <a:pPr algn="r"/>
            <a:r>
              <a:rPr lang="en-US" sz="1100" b="1" dirty="0">
                <a:latin typeface="Century Gothic" panose="020B0502020202020204" pitchFamily="34" charset="0"/>
              </a:rPr>
              <a:t>2.29 x 3.87</a:t>
            </a:r>
          </a:p>
        </p:txBody>
      </p:sp>
      <p:sp>
        <p:nvSpPr>
          <p:cNvPr id="49" name="TextBox 48">
            <a:extLst>
              <a:ext uri="{FF2B5EF4-FFF2-40B4-BE49-F238E27FC236}">
                <a16:creationId xmlns:a16="http://schemas.microsoft.com/office/drawing/2014/main" id="{27CA42E5-AF08-42F2-8F1C-9291AFF0CB29}"/>
              </a:ext>
            </a:extLst>
          </p:cNvPr>
          <p:cNvSpPr txBox="1"/>
          <p:nvPr userDrawn="1"/>
        </p:nvSpPr>
        <p:spPr>
          <a:xfrm>
            <a:off x="6029147" y="6538843"/>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2.97 x 3.87</a:t>
            </a:r>
          </a:p>
        </p:txBody>
      </p:sp>
      <p:sp>
        <p:nvSpPr>
          <p:cNvPr id="50" name="TextBox 49">
            <a:extLst>
              <a:ext uri="{FF2B5EF4-FFF2-40B4-BE49-F238E27FC236}">
                <a16:creationId xmlns:a16="http://schemas.microsoft.com/office/drawing/2014/main" id="{326DBA20-7726-4886-8719-8419E157D22C}"/>
              </a:ext>
            </a:extLst>
          </p:cNvPr>
          <p:cNvSpPr txBox="1"/>
          <p:nvPr userDrawn="1"/>
        </p:nvSpPr>
        <p:spPr>
          <a:xfrm>
            <a:off x="2261462" y="6538843"/>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5.53 x 3.45</a:t>
            </a:r>
          </a:p>
        </p:txBody>
      </p:sp>
      <p:sp>
        <p:nvSpPr>
          <p:cNvPr id="51" name="TextBox 50">
            <a:extLst>
              <a:ext uri="{FF2B5EF4-FFF2-40B4-BE49-F238E27FC236}">
                <a16:creationId xmlns:a16="http://schemas.microsoft.com/office/drawing/2014/main" id="{7006B3C4-B4C5-4177-AF83-2D5B1172B110}"/>
              </a:ext>
            </a:extLst>
          </p:cNvPr>
          <p:cNvSpPr txBox="1"/>
          <p:nvPr userDrawn="1"/>
        </p:nvSpPr>
        <p:spPr>
          <a:xfrm>
            <a:off x="3961890" y="4960070"/>
            <a:ext cx="3320440" cy="1277273"/>
          </a:xfrm>
          <a:prstGeom prst="rect">
            <a:avLst/>
          </a:prstGeom>
          <a:solidFill>
            <a:schemeClr val="bg1"/>
          </a:solidFill>
          <a:ln w="25400">
            <a:solidFill>
              <a:srgbClr val="FF0000"/>
            </a:solidFill>
          </a:ln>
        </p:spPr>
        <p:txBody>
          <a:bodyPr wrap="square" rtlCol="0">
            <a:spAutoFit/>
          </a:bodyPr>
          <a:lstStyle/>
          <a:p>
            <a:pPr algn="l"/>
            <a:r>
              <a:rPr lang="en-US" sz="1100" b="1" dirty="0">
                <a:latin typeface="Century Gothic" panose="020B0502020202020204" pitchFamily="34" charset="0"/>
              </a:rPr>
              <a:t>NOTE: </a:t>
            </a:r>
            <a:r>
              <a:rPr lang="en-US" sz="1100" b="0" dirty="0">
                <a:latin typeface="Century Gothic" panose="020B0502020202020204" pitchFamily="34" charset="0"/>
              </a:rPr>
              <a:t>Remove </a:t>
            </a:r>
            <a:r>
              <a:rPr lang="en-US" sz="1100" b="1" dirty="0">
                <a:latin typeface="Century Gothic" panose="020B0502020202020204" pitchFamily="34" charset="0"/>
              </a:rPr>
              <a:t>Text Box Outlines </a:t>
            </a:r>
            <a:r>
              <a:rPr lang="en-US" sz="1100" b="0" dirty="0">
                <a:latin typeface="Century Gothic" panose="020B0502020202020204" pitchFamily="34" charset="0"/>
              </a:rPr>
              <a:t>after you have added your content.</a:t>
            </a:r>
          </a:p>
          <a:p>
            <a:pPr algn="l"/>
            <a:endParaRPr lang="en-US" sz="1100" b="0" dirty="0">
              <a:latin typeface="Century Gothic" panose="020B0502020202020204" pitchFamily="34" charset="0"/>
            </a:endParaRPr>
          </a:p>
          <a:p>
            <a:pPr algn="l"/>
            <a:r>
              <a:rPr lang="en-US" sz="1100" b="0" dirty="0">
                <a:latin typeface="Century Gothic" panose="020B0502020202020204" pitchFamily="34" charset="0"/>
              </a:rPr>
              <a:t>To Remove the Text Box Outline:</a:t>
            </a:r>
          </a:p>
          <a:p>
            <a:pPr algn="l"/>
            <a:r>
              <a:rPr lang="en-US" sz="1100" b="0" dirty="0">
                <a:latin typeface="Century Gothic" panose="020B0502020202020204" pitchFamily="34" charset="0"/>
              </a:rPr>
              <a:t>Select the Text Box.</a:t>
            </a:r>
          </a:p>
          <a:p>
            <a:pPr algn="l"/>
            <a:r>
              <a:rPr lang="en-US" sz="1100" b="0" dirty="0">
                <a:latin typeface="Century Gothic" panose="020B0502020202020204" pitchFamily="34" charset="0"/>
              </a:rPr>
              <a:t>At the top in the Ribbon, Select </a:t>
            </a:r>
            <a:r>
              <a:rPr lang="en-US" sz="1100" b="1" dirty="0">
                <a:latin typeface="Century Gothic" panose="020B0502020202020204" pitchFamily="34" charset="0"/>
              </a:rPr>
              <a:t>Shape Format </a:t>
            </a:r>
            <a:r>
              <a:rPr lang="en-US" sz="1100" b="0" dirty="0">
                <a:latin typeface="Century Gothic" panose="020B0502020202020204" pitchFamily="34" charset="0"/>
              </a:rPr>
              <a:t>– </a:t>
            </a:r>
            <a:r>
              <a:rPr lang="en-US" sz="1100" b="1" dirty="0">
                <a:latin typeface="Century Gothic" panose="020B0502020202020204" pitchFamily="34" charset="0"/>
              </a:rPr>
              <a:t>Shape Outline </a:t>
            </a:r>
            <a:r>
              <a:rPr lang="en-US" sz="1100" b="0" dirty="0">
                <a:latin typeface="Century Gothic" panose="020B0502020202020204" pitchFamily="34" charset="0"/>
              </a:rPr>
              <a:t>– </a:t>
            </a:r>
            <a:r>
              <a:rPr lang="en-US" sz="1100" b="1" dirty="0">
                <a:latin typeface="Century Gothic" panose="020B0502020202020204" pitchFamily="34" charset="0"/>
              </a:rPr>
              <a:t>No Outline</a:t>
            </a:r>
          </a:p>
        </p:txBody>
      </p:sp>
      <p:sp>
        <p:nvSpPr>
          <p:cNvPr id="52" name="TextBox 51">
            <a:extLst>
              <a:ext uri="{FF2B5EF4-FFF2-40B4-BE49-F238E27FC236}">
                <a16:creationId xmlns:a16="http://schemas.microsoft.com/office/drawing/2014/main" id="{CDDF2867-6CB9-48DD-A1B1-FE0C594073CB}"/>
              </a:ext>
            </a:extLst>
          </p:cNvPr>
          <p:cNvSpPr txBox="1"/>
          <p:nvPr userDrawn="1"/>
        </p:nvSpPr>
        <p:spPr>
          <a:xfrm>
            <a:off x="583840" y="3419014"/>
            <a:ext cx="2803158" cy="815608"/>
          </a:xfrm>
          <a:prstGeom prst="rect">
            <a:avLst/>
          </a:prstGeom>
          <a:solidFill>
            <a:schemeClr val="bg1"/>
          </a:solidFill>
          <a:ln w="25400">
            <a:solidFill>
              <a:srgbClr val="FF0000"/>
            </a:solidFill>
          </a:ln>
        </p:spPr>
        <p:txBody>
          <a:bodyPr wrap="square" rtlCol="0">
            <a:spAutoFit/>
          </a:bodyPr>
          <a:lstStyle/>
          <a:p>
            <a:r>
              <a:rPr lang="en-US" sz="1400" b="1" dirty="0"/>
              <a:t>Text Size for Short &amp; Full Title</a:t>
            </a:r>
          </a:p>
          <a:p>
            <a:r>
              <a:rPr lang="en-US" sz="1100" dirty="0"/>
              <a:t>Short Title: Century Gothic, 16 pt., BOLD </a:t>
            </a:r>
          </a:p>
          <a:p>
            <a:r>
              <a:rPr lang="en-US" sz="1100" dirty="0"/>
              <a:t>Full Title: Century Gothic, 16 pt.</a:t>
            </a:r>
          </a:p>
          <a:p>
            <a:r>
              <a:rPr lang="en-US" sz="1100" dirty="0"/>
              <a:t>Case: Capitalize Each Word</a:t>
            </a:r>
          </a:p>
        </p:txBody>
      </p:sp>
      <p:sp>
        <p:nvSpPr>
          <p:cNvPr id="53" name="TextBox 52">
            <a:extLst>
              <a:ext uri="{FF2B5EF4-FFF2-40B4-BE49-F238E27FC236}">
                <a16:creationId xmlns:a16="http://schemas.microsoft.com/office/drawing/2014/main" id="{B6F48D1E-E310-457D-9609-881F3EFE0B94}"/>
              </a:ext>
            </a:extLst>
          </p:cNvPr>
          <p:cNvSpPr txBox="1"/>
          <p:nvPr userDrawn="1"/>
        </p:nvSpPr>
        <p:spPr>
          <a:xfrm>
            <a:off x="581404" y="4372863"/>
            <a:ext cx="1535243" cy="430887"/>
          </a:xfrm>
          <a:prstGeom prst="rect">
            <a:avLst/>
          </a:prstGeom>
          <a:noFill/>
          <a:ln w="25400">
            <a:solidFill>
              <a:srgbClr val="FF0000"/>
            </a:solidFill>
          </a:ln>
        </p:spPr>
        <p:txBody>
          <a:bodyPr wrap="square" rtlCol="0">
            <a:spAutoFit/>
          </a:bodyPr>
          <a:lstStyle/>
          <a:p>
            <a:pPr algn="l"/>
            <a:r>
              <a:rPr lang="en-US" sz="1100" b="1" dirty="0">
                <a:latin typeface="Century Gothic" panose="020B0502020202020204" pitchFamily="34" charset="0"/>
              </a:rPr>
              <a:t>App Area Icon Size</a:t>
            </a:r>
          </a:p>
          <a:p>
            <a:pPr algn="l"/>
            <a:r>
              <a:rPr lang="en-US" sz="1100" b="1" dirty="0">
                <a:latin typeface="Century Gothic" panose="020B0502020202020204" pitchFamily="34" charset="0"/>
              </a:rPr>
              <a:t>.52 x .52</a:t>
            </a:r>
          </a:p>
        </p:txBody>
      </p:sp>
      <p:sp>
        <p:nvSpPr>
          <p:cNvPr id="54" name="TextBox 53">
            <a:extLst>
              <a:ext uri="{FF2B5EF4-FFF2-40B4-BE49-F238E27FC236}">
                <a16:creationId xmlns:a16="http://schemas.microsoft.com/office/drawing/2014/main" id="{5CDC8890-338F-40D6-982C-9D5384D7D258}"/>
              </a:ext>
            </a:extLst>
          </p:cNvPr>
          <p:cNvSpPr txBox="1"/>
          <p:nvPr userDrawn="1"/>
        </p:nvSpPr>
        <p:spPr>
          <a:xfrm>
            <a:off x="4386803" y="1298922"/>
            <a:ext cx="2355373" cy="461665"/>
          </a:xfrm>
          <a:prstGeom prst="rect">
            <a:avLst/>
          </a:prstGeom>
          <a:noFill/>
        </p:spPr>
        <p:txBody>
          <a:bodyPr wrap="square" rtlCol="0">
            <a:spAutoFit/>
          </a:bodyPr>
          <a:lstStyle/>
          <a:p>
            <a:r>
              <a:rPr lang="en-US" sz="2400" b="1" dirty="0">
                <a:solidFill>
                  <a:srgbClr val="FF0000"/>
                </a:solidFill>
              </a:rPr>
              <a:t>**EXAMPLE**</a:t>
            </a:r>
          </a:p>
        </p:txBody>
      </p:sp>
    </p:spTree>
    <p:extLst>
      <p:ext uri="{BB962C8B-B14F-4D97-AF65-F5344CB8AC3E}">
        <p14:creationId xmlns:p14="http://schemas.microsoft.com/office/powerpoint/2010/main" val="2366985735"/>
      </p:ext>
    </p:extLst>
  </p:cSld>
  <p:clrMapOvr>
    <a:masterClrMapping/>
  </p:clrMapOvr>
  <p:extLst>
    <p:ext uri="{DCECCB84-F9BA-43D5-87BE-67443E8EF086}">
      <p15:sldGuideLst xmlns:p15="http://schemas.microsoft.com/office/powerpoint/2012/main">
        <p15:guide id="1" orient="horz" pos="55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B">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96B3B7-67A1-4D52-8F49-074BE76D97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5799" y="394133"/>
            <a:ext cx="949902" cy="809129"/>
          </a:xfrm>
          <a:prstGeom prst="rect">
            <a:avLst/>
          </a:prstGeom>
        </p:spPr>
      </p:pic>
      <p:sp>
        <p:nvSpPr>
          <p:cNvPr id="10" name="TextBox 9">
            <a:extLst>
              <a:ext uri="{FF2B5EF4-FFF2-40B4-BE49-F238E27FC236}">
                <a16:creationId xmlns:a16="http://schemas.microsoft.com/office/drawing/2014/main" id="{3ED7C7A8-46B2-4486-A5DB-394FA7ACB389}"/>
              </a:ext>
            </a:extLst>
          </p:cNvPr>
          <p:cNvSpPr txBox="1"/>
          <p:nvPr userDrawn="1"/>
        </p:nvSpPr>
        <p:spPr>
          <a:xfrm>
            <a:off x="425248" y="681565"/>
            <a:ext cx="3961555" cy="266105"/>
          </a:xfrm>
          <a:prstGeom prst="rect">
            <a:avLst/>
          </a:prstGeom>
          <a:noFill/>
        </p:spPr>
        <p:txBody>
          <a:bodyPr wrap="square" rtlCol="0">
            <a:noAutofit/>
          </a:bodyPr>
          <a:lstStyle/>
          <a:p>
            <a:pPr algn="l"/>
            <a:r>
              <a:rPr lang="en-US" sz="1200" b="1" dirty="0">
                <a:latin typeface="Arial" panose="020B0604020202020204" pitchFamily="34" charset="0"/>
                <a:cs typeface="Arial" panose="020B0604020202020204" pitchFamily="34" charset="0"/>
              </a:rPr>
              <a:t>National</a:t>
            </a:r>
            <a:r>
              <a:rPr lang="en-US" sz="1200" b="1" baseline="0" dirty="0">
                <a:latin typeface="Arial" panose="020B0604020202020204" pitchFamily="34" charset="0"/>
                <a:cs typeface="Arial" panose="020B0604020202020204" pitchFamily="34" charset="0"/>
              </a:rPr>
              <a:t> Aeronautics and Space Administration</a:t>
            </a:r>
            <a:endParaRPr lang="en-US" sz="1200" b="1" dirty="0">
              <a:latin typeface="Arial" panose="020B0604020202020204" pitchFamily="34" charset="0"/>
              <a:cs typeface="Arial" panose="020B0604020202020204" pitchFamily="34" charset="0"/>
            </a:endParaRPr>
          </a:p>
        </p:txBody>
      </p:sp>
      <p:pic>
        <p:nvPicPr>
          <p:cNvPr id="18" name="Picture 17" descr="Icon&#10;&#10;Description automatically generated">
            <a:extLst>
              <a:ext uri="{FF2B5EF4-FFF2-40B4-BE49-F238E27FC236}">
                <a16:creationId xmlns:a16="http://schemas.microsoft.com/office/drawing/2014/main" id="{7EDAE004-BE08-49BE-9526-6304A4AEB4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269" y="1191048"/>
            <a:ext cx="3393986" cy="528171"/>
          </a:xfrm>
          <a:prstGeom prst="rect">
            <a:avLst/>
          </a:prstGeom>
        </p:spPr>
      </p:pic>
      <p:sp>
        <p:nvSpPr>
          <p:cNvPr id="19" name="Rectangle 18">
            <a:extLst>
              <a:ext uri="{FF2B5EF4-FFF2-40B4-BE49-F238E27FC236}">
                <a16:creationId xmlns:a16="http://schemas.microsoft.com/office/drawing/2014/main" id="{41B73DB1-BA2E-4994-A6FC-5F5BDE05503F}"/>
              </a:ext>
            </a:extLst>
          </p:cNvPr>
          <p:cNvSpPr/>
          <p:nvPr userDrawn="1"/>
        </p:nvSpPr>
        <p:spPr>
          <a:xfrm>
            <a:off x="0" y="7213600"/>
            <a:ext cx="7772400" cy="2844800"/>
          </a:xfrm>
          <a:prstGeom prst="rect">
            <a:avLst/>
          </a:prstGeom>
          <a:solidFill>
            <a:srgbClr val="3550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AACBF1D-7FC4-4F62-AD89-60C247A1C299}"/>
              </a:ext>
            </a:extLst>
          </p:cNvPr>
          <p:cNvGrpSpPr/>
          <p:nvPr userDrawn="1"/>
        </p:nvGrpSpPr>
        <p:grpSpPr>
          <a:xfrm>
            <a:off x="6554477" y="8655498"/>
            <a:ext cx="762846" cy="762846"/>
            <a:chOff x="6785303" y="9111547"/>
            <a:chExt cx="640971" cy="640971"/>
          </a:xfrm>
        </p:grpSpPr>
        <p:sp>
          <p:nvSpPr>
            <p:cNvPr id="21" name="Oval 20">
              <a:extLst>
                <a:ext uri="{FF2B5EF4-FFF2-40B4-BE49-F238E27FC236}">
                  <a16:creationId xmlns:a16="http://schemas.microsoft.com/office/drawing/2014/main" id="{1E645021-A98D-4FAD-9BAE-601FEC569E2E}"/>
                </a:ext>
              </a:extLst>
            </p:cNvPr>
            <p:cNvSpPr/>
            <p:nvPr userDrawn="1"/>
          </p:nvSpPr>
          <p:spPr>
            <a:xfrm>
              <a:off x="6785303" y="9111547"/>
              <a:ext cx="640971" cy="6409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8A593656-3B63-4B45-A241-F6829659763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814704" y="9137583"/>
              <a:ext cx="582168" cy="588899"/>
            </a:xfrm>
            <a:prstGeom prst="rect">
              <a:avLst/>
            </a:prstGeom>
          </p:spPr>
        </p:pic>
      </p:grpSp>
      <p:sp>
        <p:nvSpPr>
          <p:cNvPr id="26" name="TextBox 25">
            <a:extLst>
              <a:ext uri="{FF2B5EF4-FFF2-40B4-BE49-F238E27FC236}">
                <a16:creationId xmlns:a16="http://schemas.microsoft.com/office/drawing/2014/main" id="{6890B091-C4DA-46F4-B72A-922765B90ADD}"/>
              </a:ext>
            </a:extLst>
          </p:cNvPr>
          <p:cNvSpPr txBox="1"/>
          <p:nvPr userDrawn="1"/>
        </p:nvSpPr>
        <p:spPr>
          <a:xfrm>
            <a:off x="476566" y="9451083"/>
            <a:ext cx="1054034" cy="215444"/>
          </a:xfrm>
          <a:prstGeom prst="rect">
            <a:avLst/>
          </a:prstGeom>
          <a:noFill/>
        </p:spPr>
        <p:txBody>
          <a:bodyPr wrap="square">
            <a:spAutoFit/>
          </a:bodyPr>
          <a:lstStyle/>
          <a:p>
            <a:pPr marR="0" algn="l" rtl="0"/>
            <a:r>
              <a:rPr lang="en-US" sz="800" b="1" i="0" u="none" strike="noStrike" baseline="0" dirty="0">
                <a:solidFill>
                  <a:schemeClr val="bg1"/>
                </a:solidFill>
                <a:latin typeface="HelveticaNeueLT Std" panose="020B0804020202020204" pitchFamily="34" charset="0"/>
              </a:rPr>
              <a:t>www.nasa.gov</a:t>
            </a:r>
          </a:p>
        </p:txBody>
      </p:sp>
      <p:sp>
        <p:nvSpPr>
          <p:cNvPr id="27" name="TextBox 26">
            <a:extLst>
              <a:ext uri="{FF2B5EF4-FFF2-40B4-BE49-F238E27FC236}">
                <a16:creationId xmlns:a16="http://schemas.microsoft.com/office/drawing/2014/main" id="{9B5A9B0F-202F-4522-AEF1-E52B0BB16D5E}"/>
              </a:ext>
            </a:extLst>
          </p:cNvPr>
          <p:cNvSpPr txBox="1"/>
          <p:nvPr userDrawn="1"/>
        </p:nvSpPr>
        <p:spPr>
          <a:xfrm>
            <a:off x="476566" y="9608492"/>
            <a:ext cx="1065795" cy="184666"/>
          </a:xfrm>
          <a:prstGeom prst="rect">
            <a:avLst/>
          </a:prstGeom>
          <a:noFill/>
        </p:spPr>
        <p:txBody>
          <a:bodyPr wrap="square">
            <a:spAutoFit/>
          </a:bodyPr>
          <a:lstStyle/>
          <a:p>
            <a:pPr marR="0" algn="l" rtl="0"/>
            <a:r>
              <a:rPr lang="en-US" sz="600" b="0" i="0" u="none" strike="noStrike" baseline="0" dirty="0">
                <a:solidFill>
                  <a:schemeClr val="bg1"/>
                </a:solidFill>
                <a:latin typeface="Helvetica" pitchFamily="2" charset="0"/>
              </a:rPr>
              <a:t>NP-0000-00-000-LaRC</a:t>
            </a:r>
          </a:p>
        </p:txBody>
      </p:sp>
      <p:sp>
        <p:nvSpPr>
          <p:cNvPr id="29" name="TextBox 28">
            <a:extLst>
              <a:ext uri="{FF2B5EF4-FFF2-40B4-BE49-F238E27FC236}">
                <a16:creationId xmlns:a16="http://schemas.microsoft.com/office/drawing/2014/main" id="{E69E30CA-F760-4550-83A7-CB7195606D4A}"/>
              </a:ext>
            </a:extLst>
          </p:cNvPr>
          <p:cNvSpPr txBox="1"/>
          <p:nvPr userDrawn="1"/>
        </p:nvSpPr>
        <p:spPr>
          <a:xfrm>
            <a:off x="467778" y="7418826"/>
            <a:ext cx="3164422" cy="2051425"/>
          </a:xfrm>
          <a:prstGeom prst="rect">
            <a:avLst/>
          </a:prstGeom>
          <a:noFill/>
          <a:ln>
            <a:noFill/>
          </a:ln>
        </p:spPr>
        <p:txBody>
          <a:bodyPr wrap="square" rtlCol="0">
            <a:noAutofit/>
          </a:bodyPr>
          <a:lstStyle/>
          <a:p>
            <a:r>
              <a:rPr lang="en-US" sz="1400" dirty="0">
                <a:solidFill>
                  <a:schemeClr val="bg1"/>
                </a:solidFill>
                <a:latin typeface="Garamond" panose="02020404030301010803" pitchFamily="18" charset="0"/>
              </a:rPr>
              <a:t>Part of NASA’s Applied Sciences Program, DEVELOP conducts feasibility studies that bridge the gap between Earth science information and society. DEVELOP works with communities and organizations to address environmental and policy concerns through 10-week projects that help both participants and partners learn more about using geospatial information. </a:t>
            </a:r>
          </a:p>
        </p:txBody>
      </p:sp>
      <p:sp>
        <p:nvSpPr>
          <p:cNvPr id="31" name="TextBox 30">
            <a:extLst>
              <a:ext uri="{FF2B5EF4-FFF2-40B4-BE49-F238E27FC236}">
                <a16:creationId xmlns:a16="http://schemas.microsoft.com/office/drawing/2014/main" id="{E8C50592-AAE8-4496-99E4-134514E74FCB}"/>
              </a:ext>
            </a:extLst>
          </p:cNvPr>
          <p:cNvSpPr txBox="1"/>
          <p:nvPr userDrawn="1"/>
        </p:nvSpPr>
        <p:spPr>
          <a:xfrm>
            <a:off x="3989308" y="7418826"/>
            <a:ext cx="3516393" cy="1036048"/>
          </a:xfrm>
          <a:prstGeom prst="rect">
            <a:avLst/>
          </a:prstGeom>
          <a:noFill/>
          <a:ln>
            <a:noFill/>
          </a:ln>
        </p:spPr>
        <p:txBody>
          <a:bodyPr wrap="square" numCol="1" spcCol="182880" rtlCol="0">
            <a:noAutofit/>
          </a:bodyPr>
          <a:lstStyle/>
          <a:p>
            <a:pPr>
              <a:spcBef>
                <a:spcPts val="1200"/>
              </a:spcBef>
            </a:pPr>
            <a:r>
              <a:rPr lang="en-US" sz="1600" b="1" dirty="0">
                <a:solidFill>
                  <a:schemeClr val="bg1"/>
                </a:solidFill>
                <a:latin typeface="Century Gothic" panose="020B0502020202020204" pitchFamily="34" charset="0"/>
              </a:rPr>
              <a:t>Interested?</a:t>
            </a:r>
            <a:r>
              <a:rPr lang="en-US" sz="1600" b="1" dirty="0">
                <a:solidFill>
                  <a:schemeClr val="bg1"/>
                </a:solidFill>
                <a:latin typeface="Garamond" panose="02020404030301010803" pitchFamily="18" charset="0"/>
              </a:rPr>
              <a:t> </a:t>
            </a:r>
          </a:p>
          <a:p>
            <a:r>
              <a:rPr lang="en-US" sz="1100" dirty="0">
                <a:solidFill>
                  <a:schemeClr val="bg1"/>
                </a:solidFill>
                <a:latin typeface="Garamond" panose="02020404030301010803" pitchFamily="18" charset="0"/>
              </a:rPr>
              <a:t>Apply to participate at one of the DEVELOP locations. For more information on eligibility and a full list of locations, visit us online at </a:t>
            </a:r>
            <a:r>
              <a:rPr lang="en-US" sz="1100" b="1" dirty="0">
                <a:solidFill>
                  <a:schemeClr val="bg1"/>
                </a:solidFill>
                <a:latin typeface="Garamond" panose="02020404030301010803" pitchFamily="18" charset="0"/>
              </a:rPr>
              <a:t>https://appliedsciences.nasa.gov/nasadevelop/apply</a:t>
            </a:r>
            <a:r>
              <a:rPr lang="en-US" sz="1200" b="1" dirty="0">
                <a:solidFill>
                  <a:schemeClr val="bg1"/>
                </a:solidFill>
                <a:latin typeface="Garamond" panose="02020404030301010803" pitchFamily="18" charset="0"/>
              </a:rPr>
              <a:t>.</a:t>
            </a:r>
            <a:endParaRPr lang="en-US" sz="1400" dirty="0">
              <a:solidFill>
                <a:schemeClr val="bg1"/>
              </a:solidFill>
              <a:latin typeface="Garamond" panose="02020404030301010803" pitchFamily="18" charset="0"/>
            </a:endParaRPr>
          </a:p>
        </p:txBody>
      </p:sp>
      <p:sp>
        <p:nvSpPr>
          <p:cNvPr id="32" name="TextBox 31">
            <a:extLst>
              <a:ext uri="{FF2B5EF4-FFF2-40B4-BE49-F238E27FC236}">
                <a16:creationId xmlns:a16="http://schemas.microsoft.com/office/drawing/2014/main" id="{F4BD6BCC-3170-4D69-8038-78BB065A3925}"/>
              </a:ext>
            </a:extLst>
          </p:cNvPr>
          <p:cNvSpPr txBox="1"/>
          <p:nvPr userDrawn="1"/>
        </p:nvSpPr>
        <p:spPr>
          <a:xfrm>
            <a:off x="3989308" y="8604697"/>
            <a:ext cx="2449869" cy="8463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Have Questions?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Please contact us with any questions about the program at </a:t>
            </a:r>
            <a:r>
              <a:rPr kumimoji="0" lang="en-US" sz="11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NASA-DL-DEVELOP@mail.nasa.gov.</a:t>
            </a:r>
          </a:p>
        </p:txBody>
      </p:sp>
      <p:pic>
        <p:nvPicPr>
          <p:cNvPr id="34" name="Graphic 33" descr="Lightbulb with solid fill">
            <a:extLst>
              <a:ext uri="{FF2B5EF4-FFF2-40B4-BE49-F238E27FC236}">
                <a16:creationId xmlns:a16="http://schemas.microsoft.com/office/drawing/2014/main" id="{4C4E95C9-84F5-48FA-A729-E2627258DFBF}"/>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51830" y="7403584"/>
            <a:ext cx="304391" cy="304391"/>
          </a:xfrm>
          <a:prstGeom prst="rect">
            <a:avLst/>
          </a:prstGeom>
        </p:spPr>
      </p:pic>
      <p:sp>
        <p:nvSpPr>
          <p:cNvPr id="36" name="Rectangle 35">
            <a:extLst>
              <a:ext uri="{FF2B5EF4-FFF2-40B4-BE49-F238E27FC236}">
                <a16:creationId xmlns:a16="http://schemas.microsoft.com/office/drawing/2014/main" id="{FDB20A2A-B219-4E54-B2BC-01E0D99FE5E4}"/>
              </a:ext>
            </a:extLst>
          </p:cNvPr>
          <p:cNvSpPr/>
          <p:nvPr userDrawn="1"/>
        </p:nvSpPr>
        <p:spPr>
          <a:xfrm>
            <a:off x="488269" y="1920851"/>
            <a:ext cx="6892246" cy="2094425"/>
          </a:xfrm>
          <a:prstGeom prst="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dirty="0">
                <a:solidFill>
                  <a:schemeClr val="accent2">
                    <a:lumMod val="50000"/>
                  </a:schemeClr>
                </a:solidFill>
              </a:rPr>
              <a:t>Project Image</a:t>
            </a:r>
          </a:p>
        </p:txBody>
      </p:sp>
      <p:sp>
        <p:nvSpPr>
          <p:cNvPr id="38" name="TextBox 37">
            <a:extLst>
              <a:ext uri="{FF2B5EF4-FFF2-40B4-BE49-F238E27FC236}">
                <a16:creationId xmlns:a16="http://schemas.microsoft.com/office/drawing/2014/main" id="{0306935F-5A60-4025-8EC2-7388EFE81956}"/>
              </a:ext>
            </a:extLst>
          </p:cNvPr>
          <p:cNvSpPr txBox="1"/>
          <p:nvPr userDrawn="1"/>
        </p:nvSpPr>
        <p:spPr>
          <a:xfrm>
            <a:off x="476566" y="4191001"/>
            <a:ext cx="6903948" cy="2758296"/>
          </a:xfrm>
          <a:prstGeom prst="rect">
            <a:avLst/>
          </a:prstGeom>
          <a:noFill/>
          <a:ln>
            <a:solidFill>
              <a:schemeClr val="accent2">
                <a:lumMod val="75000"/>
              </a:schemeClr>
            </a:solidFill>
          </a:ln>
        </p:spPr>
        <p:txBody>
          <a:bodyPr wrap="square" rtlCol="0">
            <a:noAutofit/>
          </a:bodyPr>
          <a:lstStyle/>
          <a:p>
            <a:pPr marL="548640"/>
            <a:r>
              <a:rPr lang="en-US" sz="1600" b="1" dirty="0">
                <a:solidFill>
                  <a:srgbClr val="4DAFB4"/>
                </a:solidFill>
                <a:latin typeface="Century Gothic" panose="020B0502020202020204" pitchFamily="34" charset="0"/>
              </a:rPr>
              <a:t>Project Short Title</a:t>
            </a:r>
          </a:p>
          <a:p>
            <a:pPr marL="548640">
              <a:spcAft>
                <a:spcPts val="1200"/>
              </a:spcAft>
            </a:pPr>
            <a:r>
              <a:rPr lang="en-US" sz="1600" dirty="0">
                <a:solidFill>
                  <a:srgbClr val="4DAFB4"/>
                </a:solidFill>
                <a:latin typeface="Century Gothic" panose="020B0502020202020204" pitchFamily="34" charset="0"/>
              </a:rPr>
              <a:t>Project Full Title</a:t>
            </a:r>
            <a:endParaRPr lang="en-US" sz="1600" dirty="0">
              <a:solidFill>
                <a:srgbClr val="4DAFB4"/>
              </a:solidFill>
            </a:endParaRPr>
          </a:p>
          <a:p>
            <a:r>
              <a:rPr lang="en-US" sz="1400" dirty="0">
                <a:latin typeface="Garamond" panose="02020404030301010803" pitchFamily="18" charset="0"/>
              </a:rPr>
              <a:t>Brief summary of the project.</a:t>
            </a:r>
          </a:p>
          <a:p>
            <a:r>
              <a:rPr lang="en-US" sz="1400" dirty="0">
                <a:latin typeface="Garamond" panose="02020404030301010803" pitchFamily="18" charset="0"/>
              </a:rPr>
              <a:t>(Garamond, 14 pt.)</a:t>
            </a:r>
          </a:p>
        </p:txBody>
      </p:sp>
      <p:pic>
        <p:nvPicPr>
          <p:cNvPr id="41" name="Picture 40">
            <a:extLst>
              <a:ext uri="{FF2B5EF4-FFF2-40B4-BE49-F238E27FC236}">
                <a16:creationId xmlns:a16="http://schemas.microsoft.com/office/drawing/2014/main" id="{919588B5-9361-47F2-A637-EB4F2636F5C8}"/>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66195" y="4239272"/>
            <a:ext cx="475488" cy="475488"/>
          </a:xfrm>
          <a:prstGeom prst="rect">
            <a:avLst/>
          </a:prstGeom>
        </p:spPr>
      </p:pic>
      <p:sp>
        <p:nvSpPr>
          <p:cNvPr id="42" name="TextBox 41">
            <a:extLst>
              <a:ext uri="{FF2B5EF4-FFF2-40B4-BE49-F238E27FC236}">
                <a16:creationId xmlns:a16="http://schemas.microsoft.com/office/drawing/2014/main" id="{1409FA06-04BB-4585-85B5-2CA1986E16E8}"/>
              </a:ext>
            </a:extLst>
          </p:cNvPr>
          <p:cNvSpPr txBox="1"/>
          <p:nvPr userDrawn="1"/>
        </p:nvSpPr>
        <p:spPr>
          <a:xfrm>
            <a:off x="625325" y="2318926"/>
            <a:ext cx="3433020" cy="1569660"/>
          </a:xfrm>
          <a:prstGeom prst="rect">
            <a:avLst/>
          </a:prstGeom>
          <a:solidFill>
            <a:schemeClr val="bg1"/>
          </a:solidFill>
          <a:ln w="25400">
            <a:solidFill>
              <a:srgbClr val="FF0000"/>
            </a:solidFill>
          </a:ln>
        </p:spPr>
        <p:txBody>
          <a:bodyPr wrap="square" rtlCol="0">
            <a:sp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latin typeface="Century Gothic" panose="020B0502020202020204" pitchFamily="34" charset="0"/>
                <a:ea typeface="Times New Roman" panose="02020603050405020304" pitchFamily="18" charset="0"/>
              </a:rPr>
              <a:t>C</a:t>
            </a:r>
            <a:r>
              <a:rPr lang="en-US" sz="900" dirty="0">
                <a:solidFill>
                  <a:srgbClr val="000000"/>
                </a:solidFill>
                <a:effectLst/>
                <a:latin typeface="Century Gothic" panose="020B0502020202020204" pitchFamily="34" charset="0"/>
                <a:ea typeface="Times New Roman" panose="02020603050405020304" pitchFamily="18" charset="0"/>
              </a:rPr>
              <a:t>an be either Project Website Image or a clear, easy to understand graphic/map that encapsulates your project work.</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Select the placeholder image.</a:t>
            </a:r>
          </a:p>
          <a:p>
            <a:r>
              <a:rPr lang="en-US" sz="900" dirty="0">
                <a:solidFill>
                  <a:srgbClr val="000000"/>
                </a:solidFill>
                <a:latin typeface="Century Gothic" panose="020B0502020202020204" pitchFamily="34" charset="0"/>
              </a:rPr>
              <a:t>Right-Click and select </a:t>
            </a:r>
            <a:r>
              <a:rPr lang="en-US" sz="900" b="1" dirty="0">
                <a:solidFill>
                  <a:srgbClr val="000000"/>
                </a:solidFill>
                <a:latin typeface="Century Gothic" panose="020B0502020202020204" pitchFamily="34" charset="0"/>
              </a:rPr>
              <a:t>Format Picture</a:t>
            </a:r>
            <a:r>
              <a:rPr lang="en-US" sz="900" dirty="0">
                <a:solidFill>
                  <a:srgbClr val="000000"/>
                </a:solidFill>
                <a:latin typeface="Century Gothic" panose="020B0502020202020204" pitchFamily="34" charset="0"/>
              </a:rPr>
              <a:t>.</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Fill &amp; Line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Fill</a:t>
            </a:r>
            <a:r>
              <a:rPr lang="en-US" sz="900" dirty="0">
                <a:solidFill>
                  <a:srgbClr val="000000"/>
                </a:solidFill>
                <a:latin typeface="Century Gothic" panose="020B0502020202020204" pitchFamily="34" charset="0"/>
              </a:rPr>
              <a:t> – </a:t>
            </a:r>
            <a:r>
              <a:rPr lang="en-US" sz="900" b="1" dirty="0">
                <a:solidFill>
                  <a:srgbClr val="000000"/>
                </a:solidFill>
                <a:latin typeface="Century Gothic" panose="020B0502020202020204" pitchFamily="34" charset="0"/>
              </a:rPr>
              <a:t>Picture or Texture Fill</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a:p>
            <a:r>
              <a:rPr lang="en-US" sz="900" dirty="0">
                <a:solidFill>
                  <a:srgbClr val="000000"/>
                </a:solidFill>
                <a:latin typeface="Century Gothic" panose="020B0502020202020204" pitchFamily="34" charset="0"/>
              </a:rPr>
              <a:t>Select </a:t>
            </a:r>
            <a:r>
              <a:rPr lang="en-US" sz="900" b="1" dirty="0">
                <a:solidFill>
                  <a:srgbClr val="000000"/>
                </a:solidFill>
                <a:latin typeface="Century Gothic" panose="020B0502020202020204" pitchFamily="34" charset="0"/>
              </a:rPr>
              <a:t>Insert</a:t>
            </a:r>
            <a:r>
              <a:rPr lang="en-US" sz="900" dirty="0">
                <a:solidFill>
                  <a:srgbClr val="000000"/>
                </a:solidFill>
                <a:latin typeface="Century Gothic" panose="020B0502020202020204" pitchFamily="34" charset="0"/>
              </a:rPr>
              <a:t> below </a:t>
            </a:r>
            <a:r>
              <a:rPr lang="en-US" sz="900" b="1" dirty="0">
                <a:solidFill>
                  <a:srgbClr val="000000"/>
                </a:solidFill>
                <a:latin typeface="Century Gothic" panose="020B0502020202020204" pitchFamily="34" charset="0"/>
              </a:rPr>
              <a:t>Picture Source</a:t>
            </a:r>
            <a:r>
              <a:rPr lang="en-US" sz="900" dirty="0">
                <a:solidFill>
                  <a:srgbClr val="000000"/>
                </a:solidFill>
                <a:latin typeface="Century Gothic" panose="020B0502020202020204" pitchFamily="34" charset="0"/>
              </a:rPr>
              <a:t>.</a:t>
            </a:r>
          </a:p>
          <a:p>
            <a:r>
              <a:rPr lang="en-US" sz="900" dirty="0">
                <a:solidFill>
                  <a:srgbClr val="000000"/>
                </a:solidFill>
                <a:latin typeface="Century Gothic" panose="020B0502020202020204" pitchFamily="34" charset="0"/>
              </a:rPr>
              <a:t>Select </a:t>
            </a:r>
            <a:r>
              <a:rPr lang="en-US" sz="900" b="1" dirty="0">
                <a:solidFill>
                  <a:srgbClr val="000000"/>
                </a:solidFill>
                <a:latin typeface="Century Gothic" panose="020B0502020202020204" pitchFamily="34" charset="0"/>
              </a:rPr>
              <a:t>From File</a:t>
            </a:r>
            <a:r>
              <a:rPr lang="en-US" sz="900" dirty="0">
                <a:solidFill>
                  <a:srgbClr val="000000"/>
                </a:solidFill>
                <a:latin typeface="Century Gothic" panose="020B0502020202020204" pitchFamily="34" charset="0"/>
              </a:rPr>
              <a:t> and choose the image you’d like to use.</a:t>
            </a:r>
            <a:endParaRPr lang="en-US" sz="900" b="1" dirty="0">
              <a:latin typeface="Century Gothic" panose="020B0502020202020204" pitchFamily="34" charset="0"/>
            </a:endParaRPr>
          </a:p>
        </p:txBody>
      </p:sp>
      <p:sp>
        <p:nvSpPr>
          <p:cNvPr id="43" name="TextBox 42">
            <a:extLst>
              <a:ext uri="{FF2B5EF4-FFF2-40B4-BE49-F238E27FC236}">
                <a16:creationId xmlns:a16="http://schemas.microsoft.com/office/drawing/2014/main" id="{6661C9ED-E29F-48DA-9D41-C3A2BAB6CF94}"/>
              </a:ext>
            </a:extLst>
          </p:cNvPr>
          <p:cNvSpPr txBox="1"/>
          <p:nvPr userDrawn="1"/>
        </p:nvSpPr>
        <p:spPr>
          <a:xfrm>
            <a:off x="5941891" y="3577492"/>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Image size</a:t>
            </a:r>
          </a:p>
          <a:p>
            <a:pPr algn="r"/>
            <a:r>
              <a:rPr lang="en-US" sz="1100" b="1" dirty="0">
                <a:latin typeface="Century Gothic" panose="020B0502020202020204" pitchFamily="34" charset="0"/>
              </a:rPr>
              <a:t>2.29 x 7.54</a:t>
            </a:r>
          </a:p>
        </p:txBody>
      </p:sp>
      <p:sp>
        <p:nvSpPr>
          <p:cNvPr id="44" name="TextBox 43">
            <a:extLst>
              <a:ext uri="{FF2B5EF4-FFF2-40B4-BE49-F238E27FC236}">
                <a16:creationId xmlns:a16="http://schemas.microsoft.com/office/drawing/2014/main" id="{A156A19B-5EBB-4DBD-95FA-04EE1AC43254}"/>
              </a:ext>
            </a:extLst>
          </p:cNvPr>
          <p:cNvSpPr txBox="1"/>
          <p:nvPr userDrawn="1"/>
        </p:nvSpPr>
        <p:spPr>
          <a:xfrm>
            <a:off x="5991047" y="6500743"/>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3.02 x 7.55</a:t>
            </a:r>
          </a:p>
        </p:txBody>
      </p:sp>
      <p:sp>
        <p:nvSpPr>
          <p:cNvPr id="45" name="TextBox 44">
            <a:extLst>
              <a:ext uri="{FF2B5EF4-FFF2-40B4-BE49-F238E27FC236}">
                <a16:creationId xmlns:a16="http://schemas.microsoft.com/office/drawing/2014/main" id="{03458A87-5FC9-4785-B68E-708A0B2219E1}"/>
              </a:ext>
            </a:extLst>
          </p:cNvPr>
          <p:cNvSpPr txBox="1"/>
          <p:nvPr userDrawn="1"/>
        </p:nvSpPr>
        <p:spPr>
          <a:xfrm>
            <a:off x="568631" y="5458644"/>
            <a:ext cx="2803158" cy="815608"/>
          </a:xfrm>
          <a:prstGeom prst="rect">
            <a:avLst/>
          </a:prstGeom>
          <a:solidFill>
            <a:schemeClr val="bg1"/>
          </a:solidFill>
          <a:ln w="25400">
            <a:solidFill>
              <a:srgbClr val="FF0000"/>
            </a:solidFill>
          </a:ln>
        </p:spPr>
        <p:txBody>
          <a:bodyPr wrap="square" rtlCol="0">
            <a:spAutoFit/>
          </a:bodyPr>
          <a:lstStyle/>
          <a:p>
            <a:r>
              <a:rPr lang="en-US" sz="1400" b="1" dirty="0"/>
              <a:t>Text Size for Short &amp; Full Title</a:t>
            </a:r>
          </a:p>
          <a:p>
            <a:r>
              <a:rPr lang="en-US" sz="1100" dirty="0"/>
              <a:t>Short Title: Century Gothic, 16 pt., BOLD </a:t>
            </a:r>
          </a:p>
          <a:p>
            <a:r>
              <a:rPr lang="en-US" sz="1100" dirty="0"/>
              <a:t>Full Title: Century Gothic, 16 pt.</a:t>
            </a:r>
          </a:p>
          <a:p>
            <a:r>
              <a:rPr lang="en-US" sz="1100" dirty="0"/>
              <a:t>Case: Capitalize Each Word</a:t>
            </a:r>
          </a:p>
        </p:txBody>
      </p:sp>
      <p:sp>
        <p:nvSpPr>
          <p:cNvPr id="46" name="TextBox 45">
            <a:extLst>
              <a:ext uri="{FF2B5EF4-FFF2-40B4-BE49-F238E27FC236}">
                <a16:creationId xmlns:a16="http://schemas.microsoft.com/office/drawing/2014/main" id="{D8C66D0B-3E0A-4197-8F9E-3229F77401DD}"/>
              </a:ext>
            </a:extLst>
          </p:cNvPr>
          <p:cNvSpPr txBox="1"/>
          <p:nvPr userDrawn="1"/>
        </p:nvSpPr>
        <p:spPr>
          <a:xfrm>
            <a:off x="566195" y="6412493"/>
            <a:ext cx="1535243" cy="430887"/>
          </a:xfrm>
          <a:prstGeom prst="rect">
            <a:avLst/>
          </a:prstGeom>
          <a:noFill/>
          <a:ln w="25400">
            <a:solidFill>
              <a:srgbClr val="FF0000"/>
            </a:solidFill>
          </a:ln>
        </p:spPr>
        <p:txBody>
          <a:bodyPr wrap="square" rtlCol="0">
            <a:spAutoFit/>
          </a:bodyPr>
          <a:lstStyle/>
          <a:p>
            <a:pPr algn="l"/>
            <a:r>
              <a:rPr lang="en-US" sz="1100" b="1" dirty="0">
                <a:latin typeface="Century Gothic" panose="020B0502020202020204" pitchFamily="34" charset="0"/>
              </a:rPr>
              <a:t>App Area Icon Size</a:t>
            </a:r>
          </a:p>
          <a:p>
            <a:pPr algn="l"/>
            <a:r>
              <a:rPr lang="en-US" sz="1100" b="1" dirty="0">
                <a:latin typeface="Century Gothic" panose="020B0502020202020204" pitchFamily="34" charset="0"/>
              </a:rPr>
              <a:t>.52 x .52</a:t>
            </a:r>
          </a:p>
        </p:txBody>
      </p:sp>
      <p:sp>
        <p:nvSpPr>
          <p:cNvPr id="47" name="TextBox 46">
            <a:extLst>
              <a:ext uri="{FF2B5EF4-FFF2-40B4-BE49-F238E27FC236}">
                <a16:creationId xmlns:a16="http://schemas.microsoft.com/office/drawing/2014/main" id="{266BCE5F-1CDC-4080-89B2-1D669A01AE87}"/>
              </a:ext>
            </a:extLst>
          </p:cNvPr>
          <p:cNvSpPr txBox="1"/>
          <p:nvPr userDrawn="1"/>
        </p:nvSpPr>
        <p:spPr>
          <a:xfrm>
            <a:off x="3989308" y="4286661"/>
            <a:ext cx="3320440" cy="1277273"/>
          </a:xfrm>
          <a:prstGeom prst="rect">
            <a:avLst/>
          </a:prstGeom>
          <a:solidFill>
            <a:schemeClr val="bg1"/>
          </a:solidFill>
          <a:ln w="25400">
            <a:solidFill>
              <a:srgbClr val="FF0000"/>
            </a:solidFill>
          </a:ln>
        </p:spPr>
        <p:txBody>
          <a:bodyPr wrap="square" rtlCol="0">
            <a:spAutoFit/>
          </a:bodyPr>
          <a:lstStyle/>
          <a:p>
            <a:pPr algn="l"/>
            <a:r>
              <a:rPr lang="en-US" sz="1100" b="1" dirty="0">
                <a:latin typeface="Century Gothic" panose="020B0502020202020204" pitchFamily="34" charset="0"/>
              </a:rPr>
              <a:t>NOTE: </a:t>
            </a:r>
            <a:r>
              <a:rPr lang="en-US" sz="1100" b="0" dirty="0">
                <a:latin typeface="Century Gothic" panose="020B0502020202020204" pitchFamily="34" charset="0"/>
              </a:rPr>
              <a:t>Remove </a:t>
            </a:r>
            <a:r>
              <a:rPr lang="en-US" sz="1100" b="1" dirty="0">
                <a:latin typeface="Century Gothic" panose="020B0502020202020204" pitchFamily="34" charset="0"/>
              </a:rPr>
              <a:t>Text Box Outlines </a:t>
            </a:r>
            <a:r>
              <a:rPr lang="en-US" sz="1100" b="0" dirty="0">
                <a:latin typeface="Century Gothic" panose="020B0502020202020204" pitchFamily="34" charset="0"/>
              </a:rPr>
              <a:t>after you have added your content.</a:t>
            </a:r>
          </a:p>
          <a:p>
            <a:pPr algn="l"/>
            <a:endParaRPr lang="en-US" sz="1100" b="0" dirty="0">
              <a:latin typeface="Century Gothic" panose="020B0502020202020204" pitchFamily="34" charset="0"/>
            </a:endParaRPr>
          </a:p>
          <a:p>
            <a:pPr algn="l"/>
            <a:r>
              <a:rPr lang="en-US" sz="1100" b="0" dirty="0">
                <a:latin typeface="Century Gothic" panose="020B0502020202020204" pitchFamily="34" charset="0"/>
              </a:rPr>
              <a:t>To Remove the Text Box Outline:</a:t>
            </a:r>
          </a:p>
          <a:p>
            <a:pPr algn="l"/>
            <a:r>
              <a:rPr lang="en-US" sz="1100" b="0" dirty="0">
                <a:latin typeface="Century Gothic" panose="020B0502020202020204" pitchFamily="34" charset="0"/>
              </a:rPr>
              <a:t>Select the Text Box.</a:t>
            </a:r>
          </a:p>
          <a:p>
            <a:pPr algn="l"/>
            <a:r>
              <a:rPr lang="en-US" sz="1100" b="0" dirty="0">
                <a:latin typeface="Century Gothic" panose="020B0502020202020204" pitchFamily="34" charset="0"/>
              </a:rPr>
              <a:t>At the top in the Ribbon, Select </a:t>
            </a:r>
            <a:r>
              <a:rPr lang="en-US" sz="1100" b="1" dirty="0">
                <a:latin typeface="Century Gothic" panose="020B0502020202020204" pitchFamily="34" charset="0"/>
              </a:rPr>
              <a:t>Shape Format </a:t>
            </a:r>
            <a:r>
              <a:rPr lang="en-US" sz="1100" b="0" dirty="0">
                <a:latin typeface="Century Gothic" panose="020B0502020202020204" pitchFamily="34" charset="0"/>
              </a:rPr>
              <a:t>– </a:t>
            </a:r>
            <a:r>
              <a:rPr lang="en-US" sz="1100" b="1" dirty="0">
                <a:latin typeface="Century Gothic" panose="020B0502020202020204" pitchFamily="34" charset="0"/>
              </a:rPr>
              <a:t>Shape Outline </a:t>
            </a:r>
            <a:r>
              <a:rPr lang="en-US" sz="1100" b="0" dirty="0">
                <a:latin typeface="Century Gothic" panose="020B0502020202020204" pitchFamily="34" charset="0"/>
              </a:rPr>
              <a:t>– </a:t>
            </a:r>
            <a:r>
              <a:rPr lang="en-US" sz="1100" b="1" dirty="0">
                <a:latin typeface="Century Gothic" panose="020B0502020202020204" pitchFamily="34" charset="0"/>
              </a:rPr>
              <a:t>No Outline</a:t>
            </a:r>
          </a:p>
        </p:txBody>
      </p:sp>
      <p:sp>
        <p:nvSpPr>
          <p:cNvPr id="3" name="TextBox 2">
            <a:extLst>
              <a:ext uri="{FF2B5EF4-FFF2-40B4-BE49-F238E27FC236}">
                <a16:creationId xmlns:a16="http://schemas.microsoft.com/office/drawing/2014/main" id="{06349C8C-404D-43CA-A40C-A9926D4157A3}"/>
              </a:ext>
            </a:extLst>
          </p:cNvPr>
          <p:cNvSpPr txBox="1"/>
          <p:nvPr userDrawn="1"/>
        </p:nvSpPr>
        <p:spPr>
          <a:xfrm>
            <a:off x="4386803" y="1298922"/>
            <a:ext cx="2355373" cy="461665"/>
          </a:xfrm>
          <a:prstGeom prst="rect">
            <a:avLst/>
          </a:prstGeom>
          <a:noFill/>
        </p:spPr>
        <p:txBody>
          <a:bodyPr wrap="square" rtlCol="0">
            <a:spAutoFit/>
          </a:bodyPr>
          <a:lstStyle/>
          <a:p>
            <a:r>
              <a:rPr lang="en-US" sz="2400" b="1" dirty="0">
                <a:solidFill>
                  <a:srgbClr val="FF0000"/>
                </a:solidFill>
              </a:rPr>
              <a:t>**EXAMPLE**</a:t>
            </a:r>
          </a:p>
        </p:txBody>
      </p:sp>
    </p:spTree>
    <p:extLst>
      <p:ext uri="{BB962C8B-B14F-4D97-AF65-F5344CB8AC3E}">
        <p14:creationId xmlns:p14="http://schemas.microsoft.com/office/powerpoint/2010/main" val="3294021712"/>
      </p:ext>
    </p:extLst>
  </p:cSld>
  <p:clrMapOvr>
    <a:masterClrMapping/>
  </p:clrMapOvr>
  <p:extLst>
    <p:ext uri="{DCECCB84-F9BA-43D5-87BE-67443E8EF086}">
      <p15:sldGuideLst xmlns:p15="http://schemas.microsoft.com/office/powerpoint/2012/main">
        <p15:guide id="1" orient="horz" pos="55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gi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9A4F3B-7559-421F-B6E1-C84AC9A26508}"/>
              </a:ext>
            </a:extLst>
          </p:cNvPr>
          <p:cNvSpPr/>
          <p:nvPr userDrawn="1"/>
        </p:nvSpPr>
        <p:spPr>
          <a:xfrm rot="5400000">
            <a:off x="-914400" y="1371601"/>
            <a:ext cx="9601200" cy="7315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4F1ED58-C2A2-4D1E-980A-54E4A2D10055}"/>
              </a:ext>
            </a:extLst>
          </p:cNvPr>
          <p:cNvSpPr txBox="1"/>
          <p:nvPr userDrawn="1"/>
        </p:nvSpPr>
        <p:spPr>
          <a:xfrm>
            <a:off x="169679" y="-23689"/>
            <a:ext cx="1183636" cy="276999"/>
          </a:xfrm>
          <a:prstGeom prst="rect">
            <a:avLst/>
          </a:prstGeom>
          <a:noFill/>
        </p:spPr>
        <p:txBody>
          <a:bodyPr wrap="square" rtlCol="0">
            <a:spAutoFit/>
          </a:bodyPr>
          <a:lstStyle/>
          <a:p>
            <a:r>
              <a:rPr lang="en-US" sz="1200" dirty="0">
                <a:solidFill>
                  <a:srgbClr val="C00000"/>
                </a:solidFill>
              </a:rPr>
              <a:t>.25 margins</a:t>
            </a:r>
          </a:p>
        </p:txBody>
      </p:sp>
    </p:spTree>
    <p:extLst>
      <p:ext uri="{BB962C8B-B14F-4D97-AF65-F5344CB8AC3E}">
        <p14:creationId xmlns:p14="http://schemas.microsoft.com/office/powerpoint/2010/main" val="2027067891"/>
      </p:ext>
    </p:extLst>
  </p:cSld>
  <p:clrMapOvr>
    <a:masterClrMapping/>
  </p:clrMapOvr>
  <p:extLst>
    <p:ext uri="{DCECCB84-F9BA-43D5-87BE-67443E8EF086}">
      <p15:sldGuideLst xmlns:p15="http://schemas.microsoft.com/office/powerpoint/2012/main">
        <p15:guide id="1" orient="horz" pos="552"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1C6633C-38CA-44EE-8E20-59871427EDB3}" type="datetimeFigureOut">
              <a:rPr lang="en-US" smtClean="0"/>
              <a:t>10/19/2022</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ABC3D9D1-37CE-4E85-AEDB-900F98FF5ECB}" type="slidenum">
              <a:rPr lang="en-US" smtClean="0"/>
              <a:t>‹#›</a:t>
            </a:fld>
            <a:endParaRPr lang="en-US"/>
          </a:p>
        </p:txBody>
      </p:sp>
    </p:spTree>
    <p:extLst>
      <p:ext uri="{BB962C8B-B14F-4D97-AF65-F5344CB8AC3E}">
        <p14:creationId xmlns:p14="http://schemas.microsoft.com/office/powerpoint/2010/main" val="242905718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7" r:id="rId3"/>
    <p:sldLayoutId id="2147483666" r:id="rId4"/>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1C6633C-38CA-44EE-8E20-59871427EDB3}" type="datetimeFigureOut">
              <a:rPr lang="en-US" smtClean="0"/>
              <a:t>10/19/2022</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ABC3D9D1-37CE-4E85-AEDB-900F98FF5ECB}" type="slidenum">
              <a:rPr lang="en-US" smtClean="0"/>
              <a:t>‹#›</a:t>
            </a:fld>
            <a:endParaRPr lang="en-US"/>
          </a:p>
        </p:txBody>
      </p:sp>
    </p:spTree>
    <p:extLst>
      <p:ext uri="{BB962C8B-B14F-4D97-AF65-F5344CB8AC3E}">
        <p14:creationId xmlns:p14="http://schemas.microsoft.com/office/powerpoint/2010/main" val="258704436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3C5B78-805C-4232-8625-0EF6025C2E3A}"/>
              </a:ext>
            </a:extLst>
          </p:cNvPr>
          <p:cNvSpPr/>
          <p:nvPr/>
        </p:nvSpPr>
        <p:spPr>
          <a:xfrm>
            <a:off x="488269" y="1920851"/>
            <a:ext cx="6892246" cy="2094425"/>
          </a:xfrm>
          <a:prstGeom prst="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50000"/>
                  </a:schemeClr>
                </a:solidFill>
              </a:rPr>
              <a:t>Project Image</a:t>
            </a:r>
          </a:p>
        </p:txBody>
      </p:sp>
      <p:sp>
        <p:nvSpPr>
          <p:cNvPr id="3" name="TextBox 2">
            <a:extLst>
              <a:ext uri="{FF2B5EF4-FFF2-40B4-BE49-F238E27FC236}">
                <a16:creationId xmlns:a16="http://schemas.microsoft.com/office/drawing/2014/main" id="{73F00BD2-7A40-48BF-A3D6-A7B3F857DC81}"/>
              </a:ext>
            </a:extLst>
          </p:cNvPr>
          <p:cNvSpPr txBox="1"/>
          <p:nvPr/>
        </p:nvSpPr>
        <p:spPr>
          <a:xfrm>
            <a:off x="476566" y="4191000"/>
            <a:ext cx="6903948" cy="2873297"/>
          </a:xfrm>
          <a:prstGeom prst="rect">
            <a:avLst/>
          </a:prstGeom>
          <a:noFill/>
          <a:ln>
            <a:noFill/>
          </a:ln>
        </p:spPr>
        <p:txBody>
          <a:bodyPr wrap="square" rtlCol="0">
            <a:noAutofit/>
          </a:bodyPr>
          <a:lstStyle/>
          <a:p>
            <a:pPr marL="548640"/>
            <a:r>
              <a:rPr lang="en-US" sz="1600" b="1" dirty="0">
                <a:solidFill>
                  <a:srgbClr val="4DAFB4"/>
                </a:solidFill>
                <a:latin typeface="Century Gothic" panose="020B0502020202020204" pitchFamily="34" charset="0"/>
              </a:rPr>
              <a:t>Puget Sound Water Resources</a:t>
            </a:r>
          </a:p>
          <a:p>
            <a:pPr marL="548640">
              <a:spcAft>
                <a:spcPts val="1200"/>
              </a:spcAft>
            </a:pPr>
            <a:r>
              <a:rPr lang="en-US" sz="1600" dirty="0">
                <a:solidFill>
                  <a:srgbClr val="4DAFB4"/>
                </a:solidFill>
                <a:latin typeface="Century Gothic" panose="020B0502020202020204" pitchFamily="34" charset="0"/>
              </a:rPr>
              <a:t>Using Earth Observations to Map Bull Kelp in the Puget Sound, Washington, to Support Conservation and Restoration</a:t>
            </a:r>
          </a:p>
          <a:p>
            <a:pPr marL="548640">
              <a:spcAft>
                <a:spcPts val="1200"/>
              </a:spcAft>
            </a:pPr>
            <a:r>
              <a:rPr lang="en-US" sz="1400" dirty="0">
                <a:latin typeface="Garamond" panose="02020404030301010803" pitchFamily="18" charset="0"/>
              </a:rPr>
              <a:t>Bull kelp</a:t>
            </a:r>
            <a:r>
              <a:rPr lang="en-US" sz="1400" i="1" dirty="0">
                <a:latin typeface="Garamond" panose="02020404030301010803" pitchFamily="18" charset="0"/>
              </a:rPr>
              <a:t>(</a:t>
            </a:r>
            <a:r>
              <a:rPr lang="en-US" sz="1400" i="1" dirty="0" err="1">
                <a:latin typeface="Garamond" panose="02020404030301010803" pitchFamily="18" charset="0"/>
              </a:rPr>
              <a:t>Nereocystis</a:t>
            </a:r>
            <a:r>
              <a:rPr lang="en-US" sz="1400" i="1" dirty="0">
                <a:latin typeface="Garamond" panose="02020404030301010803" pitchFamily="18" charset="0"/>
              </a:rPr>
              <a:t> </a:t>
            </a:r>
            <a:r>
              <a:rPr lang="en-US" sz="1400" i="1" dirty="0" err="1">
                <a:latin typeface="Garamond" panose="02020404030301010803" pitchFamily="18" charset="0"/>
              </a:rPr>
              <a:t>luetkeana</a:t>
            </a:r>
            <a:r>
              <a:rPr lang="en-US" sz="1400" i="1" dirty="0">
                <a:latin typeface="Garamond" panose="02020404030301010803" pitchFamily="18" charset="0"/>
              </a:rPr>
              <a:t>) </a:t>
            </a:r>
            <a:r>
              <a:rPr lang="en-US" sz="1400" dirty="0">
                <a:latin typeface="Garamond" panose="02020404030301010803" pitchFamily="18" charset="0"/>
              </a:rPr>
              <a:t>is an emblematic macroalgae that occurs throughout the coastal ecosystems of the Western US. Bull kelp can be found in many locations throughout Puget Sound and provides critical ecosystem services and marine wildlife habitat. It also holds important cultural significance to the Coast Salish peoples. NASA DEVELOP partnered with the Port of Seattle and the Washington Department of Natural Resources in order to explore the feasibility of utilizing Landsat 8 OLI and Sentinel-2 MSI for the detection and mapping of bull kelp extent within the Puget Sound region. This project will support current and future bull kelp monitoring as well as conservation and restoration. </a:t>
            </a:r>
          </a:p>
        </p:txBody>
      </p:sp>
      <p:pic>
        <p:nvPicPr>
          <p:cNvPr id="4" name="Picture 3">
            <a:extLst>
              <a:ext uri="{FF2B5EF4-FFF2-40B4-BE49-F238E27FC236}">
                <a16:creationId xmlns:a16="http://schemas.microsoft.com/office/drawing/2014/main" id="{069BA75B-6803-4E63-9E2F-6080D0946D2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6195" y="4239272"/>
            <a:ext cx="475488" cy="475488"/>
          </a:xfrm>
          <a:prstGeom prst="rect">
            <a:avLst/>
          </a:prstGeom>
        </p:spPr>
      </p:pic>
      <p:sp>
        <p:nvSpPr>
          <p:cNvPr id="5" name="Rectangle 4">
            <a:extLst>
              <a:ext uri="{FF2B5EF4-FFF2-40B4-BE49-F238E27FC236}">
                <a16:creationId xmlns:a16="http://schemas.microsoft.com/office/drawing/2014/main" id="{2FAB450D-C173-80DC-621E-ECF381265BC9}"/>
              </a:ext>
            </a:extLst>
          </p:cNvPr>
          <p:cNvSpPr>
            <a:spLocks/>
          </p:cNvSpPr>
          <p:nvPr/>
        </p:nvSpPr>
        <p:spPr>
          <a:xfrm>
            <a:off x="488269" y="1920851"/>
            <a:ext cx="6894576" cy="2093976"/>
          </a:xfrm>
          <a:prstGeom prst="rect">
            <a:avLst/>
          </a:prstGeom>
          <a:blipFill dpi="0" rotWithShape="1">
            <a:blip r:embed="rId3"/>
            <a:srcRect/>
            <a:stretch>
              <a:fillRect l="-1000" t="-23000" r="-1000" b="-4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extLst>
      <p:ext uri="{BB962C8B-B14F-4D97-AF65-F5344CB8AC3E}">
        <p14:creationId xmlns:p14="http://schemas.microsoft.com/office/powerpoint/2010/main" val="4016689553"/>
      </p:ext>
    </p:extLst>
  </p:cSld>
  <p:clrMapOvr>
    <a:masterClrMapping/>
  </p:clrMapOvr>
</p:sld>
</file>

<file path=ppt/theme/theme1.xml><?xml version="1.0" encoding="utf-8"?>
<a:theme xmlns:a="http://schemas.openxmlformats.org/drawingml/2006/main" name="Templates (Editabl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XAMPLE Templates (Locked/Not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073a747-2a63-47fa-bcd6-687cc07147fa">
      <Terms xmlns="http://schemas.microsoft.com/office/infopath/2007/PartnerControls"/>
    </lcf76f155ced4ddcb4097134ff3c332f>
    <TaxCatchAll xmlns="4f69fc1f-ab0a-4f32-880d-c7c344003cf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AE7BABBFA88940A6235F0F36A8AA06" ma:contentTypeVersion="14" ma:contentTypeDescription="Create a new document." ma:contentTypeScope="" ma:versionID="ccf15df0ae9d1c8bb1e9fb0ae97d34c0">
  <xsd:schema xmlns:xsd="http://www.w3.org/2001/XMLSchema" xmlns:xs="http://www.w3.org/2001/XMLSchema" xmlns:p="http://schemas.microsoft.com/office/2006/metadata/properties" xmlns:ns2="9073a747-2a63-47fa-bcd6-687cc07147fa" xmlns:ns3="4f69fc1f-ab0a-4f32-880d-c7c344003cf4" targetNamespace="http://schemas.microsoft.com/office/2006/metadata/properties" ma:root="true" ma:fieldsID="3d061cbcfcbe509ddc4746e2fc1b2f3a" ns2:_="" ns3:_="">
    <xsd:import namespace="9073a747-2a63-47fa-bcd6-687cc07147fa"/>
    <xsd:import namespace="4f69fc1f-ab0a-4f32-880d-c7c344003cf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73a747-2a63-47fa-bcd6-687cc07147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c12c5d1-1fdc-4b92-8d04-0f37a99e289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69fc1f-ab0a-4f32-880d-c7c344003cf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eabe4a5-364e-47b5-a0f8-babee7b34f89}" ma:internalName="TaxCatchAll" ma:showField="CatchAllData" ma:web="4f69fc1f-ab0a-4f32-880d-c7c344003c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C05601-B338-4882-9541-938DD86EFFB4}">
  <ds:schemaRefs>
    <ds:schemaRef ds:uri="http://schemas.microsoft.com/sharepoint/v3/contenttype/forms"/>
  </ds:schemaRefs>
</ds:datastoreItem>
</file>

<file path=customXml/itemProps2.xml><?xml version="1.0" encoding="utf-8"?>
<ds:datastoreItem xmlns:ds="http://schemas.openxmlformats.org/officeDocument/2006/customXml" ds:itemID="{A10A37FD-9918-44A9-9D2E-E6DB2A8106F4}">
  <ds:schemaRefs>
    <ds:schemaRef ds:uri="http://schemas.microsoft.com/office/2006/metadata/properties"/>
    <ds:schemaRef ds:uri="http://schemas.microsoft.com/office/infopath/2007/PartnerControls"/>
    <ds:schemaRef ds:uri="9073a747-2a63-47fa-bcd6-687cc07147fa"/>
    <ds:schemaRef ds:uri="4f69fc1f-ab0a-4f32-880d-c7c344003cf4"/>
  </ds:schemaRefs>
</ds:datastoreItem>
</file>

<file path=customXml/itemProps3.xml><?xml version="1.0" encoding="utf-8"?>
<ds:datastoreItem xmlns:ds="http://schemas.openxmlformats.org/officeDocument/2006/customXml" ds:itemID="{C751CFA1-28A3-48AF-8937-5F5F3CBFFE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73a747-2a63-47fa-bcd6-687cc07147fa"/>
    <ds:schemaRef ds:uri="4f69fc1f-ab0a-4f32-880d-c7c344003c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2369</TotalTime>
  <Words>140</Words>
  <Application>Microsoft Office PowerPoint</Application>
  <PresentationFormat>Custom</PresentationFormat>
  <Paragraphs>4</Paragraphs>
  <Slides>1</Slides>
  <Notes>0</Notes>
  <HiddenSlides>0</HiddenSlides>
  <MMClips>0</MMClip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Templates (Editable)</vt:lpstr>
      <vt:lpstr>EXAMPLE Templates (Locked/Notes)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mike hitchner</cp:lastModifiedBy>
  <cp:revision>52</cp:revision>
  <dcterms:created xsi:type="dcterms:W3CDTF">2022-01-28T14:48:32Z</dcterms:created>
  <dcterms:modified xsi:type="dcterms:W3CDTF">2022-10-19T12:26:26Z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0x0101001EAE7BABBFA88940A6235F0F36A8AA06</vt:lpwstr>
  </property>
  <property fmtid="{D5CDD505-2E9C-101B-9397-08002B2CF9AE}" pid="3" name="MediaServiceImageTags">
    <vt:lpwstr/>
  </property>
</Properties>
</file>