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5" r:id="rId2"/>
    <p:sldId id="290" r:id="rId3"/>
    <p:sldId id="286" r:id="rId4"/>
    <p:sldId id="293" r:id="rId5"/>
    <p:sldId id="288" r:id="rId6"/>
    <p:sldId id="289" r:id="rId7"/>
    <p:sldId id="291" r:id="rId8"/>
    <p:sldId id="292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ry baggett" initials="Sb" lastIdx="4" clrIdx="0"/>
  <p:cmAuthor id="1" name="Amberle Keith" initials="AK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FFFF"/>
    <a:srgbClr val="E9A149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 autoAdjust="0"/>
    <p:restoredTop sz="94660"/>
  </p:normalViewPr>
  <p:slideViewPr>
    <p:cSldViewPr snapToGrid="0">
      <p:cViewPr>
        <p:scale>
          <a:sx n="100" d="100"/>
          <a:sy n="100" d="100"/>
        </p:scale>
        <p:origin x="-1704" y="-270"/>
      </p:cViewPr>
      <p:guideLst>
        <p:guide orient="horz" pos="2160"/>
        <p:guide pos="304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7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Alto Orinoco Health and Air 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39289" y="6365148"/>
            <a:ext cx="3714224" cy="369332"/>
          </a:xfrm>
        </p:spPr>
        <p:txBody>
          <a:bodyPr/>
          <a:lstStyle/>
          <a:p>
            <a:r>
              <a:rPr lang="en-US" sz="1600" dirty="0" smtClean="0"/>
              <a:t> Timothy Larson</a:t>
            </a:r>
          </a:p>
          <a:p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43597" y="5640034"/>
            <a:ext cx="3714224" cy="36933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Amanda Rumsey (Project Lead) 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43597" y="6006136"/>
            <a:ext cx="3714224" cy="369332"/>
          </a:xfrm>
        </p:spPr>
        <p:txBody>
          <a:bodyPr/>
          <a:lstStyle/>
          <a:p>
            <a:r>
              <a:rPr lang="en-US" sz="1600" dirty="0" smtClean="0"/>
              <a:t>Kyle </a:t>
            </a:r>
            <a:r>
              <a:rPr lang="en-US" sz="1600" dirty="0" err="1" smtClean="0"/>
              <a:t>Sowder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20209" y="5258081"/>
            <a:ext cx="3714224" cy="369332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Rajkishan</a:t>
            </a:r>
            <a:r>
              <a:rPr lang="en-US" sz="1600" dirty="0" smtClean="0"/>
              <a:t> </a:t>
            </a:r>
            <a:r>
              <a:rPr lang="en-US" sz="1600" dirty="0" err="1" smtClean="0"/>
              <a:t>Rajappan</a:t>
            </a:r>
            <a:r>
              <a:rPr lang="en-US" sz="1600" dirty="0" smtClean="0"/>
              <a:t> (Project Lead) 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24453" y="5645885"/>
            <a:ext cx="3714224" cy="369332"/>
          </a:xfrm>
        </p:spPr>
        <p:txBody>
          <a:bodyPr/>
          <a:lstStyle/>
          <a:p>
            <a:r>
              <a:rPr lang="en-US" sz="1600" dirty="0" smtClean="0"/>
              <a:t>Annabel White </a:t>
            </a:r>
            <a:endParaRPr lang="en-US" sz="1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26395" y="5996895"/>
            <a:ext cx="3714224" cy="36933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Zachary Tate</a:t>
            </a:r>
            <a:endParaRPr lang="en-US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Utilizing NASA Earth Observations to </a:t>
            </a:r>
            <a:r>
              <a:rPr lang="en-US" dirty="0" smtClean="0"/>
              <a:t>Locate </a:t>
            </a:r>
            <a:r>
              <a:rPr lang="en-US" dirty="0"/>
              <a:t>Remote </a:t>
            </a:r>
            <a:r>
              <a:rPr lang="en-US" dirty="0" err="1"/>
              <a:t>Yanomami</a:t>
            </a:r>
            <a:r>
              <a:rPr lang="en-US" dirty="0"/>
              <a:t> Villages in the Alto Orinoco Municipality for Targeted Eradication of River Blindness Disease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343597" y="5259378"/>
            <a:ext cx="3714224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 Sara </a:t>
            </a:r>
            <a:r>
              <a:rPr lang="en-US" sz="1600" dirty="0" err="1" smtClean="0"/>
              <a:t>Amirazodi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6072" y="166972"/>
            <a:ext cx="7982712" cy="704088"/>
          </a:xfrm>
        </p:spPr>
        <p:txBody>
          <a:bodyPr/>
          <a:lstStyle/>
          <a:p>
            <a:pPr algn="ctr"/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21" y="817853"/>
            <a:ext cx="7639654" cy="5903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8" y="3190875"/>
            <a:ext cx="1996436" cy="35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Create </a:t>
            </a:r>
            <a:r>
              <a:rPr lang="en-US" sz="1600" dirty="0" smtClean="0"/>
              <a:t>a village </a:t>
            </a:r>
            <a:r>
              <a:rPr lang="en-US" sz="1600" dirty="0"/>
              <a:t>location map with </a:t>
            </a:r>
            <a:r>
              <a:rPr lang="en-US" sz="1600" dirty="0" smtClean="0"/>
              <a:t>coordinates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Develop a suitability model to assist The Carter Center in identification of </a:t>
            </a:r>
            <a:r>
              <a:rPr lang="en-US" sz="1600" dirty="0" err="1" smtClean="0"/>
              <a:t>Yanomami</a:t>
            </a:r>
            <a:r>
              <a:rPr lang="en-US" sz="1600" dirty="0" smtClean="0"/>
              <a:t> settlements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1208" y="2130551"/>
            <a:ext cx="3593592" cy="3946975"/>
          </a:xfrm>
        </p:spPr>
        <p:txBody>
          <a:bodyPr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 err="1"/>
              <a:t>Onchocerciasis</a:t>
            </a:r>
            <a:r>
              <a:rPr lang="en-US" sz="1600" dirty="0"/>
              <a:t> classified </a:t>
            </a:r>
            <a:r>
              <a:rPr lang="en-US" sz="1600" dirty="0" smtClean="0"/>
              <a:t>as a  Neglected </a:t>
            </a:r>
            <a:r>
              <a:rPr lang="en-US" sz="1600" dirty="0"/>
              <a:t>Tropical </a:t>
            </a:r>
            <a:r>
              <a:rPr lang="en-US" sz="1600" dirty="0" smtClean="0"/>
              <a:t>Disease </a:t>
            </a:r>
            <a:r>
              <a:rPr lang="en-US" sz="1600" dirty="0"/>
              <a:t>(NTD) </a:t>
            </a:r>
            <a:r>
              <a:rPr lang="en-US" sz="1600" dirty="0" smtClean="0"/>
              <a:t>to be eradicated by the </a:t>
            </a:r>
            <a:r>
              <a:rPr lang="en-US" sz="1600" dirty="0"/>
              <a:t>World Health Organization (WHO) and The Carter Center </a:t>
            </a:r>
            <a:endParaRPr lang="en-US" sz="16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Approximately </a:t>
            </a:r>
            <a:r>
              <a:rPr lang="en-US" sz="1600" dirty="0"/>
              <a:t>20,500 people in need of treatment for </a:t>
            </a:r>
            <a:r>
              <a:rPr lang="en-US" sz="1600" dirty="0" err="1"/>
              <a:t>Onchocerciasis</a:t>
            </a:r>
            <a:r>
              <a:rPr lang="en-US" sz="1600" dirty="0"/>
              <a:t>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/>
              <a:t>Majority </a:t>
            </a:r>
            <a:r>
              <a:rPr lang="en-US" sz="1600" dirty="0" smtClean="0"/>
              <a:t>of cases located in </a:t>
            </a:r>
            <a:r>
              <a:rPr lang="en-US" sz="1600" dirty="0"/>
              <a:t>developing countries among the world’s poorest communities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Cycle of poverty reinforced by the crippling </a:t>
            </a:r>
            <a:r>
              <a:rPr lang="en-US" sz="1600" dirty="0"/>
              <a:t>effects of this </a:t>
            </a:r>
            <a:r>
              <a:rPr lang="en-US" sz="1600" dirty="0" smtClean="0"/>
              <a:t>disease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81144" y="750017"/>
            <a:ext cx="3977640" cy="312925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Landsat 7 Enhanced Thematic Mapper Plus (ETM+)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Landsat 8 Operational Land Imager/Thermal Infrared Sensor (OLI/TIRS)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Shuttle Radar Topography Mission (SRTM)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All data collected from the USGS Earth Resource Observations and Science (EROS) Center and Land Process Distributed Active Archive Center (LPDAAC)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40661" y="675560"/>
            <a:ext cx="3452647" cy="1830106"/>
          </a:xfrm>
        </p:spPr>
        <p:txBody>
          <a:bodyPr/>
          <a:lstStyle/>
          <a:p>
            <a:r>
              <a:rPr lang="en-US" sz="4000" dirty="0" smtClean="0"/>
              <a:t>Earth Observations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71423" y="6300124"/>
            <a:ext cx="2295144" cy="274320"/>
          </a:xfrm>
        </p:spPr>
        <p:txBody>
          <a:bodyPr/>
          <a:lstStyle/>
          <a:p>
            <a:pPr algn="ctr"/>
            <a:r>
              <a:rPr lang="en-US" dirty="0" smtClean="0"/>
              <a:t>Landsat 8</a:t>
            </a:r>
            <a:endParaRPr lang="en-US" dirty="0"/>
          </a:p>
        </p:txBody>
      </p:sp>
      <p:pic>
        <p:nvPicPr>
          <p:cNvPr id="6" name="Picture 2" descr="02 Landsat7.pn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2" b="9192"/>
          <a:stretch>
            <a:fillRect/>
          </a:stretch>
        </p:blipFill>
        <p:spPr bwMode="auto">
          <a:xfrm>
            <a:off x="549656" y="4420755"/>
            <a:ext cx="2630840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03 Landsat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96" y="4120804"/>
            <a:ext cx="2333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12 SRT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87" y="4120804"/>
            <a:ext cx="17240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6492487" y="6300124"/>
            <a:ext cx="2295144" cy="274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SRTM</a:t>
            </a:r>
            <a:endParaRPr lang="en-US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462008" y="6300124"/>
            <a:ext cx="2295144" cy="274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Landsat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Methodology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18176" y="2770908"/>
            <a:ext cx="3775133" cy="2327565"/>
          </a:xfrm>
          <a:ln>
            <a:solidFill>
              <a:srgbClr val="333333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97163" y="1671781"/>
            <a:ext cx="3566160" cy="803565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7200" dirty="0"/>
              <a:t>Data </a:t>
            </a:r>
            <a:r>
              <a:rPr lang="en-US" sz="7200" dirty="0" smtClean="0"/>
              <a:t>Processing Flow</a:t>
            </a:r>
            <a:r>
              <a:rPr lang="en-US" dirty="0"/>
              <a:t/>
            </a:r>
            <a:br>
              <a:rPr lang="en-US" dirty="0"/>
            </a:br>
            <a:r>
              <a:rPr lang="en-US" sz="5600" b="0" dirty="0">
                <a:solidFill>
                  <a:schemeClr val="tx1"/>
                </a:solidFill>
              </a:rPr>
              <a:t>All data processed with Spatial Analyst toolbox in </a:t>
            </a:r>
            <a:r>
              <a:rPr lang="en-US" sz="5600" b="0" dirty="0" smtClean="0">
                <a:solidFill>
                  <a:schemeClr val="tx1"/>
                </a:solidFill>
              </a:rPr>
              <a:t>ArcGIS.</a:t>
            </a:r>
            <a:endParaRPr lang="en-US" sz="5600" b="0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8146472" y="2133601"/>
            <a:ext cx="997527" cy="4410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Processing flow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830618" y="2138225"/>
            <a:ext cx="3408219" cy="341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Elevation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830618" y="2872455"/>
            <a:ext cx="3408219" cy="341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Slope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927" y="5684984"/>
            <a:ext cx="7850909" cy="341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Fuzzy Membership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7927" y="6202218"/>
            <a:ext cx="7850909" cy="341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Suitability Model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30615" y="3606800"/>
            <a:ext cx="3408219" cy="341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NDVI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30618" y="4276443"/>
            <a:ext cx="3408219" cy="341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dNBR</a:t>
            </a:r>
            <a:endParaRPr lang="en-US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4830616" y="4932225"/>
            <a:ext cx="3408219" cy="341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Distance to Streams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2255" y="3094182"/>
            <a:ext cx="2419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Image coming soon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370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1208" y="1570644"/>
            <a:ext cx="8051583" cy="4776466"/>
          </a:xfrm>
        </p:spPr>
        <p:txBody>
          <a:bodyPr>
            <a:normAutofit fontScale="40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Dr. Jim Tucker (NASA Goddard Space Flight Center)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/>
              <a:t>Kel</a:t>
            </a:r>
            <a:r>
              <a:rPr lang="en-US" sz="4000" dirty="0" smtClean="0"/>
              <a:t> </a:t>
            </a:r>
            <a:r>
              <a:rPr lang="en-US" sz="4000" dirty="0" err="1" smtClean="0"/>
              <a:t>Markert</a:t>
            </a:r>
            <a:r>
              <a:rPr lang="en-US" sz="4000" dirty="0" smtClean="0"/>
              <a:t>, Mentor </a:t>
            </a:r>
            <a:r>
              <a:rPr lang="en-US" sz="4000" dirty="0"/>
              <a:t>&amp; Science </a:t>
            </a:r>
            <a:r>
              <a:rPr lang="en-US" sz="4000" dirty="0" smtClean="0"/>
              <a:t>Advisor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Dr</a:t>
            </a:r>
            <a:r>
              <a:rPr lang="en-US" sz="4000" dirty="0"/>
              <a:t>. Kenton Ross (NASA DEVELOP</a:t>
            </a:r>
            <a:r>
              <a:rPr lang="en-US" sz="4000" dirty="0" smtClean="0"/>
              <a:t>)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Dan Irwin (SERVIR Collaborator</a:t>
            </a:r>
            <a:r>
              <a:rPr lang="en-US" sz="4000" dirty="0" smtClean="0"/>
              <a:t>)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Dr. John D. </a:t>
            </a:r>
            <a:r>
              <a:rPr lang="en-US" sz="4000" dirty="0" err="1"/>
              <a:t>Bolten</a:t>
            </a:r>
            <a:r>
              <a:rPr lang="en-US" sz="4000" dirty="0"/>
              <a:t> (NASA Goddard Space Flight Center</a:t>
            </a:r>
            <a:r>
              <a:rPr lang="en-US" sz="4000" dirty="0" smtClean="0"/>
              <a:t>)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Dr. Jeff </a:t>
            </a:r>
            <a:r>
              <a:rPr lang="en-US" sz="4000" dirty="0" err="1"/>
              <a:t>Luvall</a:t>
            </a:r>
            <a:r>
              <a:rPr lang="en-US" sz="4000" dirty="0"/>
              <a:t> (NASA at National Space Science </a:t>
            </a:r>
            <a:r>
              <a:rPr lang="en-US" sz="4000" dirty="0" smtClean="0"/>
              <a:t>and Technology </a:t>
            </a:r>
            <a:r>
              <a:rPr lang="en-US" sz="4000" dirty="0"/>
              <a:t>Center</a:t>
            </a:r>
            <a:r>
              <a:rPr lang="en-US" sz="4000" dirty="0" smtClean="0"/>
              <a:t>)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Dr. Robert Griffin (University of Alabama in Huntsville</a:t>
            </a:r>
            <a:r>
              <a:rPr lang="en-US" sz="4000" dirty="0" smtClean="0"/>
              <a:t>)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Katie </a:t>
            </a:r>
            <a:r>
              <a:rPr lang="en-US" sz="4000" dirty="0" err="1"/>
              <a:t>Melocik</a:t>
            </a:r>
            <a:r>
              <a:rPr lang="en-US" sz="4000" dirty="0"/>
              <a:t> (NASA Goddard Space Flight Center</a:t>
            </a:r>
            <a:r>
              <a:rPr lang="en-US" sz="4000" dirty="0" smtClean="0"/>
              <a:t>)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Dr. Thomas </a:t>
            </a:r>
            <a:r>
              <a:rPr lang="en-US" sz="4000" dirty="0" err="1"/>
              <a:t>Unnasch</a:t>
            </a:r>
            <a:r>
              <a:rPr lang="en-US" sz="4000" dirty="0"/>
              <a:t> (University of South Florida</a:t>
            </a:r>
            <a:r>
              <a:rPr lang="en-US" sz="4000" dirty="0" smtClean="0"/>
              <a:t>)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Melanie </a:t>
            </a:r>
            <a:r>
              <a:rPr lang="en-US" sz="4000" dirty="0" err="1"/>
              <a:t>Salyer</a:t>
            </a:r>
            <a:r>
              <a:rPr lang="en-US" sz="4000" dirty="0"/>
              <a:t>, Mentor (Wise County</a:t>
            </a:r>
            <a:r>
              <a:rPr lang="en-US" sz="4000" dirty="0" smtClean="0"/>
              <a:t>)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Leigh Sinclair, Center Lead (Marshall Space Flight Center</a:t>
            </a:r>
            <a:r>
              <a:rPr lang="en-US" sz="4000" dirty="0" smtClean="0"/>
              <a:t>)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/>
              <a:t>Amberle</a:t>
            </a:r>
            <a:r>
              <a:rPr lang="en-US" sz="4000" dirty="0"/>
              <a:t> Keith, Assistant Center Lead (Marshall Space </a:t>
            </a:r>
            <a:r>
              <a:rPr lang="en-US" sz="4000" dirty="0" smtClean="0"/>
              <a:t>Flight Center)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Jordan Bates, Center Lead (Wise County</a:t>
            </a:r>
            <a:r>
              <a:rPr lang="en-US" sz="4000" dirty="0" smtClean="0"/>
              <a:t>)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Kiersten </a:t>
            </a:r>
            <a:r>
              <a:rPr lang="en-US" sz="4000" dirty="0" err="1"/>
              <a:t>Newtoff</a:t>
            </a:r>
            <a:r>
              <a:rPr lang="en-US" sz="4000" dirty="0"/>
              <a:t>, Center Lead (NASA Goddard Space </a:t>
            </a:r>
            <a:r>
              <a:rPr lang="en-US" sz="4000" dirty="0" smtClean="0"/>
              <a:t>Flight Center</a:t>
            </a:r>
            <a:r>
              <a:rPr lang="en-US" sz="4000" dirty="0"/>
              <a:t>)</a:t>
            </a:r>
            <a:r>
              <a:rPr lang="en-US" sz="5600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6651" y="94021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alth &amp; AQ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BE5341"/>
      </a:accent1>
      <a:accent2>
        <a:srgbClr val="D07D56"/>
      </a:accent2>
      <a:accent3>
        <a:srgbClr val="E5AA6F"/>
      </a:accent3>
      <a:accent4>
        <a:srgbClr val="497F8D"/>
      </a:accent4>
      <a:accent5>
        <a:srgbClr val="4C9380"/>
      </a:accent5>
      <a:accent6>
        <a:srgbClr val="51A96D"/>
      </a:accent6>
      <a:hlink>
        <a:srgbClr val="BE5341"/>
      </a:hlink>
      <a:folHlink>
        <a:srgbClr val="BE5341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2401</TotalTime>
  <Words>358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Sara Amirazodi</cp:lastModifiedBy>
  <cp:revision>147</cp:revision>
  <dcterms:created xsi:type="dcterms:W3CDTF">2015-05-18T13:26:09Z</dcterms:created>
  <dcterms:modified xsi:type="dcterms:W3CDTF">2015-07-02T19:16:12Z</dcterms:modified>
</cp:coreProperties>
</file>