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omments/modernComment_122_9FC77002.xml" ContentType="application/vnd.ms-powerpoint.comments+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6"/>
  </p:notesMasterIdLst>
  <p:handoutMasterIdLst>
    <p:handoutMasterId r:id="rId7"/>
  </p:handoutMasterIdLst>
  <p:sldIdLst>
    <p:sldId id="290" r:id="rId5"/>
  </p:sldIdLst>
  <p:sldSz cx="27432000" cy="36576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77B347A8-9765-A4C3-5464-E43998E04CB8}" name="Smedsrud, Marisa J. (GSFC-E3)[RSES]" initials="MS" userId="S::mjsmedsr@ndc.nasa.gov::1b1cb6bd-eaaa-4051-8cbf-4cc1e9d80411" providerId="AD"/>
  <p188:author id="{9B671DC4-F867-8520-73EF-EAFB98317814}" name="Hunter, Shanise Y. (LARC-E3)[SSAI DEVELOP]" initials="HSY(ED" userId="S::syhunter@ndc.nasa.gov::4313d2d7-74c6-49cc-8409-3769577baa24"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Hunter, Shanise Y. (LARC-E3)[SSAI DEVELOP]" initials="HSY(D" lastIdx="49" clrIdx="0">
    <p:extLst>
      <p:ext uri="{19B8F6BF-5375-455C-9EA6-DF929625EA0E}">
        <p15:presenceInfo xmlns:p15="http://schemas.microsoft.com/office/powerpoint/2012/main" userId="S-1-5-21-330711430-3775241029-4075259233-879551" providerId="AD"/>
      </p:ext>
    </p:extLst>
  </p:cmAuthor>
  <p:cmAuthor id="2" name="Ross" initials="R" lastIdx="2" clrIdx="1">
    <p:extLst>
      <p:ext uri="{19B8F6BF-5375-455C-9EA6-DF929625EA0E}">
        <p15:presenceInfo xmlns:p15="http://schemas.microsoft.com/office/powerpoint/2012/main" userId="Ross" providerId="None"/>
      </p:ext>
    </p:extLst>
  </p:cmAuthor>
  <p:cmAuthor id="3" name="Brianne Kendall" initials="BK" lastIdx="4" clrIdx="2">
    <p:extLst>
      <p:ext uri="{19B8F6BF-5375-455C-9EA6-DF929625EA0E}">
        <p15:presenceInfo xmlns:p15="http://schemas.microsoft.com/office/powerpoint/2012/main" userId="S::brianne.kendall@ssaihq.com::faea8925-10cf-4dd4-8fc8-020039f0a63b"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A5A9A"/>
    <a:srgbClr val="9DB23F"/>
    <a:srgbClr val="67A478"/>
    <a:srgbClr val="BA3A50"/>
    <a:srgbClr val="5372B3"/>
    <a:srgbClr val="D2672B"/>
    <a:srgbClr val="C13E2D"/>
    <a:srgbClr val="236F99"/>
    <a:srgbClr val="8A8480"/>
    <a:srgbClr val="8959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12" autoAdjust="0"/>
    <p:restoredTop sz="94660"/>
  </p:normalViewPr>
  <p:slideViewPr>
    <p:cSldViewPr snapToGrid="0">
      <p:cViewPr varScale="1">
        <p:scale>
          <a:sx n="20" d="100"/>
          <a:sy n="20" d="100"/>
        </p:scale>
        <p:origin x="2538" y="60"/>
      </p:cViewPr>
      <p:guideLst/>
    </p:cSldViewPr>
  </p:slideViewPr>
  <p:notesTextViewPr>
    <p:cViewPr>
      <p:scale>
        <a:sx n="400" d="100"/>
        <a:sy n="400" d="100"/>
      </p:scale>
      <p:origin x="0" y="0"/>
    </p:cViewPr>
  </p:notesTextViewPr>
  <p:notesViewPr>
    <p:cSldViewPr snapToGrid="0" showGuides="1">
      <p:cViewPr varScale="1">
        <p:scale>
          <a:sx n="65" d="100"/>
          <a:sy n="65" d="100"/>
        </p:scale>
        <p:origin x="3154" y="4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13" Type="http://schemas.microsoft.com/office/2018/10/relationships/authors" Target="authors.xml"/><Relationship Id="rId3" Type="http://schemas.openxmlformats.org/officeDocument/2006/relationships/customXml" Target="../customXml/item3.xml"/><Relationship Id="rId7" Type="http://schemas.openxmlformats.org/officeDocument/2006/relationships/handoutMaster" Target="handoutMasters/handoutMaster1.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comments/modernComment_122_9FC77002.xml><?xml version="1.0" encoding="utf-8"?>
<p188:cmLst xmlns:a="http://schemas.openxmlformats.org/drawingml/2006/main" xmlns:r="http://schemas.openxmlformats.org/officeDocument/2006/relationships" xmlns:p188="http://schemas.microsoft.com/office/powerpoint/2018/8/main">
  <p188:cm id="{4277C1DA-1501-463D-AE64-958985E67948}" authorId="{9B671DC4-F867-8520-73EF-EAFB98317814}" created="2024-01-17T16:02:20.378">
    <pc:sldMkLst xmlns:pc="http://schemas.microsoft.com/office/powerpoint/2013/main/command">
      <pc:docMk/>
      <pc:sldMk cId="2680647682" sldId="290"/>
    </pc:sldMkLst>
    <p188:pos x="12579350" y="3524250"/>
    <p188:txBody>
      <a:bodyPr/>
      <a:lstStyle/>
      <a:p>
        <a:r>
          <a:rPr lang="en-US"/>
          <a:t>Project subtitle should be between 50 to 60pt font (Century Gothic), taking up a max of 2 lines. Only shrink the text size if title cannot fit in provided text box.
Do not cross the vertical guideline to the left of the NASA meatball.</a:t>
        </a:r>
      </a:p>
    </p188:txBody>
  </p188:cm>
  <p188:cm id="{6229D38D-6870-4D31-9B27-4942389BB6AA}" authorId="{9B671DC4-F867-8520-73EF-EAFB98317814}" created="2024-01-17T16:03:36.045">
    <pc:sldMkLst xmlns:pc="http://schemas.microsoft.com/office/powerpoint/2013/main/command">
      <pc:docMk/>
      <pc:sldMk cId="2680647682" sldId="290"/>
    </pc:sldMkLst>
    <p188:pos x="12045950" y="1603375"/>
    <p188:txBody>
      <a:bodyPr/>
      <a:lstStyle/>
      <a:p>
        <a:r>
          <a:rPr lang="en-US"/>
          <a:t>Short title should be between 70 to 80pt font (Century Gothic Bold, Capitalize Each Word). Only shrink the text size if short title cannot fit in provided text box.
Do not cross the vertical guideline to the left of the NASA meatball.</a:t>
        </a:r>
      </a:p>
    </p188:txBody>
  </p188:cm>
  <p188:cm id="{CA272312-050D-46B3-BC0E-671E164A49CA}" authorId="{9B671DC4-F867-8520-73EF-EAFB98317814}" created="2024-01-17T17:27:00.515">
    <pc:sldMkLst xmlns:pc="http://schemas.microsoft.com/office/powerpoint/2013/main/command">
      <pc:docMk/>
      <pc:sldMk cId="2680647682" sldId="290"/>
    </pc:sldMkLst>
    <p188:pos x="22758400" y="2660650"/>
    <p188:txBody>
      <a:bodyPr/>
      <a:lstStyle/>
      <a:p>
        <a:r>
          <a:rPr lang="en-US"/>
          <a:t>This vertical guideline is for the Title and Subtitle only.</a:t>
        </a:r>
      </a:p>
    </p188:txBody>
  </p188:cm>
  <p188:cm id="{774DBAEC-9255-4FDC-B44D-D8D428719DAD}" authorId="{9B671DC4-F867-8520-73EF-EAFB98317814}" created="2024-01-17T18:01:49.111">
    <pc:sldMkLst xmlns:pc="http://schemas.microsoft.com/office/powerpoint/2013/main/command">
      <pc:docMk/>
      <pc:sldMk cId="2680647682" sldId="290"/>
    </pc:sldMkLst>
    <p188:pos x="12242800" y="34131250"/>
    <p188:txBody>
      <a:bodyPr/>
      <a:lstStyle/>
      <a:p>
        <a:r>
          <a:rPr lang="en-US"/>
          <a:t>The font size for the node location, term and year should be 40pt and bold.</a:t>
        </a:r>
      </a:p>
    </p188:txBody>
  </p188:cm>
  <p188:cm id="{51110BB4-D8B7-43E4-B4A7-923F0817BDFC}" authorId="{9B671DC4-F867-8520-73EF-EAFB98317814}" created="2024-01-17T18:04:17.864">
    <pc:sldMkLst xmlns:pc="http://schemas.microsoft.com/office/powerpoint/2013/main/command">
      <pc:docMk/>
      <pc:sldMk cId="2680647682" sldId="290"/>
    </pc:sldMkLst>
    <p188:pos x="4432300" y="33483550"/>
    <p188:txBody>
      <a:bodyPr/>
      <a:lstStyle/>
      <a:p>
        <a:r>
          <a:rPr lang="en-US"/>
          <a:t>This vertical guideline is for the node location, term and year only.</a:t>
        </a:r>
      </a:p>
    </p188:txBody>
  </p188:cm>
  <p188:cm id="{0C81A131-5867-4C7C-8BC5-2C0E75583E0C}" authorId="{9B671DC4-F867-8520-73EF-EAFB98317814}" created="2024-01-17T18:07:09.764">
    <pc:sldMkLst xmlns:pc="http://schemas.microsoft.com/office/powerpoint/2013/main/command">
      <pc:docMk/>
      <pc:sldMk cId="2680647682" sldId="290"/>
    </pc:sldMkLst>
    <p188:pos x="4394200" y="831850"/>
    <p188:txBody>
      <a:bodyPr/>
      <a:lstStyle/>
      <a:p>
        <a:r>
          <a:rPr lang="en-US"/>
          <a:t>This vertical guideline is for the node location, term and year at the bottom of the page only.</a:t>
        </a:r>
      </a:p>
    </p188:txBody>
  </p188:cm>
  <p188:cm id="{ABEE0CE3-6414-4ECE-9C20-B54AEE499ED1}" authorId="{9B671DC4-F867-8520-73EF-EAFB98317814}" created="2024-01-17T18:53:12.386">
    <pc:sldMkLst xmlns:pc="http://schemas.microsoft.com/office/powerpoint/2013/main/command">
      <pc:docMk/>
      <pc:sldMk cId="2680647682" sldId="290"/>
    </pc:sldMkLst>
    <p188:pos x="17881600" y="5822950"/>
    <p188:txBody>
      <a:bodyPr/>
      <a:lstStyle/>
      <a:p>
        <a:r>
          <a:rPr lang="en-US"/>
          <a:t>Headers - Century Gothic Bold, 44pt</a:t>
        </a:r>
      </a:p>
    </p188:txBody>
  </p188:cm>
  <p188:cm id="{78F410B2-5418-44C4-88B0-2382F3FDCD21}" authorId="{77B347A8-9765-A4C3-5464-E43998E04CB8}" created="2025-01-24T21:51:33.646">
    <ac:deMkLst xmlns:ac="http://schemas.microsoft.com/office/drawing/2013/main/command">
      <pc:docMk xmlns:pc="http://schemas.microsoft.com/office/powerpoint/2013/main/command"/>
      <pc:sldMk xmlns:pc="http://schemas.microsoft.com/office/powerpoint/2013/main/command" cId="2680647682" sldId="290"/>
      <ac:spMk id="36" creationId="{872F62E1-4549-5D87-AA16-B4AF6FA11A3D}"/>
    </ac:deMkLst>
    <p188:txBody>
      <a:bodyPr/>
      <a:lstStyle/>
      <a:p>
        <a:r>
          <a:rPr lang="en-US"/>
          <a:t>Please ensure that all content fits within this red box. Delete this prior to submission. </a:t>
        </a:r>
      </a:p>
    </p188:txBody>
  </p188:cm>
</p188: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6BA30F95-6DE0-4645-A35B-EBF94E383092}"/>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94E4F310-8EDA-4E5B-9D2A-ECDAB675EA8C}"/>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0D43FA0-962B-44DB-B485-8C7CB4CC3BEF}" type="datetimeFigureOut">
              <a:rPr lang="en-US" smtClean="0"/>
              <a:t>1/27/2025</a:t>
            </a:fld>
            <a:endParaRPr lang="en-US"/>
          </a:p>
        </p:txBody>
      </p:sp>
      <p:sp>
        <p:nvSpPr>
          <p:cNvPr id="4" name="Footer Placeholder 3">
            <a:extLst>
              <a:ext uri="{FF2B5EF4-FFF2-40B4-BE49-F238E27FC236}">
                <a16:creationId xmlns:a16="http://schemas.microsoft.com/office/drawing/2014/main" id="{AF14E4EB-4AD3-45E9-A4B1-C1A36188A85B}"/>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75843508-7985-4F58-B93B-78BA1AE70CD3}"/>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D8BAB051-B52A-4D88-B681-DCE3F7753CB8}" type="slidenum">
              <a:rPr lang="en-US" smtClean="0"/>
              <a:t>‹#›</a:t>
            </a:fld>
            <a:endParaRPr lang="en-US"/>
          </a:p>
        </p:txBody>
      </p:sp>
    </p:spTree>
    <p:extLst>
      <p:ext uri="{BB962C8B-B14F-4D97-AF65-F5344CB8AC3E}">
        <p14:creationId xmlns:p14="http://schemas.microsoft.com/office/powerpoint/2010/main" val="211390838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7E61DB3-DD25-4C00-A9A8-4442B2C215F8}" type="datetimeFigureOut">
              <a:rPr lang="en-US" smtClean="0"/>
              <a:t>1/27/2025</a:t>
            </a:fld>
            <a:endParaRPr lang="en-US"/>
          </a:p>
        </p:txBody>
      </p:sp>
      <p:sp>
        <p:nvSpPr>
          <p:cNvPr id="4" name="Slide Image Placeholder 3"/>
          <p:cNvSpPr>
            <a:spLocks noGrp="1" noRot="1" noChangeAspect="1"/>
          </p:cNvSpPr>
          <p:nvPr>
            <p:ph type="sldImg" idx="2"/>
          </p:nvPr>
        </p:nvSpPr>
        <p:spPr>
          <a:xfrm>
            <a:off x="2271713" y="1143000"/>
            <a:ext cx="2314575"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95278AE-5FD8-42EA-BE75-6A373D076E0F}" type="slidenum">
              <a:rPr lang="en-US" smtClean="0"/>
              <a:t>‹#›</a:t>
            </a:fld>
            <a:endParaRPr lang="en-US"/>
          </a:p>
        </p:txBody>
      </p:sp>
    </p:spTree>
    <p:extLst>
      <p:ext uri="{BB962C8B-B14F-4D97-AF65-F5344CB8AC3E}">
        <p14:creationId xmlns:p14="http://schemas.microsoft.com/office/powerpoint/2010/main" val="318384731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95278AE-5FD8-42EA-BE75-6A373D076E0F}" type="slidenum">
              <a:rPr lang="en-US" smtClean="0"/>
              <a:t>1</a:t>
            </a:fld>
            <a:endParaRPr lang="en-US"/>
          </a:p>
        </p:txBody>
      </p:sp>
    </p:spTree>
    <p:extLst>
      <p:ext uri="{BB962C8B-B14F-4D97-AF65-F5344CB8AC3E}">
        <p14:creationId xmlns:p14="http://schemas.microsoft.com/office/powerpoint/2010/main" val="2454848892"/>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9_Blank - Agriculture &amp; Food Security">
    <p:spTree>
      <p:nvGrpSpPr>
        <p:cNvPr id="1" name=""/>
        <p:cNvGrpSpPr/>
        <p:nvPr/>
      </p:nvGrpSpPr>
      <p:grpSpPr>
        <a:xfrm>
          <a:off x="0" y="0"/>
          <a:ext cx="0" cy="0"/>
          <a:chOff x="0" y="0"/>
          <a:chExt cx="0" cy="0"/>
        </a:xfrm>
      </p:grpSpPr>
      <p:pic>
        <p:nvPicPr>
          <p:cNvPr id="158" name="Picture 15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3953352" y="864365"/>
            <a:ext cx="2585032" cy="2139114"/>
          </a:xfrm>
          <a:prstGeom prst="rect">
            <a:avLst/>
          </a:prstGeom>
        </p:spPr>
      </p:pic>
      <p:sp>
        <p:nvSpPr>
          <p:cNvPr id="8" name="Text Placeholder 7">
            <a:extLst>
              <a:ext uri="{FF2B5EF4-FFF2-40B4-BE49-F238E27FC236}">
                <a16:creationId xmlns:a16="http://schemas.microsoft.com/office/drawing/2014/main" id="{7F79F074-C7B5-64C6-5271-738CF499002D}"/>
              </a:ext>
            </a:extLst>
          </p:cNvPr>
          <p:cNvSpPr>
            <a:spLocks noGrp="1"/>
          </p:cNvSpPr>
          <p:nvPr>
            <p:ph type="body" sz="quarter" idx="10" hasCustomPrompt="1"/>
          </p:nvPr>
        </p:nvSpPr>
        <p:spPr>
          <a:xfrm>
            <a:off x="951596" y="898525"/>
            <a:ext cx="21756004" cy="1600992"/>
          </a:xfrm>
        </p:spPr>
        <p:txBody>
          <a:bodyPr>
            <a:normAutofit/>
          </a:bodyPr>
          <a:lstStyle>
            <a:lvl1pPr marL="0" indent="0">
              <a:buNone/>
              <a:defRPr sz="7200" b="1">
                <a:solidFill>
                  <a:srgbClr val="8A5A9A"/>
                </a:solidFill>
              </a:defRPr>
            </a:lvl1pPr>
          </a:lstStyle>
          <a:p>
            <a:pPr lvl="0"/>
            <a:r>
              <a:rPr lang="en-US" dirty="0"/>
              <a:t>Study Area Health &amp; Air Quality</a:t>
            </a:r>
          </a:p>
        </p:txBody>
      </p:sp>
      <p:sp>
        <p:nvSpPr>
          <p:cNvPr id="4" name="Text Placeholder 7">
            <a:extLst>
              <a:ext uri="{FF2B5EF4-FFF2-40B4-BE49-F238E27FC236}">
                <a16:creationId xmlns:a16="http://schemas.microsoft.com/office/drawing/2014/main" id="{27F60BA9-A152-D388-AB29-2A57FEEB1541}"/>
              </a:ext>
            </a:extLst>
          </p:cNvPr>
          <p:cNvSpPr>
            <a:spLocks noGrp="1"/>
          </p:cNvSpPr>
          <p:nvPr>
            <p:ph type="body" sz="quarter" idx="13" hasCustomPrompt="1"/>
          </p:nvPr>
        </p:nvSpPr>
        <p:spPr>
          <a:xfrm>
            <a:off x="951596" y="2707983"/>
            <a:ext cx="21756004" cy="1731749"/>
          </a:xfrm>
        </p:spPr>
        <p:txBody>
          <a:bodyPr>
            <a:normAutofit/>
          </a:bodyPr>
          <a:lstStyle>
            <a:lvl1pPr marL="0" indent="0">
              <a:spcBef>
                <a:spcPts val="0"/>
              </a:spcBef>
              <a:buNone/>
              <a:defRPr sz="5000" b="0">
                <a:solidFill>
                  <a:schemeClr val="tx1">
                    <a:lumMod val="75000"/>
                    <a:lumOff val="25000"/>
                  </a:schemeClr>
                </a:solidFill>
              </a:defRPr>
            </a:lvl1pPr>
          </a:lstStyle>
          <a:p>
            <a:pPr lvl="0"/>
            <a:r>
              <a:rPr lang="en-US" dirty="0"/>
              <a:t>Project Subtitle</a:t>
            </a:r>
          </a:p>
        </p:txBody>
      </p:sp>
      <p:cxnSp>
        <p:nvCxnSpPr>
          <p:cNvPr id="6" name="Straight Connector 5">
            <a:extLst>
              <a:ext uri="{FF2B5EF4-FFF2-40B4-BE49-F238E27FC236}">
                <a16:creationId xmlns:a16="http://schemas.microsoft.com/office/drawing/2014/main" id="{0F8DD8F2-4045-28D7-0AA0-C0F75C99C7E8}"/>
              </a:ext>
            </a:extLst>
          </p:cNvPr>
          <p:cNvCxnSpPr>
            <a:cxnSpLocks/>
          </p:cNvCxnSpPr>
          <p:nvPr userDrawn="1"/>
        </p:nvCxnSpPr>
        <p:spPr>
          <a:xfrm>
            <a:off x="1059543" y="4215062"/>
            <a:ext cx="25258032" cy="0"/>
          </a:xfrm>
          <a:prstGeom prst="line">
            <a:avLst/>
          </a:prstGeom>
          <a:ln w="57150" cap="sq" cmpd="sng">
            <a:solidFill>
              <a:srgbClr val="8A5A9A"/>
            </a:solidFill>
            <a:prstDash val="solid"/>
            <a:miter lim="800000"/>
          </a:ln>
        </p:spPr>
        <p:style>
          <a:lnRef idx="1">
            <a:schemeClr val="accent1"/>
          </a:lnRef>
          <a:fillRef idx="0">
            <a:schemeClr val="accent1"/>
          </a:fillRef>
          <a:effectRef idx="0">
            <a:schemeClr val="accent1"/>
          </a:effectRef>
          <a:fontRef idx="minor">
            <a:schemeClr val="tx1"/>
          </a:fontRef>
        </p:style>
      </p:cxnSp>
      <p:sp>
        <p:nvSpPr>
          <p:cNvPr id="9" name="Hexagon 8">
            <a:extLst>
              <a:ext uri="{FF2B5EF4-FFF2-40B4-BE49-F238E27FC236}">
                <a16:creationId xmlns:a16="http://schemas.microsoft.com/office/drawing/2014/main" id="{C66F3DFE-0DAF-AA09-1A97-68C9B68ED465}"/>
              </a:ext>
            </a:extLst>
          </p:cNvPr>
          <p:cNvSpPr/>
          <p:nvPr userDrawn="1"/>
        </p:nvSpPr>
        <p:spPr>
          <a:xfrm>
            <a:off x="884686" y="33668190"/>
            <a:ext cx="25644767" cy="945113"/>
          </a:xfrm>
          <a:prstGeom prst="hexagon">
            <a:avLst/>
          </a:prstGeom>
          <a:solidFill>
            <a:srgbClr val="8A5A9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hidden="1">
            <a:extLst>
              <a:ext uri="{FF2B5EF4-FFF2-40B4-BE49-F238E27FC236}">
                <a16:creationId xmlns:a16="http://schemas.microsoft.com/office/drawing/2014/main" id="{3DC00D21-FFD6-CB04-269E-C73ECA759D76}"/>
              </a:ext>
            </a:extLst>
          </p:cNvPr>
          <p:cNvSpPr/>
          <p:nvPr userDrawn="1"/>
        </p:nvSpPr>
        <p:spPr>
          <a:xfrm>
            <a:off x="893617" y="33423594"/>
            <a:ext cx="25644767" cy="200055"/>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
                <a:schemeClr val="dk1"/>
              </a:buClr>
              <a:buSzPct val="25000"/>
              <a:buFontTx/>
              <a:buNone/>
              <a:tabLst/>
              <a:defRPr/>
            </a:pPr>
            <a:r>
              <a:rPr lang="en-US" sz="700" i="1" dirty="0">
                <a:solidFill>
                  <a:schemeClr val="bg2">
                    <a:lumMod val="50000"/>
                  </a:schemeClr>
                </a:solidFill>
              </a:rPr>
              <a:t>This material is based upon work supported by NASA through contract NNL16AA05C. Any mention of a commercial product, service, or activity in this material does not constitute NASA endorsement. Any opinions, findings, and conclusions or recommendations expressed in this material are those of the author(s) and do not necessarily reflect the views of the National Aeronautics and Space Administration and partner organizations. </a:t>
            </a:r>
          </a:p>
        </p:txBody>
      </p:sp>
      <p:sp>
        <p:nvSpPr>
          <p:cNvPr id="13" name="Rectangle 12">
            <a:extLst>
              <a:ext uri="{FF2B5EF4-FFF2-40B4-BE49-F238E27FC236}">
                <a16:creationId xmlns:a16="http://schemas.microsoft.com/office/drawing/2014/main" id="{77E215A0-CAC8-F928-F289-8804576F388E}"/>
              </a:ext>
            </a:extLst>
          </p:cNvPr>
          <p:cNvSpPr/>
          <p:nvPr userDrawn="1"/>
        </p:nvSpPr>
        <p:spPr>
          <a:xfrm>
            <a:off x="893617" y="34655263"/>
            <a:ext cx="25644767" cy="200055"/>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
                <a:schemeClr val="dk1"/>
              </a:buClr>
              <a:buSzPct val="25000"/>
              <a:buFontTx/>
              <a:buNone/>
              <a:tabLst/>
              <a:defRPr/>
            </a:pPr>
            <a:r>
              <a:rPr lang="en-US" sz="700" i="1" dirty="0">
                <a:solidFill>
                  <a:schemeClr val="bg2">
                    <a:lumMod val="50000"/>
                  </a:schemeClr>
                </a:solidFill>
              </a:rPr>
              <a:t>This material is based upon work supported by NASA through contract NNL16AA05C. Any mention of a commercial product, service, or activity in this material does not constitute NASA endorsement. Any opinions, findings, and conclusions or recommendations expressed in this material are those of the author(s) and do not necessarily reflect the views of the National Aeronautics and Space Administration and partner organizations. </a:t>
            </a:r>
          </a:p>
        </p:txBody>
      </p:sp>
      <p:grpSp>
        <p:nvGrpSpPr>
          <p:cNvPr id="15" name="Group 14">
            <a:extLst>
              <a:ext uri="{FF2B5EF4-FFF2-40B4-BE49-F238E27FC236}">
                <a16:creationId xmlns:a16="http://schemas.microsoft.com/office/drawing/2014/main" id="{4530CF01-49A4-BF69-0C5D-FF9BF5B7778E}"/>
              </a:ext>
            </a:extLst>
          </p:cNvPr>
          <p:cNvGrpSpPr/>
          <p:nvPr userDrawn="1"/>
        </p:nvGrpSpPr>
        <p:grpSpPr>
          <a:xfrm>
            <a:off x="24565821" y="33082292"/>
            <a:ext cx="1981493" cy="1981493"/>
            <a:chOff x="-7071360" y="11654120"/>
            <a:chExt cx="3202416" cy="3202416"/>
          </a:xfrm>
        </p:grpSpPr>
        <p:sp>
          <p:nvSpPr>
            <p:cNvPr id="16" name="Oval 15">
              <a:extLst>
                <a:ext uri="{FF2B5EF4-FFF2-40B4-BE49-F238E27FC236}">
                  <a16:creationId xmlns:a16="http://schemas.microsoft.com/office/drawing/2014/main" id="{63EAB6C9-C70C-7C6E-66FB-0BED3C9582FD}"/>
                </a:ext>
              </a:extLst>
            </p:cNvPr>
            <p:cNvSpPr/>
            <p:nvPr userDrawn="1"/>
          </p:nvSpPr>
          <p:spPr>
            <a:xfrm>
              <a:off x="-7071360" y="11654120"/>
              <a:ext cx="3202416" cy="3202416"/>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20" name="Picture 19" descr="A picture containing text, sign, device, meter&#10;&#10;Description automatically generated">
              <a:extLst>
                <a:ext uri="{FF2B5EF4-FFF2-40B4-BE49-F238E27FC236}">
                  <a16:creationId xmlns:a16="http://schemas.microsoft.com/office/drawing/2014/main" id="{5D487FCE-714F-F48E-D8F6-48B7B4B6D160}"/>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6849565" y="11859962"/>
              <a:ext cx="2758827" cy="2790732"/>
            </a:xfrm>
            <a:prstGeom prst="rect">
              <a:avLst/>
            </a:prstGeom>
          </p:spPr>
        </p:pic>
      </p:grpSp>
      <p:sp>
        <p:nvSpPr>
          <p:cNvPr id="21" name="Text Placeholder 7">
            <a:extLst>
              <a:ext uri="{FF2B5EF4-FFF2-40B4-BE49-F238E27FC236}">
                <a16:creationId xmlns:a16="http://schemas.microsoft.com/office/drawing/2014/main" id="{F76C439C-C0A8-C234-7165-1A7FA058E919}"/>
              </a:ext>
            </a:extLst>
          </p:cNvPr>
          <p:cNvSpPr>
            <a:spLocks noGrp="1"/>
          </p:cNvSpPr>
          <p:nvPr>
            <p:ph type="body" sz="quarter" idx="12" hasCustomPrompt="1"/>
          </p:nvPr>
        </p:nvSpPr>
        <p:spPr>
          <a:xfrm>
            <a:off x="4410670" y="33665608"/>
            <a:ext cx="19738868" cy="942709"/>
          </a:xfrm>
        </p:spPr>
        <p:txBody>
          <a:bodyPr anchor="ctr">
            <a:normAutofit/>
          </a:bodyPr>
          <a:lstStyle>
            <a:lvl1pPr marL="0" indent="0" algn="r">
              <a:buNone/>
              <a:defRPr sz="4000" b="1">
                <a:solidFill>
                  <a:schemeClr val="bg1"/>
                </a:solidFill>
              </a:defRPr>
            </a:lvl1pPr>
          </a:lstStyle>
          <a:p>
            <a:pPr lvl="0"/>
            <a:r>
              <a:rPr lang="en-US" dirty="0"/>
              <a:t>Node Location | Term &amp; Year</a:t>
            </a:r>
          </a:p>
        </p:txBody>
      </p:sp>
      <p:grpSp>
        <p:nvGrpSpPr>
          <p:cNvPr id="22" name="Group 21">
            <a:extLst>
              <a:ext uri="{FF2B5EF4-FFF2-40B4-BE49-F238E27FC236}">
                <a16:creationId xmlns:a16="http://schemas.microsoft.com/office/drawing/2014/main" id="{F56F95B2-1EC4-4EB7-AB96-63E2A4361ED7}"/>
              </a:ext>
            </a:extLst>
          </p:cNvPr>
          <p:cNvGrpSpPr/>
          <p:nvPr userDrawn="1"/>
        </p:nvGrpSpPr>
        <p:grpSpPr>
          <a:xfrm>
            <a:off x="666185" y="33082292"/>
            <a:ext cx="1981493" cy="1981493"/>
            <a:chOff x="759974" y="33259274"/>
            <a:chExt cx="2630926" cy="2630926"/>
          </a:xfrm>
        </p:grpSpPr>
        <p:sp>
          <p:nvSpPr>
            <p:cNvPr id="23" name="Oval 22">
              <a:extLst>
                <a:ext uri="{FF2B5EF4-FFF2-40B4-BE49-F238E27FC236}">
                  <a16:creationId xmlns:a16="http://schemas.microsoft.com/office/drawing/2014/main" id="{151646B3-7721-CB59-44B2-9A201BF10D52}"/>
                </a:ext>
              </a:extLst>
            </p:cNvPr>
            <p:cNvSpPr/>
            <p:nvPr userDrawn="1"/>
          </p:nvSpPr>
          <p:spPr>
            <a:xfrm>
              <a:off x="759974" y="33259274"/>
              <a:ext cx="2630926" cy="2630926"/>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4" name="Picture 23">
              <a:extLst>
                <a:ext uri="{FF2B5EF4-FFF2-40B4-BE49-F238E27FC236}">
                  <a16:creationId xmlns:a16="http://schemas.microsoft.com/office/drawing/2014/main" id="{79FBA27B-F15D-FBE8-5620-883E867DB71F}"/>
                </a:ext>
              </a:extLst>
            </p:cNvPr>
            <p:cNvPicPr>
              <a:picLocks noChangeAspect="1"/>
            </p:cNvPicPr>
            <p:nvPr userDrawn="1"/>
          </p:nvPicPr>
          <p:blipFill>
            <a:blip r:embed="rId4" cstate="print">
              <a:extLst>
                <a:ext uri="{28A0092B-C50C-407E-A947-70E740481C1C}">
                  <a14:useLocalDpi xmlns:a14="http://schemas.microsoft.com/office/drawing/2010/main" val="0"/>
                </a:ext>
              </a:extLst>
            </a:blip>
            <a:srcRect/>
            <a:stretch/>
          </p:blipFill>
          <p:spPr>
            <a:xfrm>
              <a:off x="978329" y="33477629"/>
              <a:ext cx="2194216" cy="2194216"/>
            </a:xfrm>
            <a:prstGeom prst="rect">
              <a:avLst/>
            </a:prstGeom>
          </p:spPr>
        </p:pic>
      </p:grpSp>
    </p:spTree>
    <p:extLst>
      <p:ext uri="{BB962C8B-B14F-4D97-AF65-F5344CB8AC3E}">
        <p14:creationId xmlns:p14="http://schemas.microsoft.com/office/powerpoint/2010/main" val="3823684701"/>
      </p:ext>
    </p:extLst>
  </p:cSld>
  <p:clrMapOvr>
    <a:masterClrMapping/>
  </p:clrMapOvr>
  <p:extLst>
    <p:ext uri="{DCECCB84-F9BA-43D5-87BE-67443E8EF086}">
      <p15:sldGuideLst xmlns:p15="http://schemas.microsoft.com/office/powerpoint/2012/main">
        <p15:guide id="1" orient="horz" pos="12384" userDrawn="1">
          <p15:clr>
            <a:srgbClr val="FBAE40"/>
          </p15:clr>
        </p15:guide>
        <p15:guide id="2" pos="576">
          <p15:clr>
            <a:srgbClr val="FBAE40"/>
          </p15:clr>
        </p15:guide>
        <p15:guide id="3" pos="16680" userDrawn="1">
          <p15:clr>
            <a:srgbClr val="FBAE40"/>
          </p15:clr>
        </p15:guide>
        <p15:guide id="4" orient="horz" pos="22608" userDrawn="1">
          <p15:clr>
            <a:srgbClr val="FBAE40"/>
          </p15:clr>
        </p15:guide>
        <p15:guide id="11" orient="horz" pos="2928">
          <p15:clr>
            <a:srgbClr val="FBAE40"/>
          </p15:clr>
        </p15:guide>
        <p15:guide id="12" pos="14304" userDrawn="1">
          <p15:clr>
            <a:srgbClr val="FBAE40"/>
          </p15:clr>
        </p15:guide>
        <p15:guide id="13" orient="horz" pos="20640" userDrawn="1">
          <p15:clr>
            <a:srgbClr val="FBAE40"/>
          </p15:clr>
        </p15:guide>
        <p15:guide id="14" orient="horz" pos="3312" userDrawn="1">
          <p15:clr>
            <a:srgbClr val="FBAE40"/>
          </p15:clr>
        </p15:guide>
        <p15:guide id="15" pos="2760" userDrawn="1">
          <p15:clr>
            <a:srgbClr val="FBAE40"/>
          </p15:clr>
        </p15:guide>
        <p15:guide id="16" orient="horz" pos="1680" userDrawn="1">
          <p15:clr>
            <a:srgbClr val="FBAE40"/>
          </p15:clr>
        </p15:guide>
      </p15:sldGuideLst>
    </p:ext>
  </p:extLst>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885950" y="1947342"/>
            <a:ext cx="23660100" cy="7069669"/>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1885950" y="9736667"/>
            <a:ext cx="23660100" cy="23207136"/>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1885950" y="33900542"/>
            <a:ext cx="6172200" cy="1947333"/>
          </a:xfrm>
          <a:prstGeom prst="rect">
            <a:avLst/>
          </a:prstGeom>
        </p:spPr>
        <p:txBody>
          <a:bodyPr vert="horz" lIns="91440" tIns="45720" rIns="91440" bIns="45720" rtlCol="0" anchor="ctr"/>
          <a:lstStyle>
            <a:lvl1pPr algn="l">
              <a:defRPr sz="3600">
                <a:solidFill>
                  <a:schemeClr val="tx1">
                    <a:tint val="75000"/>
                  </a:schemeClr>
                </a:solidFill>
              </a:defRPr>
            </a:lvl1pPr>
          </a:lstStyle>
          <a:p>
            <a:fld id="{36E1B08B-7429-4AC4-ACD0-EB163618B140}" type="datetimeFigureOut">
              <a:rPr lang="en-US" smtClean="0"/>
              <a:t>1/27/2025</a:t>
            </a:fld>
            <a:endParaRPr lang="en-US"/>
          </a:p>
        </p:txBody>
      </p:sp>
      <p:sp>
        <p:nvSpPr>
          <p:cNvPr id="5" name="Footer Placeholder 4"/>
          <p:cNvSpPr>
            <a:spLocks noGrp="1"/>
          </p:cNvSpPr>
          <p:nvPr>
            <p:ph type="ftr" sz="quarter" idx="3"/>
          </p:nvPr>
        </p:nvSpPr>
        <p:spPr>
          <a:xfrm>
            <a:off x="9086850" y="33900542"/>
            <a:ext cx="9258300" cy="1947333"/>
          </a:xfrm>
          <a:prstGeom prst="rect">
            <a:avLst/>
          </a:prstGeom>
        </p:spPr>
        <p:txBody>
          <a:bodyPr vert="horz" lIns="91440" tIns="45720" rIns="91440" bIns="45720" rtlCol="0" anchor="ctr"/>
          <a:lstStyle>
            <a:lvl1pPr algn="ctr">
              <a:defRPr sz="36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9373850" y="33900542"/>
            <a:ext cx="6172200" cy="1947333"/>
          </a:xfrm>
          <a:prstGeom prst="rect">
            <a:avLst/>
          </a:prstGeom>
        </p:spPr>
        <p:txBody>
          <a:bodyPr vert="horz" lIns="91440" tIns="45720" rIns="91440" bIns="45720" rtlCol="0" anchor="ctr"/>
          <a:lstStyle>
            <a:lvl1pPr algn="r">
              <a:defRPr sz="3600">
                <a:solidFill>
                  <a:schemeClr val="tx1">
                    <a:tint val="75000"/>
                  </a:schemeClr>
                </a:solidFill>
              </a:defRPr>
            </a:lvl1pPr>
          </a:lstStyle>
          <a:p>
            <a:fld id="{C98D602F-B79C-4FD9-B397-C9DAD3469C90}" type="slidenum">
              <a:rPr lang="en-US" smtClean="0"/>
              <a:t>‹#›</a:t>
            </a:fld>
            <a:endParaRPr lang="en-US"/>
          </a:p>
        </p:txBody>
      </p:sp>
    </p:spTree>
    <p:extLst>
      <p:ext uri="{BB962C8B-B14F-4D97-AF65-F5344CB8AC3E}">
        <p14:creationId xmlns:p14="http://schemas.microsoft.com/office/powerpoint/2010/main" val="413793087"/>
      </p:ext>
    </p:extLst>
  </p:cSld>
  <p:clrMap bg1="lt1" tx1="dk1" bg2="lt2" tx2="dk2" accent1="accent1" accent2="accent2" accent3="accent3" accent4="accent4" accent5="accent5" accent6="accent6" hlink="hlink" folHlink="folHlink"/>
  <p:sldLayoutIdLst>
    <p:sldLayoutId id="2147483677" r:id="rId1"/>
  </p:sldLayoutIdLst>
  <p:txStyles>
    <p:titleStyle>
      <a:lvl1pPr algn="l" defTabSz="2743200" rtl="0" eaLnBrk="1" latinLnBrk="0" hangingPunct="1">
        <a:lnSpc>
          <a:spcPct val="90000"/>
        </a:lnSpc>
        <a:spcBef>
          <a:spcPct val="0"/>
        </a:spcBef>
        <a:buNone/>
        <a:defRPr sz="13200" kern="1200">
          <a:solidFill>
            <a:schemeClr val="tx1">
              <a:lumMod val="75000"/>
              <a:lumOff val="25000"/>
            </a:schemeClr>
          </a:solidFill>
          <a:latin typeface="+mj-lt"/>
          <a:ea typeface="+mj-ea"/>
          <a:cs typeface="+mj-cs"/>
        </a:defRPr>
      </a:lvl1pPr>
    </p:titleStyle>
    <p:bodyStyle>
      <a:lvl1pPr marL="685800" indent="-685800" algn="l" defTabSz="2743200" rtl="0" eaLnBrk="1" latinLnBrk="0" hangingPunct="1">
        <a:lnSpc>
          <a:spcPct val="90000"/>
        </a:lnSpc>
        <a:spcBef>
          <a:spcPts val="3000"/>
        </a:spcBef>
        <a:buFont typeface="Arial" panose="020B0604020202020204" pitchFamily="34" charset="0"/>
        <a:buChar char="•"/>
        <a:defRPr sz="8400" kern="1200">
          <a:solidFill>
            <a:schemeClr val="tx1">
              <a:lumMod val="75000"/>
              <a:lumOff val="25000"/>
            </a:schemeClr>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7200" kern="1200" baseline="0">
          <a:solidFill>
            <a:schemeClr val="tx1">
              <a:lumMod val="75000"/>
              <a:lumOff val="25000"/>
            </a:schemeClr>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6000" kern="1200">
          <a:solidFill>
            <a:schemeClr val="tx1">
              <a:lumMod val="75000"/>
              <a:lumOff val="25000"/>
            </a:schemeClr>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lumMod val="75000"/>
              <a:lumOff val="25000"/>
            </a:schemeClr>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p:bodyStyle>
    <p:otherStyle>
      <a:defPPr>
        <a:defRPr lang="en-US"/>
      </a:defPPr>
      <a:lvl1pPr marL="0" algn="l" defTabSz="2743200" rtl="0" eaLnBrk="1" latinLnBrk="0" hangingPunct="1">
        <a:defRPr sz="5400" kern="1200">
          <a:solidFill>
            <a:schemeClr val="tx1"/>
          </a:solidFill>
          <a:latin typeface="+mn-lt"/>
          <a:ea typeface="+mn-ea"/>
          <a:cs typeface="+mn-cs"/>
        </a:defRPr>
      </a:lvl1pPr>
      <a:lvl2pPr marL="1371600" algn="l" defTabSz="2743200" rtl="0" eaLnBrk="1" latinLnBrk="0" hangingPunct="1">
        <a:defRPr sz="5400" kern="1200">
          <a:solidFill>
            <a:schemeClr val="tx1"/>
          </a:solidFill>
          <a:latin typeface="+mn-lt"/>
          <a:ea typeface="+mn-ea"/>
          <a:cs typeface="+mn-cs"/>
        </a:defRPr>
      </a:lvl2pPr>
      <a:lvl3pPr marL="2743200" algn="l" defTabSz="2743200" rtl="0" eaLnBrk="1" latinLnBrk="0" hangingPunct="1">
        <a:defRPr sz="5400" kern="1200">
          <a:solidFill>
            <a:schemeClr val="tx1"/>
          </a:solidFill>
          <a:latin typeface="+mn-lt"/>
          <a:ea typeface="+mn-ea"/>
          <a:cs typeface="+mn-cs"/>
        </a:defRPr>
      </a:lvl3pPr>
      <a:lvl4pPr marL="4114800" algn="l" defTabSz="2743200" rtl="0" eaLnBrk="1" latinLnBrk="0" hangingPunct="1">
        <a:defRPr sz="5400" kern="1200">
          <a:solidFill>
            <a:schemeClr val="tx1"/>
          </a:solidFill>
          <a:latin typeface="+mn-lt"/>
          <a:ea typeface="+mn-ea"/>
          <a:cs typeface="+mn-cs"/>
        </a:defRPr>
      </a:lvl4pPr>
      <a:lvl5pPr marL="5486400" algn="l" defTabSz="2743200" rtl="0" eaLnBrk="1" latinLnBrk="0" hangingPunct="1">
        <a:defRPr sz="5400" kern="1200">
          <a:solidFill>
            <a:schemeClr val="tx1"/>
          </a:solidFill>
          <a:latin typeface="+mn-lt"/>
          <a:ea typeface="+mn-ea"/>
          <a:cs typeface="+mn-cs"/>
        </a:defRPr>
      </a:lvl5pPr>
      <a:lvl6pPr marL="6858000" algn="l" defTabSz="2743200" rtl="0" eaLnBrk="1" latinLnBrk="0" hangingPunct="1">
        <a:defRPr sz="5400" kern="1200">
          <a:solidFill>
            <a:schemeClr val="tx1"/>
          </a:solidFill>
          <a:latin typeface="+mn-lt"/>
          <a:ea typeface="+mn-ea"/>
          <a:cs typeface="+mn-cs"/>
        </a:defRPr>
      </a:lvl6pPr>
      <a:lvl7pPr marL="8229600" algn="l" defTabSz="2743200" rtl="0" eaLnBrk="1" latinLnBrk="0" hangingPunct="1">
        <a:defRPr sz="5400" kern="1200">
          <a:solidFill>
            <a:schemeClr val="tx1"/>
          </a:solidFill>
          <a:latin typeface="+mn-lt"/>
          <a:ea typeface="+mn-ea"/>
          <a:cs typeface="+mn-cs"/>
        </a:defRPr>
      </a:lvl7pPr>
      <a:lvl8pPr marL="9601200" algn="l" defTabSz="2743200" rtl="0" eaLnBrk="1" latinLnBrk="0" hangingPunct="1">
        <a:defRPr sz="5400" kern="1200">
          <a:solidFill>
            <a:schemeClr val="tx1"/>
          </a:solidFill>
          <a:latin typeface="+mn-lt"/>
          <a:ea typeface="+mn-ea"/>
          <a:cs typeface="+mn-cs"/>
        </a:defRPr>
      </a:lvl8pPr>
      <a:lvl9pPr marL="10972800" algn="l" defTabSz="2743200" rtl="0" eaLnBrk="1" latinLnBrk="0" hangingPunct="1">
        <a:defRPr sz="54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11520" userDrawn="1">
          <p15:clr>
            <a:srgbClr val="F26B43"/>
          </p15:clr>
        </p15:guide>
        <p15:guide id="2" pos="8640" userDrawn="1">
          <p15:clr>
            <a:srgbClr val="F26B43"/>
          </p15:clr>
        </p15:guide>
      </p15:sldGuideLst>
    </p:ext>
  </p:extLst>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microsoft.com/office/2018/10/relationships/comments" Target="../comments/modernComment_122_9FC77002.xml"/><Relationship Id="rId7" Type="http://schemas.openxmlformats.org/officeDocument/2006/relationships/hyperlink" Target="https://support.office.com/en-us/article/Crop-a-picture-to-fit-in-a-shape-1CE8CF89-6A19-4EE4-82CA-4F8E81469590"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hyperlink" Target="http://www.devpedia.developexchange.com/dp/index.php?title=List_of_Satellite_Pictures" TargetMode="External"/><Relationship Id="rId5" Type="http://schemas.openxmlformats.org/officeDocument/2006/relationships/image" Target="../media/image5.jpeg"/><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 name="Rectangle 35">
            <a:extLst>
              <a:ext uri="{FF2B5EF4-FFF2-40B4-BE49-F238E27FC236}">
                <a16:creationId xmlns:a16="http://schemas.microsoft.com/office/drawing/2014/main" id="{872F62E1-4549-5D87-AA16-B4AF6FA11A3D}"/>
              </a:ext>
            </a:extLst>
          </p:cNvPr>
          <p:cNvSpPr/>
          <p:nvPr/>
        </p:nvSpPr>
        <p:spPr>
          <a:xfrm>
            <a:off x="932546" y="5231588"/>
            <a:ext cx="25527904" cy="27534412"/>
          </a:xfrm>
          <a:prstGeom prst="rect">
            <a:avLst/>
          </a:prstGeom>
          <a:noFill/>
          <a:ln w="1905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Text Placeholder 16">
            <a:extLst>
              <a:ext uri="{FF2B5EF4-FFF2-40B4-BE49-F238E27FC236}">
                <a16:creationId xmlns:a16="http://schemas.microsoft.com/office/drawing/2014/main" id="{1E9B6C5E-DCE1-D73F-4440-006293A2692D}"/>
              </a:ext>
            </a:extLst>
          </p:cNvPr>
          <p:cNvSpPr txBox="1">
            <a:spLocks/>
          </p:cNvSpPr>
          <p:nvPr/>
        </p:nvSpPr>
        <p:spPr>
          <a:xfrm>
            <a:off x="931962" y="16279648"/>
            <a:ext cx="11407715" cy="349434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Use imagery or a workflow here.</a:t>
            </a:r>
          </a:p>
          <a:p>
            <a:r>
              <a:rPr lang="en-US" dirty="0">
                <a:solidFill>
                  <a:schemeClr val="tx1">
                    <a:lumMod val="75000"/>
                    <a:lumOff val="25000"/>
                  </a:schemeClr>
                </a:solidFill>
                <a:latin typeface="Garamond" panose="02020404030301010803" pitchFamily="18" charset="0"/>
              </a:rPr>
              <a:t>Keep text to a minimum.</a:t>
            </a:r>
          </a:p>
          <a:p>
            <a:r>
              <a:rPr lang="en-US" dirty="0">
                <a:solidFill>
                  <a:schemeClr val="tx1">
                    <a:lumMod val="75000"/>
                    <a:lumOff val="25000"/>
                  </a:schemeClr>
                </a:solidFill>
                <a:latin typeface="Garamond" panose="02020404030301010803" pitchFamily="18" charset="0"/>
              </a:rPr>
              <a:t>The font should be easily readable (minimum 14 point font stated above).</a:t>
            </a:r>
          </a:p>
          <a:p>
            <a:r>
              <a:rPr lang="en-US" dirty="0">
                <a:solidFill>
                  <a:schemeClr val="tx1">
                    <a:lumMod val="75000"/>
                    <a:lumOff val="25000"/>
                  </a:schemeClr>
                </a:solidFill>
                <a:latin typeface="Garamond" panose="02020404030301010803" pitchFamily="18" charset="0"/>
              </a:rPr>
              <a:t>Don’t paste images of flowcharts—all images should be separate and editable.</a:t>
            </a:r>
          </a:p>
        </p:txBody>
      </p:sp>
      <p:sp>
        <p:nvSpPr>
          <p:cNvPr id="2" name="Text Placeholder 1">
            <a:extLst>
              <a:ext uri="{FF2B5EF4-FFF2-40B4-BE49-F238E27FC236}">
                <a16:creationId xmlns:a16="http://schemas.microsoft.com/office/drawing/2014/main" id="{A2B06DFA-42DF-FC3A-2B20-E516F630A392}"/>
              </a:ext>
            </a:extLst>
          </p:cNvPr>
          <p:cNvSpPr>
            <a:spLocks noGrp="1"/>
          </p:cNvSpPr>
          <p:nvPr>
            <p:ph type="body" sz="quarter" idx="10"/>
          </p:nvPr>
        </p:nvSpPr>
        <p:spPr>
          <a:xfrm>
            <a:off x="951596" y="1297884"/>
            <a:ext cx="21756004" cy="1378641"/>
          </a:xfrm>
        </p:spPr>
        <p:txBody>
          <a:bodyPr>
            <a:normAutofit/>
          </a:bodyPr>
          <a:lstStyle/>
          <a:p>
            <a:endParaRPr lang="en-US" dirty="0"/>
          </a:p>
        </p:txBody>
      </p:sp>
      <p:sp>
        <p:nvSpPr>
          <p:cNvPr id="4" name="Text Placeholder 3">
            <a:extLst>
              <a:ext uri="{FF2B5EF4-FFF2-40B4-BE49-F238E27FC236}">
                <a16:creationId xmlns:a16="http://schemas.microsoft.com/office/drawing/2014/main" id="{75526CF3-D792-36A8-6B28-5EA233D20689}"/>
              </a:ext>
            </a:extLst>
          </p:cNvPr>
          <p:cNvSpPr>
            <a:spLocks noGrp="1"/>
          </p:cNvSpPr>
          <p:nvPr>
            <p:ph type="body" sz="quarter" idx="13"/>
          </p:nvPr>
        </p:nvSpPr>
        <p:spPr>
          <a:xfrm>
            <a:off x="951596" y="2407252"/>
            <a:ext cx="21756004" cy="1464841"/>
          </a:xfrm>
        </p:spPr>
        <p:txBody>
          <a:bodyPr>
            <a:normAutofit/>
          </a:bodyPr>
          <a:lstStyle/>
          <a:p>
            <a:r>
              <a:rPr lang="en-US" dirty="0"/>
              <a:t>Project Long Title</a:t>
            </a:r>
          </a:p>
        </p:txBody>
      </p:sp>
      <p:sp>
        <p:nvSpPr>
          <p:cNvPr id="3" name="Text Placeholder 2">
            <a:extLst>
              <a:ext uri="{FF2B5EF4-FFF2-40B4-BE49-F238E27FC236}">
                <a16:creationId xmlns:a16="http://schemas.microsoft.com/office/drawing/2014/main" id="{3561868E-CF2C-D0AF-3372-21FB69C5CED6}"/>
              </a:ext>
            </a:extLst>
          </p:cNvPr>
          <p:cNvSpPr>
            <a:spLocks noGrp="1"/>
          </p:cNvSpPr>
          <p:nvPr>
            <p:ph type="body" sz="quarter" idx="12"/>
          </p:nvPr>
        </p:nvSpPr>
        <p:spPr/>
        <p:txBody>
          <a:bodyPr/>
          <a:lstStyle/>
          <a:p>
            <a:endParaRPr lang="en-US" dirty="0"/>
          </a:p>
        </p:txBody>
      </p:sp>
      <p:sp>
        <p:nvSpPr>
          <p:cNvPr id="6" name="TextBox 5">
            <a:extLst>
              <a:ext uri="{FF2B5EF4-FFF2-40B4-BE49-F238E27FC236}">
                <a16:creationId xmlns:a16="http://schemas.microsoft.com/office/drawing/2014/main" id="{AC85576F-308E-47E6-82D4-B98D4F77AB30}"/>
              </a:ext>
            </a:extLst>
          </p:cNvPr>
          <p:cNvSpPr txBox="1"/>
          <p:nvPr/>
        </p:nvSpPr>
        <p:spPr>
          <a:xfrm>
            <a:off x="928002" y="5173839"/>
            <a:ext cx="11516347" cy="769441"/>
          </a:xfrm>
          <a:prstGeom prst="rect">
            <a:avLst/>
          </a:prstGeom>
          <a:noFill/>
        </p:spPr>
        <p:txBody>
          <a:bodyPr wrap="square" rtlCol="0">
            <a:spAutoFit/>
          </a:bodyPr>
          <a:lstStyle/>
          <a:p>
            <a:r>
              <a:rPr lang="en-US" sz="4400" b="1" dirty="0">
                <a:solidFill>
                  <a:srgbClr val="8A5A9A"/>
                </a:solidFill>
                <a:latin typeface="Century Gothic" panose="020B0502020202020204" pitchFamily="34" charset="0"/>
              </a:rPr>
              <a:t>Project Synopsis</a:t>
            </a:r>
          </a:p>
        </p:txBody>
      </p:sp>
      <p:sp>
        <p:nvSpPr>
          <p:cNvPr id="7" name="Text Placeholder 16">
            <a:extLst>
              <a:ext uri="{FF2B5EF4-FFF2-40B4-BE49-F238E27FC236}">
                <a16:creationId xmlns:a16="http://schemas.microsoft.com/office/drawing/2014/main" id="{E6DD4A7D-FE1C-C8BA-EA24-EA828A8C7421}"/>
              </a:ext>
            </a:extLst>
          </p:cNvPr>
          <p:cNvSpPr txBox="1">
            <a:spLocks/>
          </p:cNvSpPr>
          <p:nvPr/>
        </p:nvSpPr>
        <p:spPr>
          <a:xfrm>
            <a:off x="822960" y="11076921"/>
            <a:ext cx="11019060" cy="4649088"/>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8A5A9A"/>
              </a:buClr>
              <a:buFont typeface="Arial" panose="020B0604020202020204" pitchFamily="34" charset="0"/>
              <a:buChar char="•"/>
            </a:pPr>
            <a:r>
              <a:rPr lang="en-US" b="1" dirty="0">
                <a:solidFill>
                  <a:srgbClr val="8A5A9A"/>
                </a:solidFill>
                <a:latin typeface="Garamond" panose="02020404030301010803" pitchFamily="18" charset="0"/>
              </a:rPr>
              <a:t>Start</a:t>
            </a:r>
            <a:r>
              <a:rPr lang="en-US" dirty="0">
                <a:solidFill>
                  <a:srgbClr val="56ADB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the first word of each objective with a verb that should be colored and bolded in the app color</a:t>
            </a:r>
          </a:p>
          <a:p>
            <a:pPr>
              <a:lnSpc>
                <a:spcPct val="100000"/>
              </a:lnSpc>
              <a:spcBef>
                <a:spcPts val="0"/>
              </a:spcBef>
              <a:spcAft>
                <a:spcPts val="600"/>
              </a:spcAft>
              <a:buClr>
                <a:srgbClr val="8A5A9A"/>
              </a:buClr>
              <a:buFont typeface="Arial" panose="020B0604020202020204" pitchFamily="34" charset="0"/>
              <a:buChar char="•"/>
            </a:pPr>
            <a:r>
              <a:rPr lang="en-US" b="1" dirty="0">
                <a:solidFill>
                  <a:srgbClr val="8A5A9A"/>
                </a:solidFill>
                <a:latin typeface="Garamond" panose="02020404030301010803" pitchFamily="18" charset="0"/>
              </a:rPr>
              <a:t>Objectives</a:t>
            </a:r>
            <a:r>
              <a:rPr lang="en-US" dirty="0">
                <a:solidFill>
                  <a:srgbClr val="3F4268"/>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listed here that are the same as or very similar to the ones in the project summary or technical paper</a:t>
            </a:r>
            <a:endParaRPr lang="en-US" b="1" dirty="0">
              <a:solidFill>
                <a:schemeClr val="tx1">
                  <a:lumMod val="75000"/>
                  <a:lumOff val="25000"/>
                </a:schemeClr>
              </a:solidFill>
              <a:latin typeface="Garamond" panose="02020404030301010803" pitchFamily="18" charset="0"/>
            </a:endParaRPr>
          </a:p>
          <a:p>
            <a:pPr>
              <a:lnSpc>
                <a:spcPct val="100000"/>
              </a:lnSpc>
              <a:spcBef>
                <a:spcPts val="0"/>
              </a:spcBef>
              <a:spcAft>
                <a:spcPts val="600"/>
              </a:spcAft>
              <a:buClr>
                <a:srgbClr val="8A5A9A"/>
              </a:buClr>
              <a:buFont typeface="Arial" panose="020B0604020202020204" pitchFamily="34" charset="0"/>
              <a:buChar char="•"/>
            </a:pPr>
            <a:r>
              <a:rPr lang="en-US" b="1" dirty="0">
                <a:solidFill>
                  <a:srgbClr val="8A5A9A"/>
                </a:solidFill>
                <a:latin typeface="Garamond" panose="02020404030301010803" pitchFamily="18" charset="0"/>
              </a:rPr>
              <a:t>Ensure</a:t>
            </a:r>
            <a:r>
              <a:rPr lang="en-US" dirty="0">
                <a:solidFill>
                  <a:schemeClr val="tx1">
                    <a:lumMod val="75000"/>
                    <a:lumOff val="25000"/>
                  </a:schemeClr>
                </a:solidFill>
                <a:latin typeface="Garamond" panose="02020404030301010803" pitchFamily="18" charset="0"/>
              </a:rPr>
              <a:t> this is a bulleted list with the standard solid round bullet in your application area color.</a:t>
            </a:r>
          </a:p>
          <a:p>
            <a:pPr>
              <a:lnSpc>
                <a:spcPct val="100000"/>
              </a:lnSpc>
              <a:spcBef>
                <a:spcPts val="0"/>
              </a:spcBef>
              <a:spcAft>
                <a:spcPts val="600"/>
              </a:spcAft>
              <a:buClr>
                <a:srgbClr val="8A5A9A"/>
              </a:buClr>
              <a:buFont typeface="Arial" panose="020B0604020202020204" pitchFamily="34" charset="0"/>
              <a:buChar char="•"/>
            </a:pPr>
            <a:r>
              <a:rPr lang="en-US" b="1" dirty="0">
                <a:solidFill>
                  <a:srgbClr val="8A5A9A"/>
                </a:solidFill>
                <a:latin typeface="Garamond" panose="02020404030301010803" pitchFamily="18" charset="0"/>
              </a:rPr>
              <a:t>Best</a:t>
            </a:r>
            <a:r>
              <a:rPr lang="en-US" dirty="0">
                <a:solidFill>
                  <a:srgbClr val="56ADB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practice is to use incomplete sentences and not use a period at the end</a:t>
            </a:r>
          </a:p>
        </p:txBody>
      </p:sp>
      <p:sp>
        <p:nvSpPr>
          <p:cNvPr id="8" name="TextBox 7">
            <a:extLst>
              <a:ext uri="{FF2B5EF4-FFF2-40B4-BE49-F238E27FC236}">
                <a16:creationId xmlns:a16="http://schemas.microsoft.com/office/drawing/2014/main" id="{B16735CE-DBE5-1D03-5CFA-70984C8D7632}"/>
              </a:ext>
            </a:extLst>
          </p:cNvPr>
          <p:cNvSpPr txBox="1"/>
          <p:nvPr/>
        </p:nvSpPr>
        <p:spPr>
          <a:xfrm>
            <a:off x="844614" y="10122201"/>
            <a:ext cx="8568969" cy="769441"/>
          </a:xfrm>
          <a:prstGeom prst="rect">
            <a:avLst/>
          </a:prstGeom>
          <a:noFill/>
        </p:spPr>
        <p:txBody>
          <a:bodyPr wrap="square" rtlCol="0">
            <a:spAutoFit/>
          </a:bodyPr>
          <a:lstStyle/>
          <a:p>
            <a:r>
              <a:rPr lang="en-US" sz="4400" b="1" dirty="0">
                <a:solidFill>
                  <a:srgbClr val="8A5A9A"/>
                </a:solidFill>
                <a:latin typeface="Century Gothic" panose="020B0502020202020204" pitchFamily="34" charset="0"/>
              </a:rPr>
              <a:t>Objectives</a:t>
            </a:r>
          </a:p>
        </p:txBody>
      </p:sp>
      <p:sp>
        <p:nvSpPr>
          <p:cNvPr id="10" name="TextBox 9">
            <a:extLst>
              <a:ext uri="{FF2B5EF4-FFF2-40B4-BE49-F238E27FC236}">
                <a16:creationId xmlns:a16="http://schemas.microsoft.com/office/drawing/2014/main" id="{B7E89E02-9B19-071E-D188-366BC3FB347B}"/>
              </a:ext>
            </a:extLst>
          </p:cNvPr>
          <p:cNvSpPr txBox="1"/>
          <p:nvPr/>
        </p:nvSpPr>
        <p:spPr>
          <a:xfrm>
            <a:off x="931962" y="15479294"/>
            <a:ext cx="11407715" cy="769441"/>
          </a:xfrm>
          <a:prstGeom prst="rect">
            <a:avLst/>
          </a:prstGeom>
          <a:noFill/>
        </p:spPr>
        <p:txBody>
          <a:bodyPr wrap="square" rtlCol="0">
            <a:spAutoFit/>
          </a:bodyPr>
          <a:lstStyle/>
          <a:p>
            <a:r>
              <a:rPr lang="en-US" sz="4400" b="1" dirty="0">
                <a:solidFill>
                  <a:srgbClr val="8A5A9A"/>
                </a:solidFill>
                <a:latin typeface="Century Gothic" panose="020B0502020202020204" pitchFamily="34" charset="0"/>
              </a:rPr>
              <a:t>Methodology</a:t>
            </a:r>
          </a:p>
        </p:txBody>
      </p:sp>
      <p:sp>
        <p:nvSpPr>
          <p:cNvPr id="12" name="TextBox 11">
            <a:extLst>
              <a:ext uri="{FF2B5EF4-FFF2-40B4-BE49-F238E27FC236}">
                <a16:creationId xmlns:a16="http://schemas.microsoft.com/office/drawing/2014/main" id="{1BB73315-A654-CB52-F7DD-27CAB3785659}"/>
              </a:ext>
            </a:extLst>
          </p:cNvPr>
          <p:cNvSpPr txBox="1"/>
          <p:nvPr/>
        </p:nvSpPr>
        <p:spPr>
          <a:xfrm>
            <a:off x="14605026" y="5296128"/>
            <a:ext cx="8229600" cy="769441"/>
          </a:xfrm>
          <a:prstGeom prst="rect">
            <a:avLst/>
          </a:prstGeom>
          <a:noFill/>
        </p:spPr>
        <p:txBody>
          <a:bodyPr wrap="square" rtlCol="0">
            <a:spAutoFit/>
          </a:bodyPr>
          <a:lstStyle/>
          <a:p>
            <a:r>
              <a:rPr lang="en-US" sz="4400" b="1" dirty="0">
                <a:solidFill>
                  <a:srgbClr val="8A5A9A"/>
                </a:solidFill>
                <a:latin typeface="Century Gothic" panose="020B0502020202020204" pitchFamily="34" charset="0"/>
              </a:rPr>
              <a:t>Study Area</a:t>
            </a:r>
          </a:p>
        </p:txBody>
      </p:sp>
      <p:sp>
        <p:nvSpPr>
          <p:cNvPr id="14" name="TextBox 13">
            <a:extLst>
              <a:ext uri="{FF2B5EF4-FFF2-40B4-BE49-F238E27FC236}">
                <a16:creationId xmlns:a16="http://schemas.microsoft.com/office/drawing/2014/main" id="{E3314279-E5E3-0DC5-601E-B40E51101224}"/>
              </a:ext>
            </a:extLst>
          </p:cNvPr>
          <p:cNvSpPr txBox="1"/>
          <p:nvPr/>
        </p:nvSpPr>
        <p:spPr>
          <a:xfrm>
            <a:off x="935593" y="20673018"/>
            <a:ext cx="9835317" cy="769441"/>
          </a:xfrm>
          <a:prstGeom prst="rect">
            <a:avLst/>
          </a:prstGeom>
          <a:noFill/>
        </p:spPr>
        <p:txBody>
          <a:bodyPr wrap="square" rtlCol="0">
            <a:spAutoFit/>
          </a:bodyPr>
          <a:lstStyle/>
          <a:p>
            <a:r>
              <a:rPr lang="en-US" sz="4400" b="1" dirty="0">
                <a:solidFill>
                  <a:srgbClr val="8A5A9A"/>
                </a:solidFill>
                <a:latin typeface="Century Gothic" panose="020B0502020202020204" pitchFamily="34" charset="0"/>
              </a:rPr>
              <a:t>Earth Observations</a:t>
            </a:r>
          </a:p>
        </p:txBody>
      </p:sp>
      <p:sp>
        <p:nvSpPr>
          <p:cNvPr id="16" name="TextBox 15">
            <a:extLst>
              <a:ext uri="{FF2B5EF4-FFF2-40B4-BE49-F238E27FC236}">
                <a16:creationId xmlns:a16="http://schemas.microsoft.com/office/drawing/2014/main" id="{2C88B2C6-BA60-1BF2-900F-3D4C0534724E}"/>
              </a:ext>
            </a:extLst>
          </p:cNvPr>
          <p:cNvSpPr txBox="1"/>
          <p:nvPr/>
        </p:nvSpPr>
        <p:spPr>
          <a:xfrm>
            <a:off x="14587709" y="12329902"/>
            <a:ext cx="9628011" cy="769441"/>
          </a:xfrm>
          <a:prstGeom prst="rect">
            <a:avLst/>
          </a:prstGeom>
          <a:noFill/>
        </p:spPr>
        <p:txBody>
          <a:bodyPr wrap="square" rtlCol="0">
            <a:spAutoFit/>
          </a:bodyPr>
          <a:lstStyle/>
          <a:p>
            <a:r>
              <a:rPr lang="en-US" sz="4400" b="1" dirty="0">
                <a:solidFill>
                  <a:srgbClr val="8A5A9A"/>
                </a:solidFill>
                <a:latin typeface="Century Gothic" panose="020B0502020202020204" pitchFamily="34" charset="0"/>
              </a:rPr>
              <a:t>Results</a:t>
            </a:r>
          </a:p>
        </p:txBody>
      </p:sp>
      <p:sp>
        <p:nvSpPr>
          <p:cNvPr id="17" name="Text Placeholder 16">
            <a:extLst>
              <a:ext uri="{FF2B5EF4-FFF2-40B4-BE49-F238E27FC236}">
                <a16:creationId xmlns:a16="http://schemas.microsoft.com/office/drawing/2014/main" id="{B0A47A00-F936-566C-D1E0-3FE3DE058382}"/>
              </a:ext>
            </a:extLst>
          </p:cNvPr>
          <p:cNvSpPr txBox="1">
            <a:spLocks/>
          </p:cNvSpPr>
          <p:nvPr/>
        </p:nvSpPr>
        <p:spPr>
          <a:xfrm>
            <a:off x="14577164" y="20481946"/>
            <a:ext cx="10972800" cy="226464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buClr>
                <a:srgbClr val="8A5A9A"/>
              </a:buClr>
              <a:buFont typeface="Arial" panose="020B0604020202020204" pitchFamily="34" charset="0"/>
              <a:buChar char="•"/>
            </a:pPr>
            <a:r>
              <a:rPr lang="en-US" dirty="0">
                <a:solidFill>
                  <a:schemeClr val="tx1">
                    <a:lumMod val="75000"/>
                    <a:lumOff val="25000"/>
                  </a:schemeClr>
                </a:solidFill>
                <a:latin typeface="Garamond" panose="02020404030301010803" pitchFamily="18" charset="0"/>
              </a:rPr>
              <a:t>Use bullets.</a:t>
            </a:r>
          </a:p>
          <a:p>
            <a:pPr>
              <a:buClr>
                <a:srgbClr val="8A5A9A"/>
              </a:buClr>
              <a:buFont typeface="Arial" panose="020B0604020202020204" pitchFamily="34" charset="0"/>
              <a:buChar char="•"/>
            </a:pPr>
            <a:r>
              <a:rPr lang="en-US" dirty="0">
                <a:solidFill>
                  <a:schemeClr val="tx1">
                    <a:lumMod val="75000"/>
                    <a:lumOff val="25000"/>
                  </a:schemeClr>
                </a:solidFill>
                <a:latin typeface="Garamond" panose="02020404030301010803" pitchFamily="18" charset="0"/>
              </a:rPr>
              <a:t>Use complete sentences with periods. Provide nuanced conclusions while remaining concise.</a:t>
            </a:r>
          </a:p>
        </p:txBody>
      </p:sp>
      <p:sp>
        <p:nvSpPr>
          <p:cNvPr id="18" name="TextBox 17">
            <a:extLst>
              <a:ext uri="{FF2B5EF4-FFF2-40B4-BE49-F238E27FC236}">
                <a16:creationId xmlns:a16="http://schemas.microsoft.com/office/drawing/2014/main" id="{4B774890-6BF2-86BF-29FB-0AE3C9180D15}"/>
              </a:ext>
            </a:extLst>
          </p:cNvPr>
          <p:cNvSpPr txBox="1"/>
          <p:nvPr/>
        </p:nvSpPr>
        <p:spPr>
          <a:xfrm>
            <a:off x="14577164" y="19562400"/>
            <a:ext cx="8229600" cy="769441"/>
          </a:xfrm>
          <a:prstGeom prst="rect">
            <a:avLst/>
          </a:prstGeom>
          <a:noFill/>
        </p:spPr>
        <p:txBody>
          <a:bodyPr wrap="square" rtlCol="0">
            <a:spAutoFit/>
          </a:bodyPr>
          <a:lstStyle/>
          <a:p>
            <a:r>
              <a:rPr lang="en-US" sz="4400" b="1" dirty="0">
                <a:solidFill>
                  <a:srgbClr val="8A5A9A"/>
                </a:solidFill>
                <a:latin typeface="Century Gothic" panose="020B0502020202020204" pitchFamily="34" charset="0"/>
              </a:rPr>
              <a:t>Conclusions</a:t>
            </a:r>
          </a:p>
        </p:txBody>
      </p:sp>
      <p:sp>
        <p:nvSpPr>
          <p:cNvPr id="20" name="TextBox 19">
            <a:extLst>
              <a:ext uri="{FF2B5EF4-FFF2-40B4-BE49-F238E27FC236}">
                <a16:creationId xmlns:a16="http://schemas.microsoft.com/office/drawing/2014/main" id="{45C41932-2CB9-EA43-2CD4-CA2216FD972C}"/>
              </a:ext>
            </a:extLst>
          </p:cNvPr>
          <p:cNvSpPr txBox="1"/>
          <p:nvPr/>
        </p:nvSpPr>
        <p:spPr>
          <a:xfrm>
            <a:off x="14630400" y="29297978"/>
            <a:ext cx="7278066" cy="769441"/>
          </a:xfrm>
          <a:prstGeom prst="rect">
            <a:avLst/>
          </a:prstGeom>
          <a:noFill/>
        </p:spPr>
        <p:txBody>
          <a:bodyPr wrap="square" rtlCol="0">
            <a:spAutoFit/>
          </a:bodyPr>
          <a:lstStyle/>
          <a:p>
            <a:r>
              <a:rPr lang="en-US" sz="4400" b="1" dirty="0">
                <a:solidFill>
                  <a:srgbClr val="8A5A9A"/>
                </a:solidFill>
                <a:latin typeface="Century Gothic" panose="020B0502020202020204" pitchFamily="34" charset="0"/>
              </a:rPr>
              <a:t>Acknowledgements</a:t>
            </a:r>
          </a:p>
        </p:txBody>
      </p:sp>
      <p:sp>
        <p:nvSpPr>
          <p:cNvPr id="22" name="TextBox 21">
            <a:extLst>
              <a:ext uri="{FF2B5EF4-FFF2-40B4-BE49-F238E27FC236}">
                <a16:creationId xmlns:a16="http://schemas.microsoft.com/office/drawing/2014/main" id="{713D1384-4C3F-CCA8-F8C8-FB70238BED0B}"/>
              </a:ext>
            </a:extLst>
          </p:cNvPr>
          <p:cNvSpPr txBox="1"/>
          <p:nvPr/>
        </p:nvSpPr>
        <p:spPr>
          <a:xfrm>
            <a:off x="14662669" y="24325222"/>
            <a:ext cx="7288030" cy="769441"/>
          </a:xfrm>
          <a:prstGeom prst="rect">
            <a:avLst/>
          </a:prstGeom>
          <a:noFill/>
        </p:spPr>
        <p:txBody>
          <a:bodyPr wrap="square" rtlCol="0">
            <a:spAutoFit/>
          </a:bodyPr>
          <a:lstStyle/>
          <a:p>
            <a:r>
              <a:rPr lang="en-US" sz="4400" b="1" dirty="0">
                <a:solidFill>
                  <a:srgbClr val="8A5A9A"/>
                </a:solidFill>
                <a:latin typeface="Century Gothic" panose="020B0502020202020204" pitchFamily="34" charset="0"/>
              </a:rPr>
              <a:t>Project Partners</a:t>
            </a:r>
          </a:p>
        </p:txBody>
      </p:sp>
      <p:sp>
        <p:nvSpPr>
          <p:cNvPr id="23" name="TextBox 22">
            <a:extLst>
              <a:ext uri="{FF2B5EF4-FFF2-40B4-BE49-F238E27FC236}">
                <a16:creationId xmlns:a16="http://schemas.microsoft.com/office/drawing/2014/main" id="{B4A0CEBA-CFBA-B9B9-2455-DC86C59F79A6}"/>
              </a:ext>
            </a:extLst>
          </p:cNvPr>
          <p:cNvSpPr txBox="1"/>
          <p:nvPr/>
        </p:nvSpPr>
        <p:spPr>
          <a:xfrm>
            <a:off x="936787" y="25585127"/>
            <a:ext cx="4542503" cy="769441"/>
          </a:xfrm>
          <a:prstGeom prst="rect">
            <a:avLst/>
          </a:prstGeom>
          <a:noFill/>
        </p:spPr>
        <p:txBody>
          <a:bodyPr wrap="square" rtlCol="0">
            <a:spAutoFit/>
          </a:bodyPr>
          <a:lstStyle/>
          <a:p>
            <a:r>
              <a:rPr lang="en-US" sz="4400" b="1" dirty="0">
                <a:solidFill>
                  <a:srgbClr val="8A5A9A"/>
                </a:solidFill>
                <a:latin typeface="Century Gothic" panose="020B0502020202020204" pitchFamily="34" charset="0"/>
              </a:rPr>
              <a:t>Team Members</a:t>
            </a:r>
          </a:p>
        </p:txBody>
      </p:sp>
      <p:pic>
        <p:nvPicPr>
          <p:cNvPr id="29" name="Picture 28">
            <a:extLst>
              <a:ext uri="{FF2B5EF4-FFF2-40B4-BE49-F238E27FC236}">
                <a16:creationId xmlns:a16="http://schemas.microsoft.com/office/drawing/2014/main" id="{2A3DB938-9584-BD3D-626C-5FEBF8086389}"/>
              </a:ext>
            </a:extLst>
          </p:cNvPr>
          <p:cNvPicPr>
            <a:picLocks noChangeAspect="1"/>
          </p:cNvPicPr>
          <p:nvPr/>
        </p:nvPicPr>
        <p:blipFill>
          <a:blip r:embed="rId4" cstate="print">
            <a:extLst>
              <a:ext uri="{28A0092B-C50C-407E-A947-70E740481C1C}">
                <a14:useLocalDpi xmlns:a14="http://schemas.microsoft.com/office/drawing/2010/main" val="0"/>
              </a:ext>
            </a:extLst>
          </a:blip>
          <a:srcRect/>
          <a:stretch/>
        </p:blipFill>
        <p:spPr>
          <a:xfrm>
            <a:off x="7008424" y="29261337"/>
            <a:ext cx="2083075" cy="2083075"/>
          </a:xfrm>
          <a:prstGeom prst="rect">
            <a:avLst/>
          </a:prstGeom>
        </p:spPr>
      </p:pic>
      <p:pic>
        <p:nvPicPr>
          <p:cNvPr id="30" name="Picture 29">
            <a:extLst>
              <a:ext uri="{FF2B5EF4-FFF2-40B4-BE49-F238E27FC236}">
                <a16:creationId xmlns:a16="http://schemas.microsoft.com/office/drawing/2014/main" id="{924788AD-AD65-6880-C748-7354BAD5E138}"/>
              </a:ext>
            </a:extLst>
          </p:cNvPr>
          <p:cNvPicPr>
            <a:picLocks noChangeAspect="1"/>
          </p:cNvPicPr>
          <p:nvPr/>
        </p:nvPicPr>
        <p:blipFill>
          <a:blip r:embed="rId4" cstate="print">
            <a:extLst>
              <a:ext uri="{28A0092B-C50C-407E-A947-70E740481C1C}">
                <a14:useLocalDpi xmlns:a14="http://schemas.microsoft.com/office/drawing/2010/main" val="0"/>
              </a:ext>
            </a:extLst>
          </a:blip>
          <a:srcRect/>
          <a:stretch/>
        </p:blipFill>
        <p:spPr>
          <a:xfrm>
            <a:off x="1164628" y="29261337"/>
            <a:ext cx="2083075" cy="2083075"/>
          </a:xfrm>
          <a:prstGeom prst="rect">
            <a:avLst/>
          </a:prstGeom>
        </p:spPr>
      </p:pic>
      <p:pic>
        <p:nvPicPr>
          <p:cNvPr id="31" name="Picture 30">
            <a:extLst>
              <a:ext uri="{FF2B5EF4-FFF2-40B4-BE49-F238E27FC236}">
                <a16:creationId xmlns:a16="http://schemas.microsoft.com/office/drawing/2014/main" id="{7742306A-F9EF-3EB8-5FB1-E8751A2332B5}"/>
              </a:ext>
            </a:extLst>
          </p:cNvPr>
          <p:cNvPicPr>
            <a:picLocks noChangeAspect="1"/>
          </p:cNvPicPr>
          <p:nvPr/>
        </p:nvPicPr>
        <p:blipFill>
          <a:blip r:embed="rId4" cstate="print">
            <a:extLst>
              <a:ext uri="{28A0092B-C50C-407E-A947-70E740481C1C}">
                <a14:useLocalDpi xmlns:a14="http://schemas.microsoft.com/office/drawing/2010/main" val="0"/>
              </a:ext>
            </a:extLst>
          </a:blip>
          <a:srcRect/>
          <a:stretch/>
        </p:blipFill>
        <p:spPr>
          <a:xfrm>
            <a:off x="4086526" y="29261337"/>
            <a:ext cx="2083075" cy="2083075"/>
          </a:xfrm>
          <a:prstGeom prst="rect">
            <a:avLst/>
          </a:prstGeom>
        </p:spPr>
      </p:pic>
      <p:pic>
        <p:nvPicPr>
          <p:cNvPr id="32" name="Picture 31">
            <a:extLst>
              <a:ext uri="{FF2B5EF4-FFF2-40B4-BE49-F238E27FC236}">
                <a16:creationId xmlns:a16="http://schemas.microsoft.com/office/drawing/2014/main" id="{DCE1E9A4-4187-5189-350F-EAB0452ED816}"/>
              </a:ext>
            </a:extLst>
          </p:cNvPr>
          <p:cNvPicPr>
            <a:picLocks noChangeAspect="1"/>
          </p:cNvPicPr>
          <p:nvPr/>
        </p:nvPicPr>
        <p:blipFill>
          <a:blip r:embed="rId4" cstate="print">
            <a:extLst>
              <a:ext uri="{28A0092B-C50C-407E-A947-70E740481C1C}">
                <a14:useLocalDpi xmlns:a14="http://schemas.microsoft.com/office/drawing/2010/main" val="0"/>
              </a:ext>
            </a:extLst>
          </a:blip>
          <a:srcRect/>
          <a:stretch/>
        </p:blipFill>
        <p:spPr>
          <a:xfrm>
            <a:off x="9930322" y="29261337"/>
            <a:ext cx="2083075" cy="2083075"/>
          </a:xfrm>
          <a:prstGeom prst="rect">
            <a:avLst/>
          </a:prstGeom>
        </p:spPr>
      </p:pic>
      <p:grpSp>
        <p:nvGrpSpPr>
          <p:cNvPr id="37" name="Group 36">
            <a:extLst>
              <a:ext uri="{FF2B5EF4-FFF2-40B4-BE49-F238E27FC236}">
                <a16:creationId xmlns:a16="http://schemas.microsoft.com/office/drawing/2014/main" id="{6742CF47-1252-7C4C-88DE-2C68B22B4192}"/>
              </a:ext>
            </a:extLst>
          </p:cNvPr>
          <p:cNvGrpSpPr/>
          <p:nvPr/>
        </p:nvGrpSpPr>
        <p:grpSpPr>
          <a:xfrm>
            <a:off x="1383205" y="29460864"/>
            <a:ext cx="1645920" cy="1645920"/>
            <a:chOff x="1394751" y="29466980"/>
            <a:chExt cx="1645920" cy="1645920"/>
          </a:xfrm>
        </p:grpSpPr>
        <p:pic>
          <p:nvPicPr>
            <p:cNvPr id="38" name="Picture 37" descr="A satellite image of the earth&#10;&#10;Description automatically generated with medium confidence">
              <a:extLst>
                <a:ext uri="{FF2B5EF4-FFF2-40B4-BE49-F238E27FC236}">
                  <a16:creationId xmlns:a16="http://schemas.microsoft.com/office/drawing/2014/main" id="{39065BE2-D948-A22E-73C4-E50FD431A229}"/>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394751" y="29466980"/>
              <a:ext cx="1645920" cy="1645920"/>
            </a:xfrm>
            <a:prstGeom prst="ellipse">
              <a:avLst/>
            </a:prstGeom>
          </p:spPr>
        </p:pic>
        <p:sp>
          <p:nvSpPr>
            <p:cNvPr id="39" name="TextBox 34">
              <a:extLst>
                <a:ext uri="{FF2B5EF4-FFF2-40B4-BE49-F238E27FC236}">
                  <a16:creationId xmlns:a16="http://schemas.microsoft.com/office/drawing/2014/main" id="{67CE8F9D-898D-761F-4849-0CCEFA99FF93}"/>
                </a:ext>
              </a:extLst>
            </p:cNvPr>
            <p:cNvSpPr txBox="1"/>
            <p:nvPr/>
          </p:nvSpPr>
          <p:spPr>
            <a:xfrm rot="20028308">
              <a:off x="1586312" y="30036079"/>
              <a:ext cx="1426712" cy="457200"/>
            </a:xfrm>
            <a:prstGeom prst="rect">
              <a:avLst/>
            </a:prstGeom>
          </p:spPr>
          <p:txBody>
            <a:bodyPr wrap="square" numCol="1" spcCol="640080"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just"/>
              <a:r>
                <a:rPr lang="en-US" sz="2000" b="1" dirty="0">
                  <a:solidFill>
                    <a:schemeClr val="bg1"/>
                  </a:solidFill>
                </a:rPr>
                <a:t>EXAMPLE</a:t>
              </a:r>
            </a:p>
          </p:txBody>
        </p:sp>
      </p:grpSp>
      <p:sp>
        <p:nvSpPr>
          <p:cNvPr id="34" name="Text Placeholder 16">
            <a:extLst>
              <a:ext uri="{FF2B5EF4-FFF2-40B4-BE49-F238E27FC236}">
                <a16:creationId xmlns:a16="http://schemas.microsoft.com/office/drawing/2014/main" id="{FB7E9FDA-2D19-1646-DD8D-234BCBE999EB}"/>
              </a:ext>
            </a:extLst>
          </p:cNvPr>
          <p:cNvSpPr txBox="1">
            <a:spLocks/>
          </p:cNvSpPr>
          <p:nvPr/>
        </p:nvSpPr>
        <p:spPr>
          <a:xfrm>
            <a:off x="14605026" y="6170660"/>
            <a:ext cx="8229600" cy="2834640"/>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Include a map that has an easily readable text and a legend. Including the study period is optional.</a:t>
            </a:r>
          </a:p>
          <a:p>
            <a:r>
              <a:rPr lang="en-US" b="1" dirty="0">
                <a:solidFill>
                  <a:schemeClr val="tx1">
                    <a:lumMod val="75000"/>
                    <a:lumOff val="25000"/>
                  </a:schemeClr>
                </a:solidFill>
                <a:latin typeface="Garamond" panose="02020404030301010803" pitchFamily="18" charset="0"/>
              </a:rPr>
              <a:t>For ALL images – make sure all text is separate and editable (so they can be moved or resized). </a:t>
            </a:r>
            <a:r>
              <a:rPr lang="en-US" dirty="0">
                <a:solidFill>
                  <a:schemeClr val="tx1">
                    <a:lumMod val="75000"/>
                    <a:lumOff val="25000"/>
                  </a:schemeClr>
                </a:solidFill>
                <a:latin typeface="Garamond" panose="02020404030301010803" pitchFamily="18" charset="0"/>
              </a:rPr>
              <a:t>If text is not editable, a team member must be available to make changes with a </a:t>
            </a:r>
            <a:r>
              <a:rPr lang="en-US" b="1" dirty="0">
                <a:solidFill>
                  <a:schemeClr val="tx1">
                    <a:lumMod val="75000"/>
                    <a:lumOff val="25000"/>
                  </a:schemeClr>
                </a:solidFill>
                <a:latin typeface="Garamond" panose="02020404030301010803" pitchFamily="18" charset="0"/>
              </a:rPr>
              <a:t>very short turn-around time </a:t>
            </a:r>
            <a:r>
              <a:rPr lang="en-US" dirty="0">
                <a:solidFill>
                  <a:schemeClr val="tx1">
                    <a:lumMod val="75000"/>
                    <a:lumOff val="25000"/>
                  </a:schemeClr>
                </a:solidFill>
                <a:latin typeface="Garamond" panose="02020404030301010803" pitchFamily="18" charset="0"/>
              </a:rPr>
              <a:t>(hours, not days) after submission.</a:t>
            </a:r>
          </a:p>
        </p:txBody>
      </p:sp>
      <p:sp>
        <p:nvSpPr>
          <p:cNvPr id="35" name="Text Placeholder 16">
            <a:extLst>
              <a:ext uri="{FF2B5EF4-FFF2-40B4-BE49-F238E27FC236}">
                <a16:creationId xmlns:a16="http://schemas.microsoft.com/office/drawing/2014/main" id="{C11C7F3C-36E2-E7F9-7F2A-3809C3AED095}"/>
              </a:ext>
            </a:extLst>
          </p:cNvPr>
          <p:cNvSpPr txBox="1">
            <a:spLocks/>
          </p:cNvSpPr>
          <p:nvPr/>
        </p:nvSpPr>
        <p:spPr>
          <a:xfrm>
            <a:off x="971550" y="21467640"/>
            <a:ext cx="12744450" cy="1182580"/>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Include a spacecraft icon for each Earth observation used. Satellite icons can be found on </a:t>
            </a:r>
            <a:r>
              <a:rPr lang="en-US" dirty="0" err="1">
                <a:solidFill>
                  <a:schemeClr val="tx1">
                    <a:lumMod val="75000"/>
                  </a:schemeClr>
                </a:solidFill>
                <a:latin typeface="Garamond" panose="02020404030301010803" pitchFamily="18" charset="0"/>
                <a:hlinkClick r:id="rId6"/>
              </a:rPr>
              <a:t>DEVELOPedia</a:t>
            </a:r>
            <a:r>
              <a:rPr lang="en-US" dirty="0">
                <a:solidFill>
                  <a:schemeClr val="tx1">
                    <a:lumMod val="75000"/>
                  </a:schemeClr>
                </a:solidFill>
                <a:latin typeface="Garamond" panose="02020404030301010803" pitchFamily="18" charset="0"/>
                <a:hlinkClick r:id="rId6"/>
              </a:rPr>
              <a:t>.</a:t>
            </a:r>
            <a:r>
              <a:rPr lang="en-US" dirty="0">
                <a:solidFill>
                  <a:schemeClr val="tx1">
                    <a:lumMod val="75000"/>
                  </a:schemeClr>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Include both the satellite name and sensor acronym but no additional information. An example is provided below: </a:t>
            </a:r>
          </a:p>
        </p:txBody>
      </p:sp>
      <p:sp>
        <p:nvSpPr>
          <p:cNvPr id="40" name="Text Placeholder 16">
            <a:extLst>
              <a:ext uri="{FF2B5EF4-FFF2-40B4-BE49-F238E27FC236}">
                <a16:creationId xmlns:a16="http://schemas.microsoft.com/office/drawing/2014/main" id="{923097D6-23DC-F77C-FFE8-B1CD21FAD773}"/>
              </a:ext>
            </a:extLst>
          </p:cNvPr>
          <p:cNvSpPr txBox="1">
            <a:spLocks/>
          </p:cNvSpPr>
          <p:nvPr/>
        </p:nvSpPr>
        <p:spPr>
          <a:xfrm>
            <a:off x="14618828" y="13211839"/>
            <a:ext cx="9628012" cy="3912494"/>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Focus on maps and figures for this section.</a:t>
            </a:r>
          </a:p>
          <a:p>
            <a:r>
              <a:rPr lang="en-US" b="1" dirty="0">
                <a:solidFill>
                  <a:schemeClr val="tx1">
                    <a:lumMod val="75000"/>
                    <a:lumOff val="25000"/>
                  </a:schemeClr>
                </a:solidFill>
                <a:latin typeface="Garamond" panose="02020404030301010803" pitchFamily="18" charset="0"/>
              </a:rPr>
              <a:t>For ALL images – make sure all text is separate and editable (so they can be moved or resized). </a:t>
            </a:r>
            <a:r>
              <a:rPr lang="en-US" dirty="0">
                <a:solidFill>
                  <a:schemeClr val="tx1">
                    <a:lumMod val="75000"/>
                    <a:lumOff val="25000"/>
                  </a:schemeClr>
                </a:solidFill>
                <a:latin typeface="Garamond" panose="02020404030301010803" pitchFamily="18" charset="0"/>
              </a:rPr>
              <a:t>If text is not editable, a team member must be available to make changes with a </a:t>
            </a:r>
            <a:r>
              <a:rPr lang="en-US" b="1" dirty="0">
                <a:solidFill>
                  <a:schemeClr val="tx1">
                    <a:lumMod val="75000"/>
                    <a:lumOff val="25000"/>
                  </a:schemeClr>
                </a:solidFill>
                <a:latin typeface="Garamond" panose="02020404030301010803" pitchFamily="18" charset="0"/>
              </a:rPr>
              <a:t>very short turn-around time </a:t>
            </a:r>
            <a:r>
              <a:rPr lang="en-US" dirty="0">
                <a:solidFill>
                  <a:schemeClr val="tx1">
                    <a:lumMod val="75000"/>
                    <a:lumOff val="25000"/>
                  </a:schemeClr>
                </a:solidFill>
                <a:latin typeface="Garamond" panose="02020404030301010803" pitchFamily="18" charset="0"/>
              </a:rPr>
              <a:t>(hours, not days) after submission.</a:t>
            </a:r>
          </a:p>
          <a:p>
            <a:r>
              <a:rPr lang="en-US" dirty="0">
                <a:solidFill>
                  <a:schemeClr val="tx1">
                    <a:lumMod val="75000"/>
                    <a:lumOff val="25000"/>
                  </a:schemeClr>
                </a:solidFill>
                <a:latin typeface="Garamond" panose="02020404030301010803" pitchFamily="18" charset="0"/>
              </a:rPr>
              <a:t>Make sure that this section has some sort of flow. Show your results in a logical order.</a:t>
            </a:r>
          </a:p>
          <a:p>
            <a:r>
              <a:rPr lang="en-US" dirty="0">
                <a:solidFill>
                  <a:schemeClr val="tx1">
                    <a:lumMod val="75000"/>
                    <a:lumOff val="25000"/>
                  </a:schemeClr>
                </a:solidFill>
                <a:latin typeface="Garamond" panose="02020404030301010803" pitchFamily="18" charset="0"/>
              </a:rPr>
              <a:t>No bullets.</a:t>
            </a:r>
          </a:p>
        </p:txBody>
      </p:sp>
      <p:sp>
        <p:nvSpPr>
          <p:cNvPr id="41" name="Text Placeholder 16">
            <a:extLst>
              <a:ext uri="{FF2B5EF4-FFF2-40B4-BE49-F238E27FC236}">
                <a16:creationId xmlns:a16="http://schemas.microsoft.com/office/drawing/2014/main" id="{C1D1421B-0A44-CBC7-02A6-E84EEFF9D883}"/>
              </a:ext>
            </a:extLst>
          </p:cNvPr>
          <p:cNvSpPr txBox="1">
            <a:spLocks/>
          </p:cNvSpPr>
          <p:nvPr/>
        </p:nvSpPr>
        <p:spPr>
          <a:xfrm>
            <a:off x="14648791" y="30071818"/>
            <a:ext cx="9704089" cy="317458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Include anyone who has helped you with the project.</a:t>
            </a:r>
          </a:p>
          <a:p>
            <a:r>
              <a:rPr lang="en-US" dirty="0">
                <a:solidFill>
                  <a:schemeClr val="tx1">
                    <a:lumMod val="75000"/>
                    <a:lumOff val="25000"/>
                  </a:schemeClr>
                </a:solidFill>
                <a:latin typeface="Garamond" panose="02020404030301010803" pitchFamily="18" charset="0"/>
              </a:rPr>
              <a:t>If this is a continuation project, credit the previous team members and contributors.</a:t>
            </a:r>
          </a:p>
          <a:p>
            <a:r>
              <a:rPr lang="en-US" dirty="0">
                <a:solidFill>
                  <a:schemeClr val="tx1">
                    <a:lumMod val="75000"/>
                    <a:lumOff val="25000"/>
                  </a:schemeClr>
                </a:solidFill>
                <a:latin typeface="Garamond" panose="02020404030301010803" pitchFamily="18" charset="0"/>
              </a:rPr>
              <a:t>If you are including affiliations, use DEVELOP as the affiliation for a </a:t>
            </a:r>
            <a:r>
              <a:rPr lang="en-US" dirty="0" err="1">
                <a:solidFill>
                  <a:schemeClr val="tx1">
                    <a:lumMod val="75000"/>
                    <a:lumOff val="25000"/>
                  </a:schemeClr>
                </a:solidFill>
                <a:latin typeface="Garamond" panose="02020404030301010803" pitchFamily="18" charset="0"/>
              </a:rPr>
              <a:t>DEVELOPer</a:t>
            </a:r>
            <a:r>
              <a:rPr lang="en-US" dirty="0">
                <a:solidFill>
                  <a:schemeClr val="tx1">
                    <a:lumMod val="75000"/>
                    <a:lumOff val="25000"/>
                  </a:schemeClr>
                </a:solidFill>
                <a:latin typeface="Garamond" panose="02020404030301010803" pitchFamily="18" charset="0"/>
              </a:rPr>
              <a:t> or former </a:t>
            </a:r>
            <a:r>
              <a:rPr lang="en-US" dirty="0" err="1">
                <a:solidFill>
                  <a:schemeClr val="tx1">
                    <a:lumMod val="75000"/>
                    <a:lumOff val="25000"/>
                  </a:schemeClr>
                </a:solidFill>
                <a:latin typeface="Garamond" panose="02020404030301010803" pitchFamily="18" charset="0"/>
              </a:rPr>
              <a:t>DEVELOPer</a:t>
            </a:r>
            <a:r>
              <a:rPr lang="en-US" dirty="0">
                <a:solidFill>
                  <a:schemeClr val="tx1">
                    <a:lumMod val="75000"/>
                    <a:lumOff val="25000"/>
                  </a:schemeClr>
                </a:solidFill>
                <a:latin typeface="Garamond" panose="02020404030301010803" pitchFamily="18" charset="0"/>
              </a:rPr>
              <a:t>—not their school or former school.</a:t>
            </a:r>
            <a:endParaRPr lang="en-US" sz="2800" dirty="0">
              <a:solidFill>
                <a:schemeClr val="tx1">
                  <a:lumMod val="75000"/>
                  <a:lumOff val="25000"/>
                </a:schemeClr>
              </a:solidFill>
              <a:latin typeface="Garamond" panose="02020404030301010803" pitchFamily="18" charset="0"/>
            </a:endParaRPr>
          </a:p>
          <a:p>
            <a:endParaRPr lang="en-US" dirty="0">
              <a:solidFill>
                <a:schemeClr val="tx1">
                  <a:lumMod val="75000"/>
                  <a:lumOff val="25000"/>
                </a:schemeClr>
              </a:solidFill>
            </a:endParaRPr>
          </a:p>
        </p:txBody>
      </p:sp>
      <p:sp>
        <p:nvSpPr>
          <p:cNvPr id="42" name="Text Placeholder 16">
            <a:extLst>
              <a:ext uri="{FF2B5EF4-FFF2-40B4-BE49-F238E27FC236}">
                <a16:creationId xmlns:a16="http://schemas.microsoft.com/office/drawing/2014/main" id="{D5BAA32D-F15F-AF6C-65D5-6C4EC1B4ABB3}"/>
              </a:ext>
            </a:extLst>
          </p:cNvPr>
          <p:cNvSpPr txBox="1">
            <a:spLocks/>
          </p:cNvSpPr>
          <p:nvPr/>
        </p:nvSpPr>
        <p:spPr>
          <a:xfrm>
            <a:off x="14681086" y="25200413"/>
            <a:ext cx="9671794" cy="2103121"/>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Only use federal logos—no state or local government logos, or NGO logos.</a:t>
            </a:r>
          </a:p>
        </p:txBody>
      </p:sp>
      <p:sp>
        <p:nvSpPr>
          <p:cNvPr id="43" name="Text Placeholder 16">
            <a:extLst>
              <a:ext uri="{FF2B5EF4-FFF2-40B4-BE49-F238E27FC236}">
                <a16:creationId xmlns:a16="http://schemas.microsoft.com/office/drawing/2014/main" id="{13B3E912-54FD-08B0-0164-E040DA0752D5}"/>
              </a:ext>
            </a:extLst>
          </p:cNvPr>
          <p:cNvSpPr txBox="1">
            <a:spLocks/>
          </p:cNvSpPr>
          <p:nvPr/>
        </p:nvSpPr>
        <p:spPr>
          <a:xfrm>
            <a:off x="935899" y="26446061"/>
            <a:ext cx="9174477" cy="2398994"/>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Headshots should be a clear photo of you in front of a clean background. Please no sunglasses, hats, </a:t>
            </a:r>
            <a:r>
              <a:rPr lang="en-US" dirty="0" err="1">
                <a:solidFill>
                  <a:schemeClr val="tx1">
                    <a:lumMod val="75000"/>
                    <a:lumOff val="25000"/>
                  </a:schemeClr>
                </a:solidFill>
                <a:latin typeface="Garamond" panose="02020404030301010803" pitchFamily="18" charset="0"/>
              </a:rPr>
              <a:t>etc</a:t>
            </a:r>
            <a:r>
              <a:rPr lang="en-US" dirty="0">
                <a:solidFill>
                  <a:schemeClr val="tx1">
                    <a:lumMod val="75000"/>
                    <a:lumOff val="25000"/>
                  </a:schemeClr>
                </a:solidFill>
                <a:latin typeface="Garamond" panose="02020404030301010803" pitchFamily="18" charset="0"/>
              </a:rPr>
              <a:t>!</a:t>
            </a:r>
          </a:p>
          <a:p>
            <a:r>
              <a:rPr lang="en-US" dirty="0">
                <a:solidFill>
                  <a:schemeClr val="tx1">
                    <a:lumMod val="75000"/>
                    <a:lumOff val="25000"/>
                  </a:schemeClr>
                </a:solidFill>
                <a:latin typeface="Garamond" panose="02020404030301010803" pitchFamily="18" charset="0"/>
              </a:rPr>
              <a:t>Images should be cropped to a circle shape at a 1.8” x 1.8” dimension and centered in aperture shape. Instruction on how to do this can be found </a:t>
            </a:r>
            <a:r>
              <a:rPr lang="en-US" dirty="0">
                <a:solidFill>
                  <a:schemeClr val="tx1">
                    <a:lumMod val="75000"/>
                    <a:lumOff val="25000"/>
                  </a:schemeClr>
                </a:solidFill>
                <a:latin typeface="Garamond" panose="02020404030301010803" pitchFamily="18" charset="0"/>
                <a:hlinkClick r:id="rId7"/>
              </a:rPr>
              <a:t>here</a:t>
            </a:r>
            <a:r>
              <a:rPr lang="en-US" dirty="0">
                <a:solidFill>
                  <a:schemeClr val="tx1">
                    <a:lumMod val="75000"/>
                    <a:lumOff val="25000"/>
                  </a:schemeClr>
                </a:solidFill>
                <a:latin typeface="Garamond" panose="02020404030301010803" pitchFamily="18" charset="0"/>
              </a:rPr>
              <a:t>.</a:t>
            </a:r>
          </a:p>
        </p:txBody>
      </p:sp>
      <p:sp>
        <p:nvSpPr>
          <p:cNvPr id="44" name="Text Placeholder 16">
            <a:extLst>
              <a:ext uri="{FF2B5EF4-FFF2-40B4-BE49-F238E27FC236}">
                <a16:creationId xmlns:a16="http://schemas.microsoft.com/office/drawing/2014/main" id="{DDE269DC-7B0B-60CE-FC8E-84AD31076100}"/>
              </a:ext>
            </a:extLst>
          </p:cNvPr>
          <p:cNvSpPr txBox="1">
            <a:spLocks/>
          </p:cNvSpPr>
          <p:nvPr/>
        </p:nvSpPr>
        <p:spPr>
          <a:xfrm>
            <a:off x="722815" y="31503083"/>
            <a:ext cx="2872251"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dirty="0">
                <a:solidFill>
                  <a:schemeClr val="tx1">
                    <a:lumMod val="75000"/>
                    <a:lumOff val="25000"/>
                  </a:schemeClr>
                </a:solidFill>
                <a:latin typeface="Garamond" panose="02020404030301010803" pitchFamily="18" charset="0"/>
              </a:rPr>
              <a:t>Participant Name</a:t>
            </a:r>
          </a:p>
        </p:txBody>
      </p:sp>
      <p:sp>
        <p:nvSpPr>
          <p:cNvPr id="45" name="Text Placeholder 16">
            <a:extLst>
              <a:ext uri="{FF2B5EF4-FFF2-40B4-BE49-F238E27FC236}">
                <a16:creationId xmlns:a16="http://schemas.microsoft.com/office/drawing/2014/main" id="{B2A4D270-B385-06B7-93E0-E4DEB13A9AFD}"/>
              </a:ext>
            </a:extLst>
          </p:cNvPr>
          <p:cNvSpPr txBox="1">
            <a:spLocks/>
          </p:cNvSpPr>
          <p:nvPr/>
        </p:nvSpPr>
        <p:spPr>
          <a:xfrm>
            <a:off x="3672026" y="31536988"/>
            <a:ext cx="2872251"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a:solidFill>
                  <a:schemeClr val="tx1">
                    <a:lumMod val="75000"/>
                    <a:lumOff val="25000"/>
                  </a:schemeClr>
                </a:solidFill>
                <a:latin typeface="Garamond" panose="02020404030301010803" pitchFamily="18" charset="0"/>
              </a:rPr>
              <a:t>Participant Name</a:t>
            </a:r>
          </a:p>
        </p:txBody>
      </p:sp>
      <p:sp>
        <p:nvSpPr>
          <p:cNvPr id="46" name="Text Placeholder 16">
            <a:extLst>
              <a:ext uri="{FF2B5EF4-FFF2-40B4-BE49-F238E27FC236}">
                <a16:creationId xmlns:a16="http://schemas.microsoft.com/office/drawing/2014/main" id="{FFEB59F2-FAAC-B328-9690-535B611971AA}"/>
              </a:ext>
            </a:extLst>
          </p:cNvPr>
          <p:cNvSpPr txBox="1">
            <a:spLocks/>
          </p:cNvSpPr>
          <p:nvPr/>
        </p:nvSpPr>
        <p:spPr>
          <a:xfrm>
            <a:off x="6570892" y="31555869"/>
            <a:ext cx="3002160"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a:solidFill>
                  <a:schemeClr val="tx1">
                    <a:lumMod val="75000"/>
                    <a:lumOff val="25000"/>
                  </a:schemeClr>
                </a:solidFill>
                <a:latin typeface="Garamond" panose="02020404030301010803" pitchFamily="18" charset="0"/>
              </a:rPr>
              <a:t>Participant Name</a:t>
            </a:r>
          </a:p>
        </p:txBody>
      </p:sp>
      <p:sp>
        <p:nvSpPr>
          <p:cNvPr id="47" name="Text Placeholder 16">
            <a:extLst>
              <a:ext uri="{FF2B5EF4-FFF2-40B4-BE49-F238E27FC236}">
                <a16:creationId xmlns:a16="http://schemas.microsoft.com/office/drawing/2014/main" id="{784AE586-C8F1-A9CA-5D83-6410DFD734F2}"/>
              </a:ext>
            </a:extLst>
          </p:cNvPr>
          <p:cNvSpPr txBox="1">
            <a:spLocks/>
          </p:cNvSpPr>
          <p:nvPr/>
        </p:nvSpPr>
        <p:spPr>
          <a:xfrm>
            <a:off x="9493489" y="31556207"/>
            <a:ext cx="3002160"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a:solidFill>
                  <a:schemeClr val="tx1">
                    <a:lumMod val="75000"/>
                    <a:lumOff val="25000"/>
                  </a:schemeClr>
                </a:solidFill>
                <a:latin typeface="Garamond" panose="02020404030301010803" pitchFamily="18" charset="0"/>
              </a:rPr>
              <a:t>Participant Name</a:t>
            </a:r>
          </a:p>
        </p:txBody>
      </p:sp>
      <p:sp>
        <p:nvSpPr>
          <p:cNvPr id="48" name="Text Placeholder 16">
            <a:extLst>
              <a:ext uri="{FF2B5EF4-FFF2-40B4-BE49-F238E27FC236}">
                <a16:creationId xmlns:a16="http://schemas.microsoft.com/office/drawing/2014/main" id="{C43579AD-141B-7622-4D96-7E3EFEB05DE5}"/>
              </a:ext>
            </a:extLst>
          </p:cNvPr>
          <p:cNvSpPr txBox="1">
            <a:spLocks/>
          </p:cNvSpPr>
          <p:nvPr/>
        </p:nvSpPr>
        <p:spPr>
          <a:xfrm>
            <a:off x="928002" y="6065569"/>
            <a:ext cx="11407715" cy="2834641"/>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just"/>
            <a:r>
              <a:rPr lang="en-US" dirty="0">
                <a:solidFill>
                  <a:schemeClr val="tx1">
                    <a:lumMod val="75000"/>
                    <a:lumOff val="25000"/>
                  </a:schemeClr>
                </a:solidFill>
                <a:latin typeface="Garamond" panose="02020404030301010803" pitchFamily="18" charset="0"/>
              </a:rPr>
              <a:t>For more information regarding the project synopsis, see the Project Summary template on </a:t>
            </a:r>
            <a:r>
              <a:rPr lang="en-US" dirty="0" err="1">
                <a:solidFill>
                  <a:schemeClr val="tx1">
                    <a:lumMod val="75000"/>
                    <a:lumOff val="25000"/>
                  </a:schemeClr>
                </a:solidFill>
                <a:latin typeface="Garamond" panose="02020404030301010803" pitchFamily="18" charset="0"/>
              </a:rPr>
              <a:t>DEVELOPedia</a:t>
            </a:r>
            <a:r>
              <a:rPr lang="en-US" dirty="0">
                <a:solidFill>
                  <a:schemeClr val="tx1">
                    <a:lumMod val="75000"/>
                    <a:lumOff val="25000"/>
                  </a:schemeClr>
                </a:solidFill>
                <a:latin typeface="Garamond" panose="02020404030301010803" pitchFamily="18" charset="0"/>
              </a:rPr>
              <a:t>. </a:t>
            </a:r>
          </a:p>
          <a:p>
            <a:pPr algn="just"/>
            <a:r>
              <a:rPr lang="en-US" dirty="0">
                <a:solidFill>
                  <a:schemeClr val="tx1">
                    <a:lumMod val="75000"/>
                    <a:lumOff val="25000"/>
                  </a:schemeClr>
                </a:solidFill>
                <a:latin typeface="Garamond" panose="02020404030301010803" pitchFamily="18" charset="0"/>
              </a:rPr>
              <a:t>Body text should be at least 24 point font (Garamond).</a:t>
            </a:r>
          </a:p>
          <a:p>
            <a:pPr algn="just"/>
            <a:r>
              <a:rPr lang="en-US" dirty="0">
                <a:solidFill>
                  <a:schemeClr val="tx1">
                    <a:lumMod val="75000"/>
                    <a:lumOff val="25000"/>
                  </a:schemeClr>
                </a:solidFill>
                <a:latin typeface="Garamond" panose="02020404030301010803" pitchFamily="18" charset="0"/>
              </a:rPr>
              <a:t>Captions and image text should be at least 14 point font.</a:t>
            </a:r>
          </a:p>
          <a:p>
            <a:pPr algn="just"/>
            <a:r>
              <a:rPr lang="en-US" dirty="0">
                <a:solidFill>
                  <a:schemeClr val="tx1">
                    <a:lumMod val="75000"/>
                    <a:lumOff val="25000"/>
                  </a:schemeClr>
                </a:solidFill>
                <a:latin typeface="Garamond" panose="02020404030301010803" pitchFamily="18" charset="0"/>
              </a:rPr>
              <a:t>Feel free to rename, move, and resize sections as needed.</a:t>
            </a:r>
          </a:p>
        </p:txBody>
      </p:sp>
      <p:sp>
        <p:nvSpPr>
          <p:cNvPr id="49" name="TextBox 48">
            <a:extLst>
              <a:ext uri="{FF2B5EF4-FFF2-40B4-BE49-F238E27FC236}">
                <a16:creationId xmlns:a16="http://schemas.microsoft.com/office/drawing/2014/main" id="{B31B83EB-0DF9-D562-1E76-03C77B5412EB}"/>
              </a:ext>
            </a:extLst>
          </p:cNvPr>
          <p:cNvSpPr txBox="1"/>
          <p:nvPr/>
        </p:nvSpPr>
        <p:spPr>
          <a:xfrm>
            <a:off x="1079204" y="24836778"/>
            <a:ext cx="3973172" cy="461665"/>
          </a:xfrm>
          <a:prstGeom prst="rect">
            <a:avLst/>
          </a:prstGeom>
          <a:noFill/>
        </p:spPr>
        <p:txBody>
          <a:bodyPr wrap="square" rtlCol="0">
            <a:spAutoFit/>
          </a:bodyPr>
          <a:lstStyle/>
          <a:p>
            <a:pPr algn="ctr"/>
            <a:r>
              <a:rPr lang="en-US" sz="2400" dirty="0">
                <a:solidFill>
                  <a:schemeClr val="tx1">
                    <a:lumMod val="75000"/>
                    <a:lumOff val="25000"/>
                  </a:schemeClr>
                </a:solidFill>
                <a:latin typeface="Garamond" panose="02020404030301010803" pitchFamily="18" charset="0"/>
              </a:rPr>
              <a:t>Landsat 9 OLI-2</a:t>
            </a:r>
          </a:p>
        </p:txBody>
      </p:sp>
      <p:pic>
        <p:nvPicPr>
          <p:cNvPr id="50" name="Picture 49" descr="A satellite in space with solar panels&#10;&#10;Description automatically generated">
            <a:extLst>
              <a:ext uri="{FF2B5EF4-FFF2-40B4-BE49-F238E27FC236}">
                <a16:creationId xmlns:a16="http://schemas.microsoft.com/office/drawing/2014/main" id="{BEF25C9A-722C-21A6-4EDA-A9C9E3DC6B7D}"/>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211871" y="22821070"/>
            <a:ext cx="3657600" cy="2114292"/>
          </a:xfrm>
          <a:prstGeom prst="rect">
            <a:avLst/>
          </a:prstGeom>
        </p:spPr>
      </p:pic>
    </p:spTree>
    <p:extLst>
      <p:ext uri="{BB962C8B-B14F-4D97-AF65-F5344CB8AC3E}">
        <p14:creationId xmlns:p14="http://schemas.microsoft.com/office/powerpoint/2010/main" val="2680647682"/>
      </p:ext>
    </p:extLst>
  </p:cSld>
  <p:clrMapOvr>
    <a:masterClrMapping/>
  </p:clrMapOvr>
  <p:extLst>
    <p:ext uri="{6950BFC3-D8DA-4A85-94F7-54DA5524770B}">
      <p188:commentRel xmlns:p188="http://schemas.microsoft.com/office/powerpoint/2018/8/main" r:id="rId3"/>
    </p:ext>
  </p:extLst>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entury Gothic">
      <a:majorFont>
        <a:latin typeface="Century Gothic" panose="020F030202020403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F03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spPr>
      <a:bodyPr wrap="square" rtlCol="0">
        <a:spAutoFit/>
      </a:bodyPr>
      <a:lstStyle>
        <a:defPPr>
          <a:defRPr dirty="0" smtClean="0"/>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7df78d0b-135a-4de7-9166-7c181cd87fb4" xsi:nil="true"/>
    <lcf76f155ced4ddcb4097134ff3c332f xmlns="21e6a8e8-1dff-48a6-ab9b-8d556c6946c0">
      <Terms xmlns="http://schemas.microsoft.com/office/infopath/2007/PartnerControls"/>
    </lcf76f155ced4ddcb4097134ff3c332f>
    <SharedWithUsers xmlns="7df78d0b-135a-4de7-9166-7c181cd87fb4">
      <UserInfo>
        <DisplayName/>
        <AccountId xsi:nil="true"/>
        <AccountType/>
      </UserInfo>
    </SharedWithUser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AA137B7158B5884495B75C774E6EAA67" ma:contentTypeVersion="15" ma:contentTypeDescription="Create a new document." ma:contentTypeScope="" ma:versionID="1a69bd96c8be4159b063bacaac1aa053">
  <xsd:schema xmlns:xsd="http://www.w3.org/2001/XMLSchema" xmlns:xs="http://www.w3.org/2001/XMLSchema" xmlns:p="http://schemas.microsoft.com/office/2006/metadata/properties" xmlns:ns2="21e6a8e8-1dff-48a6-ab9b-8d556c6946c0" xmlns:ns3="7df78d0b-135a-4de7-9166-7c181cd87fb4" targetNamespace="http://schemas.microsoft.com/office/2006/metadata/properties" ma:root="true" ma:fieldsID="0fc635af53680702e007d3b598dd7baf" ns2:_="" ns3:_="">
    <xsd:import namespace="21e6a8e8-1dff-48a6-ab9b-8d556c6946c0"/>
    <xsd:import namespace="7df78d0b-135a-4de7-9166-7c181cd87fb4"/>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DateTaken" minOccurs="0"/>
                <xsd:element ref="ns2:MediaServiceAutoTags" minOccurs="0"/>
                <xsd:element ref="ns2:MediaServiceGenerationTime" minOccurs="0"/>
                <xsd:element ref="ns2:MediaServiceEventHashCode" minOccurs="0"/>
                <xsd:element ref="ns2:MediaServiceOCR" minOccurs="0"/>
                <xsd:element ref="ns2:MediaServiceLocation"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1e6a8e8-1dff-48a6-ab9b-8d556c6946c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AutoTags" ma:index="15" nillable="true" ma:displayName="Tags" ma:internalName="MediaServiceAutoTags"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MediaServiceLocation" ma:index="19" nillable="true" ma:displayName="Location" ma:internalName="MediaServiceLocation" ma:readOnly="true">
      <xsd:simpleType>
        <xsd:restriction base="dms:Text"/>
      </xsd:simpleType>
    </xsd:element>
    <xsd:element name="lcf76f155ced4ddcb4097134ff3c332f" ma:index="21" nillable="true" ma:taxonomy="true" ma:internalName="lcf76f155ced4ddcb4097134ff3c332f" ma:taxonomyFieldName="MediaServiceImageTags" ma:displayName="Image Tags" ma:readOnly="false" ma:fieldId="{5cf76f15-5ced-4ddc-b409-7134ff3c332f}" ma:taxonomyMulti="true" ma:sspId="ec12c5d1-1fdc-4b92-8d04-0f37a99e2893"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7df78d0b-135a-4de7-9166-7c181cd87fb4"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TaxCatchAll" ma:index="22" nillable="true" ma:displayName="Taxonomy Catch All Column" ma:hidden="true" ma:list="{f9ae0d73-79f8-420d-b8e8-564e224fd1a4}" ma:internalName="TaxCatchAll" ma:showField="CatchAllData" ma:web="7df78d0b-135a-4de7-9166-7c181cd87fb4">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A19850C-B132-4F9E-91AE-B86D28DA0AF3}">
  <ds:schemaRefs>
    <ds:schemaRef ds:uri="00f424ab-aac1-4e85-aff3-5353efc4b0c5"/>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 ds:uri="b82b8420-1224-434e-88dd-320f73c97df7"/>
    <ds:schemaRef ds:uri="b8b77cdf-f277-4f3c-b37c-f518764b1e28"/>
    <ds:schemaRef ds:uri="7df78d0b-135a-4de7-9166-7c181cd87fb4"/>
    <ds:schemaRef ds:uri="21e6a8e8-1dff-48a6-ab9b-8d556c6946c0"/>
  </ds:schemaRefs>
</ds:datastoreItem>
</file>

<file path=customXml/itemProps2.xml><?xml version="1.0" encoding="utf-8"?>
<ds:datastoreItem xmlns:ds="http://schemas.openxmlformats.org/officeDocument/2006/customXml" ds:itemID="{D90CFEE1-6CF9-48A4-847C-73FF7C6846BA}">
  <ds:schemaRefs>
    <ds:schemaRef ds:uri="http://schemas.microsoft.com/sharepoint/v3/contenttype/forms"/>
  </ds:schemaRefs>
</ds:datastoreItem>
</file>

<file path=customXml/itemProps3.xml><?xml version="1.0" encoding="utf-8"?>
<ds:datastoreItem xmlns:ds="http://schemas.openxmlformats.org/officeDocument/2006/customXml" ds:itemID="{7C809A87-E63F-4795-8107-2CBD7DD3A26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1e6a8e8-1dff-48a6-ab9b-8d556c6946c0"/>
    <ds:schemaRef ds:uri="7df78d0b-135a-4de7-9166-7c181cd87fb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Theme</Template>
  <TotalTime>16995</TotalTime>
  <Words>527</Words>
  <Application>Microsoft Office PowerPoint</Application>
  <PresentationFormat>Custom</PresentationFormat>
  <Paragraphs>45</Paragraphs>
  <Slides>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Century Gothic</vt:lpstr>
      <vt:lpstr>Garamond</vt:lpstr>
      <vt:lpstr>Office Theme</vt:lpstr>
      <vt:lpstr>PowerPoint Presentation</vt:lpstr>
    </vt:vector>
  </TitlesOfParts>
  <Company>HPES ACES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Hunter, Shanise Y. (LARC-E3)[SSAI DEVELOP]</dc:creator>
  <cp:lastModifiedBy>Smedsrud, Marisa J. (GSFC-E3)[RSES]</cp:lastModifiedBy>
  <cp:revision>103</cp:revision>
  <dcterms:created xsi:type="dcterms:W3CDTF">2019-02-05T16:32:03Z</dcterms:created>
  <dcterms:modified xsi:type="dcterms:W3CDTF">2025-01-27T20:20:26Z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0x010100AA137B7158B5884495B75C774E6EAA67</vt:lpwstr>
  </property>
  <property fmtid="{D5CDD505-2E9C-101B-9397-08002B2CF9AE}" pid="3" name="MediaServiceImageTags">
    <vt:lpwstr/>
  </property>
  <property fmtid="{D5CDD505-2E9C-101B-9397-08002B2CF9AE}" pid="4" name="Order">
    <vt:lpwstr>42500.0000000000</vt:lpwstr>
  </property>
  <property fmtid="{D5CDD505-2E9C-101B-9397-08002B2CF9AE}" pid="5" name="xd_ProgID">
    <vt:lpwstr/>
  </property>
  <property fmtid="{D5CDD505-2E9C-101B-9397-08002B2CF9AE}" pid="6" name="_SourceUrl">
    <vt:lpwstr/>
  </property>
  <property fmtid="{D5CDD505-2E9C-101B-9397-08002B2CF9AE}" pid="7" name="_SharedFileIndex">
    <vt:lpwstr/>
  </property>
  <property fmtid="{D5CDD505-2E9C-101B-9397-08002B2CF9AE}" pid="8" name="ComplianceAssetId">
    <vt:lpwstr/>
  </property>
  <property fmtid="{D5CDD505-2E9C-101B-9397-08002B2CF9AE}" pid="9" name="TemplateUrl">
    <vt:lpwstr/>
  </property>
  <property fmtid="{D5CDD505-2E9C-101B-9397-08002B2CF9AE}" pid="10" name="_ExtendedDescription">
    <vt:lpwstr/>
  </property>
  <property fmtid="{D5CDD505-2E9C-101B-9397-08002B2CF9AE}" pid="11" name="TriggerFlowInfo">
    <vt:lpwstr/>
  </property>
  <property fmtid="{D5CDD505-2E9C-101B-9397-08002B2CF9AE}" pid="12" name="xd_Signature">
    <vt:lpwstr/>
  </property>
</Properties>
</file>