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Garamond" panose="02020404030301010803" pitchFamily="18" charset="0"/>
      <p:regular r:id="rId5"/>
      <p:bold r:id="rId6"/>
      <p:italic r:id="rId7"/>
    </p:embeddedFont>
    <p:embeddedFont>
      <p:font typeface="Century Gothic" panose="020B0502020202020204" pitchFamily="34" charset="0"/>
      <p:regular r:id="rId8"/>
      <p:bold r:id="rId9"/>
      <p:italic r:id="rId10"/>
      <p:bold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userDrawn="1">
          <p15:clr>
            <a:srgbClr val="A4A3A4"/>
          </p15:clr>
        </p15:guide>
        <p15:guide id="2" pos="16704" userDrawn="1">
          <p15:clr>
            <a:srgbClr val="A4A3A4"/>
          </p15:clr>
        </p15:guide>
        <p15:guide id="3" orient="horz" pos="1872" userDrawn="1">
          <p15:clr>
            <a:srgbClr val="A4A3A4"/>
          </p15:clr>
        </p15:guide>
        <p15:guide id="4" orient="horz" pos="288" userDrawn="1">
          <p15:clr>
            <a:srgbClr val="A4A3A4"/>
          </p15:clr>
        </p15:guide>
        <p15:guide id="5" orient="horz" pos="21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cedes Bartkovich" initials="MB" lastIdx="1" clrIdx="0">
    <p:extLst>
      <p:ext uri="{19B8F6BF-5375-455C-9EA6-DF929625EA0E}">
        <p15:presenceInfo xmlns:p15="http://schemas.microsoft.com/office/powerpoint/2012/main" userId="Mercedes Bartkov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8"/>
    <p:restoredTop sz="94681"/>
  </p:normalViewPr>
  <p:slideViewPr>
    <p:cSldViewPr>
      <p:cViewPr varScale="1">
        <p:scale>
          <a:sx n="20" d="100"/>
          <a:sy n="20" d="100"/>
        </p:scale>
        <p:origin x="3006" y="108"/>
      </p:cViewPr>
      <p:guideLst>
        <p:guide orient="horz" pos="3168"/>
        <p:guide pos="16704"/>
        <p:guide orient="horz" pos="1872"/>
        <p:guide orient="horz" pos="288"/>
        <p:guide orient="horz" pos="21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27T16:59:29.237" idx="1">
    <p:pos x="10" y="10"/>
    <p:text>Only made minor changes. I am going to inquiry about having a change that's more than 100% and less than -100%.</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0813694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 name="Shape 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4187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275" y="0"/>
            <a:ext cx="27431451" cy="36575996"/>
          </a:xfrm>
          <a:prstGeom prst="rect">
            <a:avLst/>
          </a:prstGeom>
          <a:noFill/>
          <a:ln>
            <a:noFill/>
          </a:ln>
        </p:spPr>
      </p:pic>
      <p:sp>
        <p:nvSpPr>
          <p:cNvPr id="8" name="Shape 8"/>
          <p:cNvSpPr txBox="1">
            <a:spLocks noGrp="1"/>
          </p:cNvSpPr>
          <p:nvPr>
            <p:ph type="body" idx="1"/>
          </p:nvPr>
        </p:nvSpPr>
        <p:spPr>
          <a:xfrm>
            <a:off x="914400" y="438150"/>
            <a:ext cx="17183101" cy="338328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0"/>
              </a:spcBef>
              <a:spcAft>
                <a:spcPts val="0"/>
              </a:spcAft>
              <a:buClr>
                <a:srgbClr val="3E4268"/>
              </a:buClr>
              <a:buSzPts val="6000"/>
              <a:buFont typeface="Arial"/>
              <a:buNone/>
              <a:defRPr sz="6000" b="1" i="0" u="none" strike="noStrike" cap="none">
                <a:solidFill>
                  <a:srgbClr val="3E4268"/>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p:nvPr/>
        </p:nvSpPr>
        <p:spPr>
          <a:xfrm>
            <a:off x="3286898" y="35904894"/>
            <a:ext cx="23230702" cy="2139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90"/>
              <a:buFont typeface="Arial"/>
              <a:buNone/>
            </a:pPr>
            <a:r>
              <a:rPr lang="en-US" sz="790" b="0" i="1" u="none" strike="noStrike" cap="none">
                <a:solidFill>
                  <a:srgbClr val="A5A5A5"/>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790" b="0" i="1" u="none" strike="noStrike" cap="none">
              <a:solidFill>
                <a:srgbClr val="A5A5A5"/>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jpe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sp>
        <p:nvSpPr>
          <p:cNvPr id="14" name="Shape 14"/>
          <p:cNvSpPr txBox="1"/>
          <p:nvPr/>
        </p:nvSpPr>
        <p:spPr>
          <a:xfrm>
            <a:off x="843100" y="30295500"/>
            <a:ext cx="15648300" cy="35184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b="0" i="0" u="none" strike="noStrike" cap="none" dirty="0">
                <a:solidFill>
                  <a:srgbClr val="3F3F3F"/>
                </a:solidFill>
                <a:latin typeface="Garamond"/>
                <a:ea typeface="Garamond"/>
                <a:cs typeface="Garamond"/>
                <a:sym typeface="Garamond"/>
              </a:rPr>
              <a:t>Bernard H. </a:t>
            </a:r>
            <a:r>
              <a:rPr lang="en-US" sz="2000" b="0" i="0" u="none" strike="noStrike" cap="none" dirty="0" err="1">
                <a:solidFill>
                  <a:srgbClr val="3F3F3F"/>
                </a:solidFill>
                <a:latin typeface="Garamond"/>
                <a:ea typeface="Garamond"/>
                <a:cs typeface="Garamond"/>
                <a:sym typeface="Garamond"/>
              </a:rPr>
              <a:t>Eichold</a:t>
            </a:r>
            <a:r>
              <a:rPr lang="en-US" sz="2000" b="0" i="0" u="none" strike="noStrike" cap="none" dirty="0">
                <a:solidFill>
                  <a:srgbClr val="3F3F3F"/>
                </a:solidFill>
                <a:latin typeface="Garamond"/>
                <a:ea typeface="Garamond"/>
                <a:cs typeface="Garamond"/>
                <a:sym typeface="Garamond"/>
              </a:rPr>
              <a:t> II, M.D., </a:t>
            </a:r>
            <a:r>
              <a:rPr lang="en-US" sz="2000" b="0" i="0" u="none" strike="noStrike" cap="none" dirty="0" err="1">
                <a:solidFill>
                  <a:srgbClr val="3F3F3F"/>
                </a:solidFill>
                <a:latin typeface="Garamond"/>
                <a:ea typeface="Garamond"/>
                <a:cs typeface="Garamond"/>
                <a:sym typeface="Garamond"/>
              </a:rPr>
              <a:t>Dr.P.H</a:t>
            </a:r>
            <a:r>
              <a:rPr lang="en-US" sz="2000" b="0" i="0" u="none" strike="noStrike" cap="none" dirty="0">
                <a:solidFill>
                  <a:srgbClr val="3F3F3F"/>
                </a:solidFill>
                <a:latin typeface="Garamond"/>
                <a:ea typeface="Garamond"/>
                <a:cs typeface="Garamond"/>
                <a:sym typeface="Garamond"/>
              </a:rPr>
              <a:t>., NASA DEVELOP Mentor, Mobile County Health Department</a:t>
            </a:r>
            <a:endParaRPr sz="2000" b="0" i="0" u="none" strike="noStrike" cap="none" dirty="0">
              <a:solidFill>
                <a:srgbClr val="3F3F3F"/>
              </a:solidFill>
              <a:latin typeface="Garamond"/>
              <a:ea typeface="Garamond"/>
              <a:cs typeface="Garamond"/>
              <a:sym typeface="Garamond"/>
            </a:endParaRPr>
          </a:p>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b="0" i="0" u="none" strike="noStrike" cap="none" dirty="0">
                <a:solidFill>
                  <a:srgbClr val="3F3F3F"/>
                </a:solidFill>
                <a:latin typeface="Garamond"/>
                <a:ea typeface="Garamond"/>
                <a:cs typeface="Garamond"/>
                <a:sym typeface="Garamond"/>
              </a:rPr>
              <a:t>Joe Spruce, NASA DEVELOP Science Advisor, Science Systems &amp; Applications, Inc.</a:t>
            </a:r>
            <a:endParaRPr sz="2000" dirty="0"/>
          </a:p>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b="0" i="0" u="none" strike="noStrike" cap="none" dirty="0">
                <a:solidFill>
                  <a:srgbClr val="3F3F3F"/>
                </a:solidFill>
                <a:latin typeface="Garamond"/>
                <a:ea typeface="Garamond"/>
                <a:cs typeface="Garamond"/>
                <a:sym typeface="Garamond"/>
              </a:rPr>
              <a:t>Dr. Kenton Ross, NASA Langley Research Center</a:t>
            </a:r>
            <a:endParaRPr sz="2000" dirty="0"/>
          </a:p>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b="0" i="0" u="none" strike="noStrike" cap="none" dirty="0">
                <a:solidFill>
                  <a:srgbClr val="3F3F3F"/>
                </a:solidFill>
                <a:latin typeface="Garamond"/>
                <a:ea typeface="Garamond"/>
                <a:cs typeface="Garamond"/>
                <a:sym typeface="Garamond"/>
              </a:rPr>
              <a:t>Dr. William “Bill” Hargrove, USDA Forest Service</a:t>
            </a:r>
            <a:endParaRPr sz="2000" dirty="0"/>
          </a:p>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b="0" i="0" u="none" strike="noStrike" cap="none" dirty="0">
                <a:solidFill>
                  <a:srgbClr val="3F3F3F"/>
                </a:solidFill>
                <a:latin typeface="Garamond"/>
                <a:ea typeface="Garamond"/>
                <a:cs typeface="Garamond"/>
                <a:sym typeface="Garamond"/>
              </a:rPr>
              <a:t>Dr. Steven P. Norman, USDA Forest Service</a:t>
            </a:r>
            <a:endParaRPr sz="2000" dirty="0"/>
          </a:p>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b="0" i="0" u="none" strike="noStrike" cap="none" dirty="0">
                <a:solidFill>
                  <a:srgbClr val="3F3F3F"/>
                </a:solidFill>
                <a:latin typeface="Garamond"/>
                <a:ea typeface="Garamond"/>
                <a:cs typeface="Garamond"/>
                <a:sym typeface="Garamond"/>
              </a:rPr>
              <a:t>William “Bill” Christie, USDA Forest Service</a:t>
            </a:r>
            <a:endParaRPr sz="2000" b="0" i="0" u="none" strike="noStrike" cap="none" dirty="0">
              <a:solidFill>
                <a:srgbClr val="3F3F3F"/>
              </a:solidFill>
              <a:latin typeface="Garamond"/>
              <a:ea typeface="Garamond"/>
              <a:cs typeface="Garamond"/>
              <a:sym typeface="Garamond"/>
            </a:endParaRPr>
          </a:p>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b="0" i="0" u="none" strike="noStrike" cap="none" dirty="0" err="1">
                <a:solidFill>
                  <a:srgbClr val="3F3F3F"/>
                </a:solidFill>
                <a:latin typeface="Garamond"/>
                <a:ea typeface="Garamond"/>
                <a:cs typeface="Garamond"/>
                <a:sym typeface="Garamond"/>
              </a:rPr>
              <a:t>Farnaz</a:t>
            </a:r>
            <a:r>
              <a:rPr lang="en-US" sz="2000" b="0" i="0" u="none" strike="noStrike" cap="none" dirty="0">
                <a:solidFill>
                  <a:srgbClr val="3F3F3F"/>
                </a:solidFill>
                <a:latin typeface="Garamond"/>
                <a:ea typeface="Garamond"/>
                <a:cs typeface="Garamond"/>
                <a:sym typeface="Garamond"/>
              </a:rPr>
              <a:t> </a:t>
            </a:r>
            <a:r>
              <a:rPr lang="en-US" sz="2000" b="0" i="0" u="none" strike="noStrike" cap="none" dirty="0" err="1">
                <a:solidFill>
                  <a:srgbClr val="3F3F3F"/>
                </a:solidFill>
                <a:latin typeface="Garamond"/>
                <a:ea typeface="Garamond"/>
                <a:cs typeface="Garamond"/>
                <a:sym typeface="Garamond"/>
              </a:rPr>
              <a:t>Bayat</a:t>
            </a:r>
            <a:r>
              <a:rPr lang="en-US" sz="2000" b="0" i="0" u="none" strike="noStrike" cap="none" dirty="0">
                <a:solidFill>
                  <a:srgbClr val="3F3F3F"/>
                </a:solidFill>
                <a:latin typeface="Garamond"/>
                <a:ea typeface="Garamond"/>
                <a:cs typeface="Garamond"/>
                <a:sym typeface="Garamond"/>
              </a:rPr>
              <a:t>, Center Lead, NASA DEVELOP National Program - Wise County</a:t>
            </a:r>
            <a:endParaRPr sz="2000" b="0" i="0" u="none" strike="noStrike" cap="none" dirty="0">
              <a:solidFill>
                <a:srgbClr val="3F3F3F"/>
              </a:solidFill>
              <a:latin typeface="Garamond"/>
              <a:ea typeface="Garamond"/>
              <a:cs typeface="Garamond"/>
              <a:sym typeface="Garamond"/>
            </a:endParaRPr>
          </a:p>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b="0" i="0" u="none" strike="noStrike" cap="none" dirty="0">
                <a:solidFill>
                  <a:srgbClr val="3F3F3F"/>
                </a:solidFill>
                <a:latin typeface="Garamond"/>
                <a:ea typeface="Garamond"/>
                <a:cs typeface="Garamond"/>
                <a:sym typeface="Garamond"/>
              </a:rPr>
              <a:t>Danielle Quick, Assistant Center Lead, Impact Analysis Fellow, NASA DEVELOP National Program - Wise County</a:t>
            </a:r>
            <a:endParaRPr sz="2000" b="0" i="0" u="none" strike="noStrike" cap="none" dirty="0">
              <a:solidFill>
                <a:srgbClr val="3F3F3F"/>
              </a:solidFill>
              <a:latin typeface="Garamond"/>
              <a:ea typeface="Garamond"/>
              <a:cs typeface="Garamond"/>
              <a:sym typeface="Garamond"/>
            </a:endParaRPr>
          </a:p>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dirty="0">
                <a:solidFill>
                  <a:srgbClr val="3F3F3F"/>
                </a:solidFill>
                <a:latin typeface="Garamond"/>
                <a:ea typeface="Garamond"/>
                <a:cs typeface="Garamond"/>
                <a:sym typeface="Garamond"/>
              </a:rPr>
              <a:t>Michael </a:t>
            </a:r>
            <a:r>
              <a:rPr lang="en-US" sz="2000" dirty="0" err="1">
                <a:solidFill>
                  <a:srgbClr val="3F3F3F"/>
                </a:solidFill>
                <a:latin typeface="Garamond"/>
                <a:ea typeface="Garamond"/>
                <a:cs typeface="Garamond"/>
                <a:sym typeface="Garamond"/>
              </a:rPr>
              <a:t>Torbett</a:t>
            </a:r>
            <a:r>
              <a:rPr lang="en-US" sz="2000" dirty="0">
                <a:solidFill>
                  <a:srgbClr val="3F3F3F"/>
                </a:solidFill>
                <a:latin typeface="Garamond"/>
                <a:ea typeface="Garamond"/>
                <a:cs typeface="Garamond"/>
                <a:sym typeface="Garamond"/>
              </a:rPr>
              <a:t>, Georgia </a:t>
            </a:r>
            <a:r>
              <a:rPr lang="en-US" sz="2000">
                <a:solidFill>
                  <a:srgbClr val="3F3F3F"/>
                </a:solidFill>
                <a:latin typeface="Garamond"/>
                <a:ea typeface="Garamond"/>
                <a:cs typeface="Garamond"/>
                <a:sym typeface="Garamond"/>
              </a:rPr>
              <a:t>Forestry Commission</a:t>
            </a:r>
            <a:endParaRPr sz="2000" dirty="0">
              <a:solidFill>
                <a:srgbClr val="3F3F3F"/>
              </a:solidFill>
              <a:latin typeface="Garamond"/>
              <a:ea typeface="Garamond"/>
              <a:cs typeface="Garamond"/>
              <a:sym typeface="Garamond"/>
            </a:endParaRPr>
          </a:p>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dirty="0">
                <a:solidFill>
                  <a:srgbClr val="3F3F3F"/>
                </a:solidFill>
                <a:latin typeface="Garamond"/>
                <a:ea typeface="Garamond"/>
                <a:cs typeface="Garamond"/>
                <a:sym typeface="Garamond"/>
              </a:rPr>
              <a:t>Paul </a:t>
            </a:r>
            <a:r>
              <a:rPr lang="en-US" sz="2000" dirty="0" err="1">
                <a:solidFill>
                  <a:srgbClr val="3F3F3F"/>
                </a:solidFill>
                <a:latin typeface="Garamond"/>
                <a:ea typeface="Garamond"/>
                <a:cs typeface="Garamond"/>
                <a:sym typeface="Garamond"/>
              </a:rPr>
              <a:t>Merten</a:t>
            </a:r>
            <a:r>
              <a:rPr lang="en-US" sz="2000" dirty="0">
                <a:solidFill>
                  <a:srgbClr val="3F3F3F"/>
                </a:solidFill>
                <a:latin typeface="Garamond"/>
                <a:ea typeface="Garamond"/>
                <a:cs typeface="Garamond"/>
                <a:sym typeface="Garamond"/>
              </a:rPr>
              <a:t>, USDA Forest Service</a:t>
            </a:r>
            <a:endParaRPr sz="2000" dirty="0">
              <a:solidFill>
                <a:srgbClr val="3F3F3F"/>
              </a:solidFill>
              <a:latin typeface="Garamond"/>
              <a:ea typeface="Garamond"/>
              <a:cs typeface="Garamond"/>
              <a:sym typeface="Garamond"/>
            </a:endParaRPr>
          </a:p>
          <a:p>
            <a:pPr marL="457200" marR="0" lvl="0" indent="-355600" algn="l" rtl="0">
              <a:lnSpc>
                <a:spcPct val="90000"/>
              </a:lnSpc>
              <a:spcBef>
                <a:spcPts val="0"/>
              </a:spcBef>
              <a:spcAft>
                <a:spcPts val="0"/>
              </a:spcAft>
              <a:buClr>
                <a:schemeClr val="accent5">
                  <a:lumMod val="50000"/>
                </a:schemeClr>
              </a:buClr>
              <a:buSzPts val="2000"/>
              <a:buFont typeface="Webdings" pitchFamily="18" charset="2"/>
              <a:buChar char="4"/>
            </a:pPr>
            <a:r>
              <a:rPr lang="en-US" sz="2000" dirty="0">
                <a:solidFill>
                  <a:srgbClr val="3F3F3F"/>
                </a:solidFill>
                <a:latin typeface="Garamond"/>
                <a:ea typeface="Garamond"/>
                <a:cs typeface="Garamond"/>
                <a:sym typeface="Garamond"/>
              </a:rPr>
              <a:t>Kenny Frick, USDA Forest Service</a:t>
            </a:r>
            <a:endParaRPr sz="2000" dirty="0">
              <a:solidFill>
                <a:srgbClr val="3F3F3F"/>
              </a:solidFill>
              <a:latin typeface="Garamond"/>
              <a:ea typeface="Garamond"/>
              <a:cs typeface="Garamond"/>
              <a:sym typeface="Garamond"/>
            </a:endParaRPr>
          </a:p>
        </p:txBody>
      </p:sp>
      <p:sp>
        <p:nvSpPr>
          <p:cNvPr id="15" name="Shape 15"/>
          <p:cNvSpPr txBox="1"/>
          <p:nvPr/>
        </p:nvSpPr>
        <p:spPr>
          <a:xfrm>
            <a:off x="887514" y="4970823"/>
            <a:ext cx="11516347"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Abstract</a:t>
            </a:r>
            <a:endParaRPr sz="1400" b="0" i="0" u="none" strike="noStrike" cap="none">
              <a:solidFill>
                <a:srgbClr val="000000"/>
              </a:solidFill>
              <a:latin typeface="Arial"/>
              <a:ea typeface="Arial"/>
              <a:cs typeface="Arial"/>
              <a:sym typeface="Arial"/>
            </a:endParaRPr>
          </a:p>
        </p:txBody>
      </p:sp>
      <p:sp>
        <p:nvSpPr>
          <p:cNvPr id="16" name="Shape 16"/>
          <p:cNvSpPr txBox="1"/>
          <p:nvPr/>
        </p:nvSpPr>
        <p:spPr>
          <a:xfrm>
            <a:off x="869675" y="17157907"/>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p:txBody>
      </p:sp>
      <p:sp>
        <p:nvSpPr>
          <p:cNvPr id="17" name="Shape 17"/>
          <p:cNvSpPr txBox="1"/>
          <p:nvPr/>
        </p:nvSpPr>
        <p:spPr>
          <a:xfrm>
            <a:off x="13228414" y="4991575"/>
            <a:ext cx="11407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Methodology</a:t>
            </a:r>
            <a:endParaRPr sz="1400" b="0" i="0" u="none" strike="noStrike" cap="none">
              <a:solidFill>
                <a:srgbClr val="000000"/>
              </a:solidFill>
              <a:latin typeface="Arial"/>
              <a:ea typeface="Arial"/>
              <a:cs typeface="Arial"/>
              <a:sym typeface="Arial"/>
            </a:endParaRPr>
          </a:p>
        </p:txBody>
      </p:sp>
      <p:sp>
        <p:nvSpPr>
          <p:cNvPr id="18" name="Shape 18"/>
          <p:cNvSpPr txBox="1"/>
          <p:nvPr/>
        </p:nvSpPr>
        <p:spPr>
          <a:xfrm>
            <a:off x="914409" y="21069985"/>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Study Area</a:t>
            </a:r>
            <a:endParaRPr sz="1400" b="0" i="0" u="none" strike="noStrike" cap="none">
              <a:solidFill>
                <a:srgbClr val="000000"/>
              </a:solidFill>
              <a:latin typeface="Arial"/>
              <a:ea typeface="Arial"/>
              <a:cs typeface="Arial"/>
              <a:sym typeface="Arial"/>
            </a:endParaRPr>
          </a:p>
        </p:txBody>
      </p:sp>
      <p:sp>
        <p:nvSpPr>
          <p:cNvPr id="19" name="Shape 19"/>
          <p:cNvSpPr txBox="1"/>
          <p:nvPr/>
        </p:nvSpPr>
        <p:spPr>
          <a:xfrm>
            <a:off x="936625" y="26251273"/>
            <a:ext cx="8229600" cy="71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Earth Observations</a:t>
            </a:r>
            <a:endParaRPr sz="1400" b="0" i="0" u="none" strike="noStrike" cap="none">
              <a:solidFill>
                <a:srgbClr val="000000"/>
              </a:solidFill>
              <a:latin typeface="Arial"/>
              <a:ea typeface="Arial"/>
              <a:cs typeface="Arial"/>
              <a:sym typeface="Arial"/>
            </a:endParaRPr>
          </a:p>
        </p:txBody>
      </p:sp>
      <p:sp>
        <p:nvSpPr>
          <p:cNvPr id="20" name="Shape 20"/>
          <p:cNvSpPr txBox="1"/>
          <p:nvPr/>
        </p:nvSpPr>
        <p:spPr>
          <a:xfrm>
            <a:off x="843099" y="29565600"/>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Acknowledgments</a:t>
            </a:r>
            <a:endParaRPr sz="1400" b="0" i="0" u="none" strike="noStrike" cap="none">
              <a:solidFill>
                <a:srgbClr val="000000"/>
              </a:solidFill>
              <a:latin typeface="Arial"/>
              <a:ea typeface="Arial"/>
              <a:cs typeface="Arial"/>
              <a:sym typeface="Arial"/>
            </a:endParaRPr>
          </a:p>
        </p:txBody>
      </p:sp>
      <p:sp>
        <p:nvSpPr>
          <p:cNvPr id="21" name="Shape 21"/>
          <p:cNvSpPr txBox="1"/>
          <p:nvPr/>
        </p:nvSpPr>
        <p:spPr>
          <a:xfrm>
            <a:off x="13184800" y="24079200"/>
            <a:ext cx="13232400" cy="2689543"/>
          </a:xfrm>
          <a:prstGeom prst="rect">
            <a:avLst/>
          </a:prstGeom>
          <a:noFill/>
          <a:ln>
            <a:noFill/>
          </a:ln>
        </p:spPr>
        <p:txBody>
          <a:bodyPr spcFirstLastPara="1" wrap="square" lIns="91425" tIns="45700" rIns="91425" bIns="45700" anchor="t" anchorCtr="0">
            <a:noAutofit/>
          </a:bodyPr>
          <a:lstStyle/>
          <a:p>
            <a:pPr marL="347662" marR="0" lvl="0" indent="-347662" algn="just" rtl="0">
              <a:spcBef>
                <a:spcPts val="0"/>
              </a:spcBef>
              <a:spcAft>
                <a:spcPts val="800"/>
              </a:spcAft>
              <a:buClr>
                <a:schemeClr val="accent5">
                  <a:lumMod val="50000"/>
                </a:schemeClr>
              </a:buClr>
              <a:buSzPts val="2700"/>
              <a:buFont typeface="Webdings" pitchFamily="18" charset="2"/>
              <a:buChar char="4"/>
            </a:pPr>
            <a:r>
              <a:rPr lang="en-US" sz="2700" dirty="0">
                <a:solidFill>
                  <a:schemeClr val="tx1">
                    <a:lumMod val="75000"/>
                    <a:lumOff val="25000"/>
                  </a:schemeClr>
                </a:solidFill>
                <a:latin typeface="Garamond"/>
                <a:ea typeface="Garamond"/>
                <a:cs typeface="Garamond"/>
                <a:sym typeface="Garamond"/>
              </a:rPr>
              <a:t>Negative NDVI, NDMI, and IREC changes are correlated with known bark beetle activity and drought impacts. </a:t>
            </a:r>
            <a:endParaRPr sz="2700" dirty="0">
              <a:solidFill>
                <a:schemeClr val="tx1">
                  <a:lumMod val="75000"/>
                  <a:lumOff val="25000"/>
                </a:schemeClr>
              </a:solidFill>
              <a:latin typeface="Garamond"/>
              <a:ea typeface="Garamond"/>
              <a:cs typeface="Garamond"/>
              <a:sym typeface="Garamond"/>
            </a:endParaRPr>
          </a:p>
          <a:p>
            <a:pPr marL="347662" marR="0" lvl="0" indent="-347662" algn="just" rtl="0">
              <a:spcBef>
                <a:spcPts val="0"/>
              </a:spcBef>
              <a:spcAft>
                <a:spcPts val="800"/>
              </a:spcAft>
              <a:buClr>
                <a:schemeClr val="accent5">
                  <a:lumMod val="50000"/>
                </a:schemeClr>
              </a:buClr>
              <a:buSzPts val="2700"/>
              <a:buFont typeface="Webdings" pitchFamily="18" charset="2"/>
              <a:buChar char="4"/>
            </a:pPr>
            <a:r>
              <a:rPr lang="en-US" sz="2700" dirty="0">
                <a:solidFill>
                  <a:schemeClr val="tx1">
                    <a:lumMod val="75000"/>
                    <a:lumOff val="25000"/>
                  </a:schemeClr>
                </a:solidFill>
                <a:latin typeface="Garamond"/>
                <a:ea typeface="Garamond"/>
                <a:cs typeface="Garamond"/>
                <a:sym typeface="Garamond"/>
              </a:rPr>
              <a:t>Landsat 8 OLI and Sentinel-2 MSI data products offer a higher spatial resolution view of bark beetle activity than </a:t>
            </a:r>
            <a:r>
              <a:rPr lang="en-US" sz="2700" i="1" dirty="0" err="1">
                <a:solidFill>
                  <a:schemeClr val="tx1">
                    <a:lumMod val="75000"/>
                    <a:lumOff val="25000"/>
                  </a:schemeClr>
                </a:solidFill>
                <a:latin typeface="Garamond"/>
                <a:ea typeface="Garamond"/>
                <a:cs typeface="Garamond"/>
                <a:sym typeface="Garamond"/>
              </a:rPr>
              <a:t>ForWarn</a:t>
            </a:r>
            <a:r>
              <a:rPr lang="en-US" sz="2700" dirty="0">
                <a:solidFill>
                  <a:schemeClr val="tx1">
                    <a:lumMod val="75000"/>
                    <a:lumOff val="25000"/>
                  </a:schemeClr>
                </a:solidFill>
                <a:latin typeface="Garamond"/>
                <a:ea typeface="Garamond"/>
                <a:cs typeface="Garamond"/>
                <a:sym typeface="Garamond"/>
              </a:rPr>
              <a:t>.</a:t>
            </a:r>
            <a:endParaRPr sz="2700" dirty="0">
              <a:solidFill>
                <a:schemeClr val="tx1">
                  <a:lumMod val="75000"/>
                  <a:lumOff val="25000"/>
                </a:schemeClr>
              </a:solidFill>
              <a:latin typeface="Garamond"/>
              <a:ea typeface="Garamond"/>
              <a:cs typeface="Garamond"/>
              <a:sym typeface="Garamond"/>
            </a:endParaRPr>
          </a:p>
          <a:p>
            <a:pPr marL="347662" marR="0" lvl="0" indent="-347662" algn="just" rtl="0">
              <a:spcBef>
                <a:spcPts val="0"/>
              </a:spcBef>
              <a:spcAft>
                <a:spcPts val="800"/>
              </a:spcAft>
              <a:buClr>
                <a:schemeClr val="accent5">
                  <a:lumMod val="50000"/>
                </a:schemeClr>
              </a:buClr>
              <a:buSzPts val="2700"/>
              <a:buFont typeface="Webdings" pitchFamily="18" charset="2"/>
              <a:buChar char="4"/>
            </a:pPr>
            <a:r>
              <a:rPr lang="en-US" sz="2700" dirty="0">
                <a:solidFill>
                  <a:schemeClr val="tx1">
                    <a:lumMod val="75000"/>
                    <a:lumOff val="25000"/>
                  </a:schemeClr>
                </a:solidFill>
                <a:latin typeface="Garamond"/>
                <a:ea typeface="Garamond"/>
                <a:cs typeface="Garamond"/>
                <a:sym typeface="Garamond"/>
              </a:rPr>
              <a:t>Sentinel-2 IREC index change maps showed greater potential for identifying early indications of disturbance by bark beetles compared to non-red edge NDVI and NDMI change maps.</a:t>
            </a:r>
            <a:endParaRPr sz="2700" dirty="0">
              <a:solidFill>
                <a:schemeClr val="tx1">
                  <a:lumMod val="75000"/>
                  <a:lumOff val="25000"/>
                </a:schemeClr>
              </a:solidFill>
              <a:latin typeface="Garamond"/>
              <a:ea typeface="Garamond"/>
              <a:cs typeface="Garamond"/>
              <a:sym typeface="Garamond"/>
            </a:endParaRPr>
          </a:p>
        </p:txBody>
      </p:sp>
      <p:sp>
        <p:nvSpPr>
          <p:cNvPr id="22" name="Shape 22"/>
          <p:cNvSpPr txBox="1"/>
          <p:nvPr/>
        </p:nvSpPr>
        <p:spPr>
          <a:xfrm>
            <a:off x="13184800" y="23317200"/>
            <a:ext cx="7517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E4268"/>
                </a:solidFill>
                <a:latin typeface="Century Gothic"/>
                <a:ea typeface="Century Gothic"/>
                <a:cs typeface="Century Gothic"/>
                <a:sym typeface="Century Gothic"/>
              </a:rPr>
              <a:t>Conclusions</a:t>
            </a:r>
            <a:endParaRPr sz="1400" b="0" i="0" u="none" strike="noStrike" cap="none" dirty="0">
              <a:solidFill>
                <a:srgbClr val="000000"/>
              </a:solidFill>
              <a:latin typeface="Arial"/>
              <a:ea typeface="Arial"/>
              <a:cs typeface="Arial"/>
              <a:sym typeface="Arial"/>
            </a:endParaRPr>
          </a:p>
        </p:txBody>
      </p:sp>
      <p:sp>
        <p:nvSpPr>
          <p:cNvPr id="23" name="Shape 23"/>
          <p:cNvSpPr txBox="1"/>
          <p:nvPr/>
        </p:nvSpPr>
        <p:spPr>
          <a:xfrm>
            <a:off x="914400" y="5695823"/>
            <a:ext cx="11380800" cy="8782177"/>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dk1"/>
              </a:buClr>
              <a:buSzPts val="1100"/>
              <a:buFont typeface="Arial"/>
              <a:buNone/>
            </a:pPr>
            <a:r>
              <a:rPr lang="en-US" sz="2700" dirty="0">
                <a:solidFill>
                  <a:schemeClr val="tx1">
                    <a:lumMod val="75000"/>
                    <a:lumOff val="25000"/>
                  </a:schemeClr>
                </a:solidFill>
                <a:latin typeface="Garamond"/>
                <a:ea typeface="Garamond"/>
                <a:cs typeface="Garamond"/>
                <a:sym typeface="Garamond"/>
              </a:rPr>
              <a:t>Since 2015, bark beetle infestations have increased in the southeastern United States, increasing the potential for devastating wildfires. Bark beetle infestations begin in small spots, usually by attacking a weakened or stressed focal tree. Beetles then use aggregation pheromones to increase the breeding population in the area, boring into the trees and disrupting the flow of water and nutrients to reproduce and develop under the bark. This disrupting activity causes detectable canopy color changes, with needles fading and eventually turning red before falling off. The USDA US Forest Service currently uses </a:t>
            </a:r>
            <a:r>
              <a:rPr lang="en-US" sz="2700" i="1" dirty="0" err="1">
                <a:solidFill>
                  <a:schemeClr val="tx1">
                    <a:lumMod val="75000"/>
                    <a:lumOff val="25000"/>
                  </a:schemeClr>
                </a:solidFill>
                <a:latin typeface="Garamond"/>
                <a:ea typeface="Garamond"/>
                <a:cs typeface="Garamond"/>
                <a:sym typeface="Garamond"/>
              </a:rPr>
              <a:t>ForWarn</a:t>
            </a:r>
            <a:r>
              <a:rPr lang="en-US" sz="2700" dirty="0">
                <a:solidFill>
                  <a:schemeClr val="tx1">
                    <a:lumMod val="75000"/>
                    <a:lumOff val="25000"/>
                  </a:schemeClr>
                </a:solidFill>
                <a:latin typeface="Garamond"/>
                <a:ea typeface="Garamond"/>
                <a:cs typeface="Garamond"/>
                <a:sym typeface="Garamond"/>
              </a:rPr>
              <a:t> Moderate Resolution Imaging </a:t>
            </a:r>
            <a:r>
              <a:rPr lang="en-US" sz="2700" dirty="0" err="1">
                <a:solidFill>
                  <a:schemeClr val="tx1">
                    <a:lumMod val="75000"/>
                    <a:lumOff val="25000"/>
                  </a:schemeClr>
                </a:solidFill>
                <a:latin typeface="Garamond"/>
                <a:ea typeface="Garamond"/>
                <a:cs typeface="Garamond"/>
                <a:sym typeface="Garamond"/>
              </a:rPr>
              <a:t>Spectroradiometer</a:t>
            </a:r>
            <a:r>
              <a:rPr lang="en-US" sz="2700" dirty="0">
                <a:solidFill>
                  <a:schemeClr val="tx1">
                    <a:lumMod val="75000"/>
                    <a:lumOff val="25000"/>
                  </a:schemeClr>
                </a:solidFill>
                <a:latin typeface="Garamond"/>
                <a:ea typeface="Garamond"/>
                <a:cs typeface="Garamond"/>
                <a:sym typeface="Garamond"/>
              </a:rPr>
              <a:t> (MODIS) Normalized Difference Vegetation Index (NDVI) to identify locations of bark beetle outbreaks; however, the spatial resolution of MODIS can only detect infestation once a sufficiently large swath of trees have dying foliage, lost needles, or have been harvested via sanitation logging. This detection of widespread disturbance can be too late for effective intervention to reduce beetle populations using forest management practices. In response, the NASA DEVELOP team assessed the potential of higher resolution remotely sensed imagery from Landsat 8 Operational Land Imager (OLI) and Sentinel-2 </a:t>
            </a:r>
            <a:r>
              <a:rPr lang="en-US" sz="2700" dirty="0" err="1">
                <a:solidFill>
                  <a:schemeClr val="tx1">
                    <a:lumMod val="75000"/>
                    <a:lumOff val="25000"/>
                  </a:schemeClr>
                </a:solidFill>
                <a:latin typeface="Garamond"/>
                <a:ea typeface="Garamond"/>
                <a:cs typeface="Garamond"/>
                <a:sym typeface="Garamond"/>
              </a:rPr>
              <a:t>MultiSpectral</a:t>
            </a:r>
            <a:r>
              <a:rPr lang="en-US" sz="2700" dirty="0">
                <a:solidFill>
                  <a:schemeClr val="tx1">
                    <a:lumMod val="75000"/>
                    <a:lumOff val="25000"/>
                  </a:schemeClr>
                </a:solidFill>
                <a:latin typeface="Garamond"/>
                <a:ea typeface="Garamond"/>
                <a:cs typeface="Garamond"/>
                <a:sym typeface="Garamond"/>
              </a:rPr>
              <a:t> Instrument (MSI) to detect early stages of bark beetle outbreaks occurring in the Oconee National Forest from January 2015 – July 2017. The project assessed the possibility of enhanced early detection of bark beetle activity via remote sensing, which could improve the US Forest Service’s ability to mitigate beetle damage in forests of the southeastern United States. Project results suggest that Sentinel-2 MSI and Landsat 8 OLI data were useful for assessing co-occurring bark beetle outbreaks and drought impacts to pine forests.</a:t>
            </a:r>
            <a:endParaRPr sz="2700" dirty="0">
              <a:solidFill>
                <a:schemeClr val="tx1">
                  <a:lumMod val="75000"/>
                  <a:lumOff val="25000"/>
                </a:schemeClr>
              </a:solidFill>
              <a:latin typeface="Garamond"/>
              <a:ea typeface="Garamond"/>
              <a:cs typeface="Garamond"/>
              <a:sym typeface="Garamond"/>
            </a:endParaRPr>
          </a:p>
          <a:p>
            <a:pPr marL="0" marR="0" lvl="0" indent="0" algn="just" rtl="0">
              <a:lnSpc>
                <a:spcPct val="90000"/>
              </a:lnSpc>
              <a:spcBef>
                <a:spcPts val="0"/>
              </a:spcBef>
              <a:spcAft>
                <a:spcPts val="0"/>
              </a:spcAft>
              <a:buClr>
                <a:schemeClr val="dk1"/>
              </a:buClr>
              <a:buSzPts val="1100"/>
              <a:buFont typeface="Arial"/>
              <a:buNone/>
            </a:pPr>
            <a:endParaRPr sz="2700" dirty="0">
              <a:solidFill>
                <a:schemeClr val="tx1">
                  <a:lumMod val="75000"/>
                  <a:lumOff val="25000"/>
                </a:schemeClr>
              </a:solidFill>
              <a:latin typeface="Garamond"/>
              <a:ea typeface="Garamond"/>
              <a:cs typeface="Garamond"/>
              <a:sym typeface="Garamond"/>
            </a:endParaRPr>
          </a:p>
          <a:p>
            <a:pPr marL="0" marR="0" lvl="0" indent="0" algn="just" rtl="0">
              <a:lnSpc>
                <a:spcPct val="90000"/>
              </a:lnSpc>
              <a:spcBef>
                <a:spcPts val="0"/>
              </a:spcBef>
              <a:spcAft>
                <a:spcPts val="0"/>
              </a:spcAft>
              <a:buClr>
                <a:srgbClr val="3F3F3F"/>
              </a:buClr>
              <a:buSzPts val="2700"/>
              <a:buFont typeface="Arial"/>
              <a:buNone/>
            </a:pPr>
            <a:endParaRPr sz="2700" dirty="0">
              <a:solidFill>
                <a:schemeClr val="tx1">
                  <a:lumMod val="75000"/>
                  <a:lumOff val="25000"/>
                </a:schemeClr>
              </a:solidFill>
              <a:latin typeface="Garamond"/>
              <a:ea typeface="Garamond"/>
              <a:cs typeface="Garamond"/>
              <a:sym typeface="Garamond"/>
            </a:endParaRPr>
          </a:p>
        </p:txBody>
      </p:sp>
      <p:sp>
        <p:nvSpPr>
          <p:cNvPr id="24" name="Shape 24"/>
          <p:cNvSpPr txBox="1"/>
          <p:nvPr/>
        </p:nvSpPr>
        <p:spPr>
          <a:xfrm>
            <a:off x="17164050" y="27061050"/>
            <a:ext cx="4542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E4268"/>
                </a:solidFill>
                <a:latin typeface="Century Gothic"/>
                <a:ea typeface="Century Gothic"/>
                <a:cs typeface="Century Gothic"/>
                <a:sym typeface="Century Gothic"/>
              </a:rPr>
              <a:t>Team Members</a:t>
            </a:r>
            <a:endParaRPr sz="1400" b="0" i="0" u="none" strike="noStrike" cap="none" dirty="0">
              <a:solidFill>
                <a:srgbClr val="000000"/>
              </a:solidFill>
              <a:latin typeface="Arial"/>
              <a:ea typeface="Arial"/>
              <a:cs typeface="Arial"/>
              <a:sym typeface="Arial"/>
            </a:endParaRPr>
          </a:p>
        </p:txBody>
      </p:sp>
      <p:sp>
        <p:nvSpPr>
          <p:cNvPr id="25" name="Shape 25"/>
          <p:cNvSpPr txBox="1"/>
          <p:nvPr/>
        </p:nvSpPr>
        <p:spPr>
          <a:xfrm>
            <a:off x="16872522" y="30048959"/>
            <a:ext cx="28722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Haley Ritger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Lead</a:t>
            </a:r>
            <a:endParaRPr sz="1400" b="0" i="0" u="none" strike="noStrike" cap="none">
              <a:solidFill>
                <a:srgbClr val="000000"/>
              </a:solidFill>
              <a:latin typeface="Arial"/>
              <a:ea typeface="Arial"/>
              <a:cs typeface="Arial"/>
              <a:sym typeface="Arial"/>
            </a:endParaRPr>
          </a:p>
        </p:txBody>
      </p:sp>
      <p:sp>
        <p:nvSpPr>
          <p:cNvPr id="26" name="Shape 26"/>
          <p:cNvSpPr txBox="1"/>
          <p:nvPr/>
        </p:nvSpPr>
        <p:spPr>
          <a:xfrm>
            <a:off x="20249411" y="30048959"/>
            <a:ext cx="28722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Jacob Armistead</a:t>
            </a:r>
            <a:endParaRPr sz="1400" b="0" i="0" u="none" strike="noStrike" cap="none">
              <a:solidFill>
                <a:srgbClr val="000000"/>
              </a:solidFill>
              <a:latin typeface="Arial"/>
              <a:ea typeface="Arial"/>
              <a:cs typeface="Arial"/>
              <a:sym typeface="Arial"/>
            </a:endParaRPr>
          </a:p>
        </p:txBody>
      </p:sp>
      <p:sp>
        <p:nvSpPr>
          <p:cNvPr id="27" name="Shape 27"/>
          <p:cNvSpPr txBox="1"/>
          <p:nvPr/>
        </p:nvSpPr>
        <p:spPr>
          <a:xfrm>
            <a:off x="23550100" y="30048959"/>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Dionne Blanks</a:t>
            </a:r>
            <a:endParaRPr sz="1400" b="0" i="0" u="none" strike="noStrike" cap="none">
              <a:solidFill>
                <a:srgbClr val="000000"/>
              </a:solidFill>
              <a:latin typeface="Arial"/>
              <a:ea typeface="Arial"/>
              <a:cs typeface="Arial"/>
              <a:sym typeface="Arial"/>
            </a:endParaRPr>
          </a:p>
        </p:txBody>
      </p:sp>
      <p:sp>
        <p:nvSpPr>
          <p:cNvPr id="28" name="Shape 28"/>
          <p:cNvSpPr txBox="1"/>
          <p:nvPr/>
        </p:nvSpPr>
        <p:spPr>
          <a:xfrm>
            <a:off x="20177900" y="33096959"/>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Danielle Quick</a:t>
            </a:r>
            <a:endParaRPr sz="1400" b="0" i="0" u="none" strike="noStrike" cap="none">
              <a:solidFill>
                <a:srgbClr val="000000"/>
              </a:solidFill>
              <a:latin typeface="Arial"/>
              <a:ea typeface="Arial"/>
              <a:cs typeface="Arial"/>
              <a:sym typeface="Arial"/>
            </a:endParaRPr>
          </a:p>
        </p:txBody>
      </p:sp>
      <p:sp>
        <p:nvSpPr>
          <p:cNvPr id="29" name="Shape 29"/>
          <p:cNvSpPr txBox="1"/>
          <p:nvPr/>
        </p:nvSpPr>
        <p:spPr>
          <a:xfrm>
            <a:off x="16408400" y="34696400"/>
            <a:ext cx="10109200" cy="81280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A</a:t>
            </a:r>
            <a:r>
              <a:rPr lang="en-US" sz="4000">
                <a:solidFill>
                  <a:schemeClr val="lt1"/>
                </a:solidFill>
                <a:latin typeface="Century Gothic"/>
                <a:ea typeface="Century Gothic"/>
                <a:cs typeface="Century Gothic"/>
                <a:sym typeface="Century Gothic"/>
              </a:rPr>
              <a:t>labama</a:t>
            </a:r>
            <a:r>
              <a:rPr lang="en-US" sz="4000" b="0" i="0" u="none" strike="noStrike" cap="none">
                <a:solidFill>
                  <a:schemeClr val="lt1"/>
                </a:solidFill>
                <a:latin typeface="Century Gothic"/>
                <a:ea typeface="Century Gothic"/>
                <a:cs typeface="Century Gothic"/>
                <a:sym typeface="Century Gothic"/>
              </a:rPr>
              <a:t> – Mobile | Spring 2018</a:t>
            </a:r>
            <a:endParaRPr sz="4000" b="0" i="0" u="none" strike="noStrike" cap="none">
              <a:solidFill>
                <a:schemeClr val="lt1"/>
              </a:solidFill>
              <a:latin typeface="Century Gothic"/>
              <a:ea typeface="Century Gothic"/>
              <a:cs typeface="Century Gothic"/>
              <a:sym typeface="Century Gothic"/>
            </a:endParaRPr>
          </a:p>
        </p:txBody>
      </p:sp>
      <p:sp>
        <p:nvSpPr>
          <p:cNvPr id="30" name="Shape 30"/>
          <p:cNvSpPr txBox="1"/>
          <p:nvPr/>
        </p:nvSpPr>
        <p:spPr>
          <a:xfrm>
            <a:off x="3522133" y="34696400"/>
            <a:ext cx="11354452" cy="79586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Southeastern US </a:t>
            </a:r>
            <a:r>
              <a:rPr lang="en-US" sz="4000" b="0" i="0" u="none" strike="noStrike" cap="none">
                <a:solidFill>
                  <a:schemeClr val="lt1"/>
                </a:solidFill>
                <a:latin typeface="Century Gothic"/>
                <a:ea typeface="Century Gothic"/>
                <a:cs typeface="Century Gothic"/>
                <a:sym typeface="Century Gothic"/>
              </a:rPr>
              <a:t>Disasters</a:t>
            </a:r>
            <a:endParaRPr sz="4000" b="0" i="0" u="none" strike="noStrike" cap="none">
              <a:solidFill>
                <a:schemeClr val="lt1"/>
              </a:solidFill>
              <a:latin typeface="Century Gothic"/>
              <a:ea typeface="Century Gothic"/>
              <a:cs typeface="Century Gothic"/>
              <a:sym typeface="Century Gothic"/>
            </a:endParaRPr>
          </a:p>
        </p:txBody>
      </p:sp>
      <p:sp>
        <p:nvSpPr>
          <p:cNvPr id="31" name="Shape 31"/>
          <p:cNvSpPr txBox="1">
            <a:spLocks noGrp="1"/>
          </p:cNvSpPr>
          <p:nvPr>
            <p:ph type="body" idx="1"/>
          </p:nvPr>
        </p:nvSpPr>
        <p:spPr>
          <a:xfrm>
            <a:off x="990600" y="152400"/>
            <a:ext cx="17221200" cy="333375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6000"/>
              <a:buFont typeface="Arial"/>
              <a:buNone/>
            </a:pPr>
            <a:r>
              <a:rPr lang="en-US" sz="6000" b="1" i="0" u="none" strike="noStrike" cap="none" dirty="0">
                <a:solidFill>
                  <a:srgbClr val="3E4268"/>
                </a:solidFill>
                <a:latin typeface="Century Gothic"/>
                <a:ea typeface="Century Gothic"/>
                <a:cs typeface="Century Gothic"/>
                <a:sym typeface="Century Gothic"/>
              </a:rPr>
              <a:t>Early Detection of Bark Beetle Outbreaks in the Southeastern United States Using Earth Observations</a:t>
            </a:r>
            <a:endParaRPr sz="6000" b="1" i="0" u="none" strike="noStrike" cap="none" dirty="0">
              <a:solidFill>
                <a:srgbClr val="3E4268"/>
              </a:solidFill>
              <a:latin typeface="Century Gothic"/>
              <a:ea typeface="Century Gothic"/>
              <a:cs typeface="Century Gothic"/>
              <a:sym typeface="Century Gothic"/>
            </a:endParaRPr>
          </a:p>
        </p:txBody>
      </p:sp>
      <p:pic>
        <p:nvPicPr>
          <p:cNvPr id="32" name="Shape 32"/>
          <p:cNvPicPr preferRelativeResize="0"/>
          <p:nvPr/>
        </p:nvPicPr>
        <p:blipFill rotWithShape="1">
          <a:blip r:embed="rId3">
            <a:alphaModFix/>
          </a:blip>
          <a:srcRect/>
          <a:stretch/>
        </p:blipFill>
        <p:spPr>
          <a:xfrm>
            <a:off x="17279945" y="27971006"/>
            <a:ext cx="2057404" cy="2046184"/>
          </a:xfrm>
          <a:prstGeom prst="rect">
            <a:avLst/>
          </a:prstGeom>
          <a:noFill/>
          <a:ln>
            <a:noFill/>
          </a:ln>
        </p:spPr>
      </p:pic>
      <p:pic>
        <p:nvPicPr>
          <p:cNvPr id="33" name="Shape 33"/>
          <p:cNvPicPr preferRelativeResize="0"/>
          <p:nvPr/>
        </p:nvPicPr>
        <p:blipFill rotWithShape="1">
          <a:blip r:embed="rId4">
            <a:alphaModFix/>
          </a:blip>
          <a:srcRect l="4718" r="4718"/>
          <a:stretch/>
        </p:blipFill>
        <p:spPr>
          <a:xfrm>
            <a:off x="17485700" y="28171150"/>
            <a:ext cx="1645800" cy="1645800"/>
          </a:xfrm>
          <a:prstGeom prst="ellipse">
            <a:avLst/>
          </a:prstGeom>
          <a:noFill/>
          <a:ln>
            <a:noFill/>
          </a:ln>
        </p:spPr>
      </p:pic>
      <p:sp>
        <p:nvSpPr>
          <p:cNvPr id="34" name="Shape 34"/>
          <p:cNvSpPr txBox="1"/>
          <p:nvPr/>
        </p:nvSpPr>
        <p:spPr>
          <a:xfrm>
            <a:off x="23530700" y="33096959"/>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Larissa Robinov</a:t>
            </a:r>
            <a:endParaRPr sz="1400" b="0" i="0" u="none" strike="noStrike" cap="none">
              <a:solidFill>
                <a:srgbClr val="000000"/>
              </a:solidFill>
              <a:latin typeface="Arial"/>
              <a:ea typeface="Arial"/>
              <a:cs typeface="Arial"/>
              <a:sym typeface="Arial"/>
            </a:endParaRPr>
          </a:p>
        </p:txBody>
      </p:sp>
      <p:sp>
        <p:nvSpPr>
          <p:cNvPr id="35" name="Shape 35"/>
          <p:cNvSpPr txBox="1"/>
          <p:nvPr/>
        </p:nvSpPr>
        <p:spPr>
          <a:xfrm>
            <a:off x="16825100" y="33096959"/>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Madison Murphy</a:t>
            </a:r>
            <a:endParaRPr sz="1400" b="0" i="0" u="none" strike="noStrike" cap="none">
              <a:solidFill>
                <a:srgbClr val="000000"/>
              </a:solidFill>
              <a:latin typeface="Arial"/>
              <a:ea typeface="Arial"/>
              <a:cs typeface="Arial"/>
              <a:sym typeface="Arial"/>
            </a:endParaRPr>
          </a:p>
        </p:txBody>
      </p:sp>
      <p:pic>
        <p:nvPicPr>
          <p:cNvPr id="36" name="Shape 36"/>
          <p:cNvPicPr preferRelativeResize="0"/>
          <p:nvPr/>
        </p:nvPicPr>
        <p:blipFill rotWithShape="1">
          <a:blip r:embed="rId3">
            <a:alphaModFix/>
          </a:blip>
          <a:srcRect/>
          <a:stretch/>
        </p:blipFill>
        <p:spPr>
          <a:xfrm>
            <a:off x="20632745" y="27971006"/>
            <a:ext cx="2057404" cy="2046184"/>
          </a:xfrm>
          <a:prstGeom prst="rect">
            <a:avLst/>
          </a:prstGeom>
          <a:noFill/>
          <a:ln>
            <a:noFill/>
          </a:ln>
        </p:spPr>
      </p:pic>
      <p:pic>
        <p:nvPicPr>
          <p:cNvPr id="37" name="Shape 37"/>
          <p:cNvPicPr preferRelativeResize="0"/>
          <p:nvPr/>
        </p:nvPicPr>
        <p:blipFill rotWithShape="1">
          <a:blip r:embed="rId5">
            <a:alphaModFix/>
          </a:blip>
          <a:srcRect l="2892" r="2901"/>
          <a:stretch/>
        </p:blipFill>
        <p:spPr>
          <a:xfrm>
            <a:off x="20838488" y="28171138"/>
            <a:ext cx="1645800" cy="1645800"/>
          </a:xfrm>
          <a:prstGeom prst="ellipse">
            <a:avLst/>
          </a:prstGeom>
          <a:noFill/>
          <a:ln>
            <a:noFill/>
          </a:ln>
        </p:spPr>
      </p:pic>
      <p:pic>
        <p:nvPicPr>
          <p:cNvPr id="38" name="Shape 38"/>
          <p:cNvPicPr preferRelativeResize="0"/>
          <p:nvPr/>
        </p:nvPicPr>
        <p:blipFill rotWithShape="1">
          <a:blip r:embed="rId3">
            <a:alphaModFix/>
          </a:blip>
          <a:srcRect/>
          <a:stretch/>
        </p:blipFill>
        <p:spPr>
          <a:xfrm>
            <a:off x="23909345" y="27971006"/>
            <a:ext cx="2057404" cy="2046184"/>
          </a:xfrm>
          <a:prstGeom prst="rect">
            <a:avLst/>
          </a:prstGeom>
          <a:noFill/>
          <a:ln>
            <a:noFill/>
          </a:ln>
        </p:spPr>
      </p:pic>
      <p:pic>
        <p:nvPicPr>
          <p:cNvPr id="39" name="Shape 39"/>
          <p:cNvPicPr preferRelativeResize="0"/>
          <p:nvPr/>
        </p:nvPicPr>
        <p:blipFill rotWithShape="1">
          <a:blip r:embed="rId6">
            <a:alphaModFix/>
          </a:blip>
          <a:srcRect l="3539" r="3549"/>
          <a:stretch/>
        </p:blipFill>
        <p:spPr>
          <a:xfrm>
            <a:off x="24115088" y="28171138"/>
            <a:ext cx="1645800" cy="1645800"/>
          </a:xfrm>
          <a:prstGeom prst="ellipse">
            <a:avLst/>
          </a:prstGeom>
          <a:noFill/>
          <a:ln>
            <a:noFill/>
          </a:ln>
        </p:spPr>
      </p:pic>
      <p:pic>
        <p:nvPicPr>
          <p:cNvPr id="40" name="Shape 40"/>
          <p:cNvPicPr preferRelativeResize="0"/>
          <p:nvPr/>
        </p:nvPicPr>
        <p:blipFill rotWithShape="1">
          <a:blip r:embed="rId3">
            <a:alphaModFix/>
          </a:blip>
          <a:srcRect/>
          <a:stretch/>
        </p:blipFill>
        <p:spPr>
          <a:xfrm>
            <a:off x="23909345" y="31019006"/>
            <a:ext cx="2057404" cy="2046184"/>
          </a:xfrm>
          <a:prstGeom prst="rect">
            <a:avLst/>
          </a:prstGeom>
          <a:noFill/>
          <a:ln>
            <a:noFill/>
          </a:ln>
        </p:spPr>
      </p:pic>
      <p:pic>
        <p:nvPicPr>
          <p:cNvPr id="41" name="Shape 41"/>
          <p:cNvPicPr preferRelativeResize="0"/>
          <p:nvPr/>
        </p:nvPicPr>
        <p:blipFill rotWithShape="1">
          <a:blip r:embed="rId7">
            <a:alphaModFix/>
          </a:blip>
          <a:srcRect t="1503" b="1493"/>
          <a:stretch/>
        </p:blipFill>
        <p:spPr>
          <a:xfrm>
            <a:off x="24115088" y="31219138"/>
            <a:ext cx="1645800" cy="1645800"/>
          </a:xfrm>
          <a:prstGeom prst="ellipse">
            <a:avLst/>
          </a:prstGeom>
          <a:noFill/>
          <a:ln>
            <a:noFill/>
          </a:ln>
        </p:spPr>
      </p:pic>
      <p:pic>
        <p:nvPicPr>
          <p:cNvPr id="42" name="Shape 42"/>
          <p:cNvPicPr preferRelativeResize="0"/>
          <p:nvPr/>
        </p:nvPicPr>
        <p:blipFill rotWithShape="1">
          <a:blip r:embed="rId3">
            <a:alphaModFix/>
          </a:blip>
          <a:srcRect/>
          <a:stretch/>
        </p:blipFill>
        <p:spPr>
          <a:xfrm>
            <a:off x="20632745" y="31019006"/>
            <a:ext cx="2057404" cy="2046184"/>
          </a:xfrm>
          <a:prstGeom prst="rect">
            <a:avLst/>
          </a:prstGeom>
          <a:noFill/>
          <a:ln>
            <a:noFill/>
          </a:ln>
        </p:spPr>
      </p:pic>
      <p:pic>
        <p:nvPicPr>
          <p:cNvPr id="43" name="Shape 43"/>
          <p:cNvPicPr preferRelativeResize="0"/>
          <p:nvPr/>
        </p:nvPicPr>
        <p:blipFill rotWithShape="1">
          <a:blip r:embed="rId8">
            <a:alphaModFix/>
          </a:blip>
          <a:srcRect l="612" r="602"/>
          <a:stretch/>
        </p:blipFill>
        <p:spPr>
          <a:xfrm>
            <a:off x="20838488" y="31219138"/>
            <a:ext cx="1645800" cy="1645800"/>
          </a:xfrm>
          <a:prstGeom prst="ellipse">
            <a:avLst/>
          </a:prstGeom>
          <a:noFill/>
          <a:ln>
            <a:noFill/>
          </a:ln>
        </p:spPr>
      </p:pic>
      <p:pic>
        <p:nvPicPr>
          <p:cNvPr id="44" name="Shape 44"/>
          <p:cNvPicPr preferRelativeResize="0"/>
          <p:nvPr/>
        </p:nvPicPr>
        <p:blipFill rotWithShape="1">
          <a:blip r:embed="rId3">
            <a:alphaModFix/>
          </a:blip>
          <a:srcRect/>
          <a:stretch/>
        </p:blipFill>
        <p:spPr>
          <a:xfrm>
            <a:off x="17279945" y="31019006"/>
            <a:ext cx="2057404" cy="2046184"/>
          </a:xfrm>
          <a:prstGeom prst="rect">
            <a:avLst/>
          </a:prstGeom>
          <a:noFill/>
          <a:ln>
            <a:noFill/>
          </a:ln>
        </p:spPr>
      </p:pic>
      <p:pic>
        <p:nvPicPr>
          <p:cNvPr id="45" name="Shape 45"/>
          <p:cNvPicPr preferRelativeResize="0"/>
          <p:nvPr/>
        </p:nvPicPr>
        <p:blipFill rotWithShape="1">
          <a:blip r:embed="rId9">
            <a:alphaModFix/>
          </a:blip>
          <a:srcRect l="4808" r="4808"/>
          <a:stretch/>
        </p:blipFill>
        <p:spPr>
          <a:xfrm>
            <a:off x="17485688" y="31219138"/>
            <a:ext cx="1645800" cy="1645800"/>
          </a:xfrm>
          <a:prstGeom prst="ellipse">
            <a:avLst/>
          </a:prstGeom>
          <a:noFill/>
          <a:ln>
            <a:noFill/>
          </a:ln>
        </p:spPr>
      </p:pic>
      <p:pic>
        <p:nvPicPr>
          <p:cNvPr id="46" name="Shape 46"/>
          <p:cNvPicPr preferRelativeResize="0"/>
          <p:nvPr/>
        </p:nvPicPr>
        <p:blipFill rotWithShape="1">
          <a:blip r:embed="rId10">
            <a:alphaModFix/>
          </a:blip>
          <a:srcRect/>
          <a:stretch/>
        </p:blipFill>
        <p:spPr>
          <a:xfrm>
            <a:off x="914400" y="27006925"/>
            <a:ext cx="3002102" cy="2453622"/>
          </a:xfrm>
          <a:prstGeom prst="rect">
            <a:avLst/>
          </a:prstGeom>
          <a:noFill/>
          <a:ln>
            <a:noFill/>
          </a:ln>
        </p:spPr>
      </p:pic>
      <p:pic>
        <p:nvPicPr>
          <p:cNvPr id="47" name="Shape 47"/>
          <p:cNvPicPr preferRelativeResize="0"/>
          <p:nvPr/>
        </p:nvPicPr>
        <p:blipFill rotWithShape="1">
          <a:blip r:embed="rId11">
            <a:alphaModFix/>
          </a:blip>
          <a:srcRect/>
          <a:stretch/>
        </p:blipFill>
        <p:spPr>
          <a:xfrm>
            <a:off x="8093350" y="27006925"/>
            <a:ext cx="3351300" cy="2504959"/>
          </a:xfrm>
          <a:prstGeom prst="rect">
            <a:avLst/>
          </a:prstGeom>
          <a:noFill/>
          <a:ln>
            <a:noFill/>
          </a:ln>
        </p:spPr>
      </p:pic>
      <p:sp>
        <p:nvSpPr>
          <p:cNvPr id="48" name="Shape 48"/>
          <p:cNvSpPr txBox="1"/>
          <p:nvPr/>
        </p:nvSpPr>
        <p:spPr>
          <a:xfrm>
            <a:off x="772899" y="21839475"/>
            <a:ext cx="4658350" cy="4411800"/>
          </a:xfrm>
          <a:prstGeom prst="rect">
            <a:avLst/>
          </a:prstGeom>
          <a:noFill/>
          <a:ln>
            <a:noFill/>
          </a:ln>
        </p:spPr>
        <p:txBody>
          <a:bodyPr spcFirstLastPara="1" wrap="square" lIns="91425" tIns="45700" rIns="91425" bIns="45700" anchor="t" anchorCtr="0">
            <a:noAutofit/>
          </a:bodyPr>
          <a:lstStyle/>
          <a:p>
            <a:pPr marL="457200" marR="0" lvl="0" indent="-400050" algn="l" rtl="0">
              <a:lnSpc>
                <a:spcPct val="90000"/>
              </a:lnSpc>
              <a:spcBef>
                <a:spcPts val="0"/>
              </a:spcBef>
              <a:spcAft>
                <a:spcPts val="0"/>
              </a:spcAft>
              <a:buClr>
                <a:srgbClr val="1F3864"/>
              </a:buClr>
              <a:buSzPts val="2700"/>
              <a:buFont typeface="Webdings" pitchFamily="18" charset="2"/>
              <a:buChar char="4"/>
            </a:pPr>
            <a:r>
              <a:rPr lang="en-US" sz="2700" b="0" i="0" u="none" strike="noStrike" cap="none" dirty="0">
                <a:solidFill>
                  <a:srgbClr val="3F3F3F"/>
                </a:solidFill>
                <a:latin typeface="Garamond"/>
                <a:ea typeface="Garamond"/>
                <a:cs typeface="Garamond"/>
                <a:sym typeface="Garamond"/>
              </a:rPr>
              <a:t>Mixed oak-pine-hickory forest surrounded by pine plantations</a:t>
            </a:r>
            <a:endParaRPr sz="2700" b="0" i="0" u="none" strike="noStrike" cap="none" dirty="0">
              <a:solidFill>
                <a:srgbClr val="3F3F3F"/>
              </a:solidFill>
              <a:latin typeface="Garamond"/>
              <a:ea typeface="Garamond"/>
              <a:cs typeface="Garamond"/>
              <a:sym typeface="Garamond"/>
            </a:endParaRPr>
          </a:p>
          <a:p>
            <a:pPr marL="457200" marR="0" lvl="0" indent="-400050" algn="l" rtl="0">
              <a:lnSpc>
                <a:spcPct val="90000"/>
              </a:lnSpc>
              <a:spcBef>
                <a:spcPts val="0"/>
              </a:spcBef>
              <a:spcAft>
                <a:spcPts val="0"/>
              </a:spcAft>
              <a:buClr>
                <a:srgbClr val="1F3864"/>
              </a:buClr>
              <a:buSzPts val="2700"/>
              <a:buFont typeface="Webdings" pitchFamily="18" charset="2"/>
              <a:buChar char="4"/>
            </a:pPr>
            <a:r>
              <a:rPr lang="en-US" sz="2700" b="0" i="0" u="none" strike="noStrike" cap="none" dirty="0">
                <a:solidFill>
                  <a:srgbClr val="3F3F3F"/>
                </a:solidFill>
                <a:latin typeface="Garamond"/>
                <a:ea typeface="Garamond"/>
                <a:cs typeface="Garamond"/>
                <a:sym typeface="Garamond"/>
              </a:rPr>
              <a:t>Pine forests vulnerable to bark beetle attacks include:</a:t>
            </a:r>
            <a:endParaRPr sz="2700" b="0" i="0" u="none" strike="noStrike" cap="none" dirty="0">
              <a:solidFill>
                <a:srgbClr val="3F3F3F"/>
              </a:solidFill>
              <a:latin typeface="Garamond"/>
              <a:ea typeface="Garamond"/>
              <a:cs typeface="Garamond"/>
              <a:sym typeface="Garamond"/>
            </a:endParaRPr>
          </a:p>
          <a:p>
            <a:pPr marL="914400" marR="0" lvl="1" indent="-400050" algn="l" rtl="0">
              <a:lnSpc>
                <a:spcPct val="90000"/>
              </a:lnSpc>
              <a:spcBef>
                <a:spcPts val="0"/>
              </a:spcBef>
              <a:spcAft>
                <a:spcPts val="0"/>
              </a:spcAft>
              <a:buClr>
                <a:srgbClr val="1F3864"/>
              </a:buClr>
              <a:buSzPts val="2700"/>
              <a:buFont typeface="Courier New"/>
              <a:buChar char="o"/>
            </a:pPr>
            <a:r>
              <a:rPr lang="en-US" sz="2700" b="0" i="0" u="none" strike="noStrike" cap="none" dirty="0">
                <a:solidFill>
                  <a:srgbClr val="3F3F3F"/>
                </a:solidFill>
                <a:latin typeface="Garamond"/>
                <a:ea typeface="Garamond"/>
                <a:cs typeface="Garamond"/>
                <a:sym typeface="Garamond"/>
              </a:rPr>
              <a:t>Loblolly pine (</a:t>
            </a:r>
            <a:r>
              <a:rPr lang="en-US" sz="2700" b="0" i="1" u="none" strike="noStrike" cap="none" dirty="0" err="1">
                <a:solidFill>
                  <a:srgbClr val="3F3F3F"/>
                </a:solidFill>
                <a:latin typeface="Garamond"/>
                <a:ea typeface="Garamond"/>
                <a:cs typeface="Garamond"/>
                <a:sym typeface="Garamond"/>
              </a:rPr>
              <a:t>Pinus</a:t>
            </a:r>
            <a:r>
              <a:rPr lang="en-US" sz="2700" b="0" i="1" u="none" strike="noStrike" cap="none" dirty="0">
                <a:solidFill>
                  <a:srgbClr val="3F3F3F"/>
                </a:solidFill>
                <a:latin typeface="Garamond"/>
                <a:ea typeface="Garamond"/>
                <a:cs typeface="Garamond"/>
                <a:sym typeface="Garamond"/>
              </a:rPr>
              <a:t> </a:t>
            </a:r>
            <a:r>
              <a:rPr lang="en-US" sz="2700" b="0" i="1" u="none" strike="noStrike" cap="none" dirty="0" err="1">
                <a:solidFill>
                  <a:srgbClr val="3F3F3F"/>
                </a:solidFill>
                <a:latin typeface="Garamond"/>
                <a:ea typeface="Garamond"/>
                <a:cs typeface="Garamond"/>
                <a:sym typeface="Garamond"/>
              </a:rPr>
              <a:t>taeda</a:t>
            </a:r>
            <a:r>
              <a:rPr lang="en-US" sz="2700" b="0" i="0" u="none" strike="noStrike" cap="none" dirty="0">
                <a:solidFill>
                  <a:srgbClr val="3F3F3F"/>
                </a:solidFill>
                <a:latin typeface="Garamond"/>
                <a:ea typeface="Garamond"/>
                <a:cs typeface="Garamond"/>
                <a:sym typeface="Garamond"/>
              </a:rPr>
              <a:t>)</a:t>
            </a:r>
            <a:endParaRPr sz="2700" b="0" i="0" u="none" strike="noStrike" cap="none" dirty="0">
              <a:solidFill>
                <a:srgbClr val="3F3F3F"/>
              </a:solidFill>
              <a:latin typeface="Garamond"/>
              <a:ea typeface="Garamond"/>
              <a:cs typeface="Garamond"/>
              <a:sym typeface="Garamond"/>
            </a:endParaRPr>
          </a:p>
          <a:p>
            <a:pPr marL="914400" marR="0" lvl="1" indent="-400050" algn="l" rtl="0">
              <a:lnSpc>
                <a:spcPct val="90000"/>
              </a:lnSpc>
              <a:spcBef>
                <a:spcPts val="0"/>
              </a:spcBef>
              <a:spcAft>
                <a:spcPts val="0"/>
              </a:spcAft>
              <a:buClr>
                <a:srgbClr val="1F3864"/>
              </a:buClr>
              <a:buSzPts val="2700"/>
              <a:buFont typeface="Courier New"/>
              <a:buChar char="o"/>
            </a:pPr>
            <a:r>
              <a:rPr lang="en-US" sz="2700" b="0" i="0" u="none" strike="noStrike" cap="none" dirty="0">
                <a:solidFill>
                  <a:srgbClr val="3F3F3F"/>
                </a:solidFill>
                <a:latin typeface="Garamond"/>
                <a:ea typeface="Garamond"/>
                <a:cs typeface="Garamond"/>
                <a:sym typeface="Garamond"/>
              </a:rPr>
              <a:t>Shortleaf pine (</a:t>
            </a:r>
            <a:r>
              <a:rPr lang="en-US" sz="2700" b="0" i="1" u="none" strike="noStrike" cap="none" dirty="0" err="1">
                <a:solidFill>
                  <a:srgbClr val="3F3F3F"/>
                </a:solidFill>
                <a:latin typeface="Garamond"/>
                <a:ea typeface="Garamond"/>
                <a:cs typeface="Garamond"/>
                <a:sym typeface="Garamond"/>
              </a:rPr>
              <a:t>Pinus</a:t>
            </a:r>
            <a:r>
              <a:rPr lang="en-US" sz="2700" b="0" i="1" u="none" strike="noStrike" cap="none" dirty="0">
                <a:solidFill>
                  <a:srgbClr val="3F3F3F"/>
                </a:solidFill>
                <a:latin typeface="Garamond"/>
                <a:ea typeface="Garamond"/>
                <a:cs typeface="Garamond"/>
                <a:sym typeface="Garamond"/>
              </a:rPr>
              <a:t> </a:t>
            </a:r>
            <a:r>
              <a:rPr lang="en-US" sz="2700" b="0" i="1" u="none" strike="noStrike" cap="none" dirty="0" err="1">
                <a:solidFill>
                  <a:srgbClr val="3F3F3F"/>
                </a:solidFill>
                <a:latin typeface="Garamond"/>
                <a:ea typeface="Garamond"/>
                <a:cs typeface="Garamond"/>
                <a:sym typeface="Garamond"/>
              </a:rPr>
              <a:t>echinata</a:t>
            </a:r>
            <a:r>
              <a:rPr lang="en-US" sz="2700" b="0" i="0" u="none" strike="noStrike" cap="none" dirty="0">
                <a:solidFill>
                  <a:srgbClr val="3F3F3F"/>
                </a:solidFill>
                <a:latin typeface="Garamond"/>
                <a:ea typeface="Garamond"/>
                <a:cs typeface="Garamond"/>
                <a:sym typeface="Garamond"/>
              </a:rPr>
              <a:t>)</a:t>
            </a:r>
            <a:endParaRPr sz="2700" b="0" i="0" u="none" strike="noStrike" cap="none" dirty="0">
              <a:solidFill>
                <a:srgbClr val="3F3F3F"/>
              </a:solidFill>
              <a:latin typeface="Garamond"/>
              <a:ea typeface="Garamond"/>
              <a:cs typeface="Garamond"/>
              <a:sym typeface="Garamond"/>
            </a:endParaRPr>
          </a:p>
          <a:p>
            <a:pPr marL="457200" marR="0" lvl="0" indent="-400050" algn="l" rtl="0">
              <a:lnSpc>
                <a:spcPct val="90000"/>
              </a:lnSpc>
              <a:spcBef>
                <a:spcPts val="0"/>
              </a:spcBef>
              <a:spcAft>
                <a:spcPts val="0"/>
              </a:spcAft>
              <a:buClr>
                <a:srgbClr val="3F3F3F"/>
              </a:buClr>
              <a:buSzPts val="2700"/>
              <a:buFont typeface="Webdings" pitchFamily="18" charset="2"/>
              <a:buChar char="4"/>
            </a:pPr>
            <a:r>
              <a:rPr lang="en-US" sz="2700" dirty="0">
                <a:solidFill>
                  <a:srgbClr val="3F3F3F"/>
                </a:solidFill>
                <a:latin typeface="Garamond"/>
                <a:ea typeface="Garamond"/>
                <a:cs typeface="Garamond"/>
                <a:sym typeface="Garamond"/>
              </a:rPr>
              <a:t>Study period: 2016-2017</a:t>
            </a:r>
            <a:endParaRPr sz="2700" dirty="0">
              <a:solidFill>
                <a:srgbClr val="3F3F3F"/>
              </a:solidFill>
              <a:latin typeface="Garamond"/>
              <a:ea typeface="Garamond"/>
              <a:cs typeface="Garamond"/>
              <a:sym typeface="Garamond"/>
            </a:endParaRPr>
          </a:p>
        </p:txBody>
      </p:sp>
      <p:sp>
        <p:nvSpPr>
          <p:cNvPr id="49" name="Shape 49"/>
          <p:cNvSpPr txBox="1"/>
          <p:nvPr/>
        </p:nvSpPr>
        <p:spPr>
          <a:xfrm>
            <a:off x="11618550" y="27189875"/>
            <a:ext cx="3930900" cy="2398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400" b="1" i="0" u="none" strike="noStrike" cap="none" dirty="0">
                <a:solidFill>
                  <a:srgbClr val="3F3F3F"/>
                </a:solidFill>
                <a:latin typeface="Garamond"/>
                <a:ea typeface="Garamond"/>
                <a:cs typeface="Garamond"/>
                <a:sym typeface="Garamond"/>
              </a:rPr>
              <a:t>Sentinel-2 MSI</a:t>
            </a:r>
            <a:endParaRPr sz="2400" b="1" i="0" u="none" strike="noStrike" cap="none" dirty="0">
              <a:solidFill>
                <a:srgbClr val="3F3F3F"/>
              </a:solidFill>
              <a:latin typeface="Garamond"/>
              <a:ea typeface="Garamond"/>
              <a:cs typeface="Garamond"/>
              <a:sym typeface="Garamond"/>
            </a:endParaRPr>
          </a:p>
          <a:p>
            <a:pPr marL="457200" marR="0" lvl="0" indent="-381000" algn="l" rtl="0">
              <a:lnSpc>
                <a:spcPct val="90000"/>
              </a:lnSpc>
              <a:spcBef>
                <a:spcPts val="0"/>
              </a:spcBef>
              <a:spcAft>
                <a:spcPts val="0"/>
              </a:spcAft>
              <a:buClr>
                <a:srgbClr val="1F3864"/>
              </a:buClr>
              <a:buSzPts val="2400"/>
              <a:buFont typeface="Webdings" pitchFamily="18" charset="2"/>
              <a:buChar char="4"/>
            </a:pPr>
            <a:r>
              <a:rPr lang="en-US" sz="2400" b="0" i="0" u="none" strike="noStrike" cap="none" dirty="0">
                <a:solidFill>
                  <a:srgbClr val="3F3F3F"/>
                </a:solidFill>
                <a:latin typeface="Garamond"/>
                <a:ea typeface="Garamond"/>
                <a:cs typeface="Garamond"/>
                <a:sym typeface="Garamond"/>
              </a:rPr>
              <a:t>European Space Agency Mission</a:t>
            </a:r>
            <a:endParaRPr sz="2400" b="0" i="0" u="none" strike="noStrike" cap="none" dirty="0">
              <a:solidFill>
                <a:srgbClr val="3F3F3F"/>
              </a:solidFill>
              <a:latin typeface="Garamond"/>
              <a:ea typeface="Garamond"/>
              <a:cs typeface="Garamond"/>
              <a:sym typeface="Garamond"/>
            </a:endParaRPr>
          </a:p>
          <a:p>
            <a:pPr marL="914400" marR="0" lvl="1" indent="-381000" algn="l" rtl="0">
              <a:lnSpc>
                <a:spcPct val="90000"/>
              </a:lnSpc>
              <a:spcBef>
                <a:spcPts val="0"/>
              </a:spcBef>
              <a:spcAft>
                <a:spcPts val="0"/>
              </a:spcAft>
              <a:buClr>
                <a:srgbClr val="1F3864"/>
              </a:buClr>
              <a:buSzPts val="2400"/>
              <a:buFont typeface="Courier New"/>
              <a:buChar char="o"/>
            </a:pPr>
            <a:r>
              <a:rPr lang="en-US" sz="2400" b="0" i="0" u="none" strike="noStrike" cap="none" dirty="0">
                <a:solidFill>
                  <a:srgbClr val="3F3F3F"/>
                </a:solidFill>
                <a:latin typeface="Garamond"/>
                <a:ea typeface="Garamond"/>
                <a:cs typeface="Garamond"/>
                <a:sym typeface="Garamond"/>
              </a:rPr>
              <a:t>5 day temporal resolution</a:t>
            </a:r>
            <a:endParaRPr sz="2400" b="0" i="0" u="none" strike="noStrike" cap="none" dirty="0">
              <a:solidFill>
                <a:srgbClr val="3F3F3F"/>
              </a:solidFill>
              <a:latin typeface="Garamond"/>
              <a:ea typeface="Garamond"/>
              <a:cs typeface="Garamond"/>
              <a:sym typeface="Garamond"/>
            </a:endParaRPr>
          </a:p>
          <a:p>
            <a:pPr marL="914400" marR="0" lvl="1" indent="-381000" algn="l" rtl="0">
              <a:lnSpc>
                <a:spcPct val="90000"/>
              </a:lnSpc>
              <a:spcBef>
                <a:spcPts val="0"/>
              </a:spcBef>
              <a:spcAft>
                <a:spcPts val="0"/>
              </a:spcAft>
              <a:buClr>
                <a:srgbClr val="1F3864"/>
              </a:buClr>
              <a:buSzPts val="2400"/>
              <a:buFont typeface="Courier New"/>
              <a:buChar char="o"/>
            </a:pPr>
            <a:r>
              <a:rPr lang="en-US" sz="2400" b="0" i="0" u="none" strike="noStrike" cap="none" dirty="0">
                <a:solidFill>
                  <a:srgbClr val="3F3F3F"/>
                </a:solidFill>
                <a:latin typeface="Garamond"/>
                <a:ea typeface="Garamond"/>
                <a:cs typeface="Garamond"/>
                <a:sym typeface="Garamond"/>
              </a:rPr>
              <a:t>10 m spatial resolution</a:t>
            </a:r>
            <a:endParaRPr sz="2400" b="0" i="0" u="none" strike="noStrike" cap="none" dirty="0">
              <a:solidFill>
                <a:srgbClr val="3F3F3F"/>
              </a:solidFill>
              <a:latin typeface="Garamond"/>
              <a:ea typeface="Garamond"/>
              <a:cs typeface="Garamond"/>
              <a:sym typeface="Garamond"/>
            </a:endParaRPr>
          </a:p>
        </p:txBody>
      </p:sp>
      <p:grpSp>
        <p:nvGrpSpPr>
          <p:cNvPr id="50" name="Shape 50"/>
          <p:cNvGrpSpPr/>
          <p:nvPr/>
        </p:nvGrpSpPr>
        <p:grpSpPr>
          <a:xfrm>
            <a:off x="13228413" y="5809905"/>
            <a:ext cx="13259425" cy="4553295"/>
            <a:chOff x="1048425" y="12211050"/>
            <a:chExt cx="11619863" cy="4974106"/>
          </a:xfrm>
        </p:grpSpPr>
        <p:sp>
          <p:nvSpPr>
            <p:cNvPr id="51" name="Shape 51"/>
            <p:cNvSpPr/>
            <p:nvPr/>
          </p:nvSpPr>
          <p:spPr>
            <a:xfrm>
              <a:off x="1059825" y="13705623"/>
              <a:ext cx="2083463" cy="1997815"/>
            </a:xfrm>
            <a:prstGeom prst="homePlate">
              <a:avLst>
                <a:gd name="adj" fmla="val 1735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100" b="1" dirty="0">
                  <a:solidFill>
                    <a:schemeClr val="lt1"/>
                  </a:solidFill>
                  <a:latin typeface="Garamond"/>
                  <a:ea typeface="Garamond"/>
                  <a:cs typeface="Garamond"/>
                  <a:sym typeface="Garamond"/>
                </a:rPr>
                <a:t>A</a:t>
              </a:r>
              <a:r>
                <a:rPr lang="en-US" sz="2100" b="1" i="0" u="none" strike="noStrike" cap="none" dirty="0">
                  <a:solidFill>
                    <a:schemeClr val="lt1"/>
                  </a:solidFill>
                  <a:latin typeface="Garamond"/>
                  <a:ea typeface="Garamond"/>
                  <a:cs typeface="Garamond"/>
                  <a:sym typeface="Garamond"/>
                </a:rPr>
                <a:t>cquire data</a:t>
              </a:r>
              <a:endParaRPr sz="2100" b="1" i="0" u="none" strike="noStrike" cap="none" dirty="0">
                <a:solidFill>
                  <a:schemeClr val="lt1"/>
                </a:solidFill>
                <a:latin typeface="Garamond"/>
                <a:ea typeface="Garamond"/>
                <a:cs typeface="Garamond"/>
                <a:sym typeface="Garamond"/>
              </a:endParaRPr>
            </a:p>
          </p:txBody>
        </p:sp>
        <p:sp>
          <p:nvSpPr>
            <p:cNvPr id="52" name="Shape 52"/>
            <p:cNvSpPr/>
            <p:nvPr/>
          </p:nvSpPr>
          <p:spPr>
            <a:xfrm>
              <a:off x="2964825" y="13705623"/>
              <a:ext cx="2083463" cy="1997815"/>
            </a:xfrm>
            <a:prstGeom prst="chevron">
              <a:avLst>
                <a:gd name="adj" fmla="val 17888"/>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100" b="1" dirty="0">
                  <a:solidFill>
                    <a:schemeClr val="lt1"/>
                  </a:solidFill>
                  <a:latin typeface="Garamond"/>
                  <a:ea typeface="Garamond"/>
                  <a:cs typeface="Garamond"/>
                  <a:sym typeface="Garamond"/>
                </a:rPr>
                <a:t>Classify evergreen forest to create </a:t>
              </a:r>
              <a:r>
                <a:rPr lang="en-US" sz="2100" b="1" i="0" u="none" strike="noStrike" cap="none" dirty="0">
                  <a:solidFill>
                    <a:schemeClr val="lt1"/>
                  </a:solidFill>
                  <a:latin typeface="Garamond"/>
                  <a:ea typeface="Garamond"/>
                  <a:cs typeface="Garamond"/>
                  <a:sym typeface="Garamond"/>
                </a:rPr>
                <a:t>beet</a:t>
              </a:r>
              <a:r>
                <a:rPr lang="en-US" sz="2100" b="1" dirty="0">
                  <a:solidFill>
                    <a:schemeClr val="lt1"/>
                  </a:solidFill>
                  <a:latin typeface="Garamond"/>
                  <a:ea typeface="Garamond"/>
                  <a:cs typeface="Garamond"/>
                  <a:sym typeface="Garamond"/>
                </a:rPr>
                <a:t>le </a:t>
              </a:r>
              <a:r>
                <a:rPr lang="en-US" sz="2100" b="1" i="0" u="none" strike="noStrike" cap="none" dirty="0">
                  <a:solidFill>
                    <a:schemeClr val="lt1"/>
                  </a:solidFill>
                  <a:latin typeface="Garamond"/>
                  <a:ea typeface="Garamond"/>
                  <a:cs typeface="Garamond"/>
                  <a:sym typeface="Garamond"/>
                </a:rPr>
                <a:t>host map</a:t>
              </a:r>
              <a:endParaRPr sz="2100" b="1" i="0" u="none" strike="noStrike" cap="none" dirty="0">
                <a:solidFill>
                  <a:schemeClr val="lt1"/>
                </a:solidFill>
                <a:latin typeface="Garamond"/>
                <a:ea typeface="Garamond"/>
                <a:cs typeface="Garamond"/>
                <a:sym typeface="Garamond"/>
              </a:endParaRPr>
            </a:p>
          </p:txBody>
        </p:sp>
        <p:sp>
          <p:nvSpPr>
            <p:cNvPr id="53" name="Shape 53"/>
            <p:cNvSpPr/>
            <p:nvPr/>
          </p:nvSpPr>
          <p:spPr>
            <a:xfrm>
              <a:off x="4869825" y="13705623"/>
              <a:ext cx="2083463" cy="1997815"/>
            </a:xfrm>
            <a:prstGeom prst="chevron">
              <a:avLst>
                <a:gd name="adj" fmla="val 17888"/>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100" b="1" dirty="0">
                  <a:solidFill>
                    <a:schemeClr val="lt1"/>
                  </a:solidFill>
                  <a:latin typeface="Garamond"/>
                  <a:ea typeface="Garamond"/>
                  <a:cs typeface="Garamond"/>
                  <a:sym typeface="Garamond"/>
                </a:rPr>
                <a:t>Compile vegetation index change maps</a:t>
              </a:r>
              <a:endParaRPr sz="2100" b="1" i="0" u="none" strike="noStrike" cap="none" dirty="0">
                <a:solidFill>
                  <a:schemeClr val="lt1"/>
                </a:solidFill>
                <a:latin typeface="Garamond"/>
                <a:ea typeface="Garamond"/>
                <a:cs typeface="Garamond"/>
                <a:sym typeface="Garamond"/>
              </a:endParaRPr>
            </a:p>
          </p:txBody>
        </p:sp>
        <p:sp>
          <p:nvSpPr>
            <p:cNvPr id="54" name="Shape 54"/>
            <p:cNvSpPr/>
            <p:nvPr/>
          </p:nvSpPr>
          <p:spPr>
            <a:xfrm>
              <a:off x="6774825" y="13705623"/>
              <a:ext cx="2083463" cy="1997815"/>
            </a:xfrm>
            <a:prstGeom prst="chevron">
              <a:avLst>
                <a:gd name="adj" fmla="val 17888"/>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100" b="1" dirty="0">
                  <a:solidFill>
                    <a:schemeClr val="lt1"/>
                  </a:solidFill>
                  <a:latin typeface="Garamond"/>
                  <a:ea typeface="Garamond"/>
                  <a:cs typeface="Garamond"/>
                  <a:sym typeface="Garamond"/>
                </a:rPr>
                <a:t>I</a:t>
              </a:r>
              <a:r>
                <a:rPr lang="en-US" sz="2100" b="1" i="0" u="none" strike="noStrike" cap="none" dirty="0">
                  <a:solidFill>
                    <a:schemeClr val="lt1"/>
                  </a:solidFill>
                  <a:latin typeface="Garamond"/>
                  <a:ea typeface="Garamond"/>
                  <a:cs typeface="Garamond"/>
                  <a:sym typeface="Garamond"/>
                </a:rPr>
                <a:t>dentify outbreak </a:t>
              </a:r>
              <a:r>
                <a:rPr lang="en-US" sz="2100" b="1" dirty="0">
                  <a:solidFill>
                    <a:schemeClr val="lt1"/>
                  </a:solidFill>
                  <a:latin typeface="Garamond"/>
                  <a:ea typeface="Garamond"/>
                  <a:cs typeface="Garamond"/>
                  <a:sym typeface="Garamond"/>
                </a:rPr>
                <a:t>areas on maps</a:t>
              </a:r>
              <a:endParaRPr sz="2100" b="1" i="0" u="none" strike="noStrike" cap="none" dirty="0">
                <a:solidFill>
                  <a:schemeClr val="lt1"/>
                </a:solidFill>
                <a:latin typeface="Garamond"/>
                <a:ea typeface="Garamond"/>
                <a:cs typeface="Garamond"/>
                <a:sym typeface="Garamond"/>
              </a:endParaRPr>
            </a:p>
          </p:txBody>
        </p:sp>
        <p:sp>
          <p:nvSpPr>
            <p:cNvPr id="55" name="Shape 55"/>
            <p:cNvSpPr/>
            <p:nvPr/>
          </p:nvSpPr>
          <p:spPr>
            <a:xfrm>
              <a:off x="8679825" y="13705623"/>
              <a:ext cx="2083463" cy="1997815"/>
            </a:xfrm>
            <a:prstGeom prst="chevron">
              <a:avLst>
                <a:gd name="adj" fmla="val 17888"/>
              </a:avLst>
            </a:pr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2000"/>
                <a:buFont typeface="Arial"/>
                <a:buNone/>
              </a:pPr>
              <a:r>
                <a:rPr lang="en-US" sz="2100" b="1" dirty="0">
                  <a:solidFill>
                    <a:schemeClr val="lt1"/>
                  </a:solidFill>
                  <a:latin typeface="Garamond"/>
                  <a:ea typeface="Garamond"/>
                  <a:cs typeface="Garamond"/>
                  <a:sym typeface="Garamond"/>
                </a:rPr>
                <a:t>Assess accuracy using validation datasets</a:t>
              </a:r>
              <a:endParaRPr sz="2100" b="1" i="0" u="none" strike="noStrike" cap="none" dirty="0">
                <a:solidFill>
                  <a:schemeClr val="lt1"/>
                </a:solidFill>
                <a:latin typeface="Garamond"/>
                <a:ea typeface="Garamond"/>
                <a:cs typeface="Garamond"/>
                <a:sym typeface="Garamond"/>
              </a:endParaRPr>
            </a:p>
          </p:txBody>
        </p:sp>
        <p:sp>
          <p:nvSpPr>
            <p:cNvPr id="56" name="Shape 56"/>
            <p:cNvSpPr/>
            <p:nvPr/>
          </p:nvSpPr>
          <p:spPr>
            <a:xfrm>
              <a:off x="10584825" y="13705623"/>
              <a:ext cx="2083463" cy="1997815"/>
            </a:xfrm>
            <a:prstGeom prst="chevron">
              <a:avLst>
                <a:gd name="adj" fmla="val 17888"/>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100" b="1" dirty="0">
                  <a:solidFill>
                    <a:schemeClr val="lt1"/>
                  </a:solidFill>
                  <a:latin typeface="Garamond"/>
                  <a:ea typeface="Garamond"/>
                  <a:cs typeface="Garamond"/>
                  <a:sym typeface="Garamond"/>
                </a:rPr>
                <a:t>Compare utility of map products</a:t>
              </a:r>
              <a:endParaRPr sz="2100" b="1" i="0" u="none" strike="noStrike" cap="none" dirty="0">
                <a:solidFill>
                  <a:schemeClr val="lt1"/>
                </a:solidFill>
                <a:latin typeface="Garamond"/>
                <a:ea typeface="Garamond"/>
                <a:cs typeface="Garamond"/>
                <a:sym typeface="Garamond"/>
              </a:endParaRPr>
            </a:p>
          </p:txBody>
        </p:sp>
        <p:sp>
          <p:nvSpPr>
            <p:cNvPr id="57" name="Shape 57"/>
            <p:cNvSpPr/>
            <p:nvPr/>
          </p:nvSpPr>
          <p:spPr>
            <a:xfrm>
              <a:off x="1048425" y="12211050"/>
              <a:ext cx="5726400" cy="1398471"/>
            </a:xfrm>
            <a:prstGeom prst="homePlate">
              <a:avLst>
                <a:gd name="adj" fmla="val 27436"/>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chemeClr val="lt1"/>
                  </a:solidFill>
                  <a:latin typeface="Garamond"/>
                  <a:ea typeface="Garamond"/>
                  <a:cs typeface="Garamond"/>
                  <a:sym typeface="Garamond"/>
                </a:rPr>
                <a:t>Landsat 8 OLI</a:t>
              </a:r>
              <a:endParaRPr sz="3000" b="1" i="0" u="none" strike="noStrike" cap="none" dirty="0">
                <a:solidFill>
                  <a:schemeClr val="lt1"/>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lt1"/>
                  </a:solidFill>
                  <a:latin typeface="Garamond"/>
                  <a:ea typeface="Garamond"/>
                  <a:cs typeface="Garamond"/>
                  <a:sym typeface="Garamond"/>
                </a:rPr>
                <a:t>2015 to 2017</a:t>
              </a:r>
              <a:endParaRPr sz="2200" b="1" i="0" u="none" strike="noStrike" cap="none" dirty="0">
                <a:solidFill>
                  <a:schemeClr val="lt1"/>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lt1"/>
                  </a:solidFill>
                  <a:latin typeface="Garamond"/>
                  <a:ea typeface="Garamond"/>
                  <a:cs typeface="Garamond"/>
                  <a:sym typeface="Garamond"/>
                </a:rPr>
                <a:t>&lt;10% cloud </a:t>
              </a:r>
              <a:r>
                <a:rPr lang="en-US" sz="2200" b="1" i="0" u="none" strike="noStrike" cap="none" dirty="0" smtClean="0">
                  <a:solidFill>
                    <a:schemeClr val="lt1"/>
                  </a:solidFill>
                  <a:latin typeface="Garamond"/>
                  <a:ea typeface="Garamond"/>
                  <a:cs typeface="Garamond"/>
                  <a:sym typeface="Garamond"/>
                </a:rPr>
                <a:t>cover</a:t>
              </a:r>
              <a:endParaRPr sz="2200" b="1" i="0" u="none" strike="noStrike" cap="none" dirty="0">
                <a:solidFill>
                  <a:schemeClr val="lt1"/>
                </a:solidFill>
                <a:latin typeface="Garamond"/>
                <a:ea typeface="Garamond"/>
                <a:cs typeface="Garamond"/>
                <a:sym typeface="Garamond"/>
              </a:endParaRPr>
            </a:p>
          </p:txBody>
        </p:sp>
        <p:sp>
          <p:nvSpPr>
            <p:cNvPr id="58" name="Shape 58"/>
            <p:cNvSpPr/>
            <p:nvPr/>
          </p:nvSpPr>
          <p:spPr>
            <a:xfrm>
              <a:off x="6534825" y="12211050"/>
              <a:ext cx="6133463" cy="1398471"/>
            </a:xfrm>
            <a:prstGeom prst="chevron">
              <a:avLst>
                <a:gd name="adj" fmla="val 27276"/>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chemeClr val="lt1"/>
                  </a:solidFill>
                  <a:latin typeface="Garamond"/>
                  <a:ea typeface="Garamond"/>
                  <a:cs typeface="Garamond"/>
                  <a:sym typeface="Garamond"/>
                </a:rPr>
                <a:t>Sentinel-2 </a:t>
              </a:r>
              <a:r>
                <a:rPr lang="en-US" sz="3000" b="1" dirty="0">
                  <a:solidFill>
                    <a:schemeClr val="lt1"/>
                  </a:solidFill>
                  <a:latin typeface="Garamond"/>
                  <a:ea typeface="Garamond"/>
                  <a:cs typeface="Garamond"/>
                  <a:sym typeface="Garamond"/>
                </a:rPr>
                <a:t>MSI</a:t>
              </a:r>
              <a:endParaRPr sz="3000" b="1" i="0" u="none" strike="noStrike" cap="none" dirty="0">
                <a:solidFill>
                  <a:schemeClr val="lt1"/>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lt1"/>
                  </a:solidFill>
                  <a:latin typeface="Garamond"/>
                  <a:ea typeface="Garamond"/>
                  <a:cs typeface="Garamond"/>
                  <a:sym typeface="Garamond"/>
                </a:rPr>
                <a:t>2016 to 2017</a:t>
              </a:r>
              <a:endParaRPr sz="2200" b="1" i="0" u="none" strike="noStrike" cap="none" dirty="0">
                <a:solidFill>
                  <a:schemeClr val="lt1"/>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lt1"/>
                  </a:solidFill>
                  <a:latin typeface="Garamond"/>
                  <a:ea typeface="Garamond"/>
                  <a:cs typeface="Garamond"/>
                  <a:sym typeface="Garamond"/>
                </a:rPr>
                <a:t>&lt;10% cloud </a:t>
              </a:r>
              <a:r>
                <a:rPr lang="en-US" sz="2200" b="1" i="0" u="none" strike="noStrike" cap="none" dirty="0" smtClean="0">
                  <a:solidFill>
                    <a:schemeClr val="lt1"/>
                  </a:solidFill>
                  <a:latin typeface="Garamond"/>
                  <a:ea typeface="Garamond"/>
                  <a:cs typeface="Garamond"/>
                  <a:sym typeface="Garamond"/>
                </a:rPr>
                <a:t>cover</a:t>
              </a:r>
              <a:endParaRPr sz="2200" b="1" i="0" u="none" strike="noStrike" cap="none" dirty="0">
                <a:solidFill>
                  <a:schemeClr val="lt1"/>
                </a:solidFill>
                <a:latin typeface="Garamond"/>
                <a:ea typeface="Garamond"/>
                <a:cs typeface="Garamond"/>
                <a:sym typeface="Garamond"/>
              </a:endParaRPr>
            </a:p>
          </p:txBody>
        </p:sp>
        <p:sp>
          <p:nvSpPr>
            <p:cNvPr id="59" name="Shape 59"/>
            <p:cNvSpPr/>
            <p:nvPr/>
          </p:nvSpPr>
          <p:spPr>
            <a:xfrm>
              <a:off x="1048425" y="15786684"/>
              <a:ext cx="5726400" cy="1398471"/>
            </a:xfrm>
            <a:prstGeom prst="homePlate">
              <a:avLst>
                <a:gd name="adj" fmla="val 27436"/>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Garamond"/>
                  <a:ea typeface="Garamond"/>
                  <a:cs typeface="Garamond"/>
                  <a:sym typeface="Garamond"/>
                </a:rPr>
                <a:t>Compare Landsat 8 </a:t>
              </a:r>
              <a:r>
                <a:rPr lang="en-US" sz="2800" b="1" i="0" u="none" strike="noStrike" cap="none" dirty="0" smtClean="0">
                  <a:solidFill>
                    <a:schemeClr val="lt1"/>
                  </a:solidFill>
                  <a:latin typeface="Garamond"/>
                  <a:ea typeface="Garamond"/>
                  <a:cs typeface="Garamond"/>
                  <a:sym typeface="Garamond"/>
                </a:rPr>
                <a:t>OLI and Sentinel-2 MSI </a:t>
              </a:r>
              <a:r>
                <a:rPr lang="en-US" sz="2800" b="1" i="0" u="none" strike="noStrike" cap="none" dirty="0">
                  <a:solidFill>
                    <a:schemeClr val="lt1"/>
                  </a:solidFill>
                  <a:latin typeface="Garamond"/>
                  <a:ea typeface="Garamond"/>
                  <a:cs typeface="Garamond"/>
                  <a:sym typeface="Garamond"/>
                </a:rPr>
                <a:t>Results</a:t>
              </a:r>
              <a:endParaRPr sz="2800" b="1" i="0" u="none" strike="noStrike" cap="none" dirty="0">
                <a:solidFill>
                  <a:schemeClr val="lt1"/>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dirty="0">
                <a:solidFill>
                  <a:schemeClr val="lt1"/>
                </a:solidFill>
                <a:latin typeface="Garamond"/>
                <a:ea typeface="Garamond"/>
                <a:cs typeface="Garamond"/>
                <a:sym typeface="Garamond"/>
              </a:endParaRPr>
            </a:p>
          </p:txBody>
        </p:sp>
        <p:sp>
          <p:nvSpPr>
            <p:cNvPr id="60" name="Shape 60"/>
            <p:cNvSpPr/>
            <p:nvPr/>
          </p:nvSpPr>
          <p:spPr>
            <a:xfrm>
              <a:off x="6534825" y="15786685"/>
              <a:ext cx="6133463" cy="1398471"/>
            </a:xfrm>
            <a:prstGeom prst="chevron">
              <a:avLst>
                <a:gd name="adj" fmla="val 27276"/>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Garamond"/>
                  <a:ea typeface="Garamond"/>
                  <a:cs typeface="Garamond"/>
                  <a:sym typeface="Garamond"/>
                </a:rPr>
                <a:t>Compare both Landsat 8 </a:t>
              </a:r>
              <a:r>
                <a:rPr lang="en-US" sz="2800" b="1" i="0" u="none" strike="noStrike" cap="none" dirty="0" smtClean="0">
                  <a:solidFill>
                    <a:schemeClr val="lt1"/>
                  </a:solidFill>
                  <a:latin typeface="Garamond"/>
                  <a:ea typeface="Garamond"/>
                  <a:cs typeface="Garamond"/>
                  <a:sym typeface="Garamond"/>
                </a:rPr>
                <a:t>OLI and </a:t>
              </a:r>
              <a:r>
                <a:rPr lang="en-US" sz="2800" b="1" i="0" u="none" strike="noStrike" cap="none" dirty="0">
                  <a:solidFill>
                    <a:schemeClr val="lt1"/>
                  </a:solidFill>
                  <a:latin typeface="Garamond"/>
                  <a:ea typeface="Garamond"/>
                  <a:cs typeface="Garamond"/>
                  <a:sym typeface="Garamond"/>
                </a:rPr>
                <a:t>Sentinel-2 </a:t>
              </a:r>
              <a:r>
                <a:rPr lang="en-US" sz="2800" b="1" i="0" u="none" strike="noStrike" cap="none" dirty="0" smtClean="0">
                  <a:solidFill>
                    <a:schemeClr val="lt1"/>
                  </a:solidFill>
                  <a:latin typeface="Garamond"/>
                  <a:ea typeface="Garamond"/>
                  <a:cs typeface="Garamond"/>
                  <a:sym typeface="Garamond"/>
                </a:rPr>
                <a:t>MSI results </a:t>
              </a:r>
              <a:r>
                <a:rPr lang="en-US" sz="2800" b="1" i="0" u="none" strike="noStrike" cap="none" dirty="0">
                  <a:solidFill>
                    <a:schemeClr val="lt1"/>
                  </a:solidFill>
                  <a:latin typeface="Garamond"/>
                  <a:ea typeface="Garamond"/>
                  <a:cs typeface="Garamond"/>
                  <a:sym typeface="Garamond"/>
                </a:rPr>
                <a:t>with </a:t>
              </a:r>
              <a:r>
                <a:rPr lang="en-US" sz="2800" b="1" i="1" u="none" strike="noStrike" cap="none" dirty="0" err="1">
                  <a:solidFill>
                    <a:schemeClr val="lt1"/>
                  </a:solidFill>
                  <a:latin typeface="Garamond"/>
                  <a:ea typeface="Garamond"/>
                  <a:cs typeface="Garamond"/>
                  <a:sym typeface="Garamond"/>
                </a:rPr>
                <a:t>ForWarn</a:t>
              </a:r>
              <a:endParaRPr sz="2800" b="1" i="0" u="none" strike="noStrike" cap="none" dirty="0">
                <a:solidFill>
                  <a:schemeClr val="lt1"/>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dirty="0">
                <a:solidFill>
                  <a:schemeClr val="lt1"/>
                </a:solidFill>
                <a:latin typeface="Garamond"/>
                <a:ea typeface="Garamond"/>
                <a:cs typeface="Garamond"/>
                <a:sym typeface="Garamond"/>
              </a:endParaRPr>
            </a:p>
          </p:txBody>
        </p:sp>
      </p:grpSp>
      <p:sp>
        <p:nvSpPr>
          <p:cNvPr id="61" name="Shape 61"/>
          <p:cNvSpPr txBox="1"/>
          <p:nvPr/>
        </p:nvSpPr>
        <p:spPr>
          <a:xfrm>
            <a:off x="925075" y="17932275"/>
            <a:ext cx="11380800" cy="2718000"/>
          </a:xfrm>
          <a:prstGeom prst="rect">
            <a:avLst/>
          </a:prstGeom>
          <a:noFill/>
          <a:ln>
            <a:noFill/>
          </a:ln>
        </p:spPr>
        <p:txBody>
          <a:bodyPr spcFirstLastPara="1" wrap="square" lIns="91425" tIns="45700" rIns="91425" bIns="45700" anchor="t" anchorCtr="0">
            <a:noAutofit/>
          </a:bodyPr>
          <a:lstStyle/>
          <a:p>
            <a:pPr marL="347662" marR="0" lvl="0" indent="-347662" algn="just" rtl="0">
              <a:spcBef>
                <a:spcPts val="0"/>
              </a:spcBef>
              <a:spcAft>
                <a:spcPts val="0"/>
              </a:spcAft>
              <a:buClr>
                <a:srgbClr val="3E4268"/>
              </a:buClr>
              <a:buSzPts val="2700"/>
              <a:buFont typeface="Webdings" pitchFamily="18" charset="2"/>
              <a:buChar char="4"/>
            </a:pPr>
            <a:r>
              <a:rPr lang="en-US" sz="2700" b="1" i="0" u="none" strike="noStrike" cap="none" dirty="0">
                <a:solidFill>
                  <a:srgbClr val="3E4268"/>
                </a:solidFill>
                <a:latin typeface="Garamond"/>
                <a:ea typeface="Garamond"/>
                <a:cs typeface="Garamond"/>
                <a:sym typeface="Garamond"/>
              </a:rPr>
              <a:t>Assess</a:t>
            </a:r>
            <a:r>
              <a:rPr lang="en-US" sz="2700" b="0" i="0" u="none" strike="noStrike" cap="none" dirty="0">
                <a:solidFill>
                  <a:srgbClr val="7FB662"/>
                </a:solidFill>
                <a:latin typeface="Garamond"/>
                <a:ea typeface="Garamond"/>
                <a:cs typeface="Garamond"/>
                <a:sym typeface="Garamond"/>
              </a:rPr>
              <a:t> </a:t>
            </a:r>
            <a:r>
              <a:rPr lang="en-US" sz="2700" b="0" i="0" u="none" strike="noStrike" cap="none" dirty="0">
                <a:solidFill>
                  <a:srgbClr val="3F3F3F"/>
                </a:solidFill>
                <a:latin typeface="Garamond"/>
                <a:ea typeface="Garamond"/>
                <a:cs typeface="Garamond"/>
                <a:sym typeface="Garamond"/>
              </a:rPr>
              <a:t>satellite data processing algorithms </a:t>
            </a:r>
            <a:r>
              <a:rPr lang="en-US" sz="2700" dirty="0">
                <a:solidFill>
                  <a:srgbClr val="3F3F3F"/>
                </a:solidFill>
                <a:latin typeface="Garamond"/>
                <a:ea typeface="Garamond"/>
                <a:cs typeface="Garamond"/>
                <a:sym typeface="Garamond"/>
              </a:rPr>
              <a:t>to detect early </a:t>
            </a:r>
            <a:r>
              <a:rPr lang="en-US" sz="2700" i="1" dirty="0" err="1">
                <a:solidFill>
                  <a:srgbClr val="3F3F3F"/>
                </a:solidFill>
                <a:latin typeface="Garamond"/>
                <a:ea typeface="Garamond"/>
                <a:cs typeface="Garamond"/>
                <a:sym typeface="Garamond"/>
              </a:rPr>
              <a:t>Ips</a:t>
            </a:r>
            <a:r>
              <a:rPr lang="en-US" sz="2700" dirty="0">
                <a:solidFill>
                  <a:srgbClr val="3F3F3F"/>
                </a:solidFill>
                <a:latin typeface="Garamond"/>
                <a:ea typeface="Garamond"/>
                <a:cs typeface="Garamond"/>
                <a:sym typeface="Garamond"/>
              </a:rPr>
              <a:t> and </a:t>
            </a:r>
            <a:r>
              <a:rPr lang="en-US" sz="2700" dirty="0" smtClean="0">
                <a:solidFill>
                  <a:srgbClr val="3F3F3F"/>
                </a:solidFill>
                <a:latin typeface="Garamond"/>
                <a:ea typeface="Garamond"/>
                <a:cs typeface="Garamond"/>
                <a:sym typeface="Garamond"/>
              </a:rPr>
              <a:t>southern </a:t>
            </a:r>
            <a:r>
              <a:rPr lang="en-US" sz="2700" dirty="0">
                <a:solidFill>
                  <a:srgbClr val="3F3F3F"/>
                </a:solidFill>
                <a:latin typeface="Garamond"/>
                <a:ea typeface="Garamond"/>
                <a:cs typeface="Garamond"/>
                <a:sym typeface="Garamond"/>
              </a:rPr>
              <a:t>p</a:t>
            </a:r>
            <a:r>
              <a:rPr lang="en-US" sz="2700" dirty="0" smtClean="0">
                <a:solidFill>
                  <a:srgbClr val="3F3F3F"/>
                </a:solidFill>
                <a:latin typeface="Garamond"/>
                <a:ea typeface="Garamond"/>
                <a:cs typeface="Garamond"/>
                <a:sym typeface="Garamond"/>
              </a:rPr>
              <a:t>ine </a:t>
            </a:r>
            <a:r>
              <a:rPr lang="en-US" sz="2700" dirty="0">
                <a:solidFill>
                  <a:srgbClr val="3F3F3F"/>
                </a:solidFill>
                <a:latin typeface="Garamond"/>
                <a:ea typeface="Garamond"/>
                <a:cs typeface="Garamond"/>
                <a:sym typeface="Garamond"/>
              </a:rPr>
              <a:t>b</a:t>
            </a:r>
            <a:r>
              <a:rPr lang="en-US" sz="2700" dirty="0" smtClean="0">
                <a:solidFill>
                  <a:srgbClr val="3F3F3F"/>
                </a:solidFill>
                <a:latin typeface="Garamond"/>
                <a:ea typeface="Garamond"/>
                <a:cs typeface="Garamond"/>
                <a:sym typeface="Garamond"/>
              </a:rPr>
              <a:t>eetle </a:t>
            </a:r>
            <a:r>
              <a:rPr lang="en-US" sz="2700" dirty="0">
                <a:solidFill>
                  <a:srgbClr val="3F3F3F"/>
                </a:solidFill>
                <a:latin typeface="Garamond"/>
                <a:ea typeface="Garamond"/>
                <a:cs typeface="Garamond"/>
                <a:sym typeface="Garamond"/>
              </a:rPr>
              <a:t>outbreaks in the Southeastern United States</a:t>
            </a:r>
            <a:r>
              <a:rPr lang="en-US" sz="2700" dirty="0">
                <a:solidFill>
                  <a:schemeClr val="dk1"/>
                </a:solidFill>
                <a:latin typeface="Garamond"/>
                <a:ea typeface="Garamond"/>
                <a:cs typeface="Garamond"/>
                <a:sym typeface="Garamond"/>
              </a:rPr>
              <a:t> </a:t>
            </a:r>
            <a:r>
              <a:rPr lang="en-US" sz="2700" b="0" i="0" u="none" strike="noStrike" cap="none" dirty="0">
                <a:solidFill>
                  <a:srgbClr val="3F3F3F"/>
                </a:solidFill>
                <a:latin typeface="Garamond"/>
                <a:ea typeface="Garamond"/>
                <a:cs typeface="Garamond"/>
                <a:sym typeface="Garamond"/>
              </a:rPr>
              <a:t>using remotely sensed data from Landsat 8 OLI and Sentinel-2 MSI</a:t>
            </a:r>
            <a:endParaRPr sz="2700" b="0" i="0" u="none" strike="noStrike" cap="none" dirty="0">
              <a:solidFill>
                <a:srgbClr val="3F3F3F"/>
              </a:solidFill>
              <a:latin typeface="Garamond"/>
              <a:ea typeface="Garamond"/>
              <a:cs typeface="Garamond"/>
              <a:sym typeface="Garamond"/>
            </a:endParaRPr>
          </a:p>
          <a:p>
            <a:pPr marL="347662" marR="0" lvl="0" indent="-347662" algn="just" rtl="0">
              <a:spcBef>
                <a:spcPts val="0"/>
              </a:spcBef>
              <a:spcAft>
                <a:spcPts val="0"/>
              </a:spcAft>
              <a:buClr>
                <a:srgbClr val="3E4268"/>
              </a:buClr>
              <a:buSzPts val="2700"/>
              <a:buFont typeface="Webdings" pitchFamily="18" charset="2"/>
              <a:buChar char="4"/>
            </a:pPr>
            <a:r>
              <a:rPr lang="en-US" sz="2700" b="1" i="0" u="none" strike="noStrike" cap="none" dirty="0">
                <a:solidFill>
                  <a:srgbClr val="3E4268"/>
                </a:solidFill>
                <a:latin typeface="Garamond"/>
                <a:ea typeface="Garamond"/>
                <a:cs typeface="Garamond"/>
                <a:sym typeface="Garamond"/>
              </a:rPr>
              <a:t>Compare</a:t>
            </a:r>
            <a:r>
              <a:rPr lang="en-US" sz="2700" b="0" i="0" u="none" strike="noStrike" cap="none" dirty="0">
                <a:solidFill>
                  <a:srgbClr val="7FB662"/>
                </a:solidFill>
                <a:latin typeface="Garamond"/>
                <a:ea typeface="Garamond"/>
                <a:cs typeface="Garamond"/>
                <a:sym typeface="Garamond"/>
              </a:rPr>
              <a:t> </a:t>
            </a:r>
            <a:r>
              <a:rPr lang="en-US" sz="2700" b="0" i="0" u="none" strike="noStrike" cap="none" dirty="0">
                <a:solidFill>
                  <a:srgbClr val="3F3F3F"/>
                </a:solidFill>
                <a:latin typeface="Garamond"/>
                <a:ea typeface="Garamond"/>
                <a:cs typeface="Garamond"/>
                <a:sym typeface="Garamond"/>
              </a:rPr>
              <a:t>Landsat 8</a:t>
            </a:r>
            <a:r>
              <a:rPr lang="en-US" sz="2700" dirty="0">
                <a:solidFill>
                  <a:srgbClr val="3F3F3F"/>
                </a:solidFill>
                <a:latin typeface="Garamond"/>
                <a:ea typeface="Garamond"/>
                <a:cs typeface="Garamond"/>
                <a:sym typeface="Garamond"/>
              </a:rPr>
              <a:t> </a:t>
            </a:r>
            <a:r>
              <a:rPr lang="en-US" sz="2700" b="0" i="0" u="none" strike="noStrike" cap="none" dirty="0">
                <a:solidFill>
                  <a:srgbClr val="3F3F3F"/>
                </a:solidFill>
                <a:latin typeface="Garamond"/>
                <a:ea typeface="Garamond"/>
                <a:cs typeface="Garamond"/>
                <a:sym typeface="Garamond"/>
              </a:rPr>
              <a:t>OLI and Sentinel-2 MSI data for improving detection of forest damage from bark beetles</a:t>
            </a:r>
            <a:endParaRPr sz="2700" dirty="0">
              <a:latin typeface="Garamond"/>
              <a:ea typeface="Garamond"/>
              <a:cs typeface="Garamond"/>
              <a:sym typeface="Garamond"/>
            </a:endParaRPr>
          </a:p>
          <a:p>
            <a:pPr marL="347662" marR="0" lvl="0" indent="-347662" algn="just" rtl="0">
              <a:spcBef>
                <a:spcPts val="0"/>
              </a:spcBef>
              <a:spcAft>
                <a:spcPts val="0"/>
              </a:spcAft>
              <a:buClr>
                <a:srgbClr val="3E4268"/>
              </a:buClr>
              <a:buSzPts val="2700"/>
              <a:buFont typeface="Webdings" pitchFamily="18" charset="2"/>
              <a:buChar char="4"/>
            </a:pPr>
            <a:r>
              <a:rPr lang="en-US" sz="2700" b="1" i="0" u="none" strike="noStrike" cap="none" dirty="0">
                <a:solidFill>
                  <a:srgbClr val="3E4268"/>
                </a:solidFill>
                <a:latin typeface="Garamond"/>
                <a:ea typeface="Garamond"/>
                <a:cs typeface="Garamond"/>
                <a:sym typeface="Garamond"/>
              </a:rPr>
              <a:t>Validate</a:t>
            </a:r>
            <a:r>
              <a:rPr lang="en-US" sz="2700" b="0" i="0" u="none" strike="noStrike" cap="none" dirty="0">
                <a:solidFill>
                  <a:srgbClr val="7FB662"/>
                </a:solidFill>
                <a:latin typeface="Garamond"/>
                <a:ea typeface="Garamond"/>
                <a:cs typeface="Garamond"/>
                <a:sym typeface="Garamond"/>
              </a:rPr>
              <a:t> </a:t>
            </a:r>
            <a:r>
              <a:rPr lang="en-US" sz="2700" b="0" i="0" u="none" strike="noStrike" cap="none" dirty="0">
                <a:solidFill>
                  <a:srgbClr val="3F3F3F"/>
                </a:solidFill>
                <a:latin typeface="Garamond"/>
                <a:ea typeface="Garamond"/>
                <a:cs typeface="Garamond"/>
                <a:sym typeface="Garamond"/>
              </a:rPr>
              <a:t>our methodology with available aerial, satellite, and </a:t>
            </a:r>
            <a:r>
              <a:rPr lang="en-US" sz="2700" b="0" i="1" u="none" strike="noStrike" cap="none" dirty="0">
                <a:solidFill>
                  <a:srgbClr val="3F3F3F"/>
                </a:solidFill>
                <a:latin typeface="Garamond"/>
                <a:ea typeface="Garamond"/>
                <a:cs typeface="Garamond"/>
                <a:sym typeface="Garamond"/>
              </a:rPr>
              <a:t>in situ</a:t>
            </a:r>
            <a:r>
              <a:rPr lang="en-US" sz="2700" b="0" i="0" u="none" strike="noStrike" cap="none" dirty="0">
                <a:solidFill>
                  <a:srgbClr val="3F3F3F"/>
                </a:solidFill>
                <a:latin typeface="Garamond"/>
                <a:ea typeface="Garamond"/>
                <a:cs typeface="Garamond"/>
                <a:sym typeface="Garamond"/>
              </a:rPr>
              <a:t> survey data</a:t>
            </a:r>
            <a:endParaRPr sz="2700" b="0" i="0" u="none" strike="noStrike" cap="none" dirty="0">
              <a:solidFill>
                <a:srgbClr val="000000"/>
              </a:solidFill>
              <a:latin typeface="Garamond"/>
              <a:ea typeface="Garamond"/>
              <a:cs typeface="Garamond"/>
              <a:sym typeface="Garamond"/>
            </a:endParaRPr>
          </a:p>
        </p:txBody>
      </p:sp>
      <p:grpSp>
        <p:nvGrpSpPr>
          <p:cNvPr id="62" name="Shape 62"/>
          <p:cNvGrpSpPr/>
          <p:nvPr/>
        </p:nvGrpSpPr>
        <p:grpSpPr>
          <a:xfrm>
            <a:off x="914399" y="14396094"/>
            <a:ext cx="11489576" cy="2583906"/>
            <a:chOff x="914399" y="9062094"/>
            <a:chExt cx="11489576" cy="2583906"/>
          </a:xfrm>
        </p:grpSpPr>
        <p:sp>
          <p:nvSpPr>
            <p:cNvPr id="63" name="Shape 63"/>
            <p:cNvSpPr txBox="1"/>
            <p:nvPr/>
          </p:nvSpPr>
          <p:spPr>
            <a:xfrm>
              <a:off x="914399" y="9062094"/>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Project Partners</a:t>
              </a:r>
              <a:endParaRPr sz="1400" b="0" i="0" u="none" strike="noStrike" cap="none">
                <a:solidFill>
                  <a:srgbClr val="000000"/>
                </a:solidFill>
                <a:latin typeface="Arial"/>
                <a:ea typeface="Arial"/>
                <a:cs typeface="Arial"/>
                <a:sym typeface="Arial"/>
              </a:endParaRPr>
            </a:p>
          </p:txBody>
        </p:sp>
        <p:sp>
          <p:nvSpPr>
            <p:cNvPr id="64" name="Shape 64"/>
            <p:cNvSpPr txBox="1"/>
            <p:nvPr/>
          </p:nvSpPr>
          <p:spPr>
            <a:xfrm>
              <a:off x="6723175" y="9503700"/>
              <a:ext cx="5680800" cy="2142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Clr>
                  <a:srgbClr val="3F3F3F"/>
                </a:buClr>
                <a:buSzPts val="2700"/>
                <a:buFont typeface="Arial"/>
                <a:buNone/>
              </a:pPr>
              <a:r>
                <a:rPr lang="en-US" sz="2700" b="0" i="0" u="none" strike="noStrike" cap="none" dirty="0">
                  <a:solidFill>
                    <a:srgbClr val="3F3F3F"/>
                  </a:solidFill>
                  <a:latin typeface="Garamond"/>
                  <a:ea typeface="Garamond"/>
                  <a:cs typeface="Garamond"/>
                  <a:sym typeface="Garamond"/>
                </a:rPr>
                <a:t>The NASA DEVELOP team partnered with the USDA Forest Service’s Eastern Forest Environmental Threat Assessment Center.</a:t>
              </a:r>
              <a:endParaRPr sz="1400" b="0" i="0" u="none" strike="noStrike" cap="none" dirty="0">
                <a:solidFill>
                  <a:srgbClr val="000000"/>
                </a:solidFill>
                <a:latin typeface="Arial"/>
                <a:ea typeface="Arial"/>
                <a:cs typeface="Arial"/>
                <a:sym typeface="Arial"/>
              </a:endParaRPr>
            </a:p>
          </p:txBody>
        </p:sp>
        <p:pic>
          <p:nvPicPr>
            <p:cNvPr id="65" name="Shape 65"/>
            <p:cNvPicPr preferRelativeResize="0"/>
            <p:nvPr/>
          </p:nvPicPr>
          <p:blipFill>
            <a:blip r:embed="rId12">
              <a:alphaModFix/>
            </a:blip>
            <a:stretch>
              <a:fillRect/>
            </a:stretch>
          </p:blipFill>
          <p:spPr>
            <a:xfrm>
              <a:off x="4848775" y="9871375"/>
              <a:ext cx="1645799" cy="1645799"/>
            </a:xfrm>
            <a:prstGeom prst="rect">
              <a:avLst/>
            </a:prstGeom>
            <a:noFill/>
            <a:ln>
              <a:noFill/>
            </a:ln>
          </p:spPr>
        </p:pic>
        <p:pic>
          <p:nvPicPr>
            <p:cNvPr id="66" name="Shape 66"/>
            <p:cNvPicPr preferRelativeResize="0"/>
            <p:nvPr/>
          </p:nvPicPr>
          <p:blipFill>
            <a:blip r:embed="rId13">
              <a:alphaModFix/>
            </a:blip>
            <a:stretch>
              <a:fillRect/>
            </a:stretch>
          </p:blipFill>
          <p:spPr>
            <a:xfrm>
              <a:off x="3375600" y="9910650"/>
              <a:ext cx="1380508" cy="1549650"/>
            </a:xfrm>
            <a:prstGeom prst="rect">
              <a:avLst/>
            </a:prstGeom>
            <a:noFill/>
            <a:ln>
              <a:noFill/>
            </a:ln>
          </p:spPr>
        </p:pic>
        <p:pic>
          <p:nvPicPr>
            <p:cNvPr id="67" name="Shape 67"/>
            <p:cNvPicPr preferRelativeResize="0"/>
            <p:nvPr/>
          </p:nvPicPr>
          <p:blipFill>
            <a:blip r:embed="rId14">
              <a:alphaModFix/>
            </a:blip>
            <a:stretch>
              <a:fillRect/>
            </a:stretch>
          </p:blipFill>
          <p:spPr>
            <a:xfrm>
              <a:off x="1049300" y="9915450"/>
              <a:ext cx="2245840" cy="1549650"/>
            </a:xfrm>
            <a:prstGeom prst="rect">
              <a:avLst/>
            </a:prstGeom>
            <a:noFill/>
            <a:ln>
              <a:noFill/>
            </a:ln>
          </p:spPr>
        </p:pic>
      </p:grpSp>
      <p:sp>
        <p:nvSpPr>
          <p:cNvPr id="68" name="Shape 68"/>
          <p:cNvSpPr txBox="1"/>
          <p:nvPr/>
        </p:nvSpPr>
        <p:spPr>
          <a:xfrm>
            <a:off x="4192850" y="27130250"/>
            <a:ext cx="3351300" cy="23988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n-US" sz="2400" b="1" dirty="0">
                <a:solidFill>
                  <a:srgbClr val="3F3F3F"/>
                </a:solidFill>
                <a:latin typeface="Garamond"/>
                <a:ea typeface="Garamond"/>
                <a:cs typeface="Garamond"/>
                <a:sym typeface="Garamond"/>
              </a:rPr>
              <a:t>Landsat 8 OLI</a:t>
            </a:r>
            <a:endParaRPr sz="2400" b="1" dirty="0">
              <a:solidFill>
                <a:srgbClr val="3F3F3F"/>
              </a:solidFill>
              <a:latin typeface="Garamond"/>
              <a:ea typeface="Garamond"/>
              <a:cs typeface="Garamond"/>
              <a:sym typeface="Garamond"/>
            </a:endParaRPr>
          </a:p>
          <a:p>
            <a:pPr marL="457200" lvl="0" indent="-381000" rtl="0">
              <a:lnSpc>
                <a:spcPct val="90000"/>
              </a:lnSpc>
              <a:spcBef>
                <a:spcPts val="0"/>
              </a:spcBef>
              <a:spcAft>
                <a:spcPts val="0"/>
              </a:spcAft>
              <a:buClr>
                <a:srgbClr val="1F3864"/>
              </a:buClr>
              <a:buSzPts val="2400"/>
              <a:buFont typeface="Webdings" pitchFamily="18" charset="2"/>
              <a:buChar char="4"/>
            </a:pPr>
            <a:r>
              <a:rPr lang="en-US" sz="2400" dirty="0">
                <a:solidFill>
                  <a:srgbClr val="3F3F3F"/>
                </a:solidFill>
                <a:latin typeface="Garamond"/>
                <a:ea typeface="Garamond"/>
                <a:cs typeface="Garamond"/>
                <a:sym typeface="Garamond"/>
              </a:rPr>
              <a:t>NASA/USGS Mission</a:t>
            </a:r>
            <a:endParaRPr sz="2400" dirty="0">
              <a:solidFill>
                <a:srgbClr val="3F3F3F"/>
              </a:solidFill>
              <a:latin typeface="Garamond"/>
              <a:ea typeface="Garamond"/>
              <a:cs typeface="Garamond"/>
              <a:sym typeface="Garamond"/>
            </a:endParaRPr>
          </a:p>
          <a:p>
            <a:pPr marL="914400" lvl="1" indent="-381000" rtl="0">
              <a:lnSpc>
                <a:spcPct val="90000"/>
              </a:lnSpc>
              <a:spcBef>
                <a:spcPts val="0"/>
              </a:spcBef>
              <a:spcAft>
                <a:spcPts val="0"/>
              </a:spcAft>
              <a:buClr>
                <a:srgbClr val="1F3864"/>
              </a:buClr>
              <a:buSzPts val="2400"/>
              <a:buFont typeface="Courier New"/>
              <a:buChar char="o"/>
            </a:pPr>
            <a:r>
              <a:rPr lang="en-US" sz="2400" dirty="0">
                <a:solidFill>
                  <a:srgbClr val="3F3F3F"/>
                </a:solidFill>
                <a:latin typeface="Garamond"/>
                <a:ea typeface="Garamond"/>
                <a:cs typeface="Garamond"/>
                <a:sym typeface="Garamond"/>
              </a:rPr>
              <a:t>16 day temporal resolution</a:t>
            </a:r>
            <a:endParaRPr sz="2400" dirty="0">
              <a:solidFill>
                <a:srgbClr val="3F3F3F"/>
              </a:solidFill>
              <a:latin typeface="Garamond"/>
              <a:ea typeface="Garamond"/>
              <a:cs typeface="Garamond"/>
              <a:sym typeface="Garamond"/>
            </a:endParaRPr>
          </a:p>
          <a:p>
            <a:pPr marL="914400" lvl="1" indent="-381000" rtl="0">
              <a:lnSpc>
                <a:spcPct val="90000"/>
              </a:lnSpc>
              <a:spcBef>
                <a:spcPts val="0"/>
              </a:spcBef>
              <a:spcAft>
                <a:spcPts val="0"/>
              </a:spcAft>
              <a:buClr>
                <a:srgbClr val="1F3864"/>
              </a:buClr>
              <a:buSzPts val="2400"/>
              <a:buFont typeface="Courier New"/>
              <a:buChar char="o"/>
            </a:pPr>
            <a:r>
              <a:rPr lang="en-US" sz="2400" dirty="0">
                <a:solidFill>
                  <a:srgbClr val="3F3F3F"/>
                </a:solidFill>
                <a:latin typeface="Garamond"/>
                <a:ea typeface="Garamond"/>
                <a:cs typeface="Garamond"/>
                <a:sym typeface="Garamond"/>
              </a:rPr>
              <a:t>30 m spatial resolution</a:t>
            </a:r>
            <a:endParaRPr dirty="0"/>
          </a:p>
        </p:txBody>
      </p:sp>
      <p:grpSp>
        <p:nvGrpSpPr>
          <p:cNvPr id="69" name="Shape 69"/>
          <p:cNvGrpSpPr/>
          <p:nvPr/>
        </p:nvGrpSpPr>
        <p:grpSpPr>
          <a:xfrm>
            <a:off x="13217706" y="11147637"/>
            <a:ext cx="6798086" cy="6150140"/>
            <a:chOff x="19450" y="34150"/>
            <a:chExt cx="2873240" cy="2622773"/>
          </a:xfrm>
        </p:grpSpPr>
        <p:pic>
          <p:nvPicPr>
            <p:cNvPr id="70" name="Shape 70"/>
            <p:cNvPicPr preferRelativeResize="0"/>
            <p:nvPr/>
          </p:nvPicPr>
          <p:blipFill rotWithShape="1">
            <a:blip r:embed="rId15">
              <a:alphaModFix/>
            </a:blip>
            <a:srcRect l="15393" t="5509" r="64710" b="10371"/>
            <a:stretch/>
          </p:blipFill>
          <p:spPr>
            <a:xfrm>
              <a:off x="19450" y="34150"/>
              <a:ext cx="891602" cy="2525223"/>
            </a:xfrm>
            <a:prstGeom prst="rect">
              <a:avLst/>
            </a:prstGeom>
            <a:noFill/>
            <a:ln w="28575" cap="flat" cmpd="sng">
              <a:solidFill>
                <a:srgbClr val="FFFFFF"/>
              </a:solidFill>
              <a:prstDash val="solid"/>
              <a:round/>
              <a:headEnd type="none" w="sm" len="sm"/>
              <a:tailEnd type="none" w="sm" len="sm"/>
            </a:ln>
          </p:spPr>
        </p:pic>
        <p:pic>
          <p:nvPicPr>
            <p:cNvPr id="71" name="Shape 71"/>
            <p:cNvPicPr preferRelativeResize="0"/>
            <p:nvPr/>
          </p:nvPicPr>
          <p:blipFill rotWithShape="1">
            <a:blip r:embed="rId16">
              <a:alphaModFix/>
            </a:blip>
            <a:srcRect l="54899" t="14871" r="15289"/>
            <a:stretch/>
          </p:blipFill>
          <p:spPr>
            <a:xfrm>
              <a:off x="1679338" y="206900"/>
              <a:ext cx="1213352" cy="2450023"/>
            </a:xfrm>
            <a:prstGeom prst="rect">
              <a:avLst/>
            </a:prstGeom>
            <a:noFill/>
            <a:ln>
              <a:noFill/>
            </a:ln>
          </p:spPr>
        </p:pic>
        <p:pic>
          <p:nvPicPr>
            <p:cNvPr id="72" name="Shape 72"/>
            <p:cNvPicPr preferRelativeResize="0"/>
            <p:nvPr/>
          </p:nvPicPr>
          <p:blipFill rotWithShape="1">
            <a:blip r:embed="rId17">
              <a:alphaModFix/>
            </a:blip>
            <a:srcRect l="31389" t="6811" r="45681" b="11018"/>
            <a:stretch/>
          </p:blipFill>
          <p:spPr>
            <a:xfrm>
              <a:off x="736875" y="171400"/>
              <a:ext cx="1011550" cy="2387973"/>
            </a:xfrm>
            <a:prstGeom prst="rect">
              <a:avLst/>
            </a:prstGeom>
            <a:noFill/>
            <a:ln w="28575" cap="flat" cmpd="sng">
              <a:solidFill>
                <a:srgbClr val="FFFFFF"/>
              </a:solidFill>
              <a:prstDash val="solid"/>
              <a:round/>
              <a:headEnd type="none" w="sm" len="sm"/>
              <a:tailEnd type="none" w="sm" len="sm"/>
            </a:ln>
          </p:spPr>
        </p:pic>
      </p:grpSp>
      <p:grpSp>
        <p:nvGrpSpPr>
          <p:cNvPr id="73" name="Shape 73"/>
          <p:cNvGrpSpPr/>
          <p:nvPr/>
        </p:nvGrpSpPr>
        <p:grpSpPr>
          <a:xfrm>
            <a:off x="18361975" y="14867786"/>
            <a:ext cx="1134290" cy="1996326"/>
            <a:chOff x="3416425" y="1689802"/>
            <a:chExt cx="785139" cy="1262698"/>
          </a:xfrm>
        </p:grpSpPr>
        <p:sp>
          <p:nvSpPr>
            <p:cNvPr id="74" name="Shape 74"/>
            <p:cNvSpPr/>
            <p:nvPr/>
          </p:nvSpPr>
          <p:spPr>
            <a:xfrm>
              <a:off x="3416425" y="1800350"/>
              <a:ext cx="187500" cy="1272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txBox="1"/>
            <p:nvPr/>
          </p:nvSpPr>
          <p:spPr>
            <a:xfrm>
              <a:off x="3536164" y="1689802"/>
              <a:ext cx="6654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-100%</a:t>
              </a:r>
              <a:endParaRPr sz="1800">
                <a:latin typeface="Garamond"/>
                <a:ea typeface="Garamond"/>
                <a:cs typeface="Garamond"/>
                <a:sym typeface="Garamond"/>
              </a:endParaRPr>
            </a:p>
          </p:txBody>
        </p:sp>
        <p:sp>
          <p:nvSpPr>
            <p:cNvPr id="76" name="Shape 76"/>
            <p:cNvSpPr/>
            <p:nvPr/>
          </p:nvSpPr>
          <p:spPr>
            <a:xfrm>
              <a:off x="3416425" y="1952750"/>
              <a:ext cx="187500" cy="1272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txBox="1"/>
            <p:nvPr/>
          </p:nvSpPr>
          <p:spPr>
            <a:xfrm>
              <a:off x="3536175" y="1842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-20%</a:t>
              </a:r>
              <a:endParaRPr sz="1800">
                <a:latin typeface="Garamond"/>
                <a:ea typeface="Garamond"/>
                <a:cs typeface="Garamond"/>
                <a:sym typeface="Garamond"/>
              </a:endParaRPr>
            </a:p>
          </p:txBody>
        </p:sp>
        <p:sp>
          <p:nvSpPr>
            <p:cNvPr id="78" name="Shape 78"/>
            <p:cNvSpPr/>
            <p:nvPr/>
          </p:nvSpPr>
          <p:spPr>
            <a:xfrm>
              <a:off x="3416425" y="2105150"/>
              <a:ext cx="187500" cy="1272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 name="Shape 79"/>
            <p:cNvSpPr txBox="1"/>
            <p:nvPr/>
          </p:nvSpPr>
          <p:spPr>
            <a:xfrm>
              <a:off x="3536175" y="19946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-10%</a:t>
              </a:r>
              <a:endParaRPr sz="1800">
                <a:latin typeface="Garamond"/>
                <a:ea typeface="Garamond"/>
                <a:cs typeface="Garamond"/>
                <a:sym typeface="Garamond"/>
              </a:endParaRPr>
            </a:p>
          </p:txBody>
        </p:sp>
        <p:sp>
          <p:nvSpPr>
            <p:cNvPr id="80" name="Shape 80"/>
            <p:cNvSpPr/>
            <p:nvPr/>
          </p:nvSpPr>
          <p:spPr>
            <a:xfrm>
              <a:off x="3416425" y="2257550"/>
              <a:ext cx="187500" cy="1272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txBox="1"/>
            <p:nvPr/>
          </p:nvSpPr>
          <p:spPr>
            <a:xfrm>
              <a:off x="3536175" y="21470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-5%</a:t>
              </a:r>
              <a:endParaRPr sz="1800">
                <a:latin typeface="Garamond"/>
                <a:ea typeface="Garamond"/>
                <a:cs typeface="Garamond"/>
                <a:sym typeface="Garamond"/>
              </a:endParaRPr>
            </a:p>
          </p:txBody>
        </p:sp>
        <p:sp>
          <p:nvSpPr>
            <p:cNvPr id="82" name="Shape 82"/>
            <p:cNvSpPr/>
            <p:nvPr/>
          </p:nvSpPr>
          <p:spPr>
            <a:xfrm>
              <a:off x="3416425" y="2409950"/>
              <a:ext cx="187500" cy="1272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txBox="1"/>
            <p:nvPr/>
          </p:nvSpPr>
          <p:spPr>
            <a:xfrm>
              <a:off x="3536175" y="22994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0%</a:t>
              </a:r>
              <a:endParaRPr sz="1800">
                <a:latin typeface="Garamond"/>
                <a:ea typeface="Garamond"/>
                <a:cs typeface="Garamond"/>
                <a:sym typeface="Garamond"/>
              </a:endParaRPr>
            </a:p>
          </p:txBody>
        </p:sp>
        <p:sp>
          <p:nvSpPr>
            <p:cNvPr id="84" name="Shape 84"/>
            <p:cNvSpPr/>
            <p:nvPr/>
          </p:nvSpPr>
          <p:spPr>
            <a:xfrm>
              <a:off x="3416425" y="2562350"/>
              <a:ext cx="187500" cy="1272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txBox="1"/>
            <p:nvPr/>
          </p:nvSpPr>
          <p:spPr>
            <a:xfrm>
              <a:off x="3536175" y="24518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20%</a:t>
              </a:r>
              <a:endParaRPr sz="1800">
                <a:latin typeface="Garamond"/>
                <a:ea typeface="Garamond"/>
                <a:cs typeface="Garamond"/>
                <a:sym typeface="Garamond"/>
              </a:endParaRPr>
            </a:p>
          </p:txBody>
        </p:sp>
        <p:sp>
          <p:nvSpPr>
            <p:cNvPr id="86" name="Shape 86"/>
            <p:cNvSpPr/>
            <p:nvPr/>
          </p:nvSpPr>
          <p:spPr>
            <a:xfrm>
              <a:off x="3416425" y="2714750"/>
              <a:ext cx="187500" cy="1272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txBox="1"/>
            <p:nvPr/>
          </p:nvSpPr>
          <p:spPr>
            <a:xfrm>
              <a:off x="3536175" y="2604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100%</a:t>
              </a:r>
              <a:endParaRPr sz="1800">
                <a:latin typeface="Garamond"/>
                <a:ea typeface="Garamond"/>
                <a:cs typeface="Garamond"/>
                <a:sym typeface="Garamond"/>
              </a:endParaRPr>
            </a:p>
          </p:txBody>
        </p:sp>
      </p:grpSp>
      <p:sp>
        <p:nvSpPr>
          <p:cNvPr id="88" name="Shape 88"/>
          <p:cNvSpPr txBox="1"/>
          <p:nvPr/>
        </p:nvSpPr>
        <p:spPr>
          <a:xfrm>
            <a:off x="13217700" y="11283701"/>
            <a:ext cx="4418400" cy="1248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b="1" dirty="0" smtClean="0">
                <a:solidFill>
                  <a:schemeClr val="tx1">
                    <a:lumMod val="75000"/>
                    <a:lumOff val="25000"/>
                  </a:schemeClr>
                </a:solidFill>
                <a:latin typeface="Garamond"/>
                <a:ea typeface="Garamond"/>
                <a:cs typeface="Garamond"/>
                <a:sym typeface="Garamond"/>
              </a:rPr>
              <a:t>Normalized Difference Vegetation Index Change</a:t>
            </a:r>
            <a:r>
              <a:rPr lang="en-US" sz="2400" b="1" dirty="0">
                <a:solidFill>
                  <a:schemeClr val="tx1">
                    <a:lumMod val="75000"/>
                    <a:lumOff val="25000"/>
                  </a:schemeClr>
                </a:solidFill>
                <a:latin typeface="Garamond"/>
                <a:ea typeface="Garamond"/>
                <a:cs typeface="Garamond"/>
                <a:sym typeface="Garamond"/>
              </a:rPr>
              <a:t>: </a:t>
            </a:r>
            <a:endParaRPr sz="2400" b="1" dirty="0">
              <a:solidFill>
                <a:schemeClr val="tx1">
                  <a:lumMod val="75000"/>
                  <a:lumOff val="25000"/>
                </a:schemeClr>
              </a:solidFill>
              <a:latin typeface="Garamond"/>
              <a:ea typeface="Garamond"/>
              <a:cs typeface="Garamond"/>
              <a:sym typeface="Garamond"/>
            </a:endParaRPr>
          </a:p>
          <a:p>
            <a:pPr marL="0" lvl="0" indent="0" rtl="0">
              <a:spcBef>
                <a:spcPts val="0"/>
              </a:spcBef>
              <a:spcAft>
                <a:spcPts val="0"/>
              </a:spcAft>
              <a:buNone/>
            </a:pPr>
            <a:r>
              <a:rPr lang="en-US" sz="2400" b="1" dirty="0">
                <a:solidFill>
                  <a:schemeClr val="tx1">
                    <a:lumMod val="75000"/>
                    <a:lumOff val="25000"/>
                  </a:schemeClr>
                </a:solidFill>
                <a:latin typeface="Garamond"/>
                <a:ea typeface="Garamond"/>
                <a:cs typeface="Garamond"/>
                <a:sym typeface="Garamond"/>
              </a:rPr>
              <a:t>May 2016 to May 2017</a:t>
            </a:r>
            <a:endParaRPr sz="2400" b="1" dirty="0">
              <a:solidFill>
                <a:schemeClr val="tx1">
                  <a:lumMod val="75000"/>
                  <a:lumOff val="25000"/>
                </a:schemeClr>
              </a:solidFill>
              <a:latin typeface="Garamond"/>
              <a:ea typeface="Garamond"/>
              <a:cs typeface="Garamond"/>
              <a:sym typeface="Garamond"/>
            </a:endParaRPr>
          </a:p>
        </p:txBody>
      </p:sp>
      <p:sp>
        <p:nvSpPr>
          <p:cNvPr id="89" name="Shape 89"/>
          <p:cNvSpPr txBox="1"/>
          <p:nvPr/>
        </p:nvSpPr>
        <p:spPr>
          <a:xfrm>
            <a:off x="13705193" y="16916649"/>
            <a:ext cx="1134600" cy="284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i="1">
                <a:solidFill>
                  <a:schemeClr val="tx1">
                    <a:lumMod val="75000"/>
                    <a:lumOff val="25000"/>
                  </a:schemeClr>
                </a:solidFill>
                <a:latin typeface="Garamond"/>
                <a:ea typeface="Garamond"/>
                <a:cs typeface="Garamond"/>
                <a:sym typeface="Garamond"/>
              </a:rPr>
              <a:t>ForWarn</a:t>
            </a:r>
            <a:endParaRPr sz="2000" i="1">
              <a:solidFill>
                <a:schemeClr val="tx1">
                  <a:lumMod val="75000"/>
                  <a:lumOff val="25000"/>
                </a:schemeClr>
              </a:solidFill>
              <a:latin typeface="Garamond"/>
              <a:ea typeface="Garamond"/>
              <a:cs typeface="Garamond"/>
              <a:sym typeface="Garamond"/>
            </a:endParaRPr>
          </a:p>
        </p:txBody>
      </p:sp>
      <p:sp>
        <p:nvSpPr>
          <p:cNvPr id="90" name="Shape 90"/>
          <p:cNvSpPr txBox="1"/>
          <p:nvPr/>
        </p:nvSpPr>
        <p:spPr>
          <a:xfrm>
            <a:off x="15279672" y="16916649"/>
            <a:ext cx="1664400" cy="284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Landsat 8 OLI</a:t>
            </a:r>
            <a:endParaRPr sz="2000">
              <a:solidFill>
                <a:schemeClr val="tx1">
                  <a:lumMod val="75000"/>
                  <a:lumOff val="25000"/>
                </a:schemeClr>
              </a:solidFill>
              <a:latin typeface="Garamond"/>
              <a:ea typeface="Garamond"/>
              <a:cs typeface="Garamond"/>
              <a:sym typeface="Garamond"/>
            </a:endParaRPr>
          </a:p>
        </p:txBody>
      </p:sp>
      <p:sp>
        <p:nvSpPr>
          <p:cNvPr id="91" name="Shape 91"/>
          <p:cNvSpPr txBox="1"/>
          <p:nvPr/>
        </p:nvSpPr>
        <p:spPr>
          <a:xfrm>
            <a:off x="17308467" y="16916649"/>
            <a:ext cx="1664400" cy="284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Sentinel-2 MSI</a:t>
            </a:r>
            <a:endParaRPr sz="2000">
              <a:solidFill>
                <a:schemeClr val="tx1">
                  <a:lumMod val="75000"/>
                  <a:lumOff val="25000"/>
                </a:schemeClr>
              </a:solidFill>
              <a:latin typeface="Garamond"/>
              <a:ea typeface="Garamond"/>
              <a:cs typeface="Garamond"/>
              <a:sym typeface="Garamond"/>
            </a:endParaRPr>
          </a:p>
        </p:txBody>
      </p:sp>
      <p:grpSp>
        <p:nvGrpSpPr>
          <p:cNvPr id="92" name="Shape 92"/>
          <p:cNvGrpSpPr/>
          <p:nvPr/>
        </p:nvGrpSpPr>
        <p:grpSpPr>
          <a:xfrm>
            <a:off x="19996982" y="11125444"/>
            <a:ext cx="6863566" cy="5984305"/>
            <a:chOff x="1407894" y="766522"/>
            <a:chExt cx="4069952" cy="3702930"/>
          </a:xfrm>
        </p:grpSpPr>
        <p:pic>
          <p:nvPicPr>
            <p:cNvPr id="93" name="Shape 93"/>
            <p:cNvPicPr preferRelativeResize="0"/>
            <p:nvPr/>
          </p:nvPicPr>
          <p:blipFill rotWithShape="1">
            <a:blip r:embed="rId18">
              <a:alphaModFix/>
            </a:blip>
            <a:srcRect l="15192" t="6760" r="15276" b="4049"/>
            <a:stretch/>
          </p:blipFill>
          <p:spPr>
            <a:xfrm>
              <a:off x="1433775" y="766522"/>
              <a:ext cx="4044071" cy="3668149"/>
            </a:xfrm>
            <a:prstGeom prst="rect">
              <a:avLst/>
            </a:prstGeom>
            <a:noFill/>
            <a:ln>
              <a:noFill/>
            </a:ln>
          </p:spPr>
        </p:pic>
        <p:pic>
          <p:nvPicPr>
            <p:cNvPr id="94" name="Shape 94"/>
            <p:cNvPicPr preferRelativeResize="0"/>
            <p:nvPr/>
          </p:nvPicPr>
          <p:blipFill rotWithShape="1">
            <a:blip r:embed="rId19">
              <a:alphaModFix/>
            </a:blip>
            <a:srcRect l="45876" t="10335" r="17533" b="4106"/>
            <a:stretch/>
          </p:blipFill>
          <p:spPr>
            <a:xfrm>
              <a:off x="3222175" y="965175"/>
              <a:ext cx="2119271" cy="3504277"/>
            </a:xfrm>
            <a:prstGeom prst="rect">
              <a:avLst/>
            </a:prstGeom>
            <a:noFill/>
            <a:ln w="28575" cap="flat" cmpd="sng">
              <a:solidFill>
                <a:srgbClr val="FFFFFF"/>
              </a:solidFill>
              <a:prstDash val="solid"/>
              <a:round/>
              <a:headEnd type="none" w="sm" len="sm"/>
              <a:tailEnd type="none" w="sm" len="sm"/>
            </a:ln>
          </p:spPr>
        </p:pic>
        <p:sp>
          <p:nvSpPr>
            <p:cNvPr id="95" name="Shape 95"/>
            <p:cNvSpPr txBox="1"/>
            <p:nvPr/>
          </p:nvSpPr>
          <p:spPr>
            <a:xfrm>
              <a:off x="2036538" y="4317080"/>
              <a:ext cx="1054800" cy="147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Landsat 8 OLI</a:t>
              </a:r>
              <a:endParaRPr sz="2000">
                <a:solidFill>
                  <a:schemeClr val="tx1">
                    <a:lumMod val="75000"/>
                    <a:lumOff val="25000"/>
                  </a:schemeClr>
                </a:solidFill>
                <a:latin typeface="Garamond"/>
                <a:ea typeface="Garamond"/>
                <a:cs typeface="Garamond"/>
                <a:sym typeface="Garamond"/>
              </a:endParaRPr>
            </a:p>
          </p:txBody>
        </p:sp>
        <p:sp>
          <p:nvSpPr>
            <p:cNvPr id="96" name="Shape 96"/>
            <p:cNvSpPr txBox="1"/>
            <p:nvPr/>
          </p:nvSpPr>
          <p:spPr>
            <a:xfrm>
              <a:off x="3378775" y="4317080"/>
              <a:ext cx="1054800" cy="147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dirty="0">
                  <a:solidFill>
                    <a:schemeClr val="tx1">
                      <a:lumMod val="75000"/>
                      <a:lumOff val="25000"/>
                    </a:schemeClr>
                  </a:solidFill>
                  <a:latin typeface="Garamond"/>
                  <a:ea typeface="Garamond"/>
                  <a:cs typeface="Garamond"/>
                  <a:sym typeface="Garamond"/>
                </a:rPr>
                <a:t>Sentinel-2 MSI</a:t>
              </a:r>
              <a:endParaRPr sz="2000" dirty="0">
                <a:solidFill>
                  <a:schemeClr val="tx1">
                    <a:lumMod val="75000"/>
                    <a:lumOff val="25000"/>
                  </a:schemeClr>
                </a:solidFill>
                <a:latin typeface="Garamond"/>
                <a:ea typeface="Garamond"/>
                <a:cs typeface="Garamond"/>
                <a:sym typeface="Garamond"/>
              </a:endParaRPr>
            </a:p>
          </p:txBody>
        </p:sp>
        <p:sp>
          <p:nvSpPr>
            <p:cNvPr id="97" name="Shape 97"/>
            <p:cNvSpPr txBox="1"/>
            <p:nvPr/>
          </p:nvSpPr>
          <p:spPr>
            <a:xfrm>
              <a:off x="1407894" y="895724"/>
              <a:ext cx="2312100" cy="61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b="1" dirty="0" smtClean="0">
                  <a:solidFill>
                    <a:schemeClr val="tx1">
                      <a:lumMod val="75000"/>
                      <a:lumOff val="25000"/>
                    </a:schemeClr>
                  </a:solidFill>
                  <a:latin typeface="Garamond"/>
                  <a:ea typeface="Garamond"/>
                  <a:cs typeface="Garamond"/>
                  <a:sym typeface="Garamond"/>
                </a:rPr>
                <a:t>Normalized Difference Moisture Index Change</a:t>
              </a:r>
              <a:r>
                <a:rPr lang="en-US" sz="2400" b="1" dirty="0">
                  <a:solidFill>
                    <a:schemeClr val="tx1">
                      <a:lumMod val="75000"/>
                      <a:lumOff val="25000"/>
                    </a:schemeClr>
                  </a:solidFill>
                  <a:latin typeface="Garamond"/>
                  <a:ea typeface="Garamond"/>
                  <a:cs typeface="Garamond"/>
                  <a:sym typeface="Garamond"/>
                </a:rPr>
                <a:t>: </a:t>
              </a:r>
              <a:endParaRPr sz="2400" b="1" dirty="0">
                <a:solidFill>
                  <a:schemeClr val="tx1">
                    <a:lumMod val="75000"/>
                    <a:lumOff val="25000"/>
                  </a:schemeClr>
                </a:solidFill>
                <a:latin typeface="Garamond"/>
                <a:ea typeface="Garamond"/>
                <a:cs typeface="Garamond"/>
                <a:sym typeface="Garamond"/>
              </a:endParaRPr>
            </a:p>
            <a:p>
              <a:pPr marL="0" lvl="0" indent="0" rtl="0">
                <a:spcBef>
                  <a:spcPts val="0"/>
                </a:spcBef>
                <a:spcAft>
                  <a:spcPts val="0"/>
                </a:spcAft>
                <a:buNone/>
              </a:pPr>
              <a:r>
                <a:rPr lang="en-US" sz="2400" b="1" dirty="0">
                  <a:solidFill>
                    <a:schemeClr val="tx1">
                      <a:lumMod val="75000"/>
                      <a:lumOff val="25000"/>
                    </a:schemeClr>
                  </a:solidFill>
                  <a:latin typeface="Garamond"/>
                  <a:ea typeface="Garamond"/>
                  <a:cs typeface="Garamond"/>
                  <a:sym typeface="Garamond"/>
                </a:rPr>
                <a:t>May 2016 to May 2017</a:t>
              </a:r>
              <a:endParaRPr sz="2400" b="1" dirty="0">
                <a:solidFill>
                  <a:schemeClr val="tx1">
                    <a:lumMod val="75000"/>
                    <a:lumOff val="25000"/>
                  </a:schemeClr>
                </a:solidFill>
                <a:latin typeface="Garamond"/>
                <a:ea typeface="Garamond"/>
                <a:cs typeface="Garamond"/>
                <a:sym typeface="Garamond"/>
              </a:endParaRPr>
            </a:p>
          </p:txBody>
        </p:sp>
      </p:grpSp>
      <p:grpSp>
        <p:nvGrpSpPr>
          <p:cNvPr id="98" name="Shape 98"/>
          <p:cNvGrpSpPr/>
          <p:nvPr/>
        </p:nvGrpSpPr>
        <p:grpSpPr>
          <a:xfrm>
            <a:off x="25099512" y="14862060"/>
            <a:ext cx="1241069" cy="2007683"/>
            <a:chOff x="3416425" y="1689802"/>
            <a:chExt cx="785139" cy="1262693"/>
          </a:xfrm>
        </p:grpSpPr>
        <p:sp>
          <p:nvSpPr>
            <p:cNvPr id="99" name="Shape 99"/>
            <p:cNvSpPr/>
            <p:nvPr/>
          </p:nvSpPr>
          <p:spPr>
            <a:xfrm>
              <a:off x="3416425" y="1800350"/>
              <a:ext cx="187500" cy="1272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0" name="Shape 100"/>
            <p:cNvSpPr txBox="1"/>
            <p:nvPr/>
          </p:nvSpPr>
          <p:spPr>
            <a:xfrm>
              <a:off x="3536164" y="1689802"/>
              <a:ext cx="6654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-2000%</a:t>
              </a:r>
              <a:endParaRPr sz="1800">
                <a:latin typeface="Garamond"/>
                <a:ea typeface="Garamond"/>
                <a:cs typeface="Garamond"/>
                <a:sym typeface="Garamond"/>
              </a:endParaRPr>
            </a:p>
          </p:txBody>
        </p:sp>
        <p:sp>
          <p:nvSpPr>
            <p:cNvPr id="101" name="Shape 101"/>
            <p:cNvSpPr/>
            <p:nvPr/>
          </p:nvSpPr>
          <p:spPr>
            <a:xfrm>
              <a:off x="3416425" y="1952750"/>
              <a:ext cx="187500" cy="1272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 name="Shape 102"/>
            <p:cNvSpPr txBox="1"/>
            <p:nvPr/>
          </p:nvSpPr>
          <p:spPr>
            <a:xfrm>
              <a:off x="3536175" y="1842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-100%</a:t>
              </a:r>
              <a:endParaRPr sz="1800">
                <a:latin typeface="Garamond"/>
                <a:ea typeface="Garamond"/>
                <a:cs typeface="Garamond"/>
                <a:sym typeface="Garamond"/>
              </a:endParaRPr>
            </a:p>
          </p:txBody>
        </p:sp>
        <p:sp>
          <p:nvSpPr>
            <p:cNvPr id="103" name="Shape 103"/>
            <p:cNvSpPr/>
            <p:nvPr/>
          </p:nvSpPr>
          <p:spPr>
            <a:xfrm>
              <a:off x="3416425" y="2105150"/>
              <a:ext cx="187500" cy="1272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4" name="Shape 104"/>
            <p:cNvSpPr txBox="1"/>
            <p:nvPr/>
          </p:nvSpPr>
          <p:spPr>
            <a:xfrm>
              <a:off x="3536175" y="19946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-50%</a:t>
              </a:r>
              <a:endParaRPr sz="1800">
                <a:latin typeface="Garamond"/>
                <a:ea typeface="Garamond"/>
                <a:cs typeface="Garamond"/>
                <a:sym typeface="Garamond"/>
              </a:endParaRPr>
            </a:p>
          </p:txBody>
        </p:sp>
        <p:sp>
          <p:nvSpPr>
            <p:cNvPr id="105" name="Shape 105"/>
            <p:cNvSpPr/>
            <p:nvPr/>
          </p:nvSpPr>
          <p:spPr>
            <a:xfrm>
              <a:off x="3416425" y="2257550"/>
              <a:ext cx="187500" cy="1272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Shape 106"/>
            <p:cNvSpPr txBox="1"/>
            <p:nvPr/>
          </p:nvSpPr>
          <p:spPr>
            <a:xfrm>
              <a:off x="3536175" y="21470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-25%</a:t>
              </a:r>
              <a:endParaRPr sz="1800">
                <a:latin typeface="Garamond"/>
                <a:ea typeface="Garamond"/>
                <a:cs typeface="Garamond"/>
                <a:sym typeface="Garamond"/>
              </a:endParaRPr>
            </a:p>
          </p:txBody>
        </p:sp>
        <p:sp>
          <p:nvSpPr>
            <p:cNvPr id="107" name="Shape 107"/>
            <p:cNvSpPr/>
            <p:nvPr/>
          </p:nvSpPr>
          <p:spPr>
            <a:xfrm>
              <a:off x="3416425" y="2409950"/>
              <a:ext cx="187500" cy="1272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Shape 108"/>
            <p:cNvSpPr txBox="1"/>
            <p:nvPr/>
          </p:nvSpPr>
          <p:spPr>
            <a:xfrm>
              <a:off x="3536175" y="22994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0%</a:t>
              </a:r>
              <a:endParaRPr sz="1800">
                <a:latin typeface="Garamond"/>
                <a:ea typeface="Garamond"/>
                <a:cs typeface="Garamond"/>
                <a:sym typeface="Garamond"/>
              </a:endParaRPr>
            </a:p>
          </p:txBody>
        </p:sp>
        <p:sp>
          <p:nvSpPr>
            <p:cNvPr id="109" name="Shape 109"/>
            <p:cNvSpPr/>
            <p:nvPr/>
          </p:nvSpPr>
          <p:spPr>
            <a:xfrm>
              <a:off x="3416425" y="2562350"/>
              <a:ext cx="187500" cy="1272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0" name="Shape 110"/>
            <p:cNvSpPr txBox="1"/>
            <p:nvPr/>
          </p:nvSpPr>
          <p:spPr>
            <a:xfrm>
              <a:off x="3536175" y="24518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100%</a:t>
              </a:r>
              <a:endParaRPr sz="1800">
                <a:latin typeface="Garamond"/>
                <a:ea typeface="Garamond"/>
                <a:cs typeface="Garamond"/>
                <a:sym typeface="Garamond"/>
              </a:endParaRPr>
            </a:p>
          </p:txBody>
        </p:sp>
        <p:sp>
          <p:nvSpPr>
            <p:cNvPr id="111" name="Shape 111"/>
            <p:cNvSpPr/>
            <p:nvPr/>
          </p:nvSpPr>
          <p:spPr>
            <a:xfrm>
              <a:off x="3416425" y="2714750"/>
              <a:ext cx="187500" cy="1272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2" name="Shape 112"/>
            <p:cNvSpPr txBox="1"/>
            <p:nvPr/>
          </p:nvSpPr>
          <p:spPr>
            <a:xfrm>
              <a:off x="3536162" y="2604195"/>
              <a:ext cx="6243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2000%</a:t>
              </a:r>
              <a:endParaRPr sz="1800">
                <a:latin typeface="Garamond"/>
                <a:ea typeface="Garamond"/>
                <a:cs typeface="Garamond"/>
                <a:sym typeface="Garamond"/>
              </a:endParaRPr>
            </a:p>
          </p:txBody>
        </p:sp>
      </p:grpSp>
      <p:pic>
        <p:nvPicPr>
          <p:cNvPr id="113" name="Shape 113"/>
          <p:cNvPicPr preferRelativeResize="0"/>
          <p:nvPr/>
        </p:nvPicPr>
        <p:blipFill>
          <a:blip r:embed="rId20">
            <a:alphaModFix/>
          </a:blip>
          <a:stretch>
            <a:fillRect/>
          </a:stretch>
        </p:blipFill>
        <p:spPr>
          <a:xfrm>
            <a:off x="5594975" y="21351550"/>
            <a:ext cx="5316801" cy="4572424"/>
          </a:xfrm>
          <a:prstGeom prst="rect">
            <a:avLst/>
          </a:prstGeom>
          <a:noFill/>
          <a:ln>
            <a:noFill/>
          </a:ln>
        </p:spPr>
      </p:pic>
      <p:pic>
        <p:nvPicPr>
          <p:cNvPr id="114" name="Shape 114"/>
          <p:cNvPicPr preferRelativeResize="0"/>
          <p:nvPr/>
        </p:nvPicPr>
        <p:blipFill>
          <a:blip r:embed="rId21">
            <a:alphaModFix/>
          </a:blip>
          <a:stretch>
            <a:fillRect/>
          </a:stretch>
        </p:blipFill>
        <p:spPr>
          <a:xfrm>
            <a:off x="10617149" y="25399525"/>
            <a:ext cx="188000" cy="437825"/>
          </a:xfrm>
          <a:prstGeom prst="rect">
            <a:avLst/>
          </a:prstGeom>
          <a:noFill/>
          <a:ln>
            <a:noFill/>
          </a:ln>
        </p:spPr>
      </p:pic>
      <p:pic>
        <p:nvPicPr>
          <p:cNvPr id="115" name="Shape 115"/>
          <p:cNvPicPr preferRelativeResize="0"/>
          <p:nvPr/>
        </p:nvPicPr>
        <p:blipFill rotWithShape="1">
          <a:blip r:embed="rId22">
            <a:alphaModFix/>
          </a:blip>
          <a:srcRect l="18393" t="15545" r="27234" b="9643"/>
          <a:stretch/>
        </p:blipFill>
        <p:spPr>
          <a:xfrm>
            <a:off x="13217700" y="17272176"/>
            <a:ext cx="6023448" cy="5872950"/>
          </a:xfrm>
          <a:prstGeom prst="rect">
            <a:avLst/>
          </a:prstGeom>
          <a:noFill/>
          <a:ln>
            <a:noFill/>
          </a:ln>
        </p:spPr>
      </p:pic>
      <p:sp>
        <p:nvSpPr>
          <p:cNvPr id="116" name="Shape 116"/>
          <p:cNvSpPr txBox="1"/>
          <p:nvPr/>
        </p:nvSpPr>
        <p:spPr>
          <a:xfrm>
            <a:off x="15479667" y="22707849"/>
            <a:ext cx="1664400" cy="284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Sentinel-2 MSI</a:t>
            </a:r>
            <a:endParaRPr sz="2000">
              <a:solidFill>
                <a:schemeClr val="tx1">
                  <a:lumMod val="75000"/>
                  <a:lumOff val="25000"/>
                </a:schemeClr>
              </a:solidFill>
              <a:latin typeface="Garamond"/>
              <a:ea typeface="Garamond"/>
              <a:cs typeface="Garamond"/>
              <a:sym typeface="Garamond"/>
            </a:endParaRPr>
          </a:p>
        </p:txBody>
      </p:sp>
      <p:grpSp>
        <p:nvGrpSpPr>
          <p:cNvPr id="117" name="Shape 117"/>
          <p:cNvGrpSpPr/>
          <p:nvPr/>
        </p:nvGrpSpPr>
        <p:grpSpPr>
          <a:xfrm>
            <a:off x="18361975" y="20963786"/>
            <a:ext cx="1134290" cy="1996326"/>
            <a:chOff x="3416425" y="1689802"/>
            <a:chExt cx="785139" cy="1262698"/>
          </a:xfrm>
        </p:grpSpPr>
        <p:sp>
          <p:nvSpPr>
            <p:cNvPr id="118" name="Shape 118"/>
            <p:cNvSpPr/>
            <p:nvPr/>
          </p:nvSpPr>
          <p:spPr>
            <a:xfrm>
              <a:off x="3416425" y="1800350"/>
              <a:ext cx="187500" cy="1272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9" name="Shape 119"/>
            <p:cNvSpPr txBox="1"/>
            <p:nvPr/>
          </p:nvSpPr>
          <p:spPr>
            <a:xfrm>
              <a:off x="3536164" y="1689802"/>
              <a:ext cx="6654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-100%</a:t>
              </a:r>
              <a:endParaRPr sz="1800">
                <a:latin typeface="Garamond"/>
                <a:ea typeface="Garamond"/>
                <a:cs typeface="Garamond"/>
                <a:sym typeface="Garamond"/>
              </a:endParaRPr>
            </a:p>
          </p:txBody>
        </p:sp>
        <p:sp>
          <p:nvSpPr>
            <p:cNvPr id="120" name="Shape 120"/>
            <p:cNvSpPr/>
            <p:nvPr/>
          </p:nvSpPr>
          <p:spPr>
            <a:xfrm>
              <a:off x="3416425" y="1952750"/>
              <a:ext cx="187500" cy="1272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Shape 121"/>
            <p:cNvSpPr txBox="1"/>
            <p:nvPr/>
          </p:nvSpPr>
          <p:spPr>
            <a:xfrm>
              <a:off x="3536175" y="1842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-20%</a:t>
              </a:r>
              <a:endParaRPr sz="1800">
                <a:latin typeface="Garamond"/>
                <a:ea typeface="Garamond"/>
                <a:cs typeface="Garamond"/>
                <a:sym typeface="Garamond"/>
              </a:endParaRPr>
            </a:p>
          </p:txBody>
        </p:sp>
        <p:sp>
          <p:nvSpPr>
            <p:cNvPr id="122" name="Shape 122"/>
            <p:cNvSpPr/>
            <p:nvPr/>
          </p:nvSpPr>
          <p:spPr>
            <a:xfrm>
              <a:off x="3416425" y="2105150"/>
              <a:ext cx="187500" cy="1272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 name="Shape 123"/>
            <p:cNvSpPr txBox="1"/>
            <p:nvPr/>
          </p:nvSpPr>
          <p:spPr>
            <a:xfrm>
              <a:off x="3536175" y="19946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-10%</a:t>
              </a:r>
              <a:endParaRPr sz="1800">
                <a:latin typeface="Garamond"/>
                <a:ea typeface="Garamond"/>
                <a:cs typeface="Garamond"/>
                <a:sym typeface="Garamond"/>
              </a:endParaRPr>
            </a:p>
          </p:txBody>
        </p:sp>
        <p:sp>
          <p:nvSpPr>
            <p:cNvPr id="124" name="Shape 124"/>
            <p:cNvSpPr/>
            <p:nvPr/>
          </p:nvSpPr>
          <p:spPr>
            <a:xfrm>
              <a:off x="3416425" y="2257550"/>
              <a:ext cx="187500" cy="1272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 name="Shape 125"/>
            <p:cNvSpPr txBox="1"/>
            <p:nvPr/>
          </p:nvSpPr>
          <p:spPr>
            <a:xfrm>
              <a:off x="3536175" y="21470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-5%</a:t>
              </a:r>
              <a:endParaRPr sz="1800">
                <a:latin typeface="Garamond"/>
                <a:ea typeface="Garamond"/>
                <a:cs typeface="Garamond"/>
                <a:sym typeface="Garamond"/>
              </a:endParaRPr>
            </a:p>
          </p:txBody>
        </p:sp>
        <p:sp>
          <p:nvSpPr>
            <p:cNvPr id="126" name="Shape 126"/>
            <p:cNvSpPr/>
            <p:nvPr/>
          </p:nvSpPr>
          <p:spPr>
            <a:xfrm>
              <a:off x="3416425" y="2409950"/>
              <a:ext cx="187500" cy="1272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7" name="Shape 127"/>
            <p:cNvSpPr txBox="1"/>
            <p:nvPr/>
          </p:nvSpPr>
          <p:spPr>
            <a:xfrm>
              <a:off x="3536175" y="22994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0%</a:t>
              </a:r>
              <a:endParaRPr sz="1800">
                <a:latin typeface="Garamond"/>
                <a:ea typeface="Garamond"/>
                <a:cs typeface="Garamond"/>
                <a:sym typeface="Garamond"/>
              </a:endParaRPr>
            </a:p>
          </p:txBody>
        </p:sp>
        <p:sp>
          <p:nvSpPr>
            <p:cNvPr id="128" name="Shape 128"/>
            <p:cNvSpPr/>
            <p:nvPr/>
          </p:nvSpPr>
          <p:spPr>
            <a:xfrm>
              <a:off x="3416425" y="2562350"/>
              <a:ext cx="187500" cy="1272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9" name="Shape 129"/>
            <p:cNvSpPr txBox="1"/>
            <p:nvPr/>
          </p:nvSpPr>
          <p:spPr>
            <a:xfrm>
              <a:off x="3536175" y="24518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20%</a:t>
              </a:r>
              <a:endParaRPr sz="1800">
                <a:latin typeface="Garamond"/>
                <a:ea typeface="Garamond"/>
                <a:cs typeface="Garamond"/>
                <a:sym typeface="Garamond"/>
              </a:endParaRPr>
            </a:p>
          </p:txBody>
        </p:sp>
        <p:sp>
          <p:nvSpPr>
            <p:cNvPr id="130" name="Shape 130"/>
            <p:cNvSpPr/>
            <p:nvPr/>
          </p:nvSpPr>
          <p:spPr>
            <a:xfrm>
              <a:off x="3416425" y="2714750"/>
              <a:ext cx="187500" cy="1272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131"/>
            <p:cNvSpPr txBox="1"/>
            <p:nvPr/>
          </p:nvSpPr>
          <p:spPr>
            <a:xfrm>
              <a:off x="3536175" y="2604200"/>
              <a:ext cx="582900" cy="34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latin typeface="Garamond"/>
                  <a:ea typeface="Garamond"/>
                  <a:cs typeface="Garamond"/>
                  <a:sym typeface="Garamond"/>
                </a:rPr>
                <a:t> 100%</a:t>
              </a:r>
              <a:endParaRPr sz="1800">
                <a:latin typeface="Garamond"/>
                <a:ea typeface="Garamond"/>
                <a:cs typeface="Garamond"/>
                <a:sym typeface="Garamond"/>
              </a:endParaRPr>
            </a:p>
          </p:txBody>
        </p:sp>
      </p:grpSp>
      <p:sp>
        <p:nvSpPr>
          <p:cNvPr id="132" name="Shape 132"/>
          <p:cNvSpPr txBox="1"/>
          <p:nvPr/>
        </p:nvSpPr>
        <p:spPr>
          <a:xfrm>
            <a:off x="13217700" y="17303501"/>
            <a:ext cx="4062300" cy="1194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b="1">
                <a:solidFill>
                  <a:schemeClr val="tx1">
                    <a:lumMod val="75000"/>
                    <a:lumOff val="25000"/>
                  </a:schemeClr>
                </a:solidFill>
                <a:latin typeface="Garamond"/>
                <a:ea typeface="Garamond"/>
                <a:cs typeface="Garamond"/>
                <a:sym typeface="Garamond"/>
              </a:rPr>
              <a:t>Inverted Red Edge Chlorophyll Change: </a:t>
            </a:r>
            <a:endParaRPr sz="2400" b="1">
              <a:solidFill>
                <a:schemeClr val="tx1">
                  <a:lumMod val="75000"/>
                  <a:lumOff val="25000"/>
                </a:schemeClr>
              </a:solidFill>
              <a:latin typeface="Garamond"/>
              <a:ea typeface="Garamond"/>
              <a:cs typeface="Garamond"/>
              <a:sym typeface="Garamond"/>
            </a:endParaRPr>
          </a:p>
          <a:p>
            <a:pPr marL="0" lvl="0" indent="0" rtl="0">
              <a:spcBef>
                <a:spcPts val="0"/>
              </a:spcBef>
              <a:spcAft>
                <a:spcPts val="0"/>
              </a:spcAft>
              <a:buNone/>
            </a:pPr>
            <a:r>
              <a:rPr lang="en-US" sz="2400" b="1">
                <a:solidFill>
                  <a:schemeClr val="tx1">
                    <a:lumMod val="75000"/>
                    <a:lumOff val="25000"/>
                  </a:schemeClr>
                </a:solidFill>
                <a:latin typeface="Garamond"/>
                <a:ea typeface="Garamond"/>
                <a:cs typeface="Garamond"/>
                <a:sym typeface="Garamond"/>
              </a:rPr>
              <a:t>May 2016 to May 2017</a:t>
            </a:r>
            <a:endParaRPr sz="2400" b="1">
              <a:solidFill>
                <a:schemeClr val="tx1">
                  <a:lumMod val="75000"/>
                  <a:lumOff val="25000"/>
                </a:schemeClr>
              </a:solidFill>
              <a:latin typeface="Garamond"/>
              <a:ea typeface="Garamond"/>
              <a:cs typeface="Garamond"/>
              <a:sym typeface="Garamond"/>
            </a:endParaRPr>
          </a:p>
        </p:txBody>
      </p:sp>
      <p:grpSp>
        <p:nvGrpSpPr>
          <p:cNvPr id="133" name="Shape 133"/>
          <p:cNvGrpSpPr/>
          <p:nvPr/>
        </p:nvGrpSpPr>
        <p:grpSpPr>
          <a:xfrm>
            <a:off x="9201850" y="21510100"/>
            <a:ext cx="1546200" cy="769500"/>
            <a:chOff x="11335450" y="23872300"/>
            <a:chExt cx="1546200" cy="769500"/>
          </a:xfrm>
        </p:grpSpPr>
        <p:sp>
          <p:nvSpPr>
            <p:cNvPr id="134" name="Shape 134"/>
            <p:cNvSpPr/>
            <p:nvPr/>
          </p:nvSpPr>
          <p:spPr>
            <a:xfrm>
              <a:off x="11335450" y="23872300"/>
              <a:ext cx="1546200" cy="769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5" name="Shape 135"/>
            <p:cNvPicPr preferRelativeResize="0"/>
            <p:nvPr/>
          </p:nvPicPr>
          <p:blipFill rotWithShape="1">
            <a:blip r:embed="rId23">
              <a:alphaModFix/>
            </a:blip>
            <a:srcRect t="16999" r="81221" b="57391"/>
            <a:stretch/>
          </p:blipFill>
          <p:spPr>
            <a:xfrm>
              <a:off x="11406225" y="24064975"/>
              <a:ext cx="278350" cy="143550"/>
            </a:xfrm>
            <a:prstGeom prst="rect">
              <a:avLst/>
            </a:prstGeom>
            <a:noFill/>
            <a:ln>
              <a:noFill/>
            </a:ln>
          </p:spPr>
        </p:pic>
        <p:pic>
          <p:nvPicPr>
            <p:cNvPr id="136" name="Shape 136"/>
            <p:cNvPicPr preferRelativeResize="0"/>
            <p:nvPr/>
          </p:nvPicPr>
          <p:blipFill rotWithShape="1">
            <a:blip r:embed="rId23">
              <a:alphaModFix/>
            </a:blip>
            <a:srcRect l="592" t="72835" r="81219" b="2808"/>
            <a:stretch/>
          </p:blipFill>
          <p:spPr>
            <a:xfrm>
              <a:off x="11406225" y="24342475"/>
              <a:ext cx="283425" cy="143550"/>
            </a:xfrm>
            <a:prstGeom prst="rect">
              <a:avLst/>
            </a:prstGeom>
            <a:noFill/>
            <a:ln>
              <a:noFill/>
            </a:ln>
          </p:spPr>
        </p:pic>
        <p:sp>
          <p:nvSpPr>
            <p:cNvPr id="137" name="Shape 137"/>
            <p:cNvSpPr txBox="1"/>
            <p:nvPr/>
          </p:nvSpPr>
          <p:spPr>
            <a:xfrm>
              <a:off x="11723075" y="23987050"/>
              <a:ext cx="1120200" cy="2994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1100" dirty="0">
                  <a:latin typeface="Garamond"/>
                  <a:ea typeface="Garamond"/>
                  <a:cs typeface="Garamond"/>
                  <a:sym typeface="Garamond"/>
                </a:rPr>
                <a:t>Oconee National Forest</a:t>
              </a:r>
              <a:endParaRPr sz="1100" dirty="0">
                <a:latin typeface="Garamond"/>
                <a:ea typeface="Garamond"/>
                <a:cs typeface="Garamond"/>
                <a:sym typeface="Garamond"/>
              </a:endParaRPr>
            </a:p>
          </p:txBody>
        </p:sp>
        <p:sp>
          <p:nvSpPr>
            <p:cNvPr id="138" name="Shape 138"/>
            <p:cNvSpPr txBox="1"/>
            <p:nvPr/>
          </p:nvSpPr>
          <p:spPr>
            <a:xfrm>
              <a:off x="11723075" y="24286450"/>
              <a:ext cx="1120200" cy="255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100">
                  <a:latin typeface="Garamond"/>
                  <a:ea typeface="Garamond"/>
                  <a:cs typeface="Garamond"/>
                  <a:sym typeface="Garamond"/>
                </a:rPr>
                <a:t>Georgia</a:t>
              </a:r>
              <a:endParaRPr sz="1100">
                <a:latin typeface="Garamond"/>
                <a:ea typeface="Garamond"/>
                <a:cs typeface="Garamond"/>
                <a:sym typeface="Garamond"/>
              </a:endParaRPr>
            </a:p>
          </p:txBody>
        </p:sp>
      </p:grpSp>
      <p:sp>
        <p:nvSpPr>
          <p:cNvPr id="139" name="Shape 139"/>
          <p:cNvSpPr txBox="1"/>
          <p:nvPr/>
        </p:nvSpPr>
        <p:spPr>
          <a:xfrm>
            <a:off x="13184800" y="10605326"/>
            <a:ext cx="2245800" cy="7959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Results</a:t>
            </a:r>
            <a:endParaRPr sz="1400" b="0" i="0" u="none" strike="noStrike" cap="none">
              <a:solidFill>
                <a:srgbClr val="000000"/>
              </a:solidFill>
              <a:latin typeface="Arial"/>
              <a:ea typeface="Arial"/>
              <a:cs typeface="Arial"/>
              <a:sym typeface="Arial"/>
            </a:endParaRPr>
          </a:p>
        </p:txBody>
      </p:sp>
      <p:grpSp>
        <p:nvGrpSpPr>
          <p:cNvPr id="140" name="Shape 140"/>
          <p:cNvGrpSpPr/>
          <p:nvPr/>
        </p:nvGrpSpPr>
        <p:grpSpPr>
          <a:xfrm>
            <a:off x="19875475" y="17311551"/>
            <a:ext cx="6354900" cy="5853249"/>
            <a:chOff x="8039425" y="-335800"/>
            <a:chExt cx="6354900" cy="5853249"/>
          </a:xfrm>
        </p:grpSpPr>
        <p:grpSp>
          <p:nvGrpSpPr>
            <p:cNvPr id="141" name="Shape 141"/>
            <p:cNvGrpSpPr/>
            <p:nvPr/>
          </p:nvGrpSpPr>
          <p:grpSpPr>
            <a:xfrm>
              <a:off x="10730550" y="2206150"/>
              <a:ext cx="2462563" cy="1634894"/>
              <a:chOff x="11025038" y="2206150"/>
              <a:chExt cx="2462563" cy="1634894"/>
            </a:xfrm>
          </p:grpSpPr>
          <p:pic>
            <p:nvPicPr>
              <p:cNvPr id="142" name="Shape 142"/>
              <p:cNvPicPr preferRelativeResize="0"/>
              <p:nvPr/>
            </p:nvPicPr>
            <p:blipFill rotWithShape="1">
              <a:blip r:embed="rId24">
                <a:alphaModFix/>
              </a:blip>
              <a:srcRect/>
              <a:stretch/>
            </p:blipFill>
            <p:spPr>
              <a:xfrm>
                <a:off x="11025038" y="2206150"/>
                <a:ext cx="2461625" cy="1634894"/>
              </a:xfrm>
              <a:prstGeom prst="rect">
                <a:avLst/>
              </a:prstGeom>
              <a:noFill/>
              <a:ln>
                <a:noFill/>
              </a:ln>
            </p:spPr>
          </p:pic>
          <p:sp>
            <p:nvSpPr>
              <p:cNvPr id="143" name="Shape 143"/>
              <p:cNvSpPr txBox="1"/>
              <p:nvPr/>
            </p:nvSpPr>
            <p:spPr>
              <a:xfrm flipH="1">
                <a:off x="11025200" y="2206150"/>
                <a:ext cx="24624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Garamond"/>
                    <a:ea typeface="Garamond"/>
                    <a:cs typeface="Garamond"/>
                    <a:sym typeface="Garamond"/>
                  </a:rPr>
                  <a:t>Sentinel-2 MSI ΔNDMI</a:t>
                </a:r>
                <a:endParaRPr b="1">
                  <a:solidFill>
                    <a:srgbClr val="FFFFFF"/>
                  </a:solidFill>
                  <a:latin typeface="Garamond"/>
                  <a:ea typeface="Garamond"/>
                  <a:cs typeface="Garamond"/>
                  <a:sym typeface="Garamond"/>
                </a:endParaRPr>
              </a:p>
            </p:txBody>
          </p:sp>
        </p:grpSp>
        <p:grpSp>
          <p:nvGrpSpPr>
            <p:cNvPr id="144" name="Shape 144"/>
            <p:cNvGrpSpPr/>
            <p:nvPr/>
          </p:nvGrpSpPr>
          <p:grpSpPr>
            <a:xfrm>
              <a:off x="8039425" y="-335800"/>
              <a:ext cx="6354900" cy="5853249"/>
              <a:chOff x="8039425" y="-335800"/>
              <a:chExt cx="6354900" cy="5853249"/>
            </a:xfrm>
          </p:grpSpPr>
          <p:grpSp>
            <p:nvGrpSpPr>
              <p:cNvPr id="145" name="Shape 145"/>
              <p:cNvGrpSpPr/>
              <p:nvPr/>
            </p:nvGrpSpPr>
            <p:grpSpPr>
              <a:xfrm>
                <a:off x="8179150" y="533400"/>
                <a:ext cx="2462551" cy="4984049"/>
                <a:chOff x="8102950" y="533400"/>
                <a:chExt cx="2462551" cy="4984049"/>
              </a:xfrm>
            </p:grpSpPr>
            <p:grpSp>
              <p:nvGrpSpPr>
                <p:cNvPr id="146" name="Shape 146"/>
                <p:cNvGrpSpPr/>
                <p:nvPr/>
              </p:nvGrpSpPr>
              <p:grpSpPr>
                <a:xfrm>
                  <a:off x="8102950" y="533400"/>
                  <a:ext cx="2462551" cy="1634899"/>
                  <a:chOff x="8153400" y="533400"/>
                  <a:chExt cx="2462551" cy="1634899"/>
                </a:xfrm>
              </p:grpSpPr>
              <p:pic>
                <p:nvPicPr>
                  <p:cNvPr id="147" name="Shape 147"/>
                  <p:cNvPicPr preferRelativeResize="0"/>
                  <p:nvPr/>
                </p:nvPicPr>
                <p:blipFill rotWithShape="1">
                  <a:blip r:embed="rId25">
                    <a:alphaModFix/>
                  </a:blip>
                  <a:srcRect t="1085" b="1085"/>
                  <a:stretch/>
                </p:blipFill>
                <p:spPr>
                  <a:xfrm>
                    <a:off x="8153400" y="533400"/>
                    <a:ext cx="2462551" cy="1634899"/>
                  </a:xfrm>
                  <a:prstGeom prst="rect">
                    <a:avLst/>
                  </a:prstGeom>
                  <a:noFill/>
                  <a:ln>
                    <a:noFill/>
                  </a:ln>
                </p:spPr>
              </p:pic>
              <p:sp>
                <p:nvSpPr>
                  <p:cNvPr id="148" name="Shape 148"/>
                  <p:cNvSpPr txBox="1"/>
                  <p:nvPr/>
                </p:nvSpPr>
                <p:spPr>
                  <a:xfrm flipH="1">
                    <a:off x="8153400" y="533400"/>
                    <a:ext cx="24624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i="1">
                        <a:solidFill>
                          <a:srgbClr val="FFFFFF"/>
                        </a:solidFill>
                        <a:latin typeface="Garamond"/>
                        <a:ea typeface="Garamond"/>
                        <a:cs typeface="Garamond"/>
                        <a:sym typeface="Garamond"/>
                      </a:rPr>
                      <a:t>ForWarn</a:t>
                    </a:r>
                    <a:r>
                      <a:rPr lang="en-US" b="1">
                        <a:solidFill>
                          <a:srgbClr val="FFFFFF"/>
                        </a:solidFill>
                        <a:latin typeface="Garamond"/>
                        <a:ea typeface="Garamond"/>
                        <a:cs typeface="Garamond"/>
                        <a:sym typeface="Garamond"/>
                      </a:rPr>
                      <a:t> ΔNDVI</a:t>
                    </a:r>
                    <a:endParaRPr b="1">
                      <a:solidFill>
                        <a:srgbClr val="FFFFFF"/>
                      </a:solidFill>
                      <a:latin typeface="Garamond"/>
                      <a:ea typeface="Garamond"/>
                      <a:cs typeface="Garamond"/>
                      <a:sym typeface="Garamond"/>
                    </a:endParaRPr>
                  </a:p>
                </p:txBody>
              </p:sp>
            </p:grpSp>
            <p:grpSp>
              <p:nvGrpSpPr>
                <p:cNvPr id="149" name="Shape 149"/>
                <p:cNvGrpSpPr/>
                <p:nvPr/>
              </p:nvGrpSpPr>
              <p:grpSpPr>
                <a:xfrm>
                  <a:off x="8102950" y="2206150"/>
                  <a:ext cx="2461625" cy="1634890"/>
                  <a:chOff x="8129438" y="2206150"/>
                  <a:chExt cx="2461625" cy="1634890"/>
                </a:xfrm>
              </p:grpSpPr>
              <p:pic>
                <p:nvPicPr>
                  <p:cNvPr id="150" name="Shape 150"/>
                  <p:cNvPicPr preferRelativeResize="0"/>
                  <p:nvPr/>
                </p:nvPicPr>
                <p:blipFill rotWithShape="1">
                  <a:blip r:embed="rId26">
                    <a:alphaModFix/>
                  </a:blip>
                  <a:srcRect/>
                  <a:stretch/>
                </p:blipFill>
                <p:spPr>
                  <a:xfrm>
                    <a:off x="8129438" y="2206150"/>
                    <a:ext cx="2461625" cy="1634890"/>
                  </a:xfrm>
                  <a:prstGeom prst="rect">
                    <a:avLst/>
                  </a:prstGeom>
                  <a:noFill/>
                  <a:ln>
                    <a:noFill/>
                  </a:ln>
                </p:spPr>
              </p:pic>
              <p:sp>
                <p:nvSpPr>
                  <p:cNvPr id="151" name="Shape 151"/>
                  <p:cNvSpPr txBox="1"/>
                  <p:nvPr/>
                </p:nvSpPr>
                <p:spPr>
                  <a:xfrm flipH="1">
                    <a:off x="8129438" y="2206150"/>
                    <a:ext cx="24615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Garamond"/>
                        <a:ea typeface="Garamond"/>
                        <a:cs typeface="Garamond"/>
                        <a:sym typeface="Garamond"/>
                      </a:rPr>
                      <a:t>Landsat 8 OLI ΔNDVI</a:t>
                    </a:r>
                    <a:endParaRPr b="1">
                      <a:solidFill>
                        <a:srgbClr val="FFFFFF"/>
                      </a:solidFill>
                      <a:latin typeface="Garamond"/>
                      <a:ea typeface="Garamond"/>
                      <a:cs typeface="Garamond"/>
                      <a:sym typeface="Garamond"/>
                    </a:endParaRPr>
                  </a:p>
                </p:txBody>
              </p:sp>
            </p:grpSp>
            <p:grpSp>
              <p:nvGrpSpPr>
                <p:cNvPr id="152" name="Shape 152"/>
                <p:cNvGrpSpPr/>
                <p:nvPr/>
              </p:nvGrpSpPr>
              <p:grpSpPr>
                <a:xfrm>
                  <a:off x="8102950" y="3882550"/>
                  <a:ext cx="2462550" cy="1634899"/>
                  <a:chOff x="8102950" y="3882550"/>
                  <a:chExt cx="2462550" cy="1634899"/>
                </a:xfrm>
              </p:grpSpPr>
              <p:pic>
                <p:nvPicPr>
                  <p:cNvPr id="153" name="Shape 153"/>
                  <p:cNvPicPr preferRelativeResize="0"/>
                  <p:nvPr/>
                </p:nvPicPr>
                <p:blipFill rotWithShape="1">
                  <a:blip r:embed="rId27">
                    <a:alphaModFix/>
                  </a:blip>
                  <a:srcRect/>
                  <a:stretch/>
                </p:blipFill>
                <p:spPr>
                  <a:xfrm>
                    <a:off x="8102950" y="3882550"/>
                    <a:ext cx="2461628" cy="1634899"/>
                  </a:xfrm>
                  <a:prstGeom prst="rect">
                    <a:avLst/>
                  </a:prstGeom>
                  <a:noFill/>
                  <a:ln>
                    <a:noFill/>
                  </a:ln>
                </p:spPr>
              </p:pic>
              <p:sp>
                <p:nvSpPr>
                  <p:cNvPr id="154" name="Shape 154"/>
                  <p:cNvSpPr txBox="1"/>
                  <p:nvPr/>
                </p:nvSpPr>
                <p:spPr>
                  <a:xfrm flipH="1">
                    <a:off x="8103100" y="3882550"/>
                    <a:ext cx="24624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Garamond"/>
                        <a:ea typeface="Garamond"/>
                        <a:cs typeface="Garamond"/>
                        <a:sym typeface="Garamond"/>
                      </a:rPr>
                      <a:t>Sentinel-2 MSI ΔNDVI</a:t>
                    </a:r>
                    <a:endParaRPr b="1">
                      <a:solidFill>
                        <a:srgbClr val="FFFFFF"/>
                      </a:solidFill>
                      <a:latin typeface="Garamond"/>
                      <a:ea typeface="Garamond"/>
                      <a:cs typeface="Garamond"/>
                      <a:sym typeface="Garamond"/>
                    </a:endParaRPr>
                  </a:p>
                </p:txBody>
              </p:sp>
            </p:grpSp>
          </p:grpSp>
          <p:sp>
            <p:nvSpPr>
              <p:cNvPr id="155" name="Shape 155"/>
              <p:cNvSpPr txBox="1"/>
              <p:nvPr/>
            </p:nvSpPr>
            <p:spPr>
              <a:xfrm>
                <a:off x="8039425" y="-335800"/>
                <a:ext cx="6354900" cy="816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b="1" dirty="0">
                    <a:solidFill>
                      <a:schemeClr val="tx1">
                        <a:lumMod val="75000"/>
                        <a:lumOff val="25000"/>
                      </a:schemeClr>
                    </a:solidFill>
                    <a:latin typeface="Garamond"/>
                    <a:ea typeface="Garamond"/>
                    <a:cs typeface="Garamond"/>
                    <a:sym typeface="Garamond"/>
                  </a:rPr>
                  <a:t>Comparing Utility of Derived Change Map Products for Identifying Bark Beetle Spots</a:t>
                </a:r>
                <a:endParaRPr sz="2400" b="1" dirty="0">
                  <a:solidFill>
                    <a:schemeClr val="tx1">
                      <a:lumMod val="75000"/>
                      <a:lumOff val="25000"/>
                    </a:schemeClr>
                  </a:solidFill>
                  <a:latin typeface="Garamond"/>
                  <a:ea typeface="Garamond"/>
                  <a:cs typeface="Garamond"/>
                  <a:sym typeface="Garamond"/>
                </a:endParaRPr>
              </a:p>
            </p:txBody>
          </p:sp>
          <p:grpSp>
            <p:nvGrpSpPr>
              <p:cNvPr id="156" name="Shape 156"/>
              <p:cNvGrpSpPr/>
              <p:nvPr/>
            </p:nvGrpSpPr>
            <p:grpSpPr>
              <a:xfrm>
                <a:off x="10730550" y="529750"/>
                <a:ext cx="2462704" cy="1635083"/>
                <a:chOff x="10974250" y="529750"/>
                <a:chExt cx="2462704" cy="1635083"/>
              </a:xfrm>
            </p:grpSpPr>
            <p:pic>
              <p:nvPicPr>
                <p:cNvPr id="157" name="Shape 157"/>
                <p:cNvPicPr preferRelativeResize="0"/>
                <p:nvPr/>
              </p:nvPicPr>
              <p:blipFill rotWithShape="1">
                <a:blip r:embed="rId28">
                  <a:alphaModFix/>
                </a:blip>
                <a:srcRect t="9" b="19"/>
                <a:stretch/>
              </p:blipFill>
              <p:spPr>
                <a:xfrm>
                  <a:off x="10974407" y="529750"/>
                  <a:ext cx="2462548" cy="1635083"/>
                </a:xfrm>
                <a:prstGeom prst="rect">
                  <a:avLst/>
                </a:prstGeom>
                <a:noFill/>
                <a:ln>
                  <a:noFill/>
                </a:ln>
              </p:spPr>
            </p:pic>
            <p:sp>
              <p:nvSpPr>
                <p:cNvPr id="158" name="Shape 158"/>
                <p:cNvSpPr txBox="1"/>
                <p:nvPr/>
              </p:nvSpPr>
              <p:spPr>
                <a:xfrm flipH="1">
                  <a:off x="10974250" y="529750"/>
                  <a:ext cx="24627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Garamond"/>
                      <a:ea typeface="Garamond"/>
                      <a:cs typeface="Garamond"/>
                      <a:sym typeface="Garamond"/>
                    </a:rPr>
                    <a:t>Landsat 8 OLI ΔNDMI</a:t>
                  </a:r>
                  <a:endParaRPr b="1">
                    <a:solidFill>
                      <a:srgbClr val="FFFFFF"/>
                    </a:solidFill>
                    <a:latin typeface="Garamond"/>
                    <a:ea typeface="Garamond"/>
                    <a:cs typeface="Garamond"/>
                    <a:sym typeface="Garamond"/>
                  </a:endParaRPr>
                </a:p>
              </p:txBody>
            </p:sp>
          </p:grpSp>
          <p:grpSp>
            <p:nvGrpSpPr>
              <p:cNvPr id="159" name="Shape 159"/>
              <p:cNvGrpSpPr/>
              <p:nvPr/>
            </p:nvGrpSpPr>
            <p:grpSpPr>
              <a:xfrm>
                <a:off x="10730550" y="3882550"/>
                <a:ext cx="2461628" cy="1634899"/>
                <a:chOff x="10959150" y="3882550"/>
                <a:chExt cx="2461628" cy="1634899"/>
              </a:xfrm>
            </p:grpSpPr>
            <p:pic>
              <p:nvPicPr>
                <p:cNvPr id="160" name="Shape 160"/>
                <p:cNvPicPr preferRelativeResize="0"/>
                <p:nvPr/>
              </p:nvPicPr>
              <p:blipFill rotWithShape="1">
                <a:blip r:embed="rId29">
                  <a:alphaModFix/>
                </a:blip>
                <a:srcRect/>
                <a:stretch/>
              </p:blipFill>
              <p:spPr>
                <a:xfrm>
                  <a:off x="10959150" y="3882550"/>
                  <a:ext cx="2461628" cy="1634899"/>
                </a:xfrm>
                <a:prstGeom prst="rect">
                  <a:avLst/>
                </a:prstGeom>
                <a:noFill/>
                <a:ln>
                  <a:noFill/>
                </a:ln>
              </p:spPr>
            </p:pic>
            <p:sp>
              <p:nvSpPr>
                <p:cNvPr id="161" name="Shape 161"/>
                <p:cNvSpPr txBox="1"/>
                <p:nvPr/>
              </p:nvSpPr>
              <p:spPr>
                <a:xfrm flipH="1">
                  <a:off x="10959150" y="3882550"/>
                  <a:ext cx="2461500" cy="420000"/>
                </a:xfrm>
                <a:prstGeom prst="rect">
                  <a:avLst/>
                </a:prstGeom>
                <a:solidFill>
                  <a:srgbClr val="0A7D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Garamond"/>
                      <a:ea typeface="Garamond"/>
                      <a:cs typeface="Garamond"/>
                      <a:sym typeface="Garamond"/>
                    </a:rPr>
                    <a:t>Sentinel-2 MSI ΔIREC</a:t>
                  </a:r>
                  <a:endParaRPr b="1">
                    <a:solidFill>
                      <a:srgbClr val="FFFFFF"/>
                    </a:solidFill>
                    <a:latin typeface="Garamond"/>
                    <a:ea typeface="Garamond"/>
                    <a:cs typeface="Garamond"/>
                    <a:sym typeface="Garamond"/>
                  </a:endParaRPr>
                </a:p>
              </p:txBody>
            </p:sp>
          </p:grpSp>
          <p:sp>
            <p:nvSpPr>
              <p:cNvPr id="162" name="Shape 162"/>
              <p:cNvSpPr txBox="1"/>
              <p:nvPr/>
            </p:nvSpPr>
            <p:spPr>
              <a:xfrm rot="-5400000">
                <a:off x="12377350" y="3926900"/>
                <a:ext cx="2390700" cy="762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tx1">
                        <a:lumMod val="75000"/>
                        <a:lumOff val="25000"/>
                      </a:schemeClr>
                    </a:solidFill>
                    <a:latin typeface="Garamond"/>
                    <a:ea typeface="Garamond"/>
                    <a:cs typeface="Garamond"/>
                    <a:sym typeface="Garamond"/>
                  </a:rPr>
                  <a:t>Maps show the change in indices from May 2016 to May 2017 in the vicinity of a known bark beetle outbreak detected in a September 2017 aerial survey.</a:t>
                </a:r>
                <a:endParaRPr dirty="0">
                  <a:solidFill>
                    <a:schemeClr val="tx1">
                      <a:lumMod val="75000"/>
                      <a:lumOff val="25000"/>
                    </a:schemeClr>
                  </a:solidFill>
                  <a:latin typeface="Garamond"/>
                  <a:ea typeface="Garamond"/>
                  <a:cs typeface="Garamond"/>
                  <a:sym typeface="Garamond"/>
                </a:endParaRPr>
              </a:p>
            </p:txBody>
          </p:sp>
          <p:sp>
            <p:nvSpPr>
              <p:cNvPr id="163" name="Shape 163"/>
              <p:cNvSpPr/>
              <p:nvPr/>
            </p:nvSpPr>
            <p:spPr>
              <a:xfrm>
                <a:off x="13286675" y="703009"/>
                <a:ext cx="247800" cy="157500"/>
              </a:xfrm>
              <a:prstGeom prst="rect">
                <a:avLst/>
              </a:prstGeom>
              <a:solidFill>
                <a:srgbClr val="4F2128"/>
              </a:solidFill>
              <a:ln w="9525" cap="flat" cmpd="sng">
                <a:solidFill>
                  <a:srgbClr val="4F212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164"/>
              <p:cNvSpPr/>
              <p:nvPr/>
            </p:nvSpPr>
            <p:spPr>
              <a:xfrm>
                <a:off x="13286675" y="891543"/>
                <a:ext cx="247800" cy="1575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p:nvPr/>
            </p:nvSpPr>
            <p:spPr>
              <a:xfrm>
                <a:off x="13286675" y="1080077"/>
                <a:ext cx="247800" cy="1575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13286675" y="1268611"/>
                <a:ext cx="247800" cy="157500"/>
              </a:xfrm>
              <a:prstGeom prst="rect">
                <a:avLst/>
              </a:prstGeom>
              <a:solidFill>
                <a:srgbClr val="A9FF2C"/>
              </a:solidFill>
              <a:ln w="9525" cap="flat" cmpd="sng">
                <a:solidFill>
                  <a:srgbClr val="A9FF2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p:nvPr/>
            </p:nvSpPr>
            <p:spPr>
              <a:xfrm>
                <a:off x="13286675" y="1457145"/>
                <a:ext cx="247800" cy="157500"/>
              </a:xfrm>
              <a:prstGeom prst="rect">
                <a:avLst/>
              </a:prstGeom>
              <a:solidFill>
                <a:srgbClr val="0A7DFF"/>
              </a:solidFill>
              <a:ln w="9525" cap="flat" cmpd="sng">
                <a:solidFill>
                  <a:srgbClr val="0A7D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p:nvPr/>
            </p:nvSpPr>
            <p:spPr>
              <a:xfrm>
                <a:off x="13286675" y="1645679"/>
                <a:ext cx="247800" cy="1575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Shape 169"/>
              <p:cNvSpPr txBox="1"/>
              <p:nvPr/>
            </p:nvSpPr>
            <p:spPr>
              <a:xfrm rot="-5400000">
                <a:off x="13597300" y="1508925"/>
                <a:ext cx="671100" cy="430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latin typeface="Garamond"/>
                    <a:ea typeface="Garamond"/>
                    <a:cs typeface="Garamond"/>
                    <a:sym typeface="Garamond"/>
                  </a:rPr>
                  <a:t>Positive Change</a:t>
                </a:r>
                <a:endParaRPr sz="1000">
                  <a:latin typeface="Garamond"/>
                  <a:ea typeface="Garamond"/>
                  <a:cs typeface="Garamond"/>
                  <a:sym typeface="Garamond"/>
                </a:endParaRPr>
              </a:p>
            </p:txBody>
          </p:sp>
          <p:sp>
            <p:nvSpPr>
              <p:cNvPr id="170" name="Shape 170"/>
              <p:cNvSpPr/>
              <p:nvPr/>
            </p:nvSpPr>
            <p:spPr>
              <a:xfrm>
                <a:off x="13286675" y="1834213"/>
                <a:ext cx="247800" cy="157500"/>
              </a:xfrm>
              <a:prstGeom prst="rect">
                <a:avLst/>
              </a:prstGeom>
              <a:solidFill>
                <a:srgbClr val="000053"/>
              </a:solidFill>
              <a:ln w="9525" cap="flat" cmpd="sng">
                <a:solidFill>
                  <a:srgbClr val="00005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171"/>
              <p:cNvSpPr txBox="1"/>
              <p:nvPr/>
            </p:nvSpPr>
            <p:spPr>
              <a:xfrm rot="-5400000">
                <a:off x="13597300" y="823125"/>
                <a:ext cx="671100" cy="430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latin typeface="Garamond"/>
                    <a:ea typeface="Garamond"/>
                    <a:cs typeface="Garamond"/>
                    <a:sym typeface="Garamond"/>
                  </a:rPr>
                  <a:t>Negative Change</a:t>
                </a:r>
                <a:endParaRPr sz="1000">
                  <a:latin typeface="Garamond"/>
                  <a:ea typeface="Garamond"/>
                  <a:cs typeface="Garamond"/>
                  <a:sym typeface="Garamond"/>
                </a:endParaRPr>
              </a:p>
            </p:txBody>
          </p:sp>
          <p:cxnSp>
            <p:nvCxnSpPr>
              <p:cNvPr id="172" name="Shape 172"/>
              <p:cNvCxnSpPr/>
              <p:nvPr/>
            </p:nvCxnSpPr>
            <p:spPr>
              <a:xfrm rot="10800000">
                <a:off x="13706400" y="704925"/>
                <a:ext cx="9600" cy="714300"/>
              </a:xfrm>
              <a:prstGeom prst="straightConnector1">
                <a:avLst/>
              </a:prstGeom>
              <a:noFill/>
              <a:ln w="28575" cap="flat" cmpd="sng">
                <a:solidFill>
                  <a:srgbClr val="000000"/>
                </a:solidFill>
                <a:prstDash val="solid"/>
                <a:round/>
                <a:headEnd type="none" w="med" len="med"/>
                <a:tailEnd type="triangle" w="med" len="med"/>
              </a:ln>
            </p:spPr>
          </p:cxnSp>
          <p:cxnSp>
            <p:nvCxnSpPr>
              <p:cNvPr id="173" name="Shape 173"/>
              <p:cNvCxnSpPr/>
              <p:nvPr/>
            </p:nvCxnSpPr>
            <p:spPr>
              <a:xfrm>
                <a:off x="13716000" y="1552575"/>
                <a:ext cx="19200" cy="438300"/>
              </a:xfrm>
              <a:prstGeom prst="straightConnector1">
                <a:avLst/>
              </a:prstGeom>
              <a:noFill/>
              <a:ln w="28575" cap="flat" cmpd="sng">
                <a:solidFill>
                  <a:srgbClr val="000000"/>
                </a:solidFill>
                <a:prstDash val="solid"/>
                <a:round/>
                <a:headEnd type="none" w="med" len="med"/>
                <a:tailEnd type="triangle" w="med" len="med"/>
              </a:ln>
            </p:spPr>
          </p:cxnSp>
          <p:sp>
            <p:nvSpPr>
              <p:cNvPr id="174" name="Shape 174"/>
              <p:cNvSpPr/>
              <p:nvPr/>
            </p:nvSpPr>
            <p:spPr>
              <a:xfrm>
                <a:off x="13649325" y="2247900"/>
                <a:ext cx="247800" cy="244200"/>
              </a:xfrm>
              <a:prstGeom prst="triangle">
                <a:avLst>
                  <a:gd name="adj" fmla="val 50000"/>
                </a:avLst>
              </a:prstGeom>
              <a:solidFill>
                <a:srgbClr val="FF00FF"/>
              </a:solidFill>
              <a:ln w="952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txBox="1"/>
              <p:nvPr/>
            </p:nvSpPr>
            <p:spPr>
              <a:xfrm>
                <a:off x="13287375" y="2484675"/>
                <a:ext cx="971700" cy="50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Garamond"/>
                    <a:ea typeface="Garamond"/>
                    <a:cs typeface="Garamond"/>
                    <a:sym typeface="Garamond"/>
                  </a:rPr>
                  <a:t>Bark beetle spot</a:t>
                </a:r>
                <a:endParaRPr>
                  <a:latin typeface="Garamond"/>
                  <a:ea typeface="Garamond"/>
                  <a:cs typeface="Garamond"/>
                  <a:sym typeface="Garamond"/>
                </a:endParaRPr>
              </a:p>
            </p:txBody>
          </p:sp>
        </p:gr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931</Words>
  <Application>Microsoft Office PowerPoint</Application>
  <PresentationFormat>Custom</PresentationFormat>
  <Paragraphs>112</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Webdings</vt:lpstr>
      <vt:lpstr>Garamond</vt:lpstr>
      <vt:lpstr>Courier New</vt:lpstr>
      <vt:lpstr>Century Gothic</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Mercedes Bartkovich</dc:creator>
  <cp:lastModifiedBy>Clayton, Amanda L. (LARC-E3)[SSAI DEVELOP]</cp:lastModifiedBy>
  <cp:revision>9</cp:revision>
  <dcterms:modified xsi:type="dcterms:W3CDTF">2018-04-04T15:00:58Z</dcterms:modified>
</cp:coreProperties>
</file>