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5" r:id="rId2"/>
    <p:sldId id="290" r:id="rId3"/>
    <p:sldId id="279" r:id="rId4"/>
    <p:sldId id="286" r:id="rId5"/>
    <p:sldId id="287" r:id="rId6"/>
    <p:sldId id="291" r:id="rId7"/>
    <p:sldId id="288" r:id="rId8"/>
    <p:sldId id="292" r:id="rId9"/>
    <p:sldId id="289"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Watkins" initials="LW" lastIdx="2" clrIdx="0"/>
  <p:cmAuthor id="1" name="clr" initials="clr" lastIdx="7" clrIdx="1"/>
  <p:cmAuthor id="2" name="Orne, Tiffani N. (LARC-E3)[SSAI DEVELOP]" initials="OTN(D" lastIdx="11" clrIdx="2">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4660"/>
  </p:normalViewPr>
  <p:slideViewPr>
    <p:cSldViewPr snapToGrid="0">
      <p:cViewPr varScale="1">
        <p:scale>
          <a:sx n="106" d="100"/>
          <a:sy n="106" d="100"/>
        </p:scale>
        <p:origin x="822" y="11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7-07T17:25:20.835" idx="7">
    <p:pos x="5328" y="890"/>
    <p:text>Very nice start. The main thing to work on is to make sure that every slide has speaker notes that are detailed enough for someone unfamiliar with the project to give the presentation.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07T17:04:38.105" idx="1">
    <p:pos x="5391" y="906"/>
    <p:text>Try to minimize text. Avoid full sentences and use phrases, where possible.</p:text>
  </p:cm>
  <p:cm authorId="2" dt="2015-07-15T13:39:25.958" idx="3">
    <p:pos x="342" y="810"/>
    <p:text>Please use the triangle bullets from the template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07-15T13:38:11.461" idx="1">
    <p:pos x="3345" y="3969"/>
    <p:text>I expanded this image to fill the space</p:text>
    <p:extLst>
      <p:ext uri="{C676402C-5697-4E1C-873F-D02D1690AC5C}">
        <p15:threadingInfo xmlns:p15="http://schemas.microsoft.com/office/powerpoint/2012/main" timeZoneBias="240"/>
      </p:ext>
    </p:extLst>
  </p:cm>
  <p:cm authorId="2" dt="2015-07-15T13:39:03.821" idx="2">
    <p:pos x="5480" y="1021"/>
    <p:text>These may need to be condensed. The minimum font size is 20.</p:text>
    <p:extLst>
      <p:ext uri="{C676402C-5697-4E1C-873F-D02D1690AC5C}">
        <p15:threadingInfo xmlns:p15="http://schemas.microsoft.com/office/powerpoint/2012/main" timeZoneBias="240"/>
      </p:ext>
    </p:extLst>
  </p:cm>
  <p:cm authorId="2" dt="2015-07-15T13:39:44.713" idx="4">
    <p:pos x="3393" y="1271"/>
    <p:text>bullet style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07T17:12:36.806" idx="2">
    <p:pos x="5446" y="698"/>
    <p:text>Please see notes on poster. Choose a different color scheme for the topography.</p:text>
  </p:cm>
  <p:cm authorId="2" dt="2015-07-15T13:40:03.039" idx="5">
    <p:pos x="5443" y="852"/>
    <p:text>For the final, please remove the outside border and import each part seperately (large map, small map, title, legend)</p:text>
    <p:extLst>
      <p:ext uri="{C676402C-5697-4E1C-873F-D02D1690AC5C}">
        <p15:threadingInfo xmlns:p15="http://schemas.microsoft.com/office/powerpoint/2012/main" timeZoneBias="240"/>
      </p:ext>
    </p:extLst>
  </p:cm>
  <p:cm authorId="2" dt="2015-07-15T13:43:19.936" idx="6">
    <p:pos x="5443" y="948"/>
    <p:text>When adding the title, please use the grey from the rest of the presentation</p:text>
    <p:extLst>
      <p:ext uri="{C676402C-5697-4E1C-873F-D02D1690AC5C}">
        <p15:threadingInfo xmlns:p15="http://schemas.microsoft.com/office/powerpoint/2012/main" timeZoneBias="240">
          <p15:parentCm authorId="2" idx="5"/>
        </p15:threadingInfo>
      </p:ext>
    </p:extLst>
  </p:cm>
  <p:cm authorId="2" dt="2015-07-15T13:43:41.253" idx="7">
    <p:pos x="5912" y="567"/>
    <p:text>Please delete if not used on the slide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7-07T17:14:51.107" idx="3">
    <p:pos x="1352" y="392"/>
    <p:text>Please see notes on poster. Make sure that flowcharts are editable and not saved as an image.
The minimum font size should be 20.</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5-07-07T17:18:35.732" idx="4">
    <p:pos x="5391" y="831"/>
    <p:text>To reach the minimum font size of 20, consider removing the bullets and putting the two lists in coumns.</p:text>
  </p:cm>
  <p:cm authorId="2" dt="2015-07-15T13:44:04.768" idx="8">
    <p:pos x="377" y="992"/>
    <p:text>bullet style</p:text>
    <p:extLst>
      <p:ext uri="{C676402C-5697-4E1C-873F-D02D1690AC5C}">
        <p15:threadingInfo xmlns:p15="http://schemas.microsoft.com/office/powerpoint/2012/main" timeZoneBias="240"/>
      </p:ext>
    </p:extLst>
  </p:cm>
  <p:cm authorId="2" dt="2015-07-15T13:44:58.699" idx="9">
    <p:pos x="5583" y="2396"/>
    <p:text>I expanded this image to fill the space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07T17:21:34.587" idx="5">
    <p:pos x="2321" y="3773"/>
    <p:text>Move the caption down so that it is visible when the aniimation is playing.</p:text>
  </p:cm>
  <p:cm authorId="2" dt="2015-07-15T13:46:06.495" idx="10">
    <p:pos x="5511" y="697"/>
    <p:text>This looks a bit out of place... Maybe try moving it up and to the right a bit?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5-07-15T13:47:52.696" idx="11">
    <p:pos x="2156" y="1115"/>
    <p:text>Please import each of these seperately</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7-07T17:24:19.192" idx="6">
    <p:pos x="1976" y="2062"/>
    <p:text>Use the same font size throughout the slide. (minimum 20)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http://www.fs.fed.us/managing-land/fire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5109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http://pubs.usgs.gov/of/2008/1274/images/coverphoto.jpg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Derived from PERSIANN</a:t>
            </a:r>
            <a:r>
              <a:rPr lang="en-US" baseline="0" dirty="0" smtClean="0"/>
              <a:t> data in ArcMap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610233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comments" Target="../comments/commen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Southwest US Disasters</a:t>
            </a:r>
            <a:endParaRPr lang="en-US" dirty="0"/>
          </a:p>
        </p:txBody>
      </p:sp>
      <p:sp>
        <p:nvSpPr>
          <p:cNvPr id="6" name="Text Placeholder 5"/>
          <p:cNvSpPr>
            <a:spLocks noGrp="1"/>
          </p:cNvSpPr>
          <p:nvPr>
            <p:ph type="body" sz="quarter" idx="14"/>
          </p:nvPr>
        </p:nvSpPr>
        <p:spPr>
          <a:xfrm>
            <a:off x="4782393" y="5358384"/>
            <a:ext cx="4062903" cy="369332"/>
          </a:xfrm>
        </p:spPr>
        <p:txBody>
          <a:bodyPr>
            <a:normAutofit/>
          </a:bodyPr>
          <a:lstStyle/>
          <a:p>
            <a:r>
              <a:rPr lang="en-US" dirty="0" smtClean="0"/>
              <a:t>Jason </a:t>
            </a:r>
            <a:r>
              <a:rPr lang="en-US" dirty="0" err="1" smtClean="0"/>
              <a:t>Zylberman</a:t>
            </a:r>
            <a:r>
              <a:rPr lang="en-US" dirty="0" smtClean="0"/>
              <a:t> (Project Lead)</a:t>
            </a:r>
            <a:endParaRPr lang="en-US" dirty="0"/>
          </a:p>
        </p:txBody>
      </p:sp>
      <p:sp>
        <p:nvSpPr>
          <p:cNvPr id="7" name="Text Placeholder 6"/>
          <p:cNvSpPr>
            <a:spLocks noGrp="1"/>
          </p:cNvSpPr>
          <p:nvPr>
            <p:ph type="body" sz="quarter" idx="15"/>
          </p:nvPr>
        </p:nvSpPr>
        <p:spPr/>
        <p:txBody>
          <a:bodyPr/>
          <a:lstStyle/>
          <a:p>
            <a:r>
              <a:rPr lang="en-US" dirty="0" smtClean="0"/>
              <a:t>Jennifer Holder</a:t>
            </a:r>
            <a:endParaRPr lang="en-US" dirty="0"/>
          </a:p>
        </p:txBody>
      </p:sp>
      <p:sp>
        <p:nvSpPr>
          <p:cNvPr id="8" name="Text Placeholder 7"/>
          <p:cNvSpPr>
            <a:spLocks noGrp="1"/>
          </p:cNvSpPr>
          <p:nvPr>
            <p:ph type="body" sz="quarter" idx="16"/>
          </p:nvPr>
        </p:nvSpPr>
        <p:spPr/>
        <p:txBody>
          <a:bodyPr/>
          <a:lstStyle/>
          <a:p>
            <a:r>
              <a:rPr lang="en-US" dirty="0" smtClean="0"/>
              <a:t>Lance Watkins</a:t>
            </a:r>
            <a:endParaRPr lang="en-US" dirty="0"/>
          </a:p>
        </p:txBody>
      </p:sp>
      <p:sp>
        <p:nvSpPr>
          <p:cNvPr id="9" name="Text Placeholder 8"/>
          <p:cNvSpPr>
            <a:spLocks noGrp="1"/>
          </p:cNvSpPr>
          <p:nvPr>
            <p:ph type="body" sz="quarter" idx="17"/>
          </p:nvPr>
        </p:nvSpPr>
        <p:spPr/>
        <p:txBody>
          <a:bodyPr>
            <a:noAutofit/>
          </a:bodyPr>
          <a:lstStyle/>
          <a:p>
            <a:pPr>
              <a:lnSpc>
                <a:spcPct val="120000"/>
              </a:lnSpc>
            </a:pPr>
            <a:r>
              <a:rPr lang="en-US" sz="2000" dirty="0" smtClean="0"/>
              <a:t>Incorporating CDRs and MODIS to Create a Predictive Model of Post-Burnout Vegetation Regrowth in Relation to Flood Risk</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lvl="0"/>
            <a:r>
              <a:rPr lang="en-US" dirty="0" smtClean="0"/>
              <a:t>Dr. DeWayne Cecil, NOAA National </a:t>
            </a:r>
            <a:r>
              <a:rPr lang="en-US" dirty="0"/>
              <a:t>Centers for Environmental Information </a:t>
            </a:r>
          </a:p>
        </p:txBody>
      </p:sp>
      <p:sp>
        <p:nvSpPr>
          <p:cNvPr id="3" name="Text Placeholder 2"/>
          <p:cNvSpPr>
            <a:spLocks noGrp="1"/>
          </p:cNvSpPr>
          <p:nvPr>
            <p:ph type="body" sz="quarter" idx="11"/>
          </p:nvPr>
        </p:nvSpPr>
        <p:spPr>
          <a:xfrm>
            <a:off x="3511296" y="2369944"/>
            <a:ext cx="5111496" cy="1344299"/>
          </a:xfrm>
        </p:spPr>
        <p:txBody>
          <a:bodyPr>
            <a:normAutofit fontScale="77500" lnSpcReduction="20000"/>
          </a:bodyPr>
          <a:lstStyle/>
          <a:p>
            <a:r>
              <a:rPr lang="en-US" dirty="0" smtClean="0"/>
              <a:t>Dr. Gregg </a:t>
            </a:r>
            <a:r>
              <a:rPr lang="en-US" dirty="0" err="1" smtClean="0"/>
              <a:t>Garfin</a:t>
            </a:r>
            <a:r>
              <a:rPr lang="en-US" dirty="0" smtClean="0"/>
              <a:t>, Climate Assessment for the Southwest</a:t>
            </a:r>
          </a:p>
          <a:p>
            <a:r>
              <a:rPr lang="en-US" dirty="0" smtClean="0"/>
              <a:t>Tim Brown, Western Regional Climate Center</a:t>
            </a:r>
          </a:p>
          <a:p>
            <a:r>
              <a:rPr lang="en-US" dirty="0" smtClean="0"/>
              <a:t>Dennis Staley, USGS Landslides Hazards Team</a:t>
            </a:r>
          </a:p>
          <a:p>
            <a:r>
              <a:rPr lang="en-US" dirty="0" smtClean="0"/>
              <a:t>Jason Kean, USGS Landslides Hazards Team</a:t>
            </a:r>
          </a:p>
          <a:p>
            <a:endParaRPr lang="en-US" dirty="0" smtClean="0"/>
          </a:p>
          <a:p>
            <a:endParaRPr lang="en-US" dirty="0"/>
          </a:p>
        </p:txBody>
      </p:sp>
      <p:sp>
        <p:nvSpPr>
          <p:cNvPr id="4" name="Text Placeholder 3"/>
          <p:cNvSpPr>
            <a:spLocks noGrp="1"/>
          </p:cNvSpPr>
          <p:nvPr>
            <p:ph type="body" sz="quarter" idx="12"/>
          </p:nvPr>
        </p:nvSpPr>
        <p:spPr/>
        <p:txBody>
          <a:bodyPr>
            <a:normAutofit fontScale="92500" lnSpcReduction="10000"/>
          </a:bodyPr>
          <a:lstStyle/>
          <a:p>
            <a:r>
              <a:rPr lang="en-US" dirty="0" smtClean="0"/>
              <a:t>Michael </a:t>
            </a:r>
            <a:r>
              <a:rPr lang="en-US" dirty="0" err="1" smtClean="0"/>
              <a:t>Schaffner</a:t>
            </a:r>
            <a:r>
              <a:rPr lang="en-US" dirty="0" smtClean="0"/>
              <a:t>, NWS</a:t>
            </a:r>
          </a:p>
          <a:p>
            <a:r>
              <a:rPr lang="en-US" dirty="0" smtClean="0"/>
              <a:t>Christopher Smith, USGS</a:t>
            </a:r>
            <a:endParaRPr lang="en-US" dirty="0"/>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312881"/>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053363"/>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lvl="0" indent="-342900">
              <a:buFont typeface="Arial" panose="020B0604020202020204" pitchFamily="34" charset="0"/>
              <a:buChar char="•"/>
            </a:pPr>
            <a:r>
              <a:rPr lang="en-US" dirty="0"/>
              <a:t>Wildfires and flooding are two major disasters which cause economic damage and loss of life in the Southwest.</a:t>
            </a:r>
          </a:p>
          <a:p>
            <a:pPr marL="342900" indent="-342900">
              <a:buFont typeface="Arial" panose="020B0604020202020204" pitchFamily="34" charset="0"/>
              <a:buChar char="•"/>
            </a:pPr>
            <a:r>
              <a:rPr lang="en-US" dirty="0"/>
              <a:t>Flood events that occur after periods of wildfires can lead to an increase in soil erosion and larger debris in flood waters</a:t>
            </a:r>
          </a:p>
        </p:txBody>
      </p:sp>
      <p:sp>
        <p:nvSpPr>
          <p:cNvPr id="3" name="Text Placeholder 2"/>
          <p:cNvSpPr>
            <a:spLocks noGrp="1"/>
          </p:cNvSpPr>
          <p:nvPr>
            <p:ph type="body" sz="quarter" idx="14"/>
          </p:nvPr>
        </p:nvSpPr>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6738707" y="6479432"/>
            <a:ext cx="2295144" cy="274320"/>
          </a:xfrm>
        </p:spPr>
        <p:txBody>
          <a:bodyPr>
            <a:normAutofit/>
          </a:bodyPr>
          <a:lstStyle/>
          <a:p>
            <a:r>
              <a:rPr lang="en-US" dirty="0" smtClean="0"/>
              <a:t>Credit: </a:t>
            </a:r>
            <a:r>
              <a:rPr lang="en-US" dirty="0" smtClean="0"/>
              <a:t>US Forest Services</a:t>
            </a:r>
            <a:endParaRPr lang="en-US" dirty="0"/>
          </a:p>
        </p:txBody>
      </p:sp>
      <p:pic>
        <p:nvPicPr>
          <p:cNvPr id="5123" name="Picture 3" descr="Z:\NCEI_NASA_DEVELOP\Sum2015_Southwest_US_Disasters\graphics\chains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88" y="3171624"/>
            <a:ext cx="4391882" cy="32939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Z:\NCEI_NASA_DEVELOP\Sum2015_Southwest_US_Disasters\graphics\smo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969" y="3171624"/>
            <a:ext cx="4391882" cy="32939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4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27609" y="1771674"/>
            <a:ext cx="3593592" cy="4257934"/>
          </a:xfrm>
        </p:spPr>
        <p:txBody>
          <a:bodyPr>
            <a:normAutofit fontScale="85000" lnSpcReduction="10000"/>
          </a:bodyPr>
          <a:lstStyle/>
          <a:p>
            <a:pPr marL="342900" indent="-342900">
              <a:buFont typeface="Arial" panose="020B0604020202020204" pitchFamily="34" charset="0"/>
              <a:buChar char="•"/>
            </a:pPr>
            <a:r>
              <a:rPr lang="en-US" dirty="0"/>
              <a:t>Establish a </a:t>
            </a:r>
            <a:r>
              <a:rPr lang="en-US" dirty="0" err="1" smtClean="0"/>
              <a:t>spatio</a:t>
            </a:r>
            <a:r>
              <a:rPr lang="en-US" dirty="0" smtClean="0"/>
              <a:t>-temporal relationship </a:t>
            </a:r>
            <a:r>
              <a:rPr lang="en-US" dirty="0"/>
              <a:t>between vegetation regrowth as a function of NDVI and post-fire runoff hazard, over a 10-year period, for greater </a:t>
            </a:r>
            <a:r>
              <a:rPr lang="en-US" dirty="0" err="1"/>
              <a:t>Tuscon</a:t>
            </a:r>
            <a:r>
              <a:rPr lang="en-US" dirty="0"/>
              <a:t>, Arizona area within the Lower Colorado River Basin</a:t>
            </a:r>
          </a:p>
          <a:p>
            <a:pPr marL="342900" indent="-342900">
              <a:buFont typeface="Arial" panose="020B0604020202020204" pitchFamily="34" charset="0"/>
              <a:buChar char="•"/>
            </a:pPr>
            <a:r>
              <a:rPr lang="en-US" dirty="0"/>
              <a:t>Generate a raster surface indicating vegetation regrowth rate after historical wildfires on a per-pixel basis</a:t>
            </a:r>
          </a:p>
          <a:p>
            <a:pPr marL="342900" indent="-342900">
              <a:buFont typeface="Arial" panose="020B0604020202020204" pitchFamily="34" charset="0"/>
              <a:buChar char="•"/>
            </a:pPr>
            <a:r>
              <a:rPr lang="en-US" dirty="0"/>
              <a:t>Identify precipitation rates associated with increased post-wildfire flooding risk based on historical runoff events</a:t>
            </a:r>
          </a:p>
          <a:p>
            <a:pPr marL="342900" indent="-342900">
              <a:buFont typeface="Arial" panose="020B0604020202020204" pitchFamily="34" charset="0"/>
              <a:buChar char="•"/>
            </a:pPr>
            <a:endParaRPr lang="en-US" dirty="0"/>
          </a:p>
        </p:txBody>
      </p:sp>
      <p:sp>
        <p:nvSpPr>
          <p:cNvPr id="3" name="Text Placeholder 2"/>
          <p:cNvSpPr>
            <a:spLocks noGrp="1"/>
          </p:cNvSpPr>
          <p:nvPr>
            <p:ph type="body" sz="quarter" idx="10"/>
          </p:nvPr>
        </p:nvSpPr>
        <p:spPr>
          <a:xfrm>
            <a:off x="5025966" y="1010786"/>
            <a:ext cx="3566160" cy="755997"/>
          </a:xfrm>
        </p:spPr>
        <p:txBody>
          <a:bodyPr/>
          <a:lstStyle/>
          <a:p>
            <a:pPr algn="ctr"/>
            <a:r>
              <a:rPr lang="en-US" dirty="0" smtClean="0"/>
              <a:t>Objectives</a:t>
            </a:r>
            <a:endParaRPr lang="en-US" dirty="0"/>
          </a:p>
        </p:txBody>
      </p:sp>
      <p:sp>
        <p:nvSpPr>
          <p:cNvPr id="5" name="Text Placeholder 4"/>
          <p:cNvSpPr>
            <a:spLocks noGrp="1"/>
          </p:cNvSpPr>
          <p:nvPr>
            <p:ph type="body" sz="quarter" idx="13"/>
          </p:nvPr>
        </p:nvSpPr>
        <p:spPr>
          <a:xfrm>
            <a:off x="5229166" y="6533435"/>
            <a:ext cx="1328652" cy="274320"/>
          </a:xfrm>
          <a:noFill/>
        </p:spPr>
        <p:txBody>
          <a:bodyPr>
            <a:normAutofit/>
          </a:bodyPr>
          <a:lstStyle/>
          <a:p>
            <a:pPr algn="l"/>
            <a:r>
              <a:rPr lang="en-US" dirty="0" smtClean="0">
                <a:solidFill>
                  <a:schemeClr val="tx1">
                    <a:lumMod val="75000"/>
                  </a:schemeClr>
                </a:solidFill>
              </a:rPr>
              <a:t>Credit</a:t>
            </a:r>
            <a:r>
              <a:rPr lang="en-US" dirty="0" smtClean="0">
                <a:solidFill>
                  <a:schemeClr val="tx1">
                    <a:lumMod val="75000"/>
                  </a:schemeClr>
                </a:solidFill>
              </a:rPr>
              <a:t>: USGS</a:t>
            </a:r>
            <a:endParaRPr lang="en-US" dirty="0">
              <a:solidFill>
                <a:schemeClr val="tx1">
                  <a:lumMod val="75000"/>
                </a:schemeClr>
              </a:solidFill>
            </a:endParaRPr>
          </a:p>
        </p:txBody>
      </p:sp>
      <p:pic>
        <p:nvPicPr>
          <p:cNvPr id="1026" name="Picture 2" descr="http://pubs.usgs.gov/of/2008/1274/images/cover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229167" cy="6858000"/>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579120"/>
            <a:ext cx="7982712" cy="704088"/>
          </a:xfrm>
        </p:spPr>
        <p:txBody>
          <a:bodyPr/>
          <a:lstStyle/>
          <a:p>
            <a:r>
              <a:rPr lang="en-US" dirty="0" smtClean="0"/>
              <a:t>Study Area</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26" t="9413" r="909" b="7059"/>
          <a:stretch/>
        </p:blipFill>
        <p:spPr>
          <a:xfrm>
            <a:off x="9439854" y="1195077"/>
            <a:ext cx="7981950" cy="53464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65" y="1108775"/>
            <a:ext cx="8108728" cy="54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903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579120"/>
            <a:ext cx="7982712" cy="704088"/>
          </a:xfrm>
        </p:spPr>
        <p:txBody>
          <a:bodyPr/>
          <a:lstStyle/>
          <a:p>
            <a:r>
              <a:rPr lang="en-US" dirty="0" smtClean="0"/>
              <a:t>Methodology</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250598"/>
            <a:ext cx="86296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1"/>
          <p:cNvSpPr>
            <a:spLocks noGrp="1"/>
          </p:cNvSpPr>
          <p:nvPr>
            <p:ph type="body" sz="quarter" idx="11"/>
          </p:nvPr>
        </p:nvSpPr>
        <p:spPr>
          <a:xfrm>
            <a:off x="574263" y="5776956"/>
            <a:ext cx="7995473" cy="734787"/>
          </a:xfrm>
        </p:spPr>
        <p:txBody>
          <a:bodyPr>
            <a:normAutofit/>
          </a:bodyPr>
          <a:lstStyle/>
          <a:p>
            <a:pPr algn="ctr">
              <a:spcBef>
                <a:spcPts val="0"/>
              </a:spcBef>
            </a:pPr>
            <a:r>
              <a:rPr lang="en-US" sz="1800" dirty="0" smtClean="0"/>
              <a:t>This slide will be edited as processing continues.</a:t>
            </a:r>
          </a:p>
        </p:txBody>
      </p:sp>
    </p:spTree>
    <p:extLst>
      <p:ext uri="{BB962C8B-B14F-4D97-AF65-F5344CB8AC3E}">
        <p14:creationId xmlns:p14="http://schemas.microsoft.com/office/powerpoint/2010/main" val="1559763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76072" y="1319002"/>
            <a:ext cx="7982712" cy="2694648"/>
          </a:xfrm>
        </p:spPr>
        <p:txBody>
          <a:bodyPr>
            <a:normAutofit fontScale="55000" lnSpcReduction="20000"/>
          </a:bodyPr>
          <a:lstStyle/>
          <a:p>
            <a:pPr marL="342900" indent="-342900">
              <a:buFont typeface="Arial" panose="020B0604020202020204" pitchFamily="34" charset="0"/>
              <a:buChar char="•"/>
            </a:pPr>
            <a:r>
              <a:rPr lang="en-US" sz="3200" dirty="0" smtClean="0"/>
              <a:t>Precipitation Estimation From Remote Sensing Information Using Artificial Neural Network (PERSIANN) – Climate Data Records (CDR)</a:t>
            </a:r>
          </a:p>
          <a:p>
            <a:pPr marL="342900" indent="-342900">
              <a:buFont typeface="Arial" panose="020B0604020202020204" pitchFamily="34" charset="0"/>
              <a:buChar char="•"/>
            </a:pPr>
            <a:r>
              <a:rPr lang="en-US" sz="3200" dirty="0" smtClean="0"/>
              <a:t>PERSIANN CDR Specifications:</a:t>
            </a:r>
          </a:p>
          <a:p>
            <a:pPr marL="1028700" lvl="1" indent="-342900"/>
            <a:r>
              <a:rPr lang="en-US" sz="2600" dirty="0" smtClean="0"/>
              <a:t>0.25 – </a:t>
            </a:r>
            <a:r>
              <a:rPr lang="en-US" sz="2600" dirty="0" err="1" smtClean="0"/>
              <a:t>deg</a:t>
            </a:r>
            <a:r>
              <a:rPr lang="en-US" sz="2600" dirty="0" smtClean="0"/>
              <a:t> * 0.25 </a:t>
            </a:r>
            <a:r>
              <a:rPr lang="en-US" sz="2600" dirty="0" err="1" smtClean="0"/>
              <a:t>deg</a:t>
            </a:r>
            <a:endParaRPr lang="en-US" sz="2600" dirty="0" smtClean="0"/>
          </a:p>
          <a:p>
            <a:pPr marL="1028700" lvl="1" indent="-342900"/>
            <a:r>
              <a:rPr lang="en-US" sz="2600" dirty="0" smtClean="0"/>
              <a:t>Daily Product</a:t>
            </a:r>
          </a:p>
          <a:p>
            <a:pPr marL="1028700" lvl="1" indent="-342900"/>
            <a:r>
              <a:rPr lang="en-US" sz="2600" dirty="0" smtClean="0"/>
              <a:t>1983 – present</a:t>
            </a:r>
          </a:p>
          <a:p>
            <a:pPr marL="1028700" lvl="1" indent="-342900"/>
            <a:r>
              <a:rPr lang="en-US" sz="2600" dirty="0" smtClean="0"/>
              <a:t>Updated Quarterly</a:t>
            </a:r>
          </a:p>
          <a:p>
            <a:pPr marL="342900" indent="-342900">
              <a:buFont typeface="Arial" panose="020B0604020202020204" pitchFamily="34" charset="0"/>
              <a:buChar char="•"/>
            </a:pPr>
            <a:r>
              <a:rPr lang="en-US" sz="3200" dirty="0" smtClean="0"/>
              <a:t>Inputs to the PERSIANN CDR:</a:t>
            </a:r>
          </a:p>
          <a:p>
            <a:pPr marL="1028700" lvl="1" indent="-342900"/>
            <a:r>
              <a:rPr lang="en-US" sz="2100" dirty="0" err="1" smtClean="0"/>
              <a:t>GridSat</a:t>
            </a:r>
            <a:r>
              <a:rPr lang="en-US" sz="2100" dirty="0" smtClean="0"/>
              <a:t> – B1 CDR (IRWIN)</a:t>
            </a:r>
          </a:p>
          <a:p>
            <a:pPr marL="1028700" lvl="1" indent="-342900"/>
            <a:r>
              <a:rPr lang="en-US" sz="2100" dirty="0" smtClean="0"/>
              <a:t>GPCP 2.5 </a:t>
            </a:r>
            <a:r>
              <a:rPr lang="en-US" sz="2100" dirty="0" err="1" smtClean="0"/>
              <a:t>deg</a:t>
            </a:r>
            <a:r>
              <a:rPr lang="en-US" sz="2100" dirty="0" smtClean="0"/>
              <a:t> Monthly Data</a:t>
            </a:r>
          </a:p>
        </p:txBody>
      </p:sp>
      <p:sp>
        <p:nvSpPr>
          <p:cNvPr id="3" name="Text Placeholder 2"/>
          <p:cNvSpPr>
            <a:spLocks noGrp="1"/>
          </p:cNvSpPr>
          <p:nvPr>
            <p:ph type="body" sz="quarter" idx="14"/>
          </p:nvPr>
        </p:nvSpPr>
        <p:spPr/>
        <p:txBody>
          <a:bodyPr/>
          <a:lstStyle/>
          <a:p>
            <a:r>
              <a:rPr lang="en-US" dirty="0" smtClean="0"/>
              <a:t>NOAA Climate Data Records</a:t>
            </a:r>
            <a:endParaRPr lang="en-US" dirty="0"/>
          </a:p>
        </p:txBody>
      </p:sp>
      <p:pic>
        <p:nvPicPr>
          <p:cNvPr id="6146" name="Picture 2" descr="Z:\NCEI_NASA_DEVELOP\Sum2015_Southwest_US_Disasters\graphics\persiann.jpg"/>
          <p:cNvPicPr>
            <a:picLocks noChangeAspect="1" noChangeArrowheads="1"/>
          </p:cNvPicPr>
          <p:nvPr/>
        </p:nvPicPr>
        <p:blipFill rotWithShape="1">
          <a:blip r:embed="rId3">
            <a:extLst>
              <a:ext uri="{28A0092B-C50C-407E-A947-70E740481C1C}">
                <a14:useLocalDpi xmlns:a14="http://schemas.microsoft.com/office/drawing/2010/main" val="0"/>
              </a:ext>
            </a:extLst>
          </a:blip>
          <a:srcRect l="4513" t="24429" r="4602" b="24504"/>
          <a:stretch/>
        </p:blipFill>
        <p:spPr bwMode="auto">
          <a:xfrm>
            <a:off x="3092" y="4093182"/>
            <a:ext cx="9140908" cy="2774629"/>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2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Results</a:t>
            </a:r>
            <a:endParaRPr lang="en-US" dirty="0"/>
          </a:p>
        </p:txBody>
      </p:sp>
      <p:pic>
        <p:nvPicPr>
          <p:cNvPr id="5" name="RodeoNDVI_greenbrown (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22133" y="1281582"/>
            <a:ext cx="7151511" cy="4407119"/>
          </a:xfrm>
          <a:prstGeom prst="rect">
            <a:avLst/>
          </a:prstGeom>
        </p:spPr>
      </p:pic>
      <p:sp>
        <p:nvSpPr>
          <p:cNvPr id="2" name="Text Placeholder 1"/>
          <p:cNvSpPr>
            <a:spLocks noGrp="1"/>
          </p:cNvSpPr>
          <p:nvPr>
            <p:ph type="body" sz="quarter" idx="11"/>
          </p:nvPr>
        </p:nvSpPr>
        <p:spPr>
          <a:xfrm>
            <a:off x="567412" y="5947872"/>
            <a:ext cx="7995473" cy="734787"/>
          </a:xfrm>
        </p:spPr>
        <p:txBody>
          <a:bodyPr>
            <a:normAutofit/>
          </a:bodyPr>
          <a:lstStyle/>
          <a:p>
            <a:pPr algn="ctr">
              <a:spcBef>
                <a:spcPts val="0"/>
              </a:spcBef>
            </a:pPr>
            <a:r>
              <a:rPr lang="en-US" sz="1800" dirty="0" smtClean="0"/>
              <a:t>Animation of NDVI Regrowth for Rodeo-</a:t>
            </a:r>
            <a:r>
              <a:rPr lang="en-US" sz="1800" dirty="0" err="1" smtClean="0"/>
              <a:t>Chediski</a:t>
            </a:r>
            <a:r>
              <a:rPr lang="en-US" sz="1800" dirty="0" smtClean="0"/>
              <a:t> Fire, 2001-2014 </a:t>
            </a:r>
          </a:p>
          <a:p>
            <a:pPr algn="ctr">
              <a:spcBef>
                <a:spcPts val="0"/>
              </a:spcBef>
            </a:pPr>
            <a:r>
              <a:rPr lang="en-US" sz="1800" dirty="0" smtClean="0"/>
              <a:t>created in GRASS GIS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2567" y="1105807"/>
            <a:ext cx="3065802" cy="2159302"/>
          </a:xfrm>
          <a:prstGeom prst="rect">
            <a:avLst/>
          </a:prstGeom>
          <a:ln w="28575">
            <a:solidFill>
              <a:schemeClr val="tx1"/>
            </a:solidFill>
          </a:ln>
        </p:spPr>
      </p:pic>
    </p:spTree>
    <p:extLst>
      <p:ext uri="{BB962C8B-B14F-4D97-AF65-F5344CB8AC3E}">
        <p14:creationId xmlns:p14="http://schemas.microsoft.com/office/powerpoint/2010/main" val="173486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18902" y="586322"/>
            <a:ext cx="7982712" cy="704088"/>
          </a:xfrm>
        </p:spPr>
        <p:txBody>
          <a:bodyPr/>
          <a:lstStyle/>
          <a:p>
            <a:r>
              <a:rPr lang="en-US" dirty="0" smtClean="0"/>
              <a:t>Results</a:t>
            </a:r>
            <a:endParaRPr lang="en-US" dirty="0"/>
          </a:p>
        </p:txBody>
      </p:sp>
      <p:sp>
        <p:nvSpPr>
          <p:cNvPr id="2" name="Text Placeholder 1"/>
          <p:cNvSpPr>
            <a:spLocks noGrp="1"/>
          </p:cNvSpPr>
          <p:nvPr>
            <p:ph type="body" sz="quarter" idx="11"/>
          </p:nvPr>
        </p:nvSpPr>
        <p:spPr>
          <a:xfrm>
            <a:off x="1034026" y="6018917"/>
            <a:ext cx="7063982" cy="734787"/>
          </a:xfrm>
        </p:spPr>
        <p:txBody>
          <a:bodyPr>
            <a:normAutofit/>
          </a:bodyPr>
          <a:lstStyle/>
          <a:p>
            <a:pPr algn="ctr">
              <a:spcBef>
                <a:spcPts val="0"/>
              </a:spcBef>
            </a:pPr>
            <a:r>
              <a:rPr lang="en-US" sz="1800" dirty="0" smtClean="0"/>
              <a:t>NDVI and PERSIANN precipitation data from July 12 (2002, 2003, and 2004)</a:t>
            </a:r>
          </a:p>
        </p:txBody>
      </p:sp>
      <p:pic>
        <p:nvPicPr>
          <p:cNvPr id="2050" name="Picture 2" descr="C:\Users\jennifer.holder\Documents\graphics\persiann_2002_2003_2004.jpg"/>
          <p:cNvPicPr>
            <a:picLocks noChangeAspect="1" noChangeArrowheads="1"/>
          </p:cNvPicPr>
          <p:nvPr/>
        </p:nvPicPr>
        <p:blipFill rotWithShape="1">
          <a:blip r:embed="rId2">
            <a:extLst>
              <a:ext uri="{28A0092B-C50C-407E-A947-70E740481C1C}">
                <a14:useLocalDpi xmlns:a14="http://schemas.microsoft.com/office/drawing/2010/main" val="0"/>
              </a:ext>
            </a:extLst>
          </a:blip>
          <a:srcRect l="2811" t="4264" r="10275" b="7255"/>
          <a:stretch/>
        </p:blipFill>
        <p:spPr bwMode="auto">
          <a:xfrm>
            <a:off x="4899303" y="1211330"/>
            <a:ext cx="3577270" cy="47129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nnifer.holder\Documents\graphics\ndvi_2002_2003_2004.jpg"/>
          <p:cNvPicPr>
            <a:picLocks noChangeAspect="1" noChangeArrowheads="1"/>
          </p:cNvPicPr>
          <p:nvPr/>
        </p:nvPicPr>
        <p:blipFill rotWithShape="1">
          <a:blip r:embed="rId3">
            <a:extLst>
              <a:ext uri="{28A0092B-C50C-407E-A947-70E740481C1C}">
                <a14:useLocalDpi xmlns:a14="http://schemas.microsoft.com/office/drawing/2010/main" val="0"/>
              </a:ext>
            </a:extLst>
          </a:blip>
          <a:srcRect l="5045" t="4635" r="10983" b="8074"/>
          <a:stretch/>
        </p:blipFill>
        <p:spPr bwMode="auto">
          <a:xfrm>
            <a:off x="776813" y="1227750"/>
            <a:ext cx="3478992" cy="4680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53444" t="72634" r="14659" b="8448"/>
          <a:stretch/>
        </p:blipFill>
        <p:spPr>
          <a:xfrm>
            <a:off x="518902" y="4982502"/>
            <a:ext cx="1266139" cy="95815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658" t="73283" r="56859" b="7539"/>
          <a:stretch/>
        </p:blipFill>
        <p:spPr>
          <a:xfrm>
            <a:off x="4583108" y="4954498"/>
            <a:ext cx="1338434" cy="936904"/>
          </a:xfrm>
          <a:prstGeom prst="rect">
            <a:avLst/>
          </a:prstGeom>
        </p:spPr>
      </p:pic>
    </p:spTree>
    <p:extLst>
      <p:ext uri="{BB962C8B-B14F-4D97-AF65-F5344CB8AC3E}">
        <p14:creationId xmlns:p14="http://schemas.microsoft.com/office/powerpoint/2010/main" val="3051961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Conclusions will be placed here</a:t>
            </a:r>
            <a:endParaRPr lang="en-US" dirty="0"/>
          </a:p>
        </p:txBody>
      </p:sp>
      <p:sp>
        <p:nvSpPr>
          <p:cNvPr id="3" name="Text Placeholder 2"/>
          <p:cNvSpPr>
            <a:spLocks noGrp="1"/>
          </p:cNvSpPr>
          <p:nvPr>
            <p:ph type="body" sz="quarter" idx="14"/>
          </p:nvPr>
        </p:nvSpPr>
        <p:spPr/>
        <p:txBody>
          <a:bodyPr/>
          <a:lstStyle/>
          <a:p>
            <a:r>
              <a:rPr lang="en-US" dirty="0" smtClean="0"/>
              <a:t>Conclusions</a:t>
            </a:r>
            <a:endParaRPr lang="en-US" dirty="0"/>
          </a:p>
        </p:txBody>
      </p:sp>
    </p:spTree>
    <p:extLst>
      <p:ext uri="{BB962C8B-B14F-4D97-AF65-F5344CB8AC3E}">
        <p14:creationId xmlns:p14="http://schemas.microsoft.com/office/powerpoint/2010/main" val="3917790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2249</TotalTime>
  <Words>333</Words>
  <Application>Microsoft Office PowerPoint</Application>
  <PresentationFormat>On-screen Show (4:3)</PresentationFormat>
  <Paragraphs>52</Paragraphs>
  <Slides>10</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125</cp:revision>
  <dcterms:created xsi:type="dcterms:W3CDTF">2015-05-18T13:26:09Z</dcterms:created>
  <dcterms:modified xsi:type="dcterms:W3CDTF">2015-07-15T17:48:58Z</dcterms:modified>
</cp:coreProperties>
</file>