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1520">
          <p15:clr>
            <a:srgbClr val="A4A3A4"/>
          </p15:clr>
        </p15:guide>
        <p15:guide id="2" pos="86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VELOPE1" initials="D"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EBF5"/>
    <a:srgbClr val="3462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20" d="100"/>
          <a:sy n="20" d="100"/>
        </p:scale>
        <p:origin x="-1452" y="-72"/>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10-15T12:54:01.314" idx="5">
    <p:pos x="13130" y="8788"/>
    <p:text>Use some kind of a border. Also, give a title for the Africa image. And make sure that the entire image fits in the Study Area section. As of now, it protrudes a bit to the left.
- Raj</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xmlns=""/>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omments" Target="../comments/comment1.xm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7189" y="11780243"/>
            <a:ext cx="3587263" cy="3644659"/>
          </a:xfrm>
          <a:prstGeom prst="rect">
            <a:avLst/>
          </a:prstGeom>
        </p:spPr>
      </p:pic>
      <p:sp>
        <p:nvSpPr>
          <p:cNvPr id="2" name="Text Placeholder 1"/>
          <p:cNvSpPr>
            <a:spLocks noGrp="1"/>
          </p:cNvSpPr>
          <p:nvPr>
            <p:ph type="body" sz="quarter" idx="13"/>
          </p:nvPr>
        </p:nvSpPr>
        <p:spPr/>
        <p:txBody>
          <a:bodyPr/>
          <a:lstStyle/>
          <a:p>
            <a:r>
              <a:rPr lang="en-US" dirty="0" smtClean="0"/>
              <a:t>Wise County &amp; City of Norton Clerk of Court’s Office</a:t>
            </a:r>
            <a:endParaRPr lang="en-US" dirty="0"/>
          </a:p>
        </p:txBody>
      </p:sp>
      <p:sp>
        <p:nvSpPr>
          <p:cNvPr id="4" name="Text Placeholder 3"/>
          <p:cNvSpPr>
            <a:spLocks noGrp="1"/>
          </p:cNvSpPr>
          <p:nvPr>
            <p:ph type="body" sz="quarter" idx="11"/>
          </p:nvPr>
        </p:nvSpPr>
        <p:spPr/>
        <p:txBody>
          <a:bodyPr/>
          <a:lstStyle/>
          <a:p>
            <a:r>
              <a:rPr lang="en-US" dirty="0"/>
              <a:t>Utilizing NASA Earth </a:t>
            </a:r>
            <a:r>
              <a:rPr lang="en-US" dirty="0" smtClean="0"/>
              <a:t>observations </a:t>
            </a:r>
            <a:r>
              <a:rPr lang="en-US" dirty="0"/>
              <a:t>to </a:t>
            </a:r>
            <a:r>
              <a:rPr lang="en-US" dirty="0" smtClean="0"/>
              <a:t>identify </a:t>
            </a:r>
            <a:r>
              <a:rPr lang="en-US" dirty="0"/>
              <a:t>i</a:t>
            </a:r>
            <a:r>
              <a:rPr lang="en-US" dirty="0" smtClean="0"/>
              <a:t>ndicators </a:t>
            </a:r>
            <a:r>
              <a:rPr lang="en-US" dirty="0"/>
              <a:t>to </a:t>
            </a:r>
            <a:r>
              <a:rPr lang="en-US" dirty="0" smtClean="0"/>
              <a:t>help </a:t>
            </a:r>
            <a:r>
              <a:rPr lang="en-US" dirty="0"/>
              <a:t>p</a:t>
            </a:r>
            <a:r>
              <a:rPr lang="en-US" dirty="0" smtClean="0"/>
              <a:t>redict </a:t>
            </a:r>
            <a:r>
              <a:rPr lang="en-US" dirty="0"/>
              <a:t>d</a:t>
            </a:r>
            <a:r>
              <a:rPr lang="en-US" dirty="0" smtClean="0"/>
              <a:t>eadly </a:t>
            </a:r>
            <a:r>
              <a:rPr lang="en-US" dirty="0"/>
              <a:t>s</a:t>
            </a:r>
            <a:r>
              <a:rPr lang="en-US" dirty="0" smtClean="0"/>
              <a:t>torms </a:t>
            </a:r>
            <a:r>
              <a:rPr lang="en-US" dirty="0"/>
              <a:t>over </a:t>
            </a:r>
            <a:r>
              <a:rPr lang="en-US" dirty="0" smtClean="0"/>
              <a:t> the African </a:t>
            </a:r>
            <a:r>
              <a:rPr lang="en-US" dirty="0"/>
              <a:t>Great Lakes</a:t>
            </a:r>
          </a:p>
        </p:txBody>
      </p:sp>
      <p:sp>
        <p:nvSpPr>
          <p:cNvPr id="5" name="Text Placeholder 4"/>
          <p:cNvSpPr>
            <a:spLocks noGrp="1"/>
          </p:cNvSpPr>
          <p:nvPr>
            <p:ph type="body" sz="quarter" idx="10"/>
          </p:nvPr>
        </p:nvSpPr>
        <p:spPr/>
        <p:txBody>
          <a:bodyPr/>
          <a:lstStyle/>
          <a:p>
            <a:r>
              <a:rPr lang="en-US" dirty="0" smtClean="0"/>
              <a:t>African Great Lakes Weather</a:t>
            </a:r>
            <a:endParaRPr lang="en-US" dirty="0"/>
          </a:p>
        </p:txBody>
      </p:sp>
      <p:sp>
        <p:nvSpPr>
          <p:cNvPr id="9" name="Text Placeholder 16"/>
          <p:cNvSpPr txBox="1">
            <a:spLocks/>
          </p:cNvSpPr>
          <p:nvPr/>
        </p:nvSpPr>
        <p:spPr>
          <a:xfrm>
            <a:off x="914400" y="29377098"/>
            <a:ext cx="7364627"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11352766" y="30706944"/>
            <a:ext cx="4726465" cy="208256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r>
              <a:rPr lang="en-US" sz="4000" dirty="0" smtClean="0"/>
              <a:t>Kenya Meteorological Department</a:t>
            </a:r>
          </a:p>
        </p:txBody>
      </p:sp>
      <p:sp>
        <p:nvSpPr>
          <p:cNvPr id="11" name="Text Placeholder 16"/>
          <p:cNvSpPr txBox="1">
            <a:spLocks/>
          </p:cNvSpPr>
          <p:nvPr/>
        </p:nvSpPr>
        <p:spPr>
          <a:xfrm>
            <a:off x="18288000" y="28867864"/>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8" name="Text Placeholder 16"/>
          <p:cNvSpPr txBox="1">
            <a:spLocks/>
          </p:cNvSpPr>
          <p:nvPr/>
        </p:nvSpPr>
        <p:spPr>
          <a:xfrm>
            <a:off x="914399" y="23416227"/>
            <a:ext cx="14606955" cy="504740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2308553"/>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781888" y="10242315"/>
            <a:ext cx="13993629" cy="598873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14" name="Text Placeholder 16"/>
          <p:cNvSpPr txBox="1">
            <a:spLocks/>
          </p:cNvSpPr>
          <p:nvPr/>
        </p:nvSpPr>
        <p:spPr>
          <a:xfrm>
            <a:off x="918125" y="18974142"/>
            <a:ext cx="8229600" cy="213356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endParaRPr lang="en-US" dirty="0" smtClean="0"/>
          </a:p>
        </p:txBody>
      </p:sp>
      <p:sp>
        <p:nvSpPr>
          <p:cNvPr id="6" name="Text Placeholder 16"/>
          <p:cNvSpPr txBox="1">
            <a:spLocks/>
          </p:cNvSpPr>
          <p:nvPr/>
        </p:nvSpPr>
        <p:spPr>
          <a:xfrm>
            <a:off x="914400" y="6019523"/>
            <a:ext cx="16916400" cy="288036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7586467" y="5895429"/>
            <a:ext cx="9460522" cy="4705765"/>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Figure </a:t>
            </a:r>
            <a:r>
              <a:rPr lang="en-US" dirty="0" smtClean="0"/>
              <a:t>out</a:t>
            </a:r>
            <a:r>
              <a:rPr lang="en-US" dirty="0" smtClean="0"/>
              <a:t> </a:t>
            </a:r>
            <a:r>
              <a:rPr lang="en-US" dirty="0" smtClean="0"/>
              <a:t>temporal domain of further study by reducing the Hazardous Storm Events Database to summary sets of data. Extract sample dates at the 50</a:t>
            </a:r>
            <a:r>
              <a:rPr lang="en-US" baseline="30000" dirty="0" smtClean="0"/>
              <a:t>th</a:t>
            </a:r>
            <a:r>
              <a:rPr lang="en-US" dirty="0" smtClean="0"/>
              <a:t> and 99</a:t>
            </a:r>
            <a:r>
              <a:rPr lang="en-US" baseline="30000" dirty="0" smtClean="0"/>
              <a:t>th</a:t>
            </a:r>
            <a:r>
              <a:rPr lang="en-US" dirty="0" smtClean="0"/>
              <a:t> percentiles. </a:t>
            </a:r>
          </a:p>
          <a:p>
            <a:pPr marL="347663" indent="-347663"/>
            <a:r>
              <a:rPr lang="en-US" dirty="0" smtClean="0"/>
              <a:t>Determine what </a:t>
            </a:r>
            <a:r>
              <a:rPr lang="en-US" dirty="0" smtClean="0"/>
              <a:t>Earth </a:t>
            </a:r>
            <a:r>
              <a:rPr lang="en-US" dirty="0" smtClean="0"/>
              <a:t>observations and other data products will be useful for analysis. .</a:t>
            </a:r>
          </a:p>
          <a:p>
            <a:pPr marL="347663" indent="-347663"/>
            <a:r>
              <a:rPr lang="en-US" dirty="0"/>
              <a:t>S</a:t>
            </a:r>
            <a:r>
              <a:rPr lang="en-US" dirty="0" smtClean="0"/>
              <a:t>tatistics </a:t>
            </a:r>
            <a:r>
              <a:rPr lang="en-US" dirty="0" smtClean="0"/>
              <a:t>will be run through the data compiled at these respective dates. This will serve to highlight contributing environmental aspects present during days at the 99</a:t>
            </a:r>
            <a:r>
              <a:rPr lang="en-US" baseline="30000" dirty="0" smtClean="0"/>
              <a:t>th</a:t>
            </a:r>
            <a:r>
              <a:rPr lang="en-US" dirty="0" smtClean="0"/>
              <a:t> percentile </a:t>
            </a:r>
          </a:p>
        </p:txBody>
      </p:sp>
      <p:sp>
        <p:nvSpPr>
          <p:cNvPr id="16" name="TextBox 15"/>
          <p:cNvSpPr txBox="1"/>
          <p:nvPr/>
        </p:nvSpPr>
        <p:spPr>
          <a:xfrm>
            <a:off x="914397" y="5125988"/>
            <a:ext cx="16916399"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Abstract</a:t>
            </a:r>
          </a:p>
        </p:txBody>
      </p:sp>
      <p:sp>
        <p:nvSpPr>
          <p:cNvPr id="23" name="TextBox 22"/>
          <p:cNvSpPr txBox="1"/>
          <p:nvPr/>
        </p:nvSpPr>
        <p:spPr>
          <a:xfrm>
            <a:off x="17930140" y="5125988"/>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9484935"/>
            <a:ext cx="169164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Methodology</a:t>
            </a:r>
          </a:p>
        </p:txBody>
      </p:sp>
      <p:sp>
        <p:nvSpPr>
          <p:cNvPr id="26" name="TextBox 25"/>
          <p:cNvSpPr txBox="1"/>
          <p:nvPr/>
        </p:nvSpPr>
        <p:spPr>
          <a:xfrm>
            <a:off x="1002694" y="17377129"/>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1002694" y="22337703"/>
            <a:ext cx="16916398"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Results</a:t>
            </a:r>
          </a:p>
        </p:txBody>
      </p:sp>
      <p:sp>
        <p:nvSpPr>
          <p:cNvPr id="28" name="TextBox 27"/>
          <p:cNvSpPr txBox="1"/>
          <p:nvPr/>
        </p:nvSpPr>
        <p:spPr>
          <a:xfrm>
            <a:off x="18287999" y="21539112"/>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Conclusions</a:t>
            </a:r>
          </a:p>
        </p:txBody>
      </p:sp>
      <p:sp>
        <p:nvSpPr>
          <p:cNvPr id="29" name="TextBox 28"/>
          <p:cNvSpPr txBox="1"/>
          <p:nvPr/>
        </p:nvSpPr>
        <p:spPr>
          <a:xfrm>
            <a:off x="18392736" y="28638434"/>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Acknowledgements</a:t>
            </a:r>
          </a:p>
        </p:txBody>
      </p:sp>
      <p:sp>
        <p:nvSpPr>
          <p:cNvPr id="30" name="TextBox 29"/>
          <p:cNvSpPr txBox="1"/>
          <p:nvPr/>
        </p:nvSpPr>
        <p:spPr>
          <a:xfrm>
            <a:off x="11625588" y="28638434"/>
            <a:ext cx="4180823"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8638434"/>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Will Wilson (Project Lead), Anabelle White, Grant Bloomer, Juan Antonio Chacon </a:t>
            </a:r>
            <a:r>
              <a:rPr lang="en-US" dirty="0" smtClean="0"/>
              <a:t>Castro</a:t>
            </a:r>
          </a:p>
          <a:p>
            <a:r>
              <a:rPr lang="en-US" dirty="0" smtClean="0"/>
              <a:t>Wise County &amp; City of Norton Clerk of Court’s Office</a:t>
            </a:r>
            <a:endParaRPr lang="en-US" dirty="0" smtClean="0"/>
          </a:p>
        </p:txBody>
      </p:sp>
      <p:sp>
        <p:nvSpPr>
          <p:cNvPr id="25" name="TextBox 24"/>
          <p:cNvSpPr txBox="1"/>
          <p:nvPr/>
        </p:nvSpPr>
        <p:spPr>
          <a:xfrm>
            <a:off x="18201928" y="10242315"/>
            <a:ext cx="8229600" cy="738664"/>
          </a:xfrm>
          <a:prstGeom prst="rect">
            <a:avLst/>
          </a:prstGeom>
          <a:noFill/>
        </p:spPr>
        <p:txBody>
          <a:bodyPr wrap="square" rtlCol="0">
            <a:spAutoFit/>
          </a:bodyPr>
          <a:lstStyle/>
          <a:p>
            <a:r>
              <a:rPr lang="en-US" sz="4200" b="1" dirty="0" smtClean="0">
                <a:solidFill>
                  <a:schemeClr val="accent1"/>
                </a:solidFill>
                <a:latin typeface="Century Gothic" panose="020B0502020202020204" pitchFamily="34" charset="0"/>
              </a:rPr>
              <a:t>Study Area</a:t>
            </a:r>
          </a:p>
        </p:txBody>
      </p:sp>
      <p:pic>
        <p:nvPicPr>
          <p:cNvPr id="3" name="Picture 2"/>
          <p:cNvPicPr>
            <a:picLocks noChangeAspect="1"/>
          </p:cNvPicPr>
          <p:nvPr/>
        </p:nvPicPr>
        <p:blipFill>
          <a:blip r:embed="rId3"/>
          <a:stretch>
            <a:fillRect/>
          </a:stretch>
        </p:blipFill>
        <p:spPr>
          <a:xfrm>
            <a:off x="1063663" y="19864357"/>
            <a:ext cx="2402091" cy="2044087"/>
          </a:xfrm>
          <a:prstGeom prst="rect">
            <a:avLst/>
          </a:prstGeom>
        </p:spPr>
      </p:pic>
      <p:sp>
        <p:nvSpPr>
          <p:cNvPr id="13" name="TextBox 12"/>
          <p:cNvSpPr txBox="1"/>
          <p:nvPr/>
        </p:nvSpPr>
        <p:spPr>
          <a:xfrm>
            <a:off x="1002694" y="18389367"/>
            <a:ext cx="1767135" cy="584775"/>
          </a:xfrm>
          <a:prstGeom prst="rect">
            <a:avLst/>
          </a:prstGeom>
          <a:noFill/>
        </p:spPr>
        <p:txBody>
          <a:bodyPr wrap="square" rtlCol="0">
            <a:spAutoFit/>
          </a:bodyPr>
          <a:lstStyle/>
          <a:p>
            <a:r>
              <a:rPr lang="en-US" sz="3200" dirty="0" smtClean="0">
                <a:solidFill>
                  <a:srgbClr val="3462AE"/>
                </a:solidFill>
                <a:latin typeface="+mj-lt"/>
              </a:rPr>
              <a:t>TRMM</a:t>
            </a:r>
            <a:endParaRPr lang="en-US" sz="3200" dirty="0">
              <a:solidFill>
                <a:srgbClr val="3462AE"/>
              </a:solidFill>
              <a:latin typeface="+mj-lt"/>
            </a:endParaRPr>
          </a:p>
        </p:txBody>
      </p:sp>
      <p:pic>
        <p:nvPicPr>
          <p:cNvPr id="17" name="Picture 16"/>
          <p:cNvPicPr>
            <a:picLocks noChangeAspect="1"/>
          </p:cNvPicPr>
          <p:nvPr/>
        </p:nvPicPr>
        <p:blipFill>
          <a:blip r:embed="rId4"/>
          <a:stretch>
            <a:fillRect/>
          </a:stretch>
        </p:blipFill>
        <p:spPr>
          <a:xfrm>
            <a:off x="3968723" y="19866120"/>
            <a:ext cx="2882312" cy="2042324"/>
          </a:xfrm>
          <a:prstGeom prst="rect">
            <a:avLst/>
          </a:prstGeom>
        </p:spPr>
      </p:pic>
      <p:sp>
        <p:nvSpPr>
          <p:cNvPr id="19" name="TextBox 18"/>
          <p:cNvSpPr txBox="1"/>
          <p:nvPr/>
        </p:nvSpPr>
        <p:spPr>
          <a:xfrm>
            <a:off x="4655328" y="18389364"/>
            <a:ext cx="1509102" cy="584775"/>
          </a:xfrm>
          <a:prstGeom prst="rect">
            <a:avLst/>
          </a:prstGeom>
          <a:noFill/>
        </p:spPr>
        <p:txBody>
          <a:bodyPr wrap="square" rtlCol="0">
            <a:spAutoFit/>
          </a:bodyPr>
          <a:lstStyle/>
          <a:p>
            <a:r>
              <a:rPr lang="en-US" sz="3200" dirty="0" smtClean="0">
                <a:solidFill>
                  <a:srgbClr val="3462AE"/>
                </a:solidFill>
                <a:latin typeface="+mj-lt"/>
              </a:rPr>
              <a:t>Aqua</a:t>
            </a:r>
            <a:endParaRPr lang="en-US" sz="3200" dirty="0">
              <a:solidFill>
                <a:srgbClr val="3462AE"/>
              </a:solidFill>
              <a:latin typeface="+mj-lt"/>
            </a:endParaRPr>
          </a:p>
        </p:txBody>
      </p:sp>
      <p:pic>
        <p:nvPicPr>
          <p:cNvPr id="40" name="Picture 3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65774" y="19624328"/>
            <a:ext cx="1968141" cy="2052792"/>
          </a:xfrm>
          <a:prstGeom prst="rect">
            <a:avLst/>
          </a:prstGeom>
        </p:spPr>
      </p:pic>
      <p:sp>
        <p:nvSpPr>
          <p:cNvPr id="42" name="TextBox 41"/>
          <p:cNvSpPr txBox="1"/>
          <p:nvPr/>
        </p:nvSpPr>
        <p:spPr>
          <a:xfrm>
            <a:off x="7340180" y="18436277"/>
            <a:ext cx="3615090" cy="584775"/>
          </a:xfrm>
          <a:prstGeom prst="rect">
            <a:avLst/>
          </a:prstGeom>
          <a:noFill/>
        </p:spPr>
        <p:txBody>
          <a:bodyPr wrap="square" rtlCol="0">
            <a:spAutoFit/>
          </a:bodyPr>
          <a:lstStyle/>
          <a:p>
            <a:r>
              <a:rPr lang="en-US" sz="3200" dirty="0" smtClean="0">
                <a:solidFill>
                  <a:srgbClr val="3462AE"/>
                </a:solidFill>
                <a:latin typeface="+mj-lt"/>
              </a:rPr>
              <a:t>Eumetsat - SEVIRI</a:t>
            </a:r>
            <a:endParaRPr lang="en-US" sz="3200" dirty="0">
              <a:solidFill>
                <a:srgbClr val="3462AE"/>
              </a:solidFill>
              <a:latin typeface="+mj-lt"/>
            </a:endParaRPr>
          </a:p>
        </p:txBody>
      </p:sp>
      <p:sp>
        <p:nvSpPr>
          <p:cNvPr id="43" name="TextBox 42"/>
          <p:cNvSpPr txBox="1"/>
          <p:nvPr/>
        </p:nvSpPr>
        <p:spPr>
          <a:xfrm>
            <a:off x="18392736" y="29518246"/>
            <a:ext cx="6968238" cy="4801314"/>
          </a:xfrm>
          <a:prstGeom prst="rect">
            <a:avLst/>
          </a:prstGeom>
          <a:noFill/>
        </p:spPr>
        <p:txBody>
          <a:bodyPr wrap="square" rtlCol="0">
            <a:spAutoFit/>
          </a:bodyPr>
          <a:lstStyle/>
          <a:p>
            <a:pPr lvl="0"/>
            <a:r>
              <a:rPr lang="en-US" sz="3000" b="1" dirty="0">
                <a:solidFill>
                  <a:srgbClr val="767171"/>
                </a:solidFill>
              </a:rPr>
              <a:t>Dr. Kenton Ross</a:t>
            </a:r>
            <a:r>
              <a:rPr lang="en-US" sz="3000" dirty="0">
                <a:solidFill>
                  <a:srgbClr val="767171"/>
                </a:solidFill>
              </a:rPr>
              <a:t>,  Science Advisor (NASA DEVELOP) </a:t>
            </a:r>
            <a:endParaRPr lang="en-US" sz="3000" dirty="0" smtClean="0">
              <a:solidFill>
                <a:srgbClr val="767171"/>
              </a:solidFill>
            </a:endParaRPr>
          </a:p>
          <a:p>
            <a:pPr lvl="0"/>
            <a:r>
              <a:rPr lang="en-US" sz="3000" b="1" dirty="0">
                <a:solidFill>
                  <a:srgbClr val="767171"/>
                </a:solidFill>
              </a:rPr>
              <a:t>Kristopher </a:t>
            </a:r>
            <a:r>
              <a:rPr lang="en-US" sz="3000" b="1" dirty="0" err="1">
                <a:solidFill>
                  <a:srgbClr val="767171"/>
                </a:solidFill>
              </a:rPr>
              <a:t>Bedka</a:t>
            </a:r>
            <a:r>
              <a:rPr lang="en-US" sz="3000" b="1" dirty="0">
                <a:solidFill>
                  <a:srgbClr val="767171"/>
                </a:solidFill>
              </a:rPr>
              <a:t>, </a:t>
            </a:r>
            <a:r>
              <a:rPr lang="en-US" sz="3000" dirty="0" smtClean="0">
                <a:solidFill>
                  <a:srgbClr val="767171"/>
                </a:solidFill>
              </a:rPr>
              <a:t>NASA Climate Science Branch</a:t>
            </a:r>
            <a:endParaRPr lang="en-US" sz="3000" dirty="0">
              <a:solidFill>
                <a:srgbClr val="767171"/>
              </a:solidFill>
            </a:endParaRPr>
          </a:p>
          <a:p>
            <a:pPr lvl="0"/>
            <a:r>
              <a:rPr lang="en-US" sz="3000" b="1" dirty="0">
                <a:solidFill>
                  <a:srgbClr val="767171"/>
                </a:solidFill>
              </a:rPr>
              <a:t>Dr. DeWayne Cecil</a:t>
            </a:r>
            <a:r>
              <a:rPr lang="en-US" sz="3000" dirty="0">
                <a:solidFill>
                  <a:srgbClr val="767171"/>
                </a:solidFill>
              </a:rPr>
              <a:t>, Science Advisor (Global Science and Technology Inc. </a:t>
            </a:r>
            <a:r>
              <a:rPr lang="en-US" sz="3000" dirty="0" smtClean="0">
                <a:solidFill>
                  <a:srgbClr val="767171"/>
                </a:solidFill>
              </a:rPr>
              <a:t>)</a:t>
            </a:r>
          </a:p>
          <a:p>
            <a:pPr lvl="0"/>
            <a:r>
              <a:rPr lang="en-US" sz="3000" b="1" dirty="0" smtClean="0">
                <a:solidFill>
                  <a:srgbClr val="767171"/>
                </a:solidFill>
              </a:rPr>
              <a:t>Professor Robert </a:t>
            </a:r>
            <a:r>
              <a:rPr lang="en-US" sz="3000" b="1" dirty="0" err="1" smtClean="0">
                <a:solidFill>
                  <a:srgbClr val="767171"/>
                </a:solidFill>
              </a:rPr>
              <a:t>Vangundy</a:t>
            </a:r>
            <a:r>
              <a:rPr lang="en-US" sz="3000" b="1" dirty="0" smtClean="0">
                <a:solidFill>
                  <a:srgbClr val="767171"/>
                </a:solidFill>
              </a:rPr>
              <a:t> </a:t>
            </a:r>
            <a:r>
              <a:rPr lang="en-US" sz="3000" dirty="0" smtClean="0">
                <a:solidFill>
                  <a:srgbClr val="767171"/>
                </a:solidFill>
              </a:rPr>
              <a:t>(UVA –Wise)</a:t>
            </a:r>
          </a:p>
          <a:p>
            <a:r>
              <a:rPr lang="en-US" sz="3000" b="1" dirty="0"/>
              <a:t>Ms. Melanie </a:t>
            </a:r>
            <a:r>
              <a:rPr lang="en-US" sz="3000" b="1" dirty="0" err="1"/>
              <a:t>Salyer</a:t>
            </a:r>
            <a:r>
              <a:rPr lang="en-US" sz="3000" dirty="0"/>
              <a:t>, NASA DEVELOP </a:t>
            </a:r>
            <a:r>
              <a:rPr lang="en-US" sz="3000" dirty="0" smtClean="0"/>
              <a:t>Mentor</a:t>
            </a:r>
            <a:endParaRPr lang="en-US" sz="3000" dirty="0"/>
          </a:p>
          <a:p>
            <a:pPr lvl="0"/>
            <a:endParaRPr lang="en-US" sz="3600" dirty="0"/>
          </a:p>
        </p:txBody>
      </p:sp>
      <p:cxnSp>
        <p:nvCxnSpPr>
          <p:cNvPr id="58" name="Straight Connector 57"/>
          <p:cNvCxnSpPr/>
          <p:nvPr/>
        </p:nvCxnSpPr>
        <p:spPr>
          <a:xfrm flipV="1">
            <a:off x="19343077" y="11240151"/>
            <a:ext cx="1011375" cy="2171052"/>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9343077" y="13950462"/>
            <a:ext cx="1011375" cy="4165331"/>
          </a:xfrm>
          <a:prstGeom prst="line">
            <a:avLst/>
          </a:prstGeom>
        </p:spPr>
        <p:style>
          <a:lnRef idx="1">
            <a:schemeClr val="accent1"/>
          </a:lnRef>
          <a:fillRef idx="0">
            <a:schemeClr val="accent1"/>
          </a:fillRef>
          <a:effectRef idx="0">
            <a:schemeClr val="accent1"/>
          </a:effectRef>
          <a:fontRef idx="minor">
            <a:schemeClr val="tx1"/>
          </a:fontRef>
        </p:style>
      </p:cxnSp>
      <p:pic>
        <p:nvPicPr>
          <p:cNvPr id="46" name="Picture 4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354452" y="11240151"/>
            <a:ext cx="5729701" cy="6875642"/>
          </a:xfrm>
          <a:prstGeom prst="rect">
            <a:avLst/>
          </a:prstGeom>
        </p:spPr>
      </p:pic>
      <p:sp>
        <p:nvSpPr>
          <p:cNvPr id="52" name="Flowchart: Multidocument 51"/>
          <p:cNvSpPr/>
          <p:nvPr/>
        </p:nvSpPr>
        <p:spPr>
          <a:xfrm>
            <a:off x="7361785" y="13236683"/>
            <a:ext cx="2055213" cy="1054778"/>
          </a:xfrm>
          <a:prstGeom prst="flowChartMultidocument">
            <a:avLst/>
          </a:prstGeom>
          <a:solidFill>
            <a:schemeClr val="bg2">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500" dirty="0" smtClean="0">
                <a:solidFill>
                  <a:schemeClr val="tx2">
                    <a:lumMod val="50000"/>
                  </a:schemeClr>
                </a:solidFill>
              </a:rPr>
              <a:t>M.E.R.R.A</a:t>
            </a:r>
            <a:endParaRPr lang="en-US" sz="2500" dirty="0">
              <a:solidFill>
                <a:schemeClr val="tx2">
                  <a:lumMod val="50000"/>
                </a:schemeClr>
              </a:solidFill>
            </a:endParaRPr>
          </a:p>
        </p:txBody>
      </p:sp>
      <p:sp>
        <p:nvSpPr>
          <p:cNvPr id="63" name="Flowchart: Magnetic Disk 62"/>
          <p:cNvSpPr/>
          <p:nvPr/>
        </p:nvSpPr>
        <p:spPr>
          <a:xfrm>
            <a:off x="804422" y="12556464"/>
            <a:ext cx="2163677" cy="209221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500" dirty="0" smtClean="0"/>
              <a:t>Hazardous Storm</a:t>
            </a:r>
          </a:p>
          <a:p>
            <a:pPr algn="ctr"/>
            <a:r>
              <a:rPr lang="en-US" sz="2500" dirty="0" smtClean="0"/>
              <a:t>Event Database</a:t>
            </a:r>
            <a:endParaRPr lang="en-US" sz="2500" dirty="0"/>
          </a:p>
        </p:txBody>
      </p:sp>
      <p:grpSp>
        <p:nvGrpSpPr>
          <p:cNvPr id="101" name="Group 100"/>
          <p:cNvGrpSpPr/>
          <p:nvPr/>
        </p:nvGrpSpPr>
        <p:grpSpPr>
          <a:xfrm>
            <a:off x="2945355" y="11780243"/>
            <a:ext cx="789353" cy="3677964"/>
            <a:chOff x="5413096" y="11649789"/>
            <a:chExt cx="789353" cy="3677964"/>
          </a:xfrm>
        </p:grpSpPr>
        <p:cxnSp>
          <p:nvCxnSpPr>
            <p:cNvPr id="96" name="Straight Connector 95"/>
            <p:cNvCxnSpPr/>
            <p:nvPr/>
          </p:nvCxnSpPr>
          <p:spPr>
            <a:xfrm flipH="1">
              <a:off x="5678009" y="11652525"/>
              <a:ext cx="3216" cy="1837614"/>
            </a:xfrm>
            <a:prstGeom prst="line">
              <a:avLst/>
            </a:prstGeom>
          </p:spPr>
          <p:style>
            <a:lnRef idx="1">
              <a:schemeClr val="accent1"/>
            </a:lnRef>
            <a:fillRef idx="0">
              <a:schemeClr val="accent1"/>
            </a:fillRef>
            <a:effectRef idx="0">
              <a:schemeClr val="accent1"/>
            </a:effectRef>
            <a:fontRef idx="minor">
              <a:schemeClr val="tx1"/>
            </a:fontRef>
          </p:style>
        </p:cxnSp>
        <p:grpSp>
          <p:nvGrpSpPr>
            <p:cNvPr id="100" name="Group 99"/>
            <p:cNvGrpSpPr/>
            <p:nvPr/>
          </p:nvGrpSpPr>
          <p:grpSpPr>
            <a:xfrm>
              <a:off x="5413096" y="11649789"/>
              <a:ext cx="789353" cy="3677964"/>
              <a:chOff x="3717215" y="11084038"/>
              <a:chExt cx="789353" cy="3677964"/>
            </a:xfrm>
          </p:grpSpPr>
          <p:cxnSp>
            <p:nvCxnSpPr>
              <p:cNvPr id="91" name="Straight Connector 90"/>
              <p:cNvCxnSpPr/>
              <p:nvPr/>
            </p:nvCxnSpPr>
            <p:spPr>
              <a:xfrm flipV="1">
                <a:off x="3717215" y="12921652"/>
                <a:ext cx="254724"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3986418" y="11084038"/>
                <a:ext cx="5201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p:nvPr/>
            </p:nvCxnSpPr>
            <p:spPr>
              <a:xfrm>
                <a:off x="3982128" y="14762002"/>
                <a:ext cx="5201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grpSp>
        <p:nvGrpSpPr>
          <p:cNvPr id="112" name="Group 111"/>
          <p:cNvGrpSpPr/>
          <p:nvPr/>
        </p:nvGrpSpPr>
        <p:grpSpPr>
          <a:xfrm>
            <a:off x="3816546" y="11071815"/>
            <a:ext cx="2432758" cy="1416855"/>
            <a:chOff x="3832597" y="10523345"/>
            <a:chExt cx="2432758" cy="1416855"/>
          </a:xfrm>
        </p:grpSpPr>
        <p:grpSp>
          <p:nvGrpSpPr>
            <p:cNvPr id="109" name="Group 108"/>
            <p:cNvGrpSpPr/>
            <p:nvPr/>
          </p:nvGrpSpPr>
          <p:grpSpPr>
            <a:xfrm>
              <a:off x="3832597" y="10523345"/>
              <a:ext cx="1928048" cy="993552"/>
              <a:chOff x="3920960" y="10265624"/>
              <a:chExt cx="1928048" cy="993552"/>
            </a:xfrm>
          </p:grpSpPr>
          <p:sp>
            <p:nvSpPr>
              <p:cNvPr id="104" name="Pentagon 103"/>
              <p:cNvSpPr/>
              <p:nvPr/>
            </p:nvSpPr>
            <p:spPr>
              <a:xfrm>
                <a:off x="3968724" y="10630672"/>
                <a:ext cx="1880284" cy="628504"/>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p:nvSpPr>
            <p:spPr>
              <a:xfrm>
                <a:off x="3920960" y="10265624"/>
                <a:ext cx="1268296" cy="477054"/>
              </a:xfrm>
              <a:prstGeom prst="rect">
                <a:avLst/>
              </a:prstGeom>
              <a:noFill/>
            </p:spPr>
            <p:txBody>
              <a:bodyPr wrap="none" rtlCol="0">
                <a:spAutoFit/>
              </a:bodyPr>
              <a:lstStyle/>
              <a:p>
                <a:r>
                  <a:rPr lang="en-US" sz="2500" dirty="0" smtClean="0"/>
                  <a:t>Intensity</a:t>
                </a:r>
              </a:p>
            </p:txBody>
          </p:sp>
        </p:grpSp>
        <p:sp>
          <p:nvSpPr>
            <p:cNvPr id="106" name="TextBox 105"/>
            <p:cNvSpPr txBox="1"/>
            <p:nvPr/>
          </p:nvSpPr>
          <p:spPr>
            <a:xfrm>
              <a:off x="4796620" y="11463146"/>
              <a:ext cx="1468735" cy="477054"/>
            </a:xfrm>
            <a:prstGeom prst="rect">
              <a:avLst/>
            </a:prstGeom>
            <a:noFill/>
          </p:spPr>
          <p:txBody>
            <a:bodyPr wrap="none" rtlCol="0">
              <a:spAutoFit/>
            </a:bodyPr>
            <a:lstStyle/>
            <a:p>
              <a:r>
                <a:rPr lang="en-US" sz="2500" dirty="0" smtClean="0"/>
                <a:t>Threshold</a:t>
              </a:r>
              <a:endParaRPr lang="en-US" sz="2500" dirty="0"/>
            </a:p>
          </p:txBody>
        </p:sp>
      </p:grpSp>
      <p:grpSp>
        <p:nvGrpSpPr>
          <p:cNvPr id="110" name="Group 109"/>
          <p:cNvGrpSpPr/>
          <p:nvPr/>
        </p:nvGrpSpPr>
        <p:grpSpPr>
          <a:xfrm>
            <a:off x="3896025" y="14894425"/>
            <a:ext cx="2369331" cy="1406577"/>
            <a:chOff x="3955812" y="14925709"/>
            <a:chExt cx="2369331" cy="1406577"/>
          </a:xfrm>
        </p:grpSpPr>
        <p:sp>
          <p:nvSpPr>
            <p:cNvPr id="103" name="Pentagon 102"/>
            <p:cNvSpPr/>
            <p:nvPr/>
          </p:nvSpPr>
          <p:spPr>
            <a:xfrm>
              <a:off x="3968723" y="15303743"/>
              <a:ext cx="1880286" cy="628504"/>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Box 106"/>
            <p:cNvSpPr txBox="1"/>
            <p:nvPr/>
          </p:nvSpPr>
          <p:spPr>
            <a:xfrm>
              <a:off x="3955812" y="14925709"/>
              <a:ext cx="1268296" cy="477054"/>
            </a:xfrm>
            <a:prstGeom prst="rect">
              <a:avLst/>
            </a:prstGeom>
            <a:noFill/>
          </p:spPr>
          <p:txBody>
            <a:bodyPr wrap="none" rtlCol="0">
              <a:spAutoFit/>
            </a:bodyPr>
            <a:lstStyle/>
            <a:p>
              <a:r>
                <a:rPr lang="en-US" sz="2500" dirty="0" smtClean="0"/>
                <a:t>Intensity</a:t>
              </a:r>
            </a:p>
          </p:txBody>
        </p:sp>
        <p:sp>
          <p:nvSpPr>
            <p:cNvPr id="108" name="TextBox 107"/>
            <p:cNvSpPr txBox="1"/>
            <p:nvPr/>
          </p:nvSpPr>
          <p:spPr>
            <a:xfrm>
              <a:off x="4856408" y="15855232"/>
              <a:ext cx="1468735" cy="477054"/>
            </a:xfrm>
            <a:prstGeom prst="rect">
              <a:avLst/>
            </a:prstGeom>
            <a:noFill/>
          </p:spPr>
          <p:txBody>
            <a:bodyPr wrap="none" rtlCol="0">
              <a:spAutoFit/>
            </a:bodyPr>
            <a:lstStyle/>
            <a:p>
              <a:r>
                <a:rPr lang="en-US" sz="2500" dirty="0" smtClean="0"/>
                <a:t>Threshold</a:t>
              </a:r>
              <a:endParaRPr lang="en-US" sz="2500" dirty="0"/>
            </a:p>
          </p:txBody>
        </p:sp>
      </p:grpSp>
      <p:sp>
        <p:nvSpPr>
          <p:cNvPr id="113" name="TextBox 112"/>
          <p:cNvSpPr txBox="1"/>
          <p:nvPr/>
        </p:nvSpPr>
        <p:spPr>
          <a:xfrm>
            <a:off x="4301105" y="11511369"/>
            <a:ext cx="758541" cy="553998"/>
          </a:xfrm>
          <a:prstGeom prst="rect">
            <a:avLst/>
          </a:prstGeom>
          <a:noFill/>
        </p:spPr>
        <p:txBody>
          <a:bodyPr wrap="none" rtlCol="0">
            <a:spAutoFit/>
          </a:bodyPr>
          <a:lstStyle/>
          <a:p>
            <a:r>
              <a:rPr lang="en-US" sz="3000" dirty="0" smtClean="0"/>
              <a:t>99</a:t>
            </a:r>
            <a:r>
              <a:rPr lang="en-US" sz="3000" baseline="30000" dirty="0" smtClean="0"/>
              <a:t>%</a:t>
            </a:r>
            <a:endParaRPr lang="en-US" sz="3000" dirty="0"/>
          </a:p>
        </p:txBody>
      </p:sp>
      <p:sp>
        <p:nvSpPr>
          <p:cNvPr id="119" name="TextBox 118"/>
          <p:cNvSpPr txBox="1"/>
          <p:nvPr/>
        </p:nvSpPr>
        <p:spPr>
          <a:xfrm>
            <a:off x="4254757" y="15346965"/>
            <a:ext cx="862737" cy="553998"/>
          </a:xfrm>
          <a:prstGeom prst="rect">
            <a:avLst/>
          </a:prstGeom>
          <a:noFill/>
        </p:spPr>
        <p:txBody>
          <a:bodyPr wrap="none" rtlCol="0">
            <a:spAutoFit/>
          </a:bodyPr>
          <a:lstStyle/>
          <a:p>
            <a:r>
              <a:rPr lang="en-US" sz="3000" dirty="0" smtClean="0"/>
              <a:t>50%</a:t>
            </a:r>
            <a:endParaRPr lang="en-US" sz="3000" dirty="0"/>
          </a:p>
        </p:txBody>
      </p:sp>
      <p:cxnSp>
        <p:nvCxnSpPr>
          <p:cNvPr id="121" name="Straight Connector 120"/>
          <p:cNvCxnSpPr/>
          <p:nvPr/>
        </p:nvCxnSpPr>
        <p:spPr>
          <a:xfrm flipH="1">
            <a:off x="3207052" y="13620593"/>
            <a:ext cx="3216" cy="1837614"/>
          </a:xfrm>
          <a:prstGeom prst="line">
            <a:avLst/>
          </a:prstGeom>
        </p:spPr>
        <p:style>
          <a:lnRef idx="1">
            <a:schemeClr val="accent1"/>
          </a:lnRef>
          <a:fillRef idx="0">
            <a:schemeClr val="accent1"/>
          </a:fillRef>
          <a:effectRef idx="0">
            <a:schemeClr val="accent1"/>
          </a:effectRef>
          <a:fontRef idx="minor">
            <a:schemeClr val="tx1"/>
          </a:fontRef>
        </p:style>
      </p:cxnSp>
      <p:grpSp>
        <p:nvGrpSpPr>
          <p:cNvPr id="127" name="Group 126"/>
          <p:cNvGrpSpPr/>
          <p:nvPr/>
        </p:nvGrpSpPr>
        <p:grpSpPr>
          <a:xfrm>
            <a:off x="9843520" y="12642668"/>
            <a:ext cx="2608979" cy="2423650"/>
            <a:chOff x="10154520" y="12793393"/>
            <a:chExt cx="2608979" cy="2423650"/>
          </a:xfrm>
        </p:grpSpPr>
        <p:sp>
          <p:nvSpPr>
            <p:cNvPr id="123" name="Lightning Bolt 122"/>
            <p:cNvSpPr>
              <a:spLocks/>
            </p:cNvSpPr>
            <p:nvPr/>
          </p:nvSpPr>
          <p:spPr>
            <a:xfrm>
              <a:off x="10154520" y="12793393"/>
              <a:ext cx="2608979" cy="2423650"/>
            </a:xfrm>
            <a:prstGeom prst="lightningBolt">
              <a:avLst/>
            </a:prstGeom>
            <a:solidFill>
              <a:schemeClr val="accent4">
                <a:lumMod val="40000"/>
                <a:lumOff val="60000"/>
              </a:schemeClr>
            </a:solid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schemeClr>
                </a:solidFill>
              </a:endParaRPr>
            </a:p>
          </p:txBody>
        </p:sp>
        <p:sp>
          <p:nvSpPr>
            <p:cNvPr id="124" name="TextBox 123"/>
            <p:cNvSpPr txBox="1"/>
            <p:nvPr/>
          </p:nvSpPr>
          <p:spPr>
            <a:xfrm>
              <a:off x="10765746" y="12921212"/>
              <a:ext cx="587020" cy="630942"/>
            </a:xfrm>
            <a:prstGeom prst="rect">
              <a:avLst/>
            </a:prstGeom>
            <a:noFill/>
          </p:spPr>
          <p:txBody>
            <a:bodyPr wrap="none" rtlCol="0">
              <a:spAutoFit/>
            </a:bodyPr>
            <a:lstStyle/>
            <a:p>
              <a:r>
                <a:rPr lang="en-US" sz="3500" b="1" dirty="0" smtClean="0"/>
                <a:t>L.</a:t>
              </a:r>
              <a:endParaRPr lang="en-US" sz="3500" b="1" dirty="0"/>
            </a:p>
          </p:txBody>
        </p:sp>
        <p:sp>
          <p:nvSpPr>
            <p:cNvPr id="125" name="TextBox 124"/>
            <p:cNvSpPr txBox="1"/>
            <p:nvPr/>
          </p:nvSpPr>
          <p:spPr>
            <a:xfrm>
              <a:off x="11145970" y="13411203"/>
              <a:ext cx="479618" cy="630942"/>
            </a:xfrm>
            <a:prstGeom prst="rect">
              <a:avLst/>
            </a:prstGeom>
            <a:noFill/>
          </p:spPr>
          <p:txBody>
            <a:bodyPr wrap="none" rtlCol="0">
              <a:spAutoFit/>
            </a:bodyPr>
            <a:lstStyle/>
            <a:p>
              <a:r>
                <a:rPr lang="en-US" sz="3500" b="1" dirty="0" smtClean="0"/>
                <a:t>I.</a:t>
              </a:r>
              <a:endParaRPr lang="en-US" sz="3500" b="1" dirty="0"/>
            </a:p>
          </p:txBody>
        </p:sp>
        <p:sp>
          <p:nvSpPr>
            <p:cNvPr id="126" name="TextBox 125"/>
            <p:cNvSpPr txBox="1"/>
            <p:nvPr/>
          </p:nvSpPr>
          <p:spPr>
            <a:xfrm>
              <a:off x="11438795" y="13831156"/>
              <a:ext cx="535275" cy="630942"/>
            </a:xfrm>
            <a:prstGeom prst="rect">
              <a:avLst/>
            </a:prstGeom>
            <a:noFill/>
          </p:spPr>
          <p:txBody>
            <a:bodyPr wrap="none" rtlCol="0">
              <a:spAutoFit/>
            </a:bodyPr>
            <a:lstStyle/>
            <a:p>
              <a:r>
                <a:rPr lang="en-US" sz="3500" b="1" dirty="0" smtClean="0"/>
                <a:t>S.</a:t>
              </a:r>
              <a:endParaRPr lang="en-US" sz="3500" b="1" dirty="0"/>
            </a:p>
          </p:txBody>
        </p:sp>
      </p:grpSp>
    </p:spTree>
    <p:extLst>
      <p:ext uri="{BB962C8B-B14F-4D97-AF65-F5344CB8AC3E}">
        <p14:creationId xmlns:p14="http://schemas.microsoft.com/office/powerpoint/2010/main" val="567650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Weather 15">
      <a:dk1>
        <a:srgbClr val="767171"/>
      </a:dk1>
      <a:lt1>
        <a:srgbClr val="FFFFFF"/>
      </a:lt1>
      <a:dk2>
        <a:srgbClr val="767171"/>
      </a:dk2>
      <a:lt2>
        <a:srgbClr val="FFFFFF"/>
      </a:lt2>
      <a:accent1>
        <a:srgbClr val="94A3D4"/>
      </a:accent1>
      <a:accent2>
        <a:srgbClr val="9882BC"/>
      </a:accent2>
      <a:accent3>
        <a:srgbClr val="9A62A8"/>
      </a:accent3>
      <a:accent4>
        <a:srgbClr val="C3DC7C"/>
      </a:accent4>
      <a:accent5>
        <a:srgbClr val="D4C969"/>
      </a:accent5>
      <a:accent6>
        <a:srgbClr val="E3B757"/>
      </a:accent6>
      <a:hlink>
        <a:srgbClr val="94A3D4"/>
      </a:hlink>
      <a:folHlink>
        <a:srgbClr val="94A3D4"/>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3294</TotalTime>
  <Words>329</Words>
  <Application>Microsoft Office PowerPoint</Application>
  <PresentationFormat>Custom</PresentationFormat>
  <Paragraphs>51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DEVELOP2</cp:lastModifiedBy>
  <cp:revision>136</cp:revision>
  <dcterms:created xsi:type="dcterms:W3CDTF">2015-06-02T14:58:58Z</dcterms:created>
  <dcterms:modified xsi:type="dcterms:W3CDTF">2015-10-15T20:49:42Z</dcterms:modified>
</cp:coreProperties>
</file>