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Webdings" panose="05030102010509060703" pitchFamily="18" charset="2"/>
      <p:regular r:id="rId4"/>
    </p:embeddedFont>
    <p:embeddedFont>
      <p:font typeface="Garamond" panose="02020404030301010803" pitchFamily="18" charset="0"/>
      <p:regular r:id="rId5"/>
      <p:bold r:id="rId6"/>
      <p:italic r:id="rId7"/>
    </p:embeddedFont>
    <p:embeddedFont>
      <p:font typeface="Century Gothic" panose="020B0502020202020204" pitchFamily="34" charset="0"/>
      <p:regular r:id="rId8"/>
      <p:bold r:id="rId9"/>
      <p:italic r:id="rId10"/>
      <p:boldItalic r:id="rId11"/>
    </p:embeddedFont>
    <p:embeddedFont>
      <p:font typeface="Questrial" panose="020B0604020202020204" charset="0"/>
      <p:regular r:id="rId12"/>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screpps" initials="g" lastIdx="3" clrIdx="0"/>
  <p:cmAuthor id="1" name="Fenn, Teresa E. (LARC-E3)[SSAI DEVELOP]" initials="FTE(D" lastIdx="7" clrIdx="1">
    <p:extLst/>
  </p:cmAuthor>
  <p:cmAuthor id="2" name="Childs, Lauren M. (LARC-E3)[DEVELOP - Wise County (LaRC)]" initials="CLM(-WC(" lastIdx="1" clrIdx="2">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718" autoAdjust="0"/>
    <p:restoredTop sz="94660"/>
  </p:normalViewPr>
  <p:slideViewPr>
    <p:cSldViewPr snapToGrid="0">
      <p:cViewPr varScale="1">
        <p:scale>
          <a:sx n="22" d="100"/>
          <a:sy n="22" d="100"/>
        </p:scale>
        <p:origin x="1446" y="10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15T16:55:09.232" idx="2">
    <p:pos x="10095" y="2910"/>
    <p:text>Include the node location (i.e. DEVELOP National Program at ...)</p:text>
    <p:extLst mod="1">
      <p:ext uri="{C676402C-5697-4E1C-873F-D02D1690AC5C}">
        <p15:threadingInfo xmlns:p15="http://schemas.microsoft.com/office/powerpoint/2012/main" timeZoneBias="240"/>
      </p:ext>
    </p:extLst>
  </p:cm>
  <p:cm authorId="1" dt="2015-10-15T17:06:27.388" idx="3">
    <p:pos x="13463" y="7531"/>
    <p:text>Consider including the buffered region in the study area map. Maybe also include Louisiana, Arkansas, and Missouri so the West of the map doesn't look quite so empty.</p:text>
    <p:extLst>
      <p:ext uri="{C676402C-5697-4E1C-873F-D02D1690AC5C}">
        <p15:threadingInfo xmlns:p15="http://schemas.microsoft.com/office/powerpoint/2012/main" timeZoneBias="240"/>
      </p:ext>
    </p:extLst>
  </p:cm>
  <p:cm authorId="1" dt="2015-10-15T17:08:02.965" idx="4">
    <p:pos x="13559" y="7627"/>
    <p:text>Line up the map with the Study Area heading. If this messes with the caption's spacing, try moving the heading up to make more room for the caption.</p:text>
    <p:extLst>
      <p:ext uri="{C676402C-5697-4E1C-873F-D02D1690AC5C}">
        <p15:threadingInfo xmlns:p15="http://schemas.microsoft.com/office/powerpoint/2012/main" timeZoneBias="240"/>
      </p:ext>
    </p:extLst>
  </p:cm>
  <p:cm authorId="1" dt="2015-10-15T17:11:03.034" idx="5">
    <p:pos x="16537" y="5305"/>
    <p:text>An objective bullet should be one simple sentence. "Address community concerns resulting from beaver damming activity."</p:text>
    <p:extLst>
      <p:ext uri="{C676402C-5697-4E1C-873F-D02D1690AC5C}">
        <p15:threadingInfo xmlns:p15="http://schemas.microsoft.com/office/powerpoint/2012/main" timeZoneBias="240"/>
      </p:ext>
    </p:extLst>
  </p:cm>
  <p:cm authorId="1" dt="2015-10-16T11:13:20.810" idx="6">
    <p:pos x="15141" y="18761"/>
    <p:text>The acknowledgments should be either left justified, or center justified with the heading centered as well.</p:text>
    <p:extLst mod="1">
      <p:ext uri="{C676402C-5697-4E1C-873F-D02D1690AC5C}">
        <p15:threadingInfo xmlns:p15="http://schemas.microsoft.com/office/powerpoint/2012/main" timeZoneBias="240"/>
      </p:ext>
    </p:extLst>
  </p:cm>
  <p:cm authorId="2" dt="2015-10-23T13:11:01.349" idx="1">
    <p:pos x="3109" y="778"/>
    <p:text>I know the template said sentence case, but please change to title case for consistency across the program and your node, and sorry for us not catching that remnant in the template!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9089019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0" name="Shape 70"/>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57185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indent="0" rtl="0">
              <a:spcBef>
                <a:spcPts val="0"/>
              </a:spcBef>
              <a:buFont typeface="Questrial"/>
              <a:buNone/>
              <a:defRPr sz="3600" b="1" baseline="0">
                <a:latin typeface="Questrial"/>
                <a:ea typeface="Questrial"/>
                <a:cs typeface="Questrial"/>
                <a:sym typeface="Questrial"/>
              </a:defRPr>
            </a:lvl1pPr>
            <a:lvl2pPr rtl="0">
              <a:spcBef>
                <a:spcPts val="0"/>
              </a:spcBef>
              <a:defRPr b="1">
                <a:latin typeface="Questrial"/>
                <a:ea typeface="Questrial"/>
                <a:cs typeface="Questrial"/>
                <a:sym typeface="Questrial"/>
              </a:defRPr>
            </a:lvl2pPr>
            <a:lvl3pPr rtl="0">
              <a:spcBef>
                <a:spcPts val="0"/>
              </a:spcBef>
              <a:defRPr b="1">
                <a:latin typeface="Questrial"/>
                <a:ea typeface="Questrial"/>
                <a:cs typeface="Questrial"/>
                <a:sym typeface="Questrial"/>
              </a:defRPr>
            </a:lvl3pPr>
            <a:lvl4pPr rtl="0">
              <a:spcBef>
                <a:spcPts val="0"/>
              </a:spcBef>
              <a:defRPr b="1">
                <a:latin typeface="Questrial"/>
                <a:ea typeface="Questrial"/>
                <a:cs typeface="Questrial"/>
                <a:sym typeface="Questrial"/>
              </a:defRPr>
            </a:lvl4pPr>
            <a:lvl5pPr rtl="0">
              <a:spcBef>
                <a:spcPts val="0"/>
              </a:spcBef>
              <a:defRPr b="1">
                <a:latin typeface="Questrial"/>
                <a:ea typeface="Questrial"/>
                <a:cs typeface="Questrial"/>
                <a:sym typeface="Questrial"/>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12" name="Shape 12"/>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indent="0" algn="ctr" rtl="0">
              <a:spcBef>
                <a:spcPts val="0"/>
              </a:spcBef>
              <a:buFont typeface="Questrial"/>
              <a:buNone/>
              <a:defRPr sz="3600" baseline="0">
                <a:latin typeface="Questrial"/>
                <a:ea typeface="Questrial"/>
                <a:cs typeface="Questrial"/>
                <a:sym typeface="Questrial"/>
              </a:defRPr>
            </a:lvl1pPr>
            <a:lvl2pPr rtl="0">
              <a:spcBef>
                <a:spcPts val="0"/>
              </a:spcBef>
              <a:defRPr sz="4800"/>
            </a:lvl2pPr>
            <a:lvl3pPr rtl="0">
              <a:spcBef>
                <a:spcPts val="0"/>
              </a:spcBef>
              <a:defRPr sz="4000"/>
            </a:lvl3pPr>
            <a:lvl4pPr rtl="0">
              <a:spcBef>
                <a:spcPts val="0"/>
              </a:spcBef>
              <a:defRPr sz="3600"/>
            </a:lvl4pPr>
            <a:lvl5pPr rtl="0">
              <a:spcBef>
                <a:spcPts val="0"/>
              </a:spcBef>
              <a:defRPr sz="3600"/>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13" name="Shape 13"/>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sz="8400" b="1" baseline="0">
                <a:solidFill>
                  <a:schemeClr val="accent1"/>
                </a:solidFill>
                <a:latin typeface="Questrial"/>
                <a:ea typeface="Questrial"/>
                <a:cs typeface="Questrial"/>
                <a:sym typeface="Questrial"/>
              </a:defRPr>
            </a:lvl1pPr>
            <a:lvl2pPr rtl="0">
              <a:spcBef>
                <a:spcPts val="0"/>
              </a:spcBef>
              <a:defRPr sz="7200">
                <a:solidFill>
                  <a:schemeClr val="dk1"/>
                </a:solidFill>
                <a:latin typeface="Garamond"/>
                <a:ea typeface="Garamond"/>
                <a:cs typeface="Garamond"/>
                <a:sym typeface="Garamond"/>
              </a:defRPr>
            </a:lvl2pPr>
            <a:lvl3pPr rtl="0">
              <a:spcBef>
                <a:spcPts val="0"/>
              </a:spcBef>
              <a:defRPr sz="6000">
                <a:solidFill>
                  <a:schemeClr val="dk1"/>
                </a:solidFill>
                <a:latin typeface="Garamond"/>
                <a:ea typeface="Garamond"/>
                <a:cs typeface="Garamond"/>
                <a:sym typeface="Garamond"/>
              </a:defRPr>
            </a:lvl3pPr>
            <a:lvl4pPr rtl="0">
              <a:spcBef>
                <a:spcPts val="0"/>
              </a:spcBef>
              <a:defRPr sz="5400">
                <a:solidFill>
                  <a:schemeClr val="dk1"/>
                </a:solidFill>
                <a:latin typeface="Garamond"/>
                <a:ea typeface="Garamond"/>
                <a:cs typeface="Garamond"/>
                <a:sym typeface="Garamond"/>
              </a:defRPr>
            </a:lvl4pPr>
            <a:lvl5pPr rtl="0">
              <a:spcBef>
                <a:spcPts val="0"/>
              </a:spcBef>
              <a:defRPr sz="5400">
                <a:solidFill>
                  <a:schemeClr val="dk1"/>
                </a:solidFill>
                <a:latin typeface="Garamond"/>
                <a:ea typeface="Garamond"/>
                <a:cs typeface="Garamond"/>
                <a:sym typeface="Garamond"/>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cxnSp>
        <p:nvCxnSpPr>
          <p:cNvPr id="5" name="Shape 5"/>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6" name="Shape 6"/>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7" name="Shape 7"/>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8" name="Shape 8"/>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9" name="Shape 9"/>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baseline="0">
                <a:solidFill>
                  <a:srgbClr val="7F7F7F"/>
                </a:solidFill>
                <a:latin typeface="Arial"/>
                <a:ea typeface="Arial"/>
                <a:cs typeface="Arial"/>
                <a:sym typeface="A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comments" Target="../comments/comment1.xml"/><Relationship Id="rId4" Type="http://schemas.openxmlformats.org/officeDocument/2006/relationships/image" Target="../media/image4.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3600" b="1" i="0" u="none" strike="noStrike" cap="none" baseline="0" dirty="0">
                <a:solidFill>
                  <a:schemeClr val="dk1"/>
                </a:solidFill>
                <a:latin typeface="Century Gothic" pitchFamily="34" charset="0"/>
                <a:sym typeface="Questrial"/>
              </a:rPr>
              <a:t>Mobile County Health Department</a:t>
            </a:r>
          </a:p>
        </p:txBody>
      </p:sp>
      <p:sp>
        <p:nvSpPr>
          <p:cNvPr id="16" name="Shape 16"/>
          <p:cNvSpPr txBox="1">
            <a:spLocks noGrp="1"/>
          </p:cNvSpPr>
          <p:nvPr>
            <p:ph type="body" idx="2"/>
          </p:nvPr>
        </p:nvSpPr>
        <p:spPr>
          <a:xfrm>
            <a:off x="4014216" y="2176272"/>
            <a:ext cx="19412711" cy="12161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3600" b="0" i="0" u="none" strike="noStrike" cap="none" baseline="0" dirty="0">
                <a:solidFill>
                  <a:schemeClr val="dk1"/>
                </a:solidFill>
                <a:latin typeface="Century Gothic" panose="020B0502020202020204" pitchFamily="34" charset="0"/>
                <a:sym typeface="Questrial"/>
              </a:rPr>
              <a:t>Utilizing NASA Earth </a:t>
            </a:r>
            <a:r>
              <a:rPr lang="en-US" dirty="0">
                <a:solidFill>
                  <a:schemeClr val="dk1"/>
                </a:solidFill>
                <a:latin typeface="Century Gothic" panose="020B0502020202020204" pitchFamily="34" charset="0"/>
              </a:rPr>
              <a:t>o</a:t>
            </a:r>
            <a:r>
              <a:rPr lang="en-US" sz="3600" b="0" i="0" u="none" strike="noStrike" cap="none" baseline="0" dirty="0">
                <a:solidFill>
                  <a:schemeClr val="dk1"/>
                </a:solidFill>
                <a:latin typeface="Century Gothic" panose="020B0502020202020204" pitchFamily="34" charset="0"/>
                <a:sym typeface="Questrial"/>
              </a:rPr>
              <a:t>bservations to </a:t>
            </a:r>
            <a:r>
              <a:rPr lang="en-US" dirty="0">
                <a:solidFill>
                  <a:schemeClr val="dk1"/>
                </a:solidFill>
                <a:latin typeface="Century Gothic" panose="020B0502020202020204" pitchFamily="34" charset="0"/>
              </a:rPr>
              <a:t>a</a:t>
            </a:r>
            <a:r>
              <a:rPr lang="en-US" sz="3600" b="0" i="0" u="none" strike="noStrike" cap="none" baseline="0" dirty="0">
                <a:solidFill>
                  <a:schemeClr val="dk1"/>
                </a:solidFill>
                <a:latin typeface="Century Gothic" panose="020B0502020202020204" pitchFamily="34" charset="0"/>
                <a:sym typeface="Questrial"/>
              </a:rPr>
              <a:t>ssess </a:t>
            </a:r>
            <a:r>
              <a:rPr lang="en-US" dirty="0">
                <a:solidFill>
                  <a:schemeClr val="dk1"/>
                </a:solidFill>
                <a:latin typeface="Century Gothic" panose="020B0502020202020204" pitchFamily="34" charset="0"/>
              </a:rPr>
              <a:t>c</a:t>
            </a:r>
            <a:r>
              <a:rPr lang="en-US" sz="3600" b="0" i="0" u="none" strike="noStrike" cap="none" baseline="0" dirty="0">
                <a:solidFill>
                  <a:schemeClr val="dk1"/>
                </a:solidFill>
                <a:latin typeface="Century Gothic" panose="020B0502020202020204" pitchFamily="34" charset="0"/>
                <a:sym typeface="Questrial"/>
              </a:rPr>
              <a:t>urrent and </a:t>
            </a:r>
            <a:r>
              <a:rPr lang="en-US" dirty="0">
                <a:solidFill>
                  <a:schemeClr val="dk1"/>
                </a:solidFill>
                <a:latin typeface="Century Gothic" panose="020B0502020202020204" pitchFamily="34" charset="0"/>
              </a:rPr>
              <a:t>h</a:t>
            </a:r>
            <a:r>
              <a:rPr lang="en-US" sz="3600" b="0" i="0" u="none" strike="noStrike" cap="none" baseline="0" dirty="0">
                <a:solidFill>
                  <a:schemeClr val="dk1"/>
                </a:solidFill>
                <a:latin typeface="Century Gothic" panose="020B0502020202020204" pitchFamily="34" charset="0"/>
                <a:sym typeface="Questrial"/>
              </a:rPr>
              <a:t>istoric </a:t>
            </a:r>
            <a:r>
              <a:rPr lang="en-US" sz="3600" b="0" i="0" u="none" strike="noStrike" cap="none" baseline="0" dirty="0" smtClean="0">
                <a:solidFill>
                  <a:schemeClr val="dk1"/>
                </a:solidFill>
                <a:latin typeface="Century Gothic" panose="020B0502020202020204" pitchFamily="34" charset="0"/>
                <a:sym typeface="Questrial"/>
              </a:rPr>
              <a:t>wetland </a:t>
            </a:r>
            <a:r>
              <a:rPr lang="en-US" dirty="0">
                <a:solidFill>
                  <a:schemeClr val="dk1"/>
                </a:solidFill>
                <a:latin typeface="Century Gothic" panose="020B0502020202020204" pitchFamily="34" charset="0"/>
              </a:rPr>
              <a:t>e</a:t>
            </a:r>
            <a:r>
              <a:rPr lang="en-US" sz="3600" b="0" i="0" u="none" strike="noStrike" cap="none" baseline="0" dirty="0" smtClean="0">
                <a:solidFill>
                  <a:schemeClr val="dk1"/>
                </a:solidFill>
                <a:latin typeface="Century Gothic" panose="020B0502020202020204" pitchFamily="34" charset="0"/>
                <a:sym typeface="Questrial"/>
              </a:rPr>
              <a:t>xtent </a:t>
            </a:r>
            <a:r>
              <a:rPr lang="en-US" sz="3600" b="0" i="0" u="none" strike="noStrike" cap="none" baseline="0" dirty="0">
                <a:solidFill>
                  <a:schemeClr val="dk1"/>
                </a:solidFill>
                <a:latin typeface="Century Gothic" panose="020B0502020202020204" pitchFamily="34" charset="0"/>
                <a:sym typeface="Questrial"/>
              </a:rPr>
              <a:t>along the Natchez Trace Parkway</a:t>
            </a:r>
          </a:p>
        </p:txBody>
      </p:sp>
      <p:sp>
        <p:nvSpPr>
          <p:cNvPr id="17" name="Shape 17"/>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8400" b="1" i="0" u="none" strike="noStrike" cap="none" baseline="0" dirty="0">
                <a:solidFill>
                  <a:schemeClr val="accent1"/>
                </a:solidFill>
                <a:latin typeface="Century Gothic" panose="020B0502020202020204" pitchFamily="34" charset="0"/>
                <a:sym typeface="Questrial"/>
              </a:rPr>
              <a:t>Natchez Trace Eco Forecasting</a:t>
            </a:r>
          </a:p>
        </p:txBody>
      </p:sp>
      <p:sp>
        <p:nvSpPr>
          <p:cNvPr id="18" name="Shape 18"/>
          <p:cNvSpPr txBox="1"/>
          <p:nvPr/>
        </p:nvSpPr>
        <p:spPr>
          <a:xfrm>
            <a:off x="9708125" y="30434021"/>
            <a:ext cx="8229600" cy="388170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a:solidFill>
                  <a:schemeClr val="dk1"/>
                </a:solidFill>
                <a:latin typeface="Garamond"/>
                <a:ea typeface="Garamond"/>
                <a:cs typeface="Garamond"/>
                <a:sym typeface="Garamond"/>
              </a:rPr>
              <a:t>National Park Service (NPS)</a:t>
            </a:r>
          </a:p>
        </p:txBody>
      </p:sp>
      <p:sp>
        <p:nvSpPr>
          <p:cNvPr id="19" name="Shape 19"/>
          <p:cNvSpPr txBox="1"/>
          <p:nvPr/>
        </p:nvSpPr>
        <p:spPr>
          <a:xfrm>
            <a:off x="18287998" y="30557312"/>
            <a:ext cx="8229600" cy="4275900"/>
          </a:xfrm>
          <a:prstGeom prst="rect">
            <a:avLst/>
          </a:prstGeom>
          <a:noFill/>
          <a:ln>
            <a:noFill/>
          </a:ln>
        </p:spPr>
        <p:txBody>
          <a:bodyPr lIns="91425" tIns="45700" rIns="91425" bIns="45700" anchor="t" anchorCtr="0">
            <a:noAutofit/>
          </a:bodyPr>
          <a:lstStyle/>
          <a:p>
            <a:pPr marR="0" algn="ctr" rtl="0">
              <a:spcBef>
                <a:spcPts val="0"/>
              </a:spcBef>
              <a:buNone/>
            </a:pPr>
            <a:r>
              <a:rPr lang="en-US" sz="2800" b="1" dirty="0">
                <a:solidFill>
                  <a:schemeClr val="dk1"/>
                </a:solidFill>
                <a:latin typeface="Garamond"/>
                <a:ea typeface="Garamond"/>
                <a:cs typeface="Garamond"/>
                <a:sym typeface="Garamond"/>
              </a:rPr>
              <a:t>Dr. Bert Eichold, M.D., Dr. PH</a:t>
            </a:r>
            <a:r>
              <a:rPr lang="en-US" sz="2800" dirty="0">
                <a:solidFill>
                  <a:schemeClr val="dk1"/>
                </a:solidFill>
                <a:latin typeface="Garamond"/>
                <a:ea typeface="Garamond"/>
                <a:cs typeface="Garamond"/>
                <a:sym typeface="Garamond"/>
              </a:rPr>
              <a:t> </a:t>
            </a:r>
          </a:p>
          <a:p>
            <a:pPr marR="0" lvl="0" algn="ctr" rtl="0">
              <a:spcBef>
                <a:spcPts val="0"/>
              </a:spcBef>
              <a:buNone/>
            </a:pPr>
            <a:r>
              <a:rPr lang="en-US" sz="2800" dirty="0">
                <a:solidFill>
                  <a:schemeClr val="dk1"/>
                </a:solidFill>
                <a:latin typeface="Garamond"/>
                <a:ea typeface="Garamond"/>
                <a:cs typeface="Garamond"/>
                <a:sym typeface="Garamond"/>
              </a:rPr>
              <a:t>Public Health Officer, Mobile County Health </a:t>
            </a:r>
            <a:r>
              <a:rPr lang="en-US" sz="2800" dirty="0" smtClean="0">
                <a:solidFill>
                  <a:schemeClr val="dk1"/>
                </a:solidFill>
                <a:latin typeface="Garamond"/>
                <a:ea typeface="Garamond"/>
                <a:cs typeface="Garamond"/>
                <a:sym typeface="Garamond"/>
              </a:rPr>
              <a:t>Department</a:t>
            </a:r>
          </a:p>
          <a:p>
            <a:pPr marR="0" lvl="0" algn="ctr" rtl="0">
              <a:spcBef>
                <a:spcPts val="0"/>
              </a:spcBef>
              <a:buNone/>
            </a:pPr>
            <a:endParaRPr lang="en-US" sz="800" dirty="0">
              <a:solidFill>
                <a:schemeClr val="dk1"/>
              </a:solidFill>
              <a:latin typeface="Garamond"/>
              <a:ea typeface="Garamond"/>
              <a:cs typeface="Garamond"/>
              <a:sym typeface="Garamond"/>
            </a:endParaRPr>
          </a:p>
          <a:p>
            <a:pPr marR="0" algn="ctr" rtl="0">
              <a:spcBef>
                <a:spcPts val="0"/>
              </a:spcBef>
              <a:buNone/>
            </a:pPr>
            <a:r>
              <a:rPr lang="en-US" sz="2800" b="1" dirty="0">
                <a:solidFill>
                  <a:schemeClr val="dk1"/>
                </a:solidFill>
                <a:latin typeface="Garamond"/>
                <a:ea typeface="Garamond"/>
                <a:cs typeface="Garamond"/>
                <a:sym typeface="Garamond"/>
              </a:rPr>
              <a:t>Joe Spruce</a:t>
            </a:r>
            <a:r>
              <a:rPr lang="en-US" sz="2800" dirty="0">
                <a:solidFill>
                  <a:schemeClr val="dk1"/>
                </a:solidFill>
                <a:latin typeface="Garamond"/>
                <a:ea typeface="Garamond"/>
                <a:cs typeface="Garamond"/>
                <a:sym typeface="Garamond"/>
              </a:rPr>
              <a:t> </a:t>
            </a:r>
          </a:p>
          <a:p>
            <a:pPr marR="0" lvl="0" algn="ctr" rtl="0">
              <a:spcBef>
                <a:spcPts val="0"/>
              </a:spcBef>
              <a:buNone/>
            </a:pPr>
            <a:r>
              <a:rPr lang="en-US" sz="2800" dirty="0">
                <a:solidFill>
                  <a:schemeClr val="dk1"/>
                </a:solidFill>
                <a:latin typeface="Garamond"/>
                <a:ea typeface="Garamond"/>
                <a:cs typeface="Garamond"/>
                <a:sym typeface="Garamond"/>
              </a:rPr>
              <a:t>Science Advisor, NASA Stennis Space </a:t>
            </a:r>
            <a:r>
              <a:rPr lang="en-US" sz="2800" dirty="0" smtClean="0">
                <a:solidFill>
                  <a:schemeClr val="dk1"/>
                </a:solidFill>
                <a:latin typeface="Garamond"/>
                <a:ea typeface="Garamond"/>
                <a:cs typeface="Garamond"/>
                <a:sym typeface="Garamond"/>
              </a:rPr>
              <a:t>Center</a:t>
            </a:r>
          </a:p>
          <a:p>
            <a:pPr marR="0" lvl="0" algn="ctr" rtl="0">
              <a:spcBef>
                <a:spcPts val="0"/>
              </a:spcBef>
              <a:buNone/>
            </a:pPr>
            <a:endParaRPr lang="en-US" sz="800" dirty="0">
              <a:solidFill>
                <a:schemeClr val="dk1"/>
              </a:solidFill>
              <a:latin typeface="Garamond"/>
              <a:ea typeface="Garamond"/>
              <a:cs typeface="Garamond"/>
              <a:sym typeface="Garamond"/>
            </a:endParaRPr>
          </a:p>
          <a:p>
            <a:pPr algn="ctr" rtl="0">
              <a:spcBef>
                <a:spcPts val="0"/>
              </a:spcBef>
              <a:buNone/>
            </a:pPr>
            <a:r>
              <a:rPr lang="en-US" sz="2800" b="1" dirty="0">
                <a:solidFill>
                  <a:schemeClr val="dk1"/>
                </a:solidFill>
                <a:latin typeface="Garamond"/>
                <a:ea typeface="Garamond"/>
                <a:cs typeface="Garamond"/>
                <a:sym typeface="Garamond"/>
              </a:rPr>
              <a:t>James “Doc” Smoot</a:t>
            </a:r>
            <a:r>
              <a:rPr lang="en-US" sz="2800" dirty="0">
                <a:solidFill>
                  <a:schemeClr val="dk1"/>
                </a:solidFill>
                <a:latin typeface="Garamond"/>
                <a:ea typeface="Garamond"/>
                <a:cs typeface="Garamond"/>
                <a:sym typeface="Garamond"/>
              </a:rPr>
              <a:t> </a:t>
            </a:r>
          </a:p>
          <a:p>
            <a:pPr lvl="0" algn="ctr" rtl="0">
              <a:spcBef>
                <a:spcPts val="0"/>
              </a:spcBef>
              <a:buNone/>
            </a:pPr>
            <a:r>
              <a:rPr lang="en-US" sz="2800" dirty="0">
                <a:solidFill>
                  <a:schemeClr val="dk1"/>
                </a:solidFill>
                <a:latin typeface="Garamond"/>
                <a:ea typeface="Garamond"/>
                <a:cs typeface="Garamond"/>
                <a:sym typeface="Garamond"/>
              </a:rPr>
              <a:t>Science Advisor, NASA Stennis Space </a:t>
            </a:r>
            <a:r>
              <a:rPr lang="en-US" sz="2800" dirty="0" smtClean="0">
                <a:solidFill>
                  <a:schemeClr val="dk1"/>
                </a:solidFill>
                <a:latin typeface="Garamond"/>
                <a:ea typeface="Garamond"/>
                <a:cs typeface="Garamond"/>
                <a:sym typeface="Garamond"/>
              </a:rPr>
              <a:t>Center</a:t>
            </a:r>
          </a:p>
          <a:p>
            <a:pPr lvl="0" algn="ctr" rtl="0">
              <a:spcBef>
                <a:spcPts val="0"/>
              </a:spcBef>
              <a:buNone/>
            </a:pPr>
            <a:endParaRPr lang="en-US" sz="800" dirty="0">
              <a:solidFill>
                <a:schemeClr val="dk1"/>
              </a:solidFill>
              <a:latin typeface="Garamond"/>
              <a:ea typeface="Garamond"/>
              <a:cs typeface="Garamond"/>
              <a:sym typeface="Garamond"/>
            </a:endParaRPr>
          </a:p>
          <a:p>
            <a:pPr algn="ctr" rtl="0">
              <a:spcBef>
                <a:spcPts val="0"/>
              </a:spcBef>
              <a:buNone/>
            </a:pPr>
            <a:r>
              <a:rPr lang="en-US" sz="2800" b="1" dirty="0">
                <a:solidFill>
                  <a:schemeClr val="dk1"/>
                </a:solidFill>
                <a:latin typeface="Garamond"/>
                <a:ea typeface="Garamond"/>
                <a:cs typeface="Garamond"/>
                <a:sym typeface="Garamond"/>
              </a:rPr>
              <a:t>Dr. Kenton Ross</a:t>
            </a:r>
          </a:p>
          <a:p>
            <a:pPr lvl="0" algn="ctr" rtl="0">
              <a:spcBef>
                <a:spcPts val="0"/>
              </a:spcBef>
              <a:buNone/>
            </a:pPr>
            <a:r>
              <a:rPr lang="en-US" sz="2800" dirty="0">
                <a:solidFill>
                  <a:schemeClr val="dk1"/>
                </a:solidFill>
                <a:latin typeface="Garamond"/>
                <a:ea typeface="Garamond"/>
                <a:cs typeface="Garamond"/>
                <a:sym typeface="Garamond"/>
              </a:rPr>
              <a:t>DEVELOP National Science Advisor, NASA Langley Research Center</a:t>
            </a:r>
          </a:p>
        </p:txBody>
      </p:sp>
      <p:sp>
        <p:nvSpPr>
          <p:cNvPr id="20" name="Shape 20"/>
          <p:cNvSpPr txBox="1"/>
          <p:nvPr/>
        </p:nvSpPr>
        <p:spPr>
          <a:xfrm>
            <a:off x="914400" y="22178746"/>
            <a:ext cx="16916400" cy="769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b="0" i="0" u="none" strike="noStrike" cap="none" baseline="0" dirty="0">
                <a:solidFill>
                  <a:schemeClr val="dk1"/>
                </a:solidFill>
                <a:latin typeface="Garamond"/>
                <a:ea typeface="Garamond"/>
                <a:cs typeface="Garamond"/>
                <a:sym typeface="Garamond"/>
              </a:rPr>
              <a:t>Use images.</a:t>
            </a:r>
            <a:r>
              <a:rPr lang="en-US" sz="2800" dirty="0"/>
              <a:t> </a:t>
            </a:r>
            <a:r>
              <a:rPr lang="en-US" sz="2800" b="0" i="0" u="none" strike="noStrike" cap="none" baseline="0" dirty="0">
                <a:solidFill>
                  <a:schemeClr val="dk1"/>
                </a:solidFill>
                <a:latin typeface="Garamond"/>
                <a:ea typeface="Garamond"/>
                <a:cs typeface="Garamond"/>
                <a:sym typeface="Garamond"/>
              </a:rPr>
              <a:t>Make sure that it has some sort of flow, that it makes sense. </a:t>
            </a:r>
            <a:r>
              <a:rPr lang="en-US" sz="2800" b="0" i="0" u="none" strike="noStrike" cap="none" baseline="0" dirty="0" smtClean="0">
                <a:solidFill>
                  <a:schemeClr val="dk1"/>
                </a:solidFill>
                <a:latin typeface="Garamond"/>
                <a:ea typeface="Garamond"/>
                <a:cs typeface="Garamond"/>
                <a:sym typeface="Garamond"/>
              </a:rPr>
              <a:t>Show </a:t>
            </a:r>
            <a:r>
              <a:rPr lang="en-US" sz="2800" b="0" i="0" u="none" strike="noStrike" cap="none" baseline="0" dirty="0">
                <a:solidFill>
                  <a:schemeClr val="dk1"/>
                </a:solidFill>
                <a:latin typeface="Garamond"/>
                <a:ea typeface="Garamond"/>
                <a:cs typeface="Garamond"/>
                <a:sym typeface="Garamond"/>
              </a:rPr>
              <a:t>your results in a logical order.</a:t>
            </a:r>
            <a:r>
              <a:rPr lang="en-US" sz="2800" dirty="0"/>
              <a:t> </a:t>
            </a:r>
            <a:r>
              <a:rPr lang="en-US" sz="2800" b="0" i="0" u="none" strike="noStrike" cap="none" baseline="0" dirty="0">
                <a:solidFill>
                  <a:schemeClr val="dk1"/>
                </a:solidFill>
                <a:latin typeface="Garamond"/>
                <a:ea typeface="Garamond"/>
                <a:cs typeface="Garamond"/>
                <a:sym typeface="Garamond"/>
              </a:rPr>
              <a:t>No bullets.</a:t>
            </a:r>
          </a:p>
        </p:txBody>
      </p:sp>
      <p:sp>
        <p:nvSpPr>
          <p:cNvPr id="21" name="Shape 21"/>
          <p:cNvSpPr txBox="1"/>
          <p:nvPr/>
        </p:nvSpPr>
        <p:spPr>
          <a:xfrm>
            <a:off x="18288000" y="22184479"/>
            <a:ext cx="8229600" cy="5760599"/>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buClr>
                <a:schemeClr val="accent1"/>
              </a:buClr>
              <a:buSzPct val="100000"/>
              <a:buFont typeface="Webdings" panose="05030102010509060703" pitchFamily="18" charset="2"/>
              <a:buChar char=""/>
            </a:pPr>
            <a:r>
              <a:rPr lang="en-US" sz="2800" dirty="0">
                <a:solidFill>
                  <a:schemeClr val="dk1"/>
                </a:solidFill>
                <a:latin typeface="Garamond"/>
                <a:ea typeface="Garamond"/>
                <a:cs typeface="Garamond"/>
                <a:sym typeface="Garamond"/>
              </a:rPr>
              <a:t>Work in progress.</a:t>
            </a:r>
          </a:p>
        </p:txBody>
      </p:sp>
      <p:sp>
        <p:nvSpPr>
          <p:cNvPr id="22" name="Shape 22"/>
          <p:cNvSpPr txBox="1"/>
          <p:nvPr/>
        </p:nvSpPr>
        <p:spPr>
          <a:xfrm>
            <a:off x="1213918" y="11693579"/>
            <a:ext cx="16343100" cy="95100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4000" b="1" dirty="0">
                <a:solidFill>
                  <a:schemeClr val="dk1"/>
                </a:solidFill>
                <a:latin typeface="Garamond"/>
                <a:ea typeface="Garamond"/>
                <a:cs typeface="Garamond"/>
                <a:sym typeface="Garamond"/>
              </a:rPr>
              <a:t>Data</a:t>
            </a:r>
          </a:p>
        </p:txBody>
      </p:sp>
      <p:sp>
        <p:nvSpPr>
          <p:cNvPr id="23" name="Shape 23"/>
          <p:cNvSpPr txBox="1"/>
          <p:nvPr/>
        </p:nvSpPr>
        <p:spPr>
          <a:xfrm>
            <a:off x="21904200" y="11694800"/>
            <a:ext cx="4613399" cy="3505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dirty="0">
                <a:solidFill>
                  <a:schemeClr val="dk1"/>
                </a:solidFill>
                <a:latin typeface="Garamond"/>
                <a:ea typeface="Garamond"/>
                <a:cs typeface="Garamond"/>
                <a:sym typeface="Garamond"/>
              </a:rPr>
              <a:t>The study area extended the length of the Natchez Trace Parkway, spanning across Mississippi, Alabama, and Tennessee. The study period ranged from 1992 to 2015.</a:t>
            </a:r>
          </a:p>
        </p:txBody>
      </p:sp>
      <p:sp>
        <p:nvSpPr>
          <p:cNvPr id="24" name="Shape 24"/>
          <p:cNvSpPr txBox="1"/>
          <p:nvPr/>
        </p:nvSpPr>
        <p:spPr>
          <a:xfrm>
            <a:off x="914400" y="6243403"/>
            <a:ext cx="16916400" cy="3682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b="0" i="0" u="none" strike="noStrike" cap="none" baseline="0" dirty="0">
                <a:solidFill>
                  <a:schemeClr val="dk1"/>
                </a:solidFill>
                <a:latin typeface="Garamond"/>
                <a:ea typeface="Garamond"/>
                <a:cs typeface="Garamond"/>
                <a:sym typeface="Garamond"/>
              </a:rPr>
              <a:t>Keep this blank for now.</a:t>
            </a:r>
            <a:r>
              <a:rPr lang="en-US" sz="2800" dirty="0"/>
              <a:t> </a:t>
            </a:r>
            <a:r>
              <a:rPr lang="en-US" sz="2800" b="0" i="0" u="none" strike="noStrike" cap="none" baseline="0" dirty="0">
                <a:solidFill>
                  <a:schemeClr val="dk1"/>
                </a:solidFill>
                <a:latin typeface="Garamond"/>
                <a:ea typeface="Garamond"/>
                <a:cs typeface="Garamond"/>
                <a:sym typeface="Garamond"/>
              </a:rPr>
              <a:t>Body text point size should be at least 24.</a:t>
            </a:r>
            <a:r>
              <a:rPr lang="en-US" sz="2800" dirty="0"/>
              <a:t> </a:t>
            </a:r>
            <a:r>
              <a:rPr lang="en-US" sz="2800" b="0" i="0" u="none" strike="noStrike" cap="none" baseline="0" dirty="0">
                <a:solidFill>
                  <a:schemeClr val="dk1"/>
                </a:solidFill>
                <a:latin typeface="Garamond"/>
                <a:ea typeface="Garamond"/>
                <a:cs typeface="Garamond"/>
                <a:sym typeface="Garamond"/>
              </a:rPr>
              <a:t>Caption text point size should be at least 16.</a:t>
            </a:r>
            <a:r>
              <a:rPr lang="en-US" sz="2800" dirty="0"/>
              <a:t> </a:t>
            </a:r>
            <a:r>
              <a:rPr lang="en-US" sz="2800" b="0" i="0" u="none" strike="noStrike" cap="none" baseline="0" dirty="0">
                <a:solidFill>
                  <a:schemeClr val="dk1"/>
                </a:solidFill>
                <a:latin typeface="Garamond"/>
                <a:ea typeface="Garamond"/>
                <a:cs typeface="Garamond"/>
                <a:sym typeface="Garamond"/>
              </a:rPr>
              <a:t>Feel free to rename, move, and resize sections as needed.</a:t>
            </a:r>
          </a:p>
        </p:txBody>
      </p:sp>
      <p:sp>
        <p:nvSpPr>
          <p:cNvPr id="25" name="Shape 25"/>
          <p:cNvSpPr txBox="1"/>
          <p:nvPr/>
        </p:nvSpPr>
        <p:spPr>
          <a:xfrm>
            <a:off x="18288000" y="6243410"/>
            <a:ext cx="8229600" cy="5760599"/>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buClr>
                <a:schemeClr val="accent1"/>
              </a:buClr>
              <a:buSzPct val="100000"/>
              <a:buFont typeface="Webdings" panose="05030102010509060703" pitchFamily="18" charset="2"/>
              <a:buChar char=""/>
            </a:pPr>
            <a:r>
              <a:rPr lang="en-US" sz="2800" dirty="0">
                <a:solidFill>
                  <a:schemeClr val="dk1"/>
                </a:solidFill>
                <a:latin typeface="Garamond"/>
                <a:ea typeface="Garamond"/>
                <a:cs typeface="Garamond"/>
                <a:sym typeface="Garamond"/>
              </a:rPr>
              <a:t>Establish historic wetland extents for the Natchez Trace </a:t>
            </a:r>
            <a:r>
              <a:rPr lang="en-US" sz="2800" dirty="0" smtClean="0">
                <a:solidFill>
                  <a:schemeClr val="dk1"/>
                </a:solidFill>
                <a:latin typeface="Garamond"/>
                <a:ea typeface="Garamond"/>
                <a:cs typeface="Garamond"/>
                <a:sym typeface="Garamond"/>
              </a:rPr>
              <a:t>Parkway</a:t>
            </a:r>
            <a:endParaRPr lang="en-US" sz="2800" dirty="0">
              <a:solidFill>
                <a:schemeClr val="dk1"/>
              </a:solidFill>
              <a:latin typeface="Garamond"/>
              <a:ea typeface="Garamond"/>
              <a:cs typeface="Garamond"/>
              <a:sym typeface="Garamond"/>
            </a:endParaRPr>
          </a:p>
          <a:p>
            <a:pPr marL="457200" marR="0" lvl="0" indent="-457200" algn="l" rtl="0">
              <a:lnSpc>
                <a:spcPct val="90000"/>
              </a:lnSpc>
              <a:spcBef>
                <a:spcPts val="1800"/>
              </a:spcBef>
              <a:buClr>
                <a:schemeClr val="accent1"/>
              </a:buClr>
              <a:buSzPct val="100000"/>
              <a:buFont typeface="Webdings" panose="05030102010509060703" pitchFamily="18" charset="2"/>
              <a:buChar char=""/>
            </a:pPr>
            <a:r>
              <a:rPr lang="en-US" sz="2800" dirty="0">
                <a:solidFill>
                  <a:schemeClr val="dk1"/>
                </a:solidFill>
                <a:latin typeface="Garamond"/>
                <a:ea typeface="Garamond"/>
                <a:cs typeface="Garamond"/>
                <a:sym typeface="Garamond"/>
              </a:rPr>
              <a:t>Provide information for past and future wetland extents to aid the National Park Service in conservation management and maintenance strategies</a:t>
            </a:r>
          </a:p>
          <a:p>
            <a:pPr marL="457200" marR="0" lvl="0" indent="-457200" algn="l" rtl="0">
              <a:lnSpc>
                <a:spcPct val="90000"/>
              </a:lnSpc>
              <a:spcBef>
                <a:spcPts val="1800"/>
              </a:spcBef>
              <a:buClr>
                <a:schemeClr val="accent1"/>
              </a:buClr>
              <a:buSzPct val="100000"/>
              <a:buFont typeface="Webdings" panose="05030102010509060703" pitchFamily="18" charset="2"/>
              <a:buChar char=""/>
            </a:pPr>
            <a:r>
              <a:rPr lang="en-US" sz="2800" dirty="0">
                <a:solidFill>
                  <a:schemeClr val="dk1"/>
                </a:solidFill>
                <a:latin typeface="Garamond"/>
                <a:ea typeface="Garamond"/>
                <a:cs typeface="Garamond"/>
                <a:sym typeface="Garamond"/>
              </a:rPr>
              <a:t>Address community concerns resulting from beaver damming activity, which has caused damage to roads, property, and private </a:t>
            </a:r>
            <a:r>
              <a:rPr lang="en-US" sz="2800" dirty="0" smtClean="0">
                <a:solidFill>
                  <a:schemeClr val="dk1"/>
                </a:solidFill>
                <a:latin typeface="Garamond"/>
                <a:ea typeface="Garamond"/>
                <a:cs typeface="Garamond"/>
                <a:sym typeface="Garamond"/>
              </a:rPr>
              <a:t>lands</a:t>
            </a:r>
          </a:p>
          <a:p>
            <a:pPr marR="0" lvl="0" algn="l" rtl="0">
              <a:lnSpc>
                <a:spcPct val="90000"/>
              </a:lnSpc>
              <a:spcBef>
                <a:spcPts val="1800"/>
              </a:spcBef>
              <a:buClr>
                <a:schemeClr val="accent1"/>
              </a:buClr>
              <a:buSzPct val="100000"/>
            </a:pPr>
            <a:endParaRPr lang="en-US" sz="2800" dirty="0" smtClean="0">
              <a:solidFill>
                <a:schemeClr val="dk1"/>
              </a:solidFill>
              <a:latin typeface="Garamond"/>
              <a:ea typeface="Garamond"/>
              <a:cs typeface="Garamond"/>
              <a:sym typeface="Garamond"/>
            </a:endParaRPr>
          </a:p>
          <a:p>
            <a:pPr marL="347663" marR="0" lvl="0" indent="-347663" algn="l" rtl="0">
              <a:lnSpc>
                <a:spcPct val="90000"/>
              </a:lnSpc>
              <a:spcBef>
                <a:spcPts val="1800"/>
              </a:spcBef>
              <a:buClr>
                <a:schemeClr val="accent1"/>
              </a:buClr>
              <a:buFont typeface="Arial"/>
              <a:buChar char="4"/>
            </a:pPr>
            <a:endParaRPr sz="2800" dirty="0"/>
          </a:p>
        </p:txBody>
      </p:sp>
      <p:sp>
        <p:nvSpPr>
          <p:cNvPr id="26" name="Shape 26"/>
          <p:cNvSpPr txBox="1"/>
          <p:nvPr/>
        </p:nvSpPr>
        <p:spPr>
          <a:xfrm>
            <a:off x="914400" y="5510708"/>
            <a:ext cx="1691639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Abstract</a:t>
            </a:r>
          </a:p>
        </p:txBody>
      </p:sp>
      <p:sp>
        <p:nvSpPr>
          <p:cNvPr id="27" name="Shape 27"/>
          <p:cNvSpPr txBox="1"/>
          <p:nvPr/>
        </p:nvSpPr>
        <p:spPr>
          <a:xfrm>
            <a:off x="18288000" y="5504987"/>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Objectives</a:t>
            </a:r>
          </a:p>
        </p:txBody>
      </p:sp>
      <p:sp>
        <p:nvSpPr>
          <p:cNvPr id="28" name="Shape 28"/>
          <p:cNvSpPr txBox="1"/>
          <p:nvPr/>
        </p:nvSpPr>
        <p:spPr>
          <a:xfrm>
            <a:off x="914400" y="10953039"/>
            <a:ext cx="169164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Methodology</a:t>
            </a:r>
          </a:p>
        </p:txBody>
      </p:sp>
      <p:sp>
        <p:nvSpPr>
          <p:cNvPr id="29" name="Shape 29"/>
          <p:cNvSpPr txBox="1"/>
          <p:nvPr/>
        </p:nvSpPr>
        <p:spPr>
          <a:xfrm>
            <a:off x="18287998" y="11117392"/>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a:solidFill>
                  <a:schemeClr val="accent1"/>
                </a:solidFill>
                <a:latin typeface="Century Gothic" panose="020B0502020202020204" pitchFamily="34" charset="0"/>
                <a:ea typeface="Questrial"/>
                <a:cs typeface="Questrial"/>
                <a:sym typeface="Questrial"/>
              </a:rPr>
              <a:t>Study Area</a:t>
            </a:r>
          </a:p>
        </p:txBody>
      </p:sp>
      <p:sp>
        <p:nvSpPr>
          <p:cNvPr id="30" name="Shape 30"/>
          <p:cNvSpPr txBox="1"/>
          <p:nvPr/>
        </p:nvSpPr>
        <p:spPr>
          <a:xfrm>
            <a:off x="18288000" y="16834135"/>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a:solidFill>
                  <a:schemeClr val="accent1"/>
                </a:solidFill>
                <a:latin typeface="Century Gothic" panose="020B0502020202020204" pitchFamily="34" charset="0"/>
                <a:ea typeface="Questrial"/>
                <a:cs typeface="Questrial"/>
                <a:sym typeface="Questrial"/>
              </a:rPr>
              <a:t>Earth Observations</a:t>
            </a:r>
          </a:p>
        </p:txBody>
      </p:sp>
      <p:sp>
        <p:nvSpPr>
          <p:cNvPr id="31" name="Shape 31"/>
          <p:cNvSpPr txBox="1"/>
          <p:nvPr/>
        </p:nvSpPr>
        <p:spPr>
          <a:xfrm>
            <a:off x="914400" y="21461942"/>
            <a:ext cx="169164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Results</a:t>
            </a:r>
          </a:p>
        </p:txBody>
      </p:sp>
      <p:sp>
        <p:nvSpPr>
          <p:cNvPr id="32" name="Shape 32"/>
          <p:cNvSpPr txBox="1"/>
          <p:nvPr/>
        </p:nvSpPr>
        <p:spPr>
          <a:xfrm>
            <a:off x="18288000" y="21461957"/>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itchFamily="34" charset="0"/>
                <a:ea typeface="Questrial"/>
                <a:cs typeface="Questrial"/>
                <a:sym typeface="Questrial"/>
              </a:rPr>
              <a:t>Conclusions</a:t>
            </a:r>
          </a:p>
        </p:txBody>
      </p:sp>
      <p:sp>
        <p:nvSpPr>
          <p:cNvPr id="33" name="Shape 33"/>
          <p:cNvSpPr txBox="1"/>
          <p:nvPr/>
        </p:nvSpPr>
        <p:spPr>
          <a:xfrm>
            <a:off x="18394912" y="29722575"/>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Acknowledgements</a:t>
            </a:r>
          </a:p>
        </p:txBody>
      </p:sp>
      <p:sp>
        <p:nvSpPr>
          <p:cNvPr id="34" name="Shape 34"/>
          <p:cNvSpPr txBox="1"/>
          <p:nvPr/>
        </p:nvSpPr>
        <p:spPr>
          <a:xfrm>
            <a:off x="9708112" y="29722575"/>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Project Partners</a:t>
            </a:r>
          </a:p>
        </p:txBody>
      </p:sp>
      <p:sp>
        <p:nvSpPr>
          <p:cNvPr id="35" name="Shape 35"/>
          <p:cNvSpPr txBox="1"/>
          <p:nvPr/>
        </p:nvSpPr>
        <p:spPr>
          <a:xfrm>
            <a:off x="1021312" y="29722575"/>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Team Members</a:t>
            </a:r>
          </a:p>
        </p:txBody>
      </p:sp>
      <p:sp>
        <p:nvSpPr>
          <p:cNvPr id="36" name="Shape 36"/>
          <p:cNvSpPr txBox="1"/>
          <p:nvPr/>
        </p:nvSpPr>
        <p:spPr>
          <a:xfrm>
            <a:off x="914400" y="4148883"/>
            <a:ext cx="25603199" cy="9509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3200" b="0" i="0" u="none" strike="noStrike" cap="none" baseline="0" dirty="0">
                <a:solidFill>
                  <a:schemeClr val="dk1"/>
                </a:solidFill>
                <a:latin typeface="Garamond"/>
                <a:ea typeface="Garamond"/>
                <a:cs typeface="Garamond"/>
                <a:sym typeface="Garamond"/>
              </a:rPr>
              <a:t>Jennifer </a:t>
            </a:r>
            <a:r>
              <a:rPr lang="en-US" sz="3200" b="0" i="0" u="none" strike="noStrike" cap="none" baseline="0" dirty="0" err="1">
                <a:solidFill>
                  <a:schemeClr val="dk1"/>
                </a:solidFill>
                <a:latin typeface="Garamond"/>
                <a:ea typeface="Garamond"/>
                <a:cs typeface="Garamond"/>
                <a:sym typeface="Garamond"/>
              </a:rPr>
              <a:t>Rackley</a:t>
            </a:r>
            <a:r>
              <a:rPr lang="en-US" sz="3200" b="0" i="0" u="none" strike="noStrike" cap="none" baseline="0" dirty="0">
                <a:solidFill>
                  <a:schemeClr val="dk1"/>
                </a:solidFill>
                <a:latin typeface="Garamond"/>
                <a:ea typeface="Garamond"/>
                <a:cs typeface="Garamond"/>
                <a:sym typeface="Garamond"/>
              </a:rPr>
              <a:t> (Project Lead), Ashley Gideon, Tyler Lynn</a:t>
            </a:r>
          </a:p>
          <a:p>
            <a:pPr marL="0" marR="0" lvl="0" indent="0" algn="ctr" rtl="0">
              <a:lnSpc>
                <a:spcPct val="90000"/>
              </a:lnSpc>
              <a:spcBef>
                <a:spcPts val="0"/>
              </a:spcBef>
              <a:buClr>
                <a:schemeClr val="dk1"/>
              </a:buClr>
              <a:buSzPct val="25000"/>
              <a:buFont typeface="Arial"/>
              <a:buNone/>
            </a:pPr>
            <a:r>
              <a:rPr lang="en-US" sz="2400" dirty="0">
                <a:solidFill>
                  <a:schemeClr val="dk1"/>
                </a:solidFill>
                <a:latin typeface="Garamond"/>
                <a:ea typeface="Garamond"/>
                <a:cs typeface="Garamond"/>
                <a:sym typeface="Garamond"/>
              </a:rPr>
              <a:t>NASA DEVELOP National Program</a:t>
            </a:r>
          </a:p>
        </p:txBody>
      </p:sp>
      <p:pic>
        <p:nvPicPr>
          <p:cNvPr id="37" name="Shape 37"/>
          <p:cNvPicPr preferRelativeResize="0"/>
          <p:nvPr/>
        </p:nvPicPr>
        <p:blipFill rotWithShape="1">
          <a:blip r:embed="rId3">
            <a:alphaModFix/>
          </a:blip>
          <a:srcRect/>
          <a:stretch/>
        </p:blipFill>
        <p:spPr>
          <a:xfrm>
            <a:off x="14605321" y="31047609"/>
            <a:ext cx="1904100" cy="2552100"/>
          </a:xfrm>
          <a:prstGeom prst="rect">
            <a:avLst/>
          </a:prstGeom>
          <a:noFill/>
          <a:ln>
            <a:noFill/>
          </a:ln>
        </p:spPr>
      </p:pic>
      <p:pic>
        <p:nvPicPr>
          <p:cNvPr id="38" name="Shape 38"/>
          <p:cNvPicPr preferRelativeResize="0"/>
          <p:nvPr/>
        </p:nvPicPr>
        <p:blipFill rotWithShape="1">
          <a:blip r:embed="rId4">
            <a:alphaModFix/>
          </a:blip>
          <a:srcRect/>
          <a:stretch/>
        </p:blipFill>
        <p:spPr>
          <a:xfrm>
            <a:off x="19079679" y="18412439"/>
            <a:ext cx="2277300" cy="2200199"/>
          </a:xfrm>
          <a:prstGeom prst="rect">
            <a:avLst/>
          </a:prstGeom>
          <a:noFill/>
          <a:ln>
            <a:noFill/>
          </a:ln>
        </p:spPr>
      </p:pic>
      <p:pic>
        <p:nvPicPr>
          <p:cNvPr id="39" name="Shape 39"/>
          <p:cNvPicPr preferRelativeResize="0"/>
          <p:nvPr/>
        </p:nvPicPr>
        <p:blipFill rotWithShape="1">
          <a:blip r:embed="rId5">
            <a:alphaModFix/>
          </a:blip>
          <a:srcRect/>
          <a:stretch/>
        </p:blipFill>
        <p:spPr>
          <a:xfrm>
            <a:off x="23388712" y="17893596"/>
            <a:ext cx="2676299" cy="2187299"/>
          </a:xfrm>
          <a:prstGeom prst="rect">
            <a:avLst/>
          </a:prstGeom>
          <a:noFill/>
          <a:ln>
            <a:noFill/>
          </a:ln>
        </p:spPr>
      </p:pic>
      <p:sp>
        <p:nvSpPr>
          <p:cNvPr id="40" name="Shape 40"/>
          <p:cNvSpPr txBox="1"/>
          <p:nvPr/>
        </p:nvSpPr>
        <p:spPr>
          <a:xfrm>
            <a:off x="1241986" y="12348728"/>
            <a:ext cx="5421000" cy="14114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dirty="0">
                <a:solidFill>
                  <a:schemeClr val="dk1"/>
                </a:solidFill>
                <a:latin typeface="Garamond"/>
                <a:ea typeface="Garamond"/>
                <a:cs typeface="Garamond"/>
                <a:sym typeface="Garamond"/>
              </a:rPr>
              <a:t>Landsat 5 Thematic Mapper (TM)</a:t>
            </a:r>
          </a:p>
          <a:p>
            <a:pPr lvl="0" rtl="0">
              <a:lnSpc>
                <a:spcPct val="90000"/>
              </a:lnSpc>
              <a:spcBef>
                <a:spcPts val="1800"/>
              </a:spcBef>
              <a:buClr>
                <a:schemeClr val="dk1"/>
              </a:buClr>
              <a:buSzPct val="25000"/>
              <a:buFont typeface="Arial"/>
              <a:buNone/>
            </a:pPr>
            <a:r>
              <a:rPr lang="en-US" sz="2800" dirty="0">
                <a:solidFill>
                  <a:schemeClr val="dk1"/>
                </a:solidFill>
                <a:latin typeface="Garamond"/>
                <a:ea typeface="Garamond"/>
                <a:cs typeface="Garamond"/>
                <a:sym typeface="Garamond"/>
              </a:rPr>
              <a:t>Landsat 8 Operational Land Imager (OLI)</a:t>
            </a:r>
          </a:p>
        </p:txBody>
      </p:sp>
      <p:sp>
        <p:nvSpPr>
          <p:cNvPr id="41" name="Shape 41"/>
          <p:cNvSpPr txBox="1"/>
          <p:nvPr/>
        </p:nvSpPr>
        <p:spPr>
          <a:xfrm>
            <a:off x="6911518" y="12759293"/>
            <a:ext cx="4745099" cy="951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dirty="0">
                <a:solidFill>
                  <a:schemeClr val="dk1"/>
                </a:solidFill>
                <a:latin typeface="Garamond"/>
                <a:ea typeface="Garamond"/>
                <a:cs typeface="Garamond"/>
                <a:sym typeface="Garamond"/>
              </a:rPr>
              <a:t>USGS National Land Cover Database (NLCD)</a:t>
            </a:r>
          </a:p>
        </p:txBody>
      </p:sp>
      <p:sp>
        <p:nvSpPr>
          <p:cNvPr id="42" name="Shape 42"/>
          <p:cNvSpPr txBox="1"/>
          <p:nvPr/>
        </p:nvSpPr>
        <p:spPr>
          <a:xfrm>
            <a:off x="12491887" y="12702237"/>
            <a:ext cx="4745099" cy="951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dirty="0">
                <a:solidFill>
                  <a:schemeClr val="dk1"/>
                </a:solidFill>
                <a:latin typeface="Garamond"/>
                <a:ea typeface="Garamond"/>
                <a:cs typeface="Garamond"/>
                <a:sym typeface="Garamond"/>
              </a:rPr>
              <a:t>USDA National Agriculture Imagery Program (NAIP)</a:t>
            </a:r>
          </a:p>
        </p:txBody>
      </p:sp>
      <p:sp>
        <p:nvSpPr>
          <p:cNvPr id="43" name="Shape 43"/>
          <p:cNvSpPr/>
          <p:nvPr/>
        </p:nvSpPr>
        <p:spPr>
          <a:xfrm>
            <a:off x="1671075" y="13963512"/>
            <a:ext cx="3494699" cy="2732699"/>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lnSpc>
                <a:spcPct val="90000"/>
              </a:lnSpc>
              <a:spcBef>
                <a:spcPts val="1800"/>
              </a:spcBef>
              <a:buClr>
                <a:schemeClr val="dk1"/>
              </a:buClr>
              <a:buSzPct val="25000"/>
              <a:buFont typeface="Arial"/>
              <a:buNone/>
            </a:pPr>
            <a:r>
              <a:rPr lang="en-US" sz="2400" dirty="0">
                <a:solidFill>
                  <a:srgbClr val="FFFFFF"/>
                </a:solidFill>
                <a:latin typeface="Garamond"/>
                <a:ea typeface="Garamond"/>
                <a:cs typeface="Garamond"/>
                <a:sym typeface="Garamond"/>
              </a:rPr>
              <a:t>Stacked </a:t>
            </a:r>
            <a:r>
              <a:rPr lang="en-US" sz="2400" dirty="0" smtClean="0">
                <a:solidFill>
                  <a:srgbClr val="FFFFFF"/>
                </a:solidFill>
                <a:latin typeface="Garamond"/>
                <a:ea typeface="Garamond"/>
                <a:cs typeface="Garamond"/>
                <a:sym typeface="Garamond"/>
              </a:rPr>
              <a:t>(?) </a:t>
            </a:r>
            <a:r>
              <a:rPr lang="en-US" sz="2400" dirty="0" err="1" smtClean="0">
                <a:solidFill>
                  <a:srgbClr val="FFFFFF"/>
                </a:solidFill>
                <a:latin typeface="Garamond"/>
                <a:ea typeface="Garamond"/>
                <a:cs typeface="Garamond"/>
                <a:sym typeface="Garamond"/>
              </a:rPr>
              <a:t>Landsat</a:t>
            </a:r>
            <a:r>
              <a:rPr lang="en-US" sz="2400" dirty="0" smtClean="0">
                <a:solidFill>
                  <a:srgbClr val="FFFFFF"/>
                </a:solidFill>
                <a:latin typeface="Garamond"/>
                <a:ea typeface="Garamond"/>
                <a:cs typeface="Garamond"/>
                <a:sym typeface="Garamond"/>
              </a:rPr>
              <a:t> </a:t>
            </a:r>
            <a:r>
              <a:rPr lang="en-US" sz="2400" dirty="0">
                <a:solidFill>
                  <a:srgbClr val="FFFFFF"/>
                </a:solidFill>
                <a:latin typeface="Garamond"/>
                <a:ea typeface="Garamond"/>
                <a:cs typeface="Garamond"/>
                <a:sym typeface="Garamond"/>
              </a:rPr>
              <a:t>5 and 8 imagery</a:t>
            </a:r>
          </a:p>
        </p:txBody>
      </p:sp>
      <p:pic>
        <p:nvPicPr>
          <p:cNvPr id="44" name="Shape 44"/>
          <p:cNvPicPr preferRelativeResize="0"/>
          <p:nvPr/>
        </p:nvPicPr>
        <p:blipFill>
          <a:blip r:embed="rId6">
            <a:alphaModFix/>
          </a:blip>
          <a:stretch>
            <a:fillRect/>
          </a:stretch>
        </p:blipFill>
        <p:spPr>
          <a:xfrm>
            <a:off x="7288012" y="13839014"/>
            <a:ext cx="3668370" cy="2834650"/>
          </a:xfrm>
          <a:prstGeom prst="rect">
            <a:avLst/>
          </a:prstGeom>
          <a:noFill/>
          <a:ln>
            <a:noFill/>
          </a:ln>
        </p:spPr>
      </p:pic>
      <p:pic>
        <p:nvPicPr>
          <p:cNvPr id="45" name="Shape 45"/>
          <p:cNvPicPr preferRelativeResize="0"/>
          <p:nvPr/>
        </p:nvPicPr>
        <p:blipFill>
          <a:blip r:embed="rId7">
            <a:alphaModFix/>
          </a:blip>
          <a:stretch>
            <a:fillRect/>
          </a:stretch>
        </p:blipFill>
        <p:spPr>
          <a:xfrm>
            <a:off x="13078625" y="13733062"/>
            <a:ext cx="2676172" cy="3015899"/>
          </a:xfrm>
          <a:prstGeom prst="rect">
            <a:avLst/>
          </a:prstGeom>
          <a:noFill/>
          <a:ln>
            <a:noFill/>
          </a:ln>
        </p:spPr>
      </p:pic>
      <p:sp>
        <p:nvSpPr>
          <p:cNvPr id="46" name="Shape 46"/>
          <p:cNvSpPr txBox="1"/>
          <p:nvPr/>
        </p:nvSpPr>
        <p:spPr>
          <a:xfrm>
            <a:off x="1213918" y="17098894"/>
            <a:ext cx="16343100" cy="95100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4000" b="1" dirty="0">
                <a:solidFill>
                  <a:schemeClr val="dk1"/>
                </a:solidFill>
                <a:latin typeface="Garamond"/>
                <a:ea typeface="Garamond"/>
                <a:cs typeface="Garamond"/>
                <a:sym typeface="Garamond"/>
              </a:rPr>
              <a:t>Processing</a:t>
            </a:r>
          </a:p>
        </p:txBody>
      </p:sp>
      <p:sp>
        <p:nvSpPr>
          <p:cNvPr id="47" name="Shape 47"/>
          <p:cNvSpPr/>
          <p:nvPr/>
        </p:nvSpPr>
        <p:spPr>
          <a:xfrm>
            <a:off x="2283425" y="18588637"/>
            <a:ext cx="3805199" cy="1916400"/>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lnSpc>
                <a:spcPct val="90000"/>
              </a:lnSpc>
              <a:spcBef>
                <a:spcPts val="0"/>
              </a:spcBef>
              <a:buNone/>
            </a:pPr>
            <a:r>
              <a:rPr lang="en-US" sz="2400" dirty="0">
                <a:solidFill>
                  <a:srgbClr val="FFFFFF"/>
                </a:solidFill>
                <a:latin typeface="Garamond"/>
                <a:ea typeface="Garamond"/>
                <a:cs typeface="Garamond"/>
                <a:sym typeface="Garamond"/>
              </a:rPr>
              <a:t>Preprocessing (ArcMap 10.3)</a:t>
            </a:r>
          </a:p>
          <a:p>
            <a:pPr marL="457200" lvl="0" indent="-381000" rtl="0">
              <a:lnSpc>
                <a:spcPct val="90000"/>
              </a:lnSpc>
              <a:spcBef>
                <a:spcPts val="0"/>
              </a:spcBef>
              <a:buClr>
                <a:srgbClr val="FFFFFF"/>
              </a:buClr>
              <a:buSzPct val="100000"/>
              <a:buFont typeface="Garamond"/>
              <a:buChar char="●"/>
            </a:pPr>
            <a:r>
              <a:rPr lang="en-US" sz="2400" dirty="0">
                <a:solidFill>
                  <a:srgbClr val="FFFFFF"/>
                </a:solidFill>
                <a:latin typeface="Garamond"/>
                <a:ea typeface="Garamond"/>
                <a:cs typeface="Garamond"/>
                <a:sym typeface="Garamond"/>
              </a:rPr>
              <a:t>Atmospheric corrections</a:t>
            </a:r>
          </a:p>
          <a:p>
            <a:pPr marL="457200" lvl="0" indent="-381000" rtl="0">
              <a:lnSpc>
                <a:spcPct val="90000"/>
              </a:lnSpc>
              <a:spcBef>
                <a:spcPts val="0"/>
              </a:spcBef>
              <a:buClr>
                <a:srgbClr val="FFFFFF"/>
              </a:buClr>
              <a:buSzPct val="100000"/>
              <a:buFont typeface="Garamond"/>
              <a:buChar char="●"/>
            </a:pPr>
            <a:r>
              <a:rPr lang="en-US" sz="2400" dirty="0">
                <a:solidFill>
                  <a:srgbClr val="FFFFFF"/>
                </a:solidFill>
                <a:latin typeface="Garamond"/>
                <a:ea typeface="Garamond"/>
                <a:cs typeface="Garamond"/>
                <a:sym typeface="Garamond"/>
              </a:rPr>
              <a:t>Mosaicked scenes</a:t>
            </a:r>
          </a:p>
        </p:txBody>
      </p:sp>
      <p:sp>
        <p:nvSpPr>
          <p:cNvPr id="48" name="Shape 48"/>
          <p:cNvSpPr/>
          <p:nvPr/>
        </p:nvSpPr>
        <p:spPr>
          <a:xfrm>
            <a:off x="7117675" y="18270800"/>
            <a:ext cx="4075800" cy="2552100"/>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lnSpc>
                <a:spcPct val="90000"/>
              </a:lnSpc>
              <a:spcBef>
                <a:spcPts val="0"/>
              </a:spcBef>
              <a:buNone/>
            </a:pPr>
            <a:r>
              <a:rPr lang="en-US" sz="2400" dirty="0">
                <a:solidFill>
                  <a:srgbClr val="FFFFFF"/>
                </a:solidFill>
                <a:latin typeface="Garamond"/>
                <a:ea typeface="Garamond"/>
                <a:cs typeface="Garamond"/>
                <a:sym typeface="Garamond"/>
              </a:rPr>
              <a:t>Land Cover Classification (ERDAS Imagine 2015)</a:t>
            </a:r>
          </a:p>
          <a:p>
            <a:pPr marL="457200" lvl="0" indent="-381000" rtl="0">
              <a:lnSpc>
                <a:spcPct val="90000"/>
              </a:lnSpc>
              <a:spcBef>
                <a:spcPts val="0"/>
              </a:spcBef>
              <a:buClr>
                <a:srgbClr val="FFFFFF"/>
              </a:buClr>
              <a:buSzPct val="100000"/>
              <a:buFont typeface="Garamond"/>
              <a:buChar char="●"/>
            </a:pPr>
            <a:r>
              <a:rPr lang="en-US" sz="2400" dirty="0">
                <a:solidFill>
                  <a:srgbClr val="FFFFFF"/>
                </a:solidFill>
                <a:latin typeface="Garamond"/>
                <a:ea typeface="Garamond"/>
                <a:cs typeface="Garamond"/>
                <a:sym typeface="Garamond"/>
              </a:rPr>
              <a:t>Unsupervised classification</a:t>
            </a:r>
          </a:p>
          <a:p>
            <a:pPr marL="457200" lvl="0" indent="-381000" rtl="0">
              <a:lnSpc>
                <a:spcPct val="90000"/>
              </a:lnSpc>
              <a:spcBef>
                <a:spcPts val="0"/>
              </a:spcBef>
              <a:buClr>
                <a:srgbClr val="FFFFFF"/>
              </a:buClr>
              <a:buSzPct val="100000"/>
              <a:buFont typeface="Garamond"/>
              <a:buChar char="●"/>
            </a:pPr>
            <a:r>
              <a:rPr lang="en-US" sz="2400" dirty="0">
                <a:solidFill>
                  <a:srgbClr val="FFFFFF"/>
                </a:solidFill>
                <a:latin typeface="Garamond"/>
                <a:ea typeface="Garamond"/>
                <a:cs typeface="Garamond"/>
                <a:sym typeface="Garamond"/>
              </a:rPr>
              <a:t>Supervised classification</a:t>
            </a:r>
          </a:p>
        </p:txBody>
      </p:sp>
      <p:sp>
        <p:nvSpPr>
          <p:cNvPr id="49" name="Shape 49"/>
          <p:cNvSpPr/>
          <p:nvPr/>
        </p:nvSpPr>
        <p:spPr>
          <a:xfrm>
            <a:off x="12811799" y="20088737"/>
            <a:ext cx="3494699" cy="1152299"/>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lnSpc>
                <a:spcPct val="90000"/>
              </a:lnSpc>
              <a:spcBef>
                <a:spcPts val="0"/>
              </a:spcBef>
              <a:buNone/>
            </a:pPr>
            <a:r>
              <a:rPr lang="en-US" sz="2400">
                <a:solidFill>
                  <a:srgbClr val="FFFFFF"/>
                </a:solidFill>
                <a:latin typeface="Garamond"/>
                <a:ea typeface="Garamond"/>
                <a:cs typeface="Garamond"/>
                <a:sym typeface="Garamond"/>
              </a:rPr>
              <a:t>Accuracy Assessment (ERDAS Imagine 2015)</a:t>
            </a:r>
          </a:p>
        </p:txBody>
      </p:sp>
      <p:sp>
        <p:nvSpPr>
          <p:cNvPr id="50" name="Shape 50"/>
          <p:cNvSpPr/>
          <p:nvPr/>
        </p:nvSpPr>
        <p:spPr>
          <a:xfrm>
            <a:off x="12811800" y="17736950"/>
            <a:ext cx="3494699" cy="1518600"/>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lnSpc>
                <a:spcPct val="90000"/>
              </a:lnSpc>
              <a:spcBef>
                <a:spcPts val="0"/>
              </a:spcBef>
              <a:buNone/>
            </a:pPr>
            <a:r>
              <a:rPr lang="en-US" sz="2400" dirty="0">
                <a:solidFill>
                  <a:srgbClr val="FFFFFF"/>
                </a:solidFill>
                <a:latin typeface="Garamond"/>
                <a:ea typeface="Garamond"/>
                <a:cs typeface="Garamond"/>
                <a:sym typeface="Garamond"/>
              </a:rPr>
              <a:t>Wetlands Extent Prediction (</a:t>
            </a:r>
            <a:r>
              <a:rPr lang="en-US" sz="2400" dirty="0" err="1">
                <a:solidFill>
                  <a:srgbClr val="FFFFFF"/>
                </a:solidFill>
                <a:latin typeface="Garamond"/>
                <a:ea typeface="Garamond"/>
                <a:cs typeface="Garamond"/>
                <a:sym typeface="Garamond"/>
              </a:rPr>
              <a:t>TerrSet</a:t>
            </a:r>
            <a:r>
              <a:rPr lang="en-US" sz="2400" dirty="0">
                <a:solidFill>
                  <a:srgbClr val="FFFFFF"/>
                </a:solidFill>
                <a:latin typeface="Garamond"/>
                <a:ea typeface="Garamond"/>
                <a:cs typeface="Garamond"/>
                <a:sym typeface="Garamond"/>
              </a:rPr>
              <a:t> Land Change Modeler)</a:t>
            </a:r>
          </a:p>
        </p:txBody>
      </p:sp>
      <p:sp>
        <p:nvSpPr>
          <p:cNvPr id="51" name="Shape 51"/>
          <p:cNvSpPr/>
          <p:nvPr/>
        </p:nvSpPr>
        <p:spPr>
          <a:xfrm>
            <a:off x="6148937" y="19356200"/>
            <a:ext cx="908399" cy="381300"/>
          </a:xfrm>
          <a:prstGeom prst="rightArrow">
            <a:avLst>
              <a:gd name="adj1" fmla="val 50000"/>
              <a:gd name="adj2" fmla="val 500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2" name="Shape 52"/>
          <p:cNvSpPr/>
          <p:nvPr/>
        </p:nvSpPr>
        <p:spPr>
          <a:xfrm>
            <a:off x="11548412" y="18413450"/>
            <a:ext cx="908399" cy="381300"/>
          </a:xfrm>
          <a:prstGeom prst="rightArrow">
            <a:avLst>
              <a:gd name="adj1" fmla="val 50000"/>
              <a:gd name="adj2" fmla="val 500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3" name="Shape 53"/>
          <p:cNvSpPr/>
          <p:nvPr/>
        </p:nvSpPr>
        <p:spPr>
          <a:xfrm>
            <a:off x="11586412" y="20243825"/>
            <a:ext cx="908399" cy="381300"/>
          </a:xfrm>
          <a:prstGeom prst="rightArrow">
            <a:avLst>
              <a:gd name="adj1" fmla="val 50000"/>
              <a:gd name="adj2" fmla="val 500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4" name="Shape 54"/>
          <p:cNvSpPr/>
          <p:nvPr/>
        </p:nvSpPr>
        <p:spPr>
          <a:xfrm>
            <a:off x="9926300" y="31369175"/>
            <a:ext cx="3805199" cy="2552100"/>
          </a:xfrm>
          <a:prstGeom prst="rect">
            <a:avLst/>
          </a:prstGeom>
          <a:solidFill>
            <a:srgbClr val="CCCCCC"/>
          </a:solidFill>
          <a:ln w="38100" cap="flat" cmpd="sng">
            <a:solidFill>
              <a:schemeClr val="accent1"/>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sz="2800" dirty="0">
                <a:latin typeface="Garamond"/>
                <a:ea typeface="Garamond"/>
                <a:cs typeface="Garamond"/>
                <a:sym typeface="Garamond"/>
              </a:rPr>
              <a:t>Picture of Natchez Trace collected by Deanna </a:t>
            </a:r>
            <a:r>
              <a:rPr lang="en-US" sz="2800" dirty="0" err="1">
                <a:latin typeface="Garamond"/>
                <a:ea typeface="Garamond"/>
                <a:cs typeface="Garamond"/>
                <a:sym typeface="Garamond"/>
              </a:rPr>
              <a:t>Boensch</a:t>
            </a:r>
            <a:endParaRPr lang="en-US" sz="2800" dirty="0">
              <a:latin typeface="Garamond"/>
              <a:ea typeface="Garamond"/>
              <a:cs typeface="Garamond"/>
              <a:sym typeface="Garamond"/>
            </a:endParaRPr>
          </a:p>
        </p:txBody>
      </p:sp>
      <p:sp>
        <p:nvSpPr>
          <p:cNvPr id="55" name="Shape 55"/>
          <p:cNvSpPr txBox="1"/>
          <p:nvPr/>
        </p:nvSpPr>
        <p:spPr>
          <a:xfrm>
            <a:off x="18244525" y="17707962"/>
            <a:ext cx="3668400" cy="951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800" dirty="0">
                <a:solidFill>
                  <a:schemeClr val="dk1"/>
                </a:solidFill>
                <a:latin typeface="Garamond"/>
                <a:ea typeface="Garamond"/>
                <a:cs typeface="Garamond"/>
                <a:sym typeface="Garamond"/>
              </a:rPr>
              <a:t>Landsat 5 </a:t>
            </a:r>
          </a:p>
          <a:p>
            <a:pPr marL="0" marR="0" lvl="0" indent="0" algn="ctr" rtl="0">
              <a:lnSpc>
                <a:spcPct val="90000"/>
              </a:lnSpc>
              <a:spcBef>
                <a:spcPts val="0"/>
              </a:spcBef>
              <a:buClr>
                <a:schemeClr val="dk1"/>
              </a:buClr>
              <a:buSzPct val="25000"/>
              <a:buFont typeface="Arial"/>
              <a:buNone/>
            </a:pPr>
            <a:r>
              <a:rPr lang="en-US" sz="2800" dirty="0">
                <a:solidFill>
                  <a:schemeClr val="dk1"/>
                </a:solidFill>
                <a:latin typeface="Garamond"/>
                <a:ea typeface="Garamond"/>
                <a:cs typeface="Garamond"/>
                <a:sym typeface="Garamond"/>
              </a:rPr>
              <a:t>Thematic Mapper (TM)</a:t>
            </a:r>
          </a:p>
        </p:txBody>
      </p:sp>
      <p:sp>
        <p:nvSpPr>
          <p:cNvPr id="56" name="Shape 56"/>
          <p:cNvSpPr txBox="1"/>
          <p:nvPr/>
        </p:nvSpPr>
        <p:spPr>
          <a:xfrm>
            <a:off x="22892675" y="19974237"/>
            <a:ext cx="3668400" cy="14114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800">
                <a:solidFill>
                  <a:schemeClr val="dk1"/>
                </a:solidFill>
                <a:latin typeface="Garamond"/>
                <a:ea typeface="Garamond"/>
                <a:cs typeface="Garamond"/>
                <a:sym typeface="Garamond"/>
              </a:rPr>
              <a:t>Landsat 8 </a:t>
            </a:r>
          </a:p>
          <a:p>
            <a:pPr marL="0" marR="0" lvl="0" indent="0" algn="ctr" rtl="0">
              <a:lnSpc>
                <a:spcPct val="90000"/>
              </a:lnSpc>
              <a:spcBef>
                <a:spcPts val="0"/>
              </a:spcBef>
              <a:buClr>
                <a:schemeClr val="dk1"/>
              </a:buClr>
              <a:buSzPct val="25000"/>
              <a:buFont typeface="Arial"/>
              <a:buNone/>
            </a:pPr>
            <a:r>
              <a:rPr lang="en-US" sz="2800">
                <a:solidFill>
                  <a:schemeClr val="dk1"/>
                </a:solidFill>
                <a:latin typeface="Garamond"/>
                <a:ea typeface="Garamond"/>
                <a:cs typeface="Garamond"/>
                <a:sym typeface="Garamond"/>
              </a:rPr>
              <a:t>Operational Land Imager (OLI)</a:t>
            </a:r>
          </a:p>
        </p:txBody>
      </p:sp>
      <p:sp>
        <p:nvSpPr>
          <p:cNvPr id="57" name="Shape 57"/>
          <p:cNvSpPr txBox="1"/>
          <p:nvPr/>
        </p:nvSpPr>
        <p:spPr>
          <a:xfrm>
            <a:off x="941774" y="22883142"/>
            <a:ext cx="8008926" cy="95100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4000" dirty="0">
                <a:solidFill>
                  <a:schemeClr val="dk1"/>
                </a:solidFill>
                <a:latin typeface="Garamond"/>
                <a:ea typeface="Garamond"/>
                <a:cs typeface="Garamond"/>
                <a:sym typeface="Garamond"/>
              </a:rPr>
              <a:t>Time Series Land Cover Classification</a:t>
            </a:r>
          </a:p>
        </p:txBody>
      </p:sp>
      <p:sp>
        <p:nvSpPr>
          <p:cNvPr id="58" name="Shape 58"/>
          <p:cNvSpPr txBox="1"/>
          <p:nvPr/>
        </p:nvSpPr>
        <p:spPr>
          <a:xfrm>
            <a:off x="10956382" y="22946809"/>
            <a:ext cx="5898462" cy="95100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4000" dirty="0">
                <a:solidFill>
                  <a:schemeClr val="dk1"/>
                </a:solidFill>
                <a:latin typeface="Garamond"/>
                <a:ea typeface="Garamond"/>
                <a:cs typeface="Garamond"/>
                <a:sym typeface="Garamond"/>
              </a:rPr>
              <a:t>Wetland Extent Prediction</a:t>
            </a:r>
          </a:p>
        </p:txBody>
      </p:sp>
      <p:sp>
        <p:nvSpPr>
          <p:cNvPr id="59" name="Shape 59"/>
          <p:cNvSpPr/>
          <p:nvPr/>
        </p:nvSpPr>
        <p:spPr>
          <a:xfrm>
            <a:off x="1444650" y="23683787"/>
            <a:ext cx="1904100" cy="2732699"/>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lnSpc>
                <a:spcPct val="90000"/>
              </a:lnSpc>
              <a:spcBef>
                <a:spcPts val="0"/>
              </a:spcBef>
              <a:buNone/>
            </a:pPr>
            <a:r>
              <a:rPr lang="en-US" sz="2700">
                <a:solidFill>
                  <a:srgbClr val="FFFFFF"/>
                </a:solidFill>
                <a:latin typeface="Garamond"/>
                <a:ea typeface="Garamond"/>
                <a:cs typeface="Garamond"/>
                <a:sym typeface="Garamond"/>
              </a:rPr>
              <a:t>Land cover classification for 1992</a:t>
            </a:r>
          </a:p>
        </p:txBody>
      </p:sp>
      <p:sp>
        <p:nvSpPr>
          <p:cNvPr id="60" name="Shape 60"/>
          <p:cNvSpPr/>
          <p:nvPr/>
        </p:nvSpPr>
        <p:spPr>
          <a:xfrm>
            <a:off x="3690000" y="23683800"/>
            <a:ext cx="1904100" cy="2732699"/>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lnSpc>
                <a:spcPct val="90000"/>
              </a:lnSpc>
              <a:spcBef>
                <a:spcPts val="0"/>
              </a:spcBef>
              <a:buNone/>
            </a:pPr>
            <a:r>
              <a:rPr lang="en-US" sz="2700">
                <a:solidFill>
                  <a:srgbClr val="FFFFFF"/>
                </a:solidFill>
                <a:latin typeface="Garamond"/>
                <a:ea typeface="Garamond"/>
                <a:cs typeface="Garamond"/>
                <a:sym typeface="Garamond"/>
              </a:rPr>
              <a:t>Land cover classification for 2001</a:t>
            </a:r>
          </a:p>
        </p:txBody>
      </p:sp>
      <p:sp>
        <p:nvSpPr>
          <p:cNvPr id="61" name="Shape 61"/>
          <p:cNvSpPr/>
          <p:nvPr/>
        </p:nvSpPr>
        <p:spPr>
          <a:xfrm>
            <a:off x="5935350" y="23683800"/>
            <a:ext cx="1904100" cy="2732699"/>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lnSpc>
                <a:spcPct val="90000"/>
              </a:lnSpc>
              <a:spcBef>
                <a:spcPts val="0"/>
              </a:spcBef>
              <a:buNone/>
            </a:pPr>
            <a:r>
              <a:rPr lang="en-US" sz="2700">
                <a:solidFill>
                  <a:srgbClr val="FFFFFF"/>
                </a:solidFill>
                <a:latin typeface="Garamond"/>
                <a:ea typeface="Garamond"/>
                <a:cs typeface="Garamond"/>
                <a:sym typeface="Garamond"/>
              </a:rPr>
              <a:t>Land cover classification for 2006</a:t>
            </a:r>
          </a:p>
        </p:txBody>
      </p:sp>
      <p:sp>
        <p:nvSpPr>
          <p:cNvPr id="62" name="Shape 62"/>
          <p:cNvSpPr/>
          <p:nvPr/>
        </p:nvSpPr>
        <p:spPr>
          <a:xfrm>
            <a:off x="2548025" y="26671350"/>
            <a:ext cx="1904100" cy="2732699"/>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lnSpc>
                <a:spcPct val="90000"/>
              </a:lnSpc>
              <a:spcBef>
                <a:spcPts val="0"/>
              </a:spcBef>
              <a:buNone/>
            </a:pPr>
            <a:r>
              <a:rPr lang="en-US" sz="2700">
                <a:solidFill>
                  <a:srgbClr val="FFFFFF"/>
                </a:solidFill>
                <a:latin typeface="Garamond"/>
                <a:ea typeface="Garamond"/>
                <a:cs typeface="Garamond"/>
                <a:sym typeface="Garamond"/>
              </a:rPr>
              <a:t>Land cover classification for 2011</a:t>
            </a:r>
          </a:p>
        </p:txBody>
      </p:sp>
      <p:sp>
        <p:nvSpPr>
          <p:cNvPr id="63" name="Shape 63"/>
          <p:cNvSpPr/>
          <p:nvPr/>
        </p:nvSpPr>
        <p:spPr>
          <a:xfrm>
            <a:off x="4766575" y="26671350"/>
            <a:ext cx="1904100" cy="2732699"/>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lnSpc>
                <a:spcPct val="90000"/>
              </a:lnSpc>
              <a:spcBef>
                <a:spcPts val="0"/>
              </a:spcBef>
              <a:buNone/>
            </a:pPr>
            <a:r>
              <a:rPr lang="en-US" sz="2700">
                <a:solidFill>
                  <a:srgbClr val="FFFFFF"/>
                </a:solidFill>
                <a:latin typeface="Garamond"/>
                <a:ea typeface="Garamond"/>
                <a:cs typeface="Garamond"/>
                <a:sym typeface="Garamond"/>
              </a:rPr>
              <a:t>Land cover classification for 2015</a:t>
            </a:r>
          </a:p>
        </p:txBody>
      </p:sp>
      <p:sp>
        <p:nvSpPr>
          <p:cNvPr id="64" name="Shape 64"/>
          <p:cNvSpPr/>
          <p:nvPr/>
        </p:nvSpPr>
        <p:spPr>
          <a:xfrm>
            <a:off x="10426050" y="23842712"/>
            <a:ext cx="6874500" cy="5128799"/>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lnSpc>
                <a:spcPct val="90000"/>
              </a:lnSpc>
              <a:spcBef>
                <a:spcPts val="0"/>
              </a:spcBef>
              <a:buNone/>
            </a:pPr>
            <a:r>
              <a:rPr lang="en-US" sz="3000" dirty="0">
                <a:solidFill>
                  <a:srgbClr val="FFFFFF"/>
                </a:solidFill>
                <a:latin typeface="Garamond"/>
                <a:ea typeface="Garamond"/>
                <a:cs typeface="Garamond"/>
                <a:sym typeface="Garamond"/>
              </a:rPr>
              <a:t>Predicted wetland extent for future year</a:t>
            </a:r>
          </a:p>
        </p:txBody>
      </p:sp>
      <p:sp>
        <p:nvSpPr>
          <p:cNvPr id="65" name="Shape 65"/>
          <p:cNvSpPr/>
          <p:nvPr/>
        </p:nvSpPr>
        <p:spPr>
          <a:xfrm>
            <a:off x="1127075" y="30810600"/>
            <a:ext cx="6161099" cy="3505200"/>
          </a:xfrm>
          <a:prstGeom prst="rect">
            <a:avLst/>
          </a:prstGeom>
          <a:solidFill>
            <a:srgbClr val="CCCCCC"/>
          </a:solidFill>
          <a:ln w="38100" cap="flat" cmpd="sng">
            <a:solidFill>
              <a:schemeClr val="accent1"/>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3000" dirty="0">
                <a:latin typeface="Garamond"/>
                <a:ea typeface="Garamond"/>
                <a:cs typeface="Garamond"/>
                <a:sym typeface="Garamond"/>
              </a:rPr>
              <a:t>Team Picture!</a:t>
            </a:r>
          </a:p>
        </p:txBody>
      </p:sp>
      <p:pic>
        <p:nvPicPr>
          <p:cNvPr id="66" name="Shape 66"/>
          <p:cNvPicPr preferRelativeResize="0"/>
          <p:nvPr/>
        </p:nvPicPr>
        <p:blipFill>
          <a:blip r:embed="rId8">
            <a:alphaModFix/>
          </a:blip>
          <a:stretch>
            <a:fillRect/>
          </a:stretch>
        </p:blipFill>
        <p:spPr>
          <a:xfrm>
            <a:off x="17877050" y="11955625"/>
            <a:ext cx="3494698" cy="4547643"/>
          </a:xfrm>
          <a:prstGeom prst="rect">
            <a:avLst/>
          </a:prstGeom>
          <a:noFill/>
          <a:ln w="19050" cap="flat" cmpd="sng">
            <a:solidFill>
              <a:schemeClr val="accent1"/>
            </a:solidFill>
            <a:prstDash val="solid"/>
            <a:round/>
            <a:headEnd type="none" w="med" len="med"/>
            <a:tailEnd type="none" w="med" len="med"/>
          </a:ln>
        </p:spPr>
      </p:pic>
      <p:pic>
        <p:nvPicPr>
          <p:cNvPr id="67" name="Shape 67"/>
          <p:cNvPicPr preferRelativeResize="0"/>
          <p:nvPr/>
        </p:nvPicPr>
        <p:blipFill>
          <a:blip r:embed="rId9">
            <a:alphaModFix/>
          </a:blip>
          <a:stretch>
            <a:fillRect/>
          </a:stretch>
        </p:blipFill>
        <p:spPr>
          <a:xfrm>
            <a:off x="21904187" y="14758635"/>
            <a:ext cx="3494699" cy="178551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405</Words>
  <Application>Microsoft Office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Webdings</vt:lpstr>
      <vt:lpstr>Garamond</vt:lpstr>
      <vt:lpstr>Century Gothic</vt:lpstr>
      <vt:lpstr>Questrial</vt:lpstr>
      <vt:lpstr>Arial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Baghel</dc:creator>
  <cp:lastModifiedBy>Childs, Lauren M. (LARC-E3)[DEVELOP - Wise County (LaRC)]</cp:lastModifiedBy>
  <cp:revision>14</cp:revision>
  <dcterms:modified xsi:type="dcterms:W3CDTF">2015-10-23T17:11:39Z</dcterms:modified>
</cp:coreProperties>
</file>