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71" r:id="rId7"/>
    <p:sldId id="261" r:id="rId8"/>
    <p:sldId id="267" r:id="rId9"/>
    <p:sldId id="270" r:id="rId10"/>
    <p:sldId id="269" r:id="rId11"/>
    <p:sldId id="268" r:id="rId12"/>
    <p:sldId id="262" r:id="rId13"/>
    <p:sldId id="263" r:id="rId14"/>
    <p:sldId id="264" r:id="rId15"/>
    <p:sldId id="265" r:id="rId16"/>
    <p:sldId id="266"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Questrial" panose="020B0604020202020204" charset="0"/>
      <p:regular r:id="rId27"/>
    </p:embeddedFont>
    <p:embeddedFont>
      <p:font typeface="Helvetica Neue" panose="020B0604020202020204" charset="0"/>
      <p:regular r:id="rId28"/>
      <p:bold r:id="rId29"/>
      <p:italic r:id="rId30"/>
      <p:boldItalic r:id="rId3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1"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708" autoAdjust="0"/>
  </p:normalViewPr>
  <p:slideViewPr>
    <p:cSldViewPr snapToGrid="0">
      <p:cViewPr>
        <p:scale>
          <a:sx n="60" d="100"/>
          <a:sy n="60" d="100"/>
        </p:scale>
        <p:origin x="13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F1178-FB1E-4CDE-A6E8-75D8B097823A}" type="doc">
      <dgm:prSet loTypeId="urn:microsoft.com/office/officeart/2005/8/layout/chevron1" loCatId="process" qsTypeId="urn:microsoft.com/office/officeart/2005/8/quickstyle/simple1" qsCatId="simple" csTypeId="urn:microsoft.com/office/officeart/2005/8/colors/accent1_2" csCatId="accent1" phldr="1"/>
      <dgm:spPr/>
    </dgm:pt>
    <dgm:pt modelId="{8C796D74-A72B-4650-A02D-E51EA118858A}">
      <dgm:prSet phldrT="[Text]" custT="1">
        <dgm:style>
          <a:lnRef idx="2">
            <a:schemeClr val="accent1"/>
          </a:lnRef>
          <a:fillRef idx="1">
            <a:schemeClr val="lt1"/>
          </a:fillRef>
          <a:effectRef idx="0">
            <a:schemeClr val="accent1"/>
          </a:effectRef>
          <a:fontRef idx="minor">
            <a:schemeClr val="dk1"/>
          </a:fontRef>
        </dgm:style>
      </dgm:prSet>
      <dgm:spPr>
        <a:solidFill>
          <a:schemeClr val="tx1">
            <a:lumMod val="75000"/>
          </a:schemeClr>
        </a:solidFill>
      </dgm:spPr>
      <dgm:t>
        <a:bodyPr/>
        <a:lstStyle/>
        <a:p>
          <a:r>
            <a:rPr lang="en-US" sz="1600" b="1" dirty="0" smtClean="0">
              <a:solidFill>
                <a:schemeClr val="bg1"/>
              </a:solidFill>
              <a:latin typeface="Century Gothic" panose="020B0502020202020204" pitchFamily="34" charset="0"/>
            </a:rPr>
            <a:t>DATA ACQUISITION</a:t>
          </a:r>
          <a:endParaRPr lang="en-US" sz="1600" b="1" dirty="0">
            <a:solidFill>
              <a:schemeClr val="bg1"/>
            </a:solidFill>
            <a:latin typeface="Century Gothic" panose="020B0502020202020204" pitchFamily="34" charset="0"/>
          </a:endParaRPr>
        </a:p>
      </dgm:t>
    </dgm:pt>
    <dgm:pt modelId="{89448266-1E0D-4EDE-B1AF-677B1B9741DB}" type="parTrans" cxnId="{58DB98BD-4F5A-4919-9029-AD7254C5EABE}">
      <dgm:prSet/>
      <dgm:spPr/>
      <dgm:t>
        <a:bodyPr/>
        <a:lstStyle/>
        <a:p>
          <a:endParaRPr lang="en-US" sz="1600"/>
        </a:p>
      </dgm:t>
    </dgm:pt>
    <dgm:pt modelId="{C136BC26-C9E3-4243-A31C-F1F250D57C7B}" type="sibTrans" cxnId="{58DB98BD-4F5A-4919-9029-AD7254C5EABE}">
      <dgm:prSet/>
      <dgm:spPr/>
      <dgm:t>
        <a:bodyPr/>
        <a:lstStyle/>
        <a:p>
          <a:endParaRPr lang="en-US" sz="1600"/>
        </a:p>
      </dgm:t>
    </dgm:pt>
    <dgm:pt modelId="{33D30AAA-146A-4163-B9E7-9C86A994918D}">
      <dgm:prSet phldrT="[Text]" custT="1">
        <dgm:style>
          <a:lnRef idx="2">
            <a:schemeClr val="accent1"/>
          </a:lnRef>
          <a:fillRef idx="1">
            <a:schemeClr val="lt1"/>
          </a:fillRef>
          <a:effectRef idx="0">
            <a:schemeClr val="accent1"/>
          </a:effectRef>
          <a:fontRef idx="minor">
            <a:schemeClr val="dk1"/>
          </a:fontRef>
        </dgm:style>
      </dgm:prSet>
      <dgm:spPr>
        <a:solidFill>
          <a:schemeClr val="tx1">
            <a:lumMod val="75000"/>
          </a:schemeClr>
        </a:solidFill>
      </dgm:spPr>
      <dgm:t>
        <a:bodyPr/>
        <a:lstStyle/>
        <a:p>
          <a:r>
            <a:rPr lang="en-US" sz="1600" b="1" dirty="0" smtClean="0">
              <a:solidFill>
                <a:schemeClr val="bg1"/>
              </a:solidFill>
              <a:latin typeface="Century Gothic" panose="020B0502020202020204" pitchFamily="34" charset="0"/>
            </a:rPr>
            <a:t>DATA PROCESSING</a:t>
          </a:r>
          <a:endParaRPr lang="en-US" sz="1600" b="1" dirty="0">
            <a:solidFill>
              <a:schemeClr val="bg1"/>
            </a:solidFill>
            <a:latin typeface="Century Gothic" panose="020B0502020202020204" pitchFamily="34" charset="0"/>
          </a:endParaRPr>
        </a:p>
      </dgm:t>
    </dgm:pt>
    <dgm:pt modelId="{73DFBA27-C4BE-497A-90BB-13C40E56B4C2}" type="parTrans" cxnId="{FD7EA5D5-87AB-4432-B413-7F535D9CCAFA}">
      <dgm:prSet/>
      <dgm:spPr/>
      <dgm:t>
        <a:bodyPr/>
        <a:lstStyle/>
        <a:p>
          <a:endParaRPr lang="en-US" sz="1600"/>
        </a:p>
      </dgm:t>
    </dgm:pt>
    <dgm:pt modelId="{4FFE3816-A927-47A5-911E-0AC8B413AF9F}" type="sibTrans" cxnId="{FD7EA5D5-87AB-4432-B413-7F535D9CCAFA}">
      <dgm:prSet/>
      <dgm:spPr/>
      <dgm:t>
        <a:bodyPr/>
        <a:lstStyle/>
        <a:p>
          <a:endParaRPr lang="en-US" sz="1600"/>
        </a:p>
      </dgm:t>
    </dgm:pt>
    <dgm:pt modelId="{80B5BF7B-24AD-41D7-B467-AD66DD18EF70}">
      <dgm:prSet phldrT="[Text]" custT="1">
        <dgm:style>
          <a:lnRef idx="2">
            <a:schemeClr val="accent1"/>
          </a:lnRef>
          <a:fillRef idx="1">
            <a:schemeClr val="lt1"/>
          </a:fillRef>
          <a:effectRef idx="0">
            <a:schemeClr val="accent1"/>
          </a:effectRef>
          <a:fontRef idx="minor">
            <a:schemeClr val="dk1"/>
          </a:fontRef>
        </dgm:style>
      </dgm:prSet>
      <dgm:spPr>
        <a:solidFill>
          <a:schemeClr val="tx1">
            <a:lumMod val="75000"/>
          </a:schemeClr>
        </a:solidFill>
      </dgm:spPr>
      <dgm:t>
        <a:bodyPr/>
        <a:lstStyle/>
        <a:p>
          <a:r>
            <a:rPr lang="en-US" sz="1600" b="1" dirty="0" smtClean="0">
              <a:solidFill>
                <a:schemeClr val="bg1"/>
              </a:solidFill>
              <a:latin typeface="Century Gothic" panose="020B0502020202020204" pitchFamily="34" charset="0"/>
            </a:rPr>
            <a:t>DATA ANALYSIS</a:t>
          </a:r>
        </a:p>
      </dgm:t>
    </dgm:pt>
    <dgm:pt modelId="{4E7E2A1D-74A5-46F0-B66C-3E2D67A6DF8A}" type="parTrans" cxnId="{F82FAACA-D6C1-4374-9E7D-63B311751602}">
      <dgm:prSet/>
      <dgm:spPr/>
      <dgm:t>
        <a:bodyPr/>
        <a:lstStyle/>
        <a:p>
          <a:endParaRPr lang="en-US" sz="1600"/>
        </a:p>
      </dgm:t>
    </dgm:pt>
    <dgm:pt modelId="{A1889F84-F15A-499D-A5E5-14655C833CB4}" type="sibTrans" cxnId="{F82FAACA-D6C1-4374-9E7D-63B311751602}">
      <dgm:prSet/>
      <dgm:spPr/>
      <dgm:t>
        <a:bodyPr/>
        <a:lstStyle/>
        <a:p>
          <a:endParaRPr lang="en-US" sz="1600"/>
        </a:p>
      </dgm:t>
    </dgm:pt>
    <dgm:pt modelId="{F3F2D476-2E5B-442E-9095-556DC6D03E88}">
      <dgm:prSet phldrT="[Text]" custT="1">
        <dgm:style>
          <a:lnRef idx="2">
            <a:schemeClr val="accent1"/>
          </a:lnRef>
          <a:fillRef idx="1">
            <a:schemeClr val="lt1"/>
          </a:fillRef>
          <a:effectRef idx="0">
            <a:schemeClr val="accent1"/>
          </a:effectRef>
          <a:fontRef idx="minor">
            <a:schemeClr val="dk1"/>
          </a:fontRef>
        </dgm:style>
      </dgm:prSet>
      <dgm:spPr>
        <a:solidFill>
          <a:schemeClr val="tx1">
            <a:lumMod val="75000"/>
          </a:schemeClr>
        </a:solidFill>
      </dgm:spPr>
      <dgm:t>
        <a:bodyPr/>
        <a:lstStyle/>
        <a:p>
          <a:r>
            <a:rPr lang="en-US" sz="1600" b="1" dirty="0" smtClean="0">
              <a:solidFill>
                <a:schemeClr val="bg1"/>
              </a:solidFill>
              <a:latin typeface="Century Gothic" panose="020B0502020202020204" pitchFamily="34" charset="0"/>
            </a:rPr>
            <a:t>END PRODUCT</a:t>
          </a:r>
          <a:endParaRPr lang="en-US" sz="1600" b="1" dirty="0">
            <a:solidFill>
              <a:schemeClr val="bg1"/>
            </a:solidFill>
            <a:latin typeface="Century Gothic" panose="020B0502020202020204" pitchFamily="34" charset="0"/>
          </a:endParaRPr>
        </a:p>
      </dgm:t>
    </dgm:pt>
    <dgm:pt modelId="{58C5C844-9E6E-49CC-8251-A27669F1ABA3}" type="parTrans" cxnId="{9F8564F6-75D7-4A62-B101-C73171424B4E}">
      <dgm:prSet/>
      <dgm:spPr/>
      <dgm:t>
        <a:bodyPr/>
        <a:lstStyle/>
        <a:p>
          <a:endParaRPr lang="en-US" sz="1600"/>
        </a:p>
      </dgm:t>
    </dgm:pt>
    <dgm:pt modelId="{FF3F391D-9FE6-4F7D-A113-386DB7A6017F}" type="sibTrans" cxnId="{9F8564F6-75D7-4A62-B101-C73171424B4E}">
      <dgm:prSet/>
      <dgm:spPr/>
      <dgm:t>
        <a:bodyPr/>
        <a:lstStyle/>
        <a:p>
          <a:endParaRPr lang="en-US" sz="1600"/>
        </a:p>
      </dgm:t>
    </dgm:pt>
    <dgm:pt modelId="{8210C501-0D7F-4BF6-ADA9-CC183C8B8F08}" type="pres">
      <dgm:prSet presAssocID="{C40F1178-FB1E-4CDE-A6E8-75D8B097823A}" presName="Name0" presStyleCnt="0">
        <dgm:presLayoutVars>
          <dgm:dir/>
          <dgm:animLvl val="lvl"/>
          <dgm:resizeHandles val="exact"/>
        </dgm:presLayoutVars>
      </dgm:prSet>
      <dgm:spPr/>
    </dgm:pt>
    <dgm:pt modelId="{8274A595-B4F0-4BEA-AA59-C171DA8BAD11}" type="pres">
      <dgm:prSet presAssocID="{8C796D74-A72B-4650-A02D-E51EA118858A}" presName="parTxOnly" presStyleLbl="node1" presStyleIdx="0" presStyleCnt="4">
        <dgm:presLayoutVars>
          <dgm:chMax val="0"/>
          <dgm:chPref val="0"/>
          <dgm:bulletEnabled val="1"/>
        </dgm:presLayoutVars>
      </dgm:prSet>
      <dgm:spPr/>
      <dgm:t>
        <a:bodyPr/>
        <a:lstStyle/>
        <a:p>
          <a:endParaRPr lang="en-US"/>
        </a:p>
      </dgm:t>
    </dgm:pt>
    <dgm:pt modelId="{A16874D9-2CB3-4396-9B14-5FA1A0798092}" type="pres">
      <dgm:prSet presAssocID="{C136BC26-C9E3-4243-A31C-F1F250D57C7B}" presName="parTxOnlySpace" presStyleCnt="0"/>
      <dgm:spPr/>
    </dgm:pt>
    <dgm:pt modelId="{A90EFF96-CEBB-40D4-8A28-DD598BBB6C92}" type="pres">
      <dgm:prSet presAssocID="{33D30AAA-146A-4163-B9E7-9C86A994918D}" presName="parTxOnly" presStyleLbl="node1" presStyleIdx="1" presStyleCnt="4">
        <dgm:presLayoutVars>
          <dgm:chMax val="0"/>
          <dgm:chPref val="0"/>
          <dgm:bulletEnabled val="1"/>
        </dgm:presLayoutVars>
      </dgm:prSet>
      <dgm:spPr/>
      <dgm:t>
        <a:bodyPr/>
        <a:lstStyle/>
        <a:p>
          <a:endParaRPr lang="en-US"/>
        </a:p>
      </dgm:t>
    </dgm:pt>
    <dgm:pt modelId="{6211DDC4-1F80-478B-934D-70EFDEB14CCF}" type="pres">
      <dgm:prSet presAssocID="{4FFE3816-A927-47A5-911E-0AC8B413AF9F}" presName="parTxOnlySpace" presStyleCnt="0"/>
      <dgm:spPr/>
    </dgm:pt>
    <dgm:pt modelId="{63CDF8AC-B33E-49F4-88B3-95829C74B4A4}" type="pres">
      <dgm:prSet presAssocID="{80B5BF7B-24AD-41D7-B467-AD66DD18EF70}" presName="parTxOnly" presStyleLbl="node1" presStyleIdx="2" presStyleCnt="4">
        <dgm:presLayoutVars>
          <dgm:chMax val="0"/>
          <dgm:chPref val="0"/>
          <dgm:bulletEnabled val="1"/>
        </dgm:presLayoutVars>
      </dgm:prSet>
      <dgm:spPr/>
      <dgm:t>
        <a:bodyPr/>
        <a:lstStyle/>
        <a:p>
          <a:endParaRPr lang="en-US"/>
        </a:p>
      </dgm:t>
    </dgm:pt>
    <dgm:pt modelId="{A376B4A9-E325-47FB-892E-53D6EC98DE57}" type="pres">
      <dgm:prSet presAssocID="{A1889F84-F15A-499D-A5E5-14655C833CB4}" presName="parTxOnlySpace" presStyleCnt="0"/>
      <dgm:spPr/>
    </dgm:pt>
    <dgm:pt modelId="{DE452C6C-1037-4B9E-A40A-56818012522B}" type="pres">
      <dgm:prSet presAssocID="{F3F2D476-2E5B-442E-9095-556DC6D03E88}" presName="parTxOnly" presStyleLbl="node1" presStyleIdx="3" presStyleCnt="4">
        <dgm:presLayoutVars>
          <dgm:chMax val="0"/>
          <dgm:chPref val="0"/>
          <dgm:bulletEnabled val="1"/>
        </dgm:presLayoutVars>
      </dgm:prSet>
      <dgm:spPr/>
      <dgm:t>
        <a:bodyPr/>
        <a:lstStyle/>
        <a:p>
          <a:endParaRPr lang="en-US"/>
        </a:p>
      </dgm:t>
    </dgm:pt>
  </dgm:ptLst>
  <dgm:cxnLst>
    <dgm:cxn modelId="{FD7EA5D5-87AB-4432-B413-7F535D9CCAFA}" srcId="{C40F1178-FB1E-4CDE-A6E8-75D8B097823A}" destId="{33D30AAA-146A-4163-B9E7-9C86A994918D}" srcOrd="1" destOrd="0" parTransId="{73DFBA27-C4BE-497A-90BB-13C40E56B4C2}" sibTransId="{4FFE3816-A927-47A5-911E-0AC8B413AF9F}"/>
    <dgm:cxn modelId="{352748B8-FD4A-48BF-90E7-D738C3AF4682}" type="presOf" srcId="{8C796D74-A72B-4650-A02D-E51EA118858A}" destId="{8274A595-B4F0-4BEA-AA59-C171DA8BAD11}" srcOrd="0" destOrd="0" presId="urn:microsoft.com/office/officeart/2005/8/layout/chevron1"/>
    <dgm:cxn modelId="{F82FAACA-D6C1-4374-9E7D-63B311751602}" srcId="{C40F1178-FB1E-4CDE-A6E8-75D8B097823A}" destId="{80B5BF7B-24AD-41D7-B467-AD66DD18EF70}" srcOrd="2" destOrd="0" parTransId="{4E7E2A1D-74A5-46F0-B66C-3E2D67A6DF8A}" sibTransId="{A1889F84-F15A-499D-A5E5-14655C833CB4}"/>
    <dgm:cxn modelId="{5EAC381C-4FE9-4EED-8339-DEB37A990F24}" type="presOf" srcId="{C40F1178-FB1E-4CDE-A6E8-75D8B097823A}" destId="{8210C501-0D7F-4BF6-ADA9-CC183C8B8F08}" srcOrd="0" destOrd="0" presId="urn:microsoft.com/office/officeart/2005/8/layout/chevron1"/>
    <dgm:cxn modelId="{DD70B06F-77A1-42C0-BEB9-9345E07632D8}" type="presOf" srcId="{80B5BF7B-24AD-41D7-B467-AD66DD18EF70}" destId="{63CDF8AC-B33E-49F4-88B3-95829C74B4A4}" srcOrd="0" destOrd="0" presId="urn:microsoft.com/office/officeart/2005/8/layout/chevron1"/>
    <dgm:cxn modelId="{9F8564F6-75D7-4A62-B101-C73171424B4E}" srcId="{C40F1178-FB1E-4CDE-A6E8-75D8B097823A}" destId="{F3F2D476-2E5B-442E-9095-556DC6D03E88}" srcOrd="3" destOrd="0" parTransId="{58C5C844-9E6E-49CC-8251-A27669F1ABA3}" sibTransId="{FF3F391D-9FE6-4F7D-A113-386DB7A6017F}"/>
    <dgm:cxn modelId="{0D5525C3-8F64-4677-A6CD-A217C4CA3711}" type="presOf" srcId="{33D30AAA-146A-4163-B9E7-9C86A994918D}" destId="{A90EFF96-CEBB-40D4-8A28-DD598BBB6C92}" srcOrd="0" destOrd="0" presId="urn:microsoft.com/office/officeart/2005/8/layout/chevron1"/>
    <dgm:cxn modelId="{1AD00065-16EB-4031-8475-491B31D17405}" type="presOf" srcId="{F3F2D476-2E5B-442E-9095-556DC6D03E88}" destId="{DE452C6C-1037-4B9E-A40A-56818012522B}" srcOrd="0" destOrd="0" presId="urn:microsoft.com/office/officeart/2005/8/layout/chevron1"/>
    <dgm:cxn modelId="{58DB98BD-4F5A-4919-9029-AD7254C5EABE}" srcId="{C40F1178-FB1E-4CDE-A6E8-75D8B097823A}" destId="{8C796D74-A72B-4650-A02D-E51EA118858A}" srcOrd="0" destOrd="0" parTransId="{89448266-1E0D-4EDE-B1AF-677B1B9741DB}" sibTransId="{C136BC26-C9E3-4243-A31C-F1F250D57C7B}"/>
    <dgm:cxn modelId="{70F86E74-E32B-47F4-8EEA-2CF205065EAB}" type="presParOf" srcId="{8210C501-0D7F-4BF6-ADA9-CC183C8B8F08}" destId="{8274A595-B4F0-4BEA-AA59-C171DA8BAD11}" srcOrd="0" destOrd="0" presId="urn:microsoft.com/office/officeart/2005/8/layout/chevron1"/>
    <dgm:cxn modelId="{8C1A44E3-08C7-425B-9232-187DABC49325}" type="presParOf" srcId="{8210C501-0D7F-4BF6-ADA9-CC183C8B8F08}" destId="{A16874D9-2CB3-4396-9B14-5FA1A0798092}" srcOrd="1" destOrd="0" presId="urn:microsoft.com/office/officeart/2005/8/layout/chevron1"/>
    <dgm:cxn modelId="{53C92924-D791-4BD1-A508-E9F4C9E9963C}" type="presParOf" srcId="{8210C501-0D7F-4BF6-ADA9-CC183C8B8F08}" destId="{A90EFF96-CEBB-40D4-8A28-DD598BBB6C92}" srcOrd="2" destOrd="0" presId="urn:microsoft.com/office/officeart/2005/8/layout/chevron1"/>
    <dgm:cxn modelId="{9267C5FA-85AE-4D28-A193-4DDF87573E66}" type="presParOf" srcId="{8210C501-0D7F-4BF6-ADA9-CC183C8B8F08}" destId="{6211DDC4-1F80-478B-934D-70EFDEB14CCF}" srcOrd="3" destOrd="0" presId="urn:microsoft.com/office/officeart/2005/8/layout/chevron1"/>
    <dgm:cxn modelId="{701D7C87-D5A3-422A-B05E-15D6266F6F0F}" type="presParOf" srcId="{8210C501-0D7F-4BF6-ADA9-CC183C8B8F08}" destId="{63CDF8AC-B33E-49F4-88B3-95829C74B4A4}" srcOrd="4" destOrd="0" presId="urn:microsoft.com/office/officeart/2005/8/layout/chevron1"/>
    <dgm:cxn modelId="{C7A1DF6C-77A6-455D-8499-D033635F1180}" type="presParOf" srcId="{8210C501-0D7F-4BF6-ADA9-CC183C8B8F08}" destId="{A376B4A9-E325-47FB-892E-53D6EC98DE57}" srcOrd="5" destOrd="0" presId="urn:microsoft.com/office/officeart/2005/8/layout/chevron1"/>
    <dgm:cxn modelId="{02C9882A-1154-4584-ADE3-D403FC07E6CA}" type="presParOf" srcId="{8210C501-0D7F-4BF6-ADA9-CC183C8B8F08}" destId="{DE452C6C-1037-4B9E-A40A-56818012522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F1178-FB1E-4CDE-A6E8-75D8B097823A}" type="doc">
      <dgm:prSet loTypeId="urn:microsoft.com/office/officeart/2005/8/layout/chevron1" loCatId="process" qsTypeId="urn:microsoft.com/office/officeart/2005/8/quickstyle/simple1" qsCatId="simple" csTypeId="urn:microsoft.com/office/officeart/2005/8/colors/accent1_2" csCatId="accent1" phldr="1"/>
      <dgm:spPr/>
    </dgm:pt>
    <dgm:pt modelId="{8C796D74-A72B-4650-A02D-E51EA118858A}">
      <dgm:prSet phldrT="[Text]" custT="1">
        <dgm:style>
          <a:lnRef idx="2">
            <a:schemeClr val="accent1"/>
          </a:lnRef>
          <a:fillRef idx="1">
            <a:schemeClr val="lt1"/>
          </a:fillRef>
          <a:effectRef idx="0">
            <a:schemeClr val="accent1"/>
          </a:effectRef>
          <a:fontRef idx="minor">
            <a:schemeClr val="dk1"/>
          </a:fontRef>
        </dgm:style>
      </dgm:prSet>
      <dgm:spPr>
        <a:solidFill>
          <a:schemeClr val="tx1">
            <a:lumMod val="75000"/>
          </a:schemeClr>
        </a:solidFill>
      </dgm:spPr>
      <dgm:t>
        <a:bodyPr/>
        <a:lstStyle/>
        <a:p>
          <a:r>
            <a:rPr lang="en-US" sz="1400" b="1" dirty="0" smtClean="0">
              <a:solidFill>
                <a:schemeClr val="bg1"/>
              </a:solidFill>
              <a:latin typeface="Century Gothic" panose="020B0502020202020204" pitchFamily="34" charset="0"/>
            </a:rPr>
            <a:t>DATA ACQUISITION</a:t>
          </a:r>
          <a:endParaRPr lang="en-US" sz="1400" b="1" dirty="0">
            <a:solidFill>
              <a:schemeClr val="bg1"/>
            </a:solidFill>
            <a:latin typeface="Century Gothic" panose="020B0502020202020204" pitchFamily="34" charset="0"/>
          </a:endParaRPr>
        </a:p>
      </dgm:t>
    </dgm:pt>
    <dgm:pt modelId="{89448266-1E0D-4EDE-B1AF-677B1B9741DB}" type="parTrans" cxnId="{58DB98BD-4F5A-4919-9029-AD7254C5EABE}">
      <dgm:prSet/>
      <dgm:spPr/>
      <dgm:t>
        <a:bodyPr/>
        <a:lstStyle/>
        <a:p>
          <a:endParaRPr lang="en-US" sz="1400"/>
        </a:p>
      </dgm:t>
    </dgm:pt>
    <dgm:pt modelId="{C136BC26-C9E3-4243-A31C-F1F250D57C7B}" type="sibTrans" cxnId="{58DB98BD-4F5A-4919-9029-AD7254C5EABE}">
      <dgm:prSet/>
      <dgm:spPr/>
      <dgm:t>
        <a:bodyPr/>
        <a:lstStyle/>
        <a:p>
          <a:endParaRPr lang="en-US" sz="1400"/>
        </a:p>
      </dgm:t>
    </dgm:pt>
    <dgm:pt modelId="{33D30AAA-146A-4163-B9E7-9C86A994918D}">
      <dgm:prSet phldrT="[Text]" custT="1">
        <dgm:style>
          <a:lnRef idx="2">
            <a:schemeClr val="accent1"/>
          </a:lnRef>
          <a:fillRef idx="1">
            <a:schemeClr val="lt1"/>
          </a:fillRef>
          <a:effectRef idx="0">
            <a:schemeClr val="accent1"/>
          </a:effectRef>
          <a:fontRef idx="minor">
            <a:schemeClr val="dk1"/>
          </a:fontRef>
        </dgm:style>
      </dgm:prSet>
      <dgm:spPr>
        <a:solidFill>
          <a:schemeClr val="tx1">
            <a:lumMod val="75000"/>
          </a:schemeClr>
        </a:solidFill>
      </dgm:spPr>
      <dgm:t>
        <a:bodyPr/>
        <a:lstStyle/>
        <a:p>
          <a:r>
            <a:rPr lang="en-US" sz="1400" b="1" dirty="0" smtClean="0">
              <a:solidFill>
                <a:schemeClr val="bg1"/>
              </a:solidFill>
              <a:latin typeface="Century Gothic" panose="020B0502020202020204" pitchFamily="34" charset="0"/>
            </a:rPr>
            <a:t>DATA PROCESSING</a:t>
          </a:r>
          <a:endParaRPr lang="en-US" sz="1400" b="1" dirty="0">
            <a:solidFill>
              <a:schemeClr val="bg1"/>
            </a:solidFill>
            <a:latin typeface="Century Gothic" panose="020B0502020202020204" pitchFamily="34" charset="0"/>
          </a:endParaRPr>
        </a:p>
      </dgm:t>
    </dgm:pt>
    <dgm:pt modelId="{73DFBA27-C4BE-497A-90BB-13C40E56B4C2}" type="parTrans" cxnId="{FD7EA5D5-87AB-4432-B413-7F535D9CCAFA}">
      <dgm:prSet/>
      <dgm:spPr/>
      <dgm:t>
        <a:bodyPr/>
        <a:lstStyle/>
        <a:p>
          <a:endParaRPr lang="en-US" sz="1400"/>
        </a:p>
      </dgm:t>
    </dgm:pt>
    <dgm:pt modelId="{4FFE3816-A927-47A5-911E-0AC8B413AF9F}" type="sibTrans" cxnId="{FD7EA5D5-87AB-4432-B413-7F535D9CCAFA}">
      <dgm:prSet/>
      <dgm:spPr/>
      <dgm:t>
        <a:bodyPr/>
        <a:lstStyle/>
        <a:p>
          <a:endParaRPr lang="en-US" sz="1400"/>
        </a:p>
      </dgm:t>
    </dgm:pt>
    <dgm:pt modelId="{80B5BF7B-24AD-41D7-B467-AD66DD18EF70}">
      <dgm:prSet phldrT="[Text]" custT="1">
        <dgm:style>
          <a:lnRef idx="2">
            <a:schemeClr val="accent1"/>
          </a:lnRef>
          <a:fillRef idx="1">
            <a:schemeClr val="lt1"/>
          </a:fillRef>
          <a:effectRef idx="0">
            <a:schemeClr val="accent1"/>
          </a:effectRef>
          <a:fontRef idx="minor">
            <a:schemeClr val="dk1"/>
          </a:fontRef>
        </dgm:style>
      </dgm:prSet>
      <dgm:spPr>
        <a:solidFill>
          <a:schemeClr val="tx1">
            <a:lumMod val="75000"/>
          </a:schemeClr>
        </a:solidFill>
      </dgm:spPr>
      <dgm:t>
        <a:bodyPr/>
        <a:lstStyle/>
        <a:p>
          <a:r>
            <a:rPr lang="en-US" sz="1400" b="1" dirty="0" smtClean="0">
              <a:solidFill>
                <a:schemeClr val="bg1"/>
              </a:solidFill>
              <a:latin typeface="Century Gothic" panose="020B0502020202020204" pitchFamily="34" charset="0"/>
            </a:rPr>
            <a:t>DATA ANALYSIS</a:t>
          </a:r>
        </a:p>
      </dgm:t>
    </dgm:pt>
    <dgm:pt modelId="{4E7E2A1D-74A5-46F0-B66C-3E2D67A6DF8A}" type="parTrans" cxnId="{F82FAACA-D6C1-4374-9E7D-63B311751602}">
      <dgm:prSet/>
      <dgm:spPr/>
      <dgm:t>
        <a:bodyPr/>
        <a:lstStyle/>
        <a:p>
          <a:endParaRPr lang="en-US" sz="1400"/>
        </a:p>
      </dgm:t>
    </dgm:pt>
    <dgm:pt modelId="{A1889F84-F15A-499D-A5E5-14655C833CB4}" type="sibTrans" cxnId="{F82FAACA-D6C1-4374-9E7D-63B311751602}">
      <dgm:prSet/>
      <dgm:spPr/>
      <dgm:t>
        <a:bodyPr/>
        <a:lstStyle/>
        <a:p>
          <a:endParaRPr lang="en-US" sz="1400"/>
        </a:p>
      </dgm:t>
    </dgm:pt>
    <dgm:pt modelId="{F3F2D476-2E5B-442E-9095-556DC6D03E88}">
      <dgm:prSet phldrT="[Text]" custT="1">
        <dgm:style>
          <a:lnRef idx="2">
            <a:schemeClr val="accent1"/>
          </a:lnRef>
          <a:fillRef idx="1">
            <a:schemeClr val="lt1"/>
          </a:fillRef>
          <a:effectRef idx="0">
            <a:schemeClr val="accent1"/>
          </a:effectRef>
          <a:fontRef idx="minor">
            <a:schemeClr val="dk1"/>
          </a:fontRef>
        </dgm:style>
      </dgm:prSet>
      <dgm:spPr>
        <a:solidFill>
          <a:schemeClr val="tx1">
            <a:lumMod val="75000"/>
          </a:schemeClr>
        </a:solidFill>
      </dgm:spPr>
      <dgm:t>
        <a:bodyPr/>
        <a:lstStyle/>
        <a:p>
          <a:r>
            <a:rPr lang="en-US" sz="1400" b="1" dirty="0" smtClean="0">
              <a:solidFill>
                <a:schemeClr val="bg1"/>
              </a:solidFill>
              <a:latin typeface="Century Gothic" panose="020B0502020202020204" pitchFamily="34" charset="0"/>
            </a:rPr>
            <a:t>END PRODUCT</a:t>
          </a:r>
          <a:endParaRPr lang="en-US" sz="1400" b="1" dirty="0">
            <a:solidFill>
              <a:schemeClr val="bg1"/>
            </a:solidFill>
            <a:latin typeface="Century Gothic" panose="020B0502020202020204" pitchFamily="34" charset="0"/>
          </a:endParaRPr>
        </a:p>
      </dgm:t>
    </dgm:pt>
    <dgm:pt modelId="{58C5C844-9E6E-49CC-8251-A27669F1ABA3}" type="parTrans" cxnId="{9F8564F6-75D7-4A62-B101-C73171424B4E}">
      <dgm:prSet/>
      <dgm:spPr/>
      <dgm:t>
        <a:bodyPr/>
        <a:lstStyle/>
        <a:p>
          <a:endParaRPr lang="en-US" sz="1400"/>
        </a:p>
      </dgm:t>
    </dgm:pt>
    <dgm:pt modelId="{FF3F391D-9FE6-4F7D-A113-386DB7A6017F}" type="sibTrans" cxnId="{9F8564F6-75D7-4A62-B101-C73171424B4E}">
      <dgm:prSet/>
      <dgm:spPr/>
      <dgm:t>
        <a:bodyPr/>
        <a:lstStyle/>
        <a:p>
          <a:endParaRPr lang="en-US" sz="1400"/>
        </a:p>
      </dgm:t>
    </dgm:pt>
    <dgm:pt modelId="{8210C501-0D7F-4BF6-ADA9-CC183C8B8F08}" type="pres">
      <dgm:prSet presAssocID="{C40F1178-FB1E-4CDE-A6E8-75D8B097823A}" presName="Name0" presStyleCnt="0">
        <dgm:presLayoutVars>
          <dgm:dir/>
          <dgm:animLvl val="lvl"/>
          <dgm:resizeHandles val="exact"/>
        </dgm:presLayoutVars>
      </dgm:prSet>
      <dgm:spPr/>
    </dgm:pt>
    <dgm:pt modelId="{8274A595-B4F0-4BEA-AA59-C171DA8BAD11}" type="pres">
      <dgm:prSet presAssocID="{8C796D74-A72B-4650-A02D-E51EA118858A}" presName="parTxOnly" presStyleLbl="node1" presStyleIdx="0" presStyleCnt="4">
        <dgm:presLayoutVars>
          <dgm:chMax val="0"/>
          <dgm:chPref val="0"/>
          <dgm:bulletEnabled val="1"/>
        </dgm:presLayoutVars>
      </dgm:prSet>
      <dgm:spPr/>
      <dgm:t>
        <a:bodyPr/>
        <a:lstStyle/>
        <a:p>
          <a:endParaRPr lang="en-US"/>
        </a:p>
      </dgm:t>
    </dgm:pt>
    <dgm:pt modelId="{A16874D9-2CB3-4396-9B14-5FA1A0798092}" type="pres">
      <dgm:prSet presAssocID="{C136BC26-C9E3-4243-A31C-F1F250D57C7B}" presName="parTxOnlySpace" presStyleCnt="0"/>
      <dgm:spPr/>
    </dgm:pt>
    <dgm:pt modelId="{A90EFF96-CEBB-40D4-8A28-DD598BBB6C92}" type="pres">
      <dgm:prSet presAssocID="{33D30AAA-146A-4163-B9E7-9C86A994918D}" presName="parTxOnly" presStyleLbl="node1" presStyleIdx="1" presStyleCnt="4">
        <dgm:presLayoutVars>
          <dgm:chMax val="0"/>
          <dgm:chPref val="0"/>
          <dgm:bulletEnabled val="1"/>
        </dgm:presLayoutVars>
      </dgm:prSet>
      <dgm:spPr/>
      <dgm:t>
        <a:bodyPr/>
        <a:lstStyle/>
        <a:p>
          <a:endParaRPr lang="en-US"/>
        </a:p>
      </dgm:t>
    </dgm:pt>
    <dgm:pt modelId="{6211DDC4-1F80-478B-934D-70EFDEB14CCF}" type="pres">
      <dgm:prSet presAssocID="{4FFE3816-A927-47A5-911E-0AC8B413AF9F}" presName="parTxOnlySpace" presStyleCnt="0"/>
      <dgm:spPr/>
    </dgm:pt>
    <dgm:pt modelId="{63CDF8AC-B33E-49F4-88B3-95829C74B4A4}" type="pres">
      <dgm:prSet presAssocID="{80B5BF7B-24AD-41D7-B467-AD66DD18EF70}" presName="parTxOnly" presStyleLbl="node1" presStyleIdx="2" presStyleCnt="4">
        <dgm:presLayoutVars>
          <dgm:chMax val="0"/>
          <dgm:chPref val="0"/>
          <dgm:bulletEnabled val="1"/>
        </dgm:presLayoutVars>
      </dgm:prSet>
      <dgm:spPr/>
      <dgm:t>
        <a:bodyPr/>
        <a:lstStyle/>
        <a:p>
          <a:endParaRPr lang="en-US"/>
        </a:p>
      </dgm:t>
    </dgm:pt>
    <dgm:pt modelId="{A376B4A9-E325-47FB-892E-53D6EC98DE57}" type="pres">
      <dgm:prSet presAssocID="{A1889F84-F15A-499D-A5E5-14655C833CB4}" presName="parTxOnlySpace" presStyleCnt="0"/>
      <dgm:spPr/>
    </dgm:pt>
    <dgm:pt modelId="{DE452C6C-1037-4B9E-A40A-56818012522B}" type="pres">
      <dgm:prSet presAssocID="{F3F2D476-2E5B-442E-9095-556DC6D03E88}" presName="parTxOnly" presStyleLbl="node1" presStyleIdx="3" presStyleCnt="4">
        <dgm:presLayoutVars>
          <dgm:chMax val="0"/>
          <dgm:chPref val="0"/>
          <dgm:bulletEnabled val="1"/>
        </dgm:presLayoutVars>
      </dgm:prSet>
      <dgm:spPr/>
      <dgm:t>
        <a:bodyPr/>
        <a:lstStyle/>
        <a:p>
          <a:endParaRPr lang="en-US"/>
        </a:p>
      </dgm:t>
    </dgm:pt>
  </dgm:ptLst>
  <dgm:cxnLst>
    <dgm:cxn modelId="{FD7EA5D5-87AB-4432-B413-7F535D9CCAFA}" srcId="{C40F1178-FB1E-4CDE-A6E8-75D8B097823A}" destId="{33D30AAA-146A-4163-B9E7-9C86A994918D}" srcOrd="1" destOrd="0" parTransId="{73DFBA27-C4BE-497A-90BB-13C40E56B4C2}" sibTransId="{4FFE3816-A927-47A5-911E-0AC8B413AF9F}"/>
    <dgm:cxn modelId="{A383904A-3BA9-462E-B3A4-C89CE8A0C7DB}" type="presOf" srcId="{8C796D74-A72B-4650-A02D-E51EA118858A}" destId="{8274A595-B4F0-4BEA-AA59-C171DA8BAD11}" srcOrd="0" destOrd="0" presId="urn:microsoft.com/office/officeart/2005/8/layout/chevron1"/>
    <dgm:cxn modelId="{BB4B5C9C-79E0-4936-B593-7653F489A876}" type="presOf" srcId="{80B5BF7B-24AD-41D7-B467-AD66DD18EF70}" destId="{63CDF8AC-B33E-49F4-88B3-95829C74B4A4}" srcOrd="0" destOrd="0" presId="urn:microsoft.com/office/officeart/2005/8/layout/chevron1"/>
    <dgm:cxn modelId="{F82FAACA-D6C1-4374-9E7D-63B311751602}" srcId="{C40F1178-FB1E-4CDE-A6E8-75D8B097823A}" destId="{80B5BF7B-24AD-41D7-B467-AD66DD18EF70}" srcOrd="2" destOrd="0" parTransId="{4E7E2A1D-74A5-46F0-B66C-3E2D67A6DF8A}" sibTransId="{A1889F84-F15A-499D-A5E5-14655C833CB4}"/>
    <dgm:cxn modelId="{C3759447-8024-4255-B22F-E51F0F83AF26}" type="presOf" srcId="{33D30AAA-146A-4163-B9E7-9C86A994918D}" destId="{A90EFF96-CEBB-40D4-8A28-DD598BBB6C92}" srcOrd="0" destOrd="0" presId="urn:microsoft.com/office/officeart/2005/8/layout/chevron1"/>
    <dgm:cxn modelId="{0F00D345-527B-4F2C-911E-E4284CA2D73C}" type="presOf" srcId="{C40F1178-FB1E-4CDE-A6E8-75D8B097823A}" destId="{8210C501-0D7F-4BF6-ADA9-CC183C8B8F08}" srcOrd="0" destOrd="0" presId="urn:microsoft.com/office/officeart/2005/8/layout/chevron1"/>
    <dgm:cxn modelId="{8C7D6ECF-91D7-4734-BF4C-6F30A82596A5}" type="presOf" srcId="{F3F2D476-2E5B-442E-9095-556DC6D03E88}" destId="{DE452C6C-1037-4B9E-A40A-56818012522B}" srcOrd="0" destOrd="0" presId="urn:microsoft.com/office/officeart/2005/8/layout/chevron1"/>
    <dgm:cxn modelId="{9F8564F6-75D7-4A62-B101-C73171424B4E}" srcId="{C40F1178-FB1E-4CDE-A6E8-75D8B097823A}" destId="{F3F2D476-2E5B-442E-9095-556DC6D03E88}" srcOrd="3" destOrd="0" parTransId="{58C5C844-9E6E-49CC-8251-A27669F1ABA3}" sibTransId="{FF3F391D-9FE6-4F7D-A113-386DB7A6017F}"/>
    <dgm:cxn modelId="{58DB98BD-4F5A-4919-9029-AD7254C5EABE}" srcId="{C40F1178-FB1E-4CDE-A6E8-75D8B097823A}" destId="{8C796D74-A72B-4650-A02D-E51EA118858A}" srcOrd="0" destOrd="0" parTransId="{89448266-1E0D-4EDE-B1AF-677B1B9741DB}" sibTransId="{C136BC26-C9E3-4243-A31C-F1F250D57C7B}"/>
    <dgm:cxn modelId="{0B4B9423-CCF0-4EC9-812A-F5B81C373E90}" type="presParOf" srcId="{8210C501-0D7F-4BF6-ADA9-CC183C8B8F08}" destId="{8274A595-B4F0-4BEA-AA59-C171DA8BAD11}" srcOrd="0" destOrd="0" presId="urn:microsoft.com/office/officeart/2005/8/layout/chevron1"/>
    <dgm:cxn modelId="{680AE5FA-5A51-40D8-AA8C-88C7E05625C4}" type="presParOf" srcId="{8210C501-0D7F-4BF6-ADA9-CC183C8B8F08}" destId="{A16874D9-2CB3-4396-9B14-5FA1A0798092}" srcOrd="1" destOrd="0" presId="urn:microsoft.com/office/officeart/2005/8/layout/chevron1"/>
    <dgm:cxn modelId="{FD0061D0-A20C-43A1-BF40-5B9B54AC55A5}" type="presParOf" srcId="{8210C501-0D7F-4BF6-ADA9-CC183C8B8F08}" destId="{A90EFF96-CEBB-40D4-8A28-DD598BBB6C92}" srcOrd="2" destOrd="0" presId="urn:microsoft.com/office/officeart/2005/8/layout/chevron1"/>
    <dgm:cxn modelId="{2837A13F-0894-4348-B5E4-928D71D45F30}" type="presParOf" srcId="{8210C501-0D7F-4BF6-ADA9-CC183C8B8F08}" destId="{6211DDC4-1F80-478B-934D-70EFDEB14CCF}" srcOrd="3" destOrd="0" presId="urn:microsoft.com/office/officeart/2005/8/layout/chevron1"/>
    <dgm:cxn modelId="{B9E23446-B667-498B-9049-D1C85DAB4E92}" type="presParOf" srcId="{8210C501-0D7F-4BF6-ADA9-CC183C8B8F08}" destId="{63CDF8AC-B33E-49F4-88B3-95829C74B4A4}" srcOrd="4" destOrd="0" presId="urn:microsoft.com/office/officeart/2005/8/layout/chevron1"/>
    <dgm:cxn modelId="{DCAE7C5B-1A9B-40C6-9023-150CF95B668B}" type="presParOf" srcId="{8210C501-0D7F-4BF6-ADA9-CC183C8B8F08}" destId="{A376B4A9-E325-47FB-892E-53D6EC98DE57}" srcOrd="5" destOrd="0" presId="urn:microsoft.com/office/officeart/2005/8/layout/chevron1"/>
    <dgm:cxn modelId="{CA33F10D-7880-4A0E-A1E1-57D0DEC0BBA2}" type="presParOf" srcId="{8210C501-0D7F-4BF6-ADA9-CC183C8B8F08}" destId="{DE452C6C-1037-4B9E-A40A-56818012522B}"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4A595-B4F0-4BEA-AA59-C171DA8BAD11}">
      <dsp:nvSpPr>
        <dsp:cNvPr id="0" name=""/>
        <dsp:cNvSpPr/>
      </dsp:nvSpPr>
      <dsp:spPr>
        <a:xfrm>
          <a:off x="3944" y="154772"/>
          <a:ext cx="2296191" cy="918476"/>
        </a:xfrm>
        <a:prstGeom prst="chevron">
          <a:avLst/>
        </a:prstGeom>
        <a:solidFill>
          <a:schemeClr val="tx1">
            <a:lumMod val="75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Century Gothic" panose="020B0502020202020204" pitchFamily="34" charset="0"/>
            </a:rPr>
            <a:t>DATA ACQUISITION</a:t>
          </a:r>
          <a:endParaRPr lang="en-US" sz="1600" b="1" kern="1200" dirty="0">
            <a:solidFill>
              <a:schemeClr val="bg1"/>
            </a:solidFill>
            <a:latin typeface="Century Gothic" panose="020B0502020202020204" pitchFamily="34" charset="0"/>
          </a:endParaRPr>
        </a:p>
      </dsp:txBody>
      <dsp:txXfrm>
        <a:off x="463182" y="154772"/>
        <a:ext cx="1377715" cy="918476"/>
      </dsp:txXfrm>
    </dsp:sp>
    <dsp:sp modelId="{A90EFF96-CEBB-40D4-8A28-DD598BBB6C92}">
      <dsp:nvSpPr>
        <dsp:cNvPr id="0" name=""/>
        <dsp:cNvSpPr/>
      </dsp:nvSpPr>
      <dsp:spPr>
        <a:xfrm>
          <a:off x="2070517" y="154772"/>
          <a:ext cx="2296191" cy="918476"/>
        </a:xfrm>
        <a:prstGeom prst="chevron">
          <a:avLst/>
        </a:prstGeom>
        <a:solidFill>
          <a:schemeClr val="tx1">
            <a:lumMod val="75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Century Gothic" panose="020B0502020202020204" pitchFamily="34" charset="0"/>
            </a:rPr>
            <a:t>DATA PROCESSING</a:t>
          </a:r>
          <a:endParaRPr lang="en-US" sz="1600" b="1" kern="1200" dirty="0">
            <a:solidFill>
              <a:schemeClr val="bg1"/>
            </a:solidFill>
            <a:latin typeface="Century Gothic" panose="020B0502020202020204" pitchFamily="34" charset="0"/>
          </a:endParaRPr>
        </a:p>
      </dsp:txBody>
      <dsp:txXfrm>
        <a:off x="2529755" y="154772"/>
        <a:ext cx="1377715" cy="918476"/>
      </dsp:txXfrm>
    </dsp:sp>
    <dsp:sp modelId="{63CDF8AC-B33E-49F4-88B3-95829C74B4A4}">
      <dsp:nvSpPr>
        <dsp:cNvPr id="0" name=""/>
        <dsp:cNvSpPr/>
      </dsp:nvSpPr>
      <dsp:spPr>
        <a:xfrm>
          <a:off x="4137089" y="154772"/>
          <a:ext cx="2296191" cy="918476"/>
        </a:xfrm>
        <a:prstGeom prst="chevron">
          <a:avLst/>
        </a:prstGeom>
        <a:solidFill>
          <a:schemeClr val="tx1">
            <a:lumMod val="75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Century Gothic" panose="020B0502020202020204" pitchFamily="34" charset="0"/>
            </a:rPr>
            <a:t>DATA ANALYSIS</a:t>
          </a:r>
        </a:p>
      </dsp:txBody>
      <dsp:txXfrm>
        <a:off x="4596327" y="154772"/>
        <a:ext cx="1377715" cy="918476"/>
      </dsp:txXfrm>
    </dsp:sp>
    <dsp:sp modelId="{DE452C6C-1037-4B9E-A40A-56818012522B}">
      <dsp:nvSpPr>
        <dsp:cNvPr id="0" name=""/>
        <dsp:cNvSpPr/>
      </dsp:nvSpPr>
      <dsp:spPr>
        <a:xfrm>
          <a:off x="6203662" y="154772"/>
          <a:ext cx="2296191" cy="918476"/>
        </a:xfrm>
        <a:prstGeom prst="chevron">
          <a:avLst/>
        </a:prstGeom>
        <a:solidFill>
          <a:schemeClr val="tx1">
            <a:lumMod val="75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Century Gothic" panose="020B0502020202020204" pitchFamily="34" charset="0"/>
            </a:rPr>
            <a:t>END PRODUCT</a:t>
          </a:r>
          <a:endParaRPr lang="en-US" sz="1600" b="1" kern="1200" dirty="0">
            <a:solidFill>
              <a:schemeClr val="bg1"/>
            </a:solidFill>
            <a:latin typeface="Century Gothic" panose="020B0502020202020204" pitchFamily="34" charset="0"/>
          </a:endParaRPr>
        </a:p>
      </dsp:txBody>
      <dsp:txXfrm>
        <a:off x="6662900" y="154772"/>
        <a:ext cx="1377715" cy="918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4A595-B4F0-4BEA-AA59-C171DA8BAD11}">
      <dsp:nvSpPr>
        <dsp:cNvPr id="0" name=""/>
        <dsp:cNvSpPr/>
      </dsp:nvSpPr>
      <dsp:spPr>
        <a:xfrm>
          <a:off x="3858" y="158043"/>
          <a:ext cx="2245769" cy="898307"/>
        </a:xfrm>
        <a:prstGeom prst="chevron">
          <a:avLst/>
        </a:prstGeom>
        <a:solidFill>
          <a:schemeClr val="tx1">
            <a:lumMod val="75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entury Gothic" panose="020B0502020202020204" pitchFamily="34" charset="0"/>
            </a:rPr>
            <a:t>DATA ACQUISITION</a:t>
          </a:r>
          <a:endParaRPr lang="en-US" sz="1400" b="1" kern="1200" dirty="0">
            <a:solidFill>
              <a:schemeClr val="bg1"/>
            </a:solidFill>
            <a:latin typeface="Century Gothic" panose="020B0502020202020204" pitchFamily="34" charset="0"/>
          </a:endParaRPr>
        </a:p>
      </dsp:txBody>
      <dsp:txXfrm>
        <a:off x="453012" y="158043"/>
        <a:ext cx="1347462" cy="898307"/>
      </dsp:txXfrm>
    </dsp:sp>
    <dsp:sp modelId="{A90EFF96-CEBB-40D4-8A28-DD598BBB6C92}">
      <dsp:nvSpPr>
        <dsp:cNvPr id="0" name=""/>
        <dsp:cNvSpPr/>
      </dsp:nvSpPr>
      <dsp:spPr>
        <a:xfrm>
          <a:off x="2025050" y="158043"/>
          <a:ext cx="2245769" cy="898307"/>
        </a:xfrm>
        <a:prstGeom prst="chevron">
          <a:avLst/>
        </a:prstGeom>
        <a:solidFill>
          <a:schemeClr val="tx1">
            <a:lumMod val="75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entury Gothic" panose="020B0502020202020204" pitchFamily="34" charset="0"/>
            </a:rPr>
            <a:t>DATA PROCESSING</a:t>
          </a:r>
          <a:endParaRPr lang="en-US" sz="1400" b="1" kern="1200" dirty="0">
            <a:solidFill>
              <a:schemeClr val="bg1"/>
            </a:solidFill>
            <a:latin typeface="Century Gothic" panose="020B0502020202020204" pitchFamily="34" charset="0"/>
          </a:endParaRPr>
        </a:p>
      </dsp:txBody>
      <dsp:txXfrm>
        <a:off x="2474204" y="158043"/>
        <a:ext cx="1347462" cy="898307"/>
      </dsp:txXfrm>
    </dsp:sp>
    <dsp:sp modelId="{63CDF8AC-B33E-49F4-88B3-95829C74B4A4}">
      <dsp:nvSpPr>
        <dsp:cNvPr id="0" name=""/>
        <dsp:cNvSpPr/>
      </dsp:nvSpPr>
      <dsp:spPr>
        <a:xfrm>
          <a:off x="4046243" y="158043"/>
          <a:ext cx="2245769" cy="898307"/>
        </a:xfrm>
        <a:prstGeom prst="chevron">
          <a:avLst/>
        </a:prstGeom>
        <a:solidFill>
          <a:schemeClr val="tx1">
            <a:lumMod val="75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entury Gothic" panose="020B0502020202020204" pitchFamily="34" charset="0"/>
            </a:rPr>
            <a:t>DATA ANALYSIS</a:t>
          </a:r>
        </a:p>
      </dsp:txBody>
      <dsp:txXfrm>
        <a:off x="4495397" y="158043"/>
        <a:ext cx="1347462" cy="898307"/>
      </dsp:txXfrm>
    </dsp:sp>
    <dsp:sp modelId="{DE452C6C-1037-4B9E-A40A-56818012522B}">
      <dsp:nvSpPr>
        <dsp:cNvPr id="0" name=""/>
        <dsp:cNvSpPr/>
      </dsp:nvSpPr>
      <dsp:spPr>
        <a:xfrm>
          <a:off x="6067435" y="158043"/>
          <a:ext cx="2245769" cy="898307"/>
        </a:xfrm>
        <a:prstGeom prst="chevron">
          <a:avLst/>
        </a:prstGeom>
        <a:solidFill>
          <a:schemeClr val="tx1">
            <a:lumMod val="75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Century Gothic" panose="020B0502020202020204" pitchFamily="34" charset="0"/>
            </a:rPr>
            <a:t>END PRODUCT</a:t>
          </a:r>
          <a:endParaRPr lang="en-US" sz="1400" b="1" kern="1200" dirty="0">
            <a:solidFill>
              <a:schemeClr val="bg1"/>
            </a:solidFill>
            <a:latin typeface="Century Gothic" panose="020B0502020202020204" pitchFamily="34" charset="0"/>
          </a:endParaRPr>
        </a:p>
      </dsp:txBody>
      <dsp:txXfrm>
        <a:off x="6516589" y="158043"/>
        <a:ext cx="1347462" cy="8983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46621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16" name="Shape 1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41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sz="1200" b="0" i="0" u="none" strike="noStrike" kern="1200" cap="none" baseline="0" dirty="0" smtClean="0">
                <a:solidFill>
                  <a:schemeClr val="dk1"/>
                </a:solidFill>
                <a:effectLst/>
                <a:latin typeface="Calibri"/>
                <a:ea typeface="Calibri"/>
                <a:cs typeface="Calibri"/>
                <a:sym typeface="Calibri"/>
              </a:rPr>
              <a:t>End Product:</a:t>
            </a:r>
            <a:endParaRPr lang="en-US" b="0" dirty="0" smtClean="0">
              <a:effectLst/>
            </a:endParaRPr>
          </a:p>
          <a:p>
            <a:pPr rtl="0" fontAlgn="base"/>
            <a:r>
              <a:rPr lang="en-US" sz="1200" b="0" i="0" u="none" strike="noStrike" kern="1200" cap="none" baseline="0" dirty="0" smtClean="0">
                <a:solidFill>
                  <a:schemeClr val="dk1"/>
                </a:solidFill>
                <a:effectLst/>
                <a:latin typeface="Calibri"/>
                <a:ea typeface="Calibri"/>
                <a:cs typeface="Calibri"/>
                <a:sym typeface="Calibri"/>
              </a:rPr>
              <a:t>No end product to discuss at this moment in time</a:t>
            </a:r>
          </a:p>
          <a:p>
            <a:r>
              <a:rPr lang="en-US" b="0" dirty="0" smtClean="0">
                <a:effectLst/>
              </a:rPr>
              <a:t/>
            </a:r>
            <a:br>
              <a:rPr lang="en-US" b="0" dirty="0" smtClean="0">
                <a:effectLst/>
              </a:rPr>
            </a:b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4889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6479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75" name="Shape 17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2707678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84" name="Shape 184"/>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3973694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93" name="Shape 193"/>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1804307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02" name="Shape 20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1367097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14" name="Shape 2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605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dirty="0" smtClean="0"/>
              <a:t>Notes:</a:t>
            </a:r>
          </a:p>
          <a:p>
            <a:pPr>
              <a:spcBef>
                <a:spcPts val="0"/>
              </a:spcBef>
              <a:buNone/>
            </a:pPr>
            <a:endParaRPr lang="en-US" dirty="0" smtClean="0"/>
          </a:p>
          <a:p>
            <a:pPr>
              <a:spcBef>
                <a:spcPts val="0"/>
              </a:spcBef>
              <a:buNone/>
            </a:pPr>
            <a:r>
              <a:rPr lang="en-US" dirty="0" smtClean="0"/>
              <a:t>The</a:t>
            </a:r>
            <a:r>
              <a:rPr lang="en-US" baseline="0" dirty="0" smtClean="0"/>
              <a:t> study area </a:t>
            </a:r>
          </a:p>
          <a:p>
            <a:pPr marL="228600" indent="-228600">
              <a:spcBef>
                <a:spcPts val="0"/>
              </a:spcBef>
              <a:buAutoNum type="arabicParenR"/>
            </a:pPr>
            <a:r>
              <a:rPr lang="en-US" baseline="0" dirty="0" smtClean="0"/>
              <a:t>based on DEVELOP’s collaboration with the Earth Institute at Columbia University, Agroforestry for Biodiversity and Ecosystem Services (ABES) project.</a:t>
            </a:r>
          </a:p>
          <a:p>
            <a:pPr marL="228600" indent="-228600">
              <a:spcBef>
                <a:spcPts val="0"/>
              </a:spcBef>
              <a:buAutoNum type="arabicParenR"/>
            </a:pPr>
            <a:r>
              <a:rPr lang="es-ES" baseline="0" dirty="0" smtClean="0"/>
              <a:t>Ministerio de Medio Ambiente y Recursos Naturales (MARN), El </a:t>
            </a:r>
            <a:r>
              <a:rPr lang="es-ES" baseline="0" dirty="0" err="1" smtClean="0"/>
              <a:t>Salvador’s</a:t>
            </a:r>
            <a:r>
              <a:rPr lang="es-ES" baseline="0" dirty="0" smtClean="0"/>
              <a:t> </a:t>
            </a:r>
            <a:r>
              <a:rPr lang="es-ES" baseline="0" dirty="0" err="1" smtClean="0"/>
              <a:t>agricultrual</a:t>
            </a:r>
            <a:r>
              <a:rPr lang="es-ES" baseline="0" dirty="0" smtClean="0"/>
              <a:t> </a:t>
            </a:r>
            <a:r>
              <a:rPr lang="es-ES" baseline="0" dirty="0" err="1" smtClean="0"/>
              <a:t>minstry</a:t>
            </a:r>
            <a:r>
              <a:rPr lang="es-ES" baseline="0" dirty="0" smtClean="0"/>
              <a:t> </a:t>
            </a:r>
            <a:r>
              <a:rPr lang="es-ES" baseline="0" dirty="0" err="1" smtClean="0"/>
              <a:t>is</a:t>
            </a:r>
            <a:r>
              <a:rPr lang="es-ES" baseline="0" dirty="0" smtClean="0"/>
              <a:t> </a:t>
            </a:r>
            <a:r>
              <a:rPr lang="es-ES" baseline="0" dirty="0" err="1" smtClean="0"/>
              <a:t>concerned</a:t>
            </a:r>
            <a:r>
              <a:rPr lang="es-ES" baseline="0" dirty="0" smtClean="0"/>
              <a:t> </a:t>
            </a:r>
            <a:r>
              <a:rPr lang="es-ES" baseline="0" dirty="0" err="1" smtClean="0"/>
              <a:t>about</a:t>
            </a:r>
            <a:r>
              <a:rPr lang="es-ES" baseline="0" dirty="0" smtClean="0"/>
              <a:t> </a:t>
            </a:r>
            <a:r>
              <a:rPr lang="es-ES" baseline="0" dirty="0" err="1" smtClean="0"/>
              <a:t>deforestation</a:t>
            </a:r>
            <a:r>
              <a:rPr lang="es-ES" baseline="0" dirty="0" smtClean="0"/>
              <a:t> and </a:t>
            </a:r>
            <a:r>
              <a:rPr lang="es-ES" baseline="0" dirty="0" err="1" smtClean="0"/>
              <a:t>forest</a:t>
            </a:r>
            <a:r>
              <a:rPr lang="es-ES" baseline="0" dirty="0" smtClean="0"/>
              <a:t> </a:t>
            </a:r>
            <a:r>
              <a:rPr lang="es-ES" baseline="0" dirty="0" err="1" smtClean="0"/>
              <a:t>degradation</a:t>
            </a:r>
            <a:r>
              <a:rPr lang="es-ES" baseline="0" dirty="0" smtClean="0"/>
              <a:t> in </a:t>
            </a:r>
            <a:r>
              <a:rPr lang="es-ES" baseline="0" dirty="0" err="1" smtClean="0"/>
              <a:t>their</a:t>
            </a:r>
            <a:r>
              <a:rPr lang="es-ES" baseline="0" dirty="0" smtClean="0"/>
              <a:t> </a:t>
            </a:r>
            <a:r>
              <a:rPr lang="es-ES" baseline="0" dirty="0" err="1" smtClean="0"/>
              <a:t>densely</a:t>
            </a:r>
            <a:r>
              <a:rPr lang="es-ES" baseline="0" dirty="0" smtClean="0"/>
              <a:t> </a:t>
            </a:r>
            <a:r>
              <a:rPr lang="es-ES" baseline="0" dirty="0" err="1" smtClean="0"/>
              <a:t>populated</a:t>
            </a:r>
            <a:r>
              <a:rPr lang="es-ES" baseline="0" dirty="0" smtClean="0"/>
              <a:t> country (300 </a:t>
            </a:r>
            <a:r>
              <a:rPr lang="es-ES" baseline="0" dirty="0" err="1" smtClean="0"/>
              <a:t>people</a:t>
            </a:r>
            <a:r>
              <a:rPr lang="es-ES" baseline="0" dirty="0" smtClean="0"/>
              <a:t>/km2) </a:t>
            </a:r>
            <a:r>
              <a:rPr lang="es-ES" baseline="0" dirty="0" err="1" smtClean="0"/>
              <a:t>given</a:t>
            </a:r>
            <a:r>
              <a:rPr lang="es-ES" baseline="0" dirty="0" smtClean="0"/>
              <a:t> </a:t>
            </a:r>
            <a:r>
              <a:rPr lang="es-ES" baseline="0" dirty="0" err="1" smtClean="0"/>
              <a:t>the</a:t>
            </a:r>
            <a:r>
              <a:rPr lang="es-ES" baseline="0" dirty="0" smtClean="0"/>
              <a:t> </a:t>
            </a:r>
            <a:r>
              <a:rPr lang="es-ES" baseline="0" dirty="0" err="1" smtClean="0"/>
              <a:t>prevelance</a:t>
            </a:r>
            <a:r>
              <a:rPr lang="es-ES" baseline="0" dirty="0" smtClean="0"/>
              <a:t> of </a:t>
            </a:r>
            <a:r>
              <a:rPr lang="es-ES" baseline="0" dirty="0" err="1" smtClean="0"/>
              <a:t>slash</a:t>
            </a:r>
            <a:r>
              <a:rPr lang="es-ES" baseline="0" dirty="0" smtClean="0"/>
              <a:t> and </a:t>
            </a:r>
            <a:r>
              <a:rPr lang="es-ES" baseline="0" dirty="0" err="1" smtClean="0"/>
              <a:t>burn</a:t>
            </a:r>
            <a:r>
              <a:rPr lang="es-ES" baseline="0" dirty="0" smtClean="0"/>
              <a:t> </a:t>
            </a:r>
            <a:r>
              <a:rPr lang="es-ES" baseline="0" dirty="0" err="1" smtClean="0"/>
              <a:t>agriculture</a:t>
            </a:r>
            <a:r>
              <a:rPr lang="es-ES" baseline="0" dirty="0" smtClean="0"/>
              <a:t> and </a:t>
            </a:r>
            <a:r>
              <a:rPr lang="es-ES" baseline="0" dirty="0" err="1" smtClean="0"/>
              <a:t>the</a:t>
            </a:r>
            <a:r>
              <a:rPr lang="es-ES" baseline="0" dirty="0" smtClean="0"/>
              <a:t> </a:t>
            </a:r>
            <a:r>
              <a:rPr lang="es-ES" baseline="0" dirty="0" err="1" smtClean="0"/>
              <a:t>limited</a:t>
            </a:r>
            <a:r>
              <a:rPr lang="es-ES" baseline="0" dirty="0" smtClean="0"/>
              <a:t> </a:t>
            </a:r>
            <a:r>
              <a:rPr lang="es-ES" baseline="0" dirty="0" err="1" smtClean="0"/>
              <a:t>forest</a:t>
            </a:r>
            <a:r>
              <a:rPr lang="es-ES" baseline="0" dirty="0" smtClean="0"/>
              <a:t> </a:t>
            </a:r>
            <a:r>
              <a:rPr lang="es-ES" baseline="0" dirty="0" err="1" smtClean="0"/>
              <a:t>cover</a:t>
            </a:r>
            <a:r>
              <a:rPr lang="es-ES" baseline="0" dirty="0" smtClean="0"/>
              <a:t> (121,000 </a:t>
            </a:r>
            <a:r>
              <a:rPr lang="es-ES" baseline="0" dirty="0" err="1" smtClean="0"/>
              <a:t>hectares</a:t>
            </a:r>
            <a:r>
              <a:rPr lang="es-ES" baseline="0" dirty="0" smtClean="0"/>
              <a:t> </a:t>
            </a:r>
            <a:r>
              <a:rPr lang="es-ES" baseline="0" dirty="0" err="1" smtClean="0"/>
              <a:t>the</a:t>
            </a:r>
            <a:r>
              <a:rPr lang="es-ES" baseline="0" dirty="0" smtClean="0"/>
              <a:t> </a:t>
            </a:r>
            <a:r>
              <a:rPr lang="es-ES" baseline="0" dirty="0" err="1" smtClean="0"/>
              <a:t>lowest</a:t>
            </a:r>
            <a:r>
              <a:rPr lang="es-ES" baseline="0" dirty="0" smtClean="0"/>
              <a:t> in Central </a:t>
            </a:r>
            <a:r>
              <a:rPr lang="es-ES" baseline="0" dirty="0" err="1" smtClean="0"/>
              <a:t>America</a:t>
            </a:r>
            <a:r>
              <a:rPr lang="es-ES" baseline="0" dirty="0" smtClean="0"/>
              <a:t>).</a:t>
            </a:r>
          </a:p>
          <a:p>
            <a:pPr marL="228600" indent="-228600">
              <a:spcBef>
                <a:spcPts val="0"/>
              </a:spcBef>
              <a:buAutoNum type="arabicParenR"/>
            </a:pPr>
            <a:r>
              <a:rPr lang="es-ES" baseline="0" dirty="0" smtClean="0"/>
              <a:t>MARN, ABES, and DEVELOP are </a:t>
            </a:r>
            <a:r>
              <a:rPr lang="es-ES" baseline="0" dirty="0" err="1" smtClean="0"/>
              <a:t>working</a:t>
            </a:r>
            <a:r>
              <a:rPr lang="es-ES" baseline="0" dirty="0" smtClean="0"/>
              <a:t> </a:t>
            </a:r>
            <a:r>
              <a:rPr lang="es-ES" baseline="0" dirty="0" err="1" smtClean="0"/>
              <a:t>on</a:t>
            </a:r>
            <a:r>
              <a:rPr lang="es-ES" baseline="0" dirty="0" smtClean="0"/>
              <a:t> </a:t>
            </a:r>
            <a:r>
              <a:rPr lang="es-ES" baseline="0" dirty="0" err="1" smtClean="0"/>
              <a:t>this</a:t>
            </a:r>
            <a:r>
              <a:rPr lang="es-ES" baseline="0" dirty="0" smtClean="0"/>
              <a:t> </a:t>
            </a:r>
            <a:r>
              <a:rPr lang="es-ES" baseline="0" dirty="0" err="1" smtClean="0"/>
              <a:t>scale</a:t>
            </a:r>
            <a:r>
              <a:rPr lang="es-ES" baseline="0" dirty="0" smtClean="0"/>
              <a:t> to </a:t>
            </a:r>
            <a:r>
              <a:rPr lang="es-ES" baseline="0" dirty="0" err="1" smtClean="0"/>
              <a:t>develop</a:t>
            </a:r>
            <a:r>
              <a:rPr lang="es-ES" baseline="0" dirty="0" smtClean="0"/>
              <a:t> a </a:t>
            </a:r>
            <a:r>
              <a:rPr lang="es-ES" baseline="0" dirty="0" err="1" smtClean="0"/>
              <a:t>methodology</a:t>
            </a:r>
            <a:r>
              <a:rPr lang="es-ES" baseline="0" dirty="0" smtClean="0"/>
              <a:t> </a:t>
            </a:r>
            <a:r>
              <a:rPr lang="es-ES" baseline="0" dirty="0" err="1" smtClean="0"/>
              <a:t>which</a:t>
            </a:r>
            <a:r>
              <a:rPr lang="es-ES" baseline="0" dirty="0" smtClean="0"/>
              <a:t> can be </a:t>
            </a:r>
            <a:r>
              <a:rPr lang="es-ES" baseline="0" dirty="0" err="1" smtClean="0"/>
              <a:t>applied</a:t>
            </a:r>
            <a:r>
              <a:rPr lang="es-ES" baseline="0" dirty="0" smtClean="0"/>
              <a:t> </a:t>
            </a:r>
            <a:r>
              <a:rPr lang="es-ES" baseline="0" dirty="0" err="1" smtClean="0"/>
              <a:t>nationally</a:t>
            </a:r>
            <a:r>
              <a:rPr lang="es-ES" baseline="0" dirty="0" smtClean="0"/>
              <a:t>.</a:t>
            </a:r>
          </a:p>
          <a:p>
            <a:pPr>
              <a:spcBef>
                <a:spcPts val="0"/>
              </a:spcBef>
              <a:buNone/>
            </a:pPr>
            <a:endParaRPr lang="es-ES" baseline="0" dirty="0" smtClean="0"/>
          </a:p>
          <a:p>
            <a:pPr>
              <a:spcBef>
                <a:spcPts val="0"/>
              </a:spcBef>
              <a:buNone/>
            </a:pPr>
            <a:r>
              <a:rPr lang="es-ES" baseline="0" dirty="0" err="1" smtClean="0"/>
              <a:t>The</a:t>
            </a:r>
            <a:r>
              <a:rPr lang="es-ES" baseline="0" dirty="0" smtClean="0"/>
              <a:t> </a:t>
            </a:r>
            <a:r>
              <a:rPr lang="es-ES" baseline="0" dirty="0" err="1" smtClean="0"/>
              <a:t>study</a:t>
            </a:r>
            <a:r>
              <a:rPr lang="es-ES" baseline="0" dirty="0" smtClean="0"/>
              <a:t> </a:t>
            </a:r>
            <a:r>
              <a:rPr lang="es-ES" baseline="0" dirty="0" err="1" smtClean="0"/>
              <a:t>period</a:t>
            </a:r>
            <a:endParaRPr lang="es-ES" baseline="0" dirty="0" smtClean="0"/>
          </a:p>
          <a:p>
            <a:pPr marL="228600" indent="-228600">
              <a:spcBef>
                <a:spcPts val="0"/>
              </a:spcBef>
              <a:buAutoNum type="arabicParenR"/>
            </a:pPr>
            <a:r>
              <a:rPr lang="es-ES" baseline="0" dirty="0" err="1" smtClean="0"/>
              <a:t>The</a:t>
            </a:r>
            <a:r>
              <a:rPr lang="es-ES" baseline="0" dirty="0" smtClean="0"/>
              <a:t> </a:t>
            </a:r>
            <a:r>
              <a:rPr lang="es-ES" baseline="0" dirty="0" err="1" smtClean="0"/>
              <a:t>earliest</a:t>
            </a:r>
            <a:r>
              <a:rPr lang="es-ES" baseline="0" dirty="0" smtClean="0"/>
              <a:t> </a:t>
            </a:r>
            <a:r>
              <a:rPr lang="es-ES" baseline="0" dirty="0" err="1" smtClean="0"/>
              <a:t>landsat</a:t>
            </a:r>
            <a:r>
              <a:rPr lang="es-ES" baseline="0" dirty="0" smtClean="0"/>
              <a:t> data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region</a:t>
            </a:r>
            <a:r>
              <a:rPr lang="es-ES" baseline="0" dirty="0" smtClean="0"/>
              <a:t> </a:t>
            </a:r>
          </a:p>
          <a:p>
            <a:pPr marL="228600" indent="-228600">
              <a:spcBef>
                <a:spcPts val="0"/>
              </a:spcBef>
              <a:buAutoNum type="arabicParenR"/>
            </a:pPr>
            <a:r>
              <a:rPr lang="es-ES" baseline="0" dirty="0" err="1" smtClean="0"/>
              <a:t>Creating</a:t>
            </a:r>
            <a:r>
              <a:rPr lang="es-ES" baseline="0" dirty="0" smtClean="0"/>
              <a:t> a </a:t>
            </a:r>
            <a:r>
              <a:rPr lang="es-ES" baseline="0" dirty="0" err="1" smtClean="0"/>
              <a:t>historical</a:t>
            </a:r>
            <a:r>
              <a:rPr lang="es-ES" baseline="0" dirty="0" smtClean="0"/>
              <a:t> </a:t>
            </a:r>
            <a:r>
              <a:rPr lang="es-ES" baseline="0" dirty="0" err="1" smtClean="0"/>
              <a:t>trajectory</a:t>
            </a:r>
            <a:r>
              <a:rPr lang="es-ES" baseline="0" dirty="0" smtClean="0"/>
              <a:t> </a:t>
            </a:r>
            <a:r>
              <a:rPr lang="es-ES" baseline="0" dirty="0" err="1" smtClean="0"/>
              <a:t>from</a:t>
            </a:r>
            <a:r>
              <a:rPr lang="es-ES" baseline="0" dirty="0" smtClean="0"/>
              <a:t> </a:t>
            </a:r>
            <a:r>
              <a:rPr lang="es-ES" baseline="0" dirty="0" err="1" smtClean="0"/>
              <a:t>all</a:t>
            </a:r>
            <a:r>
              <a:rPr lang="es-ES" baseline="0" dirty="0" smtClean="0"/>
              <a:t> </a:t>
            </a:r>
            <a:r>
              <a:rPr lang="es-ES" baseline="0" dirty="0" err="1" smtClean="0"/>
              <a:t>the</a:t>
            </a:r>
            <a:r>
              <a:rPr lang="es-ES" baseline="0" dirty="0" smtClean="0"/>
              <a:t> </a:t>
            </a:r>
            <a:r>
              <a:rPr lang="es-ES" baseline="0" dirty="0" err="1" smtClean="0"/>
              <a:t>avaialble</a:t>
            </a:r>
            <a:r>
              <a:rPr lang="es-ES" baseline="0" dirty="0" smtClean="0"/>
              <a:t> </a:t>
            </a:r>
            <a:r>
              <a:rPr lang="es-ES" baseline="0" dirty="0" err="1" smtClean="0"/>
              <a:t>information</a:t>
            </a:r>
            <a:endParaRPr lang="es-ES" baseline="0" dirty="0" smtClean="0"/>
          </a:p>
          <a:p>
            <a:pPr marL="228600" indent="-228600">
              <a:spcBef>
                <a:spcPts val="0"/>
              </a:spcBef>
              <a:buAutoNum type="arabicParenR"/>
            </a:pPr>
            <a:r>
              <a:rPr lang="es-ES" baseline="0" dirty="0" err="1" smtClean="0"/>
              <a:t>Forecasting</a:t>
            </a:r>
            <a:r>
              <a:rPr lang="es-ES" baseline="0" dirty="0" smtClean="0"/>
              <a:t> </a:t>
            </a:r>
            <a:r>
              <a:rPr lang="es-ES" baseline="0" dirty="0" err="1" smtClean="0"/>
              <a:t>future</a:t>
            </a:r>
            <a:r>
              <a:rPr lang="es-ES" baseline="0" dirty="0" smtClean="0"/>
              <a:t> </a:t>
            </a:r>
            <a:r>
              <a:rPr lang="es-ES" baseline="0" dirty="0" err="1" smtClean="0"/>
              <a:t>change</a:t>
            </a:r>
            <a:endParaRPr dirty="0"/>
          </a:p>
        </p:txBody>
      </p:sp>
      <p:sp>
        <p:nvSpPr>
          <p:cNvPr id="126" name="Shape 12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320088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dirty="0" smtClean="0"/>
              <a:t>Land use Land Cover (LULC)</a:t>
            </a:r>
          </a:p>
          <a:p>
            <a:pPr marL="228600" indent="-228600">
              <a:spcBef>
                <a:spcPts val="0"/>
              </a:spcBef>
              <a:buAutoNum type="arabicParenR"/>
            </a:pPr>
            <a:r>
              <a:rPr lang="en-US" dirty="0" smtClean="0"/>
              <a:t>The first</a:t>
            </a:r>
            <a:r>
              <a:rPr lang="en-US" baseline="0" dirty="0" smtClean="0"/>
              <a:t> objective is to use the information gathered by ABES to create a LULC map with the available Landsat imagery and ground truth from high resolution data (</a:t>
            </a:r>
            <a:r>
              <a:rPr lang="en-US" baseline="0" dirty="0" err="1" smtClean="0"/>
              <a:t>Quickbird</a:t>
            </a:r>
            <a:r>
              <a:rPr lang="en-US" baseline="0" dirty="0" smtClean="0"/>
              <a:t> and </a:t>
            </a:r>
            <a:r>
              <a:rPr lang="en-US" baseline="0" dirty="0" err="1" smtClean="0"/>
              <a:t>Rapideye</a:t>
            </a:r>
            <a:r>
              <a:rPr lang="en-US" baseline="0" dirty="0" smtClean="0"/>
              <a:t>) that can serve as a baseline for the Regional Forest Inventory and the Forecasting Model</a:t>
            </a:r>
            <a:endParaRPr lang="en-US" baseline="0" dirty="0"/>
          </a:p>
          <a:p>
            <a:pPr marL="228600" indent="-228600">
              <a:spcBef>
                <a:spcPts val="0"/>
              </a:spcBef>
              <a:buAutoNum type="arabicParenR"/>
            </a:pPr>
            <a:endParaRPr lang="en-US" baseline="0" dirty="0"/>
          </a:p>
          <a:p>
            <a:pPr marL="0" indent="0">
              <a:spcBef>
                <a:spcPts val="0"/>
              </a:spcBef>
              <a:buNone/>
            </a:pPr>
            <a:r>
              <a:rPr lang="en-US" baseline="0" dirty="0" smtClean="0"/>
              <a:t>Regional Forest Inventory</a:t>
            </a:r>
          </a:p>
          <a:p>
            <a:pPr marL="228600" indent="-228600">
              <a:spcBef>
                <a:spcPts val="0"/>
              </a:spcBef>
              <a:buAutoNum type="arabicParenR"/>
            </a:pPr>
            <a:r>
              <a:rPr lang="en-US" baseline="0" dirty="0" smtClean="0"/>
              <a:t>The LULC classification was applied to the region to break down the forest into a more detailed classification scheme </a:t>
            </a:r>
          </a:p>
          <a:p>
            <a:pPr marL="228600" indent="-228600">
              <a:spcBef>
                <a:spcPts val="0"/>
              </a:spcBef>
              <a:buAutoNum type="arabicParenR"/>
            </a:pPr>
            <a:r>
              <a:rPr lang="en-US" baseline="0" dirty="0" smtClean="0"/>
              <a:t>This RFI methodology is designed to be easily replicable, allowing MARN to easily compare this baseline year and observe changes in forest cover</a:t>
            </a:r>
          </a:p>
          <a:p>
            <a:pPr marL="228600" indent="-228600">
              <a:spcBef>
                <a:spcPts val="0"/>
              </a:spcBef>
              <a:buAutoNum type="arabicParenR"/>
            </a:pPr>
            <a:endParaRPr lang="en-US" baseline="0" dirty="0" smtClean="0"/>
          </a:p>
          <a:p>
            <a:pPr marL="0" indent="0">
              <a:spcBef>
                <a:spcPts val="0"/>
              </a:spcBef>
              <a:buNone/>
            </a:pPr>
            <a:r>
              <a:rPr lang="en-US" baseline="0" dirty="0" smtClean="0"/>
              <a:t>Forecasting Model</a:t>
            </a:r>
          </a:p>
          <a:p>
            <a:pPr marL="228600" indent="-228600">
              <a:spcBef>
                <a:spcPts val="0"/>
              </a:spcBef>
              <a:buAutoNum type="arabicParenR"/>
            </a:pPr>
            <a:r>
              <a:rPr lang="en-US" baseline="0" dirty="0" smtClean="0"/>
              <a:t>The historical trajectory of forest cover change was used to forecast deforestation</a:t>
            </a:r>
          </a:p>
          <a:p>
            <a:pPr marL="228600" indent="-228600">
              <a:spcBef>
                <a:spcPts val="0"/>
              </a:spcBef>
              <a:buAutoNum type="arabicParenR"/>
            </a:pPr>
            <a:r>
              <a:rPr lang="en-US" baseline="0" dirty="0" smtClean="0"/>
              <a:t>The model will allow MARN to assess areas that are at a high risk of degradation and deforestation</a:t>
            </a:r>
          </a:p>
        </p:txBody>
      </p:sp>
      <p:sp>
        <p:nvSpPr>
          <p:cNvPr id="135" name="Shape 13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355799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Calibri"/>
                <a:ea typeface="Calibri"/>
                <a:cs typeface="Calibri"/>
                <a:sym typeface="Calibri"/>
              </a:rPr>
              <a:t>Notes: </a:t>
            </a:r>
          </a:p>
          <a:p>
            <a:pPr rtl="0"/>
            <a:r>
              <a:rPr lang="en-US" sz="1200" b="0" i="0" u="none" strike="noStrike" kern="1200" cap="none" baseline="0" dirty="0" smtClean="0">
                <a:solidFill>
                  <a:schemeClr val="dk1"/>
                </a:solidFill>
                <a:effectLst/>
                <a:latin typeface="Calibri"/>
                <a:ea typeface="Calibri"/>
                <a:cs typeface="Calibri"/>
                <a:sym typeface="Calibri"/>
              </a:rPr>
              <a:t>1) The pine oak forests are an important part of the ecosystem in La </a:t>
            </a:r>
            <a:r>
              <a:rPr lang="en-US" sz="1200" b="0" i="0" u="none" strike="noStrike" kern="1200" cap="none" baseline="0" dirty="0" err="1" smtClean="0">
                <a:solidFill>
                  <a:schemeClr val="dk1"/>
                </a:solidFill>
                <a:effectLst/>
                <a:latin typeface="Calibri"/>
                <a:ea typeface="Calibri"/>
                <a:cs typeface="Calibri"/>
                <a:sym typeface="Calibri"/>
              </a:rPr>
              <a:t>Mancomunidad</a:t>
            </a:r>
            <a:r>
              <a:rPr lang="en-US" sz="1200" b="0" i="0" u="none" strike="noStrike" kern="1200" cap="none" baseline="0" dirty="0" smtClean="0">
                <a:solidFill>
                  <a:schemeClr val="dk1"/>
                </a:solidFill>
                <a:effectLst/>
                <a:latin typeface="Calibri"/>
                <a:ea typeface="Calibri"/>
                <a:cs typeface="Calibri"/>
                <a:sym typeface="Calibri"/>
              </a:rPr>
              <a:t> La </a:t>
            </a:r>
            <a:r>
              <a:rPr lang="en-US" sz="1200" b="0" i="0" u="none" strike="noStrike" kern="1200" cap="none" baseline="0" dirty="0" err="1" smtClean="0">
                <a:solidFill>
                  <a:schemeClr val="dk1"/>
                </a:solidFill>
                <a:effectLst/>
                <a:latin typeface="Calibri"/>
                <a:ea typeface="Calibri"/>
                <a:cs typeface="Calibri"/>
                <a:sym typeface="Calibri"/>
              </a:rPr>
              <a:t>Montañona</a:t>
            </a:r>
            <a:r>
              <a:rPr lang="en-US" sz="1200" b="0" i="0" u="none" strike="noStrike" kern="1200" cap="none" baseline="0" dirty="0" smtClean="0">
                <a:solidFill>
                  <a:schemeClr val="dk1"/>
                </a:solidFill>
                <a:effectLst/>
                <a:latin typeface="Calibri"/>
                <a:ea typeface="Calibri"/>
                <a:cs typeface="Calibri"/>
                <a:sym typeface="Calibri"/>
              </a:rPr>
              <a:t>, surrounding regions, and are relevant to maintaining the global carbon budget.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smtClean="0">
              <a:solidFill>
                <a:schemeClr val="dk1"/>
              </a:solidFill>
              <a:effectLst/>
              <a:latin typeface="Calibri"/>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smtClean="0">
                <a:solidFill>
                  <a:schemeClr val="dk1"/>
                </a:solidFill>
                <a:effectLst/>
                <a:latin typeface="Calibri"/>
                <a:ea typeface="Calibri"/>
                <a:cs typeface="Calibri"/>
                <a:sym typeface="Calibri"/>
              </a:rPr>
              <a:t>3) Forests can remove carbon dioxide from the atmosphere which is emitted by human activity. The forests in El Salvador, and especially in this region specifically are being destroyed at an alarming rate through “slash and burn” agriculture. This agricultural method is unsustainable with large populations or for intensive farming in tropical regions. El Salvador has one of the highest population density in Central America with one of the lowest forest canopy covers.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smtClean="0">
              <a:solidFill>
                <a:schemeClr val="dk1"/>
              </a:solidFill>
              <a:effectLst/>
              <a:latin typeface="Calibri"/>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smtClean="0">
                <a:solidFill>
                  <a:schemeClr val="dk1"/>
                </a:solidFill>
                <a:effectLst/>
                <a:latin typeface="Calibri"/>
                <a:ea typeface="Calibri"/>
                <a:cs typeface="Calibri"/>
                <a:sym typeface="Calibri"/>
              </a:rPr>
              <a:t>2)  Locals are reliant on healthy forests to maintain the water quality for a major national watershed and provide soil stability to prevent landslides and add nutrients for more agriculture.</a:t>
            </a:r>
            <a:r>
              <a:rPr lang="en-US" dirty="0" smtClean="0"/>
              <a:t/>
            </a:r>
            <a:br>
              <a:rPr lang="en-US" dirty="0" smtClean="0"/>
            </a:br>
            <a:endParaRPr dirty="0"/>
          </a:p>
        </p:txBody>
      </p:sp>
      <p:sp>
        <p:nvSpPr>
          <p:cNvPr id="145" name="Shape 14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45210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Calibri"/>
                <a:ea typeface="Calibri"/>
                <a:cs typeface="Calibri"/>
                <a:sym typeface="Calibri"/>
              </a:rPr>
              <a:t>Notes: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u="none" strike="noStrike" kern="1200" cap="none" baseline="0" dirty="0" smtClean="0">
                <a:solidFill>
                  <a:schemeClr val="dk1"/>
                </a:solidFill>
                <a:effectLst/>
                <a:latin typeface="Calibri"/>
                <a:ea typeface="Calibri"/>
                <a:cs typeface="Calibri"/>
                <a:sym typeface="Calibri"/>
              </a:rPr>
              <a:t>Using Landsat 4, 5, and 8 scenes from path 19, row 50, historical data was collected for analysis between 1986 to 2015.</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u="none" strike="noStrike" kern="1200" cap="none" baseline="0" dirty="0" smtClean="0">
                <a:solidFill>
                  <a:schemeClr val="dk1"/>
                </a:solidFill>
                <a:effectLst/>
                <a:latin typeface="Calibri"/>
                <a:ea typeface="Calibri"/>
                <a:cs typeface="Calibri"/>
                <a:sym typeface="Calibri"/>
              </a:rPr>
              <a:t>USGS Earth Explorer was used to download the climate data record, which accounts for top of atmosphere reflectance and radiometric variation, for a more accurate and standardized analysis.</a:t>
            </a:r>
          </a:p>
          <a:p>
            <a:pPr marL="228600" indent="-228600" rtl="0">
              <a:buAutoNum type="arabicParenR"/>
            </a:pPr>
            <a:r>
              <a:rPr lang="en-US" sz="1200" b="0" i="0" u="none" strike="noStrike" kern="1200" cap="none" baseline="0" dirty="0" smtClean="0">
                <a:solidFill>
                  <a:schemeClr val="dk1"/>
                </a:solidFill>
                <a:effectLst/>
                <a:latin typeface="Calibri"/>
                <a:ea typeface="Calibri"/>
                <a:cs typeface="Calibri"/>
                <a:sym typeface="Calibri"/>
              </a:rPr>
              <a:t>Landsat 7 was not used because the study region is relatively small and the outcome would be affected by the data gaps.</a:t>
            </a:r>
          </a:p>
          <a:p>
            <a:pPr marL="228600" indent="-228600" rtl="0">
              <a:buAutoNum type="arabicParenR"/>
            </a:pPr>
            <a:r>
              <a:rPr lang="en-US" sz="1200" b="0" i="0" u="none" strike="noStrike" kern="1200" cap="none" baseline="0" dirty="0" smtClean="0">
                <a:solidFill>
                  <a:schemeClr val="dk1"/>
                </a:solidFill>
                <a:effectLst/>
                <a:latin typeface="Calibri"/>
                <a:ea typeface="Calibri"/>
                <a:cs typeface="Calibri"/>
                <a:sym typeface="Calibri"/>
              </a:rPr>
              <a:t>The ABES Project were able to provide </a:t>
            </a:r>
            <a:r>
              <a:rPr lang="en-US" sz="1200" b="0" i="0" u="none" strike="noStrike" kern="1200" cap="none" baseline="0" dirty="0" err="1" smtClean="0">
                <a:solidFill>
                  <a:schemeClr val="dk1"/>
                </a:solidFill>
                <a:effectLst/>
                <a:latin typeface="Calibri"/>
                <a:ea typeface="Calibri"/>
                <a:cs typeface="Calibri"/>
                <a:sym typeface="Calibri"/>
              </a:rPr>
              <a:t>RapidEye</a:t>
            </a:r>
            <a:r>
              <a:rPr lang="en-US" sz="1200" b="0" i="0" u="none" strike="noStrike" kern="1200" cap="none" baseline="0" dirty="0" smtClean="0">
                <a:solidFill>
                  <a:schemeClr val="dk1"/>
                </a:solidFill>
                <a:effectLst/>
                <a:latin typeface="Calibri"/>
                <a:ea typeface="Calibri"/>
                <a:cs typeface="Calibri"/>
                <a:sym typeface="Calibri"/>
              </a:rPr>
              <a:t> and </a:t>
            </a:r>
            <a:r>
              <a:rPr lang="en-US" sz="1200" b="0" i="0" u="none" strike="noStrike" kern="1200" cap="none" baseline="0" dirty="0" err="1" smtClean="0">
                <a:solidFill>
                  <a:schemeClr val="dk1"/>
                </a:solidFill>
                <a:effectLst/>
                <a:latin typeface="Calibri"/>
                <a:ea typeface="Calibri"/>
                <a:cs typeface="Calibri"/>
                <a:sym typeface="Calibri"/>
              </a:rPr>
              <a:t>QuickBird</a:t>
            </a:r>
            <a:r>
              <a:rPr lang="en-US" sz="1200" b="0" i="0" u="none" strike="noStrike" kern="1200" cap="none" baseline="0" dirty="0" smtClean="0">
                <a:solidFill>
                  <a:schemeClr val="dk1"/>
                </a:solidFill>
                <a:effectLst/>
                <a:latin typeface="Calibri"/>
                <a:ea typeface="Calibri"/>
                <a:cs typeface="Calibri"/>
                <a:sym typeface="Calibri"/>
              </a:rPr>
              <a:t> imagery from 2012, which proved useful in developing ground truth and satellite calibration data. </a:t>
            </a:r>
            <a:r>
              <a:rPr lang="en-US" dirty="0" smtClean="0"/>
              <a:t/>
            </a:r>
            <a:br>
              <a:rPr lang="en-US" dirty="0" smtClean="0"/>
            </a:br>
            <a:endParaRPr dirty="0"/>
          </a:p>
        </p:txBody>
      </p:sp>
      <p:sp>
        <p:nvSpPr>
          <p:cNvPr id="155" name="Shape 15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1504286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Our</a:t>
            </a:r>
            <a:r>
              <a:rPr lang="en-US" baseline="0" dirty="0" smtClean="0"/>
              <a:t> methodology had four steps: Data Acquisition, Data Processing, Data Analysis, and the End Product.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066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r>
              <a:rPr lang="en-US" sz="1200" b="0" i="0" u="none" strike="noStrike" kern="1200" cap="none" baseline="0" dirty="0" smtClean="0">
                <a:solidFill>
                  <a:schemeClr val="dk1"/>
                </a:solidFill>
                <a:effectLst/>
                <a:latin typeface="Calibri"/>
                <a:ea typeface="Calibri"/>
                <a:cs typeface="Calibri"/>
                <a:sym typeface="Calibri"/>
              </a:rPr>
              <a:t>Notes: </a:t>
            </a:r>
            <a:endParaRPr lang="en-US" b="0" dirty="0" smtClean="0">
              <a:effectLst/>
            </a:endParaRPr>
          </a:p>
          <a:p>
            <a:pPr rtl="0"/>
            <a:r>
              <a:rPr lang="en-US" b="0" dirty="0" smtClean="0">
                <a:effectLst/>
              </a:rPr>
              <a:t/>
            </a:r>
            <a:br>
              <a:rPr lang="en-US" b="0" dirty="0" smtClean="0">
                <a:effectLst/>
              </a:rPr>
            </a:br>
            <a:r>
              <a:rPr lang="en-US" b="0" dirty="0" smtClean="0">
                <a:effectLst/>
              </a:rPr>
              <a:t>Data Acquisition:</a:t>
            </a:r>
          </a:p>
          <a:p>
            <a:pPr rtl="0" fontAlgn="base"/>
            <a:r>
              <a:rPr lang="en-US" sz="1200" b="0" i="0" u="none" strike="noStrike" kern="1200" cap="none" baseline="0" dirty="0" smtClean="0">
                <a:solidFill>
                  <a:schemeClr val="dk1"/>
                </a:solidFill>
                <a:effectLst/>
                <a:latin typeface="Calibri"/>
                <a:ea typeface="Calibri"/>
                <a:cs typeface="Calibri"/>
                <a:sym typeface="Calibri"/>
              </a:rPr>
              <a:t>1) The project collaborators at the Earth Institute of Columbia University ABES project provided the El Salvador Ecological Forecasting team with 0.1 ha and 1.0 ha survey plots, 2.4 meter regional </a:t>
            </a:r>
            <a:r>
              <a:rPr lang="en-US" sz="1200" b="0" i="0" u="none" strike="noStrike" kern="1200" cap="none" baseline="0" dirty="0" err="1" smtClean="0">
                <a:solidFill>
                  <a:schemeClr val="dk1"/>
                </a:solidFill>
                <a:effectLst/>
                <a:latin typeface="Calibri"/>
                <a:ea typeface="Calibri"/>
                <a:cs typeface="Calibri"/>
                <a:sym typeface="Calibri"/>
              </a:rPr>
              <a:t>QuickBird</a:t>
            </a:r>
            <a:r>
              <a:rPr lang="en-US" sz="1200" b="0" i="0" u="none" strike="noStrike" kern="1200" cap="none" baseline="0" dirty="0" smtClean="0">
                <a:solidFill>
                  <a:schemeClr val="dk1"/>
                </a:solidFill>
                <a:effectLst/>
                <a:latin typeface="Calibri"/>
                <a:ea typeface="Calibri"/>
                <a:cs typeface="Calibri"/>
                <a:sym typeface="Calibri"/>
              </a:rPr>
              <a:t> imagery for 2012, and 5 meter national </a:t>
            </a:r>
            <a:r>
              <a:rPr lang="en-US" sz="1200" b="0" i="0" u="none" strike="noStrike" kern="1200" cap="none" baseline="0" dirty="0" err="1" smtClean="0">
                <a:solidFill>
                  <a:schemeClr val="dk1"/>
                </a:solidFill>
                <a:effectLst/>
                <a:latin typeface="Calibri"/>
                <a:ea typeface="Calibri"/>
                <a:cs typeface="Calibri"/>
                <a:sym typeface="Calibri"/>
              </a:rPr>
              <a:t>RapidEye</a:t>
            </a:r>
            <a:r>
              <a:rPr lang="en-US" sz="1200" b="0" i="0" u="none" strike="noStrike" kern="1200" cap="none" baseline="0" dirty="0" smtClean="0">
                <a:solidFill>
                  <a:schemeClr val="dk1"/>
                </a:solidFill>
                <a:effectLst/>
                <a:latin typeface="Calibri"/>
                <a:ea typeface="Calibri"/>
                <a:cs typeface="Calibri"/>
                <a:sym typeface="Calibri"/>
              </a:rPr>
              <a:t> imagery for 2012. This data is used as ground truth for our classification.</a:t>
            </a:r>
          </a:p>
          <a:p>
            <a:pPr rtl="0" fontAlgn="base"/>
            <a:r>
              <a:rPr lang="en-US" sz="1200" b="0" i="0" u="none" strike="noStrike" kern="1200" cap="none" baseline="0" dirty="0" smtClean="0">
                <a:solidFill>
                  <a:schemeClr val="dk1"/>
                </a:solidFill>
                <a:effectLst/>
                <a:latin typeface="Calibri"/>
                <a:ea typeface="Calibri"/>
                <a:cs typeface="Calibri"/>
                <a:sym typeface="Calibri"/>
              </a:rPr>
              <a:t>2) </a:t>
            </a:r>
            <a:r>
              <a:rPr lang="en-US" sz="1200" b="0" i="0" u="none" strike="noStrike" kern="1200" cap="none" baseline="0" dirty="0" smtClean="0">
                <a:solidFill>
                  <a:schemeClr val="dk1"/>
                </a:solidFill>
                <a:effectLst/>
                <a:latin typeface="Calibri"/>
                <a:ea typeface="Calibri"/>
                <a:cs typeface="Calibri"/>
                <a:sym typeface="Calibri"/>
              </a:rPr>
              <a:t>Landsat Climate Data Record (CDR) 4/5TM and 8 OLI images during the dry season (~December, winter) for each year of the study period, this imagery was used to run our supervised and unsupervised classifications</a:t>
            </a:r>
          </a:p>
          <a:p>
            <a:pPr rtl="0" fontAlgn="base"/>
            <a:r>
              <a:rPr lang="en-US" sz="1200" b="0" i="0" u="none" strike="noStrike" kern="1200" cap="none" baseline="0" dirty="0" smtClean="0">
                <a:solidFill>
                  <a:schemeClr val="dk1"/>
                </a:solidFill>
                <a:effectLst/>
                <a:latin typeface="Calibri"/>
                <a:ea typeface="Calibri"/>
                <a:cs typeface="Calibri"/>
                <a:sym typeface="Calibri"/>
              </a:rPr>
              <a:t>3) </a:t>
            </a:r>
            <a:r>
              <a:rPr lang="en-US" sz="1200" b="0" i="0" u="none" strike="noStrike" kern="1200" cap="none" baseline="0" dirty="0" smtClean="0">
                <a:solidFill>
                  <a:schemeClr val="dk1"/>
                </a:solidFill>
                <a:effectLst/>
                <a:latin typeface="Calibri"/>
                <a:ea typeface="Calibri"/>
                <a:cs typeface="Calibri"/>
                <a:sym typeface="Calibri"/>
              </a:rPr>
              <a:t>An additional global forest data set from Hansen et al. (University of Maryland) was downloaded for our region, the purpose of this data set is to have a global forest cover which can be used to validate a Regional Forest Inventory across the nation</a:t>
            </a:r>
          </a:p>
          <a:p>
            <a:pPr rtl="0"/>
            <a:r>
              <a:rPr lang="en-US" b="0" dirty="0" smtClean="0">
                <a:effectLst/>
              </a:rPr>
              <a:t/>
            </a:r>
            <a:br>
              <a:rPr lang="en-US" b="0" dirty="0" smtClean="0">
                <a:effectLst/>
              </a:rPr>
            </a:br>
            <a:endParaRPr dirty="0"/>
          </a:p>
        </p:txBody>
      </p:sp>
      <p:sp>
        <p:nvSpPr>
          <p:cNvPr id="166" name="Shape 16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308672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sz="1200" b="0" i="0" u="none" strike="noStrike" kern="1200" cap="none" baseline="0" dirty="0" smtClean="0">
                <a:solidFill>
                  <a:schemeClr val="dk1"/>
                </a:solidFill>
                <a:effectLst/>
                <a:latin typeface="Calibri"/>
                <a:ea typeface="Calibri"/>
                <a:cs typeface="Calibri"/>
                <a:sym typeface="Calibri"/>
              </a:rPr>
              <a:t>Data Processing:</a:t>
            </a:r>
            <a:endParaRPr lang="en-US" b="0" dirty="0" smtClean="0">
              <a:effectLst/>
            </a:endParaRPr>
          </a:p>
          <a:p>
            <a:pPr rtl="0" fontAlgn="base"/>
            <a:r>
              <a:rPr lang="en-US" sz="1200" b="0" i="0" u="none" strike="noStrike" kern="1200" cap="none" baseline="0" dirty="0" smtClean="0">
                <a:solidFill>
                  <a:schemeClr val="dk1"/>
                </a:solidFill>
                <a:effectLst/>
                <a:latin typeface="Calibri"/>
                <a:ea typeface="Calibri"/>
                <a:cs typeface="Calibri"/>
                <a:sym typeface="Calibri"/>
              </a:rPr>
              <a:t>1) Landsat CDR imagery was projected to the proper coordinate system and projection, then the imagery was clipped to the extent of our study area in ArcGIS.</a:t>
            </a:r>
          </a:p>
          <a:p>
            <a:pPr lvl="1" rtl="0" fontAlgn="base"/>
            <a:r>
              <a:rPr lang="en-US" sz="1200" b="0" i="0" u="none" strike="noStrike" kern="1200" cap="none" baseline="0" dirty="0" smtClean="0">
                <a:solidFill>
                  <a:schemeClr val="dk1"/>
                </a:solidFill>
                <a:effectLst/>
                <a:latin typeface="Calibri"/>
                <a:ea typeface="Calibri"/>
                <a:cs typeface="Calibri"/>
                <a:sym typeface="Calibri"/>
              </a:rPr>
              <a:t>Band rations [TBD]</a:t>
            </a:r>
          </a:p>
          <a:p>
            <a:pPr lvl="1" rtl="0" fontAlgn="base"/>
            <a:r>
              <a:rPr lang="en-US" sz="1200" b="0" i="0" u="none" strike="noStrike" kern="1200" cap="none" baseline="0" dirty="0" smtClean="0">
                <a:solidFill>
                  <a:schemeClr val="dk1"/>
                </a:solidFill>
                <a:effectLst/>
                <a:latin typeface="Calibri"/>
                <a:ea typeface="Calibri"/>
                <a:cs typeface="Calibri"/>
                <a:sym typeface="Calibri"/>
              </a:rPr>
              <a:t>Band combinations [TBD]</a:t>
            </a:r>
          </a:p>
          <a:p>
            <a:pPr lvl="1" rtl="0" fontAlgn="base"/>
            <a:r>
              <a:rPr lang="en-US" sz="1200" b="0" i="0" u="none" strike="noStrike" kern="1200" cap="none" baseline="0" dirty="0" smtClean="0">
                <a:solidFill>
                  <a:schemeClr val="dk1"/>
                </a:solidFill>
                <a:effectLst/>
                <a:latin typeface="Calibri"/>
                <a:ea typeface="Calibri"/>
                <a:cs typeface="Calibri"/>
                <a:sym typeface="Calibri"/>
              </a:rPr>
              <a:t>Band indices [TDB]</a:t>
            </a:r>
          </a:p>
          <a:p>
            <a:pPr rtl="0" fontAlgn="base"/>
            <a:r>
              <a:rPr lang="en-US" sz="1200" b="0" i="0" u="none" strike="noStrike" kern="1200" cap="none" baseline="0" dirty="0" smtClean="0">
                <a:solidFill>
                  <a:schemeClr val="dk1"/>
                </a:solidFill>
                <a:effectLst/>
                <a:latin typeface="Calibri"/>
                <a:ea typeface="Calibri"/>
                <a:cs typeface="Calibri"/>
                <a:sym typeface="Calibri"/>
              </a:rPr>
              <a:t>2) </a:t>
            </a:r>
            <a:r>
              <a:rPr lang="en-US" sz="1200" b="0" i="0" u="none" strike="noStrike" kern="1200" cap="none" baseline="0" dirty="0" err="1" smtClean="0">
                <a:solidFill>
                  <a:schemeClr val="dk1"/>
                </a:solidFill>
                <a:effectLst/>
                <a:latin typeface="Calibri"/>
                <a:ea typeface="Calibri"/>
                <a:cs typeface="Calibri"/>
                <a:sym typeface="Calibri"/>
              </a:rPr>
              <a:t>QuickBird</a:t>
            </a:r>
            <a:r>
              <a:rPr lang="en-US" sz="1200" b="0" i="0" u="none" strike="noStrike" kern="1200" cap="none" baseline="0" dirty="0" smtClean="0">
                <a:solidFill>
                  <a:schemeClr val="dk1"/>
                </a:solidFill>
                <a:effectLst/>
                <a:latin typeface="Calibri"/>
                <a:ea typeface="Calibri"/>
                <a:cs typeface="Calibri"/>
                <a:sym typeface="Calibri"/>
              </a:rPr>
              <a:t> data was resampled to fit the Hansen data set in preparation to validate Hansen data</a:t>
            </a:r>
          </a:p>
          <a:p>
            <a:pPr rtl="0" fontAlgn="base"/>
            <a:r>
              <a:rPr lang="en-US" sz="1200" b="0" i="0" u="none" strike="noStrike" kern="1200" cap="none" baseline="0" dirty="0" smtClean="0">
                <a:solidFill>
                  <a:schemeClr val="dk1"/>
                </a:solidFill>
                <a:effectLst/>
                <a:latin typeface="Calibri"/>
                <a:ea typeface="Calibri"/>
                <a:cs typeface="Calibri"/>
                <a:sym typeface="Calibri"/>
              </a:rPr>
              <a:t>3) Hansen data is projected to the proper coordinate system and projection, then the data is clipped to the extent of the </a:t>
            </a:r>
            <a:r>
              <a:rPr lang="en-US" sz="1200" b="0" i="0" u="none" strike="noStrike" kern="1200" cap="none" baseline="0" dirty="0" err="1" smtClean="0">
                <a:solidFill>
                  <a:schemeClr val="dk1"/>
                </a:solidFill>
                <a:effectLst/>
                <a:latin typeface="Calibri"/>
                <a:ea typeface="Calibri"/>
                <a:cs typeface="Calibri"/>
                <a:sym typeface="Calibri"/>
              </a:rPr>
              <a:t>QuickBird</a:t>
            </a:r>
            <a:r>
              <a:rPr lang="en-US" sz="1200" b="0" i="0" u="none" strike="noStrike" kern="1200" cap="none" baseline="0" dirty="0" smtClean="0">
                <a:solidFill>
                  <a:schemeClr val="dk1"/>
                </a:solidFill>
                <a:effectLst/>
                <a:latin typeface="Calibri"/>
                <a:ea typeface="Calibri"/>
                <a:cs typeface="Calibri"/>
                <a:sym typeface="Calibri"/>
              </a:rPr>
              <a:t> imagery for validation</a:t>
            </a:r>
          </a:p>
          <a:p>
            <a:pPr rtl="0"/>
            <a:r>
              <a:rPr lang="en-US" b="0" dirty="0" smtClean="0">
                <a:effectLst/>
              </a:rPr>
              <a:t/>
            </a:r>
            <a:br>
              <a:rPr lang="en-US" b="0" dirty="0" smtClean="0">
                <a:effectLst/>
              </a:rPr>
            </a:b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2286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sz="1200" b="0" i="0" u="none" strike="noStrike" kern="1200" cap="none" baseline="0" dirty="0" smtClean="0">
                <a:solidFill>
                  <a:schemeClr val="dk1"/>
                </a:solidFill>
                <a:effectLst/>
                <a:latin typeface="Calibri"/>
                <a:ea typeface="Calibri"/>
                <a:cs typeface="Calibri"/>
                <a:sym typeface="Calibri"/>
              </a:rPr>
              <a:t>Data Analysis:</a:t>
            </a:r>
            <a:endParaRPr lang="en-US" b="0" dirty="0" smtClean="0">
              <a:effectLst/>
            </a:endParaRPr>
          </a:p>
          <a:p>
            <a:pPr rtl="0" fontAlgn="base"/>
            <a:r>
              <a:rPr lang="en-US" sz="1200" b="0" i="0" u="none" strike="noStrike" kern="1200" cap="none" baseline="0" dirty="0" smtClean="0">
                <a:solidFill>
                  <a:schemeClr val="dk1"/>
                </a:solidFill>
                <a:effectLst/>
                <a:latin typeface="Calibri"/>
                <a:ea typeface="Calibri"/>
                <a:cs typeface="Calibri"/>
                <a:sym typeface="Calibri"/>
              </a:rPr>
              <a:t>We haven’t gotten there yet</a:t>
            </a:r>
          </a:p>
          <a:p>
            <a:pPr rtl="0"/>
            <a:r>
              <a:rPr lang="en-US" b="0" dirty="0" smtClean="0">
                <a:effectLst/>
              </a:rPr>
              <a:t/>
            </a:r>
            <a:br>
              <a:rPr lang="en-US" b="0" dirty="0" smtClean="0">
                <a:effectLst/>
              </a:rPr>
            </a:b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8930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sz="2800" i="1"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sz="8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dirty="0"/>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latin typeface="Questrial"/>
                <a:ea typeface="Questrial"/>
                <a:cs typeface="Questrial"/>
                <a:sym typeface="Questrial"/>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3"/>
        <p:cNvGrpSpPr/>
        <p:nvPr/>
      </p:nvGrpSpPr>
      <p:grpSpPr>
        <a:xfrm>
          <a:off x="0" y="0"/>
          <a:ext cx="0" cy="0"/>
          <a:chOff x="0" y="0"/>
          <a:chExt cx="0" cy="0"/>
        </a:xfrm>
      </p:grpSpPr>
      <p:sp>
        <p:nvSpPr>
          <p:cNvPr id="94" name="Shape 9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5" name="Shape 9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6" name="Shape 96"/>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7" name="Shape 97"/>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8" name="Shape 98"/>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99" name="Shape 99"/>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100"/>
        <p:cNvGrpSpPr/>
        <p:nvPr/>
      </p:nvGrpSpPr>
      <p:grpSpPr>
        <a:xfrm>
          <a:off x="0" y="0"/>
          <a:ext cx="0" cy="0"/>
          <a:chOff x="0" y="0"/>
          <a:chExt cx="0" cy="0"/>
        </a:xfrm>
      </p:grpSpPr>
      <p:sp>
        <p:nvSpPr>
          <p:cNvPr id="101" name="Shape 10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2" name="Shape 10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3" name="Shape 103"/>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Questrial"/>
              <a:buNone/>
              <a:defRPr sz="6000" b="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04" name="Shape 104"/>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96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3" name="Shape 33"/>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34" name="Shape 34"/>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36" name="Shape 36"/>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Questrial"/>
              <a:buNone/>
              <a:defRPr sz="12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9" name="Shape 3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0" name="Shape 40"/>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1" name="Shape 41"/>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2" name="Shape 42"/>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43" name="Shape 43"/>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Questrial"/>
              <a:buNone/>
              <a:defRPr sz="12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4"/>
        <p:cNvGrpSpPr/>
        <p:nvPr/>
      </p:nvGrpSpPr>
      <p:grpSpPr>
        <a:xfrm>
          <a:off x="0" y="0"/>
          <a:ext cx="0" cy="0"/>
          <a:chOff x="0" y="0"/>
          <a:chExt cx="0" cy="0"/>
        </a:xfrm>
      </p:grpSpPr>
      <p:sp>
        <p:nvSpPr>
          <p:cNvPr id="45" name="Shape 4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6" name="Shape 4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7" name="Shape 47"/>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8" name="Shape 48"/>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9" name="Shape 49"/>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50" name="Shape 5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51"/>
        <p:cNvGrpSpPr/>
        <p:nvPr/>
      </p:nvGrpSpPr>
      <p:grpSpPr>
        <a:xfrm>
          <a:off x="0" y="0"/>
          <a:ext cx="0" cy="0"/>
          <a:chOff x="0" y="0"/>
          <a:chExt cx="0" cy="0"/>
        </a:xfrm>
      </p:grpSpPr>
      <p:sp>
        <p:nvSpPr>
          <p:cNvPr id="52" name="Shape 5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3" name="Shape 5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4" name="Shape 54"/>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Questrial"/>
              <a:buNone/>
              <a:defRPr sz="5400" b="1" baseline="0">
                <a:solidFill>
                  <a:srgbClr val="BFBFBF"/>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6" name="Shape 56"/>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7" name="Shape 57"/>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8" name="Shape 58"/>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9" name="Shape 59"/>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3" name="Shape 6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4" name="Shape 64"/>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5" name="Shape 65"/>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6" name="Shape 66"/>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67" name="Shape 6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0" name="Shape 7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1" name="Shape 71"/>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72" name="Shape 72"/>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73" name="Shape 73"/>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4" name="Shape 74"/>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6" name="Shape 76"/>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baseline="0">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7"/>
        <p:cNvGrpSpPr/>
        <p:nvPr/>
      </p:nvGrpSpPr>
      <p:grpSpPr>
        <a:xfrm>
          <a:off x="0" y="0"/>
          <a:ext cx="0" cy="0"/>
          <a:chOff x="0" y="0"/>
          <a:chExt cx="0" cy="0"/>
        </a:xfrm>
      </p:grpSpPr>
      <p:sp>
        <p:nvSpPr>
          <p:cNvPr id="78" name="Shape 7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9" name="Shape 7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0" name="Shape 80"/>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81" name="Shape 81"/>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2" name="Shape 82"/>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4" name="Shape 84"/>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85" name="Shape 85"/>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baseline="0">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6"/>
        <p:cNvGrpSpPr/>
        <p:nvPr/>
      </p:nvGrpSpPr>
      <p:grpSpPr>
        <a:xfrm>
          <a:off x="0" y="0"/>
          <a:ext cx="0" cy="0"/>
          <a:chOff x="0" y="0"/>
          <a:chExt cx="0" cy="0"/>
        </a:xfrm>
      </p:grpSpPr>
      <p:sp>
        <p:nvSpPr>
          <p:cNvPr id="87" name="Shape 8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8" name="Shape 8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9" name="Shape 89"/>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0" name="Shape 90"/>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1" name="Shape 91"/>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92" name="Shape 92"/>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Questrial"/>
              <a:buNone/>
              <a:defRPr sz="4400" b="0" i="0" u="none" strike="noStrike" cap="none" baseline="0">
                <a:solidFill>
                  <a:schemeClr val="dk1"/>
                </a:solidFill>
                <a:latin typeface="Questrial"/>
                <a:ea typeface="Questrial"/>
                <a:cs typeface="Questrial"/>
                <a:sym typeface="Quest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sz="2800" b="0" i="0" u="none" strike="noStrike" cap="none" baseline="0">
                <a:solidFill>
                  <a:schemeClr val="dk1"/>
                </a:solidFill>
                <a:latin typeface="Questrial"/>
                <a:ea typeface="Questrial"/>
                <a:cs typeface="Questrial"/>
                <a:sym typeface="Questrial"/>
              </a:defRPr>
            </a:lvl1pPr>
            <a:lvl2pPr marL="685800" marR="0" indent="-76200" algn="l" rtl="0">
              <a:lnSpc>
                <a:spcPct val="90000"/>
              </a:lnSpc>
              <a:spcBef>
                <a:spcPts val="500"/>
              </a:spcBef>
              <a:buClr>
                <a:schemeClr val="dk1"/>
              </a:buClr>
              <a:buFont typeface="Arial"/>
              <a:buChar char="•"/>
              <a:defRPr sz="2400" b="0" i="0" u="none" strike="noStrike" cap="none" baseline="0">
                <a:solidFill>
                  <a:schemeClr val="dk1"/>
                </a:solidFill>
                <a:latin typeface="Questrial"/>
                <a:ea typeface="Questrial"/>
                <a:cs typeface="Questrial"/>
                <a:sym typeface="Questrial"/>
              </a:defRPr>
            </a:lvl2pPr>
            <a:lvl3pPr marL="1143000" marR="0" indent="-101600" algn="l" rtl="0">
              <a:lnSpc>
                <a:spcPct val="90000"/>
              </a:lnSpc>
              <a:spcBef>
                <a:spcPts val="500"/>
              </a:spcBef>
              <a:buClr>
                <a:schemeClr val="dk1"/>
              </a:buClr>
              <a:buFont typeface="Arial"/>
              <a:buChar char="•"/>
              <a:defRPr sz="2000" b="0" i="0" u="none" strike="noStrike" cap="none" baseline="0">
                <a:solidFill>
                  <a:schemeClr val="dk1"/>
                </a:solidFill>
                <a:latin typeface="Questrial"/>
                <a:ea typeface="Questrial"/>
                <a:cs typeface="Questrial"/>
                <a:sym typeface="Questrial"/>
              </a:defRPr>
            </a:lvl3pPr>
            <a:lvl4pPr marL="16002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4pPr>
            <a:lvl5pPr marL="20574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A6A3A3"/>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A6A3A3"/>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A6A3A3"/>
                </a:solidFill>
                <a:latin typeface="Questrial"/>
                <a:ea typeface="Questrial"/>
                <a:cs typeface="Questrial"/>
                <a:sym typeface="Questrial"/>
              </a:rPr>
              <a:t>‹#›</a:t>
            </a:fld>
            <a:endParaRPr lang="en-US" sz="1200" b="0" i="0" u="none" strike="noStrike" cap="none" baseline="0">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diagramLayout" Target="../diagrams/layout2.xml"/><Relationship Id="rId12"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Data" Target="../diagrams/data2.xml"/><Relationship Id="rId11" Type="http://schemas.openxmlformats.org/officeDocument/2006/relationships/image" Target="../media/image11.png"/><Relationship Id="rId5" Type="http://schemas.openxmlformats.org/officeDocument/2006/relationships/image" Target="../media/image10.png"/><Relationship Id="rId10" Type="http://schemas.microsoft.com/office/2007/relationships/diagramDrawing" Target="../diagrams/drawing2.xml"/><Relationship Id="rId4" Type="http://schemas.microsoft.com/office/2007/relationships/hdphoto" Target="../media/hdphoto1.wdp"/><Relationship Id="rId9" Type="http://schemas.openxmlformats.org/officeDocument/2006/relationships/diagramColors" Target="../diagrams/colors2.xml"/><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355600" y="1426463"/>
            <a:ext cx="8382000" cy="243230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6000" b="1" dirty="0">
                <a:solidFill>
                  <a:schemeClr val="accent1"/>
                </a:solidFill>
                <a:latin typeface="+mj-lt"/>
              </a:rPr>
              <a:t>El Salvador Ecological Forecasting</a:t>
            </a:r>
          </a:p>
        </p:txBody>
      </p:sp>
      <p:sp>
        <p:nvSpPr>
          <p:cNvPr id="107" name="Shape 107"/>
          <p:cNvSpPr txBox="1">
            <a:spLocks noGrp="1"/>
          </p:cNvSpPr>
          <p:nvPr>
            <p:ph type="body" idx="2"/>
          </p:nvPr>
        </p:nvSpPr>
        <p:spPr>
          <a:xfrm>
            <a:off x="2249423" y="536574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dirty="0">
                <a:latin typeface="+mn-lt"/>
              </a:rPr>
              <a:t>Jordan </a:t>
            </a:r>
            <a:r>
              <a:rPr lang="en-US" dirty="0" err="1">
                <a:latin typeface="+mn-lt"/>
              </a:rPr>
              <a:t>Ped</a:t>
            </a:r>
            <a:r>
              <a:rPr lang="en-US" dirty="0">
                <a:latin typeface="+mn-lt"/>
              </a:rPr>
              <a:t> (Team Lead)</a:t>
            </a:r>
          </a:p>
        </p:txBody>
      </p:sp>
      <p:sp>
        <p:nvSpPr>
          <p:cNvPr id="108" name="Shape 108"/>
          <p:cNvSpPr txBox="1">
            <a:spLocks noGrp="1"/>
          </p:cNvSpPr>
          <p:nvPr>
            <p:ph type="body" idx="3"/>
          </p:nvPr>
        </p:nvSpPr>
        <p:spPr>
          <a:xfrm>
            <a:off x="2249424" y="5751576"/>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a:latin typeface="+mn-lt"/>
              </a:rPr>
              <a:t>Stephen Zimmerman </a:t>
            </a:r>
          </a:p>
        </p:txBody>
      </p:sp>
      <p:sp>
        <p:nvSpPr>
          <p:cNvPr id="109" name="Shape 109"/>
          <p:cNvSpPr txBox="1">
            <a:spLocks noGrp="1"/>
          </p:cNvSpPr>
          <p:nvPr>
            <p:ph type="body" idx="4"/>
          </p:nvPr>
        </p:nvSpPr>
        <p:spPr>
          <a:xfrm>
            <a:off x="2249424" y="615391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a:latin typeface="+mn-lt"/>
              </a:rPr>
              <a:t>Courtney Duquette</a:t>
            </a:r>
          </a:p>
        </p:txBody>
      </p:sp>
      <p:sp>
        <p:nvSpPr>
          <p:cNvPr id="110" name="Shape 110"/>
          <p:cNvSpPr txBox="1">
            <a:spLocks noGrp="1"/>
          </p:cNvSpPr>
          <p:nvPr>
            <p:ph type="body" idx="5"/>
          </p:nvPr>
        </p:nvSpPr>
        <p:spPr>
          <a:xfrm>
            <a:off x="5663183" y="5358383"/>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a:latin typeface="+mn-lt"/>
              </a:rPr>
              <a:t>Susannah Miller</a:t>
            </a:r>
          </a:p>
        </p:txBody>
      </p:sp>
      <p:sp>
        <p:nvSpPr>
          <p:cNvPr id="112" name="Shape 112"/>
          <p:cNvSpPr txBox="1">
            <a:spLocks noGrp="1"/>
          </p:cNvSpPr>
          <p:nvPr>
            <p:ph type="body" idx="7"/>
          </p:nvPr>
        </p:nvSpPr>
        <p:spPr>
          <a:xfrm>
            <a:off x="5663183" y="577899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i="0" dirty="0">
                <a:solidFill>
                  <a:srgbClr val="A5A5A5"/>
                </a:solidFill>
                <a:latin typeface="+mn-lt"/>
              </a:rPr>
              <a:t>Clarence </a:t>
            </a:r>
            <a:r>
              <a:rPr lang="en-US" sz="1800" i="0" dirty="0" smtClean="0">
                <a:solidFill>
                  <a:srgbClr val="A5A5A5"/>
                </a:solidFill>
                <a:latin typeface="+mn-lt"/>
              </a:rPr>
              <a:t>Kimbrell</a:t>
            </a:r>
            <a:endParaRPr lang="en-US" sz="1800" i="0" dirty="0">
              <a:solidFill>
                <a:srgbClr val="A5A5A5"/>
              </a:solidFill>
              <a:latin typeface="+mn-lt"/>
            </a:endParaRPr>
          </a:p>
        </p:txBody>
      </p:sp>
      <p:sp>
        <p:nvSpPr>
          <p:cNvPr id="113" name="Shape 113"/>
          <p:cNvSpPr txBox="1">
            <a:spLocks noGrp="1"/>
          </p:cNvSpPr>
          <p:nvPr>
            <p:ph type="body" idx="8"/>
          </p:nvPr>
        </p:nvSpPr>
        <p:spPr>
          <a:xfrm>
            <a:off x="685850" y="4032500"/>
            <a:ext cx="7772400" cy="1110899"/>
          </a:xfrm>
          <a:prstGeom prst="rect">
            <a:avLst/>
          </a:prstGeom>
          <a:noFill/>
          <a:ln>
            <a:noFill/>
          </a:ln>
        </p:spPr>
        <p:txBody>
          <a:bodyPr lIns="91425" tIns="45700" rIns="91425" bIns="45700" anchor="t" anchorCtr="0">
            <a:noAutofit/>
          </a:bodyPr>
          <a:lstStyle/>
          <a:p>
            <a:pPr lvl="0" rtl="0">
              <a:lnSpc>
                <a:spcPct val="100000"/>
              </a:lnSpc>
              <a:spcBef>
                <a:spcPts val="0"/>
              </a:spcBef>
              <a:spcAft>
                <a:spcPts val="600"/>
              </a:spcAft>
              <a:buClr>
                <a:srgbClr val="000000"/>
              </a:buClr>
              <a:buSzPct val="55000"/>
              <a:buFont typeface="Arial"/>
              <a:buNone/>
            </a:pPr>
            <a:r>
              <a:rPr lang="en-US" sz="2000" b="0" i="1" dirty="0">
                <a:solidFill>
                  <a:srgbClr val="A5A5A5"/>
                </a:solidFill>
                <a:latin typeface="+mn-lt"/>
              </a:rPr>
              <a:t>Utilizing NASA Earth Observations to Develop a Historically Based Trajectory of Deforestation and Degradation in El Salvador</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47"/>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dirty="0" smtClean="0">
                <a:solidFill>
                  <a:schemeClr val="accent1"/>
                </a:solidFill>
                <a:latin typeface="+mj-lt"/>
              </a:rPr>
              <a:t>Methodology</a:t>
            </a:r>
            <a:endParaRPr lang="en-US" sz="5400" b="1" dirty="0">
              <a:solidFill>
                <a:schemeClr val="accent1"/>
              </a:solidFill>
              <a:latin typeface="+mj-lt"/>
            </a:endParaRPr>
          </a:p>
        </p:txBody>
      </p:sp>
      <p:grpSp>
        <p:nvGrpSpPr>
          <p:cNvPr id="11" name="Group 10"/>
          <p:cNvGrpSpPr/>
          <p:nvPr/>
        </p:nvGrpSpPr>
        <p:grpSpPr>
          <a:xfrm>
            <a:off x="1366101" y="3299922"/>
            <a:ext cx="2335451" cy="918476"/>
            <a:chOff x="3944" y="187602"/>
            <a:chExt cx="2296192" cy="918476"/>
          </a:xfrm>
          <a:solidFill>
            <a:schemeClr val="tx1">
              <a:lumMod val="75000"/>
            </a:schemeClr>
          </a:solidFill>
        </p:grpSpPr>
        <p:sp>
          <p:nvSpPr>
            <p:cNvPr id="12" name="Chevron 11"/>
            <p:cNvSpPr/>
            <p:nvPr/>
          </p:nvSpPr>
          <p:spPr>
            <a:xfrm>
              <a:off x="3944" y="187602"/>
              <a:ext cx="2296192" cy="918476"/>
            </a:xfrm>
            <a:prstGeom prst="chevron">
              <a:avLst/>
            </a:prstGeom>
            <a:grpFill/>
          </p:spPr>
          <p:style>
            <a:lnRef idx="2">
              <a:schemeClr val="accent1"/>
            </a:lnRef>
            <a:fillRef idx="1">
              <a:schemeClr val="lt1"/>
            </a:fillRef>
            <a:effectRef idx="0">
              <a:schemeClr val="accent1"/>
            </a:effectRef>
            <a:fontRef idx="minor">
              <a:schemeClr val="dk1"/>
            </a:fontRef>
          </p:style>
        </p:sp>
        <p:sp>
          <p:nvSpPr>
            <p:cNvPr id="13" name="Chevron 4"/>
            <p:cNvSpPr/>
            <p:nvPr/>
          </p:nvSpPr>
          <p:spPr>
            <a:xfrm>
              <a:off x="463182" y="187602"/>
              <a:ext cx="1377716" cy="918476"/>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b="1" kern="1200" dirty="0" smtClean="0">
                  <a:solidFill>
                    <a:schemeClr val="bg1"/>
                  </a:solidFill>
                  <a:latin typeface="Century Gothic" panose="020B0502020202020204" pitchFamily="34" charset="0"/>
                </a:rPr>
                <a:t>END PRODUCT</a:t>
              </a:r>
              <a:endParaRPr lang="en-US" b="1" kern="1200" dirty="0">
                <a:solidFill>
                  <a:schemeClr val="bg1"/>
                </a:solidFill>
                <a:latin typeface="Century Gothic" panose="020B0502020202020204" pitchFamily="34" charset="0"/>
              </a:endParaRPr>
            </a:p>
          </p:txBody>
        </p:sp>
      </p:grpSp>
      <p:pic>
        <p:nvPicPr>
          <p:cNvPr id="14" name="Picture 13"/>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370510" flipH="1">
            <a:off x="3417310" y="2519483"/>
            <a:ext cx="2445997" cy="2340793"/>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370510" flipH="1">
            <a:off x="5285671" y="2519483"/>
            <a:ext cx="2445997" cy="2340793"/>
          </a:xfrm>
          <a:prstGeom prst="rect">
            <a:avLst/>
          </a:prstGeom>
          <a:ln>
            <a:noFill/>
          </a:ln>
          <a:effectLst>
            <a:outerShdw blurRad="190500" algn="tl" rotWithShape="0">
              <a:srgbClr val="000000">
                <a:alpha val="70000"/>
              </a:srgbClr>
            </a:outerShdw>
          </a:effectLst>
        </p:spPr>
      </p:pic>
      <p:sp>
        <p:nvSpPr>
          <p:cNvPr id="16" name="TextBox 15"/>
          <p:cNvSpPr txBox="1"/>
          <p:nvPr/>
        </p:nvSpPr>
        <p:spPr>
          <a:xfrm>
            <a:off x="3427832" y="3377038"/>
            <a:ext cx="2232335" cy="738664"/>
          </a:xfrm>
          <a:prstGeom prst="rect">
            <a:avLst/>
          </a:prstGeom>
          <a:noFill/>
        </p:spPr>
        <p:txBody>
          <a:bodyPr wrap="square" rtlCol="0">
            <a:spAutoFit/>
          </a:bodyPr>
          <a:lstStyle/>
          <a:p>
            <a:pPr algn="ctr"/>
            <a:r>
              <a:rPr lang="en-US" b="1" dirty="0" err="1">
                <a:solidFill>
                  <a:schemeClr val="bg2">
                    <a:lumMod val="50000"/>
                  </a:schemeClr>
                </a:solidFill>
                <a:latin typeface="Century Gothic" panose="020B0502020202020204" pitchFamily="34" charset="0"/>
              </a:rPr>
              <a:t>LandTrendr</a:t>
            </a:r>
            <a:r>
              <a:rPr lang="en-US" b="1" dirty="0">
                <a:solidFill>
                  <a:schemeClr val="bg2">
                    <a:lumMod val="50000"/>
                  </a:schemeClr>
                </a:solidFill>
                <a:latin typeface="Century Gothic" panose="020B0502020202020204" pitchFamily="34" charset="0"/>
              </a:rPr>
              <a:t>:</a:t>
            </a:r>
          </a:p>
          <a:p>
            <a:pPr algn="ctr"/>
            <a:r>
              <a:rPr lang="en-US" b="1" dirty="0">
                <a:solidFill>
                  <a:schemeClr val="bg2">
                    <a:lumMod val="50000"/>
                  </a:schemeClr>
                </a:solidFill>
                <a:latin typeface="Century Gothic" panose="020B0502020202020204" pitchFamily="34" charset="0"/>
              </a:rPr>
              <a:t>Forecasting</a:t>
            </a:r>
          </a:p>
          <a:p>
            <a:pPr algn="ctr"/>
            <a:r>
              <a:rPr lang="en-US" b="1" dirty="0">
                <a:solidFill>
                  <a:schemeClr val="bg2">
                    <a:lumMod val="50000"/>
                  </a:schemeClr>
                </a:solidFill>
                <a:latin typeface="Century Gothic" panose="020B0502020202020204" pitchFamily="34" charset="0"/>
              </a:rPr>
              <a:t>Model</a:t>
            </a:r>
            <a:endParaRPr lang="en-US" b="1" dirty="0">
              <a:solidFill>
                <a:schemeClr val="bg2">
                  <a:lumMod val="50000"/>
                </a:schemeClr>
              </a:solidFill>
              <a:latin typeface="Century Gothic" panose="020B0502020202020204" pitchFamily="34" charset="0"/>
            </a:endParaRPr>
          </a:p>
        </p:txBody>
      </p:sp>
      <p:sp>
        <p:nvSpPr>
          <p:cNvPr id="17" name="TextBox 16"/>
          <p:cNvSpPr txBox="1"/>
          <p:nvPr/>
        </p:nvSpPr>
        <p:spPr>
          <a:xfrm>
            <a:off x="5342036" y="3130817"/>
            <a:ext cx="2224467" cy="1169551"/>
          </a:xfrm>
          <a:prstGeom prst="rect">
            <a:avLst/>
          </a:prstGeom>
          <a:noFill/>
        </p:spPr>
        <p:txBody>
          <a:bodyPr wrap="square" rtlCol="0">
            <a:spAutoFit/>
          </a:bodyPr>
          <a:lstStyle/>
          <a:p>
            <a:pPr algn="ctr"/>
            <a:r>
              <a:rPr lang="en-US" b="1" dirty="0">
                <a:solidFill>
                  <a:schemeClr val="bg2">
                    <a:lumMod val="50000"/>
                  </a:schemeClr>
                </a:solidFill>
                <a:latin typeface="Century Gothic" panose="020B0502020202020204" pitchFamily="34" charset="0"/>
              </a:rPr>
              <a:t>RFI accuracy </a:t>
            </a:r>
          </a:p>
          <a:p>
            <a:pPr algn="ctr"/>
            <a:r>
              <a:rPr lang="en-US" b="1" dirty="0">
                <a:solidFill>
                  <a:schemeClr val="bg2">
                    <a:lumMod val="50000"/>
                  </a:schemeClr>
                </a:solidFill>
                <a:latin typeface="Century Gothic" panose="020B0502020202020204" pitchFamily="34" charset="0"/>
              </a:rPr>
              <a:t>checked with</a:t>
            </a:r>
          </a:p>
          <a:p>
            <a:pPr algn="ctr"/>
            <a:r>
              <a:rPr lang="en-US" b="1" dirty="0">
                <a:solidFill>
                  <a:schemeClr val="bg2">
                    <a:lumMod val="50000"/>
                  </a:schemeClr>
                </a:solidFill>
                <a:latin typeface="Century Gothic" panose="020B0502020202020204" pitchFamily="34" charset="0"/>
              </a:rPr>
              <a:t> field surveys, </a:t>
            </a:r>
          </a:p>
          <a:p>
            <a:pPr algn="ctr"/>
            <a:r>
              <a:rPr lang="en-US" b="1" dirty="0" err="1">
                <a:solidFill>
                  <a:schemeClr val="bg2">
                    <a:lumMod val="50000"/>
                  </a:schemeClr>
                </a:solidFill>
                <a:latin typeface="Century Gothic" panose="020B0502020202020204" pitchFamily="34" charset="0"/>
              </a:rPr>
              <a:t>RapidEye</a:t>
            </a:r>
            <a:r>
              <a:rPr lang="en-US" b="1" dirty="0">
                <a:solidFill>
                  <a:schemeClr val="bg2">
                    <a:lumMod val="50000"/>
                  </a:schemeClr>
                </a:solidFill>
                <a:latin typeface="Century Gothic" panose="020B0502020202020204" pitchFamily="34" charset="0"/>
              </a:rPr>
              <a:t>, &amp; </a:t>
            </a:r>
          </a:p>
          <a:p>
            <a:pPr algn="ctr"/>
            <a:r>
              <a:rPr lang="en-US" b="1" dirty="0">
                <a:solidFill>
                  <a:schemeClr val="bg2">
                    <a:lumMod val="50000"/>
                  </a:schemeClr>
                </a:solidFill>
                <a:latin typeface="Century Gothic" panose="020B0502020202020204" pitchFamily="34" charset="0"/>
              </a:rPr>
              <a:t>Hansen Data</a:t>
            </a:r>
            <a:endParaRPr lang="en-US" b="1"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432344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147"/>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dirty="0" smtClean="0">
                <a:solidFill>
                  <a:schemeClr val="accent1"/>
                </a:solidFill>
                <a:latin typeface="+mj-lt"/>
              </a:rPr>
              <a:t>Methodology</a:t>
            </a:r>
            <a:endParaRPr lang="en-US" sz="5400" b="1" dirty="0">
              <a:solidFill>
                <a:schemeClr val="accent1"/>
              </a:solidFill>
              <a:latin typeface="+mj-lt"/>
            </a:endParaRPr>
          </a:p>
        </p:txBody>
      </p:sp>
      <p:grpSp>
        <p:nvGrpSpPr>
          <p:cNvPr id="182" name="Group 181"/>
          <p:cNvGrpSpPr/>
          <p:nvPr/>
        </p:nvGrpSpPr>
        <p:grpSpPr>
          <a:xfrm>
            <a:off x="452715" y="1423734"/>
            <a:ext cx="8317063" cy="4946070"/>
            <a:chOff x="142755" y="1423734"/>
            <a:chExt cx="8796993" cy="5231478"/>
          </a:xfrm>
        </p:grpSpPr>
        <p:cxnSp>
          <p:nvCxnSpPr>
            <p:cNvPr id="166" name="Straight Connector 165"/>
            <p:cNvCxnSpPr/>
            <p:nvPr/>
          </p:nvCxnSpPr>
          <p:spPr>
            <a:xfrm flipV="1">
              <a:off x="1360357" y="3190374"/>
              <a:ext cx="1356978" cy="576707"/>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flipV="1">
              <a:off x="5697485" y="4483219"/>
              <a:ext cx="1519698" cy="905872"/>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906050" y="5000460"/>
              <a:ext cx="1677047" cy="940043"/>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flipV="1">
              <a:off x="2783159" y="5633481"/>
              <a:ext cx="2360341" cy="540392"/>
            </a:xfrm>
            <a:prstGeom prst="line">
              <a:avLst/>
            </a:prstGeom>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a:xfrm>
              <a:off x="1079697" y="4097544"/>
              <a:ext cx="1774589" cy="218297"/>
            </a:xfrm>
            <a:prstGeom prst="line">
              <a:avLst/>
            </a:prstGeom>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a:xfrm>
              <a:off x="3694911" y="4448228"/>
              <a:ext cx="1486328" cy="503897"/>
            </a:xfrm>
            <a:prstGeom prst="line">
              <a:avLst/>
            </a:prstGeom>
          </p:spPr>
          <p:style>
            <a:lnRef idx="2">
              <a:schemeClr val="dk1"/>
            </a:lnRef>
            <a:fillRef idx="0">
              <a:schemeClr val="dk1"/>
            </a:fillRef>
            <a:effectRef idx="1">
              <a:schemeClr val="dk1"/>
            </a:effectRef>
            <a:fontRef idx="minor">
              <a:schemeClr val="tx1"/>
            </a:fontRef>
          </p:style>
        </p:cxnSp>
        <p:cxnSp>
          <p:nvCxnSpPr>
            <p:cNvPr id="119" name="Straight Connector 118"/>
            <p:cNvCxnSpPr/>
            <p:nvPr/>
          </p:nvCxnSpPr>
          <p:spPr>
            <a:xfrm flipV="1">
              <a:off x="3814814" y="3591767"/>
              <a:ext cx="823397" cy="732727"/>
            </a:xfrm>
            <a:prstGeom prst="line">
              <a:avLst/>
            </a:prstGeom>
          </p:spPr>
          <p:style>
            <a:lnRef idx="2">
              <a:schemeClr val="dk1"/>
            </a:lnRef>
            <a:fillRef idx="0">
              <a:schemeClr val="dk1"/>
            </a:fillRef>
            <a:effectRef idx="1">
              <a:schemeClr val="dk1"/>
            </a:effectRef>
            <a:fontRef idx="minor">
              <a:schemeClr val="tx1"/>
            </a:fontRef>
          </p:style>
        </p:cxnSp>
        <p:cxnSp>
          <p:nvCxnSpPr>
            <p:cNvPr id="123" name="Straight Connector 122"/>
            <p:cNvCxnSpPr/>
            <p:nvPr/>
          </p:nvCxnSpPr>
          <p:spPr>
            <a:xfrm>
              <a:off x="2769731" y="3178592"/>
              <a:ext cx="2578523" cy="48106"/>
            </a:xfrm>
            <a:prstGeom prst="line">
              <a:avLst/>
            </a:prstGeom>
          </p:spPr>
          <p:style>
            <a:lnRef idx="2">
              <a:schemeClr val="dk1"/>
            </a:lnRef>
            <a:fillRef idx="0">
              <a:schemeClr val="dk1"/>
            </a:fillRef>
            <a:effectRef idx="1">
              <a:schemeClr val="dk1"/>
            </a:effectRef>
            <a:fontRef idx="minor">
              <a:schemeClr val="tx1"/>
            </a:fontRef>
          </p:style>
        </p:cxnSp>
        <p:cxnSp>
          <p:nvCxnSpPr>
            <p:cNvPr id="124" name="Straight Connector 123"/>
            <p:cNvCxnSpPr/>
            <p:nvPr/>
          </p:nvCxnSpPr>
          <p:spPr>
            <a:xfrm>
              <a:off x="5948533" y="3826717"/>
              <a:ext cx="1486328" cy="503897"/>
            </a:xfrm>
            <a:prstGeom prst="line">
              <a:avLst/>
            </a:prstGeom>
          </p:spPr>
          <p:style>
            <a:lnRef idx="2">
              <a:schemeClr val="dk1"/>
            </a:lnRef>
            <a:fillRef idx="0">
              <a:schemeClr val="dk1"/>
            </a:fillRef>
            <a:effectRef idx="1">
              <a:schemeClr val="dk1"/>
            </a:effectRef>
            <a:fontRef idx="minor">
              <a:schemeClr val="tx1"/>
            </a:fontRef>
          </p:style>
        </p:cxnSp>
        <p:cxnSp>
          <p:nvCxnSpPr>
            <p:cNvPr id="127" name="Straight Connector 126"/>
            <p:cNvCxnSpPr/>
            <p:nvPr/>
          </p:nvCxnSpPr>
          <p:spPr>
            <a:xfrm flipV="1">
              <a:off x="6095449" y="3114651"/>
              <a:ext cx="1218557" cy="101528"/>
            </a:xfrm>
            <a:prstGeom prst="line">
              <a:avLst/>
            </a:prstGeom>
          </p:spPr>
          <p:style>
            <a:lnRef idx="2">
              <a:schemeClr val="dk1"/>
            </a:lnRef>
            <a:fillRef idx="0">
              <a:schemeClr val="dk1"/>
            </a:fillRef>
            <a:effectRef idx="1">
              <a:schemeClr val="dk1"/>
            </a:effectRef>
            <a:fontRef idx="minor">
              <a:schemeClr val="tx1"/>
            </a:fontRef>
          </p:style>
        </p:cxnSp>
        <p:cxnSp>
          <p:nvCxnSpPr>
            <p:cNvPr id="130" name="Straight Connector 129"/>
            <p:cNvCxnSpPr/>
            <p:nvPr/>
          </p:nvCxnSpPr>
          <p:spPr>
            <a:xfrm>
              <a:off x="1284356" y="3005167"/>
              <a:ext cx="1367360" cy="142454"/>
            </a:xfrm>
            <a:prstGeom prst="line">
              <a:avLst/>
            </a:prstGeom>
          </p:spPr>
          <p:style>
            <a:lnRef idx="2">
              <a:schemeClr val="dk1"/>
            </a:lnRef>
            <a:fillRef idx="0">
              <a:schemeClr val="dk1"/>
            </a:fillRef>
            <a:effectRef idx="1">
              <a:schemeClr val="dk1"/>
            </a:effectRef>
            <a:fontRef idx="minor">
              <a:schemeClr val="tx1"/>
            </a:fontRef>
          </p:style>
        </p:cxnSp>
        <p:grpSp>
          <p:nvGrpSpPr>
            <p:cNvPr id="34" name="Group 33"/>
            <p:cNvGrpSpPr/>
            <p:nvPr/>
          </p:nvGrpSpPr>
          <p:grpSpPr>
            <a:xfrm>
              <a:off x="142755" y="1423734"/>
              <a:ext cx="8796993" cy="5231478"/>
              <a:chOff x="892737" y="11955196"/>
              <a:chExt cx="21292457" cy="12662381"/>
            </a:xfrm>
          </p:grpSpPr>
          <p:pic>
            <p:nvPicPr>
              <p:cNvPr id="35" name="Picture 34"/>
              <p:cNvPicPr>
                <a:picLocks noChangeAspect="1"/>
              </p:cNvPicPr>
              <p:nvPr/>
            </p:nvPicPr>
            <p:blipFill rotWithShape="1">
              <a:blip r:embed="rId3">
                <a:duotone>
                  <a:prstClr val="black"/>
                  <a:srgbClr val="92D050">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49497" t="25890" r="3790" b="29406"/>
              <a:stretch/>
            </p:blipFill>
            <p:spPr>
              <a:xfrm rot="15683384">
                <a:off x="16868064" y="16303150"/>
                <a:ext cx="4760580" cy="4555825"/>
              </a:xfrm>
              <a:prstGeom prst="rect">
                <a:avLst/>
              </a:prstGeom>
              <a:ln>
                <a:noFill/>
              </a:ln>
              <a:effectLst>
                <a:outerShdw blurRad="190500" algn="tl" rotWithShape="0">
                  <a:srgbClr val="000000">
                    <a:alpha val="70000"/>
                  </a:srgbClr>
                </a:outerShdw>
              </a:effectLst>
            </p:spPr>
          </p:pic>
          <p:pic>
            <p:nvPicPr>
              <p:cNvPr id="37" name="Picture 36"/>
              <p:cNvPicPr>
                <a:picLocks noChangeAspect="1"/>
              </p:cNvPicPr>
              <p:nvPr/>
            </p:nvPicPr>
            <p:blipFill rotWithShape="1">
              <a:blip r:embed="rId5">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2601439" flipH="1" flipV="1">
                <a:off x="5785417" y="13968164"/>
                <a:ext cx="5198295" cy="4974715"/>
              </a:xfrm>
              <a:prstGeom prst="rect">
                <a:avLst/>
              </a:prstGeom>
              <a:ln>
                <a:noFill/>
              </a:ln>
              <a:effectLst>
                <a:outerShdw blurRad="190500" algn="tl" rotWithShape="0">
                  <a:srgbClr val="000000">
                    <a:alpha val="70000"/>
                  </a:srgbClr>
                </a:outerShdw>
              </a:effectLst>
            </p:spPr>
          </p:pic>
          <p:graphicFrame>
            <p:nvGraphicFramePr>
              <p:cNvPr id="38" name="Diagram 37"/>
              <p:cNvGraphicFramePr/>
              <p:nvPr>
                <p:extLst>
                  <p:ext uri="{D42A27DB-BD31-4B8C-83A1-F6EECF244321}">
                    <p14:modId xmlns:p14="http://schemas.microsoft.com/office/powerpoint/2010/main" val="3313627504"/>
                  </p:ext>
                </p:extLst>
              </p:nvPr>
            </p:nvGraphicFramePr>
            <p:xfrm>
              <a:off x="892737" y="11955196"/>
              <a:ext cx="21292457" cy="31089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1" name="Picture 40"/>
              <p:cNvPicPr>
                <a:picLocks noChangeAspect="1"/>
              </p:cNvPicPr>
              <p:nvPr/>
            </p:nvPicPr>
            <p:blipFill rotWithShape="1">
              <a:blip r:embed="rId11">
                <a:duotone>
                  <a:prstClr val="black"/>
                  <a:srgbClr val="92D050">
                    <a:tint val="45000"/>
                    <a:satMod val="400000"/>
                  </a:srgbClr>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49497" t="25890" r="3790" b="29406"/>
              <a:stretch/>
            </p:blipFill>
            <p:spPr>
              <a:xfrm rot="5927312" flipH="1">
                <a:off x="11389178" y="18479098"/>
                <a:ext cx="5672270" cy="5428299"/>
              </a:xfrm>
              <a:prstGeom prst="rect">
                <a:avLst/>
              </a:prstGeom>
              <a:ln>
                <a:noFill/>
              </a:ln>
              <a:effectLst>
                <a:outerShdw blurRad="190500" algn="tl" rotWithShape="0">
                  <a:srgbClr val="000000">
                    <a:alpha val="70000"/>
                  </a:srgbClr>
                </a:outerShdw>
              </a:effectLst>
            </p:spPr>
          </p:pic>
          <p:pic>
            <p:nvPicPr>
              <p:cNvPr id="36" name="Picture 35"/>
              <p:cNvPicPr>
                <a:picLocks noChangeAspect="1"/>
              </p:cNvPicPr>
              <p:nvPr/>
            </p:nvPicPr>
            <p:blipFill rotWithShape="1">
              <a:blip r:embed="rId5">
                <a:duotone>
                  <a:prstClr val="black"/>
                  <a:srgbClr val="92D050">
                    <a:tint val="45000"/>
                    <a:satMod val="40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49497" t="25890" r="3790" b="29406"/>
              <a:stretch/>
            </p:blipFill>
            <p:spPr>
              <a:xfrm rot="5784627" flipV="1">
                <a:off x="11215281" y="14083330"/>
                <a:ext cx="5738167" cy="5491379"/>
              </a:xfrm>
              <a:prstGeom prst="rect">
                <a:avLst/>
              </a:prstGeom>
              <a:ln>
                <a:noFill/>
              </a:ln>
              <a:effectLst>
                <a:outerShdw blurRad="190500" algn="tl" rotWithShape="0">
                  <a:srgbClr val="000000">
                    <a:alpha val="70000"/>
                  </a:srgbClr>
                </a:outerShdw>
              </a:effectLst>
            </p:spPr>
          </p:pic>
          <p:pic>
            <p:nvPicPr>
              <p:cNvPr id="39" name="Picture 38"/>
              <p:cNvPicPr>
                <a:picLocks noChangeAspect="1"/>
              </p:cNvPicPr>
              <p:nvPr/>
            </p:nvPicPr>
            <p:blipFill rotWithShape="1">
              <a:blip r:embed="rId12">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0014733" flipV="1">
                <a:off x="5442605" y="16681119"/>
                <a:ext cx="5490352" cy="5254209"/>
              </a:xfrm>
              <a:prstGeom prst="rect">
                <a:avLst/>
              </a:prstGeom>
              <a:ln>
                <a:noFill/>
              </a:ln>
              <a:effectLst>
                <a:outerShdw blurRad="190500" algn="tl" rotWithShape="0">
                  <a:srgbClr val="000000">
                    <a:alpha val="70000"/>
                  </a:srgbClr>
                </a:outerShdw>
              </a:effectLst>
            </p:spPr>
          </p:pic>
          <p:pic>
            <p:nvPicPr>
              <p:cNvPr id="40" name="Picture 39"/>
              <p:cNvPicPr>
                <a:picLocks noChangeAspect="1"/>
              </p:cNvPicPr>
              <p:nvPr/>
            </p:nvPicPr>
            <p:blipFill rotWithShape="1">
              <a:blip r:embed="rId5">
                <a:duotone>
                  <a:prstClr val="black"/>
                  <a:srgbClr val="92D050">
                    <a:tint val="45000"/>
                    <a:satMod val="40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49497" t="25890" r="3790" b="29406"/>
              <a:stretch/>
            </p:blipFill>
            <p:spPr>
              <a:xfrm rot="16200000" flipH="1" flipV="1">
                <a:off x="1655642" y="14050222"/>
                <a:ext cx="3576695" cy="3422859"/>
              </a:xfrm>
              <a:prstGeom prst="rect">
                <a:avLst/>
              </a:prstGeom>
              <a:ln>
                <a:noFill/>
              </a:ln>
              <a:effectLst>
                <a:outerShdw blurRad="190500" algn="tl" rotWithShape="0">
                  <a:srgbClr val="000000">
                    <a:alpha val="70000"/>
                  </a:srgbClr>
                </a:outerShdw>
              </a:effectLst>
            </p:spPr>
          </p:pic>
          <p:pic>
            <p:nvPicPr>
              <p:cNvPr id="42" name="Picture 41"/>
              <p:cNvPicPr>
                <a:picLocks noChangeAspect="1"/>
              </p:cNvPicPr>
              <p:nvPr/>
            </p:nvPicPr>
            <p:blipFill rotWithShape="1">
              <a:blip r:embed="rId12">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713551" flipH="1">
                <a:off x="1416227" y="16212846"/>
                <a:ext cx="3777644" cy="3615167"/>
              </a:xfrm>
              <a:prstGeom prst="rect">
                <a:avLst/>
              </a:prstGeom>
              <a:ln>
                <a:noFill/>
              </a:ln>
              <a:effectLst>
                <a:outerShdw blurRad="190500" algn="tl" rotWithShape="0">
                  <a:srgbClr val="000000">
                    <a:alpha val="70000"/>
                  </a:srgbClr>
                </a:outerShdw>
              </a:effectLst>
            </p:spPr>
          </p:pic>
          <p:pic>
            <p:nvPicPr>
              <p:cNvPr id="43" name="Picture 42"/>
              <p:cNvPicPr>
                <a:picLocks noChangeAspect="1"/>
              </p:cNvPicPr>
              <p:nvPr/>
            </p:nvPicPr>
            <p:blipFill rotWithShape="1">
              <a:blip r:embed="rId13">
                <a:duotone>
                  <a:prstClr val="black"/>
                  <a:srgbClr val="92D050">
                    <a:tint val="45000"/>
                    <a:satMod val="400000"/>
                  </a:srgb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49497" t="25890" r="3790" b="29406"/>
              <a:stretch/>
            </p:blipFill>
            <p:spPr>
              <a:xfrm rot="10382030" flipH="1">
                <a:off x="1615848" y="18641424"/>
                <a:ext cx="3251544" cy="3111688"/>
              </a:xfrm>
              <a:prstGeom prst="rect">
                <a:avLst/>
              </a:prstGeom>
              <a:ln>
                <a:noFill/>
              </a:ln>
              <a:effectLst>
                <a:outerShdw blurRad="190500" algn="tl" rotWithShape="0">
                  <a:srgbClr val="000000">
                    <a:alpha val="70000"/>
                  </a:srgbClr>
                </a:outerShdw>
              </a:effectLst>
            </p:spPr>
          </p:pic>
          <p:pic>
            <p:nvPicPr>
              <p:cNvPr id="44" name="Picture 43"/>
              <p:cNvPicPr>
                <a:picLocks noChangeAspect="1"/>
              </p:cNvPicPr>
              <p:nvPr/>
            </p:nvPicPr>
            <p:blipFill rotWithShape="1">
              <a:blip r:embed="rId14">
                <a:duotone>
                  <a:prstClr val="black"/>
                  <a:srgbClr val="92D050">
                    <a:tint val="45000"/>
                    <a:satMod val="400000"/>
                  </a:srgb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49497" t="25890" r="3790" b="29406"/>
              <a:stretch/>
            </p:blipFill>
            <p:spPr>
              <a:xfrm rot="15972938" flipH="1">
                <a:off x="5983337" y="20413857"/>
                <a:ext cx="4296104" cy="4111336"/>
              </a:xfrm>
              <a:prstGeom prst="rect">
                <a:avLst/>
              </a:prstGeom>
              <a:ln>
                <a:noFill/>
              </a:ln>
              <a:effectLst>
                <a:outerShdw blurRad="190500" algn="tl" rotWithShape="0">
                  <a:srgbClr val="000000">
                    <a:alpha val="70000"/>
                  </a:srgbClr>
                </a:outerShdw>
              </a:effectLst>
            </p:spPr>
          </p:pic>
          <p:pic>
            <p:nvPicPr>
              <p:cNvPr id="45" name="Picture 44"/>
              <p:cNvPicPr>
                <a:picLocks noChangeAspect="1"/>
              </p:cNvPicPr>
              <p:nvPr/>
            </p:nvPicPr>
            <p:blipFill rotWithShape="1">
              <a:blip r:embed="rId5">
                <a:duotone>
                  <a:prstClr val="black"/>
                  <a:srgbClr val="92D050">
                    <a:tint val="45000"/>
                    <a:satMod val="40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49497" t="25890" r="3790" b="29406"/>
              <a:stretch/>
            </p:blipFill>
            <p:spPr>
              <a:xfrm rot="21254911" flipH="1" flipV="1">
                <a:off x="17756529" y="14145838"/>
                <a:ext cx="3434219" cy="3286514"/>
              </a:xfrm>
              <a:prstGeom prst="rect">
                <a:avLst/>
              </a:prstGeom>
              <a:ln>
                <a:noFill/>
              </a:ln>
              <a:effectLst>
                <a:outerShdw blurRad="190500" algn="tl" rotWithShape="0">
                  <a:srgbClr val="000000">
                    <a:alpha val="70000"/>
                  </a:srgbClr>
                </a:outerShdw>
              </a:effectLst>
            </p:spPr>
          </p:pic>
          <p:sp>
            <p:nvSpPr>
              <p:cNvPr id="46" name="TextBox 45"/>
              <p:cNvSpPr txBox="1"/>
              <p:nvPr/>
            </p:nvSpPr>
            <p:spPr>
              <a:xfrm>
                <a:off x="1769664" y="17314378"/>
                <a:ext cx="2910734" cy="1191919"/>
              </a:xfrm>
              <a:prstGeom prst="rect">
                <a:avLst/>
              </a:prstGeom>
              <a:noFill/>
            </p:spPr>
            <p:txBody>
              <a:bodyPr wrap="none" rtlCol="0">
                <a:spAutoFit/>
              </a:bodyPr>
              <a:lstStyle/>
              <a:p>
                <a:pPr algn="ctr"/>
                <a:r>
                  <a:rPr lang="en-US" sz="1200" b="1" dirty="0" smtClean="0">
                    <a:latin typeface="Century Gothic" panose="020B0502020202020204" pitchFamily="34" charset="0"/>
                  </a:rPr>
                  <a:t>Landsat CDR</a:t>
                </a:r>
              </a:p>
              <a:p>
                <a:pPr algn="ctr"/>
                <a:r>
                  <a:rPr lang="en-US" sz="1200" b="1" dirty="0" smtClean="0">
                    <a:latin typeface="Century Gothic" panose="020B0502020202020204" pitchFamily="34" charset="0"/>
                  </a:rPr>
                  <a:t>4, 5, &amp; 8</a:t>
                </a:r>
                <a:endParaRPr lang="en-US" sz="1200" b="1" dirty="0">
                  <a:latin typeface="Century Gothic" panose="020B0502020202020204" pitchFamily="34" charset="0"/>
                </a:endParaRPr>
              </a:p>
            </p:txBody>
          </p:sp>
          <p:sp>
            <p:nvSpPr>
              <p:cNvPr id="47" name="TextBox 46"/>
              <p:cNvSpPr txBox="1"/>
              <p:nvPr/>
            </p:nvSpPr>
            <p:spPr>
              <a:xfrm>
                <a:off x="2038021" y="15017954"/>
                <a:ext cx="2980574" cy="1191920"/>
              </a:xfrm>
              <a:prstGeom prst="rect">
                <a:avLst/>
              </a:prstGeom>
              <a:noFill/>
            </p:spPr>
            <p:txBody>
              <a:bodyPr wrap="none" rtlCol="0">
                <a:spAutoFit/>
              </a:bodyPr>
              <a:lstStyle/>
              <a:p>
                <a:pPr algn="ctr"/>
                <a:r>
                  <a:rPr lang="en-US" sz="1200" b="1" dirty="0" smtClean="0">
                    <a:solidFill>
                      <a:schemeClr val="bg1"/>
                    </a:solidFill>
                    <a:latin typeface="Century Gothic" panose="020B0502020202020204" pitchFamily="34" charset="0"/>
                  </a:rPr>
                  <a:t>ABES Project </a:t>
                </a:r>
              </a:p>
              <a:p>
                <a:pPr algn="ctr"/>
                <a:r>
                  <a:rPr lang="en-US" sz="1200" b="1" dirty="0" smtClean="0">
                    <a:solidFill>
                      <a:schemeClr val="bg1"/>
                    </a:solidFill>
                    <a:latin typeface="Century Gothic" panose="020B0502020202020204" pitchFamily="34" charset="0"/>
                  </a:rPr>
                  <a:t>Field Survey</a:t>
                </a:r>
                <a:endParaRPr lang="en-US" sz="1200" b="1" dirty="0">
                  <a:solidFill>
                    <a:schemeClr val="bg1"/>
                  </a:solidFill>
                  <a:latin typeface="Century Gothic" panose="020B0502020202020204" pitchFamily="34" charset="0"/>
                </a:endParaRPr>
              </a:p>
            </p:txBody>
          </p:sp>
          <p:sp>
            <p:nvSpPr>
              <p:cNvPr id="48" name="TextBox 47"/>
              <p:cNvSpPr txBox="1"/>
              <p:nvPr/>
            </p:nvSpPr>
            <p:spPr>
              <a:xfrm>
                <a:off x="1865900" y="19503672"/>
                <a:ext cx="2825378" cy="1191920"/>
              </a:xfrm>
              <a:prstGeom prst="rect">
                <a:avLst/>
              </a:prstGeom>
              <a:noFill/>
            </p:spPr>
            <p:txBody>
              <a:bodyPr wrap="none" rtlCol="0">
                <a:spAutoFit/>
              </a:bodyPr>
              <a:lstStyle/>
              <a:p>
                <a:pPr algn="ctr"/>
                <a:r>
                  <a:rPr lang="en-US" sz="1200" b="1" dirty="0" smtClean="0">
                    <a:latin typeface="Century Gothic" panose="020B0502020202020204" pitchFamily="34" charset="0"/>
                  </a:rPr>
                  <a:t>Hansen </a:t>
                </a:r>
              </a:p>
              <a:p>
                <a:pPr algn="ctr"/>
                <a:r>
                  <a:rPr lang="en-US" sz="1200" b="1" dirty="0" smtClean="0">
                    <a:latin typeface="Century Gothic" panose="020B0502020202020204" pitchFamily="34" charset="0"/>
                  </a:rPr>
                  <a:t>Global Data</a:t>
                </a:r>
                <a:endParaRPr lang="en-US" sz="1200" b="1" dirty="0">
                  <a:latin typeface="Century Gothic" panose="020B0502020202020204" pitchFamily="34" charset="0"/>
                </a:endParaRPr>
              </a:p>
            </p:txBody>
          </p:sp>
          <p:sp>
            <p:nvSpPr>
              <p:cNvPr id="49" name="TextBox 48"/>
              <p:cNvSpPr txBox="1"/>
              <p:nvPr/>
            </p:nvSpPr>
            <p:spPr>
              <a:xfrm>
                <a:off x="6417506" y="15017954"/>
                <a:ext cx="3869085" cy="1676135"/>
              </a:xfrm>
              <a:prstGeom prst="rect">
                <a:avLst/>
              </a:prstGeom>
              <a:noFill/>
            </p:spPr>
            <p:txBody>
              <a:bodyPr wrap="none" rtlCol="0">
                <a:spAutoFit/>
              </a:bodyPr>
              <a:lstStyle/>
              <a:p>
                <a:pPr algn="ctr"/>
                <a:r>
                  <a:rPr lang="en-US" sz="1200" b="1" dirty="0" smtClean="0">
                    <a:solidFill>
                      <a:schemeClr val="bg1"/>
                    </a:solidFill>
                    <a:latin typeface="Century Gothic" panose="020B0502020202020204" pitchFamily="34" charset="0"/>
                  </a:rPr>
                  <a:t>Landsat Scenes </a:t>
                </a:r>
              </a:p>
              <a:p>
                <a:pPr algn="ctr"/>
                <a:r>
                  <a:rPr lang="en-US" sz="1200" b="1" dirty="0" smtClean="0">
                    <a:solidFill>
                      <a:schemeClr val="bg1"/>
                    </a:solidFill>
                    <a:latin typeface="Century Gothic" panose="020B0502020202020204" pitchFamily="34" charset="0"/>
                  </a:rPr>
                  <a:t>are clipped using</a:t>
                </a:r>
              </a:p>
              <a:p>
                <a:pPr algn="ctr"/>
                <a:r>
                  <a:rPr lang="en-US" sz="1200" b="1" dirty="0" smtClean="0">
                    <a:solidFill>
                      <a:schemeClr val="bg1"/>
                    </a:solidFill>
                    <a:latin typeface="Century Gothic" panose="020B0502020202020204" pitchFamily="34" charset="0"/>
                  </a:rPr>
                  <a:t> Python in ArcGIS</a:t>
                </a:r>
                <a:endParaRPr lang="en-US" sz="1200" b="1" dirty="0">
                  <a:solidFill>
                    <a:schemeClr val="bg1"/>
                  </a:solidFill>
                  <a:latin typeface="Century Gothic" panose="020B0502020202020204" pitchFamily="34" charset="0"/>
                </a:endParaRPr>
              </a:p>
            </p:txBody>
          </p:sp>
          <p:sp>
            <p:nvSpPr>
              <p:cNvPr id="50" name="TextBox 49"/>
              <p:cNvSpPr txBox="1"/>
              <p:nvPr/>
            </p:nvSpPr>
            <p:spPr>
              <a:xfrm>
                <a:off x="11964342" y="19793189"/>
                <a:ext cx="4798713" cy="3128788"/>
              </a:xfrm>
              <a:prstGeom prst="rect">
                <a:avLst/>
              </a:prstGeom>
              <a:noFill/>
            </p:spPr>
            <p:txBody>
              <a:bodyPr wrap="square" rtlCol="0">
                <a:spAutoFit/>
              </a:bodyPr>
              <a:lstStyle/>
              <a:p>
                <a:pPr algn="ctr"/>
                <a:r>
                  <a:rPr lang="en-US" sz="1200" b="1" dirty="0" smtClean="0">
                    <a:latin typeface="Century Gothic" panose="020B0502020202020204" pitchFamily="34" charset="0"/>
                  </a:rPr>
                  <a:t>Resampled </a:t>
                </a:r>
              </a:p>
              <a:p>
                <a:pPr algn="ctr"/>
                <a:r>
                  <a:rPr lang="en-US" sz="1200" b="1" dirty="0" smtClean="0">
                    <a:latin typeface="Century Gothic" panose="020B0502020202020204" pitchFamily="34" charset="0"/>
                  </a:rPr>
                  <a:t>(30m)</a:t>
                </a:r>
                <a:r>
                  <a:rPr lang="en-US" sz="1200" b="1" dirty="0" err="1" smtClean="0">
                    <a:latin typeface="Century Gothic" panose="020B0502020202020204" pitchFamily="34" charset="0"/>
                  </a:rPr>
                  <a:t>QuickBird</a:t>
                </a:r>
                <a:endParaRPr lang="en-US" sz="1200" b="1" dirty="0" smtClean="0">
                  <a:latin typeface="Century Gothic" panose="020B0502020202020204" pitchFamily="34" charset="0"/>
                </a:endParaRPr>
              </a:p>
              <a:p>
                <a:pPr algn="ctr"/>
                <a:r>
                  <a:rPr lang="en-US" sz="1200" b="1" dirty="0" smtClean="0">
                    <a:latin typeface="Century Gothic" panose="020B0502020202020204" pitchFamily="34" charset="0"/>
                  </a:rPr>
                  <a:t>imagery is </a:t>
                </a:r>
              </a:p>
              <a:p>
                <a:pPr algn="ctr"/>
                <a:r>
                  <a:rPr lang="en-US" sz="1200" b="1" dirty="0" smtClean="0">
                    <a:latin typeface="Century Gothic" panose="020B0502020202020204" pitchFamily="34" charset="0"/>
                  </a:rPr>
                  <a:t>utilized to ‘Validate’ </a:t>
                </a:r>
              </a:p>
              <a:p>
                <a:pPr algn="ctr"/>
                <a:r>
                  <a:rPr lang="en-US" sz="1200" b="1" dirty="0" smtClean="0">
                    <a:latin typeface="Century Gothic" panose="020B0502020202020204" pitchFamily="34" charset="0"/>
                  </a:rPr>
                  <a:t>Hansen data at the regional Scale.</a:t>
                </a:r>
                <a:endParaRPr lang="en-US" sz="1200" b="1" dirty="0">
                  <a:latin typeface="Century Gothic" panose="020B0502020202020204" pitchFamily="34" charset="0"/>
                </a:endParaRPr>
              </a:p>
            </p:txBody>
          </p:sp>
          <p:sp>
            <p:nvSpPr>
              <p:cNvPr id="51" name="TextBox 50"/>
              <p:cNvSpPr txBox="1"/>
              <p:nvPr/>
            </p:nvSpPr>
            <p:spPr>
              <a:xfrm>
                <a:off x="5981481" y="17493949"/>
                <a:ext cx="4501513" cy="3128788"/>
              </a:xfrm>
              <a:prstGeom prst="rect">
                <a:avLst/>
              </a:prstGeom>
              <a:noFill/>
            </p:spPr>
            <p:txBody>
              <a:bodyPr wrap="none" rtlCol="0">
                <a:spAutoFit/>
              </a:bodyPr>
              <a:lstStyle/>
              <a:p>
                <a:pPr algn="ctr"/>
                <a:r>
                  <a:rPr lang="en-US" sz="1200" b="1" dirty="0" err="1" smtClean="0">
                    <a:latin typeface="Century Gothic" panose="020B0502020202020204" pitchFamily="34" charset="0"/>
                  </a:rPr>
                  <a:t>QuickBird</a:t>
                </a:r>
                <a:r>
                  <a:rPr lang="en-US" sz="1200" b="1" dirty="0" smtClean="0">
                    <a:latin typeface="Century Gothic" panose="020B0502020202020204" pitchFamily="34" charset="0"/>
                  </a:rPr>
                  <a:t> &amp; </a:t>
                </a:r>
              </a:p>
              <a:p>
                <a:pPr algn="ctr"/>
                <a:r>
                  <a:rPr lang="en-US" sz="1200" b="1" dirty="0" err="1" smtClean="0">
                    <a:latin typeface="Century Gothic" panose="020B0502020202020204" pitchFamily="34" charset="0"/>
                  </a:rPr>
                  <a:t>RapidEye</a:t>
                </a:r>
                <a:r>
                  <a:rPr lang="en-US" sz="1200" b="1" dirty="0">
                    <a:latin typeface="Century Gothic" panose="020B0502020202020204" pitchFamily="34" charset="0"/>
                  </a:rPr>
                  <a:t> </a:t>
                </a:r>
                <a:r>
                  <a:rPr lang="en-US" sz="1200" b="1" dirty="0" smtClean="0">
                    <a:latin typeface="Century Gothic" panose="020B0502020202020204" pitchFamily="34" charset="0"/>
                  </a:rPr>
                  <a:t>imagery </a:t>
                </a:r>
              </a:p>
              <a:p>
                <a:pPr algn="ctr"/>
                <a:r>
                  <a:rPr lang="en-US" sz="1200" b="1" dirty="0" smtClean="0">
                    <a:latin typeface="Century Gothic" panose="020B0502020202020204" pitchFamily="34" charset="0"/>
                  </a:rPr>
                  <a:t>are sampled in </a:t>
                </a:r>
              </a:p>
              <a:p>
                <a:pPr algn="ctr"/>
                <a:r>
                  <a:rPr lang="en-US" sz="1200" b="1" dirty="0" smtClean="0">
                    <a:latin typeface="Century Gothic" panose="020B0502020202020204" pitchFamily="34" charset="0"/>
                  </a:rPr>
                  <a:t>ArcGIS to fit </a:t>
                </a:r>
              </a:p>
              <a:p>
                <a:pPr algn="ctr"/>
                <a:r>
                  <a:rPr lang="en-US" sz="1200" b="1" dirty="0" smtClean="0">
                    <a:latin typeface="Century Gothic" panose="020B0502020202020204" pitchFamily="34" charset="0"/>
                  </a:rPr>
                  <a:t>resolution of Hansen </a:t>
                </a:r>
              </a:p>
              <a:p>
                <a:pPr algn="ctr"/>
                <a:r>
                  <a:rPr lang="en-US" sz="1200" b="1" dirty="0" smtClean="0">
                    <a:latin typeface="Century Gothic" panose="020B0502020202020204" pitchFamily="34" charset="0"/>
                  </a:rPr>
                  <a:t>&amp; Landsat data</a:t>
                </a:r>
                <a:endParaRPr lang="en-US" sz="1200" b="1" dirty="0">
                  <a:latin typeface="Century Gothic" panose="020B0502020202020204" pitchFamily="34" charset="0"/>
                </a:endParaRPr>
              </a:p>
            </p:txBody>
          </p:sp>
          <p:sp>
            <p:nvSpPr>
              <p:cNvPr id="52" name="TextBox 51"/>
              <p:cNvSpPr txBox="1"/>
              <p:nvPr/>
            </p:nvSpPr>
            <p:spPr>
              <a:xfrm>
                <a:off x="6228256" y="21675295"/>
                <a:ext cx="3686729" cy="1676134"/>
              </a:xfrm>
              <a:prstGeom prst="rect">
                <a:avLst/>
              </a:prstGeom>
              <a:noFill/>
            </p:spPr>
            <p:txBody>
              <a:bodyPr wrap="none" rtlCol="0">
                <a:spAutoFit/>
              </a:bodyPr>
              <a:lstStyle/>
              <a:p>
                <a:pPr algn="ctr"/>
                <a:r>
                  <a:rPr lang="en-US" sz="1200" b="1" dirty="0" smtClean="0">
                    <a:latin typeface="Century Gothic" panose="020B0502020202020204" pitchFamily="34" charset="0"/>
                  </a:rPr>
                  <a:t>Hansen dataset </a:t>
                </a:r>
              </a:p>
              <a:p>
                <a:pPr algn="ctr"/>
                <a:r>
                  <a:rPr lang="en-US" sz="1200" b="1" dirty="0" smtClean="0">
                    <a:latin typeface="Century Gothic" panose="020B0502020202020204" pitchFamily="34" charset="0"/>
                  </a:rPr>
                  <a:t>is clipped to</a:t>
                </a:r>
              </a:p>
              <a:p>
                <a:pPr algn="ctr"/>
                <a:r>
                  <a:rPr lang="en-US" sz="1200" b="1" dirty="0" err="1" smtClean="0">
                    <a:latin typeface="Century Gothic" panose="020B0502020202020204" pitchFamily="34" charset="0"/>
                  </a:rPr>
                  <a:t>QuickBird</a:t>
                </a:r>
                <a:r>
                  <a:rPr lang="en-US" sz="1200" b="1" dirty="0" smtClean="0">
                    <a:latin typeface="Century Gothic" panose="020B0502020202020204" pitchFamily="34" charset="0"/>
                  </a:rPr>
                  <a:t> extant</a:t>
                </a:r>
                <a:endParaRPr lang="en-US" sz="1200" b="1" dirty="0">
                  <a:latin typeface="Century Gothic" panose="020B0502020202020204" pitchFamily="34" charset="0"/>
                </a:endParaRPr>
              </a:p>
            </p:txBody>
          </p:sp>
          <p:sp>
            <p:nvSpPr>
              <p:cNvPr id="53" name="TextBox 52"/>
              <p:cNvSpPr txBox="1"/>
              <p:nvPr/>
            </p:nvSpPr>
            <p:spPr>
              <a:xfrm>
                <a:off x="11723681" y="15017954"/>
                <a:ext cx="4559714" cy="3128788"/>
              </a:xfrm>
              <a:prstGeom prst="rect">
                <a:avLst/>
              </a:prstGeom>
              <a:noFill/>
            </p:spPr>
            <p:txBody>
              <a:bodyPr wrap="none" rtlCol="0">
                <a:spAutoFit/>
              </a:bodyPr>
              <a:lstStyle/>
              <a:p>
                <a:pPr algn="ctr"/>
                <a:r>
                  <a:rPr lang="en-US" sz="1200" b="1" dirty="0" smtClean="0">
                    <a:solidFill>
                      <a:schemeClr val="bg1"/>
                    </a:solidFill>
                    <a:latin typeface="Century Gothic" panose="020B0502020202020204" pitchFamily="34" charset="0"/>
                  </a:rPr>
                  <a:t>Un/Supervised </a:t>
                </a:r>
              </a:p>
              <a:p>
                <a:pPr algn="ctr"/>
                <a:r>
                  <a:rPr lang="en-US" sz="1200" b="1" dirty="0" smtClean="0">
                    <a:solidFill>
                      <a:schemeClr val="bg1"/>
                    </a:solidFill>
                    <a:latin typeface="Century Gothic" panose="020B0502020202020204" pitchFamily="34" charset="0"/>
                  </a:rPr>
                  <a:t>classification (LULC). </a:t>
                </a:r>
              </a:p>
              <a:p>
                <a:pPr algn="ctr"/>
                <a:r>
                  <a:rPr lang="en-US" sz="1200" b="1" dirty="0" smtClean="0">
                    <a:solidFill>
                      <a:schemeClr val="bg1"/>
                    </a:solidFill>
                    <a:latin typeface="Century Gothic" panose="020B0502020202020204" pitchFamily="34" charset="0"/>
                  </a:rPr>
                  <a:t>Forest mask &amp; RIF</a:t>
                </a:r>
              </a:p>
              <a:p>
                <a:pPr algn="ctr"/>
                <a:r>
                  <a:rPr lang="en-US" sz="1200" b="1" dirty="0" smtClean="0">
                    <a:solidFill>
                      <a:schemeClr val="bg1"/>
                    </a:solidFill>
                    <a:latin typeface="Century Gothic" panose="020B0502020202020204" pitchFamily="34" charset="0"/>
                  </a:rPr>
                  <a:t>LULC Time Series: </a:t>
                </a:r>
              </a:p>
              <a:p>
                <a:pPr algn="ctr"/>
                <a:r>
                  <a:rPr lang="en-US" sz="1200" b="1" dirty="0" smtClean="0">
                    <a:solidFill>
                      <a:schemeClr val="bg1"/>
                    </a:solidFill>
                    <a:latin typeface="Century Gothic" panose="020B0502020202020204" pitchFamily="34" charset="0"/>
                  </a:rPr>
                  <a:t>2014, 2010, 1995 </a:t>
                </a:r>
              </a:p>
              <a:p>
                <a:pPr algn="ctr"/>
                <a:r>
                  <a:rPr lang="en-US" sz="1200" b="1" dirty="0" smtClean="0">
                    <a:solidFill>
                      <a:schemeClr val="bg1"/>
                    </a:solidFill>
                    <a:latin typeface="Century Gothic" panose="020B0502020202020204" pitchFamily="34" charset="0"/>
                  </a:rPr>
                  <a:t>&amp; 1986</a:t>
                </a:r>
                <a:endParaRPr lang="en-US" sz="1200" b="1" dirty="0">
                  <a:solidFill>
                    <a:schemeClr val="bg1"/>
                  </a:solidFill>
                  <a:latin typeface="Century Gothic" panose="020B0502020202020204" pitchFamily="34" charset="0"/>
                </a:endParaRPr>
              </a:p>
            </p:txBody>
          </p:sp>
          <p:sp>
            <p:nvSpPr>
              <p:cNvPr id="54" name="TextBox 53"/>
              <p:cNvSpPr txBox="1"/>
              <p:nvPr/>
            </p:nvSpPr>
            <p:spPr>
              <a:xfrm>
                <a:off x="18060333" y="15017954"/>
                <a:ext cx="2720620" cy="1676135"/>
              </a:xfrm>
              <a:prstGeom prst="rect">
                <a:avLst/>
              </a:prstGeom>
              <a:noFill/>
            </p:spPr>
            <p:txBody>
              <a:bodyPr wrap="none" rtlCol="0">
                <a:spAutoFit/>
              </a:bodyPr>
              <a:lstStyle/>
              <a:p>
                <a:pPr algn="ctr"/>
                <a:r>
                  <a:rPr lang="en-US" sz="1200" b="1" dirty="0" err="1" smtClean="0">
                    <a:solidFill>
                      <a:schemeClr val="bg1"/>
                    </a:solidFill>
                    <a:latin typeface="Century Gothic" panose="020B0502020202020204" pitchFamily="34" charset="0"/>
                  </a:rPr>
                  <a:t>LandTrendr</a:t>
                </a:r>
                <a:r>
                  <a:rPr lang="en-US" sz="1200" b="1" dirty="0" smtClean="0">
                    <a:solidFill>
                      <a:schemeClr val="bg1"/>
                    </a:solidFill>
                    <a:latin typeface="Century Gothic" panose="020B0502020202020204" pitchFamily="34" charset="0"/>
                  </a:rPr>
                  <a:t>:</a:t>
                </a:r>
              </a:p>
              <a:p>
                <a:pPr algn="ctr"/>
                <a:r>
                  <a:rPr lang="en-US" sz="1200" b="1" dirty="0" smtClean="0">
                    <a:solidFill>
                      <a:schemeClr val="bg1"/>
                    </a:solidFill>
                    <a:latin typeface="Century Gothic" panose="020B0502020202020204" pitchFamily="34" charset="0"/>
                  </a:rPr>
                  <a:t>Forecasting</a:t>
                </a:r>
              </a:p>
              <a:p>
                <a:pPr algn="ctr"/>
                <a:r>
                  <a:rPr lang="en-US" sz="1200" b="1" dirty="0" smtClean="0">
                    <a:solidFill>
                      <a:schemeClr val="bg1"/>
                    </a:solidFill>
                    <a:latin typeface="Century Gothic" panose="020B0502020202020204" pitchFamily="34" charset="0"/>
                  </a:rPr>
                  <a:t>Model</a:t>
                </a:r>
                <a:endParaRPr lang="en-US" sz="1200" b="1" dirty="0">
                  <a:solidFill>
                    <a:schemeClr val="bg1"/>
                  </a:solidFill>
                  <a:latin typeface="Century Gothic" panose="020B0502020202020204" pitchFamily="34" charset="0"/>
                </a:endParaRPr>
              </a:p>
            </p:txBody>
          </p:sp>
          <p:sp>
            <p:nvSpPr>
              <p:cNvPr id="55" name="TextBox 54"/>
              <p:cNvSpPr txBox="1"/>
              <p:nvPr/>
            </p:nvSpPr>
            <p:spPr>
              <a:xfrm>
                <a:off x="17610749" y="17403963"/>
                <a:ext cx="3174575" cy="2644570"/>
              </a:xfrm>
              <a:prstGeom prst="rect">
                <a:avLst/>
              </a:prstGeom>
              <a:noFill/>
            </p:spPr>
            <p:txBody>
              <a:bodyPr wrap="none" rtlCol="0">
                <a:spAutoFit/>
              </a:bodyPr>
              <a:lstStyle/>
              <a:p>
                <a:pPr algn="ctr"/>
                <a:r>
                  <a:rPr lang="en-US" sz="1200" b="1" dirty="0" smtClean="0">
                    <a:solidFill>
                      <a:schemeClr val="bg1"/>
                    </a:solidFill>
                    <a:latin typeface="Century Gothic" panose="020B0502020202020204" pitchFamily="34" charset="0"/>
                  </a:rPr>
                  <a:t>RFI accuracy </a:t>
                </a:r>
              </a:p>
              <a:p>
                <a:pPr algn="ctr"/>
                <a:r>
                  <a:rPr lang="en-US" sz="1200" b="1" dirty="0" smtClean="0">
                    <a:solidFill>
                      <a:schemeClr val="bg1"/>
                    </a:solidFill>
                    <a:latin typeface="Century Gothic" panose="020B0502020202020204" pitchFamily="34" charset="0"/>
                  </a:rPr>
                  <a:t>checked with</a:t>
                </a:r>
              </a:p>
              <a:p>
                <a:pPr algn="ctr"/>
                <a:r>
                  <a:rPr lang="en-US" sz="1200" b="1" dirty="0" smtClean="0">
                    <a:solidFill>
                      <a:schemeClr val="bg1"/>
                    </a:solidFill>
                    <a:latin typeface="Century Gothic" panose="020B0502020202020204" pitchFamily="34" charset="0"/>
                  </a:rPr>
                  <a:t> field surveys, </a:t>
                </a:r>
              </a:p>
              <a:p>
                <a:pPr algn="ctr"/>
                <a:r>
                  <a:rPr lang="en-US" sz="1200" b="1" dirty="0" err="1" smtClean="0">
                    <a:solidFill>
                      <a:schemeClr val="bg1"/>
                    </a:solidFill>
                    <a:latin typeface="Century Gothic" panose="020B0502020202020204" pitchFamily="34" charset="0"/>
                  </a:rPr>
                  <a:t>RapidEye</a:t>
                </a:r>
                <a:r>
                  <a:rPr lang="en-US" sz="1200" b="1" dirty="0" smtClean="0">
                    <a:solidFill>
                      <a:schemeClr val="bg1"/>
                    </a:solidFill>
                    <a:latin typeface="Century Gothic" panose="020B0502020202020204" pitchFamily="34" charset="0"/>
                  </a:rPr>
                  <a:t>, &amp; </a:t>
                </a:r>
              </a:p>
              <a:p>
                <a:pPr algn="ctr"/>
                <a:r>
                  <a:rPr lang="en-US" sz="1200" b="1" dirty="0" smtClean="0">
                    <a:solidFill>
                      <a:schemeClr val="bg1"/>
                    </a:solidFill>
                    <a:latin typeface="Century Gothic" panose="020B0502020202020204" pitchFamily="34" charset="0"/>
                  </a:rPr>
                  <a:t>Hansen Data</a:t>
                </a:r>
                <a:endParaRPr lang="en-US" sz="1200" b="1" dirty="0">
                  <a:solidFill>
                    <a:schemeClr val="bg1"/>
                  </a:solidFill>
                  <a:latin typeface="Century Gothic" panose="020B0502020202020204" pitchFamily="34" charset="0"/>
                </a:endParaRPr>
              </a:p>
            </p:txBody>
          </p:sp>
        </p:grpSp>
      </p:grpSp>
    </p:spTree>
    <p:extLst>
      <p:ext uri="{BB962C8B-B14F-4D97-AF65-F5344CB8AC3E}">
        <p14:creationId xmlns:p14="http://schemas.microsoft.com/office/powerpoint/2010/main" val="1123607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576072" y="4814316"/>
            <a:ext cx="7982700" cy="1444799"/>
          </a:xfrm>
          <a:prstGeom prst="rect">
            <a:avLst/>
          </a:prstGeom>
        </p:spPr>
        <p:txBody>
          <a:bodyPr lIns="91425" tIns="91425" rIns="91425" bIns="91425" anchor="t" anchorCtr="0">
            <a:noAutofit/>
          </a:bodyPr>
          <a:lstStyle/>
          <a:p>
            <a:pPr>
              <a:spcBef>
                <a:spcPts val="0"/>
              </a:spcBef>
              <a:buNone/>
            </a:pPr>
            <a:endParaRPr/>
          </a:p>
        </p:txBody>
      </p:sp>
      <p:sp>
        <p:nvSpPr>
          <p:cNvPr id="169" name="Shape 169"/>
          <p:cNvSpPr txBox="1">
            <a:spLocks noGrp="1"/>
          </p:cNvSpPr>
          <p:nvPr>
            <p:ph type="body" idx="2"/>
          </p:nvPr>
        </p:nvSpPr>
        <p:spPr>
          <a:xfrm>
            <a:off x="576072" y="3954780"/>
            <a:ext cx="7982700" cy="704099"/>
          </a:xfrm>
          <a:prstGeom prst="rect">
            <a:avLst/>
          </a:prstGeom>
        </p:spPr>
        <p:txBody>
          <a:bodyPr lIns="91425" tIns="91425" rIns="91425" bIns="91425" anchor="t" anchorCtr="0">
            <a:noAutofit/>
          </a:bodyPr>
          <a:lstStyle/>
          <a:p>
            <a:pPr>
              <a:spcBef>
                <a:spcPts val="0"/>
              </a:spcBef>
              <a:buNone/>
            </a:pPr>
            <a:r>
              <a:rPr lang="en-US"/>
              <a:t>Results</a:t>
            </a:r>
          </a:p>
        </p:txBody>
      </p:sp>
      <p:sp>
        <p:nvSpPr>
          <p:cNvPr id="170" name="Shape 170"/>
          <p:cNvSpPr>
            <a:spLocks noGrp="1"/>
          </p:cNvSpPr>
          <p:nvPr>
            <p:ph type="pic" idx="4294967295"/>
          </p:nvPr>
        </p:nvSpPr>
        <p:spPr>
          <a:xfrm>
            <a:off x="0" y="0"/>
            <a:ext cx="9144000" cy="3429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71" name="Shape 171"/>
          <p:cNvSpPr txBox="1">
            <a:spLocks noGrp="1"/>
          </p:cNvSpPr>
          <p:nvPr>
            <p:ph type="body" idx="3"/>
          </p:nvPr>
        </p:nvSpPr>
        <p:spPr>
          <a:xfrm>
            <a:off x="6190487" y="3429000"/>
            <a:ext cx="2294999" cy="274199"/>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576072" y="4814316"/>
            <a:ext cx="7982700" cy="1444799"/>
          </a:xfrm>
          <a:prstGeom prst="rect">
            <a:avLst/>
          </a:prstGeom>
        </p:spPr>
        <p:txBody>
          <a:bodyPr lIns="91425" tIns="91425" rIns="91425" bIns="91425" anchor="t" anchorCtr="0">
            <a:noAutofit/>
          </a:bodyPr>
          <a:lstStyle/>
          <a:p>
            <a:pPr>
              <a:spcBef>
                <a:spcPts val="0"/>
              </a:spcBef>
              <a:buNone/>
            </a:pPr>
            <a:endParaRPr/>
          </a:p>
        </p:txBody>
      </p:sp>
      <p:sp>
        <p:nvSpPr>
          <p:cNvPr id="178" name="Shape 178"/>
          <p:cNvSpPr txBox="1">
            <a:spLocks noGrp="1"/>
          </p:cNvSpPr>
          <p:nvPr>
            <p:ph type="body" idx="2"/>
          </p:nvPr>
        </p:nvSpPr>
        <p:spPr>
          <a:xfrm>
            <a:off x="576072" y="3954780"/>
            <a:ext cx="7982700" cy="704099"/>
          </a:xfrm>
          <a:prstGeom prst="rect">
            <a:avLst/>
          </a:prstGeom>
        </p:spPr>
        <p:txBody>
          <a:bodyPr lIns="91425" tIns="91425" rIns="91425" bIns="91425" anchor="t" anchorCtr="0">
            <a:noAutofit/>
          </a:bodyPr>
          <a:lstStyle/>
          <a:p>
            <a:pPr>
              <a:spcBef>
                <a:spcPts val="0"/>
              </a:spcBef>
              <a:buNone/>
            </a:pPr>
            <a:r>
              <a:rPr lang="en-US"/>
              <a:t>Conclusions</a:t>
            </a:r>
          </a:p>
        </p:txBody>
      </p:sp>
      <p:sp>
        <p:nvSpPr>
          <p:cNvPr id="179" name="Shape 179"/>
          <p:cNvSpPr>
            <a:spLocks noGrp="1"/>
          </p:cNvSpPr>
          <p:nvPr>
            <p:ph type="pic" idx="4294967295"/>
          </p:nvPr>
        </p:nvSpPr>
        <p:spPr>
          <a:xfrm>
            <a:off x="0" y="0"/>
            <a:ext cx="9144000" cy="3429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0" name="Shape 180"/>
          <p:cNvSpPr txBox="1">
            <a:spLocks noGrp="1"/>
          </p:cNvSpPr>
          <p:nvPr>
            <p:ph type="body" idx="3"/>
          </p:nvPr>
        </p:nvSpPr>
        <p:spPr>
          <a:xfrm>
            <a:off x="6190487" y="3429000"/>
            <a:ext cx="2294999" cy="2741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576072" y="4814316"/>
            <a:ext cx="7982700" cy="1444799"/>
          </a:xfrm>
          <a:prstGeom prst="rect">
            <a:avLst/>
          </a:prstGeom>
        </p:spPr>
        <p:txBody>
          <a:bodyPr lIns="91425" tIns="91425" rIns="91425" bIns="91425" anchor="t" anchorCtr="0">
            <a:noAutofit/>
          </a:bodyPr>
          <a:lstStyle/>
          <a:p>
            <a:pPr>
              <a:spcBef>
                <a:spcPts val="0"/>
              </a:spcBef>
              <a:buNone/>
            </a:pPr>
            <a:endParaRPr/>
          </a:p>
        </p:txBody>
      </p:sp>
      <p:sp>
        <p:nvSpPr>
          <p:cNvPr id="187" name="Shape 187"/>
          <p:cNvSpPr txBox="1">
            <a:spLocks noGrp="1"/>
          </p:cNvSpPr>
          <p:nvPr>
            <p:ph type="body" idx="2"/>
          </p:nvPr>
        </p:nvSpPr>
        <p:spPr>
          <a:xfrm>
            <a:off x="576072" y="3954780"/>
            <a:ext cx="7982700" cy="704099"/>
          </a:xfrm>
          <a:prstGeom prst="rect">
            <a:avLst/>
          </a:prstGeom>
        </p:spPr>
        <p:txBody>
          <a:bodyPr lIns="91425" tIns="91425" rIns="91425" bIns="91425" anchor="t" anchorCtr="0">
            <a:noAutofit/>
          </a:bodyPr>
          <a:lstStyle/>
          <a:p>
            <a:pPr>
              <a:spcBef>
                <a:spcPts val="0"/>
              </a:spcBef>
              <a:buNone/>
            </a:pPr>
            <a:r>
              <a:rPr lang="en-US"/>
              <a:t>Errors and Uncertainties</a:t>
            </a:r>
          </a:p>
        </p:txBody>
      </p:sp>
      <p:sp>
        <p:nvSpPr>
          <p:cNvPr id="188" name="Shape 188"/>
          <p:cNvSpPr>
            <a:spLocks noGrp="1"/>
          </p:cNvSpPr>
          <p:nvPr>
            <p:ph type="pic" idx="4294967295"/>
          </p:nvPr>
        </p:nvSpPr>
        <p:spPr>
          <a:xfrm>
            <a:off x="0" y="0"/>
            <a:ext cx="9144000" cy="3429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9" name="Shape 189"/>
          <p:cNvSpPr txBox="1">
            <a:spLocks noGrp="1"/>
          </p:cNvSpPr>
          <p:nvPr>
            <p:ph type="body" idx="3"/>
          </p:nvPr>
        </p:nvSpPr>
        <p:spPr>
          <a:xfrm>
            <a:off x="6190487" y="3429000"/>
            <a:ext cx="2294999" cy="2741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576072" y="4814316"/>
            <a:ext cx="7982700" cy="1444799"/>
          </a:xfrm>
          <a:prstGeom prst="rect">
            <a:avLst/>
          </a:prstGeom>
        </p:spPr>
        <p:txBody>
          <a:bodyPr lIns="91425" tIns="91425" rIns="91425" bIns="91425" anchor="t" anchorCtr="0">
            <a:noAutofit/>
          </a:bodyPr>
          <a:lstStyle/>
          <a:p>
            <a:pPr>
              <a:spcBef>
                <a:spcPts val="0"/>
              </a:spcBef>
              <a:buNone/>
            </a:pPr>
            <a:endParaRPr/>
          </a:p>
        </p:txBody>
      </p:sp>
      <p:sp>
        <p:nvSpPr>
          <p:cNvPr id="196" name="Shape 196"/>
          <p:cNvSpPr txBox="1">
            <a:spLocks noGrp="1"/>
          </p:cNvSpPr>
          <p:nvPr>
            <p:ph type="body" idx="2"/>
          </p:nvPr>
        </p:nvSpPr>
        <p:spPr>
          <a:xfrm>
            <a:off x="576072" y="3954780"/>
            <a:ext cx="7982700" cy="704099"/>
          </a:xfrm>
          <a:prstGeom prst="rect">
            <a:avLst/>
          </a:prstGeom>
        </p:spPr>
        <p:txBody>
          <a:bodyPr lIns="91425" tIns="91425" rIns="91425" bIns="91425" anchor="t" anchorCtr="0">
            <a:noAutofit/>
          </a:bodyPr>
          <a:lstStyle/>
          <a:p>
            <a:pPr>
              <a:spcBef>
                <a:spcPts val="0"/>
              </a:spcBef>
              <a:buNone/>
            </a:pPr>
            <a:r>
              <a:rPr lang="en-US"/>
              <a:t>Future Work</a:t>
            </a:r>
          </a:p>
        </p:txBody>
      </p:sp>
      <p:sp>
        <p:nvSpPr>
          <p:cNvPr id="197" name="Shape 197"/>
          <p:cNvSpPr>
            <a:spLocks noGrp="1"/>
          </p:cNvSpPr>
          <p:nvPr>
            <p:ph type="pic" idx="4294967295"/>
          </p:nvPr>
        </p:nvSpPr>
        <p:spPr>
          <a:xfrm>
            <a:off x="0" y="0"/>
            <a:ext cx="9144000" cy="3429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8" name="Shape 198"/>
          <p:cNvSpPr txBox="1">
            <a:spLocks noGrp="1"/>
          </p:cNvSpPr>
          <p:nvPr>
            <p:ph type="body" idx="3"/>
          </p:nvPr>
        </p:nvSpPr>
        <p:spPr>
          <a:xfrm>
            <a:off x="6190487" y="3429000"/>
            <a:ext cx="2294999" cy="2741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571200" y="1268727"/>
            <a:ext cx="8051700" cy="523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b="1"/>
              <a:t>Dr. Kenton Ross</a:t>
            </a:r>
            <a:r>
              <a:rPr lang="en-US"/>
              <a:t>, NASA DEVELOP National Program</a:t>
            </a:r>
          </a:p>
        </p:txBody>
      </p:sp>
      <p:sp>
        <p:nvSpPr>
          <p:cNvPr id="205" name="Shape 205"/>
          <p:cNvSpPr txBox="1">
            <a:spLocks noGrp="1"/>
          </p:cNvSpPr>
          <p:nvPr>
            <p:ph type="body" idx="2"/>
          </p:nvPr>
        </p:nvSpPr>
        <p:spPr>
          <a:xfrm>
            <a:off x="594356" y="2304761"/>
            <a:ext cx="8051700" cy="704099"/>
          </a:xfrm>
          <a:prstGeom prst="rect">
            <a:avLst/>
          </a:prstGeom>
          <a:noFill/>
          <a:ln>
            <a:noFill/>
          </a:ln>
        </p:spPr>
        <p:txBody>
          <a:bodyPr lIns="91425" tIns="45700" rIns="91425" bIns="45700" anchor="t" anchorCtr="0">
            <a:noAutofit/>
          </a:bodyPr>
          <a:lstStyle/>
          <a:p>
            <a:pPr lvl="0" rtl="0">
              <a:lnSpc>
                <a:spcPct val="115000"/>
              </a:lnSpc>
              <a:spcBef>
                <a:spcPts val="0"/>
              </a:spcBef>
              <a:buClr>
                <a:srgbClr val="000000"/>
              </a:buClr>
              <a:buSzPct val="55000"/>
              <a:buFont typeface="Arial"/>
              <a:buNone/>
            </a:pPr>
            <a:r>
              <a:rPr lang="en-US" b="1"/>
              <a:t>The Earth Institute, Columbia University (ABES Project)</a:t>
            </a:r>
          </a:p>
          <a:p>
            <a:pPr lvl="0" rtl="0">
              <a:lnSpc>
                <a:spcPct val="115000"/>
              </a:lnSpc>
              <a:spcBef>
                <a:spcPts val="0"/>
              </a:spcBef>
              <a:buClr>
                <a:srgbClr val="000000"/>
              </a:buClr>
              <a:buSzPct val="55000"/>
              <a:buFont typeface="Arial"/>
              <a:buNone/>
            </a:pPr>
            <a:r>
              <a:rPr lang="en-US"/>
              <a:t>POC: Dr. Sean Smukler &amp; Sean Kearney</a:t>
            </a:r>
          </a:p>
          <a:p>
            <a:pPr marL="0" marR="0" lvl="0" indent="0" algn="l" rtl="0">
              <a:lnSpc>
                <a:spcPct val="90000"/>
              </a:lnSpc>
              <a:spcBef>
                <a:spcPts val="0"/>
              </a:spcBef>
              <a:buClr>
                <a:schemeClr val="dk1"/>
              </a:buClr>
              <a:buFont typeface="Arial"/>
              <a:buNone/>
            </a:pPr>
            <a:endParaRPr/>
          </a:p>
        </p:txBody>
      </p:sp>
      <p:sp>
        <p:nvSpPr>
          <p:cNvPr id="206" name="Shape 206"/>
          <p:cNvSpPr txBox="1">
            <a:spLocks noGrp="1"/>
          </p:cNvSpPr>
          <p:nvPr>
            <p:ph type="body" idx="3"/>
          </p:nvPr>
        </p:nvSpPr>
        <p:spPr>
          <a:xfrm>
            <a:off x="622400" y="5585799"/>
            <a:ext cx="8051700" cy="5858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b="1"/>
              <a:t>Colorado Agriculture</a:t>
            </a:r>
            <a:r>
              <a:rPr lang="en-US"/>
              <a:t>, NASA DEVELOP, Fort Collins, Summer 2105</a:t>
            </a:r>
          </a:p>
        </p:txBody>
      </p:sp>
      <p:sp>
        <p:nvSpPr>
          <p:cNvPr id="207" name="Shape 207"/>
          <p:cNvSpPr txBox="1"/>
          <p:nvPr/>
        </p:nvSpPr>
        <p:spPr>
          <a:xfrm>
            <a:off x="594371" y="866287"/>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Questrial"/>
                <a:ea typeface="Questrial"/>
                <a:cs typeface="Questrial"/>
                <a:sym typeface="Questrial"/>
              </a:rPr>
              <a:t>Advisors</a:t>
            </a:r>
          </a:p>
        </p:txBody>
      </p:sp>
      <p:sp>
        <p:nvSpPr>
          <p:cNvPr id="208" name="Shape 208"/>
          <p:cNvSpPr txBox="1"/>
          <p:nvPr/>
        </p:nvSpPr>
        <p:spPr>
          <a:xfrm>
            <a:off x="571208" y="1823538"/>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accent1"/>
                </a:solidFill>
                <a:latin typeface="Questrial"/>
                <a:ea typeface="Questrial"/>
                <a:cs typeface="Questrial"/>
                <a:sym typeface="Questrial"/>
              </a:rPr>
              <a:t>Collaborator:</a:t>
            </a:r>
          </a:p>
        </p:txBody>
      </p:sp>
      <p:sp>
        <p:nvSpPr>
          <p:cNvPr id="209" name="Shape 209"/>
          <p:cNvSpPr txBox="1"/>
          <p:nvPr/>
        </p:nvSpPr>
        <p:spPr>
          <a:xfrm>
            <a:off x="571196" y="5108987"/>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Questrial"/>
                <a:ea typeface="Questrial"/>
                <a:cs typeface="Questrial"/>
                <a:sym typeface="Questrial"/>
              </a:rPr>
              <a:t>Others</a:t>
            </a:r>
          </a:p>
        </p:txBody>
      </p:sp>
      <p:sp>
        <p:nvSpPr>
          <p:cNvPr id="210" name="Shape 210"/>
          <p:cNvSpPr txBox="1"/>
          <p:nvPr/>
        </p:nvSpPr>
        <p:spPr>
          <a:xfrm>
            <a:off x="594321" y="3149850"/>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accent1"/>
                </a:solidFill>
                <a:latin typeface="Questrial"/>
                <a:ea typeface="Questrial"/>
                <a:cs typeface="Questrial"/>
                <a:sym typeface="Questrial"/>
              </a:rPr>
              <a:t>End Users:</a:t>
            </a:r>
          </a:p>
        </p:txBody>
      </p:sp>
      <p:sp>
        <p:nvSpPr>
          <p:cNvPr id="211" name="Shape 211"/>
          <p:cNvSpPr txBox="1">
            <a:spLocks noGrp="1"/>
          </p:cNvSpPr>
          <p:nvPr>
            <p:ph type="body" idx="4"/>
          </p:nvPr>
        </p:nvSpPr>
        <p:spPr>
          <a:xfrm>
            <a:off x="594358" y="3630667"/>
            <a:ext cx="8051700" cy="704099"/>
          </a:xfrm>
          <a:prstGeom prst="rect">
            <a:avLst/>
          </a:prstGeom>
          <a:noFill/>
          <a:ln>
            <a:noFill/>
          </a:ln>
        </p:spPr>
        <p:txBody>
          <a:bodyPr lIns="91425" tIns="45700" rIns="91425" bIns="45700" anchor="t" anchorCtr="0">
            <a:noAutofit/>
          </a:bodyPr>
          <a:lstStyle/>
          <a:p>
            <a:pPr lvl="0" rtl="0">
              <a:lnSpc>
                <a:spcPct val="115000"/>
              </a:lnSpc>
              <a:spcBef>
                <a:spcPts val="0"/>
              </a:spcBef>
              <a:buClr>
                <a:srgbClr val="000000"/>
              </a:buClr>
              <a:buSzPct val="55000"/>
              <a:buFont typeface="Arial"/>
              <a:buNone/>
            </a:pPr>
            <a:r>
              <a:rPr lang="en-US" b="1"/>
              <a:t>La Mancomunidad La Montañona, Chalatenango</a:t>
            </a:r>
          </a:p>
          <a:p>
            <a:pPr lvl="0" rtl="0">
              <a:lnSpc>
                <a:spcPct val="115000"/>
              </a:lnSpc>
              <a:spcBef>
                <a:spcPts val="0"/>
              </a:spcBef>
              <a:buClr>
                <a:srgbClr val="000000"/>
              </a:buClr>
              <a:buSzPct val="55000"/>
              <a:buFont typeface="Arial"/>
              <a:buNone/>
            </a:pPr>
            <a:r>
              <a:rPr lang="en-US"/>
              <a:t>POC: Arnulfo Alberto</a:t>
            </a:r>
          </a:p>
          <a:p>
            <a:pPr lvl="0" rtl="0">
              <a:lnSpc>
                <a:spcPct val="115000"/>
              </a:lnSpc>
              <a:spcBef>
                <a:spcPts val="0"/>
              </a:spcBef>
              <a:buClr>
                <a:srgbClr val="000000"/>
              </a:buClr>
              <a:buSzPct val="55000"/>
              <a:buFont typeface="Arial"/>
              <a:buNone/>
            </a:pPr>
            <a:r>
              <a:rPr lang="en-US" b="1"/>
              <a:t>Ministerio de Medio Ambiente y Recursos Naturales (MARN)</a:t>
            </a:r>
          </a:p>
          <a:p>
            <a:pPr lvl="0" rtl="0">
              <a:lnSpc>
                <a:spcPct val="115000"/>
              </a:lnSpc>
              <a:spcBef>
                <a:spcPts val="0"/>
              </a:spcBef>
              <a:buClr>
                <a:srgbClr val="000000"/>
              </a:buClr>
              <a:buSzPct val="55000"/>
              <a:buFont typeface="Arial"/>
              <a:buNone/>
            </a:pPr>
            <a:r>
              <a:rPr lang="en-US"/>
              <a:t>POC: Giovanni Molina</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521100" y="2615925"/>
            <a:ext cx="3793800" cy="1680724"/>
          </a:xfrm>
          <a:prstGeom prst="rect">
            <a:avLst/>
          </a:prstGeom>
        </p:spPr>
        <p:txBody>
          <a:bodyPr lIns="91425" tIns="91425" rIns="91425" bIns="91425" anchor="t" anchorCtr="0">
            <a:noAutofit/>
          </a:bodyPr>
          <a:lstStyle/>
          <a:p>
            <a:pPr rtl="0">
              <a:spcBef>
                <a:spcPts val="0"/>
              </a:spcBef>
              <a:buNone/>
            </a:pPr>
            <a:r>
              <a:rPr lang="en-US" b="1" dirty="0">
                <a:latin typeface="+mj-lt"/>
              </a:rPr>
              <a:t>Study Area:</a:t>
            </a:r>
            <a:r>
              <a:rPr lang="en-US" dirty="0">
                <a:latin typeface="+mj-lt"/>
              </a:rPr>
              <a:t> </a:t>
            </a:r>
            <a:endParaRPr lang="en-US" dirty="0" smtClean="0">
              <a:latin typeface="+mj-lt"/>
            </a:endParaRPr>
          </a:p>
          <a:p>
            <a:pPr rtl="0">
              <a:spcBef>
                <a:spcPts val="0"/>
              </a:spcBef>
              <a:buNone/>
            </a:pPr>
            <a:r>
              <a:rPr lang="en-US" dirty="0" smtClean="0">
                <a:latin typeface="+mj-lt"/>
              </a:rPr>
              <a:t>La </a:t>
            </a:r>
            <a:r>
              <a:rPr lang="en-US" dirty="0" err="1">
                <a:latin typeface="+mj-lt"/>
              </a:rPr>
              <a:t>Mancomunidad</a:t>
            </a:r>
            <a:r>
              <a:rPr lang="en-US" dirty="0">
                <a:latin typeface="+mj-lt"/>
              </a:rPr>
              <a:t> </a:t>
            </a:r>
            <a:endParaRPr lang="en-US" dirty="0" smtClean="0">
              <a:latin typeface="+mj-lt"/>
            </a:endParaRPr>
          </a:p>
          <a:p>
            <a:pPr rtl="0">
              <a:spcBef>
                <a:spcPts val="0"/>
              </a:spcBef>
              <a:buNone/>
            </a:pPr>
            <a:r>
              <a:rPr lang="en-US" dirty="0" smtClean="0">
                <a:latin typeface="+mj-lt"/>
              </a:rPr>
              <a:t>La </a:t>
            </a:r>
            <a:r>
              <a:rPr lang="en-US" dirty="0" err="1">
                <a:latin typeface="+mj-lt"/>
              </a:rPr>
              <a:t>Montañona</a:t>
            </a:r>
            <a:r>
              <a:rPr lang="en-US" dirty="0">
                <a:latin typeface="+mj-lt"/>
              </a:rPr>
              <a:t>, Chalatenango, El Salvador</a:t>
            </a:r>
          </a:p>
          <a:p>
            <a:pPr rtl="0">
              <a:spcBef>
                <a:spcPts val="0"/>
              </a:spcBef>
              <a:buNone/>
            </a:pPr>
            <a:endParaRPr dirty="0">
              <a:latin typeface="+mj-lt"/>
            </a:endParaRPr>
          </a:p>
          <a:p>
            <a:pPr>
              <a:spcBef>
                <a:spcPts val="0"/>
              </a:spcBef>
              <a:buNone/>
            </a:pPr>
            <a:r>
              <a:rPr lang="en-US" b="1" dirty="0">
                <a:latin typeface="+mj-lt"/>
              </a:rPr>
              <a:t>Study Period: </a:t>
            </a:r>
            <a:r>
              <a:rPr lang="en-US" dirty="0">
                <a:latin typeface="+mj-lt"/>
              </a:rPr>
              <a:t>1986-2015</a:t>
            </a:r>
          </a:p>
        </p:txBody>
      </p:sp>
      <p:sp>
        <p:nvSpPr>
          <p:cNvPr id="119" name="Shape 119"/>
          <p:cNvSpPr txBox="1">
            <a:spLocks noGrp="1"/>
          </p:cNvSpPr>
          <p:nvPr>
            <p:ph type="body" idx="2"/>
          </p:nvPr>
        </p:nvSpPr>
        <p:spPr>
          <a:xfrm>
            <a:off x="304800" y="894475"/>
            <a:ext cx="4010100" cy="1326000"/>
          </a:xfrm>
          <a:prstGeom prst="rect">
            <a:avLst/>
          </a:prstGeom>
        </p:spPr>
        <p:txBody>
          <a:bodyPr lIns="91425" tIns="91425" rIns="91425" bIns="91425" anchor="b" anchorCtr="0">
            <a:noAutofit/>
          </a:bodyPr>
          <a:lstStyle/>
          <a:p>
            <a:pPr>
              <a:spcBef>
                <a:spcPts val="0"/>
              </a:spcBef>
              <a:buNone/>
            </a:pPr>
            <a:r>
              <a:rPr lang="en-US" sz="5400" dirty="0">
                <a:latin typeface="+mj-lt"/>
              </a:rPr>
              <a:t>Study Area and Period</a:t>
            </a:r>
          </a:p>
        </p:txBody>
      </p:sp>
      <p:pic>
        <p:nvPicPr>
          <p:cNvPr id="122" name="Shape 122"/>
          <p:cNvPicPr preferRelativeResize="0"/>
          <p:nvPr/>
        </p:nvPicPr>
        <p:blipFill rotWithShape="1">
          <a:blip r:embed="rId3">
            <a:alphaModFix/>
          </a:blip>
          <a:srcRect l="1447" t="5436" r="1703" b="1506"/>
          <a:stretch/>
        </p:blipFill>
        <p:spPr>
          <a:xfrm>
            <a:off x="4381500" y="660400"/>
            <a:ext cx="4457700" cy="5626100"/>
          </a:xfrm>
          <a:prstGeom prst="rect">
            <a:avLst/>
          </a:prstGeom>
          <a:noFill/>
          <a:ln w="19050">
            <a:solidFill>
              <a:schemeClr val="accent1"/>
            </a:solid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4589625" y="4267499"/>
            <a:ext cx="4294499" cy="2166203"/>
          </a:xfrm>
          <a:prstGeom prst="rect">
            <a:avLst/>
          </a:prstGeom>
        </p:spPr>
        <p:txBody>
          <a:bodyPr lIns="91425" tIns="91425" rIns="91425" bIns="91425" anchor="t" anchorCtr="0">
            <a:noAutofit/>
          </a:bodyPr>
          <a:lstStyle/>
          <a:p>
            <a:pPr marL="457200" lvl="0" indent="-342900" rtl="0">
              <a:lnSpc>
                <a:spcPct val="150000"/>
              </a:lnSpc>
              <a:spcBef>
                <a:spcPts val="0"/>
              </a:spcBef>
              <a:buSzPct val="90000"/>
              <a:buChar char="●"/>
            </a:pPr>
            <a:r>
              <a:rPr lang="en-US" dirty="0">
                <a:latin typeface="+mj-lt"/>
              </a:rPr>
              <a:t>Land Use/Land </a:t>
            </a:r>
            <a:r>
              <a:rPr lang="en-US" dirty="0" smtClean="0">
                <a:latin typeface="+mj-lt"/>
              </a:rPr>
              <a:t>Cover</a:t>
            </a:r>
            <a:endParaRPr lang="en-US" sz="800" dirty="0">
              <a:latin typeface="+mj-lt"/>
            </a:endParaRPr>
          </a:p>
          <a:p>
            <a:pPr marL="457200" lvl="0" indent="-342900" rtl="0">
              <a:lnSpc>
                <a:spcPct val="150000"/>
              </a:lnSpc>
              <a:spcBef>
                <a:spcPts val="0"/>
              </a:spcBef>
              <a:buSzPct val="90000"/>
              <a:buChar char="●"/>
            </a:pPr>
            <a:r>
              <a:rPr lang="en-US" dirty="0" smtClean="0">
                <a:latin typeface="+mj-lt"/>
              </a:rPr>
              <a:t>Regional </a:t>
            </a:r>
            <a:r>
              <a:rPr lang="en-US" dirty="0">
                <a:latin typeface="+mj-lt"/>
              </a:rPr>
              <a:t>Forest </a:t>
            </a:r>
            <a:r>
              <a:rPr lang="en-US" dirty="0" smtClean="0">
                <a:latin typeface="+mj-lt"/>
              </a:rPr>
              <a:t>Inventory</a:t>
            </a:r>
            <a:endParaRPr sz="800" dirty="0">
              <a:latin typeface="+mj-lt"/>
            </a:endParaRPr>
          </a:p>
          <a:p>
            <a:pPr marL="457200" lvl="0" indent="-342900">
              <a:lnSpc>
                <a:spcPct val="150000"/>
              </a:lnSpc>
              <a:spcBef>
                <a:spcPts val="0"/>
              </a:spcBef>
              <a:buSzPct val="90000"/>
              <a:buChar char="●"/>
            </a:pPr>
            <a:r>
              <a:rPr lang="en-US" dirty="0">
                <a:latin typeface="+mj-lt"/>
              </a:rPr>
              <a:t>Forecasting Model</a:t>
            </a:r>
          </a:p>
        </p:txBody>
      </p:sp>
      <p:sp>
        <p:nvSpPr>
          <p:cNvPr id="129" name="Shape 129"/>
          <p:cNvSpPr txBox="1">
            <a:spLocks noGrp="1"/>
          </p:cNvSpPr>
          <p:nvPr>
            <p:ph type="body" idx="2"/>
          </p:nvPr>
        </p:nvSpPr>
        <p:spPr>
          <a:xfrm>
            <a:off x="373000" y="4221285"/>
            <a:ext cx="3814800" cy="2435730"/>
          </a:xfrm>
          <a:prstGeom prst="rect">
            <a:avLst/>
          </a:prstGeom>
        </p:spPr>
        <p:txBody>
          <a:bodyPr lIns="91425" tIns="91425" rIns="91425" bIns="91425" anchor="t" anchorCtr="0">
            <a:noAutofit/>
          </a:bodyPr>
          <a:lstStyle/>
          <a:p>
            <a:pPr>
              <a:spcBef>
                <a:spcPts val="0"/>
              </a:spcBef>
              <a:buNone/>
            </a:pPr>
            <a:r>
              <a:rPr lang="en-US" sz="5400" dirty="0">
                <a:latin typeface="+mj-lt"/>
              </a:rPr>
              <a:t>Objectives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18" t="22800" r="1099" b="30880"/>
          <a:stretch/>
        </p:blipFill>
        <p:spPr>
          <a:xfrm>
            <a:off x="2127" y="1"/>
            <a:ext cx="9144000" cy="3276599"/>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6529"/>
          <a:stretch/>
        </p:blipFill>
        <p:spPr>
          <a:xfrm>
            <a:off x="0" y="0"/>
            <a:ext cx="9144000" cy="3263900"/>
          </a:xfrm>
          <a:prstGeom prst="rect">
            <a:avLst/>
          </a:prstGeom>
        </p:spPr>
      </p:pic>
      <p:sp>
        <p:nvSpPr>
          <p:cNvPr id="137" name="Shape 137"/>
          <p:cNvSpPr txBox="1">
            <a:spLocks noGrp="1"/>
          </p:cNvSpPr>
          <p:nvPr>
            <p:ph type="body" idx="1"/>
          </p:nvPr>
        </p:nvSpPr>
        <p:spPr>
          <a:xfrm>
            <a:off x="385575" y="4168858"/>
            <a:ext cx="7982700" cy="2886599"/>
          </a:xfrm>
          <a:prstGeom prst="rect">
            <a:avLst/>
          </a:prstGeom>
        </p:spPr>
        <p:txBody>
          <a:bodyPr lIns="91425" tIns="91425" rIns="91425" bIns="91425" anchor="t" anchorCtr="0">
            <a:noAutofit/>
          </a:bodyPr>
          <a:lstStyle/>
          <a:p>
            <a:pPr marL="457200" indent="-228600">
              <a:lnSpc>
                <a:spcPct val="150000"/>
              </a:lnSpc>
              <a:buChar char="●"/>
            </a:pPr>
            <a:r>
              <a:rPr lang="en-US" dirty="0">
                <a:latin typeface="+mj-lt"/>
              </a:rPr>
              <a:t>Forests remove carbon dioxide from the atmosphere</a:t>
            </a:r>
          </a:p>
          <a:p>
            <a:pPr marL="457200" indent="-228600">
              <a:lnSpc>
                <a:spcPct val="100000"/>
              </a:lnSpc>
              <a:buChar char="●"/>
            </a:pPr>
            <a:r>
              <a:rPr lang="en-US" dirty="0" smtClean="0">
                <a:latin typeface="+mj-lt"/>
              </a:rPr>
              <a:t>High </a:t>
            </a:r>
            <a:r>
              <a:rPr lang="en-US" dirty="0">
                <a:latin typeface="+mj-lt"/>
              </a:rPr>
              <a:t>population density in El Salvador and low forest canopy </a:t>
            </a:r>
            <a:r>
              <a:rPr lang="en-US" dirty="0" smtClean="0">
                <a:latin typeface="+mj-lt"/>
              </a:rPr>
              <a:t>cover</a:t>
            </a:r>
            <a:endParaRPr dirty="0">
              <a:latin typeface="+mj-lt"/>
            </a:endParaRPr>
          </a:p>
          <a:p>
            <a:pPr marL="457200" indent="-228600">
              <a:lnSpc>
                <a:spcPct val="150000"/>
              </a:lnSpc>
              <a:buChar char="●"/>
            </a:pPr>
            <a:r>
              <a:rPr lang="en-US" dirty="0">
                <a:latin typeface="+mj-lt"/>
              </a:rPr>
              <a:t>Critical to maintaining healthy springs and </a:t>
            </a:r>
            <a:r>
              <a:rPr lang="en-US" dirty="0" smtClean="0">
                <a:latin typeface="+mj-lt"/>
              </a:rPr>
              <a:t>rivers</a:t>
            </a:r>
            <a:endParaRPr dirty="0">
              <a:latin typeface="+mj-lt"/>
            </a:endParaRPr>
          </a:p>
          <a:p>
            <a:pPr marL="457200" indent="-228600">
              <a:lnSpc>
                <a:spcPct val="150000"/>
              </a:lnSpc>
              <a:buChar char="●"/>
            </a:pPr>
            <a:r>
              <a:rPr lang="en-US" dirty="0">
                <a:latin typeface="+mj-lt"/>
              </a:rPr>
              <a:t>Forests provide soil </a:t>
            </a:r>
            <a:r>
              <a:rPr lang="en-US" dirty="0" smtClean="0">
                <a:latin typeface="+mj-lt"/>
              </a:rPr>
              <a:t>stability</a:t>
            </a:r>
            <a:endParaRPr lang="en-US" dirty="0">
              <a:latin typeface="+mj-lt"/>
            </a:endParaRPr>
          </a:p>
        </p:txBody>
      </p:sp>
      <p:sp>
        <p:nvSpPr>
          <p:cNvPr id="138" name="Shape 138"/>
          <p:cNvSpPr txBox="1">
            <a:spLocks noGrp="1"/>
          </p:cNvSpPr>
          <p:nvPr>
            <p:ph type="body" idx="2"/>
          </p:nvPr>
        </p:nvSpPr>
        <p:spPr>
          <a:xfrm>
            <a:off x="576072" y="3534155"/>
            <a:ext cx="7982700" cy="704099"/>
          </a:xfrm>
          <a:prstGeom prst="rect">
            <a:avLst/>
          </a:prstGeom>
        </p:spPr>
        <p:txBody>
          <a:bodyPr lIns="91425" tIns="91425" rIns="91425" bIns="91425" anchor="t" anchorCtr="0">
            <a:noAutofit/>
          </a:bodyPr>
          <a:lstStyle/>
          <a:p>
            <a:pPr>
              <a:spcBef>
                <a:spcPts val="0"/>
              </a:spcBef>
              <a:buNone/>
            </a:pPr>
            <a:r>
              <a:rPr lang="en-US" dirty="0">
                <a:latin typeface="+mj-lt"/>
              </a:rPr>
              <a:t>Community Concerns</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dirty="0">
                <a:solidFill>
                  <a:schemeClr val="accent1"/>
                </a:solidFill>
                <a:latin typeface="+mj-lt"/>
              </a:rPr>
              <a:t>NASA Satellites &amp; Sensors</a:t>
            </a:r>
          </a:p>
        </p:txBody>
      </p:sp>
      <p:sp>
        <p:nvSpPr>
          <p:cNvPr id="148" name="Shape 148"/>
          <p:cNvSpPr txBox="1">
            <a:spLocks noGrp="1"/>
          </p:cNvSpPr>
          <p:nvPr>
            <p:ph type="body" idx="2"/>
          </p:nvPr>
        </p:nvSpPr>
        <p:spPr>
          <a:xfrm>
            <a:off x="738738" y="2115301"/>
            <a:ext cx="3566099" cy="768000"/>
          </a:xfrm>
          <a:prstGeom prst="rect">
            <a:avLst/>
          </a:prstGeom>
        </p:spPr>
        <p:txBody>
          <a:bodyPr lIns="91425" tIns="91425" rIns="91425" bIns="91425" anchor="t" anchorCtr="0">
            <a:noAutofit/>
          </a:bodyPr>
          <a:lstStyle/>
          <a:p>
            <a:pPr>
              <a:spcBef>
                <a:spcPts val="0"/>
              </a:spcBef>
              <a:buNone/>
            </a:pPr>
            <a:r>
              <a:rPr lang="en-US" sz="3600" dirty="0">
                <a:solidFill>
                  <a:schemeClr val="dk1"/>
                </a:solidFill>
                <a:latin typeface="+mj-lt"/>
              </a:rPr>
              <a:t>Landsat 4/5 TM</a:t>
            </a:r>
          </a:p>
        </p:txBody>
      </p:sp>
      <p:sp>
        <p:nvSpPr>
          <p:cNvPr id="149" name="Shape 149"/>
          <p:cNvSpPr txBox="1">
            <a:spLocks noGrp="1"/>
          </p:cNvSpPr>
          <p:nvPr>
            <p:ph type="body" idx="3"/>
          </p:nvPr>
        </p:nvSpPr>
        <p:spPr>
          <a:xfrm>
            <a:off x="4388297" y="2115301"/>
            <a:ext cx="3566099" cy="768000"/>
          </a:xfrm>
          <a:prstGeom prst="rect">
            <a:avLst/>
          </a:prstGeom>
        </p:spPr>
        <p:txBody>
          <a:bodyPr lIns="91425" tIns="91425" rIns="91425" bIns="91425" anchor="t" anchorCtr="0">
            <a:noAutofit/>
          </a:bodyPr>
          <a:lstStyle/>
          <a:p>
            <a:pPr>
              <a:spcBef>
                <a:spcPts val="0"/>
              </a:spcBef>
              <a:buNone/>
            </a:pPr>
            <a:r>
              <a:rPr lang="en-US" sz="3600">
                <a:solidFill>
                  <a:schemeClr val="dk1"/>
                </a:solidFill>
                <a:latin typeface="+mj-lt"/>
              </a:rPr>
              <a:t>Landsat 8 OLI</a:t>
            </a:r>
          </a:p>
        </p:txBody>
      </p:sp>
      <p:pic>
        <p:nvPicPr>
          <p:cNvPr id="150" name="Shape 150"/>
          <p:cNvPicPr preferRelativeResize="0"/>
          <p:nvPr/>
        </p:nvPicPr>
        <p:blipFill>
          <a:blip r:embed="rId3">
            <a:alphaModFix/>
          </a:blip>
          <a:stretch>
            <a:fillRect/>
          </a:stretch>
        </p:blipFill>
        <p:spPr>
          <a:xfrm>
            <a:off x="4970112" y="3333600"/>
            <a:ext cx="3065800" cy="2617350"/>
          </a:xfrm>
          <a:prstGeom prst="rect">
            <a:avLst/>
          </a:prstGeom>
          <a:noFill/>
          <a:ln>
            <a:noFill/>
          </a:ln>
        </p:spPr>
      </p:pic>
      <p:pic>
        <p:nvPicPr>
          <p:cNvPr id="151" name="Shape 151"/>
          <p:cNvPicPr preferRelativeResize="0"/>
          <p:nvPr/>
        </p:nvPicPr>
        <p:blipFill>
          <a:blip r:embed="rId4">
            <a:alphaModFix/>
          </a:blip>
          <a:stretch>
            <a:fillRect/>
          </a:stretch>
        </p:blipFill>
        <p:spPr>
          <a:xfrm>
            <a:off x="1054353" y="3333600"/>
            <a:ext cx="3065800" cy="2617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106813561"/>
              </p:ext>
            </p:extLst>
          </p:nvPr>
        </p:nvGraphicFramePr>
        <p:xfrm>
          <a:off x="281938" y="3145149"/>
          <a:ext cx="8503799" cy="1228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hape 147"/>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dirty="0" smtClean="0">
                <a:solidFill>
                  <a:schemeClr val="accent1"/>
                </a:solidFill>
                <a:latin typeface="+mj-lt"/>
              </a:rPr>
              <a:t>Methodology</a:t>
            </a:r>
            <a:endParaRPr lang="en-US" sz="5400" b="1" dirty="0">
              <a:solidFill>
                <a:schemeClr val="accent1"/>
              </a:solidFill>
              <a:latin typeface="+mj-lt"/>
            </a:endParaRPr>
          </a:p>
        </p:txBody>
      </p:sp>
    </p:spTree>
    <p:extLst>
      <p:ext uri="{BB962C8B-B14F-4D97-AF65-F5344CB8AC3E}">
        <p14:creationId xmlns:p14="http://schemas.microsoft.com/office/powerpoint/2010/main" val="1722205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8" name="Shape 147"/>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dirty="0" smtClean="0">
                <a:solidFill>
                  <a:schemeClr val="accent1"/>
                </a:solidFill>
                <a:latin typeface="+mj-lt"/>
              </a:rPr>
              <a:t>Methodology</a:t>
            </a:r>
            <a:endParaRPr lang="en-US" sz="5400" b="1" dirty="0">
              <a:solidFill>
                <a:schemeClr val="accent1"/>
              </a:solidFill>
              <a:latin typeface="+mj-lt"/>
            </a:endParaRPr>
          </a:p>
        </p:txBody>
      </p:sp>
      <p:pic>
        <p:nvPicPr>
          <p:cNvPr id="42" name="Picture 41"/>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200000" flipH="1">
            <a:off x="6114183" y="2790849"/>
            <a:ext cx="2021485" cy="1934540"/>
          </a:xfrm>
          <a:prstGeom prst="rect">
            <a:avLst/>
          </a:prstGeom>
          <a:ln>
            <a:noFill/>
          </a:ln>
          <a:effectLst>
            <a:outerShdw blurRad="190500" algn="tl" rotWithShape="0">
              <a:srgbClr val="000000">
                <a:alpha val="70000"/>
              </a:srgbClr>
            </a:outerShdw>
          </a:effectLst>
        </p:spPr>
      </p:pic>
      <p:pic>
        <p:nvPicPr>
          <p:cNvPr id="28" name="Picture 27"/>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200000" flipH="1">
            <a:off x="4540877" y="2790849"/>
            <a:ext cx="2021485" cy="1934540"/>
          </a:xfrm>
          <a:prstGeom prst="rect">
            <a:avLst/>
          </a:prstGeom>
          <a:ln>
            <a:noFill/>
          </a:ln>
          <a:effectLst>
            <a:outerShdw blurRad="190500" algn="tl" rotWithShape="0">
              <a:srgbClr val="000000">
                <a:alpha val="70000"/>
              </a:srgbClr>
            </a:outerShdw>
          </a:effectLst>
        </p:spPr>
      </p:pic>
      <p:grpSp>
        <p:nvGrpSpPr>
          <p:cNvPr id="34" name="Group 33"/>
          <p:cNvGrpSpPr/>
          <p:nvPr/>
        </p:nvGrpSpPr>
        <p:grpSpPr>
          <a:xfrm>
            <a:off x="847491" y="3299922"/>
            <a:ext cx="2335451" cy="918476"/>
            <a:chOff x="3944" y="187602"/>
            <a:chExt cx="2296192" cy="918476"/>
          </a:xfrm>
          <a:solidFill>
            <a:schemeClr val="tx1">
              <a:lumMod val="75000"/>
            </a:schemeClr>
          </a:solidFill>
        </p:grpSpPr>
        <p:sp>
          <p:nvSpPr>
            <p:cNvPr id="35" name="Chevron 34"/>
            <p:cNvSpPr/>
            <p:nvPr/>
          </p:nvSpPr>
          <p:spPr>
            <a:xfrm>
              <a:off x="3944" y="187602"/>
              <a:ext cx="2296192" cy="918476"/>
            </a:xfrm>
            <a:prstGeom prst="chevron">
              <a:avLst/>
            </a:prstGeom>
            <a:grpFill/>
          </p:spPr>
          <p:style>
            <a:lnRef idx="2">
              <a:schemeClr val="accent1"/>
            </a:lnRef>
            <a:fillRef idx="1">
              <a:schemeClr val="lt1"/>
            </a:fillRef>
            <a:effectRef idx="0">
              <a:schemeClr val="accent1"/>
            </a:effectRef>
            <a:fontRef idx="minor">
              <a:schemeClr val="dk1"/>
            </a:fontRef>
          </p:style>
        </p:sp>
        <p:sp>
          <p:nvSpPr>
            <p:cNvPr id="36" name="Chevron 4"/>
            <p:cNvSpPr/>
            <p:nvPr/>
          </p:nvSpPr>
          <p:spPr>
            <a:xfrm>
              <a:off x="463182" y="187602"/>
              <a:ext cx="1377716" cy="918476"/>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b="1" kern="1200" dirty="0" smtClean="0">
                  <a:solidFill>
                    <a:schemeClr val="bg1"/>
                  </a:solidFill>
                  <a:latin typeface="Century Gothic" panose="020B0502020202020204" pitchFamily="34" charset="0"/>
                </a:rPr>
                <a:t>DATA ACQUISITION</a:t>
              </a:r>
              <a:endParaRPr lang="en-US" b="1" kern="1200" dirty="0">
                <a:solidFill>
                  <a:schemeClr val="bg1"/>
                </a:solidFill>
                <a:latin typeface="Century Gothic" panose="020B0502020202020204" pitchFamily="34" charset="0"/>
              </a:endParaRPr>
            </a:p>
          </p:txBody>
        </p:sp>
      </p:grpSp>
      <p:sp>
        <p:nvSpPr>
          <p:cNvPr id="32" name="TextBox 31"/>
          <p:cNvSpPr txBox="1"/>
          <p:nvPr/>
        </p:nvSpPr>
        <p:spPr>
          <a:xfrm>
            <a:off x="6519986" y="3479959"/>
            <a:ext cx="1241045" cy="523220"/>
          </a:xfrm>
          <a:prstGeom prst="rect">
            <a:avLst/>
          </a:prstGeom>
          <a:noFill/>
        </p:spPr>
        <p:txBody>
          <a:bodyPr wrap="none" rtlCol="0">
            <a:spAutoFit/>
          </a:bodyPr>
          <a:lstStyle/>
          <a:p>
            <a:pPr algn="ctr"/>
            <a:r>
              <a:rPr lang="en-US" b="1" dirty="0" smtClean="0">
                <a:solidFill>
                  <a:schemeClr val="bg2">
                    <a:lumMod val="50000"/>
                  </a:schemeClr>
                </a:solidFill>
                <a:latin typeface="Century Gothic" panose="020B0502020202020204" pitchFamily="34" charset="0"/>
              </a:rPr>
              <a:t>Hansen </a:t>
            </a:r>
          </a:p>
          <a:p>
            <a:pPr algn="ctr"/>
            <a:r>
              <a:rPr lang="en-US" b="1" dirty="0" smtClean="0">
                <a:solidFill>
                  <a:schemeClr val="bg2">
                    <a:lumMod val="50000"/>
                  </a:schemeClr>
                </a:solidFill>
                <a:latin typeface="Century Gothic" panose="020B0502020202020204" pitchFamily="34" charset="0"/>
              </a:rPr>
              <a:t>Global Data</a:t>
            </a:r>
            <a:endParaRPr lang="en-US" b="1" dirty="0">
              <a:solidFill>
                <a:schemeClr val="bg2">
                  <a:lumMod val="50000"/>
                </a:schemeClr>
              </a:solidFill>
              <a:latin typeface="Century Gothic" panose="020B0502020202020204" pitchFamily="34" charset="0"/>
            </a:endParaRPr>
          </a:p>
        </p:txBody>
      </p:sp>
      <p:pic>
        <p:nvPicPr>
          <p:cNvPr id="41" name="Picture 40"/>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200000" flipH="1">
            <a:off x="2904977" y="2790849"/>
            <a:ext cx="2021485" cy="1934540"/>
          </a:xfrm>
          <a:prstGeom prst="rect">
            <a:avLst/>
          </a:prstGeom>
          <a:ln>
            <a:noFill/>
          </a:ln>
          <a:effectLst>
            <a:outerShdw blurRad="190500" algn="tl" rotWithShape="0">
              <a:srgbClr val="000000">
                <a:alpha val="70000"/>
              </a:srgbClr>
            </a:outerShdw>
          </a:effectLst>
        </p:spPr>
      </p:pic>
      <p:sp>
        <p:nvSpPr>
          <p:cNvPr id="30" name="TextBox 29"/>
          <p:cNvSpPr txBox="1"/>
          <p:nvPr/>
        </p:nvSpPr>
        <p:spPr>
          <a:xfrm>
            <a:off x="4899015" y="3479959"/>
            <a:ext cx="1277914" cy="523220"/>
          </a:xfrm>
          <a:prstGeom prst="rect">
            <a:avLst/>
          </a:prstGeom>
          <a:noFill/>
        </p:spPr>
        <p:txBody>
          <a:bodyPr wrap="none" rtlCol="0">
            <a:spAutoFit/>
          </a:bodyPr>
          <a:lstStyle/>
          <a:p>
            <a:pPr algn="ctr"/>
            <a:r>
              <a:rPr lang="en-US" b="1" dirty="0" smtClean="0">
                <a:solidFill>
                  <a:schemeClr val="bg2">
                    <a:lumMod val="50000"/>
                  </a:schemeClr>
                </a:solidFill>
                <a:latin typeface="Century Gothic" panose="020B0502020202020204" pitchFamily="34" charset="0"/>
              </a:rPr>
              <a:t>Landsat CDR</a:t>
            </a:r>
          </a:p>
          <a:p>
            <a:pPr algn="ctr"/>
            <a:r>
              <a:rPr lang="en-US" b="1" dirty="0" smtClean="0">
                <a:solidFill>
                  <a:schemeClr val="bg2">
                    <a:lumMod val="50000"/>
                  </a:schemeClr>
                </a:solidFill>
                <a:latin typeface="Century Gothic" panose="020B0502020202020204" pitchFamily="34" charset="0"/>
              </a:rPr>
              <a:t>4, 5, &amp; 8</a:t>
            </a:r>
            <a:endParaRPr lang="en-US" b="1" dirty="0">
              <a:solidFill>
                <a:schemeClr val="bg2">
                  <a:lumMod val="50000"/>
                </a:schemeClr>
              </a:solidFill>
              <a:latin typeface="Century Gothic" panose="020B0502020202020204" pitchFamily="34" charset="0"/>
            </a:endParaRPr>
          </a:p>
        </p:txBody>
      </p:sp>
      <p:sp>
        <p:nvSpPr>
          <p:cNvPr id="31" name="TextBox 30"/>
          <p:cNvSpPr txBox="1"/>
          <p:nvPr/>
        </p:nvSpPr>
        <p:spPr>
          <a:xfrm>
            <a:off x="3211850" y="3479959"/>
            <a:ext cx="1313180" cy="523220"/>
          </a:xfrm>
          <a:prstGeom prst="rect">
            <a:avLst/>
          </a:prstGeom>
          <a:noFill/>
        </p:spPr>
        <p:txBody>
          <a:bodyPr wrap="none" rtlCol="0">
            <a:spAutoFit/>
          </a:bodyPr>
          <a:lstStyle/>
          <a:p>
            <a:pPr algn="ctr"/>
            <a:r>
              <a:rPr lang="en-US" b="1" dirty="0" smtClean="0">
                <a:solidFill>
                  <a:schemeClr val="bg2">
                    <a:lumMod val="50000"/>
                  </a:schemeClr>
                </a:solidFill>
                <a:latin typeface="Century Gothic" panose="020B0502020202020204" pitchFamily="34" charset="0"/>
              </a:rPr>
              <a:t>ABES Project </a:t>
            </a:r>
          </a:p>
          <a:p>
            <a:pPr algn="ctr"/>
            <a:r>
              <a:rPr lang="en-US" b="1" dirty="0" smtClean="0">
                <a:solidFill>
                  <a:schemeClr val="bg2">
                    <a:lumMod val="50000"/>
                  </a:schemeClr>
                </a:solidFill>
                <a:latin typeface="Century Gothic" panose="020B0502020202020204" pitchFamily="34" charset="0"/>
              </a:rPr>
              <a:t>Field Survey</a:t>
            </a:r>
            <a:endParaRPr lang="en-US" b="1" dirty="0">
              <a:solidFill>
                <a:schemeClr val="bg2">
                  <a:lumMod val="50000"/>
                </a:schemeClr>
              </a:solidFill>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01571" y="3299922"/>
            <a:ext cx="2335451" cy="918476"/>
            <a:chOff x="3944" y="187602"/>
            <a:chExt cx="2296192" cy="918476"/>
          </a:xfrm>
          <a:solidFill>
            <a:schemeClr val="tx1">
              <a:lumMod val="75000"/>
            </a:schemeClr>
          </a:solidFill>
        </p:grpSpPr>
        <p:sp>
          <p:nvSpPr>
            <p:cNvPr id="22" name="Chevron 21"/>
            <p:cNvSpPr/>
            <p:nvPr/>
          </p:nvSpPr>
          <p:spPr>
            <a:xfrm>
              <a:off x="3944" y="187602"/>
              <a:ext cx="2296192" cy="918476"/>
            </a:xfrm>
            <a:prstGeom prst="chevron">
              <a:avLst/>
            </a:prstGeom>
            <a:grpFill/>
          </p:spPr>
          <p:style>
            <a:lnRef idx="2">
              <a:schemeClr val="accent1"/>
            </a:lnRef>
            <a:fillRef idx="1">
              <a:schemeClr val="lt1"/>
            </a:fillRef>
            <a:effectRef idx="0">
              <a:schemeClr val="accent1"/>
            </a:effectRef>
            <a:fontRef idx="minor">
              <a:schemeClr val="dk1"/>
            </a:fontRef>
          </p:style>
        </p:sp>
        <p:sp>
          <p:nvSpPr>
            <p:cNvPr id="23" name="Chevron 4"/>
            <p:cNvSpPr/>
            <p:nvPr/>
          </p:nvSpPr>
          <p:spPr>
            <a:xfrm>
              <a:off x="463182" y="187602"/>
              <a:ext cx="1377716" cy="918476"/>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b="1" kern="1200" dirty="0" smtClean="0">
                  <a:solidFill>
                    <a:schemeClr val="bg1"/>
                  </a:solidFill>
                  <a:latin typeface="Century Gothic" panose="020B0502020202020204" pitchFamily="34" charset="0"/>
                </a:rPr>
                <a:t>DATA PROCESSING</a:t>
              </a:r>
              <a:endParaRPr lang="en-US" b="1" kern="1200" dirty="0">
                <a:solidFill>
                  <a:schemeClr val="bg1"/>
                </a:solidFill>
                <a:latin typeface="Century Gothic" panose="020B0502020202020204" pitchFamily="34" charset="0"/>
              </a:endParaRPr>
            </a:p>
          </p:txBody>
        </p:sp>
      </p:grpSp>
      <p:sp>
        <p:nvSpPr>
          <p:cNvPr id="11" name="Shape 147"/>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dirty="0" smtClean="0">
                <a:solidFill>
                  <a:schemeClr val="accent1"/>
                </a:solidFill>
                <a:latin typeface="+mj-lt"/>
              </a:rPr>
              <a:t>Methodology</a:t>
            </a:r>
            <a:endParaRPr lang="en-US" sz="5400" b="1" dirty="0">
              <a:solidFill>
                <a:schemeClr val="accent1"/>
              </a:solidFill>
              <a:latin typeface="+mj-lt"/>
            </a:endParaRPr>
          </a:p>
        </p:txBody>
      </p:sp>
      <p:pic>
        <p:nvPicPr>
          <p:cNvPr id="25" name="Picture 24"/>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370510" flipH="1">
            <a:off x="2283814" y="2470683"/>
            <a:ext cx="2690597" cy="2574872"/>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370510" flipH="1">
            <a:off x="6155642" y="2470683"/>
            <a:ext cx="2690597" cy="2574872"/>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370510" flipH="1">
            <a:off x="4237575" y="2470683"/>
            <a:ext cx="2690597" cy="2574872"/>
          </a:xfrm>
          <a:prstGeom prst="rect">
            <a:avLst/>
          </a:prstGeom>
          <a:ln>
            <a:noFill/>
          </a:ln>
          <a:effectLst>
            <a:outerShdw blurRad="190500" algn="tl" rotWithShape="0">
              <a:srgbClr val="000000">
                <a:alpha val="70000"/>
              </a:srgbClr>
            </a:outerShdw>
          </a:effectLst>
        </p:spPr>
      </p:pic>
      <p:sp>
        <p:nvSpPr>
          <p:cNvPr id="28" name="TextBox 27"/>
          <p:cNvSpPr txBox="1"/>
          <p:nvPr/>
        </p:nvSpPr>
        <p:spPr>
          <a:xfrm>
            <a:off x="2589423" y="3380982"/>
            <a:ext cx="1704313" cy="738664"/>
          </a:xfrm>
          <a:prstGeom prst="rect">
            <a:avLst/>
          </a:prstGeom>
          <a:noFill/>
        </p:spPr>
        <p:txBody>
          <a:bodyPr wrap="none" rtlCol="0">
            <a:spAutoFit/>
          </a:bodyPr>
          <a:lstStyle/>
          <a:p>
            <a:pPr algn="ctr"/>
            <a:r>
              <a:rPr lang="en-US" b="1" dirty="0" smtClean="0">
                <a:solidFill>
                  <a:schemeClr val="bg2">
                    <a:lumMod val="50000"/>
                  </a:schemeClr>
                </a:solidFill>
                <a:latin typeface="Century Gothic" panose="020B0502020202020204" pitchFamily="34" charset="0"/>
              </a:rPr>
              <a:t>Landsat Scenes </a:t>
            </a:r>
          </a:p>
          <a:p>
            <a:pPr algn="ctr"/>
            <a:r>
              <a:rPr lang="en-US" b="1" dirty="0" smtClean="0">
                <a:solidFill>
                  <a:schemeClr val="bg2">
                    <a:lumMod val="50000"/>
                  </a:schemeClr>
                </a:solidFill>
                <a:latin typeface="Century Gothic" panose="020B0502020202020204" pitchFamily="34" charset="0"/>
              </a:rPr>
              <a:t>are clipped using</a:t>
            </a:r>
          </a:p>
          <a:p>
            <a:pPr algn="ctr"/>
            <a:r>
              <a:rPr lang="en-US" b="1" dirty="0" smtClean="0">
                <a:solidFill>
                  <a:schemeClr val="bg2">
                    <a:lumMod val="50000"/>
                  </a:schemeClr>
                </a:solidFill>
                <a:latin typeface="Century Gothic" panose="020B0502020202020204" pitchFamily="34" charset="0"/>
              </a:rPr>
              <a:t> Python in ArcGIS</a:t>
            </a:r>
            <a:endParaRPr lang="en-US" b="1" dirty="0">
              <a:solidFill>
                <a:schemeClr val="bg2">
                  <a:lumMod val="50000"/>
                </a:schemeClr>
              </a:solidFill>
              <a:latin typeface="Century Gothic" panose="020B0502020202020204" pitchFamily="34" charset="0"/>
            </a:endParaRPr>
          </a:p>
        </p:txBody>
      </p:sp>
      <p:sp>
        <p:nvSpPr>
          <p:cNvPr id="29" name="TextBox 28"/>
          <p:cNvSpPr txBox="1"/>
          <p:nvPr/>
        </p:nvSpPr>
        <p:spPr>
          <a:xfrm>
            <a:off x="4628048" y="2950095"/>
            <a:ext cx="1829347" cy="1600438"/>
          </a:xfrm>
          <a:prstGeom prst="rect">
            <a:avLst/>
          </a:prstGeom>
          <a:noFill/>
        </p:spPr>
        <p:txBody>
          <a:bodyPr wrap="none" rtlCol="0">
            <a:spAutoFit/>
          </a:bodyPr>
          <a:lstStyle/>
          <a:p>
            <a:pPr algn="ctr"/>
            <a:r>
              <a:rPr lang="en-US" b="1" dirty="0" err="1" smtClean="0">
                <a:solidFill>
                  <a:schemeClr val="bg2">
                    <a:lumMod val="50000"/>
                  </a:schemeClr>
                </a:solidFill>
                <a:latin typeface="Century Gothic" panose="020B0502020202020204" pitchFamily="34" charset="0"/>
              </a:rPr>
              <a:t>QuickBird</a:t>
            </a:r>
            <a:r>
              <a:rPr lang="en-US" b="1" dirty="0" smtClean="0">
                <a:solidFill>
                  <a:schemeClr val="bg2">
                    <a:lumMod val="50000"/>
                  </a:schemeClr>
                </a:solidFill>
                <a:latin typeface="Century Gothic" panose="020B0502020202020204" pitchFamily="34" charset="0"/>
              </a:rPr>
              <a:t> &amp; </a:t>
            </a:r>
          </a:p>
          <a:p>
            <a:pPr algn="ctr"/>
            <a:r>
              <a:rPr lang="en-US" b="1" dirty="0" err="1" smtClean="0">
                <a:solidFill>
                  <a:schemeClr val="bg2">
                    <a:lumMod val="50000"/>
                  </a:schemeClr>
                </a:solidFill>
                <a:latin typeface="Century Gothic" panose="020B0502020202020204" pitchFamily="34" charset="0"/>
              </a:rPr>
              <a:t>RapidEye</a:t>
            </a:r>
            <a:r>
              <a:rPr lang="en-US" b="1" dirty="0">
                <a:solidFill>
                  <a:schemeClr val="bg2">
                    <a:lumMod val="50000"/>
                  </a:schemeClr>
                </a:solidFill>
                <a:latin typeface="Century Gothic" panose="020B0502020202020204" pitchFamily="34" charset="0"/>
              </a:rPr>
              <a:t> </a:t>
            </a:r>
            <a:r>
              <a:rPr lang="en-US" b="1" dirty="0" smtClean="0">
                <a:solidFill>
                  <a:schemeClr val="bg2">
                    <a:lumMod val="50000"/>
                  </a:schemeClr>
                </a:solidFill>
                <a:latin typeface="Century Gothic" panose="020B0502020202020204" pitchFamily="34" charset="0"/>
              </a:rPr>
              <a:t>imagery </a:t>
            </a:r>
          </a:p>
          <a:p>
            <a:pPr algn="ctr"/>
            <a:r>
              <a:rPr lang="en-US" b="1" dirty="0" smtClean="0">
                <a:solidFill>
                  <a:schemeClr val="bg2">
                    <a:lumMod val="50000"/>
                  </a:schemeClr>
                </a:solidFill>
                <a:latin typeface="Century Gothic" panose="020B0502020202020204" pitchFamily="34" charset="0"/>
              </a:rPr>
              <a:t>are sampled in </a:t>
            </a:r>
          </a:p>
          <a:p>
            <a:pPr algn="ctr"/>
            <a:r>
              <a:rPr lang="en-US" b="1" dirty="0" smtClean="0">
                <a:solidFill>
                  <a:schemeClr val="bg2">
                    <a:lumMod val="50000"/>
                  </a:schemeClr>
                </a:solidFill>
                <a:latin typeface="Century Gothic" panose="020B0502020202020204" pitchFamily="34" charset="0"/>
              </a:rPr>
              <a:t>ArcGIS to fit </a:t>
            </a:r>
          </a:p>
          <a:p>
            <a:pPr algn="ctr"/>
            <a:r>
              <a:rPr lang="en-US" b="1" dirty="0" smtClean="0">
                <a:solidFill>
                  <a:schemeClr val="bg2">
                    <a:lumMod val="50000"/>
                  </a:schemeClr>
                </a:solidFill>
                <a:latin typeface="Century Gothic" panose="020B0502020202020204" pitchFamily="34" charset="0"/>
              </a:rPr>
              <a:t>resolution of</a:t>
            </a:r>
          </a:p>
          <a:p>
            <a:pPr algn="ctr"/>
            <a:r>
              <a:rPr lang="en-US" b="1" dirty="0" smtClean="0">
                <a:solidFill>
                  <a:schemeClr val="bg2">
                    <a:lumMod val="50000"/>
                  </a:schemeClr>
                </a:solidFill>
                <a:latin typeface="Century Gothic" panose="020B0502020202020204" pitchFamily="34" charset="0"/>
              </a:rPr>
              <a:t> Hansen &amp; Landsat </a:t>
            </a:r>
          </a:p>
          <a:p>
            <a:pPr algn="ctr"/>
            <a:r>
              <a:rPr lang="en-US" b="1" dirty="0" smtClean="0">
                <a:solidFill>
                  <a:schemeClr val="bg2">
                    <a:lumMod val="50000"/>
                  </a:schemeClr>
                </a:solidFill>
                <a:latin typeface="Century Gothic" panose="020B0502020202020204" pitchFamily="34" charset="0"/>
              </a:rPr>
              <a:t>datasets</a:t>
            </a:r>
            <a:endParaRPr lang="en-US" b="1" dirty="0">
              <a:solidFill>
                <a:schemeClr val="bg2">
                  <a:lumMod val="50000"/>
                </a:schemeClr>
              </a:solidFill>
              <a:latin typeface="Century Gothic" panose="020B0502020202020204" pitchFamily="34" charset="0"/>
            </a:endParaRPr>
          </a:p>
        </p:txBody>
      </p:sp>
      <p:sp>
        <p:nvSpPr>
          <p:cNvPr id="30" name="TextBox 29"/>
          <p:cNvSpPr txBox="1"/>
          <p:nvPr/>
        </p:nvSpPr>
        <p:spPr>
          <a:xfrm>
            <a:off x="6717217" y="3380982"/>
            <a:ext cx="1630575" cy="738664"/>
          </a:xfrm>
          <a:prstGeom prst="rect">
            <a:avLst/>
          </a:prstGeom>
          <a:noFill/>
        </p:spPr>
        <p:txBody>
          <a:bodyPr wrap="none" rtlCol="0">
            <a:spAutoFit/>
          </a:bodyPr>
          <a:lstStyle/>
          <a:p>
            <a:pPr algn="ctr"/>
            <a:r>
              <a:rPr lang="en-US" b="1" dirty="0" smtClean="0">
                <a:solidFill>
                  <a:schemeClr val="bg2">
                    <a:lumMod val="50000"/>
                  </a:schemeClr>
                </a:solidFill>
                <a:latin typeface="Century Gothic" panose="020B0502020202020204" pitchFamily="34" charset="0"/>
              </a:rPr>
              <a:t>Hansen dataset </a:t>
            </a:r>
          </a:p>
          <a:p>
            <a:pPr algn="ctr"/>
            <a:r>
              <a:rPr lang="en-US" b="1" dirty="0" smtClean="0">
                <a:solidFill>
                  <a:schemeClr val="bg2">
                    <a:lumMod val="50000"/>
                  </a:schemeClr>
                </a:solidFill>
                <a:latin typeface="Century Gothic" panose="020B0502020202020204" pitchFamily="34" charset="0"/>
              </a:rPr>
              <a:t>is clipped to</a:t>
            </a:r>
          </a:p>
          <a:p>
            <a:pPr algn="ctr"/>
            <a:r>
              <a:rPr lang="en-US" b="1" dirty="0" err="1" smtClean="0">
                <a:solidFill>
                  <a:schemeClr val="bg2">
                    <a:lumMod val="50000"/>
                  </a:schemeClr>
                </a:solidFill>
                <a:latin typeface="Century Gothic" panose="020B0502020202020204" pitchFamily="34" charset="0"/>
              </a:rPr>
              <a:t>QuickBird</a:t>
            </a:r>
            <a:r>
              <a:rPr lang="en-US" b="1" dirty="0" smtClean="0">
                <a:solidFill>
                  <a:schemeClr val="bg2">
                    <a:lumMod val="50000"/>
                  </a:schemeClr>
                </a:solidFill>
                <a:latin typeface="Century Gothic" panose="020B0502020202020204" pitchFamily="34" charset="0"/>
              </a:rPr>
              <a:t> extant</a:t>
            </a:r>
            <a:endParaRPr lang="en-US" b="1"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4000598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47"/>
          <p:cNvSpPr txBox="1">
            <a:spLocks noGrp="1"/>
          </p:cNvSpPr>
          <p:nvPr>
            <p:ph type="body" idx="1"/>
          </p:nvPr>
        </p:nvSpPr>
        <p:spPr>
          <a:xfrm>
            <a:off x="320039" y="548639"/>
            <a:ext cx="8503799" cy="923399"/>
          </a:xfrm>
          <a:prstGeom prst="rect">
            <a:avLst/>
          </a:prstGeom>
        </p:spPr>
        <p:txBody>
          <a:bodyPr lIns="91425" tIns="91425" rIns="91425" bIns="91425" anchor="b" anchorCtr="0">
            <a:noAutofit/>
          </a:bodyPr>
          <a:lstStyle/>
          <a:p>
            <a:pPr>
              <a:spcBef>
                <a:spcPts val="0"/>
              </a:spcBef>
              <a:buNone/>
            </a:pPr>
            <a:r>
              <a:rPr lang="en-US" sz="5400" b="1" dirty="0" smtClean="0">
                <a:solidFill>
                  <a:schemeClr val="accent1"/>
                </a:solidFill>
                <a:latin typeface="+mj-lt"/>
              </a:rPr>
              <a:t>Methodology</a:t>
            </a:r>
            <a:endParaRPr lang="en-US" sz="5400" b="1" dirty="0">
              <a:solidFill>
                <a:schemeClr val="accent1"/>
              </a:solidFill>
              <a:latin typeface="+mj-lt"/>
            </a:endParaRPr>
          </a:p>
        </p:txBody>
      </p:sp>
      <p:grpSp>
        <p:nvGrpSpPr>
          <p:cNvPr id="11" name="Group 10"/>
          <p:cNvGrpSpPr/>
          <p:nvPr/>
        </p:nvGrpSpPr>
        <p:grpSpPr>
          <a:xfrm>
            <a:off x="1011257" y="3299922"/>
            <a:ext cx="2335451" cy="918476"/>
            <a:chOff x="3944" y="187602"/>
            <a:chExt cx="2296192" cy="918476"/>
          </a:xfrm>
          <a:solidFill>
            <a:schemeClr val="tx1">
              <a:lumMod val="75000"/>
            </a:schemeClr>
          </a:solidFill>
        </p:grpSpPr>
        <p:sp>
          <p:nvSpPr>
            <p:cNvPr id="12" name="Chevron 11"/>
            <p:cNvSpPr/>
            <p:nvPr/>
          </p:nvSpPr>
          <p:spPr>
            <a:xfrm>
              <a:off x="3944" y="187602"/>
              <a:ext cx="2296192" cy="918476"/>
            </a:xfrm>
            <a:prstGeom prst="chevron">
              <a:avLst/>
            </a:prstGeom>
            <a:grpFill/>
          </p:spPr>
          <p:style>
            <a:lnRef idx="2">
              <a:schemeClr val="accent1"/>
            </a:lnRef>
            <a:fillRef idx="1">
              <a:schemeClr val="lt1"/>
            </a:fillRef>
            <a:effectRef idx="0">
              <a:schemeClr val="accent1"/>
            </a:effectRef>
            <a:fontRef idx="minor">
              <a:schemeClr val="dk1"/>
            </a:fontRef>
          </p:style>
        </p:sp>
        <p:sp>
          <p:nvSpPr>
            <p:cNvPr id="13" name="Chevron 4"/>
            <p:cNvSpPr/>
            <p:nvPr/>
          </p:nvSpPr>
          <p:spPr>
            <a:xfrm>
              <a:off x="463182" y="187602"/>
              <a:ext cx="1377716" cy="918476"/>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b="1" kern="1200" dirty="0" smtClean="0">
                  <a:solidFill>
                    <a:schemeClr val="bg1"/>
                  </a:solidFill>
                  <a:latin typeface="Century Gothic" panose="020B0502020202020204" pitchFamily="34" charset="0"/>
                </a:rPr>
                <a:t>DATA ANALYSIS</a:t>
              </a:r>
              <a:endParaRPr lang="en-US" b="1" kern="1200" dirty="0">
                <a:solidFill>
                  <a:schemeClr val="bg1"/>
                </a:solidFill>
                <a:latin typeface="Century Gothic" panose="020B0502020202020204" pitchFamily="34" charset="0"/>
              </a:endParaRPr>
            </a:p>
          </p:txBody>
        </p:sp>
      </p:grpSp>
      <p:pic>
        <p:nvPicPr>
          <p:cNvPr id="14" name="Picture 13"/>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370510" flipH="1">
            <a:off x="3050042" y="2273700"/>
            <a:ext cx="2959657" cy="2832359"/>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rotWithShape="1">
          <a:blip r:embed="rId3">
            <a:duotone>
              <a:prstClr val="black"/>
              <a:srgbClr val="92D050">
                <a:tint val="45000"/>
                <a:satMod val="400000"/>
              </a:srgbClr>
            </a:duotone>
            <a:extLst>
              <a:ext uri="{28A0092B-C50C-407E-A947-70E740481C1C}">
                <a14:useLocalDpi xmlns:a14="http://schemas.microsoft.com/office/drawing/2010/main" val="0"/>
              </a:ext>
            </a:extLst>
          </a:blip>
          <a:srcRect l="49497" t="25890" r="3790" b="29406"/>
          <a:stretch/>
        </p:blipFill>
        <p:spPr>
          <a:xfrm rot="16370510" flipH="1">
            <a:off x="5436579" y="2273700"/>
            <a:ext cx="2959657" cy="2832359"/>
          </a:xfrm>
          <a:prstGeom prst="rect">
            <a:avLst/>
          </a:prstGeom>
          <a:ln>
            <a:noFill/>
          </a:ln>
          <a:effectLst>
            <a:outerShdw blurRad="190500" algn="tl" rotWithShape="0">
              <a:srgbClr val="000000">
                <a:alpha val="70000"/>
              </a:srgbClr>
            </a:outerShdw>
          </a:effectLst>
        </p:spPr>
      </p:pic>
      <p:sp>
        <p:nvSpPr>
          <p:cNvPr id="17" name="TextBox 16"/>
          <p:cNvSpPr txBox="1"/>
          <p:nvPr/>
        </p:nvSpPr>
        <p:spPr>
          <a:xfrm>
            <a:off x="3317394" y="3035281"/>
            <a:ext cx="2232335" cy="1384995"/>
          </a:xfrm>
          <a:prstGeom prst="rect">
            <a:avLst/>
          </a:prstGeom>
          <a:noFill/>
        </p:spPr>
        <p:txBody>
          <a:bodyPr wrap="square" rtlCol="0">
            <a:spAutoFit/>
          </a:bodyPr>
          <a:lstStyle/>
          <a:p>
            <a:pPr algn="ctr"/>
            <a:r>
              <a:rPr lang="en-US" b="1" dirty="0">
                <a:solidFill>
                  <a:schemeClr val="bg2">
                    <a:lumMod val="50000"/>
                  </a:schemeClr>
                </a:solidFill>
                <a:latin typeface="Century Gothic" panose="020B0502020202020204" pitchFamily="34" charset="0"/>
              </a:rPr>
              <a:t>Un/</a:t>
            </a:r>
            <a:r>
              <a:rPr lang="en-US" b="1" dirty="0" err="1">
                <a:solidFill>
                  <a:schemeClr val="bg2">
                    <a:lumMod val="50000"/>
                  </a:schemeClr>
                </a:solidFill>
                <a:latin typeface="Century Gothic" panose="020B0502020202020204" pitchFamily="34" charset="0"/>
              </a:rPr>
              <a:t>Suprevised</a:t>
            </a:r>
            <a:r>
              <a:rPr lang="en-US" b="1" dirty="0">
                <a:solidFill>
                  <a:schemeClr val="bg2">
                    <a:lumMod val="50000"/>
                  </a:schemeClr>
                </a:solidFill>
                <a:latin typeface="Century Gothic" panose="020B0502020202020204" pitchFamily="34" charset="0"/>
              </a:rPr>
              <a:t> </a:t>
            </a:r>
          </a:p>
          <a:p>
            <a:pPr algn="ctr"/>
            <a:r>
              <a:rPr lang="en-US" b="1" dirty="0">
                <a:solidFill>
                  <a:schemeClr val="bg2">
                    <a:lumMod val="50000"/>
                  </a:schemeClr>
                </a:solidFill>
                <a:latin typeface="Century Gothic" panose="020B0502020202020204" pitchFamily="34" charset="0"/>
              </a:rPr>
              <a:t>classification (LULC). </a:t>
            </a:r>
            <a:endParaRPr lang="en-US" b="1" dirty="0" smtClean="0">
              <a:solidFill>
                <a:schemeClr val="bg2">
                  <a:lumMod val="50000"/>
                </a:schemeClr>
              </a:solidFill>
              <a:latin typeface="Century Gothic" panose="020B0502020202020204" pitchFamily="34" charset="0"/>
            </a:endParaRPr>
          </a:p>
          <a:p>
            <a:pPr algn="ctr"/>
            <a:r>
              <a:rPr lang="en-US" b="1" dirty="0" smtClean="0">
                <a:solidFill>
                  <a:schemeClr val="bg2">
                    <a:lumMod val="50000"/>
                  </a:schemeClr>
                </a:solidFill>
                <a:latin typeface="Century Gothic" panose="020B0502020202020204" pitchFamily="34" charset="0"/>
              </a:rPr>
              <a:t>Forest </a:t>
            </a:r>
            <a:r>
              <a:rPr lang="en-US" b="1" dirty="0">
                <a:solidFill>
                  <a:schemeClr val="bg2">
                    <a:lumMod val="50000"/>
                  </a:schemeClr>
                </a:solidFill>
                <a:latin typeface="Century Gothic" panose="020B0502020202020204" pitchFamily="34" charset="0"/>
              </a:rPr>
              <a:t>mask </a:t>
            </a:r>
            <a:r>
              <a:rPr lang="en-US" b="1" dirty="0" smtClean="0">
                <a:solidFill>
                  <a:schemeClr val="bg2">
                    <a:lumMod val="50000"/>
                  </a:schemeClr>
                </a:solidFill>
                <a:latin typeface="Century Gothic" panose="020B0502020202020204" pitchFamily="34" charset="0"/>
              </a:rPr>
              <a:t>&amp; RIF</a:t>
            </a:r>
          </a:p>
          <a:p>
            <a:pPr algn="ctr"/>
            <a:r>
              <a:rPr lang="en-US" b="1" dirty="0" smtClean="0">
                <a:solidFill>
                  <a:schemeClr val="bg2">
                    <a:lumMod val="50000"/>
                  </a:schemeClr>
                </a:solidFill>
                <a:latin typeface="Century Gothic" panose="020B0502020202020204" pitchFamily="34" charset="0"/>
              </a:rPr>
              <a:t> LULC </a:t>
            </a:r>
            <a:r>
              <a:rPr lang="en-US" b="1" dirty="0">
                <a:solidFill>
                  <a:schemeClr val="bg2">
                    <a:lumMod val="50000"/>
                  </a:schemeClr>
                </a:solidFill>
                <a:latin typeface="Century Gothic" panose="020B0502020202020204" pitchFamily="34" charset="0"/>
              </a:rPr>
              <a:t>Time </a:t>
            </a:r>
            <a:r>
              <a:rPr lang="en-US" b="1" dirty="0" smtClean="0">
                <a:solidFill>
                  <a:schemeClr val="bg2">
                    <a:lumMod val="50000"/>
                  </a:schemeClr>
                </a:solidFill>
                <a:latin typeface="Century Gothic" panose="020B0502020202020204" pitchFamily="34" charset="0"/>
              </a:rPr>
              <a:t>Series</a:t>
            </a:r>
            <a:r>
              <a:rPr lang="en-US" b="1" dirty="0">
                <a:solidFill>
                  <a:schemeClr val="bg2">
                    <a:lumMod val="50000"/>
                  </a:schemeClr>
                </a:solidFill>
                <a:latin typeface="Century Gothic" panose="020B0502020202020204" pitchFamily="34" charset="0"/>
              </a:rPr>
              <a:t>: </a:t>
            </a:r>
            <a:r>
              <a:rPr lang="en-US" b="1" dirty="0" smtClean="0">
                <a:solidFill>
                  <a:schemeClr val="bg2">
                    <a:lumMod val="50000"/>
                  </a:schemeClr>
                </a:solidFill>
                <a:latin typeface="Century Gothic" panose="020B0502020202020204" pitchFamily="34" charset="0"/>
              </a:rPr>
              <a:t>2014, 2010</a:t>
            </a:r>
            <a:r>
              <a:rPr lang="en-US" b="1" dirty="0">
                <a:solidFill>
                  <a:schemeClr val="bg2">
                    <a:lumMod val="50000"/>
                  </a:schemeClr>
                </a:solidFill>
                <a:latin typeface="Century Gothic" panose="020B0502020202020204" pitchFamily="34" charset="0"/>
              </a:rPr>
              <a:t>, </a:t>
            </a:r>
            <a:endParaRPr lang="en-US" b="1" dirty="0" smtClean="0">
              <a:solidFill>
                <a:schemeClr val="bg2">
                  <a:lumMod val="50000"/>
                </a:schemeClr>
              </a:solidFill>
              <a:latin typeface="Century Gothic" panose="020B0502020202020204" pitchFamily="34" charset="0"/>
            </a:endParaRPr>
          </a:p>
          <a:p>
            <a:pPr algn="ctr"/>
            <a:r>
              <a:rPr lang="en-US" b="1" dirty="0" smtClean="0">
                <a:solidFill>
                  <a:schemeClr val="bg2">
                    <a:lumMod val="50000"/>
                  </a:schemeClr>
                </a:solidFill>
                <a:latin typeface="Century Gothic" panose="020B0502020202020204" pitchFamily="34" charset="0"/>
              </a:rPr>
              <a:t>1995 &amp; </a:t>
            </a:r>
            <a:r>
              <a:rPr lang="en-US" b="1" dirty="0">
                <a:solidFill>
                  <a:schemeClr val="bg2">
                    <a:lumMod val="50000"/>
                  </a:schemeClr>
                </a:solidFill>
                <a:latin typeface="Century Gothic" panose="020B0502020202020204" pitchFamily="34" charset="0"/>
              </a:rPr>
              <a:t>1986</a:t>
            </a:r>
            <a:endParaRPr lang="en-US" b="1" dirty="0">
              <a:solidFill>
                <a:schemeClr val="bg2">
                  <a:lumMod val="50000"/>
                </a:schemeClr>
              </a:solidFill>
              <a:latin typeface="Century Gothic" panose="020B0502020202020204" pitchFamily="34" charset="0"/>
            </a:endParaRPr>
          </a:p>
        </p:txBody>
      </p:sp>
      <p:sp>
        <p:nvSpPr>
          <p:cNvPr id="18" name="TextBox 17"/>
          <p:cNvSpPr txBox="1"/>
          <p:nvPr/>
        </p:nvSpPr>
        <p:spPr>
          <a:xfrm>
            <a:off x="5749774" y="3035281"/>
            <a:ext cx="2224467" cy="1384995"/>
          </a:xfrm>
          <a:prstGeom prst="rect">
            <a:avLst/>
          </a:prstGeom>
          <a:noFill/>
        </p:spPr>
        <p:txBody>
          <a:bodyPr wrap="square" rtlCol="0">
            <a:spAutoFit/>
          </a:bodyPr>
          <a:lstStyle/>
          <a:p>
            <a:pPr algn="ctr"/>
            <a:r>
              <a:rPr lang="en-US" b="1" dirty="0">
                <a:solidFill>
                  <a:schemeClr val="bg2">
                    <a:lumMod val="50000"/>
                  </a:schemeClr>
                </a:solidFill>
                <a:latin typeface="Century Gothic" panose="020B0502020202020204" pitchFamily="34" charset="0"/>
              </a:rPr>
              <a:t>Resampled </a:t>
            </a:r>
          </a:p>
          <a:p>
            <a:pPr algn="ctr"/>
            <a:r>
              <a:rPr lang="en-US" b="1" dirty="0">
                <a:solidFill>
                  <a:schemeClr val="bg2">
                    <a:lumMod val="50000"/>
                  </a:schemeClr>
                </a:solidFill>
                <a:latin typeface="Century Gothic" panose="020B0502020202020204" pitchFamily="34" charset="0"/>
              </a:rPr>
              <a:t>(30m)</a:t>
            </a:r>
            <a:r>
              <a:rPr lang="en-US" b="1" dirty="0" err="1">
                <a:solidFill>
                  <a:schemeClr val="bg2">
                    <a:lumMod val="50000"/>
                  </a:schemeClr>
                </a:solidFill>
                <a:latin typeface="Century Gothic" panose="020B0502020202020204" pitchFamily="34" charset="0"/>
              </a:rPr>
              <a:t>QuickBird</a:t>
            </a:r>
            <a:endParaRPr lang="en-US" b="1" dirty="0">
              <a:solidFill>
                <a:schemeClr val="bg2">
                  <a:lumMod val="50000"/>
                </a:schemeClr>
              </a:solidFill>
              <a:latin typeface="Century Gothic" panose="020B0502020202020204" pitchFamily="34" charset="0"/>
            </a:endParaRPr>
          </a:p>
          <a:p>
            <a:pPr algn="ctr"/>
            <a:r>
              <a:rPr lang="en-US" b="1" dirty="0">
                <a:solidFill>
                  <a:schemeClr val="bg2">
                    <a:lumMod val="50000"/>
                  </a:schemeClr>
                </a:solidFill>
                <a:latin typeface="Century Gothic" panose="020B0502020202020204" pitchFamily="34" charset="0"/>
              </a:rPr>
              <a:t>imagery is </a:t>
            </a:r>
          </a:p>
          <a:p>
            <a:pPr algn="ctr"/>
            <a:r>
              <a:rPr lang="en-US" b="1" dirty="0">
                <a:solidFill>
                  <a:schemeClr val="bg2">
                    <a:lumMod val="50000"/>
                  </a:schemeClr>
                </a:solidFill>
                <a:latin typeface="Century Gothic" panose="020B0502020202020204" pitchFamily="34" charset="0"/>
              </a:rPr>
              <a:t>utilized to ‘Validate’ </a:t>
            </a:r>
          </a:p>
          <a:p>
            <a:pPr algn="ctr"/>
            <a:r>
              <a:rPr lang="en-US" b="1" dirty="0">
                <a:solidFill>
                  <a:schemeClr val="bg2">
                    <a:lumMod val="50000"/>
                  </a:schemeClr>
                </a:solidFill>
                <a:latin typeface="Century Gothic" panose="020B0502020202020204" pitchFamily="34" charset="0"/>
              </a:rPr>
              <a:t>Hansen data at the regional Scale.</a:t>
            </a:r>
            <a:endParaRPr lang="en-US" b="1"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06581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985</Words>
  <Application>Microsoft Office PowerPoint</Application>
  <PresentationFormat>On-screen Show (4:3)</PresentationFormat>
  <Paragraphs>202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Century Gothic</vt:lpstr>
      <vt:lpstr>Questrial</vt:lpstr>
      <vt:lpstr>Arial</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Adams, Emily C. (LARC-E3)[SSAI DEVELOP]</dc:creator>
  <cp:lastModifiedBy>Miller, Susannah M. (LARC-E3)[SSAI DEVELOP]</cp:lastModifiedBy>
  <cp:revision>25</cp:revision>
  <dcterms:modified xsi:type="dcterms:W3CDTF">2015-10-22T21:24:02Z</dcterms:modified>
</cp:coreProperties>
</file>