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5A9A"/>
    <a:srgbClr val="9DB23F"/>
    <a:srgbClr val="67A478"/>
    <a:srgbClr val="BA3A50"/>
    <a:srgbClr val="5372B3"/>
    <a:srgbClr val="D2672B"/>
    <a:srgbClr val="236F99"/>
    <a:srgbClr val="8A8480"/>
    <a:srgbClr val="895999"/>
    <a:srgbClr val="C13E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29" y="29"/>
      </p:cViewPr>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E45DFC09-55FA-4D86-9E4F-B6F77DB8B2D4}" authorId="{9B671DC4-F867-8520-73EF-EAFB98317814}" created="2024-01-17T17:58:26.422">
    <pc:sldMkLst xmlns:pc="http://schemas.microsoft.com/office/powerpoint/2013/main/command">
      <pc:docMk/>
      <pc:sldMk cId="2680647682" sldId="290"/>
    </pc:sldMkLst>
    <p188:pos x="26339800" y="5556250"/>
    <p188:txBody>
      <a:bodyPr/>
      <a:lstStyle/>
      <a:p>
        <a:r>
          <a:rPr lang="en-US"/>
          <a:t>Stay within these guidelines.</a:t>
        </a:r>
      </a:p>
    </p188:txBody>
  </p188:cm>
  <p188:cm id="{A0483D24-58DF-43D9-BAEB-1A54FDF10567}" authorId="{9B671DC4-F867-8520-73EF-EAFB98317814}" created="2024-01-17T17:59:09.185">
    <pc:sldMkLst xmlns:pc="http://schemas.microsoft.com/office/powerpoint/2013/main/command">
      <pc:docMk/>
      <pc:sldMk cId="2680647682" sldId="290"/>
    </pc:sldMkLst>
    <p188:pos x="1003300" y="5365750"/>
    <p188:txBody>
      <a:bodyPr/>
      <a:lstStyle/>
      <a:p>
        <a:r>
          <a:rPr lang="en-US"/>
          <a:t>Stay within these guidelines.</a:t>
        </a:r>
      </a:p>
    </p188:txBody>
  </p188:cm>
  <p188:cm id="{A367B2D7-38BF-45CC-86D7-38B15532C890}" authorId="{9B671DC4-F867-8520-73EF-EAFB98317814}" created="2024-01-17T17:59:27.119">
    <pc:sldMkLst xmlns:pc="http://schemas.microsoft.com/office/powerpoint/2013/main/command">
      <pc:docMk/>
      <pc:sldMk cId="2680647682" sldId="290"/>
    </pc:sldMkLst>
    <p188:pos x="26301700" y="32569150"/>
    <p188:txBody>
      <a:bodyPr/>
      <a:lstStyle/>
      <a:p>
        <a:r>
          <a:rPr lang="en-US"/>
          <a:t>Stay within these guidelines.</a:t>
        </a:r>
      </a:p>
    </p188:txBody>
  </p188:cm>
  <p188:cm id="{0DB767B0-1BC3-4385-986C-25BEAF851EE9}" authorId="{9B671DC4-F867-8520-73EF-EAFB98317814}" created="2024-01-17T17:59:43.098">
    <pc:sldMkLst xmlns:pc="http://schemas.microsoft.com/office/powerpoint/2013/main/command">
      <pc:docMk/>
      <pc:sldMk cId="2680647682" sldId="290"/>
    </pc:sldMkLst>
    <p188:pos x="1114425" y="32645350"/>
    <p188:txBody>
      <a:bodyPr/>
      <a:lstStyle/>
      <a:p>
        <a:r>
          <a:rPr lang="en-US"/>
          <a:t>Stay within these guidelines.</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1/20/2024</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1/20/2024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8A5A9A"/>
                </a:solidFill>
              </a:defRPr>
            </a:lvl1pPr>
          </a:lstStyle>
          <a:p>
            <a:pPr lvl="0"/>
            <a:r>
              <a:rPr lang="en-US" dirty="0"/>
              <a:t>Study Area Health &amp; Air Quality</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4"/>
            <a:ext cx="21756004" cy="1175082"/>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648200"/>
            <a:ext cx="25258032" cy="0"/>
          </a:xfrm>
          <a:prstGeom prst="line">
            <a:avLst/>
          </a:prstGeom>
          <a:ln w="330200" cap="sq" cmpd="sng">
            <a:solidFill>
              <a:srgbClr val="8A5A9A"/>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8A5A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1851897"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035483" cy="942709"/>
          </a:xfrm>
        </p:spPr>
        <p:txBody>
          <a:bodyPr anchor="ctr">
            <a:normAutofit/>
          </a:bodyPr>
          <a:lstStyle>
            <a:lvl1pPr marL="0" indent="0" algn="l">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23728070"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7627" y="33476927"/>
              <a:ext cx="2195621" cy="2195621"/>
            </a:xfrm>
            <a:prstGeom prst="rect">
              <a:avLst/>
            </a:prstGeom>
          </p:spPr>
        </p:pic>
      </p:grpSp>
      <p:sp>
        <p:nvSpPr>
          <p:cNvPr id="2" name="Rectangle 1">
            <a:extLst>
              <a:ext uri="{FF2B5EF4-FFF2-40B4-BE49-F238E27FC236}">
                <a16:creationId xmlns:a16="http://schemas.microsoft.com/office/drawing/2014/main" id="{8B287BC2-EBA6-FFEE-5B2B-B98A4A19CBB0}"/>
              </a:ext>
            </a:extLst>
          </p:cNvPr>
          <p:cNvSpPr/>
          <p:nvPr userDrawn="1"/>
        </p:nvSpPr>
        <p:spPr>
          <a:xfrm>
            <a:off x="893617" y="34655263"/>
            <a:ext cx="25644767" cy="21544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tx1">
                    <a:lumMod val="75000"/>
                    <a:lumOff val="25000"/>
                  </a:schemeClr>
                </a:solidFill>
              </a:rPr>
              <a:t>This material is based upon work supported by NASA through contract 80LARC23FA024</a:t>
            </a:r>
            <a:r>
              <a:rPr lang="en-US" sz="800" dirty="0">
                <a:solidFill>
                  <a:schemeClr val="tx1">
                    <a:lumMod val="75000"/>
                    <a:lumOff val="25000"/>
                  </a:schemeClr>
                </a:solidFill>
              </a:rPr>
              <a:t>.</a:t>
            </a:r>
            <a:r>
              <a:rPr lang="en-US" sz="700" i="1" dirty="0">
                <a:solidFill>
                  <a:schemeClr val="tx1">
                    <a:lumMod val="75000"/>
                    <a:lumOff val="25000"/>
                  </a:schemeClr>
                </a:solidFill>
              </a:rPr>
              <a:t>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592"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1/20/2024</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22_9FC7700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hyperlink" Target="https://support.office.com/en-us/article/Crop-a-picture-to-fit-in-a-shape-1CE8CF89-6A19-4EE4-82CA-4F8E8146959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Placeholder 35">
            <a:extLst>
              <a:ext uri="{FF2B5EF4-FFF2-40B4-BE49-F238E27FC236}">
                <a16:creationId xmlns:a16="http://schemas.microsoft.com/office/drawing/2014/main" id="{0C3A8BC1-E2F6-AED2-A2A7-74DC7484FFE1}"/>
              </a:ext>
            </a:extLst>
          </p:cNvPr>
          <p:cNvSpPr>
            <a:spLocks noGrp="1"/>
          </p:cNvSpPr>
          <p:nvPr>
            <p:ph type="body" sz="quarter" idx="10"/>
          </p:nvPr>
        </p:nvSpPr>
        <p:spPr/>
        <p:txBody>
          <a:bodyPr>
            <a:normAutofit/>
          </a:bodyPr>
          <a:lstStyle/>
          <a:p>
            <a:endParaRPr lang="en-US" dirty="0"/>
          </a:p>
        </p:txBody>
      </p:sp>
      <p:sp>
        <p:nvSpPr>
          <p:cNvPr id="38" name="Text Placeholder 37">
            <a:extLst>
              <a:ext uri="{FF2B5EF4-FFF2-40B4-BE49-F238E27FC236}">
                <a16:creationId xmlns:a16="http://schemas.microsoft.com/office/drawing/2014/main" id="{91D77EDF-C52A-A96E-A732-CF5B0206ABA7}"/>
              </a:ext>
            </a:extLst>
          </p:cNvPr>
          <p:cNvSpPr>
            <a:spLocks noGrp="1"/>
          </p:cNvSpPr>
          <p:nvPr>
            <p:ph type="body" sz="quarter" idx="13"/>
          </p:nvPr>
        </p:nvSpPr>
        <p:spPr>
          <a:xfrm>
            <a:off x="951596" y="2707983"/>
            <a:ext cx="21756004" cy="1554165"/>
          </a:xfrm>
        </p:spPr>
        <p:txBody>
          <a:bodyPr>
            <a:noAutofit/>
          </a:bodyPr>
          <a:lstStyle/>
          <a:p>
            <a:endParaRPr lang="en-US" dirty="0"/>
          </a:p>
        </p:txBody>
      </p:sp>
      <p:sp>
        <p:nvSpPr>
          <p:cNvPr id="37" name="Text Placeholder 36">
            <a:extLst>
              <a:ext uri="{FF2B5EF4-FFF2-40B4-BE49-F238E27FC236}">
                <a16:creationId xmlns:a16="http://schemas.microsoft.com/office/drawing/2014/main" id="{B208CB02-294A-6C2F-766B-2FC12AA7A368}"/>
              </a:ext>
            </a:extLst>
          </p:cNvPr>
          <p:cNvSpPr>
            <a:spLocks noGrp="1"/>
          </p:cNvSpPr>
          <p:nvPr>
            <p:ph type="body" sz="quarter" idx="12"/>
          </p:nvPr>
        </p:nvSpPr>
        <p:spPr/>
        <p:txBody>
          <a:bodyPr/>
          <a:lstStyle/>
          <a:p>
            <a:endParaRPr lang="en-US" dirty="0"/>
          </a:p>
        </p:txBody>
      </p:sp>
      <p:sp>
        <p:nvSpPr>
          <p:cNvPr id="21" name="Text Placeholder 16">
            <a:extLst>
              <a:ext uri="{FF2B5EF4-FFF2-40B4-BE49-F238E27FC236}">
                <a16:creationId xmlns:a16="http://schemas.microsoft.com/office/drawing/2014/main" id="{E5ADB3FB-2864-FD66-95A0-37BF86D8E541}"/>
              </a:ext>
            </a:extLst>
          </p:cNvPr>
          <p:cNvSpPr txBox="1">
            <a:spLocks/>
          </p:cNvSpPr>
          <p:nvPr/>
        </p:nvSpPr>
        <p:spPr>
          <a:xfrm>
            <a:off x="14681086" y="30134363"/>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DEVELOPedia.</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 name="Text Placeholder 16">
            <a:extLst>
              <a:ext uri="{FF2B5EF4-FFF2-40B4-BE49-F238E27FC236}">
                <a16:creationId xmlns:a16="http://schemas.microsoft.com/office/drawing/2014/main" id="{370B064E-AA9F-2312-0A23-43B50773F2F5}"/>
              </a:ext>
            </a:extLst>
          </p:cNvPr>
          <p:cNvSpPr txBox="1">
            <a:spLocks/>
          </p:cNvSpPr>
          <p:nvPr/>
        </p:nvSpPr>
        <p:spPr>
          <a:xfrm>
            <a:off x="1005187" y="26690658"/>
            <a:ext cx="9174477" cy="250601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4"/>
              </a:rPr>
              <a:t>here</a:t>
            </a:r>
            <a:r>
              <a:rPr lang="en-US" dirty="0">
                <a:solidFill>
                  <a:schemeClr val="tx1">
                    <a:lumMod val="75000"/>
                    <a:lumOff val="25000"/>
                  </a:schemeClr>
                </a:solidFill>
                <a:latin typeface="Garamond" panose="02020404030301010803" pitchFamily="18" charset="0"/>
              </a:rPr>
              <a:t>.</a:t>
            </a:r>
          </a:p>
        </p:txBody>
      </p:sp>
      <p:sp>
        <p:nvSpPr>
          <p:cNvPr id="3" name="Text Placeholder 16">
            <a:extLst>
              <a:ext uri="{FF2B5EF4-FFF2-40B4-BE49-F238E27FC236}">
                <a16:creationId xmlns:a16="http://schemas.microsoft.com/office/drawing/2014/main" id="{30DDC48A-848E-99EB-EB56-12CC694A2B76}"/>
              </a:ext>
            </a:extLst>
          </p:cNvPr>
          <p:cNvSpPr txBox="1">
            <a:spLocks/>
          </p:cNvSpPr>
          <p:nvPr/>
        </p:nvSpPr>
        <p:spPr>
          <a:xfrm>
            <a:off x="722815" y="3167050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4" name="Text Placeholder 16">
            <a:extLst>
              <a:ext uri="{FF2B5EF4-FFF2-40B4-BE49-F238E27FC236}">
                <a16:creationId xmlns:a16="http://schemas.microsoft.com/office/drawing/2014/main" id="{D999C0B5-8B0F-7632-6729-D81F98C552C5}"/>
              </a:ext>
            </a:extLst>
          </p:cNvPr>
          <p:cNvSpPr txBox="1">
            <a:spLocks/>
          </p:cNvSpPr>
          <p:nvPr/>
        </p:nvSpPr>
        <p:spPr>
          <a:xfrm>
            <a:off x="3492336" y="31670506"/>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8714BBF5-2F9A-FABF-4683-2C42494A7555}"/>
              </a:ext>
            </a:extLst>
          </p:cNvPr>
          <p:cNvSpPr txBox="1">
            <a:spLocks/>
          </p:cNvSpPr>
          <p:nvPr/>
        </p:nvSpPr>
        <p:spPr>
          <a:xfrm>
            <a:off x="6381743" y="316705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34" name="Text Placeholder 16">
            <a:extLst>
              <a:ext uri="{FF2B5EF4-FFF2-40B4-BE49-F238E27FC236}">
                <a16:creationId xmlns:a16="http://schemas.microsoft.com/office/drawing/2014/main" id="{2BDBFB9E-7AF8-9844-3484-41A4A739854A}"/>
              </a:ext>
            </a:extLst>
          </p:cNvPr>
          <p:cNvSpPr txBox="1">
            <a:spLocks/>
          </p:cNvSpPr>
          <p:nvPr/>
        </p:nvSpPr>
        <p:spPr>
          <a:xfrm>
            <a:off x="9172303" y="31657326"/>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35" name="Group 34">
            <a:extLst>
              <a:ext uri="{FF2B5EF4-FFF2-40B4-BE49-F238E27FC236}">
                <a16:creationId xmlns:a16="http://schemas.microsoft.com/office/drawing/2014/main" id="{76B12021-2A25-BA75-531F-1E099F453399}"/>
              </a:ext>
            </a:extLst>
          </p:cNvPr>
          <p:cNvGrpSpPr/>
          <p:nvPr/>
        </p:nvGrpSpPr>
        <p:grpSpPr>
          <a:xfrm>
            <a:off x="1182507" y="29623497"/>
            <a:ext cx="1605051" cy="1645920"/>
            <a:chOff x="1320903" y="31059504"/>
            <a:chExt cx="1605051" cy="1645920"/>
          </a:xfrm>
        </p:grpSpPr>
        <p:pic>
          <p:nvPicPr>
            <p:cNvPr id="39" name="Picture 38">
              <a:extLst>
                <a:ext uri="{FF2B5EF4-FFF2-40B4-BE49-F238E27FC236}">
                  <a16:creationId xmlns:a16="http://schemas.microsoft.com/office/drawing/2014/main" id="{4A949AD7-EFD5-19CB-50AF-354C0821F25A}"/>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0" name="TextBox 39">
              <a:extLst>
                <a:ext uri="{FF2B5EF4-FFF2-40B4-BE49-F238E27FC236}">
                  <a16:creationId xmlns:a16="http://schemas.microsoft.com/office/drawing/2014/main" id="{6F9CCD14-DEF1-285D-8E51-0852F7A95FE3}"/>
                </a:ext>
              </a:extLst>
            </p:cNvPr>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41" name="Picture 40">
            <a:extLst>
              <a:ext uri="{FF2B5EF4-FFF2-40B4-BE49-F238E27FC236}">
                <a16:creationId xmlns:a16="http://schemas.microsoft.com/office/drawing/2014/main" id="{39F7D58B-B467-F378-CC76-3F9615E89560}"/>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617420" y="29404838"/>
            <a:ext cx="2103120" cy="2103120"/>
          </a:xfrm>
          <a:prstGeom prst="rect">
            <a:avLst/>
          </a:prstGeom>
        </p:spPr>
      </p:pic>
      <p:pic>
        <p:nvPicPr>
          <p:cNvPr id="42" name="Picture 41">
            <a:extLst>
              <a:ext uri="{FF2B5EF4-FFF2-40B4-BE49-F238E27FC236}">
                <a16:creationId xmlns:a16="http://schemas.microsoft.com/office/drawing/2014/main" id="{B280F55C-3A3A-5B94-D63C-AAA944536A7C}"/>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36536" y="29404838"/>
            <a:ext cx="2103120" cy="2103120"/>
          </a:xfrm>
          <a:prstGeom prst="rect">
            <a:avLst/>
          </a:prstGeom>
        </p:spPr>
      </p:pic>
      <p:pic>
        <p:nvPicPr>
          <p:cNvPr id="43" name="Picture 42">
            <a:extLst>
              <a:ext uri="{FF2B5EF4-FFF2-40B4-BE49-F238E27FC236}">
                <a16:creationId xmlns:a16="http://schemas.microsoft.com/office/drawing/2014/main" id="{53CEC88A-A8AD-0793-64BE-3DD906339EA1}"/>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3830164" y="29404838"/>
            <a:ext cx="2103120" cy="2103120"/>
          </a:xfrm>
          <a:prstGeom prst="rect">
            <a:avLst/>
          </a:prstGeom>
        </p:spPr>
      </p:pic>
      <p:pic>
        <p:nvPicPr>
          <p:cNvPr id="44" name="Picture 43">
            <a:extLst>
              <a:ext uri="{FF2B5EF4-FFF2-40B4-BE49-F238E27FC236}">
                <a16:creationId xmlns:a16="http://schemas.microsoft.com/office/drawing/2014/main" id="{FDD565AE-45B0-2109-8D4D-97B1612BE5A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6723792" y="29404838"/>
            <a:ext cx="2103120" cy="2103120"/>
          </a:xfrm>
          <a:prstGeom prst="rect">
            <a:avLst/>
          </a:prstGeom>
        </p:spPr>
      </p:pic>
      <p:sp>
        <p:nvSpPr>
          <p:cNvPr id="45" name="TextBox 44">
            <a:extLst>
              <a:ext uri="{FF2B5EF4-FFF2-40B4-BE49-F238E27FC236}">
                <a16:creationId xmlns:a16="http://schemas.microsoft.com/office/drawing/2014/main" id="{93CF50EC-5098-41AE-3307-1C769E978E59}"/>
              </a:ext>
            </a:extLst>
          </p:cNvPr>
          <p:cNvSpPr txBox="1"/>
          <p:nvPr/>
        </p:nvSpPr>
        <p:spPr>
          <a:xfrm>
            <a:off x="936787" y="25856820"/>
            <a:ext cx="4542503"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Team Members</a:t>
            </a:r>
          </a:p>
        </p:txBody>
      </p:sp>
      <p:sp>
        <p:nvSpPr>
          <p:cNvPr id="46" name="Text Placeholder 16">
            <a:extLst>
              <a:ext uri="{FF2B5EF4-FFF2-40B4-BE49-F238E27FC236}">
                <a16:creationId xmlns:a16="http://schemas.microsoft.com/office/drawing/2014/main" id="{78173783-1417-7196-168A-04CDE35F689B}"/>
              </a:ext>
            </a:extLst>
          </p:cNvPr>
          <p:cNvSpPr txBox="1">
            <a:spLocks/>
          </p:cNvSpPr>
          <p:nvPr/>
        </p:nvSpPr>
        <p:spPr>
          <a:xfrm>
            <a:off x="945519" y="23556818"/>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47" name="TextBox 46">
            <a:extLst>
              <a:ext uri="{FF2B5EF4-FFF2-40B4-BE49-F238E27FC236}">
                <a16:creationId xmlns:a16="http://schemas.microsoft.com/office/drawing/2014/main" id="{B143865E-FB6A-6CA8-8EFD-A7E9FFD7223B}"/>
              </a:ext>
            </a:extLst>
          </p:cNvPr>
          <p:cNvSpPr txBox="1"/>
          <p:nvPr/>
        </p:nvSpPr>
        <p:spPr>
          <a:xfrm>
            <a:off x="914400" y="22674881"/>
            <a:ext cx="9628011"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Images</a:t>
            </a:r>
          </a:p>
        </p:txBody>
      </p:sp>
      <p:sp>
        <p:nvSpPr>
          <p:cNvPr id="48" name="Text Placeholder 16">
            <a:extLst>
              <a:ext uri="{FF2B5EF4-FFF2-40B4-BE49-F238E27FC236}">
                <a16:creationId xmlns:a16="http://schemas.microsoft.com/office/drawing/2014/main" id="{5F83BC26-121E-552D-9916-57DD0FC790CC}"/>
              </a:ext>
            </a:extLst>
          </p:cNvPr>
          <p:cNvSpPr txBox="1">
            <a:spLocks/>
          </p:cNvSpPr>
          <p:nvPr/>
        </p:nvSpPr>
        <p:spPr>
          <a:xfrm>
            <a:off x="14648791" y="2565079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49" name="TextBox 48">
            <a:extLst>
              <a:ext uri="{FF2B5EF4-FFF2-40B4-BE49-F238E27FC236}">
                <a16:creationId xmlns:a16="http://schemas.microsoft.com/office/drawing/2014/main" id="{788B6CAF-16F3-242D-692B-CFAA9E2D850B}"/>
              </a:ext>
            </a:extLst>
          </p:cNvPr>
          <p:cNvSpPr txBox="1"/>
          <p:nvPr/>
        </p:nvSpPr>
        <p:spPr>
          <a:xfrm>
            <a:off x="14630400" y="24743601"/>
            <a:ext cx="7278066"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Acknowledgements</a:t>
            </a:r>
          </a:p>
        </p:txBody>
      </p:sp>
      <p:sp>
        <p:nvSpPr>
          <p:cNvPr id="51" name="TextBox 50">
            <a:extLst>
              <a:ext uri="{FF2B5EF4-FFF2-40B4-BE49-F238E27FC236}">
                <a16:creationId xmlns:a16="http://schemas.microsoft.com/office/drawing/2014/main" id="{7F4B26A0-4203-D915-68E0-C653DF867422}"/>
              </a:ext>
            </a:extLst>
          </p:cNvPr>
          <p:cNvSpPr txBox="1"/>
          <p:nvPr/>
        </p:nvSpPr>
        <p:spPr>
          <a:xfrm>
            <a:off x="14662669" y="29341374"/>
            <a:ext cx="7288030"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Project Partners</a:t>
            </a:r>
          </a:p>
        </p:txBody>
      </p:sp>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3.xml><?xml version="1.0" encoding="utf-8"?>
<ds:datastoreItem xmlns:ds="http://schemas.openxmlformats.org/officeDocument/2006/customXml" ds:itemID="{D90CFEE1-6CF9-48A4-847C-73FF7C6846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16817</TotalTime>
  <Words>208</Words>
  <Application>Microsoft Office PowerPoint</Application>
  <PresentationFormat>Custom</PresentationFormat>
  <Paragraphs>21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Marisa Smedsrud</cp:lastModifiedBy>
  <cp:revision>85</cp:revision>
  <dcterms:created xsi:type="dcterms:W3CDTF">2019-02-05T16:32:03Z</dcterms:created>
  <dcterms:modified xsi:type="dcterms:W3CDTF">2024-01-21T03:38:02Z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