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376" userDrawn="1">
          <p15:clr>
            <a:srgbClr val="A4A3A4"/>
          </p15:clr>
        </p15:guide>
        <p15:guide id="2" orient="horz" pos="1154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pos="8640" userDrawn="1">
          <p15:clr>
            <a:srgbClr val="A4A3A4"/>
          </p15:clr>
        </p15:guide>
        <p15:guide id="6" orient="horz" pos="1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ya, Vishal (LARC)[DEVELOP]" initials="AV(" lastIdx="11" clrIdx="0">
    <p:extLst/>
  </p:cmAuthor>
  <p:cmAuthor id="2" name="Emma Baghel" initials="EB" lastIdx="2" clrIdx="1"/>
  <p:cmAuthor id="3" name="Gutowski, Lauryn D (329B-Affiliate)" initials="GLD(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3D3"/>
    <a:srgbClr val="2F8AB4"/>
    <a:srgbClr val="73A9DB"/>
    <a:srgbClr val="C15442"/>
    <a:srgbClr val="52B37B"/>
    <a:srgbClr val="218754"/>
    <a:srgbClr val="586991"/>
    <a:srgbClr val="EA7845"/>
    <a:srgbClr val="E9A149"/>
    <a:srgbClr val="7D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86" autoAdjust="0"/>
    <p:restoredTop sz="94660"/>
  </p:normalViewPr>
  <p:slideViewPr>
    <p:cSldViewPr>
      <p:cViewPr>
        <p:scale>
          <a:sx n="50" d="100"/>
          <a:sy n="50" d="100"/>
        </p:scale>
        <p:origin x="1176" y="-3852"/>
      </p:cViewPr>
      <p:guideLst>
        <p:guide pos="5376"/>
        <p:guide orient="horz" pos="11544"/>
        <p:guide orient="horz"/>
        <p:guide/>
        <p:guide pos="8640"/>
        <p:guide orient="horz" pos="1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7DB862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4927847" y="21990384"/>
            <a:ext cx="21373432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EB76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1900"/>
            <a:ext cx="27432001" cy="33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8729"/>
            <a:ext cx="27432000" cy="18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94A3D3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240667" y="22303205"/>
            <a:ext cx="20747791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94A3D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2743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16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E9A149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20352" y="22182889"/>
            <a:ext cx="20988422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A149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2743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0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49037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27432000" cy="33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1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a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586991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240667" y="22303205"/>
            <a:ext cx="20747791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57688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2743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38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Foreca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21875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44415" y="22206952"/>
            <a:ext cx="20940296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2E86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27432000" cy="33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84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52B37B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072225" y="22134763"/>
            <a:ext cx="21084675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56B27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1901"/>
            <a:ext cx="2743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Air 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C15442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240667" y="22303205"/>
            <a:ext cx="20747791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BE534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71900"/>
            <a:ext cx="27432000" cy="335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1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2F8AB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240667" y="22303205"/>
            <a:ext cx="20747791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3289B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8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3771900"/>
            <a:ext cx="2743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5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09644" y="787400"/>
            <a:ext cx="19412712" cy="2069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73A9DB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240667" y="22303205"/>
            <a:ext cx="20747791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5AAD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27432000" cy="33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3800"/>
            <a:ext cx="27432000" cy="18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95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528" y="549033"/>
            <a:ext cx="3300448" cy="2811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8" y="698499"/>
            <a:ext cx="2482776" cy="25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088" userDrawn="1">
          <p15:clr>
            <a:srgbClr val="F26B43"/>
          </p15:clr>
        </p15:guide>
        <p15:guide id="2" orient="horz" pos="2376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5000" userDrawn="1">
          <p15:clr>
            <a:srgbClr val="F26B43"/>
          </p15:clr>
        </p15:guide>
        <p15:guide id="5" orient="horz" pos="21624" userDrawn="1">
          <p15:clr>
            <a:srgbClr val="F26B43"/>
          </p15:clr>
        </p15:guide>
        <p15:guide id="6" orient="horz" pos="2784" userDrawn="1">
          <p15:clr>
            <a:srgbClr val="F26B43"/>
          </p15:clr>
        </p15:guide>
        <p15:guide id="7" pos="4224" userDrawn="1">
          <p15:clr>
            <a:srgbClr val="A4A3A4"/>
          </p15:clr>
        </p15:guide>
        <p15:guide id="8" pos="4512" userDrawn="1">
          <p15:clr>
            <a:srgbClr val="A4A3A4"/>
          </p15:clr>
        </p15:guide>
        <p15:guide id="9" pos="11736" userDrawn="1">
          <p15:clr>
            <a:srgbClr val="A4A3A4"/>
          </p15:clr>
        </p15:guide>
        <p15:guide id="10" pos="11424" userDrawn="1">
          <p15:clr>
            <a:srgbClr val="A4A3A4"/>
          </p15:clr>
        </p15:guide>
        <p15:guide id="11" orient="horz" pos="22416" userDrawn="1">
          <p15:clr>
            <a:srgbClr val="F26B43"/>
          </p15:clr>
        </p15:guide>
        <p15:guide id="12" orient="horz" pos="11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limDiv TRMM Precip GRACE TW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6863" r="7250" b="3921"/>
          <a:stretch/>
        </p:blipFill>
        <p:spPr>
          <a:xfrm>
            <a:off x="685800" y="22174200"/>
            <a:ext cx="11716780" cy="6748272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843142" y="559276"/>
            <a:ext cx="19393902" cy="271732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5500" dirty="0"/>
              <a:t>Quantifying the Impact of the 2015-2016 El Niño Event on California’s Historic Drought With NASA Earth </a:t>
            </a:r>
            <a:r>
              <a:rPr lang="en-US" sz="5500" dirty="0" smtClean="0"/>
              <a:t>Observations</a:t>
            </a:r>
            <a:endParaRPr lang="en-US" sz="5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 rot="16200000">
            <a:off x="11395220" y="18076757"/>
            <a:ext cx="28438686" cy="2314074"/>
          </a:xfrm>
        </p:spPr>
        <p:txBody>
          <a:bodyPr/>
          <a:lstStyle/>
          <a:p>
            <a:r>
              <a:rPr lang="en-US" b="1" dirty="0" smtClean="0"/>
              <a:t>California</a:t>
            </a:r>
            <a:r>
              <a:rPr lang="en-US" dirty="0" smtClean="0"/>
              <a:t> Water Resources</a:t>
            </a:r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59317" y="29532455"/>
            <a:ext cx="7714684" cy="145043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NOAA, National Weather Service, Los Angeles/Oxnard Weather Forecast Office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867615" y="31180449"/>
            <a:ext cx="10896974" cy="3490551"/>
          </a:xfrm>
          <a:prstGeom prst="rect">
            <a:avLst/>
          </a:prstGeom>
        </p:spPr>
        <p:txBody>
          <a:bodyPr wrap="square"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Dr</a:t>
            </a:r>
            <a:r>
              <a:rPr lang="en-US" dirty="0"/>
              <a:t>. John T. Reager, </a:t>
            </a:r>
            <a:r>
              <a:rPr lang="en-US" dirty="0" smtClean="0"/>
              <a:t>NASA </a:t>
            </a:r>
            <a:r>
              <a:rPr lang="en-US" dirty="0"/>
              <a:t>Jet Propulsion Laboratory (Science Advisor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Mark Jackson, Jayme Laber, and John Dumas from the National Weather Service, Los Angeles/Oxnard</a:t>
            </a:r>
          </a:p>
          <a:p>
            <a:pPr algn="just"/>
            <a:r>
              <a:rPr lang="en-US" dirty="0" smtClean="0"/>
              <a:t>Aaron Trefler and Jinny Lee (NASA </a:t>
            </a:r>
            <a:r>
              <a:rPr lang="en-US" dirty="0"/>
              <a:t>Jet Propulsion </a:t>
            </a:r>
            <a:r>
              <a:rPr lang="en-US" dirty="0" smtClean="0"/>
              <a:t>Laboratory) </a:t>
            </a:r>
            <a:r>
              <a:rPr lang="en-US" dirty="0"/>
              <a:t>for </a:t>
            </a:r>
            <a:r>
              <a:rPr lang="en-US" dirty="0" smtClean="0"/>
              <a:t>their advice and suggestions. </a:t>
            </a:r>
            <a:endParaRPr lang="en-US" dirty="0"/>
          </a:p>
          <a:p>
            <a:r>
              <a:rPr lang="en-US" sz="1400" dirty="0"/>
              <a:t>Any opinions, findings, and conclusions or recommendations expressed in this material are those of the author(s) and do not necessarily reflect the views of the National Aeronautics and Space Administration</a:t>
            </a:r>
            <a:r>
              <a:rPr lang="en-US" sz="1400" dirty="0" smtClean="0"/>
              <a:t>. </a:t>
            </a:r>
            <a:r>
              <a:rPr lang="en-US" sz="1400" dirty="0" smtClean="0">
                <a:ea typeface="Questrial"/>
                <a:cs typeface="Arial" panose="020B0604020202020204" pitchFamily="34" charset="0"/>
                <a:sym typeface="Questrial"/>
              </a:rPr>
              <a:t>This </a:t>
            </a:r>
            <a:r>
              <a:rPr lang="en-US" sz="1400" dirty="0">
                <a:ea typeface="Questrial"/>
                <a:cs typeface="Arial" panose="020B0604020202020204" pitchFamily="34" charset="0"/>
                <a:sym typeface="Questrial"/>
              </a:rPr>
              <a:t>material is based upon work supported by NASA through contract NNL11AA00B and cooperative agreement NNX14AB60A.</a:t>
            </a:r>
            <a:endParaRPr lang="en-US" sz="1400" dirty="0"/>
          </a:p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3281381" y="15381591"/>
            <a:ext cx="10340619" cy="648780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just">
              <a:buClr>
                <a:srgbClr val="75AADB"/>
              </a:buCl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There is a high correlation (r =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0.94)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between historic NOAA precipitation ground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data (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nClimDiv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and TRMM TMPA Earth Observation data during the 14 year study period within the state of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California.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 algn="just">
              <a:buClr>
                <a:srgbClr val="75AADB"/>
              </a:buCl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igh correlation values between GRACE TWS and accumulated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nClimDiv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precipitation data (r =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0.88)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demonstrate how GRACE is beneficial for water resource management.</a:t>
            </a:r>
          </a:p>
          <a:p>
            <a:pPr marL="347663" indent="-347663">
              <a:buClr>
                <a:srgbClr val="75AAD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Quantified deficient water storage within California via GRACE TWS </a:t>
            </a:r>
          </a:p>
          <a:p>
            <a:pPr marL="347663" indent="-347663">
              <a:buClr>
                <a:srgbClr val="75AADB"/>
              </a:buCl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NASA Earth Observations provide </a:t>
            </a:r>
            <a:r>
              <a:rPr lang="en-US" smtClean="0">
                <a:solidFill>
                  <a:schemeClr val="tx1">
                    <a:lumMod val="75000"/>
                  </a:schemeClr>
                </a:solidFill>
              </a:rPr>
              <a:t>valuable insight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for current and forecasted drought analysis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37108" y="5050645"/>
            <a:ext cx="11465472" cy="8360555"/>
          </a:xfrm>
          <a:prstGeom prst="rect">
            <a:avLst/>
          </a:prstGeom>
        </p:spPr>
        <p:txBody>
          <a:bodyPr numCol="1" spcCol="640080">
            <a:noAutofit/>
          </a:bodyPr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2015 marked the arrival of the strongest El Niño ever </a:t>
            </a:r>
            <a:r>
              <a:rPr lang="en-US" dirty="0" smtClean="0"/>
              <a:t>recorded. As </a:t>
            </a:r>
            <a:r>
              <a:rPr lang="en-US" dirty="0"/>
              <a:t>sea surface temperatures in the Central Pacific </a:t>
            </a:r>
            <a:r>
              <a:rPr lang="en-US" dirty="0" smtClean="0"/>
              <a:t>increased, </a:t>
            </a:r>
            <a:r>
              <a:rPr lang="en-US" dirty="0"/>
              <a:t>it was forecasted </a:t>
            </a:r>
            <a:r>
              <a:rPr lang="en-US" dirty="0" smtClean="0"/>
              <a:t>that </a:t>
            </a:r>
            <a:r>
              <a:rPr lang="en-US" dirty="0"/>
              <a:t>similar to past </a:t>
            </a:r>
            <a:r>
              <a:rPr lang="en-US" dirty="0" smtClean="0"/>
              <a:t>events, the ensuing wet season could </a:t>
            </a:r>
            <a:r>
              <a:rPr lang="en-US" dirty="0"/>
              <a:t>bring excess precipitation to </a:t>
            </a:r>
            <a:r>
              <a:rPr lang="en-US" dirty="0" smtClean="0"/>
              <a:t>California and alleviate </a:t>
            </a:r>
            <a:r>
              <a:rPr lang="en-US" dirty="0"/>
              <a:t>what the U.S. Drought Monitor classifies as “exceptional” </a:t>
            </a:r>
            <a:r>
              <a:rPr lang="en-US" dirty="0" smtClean="0"/>
              <a:t>drought nearly statewide. </a:t>
            </a:r>
            <a:r>
              <a:rPr lang="en-US" dirty="0"/>
              <a:t>However, the </a:t>
            </a:r>
            <a:r>
              <a:rPr lang="en-US" dirty="0" smtClean="0"/>
              <a:t>drought</a:t>
            </a:r>
            <a:r>
              <a:rPr lang="en-US" dirty="0"/>
              <a:t>, </a:t>
            </a:r>
            <a:r>
              <a:rPr lang="en-US" dirty="0" smtClean="0"/>
              <a:t>now in its </a:t>
            </a:r>
            <a:r>
              <a:rPr lang="en-US" dirty="0"/>
              <a:t>fifth year, </a:t>
            </a:r>
            <a:r>
              <a:rPr lang="en-US" dirty="0" smtClean="0"/>
              <a:t>continues </a:t>
            </a:r>
            <a:r>
              <a:rPr lang="en-US" dirty="0"/>
              <a:t>to strain </a:t>
            </a:r>
            <a:r>
              <a:rPr lang="en-US" dirty="0" smtClean="0"/>
              <a:t>municipal </a:t>
            </a:r>
            <a:r>
              <a:rPr lang="en-US" dirty="0"/>
              <a:t>and agricultural water supplies. </a:t>
            </a:r>
            <a:r>
              <a:rPr lang="en-US" dirty="0" smtClean="0"/>
              <a:t>To </a:t>
            </a:r>
            <a:r>
              <a:rPr lang="en-US" dirty="0"/>
              <a:t>gain a more complete understanding of the water </a:t>
            </a:r>
            <a:r>
              <a:rPr lang="en-US" dirty="0" smtClean="0"/>
              <a:t>budget, our </a:t>
            </a:r>
            <a:r>
              <a:rPr lang="en-US" dirty="0"/>
              <a:t>team </a:t>
            </a:r>
            <a:r>
              <a:rPr lang="en-US" dirty="0" smtClean="0"/>
              <a:t>utilized </a:t>
            </a:r>
            <a:r>
              <a:rPr lang="en-US" dirty="0"/>
              <a:t>data from </a:t>
            </a:r>
            <a:r>
              <a:rPr lang="en-US" dirty="0" smtClean="0"/>
              <a:t>NASA’s </a:t>
            </a:r>
            <a:r>
              <a:rPr lang="en-US" dirty="0"/>
              <a:t>Gravity Recovery and Climate Experiment (GRACE), Global Precipitation Measurement (GPM), Tropical Rainfall Measuring Mission (TRMM), and Soil Moisture Active </a:t>
            </a:r>
            <a:r>
              <a:rPr lang="en-US" dirty="0" smtClean="0"/>
              <a:t>Passive </a:t>
            </a:r>
            <a:r>
              <a:rPr lang="en-US" dirty="0"/>
              <a:t>(SMAP) Earth O</a:t>
            </a:r>
            <a:r>
              <a:rPr lang="en-US" dirty="0" smtClean="0"/>
              <a:t>bservations. In addition to satellite data, meteorological ground observations </a:t>
            </a:r>
            <a:r>
              <a:rPr lang="en-US" dirty="0"/>
              <a:t>from the National Oceanic and Atmospheric Administration (NOAA</a:t>
            </a:r>
            <a:r>
              <a:rPr lang="en-US" dirty="0" smtClean="0"/>
              <a:t>), historical </a:t>
            </a:r>
            <a:r>
              <a:rPr lang="en-US" dirty="0"/>
              <a:t>reservoir levels from the California Department of Water </a:t>
            </a:r>
            <a:r>
              <a:rPr lang="en-US" dirty="0" smtClean="0"/>
              <a:t>Resources, and </a:t>
            </a:r>
            <a:r>
              <a:rPr lang="en-US" dirty="0"/>
              <a:t>the Oceanic </a:t>
            </a:r>
            <a:r>
              <a:rPr lang="en-US" dirty="0" smtClean="0"/>
              <a:t>Niño Index were also included. Together </a:t>
            </a:r>
            <a:r>
              <a:rPr lang="en-US" dirty="0"/>
              <a:t>with our partners at the </a:t>
            </a:r>
            <a:r>
              <a:rPr lang="en-US" dirty="0" smtClean="0"/>
              <a:t>NOAA/National </a:t>
            </a:r>
            <a:r>
              <a:rPr lang="en-US" dirty="0"/>
              <a:t>Weather Service (NWS) Los Angeles/Oxnard </a:t>
            </a:r>
            <a:r>
              <a:rPr lang="en-US" dirty="0" smtClean="0"/>
              <a:t>regional office, our study </a:t>
            </a:r>
            <a:r>
              <a:rPr lang="en-US" dirty="0"/>
              <a:t>employs NASA Earth observations to better quantify impacts of the 2015-16 El Niño event and determine how much drought recovery occurred throughout the state over the course of the wet season</a:t>
            </a:r>
            <a:r>
              <a:rPr lang="en-US" dirty="0" smtClean="0"/>
              <a:t>. </a:t>
            </a:r>
            <a:r>
              <a:rPr lang="en-US" dirty="0"/>
              <a:t>Specifically, monthly GRACE measurements of terrestrial water </a:t>
            </a:r>
            <a:r>
              <a:rPr lang="en-US" dirty="0" smtClean="0"/>
              <a:t>storage (TWS) </a:t>
            </a:r>
            <a:r>
              <a:rPr lang="en-US" dirty="0"/>
              <a:t>allow for a </a:t>
            </a:r>
            <a:r>
              <a:rPr lang="en-US" dirty="0" smtClean="0"/>
              <a:t>more complete understanding </a:t>
            </a:r>
            <a:r>
              <a:rPr lang="en-US" dirty="0"/>
              <a:t>of </a:t>
            </a:r>
            <a:r>
              <a:rPr lang="en-US" dirty="0" smtClean="0"/>
              <a:t>aggregate resources, including parameters </a:t>
            </a:r>
            <a:r>
              <a:rPr lang="en-US" dirty="0"/>
              <a:t>often omitted from drought assessments. </a:t>
            </a:r>
            <a:r>
              <a:rPr lang="en-US" dirty="0" smtClean="0"/>
              <a:t>Further, we analyzed </a:t>
            </a:r>
            <a:r>
              <a:rPr lang="en-US" dirty="0"/>
              <a:t>monthly precipitation and temperature trends in relation to droughts and ENSO patterns with climatological history from NOAA dating back to 1895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3267944" y="5306770"/>
            <a:ext cx="10582656" cy="260937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5AADB"/>
              </a:buClr>
            </a:pPr>
            <a:r>
              <a:rPr lang="en-US" b="1" dirty="0" smtClean="0">
                <a:solidFill>
                  <a:srgbClr val="73A9DB"/>
                </a:solidFill>
              </a:rPr>
              <a:t>Analyze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the effects of the 2015-2016 El Niño event in California</a:t>
            </a:r>
          </a:p>
          <a:p>
            <a:pPr marL="347663" indent="-347663">
              <a:buClr>
                <a:srgbClr val="75AADB"/>
              </a:buClr>
            </a:pPr>
            <a:r>
              <a:rPr lang="en-US" b="1" dirty="0" smtClean="0">
                <a:solidFill>
                  <a:srgbClr val="73A9DB"/>
                </a:solidFill>
              </a:rPr>
              <a:t>Determine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how much drought recovery occurred</a:t>
            </a:r>
          </a:p>
          <a:p>
            <a:pPr marL="347663" indent="-347663">
              <a:buClr>
                <a:srgbClr val="75AADB"/>
              </a:buClr>
            </a:pPr>
            <a:r>
              <a:rPr lang="en-US" b="1" dirty="0" smtClean="0">
                <a:solidFill>
                  <a:srgbClr val="73A9DB"/>
                </a:solidFill>
              </a:rPr>
              <a:t>Research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historical climate trends from the past century</a:t>
            </a:r>
          </a:p>
          <a:p>
            <a:pPr marL="347663" indent="-347663">
              <a:buClr>
                <a:srgbClr val="75AADB"/>
              </a:buClr>
            </a:pPr>
            <a:r>
              <a:rPr lang="en-US" b="1" dirty="0" smtClean="0">
                <a:solidFill>
                  <a:srgbClr val="73A9DB"/>
                </a:solidFill>
              </a:rPr>
              <a:t>Understand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ENSO’s impact on California’s water balance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7108" y="4267200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00961" y="42672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7108" y="12877800"/>
            <a:ext cx="4471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91337" y="7714329"/>
            <a:ext cx="9014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Study Area &amp; 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1986" y="21564600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91338" y="146358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77800" y="303963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77799" y="28719959"/>
            <a:ext cx="822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Project Partner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291" y="30556200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5AAD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3099" y="34694241"/>
            <a:ext cx="18035451" cy="871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NASA Jet Propulsion Laboratory – Summer 2016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3" name="Picture 42" descr="468px-NOAA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0" y="28651200"/>
            <a:ext cx="205740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417" y="8550897"/>
            <a:ext cx="7874395" cy="5533403"/>
          </a:xfrm>
          <a:prstGeom prst="rect">
            <a:avLst/>
          </a:prstGeom>
        </p:spPr>
      </p:pic>
      <p:pic>
        <p:nvPicPr>
          <p:cNvPr id="47" name="Picture 46" descr="10_Gra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452" y="8827928"/>
            <a:ext cx="1851211" cy="1211514"/>
          </a:xfrm>
          <a:prstGeom prst="rect">
            <a:avLst/>
          </a:prstGeom>
        </p:spPr>
      </p:pic>
      <p:pic>
        <p:nvPicPr>
          <p:cNvPr id="48" name="Picture 47" descr="08_G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86108" y="12366250"/>
            <a:ext cx="2222842" cy="1112656"/>
          </a:xfrm>
          <a:prstGeom prst="rect">
            <a:avLst/>
          </a:prstGeom>
        </p:spPr>
      </p:pic>
      <p:pic>
        <p:nvPicPr>
          <p:cNvPr id="50" name="Picture 49" descr="20_SMA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963">
            <a:off x="20364974" y="8438463"/>
            <a:ext cx="1835966" cy="2561814"/>
          </a:xfrm>
          <a:prstGeom prst="rect">
            <a:avLst/>
          </a:prstGeom>
        </p:spPr>
      </p:pic>
      <p:pic>
        <p:nvPicPr>
          <p:cNvPr id="49" name="Picture 48" descr="04_TRM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322" y="12113116"/>
            <a:ext cx="1928878" cy="1644369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21529291" y="13512969"/>
            <a:ext cx="12336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GPM</a:t>
            </a:r>
            <a:endParaRPr lang="en-US" sz="27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1437058" y="9829800"/>
            <a:ext cx="119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SMAP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4110502" y="13436769"/>
            <a:ext cx="12056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TRMM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42267" y="11030692"/>
            <a:ext cx="2110577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California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179152" y="10165207"/>
            <a:ext cx="1384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GRACE</a:t>
            </a:r>
            <a:endParaRPr lang="en-US" sz="27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35001" y="31355544"/>
            <a:ext cx="11016066" cy="3435736"/>
            <a:chOff x="489737" y="31106109"/>
            <a:chExt cx="11016066" cy="3435736"/>
          </a:xfrm>
        </p:grpSpPr>
        <p:sp>
          <p:nvSpPr>
            <p:cNvPr id="9" name="Text Placeholder 16"/>
            <p:cNvSpPr txBox="1">
              <a:spLocks/>
            </p:cNvSpPr>
            <p:nvPr/>
          </p:nvSpPr>
          <p:spPr>
            <a:xfrm>
              <a:off x="489737" y="33285474"/>
              <a:ext cx="2872251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Justin Lawrence</a:t>
              </a:r>
              <a:endParaRPr lang="en-US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Project Lead</a:t>
              </a:r>
            </a:p>
          </p:txBody>
        </p:sp>
        <p:sp>
          <p:nvSpPr>
            <p:cNvPr id="34" name="Text Placeholder 16"/>
            <p:cNvSpPr txBox="1">
              <a:spLocks/>
            </p:cNvSpPr>
            <p:nvPr/>
          </p:nvSpPr>
          <p:spPr>
            <a:xfrm>
              <a:off x="3154682" y="33285479"/>
              <a:ext cx="2872251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Lauryn Gutowski</a:t>
              </a:r>
            </a:p>
          </p:txBody>
        </p:sp>
        <p:sp>
          <p:nvSpPr>
            <p:cNvPr id="36" name="Text Placeholder 16"/>
            <p:cNvSpPr txBox="1">
              <a:spLocks/>
            </p:cNvSpPr>
            <p:nvPr/>
          </p:nvSpPr>
          <p:spPr>
            <a:xfrm>
              <a:off x="5683309" y="33285484"/>
              <a:ext cx="300216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Nick Rousseau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86" y="31106109"/>
              <a:ext cx="2057404" cy="208178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536" y="31144965"/>
              <a:ext cx="2057400" cy="2057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815" y="31144965"/>
              <a:ext cx="2057400" cy="2057400"/>
            </a:xfrm>
            <a:prstGeom prst="rect">
              <a:avLst/>
            </a:prstGeom>
          </p:spPr>
        </p:pic>
        <p:sp>
          <p:nvSpPr>
            <p:cNvPr id="33" name="Text Placeholder 16"/>
            <p:cNvSpPr txBox="1">
              <a:spLocks/>
            </p:cNvSpPr>
            <p:nvPr/>
          </p:nvSpPr>
          <p:spPr>
            <a:xfrm>
              <a:off x="8016603" y="33293952"/>
              <a:ext cx="348920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Brittany Zajic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endParaRPr lang="en-US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18" name="Picture 17" descr="700px-Jlawrence_crop_DEVELOP2016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" t="11387" r="61806" b="46815"/>
            <a:stretch/>
          </p:blipFill>
          <p:spPr>
            <a:xfrm>
              <a:off x="1169805" y="31326666"/>
              <a:ext cx="1641765" cy="1644156"/>
            </a:xfrm>
            <a:prstGeom prst="ellipse">
              <a:avLst/>
            </a:prstGeom>
          </p:spPr>
        </p:pic>
        <p:pic>
          <p:nvPicPr>
            <p:cNvPr id="20" name="Picture 19" descr="Nick_Picture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t="3621" r="329" b="31384"/>
            <a:stretch/>
          </p:blipFill>
          <p:spPr>
            <a:xfrm>
              <a:off x="6368403" y="31350281"/>
              <a:ext cx="1644073" cy="1641186"/>
            </a:xfrm>
            <a:prstGeom prst="ellipse">
              <a:avLst/>
            </a:prstGeom>
          </p:spPr>
        </p:pic>
        <p:pic>
          <p:nvPicPr>
            <p:cNvPr id="52" name="Picture 51" descr="IMG_4964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5" t="-1" r="15648" b="15653"/>
            <a:stretch/>
          </p:blipFill>
          <p:spPr>
            <a:xfrm rot="10800000">
              <a:off x="3803008" y="31341545"/>
              <a:ext cx="1642533" cy="1642533"/>
            </a:xfrm>
            <a:prstGeom prst="ellipse">
              <a:avLst/>
            </a:prstGeom>
          </p:spPr>
        </p:pic>
        <p:pic>
          <p:nvPicPr>
            <p:cNvPr id="39" name="Picture 38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88" y="31144965"/>
              <a:ext cx="2057400" cy="2057400"/>
            </a:xfrm>
            <a:prstGeom prst="ellipse">
              <a:avLst/>
            </a:prstGeom>
          </p:spPr>
        </p:pic>
        <p:pic>
          <p:nvPicPr>
            <p:cNvPr id="22" name="Picture 21" descr="Zajic_NASA.jp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6" r="6762" b="16346"/>
            <a:stretch/>
          </p:blipFill>
          <p:spPr>
            <a:xfrm>
              <a:off x="8931565" y="31352494"/>
              <a:ext cx="1642341" cy="1642341"/>
            </a:xfrm>
            <a:prstGeom prst="ellipse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900926" y="13757825"/>
            <a:ext cx="2381555" cy="7772400"/>
            <a:chOff x="900926" y="13560798"/>
            <a:chExt cx="2381555" cy="8098249"/>
          </a:xfrm>
        </p:grpSpPr>
        <p:grpSp>
          <p:nvGrpSpPr>
            <p:cNvPr id="67" name="Group 66"/>
            <p:cNvGrpSpPr/>
            <p:nvPr/>
          </p:nvGrpSpPr>
          <p:grpSpPr>
            <a:xfrm>
              <a:off x="900926" y="13560798"/>
              <a:ext cx="2381555" cy="8098249"/>
              <a:chOff x="1463356" y="13533107"/>
              <a:chExt cx="2229246" cy="803309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497224" y="13533107"/>
                <a:ext cx="2195378" cy="8033097"/>
                <a:chOff x="1497224" y="13533107"/>
                <a:chExt cx="2195378" cy="8033097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1497224" y="13533107"/>
                  <a:ext cx="2195378" cy="8033097"/>
                  <a:chOff x="9676025" y="13440774"/>
                  <a:chExt cx="2195378" cy="8033097"/>
                </a:xfrm>
              </p:grpSpPr>
              <p:sp>
                <p:nvSpPr>
                  <p:cNvPr id="122" name="Rounded Rectangle 121"/>
                  <p:cNvSpPr/>
                  <p:nvPr/>
                </p:nvSpPr>
                <p:spPr>
                  <a:xfrm>
                    <a:off x="9676025" y="13440774"/>
                    <a:ext cx="2195378" cy="8033097"/>
                  </a:xfrm>
                  <a:prstGeom prst="roundRect">
                    <a:avLst/>
                  </a:prstGeom>
                  <a:solidFill>
                    <a:schemeClr val="accent1">
                      <a:alpha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9827282" y="13536743"/>
                    <a:ext cx="1851403" cy="187104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1780946" y="15542572"/>
                  <a:ext cx="167690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Data Acquisition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56" name="Picture 32" descr="http://icons.iconarchive.com/icons/devcom/network/256/satellite-Vista-icon.pn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275" y="13625346"/>
                  <a:ext cx="1912705" cy="1912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6" name="TextBox 65"/>
              <p:cNvSpPr txBox="1"/>
              <p:nvPr/>
            </p:nvSpPr>
            <p:spPr>
              <a:xfrm>
                <a:off x="1672184" y="16685228"/>
                <a:ext cx="1851403" cy="42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GRACE (TWS)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63356" y="18732881"/>
                <a:ext cx="2187335" cy="42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NOAA </a:t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nClimDiv</a:t>
                </a:r>
                <a:endParaRPr lang="en-US" sz="22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520510" y="18057719"/>
                <a:ext cx="2149504" cy="42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TRMM TMPA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520511" y="19475324"/>
                <a:ext cx="2172091" cy="42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SMAP</a:t>
                </a:r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1200683" y="17407555"/>
              <a:ext cx="18514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GPM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875867" y="13751522"/>
            <a:ext cx="2482783" cy="7772400"/>
            <a:chOff x="3666445" y="13496113"/>
            <a:chExt cx="2482783" cy="8123446"/>
          </a:xfrm>
          <a:solidFill>
            <a:schemeClr val="accent1">
              <a:alpha val="80000"/>
            </a:schemeClr>
          </a:solidFill>
        </p:grpSpPr>
        <p:grpSp>
          <p:nvGrpSpPr>
            <p:cNvPr id="68" name="Group 67"/>
            <p:cNvGrpSpPr/>
            <p:nvPr/>
          </p:nvGrpSpPr>
          <p:grpSpPr>
            <a:xfrm>
              <a:off x="3666445" y="13496113"/>
              <a:ext cx="2482783" cy="8123446"/>
              <a:chOff x="4066073" y="13424722"/>
              <a:chExt cx="2482783" cy="8033097"/>
            </a:xfrm>
            <a:grpFill/>
          </p:grpSpPr>
          <p:grpSp>
            <p:nvGrpSpPr>
              <p:cNvPr id="58" name="Group 57"/>
              <p:cNvGrpSpPr/>
              <p:nvPr/>
            </p:nvGrpSpPr>
            <p:grpSpPr>
              <a:xfrm>
                <a:off x="4066073" y="13424722"/>
                <a:ext cx="2482783" cy="8033097"/>
                <a:chOff x="4066073" y="13424722"/>
                <a:chExt cx="2482783" cy="8033097"/>
              </a:xfrm>
              <a:grpFill/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4210648" y="13424722"/>
                  <a:ext cx="2195378" cy="8033097"/>
                  <a:chOff x="9676025" y="13402805"/>
                  <a:chExt cx="2195378" cy="8033097"/>
                </a:xfrm>
                <a:grpFill/>
              </p:grpSpPr>
              <p:sp>
                <p:nvSpPr>
                  <p:cNvPr id="119" name="Rounded Rectangle 118"/>
                  <p:cNvSpPr/>
                  <p:nvPr/>
                </p:nvSpPr>
                <p:spPr>
                  <a:xfrm>
                    <a:off x="9676025" y="13402805"/>
                    <a:ext cx="2195378" cy="8033097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9850775" y="13536743"/>
                    <a:ext cx="1851403" cy="187104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8876" y="13581660"/>
                  <a:ext cx="1968708" cy="2036159"/>
                </a:xfrm>
                <a:prstGeom prst="rect">
                  <a:avLst/>
                </a:prstGeom>
                <a:noFill/>
              </p:spPr>
            </p:pic>
            <p:sp>
              <p:nvSpPr>
                <p:cNvPr id="125" name="TextBox 124"/>
                <p:cNvSpPr txBox="1"/>
                <p:nvPr/>
              </p:nvSpPr>
              <p:spPr>
                <a:xfrm>
                  <a:off x="4066073" y="15495488"/>
                  <a:ext cx="2482783" cy="760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Processing</a:t>
                  </a:r>
                </a:p>
                <a:p>
                  <a:pPr algn="ctr"/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(Python, ArcGIS)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4404915" y="20205322"/>
                <a:ext cx="1851403" cy="760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Aggregated Datasets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005287" y="16847775"/>
              <a:ext cx="18514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Resampled to Monthly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981578" y="17914575"/>
              <a:ext cx="18514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Masked to Study Area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983007" y="18931826"/>
              <a:ext cx="18514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Removed Climatology &amp; Normalized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9778998" y="17001921"/>
            <a:ext cx="185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867900" y="13757825"/>
            <a:ext cx="2242012" cy="7772400"/>
            <a:chOff x="9725161" y="13476748"/>
            <a:chExt cx="2242012" cy="8068097"/>
          </a:xfrm>
          <a:solidFill>
            <a:schemeClr val="accent1">
              <a:alpha val="80000"/>
            </a:schemeClr>
          </a:solidFill>
        </p:grpSpPr>
        <p:grpSp>
          <p:nvGrpSpPr>
            <p:cNvPr id="55" name="Group 54"/>
            <p:cNvGrpSpPr/>
            <p:nvPr/>
          </p:nvGrpSpPr>
          <p:grpSpPr>
            <a:xfrm>
              <a:off x="9725161" y="13476748"/>
              <a:ext cx="2242012" cy="8068097"/>
              <a:chOff x="9725161" y="13476748"/>
              <a:chExt cx="2242012" cy="8068097"/>
            </a:xfrm>
            <a:grpFill/>
          </p:grpSpPr>
          <p:sp>
            <p:nvSpPr>
              <p:cNvPr id="101" name="Rounded Rectangle 100"/>
              <p:cNvSpPr/>
              <p:nvPr/>
            </p:nvSpPr>
            <p:spPr>
              <a:xfrm>
                <a:off x="9725161" y="13476748"/>
                <a:ext cx="2242012" cy="8068097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9915661" y="13536743"/>
                <a:ext cx="1851403" cy="1871044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10039391" y="15603360"/>
              <a:ext cx="16769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Results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934200" y="13757826"/>
            <a:ext cx="5022633" cy="7772400"/>
            <a:chOff x="6715499" y="13510402"/>
            <a:chExt cx="5022633" cy="8292049"/>
          </a:xfrm>
          <a:solidFill>
            <a:schemeClr val="accent1">
              <a:alpha val="80000"/>
            </a:schemeClr>
          </a:solidFill>
        </p:grpSpPr>
        <p:grpSp>
          <p:nvGrpSpPr>
            <p:cNvPr id="69" name="Group 68"/>
            <p:cNvGrpSpPr/>
            <p:nvPr/>
          </p:nvGrpSpPr>
          <p:grpSpPr>
            <a:xfrm>
              <a:off x="6715499" y="13510402"/>
              <a:ext cx="5022633" cy="8292049"/>
              <a:chOff x="7306914" y="13415878"/>
              <a:chExt cx="5022633" cy="8292049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7306914" y="13415878"/>
                <a:ext cx="2229373" cy="8292049"/>
                <a:chOff x="7352973" y="13415879"/>
                <a:chExt cx="2229373" cy="8292049"/>
              </a:xfrm>
              <a:grpFill/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7352973" y="13415879"/>
                  <a:ext cx="2193191" cy="8292049"/>
                  <a:chOff x="10074227" y="13393961"/>
                  <a:chExt cx="2193191" cy="8292049"/>
                </a:xfrm>
                <a:grpFill/>
              </p:grpSpPr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10074227" y="13393961"/>
                    <a:ext cx="2193191" cy="8292049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0251529" y="13537175"/>
                    <a:ext cx="1851403" cy="187104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046" name="Picture 22" descr="http://climateconsole.org/static_climate_console/img/combo_chart_icon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6753" y="13749970"/>
                  <a:ext cx="2085593" cy="1516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7609692" y="15585391"/>
                  <a:ext cx="167690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Analysis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7476533" y="16623040"/>
                <a:ext cx="18514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Time Series Analysis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476381" y="19061877"/>
                <a:ext cx="1851403" cy="178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Linear Regression and Correlation Coefficient Relationships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0478144" y="16528697"/>
                <a:ext cx="1851403" cy="110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</a:rPr>
                  <a:t>Visualization &amp; Assessment Maps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6874816" y="17936982"/>
              <a:ext cx="18514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Multivariate </a:t>
              </a:r>
              <a:r>
                <a:rPr lang="en-US" sz="2200" dirty="0">
                  <a:solidFill>
                    <a:schemeClr val="bg1"/>
                  </a:solidFill>
                </a:rPr>
                <a:t>A</a:t>
              </a:r>
              <a:r>
                <a:rPr lang="en-US" sz="2200" dirty="0" smtClean="0">
                  <a:solidFill>
                    <a:schemeClr val="bg1"/>
                  </a:solidFill>
                </a:rPr>
                <a:t>nalysis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005811" y="28803600"/>
            <a:ext cx="111099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 smtClean="0"/>
              <a:t>Figure 1</a:t>
            </a:r>
            <a:r>
              <a:rPr lang="en-US" sz="2550" dirty="0"/>
              <a:t>: 3 month rolling averages </a:t>
            </a:r>
            <a:r>
              <a:rPr lang="en-US" sz="2550" dirty="0" smtClean="0"/>
              <a:t>with climatology removed of </a:t>
            </a:r>
            <a:r>
              <a:rPr lang="en-US" sz="2550" dirty="0" err="1" smtClean="0"/>
              <a:t>nClimDiv</a:t>
            </a:r>
            <a:r>
              <a:rPr lang="en-US" sz="2550" dirty="0" smtClean="0"/>
              <a:t> and TRMM precipitation with GRACE TWS. </a:t>
            </a:r>
            <a:r>
              <a:rPr lang="en-US" sz="2550" dirty="0" err="1" smtClean="0"/>
              <a:t>nClimDiv</a:t>
            </a:r>
            <a:r>
              <a:rPr lang="en-US" sz="2550" dirty="0" smtClean="0"/>
              <a:t> (ground based) and TRMM (remotely sensed) are highly correlated (r = 0.94). The five year drought signal is evident in TWS as a result of consecutive below average wet seasons.</a:t>
            </a:r>
          </a:p>
        </p:txBody>
      </p:sp>
      <p:cxnSp>
        <p:nvCxnSpPr>
          <p:cNvPr id="194" name="Elbow Connector 193"/>
          <p:cNvCxnSpPr/>
          <p:nvPr/>
        </p:nvCxnSpPr>
        <p:spPr>
          <a:xfrm flipV="1">
            <a:off x="6207431" y="18697925"/>
            <a:ext cx="778584" cy="552831"/>
          </a:xfrm>
          <a:prstGeom prst="bentConnector3">
            <a:avLst/>
          </a:prstGeom>
          <a:ln w="762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/>
          <p:nvPr/>
        </p:nvCxnSpPr>
        <p:spPr>
          <a:xfrm flipV="1">
            <a:off x="3286125" y="18714206"/>
            <a:ext cx="778584" cy="552831"/>
          </a:xfrm>
          <a:prstGeom prst="bentConnector3">
            <a:avLst/>
          </a:prstGeom>
          <a:ln w="762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2995968" y="26924422"/>
            <a:ext cx="1086817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 smtClean="0"/>
              <a:t>Figure 2: The correlation between GRACE TWS and monthly accumulated </a:t>
            </a:r>
            <a:r>
              <a:rPr lang="en-US" sz="2550" dirty="0" err="1" smtClean="0"/>
              <a:t>nClimDiv</a:t>
            </a:r>
            <a:r>
              <a:rPr lang="en-US" sz="2550" dirty="0" smtClean="0"/>
              <a:t> precipitation. This relationship provides a more robust estimate of California’s water budget across a range of potential precipitation scenarios.</a:t>
            </a:r>
            <a:endParaRPr lang="en-US" sz="2550" dirty="0"/>
          </a:p>
        </p:txBody>
      </p:sp>
      <p:sp>
        <p:nvSpPr>
          <p:cNvPr id="96" name="TextBox 95"/>
          <p:cNvSpPr txBox="1"/>
          <p:nvPr/>
        </p:nvSpPr>
        <p:spPr>
          <a:xfrm>
            <a:off x="10058400" y="19812000"/>
            <a:ext cx="1851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Quantified TWS Recharge Estimates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58400" y="18059400"/>
            <a:ext cx="1851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Established relationship with TWS and Precipitation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3098" y="20116800"/>
            <a:ext cx="252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Oceanic Ni</a:t>
            </a:r>
            <a:r>
              <a:rPr lang="en-US" sz="2400" dirty="0">
                <a:solidFill>
                  <a:schemeClr val="bg1"/>
                </a:solidFill>
              </a:rPr>
              <a:t>ñ</a:t>
            </a:r>
            <a:r>
              <a:rPr lang="en-US" sz="2200" dirty="0" smtClean="0">
                <a:solidFill>
                  <a:schemeClr val="bg1"/>
                </a:solidFill>
              </a:rPr>
              <a:t>o Index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8430" y="20802600"/>
            <a:ext cx="2320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Reservoir Levels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41" y="13545706"/>
            <a:ext cx="3442659" cy="23415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137" name="Elbow Connector 136"/>
          <p:cNvCxnSpPr/>
          <p:nvPr/>
        </p:nvCxnSpPr>
        <p:spPr>
          <a:xfrm flipV="1">
            <a:off x="9117891" y="18710825"/>
            <a:ext cx="778584" cy="552831"/>
          </a:xfrm>
          <a:prstGeom prst="bentConnector3">
            <a:avLst/>
          </a:prstGeom>
          <a:ln w="762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6890" r="7413" b="1188"/>
          <a:stretch/>
        </p:blipFill>
        <p:spPr>
          <a:xfrm>
            <a:off x="12420600" y="19888200"/>
            <a:ext cx="11734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VELOPv2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A5F7F"/>
      </a:accent1>
      <a:accent2>
        <a:srgbClr val="5D6A98"/>
      </a:accent2>
      <a:accent3>
        <a:srgbClr val="8577B7"/>
      </a:accent3>
      <a:accent4>
        <a:srgbClr val="E6CD61"/>
      </a:accent4>
      <a:accent5>
        <a:srgbClr val="D5A949"/>
      </a:accent5>
      <a:accent6>
        <a:srgbClr val="C78837"/>
      </a:accent6>
      <a:hlink>
        <a:srgbClr val="2A5F7F"/>
      </a:hlink>
      <a:folHlink>
        <a:srgbClr val="2A5F7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7242</TotalTime>
  <Words>697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Zajic, Brittany N (329D-Affiliate)</cp:lastModifiedBy>
  <cp:revision>263</cp:revision>
  <dcterms:created xsi:type="dcterms:W3CDTF">2015-06-02T14:58:58Z</dcterms:created>
  <dcterms:modified xsi:type="dcterms:W3CDTF">2016-08-02T20:40:07Z</dcterms:modified>
</cp:coreProperties>
</file>