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7" clrIdx="0">
    <p:extLst>
      <p:ext uri="{19B8F6BF-5375-455C-9EA6-DF929625EA0E}">
        <p15:presenceInfo xmlns:p15="http://schemas.microsoft.com/office/powerpoint/2012/main" userId="S-1-5-21-330711430-3775241029-4075259233-612632" providerId="AD"/>
      </p:ext>
    </p:extLst>
  </p:cmAuthor>
  <p:cmAuthor id="2" name="Ly, Victoria H. (ARC-SGE)[SSAI DEVELOP]" initials="LVH(D" lastIdx="2" clrIdx="1">
    <p:extLst>
      <p:ext uri="{19B8F6BF-5375-455C-9EA6-DF929625EA0E}">
        <p15:presenceInfo xmlns:p15="http://schemas.microsoft.com/office/powerpoint/2012/main" userId="S-1-5-21-330711430-3775241029-4075259233-653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0" d="100"/>
          <a:sy n="30" d="100"/>
        </p:scale>
        <p:origin x="1284" y="2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a:t>A Geospatial Assessment of Environmental Variability in Puerto Rico and its </a:t>
            </a:r>
            <a:r>
              <a:rPr lang="en-US" dirty="0" smtClean="0"/>
              <a:t>Relation </a:t>
            </a:r>
            <a:r>
              <a:rPr lang="en-US" dirty="0"/>
              <a:t>to Confirmed Dengue </a:t>
            </a:r>
            <a:r>
              <a:rPr lang="en-US" dirty="0" smtClean="0"/>
              <a:t>Fever Cases</a:t>
            </a:r>
            <a:endParaRPr lang="en-US" dirty="0"/>
          </a:p>
          <a:p>
            <a:r>
              <a:rPr lang="en-US" dirty="0"/>
              <a:t> </a:t>
            </a:r>
          </a:p>
          <a:p>
            <a:endParaRPr lang="en-US" dirty="0"/>
          </a:p>
        </p:txBody>
      </p:sp>
      <p:sp>
        <p:nvSpPr>
          <p:cNvPr id="5" name="Text Placeholder 4"/>
          <p:cNvSpPr>
            <a:spLocks noGrp="1"/>
          </p:cNvSpPr>
          <p:nvPr>
            <p:ph type="body" sz="quarter" idx="10"/>
          </p:nvPr>
        </p:nvSpPr>
        <p:spPr/>
        <p:txBody>
          <a:bodyPr/>
          <a:lstStyle/>
          <a:p>
            <a:r>
              <a:rPr lang="en-US" dirty="0" smtClean="0"/>
              <a:t>Puerto Rico Health II</a:t>
            </a:r>
            <a:endParaRPr lang="en-US" dirty="0"/>
          </a:p>
        </p:txBody>
      </p:sp>
      <p:sp>
        <p:nvSpPr>
          <p:cNvPr id="8" name="Text Placeholder 16"/>
          <p:cNvSpPr txBox="1">
            <a:spLocks/>
          </p:cNvSpPr>
          <p:nvPr/>
        </p:nvSpPr>
        <p:spPr>
          <a:xfrm>
            <a:off x="6035739" y="22988611"/>
            <a:ext cx="10972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6" name="TextBox 15"/>
          <p:cNvSpPr txBox="1"/>
          <p:nvPr/>
        </p:nvSpPr>
        <p:spPr>
          <a:xfrm>
            <a:off x="331996" y="5259157"/>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457199" y="14140368"/>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8" name="TextBox 27"/>
          <p:cNvSpPr txBox="1"/>
          <p:nvPr/>
        </p:nvSpPr>
        <p:spPr>
          <a:xfrm>
            <a:off x="537417" y="3010874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nvGrpSpPr>
          <p:cNvPr id="54" name="Group 53"/>
          <p:cNvGrpSpPr/>
          <p:nvPr/>
        </p:nvGrpSpPr>
        <p:grpSpPr>
          <a:xfrm>
            <a:off x="15003530" y="30690310"/>
            <a:ext cx="11843836" cy="4381348"/>
            <a:chOff x="17901066" y="20275552"/>
            <a:chExt cx="8229600" cy="3738519"/>
          </a:xfrm>
        </p:grpSpPr>
        <p:sp>
          <p:nvSpPr>
            <p:cNvPr id="11" name="Text Placeholder 16"/>
            <p:cNvSpPr txBox="1">
              <a:spLocks/>
            </p:cNvSpPr>
            <p:nvPr/>
          </p:nvSpPr>
          <p:spPr>
            <a:xfrm>
              <a:off x="17901066" y="20966167"/>
              <a:ext cx="8229600" cy="304790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a:t>W</a:t>
              </a:r>
              <a:r>
                <a:rPr lang="en-US" sz="2400" dirty="0" smtClean="0"/>
                <a:t>e would like to thank Emily “Chippie” Kislik and Victoria Ly from Ames DEVELOP for their input and guidance throughout this project, </a:t>
              </a:r>
              <a:r>
                <a:rPr lang="en-US" sz="2400" dirty="0"/>
                <a:t>a</a:t>
              </a:r>
              <a:r>
                <a:rPr lang="en-US" sz="2400" dirty="0" smtClean="0"/>
                <a:t>long with Nirav </a:t>
              </a:r>
              <a:r>
                <a:rPr lang="en-US" sz="2400" dirty="0" err="1" smtClean="0"/>
                <a:t>Nikunji</a:t>
              </a:r>
              <a:r>
                <a:rPr lang="en-US" sz="2400" dirty="0" smtClean="0"/>
                <a:t> Patel from World Pop for processing and providing gridded population density data for Puerto Rico. We would also like to thank Alannah Johansen for her vast contributions </a:t>
              </a:r>
              <a:r>
                <a:rPr lang="en-US" sz="2400" dirty="0" smtClean="0"/>
                <a:t>to the </a:t>
              </a:r>
              <a:r>
                <a:rPr lang="en-US" sz="2400" dirty="0" smtClean="0"/>
                <a:t>project during the </a:t>
              </a:r>
              <a:r>
                <a:rPr lang="en-US" sz="2400" dirty="0" smtClean="0"/>
                <a:t>previous </a:t>
              </a:r>
              <a:r>
                <a:rPr lang="en-US" sz="2400" dirty="0" smtClean="0"/>
                <a:t>term.  </a:t>
              </a:r>
            </a:p>
            <a:p>
              <a:pPr algn="just"/>
              <a:r>
                <a:rPr lang="en-US" sz="2400" dirty="0" smtClean="0"/>
                <a:t>We </a:t>
              </a:r>
              <a:r>
                <a:rPr lang="en-US" sz="2400" dirty="0"/>
                <a:t>would like to acknowledge Dr. Pablo M</a:t>
              </a:r>
              <a:r>
                <a:rPr lang="en-US" sz="2400" dirty="0">
                  <a:solidFill>
                    <a:srgbClr val="767171"/>
                  </a:solidFill>
                </a:rPr>
                <a:t>é</a:t>
              </a:r>
              <a:r>
                <a:rPr lang="en-US" sz="2400" dirty="0"/>
                <a:t>ndez-</a:t>
              </a:r>
              <a:r>
                <a:rPr lang="en-US" sz="2400" dirty="0" err="1"/>
                <a:t>Lázaro</a:t>
              </a:r>
              <a:r>
                <a:rPr lang="en-US" sz="2400" dirty="0"/>
                <a:t> from Medical Sciences Campus of the University of Puerto Rico, and Dr. Roberto Barrera from the U.S. Centers for Disease Control and Prevention (CDC) Dengue Branch for project advisement and data sources. </a:t>
              </a:r>
              <a:r>
                <a:rPr lang="en-US" sz="2400" dirty="0" smtClean="0"/>
                <a:t>We </a:t>
              </a:r>
              <a:r>
                <a:rPr lang="en-US" sz="2400" dirty="0"/>
                <a:t>would also like to thank Jessica Cabrera from the Puerto Rico Department of Health </a:t>
              </a:r>
              <a:r>
                <a:rPr lang="en-US" sz="2400" dirty="0" smtClean="0"/>
                <a:t>for </a:t>
              </a:r>
              <a:r>
                <a:rPr lang="en-US" sz="2400" dirty="0"/>
                <a:t>her overall support of the project</a:t>
              </a:r>
              <a:r>
                <a:rPr lang="en-US" sz="2800" dirty="0"/>
                <a:t>.</a:t>
              </a:r>
            </a:p>
            <a:p>
              <a:pPr algn="just"/>
              <a:endParaRPr lang="en-US" dirty="0" smtClean="0"/>
            </a:p>
          </p:txBody>
        </p:sp>
        <p:sp>
          <p:nvSpPr>
            <p:cNvPr id="29" name="TextBox 28"/>
            <p:cNvSpPr txBox="1"/>
            <p:nvPr/>
          </p:nvSpPr>
          <p:spPr>
            <a:xfrm>
              <a:off x="17901066" y="2027555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sp>
        <p:nvSpPr>
          <p:cNvPr id="32" name="Team Members"/>
          <p:cNvSpPr txBox="1">
            <a:spLocks/>
          </p:cNvSpPr>
          <p:nvPr/>
        </p:nvSpPr>
        <p:spPr>
          <a:xfrm>
            <a:off x="914400" y="405363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Andrew Nguyen (Project </a:t>
            </a:r>
            <a:r>
              <a:rPr lang="en-US" dirty="0" smtClean="0"/>
              <a:t>Lead</a:t>
            </a:r>
            <a:r>
              <a:rPr lang="en-US" baseline="30000" dirty="0" smtClean="0"/>
              <a:t>)1,</a:t>
            </a:r>
            <a:r>
              <a:rPr lang="en-US" dirty="0" smtClean="0"/>
              <a:t>, Martha Sayre</a:t>
            </a:r>
            <a:r>
              <a:rPr lang="en-US" baseline="30000" dirty="0"/>
              <a:t>1</a:t>
            </a:r>
            <a:r>
              <a:rPr lang="en-US" dirty="0" smtClean="0"/>
              <a:t>, Dr. Pablo </a:t>
            </a:r>
            <a:r>
              <a:rPr lang="en-US" dirty="0"/>
              <a:t>Méndez-Lázaro</a:t>
            </a:r>
            <a:r>
              <a:rPr lang="en-US" baseline="30000" dirty="0" smtClean="0"/>
              <a:t>2</a:t>
            </a:r>
            <a:r>
              <a:rPr lang="en-US" dirty="0" smtClean="0"/>
              <a:t>, Dr. Roberto Barrera</a:t>
            </a:r>
            <a:r>
              <a:rPr lang="en-US" baseline="30000" dirty="0" smtClean="0"/>
              <a:t>3</a:t>
            </a:r>
            <a:r>
              <a:rPr lang="en-US" dirty="0" smtClean="0"/>
              <a:t>, Dr. Juan </a:t>
            </a:r>
            <a:r>
              <a:rPr lang="en-US" dirty="0"/>
              <a:t>Torres-Pérez</a:t>
            </a:r>
            <a:r>
              <a:rPr lang="en-US" baseline="30000" dirty="0" smtClean="0"/>
              <a:t>1</a:t>
            </a:r>
            <a:r>
              <a:rPr lang="en-US" baseline="30000" dirty="0"/>
              <a:t>, 4</a:t>
            </a:r>
            <a:endParaRPr lang="en-US" dirty="0" smtClean="0"/>
          </a:p>
          <a:p>
            <a:r>
              <a:rPr lang="en-US" dirty="0"/>
              <a:t> </a:t>
            </a:r>
            <a:r>
              <a:rPr lang="en-US" baseline="30000" dirty="0"/>
              <a:t>1</a:t>
            </a:r>
            <a:r>
              <a:rPr lang="en-US" dirty="0" smtClean="0"/>
              <a:t>NASA DEVELOP National Program, </a:t>
            </a:r>
            <a:r>
              <a:rPr lang="en-US" baseline="30000" dirty="0"/>
              <a:t>2</a:t>
            </a:r>
            <a:r>
              <a:rPr lang="en-US" dirty="0" smtClean="0"/>
              <a:t>Medical </a:t>
            </a:r>
            <a:r>
              <a:rPr lang="en-US" dirty="0"/>
              <a:t>Sciences Campus of the University of Puerto </a:t>
            </a:r>
            <a:r>
              <a:rPr lang="en-US" dirty="0" smtClean="0"/>
              <a:t>Rico, </a:t>
            </a:r>
            <a:r>
              <a:rPr lang="en-US" baseline="30000" dirty="0"/>
              <a:t>3</a:t>
            </a:r>
            <a:r>
              <a:rPr lang="en-US" dirty="0" smtClean="0"/>
              <a:t>U.S</a:t>
            </a:r>
            <a:r>
              <a:rPr lang="en-US" dirty="0"/>
              <a:t>. Centers for Disease Control and Prevention </a:t>
            </a:r>
            <a:r>
              <a:rPr lang="en-US" dirty="0" smtClean="0"/>
              <a:t>Dengue Branch, </a:t>
            </a:r>
            <a:r>
              <a:rPr lang="en-US" baseline="30000" dirty="0" smtClean="0"/>
              <a:t>4</a:t>
            </a:r>
            <a:r>
              <a:rPr lang="en-US" dirty="0" smtClean="0"/>
              <a:t>Bay Area Environmental Research Institute  </a:t>
            </a:r>
            <a:endParaRPr lang="en-US" dirty="0"/>
          </a:p>
        </p:txBody>
      </p:sp>
      <p:sp>
        <p:nvSpPr>
          <p:cNvPr id="31" name="TextBox 30"/>
          <p:cNvSpPr txBox="1"/>
          <p:nvPr/>
        </p:nvSpPr>
        <p:spPr>
          <a:xfrm>
            <a:off x="21974196" y="9485064"/>
            <a:ext cx="9138989" cy="732934"/>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7" name="TextBox 6"/>
          <p:cNvSpPr txBox="1"/>
          <p:nvPr/>
        </p:nvSpPr>
        <p:spPr>
          <a:xfrm>
            <a:off x="328240" y="5896810"/>
            <a:ext cx="20926665" cy="4154984"/>
          </a:xfrm>
          <a:prstGeom prst="rect">
            <a:avLst/>
          </a:prstGeom>
          <a:noFill/>
        </p:spPr>
        <p:txBody>
          <a:bodyPr wrap="square" rtlCol="0">
            <a:spAutoFit/>
          </a:bodyPr>
          <a:lstStyle/>
          <a:p>
            <a:r>
              <a:rPr lang="en-US" sz="2400" dirty="0"/>
              <a:t>Vector-borne diseases such as dengue fever, chikungunya, and </a:t>
            </a:r>
            <a:r>
              <a:rPr lang="en-US" sz="2400" dirty="0" err="1"/>
              <a:t>Zika</a:t>
            </a:r>
            <a:r>
              <a:rPr lang="en-US" sz="2400" dirty="0"/>
              <a:t> pose a major threat to the health of Caribbean communities. </a:t>
            </a:r>
            <a:r>
              <a:rPr lang="en-US" sz="2400" i="1" dirty="0" err="1"/>
              <a:t>Aedes</a:t>
            </a:r>
            <a:r>
              <a:rPr lang="en-US" sz="2400" i="1" dirty="0"/>
              <a:t> </a:t>
            </a:r>
            <a:r>
              <a:rPr lang="en-US" sz="2400" i="1" dirty="0" err="1"/>
              <a:t>aegypti</a:t>
            </a:r>
            <a:r>
              <a:rPr lang="en-US" sz="2400" i="1" dirty="0"/>
              <a:t> (Ae. </a:t>
            </a:r>
            <a:r>
              <a:rPr lang="en-US" sz="2400" i="1" dirty="0" err="1"/>
              <a:t>a</a:t>
            </a:r>
            <a:r>
              <a:rPr lang="en-US" sz="2400" i="1" dirty="0" err="1" smtClean="0"/>
              <a:t>egypti</a:t>
            </a:r>
            <a:r>
              <a:rPr lang="en-US" sz="2400" i="1" dirty="0"/>
              <a:t>),</a:t>
            </a:r>
            <a:r>
              <a:rPr lang="en-US" sz="2400" dirty="0"/>
              <a:t> the primary vector of these viruses, is dependent on humans for reproduction, and has been detected in populated areas within Puerto Rico. The vector’s lifecycle and its transmission of dengue in Puerto Rico have been connected to specific environmental conditions. This study examined environmental conditions related to Confirmed Dengue Fever Cases (CDFC) for Puerto Rico from January 2009 - December 2013 to model the distribution of </a:t>
            </a:r>
            <a:r>
              <a:rPr lang="en-US" sz="2400" dirty="0" smtClean="0"/>
              <a:t>dengue-infected </a:t>
            </a:r>
            <a:r>
              <a:rPr lang="en-US" sz="2400" i="1" dirty="0"/>
              <a:t>Ae. </a:t>
            </a:r>
            <a:r>
              <a:rPr lang="en-US" sz="2400" i="1" dirty="0" err="1"/>
              <a:t>aegypti</a:t>
            </a:r>
            <a:r>
              <a:rPr lang="en-US" sz="2400" dirty="0"/>
              <a:t> and its </a:t>
            </a:r>
            <a:r>
              <a:rPr lang="en-US" sz="2400" dirty="0" smtClean="0"/>
              <a:t>relationship </a:t>
            </a:r>
            <a:r>
              <a:rPr lang="en-US" sz="2400" dirty="0"/>
              <a:t>to these conditions. This project used monthly NASA Terra/ Aqua MODIS Normalized Difference Water Index, along with day and night land surface temperature (DLST / NLST) products, Geostationary Operational Environmental Satellite system Puerto Rico Water Energy Balance humidity products, and Climate Hazards Group </a:t>
            </a:r>
            <a:r>
              <a:rPr lang="en-US" sz="2400" dirty="0" err="1"/>
              <a:t>InfraRed</a:t>
            </a:r>
            <a:r>
              <a:rPr lang="en-US" sz="2400" dirty="0"/>
              <a:t> Precipitation and Satellite total precipitation (TP) modeled data. A Maximum Entropy Species Distribution Model and Earth Trends Modeler within Clark Labs’ </a:t>
            </a:r>
            <a:r>
              <a:rPr lang="en-US" sz="2400" dirty="0" err="1"/>
              <a:t>TerrSet</a:t>
            </a:r>
            <a:r>
              <a:rPr lang="en-US" sz="2400" dirty="0"/>
              <a:t> were used to spatially delineate monthly </a:t>
            </a:r>
            <a:r>
              <a:rPr lang="en-US" sz="2400" i="1" dirty="0"/>
              <a:t>Ae. </a:t>
            </a:r>
            <a:r>
              <a:rPr lang="en-US" sz="2400" i="1" dirty="0" err="1"/>
              <a:t>aegypti</a:t>
            </a:r>
            <a:r>
              <a:rPr lang="en-US" sz="2400" dirty="0"/>
              <a:t> habitat suitability, determine the permutation importance of the environmental conditions, and quantify island-wide environmental trends. TP and DLST had the highest mean relative importance of the dynamic environmental variables, agreeing with several studies that climatic environmental conditions play a significant role in disease transmission.</a:t>
            </a:r>
          </a:p>
          <a:p>
            <a:r>
              <a:rPr lang="en-US" sz="2400" dirty="0"/>
              <a:t> </a:t>
            </a:r>
          </a:p>
          <a:p>
            <a:pPr algn="just"/>
            <a:endParaRPr lang="en-US" sz="2400" dirty="0"/>
          </a:p>
        </p:txBody>
      </p:sp>
      <p:grpSp>
        <p:nvGrpSpPr>
          <p:cNvPr id="70" name="Group 69"/>
          <p:cNvGrpSpPr/>
          <p:nvPr/>
        </p:nvGrpSpPr>
        <p:grpSpPr>
          <a:xfrm>
            <a:off x="292467" y="9448557"/>
            <a:ext cx="8229600" cy="4295787"/>
            <a:chOff x="11573208" y="4955724"/>
            <a:chExt cx="8229600" cy="4295787"/>
          </a:xfrm>
        </p:grpSpPr>
        <p:sp>
          <p:nvSpPr>
            <p:cNvPr id="15" name="Text Placeholder 16"/>
            <p:cNvSpPr txBox="1">
              <a:spLocks/>
            </p:cNvSpPr>
            <p:nvPr/>
          </p:nvSpPr>
          <p:spPr>
            <a:xfrm>
              <a:off x="11573208" y="5694147"/>
              <a:ext cx="8229600" cy="35573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dirty="0"/>
                <a:t>Develop methods to examine the </a:t>
              </a:r>
              <a:r>
                <a:rPr lang="en-US" sz="2400" dirty="0" smtClean="0"/>
                <a:t>relationship </a:t>
              </a:r>
              <a:r>
                <a:rPr lang="en-US" sz="2400" dirty="0"/>
                <a:t>between environmental conditions and</a:t>
              </a:r>
              <a:r>
                <a:rPr lang="en-US" sz="2400" i="1" dirty="0"/>
                <a:t> Ae. </a:t>
              </a:r>
              <a:r>
                <a:rPr lang="en-US" sz="2400" i="1" dirty="0" err="1"/>
                <a:t>a</a:t>
              </a:r>
              <a:r>
                <a:rPr lang="en-US" sz="2400" i="1" dirty="0" err="1" smtClean="0"/>
                <a:t>egypti</a:t>
              </a:r>
              <a:r>
                <a:rPr lang="en-US" sz="2400" i="1" dirty="0" smtClean="0"/>
                <a:t> </a:t>
              </a:r>
              <a:r>
                <a:rPr lang="en-US" sz="2400" dirty="0"/>
                <a:t>proliferation throughout the island</a:t>
              </a:r>
              <a:r>
                <a:rPr lang="en-US" sz="2400" dirty="0" smtClean="0"/>
                <a:t>.</a:t>
              </a:r>
              <a:endParaRPr lang="en-US" sz="2400" dirty="0" smtClean="0">
                <a:solidFill>
                  <a:srgbClr val="767171"/>
                </a:solidFill>
              </a:endParaRPr>
            </a:p>
            <a:p>
              <a:pPr marL="347663" indent="-347663"/>
              <a:r>
                <a:rPr lang="en-US" sz="2400" dirty="0" smtClean="0">
                  <a:solidFill>
                    <a:srgbClr val="767171"/>
                  </a:solidFill>
                </a:rPr>
                <a:t>Use the </a:t>
              </a:r>
              <a:r>
                <a:rPr lang="en-US" sz="2400" dirty="0">
                  <a:solidFill>
                    <a:srgbClr val="767171"/>
                  </a:solidFill>
                </a:rPr>
                <a:t>Maximum Entropy Species Distribution Model to determine the contribution of environmental </a:t>
              </a:r>
              <a:r>
                <a:rPr lang="en-US" sz="2400" dirty="0" smtClean="0">
                  <a:solidFill>
                    <a:srgbClr val="767171"/>
                  </a:solidFill>
                </a:rPr>
                <a:t>conditions to CDFC </a:t>
              </a:r>
              <a:r>
                <a:rPr lang="en-US" sz="2400" dirty="0">
                  <a:solidFill>
                    <a:srgbClr val="767171"/>
                  </a:solidFill>
                </a:rPr>
                <a:t>epidemics and </a:t>
              </a:r>
              <a:r>
                <a:rPr lang="en-US" sz="2400" dirty="0" smtClean="0">
                  <a:solidFill>
                    <a:srgbClr val="767171"/>
                  </a:solidFill>
                </a:rPr>
                <a:t>produce </a:t>
              </a:r>
              <a:r>
                <a:rPr lang="en-US" sz="2400" i="1" dirty="0" smtClean="0">
                  <a:solidFill>
                    <a:srgbClr val="767171"/>
                  </a:solidFill>
                </a:rPr>
                <a:t>Ae. </a:t>
              </a:r>
              <a:r>
                <a:rPr lang="en-US" sz="2400" i="1" dirty="0" err="1">
                  <a:solidFill>
                    <a:srgbClr val="767171"/>
                  </a:solidFill>
                </a:rPr>
                <a:t>a</a:t>
              </a:r>
              <a:r>
                <a:rPr lang="en-US" sz="2400" i="1" dirty="0" err="1" smtClean="0">
                  <a:solidFill>
                    <a:srgbClr val="767171"/>
                  </a:solidFill>
                </a:rPr>
                <a:t>egypti</a:t>
              </a:r>
              <a:r>
                <a:rPr lang="en-US" sz="2400" i="1" dirty="0" smtClean="0">
                  <a:solidFill>
                    <a:srgbClr val="767171"/>
                  </a:solidFill>
                </a:rPr>
                <a:t> </a:t>
              </a:r>
              <a:r>
                <a:rPr lang="en-US" sz="2400" dirty="0" smtClean="0">
                  <a:solidFill>
                    <a:srgbClr val="767171"/>
                  </a:solidFill>
                </a:rPr>
                <a:t>habitat suitability maps.</a:t>
              </a:r>
            </a:p>
            <a:p>
              <a:pPr marL="347663" indent="-347663"/>
              <a:r>
                <a:rPr lang="en-US" sz="2400" dirty="0" smtClean="0"/>
                <a:t>To analyze seasonal and inter annual changes regarding environmental conditions to better understand the relationship between CDFC and environmental </a:t>
              </a:r>
              <a:r>
                <a:rPr lang="en-US" sz="2400" dirty="0"/>
                <a:t> </a:t>
              </a:r>
              <a:r>
                <a:rPr lang="en-US" sz="2400" dirty="0" smtClean="0"/>
                <a:t>seasonality. </a:t>
              </a:r>
              <a:endParaRPr lang="en-US" sz="2400" dirty="0" smtClean="0"/>
            </a:p>
            <a:p>
              <a:pPr marL="347663" indent="-347663" algn="just"/>
              <a:endParaRPr lang="en-US" sz="2400" dirty="0" smtClean="0"/>
            </a:p>
          </p:txBody>
        </p:sp>
        <p:sp>
          <p:nvSpPr>
            <p:cNvPr id="23" name="TextBox 22"/>
            <p:cNvSpPr txBox="1"/>
            <p:nvPr/>
          </p:nvSpPr>
          <p:spPr>
            <a:xfrm>
              <a:off x="11573208" y="49557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sp>
        <p:nvSpPr>
          <p:cNvPr id="80" name="Rectangle 79"/>
          <p:cNvSpPr/>
          <p:nvPr/>
        </p:nvSpPr>
        <p:spPr>
          <a:xfrm>
            <a:off x="22860000" y="18385260"/>
            <a:ext cx="3429000" cy="461665"/>
          </a:xfrm>
          <a:prstGeom prst="rect">
            <a:avLst/>
          </a:prstGeom>
        </p:spPr>
        <p:txBody>
          <a:bodyPr wrap="square">
            <a:spAutoFit/>
          </a:bodyPr>
          <a:lstStyle/>
          <a:p>
            <a:pPr algn="ctr"/>
            <a:endParaRPr lang="en-US" sz="2400" i="1" dirty="0"/>
          </a:p>
        </p:txBody>
      </p:sp>
      <p:sp>
        <p:nvSpPr>
          <p:cNvPr id="14" name="TextBox 13"/>
          <p:cNvSpPr txBox="1"/>
          <p:nvPr/>
        </p:nvSpPr>
        <p:spPr>
          <a:xfrm>
            <a:off x="2575806" y="18021307"/>
            <a:ext cx="184731" cy="1023037"/>
          </a:xfrm>
          <a:prstGeom prst="rect">
            <a:avLst/>
          </a:prstGeom>
          <a:noFill/>
        </p:spPr>
        <p:txBody>
          <a:bodyPr wrap="none" rtlCol="0">
            <a:spAutoFit/>
          </a:bodyPr>
          <a:lstStyle/>
          <a:p>
            <a:endParaRPr lang="en-US" dirty="0"/>
          </a:p>
        </p:txBody>
      </p:sp>
      <p:grpSp>
        <p:nvGrpSpPr>
          <p:cNvPr id="68" name="Group 67"/>
          <p:cNvGrpSpPr/>
          <p:nvPr/>
        </p:nvGrpSpPr>
        <p:grpSpPr>
          <a:xfrm>
            <a:off x="8580984" y="9452458"/>
            <a:ext cx="7222789" cy="5909834"/>
            <a:chOff x="463355" y="10002499"/>
            <a:chExt cx="7222789" cy="5909834"/>
          </a:xfrm>
        </p:grpSpPr>
        <p:pic>
          <p:nvPicPr>
            <p:cNvPr id="88" name="Picture 87"/>
            <p:cNvPicPr>
              <a:picLocks noChangeAspect="1"/>
            </p:cNvPicPr>
            <p:nvPr/>
          </p:nvPicPr>
          <p:blipFill rotWithShape="1">
            <a:blip r:embed="rId2" cstate="print">
              <a:extLst>
                <a:ext uri="{28A0092B-C50C-407E-A947-70E740481C1C}">
                  <a14:useLocalDpi xmlns:a14="http://schemas.microsoft.com/office/drawing/2010/main" val="0"/>
                </a:ext>
              </a:extLst>
            </a:blip>
            <a:srcRect l="1026" t="16347" b="16901"/>
            <a:stretch/>
          </p:blipFill>
          <p:spPr>
            <a:xfrm rot="10800000" flipH="1" flipV="1">
              <a:off x="585996" y="10789773"/>
              <a:ext cx="7043636" cy="3321013"/>
            </a:xfrm>
            <a:prstGeom prst="rect">
              <a:avLst/>
            </a:prstGeom>
            <a:ln w="38100" cap="sq">
              <a:solidFill>
                <a:schemeClr val="tx1"/>
              </a:solidFill>
              <a:prstDash val="solid"/>
              <a:miter lim="800000"/>
            </a:ln>
            <a:effectLst/>
          </p:spPr>
        </p:pic>
        <p:sp>
          <p:nvSpPr>
            <p:cNvPr id="25" name="TextBox 24"/>
            <p:cNvSpPr txBox="1"/>
            <p:nvPr/>
          </p:nvSpPr>
          <p:spPr>
            <a:xfrm>
              <a:off x="472368" y="10002499"/>
              <a:ext cx="32281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83" name="TextBox 82"/>
            <p:cNvSpPr txBox="1"/>
            <p:nvPr/>
          </p:nvSpPr>
          <p:spPr>
            <a:xfrm>
              <a:off x="463355" y="14219562"/>
              <a:ext cx="7222789" cy="1692771"/>
            </a:xfrm>
            <a:prstGeom prst="rect">
              <a:avLst/>
            </a:prstGeom>
            <a:noFill/>
          </p:spPr>
          <p:txBody>
            <a:bodyPr wrap="square" rtlCol="0">
              <a:spAutoFit/>
            </a:bodyPr>
            <a:lstStyle/>
            <a:p>
              <a:pPr algn="just"/>
              <a:r>
                <a:rPr lang="en-US" sz="1600" b="1" dirty="0" smtClean="0"/>
                <a:t>Figure 1. </a:t>
              </a:r>
              <a:r>
                <a:rPr lang="en-US" sz="1600" dirty="0" smtClean="0"/>
                <a:t>The Commonwealth of Puerto Rico has an area of appx. 9,104 km</a:t>
              </a:r>
              <a:r>
                <a:rPr lang="en-US" sz="1600" baseline="30000" dirty="0" smtClean="0"/>
                <a:t>2</a:t>
              </a:r>
              <a:r>
                <a:rPr lang="en-US" sz="1600" dirty="0" smtClean="0"/>
                <a:t>. It is divided into 78 municipalities. The </a:t>
              </a:r>
              <a:r>
                <a:rPr lang="en-US" sz="1600" dirty="0"/>
                <a:t>climate is tropical with annual average temperatures between 21°C and 27°C, and a rainy season from April to November. Climate varies along the length of the island, with the drier regions occurring in the south.</a:t>
              </a:r>
            </a:p>
            <a:p>
              <a:r>
                <a:rPr lang="en-US" sz="2400" dirty="0"/>
                <a:t/>
              </a:r>
              <a:br>
                <a:rPr lang="en-US" sz="2400" dirty="0"/>
              </a:br>
              <a:endParaRPr lang="en-US" sz="2400" baseline="30000" dirty="0"/>
            </a:p>
          </p:txBody>
        </p:sp>
      </p:grpSp>
      <p:sp>
        <p:nvSpPr>
          <p:cNvPr id="6" name="TextBox 5"/>
          <p:cNvSpPr txBox="1"/>
          <p:nvPr/>
        </p:nvSpPr>
        <p:spPr>
          <a:xfrm>
            <a:off x="432871" y="23079280"/>
            <a:ext cx="7382965" cy="1569660"/>
          </a:xfrm>
          <a:prstGeom prst="rect">
            <a:avLst/>
          </a:prstGeom>
          <a:noFill/>
        </p:spPr>
        <p:txBody>
          <a:bodyPr wrap="square" rtlCol="0">
            <a:spAutoFit/>
          </a:bodyPr>
          <a:lstStyle/>
          <a:p>
            <a:pPr algn="just"/>
            <a:r>
              <a:rPr lang="en-US" sz="1600" b="1" dirty="0" smtClean="0"/>
              <a:t>Figure 2. </a:t>
            </a:r>
            <a:r>
              <a:rPr lang="en-US" sz="1600" dirty="0"/>
              <a:t>T</a:t>
            </a:r>
            <a:r>
              <a:rPr lang="en-US" sz="1600" dirty="0" smtClean="0"/>
              <a:t>he data project workflow. Two approaches were taken (upper and lower sections). The upper section outlines the </a:t>
            </a:r>
            <a:r>
              <a:rPr lang="en-US" sz="1600" dirty="0">
                <a:solidFill>
                  <a:srgbClr val="00B050"/>
                </a:solidFill>
              </a:rPr>
              <a:t>environmental conditions </a:t>
            </a:r>
            <a:r>
              <a:rPr lang="en-US" sz="1600" dirty="0"/>
              <a:t>and </a:t>
            </a:r>
            <a:r>
              <a:rPr lang="en-US" sz="1600" dirty="0" smtClean="0"/>
              <a:t>the </a:t>
            </a:r>
            <a:r>
              <a:rPr lang="en-US" sz="1600" dirty="0" smtClean="0">
                <a:solidFill>
                  <a:srgbClr val="7030A0"/>
                </a:solidFill>
              </a:rPr>
              <a:t>Habitat </a:t>
            </a:r>
            <a:r>
              <a:rPr lang="en-US" sz="1600" dirty="0">
                <a:solidFill>
                  <a:srgbClr val="7030A0"/>
                </a:solidFill>
              </a:rPr>
              <a:t>Assessment Map</a:t>
            </a:r>
            <a:r>
              <a:rPr lang="en-US" sz="1600" dirty="0" smtClean="0"/>
              <a:t> as inputs into the </a:t>
            </a:r>
            <a:r>
              <a:rPr lang="en-US" sz="1600" dirty="0">
                <a:solidFill>
                  <a:srgbClr val="FF0000"/>
                </a:solidFill>
              </a:rPr>
              <a:t>Maximum Entropy </a:t>
            </a:r>
            <a:r>
              <a:rPr lang="en-US" sz="1600" dirty="0"/>
              <a:t>model </a:t>
            </a:r>
            <a:r>
              <a:rPr lang="en-US" sz="1600" dirty="0" smtClean="0"/>
              <a:t>along with </a:t>
            </a:r>
            <a:r>
              <a:rPr lang="en-US" sz="1600" dirty="0" smtClean="0">
                <a:solidFill>
                  <a:srgbClr val="0070C0"/>
                </a:solidFill>
              </a:rPr>
              <a:t>potential model results</a:t>
            </a:r>
            <a:r>
              <a:rPr lang="en-US" sz="1600" dirty="0" smtClean="0"/>
              <a:t>. The lower section outlines the use of </a:t>
            </a:r>
            <a:r>
              <a:rPr lang="en-US" sz="1600" dirty="0" smtClean="0">
                <a:solidFill>
                  <a:srgbClr val="7030A0"/>
                </a:solidFill>
              </a:rPr>
              <a:t>Hydrological Unit Code 8 (HUC-8) and a 256km</a:t>
            </a:r>
            <a:r>
              <a:rPr lang="en-US" sz="1600" baseline="30000" dirty="0" smtClean="0">
                <a:solidFill>
                  <a:srgbClr val="7030A0"/>
                </a:solidFill>
              </a:rPr>
              <a:t>2</a:t>
            </a:r>
            <a:r>
              <a:rPr lang="en-US" sz="1600" dirty="0" smtClean="0">
                <a:solidFill>
                  <a:srgbClr val="7030A0"/>
                </a:solidFill>
              </a:rPr>
              <a:t> buffer </a:t>
            </a:r>
            <a:r>
              <a:rPr lang="en-US" sz="1600" dirty="0" smtClean="0"/>
              <a:t>around the island as study regions for  </a:t>
            </a:r>
            <a:r>
              <a:rPr lang="en-US" sz="1600" dirty="0" smtClean="0">
                <a:solidFill>
                  <a:srgbClr val="FF0000"/>
                </a:solidFill>
              </a:rPr>
              <a:t>Earth Trends Modeler</a:t>
            </a:r>
            <a:r>
              <a:rPr lang="en-US" sz="1600" dirty="0" smtClean="0"/>
              <a:t> to delineate </a:t>
            </a:r>
            <a:r>
              <a:rPr lang="en-US" sz="1600" dirty="0" smtClean="0">
                <a:solidFill>
                  <a:srgbClr val="0070C0"/>
                </a:solidFill>
              </a:rPr>
              <a:t>seasonal and inter annual trends.</a:t>
            </a:r>
            <a:endParaRPr lang="en-US" sz="1600" dirty="0">
              <a:solidFill>
                <a:srgbClr val="0070C0"/>
              </a:solidFill>
            </a:endParaRPr>
          </a:p>
        </p:txBody>
      </p:sp>
      <p:grpSp>
        <p:nvGrpSpPr>
          <p:cNvPr id="71" name="Group 70"/>
          <p:cNvGrpSpPr/>
          <p:nvPr/>
        </p:nvGrpSpPr>
        <p:grpSpPr>
          <a:xfrm>
            <a:off x="21254905" y="5294521"/>
            <a:ext cx="5288786" cy="3861834"/>
            <a:chOff x="8036977" y="10581629"/>
            <a:chExt cx="5962098" cy="4239432"/>
          </a:xfrm>
        </p:grpSpPr>
        <p:sp>
          <p:nvSpPr>
            <p:cNvPr id="26" name="TextBox 25"/>
            <p:cNvSpPr txBox="1"/>
            <p:nvPr/>
          </p:nvSpPr>
          <p:spPr>
            <a:xfrm>
              <a:off x="8036977" y="10581629"/>
              <a:ext cx="5962098"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grpSp>
          <p:nvGrpSpPr>
            <p:cNvPr id="36" name="Group 35"/>
            <p:cNvGrpSpPr/>
            <p:nvPr/>
          </p:nvGrpSpPr>
          <p:grpSpPr>
            <a:xfrm>
              <a:off x="8866446" y="11249423"/>
              <a:ext cx="4491250" cy="3571638"/>
              <a:chOff x="22750773" y="17089975"/>
              <a:chExt cx="4491250" cy="3571638"/>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0861" y="18615836"/>
                <a:ext cx="1908697" cy="175832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1667">
                <a:off x="25475052" y="17089975"/>
                <a:ext cx="1766971" cy="1436334"/>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50773" y="18719634"/>
                <a:ext cx="1868034" cy="134086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21070">
                <a:off x="22839897" y="17269129"/>
                <a:ext cx="2166769" cy="1082390"/>
              </a:xfrm>
              <a:prstGeom prst="rect">
                <a:avLst/>
              </a:prstGeom>
            </p:spPr>
          </p:pic>
          <p:sp>
            <p:nvSpPr>
              <p:cNvPr id="35" name="TextBox 34"/>
              <p:cNvSpPr txBox="1"/>
              <p:nvPr/>
            </p:nvSpPr>
            <p:spPr>
              <a:xfrm>
                <a:off x="22750773" y="20199947"/>
                <a:ext cx="1909497" cy="461665"/>
              </a:xfrm>
              <a:prstGeom prst="rect">
                <a:avLst/>
              </a:prstGeom>
              <a:noFill/>
            </p:spPr>
            <p:txBody>
              <a:bodyPr wrap="none" rtlCol="0">
                <a:spAutoFit/>
              </a:bodyPr>
              <a:lstStyle/>
              <a:p>
                <a:r>
                  <a:rPr lang="en-US" sz="2400" dirty="0" smtClean="0"/>
                  <a:t>Terra-MODIS</a:t>
                </a:r>
                <a:endParaRPr lang="en-US" sz="2400" dirty="0"/>
              </a:p>
            </p:txBody>
          </p:sp>
          <p:sp>
            <p:nvSpPr>
              <p:cNvPr id="77" name="TextBox 76"/>
              <p:cNvSpPr txBox="1"/>
              <p:nvPr/>
            </p:nvSpPr>
            <p:spPr>
              <a:xfrm>
                <a:off x="22854480" y="18267557"/>
                <a:ext cx="1906291" cy="461665"/>
              </a:xfrm>
              <a:prstGeom prst="rect">
                <a:avLst/>
              </a:prstGeom>
              <a:noFill/>
            </p:spPr>
            <p:txBody>
              <a:bodyPr wrap="none" rtlCol="0">
                <a:spAutoFit/>
              </a:bodyPr>
              <a:lstStyle/>
              <a:p>
                <a:r>
                  <a:rPr lang="en-US" sz="2400" dirty="0" smtClean="0"/>
                  <a:t>Aqua-MODIS</a:t>
                </a:r>
                <a:endParaRPr lang="en-US" sz="2400" dirty="0"/>
              </a:p>
            </p:txBody>
          </p:sp>
          <p:sp>
            <p:nvSpPr>
              <p:cNvPr id="81" name="TextBox 80"/>
              <p:cNvSpPr txBox="1"/>
              <p:nvPr/>
            </p:nvSpPr>
            <p:spPr>
              <a:xfrm>
                <a:off x="25303103" y="18315670"/>
                <a:ext cx="1540806" cy="461665"/>
              </a:xfrm>
              <a:prstGeom prst="rect">
                <a:avLst/>
              </a:prstGeom>
              <a:noFill/>
            </p:spPr>
            <p:txBody>
              <a:bodyPr wrap="none" rtlCol="0">
                <a:spAutoFit/>
              </a:bodyPr>
              <a:lstStyle/>
              <a:p>
                <a:r>
                  <a:rPr lang="en-US" sz="2400" dirty="0" smtClean="0"/>
                  <a:t>TRMM-PR</a:t>
                </a:r>
                <a:endParaRPr lang="en-US" sz="2400" dirty="0"/>
              </a:p>
            </p:txBody>
          </p:sp>
          <p:sp>
            <p:nvSpPr>
              <p:cNvPr id="85" name="TextBox 84"/>
              <p:cNvSpPr txBox="1"/>
              <p:nvPr/>
            </p:nvSpPr>
            <p:spPr>
              <a:xfrm>
                <a:off x="25096906" y="20199948"/>
                <a:ext cx="1887055" cy="461665"/>
              </a:xfrm>
              <a:prstGeom prst="rect">
                <a:avLst/>
              </a:prstGeom>
              <a:noFill/>
            </p:spPr>
            <p:txBody>
              <a:bodyPr wrap="none" rtlCol="0">
                <a:spAutoFit/>
              </a:bodyPr>
              <a:lstStyle/>
              <a:p>
                <a:r>
                  <a:rPr lang="en-US" sz="2400" dirty="0" smtClean="0"/>
                  <a:t>Landsat 5-TM</a:t>
                </a:r>
                <a:endParaRPr lang="en-US" sz="2400" dirty="0"/>
              </a:p>
            </p:txBody>
          </p:sp>
        </p:grpSp>
      </p:grpSp>
      <p:sp>
        <p:nvSpPr>
          <p:cNvPr id="27" name="TextBox 26"/>
          <p:cNvSpPr txBox="1"/>
          <p:nvPr/>
        </p:nvSpPr>
        <p:spPr>
          <a:xfrm>
            <a:off x="292467" y="24935865"/>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45" name="Right Arrow 44"/>
          <p:cNvSpPr/>
          <p:nvPr/>
        </p:nvSpPr>
        <p:spPr>
          <a:xfrm>
            <a:off x="14290981" y="15127049"/>
            <a:ext cx="928357"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15130529" y="14590964"/>
            <a:ext cx="3484482" cy="1833539"/>
            <a:chOff x="7768802" y="13085923"/>
            <a:chExt cx="3484482" cy="1833539"/>
          </a:xfrm>
        </p:grpSpPr>
        <p:sp>
          <p:nvSpPr>
            <p:cNvPr id="46" name="TextBox 45"/>
            <p:cNvSpPr txBox="1"/>
            <p:nvPr/>
          </p:nvSpPr>
          <p:spPr>
            <a:xfrm>
              <a:off x="7768802" y="13394334"/>
              <a:ext cx="3484482" cy="1338828"/>
            </a:xfrm>
            <a:prstGeom prst="rect">
              <a:avLst/>
            </a:prstGeom>
            <a:noFill/>
          </p:spPr>
          <p:txBody>
            <a:bodyPr wrap="square" rtlCol="0">
              <a:spAutoFit/>
            </a:bodyPr>
            <a:lstStyle/>
            <a:p>
              <a:pPr algn="ctr"/>
              <a:r>
                <a:rPr lang="en-US" sz="2700" b="1" dirty="0" smtClean="0"/>
                <a:t>Maximum Entropy Habitat Suitability Model</a:t>
              </a:r>
              <a:endParaRPr lang="en-US" sz="2700" b="1" dirty="0"/>
            </a:p>
          </p:txBody>
        </p:sp>
        <p:sp>
          <p:nvSpPr>
            <p:cNvPr id="47" name="Flowchart: Alternate Process 46"/>
            <p:cNvSpPr/>
            <p:nvPr/>
          </p:nvSpPr>
          <p:spPr>
            <a:xfrm>
              <a:off x="8011806" y="13085923"/>
              <a:ext cx="3001229" cy="1833539"/>
            </a:xfrm>
            <a:prstGeom prst="flowChartAlternateProcess">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19666682" y="13717738"/>
            <a:ext cx="2876550" cy="1815882"/>
          </a:xfrm>
          <a:prstGeom prst="rect">
            <a:avLst/>
          </a:prstGeom>
          <a:noFill/>
          <a:ln w="63500">
            <a:solidFill>
              <a:srgbClr val="0070C0"/>
            </a:solidFill>
          </a:ln>
        </p:spPr>
        <p:txBody>
          <a:bodyPr wrap="square" rtlCol="0">
            <a:spAutoFit/>
          </a:bodyPr>
          <a:lstStyle/>
          <a:p>
            <a:pPr algn="ctr"/>
            <a:r>
              <a:rPr lang="en-US" sz="2800" b="1" dirty="0"/>
              <a:t>Relative Importance of variables</a:t>
            </a:r>
          </a:p>
          <a:p>
            <a:pPr algn="ctr"/>
            <a:r>
              <a:rPr lang="en-US" sz="2800" b="1" dirty="0"/>
              <a:t>to </a:t>
            </a:r>
            <a:r>
              <a:rPr lang="en-US" sz="2800" b="1" dirty="0" smtClean="0"/>
              <a:t>CDFC</a:t>
            </a:r>
            <a:endParaRPr lang="en-US" sz="2800" b="1" dirty="0"/>
          </a:p>
        </p:txBody>
      </p:sp>
      <p:sp>
        <p:nvSpPr>
          <p:cNvPr id="82" name="Right Arrow 81"/>
          <p:cNvSpPr/>
          <p:nvPr/>
        </p:nvSpPr>
        <p:spPr>
          <a:xfrm>
            <a:off x="18512170" y="14590964"/>
            <a:ext cx="901703"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8731482" y="16203049"/>
            <a:ext cx="7617668" cy="2702905"/>
            <a:chOff x="10922976" y="13134189"/>
            <a:chExt cx="7434444" cy="2890014"/>
          </a:xfrm>
        </p:grpSpPr>
        <p:sp>
          <p:nvSpPr>
            <p:cNvPr id="58" name="TextBox 57"/>
            <p:cNvSpPr txBox="1"/>
            <p:nvPr/>
          </p:nvSpPr>
          <p:spPr>
            <a:xfrm>
              <a:off x="11148946" y="15353539"/>
              <a:ext cx="7067983" cy="542986"/>
            </a:xfrm>
            <a:prstGeom prst="rect">
              <a:avLst/>
            </a:prstGeom>
            <a:noFill/>
          </p:spPr>
          <p:txBody>
            <a:bodyPr wrap="none" rtlCol="0">
              <a:spAutoFit/>
            </a:bodyPr>
            <a:lstStyle/>
            <a:p>
              <a:r>
                <a:rPr lang="en-US" sz="2700" b="1" dirty="0" smtClean="0"/>
                <a:t>Geospatial Assessment of </a:t>
              </a:r>
              <a:r>
                <a:rPr lang="en-US" sz="2700" b="1" i="1" dirty="0" smtClean="0"/>
                <a:t>Ae. </a:t>
              </a:r>
              <a:r>
                <a:rPr lang="en-US" sz="2700" b="1" i="1" dirty="0" err="1"/>
                <a:t>a</a:t>
              </a:r>
              <a:r>
                <a:rPr lang="en-US" sz="2700" b="1" i="1" dirty="0" err="1" smtClean="0"/>
                <a:t>egypt</a:t>
              </a:r>
              <a:r>
                <a:rPr lang="en-US" sz="2700" b="1" i="1" dirty="0" smtClean="0"/>
                <a:t> </a:t>
              </a:r>
              <a:r>
                <a:rPr lang="en-US" sz="2700" b="1" dirty="0" smtClean="0"/>
                <a:t>Suitability</a:t>
              </a:r>
              <a:endParaRPr lang="en-US" sz="2700" b="1" dirty="0"/>
            </a:p>
          </p:txBody>
        </p:sp>
        <p:sp>
          <p:nvSpPr>
            <p:cNvPr id="72" name="Rectangle 71"/>
            <p:cNvSpPr/>
            <p:nvPr/>
          </p:nvSpPr>
          <p:spPr>
            <a:xfrm>
              <a:off x="10922976" y="13134189"/>
              <a:ext cx="7434444" cy="289001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Bent-Up Arrow 115"/>
          <p:cNvSpPr/>
          <p:nvPr/>
        </p:nvSpPr>
        <p:spPr>
          <a:xfrm rot="5400000">
            <a:off x="16516753" y="16738688"/>
            <a:ext cx="1713690" cy="1381097"/>
          </a:xfrm>
          <a:prstGeom prst="bentUpArrow">
            <a:avLst>
              <a:gd name="adj1" fmla="val 25000"/>
              <a:gd name="adj2" fmla="val 25690"/>
              <a:gd name="adj3" fmla="val 25000"/>
            </a:avLst>
          </a:prstGeom>
          <a:solidFill>
            <a:schemeClr val="accent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V="1">
            <a:off x="6690559" y="19103110"/>
            <a:ext cx="20116800" cy="8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6041689" y="9525032"/>
            <a:ext cx="5914005" cy="4466007"/>
            <a:chOff x="18145028" y="13998479"/>
            <a:chExt cx="8435736" cy="2893222"/>
          </a:xfrm>
        </p:grpSpPr>
        <p:pic>
          <p:nvPicPr>
            <p:cNvPr id="130" name="Picture 129"/>
            <p:cNvPicPr>
              <a:picLocks noChangeAspect="1"/>
            </p:cNvPicPr>
            <p:nvPr/>
          </p:nvPicPr>
          <p:blipFill>
            <a:blip r:embed="rId7"/>
            <a:stretch>
              <a:fillRect/>
            </a:stretch>
          </p:blipFill>
          <p:spPr>
            <a:xfrm>
              <a:off x="18520915" y="16007852"/>
              <a:ext cx="2359185" cy="883849"/>
            </a:xfrm>
            <a:prstGeom prst="rect">
              <a:avLst/>
            </a:prstGeom>
          </p:spPr>
        </p:pic>
        <p:sp>
          <p:nvSpPr>
            <p:cNvPr id="133" name="Text Placeholder 16"/>
            <p:cNvSpPr txBox="1">
              <a:spLocks/>
            </p:cNvSpPr>
            <p:nvPr/>
          </p:nvSpPr>
          <p:spPr>
            <a:xfrm>
              <a:off x="18145028" y="14504066"/>
              <a:ext cx="8229601" cy="196878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600"/>
                </a:spcBef>
              </a:pPr>
              <a:r>
                <a:rPr lang="en-US" dirty="0" smtClean="0"/>
                <a:t>University of Puerto Rico, Medical Sciences Department</a:t>
              </a:r>
            </a:p>
            <a:p>
              <a:pPr marL="347663" indent="-347663">
                <a:spcBef>
                  <a:spcPts val="600"/>
                </a:spcBef>
              </a:pPr>
              <a:r>
                <a:rPr lang="en-US" dirty="0" smtClean="0"/>
                <a:t>Center for Disease Control (CDC) – Dengue Branch</a:t>
              </a:r>
            </a:p>
            <a:p>
              <a:pPr marL="347663" indent="-347663">
                <a:spcBef>
                  <a:spcPts val="600"/>
                </a:spcBef>
              </a:pPr>
              <a:r>
                <a:rPr lang="en-US" dirty="0" smtClean="0"/>
                <a:t>Puerto Rico Department of Health </a:t>
              </a:r>
            </a:p>
            <a:p>
              <a:pPr marL="0" indent="0">
                <a:buNone/>
              </a:pPr>
              <a:endParaRPr lang="en-US" dirty="0" smtClean="0"/>
            </a:p>
          </p:txBody>
        </p:sp>
        <p:sp>
          <p:nvSpPr>
            <p:cNvPr id="102" name="TextBox 101"/>
            <p:cNvSpPr txBox="1"/>
            <p:nvPr/>
          </p:nvSpPr>
          <p:spPr>
            <a:xfrm>
              <a:off x="18351164" y="13998479"/>
              <a:ext cx="8229600" cy="1750286"/>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sp>
        <p:nvSpPr>
          <p:cNvPr id="103" name="Text Placeholder 16"/>
          <p:cNvSpPr txBox="1">
            <a:spLocks/>
          </p:cNvSpPr>
          <p:nvPr/>
        </p:nvSpPr>
        <p:spPr>
          <a:xfrm>
            <a:off x="457199" y="30797468"/>
            <a:ext cx="8509379" cy="43555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34" name="Cross 33"/>
          <p:cNvSpPr/>
          <p:nvPr/>
        </p:nvSpPr>
        <p:spPr>
          <a:xfrm>
            <a:off x="6722432" y="16591452"/>
            <a:ext cx="906004" cy="954787"/>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549760" y="15031457"/>
            <a:ext cx="6183160" cy="8217969"/>
            <a:chOff x="549760" y="10586457"/>
            <a:chExt cx="6560918" cy="9342987"/>
          </a:xfrm>
        </p:grpSpPr>
        <p:sp>
          <p:nvSpPr>
            <p:cNvPr id="40" name="Rectangle 39"/>
            <p:cNvSpPr/>
            <p:nvPr/>
          </p:nvSpPr>
          <p:spPr>
            <a:xfrm>
              <a:off x="549760" y="10586457"/>
              <a:ext cx="6263836" cy="9098035"/>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43631" y="17249655"/>
              <a:ext cx="4338549" cy="559857"/>
            </a:xfrm>
            <a:prstGeom prst="rect">
              <a:avLst/>
            </a:prstGeom>
            <a:noFill/>
          </p:spPr>
          <p:txBody>
            <a:bodyPr wrap="none" rtlCol="0">
              <a:spAutoFit/>
            </a:bodyPr>
            <a:lstStyle/>
            <a:p>
              <a:r>
                <a:rPr lang="en-US" sz="2600" b="1" dirty="0" smtClean="0"/>
                <a:t>Monthly Jan 2009- Dec 2013</a:t>
              </a:r>
              <a:endParaRPr lang="en-US" sz="2600" b="1" dirty="0"/>
            </a:p>
          </p:txBody>
        </p:sp>
        <p:sp>
          <p:nvSpPr>
            <p:cNvPr id="13" name="Rectangle 12"/>
            <p:cNvSpPr/>
            <p:nvPr/>
          </p:nvSpPr>
          <p:spPr>
            <a:xfrm>
              <a:off x="3681678" y="17829982"/>
              <a:ext cx="3429000" cy="2099462"/>
            </a:xfrm>
            <a:prstGeom prst="rect">
              <a:avLst/>
            </a:prstGeom>
          </p:spPr>
          <p:txBody>
            <a:bodyPr wrap="square">
              <a:spAutoFit/>
            </a:bodyPr>
            <a:lstStyle/>
            <a:p>
              <a:r>
                <a:rPr lang="en-US" sz="2200" b="1" dirty="0"/>
                <a:t>5)</a:t>
              </a:r>
              <a:r>
                <a:rPr lang="en-US" sz="2200" dirty="0"/>
                <a:t> LST- Day </a:t>
              </a:r>
              <a:r>
                <a:rPr lang="en-US" sz="2200" i="1" dirty="0"/>
                <a:t>(MODIS</a:t>
              </a:r>
              <a:r>
                <a:rPr lang="en-US" sz="2200" i="1" dirty="0" smtClean="0"/>
                <a:t>)</a:t>
              </a:r>
              <a:endParaRPr lang="en-US" sz="2200" b="1" dirty="0" smtClean="0"/>
            </a:p>
            <a:p>
              <a:r>
                <a:rPr lang="en-US" sz="2200" b="1" dirty="0" smtClean="0"/>
                <a:t>6)</a:t>
              </a:r>
              <a:r>
                <a:rPr lang="en-US" sz="2200" dirty="0" smtClean="0"/>
                <a:t> </a:t>
              </a:r>
              <a:r>
                <a:rPr lang="en-US" sz="2200" dirty="0"/>
                <a:t>LST- Night </a:t>
              </a:r>
              <a:r>
                <a:rPr lang="en-US" sz="2200" i="1" dirty="0"/>
                <a:t>(MODIS)</a:t>
              </a:r>
            </a:p>
            <a:p>
              <a:r>
                <a:rPr lang="en-US" sz="2200" b="1" dirty="0"/>
                <a:t>7</a:t>
              </a:r>
              <a:r>
                <a:rPr lang="en-US" sz="2200" b="1" dirty="0" smtClean="0"/>
                <a:t>)</a:t>
              </a:r>
              <a:r>
                <a:rPr lang="en-US" sz="2200" dirty="0" smtClean="0"/>
                <a:t> </a:t>
              </a:r>
              <a:r>
                <a:rPr lang="en-US" sz="2200" dirty="0"/>
                <a:t>RH </a:t>
              </a:r>
              <a:r>
                <a:rPr lang="en-US" sz="2200" i="1" dirty="0"/>
                <a:t>(GOES-PRWEB)</a:t>
              </a:r>
            </a:p>
            <a:p>
              <a:endParaRPr lang="en-US" sz="2400" i="1" dirty="0"/>
            </a:p>
            <a:p>
              <a:endParaRPr lang="en-US" sz="2400" i="1" dirty="0"/>
            </a:p>
          </p:txBody>
        </p:sp>
        <p:sp>
          <p:nvSpPr>
            <p:cNvPr id="100" name="Rectangle 99"/>
            <p:cNvSpPr/>
            <p:nvPr/>
          </p:nvSpPr>
          <p:spPr>
            <a:xfrm>
              <a:off x="694111" y="17870409"/>
              <a:ext cx="4410713" cy="1644579"/>
            </a:xfrm>
            <a:prstGeom prst="rect">
              <a:avLst/>
            </a:prstGeom>
          </p:spPr>
          <p:txBody>
            <a:bodyPr wrap="square">
              <a:spAutoFit/>
            </a:bodyPr>
            <a:lstStyle/>
            <a:p>
              <a:r>
                <a:rPr lang="en-US" sz="2200" b="1" dirty="0" smtClean="0"/>
                <a:t>1) </a:t>
              </a:r>
              <a:r>
                <a:rPr lang="en-US" sz="2200" dirty="0"/>
                <a:t>CDFC (CDC, </a:t>
              </a:r>
              <a:r>
                <a:rPr lang="en-US" sz="2200" i="1" dirty="0"/>
                <a:t>In-Situ)</a:t>
              </a:r>
            </a:p>
            <a:p>
              <a:r>
                <a:rPr lang="en-US" sz="2200" b="1" dirty="0" smtClean="0"/>
                <a:t>2) </a:t>
              </a:r>
              <a:r>
                <a:rPr lang="en-US" sz="2200" dirty="0"/>
                <a:t>NDWI (MODIS</a:t>
              </a:r>
              <a:r>
                <a:rPr lang="en-US" sz="2200" dirty="0" smtClean="0"/>
                <a:t>)</a:t>
              </a:r>
            </a:p>
            <a:p>
              <a:r>
                <a:rPr lang="en-US" sz="2200" b="1" dirty="0" smtClean="0"/>
                <a:t>3) </a:t>
              </a:r>
              <a:r>
                <a:rPr lang="en-US" sz="2200" dirty="0"/>
                <a:t>TP </a:t>
              </a:r>
              <a:r>
                <a:rPr lang="en-US" sz="2200" i="1" dirty="0"/>
                <a:t>(CHIRPS</a:t>
              </a:r>
              <a:r>
                <a:rPr lang="en-US" sz="2200" i="1" dirty="0" smtClean="0"/>
                <a:t>)</a:t>
              </a:r>
              <a:endParaRPr lang="en-US" sz="2200" i="1" dirty="0"/>
            </a:p>
            <a:p>
              <a:r>
                <a:rPr lang="en-US" sz="2200" b="1" dirty="0"/>
                <a:t>4</a:t>
              </a:r>
              <a:r>
                <a:rPr lang="en-US" sz="2200" b="1" dirty="0" smtClean="0"/>
                <a:t>) </a:t>
              </a:r>
              <a:r>
                <a:rPr lang="en-US" sz="2200" dirty="0"/>
                <a:t>Population Density </a:t>
              </a:r>
              <a:r>
                <a:rPr lang="en-US" sz="2200" i="1" dirty="0"/>
                <a:t>(</a:t>
              </a:r>
              <a:r>
                <a:rPr lang="en-US" sz="2200" i="1" dirty="0" err="1"/>
                <a:t>WorldPop</a:t>
              </a:r>
              <a:r>
                <a:rPr lang="en-US" sz="2200" i="1" dirty="0" smtClean="0"/>
                <a:t>)</a:t>
              </a:r>
              <a:endParaRPr lang="en-US" sz="2200" i="1" dirty="0"/>
            </a:p>
          </p:txBody>
        </p:sp>
        <p:pic>
          <p:nvPicPr>
            <p:cNvPr id="63" name="Picture 62"/>
            <p:cNvPicPr>
              <a:picLocks noChangeAspect="1"/>
            </p:cNvPicPr>
            <p:nvPr/>
          </p:nvPicPr>
          <p:blipFill rotWithShape="1">
            <a:blip r:embed="rId8" cstate="print">
              <a:extLst>
                <a:ext uri="{28A0092B-C50C-407E-A947-70E740481C1C}">
                  <a14:useLocalDpi xmlns:a14="http://schemas.microsoft.com/office/drawing/2010/main" val="0"/>
                </a:ext>
              </a:extLst>
            </a:blip>
            <a:srcRect l="19636" t="19840" r="38815" b="3022"/>
            <a:stretch/>
          </p:blipFill>
          <p:spPr>
            <a:xfrm>
              <a:off x="874509" y="10739161"/>
              <a:ext cx="5562600" cy="6602442"/>
            </a:xfrm>
            <a:prstGeom prst="rect">
              <a:avLst/>
            </a:prstGeom>
          </p:spPr>
        </p:pic>
      </p:grpSp>
      <p:pic>
        <p:nvPicPr>
          <p:cNvPr id="75" name="Picture 74"/>
          <p:cNvPicPr>
            <a:picLocks noChangeAspect="1"/>
          </p:cNvPicPr>
          <p:nvPr/>
        </p:nvPicPr>
        <p:blipFill>
          <a:blip r:embed="rId9"/>
          <a:stretch>
            <a:fillRect/>
          </a:stretch>
        </p:blipFill>
        <p:spPr>
          <a:xfrm>
            <a:off x="6800896" y="20905047"/>
            <a:ext cx="914479" cy="969348"/>
          </a:xfrm>
          <a:prstGeom prst="rect">
            <a:avLst/>
          </a:prstGeom>
        </p:spPr>
      </p:pic>
      <p:grpSp>
        <p:nvGrpSpPr>
          <p:cNvPr id="76" name="Group 75"/>
          <p:cNvGrpSpPr/>
          <p:nvPr/>
        </p:nvGrpSpPr>
        <p:grpSpPr>
          <a:xfrm>
            <a:off x="7842841" y="15088203"/>
            <a:ext cx="6197009" cy="4224944"/>
            <a:chOff x="7842841" y="15088203"/>
            <a:chExt cx="6197009" cy="4224944"/>
          </a:xfrm>
        </p:grpSpPr>
        <p:sp>
          <p:nvSpPr>
            <p:cNvPr id="39" name="Rectangle 38"/>
            <p:cNvSpPr/>
            <p:nvPr/>
          </p:nvSpPr>
          <p:spPr>
            <a:xfrm>
              <a:off x="9357671" y="17827339"/>
              <a:ext cx="3172757" cy="1485808"/>
            </a:xfrm>
            <a:prstGeom prst="rect">
              <a:avLst/>
            </a:prstGeom>
          </p:spPr>
          <p:txBody>
            <a:bodyPr wrap="square">
              <a:spAutoFit/>
            </a:bodyPr>
            <a:lstStyle/>
            <a:p>
              <a:r>
                <a:rPr lang="en-US" sz="2200" b="1" dirty="0"/>
                <a:t>7</a:t>
              </a:r>
              <a:r>
                <a:rPr lang="en-US" sz="2200" b="1" dirty="0" smtClean="0"/>
                <a:t>) </a:t>
              </a:r>
              <a:r>
                <a:rPr lang="en-US" sz="2200" dirty="0" smtClean="0"/>
                <a:t>Land Cover </a:t>
              </a:r>
              <a:r>
                <a:rPr lang="en-US" sz="2200" i="1" dirty="0" smtClean="0"/>
                <a:t>(NLDC)</a:t>
              </a:r>
              <a:endParaRPr lang="en-US" sz="2200" i="1" dirty="0"/>
            </a:p>
            <a:p>
              <a:r>
                <a:rPr lang="en-US" sz="2200" b="1" dirty="0"/>
                <a:t>8</a:t>
              </a:r>
              <a:r>
                <a:rPr lang="en-US" sz="2200" b="1" dirty="0" smtClean="0"/>
                <a:t>) </a:t>
              </a:r>
              <a:r>
                <a:rPr lang="en-US" sz="2200" dirty="0" smtClean="0"/>
                <a:t>Elevation </a:t>
              </a:r>
              <a:r>
                <a:rPr lang="en-US" sz="2200" i="1" dirty="0" smtClean="0"/>
                <a:t>(NED)</a:t>
              </a:r>
              <a:endParaRPr lang="en-US" sz="2200" i="1" dirty="0"/>
            </a:p>
            <a:p>
              <a:endParaRPr lang="en-US" sz="2400" dirty="0"/>
            </a:p>
            <a:p>
              <a:endParaRPr lang="en-US" sz="2400" i="1" dirty="0"/>
            </a:p>
          </p:txBody>
        </p:sp>
        <p:pic>
          <p:nvPicPr>
            <p:cNvPr id="38" name="Picture 37"/>
            <p:cNvPicPr>
              <a:picLocks noChangeAspect="1"/>
            </p:cNvPicPr>
            <p:nvPr/>
          </p:nvPicPr>
          <p:blipFill rotWithShape="1">
            <a:blip r:embed="rId10" cstate="print">
              <a:extLst>
                <a:ext uri="{28A0092B-C50C-407E-A947-70E740481C1C}">
                  <a14:useLocalDpi xmlns:a14="http://schemas.microsoft.com/office/drawing/2010/main" val="0"/>
                </a:ext>
              </a:extLst>
            </a:blip>
            <a:srcRect l="25341" t="33958" r="16457" b="36595"/>
            <a:stretch/>
          </p:blipFill>
          <p:spPr>
            <a:xfrm>
              <a:off x="7855544" y="15088203"/>
              <a:ext cx="6115050" cy="2514958"/>
            </a:xfrm>
            <a:prstGeom prst="rect">
              <a:avLst/>
            </a:prstGeom>
          </p:spPr>
        </p:pic>
        <p:sp>
          <p:nvSpPr>
            <p:cNvPr id="104" name="TextBox 103"/>
            <p:cNvSpPr txBox="1"/>
            <p:nvPr/>
          </p:nvSpPr>
          <p:spPr>
            <a:xfrm>
              <a:off x="9018334" y="17399991"/>
              <a:ext cx="3754618" cy="485162"/>
            </a:xfrm>
            <a:prstGeom prst="rect">
              <a:avLst/>
            </a:prstGeom>
            <a:noFill/>
          </p:spPr>
          <p:txBody>
            <a:bodyPr wrap="none" rtlCol="0">
              <a:spAutoFit/>
            </a:bodyPr>
            <a:lstStyle/>
            <a:p>
              <a:r>
                <a:rPr lang="en-US" sz="2600" b="1" dirty="0" smtClean="0"/>
                <a:t>Habitat Assessment Map</a:t>
              </a:r>
              <a:endParaRPr lang="en-US" sz="2600" b="1" dirty="0"/>
            </a:p>
          </p:txBody>
        </p:sp>
        <p:sp>
          <p:nvSpPr>
            <p:cNvPr id="112" name="Rectangle 111"/>
            <p:cNvSpPr/>
            <p:nvPr/>
          </p:nvSpPr>
          <p:spPr>
            <a:xfrm>
              <a:off x="7842841" y="15191801"/>
              <a:ext cx="6197009" cy="3552438"/>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7999761" y="19620373"/>
            <a:ext cx="17757665" cy="5322190"/>
            <a:chOff x="7999761" y="19366373"/>
            <a:chExt cx="17757665" cy="5322190"/>
          </a:xfrm>
        </p:grpSpPr>
        <p:sp>
          <p:nvSpPr>
            <p:cNvPr id="120" name="Rectangle 119"/>
            <p:cNvSpPr/>
            <p:nvPr/>
          </p:nvSpPr>
          <p:spPr>
            <a:xfrm>
              <a:off x="8320828" y="23180458"/>
              <a:ext cx="5528316" cy="1508105"/>
            </a:xfrm>
            <a:prstGeom prst="rect">
              <a:avLst/>
            </a:prstGeom>
          </p:spPr>
          <p:txBody>
            <a:bodyPr wrap="square">
              <a:spAutoFit/>
            </a:bodyPr>
            <a:lstStyle/>
            <a:p>
              <a:r>
                <a:rPr lang="en-US" sz="2200" b="1" dirty="0" smtClean="0"/>
                <a:t>1) </a:t>
              </a:r>
              <a:r>
                <a:rPr lang="en-US" sz="2200" dirty="0" smtClean="0"/>
                <a:t>HUC-8 (Watershed Boundary Dataset)</a:t>
              </a:r>
              <a:endParaRPr lang="en-US" sz="2200" i="1" dirty="0"/>
            </a:p>
            <a:p>
              <a:r>
                <a:rPr lang="en-US" sz="2200" b="1" dirty="0" smtClean="0"/>
                <a:t>2) </a:t>
              </a:r>
              <a:r>
                <a:rPr lang="en-US" sz="2200" dirty="0" smtClean="0"/>
                <a:t>256km</a:t>
              </a:r>
              <a:r>
                <a:rPr lang="en-US" sz="2200" baseline="30000" dirty="0" smtClean="0"/>
                <a:t>2 </a:t>
              </a:r>
              <a:r>
                <a:rPr lang="en-US" sz="2200" dirty="0" smtClean="0"/>
                <a:t>Buffer</a:t>
              </a:r>
              <a:endParaRPr lang="en-US" sz="2200" i="1" dirty="0"/>
            </a:p>
            <a:p>
              <a:endParaRPr lang="en-US" sz="2400" dirty="0"/>
            </a:p>
            <a:p>
              <a:endParaRPr lang="en-US" sz="2400" i="1" dirty="0"/>
            </a:p>
          </p:txBody>
        </p:sp>
        <p:grpSp>
          <p:nvGrpSpPr>
            <p:cNvPr id="94" name="Group 93"/>
            <p:cNvGrpSpPr/>
            <p:nvPr/>
          </p:nvGrpSpPr>
          <p:grpSpPr>
            <a:xfrm>
              <a:off x="7999761" y="19366373"/>
              <a:ext cx="17757665" cy="4785257"/>
              <a:chOff x="7999761" y="19366373"/>
              <a:chExt cx="17757665" cy="4785257"/>
            </a:xfrm>
          </p:grpSpPr>
          <p:sp>
            <p:nvSpPr>
              <p:cNvPr id="99" name="Rectangle 98"/>
              <p:cNvSpPr/>
              <p:nvPr/>
            </p:nvSpPr>
            <p:spPr>
              <a:xfrm>
                <a:off x="7999761" y="19366373"/>
                <a:ext cx="4992339" cy="4724384"/>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rotWithShape="1">
              <a:blip r:embed="rId11" cstate="print">
                <a:extLst>
                  <a:ext uri="{28A0092B-C50C-407E-A947-70E740481C1C}">
                    <a14:useLocalDpi xmlns:a14="http://schemas.microsoft.com/office/drawing/2010/main" val="0"/>
                  </a:ext>
                </a:extLst>
              </a:blip>
              <a:srcRect l="8429" t="19881" r="10842" b="16592"/>
              <a:stretch/>
            </p:blipFill>
            <p:spPr>
              <a:xfrm>
                <a:off x="8169171" y="19501244"/>
                <a:ext cx="4549879" cy="3244461"/>
              </a:xfrm>
              <a:prstGeom prst="rect">
                <a:avLst/>
              </a:prstGeom>
            </p:spPr>
          </p:pic>
          <p:sp>
            <p:nvSpPr>
              <p:cNvPr id="114" name="TextBox 113"/>
              <p:cNvSpPr txBox="1"/>
              <p:nvPr/>
            </p:nvSpPr>
            <p:spPr>
              <a:xfrm>
                <a:off x="9009745" y="22753340"/>
                <a:ext cx="3081228" cy="492443"/>
              </a:xfrm>
              <a:prstGeom prst="rect">
                <a:avLst/>
              </a:prstGeom>
              <a:noFill/>
            </p:spPr>
            <p:txBody>
              <a:bodyPr wrap="none" rtlCol="0">
                <a:spAutoFit/>
              </a:bodyPr>
              <a:lstStyle/>
              <a:p>
                <a:r>
                  <a:rPr lang="en-US" sz="2600" b="1" dirty="0" smtClean="0"/>
                  <a:t>ETM Study Regions</a:t>
                </a:r>
                <a:endParaRPr lang="en-US" sz="2600" b="1" dirty="0"/>
              </a:p>
            </p:txBody>
          </p:sp>
          <p:sp>
            <p:nvSpPr>
              <p:cNvPr id="128" name="Right Arrow 127"/>
              <p:cNvSpPr/>
              <p:nvPr/>
            </p:nvSpPr>
            <p:spPr>
              <a:xfrm>
                <a:off x="13180754" y="21079720"/>
                <a:ext cx="928357"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4536546" y="19427246"/>
                <a:ext cx="4992339" cy="472438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9741511" y="21205135"/>
                <a:ext cx="806631" cy="1023037"/>
              </a:xfrm>
              <a:prstGeom prst="rect">
                <a:avLst/>
              </a:prstGeom>
              <a:noFill/>
            </p:spPr>
            <p:txBody>
              <a:bodyPr wrap="none" rtlCol="0">
                <a:spAutoFit/>
              </a:bodyPr>
              <a:lstStyle/>
              <a:p>
                <a:r>
                  <a:rPr lang="en-US" b="1" dirty="0">
                    <a:solidFill>
                      <a:schemeClr val="accent1"/>
                    </a:solidFill>
                  </a:rPr>
                  <a:t>&amp;</a:t>
                </a:r>
              </a:p>
            </p:txBody>
          </p:sp>
          <p:sp>
            <p:nvSpPr>
              <p:cNvPr id="134" name="Rectangle 133"/>
              <p:cNvSpPr/>
              <p:nvPr/>
            </p:nvSpPr>
            <p:spPr>
              <a:xfrm>
                <a:off x="20765087" y="19402310"/>
                <a:ext cx="4992339" cy="472438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1284927" y="23058510"/>
                <a:ext cx="4183133" cy="492443"/>
              </a:xfrm>
              <a:prstGeom prst="rect">
                <a:avLst/>
              </a:prstGeom>
              <a:noFill/>
            </p:spPr>
            <p:txBody>
              <a:bodyPr wrap="none" rtlCol="0">
                <a:spAutoFit/>
              </a:bodyPr>
              <a:lstStyle/>
              <a:p>
                <a:r>
                  <a:rPr lang="en-US" sz="2600" b="1" dirty="0" smtClean="0"/>
                  <a:t>Inter Annual Trend Analysis</a:t>
                </a:r>
                <a:endParaRPr lang="en-US" sz="2600" b="1" dirty="0"/>
              </a:p>
            </p:txBody>
          </p:sp>
          <p:sp>
            <p:nvSpPr>
              <p:cNvPr id="136" name="TextBox 135"/>
              <p:cNvSpPr txBox="1"/>
              <p:nvPr/>
            </p:nvSpPr>
            <p:spPr>
              <a:xfrm>
                <a:off x="15219338" y="23099255"/>
                <a:ext cx="3622145" cy="492443"/>
              </a:xfrm>
              <a:prstGeom prst="rect">
                <a:avLst/>
              </a:prstGeom>
              <a:noFill/>
            </p:spPr>
            <p:txBody>
              <a:bodyPr wrap="none" rtlCol="0">
                <a:spAutoFit/>
              </a:bodyPr>
              <a:lstStyle/>
              <a:p>
                <a:r>
                  <a:rPr lang="en-US" sz="2600" b="1" dirty="0" smtClean="0"/>
                  <a:t>Seasonal Trend Analysis</a:t>
                </a:r>
                <a:endParaRPr lang="en-US" sz="2600" b="1" dirty="0"/>
              </a:p>
            </p:txBody>
          </p:sp>
        </p:grpSp>
      </p:grpSp>
      <p:pic>
        <p:nvPicPr>
          <p:cNvPr id="3" name="Picture 2"/>
          <p:cNvPicPr>
            <a:picLocks noChangeAspect="1"/>
          </p:cNvPicPr>
          <p:nvPr/>
        </p:nvPicPr>
        <p:blipFill rotWithShape="1">
          <a:blip r:embed="rId12" cstate="print">
            <a:extLst>
              <a:ext uri="{28A0092B-C50C-407E-A947-70E740481C1C}">
                <a14:useLocalDpi xmlns:a14="http://schemas.microsoft.com/office/drawing/2010/main" val="0"/>
              </a:ext>
            </a:extLst>
          </a:blip>
          <a:srcRect l="3918" t="20526" b="14341"/>
          <a:stretch/>
        </p:blipFill>
        <p:spPr>
          <a:xfrm>
            <a:off x="22806064" y="10241200"/>
            <a:ext cx="2853947" cy="3439328"/>
          </a:xfrm>
          <a:prstGeom prst="rect">
            <a:avLst/>
          </a:prstGeom>
          <a:ln>
            <a:solidFill>
              <a:schemeClr val="tx1">
                <a:lumMod val="50000"/>
              </a:schemeClr>
            </a:solidFill>
          </a:ln>
        </p:spPr>
      </p:pic>
      <p:sp>
        <p:nvSpPr>
          <p:cNvPr id="79" name="TextBox 78"/>
          <p:cNvSpPr txBox="1"/>
          <p:nvPr/>
        </p:nvSpPr>
        <p:spPr>
          <a:xfrm>
            <a:off x="22860000" y="13809125"/>
            <a:ext cx="2840775" cy="1538883"/>
          </a:xfrm>
          <a:prstGeom prst="rect">
            <a:avLst/>
          </a:prstGeom>
          <a:noFill/>
        </p:spPr>
        <p:txBody>
          <a:bodyPr wrap="square" rtlCol="0">
            <a:spAutoFit/>
          </a:bodyPr>
          <a:lstStyle/>
          <a:p>
            <a:pPr algn="ctr"/>
            <a:r>
              <a:rPr lang="en-US" sz="1800" b="1" dirty="0" smtClean="0"/>
              <a:t>Andrew Nguyen (Project Lead, left), Martha Sayre (right)</a:t>
            </a:r>
            <a:endParaRPr lang="en-US" sz="1800" dirty="0"/>
          </a:p>
          <a:p>
            <a:r>
              <a:rPr lang="en-US" sz="2400" dirty="0"/>
              <a:t/>
            </a:r>
            <a:br>
              <a:rPr lang="en-US" sz="2400" dirty="0"/>
            </a:br>
            <a:endParaRPr lang="en-US" sz="2400" baseline="300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4529</TotalTime>
  <Words>800</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Kislik, Emily A. (ARC-SGE)[SCIENCE SYSTEMS AND APPLICATIONS, INC]</cp:lastModifiedBy>
  <cp:revision>230</cp:revision>
  <dcterms:created xsi:type="dcterms:W3CDTF">2015-06-02T14:58:58Z</dcterms:created>
  <dcterms:modified xsi:type="dcterms:W3CDTF">2016-02-26T02:19:05Z</dcterms:modified>
</cp:coreProperties>
</file>