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720" r:id="rId4"/>
    <p:sldMasterId id="2147483732" r:id="rId5"/>
    <p:sldMasterId id="2147483756" r:id="rId6"/>
    <p:sldMasterId id="2147483768" r:id="rId7"/>
    <p:sldMasterId id="2147483780" r:id="rId8"/>
  </p:sldMasterIdLst>
  <p:notesMasterIdLst>
    <p:notesMasterId r:id="rId43"/>
  </p:notesMasterIdLst>
  <p:sldIdLst>
    <p:sldId id="275" r:id="rId9"/>
    <p:sldId id="345" r:id="rId10"/>
    <p:sldId id="310" r:id="rId11"/>
    <p:sldId id="311" r:id="rId12"/>
    <p:sldId id="346" r:id="rId13"/>
    <p:sldId id="323" r:id="rId14"/>
    <p:sldId id="356" r:id="rId15"/>
    <p:sldId id="360" r:id="rId16"/>
    <p:sldId id="348" r:id="rId17"/>
    <p:sldId id="340" r:id="rId18"/>
    <p:sldId id="357" r:id="rId19"/>
    <p:sldId id="350" r:id="rId20"/>
    <p:sldId id="368" r:id="rId21"/>
    <p:sldId id="330" r:id="rId22"/>
    <p:sldId id="369" r:id="rId23"/>
    <p:sldId id="334" r:id="rId24"/>
    <p:sldId id="361" r:id="rId25"/>
    <p:sldId id="370" r:id="rId26"/>
    <p:sldId id="362" r:id="rId27"/>
    <p:sldId id="308" r:id="rId28"/>
    <p:sldId id="318" r:id="rId29"/>
    <p:sldId id="342" r:id="rId30"/>
    <p:sldId id="343" r:id="rId31"/>
    <p:sldId id="355" r:id="rId32"/>
    <p:sldId id="277" r:id="rId33"/>
    <p:sldId id="322" r:id="rId34"/>
    <p:sldId id="335" r:id="rId35"/>
    <p:sldId id="336" r:id="rId36"/>
    <p:sldId id="337" r:id="rId37"/>
    <p:sldId id="338" r:id="rId38"/>
    <p:sldId id="339" r:id="rId39"/>
    <p:sldId id="352" r:id="rId40"/>
    <p:sldId id="353" r:id="rId41"/>
    <p:sldId id="367"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guide id="3" orient="horz" pos="3414">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draic Conner" initials="PC" lastIdx="2" clrIdx="0"/>
  <p:cmAuthor id="1" name="Amberle Keith" initials="AK" lastIdx="33" clrIdx="1"/>
  <p:cmAuthor id="2" name="Sherry baggett" initials="Sb" lastIdx="17"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33333"/>
    <a:srgbClr val="E9A149"/>
    <a:srgbClr val="FFFFFF"/>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91429" autoAdjust="0"/>
  </p:normalViewPr>
  <p:slideViewPr>
    <p:cSldViewPr snapToGrid="0">
      <p:cViewPr>
        <p:scale>
          <a:sx n="100" d="100"/>
          <a:sy n="100" d="100"/>
        </p:scale>
        <p:origin x="-1962" y="-240"/>
      </p:cViewPr>
      <p:guideLst>
        <p:guide orient="horz" pos="2160"/>
        <p:guide orient="horz" pos="3414"/>
        <p:guide pos="2880"/>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notesMaster" Target="notesMasters/notesMaster1.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image" Target="../media/image34.emf"/><Relationship Id="rId4" Type="http://schemas.openxmlformats.org/officeDocument/2006/relationships/image" Target="../media/image3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8/6/2015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1772844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   Pixels </a:t>
            </a:r>
            <a:r>
              <a:rPr lang="en-US" baseline="0" dirty="0" smtClean="0"/>
              <a:t>with a value of 0.5 or greater were chosen to represent areas that are highly susceptible to landslides.</a:t>
            </a:r>
          </a:p>
          <a:p>
            <a:pPr marL="171450" indent="-171450">
              <a:buFontTx/>
              <a:buChar char="-"/>
            </a:pPr>
            <a:r>
              <a:rPr lang="en-US" dirty="0" smtClean="0"/>
              <a:t>A 1 km buffer was added to this selection to include areas that could potentially be affected by landslide debris outflow (this is a worst case scenario for our study area). </a:t>
            </a:r>
          </a:p>
          <a:p>
            <a:pPr marL="171450" indent="-171450">
              <a:buFontTx/>
              <a:buChar char="-"/>
            </a:pPr>
            <a:r>
              <a:rPr lang="en-US" dirty="0" smtClean="0"/>
              <a:t>The buffered susceptibility map was intersected with SEDAC population data to show the spatial</a:t>
            </a:r>
            <a:r>
              <a:rPr lang="en-US" baseline="0" dirty="0" smtClean="0"/>
              <a:t> distribution of population density within susceptible areas.</a:t>
            </a:r>
          </a:p>
          <a:p>
            <a:pPr marL="171450" indent="-171450">
              <a:buFontTx/>
              <a:buChar char="-"/>
            </a:pPr>
            <a:r>
              <a:rPr lang="en-US" baseline="0" dirty="0" smtClean="0"/>
              <a:t>The result was a landslide potential hazard map showing the spatial distribution of at risk populations. </a:t>
            </a:r>
            <a:r>
              <a:rPr lang="en-US" dirty="0" smtClean="0"/>
              <a:t>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564306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generated 100 random points within</a:t>
            </a:r>
            <a:r>
              <a:rPr lang="en-US" baseline="0" dirty="0" smtClean="0"/>
              <a:t> the study area for each month that TRMM and GPM overlapped. This was a total of 11 months from April 2014 to February 2015. We then used ArcMap to collect the TRMM, GPM, and CHIRPS rain value for each point. We used the same method taking 100 points per day over </a:t>
            </a:r>
            <a:r>
              <a:rPr lang="en-US" baseline="0" smtClean="0"/>
              <a:t>30 days </a:t>
            </a:r>
            <a:r>
              <a:rPr lang="en-US" baseline="0" dirty="0" smtClean="0"/>
              <a:t>for September 2014 which was the rainiest month of the study period.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3555015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upper quartile of the highest rain totals in the CHIRPS , TRMM, and GPM datasets were separated in order to test how well the measures compared in extreme rain events. These values were then correlated separately from the rest of the data, again using Pearson’s r.  </a:t>
            </a:r>
          </a:p>
          <a:p>
            <a:r>
              <a:rPr lang="en-US" dirty="0" smtClean="0"/>
              <a:t>https://commons.wikimedia.org/wiki/Rain#/media/File:FoggDam-NT.jpg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3555015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East Africa disasters project contributed to the Global landslide catalog by adding a total of 13 landslides to the catalog.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817032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map shows areas with a probable landslide occurrence of 50% or greater. The Landslide Susceptibility</a:t>
            </a:r>
            <a:r>
              <a:rPr lang="en-US" baseline="0" dirty="0" smtClean="0"/>
              <a:t> Map showed that Eastern Uganda around Mount Elgon, Southwestern Uganda, and Western Rwanda are at severe risk of landslides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2918024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performed</a:t>
            </a:r>
            <a:r>
              <a:rPr lang="en-US" baseline="0" dirty="0" smtClean="0"/>
              <a:t> a cross validation using the 56 landslide points that we identified as our presence data and 56 randomly generated points as our absence data. We used Google maps to double check the absence points for landslides. We then entered the susceptibility values into a table to create the error matrix. We correctly predicted landslide locations 83 percent of the time and accurately predicted absence 92 percent of the time. The overall accuracy of the model was .87 and the misclassification rate was .116</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918024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Landslide Hazard</a:t>
            </a:r>
            <a:r>
              <a:rPr lang="en-US" baseline="0" dirty="0" smtClean="0"/>
              <a:t> Map was created by intersecting the Landslide Susceptibility Map and SEDAC’s population data. This shows how many people are potentially at risk of a landslide. It is estimated that there are about 16 million people are susceptible to landslides.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4141883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90m</a:t>
            </a:r>
            <a:r>
              <a:rPr lang="en-US" baseline="0" dirty="0" smtClean="0"/>
              <a:t> resolution map was also created using fuzzy membership, but instead derived variables from 90m DEM data. This was done to determine if the SRTM2 30m DEM dataset is better at predicting landslides than the old low resolution data.</a:t>
            </a:r>
          </a:p>
          <a:p>
            <a:endParaRPr lang="en-US" baseline="0" dirty="0" smtClean="0"/>
          </a:p>
          <a:p>
            <a:r>
              <a:rPr lang="en-US" baseline="0" dirty="0" smtClean="0"/>
              <a:t>The 30m map shows a much larger area of &gt;0.5 susceptibility than the 90m map. The inset shows that the 30m map included all of the historically susceptible Mt. Elgon area, while the 90m did not.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2918024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compare the results of the error matrixes performed on the 30m and 90m resolution susceptibility maps we see that the higher resolution dataset is far more accurate</a:t>
            </a:r>
            <a:r>
              <a:rPr lang="en-US" baseline="0" dirty="0" smtClean="0"/>
              <a:t> with an overall accuracy of .87 compared to .5 for the 90m resolution data.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973660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the lower resolution 90m Hazard map predicts</a:t>
            </a:r>
            <a:r>
              <a:rPr lang="en-US" baseline="0" dirty="0" smtClean="0"/>
              <a:t> far less area at risk, the number of people predicted to face landslide hazard is also far lower. The 90m resolution data predicted approximately 560 thousand people would be at risk of landslide compared to the actual hazard map which predicted over 16 million at risk. Most major at-risk areas with dense population are left out of the 90m map, resulting in the large decrease in at-risk population (Mt. Elgon, Kampala, Kigali, Goma) </a:t>
            </a: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2918024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This study focused on the East African</a:t>
            </a:r>
            <a:r>
              <a:rPr lang="en-US" baseline="0" dirty="0" smtClean="0"/>
              <a:t> countries of Uganda and Rwanda.</a:t>
            </a:r>
            <a:endParaRPr lang="en-US" dirty="0" smtClean="0"/>
          </a:p>
          <a:p>
            <a:pPr marL="171450" indent="-171450">
              <a:buFontTx/>
              <a:buChar char="-"/>
            </a:pPr>
            <a:r>
              <a:rPr lang="en-US" dirty="0" smtClean="0"/>
              <a:t>Uganda has a total area of approximately 240,000 square kilometers</a:t>
            </a:r>
            <a:r>
              <a:rPr lang="en-US" baseline="0" dirty="0" smtClean="0"/>
              <a:t> while Rwanda is a much smaller country with a total area of approximately 26,000 square kilometers.</a:t>
            </a:r>
          </a:p>
          <a:p>
            <a:pPr marL="171450" indent="-171450">
              <a:buFontTx/>
              <a:buChar char="-"/>
            </a:pPr>
            <a:r>
              <a:rPr lang="en-US" baseline="0" dirty="0" smtClean="0"/>
              <a:t>These are neighboring land locked countries located along the equator.</a:t>
            </a:r>
          </a:p>
          <a:p>
            <a:pPr marL="171450" indent="-171450">
              <a:buFontTx/>
              <a:buChar char="-"/>
            </a:pPr>
            <a:r>
              <a:rPr lang="en-US" baseline="0" dirty="0" smtClean="0"/>
              <a:t>Uganda is mostly characterized as a plateau consisting of savannah covered in elephant grass. The plateau regions are surrounded by mountains with some equatorial forest. </a:t>
            </a:r>
          </a:p>
          <a:p>
            <a:pPr marL="171450" indent="-171450">
              <a:buFontTx/>
              <a:buChar char="-"/>
            </a:pPr>
            <a:r>
              <a:rPr lang="en-US" baseline="0" dirty="0" smtClean="0"/>
              <a:t>Uganda is recognized as having a tropical climate, with temperatures ranging from 16 – 28 degrees Celsius (60 – 80 degrees F). The weather is usually rainy and wet, although there are two dry seasons from December to January and from June to August.</a:t>
            </a:r>
          </a:p>
          <a:p>
            <a:pPr marL="171450" indent="-171450">
              <a:buFontTx/>
              <a:buChar char="-"/>
            </a:pPr>
            <a:r>
              <a:rPr lang="en-US" baseline="0" dirty="0" smtClean="0"/>
              <a:t>Rwanda is on a plateau (the East Africa plateau) with land cover characterized by grasslands, hills, valleys, and mountains. </a:t>
            </a:r>
          </a:p>
          <a:p>
            <a:pPr marL="171450" indent="-171450">
              <a:buFontTx/>
              <a:buChar char="-"/>
            </a:pPr>
            <a:r>
              <a:rPr lang="en-US" baseline="0" dirty="0" smtClean="0"/>
              <a:t>Although Rwanda is very close to the equator, it is considered to have a temperate climate due to the countries’ high elevation. Most of the country is 1.5 kilometers (about 1 mile) above sea level and has an average temperature of 20 degrees Celsius  (68 degrees F). This temperature stays relatively constant throughout the year.</a:t>
            </a:r>
          </a:p>
          <a:p>
            <a:pPr marL="171450" indent="-171450">
              <a:buFontTx/>
              <a:buChar char="-"/>
            </a:pPr>
            <a:r>
              <a:rPr lang="en-US" baseline="0" dirty="0" smtClean="0"/>
              <a:t>Rwanda has a rainy season from February to May, and from September to December, coinciding with Uganda’s rainy seasons. </a:t>
            </a:r>
          </a:p>
          <a:p>
            <a:pPr marL="171450" indent="-171450">
              <a:buFontTx/>
              <a:buChar char="-"/>
            </a:pPr>
            <a:r>
              <a:rPr lang="en-US" baseline="0" dirty="0" smtClean="0"/>
              <a:t>Fun Fact: Uganda and Rwanda are home to the last two populations of endangered mountain gorillas. </a:t>
            </a:r>
          </a:p>
          <a:p>
            <a:pPr marL="171450" indent="-171450">
              <a:buFontTx/>
              <a:buChar char="-"/>
            </a:pPr>
            <a:endParaRPr lang="en-US" baseline="0" dirty="0" smtClean="0"/>
          </a:p>
          <a:p>
            <a:pPr marL="0" indent="0">
              <a:buFontTx/>
              <a:buNone/>
            </a:pPr>
            <a:r>
              <a:rPr lang="en-US" baseline="0" dirty="0" smtClean="0"/>
              <a:t>Sources:</a:t>
            </a:r>
          </a:p>
          <a:p>
            <a:pPr marL="0" indent="0">
              <a:buFontTx/>
              <a:buNone/>
            </a:pPr>
            <a:endParaRPr lang="en-US" baseline="0" dirty="0" smtClean="0"/>
          </a:p>
          <a:p>
            <a:pPr marL="0" indent="0">
              <a:buFontTx/>
              <a:buNone/>
            </a:pPr>
            <a:r>
              <a:rPr lang="en-US" sz="1200" b="0" i="0" u="none" strike="noStrike" kern="1200" dirty="0" smtClean="0">
                <a:solidFill>
                  <a:schemeClr val="tx1"/>
                </a:solidFill>
                <a:effectLst/>
                <a:latin typeface="+mn-lt"/>
                <a:ea typeface="+mn-ea"/>
                <a:cs typeface="+mn-cs"/>
              </a:rPr>
              <a:t>Painter, Rebekah. "Rwanda." Our World: Rwanda (2011): 1. </a:t>
            </a:r>
            <a:r>
              <a:rPr lang="en-US" sz="1200" b="0" i="0" u="none" strike="noStrike" kern="1200" dirty="0" err="1" smtClean="0">
                <a:solidFill>
                  <a:schemeClr val="tx1"/>
                </a:solidFill>
                <a:effectLst/>
                <a:latin typeface="+mn-lt"/>
                <a:ea typeface="+mn-ea"/>
                <a:cs typeface="+mn-cs"/>
              </a:rPr>
              <a:t>MasterFILE</a:t>
            </a:r>
            <a:r>
              <a:rPr lang="en-US" sz="1200" b="0" i="0" u="none" strike="noStrike" kern="1200" dirty="0" smtClean="0">
                <a:solidFill>
                  <a:schemeClr val="tx1"/>
                </a:solidFill>
                <a:effectLst/>
                <a:latin typeface="+mn-lt"/>
                <a:ea typeface="+mn-ea"/>
                <a:cs typeface="+mn-cs"/>
              </a:rPr>
              <a:t> Premier. Web. 3 June 2015.</a:t>
            </a:r>
          </a:p>
          <a:p>
            <a:pPr marL="0" indent="0">
              <a:buFontTx/>
              <a:buNone/>
            </a:pPr>
            <a:endParaRPr lang="en-US" sz="1200" b="0" i="0" u="none" strike="noStrike" kern="1200" dirty="0" smtClean="0">
              <a:solidFill>
                <a:schemeClr val="tx1"/>
              </a:solidFill>
              <a:effectLst/>
              <a:latin typeface="+mn-lt"/>
              <a:ea typeface="+mn-ea"/>
              <a:cs typeface="+mn-cs"/>
            </a:endParaRPr>
          </a:p>
          <a:p>
            <a:pPr marL="0" indent="0">
              <a:buFontTx/>
              <a:buNone/>
            </a:pPr>
            <a:r>
              <a:rPr lang="en-US" sz="1200" b="0" i="0" u="none" strike="noStrike" kern="1200" dirty="0" smtClean="0">
                <a:solidFill>
                  <a:schemeClr val="tx1"/>
                </a:solidFill>
                <a:effectLst/>
                <a:latin typeface="+mn-lt"/>
                <a:ea typeface="+mn-ea"/>
                <a:cs typeface="+mn-cs"/>
              </a:rPr>
              <a:t>White, C. Todd. "Uganda." Our World: Uganda (2011): 1-6. Book Collection: Nonfiction. Web. 3 June 2015.</a:t>
            </a:r>
          </a:p>
          <a:p>
            <a:pPr marL="0" indent="0">
              <a:buFontTx/>
              <a:buNone/>
            </a:pPr>
            <a:endParaRPr lang="en-US" sz="1200" b="0" i="0" u="none" strike="noStrike" kern="1200" dirty="0" smtClean="0">
              <a:solidFill>
                <a:schemeClr val="tx1"/>
              </a:solidFill>
              <a:effectLst/>
              <a:latin typeface="+mn-lt"/>
              <a:ea typeface="+mn-ea"/>
              <a:cs typeface="+mn-cs"/>
            </a:endParaRPr>
          </a:p>
          <a:p>
            <a:pPr marL="0" indent="0">
              <a:buFontTx/>
              <a:buNone/>
            </a:pPr>
            <a:r>
              <a:rPr lang="en-US" baseline="0" dirty="0" smtClean="0"/>
              <a:t>Service Layer Credits: </a:t>
            </a:r>
            <a:r>
              <a:rPr lang="en-US" baseline="0" dirty="0" err="1" smtClean="0"/>
              <a:t>Esri</a:t>
            </a:r>
            <a:r>
              <a:rPr lang="en-US" baseline="0" dirty="0" smtClean="0"/>
              <a:t>, HERE, </a:t>
            </a:r>
            <a:r>
              <a:rPr lang="en-US" baseline="0" dirty="0" err="1" smtClean="0"/>
              <a:t>DeLorme</a:t>
            </a:r>
            <a:r>
              <a:rPr lang="en-US" baseline="0" dirty="0" smtClean="0"/>
              <a:t>, </a:t>
            </a:r>
            <a:r>
              <a:rPr lang="en-US" baseline="0" dirty="0" err="1" smtClean="0"/>
              <a:t>MapmyIndia</a:t>
            </a:r>
            <a:r>
              <a:rPr lang="en-US" baseline="0" dirty="0" smtClean="0"/>
              <a:t>, </a:t>
            </a:r>
            <a:r>
              <a:rPr lang="en-US" baseline="0" dirty="0" err="1" smtClean="0"/>
              <a:t>OpenStreetMap</a:t>
            </a:r>
            <a:r>
              <a:rPr lang="en-US" baseline="0" dirty="0" smtClean="0"/>
              <a:t> contributors, and the GIS user community. </a:t>
            </a:r>
          </a:p>
          <a:p>
            <a:pPr marL="0" indent="0">
              <a:buFontTx/>
              <a:buNone/>
            </a:pPr>
            <a:endParaRPr lang="en-US" baseline="0" dirty="0" smtClean="0"/>
          </a:p>
          <a:p>
            <a:pPr marL="0" indent="0">
              <a:buFontTx/>
              <a:buNone/>
            </a:pPr>
            <a:endParaRPr lang="en-US" baseline="0" dirty="0" smtClean="0"/>
          </a:p>
          <a:p>
            <a:pPr marL="0" indent="0">
              <a:buFontTx/>
              <a:buNone/>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Uganda has a total area of 236,040 km² with a tropical climate, while Rwanda has a total area of 26,338 km² and a temperate climate.</a:t>
            </a:r>
          </a:p>
          <a:p>
            <a:pPr marL="0" indent="0">
              <a:buFontTx/>
              <a:buNone/>
            </a:pPr>
            <a:endParaRPr lang="en-US" baseline="0" dirty="0" smtClean="0"/>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526759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you can see TRMM, GPM, and CHIRPS strong positive correlation to each other at the monthly time scale across our study area and strong positive correlation at the daily scale. When looking at extreme rainfall events TRMM and GPM correlated very strongly with each other but weakly to CHIRPS at the monthly scale. At the daily scale, extreme rainfall events TRMM and GPM correlated strongly to each other but weakly to CHIRPS.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a:p>
        </p:txBody>
      </p:sp>
    </p:spTree>
    <p:extLst>
      <p:ext uri="{BB962C8B-B14F-4D97-AF65-F5344CB8AC3E}">
        <p14:creationId xmlns:p14="http://schemas.microsoft.com/office/powerpoint/2010/main" val="2647244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a:t>
            </a:r>
            <a:r>
              <a:rPr lang="en-US" baseline="0" dirty="0" smtClean="0"/>
              <a:t> demonstrated that western Uganda and southeastern Rwanda are susceptible to landslides and that across the study are approximately 16 million people are at risk of being affected by a landslide. TRMM, GPM and CHIRPS correlate well at both daily and monthly scales, but in extreme rainfall events neither TRMM nor GPM correlate strongly with CHIRPS.</a:t>
            </a:r>
          </a:p>
          <a:p>
            <a:endParaRPr lang="en-US" dirty="0" smtClean="0"/>
          </a:p>
          <a:p>
            <a:r>
              <a:rPr lang="en-US" dirty="0" smtClean="0"/>
              <a:t>https://commons.wikimedia.org/wiki/Rwanda#/media/File:Kigali_from_above.jpg</a:t>
            </a:r>
          </a:p>
          <a:p>
            <a:r>
              <a:rPr lang="de-DE" dirty="0" smtClean="0"/>
              <a:t>cc Fanny Schertzer https://creativecommons.org/licenses/by-sa/2.5/</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4364625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Due to volcanic activity and recurrent brush fires in the East African rift there was a considerable amount of smoke in the Landsat data. There was also difficulty with cloud cover. In addition, small villages named in news articles were frequently not documented on any accessible maps. We would have liked to include a temporal aspect but were unable to identify enough landslides specific date or even month of occurrence. We had a sample size of 56 identified</a:t>
            </a:r>
            <a:r>
              <a:rPr lang="en-US" baseline="0" dirty="0" smtClean="0"/>
              <a:t> landslide locations which was adequate for creating the map but we would have preferred a larger dataset. We wanted to use CHIRPS as a ground value based estimation for precipitation, but there were very few rain stations operating in the study area during the study period. We were also unable to acquire any rain gauge values from the study area.</a:t>
            </a: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6528476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One piece of information that could be very useful in future studies of the region would be the rainfall intensity-duration</a:t>
            </a:r>
            <a:r>
              <a:rPr lang="en-US" baseline="0" dirty="0" smtClean="0"/>
              <a:t> threshold. This is the theoretical threshold of rainfall that would saturate the soil to the point of causing a landslide. It is usually calculated on a regional scale, but we found no study that has calculated this for East Africa. A team could also look at how fires and landslides are related. Effects of potential watershed blockage by landslide could also be examined. This could lead to flooding upstream of the blockage and changes in water availability and quality downstream of the blockage. Finally, it would be useful to incorporate SMAP data when it becomes available.</a:t>
            </a:r>
            <a:endParaRPr lang="en-US" dirty="0" smtClean="0"/>
          </a:p>
          <a:p>
            <a:endParaRPr lang="en-US" dirty="0" smtClean="0"/>
          </a:p>
          <a:p>
            <a:endParaRPr lang="en-US" dirty="0" smtClean="0"/>
          </a:p>
          <a:p>
            <a:endParaRPr lang="en-US" dirty="0" smtClean="0"/>
          </a:p>
          <a:p>
            <a:r>
              <a:rPr lang="en-US" dirty="0" smtClean="0"/>
              <a:t>https://commons.wikimedia.org/wiki/Rwanda#/media/File:Nyabarongo.jpg     </a:t>
            </a:r>
          </a:p>
          <a:p>
            <a:r>
              <a:rPr lang="en-US" dirty="0" smtClean="0"/>
              <a:t>cc Fanny </a:t>
            </a:r>
            <a:r>
              <a:rPr lang="en-US" dirty="0" err="1" smtClean="0"/>
              <a:t>Schertzer</a:t>
            </a:r>
            <a:r>
              <a:rPr lang="en-US" dirty="0" smtClean="0"/>
              <a:t> https://creativecommons.org/licenses/by-sa/2.5/</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4471699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Future areas that could be studied include Malawi, Kenya, and Tanzania which all face the challenge of landslide hazard. Malawi was specifically mentioned for future study by a project partner.</a:t>
            </a:r>
          </a:p>
          <a:p>
            <a:r>
              <a:rPr lang="en-US" dirty="0" smtClean="0"/>
              <a:t>https://commons.wikimedia.org/wiki/Kenya#/media/File:Flag_of_Kenya.svg</a:t>
            </a:r>
          </a:p>
          <a:p>
            <a:r>
              <a:rPr lang="en-US" dirty="0" smtClean="0"/>
              <a:t>https://commons.wikimedia.org/wiki/Malawi#/media/File:Flag_of_Malawi.svg</a:t>
            </a:r>
          </a:p>
          <a:p>
            <a:r>
              <a:rPr lang="en-US" dirty="0" smtClean="0"/>
              <a:t>https://commons.wikimedia.org/wiki/Tanzania#/media/File:Flag_of_Tanzania.svg</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4471699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this time I would like to acknowledge our advisors, Dr. </a:t>
            </a:r>
            <a:r>
              <a:rPr lang="en-US" dirty="0" err="1" smtClean="0"/>
              <a:t>Luvall</a:t>
            </a:r>
            <a:r>
              <a:rPr lang="en-US" dirty="0" smtClean="0"/>
              <a:t> and Dr. Griffin.</a:t>
            </a:r>
            <a:r>
              <a:rPr lang="en-US" baseline="0" dirty="0" smtClean="0"/>
              <a:t> </a:t>
            </a:r>
            <a:r>
              <a:rPr lang="en-US" dirty="0" smtClean="0"/>
              <a:t> I would also like to acknowledge our</a:t>
            </a:r>
            <a:r>
              <a:rPr lang="en-US" baseline="0" dirty="0" smtClean="0"/>
              <a:t> project partners at SERVIR, especially Eric Anderson, Dr. Dalia </a:t>
            </a:r>
            <a:r>
              <a:rPr lang="en-US" baseline="0" dirty="0" err="1" smtClean="0"/>
              <a:t>Kirschbaum</a:t>
            </a:r>
            <a:r>
              <a:rPr lang="en-US" baseline="0" dirty="0" smtClean="0"/>
              <a:t> and Denis </a:t>
            </a:r>
            <a:r>
              <a:rPr lang="en-US" baseline="0" dirty="0" err="1" smtClean="0"/>
              <a:t>Macharia</a:t>
            </a:r>
            <a:r>
              <a:rPr lang="en-US" baseline="0" dirty="0" smtClean="0"/>
              <a:t>.</a:t>
            </a:r>
            <a:r>
              <a:rPr lang="en-US" dirty="0" smtClean="0"/>
              <a:t>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25</a:t>
            </a:fld>
            <a:endParaRPr lang="en-US"/>
          </a:p>
        </p:txBody>
      </p:sp>
    </p:spTree>
    <p:extLst>
      <p:ext uri="{BB962C8B-B14F-4D97-AF65-F5344CB8AC3E}">
        <p14:creationId xmlns:p14="http://schemas.microsoft.com/office/powerpoint/2010/main" val="27003630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this time if</a:t>
            </a:r>
            <a:r>
              <a:rPr lang="en-US" baseline="0" dirty="0" smtClean="0"/>
              <a:t> anyone has any questions we would be happy to try to answer them.</a:t>
            </a: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4352406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SRTM2 data was downloaded</a:t>
            </a:r>
            <a:r>
              <a:rPr lang="en-US" baseline="0" dirty="0" smtClean="0"/>
              <a:t> from Earth Explorer, re-projected to a projected coordinate system (WGS 1984 Web Mercator Auxiliary Sphere), then mosaicked together in ArcMap using Mosaic to New Raster tool </a:t>
            </a:r>
          </a:p>
          <a:p>
            <a:pPr marL="171450" indent="-171450">
              <a:buFontTx/>
              <a:buChar char="-"/>
            </a:pPr>
            <a:r>
              <a:rPr lang="en-US" baseline="0" dirty="0" smtClean="0"/>
              <a:t>Slope</a:t>
            </a:r>
            <a:r>
              <a:rPr lang="en-US" baseline="0" smtClean="0"/>
              <a:t>: Spatial Analyst extension</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27</a:t>
            </a:fld>
            <a:endParaRPr lang="en-US"/>
          </a:p>
        </p:txBody>
      </p:sp>
    </p:spTree>
    <p:extLst>
      <p:ext uri="{BB962C8B-B14F-4D97-AF65-F5344CB8AC3E}">
        <p14:creationId xmlns:p14="http://schemas.microsoft.com/office/powerpoint/2010/main" val="1503208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FCE636-EDCB-4E8F-A496-90D3D4BBB61E}" type="slidenum">
              <a:rPr lang="en-US" smtClean="0"/>
              <a:t>28</a:t>
            </a:fld>
            <a:endParaRPr lang="en-US"/>
          </a:p>
        </p:txBody>
      </p:sp>
    </p:spTree>
    <p:extLst>
      <p:ext uri="{BB962C8B-B14F-4D97-AF65-F5344CB8AC3E}">
        <p14:creationId xmlns:p14="http://schemas.microsoft.com/office/powerpoint/2010/main" val="3214673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FCE636-EDCB-4E8F-A496-90D3D4BBB61E}" type="slidenum">
              <a:rPr lang="en-US" smtClean="0"/>
              <a:t>29</a:t>
            </a:fld>
            <a:endParaRPr lang="en-US"/>
          </a:p>
        </p:txBody>
      </p:sp>
    </p:spTree>
    <p:extLst>
      <p:ext uri="{BB962C8B-B14F-4D97-AF65-F5344CB8AC3E}">
        <p14:creationId xmlns:p14="http://schemas.microsoft.com/office/powerpoint/2010/main" val="966113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January 2010: as far back as gathered in-situ data goes</a:t>
            </a:r>
          </a:p>
          <a:p>
            <a:r>
              <a:rPr lang="en-US" dirty="0" smtClean="0"/>
              <a:t>Image: https://commons.wikimedia.org/wiki/Rwanda#/media/File:Lake_Kivu_shore_at_Gisenyi.jpg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32346904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30</a:t>
            </a:fld>
            <a:endParaRPr lang="en-US"/>
          </a:p>
        </p:txBody>
      </p:sp>
    </p:spTree>
    <p:extLst>
      <p:ext uri="{BB962C8B-B14F-4D97-AF65-F5344CB8AC3E}">
        <p14:creationId xmlns:p14="http://schemas.microsoft.com/office/powerpoint/2010/main" val="2220501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Slope length-LS factor</a:t>
            </a:r>
          </a:p>
          <a:p>
            <a:r>
              <a:rPr lang="en-US" dirty="0" smtClean="0"/>
              <a:t>Slope length (LS) factor is a combination of slope length and slope angle that represents the effect of slope length on erosion. It is calculated with the following equations:</a:t>
            </a:r>
          </a:p>
          <a:p>
            <a:r>
              <a:rPr lang="en-US" dirty="0" smtClean="0"/>
              <a:t>                                                        L=(m+1)(A/22.1)m</a:t>
            </a:r>
          </a:p>
          <a:p>
            <a:r>
              <a:rPr lang="en-US" dirty="0" smtClean="0"/>
              <a:t>Where,</a:t>
            </a:r>
          </a:p>
          <a:p>
            <a:r>
              <a:rPr lang="en-US" dirty="0" smtClean="0"/>
              <a:t>L is the slope length factor at some point on the landscape,</a:t>
            </a:r>
          </a:p>
          <a:p>
            <a:r>
              <a:rPr lang="en-US" dirty="0" err="1" smtClean="0"/>
              <a:t>λ_A</a:t>
            </a:r>
            <a:r>
              <a:rPr lang="en-US" dirty="0" smtClean="0"/>
              <a:t> is the area of upland flow,</a:t>
            </a:r>
          </a:p>
          <a:p>
            <a:r>
              <a:rPr lang="en-US" dirty="0" smtClean="0"/>
              <a:t>m is an adjustable value depending on the steepness of the slope,</a:t>
            </a:r>
          </a:p>
          <a:p>
            <a:r>
              <a:rPr lang="en-US" dirty="0" smtClean="0"/>
              <a:t>22.1 is the unit plot length.</a:t>
            </a:r>
          </a:p>
          <a:p>
            <a:r>
              <a:rPr lang="en-US" dirty="0" smtClean="0"/>
              <a:t>                                                      S=(sin(0.01745xdeg)/0.09)n</a:t>
            </a:r>
          </a:p>
          <a:p>
            <a:r>
              <a:rPr lang="en-US" dirty="0" smtClean="0"/>
              <a:t>Where,</a:t>
            </a:r>
          </a:p>
          <a:p>
            <a:r>
              <a:rPr lang="en-US" dirty="0" smtClean="0"/>
              <a:t>θ is the slope in degrees,</a:t>
            </a:r>
          </a:p>
          <a:p>
            <a:r>
              <a:rPr lang="en-US" dirty="0" smtClean="0"/>
              <a:t>0.09 is the slope gradient constant, and</a:t>
            </a:r>
          </a:p>
          <a:p>
            <a:r>
              <a:rPr lang="en-US" dirty="0" smtClean="0"/>
              <a:t>n is an adjustable value depending on the soil’s susceptibility to erosion</a:t>
            </a:r>
          </a:p>
          <a:p>
            <a:r>
              <a:rPr lang="en-US" dirty="0" smtClean="0"/>
              <a:t>These equations were combined and input into “Raster Calculator” in ArcMap. Values for m and n were taken from published literature to give good results in high spatial variability (Oliveira et al. 2013) (</a:t>
            </a:r>
            <a:r>
              <a:rPr lang="en-US" dirty="0" err="1" smtClean="0"/>
              <a:t>Lui</a:t>
            </a:r>
            <a:r>
              <a:rPr lang="en-US" dirty="0" smtClean="0"/>
              <a:t> et al. 1999) The final equation as entered in to “Raster Calculator” was:</a:t>
            </a:r>
          </a:p>
          <a:p>
            <a:r>
              <a:rPr lang="en-US" dirty="0" smtClean="0"/>
              <a:t>Power(“flow accumulation raster”*[cell resolution in meters]/22.1,0.4)*Power(Sin(“slope raster in degrees”*0.01745))/0.09, 1.4)*1.4</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31</a:t>
            </a:fld>
            <a:endParaRPr lang="en-US"/>
          </a:p>
        </p:txBody>
      </p:sp>
    </p:spTree>
    <p:extLst>
      <p:ext uri="{BB962C8B-B14F-4D97-AF65-F5344CB8AC3E}">
        <p14:creationId xmlns:p14="http://schemas.microsoft.com/office/powerpoint/2010/main" val="16688144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32</a:t>
            </a:fld>
            <a:endParaRPr lang="en-US"/>
          </a:p>
        </p:txBody>
      </p:sp>
    </p:spTree>
    <p:extLst>
      <p:ext uri="{BB962C8B-B14F-4D97-AF65-F5344CB8AC3E}">
        <p14:creationId xmlns:p14="http://schemas.microsoft.com/office/powerpoint/2010/main" val="16688144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33</a:t>
            </a:fld>
            <a:endParaRPr lang="en-US"/>
          </a:p>
        </p:txBody>
      </p:sp>
    </p:spTree>
    <p:extLst>
      <p:ext uri="{BB962C8B-B14F-4D97-AF65-F5344CB8AC3E}">
        <p14:creationId xmlns:p14="http://schemas.microsoft.com/office/powerpoint/2010/main" val="16688144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34</a:t>
            </a:fld>
            <a:endParaRPr lang="en-US"/>
          </a:p>
        </p:txBody>
      </p:sp>
    </p:spTree>
    <p:extLst>
      <p:ext uri="{BB962C8B-B14F-4D97-AF65-F5344CB8AC3E}">
        <p14:creationId xmlns:p14="http://schemas.microsoft.com/office/powerpoint/2010/main" val="1668814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GLC: online database</a:t>
            </a:r>
            <a:r>
              <a:rPr lang="en-US" baseline="0" dirty="0" smtClean="0"/>
              <a:t> documenting rainfall triggered landslides around the world. Compiles info on landslides, including date and time occurred, location, size, and fatalities through news reports, published articles, etc.</a:t>
            </a:r>
          </a:p>
          <a:p>
            <a:r>
              <a:rPr lang="en-US" baseline="0" dirty="0" smtClean="0"/>
              <a:t>Satellites: RMM, GPM, CHIRPS </a:t>
            </a:r>
          </a:p>
          <a:p>
            <a:r>
              <a:rPr lang="en-US" baseline="0" dirty="0" smtClean="0"/>
              <a:t>Image: https://commons.wikimedia.org/wiki/File:DirtRoadRwanda.jpg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3195865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Landslides threaten life and infrastructure</a:t>
            </a:r>
            <a:r>
              <a:rPr lang="en-US" baseline="0" dirty="0" smtClean="0"/>
              <a:t> in Uganda and Rwanda. </a:t>
            </a:r>
          </a:p>
          <a:p>
            <a:pPr marL="171450" indent="-171450">
              <a:buFontTx/>
              <a:buChar char="-"/>
            </a:pPr>
            <a:r>
              <a:rPr lang="en-US" baseline="0" dirty="0" smtClean="0"/>
              <a:t>Some of the most profitable land is located in landslide prone regions. One of example of this is the growth of </a:t>
            </a:r>
            <a:r>
              <a:rPr lang="en-US" sz="1200" b="0" i="0" kern="1200" dirty="0" smtClean="0">
                <a:solidFill>
                  <a:schemeClr val="tx1"/>
                </a:solidFill>
                <a:effectLst/>
                <a:latin typeface="+mn-lt"/>
                <a:ea typeface="+mn-ea"/>
                <a:cs typeface="+mn-cs"/>
              </a:rPr>
              <a:t>Arabica coffee in the</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Mt.Elgon</a:t>
            </a:r>
            <a:r>
              <a:rPr lang="en-US" sz="1200" b="0" i="0" kern="1200" baseline="0" dirty="0" smtClean="0">
                <a:solidFill>
                  <a:schemeClr val="tx1"/>
                </a:solidFill>
                <a:effectLst/>
                <a:latin typeface="+mn-lt"/>
                <a:ea typeface="+mn-ea"/>
                <a:cs typeface="+mn-cs"/>
              </a:rPr>
              <a:t> region in Uganda, a hilly area with frequent landslide occurrences and fatalities. </a:t>
            </a:r>
            <a:endParaRPr lang="en-US" baseline="0" dirty="0" smtClean="0"/>
          </a:p>
          <a:p>
            <a:pPr marL="171450" indent="-171450">
              <a:buFontTx/>
              <a:buChar char="-"/>
            </a:pPr>
            <a:r>
              <a:rPr lang="en-US" baseline="0" dirty="0" smtClean="0"/>
              <a:t>There has been some efforts from the government to relocate people in high risk areas, but these efforts have been met with resistance due to ancestral links to land and fertile soils.</a:t>
            </a:r>
          </a:p>
          <a:p>
            <a:pPr marL="171450" indent="-171450">
              <a:buFontTx/>
              <a:buChar char="-"/>
            </a:pPr>
            <a:r>
              <a:rPr lang="en-US" baseline="0" dirty="0" smtClean="0"/>
              <a:t>Uganda and Rwanda have a growing populations which place pressure on the land and force people to live in less safe areas. </a:t>
            </a:r>
          </a:p>
          <a:p>
            <a:pPr marL="171450" indent="-171450">
              <a:buFontTx/>
              <a:buChar char="-"/>
            </a:pPr>
            <a:r>
              <a:rPr lang="en-US" baseline="0" dirty="0" smtClean="0"/>
              <a:t>Poor farming practices are also leading to the loosening of soil which can be a recipe for a landslide when mixed with rainfall. </a:t>
            </a:r>
          </a:p>
          <a:p>
            <a:pPr marL="171450" indent="-171450">
              <a:buFontTx/>
              <a:buChar char="-"/>
            </a:pPr>
            <a:endParaRPr lang="en-US" baseline="0" dirty="0" smtClean="0"/>
          </a:p>
          <a:p>
            <a:pPr marL="0" indent="0">
              <a:buFontTx/>
              <a:buNone/>
            </a:pPr>
            <a:r>
              <a:rPr lang="en-US" baseline="0" dirty="0" smtClean="0"/>
              <a:t>Sources:</a:t>
            </a:r>
          </a:p>
          <a:p>
            <a:pPr marL="0" indent="0">
              <a:buFontTx/>
              <a:buNone/>
            </a:pPr>
            <a:r>
              <a:rPr lang="en-US" dirty="0" smtClean="0"/>
              <a:t>"UGANDA: Learning Lessons from Lethal Landslides." </a:t>
            </a:r>
            <a:r>
              <a:rPr lang="en-US" dirty="0" err="1" smtClean="0"/>
              <a:t>IRINnews</a:t>
            </a:r>
            <a:r>
              <a:rPr lang="en-US" dirty="0" smtClean="0"/>
              <a:t>. 1 June 2012. Web. 23 June 2015. </a:t>
            </a:r>
          </a:p>
          <a:p>
            <a:pPr marL="0" indent="0">
              <a:buFontTx/>
              <a:buNone/>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Photograph: https://commons.wikimedia.org/wiki/File:Case_%C3%A0_la_chefferie_de_Bana.jpg (Public Domain).</a:t>
            </a:r>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007171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OLI: Operational</a:t>
            </a:r>
            <a:r>
              <a:rPr lang="en-US" baseline="0" dirty="0" smtClean="0"/>
              <a:t> Land Imager</a:t>
            </a:r>
          </a:p>
          <a:p>
            <a:r>
              <a:rPr lang="en-US" baseline="0" dirty="0" smtClean="0"/>
              <a:t>SRTM: Shuttle Radar Topography Mission</a:t>
            </a:r>
          </a:p>
          <a:p>
            <a:r>
              <a:rPr lang="en-US" baseline="0" dirty="0" smtClean="0"/>
              <a:t>TRMM: Tropical Rainfall Measuring Mission 3b42 data</a:t>
            </a:r>
          </a:p>
          <a:p>
            <a:r>
              <a:rPr lang="en-US" baseline="0" dirty="0" smtClean="0"/>
              <a:t>TMPA: TRMM Multi-Satellite Precipitation Analysis</a:t>
            </a:r>
          </a:p>
          <a:p>
            <a:r>
              <a:rPr lang="en-US" baseline="0" dirty="0" smtClean="0"/>
              <a:t>GPM: Global Precipitation Measurement IMERG version 3 data</a:t>
            </a:r>
          </a:p>
          <a:p>
            <a:r>
              <a:rPr lang="en-US" baseline="0" dirty="0" smtClean="0"/>
              <a:t>DPR: Dual-Frequency Precipitation Radar</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1957293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global landslide catalog created by Dr. </a:t>
            </a:r>
            <a:r>
              <a:rPr lang="en-US" dirty="0" err="1" smtClean="0"/>
              <a:t>Daliah</a:t>
            </a:r>
            <a:r>
              <a:rPr lang="en-US" dirty="0" smtClean="0"/>
              <a:t> </a:t>
            </a:r>
            <a:r>
              <a:rPr lang="en-US" dirty="0" err="1" smtClean="0"/>
              <a:t>Kirschbaum</a:t>
            </a:r>
            <a:r>
              <a:rPr lang="en-US" dirty="0" smtClean="0"/>
              <a:t> of SERVIR is an online database recording time, approximate  location, size, and damages of landslides through the use of news reports and other media.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767171"/>
                </a:solidFill>
              </a:rPr>
              <a:t>Google</a:t>
            </a:r>
            <a:r>
              <a:rPr lang="en-US" sz="1200" baseline="0" dirty="0" smtClean="0">
                <a:solidFill>
                  <a:srgbClr val="767171"/>
                </a:solidFill>
              </a:rPr>
              <a:t> Earth was used to locate landslides within the study area, with the historical imagery slider used to determine an approximate time frame for the landslide. Where available, relevant news articles were supplied along with landslide location and date. </a:t>
            </a:r>
            <a:endParaRPr lang="en-US" sz="1200" dirty="0" smtClean="0">
              <a:solidFill>
                <a:srgbClr val="767171"/>
              </a:solidFill>
            </a:endParaRPr>
          </a:p>
          <a:p>
            <a:endParaRPr lang="en-US" baseline="0" dirty="0" smtClean="0"/>
          </a:p>
          <a:p>
            <a:r>
              <a:rPr lang="en-US" baseline="0" dirty="0" smtClean="0"/>
              <a:t>http://ojo-streamer.herokuapp.com/</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973763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A heuristic approach</a:t>
            </a:r>
            <a:r>
              <a:rPr lang="en-US" baseline="0" dirty="0" smtClean="0"/>
              <a:t> was used to make a landslide susceptibility map over the study area. This basically means that a list of variables and their causative effect on landslides were determined based on a combination of expert opinion from scientific journal articles as well as educated guesses on behalf of the team. Such an approach is appropriate for landslide studies because the details of what causes any individual landslide to occur can be uncertain or difficult to pinpoint. This approach was executed with a fuzzy logic model. </a:t>
            </a:r>
          </a:p>
          <a:p>
            <a:pPr marL="171450" indent="-171450">
              <a:buFontTx/>
              <a:buChar char="-"/>
            </a:pPr>
            <a:r>
              <a:rPr lang="en-US" baseline="0" dirty="0" smtClean="0"/>
              <a:t>First, 10 variables were selected for this study (see list on slide). Each variable was represented as a raster layer covering the study area.</a:t>
            </a:r>
          </a:p>
          <a:p>
            <a:pPr marL="171450" indent="-171450">
              <a:buFontTx/>
              <a:buChar char="-"/>
            </a:pPr>
            <a:r>
              <a:rPr lang="en-US" baseline="0" dirty="0" smtClean="0"/>
              <a:t>Next, a fuzzy membership tool in ArcMap was used to rescale the variables on a scale from 0 to 1, with values closer to 0 representing lower landslide susceptibility, and values closer to 1 representing higher landslide susceptibility. </a:t>
            </a:r>
          </a:p>
          <a:p>
            <a:pPr marL="0" indent="0">
              <a:buFontTx/>
              <a:buNone/>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176746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Once all variables were assigned a fuzzy membership, they were all combined with the Fuzzy Overlay tool in ArcMap. </a:t>
            </a:r>
          </a:p>
          <a:p>
            <a:pPr marL="171450" indent="-171450">
              <a:buFontTx/>
              <a:buChar char="-"/>
            </a:pPr>
            <a:r>
              <a:rPr lang="en-US" baseline="0" dirty="0" smtClean="0"/>
              <a:t>The “AND” operator was used to combine the layers. What this operator does is take the lowest value amongst all variables and assign that value on a pixel per pixel basis, resulting in a single layer with values form 0 to 1.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2850058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477340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endParaRPr>
                <a:solidFill>
                  <a:srgbClr val="76717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dirty="0">
                <a:solidFill>
                  <a:srgbClr val="FFFFFF"/>
                </a:solidFill>
                <a:latin typeface="Helvetica Neue"/>
                <a:ea typeface="Helvetica Neue"/>
                <a:cs typeface="Helvetica Neue"/>
                <a:sym typeface="Helvetica Neue"/>
              </a:endParaRPr>
            </a:p>
            <a:p>
              <a:pPr algn="ctr">
                <a:buClr>
                  <a:srgbClr val="FFFFFF"/>
                </a:buClr>
                <a:buSzPct val="25000"/>
                <a:buFont typeface="Helvetica Neue"/>
                <a:buNone/>
              </a:pPr>
              <a:r>
                <a:rPr lang="en-US" sz="800" dirty="0">
                  <a:solidFill>
                    <a:srgbClr val="FFFFFF"/>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33978695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2724495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1014147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817551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1492900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9192608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520541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3880890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28219868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32251679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1594703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endParaRPr>
                <a:solidFill>
                  <a:srgbClr val="76717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dirty="0">
                <a:solidFill>
                  <a:srgbClr val="FFFFFF"/>
                </a:solidFill>
                <a:latin typeface="Helvetica Neue"/>
                <a:ea typeface="Helvetica Neue"/>
                <a:cs typeface="Helvetica Neue"/>
                <a:sym typeface="Helvetica Neue"/>
              </a:endParaRPr>
            </a:p>
            <a:p>
              <a:pPr algn="ctr">
                <a:buClr>
                  <a:srgbClr val="FFFFFF"/>
                </a:buClr>
                <a:buSzPct val="25000"/>
                <a:buFont typeface="Helvetica Neue"/>
                <a:buNone/>
              </a:pPr>
              <a:r>
                <a:rPr lang="en-US" sz="800" dirty="0">
                  <a:solidFill>
                    <a:srgbClr val="FFFFFF"/>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6367084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42532692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19339541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5361072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24827473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5605576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59029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33819864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24421593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3210347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39833334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endParaRPr>
                <a:solidFill>
                  <a:srgbClr val="76717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dirty="0">
                <a:solidFill>
                  <a:srgbClr val="FFFFFF"/>
                </a:solidFill>
                <a:latin typeface="Helvetica Neue"/>
                <a:ea typeface="Helvetica Neue"/>
                <a:cs typeface="Helvetica Neue"/>
                <a:sym typeface="Helvetica Neue"/>
              </a:endParaRPr>
            </a:p>
            <a:p>
              <a:pPr algn="ctr">
                <a:buClr>
                  <a:srgbClr val="FFFFFF"/>
                </a:buClr>
                <a:buSzPct val="25000"/>
                <a:buFont typeface="Helvetica Neue"/>
                <a:buNone/>
              </a:pPr>
              <a:r>
                <a:rPr lang="en-US" sz="800" dirty="0">
                  <a:solidFill>
                    <a:srgbClr val="FFFFFF"/>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2476979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7946792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7047538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8935179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618543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377015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1612906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446420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21641325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42652731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30727299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endParaRPr>
                <a:solidFill>
                  <a:srgbClr val="76717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dirty="0">
                <a:solidFill>
                  <a:srgbClr val="FFFFFF"/>
                </a:solidFill>
                <a:latin typeface="Helvetica Neue"/>
                <a:ea typeface="Helvetica Neue"/>
                <a:cs typeface="Helvetica Neue"/>
                <a:sym typeface="Helvetica Neue"/>
              </a:endParaRPr>
            </a:p>
            <a:p>
              <a:pPr algn="ctr">
                <a:buClr>
                  <a:srgbClr val="FFFFFF"/>
                </a:buClr>
                <a:buSzPct val="25000"/>
                <a:buFont typeface="Helvetica Neue"/>
                <a:buNone/>
              </a:pPr>
              <a:r>
                <a:rPr lang="en-US" sz="800" dirty="0">
                  <a:solidFill>
                    <a:srgbClr val="FFFFFF"/>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15948909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8319335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994076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4281129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472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9407128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3508548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7753380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2178730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21369685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35929261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endParaRPr>
                <a:solidFill>
                  <a:srgbClr val="76717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dirty="0">
                <a:solidFill>
                  <a:srgbClr val="FFFFFF"/>
                </a:solidFill>
                <a:latin typeface="Helvetica Neue"/>
                <a:ea typeface="Helvetica Neue"/>
                <a:cs typeface="Helvetica Neue"/>
                <a:sym typeface="Helvetica Neue"/>
              </a:endParaRPr>
            </a:p>
            <a:p>
              <a:pPr algn="ctr">
                <a:buClr>
                  <a:srgbClr val="FFFFFF"/>
                </a:buClr>
                <a:buSzPct val="25000"/>
                <a:buFont typeface="Helvetica Neue"/>
                <a:buNone/>
              </a:pPr>
              <a:r>
                <a:rPr lang="en-US" sz="800" dirty="0">
                  <a:solidFill>
                    <a:srgbClr val="FFFFFF"/>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12210771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3924967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0447954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413538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993241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5629269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255113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31277920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10676730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25522746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29310483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endParaRPr>
                <a:solidFill>
                  <a:srgbClr val="76717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dirty="0">
                <a:solidFill>
                  <a:srgbClr val="FFFFFF"/>
                </a:solidFill>
                <a:latin typeface="Helvetica Neue"/>
                <a:ea typeface="Helvetica Neue"/>
                <a:cs typeface="Helvetica Neue"/>
                <a:sym typeface="Helvetica Neue"/>
              </a:endParaRPr>
            </a:p>
            <a:p>
              <a:pPr algn="ctr">
                <a:buClr>
                  <a:srgbClr val="FFFFFF"/>
                </a:buClr>
                <a:buSzPct val="25000"/>
                <a:buFont typeface="Helvetica Neue"/>
                <a:buNone/>
              </a:pPr>
              <a:r>
                <a:rPr lang="en-US" sz="800" dirty="0">
                  <a:solidFill>
                    <a:srgbClr val="FFFFFF"/>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39283428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6050626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14691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1452501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7493211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9106937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1087087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27124502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28024011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19356910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9889336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endParaRPr>
                <a:solidFill>
                  <a:srgbClr val="76717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dirty="0">
                <a:solidFill>
                  <a:srgbClr val="FFFFFF"/>
                </a:solidFill>
                <a:latin typeface="Helvetica Neue"/>
                <a:ea typeface="Helvetica Neue"/>
                <a:cs typeface="Helvetica Neue"/>
                <a:sym typeface="Helvetica Neue"/>
              </a:endParaRPr>
            </a:p>
            <a:p>
              <a:pPr algn="ctr">
                <a:buClr>
                  <a:srgbClr val="FFFFFF"/>
                </a:buClr>
                <a:buSzPct val="25000"/>
                <a:buFont typeface="Helvetica Neue"/>
                <a:buNone/>
              </a:pPr>
              <a:r>
                <a:rPr lang="en-US" sz="800" dirty="0">
                  <a:solidFill>
                    <a:srgbClr val="FFFFFF"/>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21826794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442063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8245011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066271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7652581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85430041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28632884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27959342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41113316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17758777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927830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8/6/2015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solidFill>
                  <a:srgbClr val="767171">
                    <a:tint val="75000"/>
                  </a:srgbClr>
                </a:solidFill>
              </a:rPr>
              <a:pPr/>
              <a:t>8/6/2015</a:t>
            </a:fld>
            <a:endParaRPr lang="en-US">
              <a:solidFill>
                <a:srgbClr val="767171">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767171">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solidFill>
                  <a:srgbClr val="767171">
                    <a:tint val="75000"/>
                  </a:srgbClr>
                </a:solidFill>
              </a:rPr>
              <a:pPr/>
              <a:t>‹#›</a:t>
            </a:fld>
            <a:endParaRPr lang="en-US">
              <a:solidFill>
                <a:srgbClr val="767171">
                  <a:tint val="75000"/>
                </a:srgbClr>
              </a:solidFill>
            </a:endParaRPr>
          </a:p>
        </p:txBody>
      </p:sp>
    </p:spTree>
    <p:extLst>
      <p:ext uri="{BB962C8B-B14F-4D97-AF65-F5344CB8AC3E}">
        <p14:creationId xmlns:p14="http://schemas.microsoft.com/office/powerpoint/2010/main" val="9165892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solidFill>
                  <a:srgbClr val="767171">
                    <a:tint val="75000"/>
                  </a:srgbClr>
                </a:solidFill>
              </a:rPr>
              <a:pPr/>
              <a:t>8/6/2015</a:t>
            </a:fld>
            <a:endParaRPr lang="en-US">
              <a:solidFill>
                <a:srgbClr val="767171">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767171">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solidFill>
                  <a:srgbClr val="767171">
                    <a:tint val="75000"/>
                  </a:srgbClr>
                </a:solidFill>
              </a:rPr>
              <a:pPr/>
              <a:t>‹#›</a:t>
            </a:fld>
            <a:endParaRPr lang="en-US">
              <a:solidFill>
                <a:srgbClr val="767171">
                  <a:tint val="75000"/>
                </a:srgbClr>
              </a:solidFill>
            </a:endParaRPr>
          </a:p>
        </p:txBody>
      </p:sp>
    </p:spTree>
    <p:extLst>
      <p:ext uri="{BB962C8B-B14F-4D97-AF65-F5344CB8AC3E}">
        <p14:creationId xmlns:p14="http://schemas.microsoft.com/office/powerpoint/2010/main" val="13925321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solidFill>
                  <a:srgbClr val="767171">
                    <a:tint val="75000"/>
                  </a:srgbClr>
                </a:solidFill>
              </a:rPr>
              <a:pPr/>
              <a:t>8/6/2015</a:t>
            </a:fld>
            <a:endParaRPr lang="en-US">
              <a:solidFill>
                <a:srgbClr val="767171">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767171">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solidFill>
                  <a:srgbClr val="767171">
                    <a:tint val="75000"/>
                  </a:srgbClr>
                </a:solidFill>
              </a:rPr>
              <a:pPr/>
              <a:t>‹#›</a:t>
            </a:fld>
            <a:endParaRPr lang="en-US">
              <a:solidFill>
                <a:srgbClr val="767171">
                  <a:tint val="75000"/>
                </a:srgbClr>
              </a:solidFill>
            </a:endParaRPr>
          </a:p>
        </p:txBody>
      </p:sp>
    </p:spTree>
    <p:extLst>
      <p:ext uri="{BB962C8B-B14F-4D97-AF65-F5344CB8AC3E}">
        <p14:creationId xmlns:p14="http://schemas.microsoft.com/office/powerpoint/2010/main" val="269689091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solidFill>
                  <a:srgbClr val="767171">
                    <a:tint val="75000"/>
                  </a:srgbClr>
                </a:solidFill>
              </a:rPr>
              <a:pPr/>
              <a:t>8/6/2015</a:t>
            </a:fld>
            <a:endParaRPr lang="en-US">
              <a:solidFill>
                <a:srgbClr val="767171">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767171">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solidFill>
                  <a:srgbClr val="767171">
                    <a:tint val="75000"/>
                  </a:srgbClr>
                </a:solidFill>
              </a:rPr>
              <a:pPr/>
              <a:t>‹#›</a:t>
            </a:fld>
            <a:endParaRPr lang="en-US">
              <a:solidFill>
                <a:srgbClr val="767171">
                  <a:tint val="75000"/>
                </a:srgbClr>
              </a:solidFill>
            </a:endParaRPr>
          </a:p>
        </p:txBody>
      </p:sp>
    </p:spTree>
    <p:extLst>
      <p:ext uri="{BB962C8B-B14F-4D97-AF65-F5344CB8AC3E}">
        <p14:creationId xmlns:p14="http://schemas.microsoft.com/office/powerpoint/2010/main" val="259783597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solidFill>
                  <a:srgbClr val="767171">
                    <a:tint val="75000"/>
                  </a:srgbClr>
                </a:solidFill>
              </a:rPr>
              <a:pPr/>
              <a:t>8/6/2015</a:t>
            </a:fld>
            <a:endParaRPr lang="en-US">
              <a:solidFill>
                <a:srgbClr val="767171">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767171">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solidFill>
                  <a:srgbClr val="767171">
                    <a:tint val="75000"/>
                  </a:srgbClr>
                </a:solidFill>
              </a:rPr>
              <a:pPr/>
              <a:t>‹#›</a:t>
            </a:fld>
            <a:endParaRPr lang="en-US">
              <a:solidFill>
                <a:srgbClr val="767171">
                  <a:tint val="75000"/>
                </a:srgbClr>
              </a:solidFill>
            </a:endParaRPr>
          </a:p>
        </p:txBody>
      </p:sp>
    </p:spTree>
    <p:extLst>
      <p:ext uri="{BB962C8B-B14F-4D97-AF65-F5344CB8AC3E}">
        <p14:creationId xmlns:p14="http://schemas.microsoft.com/office/powerpoint/2010/main" val="265216622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solidFill>
                  <a:srgbClr val="767171">
                    <a:tint val="75000"/>
                  </a:srgbClr>
                </a:solidFill>
              </a:rPr>
              <a:pPr/>
              <a:t>8/6/2015</a:t>
            </a:fld>
            <a:endParaRPr lang="en-US">
              <a:solidFill>
                <a:srgbClr val="767171">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767171">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solidFill>
                  <a:srgbClr val="767171">
                    <a:tint val="75000"/>
                  </a:srgbClr>
                </a:solidFill>
              </a:rPr>
              <a:pPr/>
              <a:t>‹#›</a:t>
            </a:fld>
            <a:endParaRPr lang="en-US">
              <a:solidFill>
                <a:srgbClr val="767171">
                  <a:tint val="75000"/>
                </a:srgbClr>
              </a:solidFill>
            </a:endParaRPr>
          </a:p>
        </p:txBody>
      </p:sp>
    </p:spTree>
    <p:extLst>
      <p:ext uri="{BB962C8B-B14F-4D97-AF65-F5344CB8AC3E}">
        <p14:creationId xmlns:p14="http://schemas.microsoft.com/office/powerpoint/2010/main" val="58819218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solidFill>
                  <a:srgbClr val="767171">
                    <a:tint val="75000"/>
                  </a:srgbClr>
                </a:solidFill>
              </a:rPr>
              <a:pPr/>
              <a:t>8/6/2015</a:t>
            </a:fld>
            <a:endParaRPr lang="en-US">
              <a:solidFill>
                <a:srgbClr val="767171">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767171">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solidFill>
                  <a:srgbClr val="767171">
                    <a:tint val="75000"/>
                  </a:srgbClr>
                </a:solidFill>
              </a:rPr>
              <a:pPr/>
              <a:t>‹#›</a:t>
            </a:fld>
            <a:endParaRPr lang="en-US">
              <a:solidFill>
                <a:srgbClr val="767171">
                  <a:tint val="75000"/>
                </a:srgbClr>
              </a:solidFill>
            </a:endParaRPr>
          </a:p>
        </p:txBody>
      </p:sp>
    </p:spTree>
    <p:extLst>
      <p:ext uri="{BB962C8B-B14F-4D97-AF65-F5344CB8AC3E}">
        <p14:creationId xmlns:p14="http://schemas.microsoft.com/office/powerpoint/2010/main" val="113541293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22.emf"/><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4.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5.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86.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package" Target="../embeddings/Microsoft_Excel_Worksheet2.xlsx"/><Relationship Id="rId13" Type="http://schemas.openxmlformats.org/officeDocument/2006/relationships/oleObject" Target="../embeddings/oleObject4.bin"/><Relationship Id="rId3" Type="http://schemas.openxmlformats.org/officeDocument/2006/relationships/notesSlide" Target="../notesSlides/notesSlide20.xml"/><Relationship Id="rId7" Type="http://schemas.openxmlformats.org/officeDocument/2006/relationships/oleObject" Target="../embeddings/oleObject2.bin"/><Relationship Id="rId12" Type="http://schemas.openxmlformats.org/officeDocument/2006/relationships/image" Target="../media/image36.emf"/><Relationship Id="rId2" Type="http://schemas.openxmlformats.org/officeDocument/2006/relationships/slideLayout" Target="../slideLayouts/slideLayout9.xml"/><Relationship Id="rId1" Type="http://schemas.openxmlformats.org/officeDocument/2006/relationships/vmlDrawing" Target="../drawings/vmlDrawing1.vml"/><Relationship Id="rId6" Type="http://schemas.openxmlformats.org/officeDocument/2006/relationships/image" Target="../media/image34.emf"/><Relationship Id="rId11" Type="http://schemas.openxmlformats.org/officeDocument/2006/relationships/package" Target="../embeddings/Microsoft_Excel_Worksheet3.xlsx"/><Relationship Id="rId5" Type="http://schemas.openxmlformats.org/officeDocument/2006/relationships/package" Target="../embeddings/Microsoft_Excel_Worksheet1.xlsx"/><Relationship Id="rId15" Type="http://schemas.openxmlformats.org/officeDocument/2006/relationships/image" Target="../media/image37.emf"/><Relationship Id="rId10" Type="http://schemas.openxmlformats.org/officeDocument/2006/relationships/oleObject" Target="../embeddings/oleObject3.bin"/><Relationship Id="rId4" Type="http://schemas.openxmlformats.org/officeDocument/2006/relationships/oleObject" Target="../embeddings/oleObject1.bin"/><Relationship Id="rId9" Type="http://schemas.openxmlformats.org/officeDocument/2006/relationships/image" Target="../media/image35.emf"/><Relationship Id="rId14" Type="http://schemas.openxmlformats.org/officeDocument/2006/relationships/package" Target="../embeddings/Microsoft_Excel_Worksheet4.xlsx"/></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4.xml"/><Relationship Id="rId1" Type="http://schemas.openxmlformats.org/officeDocument/2006/relationships/slideLayout" Target="../slideLayouts/slideLayout2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emf"/><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East Africa Disasters</a:t>
            </a:r>
            <a:endParaRPr lang="en-US" dirty="0"/>
          </a:p>
        </p:txBody>
      </p:sp>
      <p:sp>
        <p:nvSpPr>
          <p:cNvPr id="3" name="Text Placeholder 2"/>
          <p:cNvSpPr>
            <a:spLocks noGrp="1"/>
          </p:cNvSpPr>
          <p:nvPr>
            <p:ph type="body" sz="quarter" idx="11"/>
          </p:nvPr>
        </p:nvSpPr>
        <p:spPr>
          <a:xfrm>
            <a:off x="1661532" y="5358384"/>
            <a:ext cx="3770004" cy="369332"/>
          </a:xfrm>
        </p:spPr>
        <p:txBody>
          <a:bodyPr>
            <a:noAutofit/>
          </a:bodyPr>
          <a:lstStyle/>
          <a:p>
            <a:r>
              <a:rPr lang="en-US" dirty="0" smtClean="0"/>
              <a:t>Leigh Sinclair (Project Lead</a:t>
            </a:r>
            <a:r>
              <a:rPr lang="en-US" sz="2000" dirty="0" smtClean="0"/>
              <a:t>)</a:t>
            </a:r>
            <a:endParaRPr lang="en-US" sz="2000" dirty="0"/>
          </a:p>
        </p:txBody>
      </p:sp>
      <p:sp>
        <p:nvSpPr>
          <p:cNvPr id="4" name="Text Placeholder 3"/>
          <p:cNvSpPr>
            <a:spLocks noGrp="1"/>
          </p:cNvSpPr>
          <p:nvPr>
            <p:ph type="body" sz="quarter" idx="12"/>
          </p:nvPr>
        </p:nvSpPr>
        <p:spPr>
          <a:xfrm>
            <a:off x="1393371" y="5951081"/>
            <a:ext cx="4029852" cy="369332"/>
          </a:xfrm>
        </p:spPr>
        <p:txBody>
          <a:bodyPr>
            <a:noAutofit/>
          </a:bodyPr>
          <a:lstStyle/>
          <a:p>
            <a:r>
              <a:rPr lang="en-US" dirty="0" smtClean="0"/>
              <a:t>Padraic Conner (Co-Project Lead)</a:t>
            </a:r>
            <a:endParaRPr lang="en-US" dirty="0"/>
          </a:p>
        </p:txBody>
      </p:sp>
      <p:sp>
        <p:nvSpPr>
          <p:cNvPr id="6" name="Text Placeholder 5"/>
          <p:cNvSpPr>
            <a:spLocks noGrp="1"/>
          </p:cNvSpPr>
          <p:nvPr>
            <p:ph type="body" sz="quarter" idx="14"/>
          </p:nvPr>
        </p:nvSpPr>
        <p:spPr/>
        <p:txBody>
          <a:bodyPr/>
          <a:lstStyle/>
          <a:p>
            <a:r>
              <a:rPr lang="en-US" dirty="0" smtClean="0"/>
              <a:t>Tyler Finley</a:t>
            </a:r>
            <a:endParaRPr lang="en-US" dirty="0"/>
          </a:p>
        </p:txBody>
      </p:sp>
      <p:sp>
        <p:nvSpPr>
          <p:cNvPr id="7" name="Text Placeholder 6"/>
          <p:cNvSpPr>
            <a:spLocks noGrp="1"/>
          </p:cNvSpPr>
          <p:nvPr>
            <p:ph type="body" sz="quarter" idx="15"/>
          </p:nvPr>
        </p:nvSpPr>
        <p:spPr>
          <a:xfrm>
            <a:off x="5618573" y="5851329"/>
            <a:ext cx="3182112" cy="369332"/>
          </a:xfrm>
        </p:spPr>
        <p:txBody>
          <a:bodyPr/>
          <a:lstStyle/>
          <a:p>
            <a:r>
              <a:rPr lang="en-US" dirty="0" err="1" smtClean="0"/>
              <a:t>Jeanné</a:t>
            </a:r>
            <a:r>
              <a:rPr lang="en-US" dirty="0" smtClean="0"/>
              <a:t> le Roux</a:t>
            </a:r>
            <a:endParaRPr lang="en-US" dirty="0"/>
          </a:p>
        </p:txBody>
      </p:sp>
      <p:sp>
        <p:nvSpPr>
          <p:cNvPr id="9" name="Text Placeholder 8"/>
          <p:cNvSpPr>
            <a:spLocks noGrp="1"/>
          </p:cNvSpPr>
          <p:nvPr>
            <p:ph type="body" sz="quarter" idx="17"/>
          </p:nvPr>
        </p:nvSpPr>
        <p:spPr/>
        <p:txBody>
          <a:bodyPr>
            <a:normAutofit fontScale="70000" lnSpcReduction="20000"/>
          </a:bodyPr>
          <a:lstStyle/>
          <a:p>
            <a:r>
              <a:rPr lang="en-US" dirty="0" smtClean="0"/>
              <a:t>Assessing Landslide Characteristics and Developing a Landslide Potential Hazard Map in Rwanda and Uganda Using NASA Earth Observations</a:t>
            </a:r>
            <a:endParaRPr lang="en-US"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10515" y="120015"/>
            <a:ext cx="8503920" cy="923544"/>
          </a:xfrm>
        </p:spPr>
        <p:txBody>
          <a:bodyPr/>
          <a:lstStyle/>
          <a:p>
            <a:r>
              <a:rPr lang="en-US" sz="4000" dirty="0" smtClean="0"/>
              <a:t>Methodology</a:t>
            </a:r>
            <a:endParaRPr lang="en-US" sz="4000" dirty="0"/>
          </a:p>
        </p:txBody>
      </p:sp>
      <p:sp>
        <p:nvSpPr>
          <p:cNvPr id="5" name="Text Placeholder 5"/>
          <p:cNvSpPr>
            <a:spLocks noGrp="1"/>
          </p:cNvSpPr>
          <p:nvPr>
            <p:ph type="body" sz="quarter" idx="17"/>
          </p:nvPr>
        </p:nvSpPr>
        <p:spPr>
          <a:xfrm>
            <a:off x="811740" y="1064376"/>
            <a:ext cx="6841027" cy="768096"/>
          </a:xfrm>
        </p:spPr>
        <p:txBody>
          <a:bodyPr>
            <a:noAutofit/>
          </a:bodyPr>
          <a:lstStyle/>
          <a:p>
            <a:r>
              <a:rPr lang="en-US" sz="3400" dirty="0" smtClean="0"/>
              <a:t>Landslide Hazard Map: Taking a Look at Population Density </a:t>
            </a:r>
            <a:endParaRPr lang="en-US" sz="3400" dirty="0"/>
          </a:p>
        </p:txBody>
      </p:sp>
      <p:sp>
        <p:nvSpPr>
          <p:cNvPr id="18" name="Rounded Rectangle 17"/>
          <p:cNvSpPr/>
          <p:nvPr/>
        </p:nvSpPr>
        <p:spPr>
          <a:xfrm>
            <a:off x="3806931" y="2682558"/>
            <a:ext cx="1866904" cy="9354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1 km Buffer</a:t>
            </a:r>
            <a:endParaRPr lang="en-US" dirty="0"/>
          </a:p>
        </p:txBody>
      </p:sp>
      <p:sp>
        <p:nvSpPr>
          <p:cNvPr id="21" name="Rectangle 20"/>
          <p:cNvSpPr/>
          <p:nvPr/>
        </p:nvSpPr>
        <p:spPr>
          <a:xfrm>
            <a:off x="6600824" y="2203947"/>
            <a:ext cx="2400301" cy="44161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Potential Hazard Map</a:t>
            </a:r>
            <a:endParaRPr lang="en-US" sz="2000" dirty="0"/>
          </a:p>
        </p:txBody>
      </p:sp>
      <p:sp>
        <p:nvSpPr>
          <p:cNvPr id="27" name="Oval 26"/>
          <p:cNvSpPr/>
          <p:nvPr/>
        </p:nvSpPr>
        <p:spPr>
          <a:xfrm>
            <a:off x="190500" y="4374829"/>
            <a:ext cx="3039768" cy="12082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Landslide Susceptibility Map with Buffer</a:t>
            </a:r>
            <a:endParaRPr lang="en-US" sz="2000" dirty="0"/>
          </a:p>
        </p:txBody>
      </p:sp>
      <p:sp>
        <p:nvSpPr>
          <p:cNvPr id="28" name="Rounded Rectangle 27"/>
          <p:cNvSpPr/>
          <p:nvPr/>
        </p:nvSpPr>
        <p:spPr>
          <a:xfrm>
            <a:off x="3774501" y="5135743"/>
            <a:ext cx="1866904" cy="935422"/>
          </a:xfrm>
          <a:prstGeom prst="roundRect">
            <a:avLst>
              <a:gd name="adj" fmla="val 197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Intersect</a:t>
            </a:r>
            <a:endParaRPr lang="en-US" dirty="0"/>
          </a:p>
        </p:txBody>
      </p:sp>
      <p:sp>
        <p:nvSpPr>
          <p:cNvPr id="30" name="Oval 29"/>
          <p:cNvSpPr/>
          <p:nvPr/>
        </p:nvSpPr>
        <p:spPr>
          <a:xfrm>
            <a:off x="190500" y="5670129"/>
            <a:ext cx="3039768" cy="10194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Population Density</a:t>
            </a:r>
            <a:endParaRPr lang="en-US" sz="2000" dirty="0"/>
          </a:p>
        </p:txBody>
      </p:sp>
      <p:sp>
        <p:nvSpPr>
          <p:cNvPr id="15" name="TextBox 14"/>
          <p:cNvSpPr txBox="1"/>
          <p:nvPr/>
        </p:nvSpPr>
        <p:spPr>
          <a:xfrm>
            <a:off x="811740" y="2287005"/>
            <a:ext cx="1797287" cy="1877437"/>
          </a:xfrm>
          <a:prstGeom prst="rect">
            <a:avLst/>
          </a:prstGeom>
          <a:solidFill>
            <a:srgbClr val="57688F">
              <a:lumMod val="50000"/>
            </a:srgbClr>
          </a:solidFill>
        </p:spPr>
        <p:txBody>
          <a:bodyPr wrap="none" rtlCol="0">
            <a:spAutoFit/>
          </a:body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smtClean="0">
              <a:ln>
                <a:noFill/>
              </a:ln>
              <a:solidFill>
                <a:srgbClr val="767171"/>
              </a:solidFill>
              <a:effectLst/>
              <a:uLnTx/>
              <a:uFillTx/>
            </a:endParaRPr>
          </a:p>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FFFFFF"/>
                </a:solidFill>
                <a:effectLst/>
                <a:uLnTx/>
                <a:uFillTx/>
              </a:rPr>
              <a:t>Landslide</a:t>
            </a:r>
          </a:p>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FFFFFF"/>
                </a:solidFill>
                <a:effectLst/>
                <a:uLnTx/>
                <a:uFillTx/>
              </a:rPr>
              <a:t>Susceptibility</a:t>
            </a:r>
          </a:p>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FFFFFF"/>
                </a:solidFill>
                <a:effectLst/>
                <a:uLnTx/>
                <a:uFillTx/>
              </a:rPr>
              <a:t>Map</a:t>
            </a:r>
          </a:p>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smtClean="0">
              <a:ln>
                <a:noFill/>
              </a:ln>
              <a:solidFill>
                <a:srgbClr val="767171"/>
              </a:solidFill>
              <a:effectLst/>
              <a:uLnTx/>
              <a:uFillTx/>
            </a:endParaRPr>
          </a:p>
        </p:txBody>
      </p:sp>
      <p:sp>
        <p:nvSpPr>
          <p:cNvPr id="8" name="Rectangle 7"/>
          <p:cNvSpPr/>
          <p:nvPr/>
        </p:nvSpPr>
        <p:spPr>
          <a:xfrm>
            <a:off x="0" y="2287005"/>
            <a:ext cx="811740" cy="18774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a:off x="5773560" y="5135743"/>
            <a:ext cx="732013" cy="894668"/>
          </a:xfrm>
          <a:prstGeom prst="rightArrow">
            <a:avLst/>
          </a:prstGeom>
          <a:solidFill>
            <a:srgbClr val="C00000"/>
          </a:solidFill>
          <a:ln w="12700" cap="flat" cmpd="sng" algn="ctr">
            <a:noFill/>
            <a:prstDash val="solid"/>
            <a:miter lim="800000"/>
          </a:ln>
          <a:effectLst/>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smtClean="0">
              <a:ln>
                <a:noFill/>
              </a:ln>
              <a:solidFill>
                <a:srgbClr val="FFFFFF"/>
              </a:solidFill>
              <a:effectLst/>
              <a:uLnTx/>
              <a:uFillTx/>
              <a:latin typeface="Garamond"/>
              <a:ea typeface="+mn-ea"/>
              <a:cs typeface="+mn-cs"/>
            </a:endParaRPr>
          </a:p>
        </p:txBody>
      </p:sp>
      <p:sp>
        <p:nvSpPr>
          <p:cNvPr id="10" name="Right Brace 9"/>
          <p:cNvSpPr/>
          <p:nvPr/>
        </p:nvSpPr>
        <p:spPr>
          <a:xfrm>
            <a:off x="2867968" y="4863258"/>
            <a:ext cx="938963" cy="1480391"/>
          </a:xfrm>
          <a:prstGeom prst="rightBrace">
            <a:avLst>
              <a:gd name="adj1" fmla="val 17442"/>
              <a:gd name="adj2" fmla="val 47669"/>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6" name="Straight Arrow Connector 25"/>
          <p:cNvCxnSpPr/>
          <p:nvPr/>
        </p:nvCxnSpPr>
        <p:spPr>
          <a:xfrm>
            <a:off x="2717287" y="3197067"/>
            <a:ext cx="1025962" cy="0"/>
          </a:xfrm>
          <a:prstGeom prst="straightConnector1">
            <a:avLst/>
          </a:prstGeom>
          <a:noFill/>
          <a:ln w="38100" cap="flat" cmpd="sng" algn="ctr">
            <a:solidFill>
              <a:srgbClr val="C00000"/>
            </a:solidFill>
            <a:prstDash val="solid"/>
            <a:miter lim="800000"/>
            <a:tailEnd type="arrow"/>
          </a:ln>
          <a:effectLst/>
        </p:spPr>
      </p:cxnSp>
      <p:cxnSp>
        <p:nvCxnSpPr>
          <p:cNvPr id="43" name="Straight Arrow Connector 42"/>
          <p:cNvCxnSpPr/>
          <p:nvPr/>
        </p:nvCxnSpPr>
        <p:spPr>
          <a:xfrm flipH="1">
            <a:off x="2867971" y="3695700"/>
            <a:ext cx="1732604" cy="716304"/>
          </a:xfrm>
          <a:prstGeom prst="straightConnector1">
            <a:avLst/>
          </a:prstGeom>
          <a:noFill/>
          <a:ln w="38100" cap="flat" cmpd="sng" algn="ctr">
            <a:solidFill>
              <a:srgbClr val="C00000"/>
            </a:solidFill>
            <a:prstDash val="solid"/>
            <a:miter lim="800000"/>
            <a:tailEnd type="arrow"/>
          </a:ln>
          <a:effectLst/>
        </p:spPr>
      </p:cxnSp>
    </p:spTree>
    <p:extLst>
      <p:ext uri="{BB962C8B-B14F-4D97-AF65-F5344CB8AC3E}">
        <p14:creationId xmlns:p14="http://schemas.microsoft.com/office/powerpoint/2010/main" val="221118526"/>
      </p:ext>
    </p:extLst>
  </p:cSld>
  <p:clrMapOvr>
    <a:masterClrMapping/>
  </p:clrMapOvr>
  <p:transition spd="slow">
    <p:push/>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120015"/>
            <a:ext cx="8503920" cy="923544"/>
          </a:xfrm>
        </p:spPr>
        <p:txBody>
          <a:bodyPr/>
          <a:lstStyle/>
          <a:p>
            <a:r>
              <a:rPr lang="en-US" sz="4000" dirty="0" smtClean="0"/>
              <a:t>Methodology</a:t>
            </a:r>
            <a:endParaRPr lang="en-US" sz="4000" dirty="0"/>
          </a:p>
        </p:txBody>
      </p:sp>
      <p:sp>
        <p:nvSpPr>
          <p:cNvPr id="6" name="Text Placeholder 5"/>
          <p:cNvSpPr>
            <a:spLocks noGrp="1"/>
          </p:cNvSpPr>
          <p:nvPr>
            <p:ph type="body" sz="quarter" idx="17"/>
          </p:nvPr>
        </p:nvSpPr>
        <p:spPr>
          <a:xfrm>
            <a:off x="1114424" y="1063479"/>
            <a:ext cx="6743700" cy="768096"/>
          </a:xfrm>
        </p:spPr>
        <p:txBody>
          <a:bodyPr>
            <a:noAutofit/>
          </a:bodyPr>
          <a:lstStyle/>
          <a:p>
            <a:pPr algn="ctr"/>
            <a:r>
              <a:rPr lang="en-US" sz="3400" dirty="0" smtClean="0"/>
              <a:t>Assessment of GPM and TRMM</a:t>
            </a:r>
            <a:endParaRPr lang="en-US" sz="3400" dirty="0"/>
          </a:p>
        </p:txBody>
      </p:sp>
      <p:sp>
        <p:nvSpPr>
          <p:cNvPr id="4" name="TextBox 3"/>
          <p:cNvSpPr txBox="1"/>
          <p:nvPr/>
        </p:nvSpPr>
        <p:spPr>
          <a:xfrm>
            <a:off x="1181100" y="1971675"/>
            <a:ext cx="6677025" cy="1631216"/>
          </a:xfrm>
          <a:prstGeom prst="rect">
            <a:avLst/>
          </a:prstGeom>
          <a:noFill/>
          <a:ln>
            <a:noFill/>
          </a:ln>
        </p:spPr>
        <p:txBody>
          <a:bodyPr wrap="square" rtlCol="0">
            <a:spAutoFit/>
          </a:bodyPr>
          <a:lstStyle/>
          <a:p>
            <a:r>
              <a:rPr lang="en-US" sz="2000" b="1" i="1" dirty="0" smtClean="0"/>
              <a:t>		Daily and Monthly Totals</a:t>
            </a:r>
          </a:p>
          <a:p>
            <a:endParaRPr lang="en-US" sz="2000" b="1" i="1" dirty="0"/>
          </a:p>
          <a:p>
            <a:r>
              <a:rPr lang="en-US" sz="2000" b="1" dirty="0" smtClean="0"/>
              <a:t>Generate </a:t>
            </a:r>
            <a:r>
              <a:rPr lang="en-US" sz="2000" dirty="0" smtClean="0"/>
              <a:t>random points</a:t>
            </a:r>
          </a:p>
          <a:p>
            <a:r>
              <a:rPr lang="en-US" sz="2000" b="1" dirty="0" smtClean="0"/>
              <a:t>Extract </a:t>
            </a:r>
            <a:r>
              <a:rPr lang="en-US" sz="2000" dirty="0" smtClean="0"/>
              <a:t>values to points</a:t>
            </a:r>
          </a:p>
          <a:p>
            <a:r>
              <a:rPr lang="en-US" sz="2000" b="1" dirty="0" smtClean="0"/>
              <a:t>Correlate </a:t>
            </a:r>
            <a:r>
              <a:rPr lang="en-US" sz="2000" dirty="0" smtClean="0"/>
              <a:t>data using Excel</a:t>
            </a:r>
            <a:endParaRPr lang="en-US" sz="2000" b="1" dirty="0" smtClean="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863" y="4002222"/>
            <a:ext cx="2074251" cy="2684325"/>
          </a:xfrm>
          <a:prstGeom prst="rect">
            <a:avLst/>
          </a:prstGeom>
          <a:ln w="9525">
            <a:solidFill>
              <a:schemeClr val="tx1"/>
            </a:solidFill>
          </a:ln>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3956" y="4002222"/>
            <a:ext cx="2074252" cy="2684326"/>
          </a:xfrm>
          <a:prstGeom prst="rect">
            <a:avLst/>
          </a:prstGeom>
          <a:ln w="9525">
            <a:solidFill>
              <a:schemeClr val="tx1"/>
            </a:solidFill>
          </a:ln>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2486" y="4002223"/>
            <a:ext cx="2074251" cy="2684325"/>
          </a:xfrm>
          <a:prstGeom prst="rect">
            <a:avLst/>
          </a:prstGeom>
          <a:ln w="9525">
            <a:solidFill>
              <a:schemeClr val="tx1"/>
            </a:solidFill>
          </a:ln>
        </p:spPr>
      </p:pic>
      <p:sp>
        <p:nvSpPr>
          <p:cNvPr id="12" name="TextBox 11"/>
          <p:cNvSpPr txBox="1"/>
          <p:nvPr/>
        </p:nvSpPr>
        <p:spPr>
          <a:xfrm>
            <a:off x="861975" y="3632890"/>
            <a:ext cx="1724025" cy="369332"/>
          </a:xfrm>
          <a:prstGeom prst="rect">
            <a:avLst/>
          </a:prstGeom>
          <a:noFill/>
        </p:spPr>
        <p:txBody>
          <a:bodyPr wrap="square" rtlCol="0">
            <a:spAutoFit/>
          </a:bodyPr>
          <a:lstStyle/>
          <a:p>
            <a:pPr algn="ctr"/>
            <a:r>
              <a:rPr lang="en-US" dirty="0" smtClean="0"/>
              <a:t>GPM</a:t>
            </a:r>
            <a:endParaRPr lang="en-US" dirty="0"/>
          </a:p>
        </p:txBody>
      </p:sp>
      <p:sp>
        <p:nvSpPr>
          <p:cNvPr id="13" name="TextBox 12"/>
          <p:cNvSpPr txBox="1"/>
          <p:nvPr/>
        </p:nvSpPr>
        <p:spPr>
          <a:xfrm>
            <a:off x="3657599" y="3632890"/>
            <a:ext cx="1724025" cy="369332"/>
          </a:xfrm>
          <a:prstGeom prst="rect">
            <a:avLst/>
          </a:prstGeom>
          <a:noFill/>
        </p:spPr>
        <p:txBody>
          <a:bodyPr wrap="square" rtlCol="0">
            <a:spAutoFit/>
          </a:bodyPr>
          <a:lstStyle/>
          <a:p>
            <a:pPr algn="ctr"/>
            <a:r>
              <a:rPr lang="en-US" dirty="0" smtClean="0"/>
              <a:t>CHIRPS</a:t>
            </a:r>
            <a:endParaRPr lang="en-US" dirty="0"/>
          </a:p>
        </p:txBody>
      </p:sp>
      <p:sp>
        <p:nvSpPr>
          <p:cNvPr id="14" name="TextBox 13"/>
          <p:cNvSpPr txBox="1"/>
          <p:nvPr/>
        </p:nvSpPr>
        <p:spPr>
          <a:xfrm>
            <a:off x="6449069" y="3628962"/>
            <a:ext cx="1724025" cy="369332"/>
          </a:xfrm>
          <a:prstGeom prst="rect">
            <a:avLst/>
          </a:prstGeom>
          <a:noFill/>
        </p:spPr>
        <p:txBody>
          <a:bodyPr wrap="square" rtlCol="0">
            <a:spAutoFit/>
          </a:bodyPr>
          <a:lstStyle/>
          <a:p>
            <a:pPr algn="ctr"/>
            <a:r>
              <a:rPr lang="en-US" dirty="0" smtClean="0"/>
              <a:t>TRMM</a:t>
            </a:r>
            <a:endParaRPr lang="en-US" dirty="0"/>
          </a:p>
        </p:txBody>
      </p:sp>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1082" y="2260728"/>
            <a:ext cx="1094085" cy="1342163"/>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68192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120015"/>
            <a:ext cx="8503920" cy="923544"/>
          </a:xfrm>
        </p:spPr>
        <p:txBody>
          <a:bodyPr/>
          <a:lstStyle/>
          <a:p>
            <a:r>
              <a:rPr lang="en-US" sz="4000" dirty="0" smtClean="0"/>
              <a:t>Methodology</a:t>
            </a:r>
            <a:endParaRPr lang="en-US" sz="4000" dirty="0"/>
          </a:p>
        </p:txBody>
      </p:sp>
      <p:sp>
        <p:nvSpPr>
          <p:cNvPr id="6" name="Text Placeholder 5"/>
          <p:cNvSpPr>
            <a:spLocks noGrp="1"/>
          </p:cNvSpPr>
          <p:nvPr>
            <p:ph type="body" sz="quarter" idx="17"/>
          </p:nvPr>
        </p:nvSpPr>
        <p:spPr>
          <a:xfrm>
            <a:off x="1076325" y="1063479"/>
            <a:ext cx="6819900" cy="768096"/>
          </a:xfrm>
        </p:spPr>
        <p:txBody>
          <a:bodyPr>
            <a:noAutofit/>
          </a:bodyPr>
          <a:lstStyle/>
          <a:p>
            <a:pPr algn="ctr"/>
            <a:r>
              <a:rPr lang="en-US" sz="3400" dirty="0" smtClean="0"/>
              <a:t>Assessment of GPM and TRMM</a:t>
            </a:r>
            <a:endParaRPr lang="en-US" sz="3400" dirty="0"/>
          </a:p>
        </p:txBody>
      </p:sp>
      <p:sp>
        <p:nvSpPr>
          <p:cNvPr id="4" name="TextBox 3"/>
          <p:cNvSpPr txBox="1"/>
          <p:nvPr/>
        </p:nvSpPr>
        <p:spPr>
          <a:xfrm>
            <a:off x="1181100" y="1971675"/>
            <a:ext cx="6677025" cy="1231106"/>
          </a:xfrm>
          <a:prstGeom prst="rect">
            <a:avLst/>
          </a:prstGeom>
          <a:noFill/>
          <a:ln>
            <a:noFill/>
          </a:ln>
        </p:spPr>
        <p:txBody>
          <a:bodyPr wrap="square" rtlCol="0">
            <a:spAutoFit/>
          </a:bodyPr>
          <a:lstStyle/>
          <a:p>
            <a:pPr algn="ctr"/>
            <a:r>
              <a:rPr lang="en-US" sz="2000" b="1" i="1" dirty="0" smtClean="0"/>
              <a:t>Extreme Rainfall Events</a:t>
            </a:r>
          </a:p>
          <a:p>
            <a:endParaRPr lang="en-US" b="1" dirty="0" smtClean="0"/>
          </a:p>
          <a:p>
            <a:r>
              <a:rPr lang="en-US" b="1" dirty="0" smtClean="0"/>
              <a:t>Separate </a:t>
            </a:r>
            <a:r>
              <a:rPr lang="en-US" dirty="0" smtClean="0"/>
              <a:t> upper quartile-extreme rainfall events</a:t>
            </a:r>
            <a:endParaRPr lang="en-US" b="1" dirty="0"/>
          </a:p>
          <a:p>
            <a:r>
              <a:rPr lang="en-US" b="1" dirty="0" smtClean="0"/>
              <a:t>Correlate </a:t>
            </a:r>
            <a:r>
              <a:rPr lang="en-US" dirty="0" smtClean="0"/>
              <a:t>data using Excel</a:t>
            </a:r>
            <a:endParaRPr lang="en-US" b="1" dirty="0"/>
          </a:p>
        </p:txBody>
      </p:sp>
      <p:pic>
        <p:nvPicPr>
          <p:cNvPr id="3074" name="Picture 2" descr="C:\Users\Pconner\Desktop\pics\FoggDam-NT.jpg"/>
          <p:cNvPicPr>
            <a:picLocks noChangeAspect="1" noChangeArrowheads="1"/>
          </p:cNvPicPr>
          <p:nvPr/>
        </p:nvPicPr>
        <p:blipFill rotWithShape="1">
          <a:blip r:embed="rId3">
            <a:extLst>
              <a:ext uri="{28A0092B-C50C-407E-A947-70E740481C1C}">
                <a14:useLocalDpi xmlns:a14="http://schemas.microsoft.com/office/drawing/2010/main" val="0"/>
              </a:ext>
            </a:extLst>
          </a:blip>
          <a:srcRect t="19790" b="6332"/>
          <a:stretch/>
        </p:blipFill>
        <p:spPr bwMode="auto">
          <a:xfrm>
            <a:off x="924477" y="3226735"/>
            <a:ext cx="7190269" cy="3532478"/>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7" name="Text Placeholder 4"/>
          <p:cNvSpPr>
            <a:spLocks noGrp="1"/>
          </p:cNvSpPr>
          <p:nvPr>
            <p:ph type="body" sz="quarter" idx="4294967295"/>
          </p:nvPr>
        </p:nvSpPr>
        <p:spPr>
          <a:xfrm>
            <a:off x="6447837" y="6484893"/>
            <a:ext cx="2295144" cy="274320"/>
          </a:xfrm>
          <a:prstGeom prst="rect">
            <a:avLst/>
          </a:prstGeom>
        </p:spPr>
        <p:txBody>
          <a:bodyPr>
            <a:normAutofit/>
          </a:bodyPr>
          <a:lstStyle/>
          <a:p>
            <a:pPr marL="0" indent="0">
              <a:buNone/>
            </a:pPr>
            <a:r>
              <a:rPr lang="en-US" sz="1200" dirty="0" smtClean="0">
                <a:solidFill>
                  <a:schemeClr val="bg1"/>
                </a:solidFill>
              </a:rPr>
              <a:t>Source: </a:t>
            </a:r>
            <a:r>
              <a:rPr lang="en-US" sz="1200" dirty="0" err="1" smtClean="0">
                <a:solidFill>
                  <a:schemeClr val="bg1"/>
                </a:solidFill>
              </a:rPr>
              <a:t>Bidgee</a:t>
            </a:r>
            <a:endParaRPr lang="en-US" sz="1200" dirty="0">
              <a:solidFill>
                <a:schemeClr val="bg1"/>
              </a:solidFill>
            </a:endParaRPr>
          </a:p>
        </p:txBody>
      </p:sp>
    </p:spTree>
    <p:extLst>
      <p:ext uri="{BB962C8B-B14F-4D97-AF65-F5344CB8AC3E}">
        <p14:creationId xmlns:p14="http://schemas.microsoft.com/office/powerpoint/2010/main" val="40623701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9279" y="2076733"/>
            <a:ext cx="9084721" cy="4257159"/>
            <a:chOff x="59279" y="2076733"/>
            <a:chExt cx="9084721" cy="4257159"/>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79" y="2076733"/>
              <a:ext cx="9084721" cy="4257159"/>
            </a:xfrm>
            <a:prstGeom prst="rect">
              <a:avLst/>
            </a:prstGeom>
          </p:spPr>
        </p:pic>
        <p:sp>
          <p:nvSpPr>
            <p:cNvPr id="4" name="Rectangle 3"/>
            <p:cNvSpPr/>
            <p:nvPr/>
          </p:nvSpPr>
          <p:spPr>
            <a:xfrm>
              <a:off x="6600825" y="5638800"/>
              <a:ext cx="2095500" cy="219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3" name="Text Placeholder 2"/>
          <p:cNvSpPr>
            <a:spLocks noGrp="1"/>
          </p:cNvSpPr>
          <p:nvPr>
            <p:ph type="body" sz="quarter" idx="14"/>
          </p:nvPr>
        </p:nvSpPr>
        <p:spPr>
          <a:xfrm>
            <a:off x="320040" y="120015"/>
            <a:ext cx="8503920" cy="923544"/>
          </a:xfrm>
        </p:spPr>
        <p:txBody>
          <a:bodyPr/>
          <a:lstStyle/>
          <a:p>
            <a:r>
              <a:rPr lang="en-US" sz="4000" dirty="0" smtClean="0"/>
              <a:t>Results</a:t>
            </a:r>
            <a:endParaRPr lang="en-US" sz="4000" dirty="0"/>
          </a:p>
        </p:txBody>
      </p:sp>
      <p:sp>
        <p:nvSpPr>
          <p:cNvPr id="6" name="Text Placeholder 5"/>
          <p:cNvSpPr>
            <a:spLocks noGrp="1"/>
          </p:cNvSpPr>
          <p:nvPr>
            <p:ph type="body" sz="quarter" idx="17"/>
          </p:nvPr>
        </p:nvSpPr>
        <p:spPr>
          <a:xfrm>
            <a:off x="1171575" y="1034904"/>
            <a:ext cx="6131850" cy="768096"/>
          </a:xfrm>
        </p:spPr>
        <p:txBody>
          <a:bodyPr>
            <a:noAutofit/>
          </a:bodyPr>
          <a:lstStyle/>
          <a:p>
            <a:r>
              <a:rPr lang="en-US" sz="3400" dirty="0" smtClean="0"/>
              <a:t>Global Landslide Catalog</a:t>
            </a:r>
            <a:endParaRPr lang="en-US" sz="3400" dirty="0"/>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2230" t="84036" r="2709" b="10369"/>
          <a:stretch/>
        </p:blipFill>
        <p:spPr bwMode="auto">
          <a:xfrm>
            <a:off x="6600825" y="5657852"/>
            <a:ext cx="2276475" cy="238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72904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120015"/>
            <a:ext cx="8503920" cy="923544"/>
          </a:xfrm>
        </p:spPr>
        <p:txBody>
          <a:bodyPr/>
          <a:lstStyle/>
          <a:p>
            <a:r>
              <a:rPr lang="en-US" sz="4000" dirty="0" smtClean="0"/>
              <a:t>Results</a:t>
            </a:r>
            <a:endParaRPr lang="en-US" sz="4000" dirty="0"/>
          </a:p>
        </p:txBody>
      </p:sp>
      <p:sp>
        <p:nvSpPr>
          <p:cNvPr id="5" name="Text Placeholder 5"/>
          <p:cNvSpPr>
            <a:spLocks noGrp="1"/>
          </p:cNvSpPr>
          <p:nvPr>
            <p:ph type="body" sz="quarter" idx="17"/>
          </p:nvPr>
        </p:nvSpPr>
        <p:spPr>
          <a:xfrm>
            <a:off x="1289848" y="1017363"/>
            <a:ext cx="6740168" cy="768096"/>
          </a:xfrm>
        </p:spPr>
        <p:txBody>
          <a:bodyPr>
            <a:noAutofit/>
          </a:bodyPr>
          <a:lstStyle/>
          <a:p>
            <a:pPr algn="ctr"/>
            <a:r>
              <a:rPr lang="en-US" sz="3400" dirty="0" smtClean="0"/>
              <a:t>Landslide Susceptibility </a:t>
            </a:r>
            <a:r>
              <a:rPr lang="en-US" sz="3400" dirty="0"/>
              <a:t>Map</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8535" y="1852134"/>
            <a:ext cx="6559862" cy="487775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4"/>
          <p:cNvGrpSpPr>
            <a:grpSpLocks noChangeAspect="1"/>
          </p:cNvGrpSpPr>
          <p:nvPr/>
        </p:nvGrpSpPr>
        <p:grpSpPr bwMode="auto">
          <a:xfrm>
            <a:off x="17855" y="4078288"/>
            <a:ext cx="2070952" cy="441325"/>
            <a:chOff x="-2" y="2564"/>
            <a:chExt cx="1909" cy="278"/>
          </a:xfrm>
        </p:grpSpPr>
        <p:sp>
          <p:nvSpPr>
            <p:cNvPr id="4" name="AutoShape 3"/>
            <p:cNvSpPr>
              <a:spLocks noChangeAspect="1" noChangeArrowheads="1" noTextEdit="1"/>
            </p:cNvSpPr>
            <p:nvPr/>
          </p:nvSpPr>
          <p:spPr bwMode="auto">
            <a:xfrm>
              <a:off x="-2" y="2564"/>
              <a:ext cx="1576"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Rectangle 5"/>
            <p:cNvSpPr>
              <a:spLocks noChangeArrowheads="1"/>
            </p:cNvSpPr>
            <p:nvPr/>
          </p:nvSpPr>
          <p:spPr bwMode="auto">
            <a:xfrm>
              <a:off x="-1" y="2564"/>
              <a:ext cx="235" cy="117"/>
            </a:xfrm>
            <a:prstGeom prst="rect">
              <a:avLst/>
            </a:prstGeom>
            <a:solidFill>
              <a:srgbClr val="E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a:spLocks noChangeArrowheads="1"/>
            </p:cNvSpPr>
            <p:nvPr/>
          </p:nvSpPr>
          <p:spPr bwMode="auto">
            <a:xfrm>
              <a:off x="276" y="2569"/>
              <a:ext cx="163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1" u="none" strike="noStrike" cap="none" normalizeH="0" baseline="0" dirty="0" smtClean="0">
                  <a:ln>
                    <a:noFill/>
                  </a:ln>
                  <a:solidFill>
                    <a:srgbClr val="000000"/>
                  </a:solidFill>
                  <a:effectLst/>
                  <a:latin typeface="Century Gothic" pitchFamily="34" charset="0"/>
                  <a:cs typeface="Arial" pitchFamily="34" charset="0"/>
                </a:rPr>
                <a:t>Area Susceptible </a:t>
              </a:r>
              <a:r>
                <a:rPr lang="en-US" altLang="en-US" sz="1100" i="1" dirty="0" smtClean="0">
                  <a:solidFill>
                    <a:srgbClr val="000000"/>
                  </a:solidFill>
                  <a:latin typeface="Century Gothic" pitchFamily="34" charset="0"/>
                </a:rPr>
                <a:t>to</a:t>
              </a:r>
              <a:r>
                <a:rPr kumimoji="0" lang="en-US" altLang="en-US" sz="1100" b="0" i="1" u="none" strike="noStrike" cap="none" normalizeH="0" baseline="0" dirty="0" smtClean="0">
                  <a:ln>
                    <a:noFill/>
                  </a:ln>
                  <a:solidFill>
                    <a:srgbClr val="000000"/>
                  </a:solidFill>
                  <a:effectLst/>
                  <a:latin typeface="Century Gothic" pitchFamily="34" charset="0"/>
                  <a:cs typeface="Arial" pitchFamily="34" charset="0"/>
                </a:rPr>
                <a:t> Landslides</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Rectangle 7"/>
            <p:cNvSpPr>
              <a:spLocks noChangeArrowheads="1"/>
            </p:cNvSpPr>
            <p:nvPr/>
          </p:nvSpPr>
          <p:spPr bwMode="auto">
            <a:xfrm>
              <a:off x="-1" y="2723"/>
              <a:ext cx="235" cy="116"/>
            </a:xfrm>
            <a:prstGeom prst="rect">
              <a:avLst/>
            </a:prstGeom>
            <a:solidFill>
              <a:srgbClr val="F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8"/>
            <p:cNvSpPr>
              <a:spLocks noChangeArrowheads="1"/>
            </p:cNvSpPr>
            <p:nvPr/>
          </p:nvSpPr>
          <p:spPr bwMode="auto">
            <a:xfrm>
              <a:off x="276" y="2727"/>
              <a:ext cx="132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1" u="none" strike="noStrike" cap="none" normalizeH="0" baseline="0" dirty="0" smtClean="0">
                  <a:ln>
                    <a:noFill/>
                  </a:ln>
                  <a:solidFill>
                    <a:srgbClr val="000000"/>
                  </a:solidFill>
                  <a:effectLst/>
                  <a:latin typeface="Century Gothic" pitchFamily="34" charset="0"/>
                  <a:cs typeface="Arial" pitchFamily="34" charset="0"/>
                </a:rPr>
                <a:t>Within 1km of Susceptible Area</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grpSp>
    </p:spTree>
    <p:extLst>
      <p:ext uri="{BB962C8B-B14F-4D97-AF65-F5344CB8AC3E}">
        <p14:creationId xmlns:p14="http://schemas.microsoft.com/office/powerpoint/2010/main" val="12580335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120015"/>
            <a:ext cx="8503920" cy="923544"/>
          </a:xfrm>
        </p:spPr>
        <p:txBody>
          <a:bodyPr/>
          <a:lstStyle/>
          <a:p>
            <a:r>
              <a:rPr lang="en-US" sz="4000" dirty="0" smtClean="0"/>
              <a:t>Results</a:t>
            </a:r>
            <a:endParaRPr lang="en-US" sz="4000" dirty="0"/>
          </a:p>
        </p:txBody>
      </p:sp>
      <p:sp>
        <p:nvSpPr>
          <p:cNvPr id="5" name="Text Placeholder 5"/>
          <p:cNvSpPr>
            <a:spLocks noGrp="1"/>
          </p:cNvSpPr>
          <p:nvPr>
            <p:ph type="body" sz="quarter" idx="17"/>
          </p:nvPr>
        </p:nvSpPr>
        <p:spPr>
          <a:xfrm>
            <a:off x="1453514" y="1025379"/>
            <a:ext cx="6414136" cy="768096"/>
          </a:xfrm>
        </p:spPr>
        <p:txBody>
          <a:bodyPr>
            <a:noAutofit/>
          </a:bodyPr>
          <a:lstStyle/>
          <a:p>
            <a:pPr algn="ctr"/>
            <a:r>
              <a:rPr lang="en-US" sz="3400" dirty="0" smtClean="0"/>
              <a:t>Landslide Susceptibility </a:t>
            </a:r>
            <a:r>
              <a:rPr lang="en-US" sz="3400" dirty="0"/>
              <a:t>Map</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745" y="1934126"/>
            <a:ext cx="6932805" cy="4658516"/>
          </a:xfrm>
          <a:prstGeom prst="rect">
            <a:avLst/>
          </a:prstGeom>
        </p:spPr>
      </p:pic>
    </p:spTree>
    <p:extLst>
      <p:ext uri="{BB962C8B-B14F-4D97-AF65-F5344CB8AC3E}">
        <p14:creationId xmlns:p14="http://schemas.microsoft.com/office/powerpoint/2010/main" val="5028255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120015"/>
            <a:ext cx="8503920" cy="923544"/>
          </a:xfrm>
        </p:spPr>
        <p:txBody>
          <a:bodyPr/>
          <a:lstStyle/>
          <a:p>
            <a:r>
              <a:rPr lang="en-US" sz="4000" dirty="0" smtClean="0"/>
              <a:t>Results</a:t>
            </a:r>
            <a:endParaRPr lang="en-US" sz="4000" dirty="0"/>
          </a:p>
        </p:txBody>
      </p:sp>
      <p:sp>
        <p:nvSpPr>
          <p:cNvPr id="5" name="Text Placeholder 5"/>
          <p:cNvSpPr>
            <a:spLocks noGrp="1"/>
          </p:cNvSpPr>
          <p:nvPr>
            <p:ph type="body" sz="quarter" idx="17"/>
          </p:nvPr>
        </p:nvSpPr>
        <p:spPr>
          <a:xfrm>
            <a:off x="1729581" y="1002617"/>
            <a:ext cx="5686425" cy="777874"/>
          </a:xfrm>
        </p:spPr>
        <p:txBody>
          <a:bodyPr>
            <a:noAutofit/>
          </a:bodyPr>
          <a:lstStyle/>
          <a:p>
            <a:pPr algn="ctr"/>
            <a:r>
              <a:rPr lang="en-US" sz="3400" dirty="0" smtClean="0"/>
              <a:t>Landslide Hazard Map</a:t>
            </a:r>
            <a:endParaRPr lang="en-US" sz="34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1730" y="1856691"/>
            <a:ext cx="6557963" cy="48759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1924" y="1856691"/>
            <a:ext cx="2152651" cy="1015663"/>
          </a:xfrm>
          <a:prstGeom prst="rect">
            <a:avLst/>
          </a:prstGeom>
          <a:noFill/>
        </p:spPr>
        <p:txBody>
          <a:bodyPr wrap="square" rtlCol="0">
            <a:spAutoFit/>
          </a:bodyPr>
          <a:lstStyle/>
          <a:p>
            <a:r>
              <a:rPr lang="en-US" sz="2000" b="1" dirty="0" smtClean="0"/>
              <a:t>16 million + </a:t>
            </a:r>
            <a:r>
              <a:rPr lang="en-US" sz="2000" dirty="0" smtClean="0"/>
              <a:t>people living in prone areas</a:t>
            </a:r>
            <a:endParaRPr lang="en-US" sz="2000" dirty="0"/>
          </a:p>
        </p:txBody>
      </p:sp>
      <p:grpSp>
        <p:nvGrpSpPr>
          <p:cNvPr id="4" name="Group 4"/>
          <p:cNvGrpSpPr>
            <a:grpSpLocks noChangeAspect="1"/>
          </p:cNvGrpSpPr>
          <p:nvPr/>
        </p:nvGrpSpPr>
        <p:grpSpPr bwMode="auto">
          <a:xfrm>
            <a:off x="161925" y="3557588"/>
            <a:ext cx="2325688" cy="1476375"/>
            <a:chOff x="102" y="2241"/>
            <a:chExt cx="1465" cy="930"/>
          </a:xfrm>
        </p:grpSpPr>
        <p:sp>
          <p:nvSpPr>
            <p:cNvPr id="6" name="AutoShape 3"/>
            <p:cNvSpPr>
              <a:spLocks noChangeAspect="1" noChangeArrowheads="1" noTextEdit="1"/>
            </p:cNvSpPr>
            <p:nvPr/>
          </p:nvSpPr>
          <p:spPr bwMode="auto">
            <a:xfrm>
              <a:off x="102" y="2241"/>
              <a:ext cx="1422" cy="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5"/>
            <p:cNvSpPr>
              <a:spLocks noChangeArrowheads="1"/>
            </p:cNvSpPr>
            <p:nvPr/>
          </p:nvSpPr>
          <p:spPr bwMode="auto">
            <a:xfrm>
              <a:off x="106" y="2241"/>
              <a:ext cx="72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000000"/>
                  </a:solidFill>
                  <a:effectLst/>
                  <a:latin typeface="Century Gothic" pitchFamily="34" charset="0"/>
                  <a:cs typeface="Arial" pitchFamily="34" charset="0"/>
                </a:rPr>
                <a:t>Population/km²</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Rectangle 6"/>
            <p:cNvSpPr>
              <a:spLocks noChangeArrowheads="1"/>
            </p:cNvSpPr>
            <p:nvPr/>
          </p:nvSpPr>
          <p:spPr bwMode="auto">
            <a:xfrm>
              <a:off x="106" y="2404"/>
              <a:ext cx="235" cy="118"/>
            </a:xfrm>
            <a:prstGeom prst="rect">
              <a:avLst/>
            </a:prstGeom>
            <a:solidFill>
              <a:srgbClr val="FFEBD6"/>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 name="Rectangle 7"/>
            <p:cNvSpPr>
              <a:spLocks noChangeArrowheads="1"/>
            </p:cNvSpPr>
            <p:nvPr/>
          </p:nvSpPr>
          <p:spPr bwMode="auto">
            <a:xfrm>
              <a:off x="106" y="2404"/>
              <a:ext cx="235" cy="118"/>
            </a:xfrm>
            <a:prstGeom prst="rect">
              <a:avLst/>
            </a:prstGeom>
            <a:noFill/>
            <a:ln w="15875">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8"/>
            <p:cNvSpPr>
              <a:spLocks noChangeArrowheads="1"/>
            </p:cNvSpPr>
            <p:nvPr/>
          </p:nvSpPr>
          <p:spPr bwMode="auto">
            <a:xfrm>
              <a:off x="384" y="2408"/>
              <a:ext cx="766"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1" u="none" strike="noStrike" cap="none" normalizeH="0" baseline="0" smtClean="0">
                  <a:ln>
                    <a:noFill/>
                  </a:ln>
                  <a:solidFill>
                    <a:srgbClr val="000000"/>
                  </a:solidFill>
                  <a:effectLst/>
                  <a:latin typeface="Century Gothic" pitchFamily="34" charset="0"/>
                  <a:cs typeface="Arial" pitchFamily="34" charset="0"/>
                </a:rPr>
                <a:t>0 - 5: Low Density</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9"/>
            <p:cNvSpPr>
              <a:spLocks noChangeArrowheads="1"/>
            </p:cNvSpPr>
            <p:nvPr/>
          </p:nvSpPr>
          <p:spPr bwMode="auto">
            <a:xfrm>
              <a:off x="106" y="2563"/>
              <a:ext cx="235" cy="118"/>
            </a:xfrm>
            <a:prstGeom prst="rect">
              <a:avLst/>
            </a:prstGeom>
            <a:solidFill>
              <a:srgbClr val="F0BC9C"/>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 name="Rectangle 10"/>
            <p:cNvSpPr>
              <a:spLocks noChangeArrowheads="1"/>
            </p:cNvSpPr>
            <p:nvPr/>
          </p:nvSpPr>
          <p:spPr bwMode="auto">
            <a:xfrm>
              <a:off x="106" y="2563"/>
              <a:ext cx="235" cy="118"/>
            </a:xfrm>
            <a:prstGeom prst="rect">
              <a:avLst/>
            </a:prstGeom>
            <a:noFill/>
            <a:ln w="15875">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1"/>
            <p:cNvSpPr>
              <a:spLocks noChangeArrowheads="1"/>
            </p:cNvSpPr>
            <p:nvPr/>
          </p:nvSpPr>
          <p:spPr bwMode="auto">
            <a:xfrm>
              <a:off x="384" y="2568"/>
              <a:ext cx="266"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1" u="none" strike="noStrike" cap="none" normalizeH="0" baseline="0" smtClean="0">
                  <a:ln>
                    <a:noFill/>
                  </a:ln>
                  <a:solidFill>
                    <a:srgbClr val="000000"/>
                  </a:solidFill>
                  <a:effectLst/>
                  <a:latin typeface="Century Gothic" pitchFamily="34" charset="0"/>
                  <a:cs typeface="Arial" pitchFamily="34" charset="0"/>
                </a:rPr>
                <a:t>5 - 50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Rectangle 12"/>
            <p:cNvSpPr>
              <a:spLocks noChangeArrowheads="1"/>
            </p:cNvSpPr>
            <p:nvPr/>
          </p:nvSpPr>
          <p:spPr bwMode="auto">
            <a:xfrm>
              <a:off x="106" y="2723"/>
              <a:ext cx="235" cy="118"/>
            </a:xfrm>
            <a:prstGeom prst="rect">
              <a:avLst/>
            </a:prstGeom>
            <a:solidFill>
              <a:srgbClr val="E08465"/>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 name="Rectangle 13"/>
            <p:cNvSpPr>
              <a:spLocks noChangeArrowheads="1"/>
            </p:cNvSpPr>
            <p:nvPr/>
          </p:nvSpPr>
          <p:spPr bwMode="auto">
            <a:xfrm>
              <a:off x="106" y="2723"/>
              <a:ext cx="235" cy="118"/>
            </a:xfrm>
            <a:prstGeom prst="rect">
              <a:avLst/>
            </a:prstGeom>
            <a:noFill/>
            <a:ln w="15875">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Rectangle 14"/>
            <p:cNvSpPr>
              <a:spLocks noChangeArrowheads="1"/>
            </p:cNvSpPr>
            <p:nvPr/>
          </p:nvSpPr>
          <p:spPr bwMode="auto">
            <a:xfrm>
              <a:off x="384" y="2729"/>
              <a:ext cx="364"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1" u="none" strike="noStrike" cap="none" normalizeH="0" baseline="0" smtClean="0">
                  <a:ln>
                    <a:noFill/>
                  </a:ln>
                  <a:solidFill>
                    <a:srgbClr val="000000"/>
                  </a:solidFill>
                  <a:effectLst/>
                  <a:latin typeface="Century Gothic" pitchFamily="34" charset="0"/>
                  <a:cs typeface="Arial" pitchFamily="34" charset="0"/>
                </a:rPr>
                <a:t>50 - 500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 name="Rectangle 15"/>
            <p:cNvSpPr>
              <a:spLocks noChangeArrowheads="1"/>
            </p:cNvSpPr>
            <p:nvPr/>
          </p:nvSpPr>
          <p:spPr bwMode="auto">
            <a:xfrm>
              <a:off x="106" y="2884"/>
              <a:ext cx="235" cy="117"/>
            </a:xfrm>
            <a:prstGeom prst="rect">
              <a:avLst/>
            </a:prstGeom>
            <a:solidFill>
              <a:srgbClr val="D14734"/>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 name="Rectangle 16"/>
            <p:cNvSpPr>
              <a:spLocks noChangeArrowheads="1"/>
            </p:cNvSpPr>
            <p:nvPr/>
          </p:nvSpPr>
          <p:spPr bwMode="auto">
            <a:xfrm>
              <a:off x="106" y="2884"/>
              <a:ext cx="235" cy="117"/>
            </a:xfrm>
            <a:prstGeom prst="rect">
              <a:avLst/>
            </a:prstGeom>
            <a:noFill/>
            <a:ln w="15875">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Rectangle 17"/>
            <p:cNvSpPr>
              <a:spLocks noChangeArrowheads="1"/>
            </p:cNvSpPr>
            <p:nvPr/>
          </p:nvSpPr>
          <p:spPr bwMode="auto">
            <a:xfrm>
              <a:off x="384" y="2889"/>
              <a:ext cx="489"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1" u="none" strike="noStrike" cap="none" normalizeH="0" baseline="0" smtClean="0">
                  <a:ln>
                    <a:noFill/>
                  </a:ln>
                  <a:solidFill>
                    <a:srgbClr val="000000"/>
                  </a:solidFill>
                  <a:effectLst/>
                  <a:latin typeface="Century Gothic" pitchFamily="34" charset="0"/>
                  <a:cs typeface="Arial" pitchFamily="34" charset="0"/>
                </a:rPr>
                <a:t>500 - 1,000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 name="Rectangle 18"/>
            <p:cNvSpPr>
              <a:spLocks noChangeArrowheads="1"/>
            </p:cNvSpPr>
            <p:nvPr/>
          </p:nvSpPr>
          <p:spPr bwMode="auto">
            <a:xfrm>
              <a:off x="106" y="3044"/>
              <a:ext cx="235" cy="118"/>
            </a:xfrm>
            <a:prstGeom prst="rect">
              <a:avLst/>
            </a:prstGeom>
            <a:solidFill>
              <a:srgbClr val="C40A0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 name="Rectangle 19"/>
            <p:cNvSpPr>
              <a:spLocks noChangeArrowheads="1"/>
            </p:cNvSpPr>
            <p:nvPr/>
          </p:nvSpPr>
          <p:spPr bwMode="auto">
            <a:xfrm>
              <a:off x="106" y="3044"/>
              <a:ext cx="235" cy="118"/>
            </a:xfrm>
            <a:prstGeom prst="rect">
              <a:avLst/>
            </a:prstGeom>
            <a:noFill/>
            <a:ln w="15875">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Rectangle 20"/>
            <p:cNvSpPr>
              <a:spLocks noChangeArrowheads="1"/>
            </p:cNvSpPr>
            <p:nvPr/>
          </p:nvSpPr>
          <p:spPr bwMode="auto">
            <a:xfrm>
              <a:off x="384" y="3048"/>
              <a:ext cx="1183"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1" u="none" strike="noStrike" cap="none" normalizeH="0" baseline="0" smtClean="0">
                  <a:ln>
                    <a:noFill/>
                  </a:ln>
                  <a:solidFill>
                    <a:srgbClr val="000000"/>
                  </a:solidFill>
                  <a:effectLst/>
                  <a:latin typeface="Century Gothic" pitchFamily="34" charset="0"/>
                  <a:cs typeface="Arial" pitchFamily="34" charset="0"/>
                </a:rPr>
                <a:t>1,000 - 25,000: High Density</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grpSp>
    </p:spTree>
    <p:extLst>
      <p:ext uri="{BB962C8B-B14F-4D97-AF65-F5344CB8AC3E}">
        <p14:creationId xmlns:p14="http://schemas.microsoft.com/office/powerpoint/2010/main" val="34958180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120015"/>
            <a:ext cx="8503920" cy="923544"/>
          </a:xfrm>
        </p:spPr>
        <p:txBody>
          <a:bodyPr/>
          <a:lstStyle/>
          <a:p>
            <a:r>
              <a:rPr lang="en-US" sz="4000" dirty="0" smtClean="0"/>
              <a:t>Results</a:t>
            </a:r>
            <a:endParaRPr lang="en-US" sz="4000" dirty="0"/>
          </a:p>
        </p:txBody>
      </p:sp>
      <p:sp>
        <p:nvSpPr>
          <p:cNvPr id="5" name="Text Placeholder 5"/>
          <p:cNvSpPr>
            <a:spLocks noGrp="1"/>
          </p:cNvSpPr>
          <p:nvPr>
            <p:ph type="body" sz="quarter" idx="17"/>
          </p:nvPr>
        </p:nvSpPr>
        <p:spPr>
          <a:xfrm>
            <a:off x="-254364" y="1177779"/>
            <a:ext cx="9504787" cy="768096"/>
          </a:xfrm>
        </p:spPr>
        <p:txBody>
          <a:bodyPr>
            <a:normAutofit fontScale="55000" lnSpcReduction="20000"/>
          </a:bodyPr>
          <a:lstStyle/>
          <a:p>
            <a:pPr algn="ctr"/>
            <a:r>
              <a:rPr lang="en-US" sz="6200" dirty="0" smtClean="0"/>
              <a:t>Landslide Susceptibility Map Comparison </a:t>
            </a:r>
          </a:p>
          <a:p>
            <a:pPr algn="ctr"/>
            <a:endParaRPr lang="en-US"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48" y="2608086"/>
            <a:ext cx="4393582" cy="3476936"/>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351097" y="2181612"/>
            <a:ext cx="2152185" cy="400110"/>
          </a:xfrm>
          <a:prstGeom prst="rect">
            <a:avLst/>
          </a:prstGeom>
          <a:noFill/>
        </p:spPr>
        <p:txBody>
          <a:bodyPr wrap="square" rtlCol="0">
            <a:spAutoFit/>
          </a:bodyPr>
          <a:lstStyle/>
          <a:p>
            <a:pPr algn="ctr"/>
            <a:r>
              <a:rPr lang="en-US" sz="2000" b="1" dirty="0"/>
              <a:t>3</a:t>
            </a:r>
            <a:r>
              <a:rPr lang="en-US" sz="2000" b="1" dirty="0" smtClean="0"/>
              <a:t>0m resolution</a:t>
            </a:r>
            <a:endParaRPr lang="en-US" sz="2000" b="1" dirty="0"/>
          </a:p>
        </p:txBody>
      </p:sp>
      <p:sp>
        <p:nvSpPr>
          <p:cNvPr id="8" name="TextBox 7"/>
          <p:cNvSpPr txBox="1"/>
          <p:nvPr/>
        </p:nvSpPr>
        <p:spPr>
          <a:xfrm>
            <a:off x="5740820" y="2180930"/>
            <a:ext cx="2152185" cy="400110"/>
          </a:xfrm>
          <a:prstGeom prst="rect">
            <a:avLst/>
          </a:prstGeom>
          <a:noFill/>
        </p:spPr>
        <p:txBody>
          <a:bodyPr wrap="square" rtlCol="0">
            <a:spAutoFit/>
          </a:bodyPr>
          <a:lstStyle/>
          <a:p>
            <a:pPr algn="ctr"/>
            <a:r>
              <a:rPr lang="en-US" sz="2000" b="1" dirty="0" smtClean="0"/>
              <a:t>90m resolution</a:t>
            </a:r>
            <a:endParaRPr lang="en-US" sz="2000" b="1" dirty="0"/>
          </a:p>
        </p:txBody>
      </p:sp>
      <p:grpSp>
        <p:nvGrpSpPr>
          <p:cNvPr id="4" name="Group 4"/>
          <p:cNvGrpSpPr>
            <a:grpSpLocks noChangeAspect="1"/>
          </p:cNvGrpSpPr>
          <p:nvPr/>
        </p:nvGrpSpPr>
        <p:grpSpPr bwMode="auto">
          <a:xfrm>
            <a:off x="3367089" y="6210300"/>
            <a:ext cx="2544763" cy="442913"/>
            <a:chOff x="2121" y="3912"/>
            <a:chExt cx="1603" cy="279"/>
          </a:xfrm>
        </p:grpSpPr>
        <p:sp>
          <p:nvSpPr>
            <p:cNvPr id="6" name="AutoShape 3"/>
            <p:cNvSpPr>
              <a:spLocks noChangeAspect="1" noChangeArrowheads="1" noTextEdit="1"/>
            </p:cNvSpPr>
            <p:nvPr/>
          </p:nvSpPr>
          <p:spPr bwMode="auto">
            <a:xfrm>
              <a:off x="2121" y="3912"/>
              <a:ext cx="1576"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5"/>
            <p:cNvSpPr>
              <a:spLocks noChangeArrowheads="1"/>
            </p:cNvSpPr>
            <p:nvPr/>
          </p:nvSpPr>
          <p:spPr bwMode="auto">
            <a:xfrm>
              <a:off x="2122" y="3912"/>
              <a:ext cx="235" cy="117"/>
            </a:xfrm>
            <a:prstGeom prst="rect">
              <a:avLst/>
            </a:prstGeom>
            <a:solidFill>
              <a:srgbClr val="E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6"/>
            <p:cNvSpPr>
              <a:spLocks noChangeArrowheads="1"/>
            </p:cNvSpPr>
            <p:nvPr/>
          </p:nvSpPr>
          <p:spPr bwMode="auto">
            <a:xfrm>
              <a:off x="2399" y="3918"/>
              <a:ext cx="130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1" u="none" strike="noStrike" cap="none" normalizeH="0" baseline="0" dirty="0" smtClean="0">
                  <a:ln>
                    <a:noFill/>
                  </a:ln>
                  <a:solidFill>
                    <a:srgbClr val="000000"/>
                  </a:solidFill>
                  <a:effectLst/>
                  <a:latin typeface="Century Gothic" pitchFamily="34" charset="0"/>
                  <a:cs typeface="Arial" pitchFamily="34" charset="0"/>
                </a:rPr>
                <a:t>Area Susceptible </a:t>
              </a:r>
              <a:r>
                <a:rPr lang="en-US" altLang="en-US" sz="1100" i="1" dirty="0" smtClean="0">
                  <a:solidFill>
                    <a:srgbClr val="000000"/>
                  </a:solidFill>
                  <a:latin typeface="Century Gothic" pitchFamily="34" charset="0"/>
                </a:rPr>
                <a:t>to</a:t>
              </a:r>
              <a:r>
                <a:rPr kumimoji="0" lang="en-US" altLang="en-US" sz="1100" b="0" i="1" u="none" strike="noStrike" cap="none" normalizeH="0" baseline="0" dirty="0" smtClean="0">
                  <a:ln>
                    <a:noFill/>
                  </a:ln>
                  <a:solidFill>
                    <a:srgbClr val="000000"/>
                  </a:solidFill>
                  <a:effectLst/>
                  <a:latin typeface="Century Gothic" pitchFamily="34" charset="0"/>
                  <a:cs typeface="Arial" pitchFamily="34" charset="0"/>
                </a:rPr>
                <a:t> Landslides</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Rectangle 7"/>
            <p:cNvSpPr>
              <a:spLocks noChangeArrowheads="1"/>
            </p:cNvSpPr>
            <p:nvPr/>
          </p:nvSpPr>
          <p:spPr bwMode="auto">
            <a:xfrm>
              <a:off x="2122" y="4071"/>
              <a:ext cx="235" cy="117"/>
            </a:xfrm>
            <a:prstGeom prst="rect">
              <a:avLst/>
            </a:prstGeom>
            <a:solidFill>
              <a:srgbClr val="F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8"/>
            <p:cNvSpPr>
              <a:spLocks noChangeArrowheads="1"/>
            </p:cNvSpPr>
            <p:nvPr/>
          </p:nvSpPr>
          <p:spPr bwMode="auto">
            <a:xfrm>
              <a:off x="2399" y="4076"/>
              <a:ext cx="132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1" u="none" strike="noStrike" cap="none" normalizeH="0" baseline="0" dirty="0" smtClean="0">
                  <a:ln>
                    <a:noFill/>
                  </a:ln>
                  <a:solidFill>
                    <a:srgbClr val="000000"/>
                  </a:solidFill>
                  <a:effectLst/>
                  <a:latin typeface="Century Gothic" pitchFamily="34" charset="0"/>
                  <a:cs typeface="Arial" pitchFamily="34" charset="0"/>
                </a:rPr>
                <a:t>Within 1km of Susceptible Area</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grpSp>
      <p:pic>
        <p:nvPicPr>
          <p:cNvPr id="3075" name="Picture 3" descr="D:\Leigh\Landslides\deliverables\90m.jpg"/>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8039" y="2610302"/>
            <a:ext cx="4398264" cy="3474720"/>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0753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1512" y="2311521"/>
            <a:ext cx="1905000" cy="538609"/>
          </a:xfrm>
          <a:prstGeom prst="rect">
            <a:avLst/>
          </a:prstGeom>
          <a:noFill/>
        </p:spPr>
        <p:txBody>
          <a:bodyPr wrap="square" rtlCol="0">
            <a:spAutoFit/>
          </a:bodyPr>
          <a:lstStyle/>
          <a:p>
            <a:r>
              <a:rPr lang="en-US" i="1" dirty="0" smtClean="0">
                <a:solidFill>
                  <a:srgbClr val="767171"/>
                </a:solidFill>
              </a:rPr>
              <a:t>30m DEM</a:t>
            </a:r>
          </a:p>
          <a:p>
            <a:r>
              <a:rPr lang="en-US" sz="1100" i="1" dirty="0" smtClean="0">
                <a:solidFill>
                  <a:srgbClr val="767171"/>
                </a:solidFill>
              </a:rPr>
              <a:t>(Landslide Presence)</a:t>
            </a:r>
            <a:endParaRPr lang="en-US" sz="1100" i="1" dirty="0">
              <a:solidFill>
                <a:srgbClr val="767171"/>
              </a:solidFill>
            </a:endParaRPr>
          </a:p>
        </p:txBody>
      </p:sp>
      <p:sp>
        <p:nvSpPr>
          <p:cNvPr id="10" name="Text Placeholder 2"/>
          <p:cNvSpPr>
            <a:spLocks noGrp="1"/>
          </p:cNvSpPr>
          <p:nvPr>
            <p:ph type="body" sz="quarter" idx="14"/>
          </p:nvPr>
        </p:nvSpPr>
        <p:spPr>
          <a:xfrm>
            <a:off x="320040" y="120015"/>
            <a:ext cx="8503920" cy="923544"/>
          </a:xfrm>
        </p:spPr>
        <p:txBody>
          <a:bodyPr/>
          <a:lstStyle/>
          <a:p>
            <a:r>
              <a:rPr lang="en-US" sz="4000" dirty="0" smtClean="0"/>
              <a:t>Results</a:t>
            </a:r>
            <a:endParaRPr lang="en-US" sz="4000" dirty="0"/>
          </a:p>
        </p:txBody>
      </p:sp>
      <p:sp>
        <p:nvSpPr>
          <p:cNvPr id="11" name="Text Placeholder 5"/>
          <p:cNvSpPr>
            <a:spLocks noGrp="1"/>
          </p:cNvSpPr>
          <p:nvPr>
            <p:ph type="body" sz="quarter" idx="17"/>
          </p:nvPr>
        </p:nvSpPr>
        <p:spPr>
          <a:xfrm>
            <a:off x="367798" y="1085316"/>
            <a:ext cx="8519530" cy="768096"/>
          </a:xfrm>
        </p:spPr>
        <p:txBody>
          <a:bodyPr>
            <a:normAutofit/>
          </a:bodyPr>
          <a:lstStyle/>
          <a:p>
            <a:pPr algn="ctr"/>
            <a:r>
              <a:rPr lang="en-US" sz="3400" dirty="0" smtClean="0"/>
              <a:t>Landslide Hazard Map Comparison </a:t>
            </a:r>
          </a:p>
          <a:p>
            <a:pPr algn="ctr"/>
            <a:endParaRPr lang="en-US" dirty="0"/>
          </a:p>
        </p:txBody>
      </p:sp>
      <p:sp>
        <p:nvSpPr>
          <p:cNvPr id="14" name="TextBox 13"/>
          <p:cNvSpPr txBox="1"/>
          <p:nvPr/>
        </p:nvSpPr>
        <p:spPr>
          <a:xfrm>
            <a:off x="4480560" y="2311521"/>
            <a:ext cx="1905000" cy="538609"/>
          </a:xfrm>
          <a:prstGeom prst="rect">
            <a:avLst/>
          </a:prstGeom>
          <a:noFill/>
        </p:spPr>
        <p:txBody>
          <a:bodyPr wrap="square" rtlCol="0">
            <a:spAutoFit/>
          </a:bodyPr>
          <a:lstStyle/>
          <a:p>
            <a:r>
              <a:rPr lang="en-US" i="1" dirty="0" smtClean="0">
                <a:solidFill>
                  <a:srgbClr val="767171"/>
                </a:solidFill>
              </a:rPr>
              <a:t>90m DEM</a:t>
            </a:r>
          </a:p>
          <a:p>
            <a:r>
              <a:rPr lang="en-US" sz="1100" i="1" dirty="0" smtClean="0">
                <a:solidFill>
                  <a:srgbClr val="767171"/>
                </a:solidFill>
              </a:rPr>
              <a:t>(Landslide Presence)</a:t>
            </a:r>
            <a:endParaRPr lang="en-US" sz="1100" i="1" dirty="0">
              <a:solidFill>
                <a:srgbClr val="76717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8" y="2506730"/>
            <a:ext cx="4722893" cy="317356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6610" y="2506730"/>
            <a:ext cx="4722893" cy="3173560"/>
          </a:xfrm>
          <a:prstGeom prst="rect">
            <a:avLst/>
          </a:prstGeom>
        </p:spPr>
      </p:pic>
    </p:spTree>
    <p:extLst>
      <p:ext uri="{BB962C8B-B14F-4D97-AF65-F5344CB8AC3E}">
        <p14:creationId xmlns:p14="http://schemas.microsoft.com/office/powerpoint/2010/main" val="6296021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5657" y="2597348"/>
            <a:ext cx="4398264" cy="3507596"/>
          </a:xfrm>
          <a:prstGeom prst="rect">
            <a:avLst/>
          </a:prstGeom>
          <a:ln>
            <a:solidFill>
              <a:schemeClr val="tx1"/>
            </a:solidFill>
          </a:ln>
        </p:spPr>
      </p:pic>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828" y="2608086"/>
            <a:ext cx="4393582" cy="349603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2"/>
          <p:cNvSpPr>
            <a:spLocks noGrp="1"/>
          </p:cNvSpPr>
          <p:nvPr>
            <p:ph type="body" sz="quarter" idx="14"/>
          </p:nvPr>
        </p:nvSpPr>
        <p:spPr>
          <a:xfrm>
            <a:off x="320040" y="120015"/>
            <a:ext cx="8503920" cy="923544"/>
          </a:xfrm>
        </p:spPr>
        <p:txBody>
          <a:bodyPr/>
          <a:lstStyle/>
          <a:p>
            <a:r>
              <a:rPr lang="en-US" sz="4000" dirty="0" smtClean="0"/>
              <a:t>Results</a:t>
            </a:r>
            <a:endParaRPr lang="en-US" sz="4000" dirty="0"/>
          </a:p>
        </p:txBody>
      </p:sp>
      <p:sp>
        <p:nvSpPr>
          <p:cNvPr id="5" name="Text Placeholder 5"/>
          <p:cNvSpPr>
            <a:spLocks noGrp="1"/>
          </p:cNvSpPr>
          <p:nvPr>
            <p:ph type="body" sz="quarter" idx="17"/>
          </p:nvPr>
        </p:nvSpPr>
        <p:spPr>
          <a:xfrm>
            <a:off x="364399" y="1086008"/>
            <a:ext cx="8519530" cy="768096"/>
          </a:xfrm>
        </p:spPr>
        <p:txBody>
          <a:bodyPr>
            <a:normAutofit/>
          </a:bodyPr>
          <a:lstStyle/>
          <a:p>
            <a:pPr algn="ctr"/>
            <a:r>
              <a:rPr lang="en-US" sz="3400" dirty="0" smtClean="0"/>
              <a:t>Landslide Hazard Map Comparison </a:t>
            </a:r>
          </a:p>
          <a:p>
            <a:pPr algn="ctr"/>
            <a:endParaRPr lang="en-US" dirty="0"/>
          </a:p>
        </p:txBody>
      </p:sp>
      <p:sp>
        <p:nvSpPr>
          <p:cNvPr id="2" name="TextBox 1"/>
          <p:cNvSpPr txBox="1"/>
          <p:nvPr/>
        </p:nvSpPr>
        <p:spPr>
          <a:xfrm>
            <a:off x="1351095" y="1873154"/>
            <a:ext cx="2152185" cy="707886"/>
          </a:xfrm>
          <a:prstGeom prst="rect">
            <a:avLst/>
          </a:prstGeom>
          <a:noFill/>
        </p:spPr>
        <p:txBody>
          <a:bodyPr wrap="square" rtlCol="0">
            <a:spAutoFit/>
          </a:bodyPr>
          <a:lstStyle/>
          <a:p>
            <a:pPr algn="ctr"/>
            <a:r>
              <a:rPr lang="en-US" sz="2000" i="1" dirty="0" smtClean="0"/>
              <a:t>16 million +</a:t>
            </a:r>
          </a:p>
          <a:p>
            <a:pPr algn="ctr"/>
            <a:r>
              <a:rPr lang="en-US" sz="2000" b="1" dirty="0" smtClean="0"/>
              <a:t>30m resolution</a:t>
            </a:r>
            <a:endParaRPr lang="en-US" sz="2000" b="1" dirty="0"/>
          </a:p>
        </p:txBody>
      </p:sp>
      <p:sp>
        <p:nvSpPr>
          <p:cNvPr id="8" name="TextBox 7"/>
          <p:cNvSpPr txBox="1"/>
          <p:nvPr/>
        </p:nvSpPr>
        <p:spPr>
          <a:xfrm>
            <a:off x="5740819" y="1873154"/>
            <a:ext cx="2152185" cy="707886"/>
          </a:xfrm>
          <a:prstGeom prst="rect">
            <a:avLst/>
          </a:prstGeom>
          <a:noFill/>
        </p:spPr>
        <p:txBody>
          <a:bodyPr wrap="square" rtlCol="0">
            <a:spAutoFit/>
          </a:bodyPr>
          <a:lstStyle/>
          <a:p>
            <a:pPr algn="ctr"/>
            <a:r>
              <a:rPr lang="en-US" sz="2000" i="1" dirty="0" smtClean="0"/>
              <a:t>~560,000</a:t>
            </a:r>
          </a:p>
          <a:p>
            <a:pPr algn="ctr"/>
            <a:r>
              <a:rPr lang="en-US" sz="2000" b="1" dirty="0" smtClean="0"/>
              <a:t>90m resolution</a:t>
            </a:r>
            <a:endParaRPr lang="en-US" sz="2000" b="1" dirty="0"/>
          </a:p>
        </p:txBody>
      </p:sp>
      <p:sp>
        <p:nvSpPr>
          <p:cNvPr id="19" name="Rectangle 5"/>
          <p:cNvSpPr>
            <a:spLocks noChangeArrowheads="1"/>
          </p:cNvSpPr>
          <p:nvPr/>
        </p:nvSpPr>
        <p:spPr bwMode="auto">
          <a:xfrm>
            <a:off x="3949379" y="6114469"/>
            <a:ext cx="114614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000000"/>
                </a:solidFill>
                <a:effectLst/>
                <a:latin typeface="Century Gothic" pitchFamily="34" charset="0"/>
                <a:cs typeface="Arial" pitchFamily="34" charset="0"/>
              </a:rPr>
              <a:t>Population/km²</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Rectangle 6"/>
          <p:cNvSpPr>
            <a:spLocks noChangeArrowheads="1"/>
          </p:cNvSpPr>
          <p:nvPr/>
        </p:nvSpPr>
        <p:spPr bwMode="auto">
          <a:xfrm>
            <a:off x="1003984" y="6334666"/>
            <a:ext cx="412750" cy="182563"/>
          </a:xfrm>
          <a:prstGeom prst="rect">
            <a:avLst/>
          </a:prstGeom>
          <a:solidFill>
            <a:srgbClr val="FFEBD6"/>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 name="Rectangle 8"/>
          <p:cNvSpPr>
            <a:spLocks noChangeArrowheads="1"/>
          </p:cNvSpPr>
          <p:nvPr/>
        </p:nvSpPr>
        <p:spPr bwMode="auto">
          <a:xfrm>
            <a:off x="1467416" y="6342169"/>
            <a:ext cx="13970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1" u="none" strike="noStrike" cap="none" normalizeH="0" baseline="0" dirty="0" smtClean="0">
                <a:ln>
                  <a:noFill/>
                </a:ln>
                <a:solidFill>
                  <a:srgbClr val="000000"/>
                </a:solidFill>
                <a:effectLst/>
                <a:latin typeface="Century Gothic" pitchFamily="34" charset="0"/>
                <a:cs typeface="Arial" pitchFamily="34" charset="0"/>
              </a:rPr>
              <a:t>0 - 5: Low Density</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3" name="Rectangle 9"/>
          <p:cNvSpPr>
            <a:spLocks noChangeArrowheads="1"/>
          </p:cNvSpPr>
          <p:nvPr/>
        </p:nvSpPr>
        <p:spPr bwMode="auto">
          <a:xfrm>
            <a:off x="2680115" y="6334666"/>
            <a:ext cx="412750" cy="182563"/>
          </a:xfrm>
          <a:prstGeom prst="rect">
            <a:avLst/>
          </a:prstGeom>
          <a:solidFill>
            <a:srgbClr val="F0BC9C"/>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 name="Rectangle 11"/>
          <p:cNvSpPr>
            <a:spLocks noChangeArrowheads="1"/>
          </p:cNvSpPr>
          <p:nvPr/>
        </p:nvSpPr>
        <p:spPr bwMode="auto">
          <a:xfrm>
            <a:off x="3146816" y="6342628"/>
            <a:ext cx="48577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1" u="none" strike="noStrike" cap="none" normalizeH="0" baseline="0" dirty="0" smtClean="0">
                <a:ln>
                  <a:noFill/>
                </a:ln>
                <a:solidFill>
                  <a:srgbClr val="000000"/>
                </a:solidFill>
                <a:effectLst/>
                <a:latin typeface="Century Gothic" pitchFamily="34" charset="0"/>
                <a:cs typeface="Arial" pitchFamily="34" charset="0"/>
              </a:rPr>
              <a:t>5 - 50</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6" name="Rectangle 12"/>
          <p:cNvSpPr>
            <a:spLocks noChangeArrowheads="1"/>
          </p:cNvSpPr>
          <p:nvPr/>
        </p:nvSpPr>
        <p:spPr bwMode="auto">
          <a:xfrm>
            <a:off x="3536629" y="6328190"/>
            <a:ext cx="412750" cy="182563"/>
          </a:xfrm>
          <a:prstGeom prst="rect">
            <a:avLst/>
          </a:prstGeom>
          <a:solidFill>
            <a:srgbClr val="E08465"/>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 name="Rectangle 14"/>
          <p:cNvSpPr>
            <a:spLocks noChangeArrowheads="1"/>
          </p:cNvSpPr>
          <p:nvPr/>
        </p:nvSpPr>
        <p:spPr bwMode="auto">
          <a:xfrm>
            <a:off x="4018316" y="6342628"/>
            <a:ext cx="661988"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1" u="none" strike="noStrike" cap="none" normalizeH="0" baseline="0" dirty="0" smtClean="0">
                <a:ln>
                  <a:noFill/>
                </a:ln>
                <a:solidFill>
                  <a:srgbClr val="000000"/>
                </a:solidFill>
                <a:effectLst/>
                <a:latin typeface="Century Gothic" pitchFamily="34" charset="0"/>
                <a:cs typeface="Arial" pitchFamily="34" charset="0"/>
              </a:rPr>
              <a:t>50 - 500</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9" name="Rectangle 15"/>
          <p:cNvSpPr>
            <a:spLocks noChangeArrowheads="1"/>
          </p:cNvSpPr>
          <p:nvPr/>
        </p:nvSpPr>
        <p:spPr bwMode="auto">
          <a:xfrm>
            <a:off x="4605114" y="6328190"/>
            <a:ext cx="412750" cy="182563"/>
          </a:xfrm>
          <a:prstGeom prst="rect">
            <a:avLst/>
          </a:prstGeom>
          <a:solidFill>
            <a:srgbClr val="D14734"/>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 name="Rectangle 17"/>
          <p:cNvSpPr>
            <a:spLocks noChangeArrowheads="1"/>
          </p:cNvSpPr>
          <p:nvPr/>
        </p:nvSpPr>
        <p:spPr bwMode="auto">
          <a:xfrm>
            <a:off x="5091682" y="6342628"/>
            <a:ext cx="884238"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1" u="none" strike="noStrike" cap="none" normalizeH="0" baseline="0" dirty="0" smtClean="0">
                <a:ln>
                  <a:noFill/>
                </a:ln>
                <a:solidFill>
                  <a:srgbClr val="000000"/>
                </a:solidFill>
                <a:effectLst/>
                <a:latin typeface="Century Gothic" pitchFamily="34" charset="0"/>
                <a:cs typeface="Arial" pitchFamily="34" charset="0"/>
              </a:rPr>
              <a:t>500 - 1,000</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072" name="Rectangle 18"/>
          <p:cNvSpPr>
            <a:spLocks noChangeArrowheads="1"/>
          </p:cNvSpPr>
          <p:nvPr/>
        </p:nvSpPr>
        <p:spPr bwMode="auto">
          <a:xfrm>
            <a:off x="5868056" y="6327927"/>
            <a:ext cx="412750" cy="182563"/>
          </a:xfrm>
          <a:prstGeom prst="rect">
            <a:avLst/>
          </a:prstGeom>
          <a:solidFill>
            <a:srgbClr val="C40A0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75" name="Rectangle 20"/>
          <p:cNvSpPr>
            <a:spLocks noChangeArrowheads="1"/>
          </p:cNvSpPr>
          <p:nvPr/>
        </p:nvSpPr>
        <p:spPr bwMode="auto">
          <a:xfrm>
            <a:off x="6336867" y="6342169"/>
            <a:ext cx="2144713"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1" u="none" strike="noStrike" cap="none" normalizeH="0" baseline="0" dirty="0" smtClean="0">
                <a:ln>
                  <a:noFill/>
                </a:ln>
                <a:solidFill>
                  <a:srgbClr val="000000"/>
                </a:solidFill>
                <a:effectLst/>
                <a:latin typeface="Century Gothic" pitchFamily="34" charset="0"/>
                <a:cs typeface="Arial" pitchFamily="34" charset="0"/>
              </a:rPr>
              <a:t>1,000 - 25,000: High Density</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3949319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1799" t="4553" r="2737" b="5425"/>
          <a:stretch/>
        </p:blipFill>
        <p:spPr>
          <a:xfrm>
            <a:off x="4625340" y="159753"/>
            <a:ext cx="4518660" cy="6384287"/>
          </a:xfrm>
          <a:ln w="9525">
            <a:solidFill>
              <a:schemeClr val="tx1"/>
            </a:solidFill>
          </a:ln>
        </p:spPr>
      </p:pic>
      <p:sp>
        <p:nvSpPr>
          <p:cNvPr id="2" name="Text Placeholder 1"/>
          <p:cNvSpPr>
            <a:spLocks noGrp="1"/>
          </p:cNvSpPr>
          <p:nvPr>
            <p:ph type="body" sz="quarter" idx="11"/>
          </p:nvPr>
        </p:nvSpPr>
        <p:spPr/>
        <p:txBody>
          <a:bodyPr/>
          <a:lstStyle/>
          <a:p>
            <a:r>
              <a:rPr lang="en-US" dirty="0" smtClean="0"/>
              <a:t>This study focused on the East African countries of </a:t>
            </a:r>
            <a:r>
              <a:rPr lang="en-US" b="1" dirty="0" smtClean="0"/>
              <a:t>Uganda</a:t>
            </a:r>
            <a:r>
              <a:rPr lang="en-US" dirty="0" smtClean="0"/>
              <a:t> and </a:t>
            </a:r>
            <a:r>
              <a:rPr lang="en-US" b="1" dirty="0" smtClean="0"/>
              <a:t>Rwanda</a:t>
            </a:r>
            <a:r>
              <a:rPr lang="en-US" dirty="0" smtClean="0"/>
              <a:t>. </a:t>
            </a:r>
          </a:p>
          <a:p>
            <a:endParaRPr lang="en-US" dirty="0" smtClean="0"/>
          </a:p>
        </p:txBody>
      </p:sp>
      <p:sp>
        <p:nvSpPr>
          <p:cNvPr id="3" name="Text Placeholder 2"/>
          <p:cNvSpPr>
            <a:spLocks noGrp="1"/>
          </p:cNvSpPr>
          <p:nvPr>
            <p:ph type="body" sz="quarter" idx="10"/>
          </p:nvPr>
        </p:nvSpPr>
        <p:spPr/>
        <p:txBody>
          <a:bodyPr/>
          <a:lstStyle/>
          <a:p>
            <a:r>
              <a:rPr lang="en-US" dirty="0" smtClean="0"/>
              <a:t>Study Area</a:t>
            </a:r>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9160" y="1705456"/>
            <a:ext cx="2093437" cy="1589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5725" y="4466508"/>
            <a:ext cx="871999" cy="561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3281" y="2605649"/>
            <a:ext cx="1367060" cy="664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3709" y="5084616"/>
            <a:ext cx="1338889" cy="651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9161" y="6501929"/>
            <a:ext cx="5179668" cy="285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4" name="Table 13"/>
          <p:cNvGraphicFramePr>
            <a:graphicFrameLocks noGrp="1"/>
          </p:cNvGraphicFramePr>
          <p:nvPr>
            <p:extLst>
              <p:ext uri="{D42A27DB-BD31-4B8C-83A1-F6EECF244321}">
                <p14:modId xmlns:p14="http://schemas.microsoft.com/office/powerpoint/2010/main" val="496090435"/>
              </p:ext>
            </p:extLst>
          </p:nvPr>
        </p:nvGraphicFramePr>
        <p:xfrm>
          <a:off x="286215" y="3466231"/>
          <a:ext cx="4151970" cy="1112520"/>
        </p:xfrm>
        <a:graphic>
          <a:graphicData uri="http://schemas.openxmlformats.org/drawingml/2006/table">
            <a:tbl>
              <a:tblPr firstRow="1" bandRow="1">
                <a:tableStyleId>{5940675A-B579-460E-94D1-54222C63F5DA}</a:tableStyleId>
              </a:tblPr>
              <a:tblGrid>
                <a:gridCol w="1185746"/>
                <a:gridCol w="1538868"/>
                <a:gridCol w="1427356"/>
              </a:tblGrid>
              <a:tr h="370840">
                <a:tc>
                  <a:txBody>
                    <a:bodyPr/>
                    <a:lstStyle/>
                    <a:p>
                      <a:endParaRPr lang="en-US" dirty="0"/>
                    </a:p>
                  </a:txBody>
                  <a:tcPr>
                    <a:lnL w="12700" cmpd="sng">
                      <a:noFill/>
                    </a:lnL>
                    <a:lnT w="12700" cmpd="sng">
                      <a:noFill/>
                    </a:lnT>
                  </a:tcPr>
                </a:tc>
                <a:tc>
                  <a:txBody>
                    <a:bodyPr/>
                    <a:lstStyle/>
                    <a:p>
                      <a:r>
                        <a:rPr lang="en-US" dirty="0" smtClean="0"/>
                        <a:t>Uganda</a:t>
                      </a:r>
                      <a:endParaRPr lang="en-US" dirty="0"/>
                    </a:p>
                  </a:txBody>
                  <a:tcPr>
                    <a:lnT w="12700" cmpd="sng">
                      <a:noFill/>
                    </a:lnT>
                    <a:solidFill>
                      <a:srgbClr val="E9A149">
                        <a:alpha val="19000"/>
                      </a:srgbClr>
                    </a:solidFill>
                  </a:tcPr>
                </a:tc>
                <a:tc>
                  <a:txBody>
                    <a:bodyPr/>
                    <a:lstStyle/>
                    <a:p>
                      <a:r>
                        <a:rPr lang="en-US" dirty="0" smtClean="0"/>
                        <a:t>Rwanda</a:t>
                      </a:r>
                      <a:endParaRPr lang="en-US" dirty="0"/>
                    </a:p>
                  </a:txBody>
                  <a:tcPr>
                    <a:lnR w="12700" cmpd="sng">
                      <a:noFill/>
                    </a:lnR>
                    <a:lnT w="12700" cmpd="sng">
                      <a:noFill/>
                    </a:lnT>
                    <a:solidFill>
                      <a:srgbClr val="00B0F0">
                        <a:alpha val="13000"/>
                      </a:srgbClr>
                    </a:solidFill>
                  </a:tcPr>
                </a:tc>
              </a:tr>
              <a:tr h="370840">
                <a:tc>
                  <a:txBody>
                    <a:bodyPr/>
                    <a:lstStyle/>
                    <a:p>
                      <a:r>
                        <a:rPr lang="en-US" dirty="0" smtClean="0"/>
                        <a:t>Area</a:t>
                      </a:r>
                      <a:endParaRPr lang="en-US" dirty="0"/>
                    </a:p>
                  </a:txBody>
                  <a:tcPr>
                    <a:lnL w="12700" cmpd="sng">
                      <a:noFill/>
                    </a:lnL>
                  </a:tcPr>
                </a:tc>
                <a:tc>
                  <a:txBody>
                    <a:bodyPr/>
                    <a:lstStyle/>
                    <a:p>
                      <a:r>
                        <a:rPr lang="en-US" dirty="0" smtClean="0"/>
                        <a:t>236,040 km² </a:t>
                      </a:r>
                      <a:endParaRPr lang="en-US" dirty="0"/>
                    </a:p>
                  </a:txBody>
                  <a:tcPr>
                    <a:solidFill>
                      <a:srgbClr val="E9A149">
                        <a:alpha val="19000"/>
                      </a:srgbClr>
                    </a:solidFill>
                  </a:tcPr>
                </a:tc>
                <a:tc>
                  <a:txBody>
                    <a:bodyPr/>
                    <a:lstStyle/>
                    <a:p>
                      <a:r>
                        <a:rPr lang="en-US" dirty="0" smtClean="0"/>
                        <a:t>26,338 km² </a:t>
                      </a:r>
                      <a:endParaRPr lang="en-US" dirty="0"/>
                    </a:p>
                  </a:txBody>
                  <a:tcPr>
                    <a:lnR w="12700" cmpd="sng">
                      <a:noFill/>
                    </a:lnR>
                    <a:solidFill>
                      <a:srgbClr val="00B0F0">
                        <a:alpha val="13000"/>
                      </a:srgbClr>
                    </a:solidFill>
                  </a:tcPr>
                </a:tc>
              </a:tr>
              <a:tr h="370840">
                <a:tc>
                  <a:txBody>
                    <a:bodyPr/>
                    <a:lstStyle/>
                    <a:p>
                      <a:r>
                        <a:rPr lang="en-US" dirty="0" smtClean="0"/>
                        <a:t>Climate</a:t>
                      </a:r>
                      <a:endParaRPr lang="en-US" dirty="0"/>
                    </a:p>
                  </a:txBody>
                  <a:tcPr>
                    <a:lnL w="12700" cmpd="sng">
                      <a:noFill/>
                    </a:lnL>
                    <a:lnB w="12700" cmpd="sng">
                      <a:noFill/>
                    </a:lnB>
                  </a:tcPr>
                </a:tc>
                <a:tc>
                  <a:txBody>
                    <a:bodyPr/>
                    <a:lstStyle/>
                    <a:p>
                      <a:r>
                        <a:rPr lang="en-US" dirty="0" smtClean="0"/>
                        <a:t>Tropical</a:t>
                      </a:r>
                      <a:endParaRPr lang="en-US" dirty="0"/>
                    </a:p>
                  </a:txBody>
                  <a:tcPr>
                    <a:lnB w="12700" cmpd="sng">
                      <a:noFill/>
                    </a:lnB>
                    <a:solidFill>
                      <a:srgbClr val="E9A149">
                        <a:alpha val="19000"/>
                      </a:srgbClr>
                    </a:solidFill>
                  </a:tcPr>
                </a:tc>
                <a:tc>
                  <a:txBody>
                    <a:bodyPr/>
                    <a:lstStyle/>
                    <a:p>
                      <a:r>
                        <a:rPr lang="en-US" dirty="0" smtClean="0"/>
                        <a:t>Temperate</a:t>
                      </a:r>
                      <a:endParaRPr lang="en-US" dirty="0"/>
                    </a:p>
                  </a:txBody>
                  <a:tcPr>
                    <a:lnR w="12700" cmpd="sng">
                      <a:noFill/>
                    </a:lnR>
                    <a:lnB w="12700" cmpd="sng">
                      <a:noFill/>
                    </a:lnB>
                    <a:solidFill>
                      <a:srgbClr val="00B0F0">
                        <a:alpha val="13000"/>
                      </a:srgbClr>
                    </a:solidFill>
                  </a:tcPr>
                </a:tc>
              </a:tr>
            </a:tbl>
          </a:graphicData>
        </a:graphic>
      </p:graphicFrame>
    </p:spTree>
    <p:extLst>
      <p:ext uri="{BB962C8B-B14F-4D97-AF65-F5344CB8AC3E}">
        <p14:creationId xmlns:p14="http://schemas.microsoft.com/office/powerpoint/2010/main" val="38137346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120015"/>
            <a:ext cx="8503920" cy="923544"/>
          </a:xfrm>
        </p:spPr>
        <p:txBody>
          <a:bodyPr/>
          <a:lstStyle/>
          <a:p>
            <a:r>
              <a:rPr lang="en-US" sz="4000" dirty="0" smtClean="0"/>
              <a:t>Results</a:t>
            </a:r>
            <a:endParaRPr lang="en-US" sz="4000" dirty="0"/>
          </a:p>
        </p:txBody>
      </p:sp>
      <p:sp>
        <p:nvSpPr>
          <p:cNvPr id="6" name="Text Placeholder 5"/>
          <p:cNvSpPr>
            <a:spLocks noGrp="1"/>
          </p:cNvSpPr>
          <p:nvPr>
            <p:ph type="body" sz="quarter" idx="17"/>
          </p:nvPr>
        </p:nvSpPr>
        <p:spPr>
          <a:xfrm>
            <a:off x="2105668" y="1044429"/>
            <a:ext cx="4932664" cy="768096"/>
          </a:xfrm>
        </p:spPr>
        <p:txBody>
          <a:bodyPr>
            <a:noAutofit/>
          </a:bodyPr>
          <a:lstStyle/>
          <a:p>
            <a:pPr algn="ctr"/>
            <a:r>
              <a:rPr lang="en-US" sz="3400" dirty="0" smtClean="0"/>
              <a:t>Rainfall Assessment</a:t>
            </a:r>
            <a:endParaRPr lang="en-US" sz="3400" dirty="0"/>
          </a:p>
        </p:txBody>
      </p:sp>
      <p:graphicFrame>
        <p:nvGraphicFramePr>
          <p:cNvPr id="14" name="Object 13"/>
          <p:cNvGraphicFramePr>
            <a:graphicFrameLocks noChangeAspect="1"/>
          </p:cNvGraphicFramePr>
          <p:nvPr>
            <p:extLst>
              <p:ext uri="{D42A27DB-BD31-4B8C-83A1-F6EECF244321}">
                <p14:modId xmlns:p14="http://schemas.microsoft.com/office/powerpoint/2010/main" val="3020351501"/>
              </p:ext>
            </p:extLst>
          </p:nvPr>
        </p:nvGraphicFramePr>
        <p:xfrm>
          <a:off x="304799" y="2346303"/>
          <a:ext cx="4124325" cy="1466850"/>
        </p:xfrm>
        <a:graphic>
          <a:graphicData uri="http://schemas.openxmlformats.org/presentationml/2006/ole">
            <mc:AlternateContent xmlns:mc="http://schemas.openxmlformats.org/markup-compatibility/2006">
              <mc:Choice xmlns:v="urn:schemas-microsoft-com:vml" Requires="v">
                <p:oleObj spid="_x0000_s2592" name="Worksheet" r:id="rId5" imgW="4124390" imgH="1466910" progId="Excel.Sheet.12">
                  <p:embed/>
                </p:oleObj>
              </mc:Choice>
              <mc:Fallback>
                <p:oleObj name="Worksheet" r:id="rId5" imgW="4124390" imgH="1466910" progId="Excel.Sheet.12">
                  <p:embed/>
                  <p:pic>
                    <p:nvPicPr>
                      <p:cNvPr id="0" name=""/>
                      <p:cNvPicPr/>
                      <p:nvPr/>
                    </p:nvPicPr>
                    <p:blipFill>
                      <a:blip r:embed="rId6"/>
                      <a:stretch>
                        <a:fillRect/>
                      </a:stretch>
                    </p:blipFill>
                    <p:spPr>
                      <a:xfrm>
                        <a:off x="304799" y="2346303"/>
                        <a:ext cx="4124325" cy="1466850"/>
                      </a:xfrm>
                      <a:prstGeom prst="rect">
                        <a:avLst/>
                      </a:prstGeom>
                      <a:solidFill>
                        <a:schemeClr val="accent1"/>
                      </a:solidFill>
                      <a:ln>
                        <a:solidFill>
                          <a:schemeClr val="tx1"/>
                        </a:solidFill>
                      </a:ln>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686802543"/>
              </p:ext>
            </p:extLst>
          </p:nvPr>
        </p:nvGraphicFramePr>
        <p:xfrm>
          <a:off x="4595426" y="2346303"/>
          <a:ext cx="4124325" cy="1466850"/>
        </p:xfrm>
        <a:graphic>
          <a:graphicData uri="http://schemas.openxmlformats.org/presentationml/2006/ole">
            <mc:AlternateContent xmlns:mc="http://schemas.openxmlformats.org/markup-compatibility/2006">
              <mc:Choice xmlns:v="urn:schemas-microsoft-com:vml" Requires="v">
                <p:oleObj spid="_x0000_s2593" name="Worksheet" r:id="rId8" imgW="4124390" imgH="1466910" progId="Excel.Sheet.12">
                  <p:embed/>
                </p:oleObj>
              </mc:Choice>
              <mc:Fallback>
                <p:oleObj name="Worksheet" r:id="rId8" imgW="4124390" imgH="1466910" progId="Excel.Sheet.12">
                  <p:embed/>
                  <p:pic>
                    <p:nvPicPr>
                      <p:cNvPr id="0" name="Object 13"/>
                      <p:cNvPicPr>
                        <a:picLocks noChangeAspect="1" noChangeArrowheads="1"/>
                      </p:cNvPicPr>
                      <p:nvPr/>
                    </p:nvPicPr>
                    <p:blipFill>
                      <a:blip r:embed="rId9"/>
                      <a:srcRect/>
                      <a:stretch>
                        <a:fillRect/>
                      </a:stretch>
                    </p:blipFill>
                    <p:spPr bwMode="auto">
                      <a:xfrm>
                        <a:off x="4595426" y="2346303"/>
                        <a:ext cx="4124325" cy="1466850"/>
                      </a:xfrm>
                      <a:prstGeom prst="rect">
                        <a:avLst/>
                      </a:prstGeom>
                      <a:solidFill>
                        <a:schemeClr val="accent1"/>
                      </a:solidFill>
                      <a:ln w="9525">
                        <a:solidFill>
                          <a:schemeClr val="tx1"/>
                        </a:solidFill>
                        <a:miter lim="800000"/>
                        <a:headEnd/>
                        <a:tailEnd/>
                      </a:ln>
                    </p:spPr>
                  </p:pic>
                </p:oleObj>
              </mc:Fallback>
            </mc:AlternateContent>
          </a:graphicData>
        </a:graphic>
      </p:graphicFrame>
      <p:sp>
        <p:nvSpPr>
          <p:cNvPr id="17" name="TextBox 16"/>
          <p:cNvSpPr txBox="1"/>
          <p:nvPr/>
        </p:nvSpPr>
        <p:spPr>
          <a:xfrm>
            <a:off x="304798" y="1946193"/>
            <a:ext cx="4122421" cy="400110"/>
          </a:xfrm>
          <a:prstGeom prst="rect">
            <a:avLst/>
          </a:prstGeom>
          <a:noFill/>
        </p:spPr>
        <p:txBody>
          <a:bodyPr wrap="square" rtlCol="0">
            <a:spAutoFit/>
          </a:bodyPr>
          <a:lstStyle/>
          <a:p>
            <a:r>
              <a:rPr lang="en-US" sz="2000" b="1" i="1" dirty="0" smtClean="0">
                <a:latin typeface="+mj-lt"/>
              </a:rPr>
              <a:t>Monthly Total Rainfall (N=1,100)</a:t>
            </a:r>
            <a:endParaRPr lang="en-US" sz="2000" b="1" i="1" dirty="0">
              <a:latin typeface="+mj-lt"/>
            </a:endParaRPr>
          </a:p>
        </p:txBody>
      </p:sp>
      <p:sp>
        <p:nvSpPr>
          <p:cNvPr id="18" name="TextBox 17"/>
          <p:cNvSpPr txBox="1"/>
          <p:nvPr/>
        </p:nvSpPr>
        <p:spPr>
          <a:xfrm>
            <a:off x="4617308" y="1946193"/>
            <a:ext cx="4526692" cy="400110"/>
          </a:xfrm>
          <a:prstGeom prst="rect">
            <a:avLst/>
          </a:prstGeom>
          <a:noFill/>
        </p:spPr>
        <p:txBody>
          <a:bodyPr wrap="square" rtlCol="0">
            <a:spAutoFit/>
          </a:bodyPr>
          <a:lstStyle/>
          <a:p>
            <a:r>
              <a:rPr lang="en-US" sz="2000" b="1" i="1" dirty="0" smtClean="0">
                <a:latin typeface="+mj-lt"/>
              </a:rPr>
              <a:t>Monthly Extreme Rainfall (N=276)</a:t>
            </a:r>
            <a:endParaRPr lang="en-US" sz="2000" b="1" i="1" dirty="0">
              <a:latin typeface="+mj-lt"/>
            </a:endParaRPr>
          </a:p>
        </p:txBody>
      </p:sp>
      <p:graphicFrame>
        <p:nvGraphicFramePr>
          <p:cNvPr id="19" name="Object 18"/>
          <p:cNvGraphicFramePr>
            <a:graphicFrameLocks noChangeAspect="1"/>
          </p:cNvGraphicFramePr>
          <p:nvPr>
            <p:extLst>
              <p:ext uri="{D42A27DB-BD31-4B8C-83A1-F6EECF244321}">
                <p14:modId xmlns:p14="http://schemas.microsoft.com/office/powerpoint/2010/main" val="1406196812"/>
              </p:ext>
            </p:extLst>
          </p:nvPr>
        </p:nvGraphicFramePr>
        <p:xfrm>
          <a:off x="304799" y="4714704"/>
          <a:ext cx="4124325" cy="1466850"/>
        </p:xfrm>
        <a:graphic>
          <a:graphicData uri="http://schemas.openxmlformats.org/presentationml/2006/ole">
            <mc:AlternateContent xmlns:mc="http://schemas.openxmlformats.org/markup-compatibility/2006">
              <mc:Choice xmlns:v="urn:schemas-microsoft-com:vml" Requires="v">
                <p:oleObj spid="_x0000_s2594" name="Worksheet" r:id="rId11" imgW="4124390" imgH="1466910" progId="Excel.Sheet.12">
                  <p:embed/>
                </p:oleObj>
              </mc:Choice>
              <mc:Fallback>
                <p:oleObj name="Worksheet" r:id="rId11" imgW="4124390" imgH="1466910" progId="Excel.Sheet.12">
                  <p:embed/>
                  <p:pic>
                    <p:nvPicPr>
                      <p:cNvPr id="0" name="Object 13"/>
                      <p:cNvPicPr>
                        <a:picLocks noChangeAspect="1" noChangeArrowheads="1"/>
                      </p:cNvPicPr>
                      <p:nvPr/>
                    </p:nvPicPr>
                    <p:blipFill>
                      <a:blip r:embed="rId12"/>
                      <a:srcRect/>
                      <a:stretch>
                        <a:fillRect/>
                      </a:stretch>
                    </p:blipFill>
                    <p:spPr bwMode="auto">
                      <a:xfrm>
                        <a:off x="304799" y="4714704"/>
                        <a:ext cx="4124325" cy="1466850"/>
                      </a:xfrm>
                      <a:prstGeom prst="rect">
                        <a:avLst/>
                      </a:prstGeom>
                      <a:solidFill>
                        <a:schemeClr val="accent1"/>
                      </a:solidFill>
                      <a:ln w="9525">
                        <a:solidFill>
                          <a:schemeClr val="tx1"/>
                        </a:solidFill>
                        <a:miter lim="800000"/>
                        <a:headEnd/>
                        <a:tailEnd/>
                      </a:ln>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469584715"/>
              </p:ext>
            </p:extLst>
          </p:nvPr>
        </p:nvGraphicFramePr>
        <p:xfrm>
          <a:off x="4617308" y="4714704"/>
          <a:ext cx="4124325" cy="1466850"/>
        </p:xfrm>
        <a:graphic>
          <a:graphicData uri="http://schemas.openxmlformats.org/presentationml/2006/ole">
            <mc:AlternateContent xmlns:mc="http://schemas.openxmlformats.org/markup-compatibility/2006">
              <mc:Choice xmlns:v="urn:schemas-microsoft-com:vml" Requires="v">
                <p:oleObj spid="_x0000_s2595" name="Worksheet" r:id="rId14" imgW="4124390" imgH="1466910" progId="Excel.Sheet.12">
                  <p:embed/>
                </p:oleObj>
              </mc:Choice>
              <mc:Fallback>
                <p:oleObj name="Worksheet" r:id="rId14" imgW="4124390" imgH="1466910" progId="Excel.Sheet.12">
                  <p:embed/>
                  <p:pic>
                    <p:nvPicPr>
                      <p:cNvPr id="0" name="Object 13"/>
                      <p:cNvPicPr>
                        <a:picLocks noChangeAspect="1" noChangeArrowheads="1"/>
                      </p:cNvPicPr>
                      <p:nvPr/>
                    </p:nvPicPr>
                    <p:blipFill>
                      <a:blip r:embed="rId15"/>
                      <a:srcRect/>
                      <a:stretch>
                        <a:fillRect/>
                      </a:stretch>
                    </p:blipFill>
                    <p:spPr bwMode="auto">
                      <a:xfrm>
                        <a:off x="4617308" y="4714704"/>
                        <a:ext cx="4124325" cy="1466850"/>
                      </a:xfrm>
                      <a:prstGeom prst="rect">
                        <a:avLst/>
                      </a:prstGeom>
                      <a:solidFill>
                        <a:schemeClr val="accent1"/>
                      </a:solidFill>
                      <a:ln w="9525">
                        <a:solidFill>
                          <a:schemeClr val="tx1"/>
                        </a:solidFill>
                        <a:miter lim="800000"/>
                        <a:headEnd/>
                        <a:tailEnd/>
                      </a:ln>
                    </p:spPr>
                  </p:pic>
                </p:oleObj>
              </mc:Fallback>
            </mc:AlternateContent>
          </a:graphicData>
        </a:graphic>
      </p:graphicFrame>
      <p:sp>
        <p:nvSpPr>
          <p:cNvPr id="21" name="TextBox 20"/>
          <p:cNvSpPr txBox="1"/>
          <p:nvPr/>
        </p:nvSpPr>
        <p:spPr>
          <a:xfrm>
            <a:off x="304799" y="4331047"/>
            <a:ext cx="4122420" cy="400110"/>
          </a:xfrm>
          <a:prstGeom prst="rect">
            <a:avLst/>
          </a:prstGeom>
          <a:noFill/>
        </p:spPr>
        <p:txBody>
          <a:bodyPr wrap="square" rtlCol="0">
            <a:spAutoFit/>
          </a:bodyPr>
          <a:lstStyle/>
          <a:p>
            <a:r>
              <a:rPr lang="en-US" sz="2000" b="1" i="1" dirty="0" smtClean="0">
                <a:latin typeface="+mj-lt"/>
              </a:rPr>
              <a:t>Daily Total Rainfall (N=3,000)</a:t>
            </a:r>
            <a:endParaRPr lang="en-US" sz="2000" b="1" i="1" dirty="0">
              <a:latin typeface="+mj-lt"/>
            </a:endParaRPr>
          </a:p>
        </p:txBody>
      </p:sp>
      <p:sp>
        <p:nvSpPr>
          <p:cNvPr id="22" name="TextBox 21"/>
          <p:cNvSpPr txBox="1"/>
          <p:nvPr/>
        </p:nvSpPr>
        <p:spPr>
          <a:xfrm>
            <a:off x="4617308" y="4312516"/>
            <a:ext cx="4138072" cy="400110"/>
          </a:xfrm>
          <a:prstGeom prst="rect">
            <a:avLst/>
          </a:prstGeom>
          <a:noFill/>
        </p:spPr>
        <p:txBody>
          <a:bodyPr wrap="square" rtlCol="0">
            <a:spAutoFit/>
          </a:bodyPr>
          <a:lstStyle/>
          <a:p>
            <a:r>
              <a:rPr lang="en-US" sz="2000" b="1" i="1" dirty="0" smtClean="0">
                <a:latin typeface="+mj-lt"/>
              </a:rPr>
              <a:t>Daily Extreme Rainfall (N=751)</a:t>
            </a:r>
            <a:endParaRPr lang="en-US" sz="2000" b="1" i="1" dirty="0">
              <a:latin typeface="+mj-lt"/>
            </a:endParaRPr>
          </a:p>
        </p:txBody>
      </p:sp>
      <p:sp>
        <p:nvSpPr>
          <p:cNvPr id="2" name="Rectangle 34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35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7395747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53546" y="4615118"/>
            <a:ext cx="7982712" cy="2023807"/>
          </a:xfrm>
        </p:spPr>
        <p:txBody>
          <a:bodyPr vert="horz" lIns="91440" tIns="45720" rIns="91440" bIns="45720" rtlCol="0" anchor="t">
            <a:noAutofit/>
          </a:bodyPr>
          <a:lstStyle/>
          <a:p>
            <a:r>
              <a:rPr lang="en-US" b="1" dirty="0" smtClean="0"/>
              <a:t>Western </a:t>
            </a:r>
            <a:r>
              <a:rPr lang="en-US" b="1" dirty="0"/>
              <a:t>Uganda</a:t>
            </a:r>
            <a:r>
              <a:rPr lang="en-US" dirty="0"/>
              <a:t> and </a:t>
            </a:r>
            <a:r>
              <a:rPr lang="en-US" b="1" dirty="0"/>
              <a:t>Southeastern Rwanda</a:t>
            </a:r>
            <a:r>
              <a:rPr lang="en-US" dirty="0"/>
              <a:t> are susceptible to landslides</a:t>
            </a:r>
          </a:p>
          <a:p>
            <a:r>
              <a:rPr lang="en-US" b="1" dirty="0"/>
              <a:t>Approximately 16 million</a:t>
            </a:r>
            <a:r>
              <a:rPr lang="en-US" dirty="0"/>
              <a:t> people are at risk of a landslide</a:t>
            </a:r>
          </a:p>
          <a:p>
            <a:r>
              <a:rPr lang="en-US" dirty="0" smtClean="0"/>
              <a:t>TRMM, GPM and CHIRPS </a:t>
            </a:r>
            <a:r>
              <a:rPr lang="en-US" b="1" dirty="0" smtClean="0"/>
              <a:t>correlate well </a:t>
            </a:r>
            <a:r>
              <a:rPr lang="en-US" dirty="0" smtClean="0"/>
              <a:t>at both daily and monthly scales, but in extreme rainfall events neither TRMM nor GPM correlate strongly with CHIRPS</a:t>
            </a:r>
            <a:endParaRPr lang="en-US" dirty="0"/>
          </a:p>
        </p:txBody>
      </p:sp>
      <p:sp>
        <p:nvSpPr>
          <p:cNvPr id="3" name="Text Placeholder 2"/>
          <p:cNvSpPr>
            <a:spLocks noGrp="1"/>
          </p:cNvSpPr>
          <p:nvPr>
            <p:ph type="body" sz="quarter" idx="14"/>
          </p:nvPr>
        </p:nvSpPr>
        <p:spPr>
          <a:xfrm>
            <a:off x="434771" y="4067175"/>
            <a:ext cx="7982712" cy="704088"/>
          </a:xfrm>
        </p:spPr>
        <p:txBody>
          <a:bodyPr/>
          <a:lstStyle/>
          <a:p>
            <a:r>
              <a:rPr lang="en-US" dirty="0" smtClean="0"/>
              <a:t>Conclusions</a:t>
            </a:r>
            <a:endParaRPr lang="en-US" dirty="0"/>
          </a:p>
        </p:txBody>
      </p:sp>
      <p:sp>
        <p:nvSpPr>
          <p:cNvPr id="5" name="Text Placeholder 4"/>
          <p:cNvSpPr>
            <a:spLocks noGrp="1"/>
          </p:cNvSpPr>
          <p:nvPr>
            <p:ph type="body" sz="quarter" idx="13"/>
          </p:nvPr>
        </p:nvSpPr>
        <p:spPr>
          <a:xfrm>
            <a:off x="6848856" y="4162425"/>
            <a:ext cx="2295144" cy="274320"/>
          </a:xfrm>
        </p:spPr>
        <p:txBody>
          <a:bodyPr>
            <a:normAutofit/>
          </a:bodyPr>
          <a:lstStyle/>
          <a:p>
            <a:r>
              <a:rPr lang="en-US" dirty="0" smtClean="0"/>
              <a:t>Source: Fanny </a:t>
            </a:r>
            <a:r>
              <a:rPr lang="en-US" dirty="0" err="1" smtClean="0"/>
              <a:t>Schertzer</a:t>
            </a:r>
            <a:endParaRPr lang="en-US" dirty="0"/>
          </a:p>
        </p:txBody>
      </p:sp>
      <p:pic>
        <p:nvPicPr>
          <p:cNvPr id="1026" name="Picture 2" descr="C:\Users\Pconner\Desktop\pics\Kigali_from_abov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7192"/>
          <a:stretch/>
        </p:blipFill>
        <p:spPr bwMode="auto">
          <a:xfrm>
            <a:off x="0" y="76200"/>
            <a:ext cx="9144000" cy="405765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1803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102352" y="1918679"/>
            <a:ext cx="3593592" cy="4560180"/>
          </a:xfrm>
        </p:spPr>
        <p:txBody>
          <a:bodyPr>
            <a:normAutofit/>
          </a:bodyPr>
          <a:lstStyle/>
          <a:p>
            <a:pPr algn="ctr"/>
            <a:endParaRPr lang="en-US" dirty="0" smtClean="0">
              <a:solidFill>
                <a:schemeClr val="bg2">
                  <a:lumMod val="50000"/>
                </a:schemeClr>
              </a:solidFill>
            </a:endParaRPr>
          </a:p>
          <a:p>
            <a:pPr algn="ctr"/>
            <a:r>
              <a:rPr lang="en-US" dirty="0" smtClean="0">
                <a:solidFill>
                  <a:schemeClr val="bg2">
                    <a:lumMod val="50000"/>
                  </a:schemeClr>
                </a:solidFill>
              </a:rPr>
              <a:t>Smoke and clouds</a:t>
            </a:r>
          </a:p>
          <a:p>
            <a:pPr algn="ctr"/>
            <a:endParaRPr lang="en-US" dirty="0" smtClean="0">
              <a:solidFill>
                <a:schemeClr val="bg2">
                  <a:lumMod val="50000"/>
                </a:schemeClr>
              </a:solidFill>
            </a:endParaRPr>
          </a:p>
          <a:p>
            <a:pPr algn="ctr"/>
            <a:r>
              <a:rPr lang="en-US" dirty="0" smtClean="0">
                <a:solidFill>
                  <a:schemeClr val="bg2">
                    <a:lumMod val="50000"/>
                  </a:schemeClr>
                </a:solidFill>
              </a:rPr>
              <a:t>Finding locations</a:t>
            </a:r>
          </a:p>
          <a:p>
            <a:pPr algn="ctr"/>
            <a:endParaRPr lang="en-US" dirty="0" smtClean="0">
              <a:solidFill>
                <a:schemeClr val="bg2">
                  <a:lumMod val="50000"/>
                </a:schemeClr>
              </a:solidFill>
            </a:endParaRPr>
          </a:p>
          <a:p>
            <a:pPr algn="ctr"/>
            <a:r>
              <a:rPr lang="en-US" dirty="0">
                <a:solidFill>
                  <a:schemeClr val="bg2">
                    <a:lumMod val="50000"/>
                  </a:schemeClr>
                </a:solidFill>
              </a:rPr>
              <a:t>Estimating landslide occurrence</a:t>
            </a:r>
          </a:p>
          <a:p>
            <a:pPr algn="ctr"/>
            <a:endParaRPr lang="en-US" dirty="0" smtClean="0">
              <a:solidFill>
                <a:schemeClr val="bg2">
                  <a:lumMod val="50000"/>
                </a:schemeClr>
              </a:solidFill>
            </a:endParaRPr>
          </a:p>
          <a:p>
            <a:pPr algn="ctr"/>
            <a:r>
              <a:rPr lang="en-US" dirty="0" smtClean="0">
                <a:solidFill>
                  <a:schemeClr val="bg2">
                    <a:lumMod val="50000"/>
                  </a:schemeClr>
                </a:solidFill>
              </a:rPr>
              <a:t>Sample size</a:t>
            </a:r>
          </a:p>
          <a:p>
            <a:pPr algn="ctr"/>
            <a:endParaRPr lang="en-US" dirty="0">
              <a:solidFill>
                <a:schemeClr val="bg2">
                  <a:lumMod val="50000"/>
                </a:schemeClr>
              </a:solidFill>
            </a:endParaRPr>
          </a:p>
          <a:p>
            <a:pPr algn="ctr"/>
            <a:r>
              <a:rPr lang="en-US" dirty="0" smtClean="0">
                <a:solidFill>
                  <a:schemeClr val="bg2">
                    <a:lumMod val="50000"/>
                  </a:schemeClr>
                </a:solidFill>
              </a:rPr>
              <a:t>Ground data</a:t>
            </a:r>
          </a:p>
          <a:p>
            <a:pPr algn="ctr"/>
            <a:endParaRPr lang="en-US" dirty="0">
              <a:solidFill>
                <a:schemeClr val="bg2">
                  <a:lumMod val="50000"/>
                </a:schemeClr>
              </a:solidFill>
            </a:endParaRPr>
          </a:p>
        </p:txBody>
      </p:sp>
      <p:sp>
        <p:nvSpPr>
          <p:cNvPr id="3" name="Text Placeholder 2"/>
          <p:cNvSpPr>
            <a:spLocks noGrp="1"/>
          </p:cNvSpPr>
          <p:nvPr>
            <p:ph type="body" sz="quarter" idx="10"/>
          </p:nvPr>
        </p:nvSpPr>
        <p:spPr/>
        <p:txBody>
          <a:bodyPr/>
          <a:lstStyle/>
          <a:p>
            <a:r>
              <a:rPr lang="en-US" dirty="0" smtClean="0"/>
              <a:t>Errors &amp; Uncertainties</a:t>
            </a:r>
            <a:endParaRPr lang="en-US" dirty="0"/>
          </a:p>
        </p:txBody>
      </p:sp>
      <p:sp>
        <p:nvSpPr>
          <p:cNvPr id="4" name="Picture Placeholder 3"/>
          <p:cNvSpPr>
            <a:spLocks noGrp="1"/>
          </p:cNvSpPr>
          <p:nvPr>
            <p:ph type="pic" sz="quarter" idx="12"/>
          </p:nvPr>
        </p:nvSpPr>
        <p:spPr/>
      </p:sp>
      <p:sp>
        <p:nvSpPr>
          <p:cNvPr id="5" name="Text Placeholder 4"/>
          <p:cNvSpPr>
            <a:spLocks noGrp="1"/>
          </p:cNvSpPr>
          <p:nvPr>
            <p:ph type="body" sz="quarter" idx="13"/>
          </p:nvPr>
        </p:nvSpPr>
        <p:spPr>
          <a:xfrm>
            <a:off x="2197608" y="6583680"/>
            <a:ext cx="1993392" cy="274320"/>
          </a:xfrm>
        </p:spPr>
        <p:txBody>
          <a:bodyPr>
            <a:normAutofit/>
          </a:bodyPr>
          <a:lstStyle/>
          <a:p>
            <a:r>
              <a:rPr lang="en-US" dirty="0" smtClean="0"/>
              <a:t>Credit: Landsat 8 OLI</a:t>
            </a:r>
            <a:endParaRPr lang="en-US" dirty="0"/>
          </a:p>
        </p:txBody>
      </p:sp>
      <p:pic>
        <p:nvPicPr>
          <p:cNvPr id="3074" name="Picture 2" descr="C:\Users\Pconner\Desktop\pics\volcanoe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683" b="10308"/>
          <a:stretch/>
        </p:blipFill>
        <p:spPr bwMode="auto">
          <a:xfrm>
            <a:off x="515178" y="141304"/>
            <a:ext cx="3657600" cy="3266425"/>
          </a:xfrm>
          <a:prstGeom prst="rect">
            <a:avLst/>
          </a:prstGeom>
          <a:noFill/>
          <a:ln w="9525" cmpd="sng">
            <a:solidFill>
              <a:schemeClr val="tx1"/>
            </a:solidFill>
          </a:ln>
          <a:extLst>
            <a:ext uri="{909E8E84-426E-40DD-AFC4-6F175D3DCCD1}">
              <a14:hiddenFill xmlns:a14="http://schemas.microsoft.com/office/drawing/2010/main">
                <a:solidFill>
                  <a:srgbClr val="FFFFFF"/>
                </a:solidFill>
              </a14:hiddenFill>
            </a:ext>
          </a:extLst>
        </p:spPr>
      </p:pic>
      <p:pic>
        <p:nvPicPr>
          <p:cNvPr id="3075" name="Picture 3" descr="C:\Users\Pconner\Desktop\pics\fire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159" b="25112"/>
          <a:stretch/>
        </p:blipFill>
        <p:spPr bwMode="auto">
          <a:xfrm>
            <a:off x="515384" y="3448883"/>
            <a:ext cx="3657600" cy="3111202"/>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054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66547" y="1413683"/>
            <a:ext cx="7982712" cy="1643842"/>
          </a:xfrm>
        </p:spPr>
        <p:txBody>
          <a:bodyPr>
            <a:noAutofit/>
          </a:bodyPr>
          <a:lstStyle/>
          <a:p>
            <a:r>
              <a:rPr lang="en-US" b="1" dirty="0" smtClean="0"/>
              <a:t>Rainfall</a:t>
            </a:r>
            <a:r>
              <a:rPr lang="en-US" dirty="0" smtClean="0"/>
              <a:t> </a:t>
            </a:r>
            <a:r>
              <a:rPr lang="en-US" dirty="0"/>
              <a:t>intensity-duration threshold for East </a:t>
            </a:r>
            <a:r>
              <a:rPr lang="en-US" dirty="0" smtClean="0"/>
              <a:t>Africa</a:t>
            </a:r>
          </a:p>
          <a:p>
            <a:r>
              <a:rPr lang="en-US" b="1" dirty="0" smtClean="0"/>
              <a:t>Fire </a:t>
            </a:r>
            <a:r>
              <a:rPr lang="en-US" dirty="0" smtClean="0"/>
              <a:t>scars and their effect on landslide susceptibility</a:t>
            </a:r>
            <a:endParaRPr lang="en-US" b="1" dirty="0" smtClean="0"/>
          </a:p>
          <a:p>
            <a:r>
              <a:rPr lang="en-US" b="1" dirty="0" smtClean="0"/>
              <a:t>Watershed</a:t>
            </a:r>
            <a:r>
              <a:rPr lang="en-US" dirty="0" smtClean="0"/>
              <a:t> cutoff</a:t>
            </a:r>
          </a:p>
          <a:p>
            <a:r>
              <a:rPr lang="en-US" b="1" dirty="0" smtClean="0"/>
              <a:t>SMAP: </a:t>
            </a:r>
            <a:r>
              <a:rPr lang="en-US" dirty="0" smtClean="0"/>
              <a:t>direct soil moisture data</a:t>
            </a:r>
            <a:endParaRPr lang="en-US" b="1" dirty="0"/>
          </a:p>
          <a:p>
            <a:endParaRPr lang="en-US" dirty="0"/>
          </a:p>
        </p:txBody>
      </p:sp>
      <p:sp>
        <p:nvSpPr>
          <p:cNvPr id="3" name="Text Placeholder 2"/>
          <p:cNvSpPr>
            <a:spLocks noGrp="1"/>
          </p:cNvSpPr>
          <p:nvPr>
            <p:ph type="body" sz="quarter" idx="14"/>
          </p:nvPr>
        </p:nvSpPr>
        <p:spPr/>
        <p:txBody>
          <a:bodyPr/>
          <a:lstStyle/>
          <a:p>
            <a:r>
              <a:rPr lang="en-US" dirty="0" smtClean="0"/>
              <a:t>Future Work</a:t>
            </a:r>
            <a:endParaRPr lang="en-US" dirty="0"/>
          </a:p>
        </p:txBody>
      </p:sp>
      <p:sp>
        <p:nvSpPr>
          <p:cNvPr id="5" name="Text Placeholder 4"/>
          <p:cNvSpPr>
            <a:spLocks noGrp="1"/>
          </p:cNvSpPr>
          <p:nvPr>
            <p:ph type="body" sz="quarter" idx="13"/>
          </p:nvPr>
        </p:nvSpPr>
        <p:spPr>
          <a:xfrm>
            <a:off x="6640068" y="3238500"/>
            <a:ext cx="2295144" cy="274320"/>
          </a:xfrm>
        </p:spPr>
        <p:txBody>
          <a:bodyPr>
            <a:normAutofit/>
          </a:bodyPr>
          <a:lstStyle/>
          <a:p>
            <a:r>
              <a:rPr lang="en-US" dirty="0" smtClean="0"/>
              <a:t>Source: </a:t>
            </a:r>
            <a:r>
              <a:rPr lang="en-US" dirty="0"/>
              <a:t>Fanny </a:t>
            </a:r>
            <a:r>
              <a:rPr lang="en-US" dirty="0" err="1"/>
              <a:t>Schertzer</a:t>
            </a:r>
            <a:endParaRPr lang="en-US" dirty="0"/>
          </a:p>
        </p:txBody>
      </p:sp>
      <p:pic>
        <p:nvPicPr>
          <p:cNvPr id="6" name="Picture 2" descr="C:\Users\Pconner\Desktop\Nyabarongo.jpg"/>
          <p:cNvPicPr>
            <a:picLocks noGrp="1" noChangeAspect="1" noChangeArrowheads="1"/>
          </p:cNvPicPr>
          <p:nvPr>
            <p:ph type="pic" sz="quarter" idx="12"/>
          </p:nvPr>
        </p:nvPicPr>
        <p:blipFill rotWithShape="1">
          <a:blip r:embed="rId3" cstate="print">
            <a:extLst>
              <a:ext uri="{28A0092B-C50C-407E-A947-70E740481C1C}">
                <a14:useLocalDpi xmlns:a14="http://schemas.microsoft.com/office/drawing/2010/main" val="0"/>
              </a:ext>
            </a:extLst>
          </a:blip>
          <a:srcRect t="15034" b="31916"/>
          <a:stretch/>
        </p:blipFill>
        <p:spPr bwMode="auto">
          <a:xfrm>
            <a:off x="2467" y="3543662"/>
            <a:ext cx="9144000" cy="3225331"/>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0220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Future Work</a:t>
            </a:r>
            <a:endParaRPr lang="en-US" dirty="0"/>
          </a:p>
        </p:txBody>
      </p:sp>
      <p:pic>
        <p:nvPicPr>
          <p:cNvPr id="7" name="Picture Placeholder 6"/>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22000" b="22000"/>
          <a:stretch>
            <a:fillRect/>
          </a:stretch>
        </p:blipFill>
        <p:spPr>
          <a:xfrm>
            <a:off x="0" y="3429000"/>
            <a:ext cx="9144000" cy="3352800"/>
          </a:xfrm>
          <a:ln w="9525">
            <a:solidFill>
              <a:schemeClr val="tx1"/>
            </a:solidFill>
          </a:ln>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150" y="1538815"/>
            <a:ext cx="2322513" cy="15605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9927" y="1538815"/>
            <a:ext cx="2322513" cy="15605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4109" y="1538815"/>
            <a:ext cx="2328863" cy="15605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816644" y="1169483"/>
            <a:ext cx="1057524" cy="369332"/>
          </a:xfrm>
          <a:prstGeom prst="rect">
            <a:avLst/>
          </a:prstGeom>
          <a:noFill/>
        </p:spPr>
        <p:txBody>
          <a:bodyPr wrap="square" rtlCol="0">
            <a:spAutoFit/>
          </a:bodyPr>
          <a:lstStyle/>
          <a:p>
            <a:r>
              <a:rPr lang="en-US" b="1" i="1" dirty="0" smtClean="0">
                <a:latin typeface="+mj-lt"/>
              </a:rPr>
              <a:t>Malawi</a:t>
            </a:r>
            <a:endParaRPr lang="en-US" b="1" i="1" dirty="0">
              <a:latin typeface="+mj-lt"/>
            </a:endParaRPr>
          </a:p>
        </p:txBody>
      </p:sp>
      <p:sp>
        <p:nvSpPr>
          <p:cNvPr id="15" name="TextBox 14"/>
          <p:cNvSpPr txBox="1"/>
          <p:nvPr/>
        </p:nvSpPr>
        <p:spPr>
          <a:xfrm>
            <a:off x="4080137" y="1169483"/>
            <a:ext cx="902089" cy="369332"/>
          </a:xfrm>
          <a:prstGeom prst="rect">
            <a:avLst/>
          </a:prstGeom>
          <a:noFill/>
        </p:spPr>
        <p:txBody>
          <a:bodyPr wrap="square" rtlCol="0">
            <a:spAutoFit/>
          </a:bodyPr>
          <a:lstStyle/>
          <a:p>
            <a:r>
              <a:rPr lang="en-US" b="1" i="1" dirty="0" smtClean="0">
                <a:latin typeface="+mj-lt"/>
              </a:rPr>
              <a:t>Kenya</a:t>
            </a:r>
            <a:endParaRPr lang="en-US" b="1" i="1" dirty="0">
              <a:latin typeface="+mj-lt"/>
            </a:endParaRPr>
          </a:p>
        </p:txBody>
      </p:sp>
      <p:sp>
        <p:nvSpPr>
          <p:cNvPr id="16" name="TextBox 15"/>
          <p:cNvSpPr txBox="1"/>
          <p:nvPr/>
        </p:nvSpPr>
        <p:spPr>
          <a:xfrm>
            <a:off x="7176629" y="1169483"/>
            <a:ext cx="1223822" cy="369332"/>
          </a:xfrm>
          <a:prstGeom prst="rect">
            <a:avLst/>
          </a:prstGeom>
          <a:noFill/>
        </p:spPr>
        <p:txBody>
          <a:bodyPr wrap="square" rtlCol="0">
            <a:spAutoFit/>
          </a:bodyPr>
          <a:lstStyle/>
          <a:p>
            <a:r>
              <a:rPr lang="en-US" b="1" i="1" dirty="0" smtClean="0">
                <a:latin typeface="+mj-lt"/>
              </a:rPr>
              <a:t>Tanzania</a:t>
            </a:r>
            <a:endParaRPr lang="en-US" b="1" i="1" dirty="0">
              <a:latin typeface="+mj-lt"/>
            </a:endParaRPr>
          </a:p>
        </p:txBody>
      </p:sp>
      <p:sp>
        <p:nvSpPr>
          <p:cNvPr id="5" name="Text Placeholder 4"/>
          <p:cNvSpPr>
            <a:spLocks noGrp="1"/>
          </p:cNvSpPr>
          <p:nvPr>
            <p:ph type="body" sz="quarter" idx="13"/>
          </p:nvPr>
        </p:nvSpPr>
        <p:spPr>
          <a:xfrm>
            <a:off x="6848856" y="6583680"/>
            <a:ext cx="2295144" cy="274320"/>
          </a:xfrm>
        </p:spPr>
        <p:txBody>
          <a:bodyPr>
            <a:normAutofit/>
          </a:bodyPr>
          <a:lstStyle/>
          <a:p>
            <a:r>
              <a:rPr lang="en-US" dirty="0" smtClean="0">
                <a:solidFill>
                  <a:schemeClr val="bg1"/>
                </a:solidFill>
              </a:rPr>
              <a:t>Source: USGS</a:t>
            </a:r>
            <a:endParaRPr lang="en-US" dirty="0">
              <a:solidFill>
                <a:schemeClr val="bg1"/>
              </a:solidFill>
            </a:endParaRPr>
          </a:p>
        </p:txBody>
      </p:sp>
    </p:spTree>
    <p:extLst>
      <p:ext uri="{BB962C8B-B14F-4D97-AF65-F5344CB8AC3E}">
        <p14:creationId xmlns:p14="http://schemas.microsoft.com/office/powerpoint/2010/main" val="12657105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71208" y="1421133"/>
            <a:ext cx="8051583" cy="779141"/>
          </a:xfrm>
        </p:spPr>
        <p:txBody>
          <a:bodyPr>
            <a:normAutofit/>
          </a:bodyPr>
          <a:lstStyle/>
          <a:p>
            <a:r>
              <a:rPr lang="en-US" b="1" dirty="0" smtClean="0"/>
              <a:t>Dr. Jeffrey Luvall</a:t>
            </a:r>
            <a:r>
              <a:rPr lang="en-US" dirty="0" smtClean="0"/>
              <a:t>, NASA at NSSTC</a:t>
            </a:r>
          </a:p>
          <a:p>
            <a:r>
              <a:rPr lang="en-US" b="1" dirty="0" smtClean="0"/>
              <a:t>Dr. Robert Griffin</a:t>
            </a:r>
            <a:r>
              <a:rPr lang="en-US" dirty="0" smtClean="0"/>
              <a:t>, University of Alabama in Huntsville</a:t>
            </a:r>
            <a:endParaRPr lang="en-US" dirty="0"/>
          </a:p>
        </p:txBody>
      </p:sp>
      <p:sp>
        <p:nvSpPr>
          <p:cNvPr id="3" name="Text Placeholder 2"/>
          <p:cNvSpPr>
            <a:spLocks noGrp="1"/>
          </p:cNvSpPr>
          <p:nvPr>
            <p:ph type="body" sz="quarter" idx="11"/>
          </p:nvPr>
        </p:nvSpPr>
        <p:spPr>
          <a:xfrm>
            <a:off x="571207" y="3011687"/>
            <a:ext cx="8051583" cy="1404886"/>
          </a:xfrm>
        </p:spPr>
        <p:txBody>
          <a:bodyPr>
            <a:noAutofit/>
          </a:bodyPr>
          <a:lstStyle/>
          <a:p>
            <a:r>
              <a:rPr lang="en-US" b="1" dirty="0" smtClean="0"/>
              <a:t>Eric Anderson</a:t>
            </a:r>
            <a:r>
              <a:rPr lang="en-US" dirty="0" smtClean="0"/>
              <a:t>, NASA SERVIR Coordination Office at MSFC</a:t>
            </a:r>
          </a:p>
          <a:p>
            <a:r>
              <a:rPr lang="en-US" b="1" dirty="0" smtClean="0"/>
              <a:t>Dr. Dalia Kirschbaum</a:t>
            </a:r>
            <a:r>
              <a:rPr lang="en-US" dirty="0" smtClean="0"/>
              <a:t>, SERVIR Applied Sciences Team at NASA GSFC</a:t>
            </a:r>
          </a:p>
          <a:p>
            <a:r>
              <a:rPr lang="en-US" b="1" dirty="0" smtClean="0"/>
              <a:t>Denis Macharia</a:t>
            </a:r>
            <a:r>
              <a:rPr lang="en-US" dirty="0" smtClean="0"/>
              <a:t>, Regional Centre for Mapping of Resources for Development</a:t>
            </a:r>
            <a:endParaRPr lang="en-US" dirty="0"/>
          </a:p>
        </p:txBody>
      </p:sp>
      <p:sp>
        <p:nvSpPr>
          <p:cNvPr id="4" name="Text Placeholder 3"/>
          <p:cNvSpPr>
            <a:spLocks noGrp="1"/>
          </p:cNvSpPr>
          <p:nvPr>
            <p:ph type="body" sz="quarter" idx="12"/>
          </p:nvPr>
        </p:nvSpPr>
        <p:spPr>
          <a:xfrm>
            <a:off x="571208" y="5457241"/>
            <a:ext cx="8051582" cy="800683"/>
          </a:xfrm>
        </p:spPr>
        <p:txBody>
          <a:bodyPr>
            <a:normAutofit/>
          </a:bodyPr>
          <a:lstStyle/>
          <a:p>
            <a:r>
              <a:rPr lang="en-US" b="1" dirty="0" smtClean="0"/>
              <a:t>Hannah Ballard</a:t>
            </a:r>
            <a:r>
              <a:rPr lang="en-US" dirty="0" smtClean="0"/>
              <a:t>, SERVIR Intern</a:t>
            </a:r>
          </a:p>
          <a:p>
            <a:r>
              <a:rPr lang="en-US" b="1" dirty="0" smtClean="0"/>
              <a:t>Angela </a:t>
            </a:r>
            <a:r>
              <a:rPr lang="en-US" b="1" dirty="0" err="1" smtClean="0"/>
              <a:t>Piller</a:t>
            </a:r>
            <a:r>
              <a:rPr lang="en-US" dirty="0" smtClean="0"/>
              <a:t>, SERVIR Intern</a:t>
            </a:r>
            <a:endParaRPr lang="en-US" dirty="0"/>
          </a:p>
        </p:txBody>
      </p:sp>
      <p:sp>
        <p:nvSpPr>
          <p:cNvPr id="5" name="TextBox 4"/>
          <p:cNvSpPr txBox="1"/>
          <p:nvPr/>
        </p:nvSpPr>
        <p:spPr>
          <a:xfrm>
            <a:off x="594359" y="940213"/>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a:t>
            </a:r>
            <a:r>
              <a:rPr lang="en-US" sz="2800" b="1" dirty="0" smtClean="0">
                <a:solidFill>
                  <a:schemeClr val="accent1"/>
                </a:solidFill>
                <a:latin typeface="Century Gothic" panose="020B0502020202020204" pitchFamily="34" charset="0"/>
              </a:rPr>
              <a:t>dvisors</a:t>
            </a:r>
            <a:endParaRPr lang="en-US" sz="2800" dirty="0" smtClean="0">
              <a:solidFill>
                <a:schemeClr val="accent1"/>
              </a:solidFill>
              <a:latin typeface="Century Gothic" panose="020B0502020202020204" pitchFamily="34" charset="0"/>
            </a:endParaRPr>
          </a:p>
        </p:txBody>
      </p:sp>
      <p:sp>
        <p:nvSpPr>
          <p:cNvPr id="6" name="TextBox 5"/>
          <p:cNvSpPr txBox="1"/>
          <p:nvPr/>
        </p:nvSpPr>
        <p:spPr>
          <a:xfrm>
            <a:off x="594359" y="2547588"/>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Partners</a:t>
            </a:r>
            <a:endParaRPr lang="en-US" sz="2800" dirty="0" smtClean="0">
              <a:solidFill>
                <a:schemeClr val="accent1"/>
              </a:solidFill>
              <a:latin typeface="Century Gothic" panose="020B0502020202020204" pitchFamily="34" charset="0"/>
            </a:endParaRPr>
          </a:p>
        </p:txBody>
      </p:sp>
      <p:sp>
        <p:nvSpPr>
          <p:cNvPr id="7" name="TextBox 6"/>
          <p:cNvSpPr txBox="1"/>
          <p:nvPr/>
        </p:nvSpPr>
        <p:spPr>
          <a:xfrm>
            <a:off x="594359" y="4983638"/>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Others</a:t>
            </a:r>
            <a:endParaRPr lang="en-US" sz="28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514079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5757" y="1152524"/>
            <a:ext cx="4512485" cy="5412476"/>
          </a:xfrm>
          <a:prstGeom prst="rect">
            <a:avLst/>
          </a:prstGeom>
        </p:spPr>
      </p:pic>
      <p:sp>
        <p:nvSpPr>
          <p:cNvPr id="3" name="Text Placeholder 2"/>
          <p:cNvSpPr>
            <a:spLocks noGrp="1"/>
          </p:cNvSpPr>
          <p:nvPr>
            <p:ph type="body" sz="quarter" idx="14"/>
          </p:nvPr>
        </p:nvSpPr>
        <p:spPr/>
        <p:txBody>
          <a:bodyPr/>
          <a:lstStyle/>
          <a:p>
            <a:pPr algn="ctr"/>
            <a:r>
              <a:rPr lang="en-US" dirty="0" smtClean="0"/>
              <a:t>Questions?</a:t>
            </a:r>
            <a:endParaRPr lang="en-US"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0213" y="1695450"/>
            <a:ext cx="2162553"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3339" y="2905125"/>
            <a:ext cx="87630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8050" y="5481638"/>
            <a:ext cx="876300"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3701" y="1239838"/>
            <a:ext cx="2543054" cy="68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6012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667617"/>
            <a:ext cx="8503920" cy="923544"/>
          </a:xfrm>
        </p:spPr>
        <p:txBody>
          <a:bodyPr/>
          <a:lstStyle/>
          <a:p>
            <a:r>
              <a:rPr lang="en-US" dirty="0" smtClean="0"/>
              <a:t>Backup Slide: Methodology</a:t>
            </a:r>
            <a:endParaRPr lang="en-US" dirty="0"/>
          </a:p>
        </p:txBody>
      </p:sp>
      <p:sp>
        <p:nvSpPr>
          <p:cNvPr id="4" name="Text Placeholder 3"/>
          <p:cNvSpPr>
            <a:spLocks noGrp="1"/>
          </p:cNvSpPr>
          <p:nvPr>
            <p:ph type="body" sz="quarter" idx="15"/>
          </p:nvPr>
        </p:nvSpPr>
        <p:spPr>
          <a:xfrm>
            <a:off x="594360" y="2401062"/>
            <a:ext cx="3566160" cy="768096"/>
          </a:xfrm>
        </p:spPr>
        <p:txBody>
          <a:bodyPr/>
          <a:lstStyle/>
          <a:p>
            <a:r>
              <a:rPr lang="en-US" dirty="0" smtClean="0"/>
              <a:t>Elevation</a:t>
            </a:r>
            <a:endParaRPr lang="en-US" dirty="0"/>
          </a:p>
        </p:txBody>
      </p:sp>
      <p:sp>
        <p:nvSpPr>
          <p:cNvPr id="5" name="Text Placeholder 4"/>
          <p:cNvSpPr>
            <a:spLocks noGrp="1"/>
          </p:cNvSpPr>
          <p:nvPr>
            <p:ph type="body" sz="quarter" idx="16"/>
          </p:nvPr>
        </p:nvSpPr>
        <p:spPr>
          <a:xfrm>
            <a:off x="4572000" y="2388870"/>
            <a:ext cx="3950208" cy="704088"/>
          </a:xfrm>
        </p:spPr>
        <p:txBody>
          <a:bodyPr>
            <a:noAutofit/>
          </a:bodyPr>
          <a:lstStyle/>
          <a:p>
            <a:r>
              <a:rPr lang="en-US" dirty="0" smtClean="0"/>
              <a:t>Downloaded SRTM-V2 tiles covering study area and mosaicked together in ArcMap </a:t>
            </a:r>
            <a:endParaRPr lang="en-US" dirty="0"/>
          </a:p>
        </p:txBody>
      </p:sp>
      <p:sp>
        <p:nvSpPr>
          <p:cNvPr id="7" name="Text Placeholder 6"/>
          <p:cNvSpPr>
            <a:spLocks noGrp="1"/>
          </p:cNvSpPr>
          <p:nvPr>
            <p:ph type="body" sz="quarter" idx="18"/>
          </p:nvPr>
        </p:nvSpPr>
        <p:spPr>
          <a:xfrm>
            <a:off x="432435" y="4408932"/>
            <a:ext cx="3566160" cy="768096"/>
          </a:xfrm>
        </p:spPr>
        <p:txBody>
          <a:bodyPr/>
          <a:lstStyle/>
          <a:p>
            <a:r>
              <a:rPr lang="en-US" dirty="0" smtClean="0"/>
              <a:t>Slope</a:t>
            </a:r>
            <a:endParaRPr lang="en-US" dirty="0"/>
          </a:p>
        </p:txBody>
      </p:sp>
      <p:sp>
        <p:nvSpPr>
          <p:cNvPr id="8" name="Text Placeholder 7"/>
          <p:cNvSpPr>
            <a:spLocks noGrp="1"/>
          </p:cNvSpPr>
          <p:nvPr>
            <p:ph type="body" sz="quarter" idx="19"/>
          </p:nvPr>
        </p:nvSpPr>
        <p:spPr>
          <a:xfrm>
            <a:off x="4581525" y="4434840"/>
            <a:ext cx="3950208" cy="704088"/>
          </a:xfrm>
        </p:spPr>
        <p:txBody>
          <a:bodyPr/>
          <a:lstStyle/>
          <a:p>
            <a:r>
              <a:rPr lang="en-US" dirty="0" smtClean="0"/>
              <a:t>Created in ArcMap using Slope tool</a:t>
            </a:r>
            <a:endParaRPr lang="en-US" dirty="0"/>
          </a:p>
        </p:txBody>
      </p:sp>
    </p:spTree>
    <p:extLst>
      <p:ext uri="{BB962C8B-B14F-4D97-AF65-F5344CB8AC3E}">
        <p14:creationId xmlns:p14="http://schemas.microsoft.com/office/powerpoint/2010/main" val="40177889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566370" y="4518660"/>
            <a:ext cx="3950208" cy="704088"/>
          </a:xfrm>
        </p:spPr>
        <p:txBody>
          <a:bodyPr vert="horz" lIns="91440" tIns="45720" rIns="91440" bIns="45720" rtlCol="0" anchor="t">
            <a:noAutofit/>
          </a:bodyPr>
          <a:lstStyle/>
          <a:p>
            <a:r>
              <a:rPr lang="en-US" dirty="0" smtClean="0"/>
              <a:t>Ln((“Flow Accumulation” * 900) / Tan(“Slope”))</a:t>
            </a:r>
            <a:endParaRPr lang="en-US" dirty="0"/>
          </a:p>
        </p:txBody>
      </p:sp>
      <p:sp>
        <p:nvSpPr>
          <p:cNvPr id="3" name="Text Placeholder 2"/>
          <p:cNvSpPr>
            <a:spLocks noGrp="1"/>
          </p:cNvSpPr>
          <p:nvPr>
            <p:ph type="body" sz="quarter" idx="14"/>
          </p:nvPr>
        </p:nvSpPr>
        <p:spPr>
          <a:xfrm>
            <a:off x="320040" y="672465"/>
            <a:ext cx="8503920" cy="923544"/>
          </a:xfrm>
        </p:spPr>
        <p:txBody>
          <a:bodyPr/>
          <a:lstStyle/>
          <a:p>
            <a:r>
              <a:rPr lang="en-US" dirty="0" smtClean="0"/>
              <a:t>Backup Slide: Methodology</a:t>
            </a:r>
            <a:endParaRPr lang="en-US" dirty="0"/>
          </a:p>
        </p:txBody>
      </p:sp>
      <p:sp>
        <p:nvSpPr>
          <p:cNvPr id="6" name="Text Placeholder 5"/>
          <p:cNvSpPr>
            <a:spLocks noGrp="1"/>
          </p:cNvSpPr>
          <p:nvPr>
            <p:ph type="body" sz="quarter" idx="17"/>
          </p:nvPr>
        </p:nvSpPr>
        <p:spPr>
          <a:xfrm>
            <a:off x="-152399" y="4530852"/>
            <a:ext cx="4351020" cy="860298"/>
          </a:xfrm>
        </p:spPr>
        <p:txBody>
          <a:bodyPr vert="horz" lIns="91440" tIns="45720" rIns="91440" bIns="45720" rtlCol="0" anchor="t">
            <a:noAutofit/>
          </a:bodyPr>
          <a:lstStyle/>
          <a:p>
            <a:r>
              <a:rPr lang="en-US" dirty="0" smtClean="0"/>
              <a:t>Topographic Wetness Index</a:t>
            </a:r>
            <a:endParaRPr lang="en-US" dirty="0"/>
          </a:p>
        </p:txBody>
      </p:sp>
      <p:sp>
        <p:nvSpPr>
          <p:cNvPr id="7" name="Text Placeholder 6"/>
          <p:cNvSpPr>
            <a:spLocks noGrp="1"/>
          </p:cNvSpPr>
          <p:nvPr>
            <p:ph type="body" sz="quarter" idx="18"/>
          </p:nvPr>
        </p:nvSpPr>
        <p:spPr>
          <a:xfrm>
            <a:off x="0" y="2364537"/>
            <a:ext cx="4198620" cy="768096"/>
          </a:xfrm>
        </p:spPr>
        <p:txBody>
          <a:bodyPr>
            <a:noAutofit/>
          </a:bodyPr>
          <a:lstStyle/>
          <a:p>
            <a:r>
              <a:rPr lang="en-US" dirty="0" smtClean="0"/>
              <a:t>Plan &amp; Profile Curvature</a:t>
            </a:r>
            <a:endParaRPr lang="en-US" dirty="0"/>
          </a:p>
        </p:txBody>
      </p:sp>
      <p:sp>
        <p:nvSpPr>
          <p:cNvPr id="8" name="Text Placeholder 7"/>
          <p:cNvSpPr>
            <a:spLocks noGrp="1"/>
          </p:cNvSpPr>
          <p:nvPr>
            <p:ph type="body" sz="quarter" idx="19"/>
          </p:nvPr>
        </p:nvSpPr>
        <p:spPr>
          <a:xfrm>
            <a:off x="4566370" y="2364537"/>
            <a:ext cx="3950208" cy="704088"/>
          </a:xfrm>
        </p:spPr>
        <p:txBody>
          <a:bodyPr>
            <a:noAutofit/>
          </a:bodyPr>
          <a:lstStyle/>
          <a:p>
            <a:r>
              <a:rPr lang="en-US" dirty="0" smtClean="0"/>
              <a:t>Created in ArcMap using SRTM-V2 DEMs and Curvature tool</a:t>
            </a:r>
            <a:endParaRPr lang="en-US" dirty="0"/>
          </a:p>
        </p:txBody>
      </p:sp>
      <p:sp>
        <p:nvSpPr>
          <p:cNvPr id="10" name="Text Placeholder 5"/>
          <p:cNvSpPr txBox="1">
            <a:spLocks/>
          </p:cNvSpPr>
          <p:nvPr/>
        </p:nvSpPr>
        <p:spPr>
          <a:xfrm>
            <a:off x="1682114" y="1596441"/>
            <a:ext cx="5768513" cy="768096"/>
          </a:xfrm>
          <a:prstGeom prst="rect">
            <a:avLst/>
          </a:prstGeom>
        </p:spPr>
        <p:txBody>
          <a:bodyPr vert="horz" lIns="91440" tIns="45720" rIns="91440" bIns="45720" rtlCol="0">
            <a:normAutofit fontScale="70000" lnSpcReduction="20000"/>
          </a:bodyPr>
          <a:lstStyle>
            <a:lvl1pPr marL="0" indent="0" algn="r" defTabSz="914400" rtl="0" eaLnBrk="1" latinLnBrk="0" hangingPunct="1">
              <a:lnSpc>
                <a:spcPct val="90000"/>
              </a:lnSpc>
              <a:spcBef>
                <a:spcPts val="1000"/>
              </a:spcBef>
              <a:buFont typeface="Arial" panose="020B0604020202020204" pitchFamily="34" charset="0"/>
              <a:buNone/>
              <a:defRPr sz="44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Landslide Susceptibility Map</a:t>
            </a:r>
            <a:endParaRPr lang="en-US" dirty="0"/>
          </a:p>
        </p:txBody>
      </p:sp>
    </p:spTree>
    <p:extLst>
      <p:ext uri="{BB962C8B-B14F-4D97-AF65-F5344CB8AC3E}">
        <p14:creationId xmlns:p14="http://schemas.microsoft.com/office/powerpoint/2010/main" val="16573445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672465"/>
            <a:ext cx="8503920" cy="923544"/>
          </a:xfrm>
        </p:spPr>
        <p:txBody>
          <a:bodyPr/>
          <a:lstStyle/>
          <a:p>
            <a:r>
              <a:rPr lang="en-US" dirty="0" smtClean="0"/>
              <a:t>Backup Slide: Methodology</a:t>
            </a:r>
            <a:endParaRPr lang="en-US" dirty="0"/>
          </a:p>
        </p:txBody>
      </p:sp>
      <p:sp>
        <p:nvSpPr>
          <p:cNvPr id="4" name="Text Placeholder 3"/>
          <p:cNvSpPr>
            <a:spLocks noGrp="1"/>
          </p:cNvSpPr>
          <p:nvPr>
            <p:ph type="body" sz="quarter" idx="15"/>
          </p:nvPr>
        </p:nvSpPr>
        <p:spPr>
          <a:xfrm>
            <a:off x="-123824" y="2258186"/>
            <a:ext cx="4514850" cy="1227963"/>
          </a:xfrm>
        </p:spPr>
        <p:txBody>
          <a:bodyPr>
            <a:noAutofit/>
          </a:bodyPr>
          <a:lstStyle/>
          <a:p>
            <a:r>
              <a:rPr lang="en-US" dirty="0" smtClean="0"/>
              <a:t>Distance to Roads</a:t>
            </a:r>
            <a:endParaRPr lang="en-US" dirty="0"/>
          </a:p>
        </p:txBody>
      </p:sp>
      <p:sp>
        <p:nvSpPr>
          <p:cNvPr id="5" name="Text Placeholder 4"/>
          <p:cNvSpPr>
            <a:spLocks noGrp="1"/>
          </p:cNvSpPr>
          <p:nvPr>
            <p:ph type="body" sz="quarter" idx="16"/>
          </p:nvPr>
        </p:nvSpPr>
        <p:spPr>
          <a:xfrm>
            <a:off x="4572000" y="2388870"/>
            <a:ext cx="3950208" cy="704088"/>
          </a:xfrm>
        </p:spPr>
        <p:txBody>
          <a:bodyPr>
            <a:noAutofit/>
          </a:bodyPr>
          <a:lstStyle/>
          <a:p>
            <a:r>
              <a:rPr lang="en-US" dirty="0" smtClean="0"/>
              <a:t>Created in ArcMap using roads and boundaries shapefiles with Euclidean Distance tool</a:t>
            </a:r>
            <a:endParaRPr lang="en-US" dirty="0"/>
          </a:p>
        </p:txBody>
      </p:sp>
      <p:sp>
        <p:nvSpPr>
          <p:cNvPr id="7" name="Text Placeholder 6"/>
          <p:cNvSpPr>
            <a:spLocks noGrp="1"/>
          </p:cNvSpPr>
          <p:nvPr>
            <p:ph type="body" sz="quarter" idx="18"/>
          </p:nvPr>
        </p:nvSpPr>
        <p:spPr>
          <a:xfrm>
            <a:off x="0" y="5018532"/>
            <a:ext cx="4114800" cy="768096"/>
          </a:xfrm>
        </p:spPr>
        <p:txBody>
          <a:bodyPr>
            <a:noAutofit/>
          </a:bodyPr>
          <a:lstStyle/>
          <a:p>
            <a:r>
              <a:rPr lang="en-US" dirty="0" smtClean="0"/>
              <a:t>Terrain Roughness</a:t>
            </a:r>
            <a:endParaRPr lang="en-US" dirty="0"/>
          </a:p>
        </p:txBody>
      </p:sp>
      <p:sp>
        <p:nvSpPr>
          <p:cNvPr id="8" name="Text Placeholder 7"/>
          <p:cNvSpPr>
            <a:spLocks noGrp="1"/>
          </p:cNvSpPr>
          <p:nvPr>
            <p:ph type="body" sz="quarter" idx="19"/>
          </p:nvPr>
        </p:nvSpPr>
        <p:spPr>
          <a:xfrm>
            <a:off x="4505325" y="4930140"/>
            <a:ext cx="3950208" cy="704088"/>
          </a:xfrm>
        </p:spPr>
        <p:txBody>
          <a:bodyPr>
            <a:noAutofit/>
          </a:bodyPr>
          <a:lstStyle/>
          <a:p>
            <a:r>
              <a:rPr lang="en-US" dirty="0" smtClean="0"/>
              <a:t>Created in ArcMap using Focal Statistics and Raster Calculator with the formula: (“Mean DEM” – “Min DEM”) / (“Max DEM” – “Min DEM”)</a:t>
            </a:r>
            <a:endParaRPr lang="en-US" dirty="0"/>
          </a:p>
        </p:txBody>
      </p:sp>
      <p:sp>
        <p:nvSpPr>
          <p:cNvPr id="10" name="Text Placeholder 5"/>
          <p:cNvSpPr txBox="1">
            <a:spLocks/>
          </p:cNvSpPr>
          <p:nvPr/>
        </p:nvSpPr>
        <p:spPr>
          <a:xfrm>
            <a:off x="1691639" y="1644504"/>
            <a:ext cx="5768513" cy="768096"/>
          </a:xfrm>
          <a:prstGeom prst="rect">
            <a:avLst/>
          </a:prstGeom>
        </p:spPr>
        <p:txBody>
          <a:bodyPr vert="horz" lIns="91440" tIns="45720" rIns="91440" bIns="45720" rtlCol="0">
            <a:normAutofit fontScale="70000" lnSpcReduction="20000"/>
          </a:bodyPr>
          <a:lstStyle>
            <a:lvl1pPr marL="0" indent="0" algn="r" defTabSz="914400" rtl="0" eaLnBrk="1" latinLnBrk="0" hangingPunct="1">
              <a:lnSpc>
                <a:spcPct val="90000"/>
              </a:lnSpc>
              <a:spcBef>
                <a:spcPts val="1000"/>
              </a:spcBef>
              <a:buFont typeface="Arial" panose="020B0604020202020204" pitchFamily="34" charset="0"/>
              <a:buNone/>
              <a:defRPr sz="44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Landslide Susceptibility Map</a:t>
            </a:r>
            <a:endParaRPr lang="en-US" dirty="0"/>
          </a:p>
        </p:txBody>
      </p:sp>
    </p:spTree>
    <p:extLst>
      <p:ext uri="{BB962C8B-B14F-4D97-AF65-F5344CB8AC3E}">
        <p14:creationId xmlns:p14="http://schemas.microsoft.com/office/powerpoint/2010/main" val="16134141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f/ff/Lake_Kivu_shore_at_Gisenyi.jpg"/>
          <p:cNvPicPr>
            <a:picLocks noGrp="1" noChangeAspect="1" noChangeArrowheads="1"/>
          </p:cNvPicPr>
          <p:nvPr>
            <p:ph type="pic" sz="quarter" idx="12"/>
          </p:nvPr>
        </p:nvPicPr>
        <p:blipFill rotWithShape="1">
          <a:blip r:embed="rId3">
            <a:extLst>
              <a:ext uri="{28A0092B-C50C-407E-A947-70E740481C1C}">
                <a14:useLocalDpi xmlns:a14="http://schemas.microsoft.com/office/drawing/2010/main" val="0"/>
              </a:ext>
            </a:extLst>
          </a:blip>
          <a:srcRect l="5556" t="1138" r="5556" b="1138"/>
          <a:stretch/>
        </p:blipFill>
        <p:spPr bwMode="auto">
          <a:xfrm>
            <a:off x="0" y="114299"/>
            <a:ext cx="4572000" cy="6665641"/>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1"/>
          </p:nvPr>
        </p:nvSpPr>
        <p:spPr>
          <a:xfrm>
            <a:off x="5102352" y="2416302"/>
            <a:ext cx="3593592" cy="3003423"/>
          </a:xfrm>
        </p:spPr>
        <p:txBody>
          <a:bodyPr/>
          <a:lstStyle/>
          <a:p>
            <a:endParaRPr lang="en-US" b="1" dirty="0" smtClean="0"/>
          </a:p>
          <a:p>
            <a:r>
              <a:rPr lang="en-US" b="1" dirty="0" smtClean="0"/>
              <a:t>January 2010 – Present</a:t>
            </a:r>
            <a:r>
              <a:rPr lang="en-US" b="1" dirty="0"/>
              <a:t> </a:t>
            </a:r>
            <a:r>
              <a:rPr lang="en-US" b="1" dirty="0" smtClean="0"/>
              <a:t>Day</a:t>
            </a:r>
          </a:p>
          <a:p>
            <a:endParaRPr lang="en-US" dirty="0"/>
          </a:p>
          <a:p>
            <a:endParaRPr lang="en-US" b="1" dirty="0" smtClean="0"/>
          </a:p>
          <a:p>
            <a:r>
              <a:rPr lang="en-US" b="1" dirty="0" smtClean="0"/>
              <a:t>Rainy seasons </a:t>
            </a:r>
            <a:r>
              <a:rPr lang="en-US" dirty="0" smtClean="0"/>
              <a:t>of each year (Feb-May, Sept-Dec) were of particular interest</a:t>
            </a:r>
            <a:endParaRPr lang="en-US" dirty="0"/>
          </a:p>
        </p:txBody>
      </p:sp>
      <p:sp>
        <p:nvSpPr>
          <p:cNvPr id="3" name="Text Placeholder 2"/>
          <p:cNvSpPr>
            <a:spLocks noGrp="1"/>
          </p:cNvSpPr>
          <p:nvPr>
            <p:ph type="body" sz="quarter" idx="10"/>
          </p:nvPr>
        </p:nvSpPr>
        <p:spPr/>
        <p:txBody>
          <a:bodyPr/>
          <a:lstStyle/>
          <a:p>
            <a:r>
              <a:rPr lang="en-US" dirty="0" smtClean="0"/>
              <a:t>Study Period</a:t>
            </a:r>
            <a:endParaRPr lang="en-US" dirty="0"/>
          </a:p>
        </p:txBody>
      </p:sp>
      <p:sp>
        <p:nvSpPr>
          <p:cNvPr id="5" name="Text Placeholder 4"/>
          <p:cNvSpPr>
            <a:spLocks noGrp="1"/>
          </p:cNvSpPr>
          <p:nvPr>
            <p:ph type="body" sz="quarter" idx="13"/>
          </p:nvPr>
        </p:nvSpPr>
        <p:spPr>
          <a:xfrm>
            <a:off x="4302586" y="6483927"/>
            <a:ext cx="2766477" cy="374073"/>
          </a:xfrm>
        </p:spPr>
        <p:txBody>
          <a:bodyPr>
            <a:noAutofit/>
          </a:bodyPr>
          <a:lstStyle/>
          <a:p>
            <a:pPr algn="ctr"/>
            <a:r>
              <a:rPr lang="en-US" dirty="0" smtClean="0"/>
              <a:t>Source: Guillaume Lederrey</a:t>
            </a:r>
            <a:endParaRPr lang="en-US" dirty="0"/>
          </a:p>
        </p:txBody>
      </p:sp>
    </p:spTree>
    <p:extLst>
      <p:ext uri="{BB962C8B-B14F-4D97-AF65-F5344CB8AC3E}">
        <p14:creationId xmlns:p14="http://schemas.microsoft.com/office/powerpoint/2010/main" val="11428680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672465"/>
            <a:ext cx="8503920" cy="923544"/>
          </a:xfrm>
        </p:spPr>
        <p:txBody>
          <a:bodyPr/>
          <a:lstStyle/>
          <a:p>
            <a:r>
              <a:rPr lang="en-US" dirty="0" smtClean="0"/>
              <a:t>Backup Slide: Methodology</a:t>
            </a:r>
            <a:endParaRPr lang="en-US" dirty="0"/>
          </a:p>
        </p:txBody>
      </p:sp>
      <p:sp>
        <p:nvSpPr>
          <p:cNvPr id="12" name="Text Placeholder 4"/>
          <p:cNvSpPr txBox="1">
            <a:spLocks/>
          </p:cNvSpPr>
          <p:nvPr/>
        </p:nvSpPr>
        <p:spPr>
          <a:xfrm>
            <a:off x="4566370" y="5013579"/>
            <a:ext cx="3950208" cy="704088"/>
          </a:xfrm>
          <a:prstGeom prst="rect">
            <a:avLst/>
          </a:prstGeom>
          <a:noFill/>
          <a:ln>
            <a:noFill/>
          </a:ln>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ArcMap “Euclidian distance” tool </a:t>
            </a:r>
          </a:p>
        </p:txBody>
      </p:sp>
      <p:sp>
        <p:nvSpPr>
          <p:cNvPr id="13" name="Text Placeholder 5"/>
          <p:cNvSpPr txBox="1">
            <a:spLocks/>
          </p:cNvSpPr>
          <p:nvPr/>
        </p:nvSpPr>
        <p:spPr>
          <a:xfrm>
            <a:off x="575310" y="4946904"/>
            <a:ext cx="3566160" cy="768096"/>
          </a:xfrm>
          <a:prstGeom prst="rect">
            <a:avLst/>
          </a:prstGeom>
        </p:spPr>
        <p:txBody>
          <a:bodyPr vert="horz" lIns="91440" tIns="45720" rIns="91440" bIns="45720" rtlCol="0" anchor="t">
            <a:normAutofit fontScale="70000" lnSpcReduction="20000"/>
          </a:bodyPr>
          <a:lstStyle>
            <a:lvl1pPr marL="0" indent="0" algn="r" defTabSz="914400" rtl="0" eaLnBrk="1" latinLnBrk="0" hangingPunct="1">
              <a:lnSpc>
                <a:spcPct val="90000"/>
              </a:lnSpc>
              <a:spcBef>
                <a:spcPts val="1000"/>
              </a:spcBef>
              <a:buFont typeface="Arial" panose="020B0604020202020204" pitchFamily="34" charset="0"/>
              <a:buNone/>
              <a:defRPr sz="44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Distance to Ridge</a:t>
            </a:r>
            <a:endParaRPr lang="en-US" dirty="0"/>
          </a:p>
        </p:txBody>
      </p:sp>
      <p:sp>
        <p:nvSpPr>
          <p:cNvPr id="14" name="Text Placeholder 5"/>
          <p:cNvSpPr txBox="1">
            <a:spLocks/>
          </p:cNvSpPr>
          <p:nvPr/>
        </p:nvSpPr>
        <p:spPr>
          <a:xfrm>
            <a:off x="1682114" y="1596441"/>
            <a:ext cx="5768513" cy="768096"/>
          </a:xfrm>
          <a:prstGeom prst="rect">
            <a:avLst/>
          </a:prstGeom>
        </p:spPr>
        <p:txBody>
          <a:bodyPr vert="horz" lIns="91440" tIns="45720" rIns="91440" bIns="45720" rtlCol="0">
            <a:normAutofit fontScale="70000" lnSpcReduction="20000"/>
          </a:bodyPr>
          <a:lstStyle>
            <a:lvl1pPr marL="0" indent="0" algn="r" defTabSz="914400" rtl="0" eaLnBrk="1" latinLnBrk="0" hangingPunct="1">
              <a:lnSpc>
                <a:spcPct val="90000"/>
              </a:lnSpc>
              <a:spcBef>
                <a:spcPts val="1000"/>
              </a:spcBef>
              <a:buFont typeface="Arial" panose="020B0604020202020204" pitchFamily="34" charset="0"/>
              <a:buNone/>
              <a:defRPr sz="44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Landslide Susceptibility Map</a:t>
            </a:r>
            <a:endParaRPr lang="en-US" dirty="0"/>
          </a:p>
        </p:txBody>
      </p:sp>
      <p:sp>
        <p:nvSpPr>
          <p:cNvPr id="17" name="Text Placeholder 1"/>
          <p:cNvSpPr>
            <a:spLocks noGrp="1"/>
          </p:cNvSpPr>
          <p:nvPr>
            <p:ph type="body" sz="quarter" idx="11"/>
          </p:nvPr>
        </p:nvSpPr>
        <p:spPr>
          <a:xfrm>
            <a:off x="4667250" y="2870835"/>
            <a:ext cx="3950208" cy="704088"/>
          </a:xfrm>
        </p:spPr>
        <p:txBody>
          <a:bodyPr/>
          <a:lstStyle/>
          <a:p>
            <a:r>
              <a:rPr lang="en-US" dirty="0"/>
              <a:t>ArcMap “Euclidian distance” tool </a:t>
            </a:r>
          </a:p>
          <a:p>
            <a:endParaRPr lang="en-US" dirty="0"/>
          </a:p>
        </p:txBody>
      </p:sp>
      <p:sp>
        <p:nvSpPr>
          <p:cNvPr id="18" name="Text Placeholder 5"/>
          <p:cNvSpPr>
            <a:spLocks noGrp="1"/>
          </p:cNvSpPr>
          <p:nvPr>
            <p:ph type="body" sz="quarter" idx="17"/>
          </p:nvPr>
        </p:nvSpPr>
        <p:spPr>
          <a:xfrm>
            <a:off x="718185" y="2625852"/>
            <a:ext cx="3566160" cy="768096"/>
          </a:xfrm>
        </p:spPr>
        <p:txBody>
          <a:bodyPr>
            <a:noAutofit/>
          </a:bodyPr>
          <a:lstStyle/>
          <a:p>
            <a:r>
              <a:rPr lang="en-US" dirty="0" smtClean="0"/>
              <a:t>Distance to Stream</a:t>
            </a:r>
            <a:endParaRPr lang="en-US" dirty="0"/>
          </a:p>
        </p:txBody>
      </p:sp>
    </p:spTree>
    <p:extLst>
      <p:ext uri="{BB962C8B-B14F-4D97-AF65-F5344CB8AC3E}">
        <p14:creationId xmlns:p14="http://schemas.microsoft.com/office/powerpoint/2010/main" val="25131304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672465"/>
            <a:ext cx="8503920" cy="923544"/>
          </a:xfrm>
        </p:spPr>
        <p:txBody>
          <a:bodyPr/>
          <a:lstStyle/>
          <a:p>
            <a:r>
              <a:rPr lang="en-US" dirty="0" smtClean="0"/>
              <a:t>Backup Slide: Methodology</a:t>
            </a:r>
            <a:endParaRPr lang="en-US" dirty="0"/>
          </a:p>
        </p:txBody>
      </p:sp>
      <p:sp>
        <p:nvSpPr>
          <p:cNvPr id="4" name="Text Placeholder 3"/>
          <p:cNvSpPr>
            <a:spLocks noGrp="1"/>
          </p:cNvSpPr>
          <p:nvPr>
            <p:ph type="body" sz="quarter" idx="15"/>
          </p:nvPr>
        </p:nvSpPr>
        <p:spPr>
          <a:xfrm>
            <a:off x="594360" y="2401062"/>
            <a:ext cx="3566160" cy="768096"/>
          </a:xfrm>
        </p:spPr>
        <p:txBody>
          <a:bodyPr>
            <a:normAutofit fontScale="92500"/>
          </a:bodyPr>
          <a:lstStyle/>
          <a:p>
            <a:r>
              <a:rPr lang="en-US" dirty="0" smtClean="0"/>
              <a:t>Slope Length</a:t>
            </a:r>
            <a:endParaRPr lang="en-US" dirty="0"/>
          </a:p>
        </p:txBody>
      </p:sp>
      <p:sp>
        <p:nvSpPr>
          <p:cNvPr id="5" name="Text Placeholder 4"/>
          <p:cNvSpPr>
            <a:spLocks noGrp="1"/>
          </p:cNvSpPr>
          <p:nvPr>
            <p:ph type="body" sz="quarter" idx="16"/>
          </p:nvPr>
        </p:nvSpPr>
        <p:spPr>
          <a:xfrm>
            <a:off x="4572000" y="2388870"/>
            <a:ext cx="3950208" cy="704088"/>
          </a:xfrm>
        </p:spPr>
        <p:txBody>
          <a:bodyPr>
            <a:normAutofit fontScale="25000" lnSpcReduction="20000"/>
          </a:bodyPr>
          <a:lstStyle/>
          <a:p>
            <a:pPr lvl="0"/>
            <a:r>
              <a:rPr lang="en-US" sz="8000" dirty="0">
                <a:latin typeface="+mj-lt"/>
              </a:rPr>
              <a:t>Power(“flow accumulation raster”*[cell resolution in meters]/22.1,0.4)*Power(Sin(“slope raster in degrees”*0.01745))/0.09, 1.4)*1.4</a:t>
            </a:r>
          </a:p>
          <a:p>
            <a:endParaRPr lang="en-US" dirty="0"/>
          </a:p>
        </p:txBody>
      </p:sp>
      <p:sp>
        <p:nvSpPr>
          <p:cNvPr id="7" name="Text Placeholder 6"/>
          <p:cNvSpPr>
            <a:spLocks noGrp="1"/>
          </p:cNvSpPr>
          <p:nvPr>
            <p:ph type="body" sz="quarter" idx="18"/>
          </p:nvPr>
        </p:nvSpPr>
        <p:spPr>
          <a:xfrm>
            <a:off x="648789" y="4276942"/>
            <a:ext cx="3566160" cy="768096"/>
          </a:xfrm>
        </p:spPr>
        <p:txBody>
          <a:bodyPr vert="horz" lIns="91440" tIns="45720" rIns="91440" bIns="45720" rtlCol="0" anchor="t">
            <a:noAutofit/>
          </a:bodyPr>
          <a:lstStyle/>
          <a:p>
            <a:r>
              <a:rPr lang="en-US" dirty="0" smtClean="0"/>
              <a:t>Distance to Bedrock</a:t>
            </a:r>
            <a:endParaRPr lang="en-US" dirty="0"/>
          </a:p>
        </p:txBody>
      </p:sp>
      <p:sp>
        <p:nvSpPr>
          <p:cNvPr id="8" name="Text Placeholder 7"/>
          <p:cNvSpPr>
            <a:spLocks noGrp="1"/>
          </p:cNvSpPr>
          <p:nvPr>
            <p:ph type="body" sz="quarter" idx="19"/>
          </p:nvPr>
        </p:nvSpPr>
        <p:spPr>
          <a:xfrm>
            <a:off x="4620799" y="4508460"/>
            <a:ext cx="3949701" cy="533400"/>
          </a:xfrm>
        </p:spPr>
        <p:txBody>
          <a:bodyPr vert="horz" lIns="91440" tIns="45720" rIns="91440" bIns="45720" rtlCol="0" anchor="t">
            <a:noAutofit/>
          </a:bodyPr>
          <a:lstStyle/>
          <a:p>
            <a:r>
              <a:rPr lang="en-US" dirty="0" smtClean="0"/>
              <a:t>Downloaded from International Soil Reference and Information Center</a:t>
            </a:r>
            <a:endParaRPr lang="en-US" dirty="0"/>
          </a:p>
        </p:txBody>
      </p:sp>
      <p:sp>
        <p:nvSpPr>
          <p:cNvPr id="10" name="Text Placeholder 5"/>
          <p:cNvSpPr txBox="1">
            <a:spLocks/>
          </p:cNvSpPr>
          <p:nvPr/>
        </p:nvSpPr>
        <p:spPr>
          <a:xfrm>
            <a:off x="1682114" y="1596441"/>
            <a:ext cx="5768513" cy="768096"/>
          </a:xfrm>
          <a:prstGeom prst="rect">
            <a:avLst/>
          </a:prstGeom>
        </p:spPr>
        <p:txBody>
          <a:bodyPr vert="horz" lIns="91440" tIns="45720" rIns="91440" bIns="45720" rtlCol="0">
            <a:normAutofit fontScale="70000" lnSpcReduction="20000"/>
          </a:bodyPr>
          <a:lstStyle>
            <a:lvl1pPr marL="0" indent="0" algn="r" defTabSz="914400" rtl="0" eaLnBrk="1" latinLnBrk="0" hangingPunct="1">
              <a:lnSpc>
                <a:spcPct val="90000"/>
              </a:lnSpc>
              <a:spcBef>
                <a:spcPts val="1000"/>
              </a:spcBef>
              <a:buFont typeface="Arial" panose="020B0604020202020204" pitchFamily="34" charset="0"/>
              <a:buNone/>
              <a:defRPr sz="44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Landslide Susceptibility Map</a:t>
            </a:r>
            <a:endParaRPr lang="en-US" dirty="0"/>
          </a:p>
        </p:txBody>
      </p:sp>
    </p:spTree>
    <p:extLst>
      <p:ext uri="{BB962C8B-B14F-4D97-AF65-F5344CB8AC3E}">
        <p14:creationId xmlns:p14="http://schemas.microsoft.com/office/powerpoint/2010/main" val="17740908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672465"/>
            <a:ext cx="8503920" cy="923544"/>
          </a:xfrm>
        </p:spPr>
        <p:txBody>
          <a:bodyPr/>
          <a:lstStyle/>
          <a:p>
            <a:r>
              <a:rPr lang="en-US" dirty="0" smtClean="0"/>
              <a:t>Backup Slide: </a:t>
            </a:r>
            <a:r>
              <a:rPr lang="en-US" dirty="0"/>
              <a:t>Precipitation Assessment</a:t>
            </a:r>
          </a:p>
        </p:txBody>
      </p:sp>
      <p:sp>
        <p:nvSpPr>
          <p:cNvPr id="10" name="Text Placeholder 5"/>
          <p:cNvSpPr txBox="1">
            <a:spLocks/>
          </p:cNvSpPr>
          <p:nvPr/>
        </p:nvSpPr>
        <p:spPr>
          <a:xfrm>
            <a:off x="1682114" y="1596441"/>
            <a:ext cx="5768513" cy="768096"/>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44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graphicFrame>
        <p:nvGraphicFramePr>
          <p:cNvPr id="2" name="Table 1"/>
          <p:cNvGraphicFramePr>
            <a:graphicFrameLocks noGrp="1"/>
          </p:cNvGraphicFramePr>
          <p:nvPr/>
        </p:nvGraphicFramePr>
        <p:xfrm>
          <a:off x="628650" y="2901221"/>
          <a:ext cx="7886701" cy="2200146"/>
        </p:xfrm>
        <a:graphic>
          <a:graphicData uri="http://schemas.openxmlformats.org/drawingml/2006/table">
            <a:tbl>
              <a:tblPr/>
              <a:tblGrid>
                <a:gridCol w="1026738"/>
                <a:gridCol w="1207263"/>
                <a:gridCol w="1207263"/>
                <a:gridCol w="1083152"/>
                <a:gridCol w="891344"/>
                <a:gridCol w="891344"/>
                <a:gridCol w="1038021"/>
                <a:gridCol w="541576"/>
              </a:tblGrid>
              <a:tr h="169242">
                <a:tc>
                  <a:txBody>
                    <a:bodyPr/>
                    <a:lstStyle/>
                    <a:p>
                      <a:pPr algn="ctr" fontAlgn="b"/>
                      <a:r>
                        <a:rPr lang="en-US" sz="1000" b="0" i="1" u="none" strike="noStrike">
                          <a:solidFill>
                            <a:srgbClr val="000000"/>
                          </a:solidFill>
                          <a:effectLst/>
                          <a:latin typeface="Calibri"/>
                        </a:rPr>
                        <a:t>TRMM</a:t>
                      </a:r>
                    </a:p>
                  </a:txBody>
                  <a:tcPr marL="8462" marR="8462" marT="8462"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1" u="none" strike="noStrike">
                          <a:solidFill>
                            <a:srgbClr val="000000"/>
                          </a:solidFill>
                          <a:effectLst/>
                          <a:latin typeface="Calibri"/>
                        </a:rPr>
                        <a:t> </a:t>
                      </a:r>
                    </a:p>
                  </a:txBody>
                  <a:tcPr marL="8462" marR="8462" marT="8462"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1" u="none" strike="noStrike">
                          <a:solidFill>
                            <a:srgbClr val="000000"/>
                          </a:solidFill>
                          <a:effectLst/>
                          <a:latin typeface="Calibri"/>
                        </a:rPr>
                        <a:t> </a:t>
                      </a:r>
                    </a:p>
                  </a:txBody>
                  <a:tcPr marL="8462" marR="8462" marT="8462"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1" u="none" strike="noStrike">
                          <a:solidFill>
                            <a:srgbClr val="000000"/>
                          </a:solidFill>
                          <a:effectLst/>
                          <a:latin typeface="Calibri"/>
                        </a:rPr>
                        <a:t>GPM</a:t>
                      </a:r>
                    </a:p>
                  </a:txBody>
                  <a:tcPr marL="8462" marR="8462" marT="8462"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1" u="none" strike="noStrike">
                          <a:solidFill>
                            <a:srgbClr val="000000"/>
                          </a:solidFill>
                          <a:effectLst/>
                          <a:latin typeface="Calibri"/>
                        </a:rPr>
                        <a:t> </a:t>
                      </a:r>
                    </a:p>
                  </a:txBody>
                  <a:tcPr marL="8462" marR="8462" marT="8462"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1" u="none" strike="noStrike">
                          <a:solidFill>
                            <a:srgbClr val="000000"/>
                          </a:solidFill>
                          <a:effectLst/>
                          <a:latin typeface="Calibri"/>
                        </a:rPr>
                        <a:t> </a:t>
                      </a:r>
                    </a:p>
                  </a:txBody>
                  <a:tcPr marL="8462" marR="8462" marT="8462"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1" u="none" strike="noStrike">
                          <a:solidFill>
                            <a:srgbClr val="000000"/>
                          </a:solidFill>
                          <a:effectLst/>
                          <a:latin typeface="Calibri"/>
                        </a:rPr>
                        <a:t>CHIRPS</a:t>
                      </a:r>
                    </a:p>
                  </a:txBody>
                  <a:tcPr marL="8462" marR="8462" marT="8462"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1" u="none" strike="noStrike">
                          <a:solidFill>
                            <a:srgbClr val="000000"/>
                          </a:solidFill>
                          <a:effectLst/>
                          <a:latin typeface="Calibri"/>
                        </a:rPr>
                        <a:t> </a:t>
                      </a:r>
                    </a:p>
                  </a:txBody>
                  <a:tcPr marL="8462" marR="8462" marT="8462"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242">
                <a:tc>
                  <a:txBody>
                    <a:bodyPr/>
                    <a:lstStyle/>
                    <a:p>
                      <a:pPr algn="l" fontAlgn="b"/>
                      <a:endParaRPr lang="en-US" sz="1000" b="0" i="0" u="none" strike="noStrike">
                        <a:solidFill>
                          <a:srgbClr val="000000"/>
                        </a:solidFill>
                        <a:effectLst/>
                        <a:latin typeface="Calibri"/>
                      </a:endParaRPr>
                    </a:p>
                  </a:txBody>
                  <a:tcPr marL="8462" marR="8462" marT="846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Calibri"/>
                      </a:endParaRPr>
                    </a:p>
                  </a:txBody>
                  <a:tcPr marL="8462" marR="8462" marT="846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Calibri"/>
                      </a:endParaRPr>
                    </a:p>
                  </a:txBody>
                  <a:tcPr marL="8462" marR="8462" marT="846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Calibri"/>
                      </a:endParaRPr>
                    </a:p>
                  </a:txBody>
                  <a:tcPr marL="8462" marR="8462" marT="846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Calibri"/>
                      </a:endParaRPr>
                    </a:p>
                  </a:txBody>
                  <a:tcPr marL="8462" marR="8462" marT="846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Calibri"/>
                      </a:endParaRPr>
                    </a:p>
                  </a:txBody>
                  <a:tcPr marL="8462" marR="8462" marT="846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Calibri"/>
                      </a:endParaRPr>
                    </a:p>
                  </a:txBody>
                  <a:tcPr marL="8462" marR="8462" marT="846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Calibri"/>
                      </a:endParaRPr>
                    </a:p>
                  </a:txBody>
                  <a:tcPr marL="8462" marR="8462" marT="8462" marB="0" anchor="b">
                    <a:lnL>
                      <a:noFill/>
                    </a:lnL>
                    <a:lnR>
                      <a:noFill/>
                    </a:lnR>
                    <a:lnT w="6350" cap="flat" cmpd="sng" algn="ctr">
                      <a:solidFill>
                        <a:srgbClr val="000000"/>
                      </a:solidFill>
                      <a:prstDash val="solid"/>
                      <a:round/>
                      <a:headEnd type="none" w="med" len="med"/>
                      <a:tailEnd type="none" w="med" len="med"/>
                    </a:lnT>
                    <a:lnB>
                      <a:noFill/>
                    </a:lnB>
                  </a:tcPr>
                </a:tc>
              </a:tr>
              <a:tr h="169242">
                <a:tc>
                  <a:txBody>
                    <a:bodyPr/>
                    <a:lstStyle/>
                    <a:p>
                      <a:pPr algn="l" fontAlgn="b"/>
                      <a:r>
                        <a:rPr lang="en-US" sz="1000" b="0" i="0" u="none" strike="noStrike">
                          <a:solidFill>
                            <a:srgbClr val="000000"/>
                          </a:solidFill>
                          <a:effectLst/>
                          <a:latin typeface="Calibri"/>
                        </a:rPr>
                        <a:t>Mean</a:t>
                      </a:r>
                    </a:p>
                  </a:txBody>
                  <a:tcPr marL="8462" marR="8462" marT="8462"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0.100943041</a:t>
                      </a:r>
                    </a:p>
                  </a:txBody>
                  <a:tcPr marL="8462" marR="8462" marT="8462"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a:endParaRPr>
                    </a:p>
                  </a:txBody>
                  <a:tcPr marL="8462" marR="8462" marT="8462" marB="0" anchor="b">
                    <a:lnL>
                      <a:noFill/>
                    </a:lnL>
                    <a:lnR>
                      <a:noFill/>
                    </a:lnR>
                    <a:lnT>
                      <a:noFill/>
                    </a:lnT>
                    <a:lnB>
                      <a:noFill/>
                    </a:lnB>
                  </a:tcPr>
                </a:tc>
                <a:tc>
                  <a:txBody>
                    <a:bodyPr/>
                    <a:lstStyle/>
                    <a:p>
                      <a:pPr algn="l" fontAlgn="b"/>
                      <a:r>
                        <a:rPr lang="en-US" sz="1000" b="0" i="0" u="none" strike="noStrike">
                          <a:solidFill>
                            <a:srgbClr val="000000"/>
                          </a:solidFill>
                          <a:effectLst/>
                          <a:latin typeface="Calibri"/>
                        </a:rPr>
                        <a:t>Mean</a:t>
                      </a:r>
                    </a:p>
                  </a:txBody>
                  <a:tcPr marL="8462" marR="8462" marT="8462"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0.102725915</a:t>
                      </a:r>
                    </a:p>
                  </a:txBody>
                  <a:tcPr marL="8462" marR="8462" marT="8462"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a:endParaRPr>
                    </a:p>
                  </a:txBody>
                  <a:tcPr marL="8462" marR="8462" marT="8462" marB="0" anchor="b">
                    <a:lnL>
                      <a:noFill/>
                    </a:lnL>
                    <a:lnR>
                      <a:noFill/>
                    </a:lnR>
                    <a:lnT>
                      <a:noFill/>
                    </a:lnT>
                    <a:lnB>
                      <a:noFill/>
                    </a:lnB>
                  </a:tcPr>
                </a:tc>
                <a:tc>
                  <a:txBody>
                    <a:bodyPr/>
                    <a:lstStyle/>
                    <a:p>
                      <a:pPr algn="l" fontAlgn="b"/>
                      <a:r>
                        <a:rPr lang="en-US" sz="1000" b="0" i="0" u="none" strike="noStrike">
                          <a:solidFill>
                            <a:srgbClr val="000000"/>
                          </a:solidFill>
                          <a:effectLst/>
                          <a:latin typeface="Calibri"/>
                        </a:rPr>
                        <a:t>Mean</a:t>
                      </a:r>
                    </a:p>
                  </a:txBody>
                  <a:tcPr marL="8462" marR="8462" marT="8462"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0.108321</a:t>
                      </a:r>
                    </a:p>
                  </a:txBody>
                  <a:tcPr marL="8462" marR="8462" marT="8462" marB="0" anchor="b">
                    <a:lnL>
                      <a:noFill/>
                    </a:lnL>
                    <a:lnR>
                      <a:noFill/>
                    </a:lnR>
                    <a:lnT>
                      <a:noFill/>
                    </a:lnT>
                    <a:lnB>
                      <a:noFill/>
                    </a:lnB>
                  </a:tcPr>
                </a:tc>
              </a:tr>
              <a:tr h="169242">
                <a:tc>
                  <a:txBody>
                    <a:bodyPr/>
                    <a:lstStyle/>
                    <a:p>
                      <a:pPr algn="l" fontAlgn="b"/>
                      <a:r>
                        <a:rPr lang="en-US" sz="1000" b="0" i="0" u="none" strike="noStrike">
                          <a:solidFill>
                            <a:srgbClr val="000000"/>
                          </a:solidFill>
                          <a:effectLst/>
                          <a:latin typeface="Calibri"/>
                        </a:rPr>
                        <a:t>Standard Error</a:t>
                      </a:r>
                    </a:p>
                  </a:txBody>
                  <a:tcPr marL="8462" marR="8462" marT="8462"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0.002073633</a:t>
                      </a:r>
                    </a:p>
                  </a:txBody>
                  <a:tcPr marL="8462" marR="8462" marT="8462"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a:endParaRPr>
                    </a:p>
                  </a:txBody>
                  <a:tcPr marL="8462" marR="8462" marT="8462" marB="0" anchor="b">
                    <a:lnL>
                      <a:noFill/>
                    </a:lnL>
                    <a:lnR>
                      <a:noFill/>
                    </a:lnR>
                    <a:lnT>
                      <a:noFill/>
                    </a:lnT>
                    <a:lnB>
                      <a:noFill/>
                    </a:lnB>
                  </a:tcPr>
                </a:tc>
                <a:tc>
                  <a:txBody>
                    <a:bodyPr/>
                    <a:lstStyle/>
                    <a:p>
                      <a:pPr algn="l" fontAlgn="b"/>
                      <a:r>
                        <a:rPr lang="en-US" sz="1000" b="0" i="0" u="none" strike="noStrike">
                          <a:solidFill>
                            <a:srgbClr val="000000"/>
                          </a:solidFill>
                          <a:effectLst/>
                          <a:latin typeface="Calibri"/>
                        </a:rPr>
                        <a:t>Standard Error</a:t>
                      </a:r>
                    </a:p>
                  </a:txBody>
                  <a:tcPr marL="8462" marR="8462" marT="8462"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0.002415297</a:t>
                      </a:r>
                    </a:p>
                  </a:txBody>
                  <a:tcPr marL="8462" marR="8462" marT="8462"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a:endParaRPr>
                    </a:p>
                  </a:txBody>
                  <a:tcPr marL="8462" marR="8462" marT="8462" marB="0" anchor="b">
                    <a:lnL>
                      <a:noFill/>
                    </a:lnL>
                    <a:lnR>
                      <a:noFill/>
                    </a:lnR>
                    <a:lnT>
                      <a:noFill/>
                    </a:lnT>
                    <a:lnB>
                      <a:noFill/>
                    </a:lnB>
                  </a:tcPr>
                </a:tc>
                <a:tc>
                  <a:txBody>
                    <a:bodyPr/>
                    <a:lstStyle/>
                    <a:p>
                      <a:pPr algn="l" fontAlgn="b"/>
                      <a:r>
                        <a:rPr lang="en-US" sz="1000" b="0" i="0" u="none" strike="noStrike">
                          <a:solidFill>
                            <a:srgbClr val="000000"/>
                          </a:solidFill>
                          <a:effectLst/>
                          <a:latin typeface="Calibri"/>
                        </a:rPr>
                        <a:t>Standard Error</a:t>
                      </a:r>
                    </a:p>
                  </a:txBody>
                  <a:tcPr marL="8462" marR="8462" marT="8462"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0.002393</a:t>
                      </a:r>
                    </a:p>
                  </a:txBody>
                  <a:tcPr marL="8462" marR="8462" marT="8462" marB="0" anchor="b">
                    <a:lnL>
                      <a:noFill/>
                    </a:lnL>
                    <a:lnR>
                      <a:noFill/>
                    </a:lnR>
                    <a:lnT>
                      <a:noFill/>
                    </a:lnT>
                    <a:lnB>
                      <a:noFill/>
                    </a:lnB>
                  </a:tcPr>
                </a:tc>
              </a:tr>
              <a:tr h="169242">
                <a:tc>
                  <a:txBody>
                    <a:bodyPr/>
                    <a:lstStyle/>
                    <a:p>
                      <a:pPr algn="l" fontAlgn="b"/>
                      <a:r>
                        <a:rPr lang="en-US" sz="1000" b="0" i="0" u="none" strike="noStrike">
                          <a:solidFill>
                            <a:srgbClr val="000000"/>
                          </a:solidFill>
                          <a:effectLst/>
                          <a:latin typeface="Calibri"/>
                        </a:rPr>
                        <a:t>Median</a:t>
                      </a:r>
                    </a:p>
                  </a:txBody>
                  <a:tcPr marL="8462" marR="8462" marT="8462"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0.092604</a:t>
                      </a:r>
                    </a:p>
                  </a:txBody>
                  <a:tcPr marL="8462" marR="8462" marT="8462"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a:endParaRPr>
                    </a:p>
                  </a:txBody>
                  <a:tcPr marL="8462" marR="8462" marT="8462" marB="0" anchor="b">
                    <a:lnL>
                      <a:noFill/>
                    </a:lnL>
                    <a:lnR>
                      <a:noFill/>
                    </a:lnR>
                    <a:lnT>
                      <a:noFill/>
                    </a:lnT>
                    <a:lnB>
                      <a:noFill/>
                    </a:lnB>
                  </a:tcPr>
                </a:tc>
                <a:tc>
                  <a:txBody>
                    <a:bodyPr/>
                    <a:lstStyle/>
                    <a:p>
                      <a:pPr algn="l" fontAlgn="b"/>
                      <a:r>
                        <a:rPr lang="en-US" sz="1000" b="0" i="0" u="none" strike="noStrike">
                          <a:solidFill>
                            <a:srgbClr val="000000"/>
                          </a:solidFill>
                          <a:effectLst/>
                          <a:latin typeface="Calibri"/>
                        </a:rPr>
                        <a:t>Median</a:t>
                      </a:r>
                    </a:p>
                  </a:txBody>
                  <a:tcPr marL="8462" marR="8462" marT="8462"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0.090084</a:t>
                      </a:r>
                    </a:p>
                  </a:txBody>
                  <a:tcPr marL="8462" marR="8462" marT="8462"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a:endParaRPr>
                    </a:p>
                  </a:txBody>
                  <a:tcPr marL="8462" marR="8462" marT="8462" marB="0" anchor="b">
                    <a:lnL>
                      <a:noFill/>
                    </a:lnL>
                    <a:lnR>
                      <a:noFill/>
                    </a:lnR>
                    <a:lnT>
                      <a:noFill/>
                    </a:lnT>
                    <a:lnB>
                      <a:noFill/>
                    </a:lnB>
                  </a:tcPr>
                </a:tc>
                <a:tc>
                  <a:txBody>
                    <a:bodyPr/>
                    <a:lstStyle/>
                    <a:p>
                      <a:pPr algn="l" fontAlgn="b"/>
                      <a:r>
                        <a:rPr lang="en-US" sz="1000" b="0" i="0" u="none" strike="noStrike">
                          <a:solidFill>
                            <a:srgbClr val="000000"/>
                          </a:solidFill>
                          <a:effectLst/>
                          <a:latin typeface="Calibri"/>
                        </a:rPr>
                        <a:t>Median</a:t>
                      </a:r>
                    </a:p>
                  </a:txBody>
                  <a:tcPr marL="8462" marR="8462" marT="8462"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0.096115</a:t>
                      </a:r>
                    </a:p>
                  </a:txBody>
                  <a:tcPr marL="8462" marR="8462" marT="8462" marB="0" anchor="b">
                    <a:lnL>
                      <a:noFill/>
                    </a:lnL>
                    <a:lnR>
                      <a:noFill/>
                    </a:lnR>
                    <a:lnT>
                      <a:noFill/>
                    </a:lnT>
                    <a:lnB>
                      <a:noFill/>
                    </a:lnB>
                  </a:tcPr>
                </a:tc>
              </a:tr>
              <a:tr h="169242">
                <a:tc>
                  <a:txBody>
                    <a:bodyPr/>
                    <a:lstStyle/>
                    <a:p>
                      <a:pPr algn="l" fontAlgn="b"/>
                      <a:r>
                        <a:rPr lang="en-US" sz="1000" b="0" i="0" u="none" strike="noStrike">
                          <a:solidFill>
                            <a:srgbClr val="000000"/>
                          </a:solidFill>
                          <a:effectLst/>
                          <a:latin typeface="Calibri"/>
                        </a:rPr>
                        <a:t>Mode</a:t>
                      </a:r>
                    </a:p>
                  </a:txBody>
                  <a:tcPr marL="8462" marR="8462" marT="8462"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8462" marR="8462" marT="8462"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a:endParaRPr>
                    </a:p>
                  </a:txBody>
                  <a:tcPr marL="8462" marR="8462" marT="8462" marB="0" anchor="b">
                    <a:lnL>
                      <a:noFill/>
                    </a:lnL>
                    <a:lnR>
                      <a:noFill/>
                    </a:lnR>
                    <a:lnT>
                      <a:noFill/>
                    </a:lnT>
                    <a:lnB>
                      <a:noFill/>
                    </a:lnB>
                  </a:tcPr>
                </a:tc>
                <a:tc>
                  <a:txBody>
                    <a:bodyPr/>
                    <a:lstStyle/>
                    <a:p>
                      <a:pPr algn="l" fontAlgn="b"/>
                      <a:r>
                        <a:rPr lang="en-US" sz="1000" b="0" i="0" u="none" strike="noStrike">
                          <a:solidFill>
                            <a:srgbClr val="000000"/>
                          </a:solidFill>
                          <a:effectLst/>
                          <a:latin typeface="Calibri"/>
                        </a:rPr>
                        <a:t>Mode</a:t>
                      </a:r>
                    </a:p>
                  </a:txBody>
                  <a:tcPr marL="8462" marR="8462" marT="8462"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8462" marR="8462" marT="8462"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a:endParaRPr>
                    </a:p>
                  </a:txBody>
                  <a:tcPr marL="8462" marR="8462" marT="8462" marB="0" anchor="b">
                    <a:lnL>
                      <a:noFill/>
                    </a:lnL>
                    <a:lnR>
                      <a:noFill/>
                    </a:lnR>
                    <a:lnT>
                      <a:noFill/>
                    </a:lnT>
                    <a:lnB>
                      <a:noFill/>
                    </a:lnB>
                  </a:tcPr>
                </a:tc>
                <a:tc>
                  <a:txBody>
                    <a:bodyPr/>
                    <a:lstStyle/>
                    <a:p>
                      <a:pPr algn="l" fontAlgn="b"/>
                      <a:r>
                        <a:rPr lang="en-US" sz="1000" b="0" i="0" u="none" strike="noStrike">
                          <a:solidFill>
                            <a:srgbClr val="000000"/>
                          </a:solidFill>
                          <a:effectLst/>
                          <a:latin typeface="Calibri"/>
                        </a:rPr>
                        <a:t>Mode</a:t>
                      </a:r>
                    </a:p>
                  </a:txBody>
                  <a:tcPr marL="8462" marR="8462" marT="8462"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0.062216</a:t>
                      </a:r>
                    </a:p>
                  </a:txBody>
                  <a:tcPr marL="8462" marR="8462" marT="8462" marB="0" anchor="b">
                    <a:lnL>
                      <a:noFill/>
                    </a:lnL>
                    <a:lnR>
                      <a:noFill/>
                    </a:lnR>
                    <a:lnT>
                      <a:noFill/>
                    </a:lnT>
                    <a:lnB>
                      <a:noFill/>
                    </a:lnB>
                  </a:tcPr>
                </a:tc>
              </a:tr>
              <a:tr h="169242">
                <a:tc>
                  <a:txBody>
                    <a:bodyPr/>
                    <a:lstStyle/>
                    <a:p>
                      <a:pPr algn="l" fontAlgn="b"/>
                      <a:r>
                        <a:rPr lang="en-US" sz="1000" b="0" i="0" u="none" strike="noStrike">
                          <a:solidFill>
                            <a:srgbClr val="000000"/>
                          </a:solidFill>
                          <a:effectLst/>
                          <a:latin typeface="Calibri"/>
                        </a:rPr>
                        <a:t>Standard Deviation</a:t>
                      </a:r>
                    </a:p>
                  </a:txBody>
                  <a:tcPr marL="8462" marR="8462" marT="8462"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0.068774612</a:t>
                      </a:r>
                    </a:p>
                  </a:txBody>
                  <a:tcPr marL="8462" marR="8462" marT="8462"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a:endParaRPr>
                    </a:p>
                  </a:txBody>
                  <a:tcPr marL="8462" marR="8462" marT="8462" marB="0" anchor="b">
                    <a:lnL>
                      <a:noFill/>
                    </a:lnL>
                    <a:lnR>
                      <a:noFill/>
                    </a:lnR>
                    <a:lnT>
                      <a:noFill/>
                    </a:lnT>
                    <a:lnB>
                      <a:noFill/>
                    </a:lnB>
                  </a:tcPr>
                </a:tc>
                <a:tc>
                  <a:txBody>
                    <a:bodyPr/>
                    <a:lstStyle/>
                    <a:p>
                      <a:pPr algn="l" fontAlgn="b"/>
                      <a:r>
                        <a:rPr lang="en-US" sz="1000" b="0" i="0" u="none" strike="noStrike">
                          <a:solidFill>
                            <a:srgbClr val="000000"/>
                          </a:solidFill>
                          <a:effectLst/>
                          <a:latin typeface="Calibri"/>
                        </a:rPr>
                        <a:t>Standard Deviation</a:t>
                      </a:r>
                    </a:p>
                  </a:txBody>
                  <a:tcPr marL="8462" marR="8462" marT="8462"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0.080106354</a:t>
                      </a:r>
                    </a:p>
                  </a:txBody>
                  <a:tcPr marL="8462" marR="8462" marT="8462"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a:endParaRPr>
                    </a:p>
                  </a:txBody>
                  <a:tcPr marL="8462" marR="8462" marT="8462" marB="0" anchor="b">
                    <a:lnL>
                      <a:noFill/>
                    </a:lnL>
                    <a:lnR>
                      <a:noFill/>
                    </a:lnR>
                    <a:lnT>
                      <a:noFill/>
                    </a:lnT>
                    <a:lnB>
                      <a:noFill/>
                    </a:lnB>
                  </a:tcPr>
                </a:tc>
                <a:tc>
                  <a:txBody>
                    <a:bodyPr/>
                    <a:lstStyle/>
                    <a:p>
                      <a:pPr algn="l" fontAlgn="b"/>
                      <a:r>
                        <a:rPr lang="en-US" sz="1000" b="0" i="0" u="none" strike="noStrike">
                          <a:solidFill>
                            <a:srgbClr val="000000"/>
                          </a:solidFill>
                          <a:effectLst/>
                          <a:latin typeface="Calibri"/>
                        </a:rPr>
                        <a:t>Standard Deviation</a:t>
                      </a:r>
                    </a:p>
                  </a:txBody>
                  <a:tcPr marL="8462" marR="8462" marT="8462"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0.079381</a:t>
                      </a:r>
                    </a:p>
                  </a:txBody>
                  <a:tcPr marL="8462" marR="8462" marT="8462" marB="0" anchor="b">
                    <a:lnL>
                      <a:noFill/>
                    </a:lnL>
                    <a:lnR>
                      <a:noFill/>
                    </a:lnR>
                    <a:lnT>
                      <a:noFill/>
                    </a:lnT>
                    <a:lnB>
                      <a:noFill/>
                    </a:lnB>
                  </a:tcPr>
                </a:tc>
              </a:tr>
              <a:tr h="169242">
                <a:tc>
                  <a:txBody>
                    <a:bodyPr/>
                    <a:lstStyle/>
                    <a:p>
                      <a:pPr algn="l" fontAlgn="b"/>
                      <a:r>
                        <a:rPr lang="en-US" sz="1000" b="0" i="0" u="none" strike="noStrike">
                          <a:solidFill>
                            <a:srgbClr val="000000"/>
                          </a:solidFill>
                          <a:effectLst/>
                          <a:latin typeface="Calibri"/>
                        </a:rPr>
                        <a:t>Sample Variance</a:t>
                      </a:r>
                    </a:p>
                  </a:txBody>
                  <a:tcPr marL="8462" marR="8462" marT="8462"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0.004729947</a:t>
                      </a:r>
                    </a:p>
                  </a:txBody>
                  <a:tcPr marL="8462" marR="8462" marT="8462"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a:endParaRPr>
                    </a:p>
                  </a:txBody>
                  <a:tcPr marL="8462" marR="8462" marT="8462" marB="0" anchor="b">
                    <a:lnL>
                      <a:noFill/>
                    </a:lnL>
                    <a:lnR>
                      <a:noFill/>
                    </a:lnR>
                    <a:lnT>
                      <a:noFill/>
                    </a:lnT>
                    <a:lnB>
                      <a:noFill/>
                    </a:lnB>
                  </a:tcPr>
                </a:tc>
                <a:tc>
                  <a:txBody>
                    <a:bodyPr/>
                    <a:lstStyle/>
                    <a:p>
                      <a:pPr algn="l" fontAlgn="b"/>
                      <a:r>
                        <a:rPr lang="en-US" sz="1000" b="0" i="0" u="none" strike="noStrike">
                          <a:solidFill>
                            <a:srgbClr val="000000"/>
                          </a:solidFill>
                          <a:effectLst/>
                          <a:latin typeface="Calibri"/>
                        </a:rPr>
                        <a:t>Sample Variance</a:t>
                      </a:r>
                    </a:p>
                  </a:txBody>
                  <a:tcPr marL="8462" marR="8462" marT="8462"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0.006417028</a:t>
                      </a:r>
                    </a:p>
                  </a:txBody>
                  <a:tcPr marL="8462" marR="8462" marT="8462"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a:endParaRPr>
                    </a:p>
                  </a:txBody>
                  <a:tcPr marL="8462" marR="8462" marT="8462" marB="0" anchor="b">
                    <a:lnL>
                      <a:noFill/>
                    </a:lnL>
                    <a:lnR>
                      <a:noFill/>
                    </a:lnR>
                    <a:lnT>
                      <a:noFill/>
                    </a:lnT>
                    <a:lnB>
                      <a:noFill/>
                    </a:lnB>
                  </a:tcPr>
                </a:tc>
                <a:tc>
                  <a:txBody>
                    <a:bodyPr/>
                    <a:lstStyle/>
                    <a:p>
                      <a:pPr algn="l" fontAlgn="b"/>
                      <a:r>
                        <a:rPr lang="en-US" sz="1000" b="0" i="0" u="none" strike="noStrike">
                          <a:solidFill>
                            <a:srgbClr val="000000"/>
                          </a:solidFill>
                          <a:effectLst/>
                          <a:latin typeface="Calibri"/>
                        </a:rPr>
                        <a:t>Sample Variance</a:t>
                      </a:r>
                    </a:p>
                  </a:txBody>
                  <a:tcPr marL="8462" marR="8462" marT="8462"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0.006301</a:t>
                      </a:r>
                    </a:p>
                  </a:txBody>
                  <a:tcPr marL="8462" marR="8462" marT="8462" marB="0" anchor="b">
                    <a:lnL>
                      <a:noFill/>
                    </a:lnL>
                    <a:lnR>
                      <a:noFill/>
                    </a:lnR>
                    <a:lnT>
                      <a:noFill/>
                    </a:lnT>
                    <a:lnB>
                      <a:noFill/>
                    </a:lnB>
                  </a:tcPr>
                </a:tc>
              </a:tr>
              <a:tr h="169242">
                <a:tc>
                  <a:txBody>
                    <a:bodyPr/>
                    <a:lstStyle/>
                    <a:p>
                      <a:pPr algn="l" fontAlgn="b"/>
                      <a:r>
                        <a:rPr lang="en-US" sz="1000" b="0" i="0" u="none" strike="noStrike">
                          <a:solidFill>
                            <a:srgbClr val="000000"/>
                          </a:solidFill>
                          <a:effectLst/>
                          <a:latin typeface="Calibri"/>
                        </a:rPr>
                        <a:t>Range</a:t>
                      </a:r>
                    </a:p>
                  </a:txBody>
                  <a:tcPr marL="8462" marR="8462" marT="8462"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0.395543</a:t>
                      </a:r>
                    </a:p>
                  </a:txBody>
                  <a:tcPr marL="8462" marR="8462" marT="8462"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a:endParaRPr>
                    </a:p>
                  </a:txBody>
                  <a:tcPr marL="8462" marR="8462" marT="8462" marB="0" anchor="b">
                    <a:lnL>
                      <a:noFill/>
                    </a:lnL>
                    <a:lnR>
                      <a:noFill/>
                    </a:lnR>
                    <a:lnT>
                      <a:noFill/>
                    </a:lnT>
                    <a:lnB>
                      <a:noFill/>
                    </a:lnB>
                  </a:tcPr>
                </a:tc>
                <a:tc>
                  <a:txBody>
                    <a:bodyPr/>
                    <a:lstStyle/>
                    <a:p>
                      <a:pPr algn="l" fontAlgn="b"/>
                      <a:r>
                        <a:rPr lang="en-US" sz="1000" b="0" i="0" u="none" strike="noStrike">
                          <a:solidFill>
                            <a:srgbClr val="000000"/>
                          </a:solidFill>
                          <a:effectLst/>
                          <a:latin typeface="Calibri"/>
                        </a:rPr>
                        <a:t>Range</a:t>
                      </a:r>
                    </a:p>
                  </a:txBody>
                  <a:tcPr marL="8462" marR="8462" marT="8462"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0.471795</a:t>
                      </a:r>
                    </a:p>
                  </a:txBody>
                  <a:tcPr marL="8462" marR="8462" marT="8462"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a:endParaRPr>
                    </a:p>
                  </a:txBody>
                  <a:tcPr marL="8462" marR="8462" marT="8462" marB="0" anchor="b">
                    <a:lnL>
                      <a:noFill/>
                    </a:lnL>
                    <a:lnR>
                      <a:noFill/>
                    </a:lnR>
                    <a:lnT>
                      <a:noFill/>
                    </a:lnT>
                    <a:lnB>
                      <a:noFill/>
                    </a:lnB>
                  </a:tcPr>
                </a:tc>
                <a:tc>
                  <a:txBody>
                    <a:bodyPr/>
                    <a:lstStyle/>
                    <a:p>
                      <a:pPr algn="l" fontAlgn="b"/>
                      <a:r>
                        <a:rPr lang="en-US" sz="1000" b="0" i="0" u="none" strike="noStrike">
                          <a:solidFill>
                            <a:srgbClr val="000000"/>
                          </a:solidFill>
                          <a:effectLst/>
                          <a:latin typeface="Calibri"/>
                        </a:rPr>
                        <a:t>Range</a:t>
                      </a:r>
                    </a:p>
                  </a:txBody>
                  <a:tcPr marL="8462" marR="8462" marT="8462"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0.34644</a:t>
                      </a:r>
                    </a:p>
                  </a:txBody>
                  <a:tcPr marL="8462" marR="8462" marT="8462" marB="0" anchor="b">
                    <a:lnL>
                      <a:noFill/>
                    </a:lnL>
                    <a:lnR>
                      <a:noFill/>
                    </a:lnR>
                    <a:lnT>
                      <a:noFill/>
                    </a:lnT>
                    <a:lnB>
                      <a:noFill/>
                    </a:lnB>
                  </a:tcPr>
                </a:tc>
              </a:tr>
              <a:tr h="169242">
                <a:tc>
                  <a:txBody>
                    <a:bodyPr/>
                    <a:lstStyle/>
                    <a:p>
                      <a:pPr algn="l" fontAlgn="b"/>
                      <a:r>
                        <a:rPr lang="en-US" sz="1000" b="0" i="0" u="none" strike="noStrike">
                          <a:solidFill>
                            <a:srgbClr val="000000"/>
                          </a:solidFill>
                          <a:effectLst/>
                          <a:latin typeface="Calibri"/>
                        </a:rPr>
                        <a:t>Minimum</a:t>
                      </a:r>
                    </a:p>
                  </a:txBody>
                  <a:tcPr marL="8462" marR="8462" marT="8462"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8462" marR="8462" marT="8462"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a:endParaRPr>
                    </a:p>
                  </a:txBody>
                  <a:tcPr marL="8462" marR="8462" marT="8462" marB="0" anchor="b">
                    <a:lnL>
                      <a:noFill/>
                    </a:lnL>
                    <a:lnR>
                      <a:noFill/>
                    </a:lnR>
                    <a:lnT>
                      <a:noFill/>
                    </a:lnT>
                    <a:lnB>
                      <a:noFill/>
                    </a:lnB>
                  </a:tcPr>
                </a:tc>
                <a:tc>
                  <a:txBody>
                    <a:bodyPr/>
                    <a:lstStyle/>
                    <a:p>
                      <a:pPr algn="l" fontAlgn="b"/>
                      <a:r>
                        <a:rPr lang="en-US" sz="1000" b="0" i="0" u="none" strike="noStrike">
                          <a:solidFill>
                            <a:srgbClr val="000000"/>
                          </a:solidFill>
                          <a:effectLst/>
                          <a:latin typeface="Calibri"/>
                        </a:rPr>
                        <a:t>Minimum</a:t>
                      </a:r>
                    </a:p>
                  </a:txBody>
                  <a:tcPr marL="8462" marR="8462" marT="8462"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8462" marR="8462" marT="8462"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a:endParaRPr>
                    </a:p>
                  </a:txBody>
                  <a:tcPr marL="8462" marR="8462" marT="8462" marB="0" anchor="b">
                    <a:lnL>
                      <a:noFill/>
                    </a:lnL>
                    <a:lnR>
                      <a:noFill/>
                    </a:lnR>
                    <a:lnT>
                      <a:noFill/>
                    </a:lnT>
                    <a:lnB>
                      <a:noFill/>
                    </a:lnB>
                  </a:tcPr>
                </a:tc>
                <a:tc>
                  <a:txBody>
                    <a:bodyPr/>
                    <a:lstStyle/>
                    <a:p>
                      <a:pPr algn="l" fontAlgn="b"/>
                      <a:r>
                        <a:rPr lang="en-US" sz="1000" b="0" i="0" u="none" strike="noStrike">
                          <a:solidFill>
                            <a:srgbClr val="000000"/>
                          </a:solidFill>
                          <a:effectLst/>
                          <a:latin typeface="Calibri"/>
                        </a:rPr>
                        <a:t>Minimum</a:t>
                      </a:r>
                    </a:p>
                  </a:txBody>
                  <a:tcPr marL="8462" marR="8462" marT="8462"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0.001537</a:t>
                      </a:r>
                    </a:p>
                  </a:txBody>
                  <a:tcPr marL="8462" marR="8462" marT="8462" marB="0" anchor="b">
                    <a:lnL>
                      <a:noFill/>
                    </a:lnL>
                    <a:lnR>
                      <a:noFill/>
                    </a:lnR>
                    <a:lnT>
                      <a:noFill/>
                    </a:lnT>
                    <a:lnB>
                      <a:noFill/>
                    </a:lnB>
                  </a:tcPr>
                </a:tc>
              </a:tr>
              <a:tr h="169242">
                <a:tc>
                  <a:txBody>
                    <a:bodyPr/>
                    <a:lstStyle/>
                    <a:p>
                      <a:pPr algn="l" fontAlgn="b"/>
                      <a:r>
                        <a:rPr lang="en-US" sz="1000" b="0" i="0" u="none" strike="noStrike">
                          <a:solidFill>
                            <a:srgbClr val="000000"/>
                          </a:solidFill>
                          <a:effectLst/>
                          <a:latin typeface="Calibri"/>
                        </a:rPr>
                        <a:t>Maximum</a:t>
                      </a:r>
                    </a:p>
                  </a:txBody>
                  <a:tcPr marL="8462" marR="8462" marT="8462"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0.395543</a:t>
                      </a:r>
                    </a:p>
                  </a:txBody>
                  <a:tcPr marL="8462" marR="8462" marT="8462"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a:endParaRPr>
                    </a:p>
                  </a:txBody>
                  <a:tcPr marL="8462" marR="8462" marT="8462" marB="0" anchor="b">
                    <a:lnL>
                      <a:noFill/>
                    </a:lnL>
                    <a:lnR>
                      <a:noFill/>
                    </a:lnR>
                    <a:lnT>
                      <a:noFill/>
                    </a:lnT>
                    <a:lnB>
                      <a:noFill/>
                    </a:lnB>
                  </a:tcPr>
                </a:tc>
                <a:tc>
                  <a:txBody>
                    <a:bodyPr/>
                    <a:lstStyle/>
                    <a:p>
                      <a:pPr algn="l" fontAlgn="b"/>
                      <a:r>
                        <a:rPr lang="en-US" sz="1000" b="0" i="0" u="none" strike="noStrike">
                          <a:solidFill>
                            <a:srgbClr val="000000"/>
                          </a:solidFill>
                          <a:effectLst/>
                          <a:latin typeface="Calibri"/>
                        </a:rPr>
                        <a:t>Maximum</a:t>
                      </a:r>
                    </a:p>
                  </a:txBody>
                  <a:tcPr marL="8462" marR="8462" marT="8462"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0.471795</a:t>
                      </a:r>
                    </a:p>
                  </a:txBody>
                  <a:tcPr marL="8462" marR="8462" marT="8462"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a:endParaRPr>
                    </a:p>
                  </a:txBody>
                  <a:tcPr marL="8462" marR="8462" marT="8462" marB="0" anchor="b">
                    <a:lnL>
                      <a:noFill/>
                    </a:lnL>
                    <a:lnR>
                      <a:noFill/>
                    </a:lnR>
                    <a:lnT>
                      <a:noFill/>
                    </a:lnT>
                    <a:lnB>
                      <a:noFill/>
                    </a:lnB>
                  </a:tcPr>
                </a:tc>
                <a:tc>
                  <a:txBody>
                    <a:bodyPr/>
                    <a:lstStyle/>
                    <a:p>
                      <a:pPr algn="l" fontAlgn="b"/>
                      <a:r>
                        <a:rPr lang="en-US" sz="1000" b="0" i="0" u="none" strike="noStrike">
                          <a:solidFill>
                            <a:srgbClr val="000000"/>
                          </a:solidFill>
                          <a:effectLst/>
                          <a:latin typeface="Calibri"/>
                        </a:rPr>
                        <a:t>Maximum</a:t>
                      </a:r>
                    </a:p>
                  </a:txBody>
                  <a:tcPr marL="8462" marR="8462" marT="8462"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0.347977</a:t>
                      </a:r>
                    </a:p>
                  </a:txBody>
                  <a:tcPr marL="8462" marR="8462" marT="8462" marB="0" anchor="b">
                    <a:lnL>
                      <a:noFill/>
                    </a:lnL>
                    <a:lnR>
                      <a:noFill/>
                    </a:lnR>
                    <a:lnT>
                      <a:noFill/>
                    </a:lnT>
                    <a:lnB>
                      <a:noFill/>
                    </a:lnB>
                  </a:tcPr>
                </a:tc>
              </a:tr>
              <a:tr h="169242">
                <a:tc>
                  <a:txBody>
                    <a:bodyPr/>
                    <a:lstStyle/>
                    <a:p>
                      <a:pPr algn="l" fontAlgn="b"/>
                      <a:r>
                        <a:rPr lang="en-US" sz="1000" b="0" i="0" u="none" strike="noStrike">
                          <a:solidFill>
                            <a:srgbClr val="000000"/>
                          </a:solidFill>
                          <a:effectLst/>
                          <a:latin typeface="Calibri"/>
                        </a:rPr>
                        <a:t>Count</a:t>
                      </a:r>
                    </a:p>
                  </a:txBody>
                  <a:tcPr marL="8462" marR="8462" marT="8462"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1100</a:t>
                      </a:r>
                    </a:p>
                  </a:txBody>
                  <a:tcPr marL="8462" marR="8462" marT="8462"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a:endParaRPr>
                    </a:p>
                  </a:txBody>
                  <a:tcPr marL="8462" marR="8462" marT="8462" marB="0" anchor="b">
                    <a:lnL>
                      <a:noFill/>
                    </a:lnL>
                    <a:lnR>
                      <a:noFill/>
                    </a:lnR>
                    <a:lnT>
                      <a:noFill/>
                    </a:lnT>
                    <a:lnB>
                      <a:noFill/>
                    </a:lnB>
                  </a:tcPr>
                </a:tc>
                <a:tc>
                  <a:txBody>
                    <a:bodyPr/>
                    <a:lstStyle/>
                    <a:p>
                      <a:pPr algn="l" fontAlgn="b"/>
                      <a:r>
                        <a:rPr lang="en-US" sz="1000" b="0" i="0" u="none" strike="noStrike">
                          <a:solidFill>
                            <a:srgbClr val="000000"/>
                          </a:solidFill>
                          <a:effectLst/>
                          <a:latin typeface="Calibri"/>
                        </a:rPr>
                        <a:t>Count</a:t>
                      </a:r>
                    </a:p>
                  </a:txBody>
                  <a:tcPr marL="8462" marR="8462" marT="8462"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1100</a:t>
                      </a:r>
                    </a:p>
                  </a:txBody>
                  <a:tcPr marL="8462" marR="8462" marT="8462"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a:endParaRPr>
                    </a:p>
                  </a:txBody>
                  <a:tcPr marL="8462" marR="8462" marT="8462" marB="0" anchor="b">
                    <a:lnL>
                      <a:noFill/>
                    </a:lnL>
                    <a:lnR>
                      <a:noFill/>
                    </a:lnR>
                    <a:lnT>
                      <a:noFill/>
                    </a:lnT>
                    <a:lnB>
                      <a:noFill/>
                    </a:lnB>
                  </a:tcPr>
                </a:tc>
                <a:tc>
                  <a:txBody>
                    <a:bodyPr/>
                    <a:lstStyle/>
                    <a:p>
                      <a:pPr algn="l" fontAlgn="b"/>
                      <a:r>
                        <a:rPr lang="en-US" sz="1000" b="0" i="0" u="none" strike="noStrike">
                          <a:solidFill>
                            <a:srgbClr val="000000"/>
                          </a:solidFill>
                          <a:effectLst/>
                          <a:latin typeface="Calibri"/>
                        </a:rPr>
                        <a:t>Count</a:t>
                      </a:r>
                    </a:p>
                  </a:txBody>
                  <a:tcPr marL="8462" marR="8462" marT="8462"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1100</a:t>
                      </a:r>
                    </a:p>
                  </a:txBody>
                  <a:tcPr marL="8462" marR="8462" marT="8462" marB="0" anchor="b">
                    <a:lnL>
                      <a:noFill/>
                    </a:lnL>
                    <a:lnR>
                      <a:noFill/>
                    </a:lnR>
                    <a:lnT>
                      <a:noFill/>
                    </a:lnT>
                    <a:lnB>
                      <a:noFill/>
                    </a:lnB>
                  </a:tcPr>
                </a:tc>
              </a:tr>
              <a:tr h="169242">
                <a:tc>
                  <a:txBody>
                    <a:bodyPr/>
                    <a:lstStyle/>
                    <a:p>
                      <a:pPr algn="l" fontAlgn="b"/>
                      <a:r>
                        <a:rPr lang="en-US" sz="1000" b="0" i="0" u="none" strike="noStrike">
                          <a:solidFill>
                            <a:srgbClr val="000000"/>
                          </a:solidFill>
                          <a:effectLst/>
                          <a:latin typeface="Calibri"/>
                        </a:rPr>
                        <a:t>Sum</a:t>
                      </a:r>
                    </a:p>
                  </a:txBody>
                  <a:tcPr marL="8462" marR="8462" marT="8462"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111.037345</a:t>
                      </a:r>
                    </a:p>
                  </a:txBody>
                  <a:tcPr marL="8462" marR="8462" marT="8462"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a:endParaRPr>
                    </a:p>
                  </a:txBody>
                  <a:tcPr marL="8462" marR="8462" marT="8462" marB="0" anchor="b">
                    <a:lnL>
                      <a:noFill/>
                    </a:lnL>
                    <a:lnR>
                      <a:noFill/>
                    </a:lnR>
                    <a:lnT>
                      <a:noFill/>
                    </a:lnT>
                    <a:lnB>
                      <a:noFill/>
                    </a:lnB>
                  </a:tcPr>
                </a:tc>
                <a:tc>
                  <a:txBody>
                    <a:bodyPr/>
                    <a:lstStyle/>
                    <a:p>
                      <a:pPr algn="l" fontAlgn="b"/>
                      <a:r>
                        <a:rPr lang="en-US" sz="1000" b="0" i="0" u="none" strike="noStrike">
                          <a:solidFill>
                            <a:srgbClr val="000000"/>
                          </a:solidFill>
                          <a:effectLst/>
                          <a:latin typeface="Calibri"/>
                        </a:rPr>
                        <a:t>Sum</a:t>
                      </a:r>
                    </a:p>
                  </a:txBody>
                  <a:tcPr marL="8462" marR="8462" marT="8462"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112.998507</a:t>
                      </a:r>
                    </a:p>
                  </a:txBody>
                  <a:tcPr marL="8462" marR="8462" marT="8462"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a:endParaRPr>
                    </a:p>
                  </a:txBody>
                  <a:tcPr marL="8462" marR="8462" marT="8462" marB="0" anchor="b">
                    <a:lnL>
                      <a:noFill/>
                    </a:lnL>
                    <a:lnR>
                      <a:noFill/>
                    </a:lnR>
                    <a:lnT>
                      <a:noFill/>
                    </a:lnT>
                    <a:lnB>
                      <a:noFill/>
                    </a:lnB>
                  </a:tcPr>
                </a:tc>
                <a:tc>
                  <a:txBody>
                    <a:bodyPr/>
                    <a:lstStyle/>
                    <a:p>
                      <a:pPr algn="l" fontAlgn="b"/>
                      <a:r>
                        <a:rPr lang="en-US" sz="1000" b="0" i="0" u="none" strike="noStrike">
                          <a:solidFill>
                            <a:srgbClr val="000000"/>
                          </a:solidFill>
                          <a:effectLst/>
                          <a:latin typeface="Calibri"/>
                        </a:rPr>
                        <a:t>Sum</a:t>
                      </a:r>
                    </a:p>
                  </a:txBody>
                  <a:tcPr marL="8462" marR="8462" marT="8462"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119.1533</a:t>
                      </a:r>
                    </a:p>
                  </a:txBody>
                  <a:tcPr marL="8462" marR="8462" marT="8462" marB="0" anchor="b">
                    <a:lnL>
                      <a:noFill/>
                    </a:lnL>
                    <a:lnR>
                      <a:noFill/>
                    </a:lnR>
                    <a:lnT>
                      <a:noFill/>
                    </a:lnT>
                    <a:lnB>
                      <a:noFill/>
                    </a:lnB>
                  </a:tcPr>
                </a:tc>
              </a:tr>
            </a:tbl>
          </a:graphicData>
        </a:graphic>
      </p:graphicFrame>
      <p:sp>
        <p:nvSpPr>
          <p:cNvPr id="4" name="TextBox 3"/>
          <p:cNvSpPr txBox="1"/>
          <p:nvPr/>
        </p:nvSpPr>
        <p:spPr>
          <a:xfrm>
            <a:off x="1898542" y="1596441"/>
            <a:ext cx="5176434" cy="400110"/>
          </a:xfrm>
          <a:prstGeom prst="rect">
            <a:avLst/>
          </a:prstGeom>
          <a:noFill/>
        </p:spPr>
        <p:txBody>
          <a:bodyPr wrap="square" rtlCol="0">
            <a:spAutoFit/>
          </a:bodyPr>
          <a:lstStyle/>
          <a:p>
            <a:pPr algn="ctr"/>
            <a:r>
              <a:rPr lang="en-US" sz="2000" dirty="0" smtClean="0"/>
              <a:t>Monthly</a:t>
            </a:r>
            <a:endParaRPr lang="en-US" sz="2000" dirty="0"/>
          </a:p>
        </p:txBody>
      </p:sp>
    </p:spTree>
    <p:extLst>
      <p:ext uri="{BB962C8B-B14F-4D97-AF65-F5344CB8AC3E}">
        <p14:creationId xmlns:p14="http://schemas.microsoft.com/office/powerpoint/2010/main" val="10354709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672465"/>
            <a:ext cx="8503920" cy="923544"/>
          </a:xfrm>
        </p:spPr>
        <p:txBody>
          <a:bodyPr/>
          <a:lstStyle/>
          <a:p>
            <a:r>
              <a:rPr lang="en-US" dirty="0" smtClean="0"/>
              <a:t>Backup Slide: Precipitation Assessment</a:t>
            </a:r>
            <a:endParaRPr lang="en-US" dirty="0"/>
          </a:p>
        </p:txBody>
      </p:sp>
      <p:sp>
        <p:nvSpPr>
          <p:cNvPr id="10" name="Text Placeholder 5"/>
          <p:cNvSpPr txBox="1">
            <a:spLocks/>
          </p:cNvSpPr>
          <p:nvPr/>
        </p:nvSpPr>
        <p:spPr>
          <a:xfrm>
            <a:off x="1682114" y="1596441"/>
            <a:ext cx="5768513" cy="768096"/>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44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4" name="TextBox 3"/>
          <p:cNvSpPr txBox="1"/>
          <p:nvPr/>
        </p:nvSpPr>
        <p:spPr>
          <a:xfrm>
            <a:off x="1898542" y="1596441"/>
            <a:ext cx="5176434" cy="400110"/>
          </a:xfrm>
          <a:prstGeom prst="rect">
            <a:avLst/>
          </a:prstGeom>
          <a:noFill/>
        </p:spPr>
        <p:txBody>
          <a:bodyPr wrap="square" rtlCol="0">
            <a:spAutoFit/>
          </a:bodyPr>
          <a:lstStyle/>
          <a:p>
            <a:pPr algn="ctr"/>
            <a:r>
              <a:rPr lang="en-US" sz="2000" dirty="0" smtClean="0"/>
              <a:t>Daily</a:t>
            </a:r>
            <a:endParaRPr lang="en-US" sz="2000" dirty="0"/>
          </a:p>
        </p:txBody>
      </p:sp>
      <p:graphicFrame>
        <p:nvGraphicFramePr>
          <p:cNvPr id="5" name="Table 4"/>
          <p:cNvGraphicFramePr>
            <a:graphicFrameLocks noGrp="1"/>
          </p:cNvGraphicFramePr>
          <p:nvPr/>
        </p:nvGraphicFramePr>
        <p:xfrm>
          <a:off x="1200150" y="2663031"/>
          <a:ext cx="6743700" cy="2676525"/>
        </p:xfrm>
        <a:graphic>
          <a:graphicData uri="http://schemas.openxmlformats.org/drawingml/2006/table">
            <a:tbl>
              <a:tblPr/>
              <a:tblGrid>
                <a:gridCol w="1257300"/>
                <a:gridCol w="609600"/>
                <a:gridCol w="609600"/>
                <a:gridCol w="1206500"/>
                <a:gridCol w="609600"/>
                <a:gridCol w="609600"/>
                <a:gridCol w="1231900"/>
                <a:gridCol w="609600"/>
              </a:tblGrid>
              <a:tr h="190500">
                <a:tc>
                  <a:txBody>
                    <a:bodyPr/>
                    <a:lstStyle/>
                    <a:p>
                      <a:pPr algn="ctr" fontAlgn="b"/>
                      <a:r>
                        <a:rPr lang="en-US" sz="1100" b="0" i="1" u="none" strike="noStrike">
                          <a:solidFill>
                            <a:srgbClr val="000000"/>
                          </a:solidFill>
                          <a:effectLst/>
                          <a:latin typeface="Calibri"/>
                        </a:rPr>
                        <a:t>GPM</a:t>
                      </a: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1" u="none" strike="noStrike">
                          <a:solidFill>
                            <a:srgbClr val="000000"/>
                          </a:solidFill>
                          <a:effectLst/>
                          <a:latin typeface="Calibri"/>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1" u="none" strike="noStrike">
                          <a:solidFill>
                            <a:srgbClr val="000000"/>
                          </a:solidFill>
                          <a:effectLst/>
                          <a:latin typeface="Calibri"/>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1" u="none" strike="noStrike">
                          <a:solidFill>
                            <a:srgbClr val="000000"/>
                          </a:solidFill>
                          <a:effectLst/>
                          <a:latin typeface="Calibri"/>
                        </a:rPr>
                        <a:t>TRMM</a:t>
                      </a: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1" u="none" strike="noStrike">
                          <a:solidFill>
                            <a:srgbClr val="000000"/>
                          </a:solidFill>
                          <a:effectLst/>
                          <a:latin typeface="Calibri"/>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1" u="none" strike="noStrike">
                          <a:solidFill>
                            <a:srgbClr val="000000"/>
                          </a:solidFill>
                          <a:effectLst/>
                          <a:latin typeface="Calibri"/>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1" u="none" strike="noStrike">
                          <a:solidFill>
                            <a:srgbClr val="000000"/>
                          </a:solidFill>
                          <a:effectLst/>
                          <a:latin typeface="Calibri"/>
                        </a:rPr>
                        <a:t>CHIRPS</a:t>
                      </a: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1" u="none" strike="noStrike">
                          <a:solidFill>
                            <a:srgbClr val="000000"/>
                          </a:solidFill>
                          <a:effectLst/>
                          <a:latin typeface="Calibri"/>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r>
              <a:tr h="190500">
                <a:tc>
                  <a:txBody>
                    <a:bodyPr/>
                    <a:lstStyle/>
                    <a:p>
                      <a:pPr algn="l" fontAlgn="b"/>
                      <a:r>
                        <a:rPr lang="en-US" sz="1100" b="0" i="0" u="none" strike="noStrike">
                          <a:solidFill>
                            <a:srgbClr val="000000"/>
                          </a:solidFill>
                          <a:effectLst/>
                          <a:latin typeface="Calibri"/>
                        </a:rPr>
                        <a:t>Mean</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3.726313</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Mean</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3.576872</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Mean</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3.32359</a:t>
                      </a:r>
                    </a:p>
                  </a:txBody>
                  <a:tcPr marL="9525" marR="9525" marT="9525" marB="0" anchor="b">
                    <a:lnL>
                      <a:noFill/>
                    </a:lnL>
                    <a:lnR>
                      <a:noFill/>
                    </a:lnR>
                    <a:lnT>
                      <a:noFill/>
                    </a:lnT>
                    <a:lnB>
                      <a:noFill/>
                    </a:lnB>
                  </a:tcPr>
                </a:tc>
              </a:tr>
              <a:tr h="190500">
                <a:tc>
                  <a:txBody>
                    <a:bodyPr/>
                    <a:lstStyle/>
                    <a:p>
                      <a:pPr algn="l" fontAlgn="b"/>
                      <a:r>
                        <a:rPr lang="en-US" sz="1100" b="0" i="0" u="none" strike="noStrike">
                          <a:solidFill>
                            <a:srgbClr val="000000"/>
                          </a:solidFill>
                          <a:effectLst/>
                          <a:latin typeface="Calibri"/>
                        </a:rPr>
                        <a:t>Standard Error</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0.187239</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Standard Error</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0.138658</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Standard Error</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0.101235</a:t>
                      </a:r>
                    </a:p>
                  </a:txBody>
                  <a:tcPr marL="9525" marR="9525" marT="9525" marB="0" anchor="b">
                    <a:lnL>
                      <a:noFill/>
                    </a:lnL>
                    <a:lnR>
                      <a:noFill/>
                    </a:lnR>
                    <a:lnT>
                      <a:noFill/>
                    </a:lnT>
                    <a:lnB>
                      <a:noFill/>
                    </a:lnB>
                  </a:tcPr>
                </a:tc>
              </a:tr>
              <a:tr h="190500">
                <a:tc>
                  <a:txBody>
                    <a:bodyPr/>
                    <a:lstStyle/>
                    <a:p>
                      <a:pPr algn="l" fontAlgn="b"/>
                      <a:r>
                        <a:rPr lang="en-US" sz="1100" b="0" i="0" u="none" strike="noStrike">
                          <a:solidFill>
                            <a:srgbClr val="000000"/>
                          </a:solidFill>
                          <a:effectLst/>
                          <a:latin typeface="Calibri"/>
                        </a:rPr>
                        <a:t>Median</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0.085528</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Median</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0</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Median</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0</a:t>
                      </a:r>
                    </a:p>
                  </a:txBody>
                  <a:tcPr marL="9525" marR="9525" marT="9525" marB="0" anchor="b">
                    <a:lnL>
                      <a:noFill/>
                    </a:lnL>
                    <a:lnR>
                      <a:noFill/>
                    </a:lnR>
                    <a:lnT>
                      <a:noFill/>
                    </a:lnT>
                    <a:lnB>
                      <a:noFill/>
                    </a:lnB>
                  </a:tcPr>
                </a:tc>
              </a:tr>
              <a:tr h="190500">
                <a:tc>
                  <a:txBody>
                    <a:bodyPr/>
                    <a:lstStyle/>
                    <a:p>
                      <a:pPr algn="l" fontAlgn="b"/>
                      <a:r>
                        <a:rPr lang="en-US" sz="1100" b="0" i="0" u="none" strike="noStrike">
                          <a:solidFill>
                            <a:srgbClr val="000000"/>
                          </a:solidFill>
                          <a:effectLst/>
                          <a:latin typeface="Calibri"/>
                        </a:rPr>
                        <a:t>Mode</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0</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Mode</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0</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Mode</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0</a:t>
                      </a:r>
                    </a:p>
                  </a:txBody>
                  <a:tcPr marL="9525" marR="9525" marT="9525" marB="0" anchor="b">
                    <a:lnL>
                      <a:noFill/>
                    </a:lnL>
                    <a:lnR>
                      <a:noFill/>
                    </a:lnR>
                    <a:lnT>
                      <a:noFill/>
                    </a:lnT>
                    <a:lnB>
                      <a:noFill/>
                    </a:lnB>
                  </a:tcPr>
                </a:tc>
              </a:tr>
              <a:tr h="190500">
                <a:tc>
                  <a:txBody>
                    <a:bodyPr/>
                    <a:lstStyle/>
                    <a:p>
                      <a:pPr algn="l" fontAlgn="b"/>
                      <a:r>
                        <a:rPr lang="en-US" sz="1100" b="0" i="0" u="none" strike="noStrike">
                          <a:solidFill>
                            <a:srgbClr val="000000"/>
                          </a:solidFill>
                          <a:effectLst/>
                          <a:latin typeface="Calibri"/>
                        </a:rPr>
                        <a:t>Standard Deviation</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10.25549</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Standard Deviation</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7.594588</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Standard Deviation</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5.544873</a:t>
                      </a:r>
                    </a:p>
                  </a:txBody>
                  <a:tcPr marL="9525" marR="9525" marT="9525" marB="0" anchor="b">
                    <a:lnL>
                      <a:noFill/>
                    </a:lnL>
                    <a:lnR>
                      <a:noFill/>
                    </a:lnR>
                    <a:lnT>
                      <a:noFill/>
                    </a:lnT>
                    <a:lnB>
                      <a:noFill/>
                    </a:lnB>
                  </a:tcPr>
                </a:tc>
              </a:tr>
              <a:tr h="190500">
                <a:tc>
                  <a:txBody>
                    <a:bodyPr/>
                    <a:lstStyle/>
                    <a:p>
                      <a:pPr algn="l" fontAlgn="b"/>
                      <a:r>
                        <a:rPr lang="en-US" sz="1100" b="0" i="0" u="none" strike="noStrike">
                          <a:solidFill>
                            <a:srgbClr val="000000"/>
                          </a:solidFill>
                          <a:effectLst/>
                          <a:latin typeface="Calibri"/>
                        </a:rPr>
                        <a:t>Sample Variance</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105.175</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Sample Variance</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57.67776</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Sample Variance</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30.74562</a:t>
                      </a:r>
                    </a:p>
                  </a:txBody>
                  <a:tcPr marL="9525" marR="9525" marT="9525" marB="0" anchor="b">
                    <a:lnL>
                      <a:noFill/>
                    </a:lnL>
                    <a:lnR>
                      <a:noFill/>
                    </a:lnR>
                    <a:lnT>
                      <a:noFill/>
                    </a:lnT>
                    <a:lnB>
                      <a:noFill/>
                    </a:lnB>
                  </a:tcPr>
                </a:tc>
              </a:tr>
              <a:tr h="190500">
                <a:tc>
                  <a:txBody>
                    <a:bodyPr/>
                    <a:lstStyle/>
                    <a:p>
                      <a:pPr algn="l" fontAlgn="b"/>
                      <a:r>
                        <a:rPr lang="en-US" sz="1100" b="0" i="0" u="none" strike="noStrike">
                          <a:solidFill>
                            <a:srgbClr val="000000"/>
                          </a:solidFill>
                          <a:effectLst/>
                          <a:latin typeface="Calibri"/>
                        </a:rPr>
                        <a:t>Range</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110.0584</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Range</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87.96191</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Range</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40.31186</a:t>
                      </a:r>
                    </a:p>
                  </a:txBody>
                  <a:tcPr marL="9525" marR="9525" marT="9525" marB="0" anchor="b">
                    <a:lnL>
                      <a:noFill/>
                    </a:lnL>
                    <a:lnR>
                      <a:noFill/>
                    </a:lnR>
                    <a:lnT>
                      <a:noFill/>
                    </a:lnT>
                    <a:lnB>
                      <a:noFill/>
                    </a:lnB>
                  </a:tcPr>
                </a:tc>
              </a:tr>
              <a:tr h="190500">
                <a:tc>
                  <a:txBody>
                    <a:bodyPr/>
                    <a:lstStyle/>
                    <a:p>
                      <a:pPr algn="l" fontAlgn="b"/>
                      <a:r>
                        <a:rPr lang="en-US" sz="1100" b="0" i="0" u="none" strike="noStrike">
                          <a:solidFill>
                            <a:srgbClr val="000000"/>
                          </a:solidFill>
                          <a:effectLst/>
                          <a:latin typeface="Calibri"/>
                        </a:rPr>
                        <a:t>Minimum</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0</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Minimum</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0</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Minimum</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0</a:t>
                      </a:r>
                    </a:p>
                  </a:txBody>
                  <a:tcPr marL="9525" marR="9525" marT="9525" marB="0" anchor="b">
                    <a:lnL>
                      <a:noFill/>
                    </a:lnL>
                    <a:lnR>
                      <a:noFill/>
                    </a:lnR>
                    <a:lnT>
                      <a:noFill/>
                    </a:lnT>
                    <a:lnB>
                      <a:noFill/>
                    </a:lnB>
                  </a:tcPr>
                </a:tc>
              </a:tr>
              <a:tr h="190500">
                <a:tc>
                  <a:txBody>
                    <a:bodyPr/>
                    <a:lstStyle/>
                    <a:p>
                      <a:pPr algn="l" fontAlgn="b"/>
                      <a:r>
                        <a:rPr lang="en-US" sz="1100" b="0" i="0" u="none" strike="noStrike">
                          <a:solidFill>
                            <a:srgbClr val="000000"/>
                          </a:solidFill>
                          <a:effectLst/>
                          <a:latin typeface="Calibri"/>
                        </a:rPr>
                        <a:t>Maximum</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110.0584</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Maximum</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87.96191</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Maximum</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40.31186</a:t>
                      </a:r>
                    </a:p>
                  </a:txBody>
                  <a:tcPr marL="9525" marR="9525" marT="9525" marB="0" anchor="b">
                    <a:lnL>
                      <a:noFill/>
                    </a:lnL>
                    <a:lnR>
                      <a:noFill/>
                    </a:lnR>
                    <a:lnT>
                      <a:noFill/>
                    </a:lnT>
                    <a:lnB>
                      <a:noFill/>
                    </a:lnB>
                  </a:tcPr>
                </a:tc>
              </a:tr>
              <a:tr h="190500">
                <a:tc>
                  <a:txBody>
                    <a:bodyPr/>
                    <a:lstStyle/>
                    <a:p>
                      <a:pPr algn="l" fontAlgn="b"/>
                      <a:r>
                        <a:rPr lang="en-US" sz="1100" b="0" i="0" u="none" strike="noStrike">
                          <a:solidFill>
                            <a:srgbClr val="000000"/>
                          </a:solidFill>
                          <a:effectLst/>
                          <a:latin typeface="Calibri"/>
                        </a:rPr>
                        <a:t>Sum</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11178.94</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Sum</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10730.62</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Sum</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9970.769</a:t>
                      </a:r>
                    </a:p>
                  </a:txBody>
                  <a:tcPr marL="9525" marR="9525" marT="9525" marB="0" anchor="b">
                    <a:lnL>
                      <a:noFill/>
                    </a:lnL>
                    <a:lnR>
                      <a:noFill/>
                    </a:lnR>
                    <a:lnT>
                      <a:noFill/>
                    </a:lnT>
                    <a:lnB>
                      <a:noFill/>
                    </a:lnB>
                  </a:tcPr>
                </a:tc>
              </a:tr>
              <a:tr h="200025">
                <a:tc>
                  <a:txBody>
                    <a:bodyPr/>
                    <a:lstStyle/>
                    <a:p>
                      <a:pPr algn="l" fontAlgn="b"/>
                      <a:r>
                        <a:rPr lang="en-US" sz="1100" b="0" i="0" u="none" strike="noStrike">
                          <a:solidFill>
                            <a:srgbClr val="000000"/>
                          </a:solidFill>
                          <a:effectLst/>
                          <a:latin typeface="Calibri"/>
                        </a:rPr>
                        <a:t>Count</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a:rPr>
                        <a:t>3000</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a:rPr>
                        <a:t>Count</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a:rPr>
                        <a:t>3000</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a:rPr>
                        <a:t>Count</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a:rPr>
                        <a:t>3000</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r>
              <a:tr h="190500">
                <a:tc>
                  <a:txBody>
                    <a:bodyPr/>
                    <a:lstStyle/>
                    <a:p>
                      <a:pPr algn="l" fontAlgn="b"/>
                      <a:r>
                        <a:rPr lang="en-US" sz="1100" b="0" i="0" u="none" strike="noStrike">
                          <a:solidFill>
                            <a:srgbClr val="000000"/>
                          </a:solidFill>
                          <a:effectLst/>
                          <a:latin typeface="Calibri"/>
                        </a:rPr>
                        <a:t>Sum</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Calibri"/>
                        </a:rPr>
                        <a:t>11178.94</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a:solidFill>
                            <a:srgbClr val="000000"/>
                          </a:solidFill>
                          <a:effectLst/>
                          <a:latin typeface="Calibri"/>
                        </a:rPr>
                        <a:t>Sum</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Calibri"/>
                        </a:rPr>
                        <a:t>10730.62</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a:solidFill>
                            <a:srgbClr val="000000"/>
                          </a:solidFill>
                          <a:effectLst/>
                          <a:latin typeface="Calibri"/>
                        </a:rPr>
                        <a:t>Sum</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dirty="0">
                          <a:solidFill>
                            <a:srgbClr val="000000"/>
                          </a:solidFill>
                          <a:effectLst/>
                          <a:latin typeface="Calibri"/>
                        </a:rPr>
                        <a:t>9970.769</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r>
            </a:tbl>
          </a:graphicData>
        </a:graphic>
      </p:graphicFrame>
    </p:spTree>
    <p:extLst>
      <p:ext uri="{BB962C8B-B14F-4D97-AF65-F5344CB8AC3E}">
        <p14:creationId xmlns:p14="http://schemas.microsoft.com/office/powerpoint/2010/main" val="4201299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672465"/>
            <a:ext cx="8503920" cy="923544"/>
          </a:xfrm>
        </p:spPr>
        <p:txBody>
          <a:bodyPr/>
          <a:lstStyle/>
          <a:p>
            <a:r>
              <a:rPr lang="en-US" dirty="0" smtClean="0"/>
              <a:t>Backup Slide: Precipitation Assessment</a:t>
            </a:r>
            <a:endParaRPr lang="en-US" dirty="0"/>
          </a:p>
        </p:txBody>
      </p:sp>
      <p:sp>
        <p:nvSpPr>
          <p:cNvPr id="10" name="Text Placeholder 5"/>
          <p:cNvSpPr txBox="1">
            <a:spLocks/>
          </p:cNvSpPr>
          <p:nvPr/>
        </p:nvSpPr>
        <p:spPr>
          <a:xfrm>
            <a:off x="1682114" y="1596441"/>
            <a:ext cx="5768513" cy="768096"/>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44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3565527716"/>
              </p:ext>
            </p:extLst>
          </p:nvPr>
        </p:nvGraphicFramePr>
        <p:xfrm>
          <a:off x="412594" y="1739595"/>
          <a:ext cx="8508382" cy="4716965"/>
        </p:xfrm>
        <a:graphic>
          <a:graphicData uri="http://schemas.openxmlformats.org/drawingml/2006/table">
            <a:tbl>
              <a:tblPr firstRow="1" firstCol="1" bandRow="1"/>
              <a:tblGrid>
                <a:gridCol w="4254191"/>
                <a:gridCol w="4254191"/>
              </a:tblGrid>
              <a:tr h="428815">
                <a:tc gridSpan="2">
                  <a:txBody>
                    <a:bodyPr/>
                    <a:lstStyle/>
                    <a:p>
                      <a:pPr marL="0" marR="0" algn="ctr">
                        <a:lnSpc>
                          <a:spcPct val="115000"/>
                        </a:lnSpc>
                        <a:spcBef>
                          <a:spcPts val="0"/>
                        </a:spcBef>
                        <a:spcAft>
                          <a:spcPts val="0"/>
                        </a:spcAft>
                      </a:pPr>
                      <a:r>
                        <a:rPr lang="en-US" sz="2000" b="1" i="1" dirty="0">
                          <a:solidFill>
                            <a:srgbClr val="FFFFFF"/>
                          </a:solidFill>
                          <a:effectLst/>
                          <a:latin typeface="Century Gothic"/>
                          <a:ea typeface="Times New Roman"/>
                          <a:cs typeface="Times New Roman"/>
                        </a:rPr>
                        <a:t>Interpretation of Strength of Correlation</a:t>
                      </a:r>
                      <a:endParaRPr lang="en-US" sz="2000"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hMerge="1">
                  <a:txBody>
                    <a:bodyPr/>
                    <a:lstStyle/>
                    <a:p>
                      <a:endParaRPr lang="en-US"/>
                    </a:p>
                  </a:txBody>
                  <a:tcPr/>
                </a:tc>
              </a:tr>
              <a:tr h="428815">
                <a:tc>
                  <a:txBody>
                    <a:bodyPr/>
                    <a:lstStyle/>
                    <a:p>
                      <a:pPr marL="0" marR="0">
                        <a:lnSpc>
                          <a:spcPct val="115000"/>
                        </a:lnSpc>
                        <a:spcBef>
                          <a:spcPts val="0"/>
                        </a:spcBef>
                        <a:spcAft>
                          <a:spcPts val="0"/>
                        </a:spcAft>
                      </a:pPr>
                      <a:r>
                        <a:rPr lang="en-US" sz="2000" dirty="0">
                          <a:solidFill>
                            <a:srgbClr val="FFFFFF"/>
                          </a:solidFill>
                          <a:effectLst/>
                          <a:latin typeface="Century Gothic"/>
                          <a:ea typeface="Times New Roman"/>
                          <a:cs typeface="Times New Roman"/>
                        </a:rPr>
                        <a:t>If r = +.70 or higher</a:t>
                      </a:r>
                      <a:endParaRPr lang="en-US" sz="2000"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0"/>
                        </a:spcAft>
                      </a:pPr>
                      <a:r>
                        <a:rPr lang="en-US" sz="2000">
                          <a:solidFill>
                            <a:srgbClr val="FFFFFF"/>
                          </a:solidFill>
                          <a:effectLst/>
                          <a:latin typeface="Century Gothic"/>
                          <a:ea typeface="Times New Roman"/>
                          <a:cs typeface="Times New Roman"/>
                        </a:rPr>
                        <a:t>Very strong positive relationship</a:t>
                      </a:r>
                      <a:endParaRPr lang="en-US" sz="200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r>
              <a:tr h="428815">
                <a:tc>
                  <a:txBody>
                    <a:bodyPr/>
                    <a:lstStyle/>
                    <a:p>
                      <a:pPr marL="0" marR="0">
                        <a:lnSpc>
                          <a:spcPct val="115000"/>
                        </a:lnSpc>
                        <a:spcBef>
                          <a:spcPts val="0"/>
                        </a:spcBef>
                        <a:spcAft>
                          <a:spcPts val="0"/>
                        </a:spcAft>
                      </a:pPr>
                      <a:r>
                        <a:rPr lang="en-US" sz="2000" dirty="0">
                          <a:solidFill>
                            <a:srgbClr val="FFFFFF"/>
                          </a:solidFill>
                          <a:effectLst/>
                          <a:latin typeface="Century Gothic"/>
                          <a:ea typeface="Times New Roman"/>
                          <a:cs typeface="Times New Roman"/>
                        </a:rPr>
                        <a:t>+.40 to +.69</a:t>
                      </a:r>
                      <a:endParaRPr lang="en-US" sz="2000"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0"/>
                        </a:spcAft>
                      </a:pPr>
                      <a:r>
                        <a:rPr lang="en-US" sz="2000">
                          <a:solidFill>
                            <a:srgbClr val="FFFFFF"/>
                          </a:solidFill>
                          <a:effectLst/>
                          <a:latin typeface="Century Gothic"/>
                          <a:ea typeface="Times New Roman"/>
                          <a:cs typeface="Times New Roman"/>
                        </a:rPr>
                        <a:t>Strong positive relationship</a:t>
                      </a:r>
                      <a:endParaRPr lang="en-US" sz="200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r>
              <a:tr h="428815">
                <a:tc>
                  <a:txBody>
                    <a:bodyPr/>
                    <a:lstStyle/>
                    <a:p>
                      <a:pPr marL="0" marR="0">
                        <a:lnSpc>
                          <a:spcPct val="115000"/>
                        </a:lnSpc>
                        <a:spcBef>
                          <a:spcPts val="0"/>
                        </a:spcBef>
                        <a:spcAft>
                          <a:spcPts val="0"/>
                        </a:spcAft>
                      </a:pPr>
                      <a:r>
                        <a:rPr lang="en-US" sz="2000" dirty="0">
                          <a:solidFill>
                            <a:srgbClr val="FFFFFF"/>
                          </a:solidFill>
                          <a:effectLst/>
                          <a:latin typeface="Century Gothic"/>
                          <a:ea typeface="Times New Roman"/>
                          <a:cs typeface="Times New Roman"/>
                        </a:rPr>
                        <a:t>+.30 to +.39</a:t>
                      </a:r>
                      <a:endParaRPr lang="en-US" sz="2000"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0"/>
                        </a:spcAft>
                      </a:pPr>
                      <a:r>
                        <a:rPr lang="en-US" sz="2000">
                          <a:solidFill>
                            <a:srgbClr val="FFFFFF"/>
                          </a:solidFill>
                          <a:effectLst/>
                          <a:latin typeface="Century Gothic"/>
                          <a:ea typeface="Times New Roman"/>
                          <a:cs typeface="Times New Roman"/>
                        </a:rPr>
                        <a:t>Moderate positive relationship</a:t>
                      </a:r>
                      <a:endParaRPr lang="en-US" sz="200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r>
              <a:tr h="428815">
                <a:tc>
                  <a:txBody>
                    <a:bodyPr/>
                    <a:lstStyle/>
                    <a:p>
                      <a:pPr marL="0" marR="0">
                        <a:lnSpc>
                          <a:spcPct val="115000"/>
                        </a:lnSpc>
                        <a:spcBef>
                          <a:spcPts val="0"/>
                        </a:spcBef>
                        <a:spcAft>
                          <a:spcPts val="0"/>
                        </a:spcAft>
                      </a:pPr>
                      <a:r>
                        <a:rPr lang="en-US" sz="2000" dirty="0">
                          <a:solidFill>
                            <a:srgbClr val="FFFFFF"/>
                          </a:solidFill>
                          <a:effectLst/>
                          <a:latin typeface="Century Gothic"/>
                          <a:ea typeface="Times New Roman"/>
                          <a:cs typeface="Times New Roman"/>
                        </a:rPr>
                        <a:t>+.20 to +.29</a:t>
                      </a:r>
                      <a:endParaRPr lang="en-US" sz="2000"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0"/>
                        </a:spcAft>
                      </a:pPr>
                      <a:r>
                        <a:rPr lang="en-US" sz="2000" dirty="0">
                          <a:solidFill>
                            <a:srgbClr val="FFFFFF"/>
                          </a:solidFill>
                          <a:effectLst/>
                          <a:latin typeface="Century Gothic"/>
                          <a:ea typeface="Times New Roman"/>
                          <a:cs typeface="Times New Roman"/>
                        </a:rPr>
                        <a:t>Weak positive relationship</a:t>
                      </a:r>
                      <a:endParaRPr lang="en-US" sz="2000"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r>
              <a:tr h="428815">
                <a:tc>
                  <a:txBody>
                    <a:bodyPr/>
                    <a:lstStyle/>
                    <a:p>
                      <a:pPr marL="0" marR="0">
                        <a:lnSpc>
                          <a:spcPct val="115000"/>
                        </a:lnSpc>
                        <a:spcBef>
                          <a:spcPts val="0"/>
                        </a:spcBef>
                        <a:spcAft>
                          <a:spcPts val="0"/>
                        </a:spcAft>
                      </a:pPr>
                      <a:r>
                        <a:rPr lang="en-US" sz="2000">
                          <a:solidFill>
                            <a:srgbClr val="FFFFFF"/>
                          </a:solidFill>
                          <a:effectLst/>
                          <a:latin typeface="Century Gothic"/>
                          <a:ea typeface="Times New Roman"/>
                          <a:cs typeface="Times New Roman"/>
                        </a:rPr>
                        <a:t>+.01 to +.19</a:t>
                      </a:r>
                      <a:endParaRPr lang="en-US" sz="200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0"/>
                        </a:spcAft>
                      </a:pPr>
                      <a:r>
                        <a:rPr lang="en-US" sz="2000" dirty="0">
                          <a:solidFill>
                            <a:srgbClr val="FFFFFF"/>
                          </a:solidFill>
                          <a:effectLst/>
                          <a:latin typeface="Century Gothic"/>
                          <a:ea typeface="Times New Roman"/>
                          <a:cs typeface="Times New Roman"/>
                        </a:rPr>
                        <a:t>No or negligible relationship</a:t>
                      </a:r>
                      <a:endParaRPr lang="en-US" sz="2000"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r>
              <a:tr h="428815">
                <a:tc>
                  <a:txBody>
                    <a:bodyPr/>
                    <a:lstStyle/>
                    <a:p>
                      <a:pPr marL="0" marR="0">
                        <a:lnSpc>
                          <a:spcPct val="115000"/>
                        </a:lnSpc>
                        <a:spcBef>
                          <a:spcPts val="0"/>
                        </a:spcBef>
                        <a:spcAft>
                          <a:spcPts val="0"/>
                        </a:spcAft>
                      </a:pPr>
                      <a:r>
                        <a:rPr lang="en-US" sz="2000">
                          <a:solidFill>
                            <a:srgbClr val="FFFFFF"/>
                          </a:solidFill>
                          <a:effectLst/>
                          <a:latin typeface="Century Gothic"/>
                          <a:ea typeface="Times New Roman"/>
                          <a:cs typeface="Times New Roman"/>
                        </a:rPr>
                        <a:t>-.01 to -.19</a:t>
                      </a:r>
                      <a:endParaRPr lang="en-US" sz="200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0"/>
                        </a:spcAft>
                      </a:pPr>
                      <a:r>
                        <a:rPr lang="en-US" sz="2000" dirty="0">
                          <a:solidFill>
                            <a:srgbClr val="FFFFFF"/>
                          </a:solidFill>
                          <a:effectLst/>
                          <a:latin typeface="Century Gothic"/>
                          <a:ea typeface="Times New Roman"/>
                          <a:cs typeface="Times New Roman"/>
                        </a:rPr>
                        <a:t>No or negligible relationship</a:t>
                      </a:r>
                      <a:endParaRPr lang="en-US" sz="2000"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r>
              <a:tr h="428815">
                <a:tc>
                  <a:txBody>
                    <a:bodyPr/>
                    <a:lstStyle/>
                    <a:p>
                      <a:pPr marL="0" marR="0">
                        <a:lnSpc>
                          <a:spcPct val="115000"/>
                        </a:lnSpc>
                        <a:spcBef>
                          <a:spcPts val="0"/>
                        </a:spcBef>
                        <a:spcAft>
                          <a:spcPts val="0"/>
                        </a:spcAft>
                      </a:pPr>
                      <a:r>
                        <a:rPr lang="en-US" sz="2000">
                          <a:solidFill>
                            <a:srgbClr val="FFFFFF"/>
                          </a:solidFill>
                          <a:effectLst/>
                          <a:latin typeface="Century Gothic"/>
                          <a:ea typeface="Times New Roman"/>
                          <a:cs typeface="Times New Roman"/>
                        </a:rPr>
                        <a:t>-.20 to -.29</a:t>
                      </a:r>
                      <a:endParaRPr lang="en-US" sz="200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0"/>
                        </a:spcAft>
                      </a:pPr>
                      <a:r>
                        <a:rPr lang="en-US" sz="2000" dirty="0">
                          <a:solidFill>
                            <a:srgbClr val="FFFFFF"/>
                          </a:solidFill>
                          <a:effectLst/>
                          <a:latin typeface="Century Gothic"/>
                          <a:ea typeface="Times New Roman"/>
                          <a:cs typeface="Times New Roman"/>
                        </a:rPr>
                        <a:t>Weak negative relationship</a:t>
                      </a:r>
                      <a:endParaRPr lang="en-US" sz="2000"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r>
              <a:tr h="428815">
                <a:tc>
                  <a:txBody>
                    <a:bodyPr/>
                    <a:lstStyle/>
                    <a:p>
                      <a:pPr marL="0" marR="0">
                        <a:lnSpc>
                          <a:spcPct val="115000"/>
                        </a:lnSpc>
                        <a:spcBef>
                          <a:spcPts val="0"/>
                        </a:spcBef>
                        <a:spcAft>
                          <a:spcPts val="0"/>
                        </a:spcAft>
                      </a:pPr>
                      <a:r>
                        <a:rPr lang="en-US" sz="2000">
                          <a:solidFill>
                            <a:srgbClr val="FFFFFF"/>
                          </a:solidFill>
                          <a:effectLst/>
                          <a:latin typeface="Century Gothic"/>
                          <a:ea typeface="Times New Roman"/>
                          <a:cs typeface="Times New Roman"/>
                        </a:rPr>
                        <a:t>-.30 to -.39</a:t>
                      </a:r>
                      <a:endParaRPr lang="en-US" sz="200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0"/>
                        </a:spcAft>
                      </a:pPr>
                      <a:r>
                        <a:rPr lang="en-US" sz="2000" dirty="0">
                          <a:solidFill>
                            <a:srgbClr val="FFFFFF"/>
                          </a:solidFill>
                          <a:effectLst/>
                          <a:latin typeface="Century Gothic"/>
                          <a:ea typeface="Times New Roman"/>
                          <a:cs typeface="Times New Roman"/>
                        </a:rPr>
                        <a:t>Moderate negative relationship</a:t>
                      </a:r>
                      <a:endParaRPr lang="en-US" sz="2000"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r>
              <a:tr h="428815">
                <a:tc>
                  <a:txBody>
                    <a:bodyPr/>
                    <a:lstStyle/>
                    <a:p>
                      <a:pPr marL="0" marR="0">
                        <a:lnSpc>
                          <a:spcPct val="115000"/>
                        </a:lnSpc>
                        <a:spcBef>
                          <a:spcPts val="0"/>
                        </a:spcBef>
                        <a:spcAft>
                          <a:spcPts val="0"/>
                        </a:spcAft>
                      </a:pPr>
                      <a:r>
                        <a:rPr lang="en-US" sz="2000">
                          <a:solidFill>
                            <a:srgbClr val="FFFFFF"/>
                          </a:solidFill>
                          <a:effectLst/>
                          <a:latin typeface="Century Gothic"/>
                          <a:ea typeface="Times New Roman"/>
                          <a:cs typeface="Times New Roman"/>
                        </a:rPr>
                        <a:t>-.40 to -.69</a:t>
                      </a:r>
                      <a:endParaRPr lang="en-US" sz="200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0"/>
                        </a:spcAft>
                      </a:pPr>
                      <a:r>
                        <a:rPr lang="en-US" sz="2000" dirty="0">
                          <a:solidFill>
                            <a:srgbClr val="FFFFFF"/>
                          </a:solidFill>
                          <a:effectLst/>
                          <a:latin typeface="Century Gothic"/>
                          <a:ea typeface="Times New Roman"/>
                          <a:cs typeface="Times New Roman"/>
                        </a:rPr>
                        <a:t>Strong negative relationship</a:t>
                      </a:r>
                      <a:endParaRPr lang="en-US" sz="2000"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r>
              <a:tr h="428815">
                <a:tc>
                  <a:txBody>
                    <a:bodyPr/>
                    <a:lstStyle/>
                    <a:p>
                      <a:pPr marL="0" marR="0">
                        <a:lnSpc>
                          <a:spcPct val="115000"/>
                        </a:lnSpc>
                        <a:spcBef>
                          <a:spcPts val="0"/>
                        </a:spcBef>
                        <a:spcAft>
                          <a:spcPts val="0"/>
                        </a:spcAft>
                      </a:pPr>
                      <a:r>
                        <a:rPr lang="en-US" sz="2000">
                          <a:solidFill>
                            <a:srgbClr val="FFFFFF"/>
                          </a:solidFill>
                          <a:effectLst/>
                          <a:latin typeface="Century Gothic"/>
                          <a:ea typeface="Times New Roman"/>
                          <a:cs typeface="Times New Roman"/>
                        </a:rPr>
                        <a:t>-.70 or lower</a:t>
                      </a:r>
                      <a:endParaRPr lang="en-US" sz="200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0"/>
                        </a:spcAft>
                      </a:pPr>
                      <a:r>
                        <a:rPr lang="en-US" sz="2000" dirty="0">
                          <a:solidFill>
                            <a:srgbClr val="FFFFFF"/>
                          </a:solidFill>
                          <a:effectLst/>
                          <a:latin typeface="Century Gothic"/>
                          <a:ea typeface="Times New Roman"/>
                          <a:cs typeface="Times New Roman"/>
                        </a:rPr>
                        <a:t>Very strong negative relationship</a:t>
                      </a:r>
                      <a:endParaRPr lang="en-US" sz="2000"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r>
            </a:tbl>
          </a:graphicData>
        </a:graphic>
      </p:graphicFrame>
    </p:spTree>
    <p:extLst>
      <p:ext uri="{BB962C8B-B14F-4D97-AF65-F5344CB8AC3E}">
        <p14:creationId xmlns:p14="http://schemas.microsoft.com/office/powerpoint/2010/main" val="8579987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vert="horz" lIns="91440" tIns="45720" rIns="91440" bIns="45720" rtlCol="0" anchor="t">
            <a:noAutofit/>
          </a:bodyPr>
          <a:lstStyle/>
          <a:p>
            <a:r>
              <a:rPr lang="en-US" b="1" dirty="0"/>
              <a:t>Supply</a:t>
            </a:r>
            <a:r>
              <a:rPr lang="en-US" dirty="0"/>
              <a:t> updates to SERVIR’s Global Landslide Catalog (GLC)</a:t>
            </a:r>
          </a:p>
          <a:p>
            <a:r>
              <a:rPr lang="en-US" b="1" dirty="0"/>
              <a:t>Create</a:t>
            </a:r>
            <a:r>
              <a:rPr lang="en-US" dirty="0"/>
              <a:t> a Landslide Susceptibility Map and a Landslide Hazard Map for the study area</a:t>
            </a:r>
          </a:p>
          <a:p>
            <a:r>
              <a:rPr lang="en-US" b="1" dirty="0"/>
              <a:t>Assess </a:t>
            </a:r>
            <a:r>
              <a:rPr lang="en-US" dirty="0"/>
              <a:t>performance of rainfall measuring satellites at identifying landslide conditions   </a:t>
            </a:r>
          </a:p>
        </p:txBody>
      </p:sp>
      <p:sp>
        <p:nvSpPr>
          <p:cNvPr id="3" name="Text Placeholder 2"/>
          <p:cNvSpPr>
            <a:spLocks noGrp="1"/>
          </p:cNvSpPr>
          <p:nvPr>
            <p:ph type="body" sz="quarter" idx="14"/>
          </p:nvPr>
        </p:nvSpPr>
        <p:spPr/>
        <p:txBody>
          <a:bodyPr/>
          <a:lstStyle/>
          <a:p>
            <a:r>
              <a:rPr lang="en-US" dirty="0" smtClean="0"/>
              <a:t>Objectives</a:t>
            </a:r>
            <a:endParaRPr lang="en-US" dirty="0"/>
          </a:p>
        </p:txBody>
      </p:sp>
      <p:sp>
        <p:nvSpPr>
          <p:cNvPr id="5" name="Text Placeholder 4"/>
          <p:cNvSpPr>
            <a:spLocks noGrp="1"/>
          </p:cNvSpPr>
          <p:nvPr>
            <p:ph type="body" sz="quarter" idx="13"/>
          </p:nvPr>
        </p:nvSpPr>
        <p:spPr>
          <a:xfrm>
            <a:off x="6848856" y="3451302"/>
            <a:ext cx="2295144" cy="274320"/>
          </a:xfrm>
        </p:spPr>
        <p:txBody>
          <a:bodyPr/>
          <a:lstStyle/>
          <a:p>
            <a:r>
              <a:rPr lang="en-US" dirty="0" smtClean="0"/>
              <a:t>Source: Micah </a:t>
            </a:r>
            <a:r>
              <a:rPr lang="en-US" dirty="0" err="1" smtClean="0"/>
              <a:t>Zarnke</a:t>
            </a:r>
            <a:endParaRPr lang="en-US" dirty="0"/>
          </a:p>
        </p:txBody>
      </p:sp>
      <p:pic>
        <p:nvPicPr>
          <p:cNvPr id="1026" name="Picture 2"/>
          <p:cNvPicPr>
            <a:picLocks noGrp="1" noChangeAspect="1" noChangeArrowheads="1"/>
          </p:cNvPicPr>
          <p:nvPr>
            <p:ph type="pic" sz="quarter" idx="12"/>
          </p:nvPr>
        </p:nvPicPr>
        <p:blipFill>
          <a:blip r:embed="rId3">
            <a:extLst>
              <a:ext uri="{28A0092B-C50C-407E-A947-70E740481C1C}">
                <a14:useLocalDpi xmlns:a14="http://schemas.microsoft.com/office/drawing/2010/main" val="0"/>
              </a:ext>
            </a:extLst>
          </a:blip>
          <a:srcRect t="25000" b="25000"/>
          <a:stretch>
            <a:fillRect/>
          </a:stretch>
        </p:blipFill>
        <p:spPr bwMode="auto">
          <a:xfrm>
            <a:off x="0" y="76200"/>
            <a:ext cx="9144000" cy="3352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952837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2954" t="1952" r="5556" b="1919"/>
          <a:stretch/>
        </p:blipFill>
        <p:spPr>
          <a:xfrm>
            <a:off x="4415883" y="114299"/>
            <a:ext cx="4728117" cy="6667501"/>
          </a:xfrm>
          <a:ln w="9525">
            <a:solidFill>
              <a:schemeClr val="tx1"/>
            </a:solidFill>
          </a:ln>
        </p:spPr>
      </p:pic>
      <p:sp>
        <p:nvSpPr>
          <p:cNvPr id="2" name="Text Placeholder 1"/>
          <p:cNvSpPr>
            <a:spLocks noGrp="1"/>
          </p:cNvSpPr>
          <p:nvPr>
            <p:ph type="body" sz="quarter" idx="11"/>
          </p:nvPr>
        </p:nvSpPr>
        <p:spPr>
          <a:xfrm>
            <a:off x="502158" y="2559177"/>
            <a:ext cx="3593592" cy="3670173"/>
          </a:xfrm>
        </p:spPr>
        <p:txBody>
          <a:bodyPr/>
          <a:lstStyle/>
          <a:p>
            <a:r>
              <a:rPr lang="en-US" dirty="0" smtClean="0"/>
              <a:t>Threat to </a:t>
            </a:r>
            <a:r>
              <a:rPr lang="en-US" b="1" dirty="0" smtClean="0"/>
              <a:t>life</a:t>
            </a:r>
            <a:r>
              <a:rPr lang="en-US" dirty="0" smtClean="0"/>
              <a:t> and </a:t>
            </a:r>
            <a:r>
              <a:rPr lang="en-US" b="1" dirty="0" smtClean="0"/>
              <a:t>infrastructure</a:t>
            </a:r>
            <a:endParaRPr lang="en-US" dirty="0" smtClean="0"/>
          </a:p>
          <a:p>
            <a:endParaRPr lang="en-US" b="1" dirty="0" smtClean="0"/>
          </a:p>
          <a:p>
            <a:r>
              <a:rPr lang="en-US" b="1" dirty="0" smtClean="0"/>
              <a:t>Increasing population </a:t>
            </a:r>
            <a:r>
              <a:rPr lang="en-US" dirty="0" smtClean="0"/>
              <a:t>and </a:t>
            </a:r>
            <a:r>
              <a:rPr lang="en-US" b="1" dirty="0" smtClean="0"/>
              <a:t>poor farming practices</a:t>
            </a:r>
            <a:endParaRPr lang="en-US" dirty="0" smtClean="0"/>
          </a:p>
          <a:p>
            <a:endParaRPr lang="en-US" b="1" dirty="0" smtClean="0"/>
          </a:p>
          <a:p>
            <a:r>
              <a:rPr lang="en-US" b="1" dirty="0" smtClean="0"/>
              <a:t>Unwillingness</a:t>
            </a:r>
            <a:r>
              <a:rPr lang="en-US" dirty="0" smtClean="0"/>
              <a:t> to relocate for economic and cultural reasons</a:t>
            </a:r>
            <a:endParaRPr lang="en-US" dirty="0"/>
          </a:p>
        </p:txBody>
      </p:sp>
      <p:sp>
        <p:nvSpPr>
          <p:cNvPr id="3" name="Text Placeholder 2"/>
          <p:cNvSpPr>
            <a:spLocks noGrp="1"/>
          </p:cNvSpPr>
          <p:nvPr>
            <p:ph type="body" sz="quarter" idx="10"/>
          </p:nvPr>
        </p:nvSpPr>
        <p:spPr/>
        <p:txBody>
          <a:bodyPr/>
          <a:lstStyle/>
          <a:p>
            <a:r>
              <a:rPr lang="en-US" dirty="0" smtClean="0"/>
              <a:t>Community Concerns</a:t>
            </a:r>
            <a:endParaRPr lang="en-US" dirty="0"/>
          </a:p>
        </p:txBody>
      </p:sp>
      <p:sp>
        <p:nvSpPr>
          <p:cNvPr id="7" name="Text Placeholder 4"/>
          <p:cNvSpPr>
            <a:spLocks noGrp="1"/>
          </p:cNvSpPr>
          <p:nvPr>
            <p:ph type="body" sz="quarter" idx="13"/>
          </p:nvPr>
        </p:nvSpPr>
        <p:spPr>
          <a:xfrm>
            <a:off x="7640593" y="6494470"/>
            <a:ext cx="1503407" cy="274320"/>
          </a:xfrm>
        </p:spPr>
        <p:txBody>
          <a:bodyPr/>
          <a:lstStyle/>
          <a:p>
            <a:r>
              <a:rPr lang="en-US" dirty="0" smtClean="0">
                <a:solidFill>
                  <a:schemeClr val="bg1"/>
                </a:solidFill>
              </a:rPr>
              <a:t>Source: </a:t>
            </a:r>
            <a:r>
              <a:rPr lang="en-US" dirty="0" err="1" smtClean="0">
                <a:solidFill>
                  <a:schemeClr val="bg1"/>
                </a:solidFill>
              </a:rPr>
              <a:t>Tatoute</a:t>
            </a:r>
            <a:endParaRPr lang="en-US" dirty="0">
              <a:solidFill>
                <a:schemeClr val="bg1"/>
              </a:solidFill>
            </a:endParaRPr>
          </a:p>
        </p:txBody>
      </p:sp>
    </p:spTree>
    <p:extLst>
      <p:ext uri="{BB962C8B-B14F-4D97-AF65-F5344CB8AC3E}">
        <p14:creationId xmlns:p14="http://schemas.microsoft.com/office/powerpoint/2010/main" val="4559838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95102" y="298046"/>
            <a:ext cx="8503920" cy="923544"/>
          </a:xfrm>
        </p:spPr>
        <p:txBody>
          <a:bodyPr/>
          <a:lstStyle/>
          <a:p>
            <a:r>
              <a:rPr lang="en-US" sz="4000" dirty="0" smtClean="0"/>
              <a:t>NASA Satellites/Sensors Used</a:t>
            </a:r>
            <a:endParaRPr lang="en-US" sz="4000" dirty="0"/>
          </a:p>
        </p:txBody>
      </p:sp>
      <p:sp>
        <p:nvSpPr>
          <p:cNvPr id="14" name="TextBox 13"/>
          <p:cNvSpPr txBox="1"/>
          <p:nvPr/>
        </p:nvSpPr>
        <p:spPr>
          <a:xfrm>
            <a:off x="171450" y="1904998"/>
            <a:ext cx="2562225" cy="584775"/>
          </a:xfrm>
          <a:prstGeom prst="rect">
            <a:avLst/>
          </a:prstGeom>
          <a:noFill/>
        </p:spPr>
        <p:txBody>
          <a:bodyPr wrap="square" rtlCol="0">
            <a:spAutoFit/>
          </a:bodyPr>
          <a:lstStyle/>
          <a:p>
            <a:r>
              <a:rPr lang="en-US" sz="3200" dirty="0" smtClean="0"/>
              <a:t>   Imaging</a:t>
            </a:r>
            <a:endParaRPr lang="en-US" sz="3200" dirty="0"/>
          </a:p>
        </p:txBody>
      </p:sp>
      <p:pic>
        <p:nvPicPr>
          <p:cNvPr id="2" name="Picture 1"/>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321816" y="2643790"/>
            <a:ext cx="1828800" cy="1371600"/>
          </a:xfrm>
          <a:prstGeom prst="rect">
            <a:avLst/>
          </a:prstGeom>
          <a:ln w="38100" cap="sq">
            <a:solidFill>
              <a:srgbClr val="000000"/>
            </a:solidFill>
            <a:prstDash val="solid"/>
            <a:miter lim="800000"/>
          </a:ln>
          <a:effectLst/>
        </p:spPr>
      </p:pic>
      <p:sp>
        <p:nvSpPr>
          <p:cNvPr id="4" name="TextBox 3"/>
          <p:cNvSpPr txBox="1"/>
          <p:nvPr/>
        </p:nvSpPr>
        <p:spPr>
          <a:xfrm>
            <a:off x="2183955" y="2635035"/>
            <a:ext cx="1922378" cy="400110"/>
          </a:xfrm>
          <a:prstGeom prst="rect">
            <a:avLst/>
          </a:prstGeom>
          <a:noFill/>
        </p:spPr>
        <p:txBody>
          <a:bodyPr wrap="square" rtlCol="0">
            <a:spAutoFit/>
          </a:bodyPr>
          <a:lstStyle/>
          <a:p>
            <a:r>
              <a:rPr lang="en-US" sz="2000" dirty="0" smtClean="0"/>
              <a:t>Landsat 8 OLI</a:t>
            </a:r>
            <a:endParaRPr lang="en-US" sz="2000" dirty="0"/>
          </a:p>
        </p:txBody>
      </p:sp>
      <p:pic>
        <p:nvPicPr>
          <p:cNvPr id="5" name="Picture 4"/>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a:off x="305495" y="4556641"/>
            <a:ext cx="1828800" cy="1371600"/>
          </a:xfrm>
          <a:prstGeom prst="rect">
            <a:avLst/>
          </a:prstGeom>
          <a:ln w="38100" cap="sq">
            <a:solidFill>
              <a:srgbClr val="000000"/>
            </a:solidFill>
            <a:prstDash val="solid"/>
            <a:miter lim="800000"/>
          </a:ln>
          <a:effectLst/>
        </p:spPr>
      </p:pic>
      <p:sp>
        <p:nvSpPr>
          <p:cNvPr id="8" name="TextBox 7"/>
          <p:cNvSpPr txBox="1"/>
          <p:nvPr/>
        </p:nvSpPr>
        <p:spPr>
          <a:xfrm>
            <a:off x="2150616" y="4563507"/>
            <a:ext cx="2336717" cy="400110"/>
          </a:xfrm>
          <a:prstGeom prst="rect">
            <a:avLst/>
          </a:prstGeom>
          <a:noFill/>
        </p:spPr>
        <p:txBody>
          <a:bodyPr wrap="square" rtlCol="0" anchor="t">
            <a:spAutoFit/>
          </a:bodyPr>
          <a:lstStyle/>
          <a:p>
            <a:r>
              <a:rPr lang="en-US" sz="2000" dirty="0"/>
              <a:t>SRTM-V2 C-band</a:t>
            </a:r>
          </a:p>
        </p:txBody>
      </p:sp>
      <p:pic>
        <p:nvPicPr>
          <p:cNvPr id="9" name="Picture 8"/>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6910388" y="4585216"/>
            <a:ext cx="1828800" cy="1371600"/>
          </a:xfrm>
          <a:prstGeom prst="rect">
            <a:avLst/>
          </a:prstGeom>
          <a:ln w="38100" cap="sq">
            <a:solidFill>
              <a:srgbClr val="000000"/>
            </a:solidFill>
            <a:prstDash val="solid"/>
            <a:miter lim="800000"/>
          </a:ln>
          <a:effectLst/>
        </p:spPr>
      </p:pic>
      <p:pic>
        <p:nvPicPr>
          <p:cNvPr id="10" name="Picture 9"/>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6910388" y="2643790"/>
            <a:ext cx="1828800" cy="1371600"/>
          </a:xfrm>
          <a:prstGeom prst="rect">
            <a:avLst/>
          </a:prstGeom>
          <a:ln w="38100" cap="sq">
            <a:solidFill>
              <a:srgbClr val="000000"/>
            </a:solidFill>
            <a:prstDash val="solid"/>
            <a:miter lim="800000"/>
          </a:ln>
          <a:effectLst/>
        </p:spPr>
      </p:pic>
      <p:sp>
        <p:nvSpPr>
          <p:cNvPr id="11" name="TextBox 10"/>
          <p:cNvSpPr txBox="1"/>
          <p:nvPr/>
        </p:nvSpPr>
        <p:spPr>
          <a:xfrm>
            <a:off x="4743451" y="1904999"/>
            <a:ext cx="4333874" cy="584775"/>
          </a:xfrm>
          <a:prstGeom prst="rect">
            <a:avLst/>
          </a:prstGeom>
          <a:noFill/>
        </p:spPr>
        <p:txBody>
          <a:bodyPr wrap="square" rtlCol="0">
            <a:spAutoFit/>
          </a:bodyPr>
          <a:lstStyle/>
          <a:p>
            <a:pPr algn="ctr"/>
            <a:r>
              <a:rPr lang="en-US" sz="3200" dirty="0" smtClean="0"/>
              <a:t>  Rainfall Measuring</a:t>
            </a:r>
            <a:endParaRPr lang="en-US" sz="3200" dirty="0"/>
          </a:p>
        </p:txBody>
      </p:sp>
      <p:sp>
        <p:nvSpPr>
          <p:cNvPr id="12" name="TextBox 11"/>
          <p:cNvSpPr txBox="1"/>
          <p:nvPr/>
        </p:nvSpPr>
        <p:spPr>
          <a:xfrm>
            <a:off x="5155755" y="3669100"/>
            <a:ext cx="1730820" cy="400110"/>
          </a:xfrm>
          <a:prstGeom prst="rect">
            <a:avLst/>
          </a:prstGeom>
          <a:noFill/>
        </p:spPr>
        <p:txBody>
          <a:bodyPr wrap="square" rtlCol="0">
            <a:spAutoFit/>
          </a:bodyPr>
          <a:lstStyle/>
          <a:p>
            <a:pPr algn="r"/>
            <a:r>
              <a:rPr lang="en-US" sz="2000" dirty="0" smtClean="0"/>
              <a:t>TRMM TMPA</a:t>
            </a:r>
            <a:endParaRPr lang="en-US" sz="2000" dirty="0"/>
          </a:p>
        </p:txBody>
      </p:sp>
      <p:sp>
        <p:nvSpPr>
          <p:cNvPr id="13" name="TextBox 12"/>
          <p:cNvSpPr txBox="1"/>
          <p:nvPr/>
        </p:nvSpPr>
        <p:spPr>
          <a:xfrm>
            <a:off x="5155755" y="5593318"/>
            <a:ext cx="1730820" cy="400110"/>
          </a:xfrm>
          <a:prstGeom prst="rect">
            <a:avLst/>
          </a:prstGeom>
          <a:noFill/>
        </p:spPr>
        <p:txBody>
          <a:bodyPr wrap="square" rtlCol="0">
            <a:spAutoFit/>
          </a:bodyPr>
          <a:lstStyle/>
          <a:p>
            <a:pPr algn="r"/>
            <a:r>
              <a:rPr lang="en-US" sz="2000" dirty="0" smtClean="0"/>
              <a:t>GPM DPR</a:t>
            </a:r>
            <a:endParaRPr lang="en-US" sz="2000" dirty="0"/>
          </a:p>
        </p:txBody>
      </p:sp>
    </p:spTree>
    <p:extLst>
      <p:ext uri="{BB962C8B-B14F-4D97-AF65-F5344CB8AC3E}">
        <p14:creationId xmlns:p14="http://schemas.microsoft.com/office/powerpoint/2010/main" val="7579373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120015"/>
            <a:ext cx="8503920" cy="923544"/>
          </a:xfrm>
        </p:spPr>
        <p:txBody>
          <a:bodyPr/>
          <a:lstStyle/>
          <a:p>
            <a:r>
              <a:rPr lang="en-US" sz="4000" dirty="0" smtClean="0"/>
              <a:t>Methodology</a:t>
            </a:r>
            <a:endParaRPr lang="en-US" sz="4000" dirty="0"/>
          </a:p>
        </p:txBody>
      </p:sp>
      <p:sp>
        <p:nvSpPr>
          <p:cNvPr id="6" name="Text Placeholder 5"/>
          <p:cNvSpPr>
            <a:spLocks noGrp="1"/>
          </p:cNvSpPr>
          <p:nvPr>
            <p:ph type="body" sz="quarter" idx="17"/>
          </p:nvPr>
        </p:nvSpPr>
        <p:spPr>
          <a:xfrm>
            <a:off x="1085850" y="1169528"/>
            <a:ext cx="6131850" cy="768096"/>
          </a:xfrm>
        </p:spPr>
        <p:txBody>
          <a:bodyPr>
            <a:noAutofit/>
          </a:bodyPr>
          <a:lstStyle/>
          <a:p>
            <a:r>
              <a:rPr lang="en-US" sz="3400" dirty="0" smtClean="0"/>
              <a:t>Global Landslide Catalog</a:t>
            </a:r>
            <a:endParaRPr lang="en-US" sz="3400" dirty="0"/>
          </a:p>
        </p:txBody>
      </p:sp>
      <p:sp>
        <p:nvSpPr>
          <p:cNvPr id="2" name="TextBox 1"/>
          <p:cNvSpPr txBox="1"/>
          <p:nvPr/>
        </p:nvSpPr>
        <p:spPr>
          <a:xfrm>
            <a:off x="1646054" y="1937624"/>
            <a:ext cx="5734050" cy="1323439"/>
          </a:xfrm>
          <a:prstGeom prst="rect">
            <a:avLst/>
          </a:prstGeom>
          <a:noFill/>
        </p:spPr>
        <p:txBody>
          <a:bodyPr wrap="square" rtlCol="0">
            <a:spAutoFit/>
          </a:bodyPr>
          <a:lstStyle/>
          <a:p>
            <a:r>
              <a:rPr lang="en-US" sz="2000" dirty="0" smtClean="0">
                <a:solidFill>
                  <a:srgbClr val="767171"/>
                </a:solidFill>
              </a:rPr>
              <a:t>The Global Landslide Catalog (GLC) was created by Dr. Dalia Kirschbaum of SERVIR.</a:t>
            </a:r>
          </a:p>
          <a:p>
            <a:endParaRPr lang="en-US" sz="2000" dirty="0" smtClean="0">
              <a:solidFill>
                <a:srgbClr val="767171"/>
              </a:solidFill>
            </a:endParaRPr>
          </a:p>
          <a:p>
            <a:endParaRPr lang="en-US" sz="2000" dirty="0" smtClean="0">
              <a:solidFill>
                <a:srgbClr val="767171"/>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1361" b="-334"/>
          <a:stretch/>
        </p:blipFill>
        <p:spPr>
          <a:xfrm>
            <a:off x="122428" y="2680855"/>
            <a:ext cx="4283317" cy="4079810"/>
          </a:xfrm>
          <a:prstGeom prst="rect">
            <a:avLst/>
          </a:prstGeom>
          <a:ln>
            <a:solidFill>
              <a:schemeClr val="tx1"/>
            </a:solidFill>
          </a:ln>
        </p:spPr>
      </p:pic>
      <p:sp>
        <p:nvSpPr>
          <p:cNvPr id="8" name="Text Placeholder 4"/>
          <p:cNvSpPr>
            <a:spLocks noGrp="1"/>
          </p:cNvSpPr>
          <p:nvPr>
            <p:ph type="body" sz="quarter" idx="4294967295"/>
          </p:nvPr>
        </p:nvSpPr>
        <p:spPr>
          <a:xfrm>
            <a:off x="-31058" y="2406535"/>
            <a:ext cx="2295144" cy="274320"/>
          </a:xfrm>
          <a:prstGeom prst="rect">
            <a:avLst/>
          </a:prstGeom>
        </p:spPr>
        <p:txBody>
          <a:bodyPr>
            <a:normAutofit/>
          </a:bodyPr>
          <a:lstStyle/>
          <a:p>
            <a:pPr marL="0" indent="0">
              <a:buNone/>
            </a:pPr>
            <a:r>
              <a:rPr lang="en-US" sz="1200" dirty="0" smtClean="0"/>
              <a:t>  Credit: NASA</a:t>
            </a:r>
            <a:endParaRPr lang="en-US" sz="1200"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3077" y="2680855"/>
            <a:ext cx="4478193" cy="4079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Placeholder 4"/>
          <p:cNvSpPr>
            <a:spLocks noGrp="1"/>
          </p:cNvSpPr>
          <p:nvPr>
            <p:ph type="body" sz="quarter" idx="4294967295"/>
          </p:nvPr>
        </p:nvSpPr>
        <p:spPr>
          <a:xfrm>
            <a:off x="6715178" y="2401223"/>
            <a:ext cx="2295144" cy="274320"/>
          </a:xfrm>
          <a:prstGeom prst="rect">
            <a:avLst/>
          </a:prstGeom>
        </p:spPr>
        <p:txBody>
          <a:bodyPr>
            <a:normAutofit/>
          </a:bodyPr>
          <a:lstStyle/>
          <a:p>
            <a:pPr marL="0" indent="0" algn="r">
              <a:buNone/>
            </a:pPr>
            <a:r>
              <a:rPr lang="en-US" sz="1200" dirty="0" smtClean="0"/>
              <a:t>       Credit: Google Earth</a:t>
            </a:r>
            <a:endParaRPr lang="en-US" sz="1200" dirty="0"/>
          </a:p>
        </p:txBody>
      </p:sp>
      <p:sp>
        <p:nvSpPr>
          <p:cNvPr id="7" name="Oval 6"/>
          <p:cNvSpPr/>
          <p:nvPr/>
        </p:nvSpPr>
        <p:spPr>
          <a:xfrm rot="17896749">
            <a:off x="4401948" y="4959640"/>
            <a:ext cx="2532129" cy="9310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00566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able 40"/>
          <p:cNvGraphicFramePr>
            <a:graphicFrameLocks noGrp="1"/>
          </p:cNvGraphicFramePr>
          <p:nvPr>
            <p:extLst>
              <p:ext uri="{D42A27DB-BD31-4B8C-83A1-F6EECF244321}">
                <p14:modId xmlns:p14="http://schemas.microsoft.com/office/powerpoint/2010/main" val="3200155037"/>
              </p:ext>
            </p:extLst>
          </p:nvPr>
        </p:nvGraphicFramePr>
        <p:xfrm>
          <a:off x="3895273" y="1919130"/>
          <a:ext cx="5138398" cy="4363752"/>
        </p:xfrm>
        <a:graphic>
          <a:graphicData uri="http://schemas.openxmlformats.org/drawingml/2006/table">
            <a:tbl>
              <a:tblPr firstRow="1" bandRow="1">
                <a:tableStyleId>{2D5ABB26-0587-4C30-8999-92F81FD0307C}</a:tableStyleId>
              </a:tblPr>
              <a:tblGrid>
                <a:gridCol w="3617475"/>
                <a:gridCol w="1520923"/>
              </a:tblGrid>
              <a:tr h="370840">
                <a:tc gridSpan="2">
                  <a:txBody>
                    <a:bodyPr/>
                    <a:lstStyle/>
                    <a:p>
                      <a:r>
                        <a:rPr lang="en-US" sz="2000" b="1" dirty="0" smtClean="0">
                          <a:solidFill>
                            <a:schemeClr val="bg1"/>
                          </a:solidFill>
                          <a:latin typeface="+mj-lt"/>
                        </a:rPr>
                        <a:t>Assign Fuzzy Membership Type</a:t>
                      </a:r>
                    </a:p>
                  </a:txBody>
                  <a:tcPr>
                    <a:solidFill>
                      <a:schemeClr val="accent1">
                        <a:lumMod val="60000"/>
                        <a:lumOff val="40000"/>
                      </a:schemeClr>
                    </a:solidFill>
                  </a:tcPr>
                </a:tc>
                <a:tc hMerge="1">
                  <a:txBody>
                    <a:bodyPr/>
                    <a:lstStyle/>
                    <a:p>
                      <a:endParaRPr lang="en-US" sz="2000" dirty="0">
                        <a:latin typeface="+mj-lt"/>
                      </a:endParaRPr>
                    </a:p>
                  </a:txBody>
                  <a:tcPr/>
                </a:tc>
              </a:tr>
              <a:tr h="370840">
                <a:tc>
                  <a:txBody>
                    <a:bodyPr/>
                    <a:lstStyle/>
                    <a:p>
                      <a:r>
                        <a:rPr lang="en-US" sz="2000" i="1" dirty="0" smtClean="0">
                          <a:solidFill>
                            <a:schemeClr val="bg1"/>
                          </a:solidFill>
                          <a:latin typeface="+mj-lt"/>
                        </a:rPr>
                        <a:t>Elevation</a:t>
                      </a:r>
                      <a:endParaRPr lang="en-US" sz="2000" i="1" dirty="0">
                        <a:solidFill>
                          <a:schemeClr val="bg1"/>
                        </a:solidFill>
                        <a:latin typeface="+mj-lt"/>
                      </a:endParaRPr>
                    </a:p>
                  </a:txBody>
                  <a:tcPr>
                    <a:solidFill>
                      <a:schemeClr val="accent1">
                        <a:lumMod val="60000"/>
                        <a:lumOff val="40000"/>
                      </a:schemeClr>
                    </a:solidFill>
                  </a:tcPr>
                </a:tc>
                <a:tc>
                  <a:txBody>
                    <a:bodyPr/>
                    <a:lstStyle/>
                    <a:p>
                      <a:r>
                        <a:rPr lang="en-US" sz="2000" i="1" dirty="0" smtClean="0">
                          <a:solidFill>
                            <a:schemeClr val="bg1"/>
                          </a:solidFill>
                          <a:latin typeface="+mj-lt"/>
                        </a:rPr>
                        <a:t>Large</a:t>
                      </a:r>
                      <a:endParaRPr lang="en-US" sz="2000" i="1" dirty="0">
                        <a:solidFill>
                          <a:schemeClr val="bg1"/>
                        </a:solidFill>
                        <a:latin typeface="+mj-lt"/>
                      </a:endParaRPr>
                    </a:p>
                  </a:txBody>
                  <a:tcPr>
                    <a:solidFill>
                      <a:schemeClr val="accent1">
                        <a:lumMod val="60000"/>
                        <a:lumOff val="40000"/>
                      </a:schemeClr>
                    </a:solidFill>
                  </a:tcPr>
                </a:tc>
              </a:tr>
              <a:tr h="370840">
                <a:tc>
                  <a:txBody>
                    <a:bodyPr/>
                    <a:lstStyle/>
                    <a:p>
                      <a:r>
                        <a:rPr lang="en-US" sz="2000" i="1" dirty="0" smtClean="0">
                          <a:solidFill>
                            <a:schemeClr val="bg1"/>
                          </a:solidFill>
                          <a:latin typeface="+mj-lt"/>
                        </a:rPr>
                        <a:t>Slope</a:t>
                      </a:r>
                      <a:endParaRPr lang="en-US" sz="2000" i="1" dirty="0">
                        <a:solidFill>
                          <a:schemeClr val="bg1"/>
                        </a:solidFill>
                        <a:latin typeface="+mj-lt"/>
                      </a:endParaRPr>
                    </a:p>
                  </a:txBody>
                  <a:tcPr>
                    <a:solidFill>
                      <a:schemeClr val="accent1">
                        <a:lumMod val="60000"/>
                        <a:lumOff val="40000"/>
                      </a:schemeClr>
                    </a:solidFill>
                  </a:tcPr>
                </a:tc>
                <a:tc>
                  <a:txBody>
                    <a:bodyPr/>
                    <a:lstStyle/>
                    <a:p>
                      <a:r>
                        <a:rPr lang="en-US" sz="2000" i="1" dirty="0" smtClean="0">
                          <a:solidFill>
                            <a:schemeClr val="bg1"/>
                          </a:solidFill>
                          <a:latin typeface="+mj-lt"/>
                        </a:rPr>
                        <a:t>Near</a:t>
                      </a:r>
                      <a:endParaRPr lang="en-US" sz="2000" i="1" dirty="0">
                        <a:solidFill>
                          <a:schemeClr val="bg1"/>
                        </a:solidFill>
                        <a:latin typeface="+mj-lt"/>
                      </a:endParaRPr>
                    </a:p>
                  </a:txBody>
                  <a:tcPr>
                    <a:solidFill>
                      <a:schemeClr val="accent1">
                        <a:lumMod val="60000"/>
                        <a:lumOff val="40000"/>
                      </a:schemeClr>
                    </a:solidFill>
                  </a:tcPr>
                </a:tc>
              </a:tr>
              <a:tr h="370840">
                <a:tc>
                  <a:txBody>
                    <a:bodyPr/>
                    <a:lstStyle/>
                    <a:p>
                      <a:r>
                        <a:rPr lang="en-US" sz="2000" i="1" dirty="0" smtClean="0">
                          <a:solidFill>
                            <a:schemeClr val="bg1"/>
                          </a:solidFill>
                          <a:latin typeface="+mj-lt"/>
                        </a:rPr>
                        <a:t>Plan Curvature </a:t>
                      </a:r>
                      <a:endParaRPr lang="en-US" sz="2000" i="1" dirty="0">
                        <a:solidFill>
                          <a:schemeClr val="bg1"/>
                        </a:solidFill>
                        <a:latin typeface="+mj-lt"/>
                      </a:endParaRPr>
                    </a:p>
                  </a:txBody>
                  <a:tcPr>
                    <a:solidFill>
                      <a:schemeClr val="accent1">
                        <a:lumMod val="60000"/>
                        <a:lumOff val="40000"/>
                      </a:schemeClr>
                    </a:solidFill>
                  </a:tcPr>
                </a:tc>
                <a:tc>
                  <a:txBody>
                    <a:bodyPr/>
                    <a:lstStyle/>
                    <a:p>
                      <a:r>
                        <a:rPr lang="en-US" sz="2000" i="1" dirty="0" smtClean="0">
                          <a:solidFill>
                            <a:schemeClr val="bg1"/>
                          </a:solidFill>
                          <a:latin typeface="+mj-lt"/>
                        </a:rPr>
                        <a:t>Near</a:t>
                      </a:r>
                      <a:endParaRPr lang="en-US" sz="2000" i="1" dirty="0">
                        <a:solidFill>
                          <a:schemeClr val="bg1"/>
                        </a:solidFill>
                        <a:latin typeface="+mj-lt"/>
                      </a:endParaRPr>
                    </a:p>
                  </a:txBody>
                  <a:tcPr>
                    <a:solidFill>
                      <a:schemeClr val="accent1">
                        <a:lumMod val="60000"/>
                        <a:lumOff val="40000"/>
                      </a:schemeClr>
                    </a:solidFill>
                  </a:tcPr>
                </a:tc>
              </a:tr>
              <a:tr h="370840">
                <a:tc>
                  <a:txBody>
                    <a:bodyPr/>
                    <a:lstStyle/>
                    <a:p>
                      <a:r>
                        <a:rPr lang="en-US" sz="2000" i="1" dirty="0" smtClean="0">
                          <a:solidFill>
                            <a:schemeClr val="bg1"/>
                          </a:solidFill>
                          <a:latin typeface="+mj-lt"/>
                        </a:rPr>
                        <a:t>Profile Curvature</a:t>
                      </a:r>
                      <a:endParaRPr lang="en-US" sz="2000" i="1" dirty="0">
                        <a:solidFill>
                          <a:schemeClr val="bg1"/>
                        </a:solidFill>
                        <a:latin typeface="+mj-lt"/>
                      </a:endParaRPr>
                    </a:p>
                  </a:txBody>
                  <a:tcPr>
                    <a:solidFill>
                      <a:schemeClr val="accent1">
                        <a:lumMod val="60000"/>
                        <a:lumOff val="40000"/>
                      </a:schemeClr>
                    </a:solidFill>
                  </a:tcPr>
                </a:tc>
                <a:tc>
                  <a:txBody>
                    <a:bodyPr/>
                    <a:lstStyle/>
                    <a:p>
                      <a:r>
                        <a:rPr lang="en-US" sz="2000" i="1" dirty="0" smtClean="0">
                          <a:solidFill>
                            <a:schemeClr val="bg1"/>
                          </a:solidFill>
                          <a:latin typeface="+mj-lt"/>
                        </a:rPr>
                        <a:t>Near</a:t>
                      </a:r>
                      <a:endParaRPr lang="en-US" sz="2000" i="1" dirty="0">
                        <a:solidFill>
                          <a:schemeClr val="bg1"/>
                        </a:solidFill>
                        <a:latin typeface="+mj-lt"/>
                      </a:endParaRPr>
                    </a:p>
                  </a:txBody>
                  <a:tcPr>
                    <a:solidFill>
                      <a:schemeClr val="accent1">
                        <a:lumMod val="60000"/>
                        <a:lumOff val="40000"/>
                      </a:schemeClr>
                    </a:solidFill>
                  </a:tcPr>
                </a:tc>
              </a:tr>
              <a:tr h="370840">
                <a:tc>
                  <a:txBody>
                    <a:bodyPr/>
                    <a:lstStyle/>
                    <a:p>
                      <a:r>
                        <a:rPr lang="en-US" sz="2000" i="1" dirty="0" smtClean="0">
                          <a:solidFill>
                            <a:schemeClr val="bg1"/>
                          </a:solidFill>
                          <a:latin typeface="+mj-lt"/>
                        </a:rPr>
                        <a:t>Distance from Roads</a:t>
                      </a:r>
                      <a:endParaRPr lang="en-US" sz="2000" i="1" dirty="0">
                        <a:solidFill>
                          <a:schemeClr val="bg1"/>
                        </a:solidFill>
                        <a:latin typeface="+mj-lt"/>
                      </a:endParaRPr>
                    </a:p>
                  </a:txBody>
                  <a:tcPr>
                    <a:solidFill>
                      <a:schemeClr val="accent1">
                        <a:lumMod val="60000"/>
                        <a:lumOff val="40000"/>
                      </a:schemeClr>
                    </a:solidFill>
                  </a:tcPr>
                </a:tc>
                <a:tc>
                  <a:txBody>
                    <a:bodyPr/>
                    <a:lstStyle/>
                    <a:p>
                      <a:r>
                        <a:rPr lang="en-US" sz="2000" i="1" dirty="0" smtClean="0">
                          <a:solidFill>
                            <a:schemeClr val="bg1"/>
                          </a:solidFill>
                          <a:latin typeface="+mj-lt"/>
                        </a:rPr>
                        <a:t>Linear</a:t>
                      </a:r>
                      <a:endParaRPr lang="en-US" sz="2000" i="1" dirty="0">
                        <a:solidFill>
                          <a:schemeClr val="bg1"/>
                        </a:solidFill>
                        <a:latin typeface="+mj-lt"/>
                      </a:endParaRPr>
                    </a:p>
                  </a:txBody>
                  <a:tcPr>
                    <a:solidFill>
                      <a:schemeClr val="accent1">
                        <a:lumMod val="60000"/>
                        <a:lumOff val="40000"/>
                      </a:schemeClr>
                    </a:solidFill>
                  </a:tcPr>
                </a:tc>
              </a:tr>
              <a:tr h="401352">
                <a:tc>
                  <a:txBody>
                    <a:bodyPr/>
                    <a:lstStyle/>
                    <a:p>
                      <a:r>
                        <a:rPr lang="en-US" sz="2000" i="1" dirty="0" smtClean="0">
                          <a:solidFill>
                            <a:schemeClr val="bg1"/>
                          </a:solidFill>
                          <a:latin typeface="+mj-lt"/>
                        </a:rPr>
                        <a:t>Distance from Streams</a:t>
                      </a:r>
                      <a:endParaRPr lang="en-US" sz="2000" i="1" dirty="0">
                        <a:solidFill>
                          <a:schemeClr val="bg1"/>
                        </a:solidFill>
                        <a:latin typeface="+mj-lt"/>
                      </a:endParaRPr>
                    </a:p>
                  </a:txBody>
                  <a:tcPr>
                    <a:solidFill>
                      <a:schemeClr val="accent1">
                        <a:lumMod val="60000"/>
                        <a:lumOff val="40000"/>
                      </a:schemeClr>
                    </a:solidFill>
                  </a:tcPr>
                </a:tc>
                <a:tc>
                  <a:txBody>
                    <a:bodyPr/>
                    <a:lstStyle/>
                    <a:p>
                      <a:r>
                        <a:rPr lang="en-US" sz="2000" i="1" dirty="0" smtClean="0">
                          <a:solidFill>
                            <a:schemeClr val="bg1"/>
                          </a:solidFill>
                          <a:latin typeface="+mj-lt"/>
                        </a:rPr>
                        <a:t>Linear</a:t>
                      </a:r>
                      <a:endParaRPr lang="en-US" sz="2000" i="1" dirty="0">
                        <a:solidFill>
                          <a:schemeClr val="bg1"/>
                        </a:solidFill>
                        <a:latin typeface="+mj-lt"/>
                      </a:endParaRPr>
                    </a:p>
                  </a:txBody>
                  <a:tcPr>
                    <a:solidFill>
                      <a:schemeClr val="accent1">
                        <a:lumMod val="60000"/>
                        <a:lumOff val="40000"/>
                      </a:schemeClr>
                    </a:solidFill>
                  </a:tcPr>
                </a:tc>
              </a:tr>
              <a:tr h="370840">
                <a:tc>
                  <a:txBody>
                    <a:bodyPr/>
                    <a:lstStyle/>
                    <a:p>
                      <a:r>
                        <a:rPr lang="en-US" sz="2000" i="1" dirty="0" smtClean="0">
                          <a:solidFill>
                            <a:schemeClr val="bg1"/>
                          </a:solidFill>
                          <a:latin typeface="+mj-lt"/>
                        </a:rPr>
                        <a:t>Distance</a:t>
                      </a:r>
                      <a:r>
                        <a:rPr lang="en-US" sz="2000" i="1" baseline="0" dirty="0" smtClean="0">
                          <a:solidFill>
                            <a:schemeClr val="bg1"/>
                          </a:solidFill>
                          <a:latin typeface="+mj-lt"/>
                        </a:rPr>
                        <a:t> </a:t>
                      </a:r>
                      <a:r>
                        <a:rPr lang="en-US" sz="2000" i="1" dirty="0" smtClean="0">
                          <a:solidFill>
                            <a:schemeClr val="bg1"/>
                          </a:solidFill>
                          <a:latin typeface="+mj-lt"/>
                        </a:rPr>
                        <a:t>from Ridge</a:t>
                      </a:r>
                      <a:endParaRPr lang="en-US" sz="2000" i="1" dirty="0">
                        <a:solidFill>
                          <a:schemeClr val="bg1"/>
                        </a:solidFill>
                        <a:latin typeface="+mj-lt"/>
                      </a:endParaRPr>
                    </a:p>
                  </a:txBody>
                  <a:tcPr>
                    <a:solidFill>
                      <a:schemeClr val="accent1">
                        <a:lumMod val="60000"/>
                        <a:lumOff val="40000"/>
                      </a:schemeClr>
                    </a:solidFill>
                  </a:tcPr>
                </a:tc>
                <a:tc>
                  <a:txBody>
                    <a:bodyPr/>
                    <a:lstStyle/>
                    <a:p>
                      <a:r>
                        <a:rPr lang="en-US" sz="2000" i="1" dirty="0" smtClean="0">
                          <a:solidFill>
                            <a:schemeClr val="bg1"/>
                          </a:solidFill>
                          <a:latin typeface="+mj-lt"/>
                        </a:rPr>
                        <a:t>Small</a:t>
                      </a:r>
                      <a:endParaRPr lang="en-US" sz="2000" i="1" dirty="0">
                        <a:solidFill>
                          <a:schemeClr val="bg1"/>
                        </a:solidFill>
                        <a:latin typeface="+mj-lt"/>
                      </a:endParaRPr>
                    </a:p>
                  </a:txBody>
                  <a:tcPr>
                    <a:solidFill>
                      <a:schemeClr val="accent1">
                        <a:lumMod val="60000"/>
                        <a:lumOff val="40000"/>
                      </a:schemeClr>
                    </a:solidFill>
                  </a:tcPr>
                </a:tc>
              </a:tr>
              <a:tr h="370840">
                <a:tc>
                  <a:txBody>
                    <a:bodyPr/>
                    <a:lstStyle/>
                    <a:p>
                      <a:r>
                        <a:rPr lang="en-US" sz="2000" i="1" dirty="0" smtClean="0">
                          <a:solidFill>
                            <a:schemeClr val="bg1"/>
                          </a:solidFill>
                          <a:latin typeface="+mj-lt"/>
                        </a:rPr>
                        <a:t>Terrain</a:t>
                      </a:r>
                      <a:r>
                        <a:rPr lang="en-US" sz="2000" i="1" baseline="0" dirty="0" smtClean="0">
                          <a:solidFill>
                            <a:schemeClr val="bg1"/>
                          </a:solidFill>
                          <a:latin typeface="+mj-lt"/>
                        </a:rPr>
                        <a:t> Roughness</a:t>
                      </a:r>
                      <a:endParaRPr lang="en-US" sz="2000" i="1" dirty="0">
                        <a:solidFill>
                          <a:schemeClr val="bg1"/>
                        </a:solidFill>
                        <a:latin typeface="+mj-lt"/>
                      </a:endParaRPr>
                    </a:p>
                  </a:txBody>
                  <a:tcPr>
                    <a:solidFill>
                      <a:schemeClr val="accent1">
                        <a:lumMod val="60000"/>
                        <a:lumOff val="40000"/>
                      </a:schemeClr>
                    </a:solidFill>
                  </a:tcPr>
                </a:tc>
                <a:tc>
                  <a:txBody>
                    <a:bodyPr/>
                    <a:lstStyle/>
                    <a:p>
                      <a:r>
                        <a:rPr lang="en-US" sz="2000" i="1" dirty="0" smtClean="0">
                          <a:solidFill>
                            <a:schemeClr val="bg1"/>
                          </a:solidFill>
                          <a:latin typeface="+mj-lt"/>
                        </a:rPr>
                        <a:t>Near</a:t>
                      </a:r>
                      <a:endParaRPr lang="en-US" sz="2000" i="1" dirty="0">
                        <a:solidFill>
                          <a:schemeClr val="bg1"/>
                        </a:solidFill>
                        <a:latin typeface="+mj-lt"/>
                      </a:endParaRPr>
                    </a:p>
                  </a:txBody>
                  <a:tcPr>
                    <a:solidFill>
                      <a:schemeClr val="accent1">
                        <a:lumMod val="60000"/>
                        <a:lumOff val="40000"/>
                      </a:schemeClr>
                    </a:solidFill>
                  </a:tcPr>
                </a:tc>
              </a:tr>
              <a:tr h="370840">
                <a:tc>
                  <a:txBody>
                    <a:bodyPr/>
                    <a:lstStyle/>
                    <a:p>
                      <a:r>
                        <a:rPr lang="en-US" sz="2000" i="1" dirty="0" smtClean="0">
                          <a:solidFill>
                            <a:schemeClr val="bg1"/>
                          </a:solidFill>
                          <a:latin typeface="+mj-lt"/>
                        </a:rPr>
                        <a:t>Soil Depth</a:t>
                      </a:r>
                      <a:endParaRPr lang="en-US" sz="2000" i="1" dirty="0">
                        <a:solidFill>
                          <a:schemeClr val="bg1"/>
                        </a:solidFill>
                        <a:latin typeface="+mj-lt"/>
                      </a:endParaRPr>
                    </a:p>
                  </a:txBody>
                  <a:tcPr>
                    <a:solidFill>
                      <a:schemeClr val="accent1">
                        <a:lumMod val="60000"/>
                        <a:lumOff val="40000"/>
                      </a:schemeClr>
                    </a:solidFill>
                  </a:tcPr>
                </a:tc>
                <a:tc>
                  <a:txBody>
                    <a:bodyPr/>
                    <a:lstStyle/>
                    <a:p>
                      <a:r>
                        <a:rPr lang="en-US" sz="2000" i="1" dirty="0" smtClean="0">
                          <a:solidFill>
                            <a:schemeClr val="bg1"/>
                          </a:solidFill>
                          <a:latin typeface="+mj-lt"/>
                        </a:rPr>
                        <a:t>Large</a:t>
                      </a:r>
                      <a:endParaRPr lang="en-US" sz="2000" i="1" dirty="0">
                        <a:solidFill>
                          <a:schemeClr val="bg1"/>
                        </a:solidFill>
                        <a:latin typeface="+mj-lt"/>
                      </a:endParaRPr>
                    </a:p>
                  </a:txBody>
                  <a:tcPr>
                    <a:solidFill>
                      <a:schemeClr val="accent1">
                        <a:lumMod val="60000"/>
                        <a:lumOff val="40000"/>
                      </a:schemeClr>
                    </a:solidFill>
                  </a:tcPr>
                </a:tc>
              </a:tr>
              <a:tr h="370840">
                <a:tc>
                  <a:txBody>
                    <a:bodyPr/>
                    <a:lstStyle/>
                    <a:p>
                      <a:r>
                        <a:rPr lang="en-US" sz="2000" i="1" dirty="0" smtClean="0">
                          <a:solidFill>
                            <a:schemeClr val="bg1"/>
                          </a:solidFill>
                          <a:latin typeface="+mj-lt"/>
                        </a:rPr>
                        <a:t>Topographic</a:t>
                      </a:r>
                      <a:r>
                        <a:rPr lang="en-US" sz="2000" i="1" baseline="0" dirty="0" smtClean="0">
                          <a:solidFill>
                            <a:schemeClr val="bg1"/>
                          </a:solidFill>
                          <a:latin typeface="+mj-lt"/>
                        </a:rPr>
                        <a:t> Wetness </a:t>
                      </a:r>
                      <a:r>
                        <a:rPr lang="en-US" sz="2000" i="1" dirty="0" smtClean="0">
                          <a:solidFill>
                            <a:schemeClr val="bg1"/>
                          </a:solidFill>
                          <a:latin typeface="+mj-lt"/>
                        </a:rPr>
                        <a:t>Index</a:t>
                      </a:r>
                      <a:endParaRPr lang="en-US" sz="2000" i="1" dirty="0">
                        <a:solidFill>
                          <a:schemeClr val="bg1"/>
                        </a:solidFill>
                        <a:latin typeface="+mj-lt"/>
                      </a:endParaRPr>
                    </a:p>
                  </a:txBody>
                  <a:tcPr>
                    <a:solidFill>
                      <a:schemeClr val="accent1">
                        <a:lumMod val="60000"/>
                        <a:lumOff val="40000"/>
                      </a:schemeClr>
                    </a:solidFill>
                  </a:tcPr>
                </a:tc>
                <a:tc>
                  <a:txBody>
                    <a:bodyPr/>
                    <a:lstStyle/>
                    <a:p>
                      <a:r>
                        <a:rPr lang="en-US" sz="2000" i="1" dirty="0" smtClean="0">
                          <a:solidFill>
                            <a:schemeClr val="bg1"/>
                          </a:solidFill>
                          <a:latin typeface="+mj-lt"/>
                        </a:rPr>
                        <a:t>Near</a:t>
                      </a:r>
                      <a:endParaRPr lang="en-US" sz="2000" i="1" dirty="0">
                        <a:solidFill>
                          <a:schemeClr val="bg1"/>
                        </a:solidFill>
                        <a:latin typeface="+mj-lt"/>
                      </a:endParaRPr>
                    </a:p>
                  </a:txBody>
                  <a:tcPr>
                    <a:solidFill>
                      <a:schemeClr val="accent1">
                        <a:lumMod val="60000"/>
                        <a:lumOff val="40000"/>
                      </a:schemeClr>
                    </a:solidFill>
                  </a:tcPr>
                </a:tc>
              </a:tr>
            </a:tbl>
          </a:graphicData>
        </a:graphic>
      </p:graphicFrame>
      <p:sp>
        <p:nvSpPr>
          <p:cNvPr id="9" name="Text Placeholder 2"/>
          <p:cNvSpPr>
            <a:spLocks noGrp="1"/>
          </p:cNvSpPr>
          <p:nvPr>
            <p:ph type="body" sz="quarter" idx="14"/>
          </p:nvPr>
        </p:nvSpPr>
        <p:spPr>
          <a:xfrm>
            <a:off x="320040" y="120015"/>
            <a:ext cx="8503920" cy="923544"/>
          </a:xfrm>
        </p:spPr>
        <p:txBody>
          <a:bodyPr/>
          <a:lstStyle/>
          <a:p>
            <a:r>
              <a:rPr lang="en-US" sz="4000" dirty="0" smtClean="0"/>
              <a:t>Methodology</a:t>
            </a:r>
            <a:endParaRPr lang="en-US" sz="4000" dirty="0"/>
          </a:p>
        </p:txBody>
      </p:sp>
      <p:sp>
        <p:nvSpPr>
          <p:cNvPr id="10" name="Text Placeholder 5"/>
          <p:cNvSpPr>
            <a:spLocks noGrp="1"/>
          </p:cNvSpPr>
          <p:nvPr>
            <p:ph type="body" sz="quarter" idx="17"/>
          </p:nvPr>
        </p:nvSpPr>
        <p:spPr>
          <a:xfrm>
            <a:off x="1510664" y="1082529"/>
            <a:ext cx="6176011" cy="768096"/>
          </a:xfrm>
        </p:spPr>
        <p:txBody>
          <a:bodyPr>
            <a:noAutofit/>
          </a:bodyPr>
          <a:lstStyle/>
          <a:p>
            <a:pPr algn="ctr"/>
            <a:r>
              <a:rPr lang="en-US" sz="3400" dirty="0" smtClean="0"/>
              <a:t>Landslide Susceptibility </a:t>
            </a:r>
            <a:r>
              <a:rPr lang="en-US" sz="3400" dirty="0"/>
              <a:t>Map</a:t>
            </a:r>
          </a:p>
        </p:txBody>
      </p:sp>
      <p:sp>
        <p:nvSpPr>
          <p:cNvPr id="31" name="TextBox 30"/>
          <p:cNvSpPr txBox="1"/>
          <p:nvPr/>
        </p:nvSpPr>
        <p:spPr>
          <a:xfrm>
            <a:off x="131997" y="2361771"/>
            <a:ext cx="3630377" cy="3477875"/>
          </a:xfrm>
          <a:prstGeom prst="rect">
            <a:avLst/>
          </a:prstGeom>
          <a:solidFill>
            <a:srgbClr val="57688F">
              <a:lumMod val="40000"/>
              <a:lumOff val="60000"/>
            </a:srgbClr>
          </a:solidFill>
        </p:spPr>
        <p:txBody>
          <a:bodyPr wrap="square" rtlCol="0">
            <a:spAutoFit/>
          </a:bodyPr>
          <a:lstStyle/>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FFFFFF"/>
                </a:solidFill>
                <a:effectLst/>
                <a:uLnTx/>
                <a:uFillTx/>
              </a:rPr>
              <a:t>Variables</a:t>
            </a:r>
          </a:p>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smtClean="0">
                <a:ln>
                  <a:noFill/>
                </a:ln>
                <a:solidFill>
                  <a:srgbClr val="FFFFFF"/>
                </a:solidFill>
                <a:effectLst/>
                <a:uLnTx/>
                <a:uFillTx/>
              </a:rPr>
              <a:t>Elevation</a:t>
            </a:r>
          </a:p>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smtClean="0">
                <a:ln>
                  <a:noFill/>
                </a:ln>
                <a:solidFill>
                  <a:srgbClr val="FFFFFF"/>
                </a:solidFill>
                <a:effectLst/>
                <a:uLnTx/>
                <a:uFillTx/>
              </a:rPr>
              <a:t>Slope</a:t>
            </a:r>
          </a:p>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smtClean="0">
                <a:ln>
                  <a:noFill/>
                </a:ln>
                <a:solidFill>
                  <a:srgbClr val="FFFFFF"/>
                </a:solidFill>
                <a:effectLst/>
                <a:uLnTx/>
                <a:uFillTx/>
              </a:rPr>
              <a:t>Plan Curvature</a:t>
            </a:r>
          </a:p>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smtClean="0">
                <a:ln>
                  <a:noFill/>
                </a:ln>
                <a:solidFill>
                  <a:srgbClr val="FFFFFF"/>
                </a:solidFill>
                <a:effectLst/>
                <a:uLnTx/>
                <a:uFillTx/>
              </a:rPr>
              <a:t>Profile Curvature</a:t>
            </a:r>
          </a:p>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smtClean="0">
                <a:ln>
                  <a:noFill/>
                </a:ln>
                <a:solidFill>
                  <a:srgbClr val="FFFFFF"/>
                </a:solidFill>
                <a:effectLst/>
                <a:uLnTx/>
                <a:uFillTx/>
              </a:rPr>
              <a:t>Distance from Roads</a:t>
            </a:r>
          </a:p>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smtClean="0">
                <a:ln>
                  <a:noFill/>
                </a:ln>
                <a:solidFill>
                  <a:srgbClr val="FFFFFF"/>
                </a:solidFill>
                <a:effectLst/>
                <a:uLnTx/>
                <a:uFillTx/>
              </a:rPr>
              <a:t>Distance from Streams</a:t>
            </a:r>
          </a:p>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smtClean="0">
                <a:ln>
                  <a:noFill/>
                </a:ln>
                <a:solidFill>
                  <a:srgbClr val="FFFFFF"/>
                </a:solidFill>
                <a:effectLst/>
                <a:uLnTx/>
                <a:uFillTx/>
              </a:rPr>
              <a:t>Distance from Ridge</a:t>
            </a:r>
          </a:p>
          <a:p>
            <a:pPr marL="0" marR="0" lvl="0" indent="0" algn="ctr" defTabSz="3072384" eaLnBrk="1" fontAlgn="auto" latinLnBrk="0" hangingPunct="1">
              <a:lnSpc>
                <a:spcPct val="100000"/>
              </a:lnSpc>
              <a:spcBef>
                <a:spcPts val="0"/>
              </a:spcBef>
              <a:spcAft>
                <a:spcPts val="0"/>
              </a:spcAft>
              <a:buClrTx/>
              <a:buSzTx/>
              <a:buFontTx/>
              <a:buNone/>
              <a:tabLst/>
              <a:defRPr/>
            </a:pPr>
            <a:r>
              <a:rPr lang="en-US" sz="2000" i="1" kern="0" dirty="0" smtClean="0">
                <a:solidFill>
                  <a:srgbClr val="FFFFFF"/>
                </a:solidFill>
              </a:rPr>
              <a:t>Terrain Roughness</a:t>
            </a:r>
            <a:endParaRPr kumimoji="0" lang="en-US" sz="2000" b="0" i="1" u="none" strike="noStrike" kern="0" cap="none" spc="0" normalizeH="0" baseline="0" noProof="0" dirty="0" smtClean="0">
              <a:ln>
                <a:noFill/>
              </a:ln>
              <a:solidFill>
                <a:srgbClr val="FFFFFF"/>
              </a:solidFill>
              <a:effectLst/>
              <a:uLnTx/>
              <a:uFillTx/>
            </a:endParaRPr>
          </a:p>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smtClean="0">
                <a:ln>
                  <a:noFill/>
                </a:ln>
                <a:solidFill>
                  <a:srgbClr val="FFFFFF"/>
                </a:solidFill>
                <a:effectLst/>
                <a:uLnTx/>
                <a:uFillTx/>
              </a:rPr>
              <a:t>Soil Depth</a:t>
            </a:r>
          </a:p>
          <a:p>
            <a:pPr marL="0" marR="0" lvl="0" indent="0" algn="ctr" defTabSz="3072384" eaLnBrk="1" fontAlgn="auto" latinLnBrk="0" hangingPunct="1">
              <a:lnSpc>
                <a:spcPct val="100000"/>
              </a:lnSpc>
              <a:spcBef>
                <a:spcPts val="0"/>
              </a:spcBef>
              <a:spcAft>
                <a:spcPts val="0"/>
              </a:spcAft>
              <a:buClrTx/>
              <a:buSzTx/>
              <a:buFontTx/>
              <a:buNone/>
              <a:tabLst/>
              <a:defRPr/>
            </a:pPr>
            <a:r>
              <a:rPr lang="en-US" sz="2000" i="1" kern="0" dirty="0" smtClean="0">
                <a:solidFill>
                  <a:srgbClr val="FFFFFF"/>
                </a:solidFill>
              </a:rPr>
              <a:t>Topographic Wetness</a:t>
            </a:r>
            <a:r>
              <a:rPr kumimoji="0" lang="en-US" sz="2000" b="0" i="1" u="none" strike="noStrike" kern="0" cap="none" spc="0" normalizeH="0" baseline="0" noProof="0" dirty="0" smtClean="0">
                <a:ln>
                  <a:noFill/>
                </a:ln>
                <a:solidFill>
                  <a:srgbClr val="FFFFFF"/>
                </a:solidFill>
                <a:effectLst/>
                <a:uLnTx/>
                <a:uFillTx/>
              </a:rPr>
              <a:t> Index</a:t>
            </a:r>
          </a:p>
        </p:txBody>
      </p:sp>
      <p:cxnSp>
        <p:nvCxnSpPr>
          <p:cNvPr id="37" name="Straight Arrow Connector 36"/>
          <p:cNvCxnSpPr/>
          <p:nvPr/>
        </p:nvCxnSpPr>
        <p:spPr>
          <a:xfrm>
            <a:off x="8477786" y="5321380"/>
            <a:ext cx="666214" cy="0"/>
          </a:xfrm>
          <a:prstGeom prst="straightConnector1">
            <a:avLst/>
          </a:prstGeom>
          <a:noFill/>
          <a:ln w="38100" cap="flat" cmpd="sng" algn="ctr">
            <a:solidFill>
              <a:srgbClr val="C00000"/>
            </a:solidFill>
            <a:prstDash val="solid"/>
            <a:miter lim="800000"/>
            <a:tailEnd type="arrow"/>
          </a:ln>
          <a:effectLst/>
        </p:spPr>
      </p:cxnSp>
      <p:cxnSp>
        <p:nvCxnSpPr>
          <p:cNvPr id="33" name="Straight Arrow Connector 32"/>
          <p:cNvCxnSpPr/>
          <p:nvPr/>
        </p:nvCxnSpPr>
        <p:spPr>
          <a:xfrm>
            <a:off x="3150963" y="5089685"/>
            <a:ext cx="744310" cy="231695"/>
          </a:xfrm>
          <a:prstGeom prst="straightConnector1">
            <a:avLst/>
          </a:prstGeom>
          <a:noFill/>
          <a:ln w="19050" cap="flat" cmpd="sng" algn="ctr">
            <a:solidFill>
              <a:srgbClr val="C00000"/>
            </a:solidFill>
            <a:prstDash val="solid"/>
            <a:miter lim="800000"/>
            <a:tailEnd type="arrow"/>
          </a:ln>
          <a:effectLst/>
        </p:spPr>
      </p:cxnSp>
      <p:cxnSp>
        <p:nvCxnSpPr>
          <p:cNvPr id="32" name="Straight Arrow Connector 31"/>
          <p:cNvCxnSpPr/>
          <p:nvPr/>
        </p:nvCxnSpPr>
        <p:spPr>
          <a:xfrm>
            <a:off x="3321467" y="4129122"/>
            <a:ext cx="589186" cy="2364"/>
          </a:xfrm>
          <a:prstGeom prst="straightConnector1">
            <a:avLst/>
          </a:prstGeom>
          <a:noFill/>
          <a:ln w="19050" cap="flat" cmpd="sng" algn="ctr">
            <a:solidFill>
              <a:srgbClr val="C00000"/>
            </a:solidFill>
            <a:prstDash val="solid"/>
            <a:miter lim="800000"/>
            <a:tailEnd type="arrow"/>
          </a:ln>
          <a:effectLst/>
        </p:spPr>
      </p:cxnSp>
      <p:cxnSp>
        <p:nvCxnSpPr>
          <p:cNvPr id="34" name="Straight Arrow Connector 33"/>
          <p:cNvCxnSpPr/>
          <p:nvPr/>
        </p:nvCxnSpPr>
        <p:spPr>
          <a:xfrm flipV="1">
            <a:off x="2406653" y="2990850"/>
            <a:ext cx="1488620" cy="200146"/>
          </a:xfrm>
          <a:prstGeom prst="straightConnector1">
            <a:avLst/>
          </a:prstGeom>
          <a:noFill/>
          <a:ln w="19050" cap="flat" cmpd="sng" algn="ctr">
            <a:solidFill>
              <a:srgbClr val="C00000"/>
            </a:solidFill>
            <a:prstDash val="solid"/>
            <a:miter lim="800000"/>
            <a:tailEnd type="arrow"/>
          </a:ln>
          <a:effectLst/>
        </p:spPr>
      </p:cxnSp>
      <p:cxnSp>
        <p:nvCxnSpPr>
          <p:cNvPr id="35" name="Straight Arrow Connector 34"/>
          <p:cNvCxnSpPr/>
          <p:nvPr/>
        </p:nvCxnSpPr>
        <p:spPr>
          <a:xfrm>
            <a:off x="8477786" y="3090923"/>
            <a:ext cx="666214" cy="0"/>
          </a:xfrm>
          <a:prstGeom prst="straightConnector1">
            <a:avLst/>
          </a:prstGeom>
          <a:noFill/>
          <a:ln w="38100" cap="flat" cmpd="sng" algn="ctr">
            <a:solidFill>
              <a:srgbClr val="C00000"/>
            </a:solidFill>
            <a:prstDash val="solid"/>
            <a:miter lim="800000"/>
            <a:tailEnd type="arrow"/>
          </a:ln>
          <a:effectLst/>
        </p:spPr>
      </p:cxnSp>
      <p:cxnSp>
        <p:nvCxnSpPr>
          <p:cNvPr id="36" name="Straight Arrow Connector 35"/>
          <p:cNvCxnSpPr/>
          <p:nvPr/>
        </p:nvCxnSpPr>
        <p:spPr>
          <a:xfrm>
            <a:off x="8477786" y="4131486"/>
            <a:ext cx="666214" cy="0"/>
          </a:xfrm>
          <a:prstGeom prst="straightConnector1">
            <a:avLst/>
          </a:prstGeom>
          <a:noFill/>
          <a:ln w="38100" cap="flat" cmpd="sng" algn="ctr">
            <a:solidFill>
              <a:srgbClr val="C00000"/>
            </a:solidFill>
            <a:prstDash val="solid"/>
            <a:miter lim="800000"/>
            <a:tailEnd type="arrow"/>
          </a:ln>
          <a:effectLst/>
        </p:spPr>
      </p:cxn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5273" y="2361771"/>
            <a:ext cx="5124902" cy="3934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9012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074"/>
                                        </p:tgtEl>
                                      </p:cBhvr>
                                    </p:animEffect>
                                    <p:set>
                                      <p:cBhvr>
                                        <p:cTn id="12" dur="1" fill="hold">
                                          <p:stCondLst>
                                            <p:cond delay="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77527" y="2801970"/>
            <a:ext cx="2384939" cy="2746586"/>
          </a:xfrm>
          <a:prstGeom prst="rect">
            <a:avLst/>
          </a:prstGeom>
          <a:solidFill>
            <a:srgbClr val="57688F"/>
          </a:solidFill>
        </p:spPr>
        <p:txBody>
          <a:bodyPr wrap="square" rtlCol="0">
            <a:spAutoFit/>
          </a:bodyPr>
          <a:lstStyle/>
          <a:p>
            <a:pPr marL="0" marR="0" lvl="0" indent="0"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dirty="0" smtClean="0">
              <a:ln>
                <a:noFill/>
              </a:ln>
              <a:solidFill>
                <a:srgbClr val="767171"/>
              </a:solidFill>
              <a:effectLst/>
              <a:uLnTx/>
              <a:uFillTx/>
              <a:latin typeface="Garamond"/>
            </a:endParaRPr>
          </a:p>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FFFFFF"/>
                </a:solidFill>
                <a:effectLst/>
                <a:uLnTx/>
                <a:uFillTx/>
              </a:rPr>
              <a:t>Fuzzy</a:t>
            </a:r>
          </a:p>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FFFFFF"/>
                </a:solidFill>
                <a:effectLst/>
                <a:uLnTx/>
                <a:uFillTx/>
              </a:rPr>
              <a:t>Overlay</a:t>
            </a:r>
          </a:p>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smtClean="0">
              <a:ln>
                <a:noFill/>
              </a:ln>
              <a:solidFill>
                <a:srgbClr val="FFFFFF"/>
              </a:solidFill>
              <a:effectLst/>
              <a:uLnTx/>
              <a:uFillTx/>
            </a:endParaRPr>
          </a:p>
          <a:p>
            <a:pPr marL="0" marR="0" lvl="0" indent="0" defTabSz="3072384"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smtClean="0">
              <a:ln>
                <a:noFill/>
              </a:ln>
              <a:solidFill>
                <a:srgbClr val="767171"/>
              </a:solidFill>
              <a:effectLst/>
              <a:uLnTx/>
              <a:uFillTx/>
              <a:latin typeface="Garamond"/>
            </a:endParaRPr>
          </a:p>
        </p:txBody>
      </p:sp>
      <p:sp>
        <p:nvSpPr>
          <p:cNvPr id="10" name="Right Arrow 9"/>
          <p:cNvSpPr/>
          <p:nvPr/>
        </p:nvSpPr>
        <p:spPr>
          <a:xfrm>
            <a:off x="3917597" y="3410701"/>
            <a:ext cx="1464027" cy="1474942"/>
          </a:xfrm>
          <a:prstGeom prst="rightArrow">
            <a:avLst/>
          </a:prstGeom>
          <a:solidFill>
            <a:srgbClr val="C00000"/>
          </a:solidFill>
          <a:ln w="12700" cap="flat" cmpd="sng" algn="ctr">
            <a:noFill/>
            <a:prstDash val="solid"/>
            <a:miter lim="800000"/>
          </a:ln>
          <a:effectLst/>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smtClean="0">
              <a:ln>
                <a:noFill/>
              </a:ln>
              <a:solidFill>
                <a:srgbClr val="FFFFFF"/>
              </a:solidFill>
              <a:effectLst/>
              <a:uLnTx/>
              <a:uFillTx/>
              <a:latin typeface="Garamond"/>
              <a:ea typeface="+mn-ea"/>
              <a:cs typeface="+mn-cs"/>
            </a:endParaRPr>
          </a:p>
        </p:txBody>
      </p:sp>
      <p:sp>
        <p:nvSpPr>
          <p:cNvPr id="11" name="TextBox 10"/>
          <p:cNvSpPr txBox="1"/>
          <p:nvPr/>
        </p:nvSpPr>
        <p:spPr>
          <a:xfrm>
            <a:off x="5650015" y="3024787"/>
            <a:ext cx="2446503" cy="2246769"/>
          </a:xfrm>
          <a:prstGeom prst="rect">
            <a:avLst/>
          </a:prstGeom>
          <a:solidFill>
            <a:srgbClr val="57688F">
              <a:lumMod val="50000"/>
            </a:srgbClr>
          </a:solidFill>
        </p:spPr>
        <p:txBody>
          <a:bodyPr wrap="none" rtlCol="0">
            <a:spAutoFit/>
          </a:body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smtClean="0">
              <a:ln>
                <a:noFill/>
              </a:ln>
              <a:solidFill>
                <a:srgbClr val="767171"/>
              </a:solidFill>
              <a:effectLst/>
              <a:uLnTx/>
              <a:uFillTx/>
            </a:endParaRPr>
          </a:p>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FFFFFF"/>
                </a:solidFill>
                <a:effectLst/>
                <a:uLnTx/>
                <a:uFillTx/>
              </a:rPr>
              <a:t>Landslide</a:t>
            </a:r>
          </a:p>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FFFFFF"/>
                </a:solidFill>
                <a:effectLst/>
                <a:uLnTx/>
                <a:uFillTx/>
              </a:rPr>
              <a:t>Susceptibility</a:t>
            </a:r>
          </a:p>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FFFFFF"/>
                </a:solidFill>
                <a:effectLst/>
                <a:uLnTx/>
                <a:uFillTx/>
              </a:rPr>
              <a:t>Map</a:t>
            </a:r>
          </a:p>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smtClean="0">
              <a:ln>
                <a:noFill/>
              </a:ln>
              <a:solidFill>
                <a:srgbClr val="767171"/>
              </a:solidFill>
              <a:effectLst/>
              <a:uLnTx/>
              <a:uFillTx/>
            </a:endParaRPr>
          </a:p>
        </p:txBody>
      </p:sp>
      <p:sp>
        <p:nvSpPr>
          <p:cNvPr id="12" name="Text Placeholder 2"/>
          <p:cNvSpPr>
            <a:spLocks noGrp="1"/>
          </p:cNvSpPr>
          <p:nvPr>
            <p:ph type="body" sz="quarter" idx="14"/>
          </p:nvPr>
        </p:nvSpPr>
        <p:spPr>
          <a:xfrm>
            <a:off x="320040" y="120015"/>
            <a:ext cx="8503920" cy="923544"/>
          </a:xfrm>
        </p:spPr>
        <p:txBody>
          <a:bodyPr/>
          <a:lstStyle/>
          <a:p>
            <a:r>
              <a:rPr lang="en-US" sz="4000" dirty="0" smtClean="0"/>
              <a:t>Methodology</a:t>
            </a:r>
            <a:endParaRPr lang="en-US" sz="4000" dirty="0"/>
          </a:p>
        </p:txBody>
      </p:sp>
      <p:sp>
        <p:nvSpPr>
          <p:cNvPr id="13" name="Text Placeholder 5"/>
          <p:cNvSpPr>
            <a:spLocks noGrp="1"/>
          </p:cNvSpPr>
          <p:nvPr>
            <p:ph type="body" sz="quarter" idx="17"/>
          </p:nvPr>
        </p:nvSpPr>
        <p:spPr>
          <a:xfrm>
            <a:off x="1472564" y="1082529"/>
            <a:ext cx="6252211" cy="768096"/>
          </a:xfrm>
        </p:spPr>
        <p:txBody>
          <a:bodyPr>
            <a:noAutofit/>
          </a:bodyPr>
          <a:lstStyle/>
          <a:p>
            <a:pPr algn="ctr"/>
            <a:r>
              <a:rPr lang="en-US" sz="3400" dirty="0" smtClean="0"/>
              <a:t>Landslide Susceptibility </a:t>
            </a:r>
            <a:r>
              <a:rPr lang="en-US" sz="3400" dirty="0"/>
              <a:t>Map</a:t>
            </a:r>
          </a:p>
        </p:txBody>
      </p:sp>
      <p:cxnSp>
        <p:nvCxnSpPr>
          <p:cNvPr id="14" name="Straight Arrow Connector 13"/>
          <p:cNvCxnSpPr/>
          <p:nvPr/>
        </p:nvCxnSpPr>
        <p:spPr>
          <a:xfrm>
            <a:off x="0" y="4148172"/>
            <a:ext cx="666214" cy="0"/>
          </a:xfrm>
          <a:prstGeom prst="straightConnector1">
            <a:avLst/>
          </a:prstGeom>
          <a:noFill/>
          <a:ln w="38100" cap="flat" cmpd="sng" algn="ctr">
            <a:solidFill>
              <a:srgbClr val="C00000"/>
            </a:solidFill>
            <a:prstDash val="solid"/>
            <a:miter lim="800000"/>
            <a:tailEnd type="arrow"/>
          </a:ln>
          <a:effectLst/>
        </p:spPr>
      </p:cxnSp>
      <p:cxnSp>
        <p:nvCxnSpPr>
          <p:cNvPr id="15" name="Straight Arrow Connector 14"/>
          <p:cNvCxnSpPr/>
          <p:nvPr/>
        </p:nvCxnSpPr>
        <p:spPr>
          <a:xfrm>
            <a:off x="0" y="3080079"/>
            <a:ext cx="666214" cy="0"/>
          </a:xfrm>
          <a:prstGeom prst="straightConnector1">
            <a:avLst/>
          </a:prstGeom>
          <a:noFill/>
          <a:ln w="38100" cap="flat" cmpd="sng" algn="ctr">
            <a:solidFill>
              <a:srgbClr val="C00000"/>
            </a:solidFill>
            <a:prstDash val="solid"/>
            <a:miter lim="800000"/>
            <a:tailEnd type="arrow"/>
          </a:ln>
          <a:effectLst/>
        </p:spPr>
      </p:cxnSp>
      <p:cxnSp>
        <p:nvCxnSpPr>
          <p:cNvPr id="16" name="Straight Arrow Connector 15"/>
          <p:cNvCxnSpPr/>
          <p:nvPr/>
        </p:nvCxnSpPr>
        <p:spPr>
          <a:xfrm>
            <a:off x="0" y="5321380"/>
            <a:ext cx="666214" cy="0"/>
          </a:xfrm>
          <a:prstGeom prst="straightConnector1">
            <a:avLst/>
          </a:prstGeom>
          <a:noFill/>
          <a:ln w="38100" cap="flat" cmpd="sng" algn="ctr">
            <a:solidFill>
              <a:srgbClr val="C00000"/>
            </a:solidFill>
            <a:prstDash val="solid"/>
            <a:miter lim="800000"/>
            <a:tailEnd type="arrow"/>
          </a:ln>
          <a:effectLst/>
        </p:spPr>
      </p:cxnSp>
      <p:cxnSp>
        <p:nvCxnSpPr>
          <p:cNvPr id="19" name="Straight Connector 18"/>
          <p:cNvCxnSpPr/>
          <p:nvPr/>
        </p:nvCxnSpPr>
        <p:spPr>
          <a:xfrm flipH="1">
            <a:off x="8096518" y="2278485"/>
            <a:ext cx="1047483" cy="746302"/>
          </a:xfrm>
          <a:prstGeom prst="line">
            <a:avLst/>
          </a:prstGeom>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8067675" y="2286000"/>
            <a:ext cx="1076325" cy="2971800"/>
          </a:xfrm>
          <a:custGeom>
            <a:avLst/>
            <a:gdLst>
              <a:gd name="connsiteX0" fmla="*/ 1076325 w 1076325"/>
              <a:gd name="connsiteY0" fmla="*/ 0 h 2971800"/>
              <a:gd name="connsiteX1" fmla="*/ 1066800 w 1076325"/>
              <a:gd name="connsiteY1" fmla="*/ 1895475 h 2971800"/>
              <a:gd name="connsiteX2" fmla="*/ 0 w 1076325"/>
              <a:gd name="connsiteY2" fmla="*/ 2971800 h 2971800"/>
              <a:gd name="connsiteX3" fmla="*/ 19050 w 1076325"/>
              <a:gd name="connsiteY3" fmla="*/ 742950 h 2971800"/>
              <a:gd name="connsiteX4" fmla="*/ 1076325 w 1076325"/>
              <a:gd name="connsiteY4" fmla="*/ 0 h 2971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325" h="2971800">
                <a:moveTo>
                  <a:pt x="1076325" y="0"/>
                </a:moveTo>
                <a:lnTo>
                  <a:pt x="1066800" y="1895475"/>
                </a:lnTo>
                <a:lnTo>
                  <a:pt x="0" y="2971800"/>
                </a:lnTo>
                <a:lnTo>
                  <a:pt x="19050" y="742950"/>
                </a:lnTo>
                <a:lnTo>
                  <a:pt x="1076325"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8505153"/>
      </p:ext>
    </p:extLst>
  </p:cSld>
  <p:clrMapOvr>
    <a:masterClrMapping/>
  </p:clrMapOvr>
  <p:transition spd="slow">
    <p:push/>
  </p:transition>
  <p:timing>
    <p:tnLst>
      <p:par>
        <p:cTn id="1" dur="indefinite" restart="never" nodeType="tmRoot"/>
      </p:par>
    </p:tnLst>
  </p:timing>
</p:sld>
</file>

<file path=ppt/theme/theme1.xml><?xml version="1.0" encoding="utf-8"?>
<a:theme xmlns:a="http://schemas.openxmlformats.org/drawingml/2006/main" name="Office Theme">
  <a:themeElements>
    <a:clrScheme name="Disasters 15">
      <a:dk1>
        <a:srgbClr val="767171"/>
      </a:dk1>
      <a:lt1>
        <a:srgbClr val="FFFFFF"/>
      </a:lt1>
      <a:dk2>
        <a:srgbClr val="767171"/>
      </a:dk2>
      <a:lt2>
        <a:srgbClr val="FFFFFF"/>
      </a:lt2>
      <a:accent1>
        <a:srgbClr val="57688F"/>
      </a:accent1>
      <a:accent2>
        <a:srgbClr val="7F7AA1"/>
      </a:accent2>
      <a:accent3>
        <a:srgbClr val="A990B7"/>
      </a:accent3>
      <a:accent4>
        <a:srgbClr val="D7D678"/>
      </a:accent4>
      <a:accent5>
        <a:srgbClr val="C0AF5D"/>
      </a:accent5>
      <a:accent6>
        <a:srgbClr val="AF8D46"/>
      </a:accent6>
      <a:hlink>
        <a:srgbClr val="57688F"/>
      </a:hlink>
      <a:folHlink>
        <a:srgbClr val="57688F"/>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Disasters 15">
      <a:dk1>
        <a:srgbClr val="767171"/>
      </a:dk1>
      <a:lt1>
        <a:srgbClr val="FFFFFF"/>
      </a:lt1>
      <a:dk2>
        <a:srgbClr val="767171"/>
      </a:dk2>
      <a:lt2>
        <a:srgbClr val="FFFFFF"/>
      </a:lt2>
      <a:accent1>
        <a:srgbClr val="57688F"/>
      </a:accent1>
      <a:accent2>
        <a:srgbClr val="7F7AA1"/>
      </a:accent2>
      <a:accent3>
        <a:srgbClr val="A990B7"/>
      </a:accent3>
      <a:accent4>
        <a:srgbClr val="D7D678"/>
      </a:accent4>
      <a:accent5>
        <a:srgbClr val="C0AF5D"/>
      </a:accent5>
      <a:accent6>
        <a:srgbClr val="AF8D46"/>
      </a:accent6>
      <a:hlink>
        <a:srgbClr val="57688F"/>
      </a:hlink>
      <a:folHlink>
        <a:srgbClr val="57688F"/>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Disasters 15">
      <a:dk1>
        <a:srgbClr val="767171"/>
      </a:dk1>
      <a:lt1>
        <a:srgbClr val="FFFFFF"/>
      </a:lt1>
      <a:dk2>
        <a:srgbClr val="767171"/>
      </a:dk2>
      <a:lt2>
        <a:srgbClr val="FFFFFF"/>
      </a:lt2>
      <a:accent1>
        <a:srgbClr val="57688F"/>
      </a:accent1>
      <a:accent2>
        <a:srgbClr val="7F7AA1"/>
      </a:accent2>
      <a:accent3>
        <a:srgbClr val="A990B7"/>
      </a:accent3>
      <a:accent4>
        <a:srgbClr val="D7D678"/>
      </a:accent4>
      <a:accent5>
        <a:srgbClr val="C0AF5D"/>
      </a:accent5>
      <a:accent6>
        <a:srgbClr val="AF8D46"/>
      </a:accent6>
      <a:hlink>
        <a:srgbClr val="57688F"/>
      </a:hlink>
      <a:folHlink>
        <a:srgbClr val="57688F"/>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Disasters 15">
      <a:dk1>
        <a:srgbClr val="767171"/>
      </a:dk1>
      <a:lt1>
        <a:srgbClr val="FFFFFF"/>
      </a:lt1>
      <a:dk2>
        <a:srgbClr val="767171"/>
      </a:dk2>
      <a:lt2>
        <a:srgbClr val="FFFFFF"/>
      </a:lt2>
      <a:accent1>
        <a:srgbClr val="57688F"/>
      </a:accent1>
      <a:accent2>
        <a:srgbClr val="7F7AA1"/>
      </a:accent2>
      <a:accent3>
        <a:srgbClr val="A990B7"/>
      </a:accent3>
      <a:accent4>
        <a:srgbClr val="D7D678"/>
      </a:accent4>
      <a:accent5>
        <a:srgbClr val="C0AF5D"/>
      </a:accent5>
      <a:accent6>
        <a:srgbClr val="AF8D46"/>
      </a:accent6>
      <a:hlink>
        <a:srgbClr val="57688F"/>
      </a:hlink>
      <a:folHlink>
        <a:srgbClr val="57688F"/>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Disasters 15">
      <a:dk1>
        <a:srgbClr val="767171"/>
      </a:dk1>
      <a:lt1>
        <a:srgbClr val="FFFFFF"/>
      </a:lt1>
      <a:dk2>
        <a:srgbClr val="767171"/>
      </a:dk2>
      <a:lt2>
        <a:srgbClr val="FFFFFF"/>
      </a:lt2>
      <a:accent1>
        <a:srgbClr val="57688F"/>
      </a:accent1>
      <a:accent2>
        <a:srgbClr val="7F7AA1"/>
      </a:accent2>
      <a:accent3>
        <a:srgbClr val="A990B7"/>
      </a:accent3>
      <a:accent4>
        <a:srgbClr val="D7D678"/>
      </a:accent4>
      <a:accent5>
        <a:srgbClr val="C0AF5D"/>
      </a:accent5>
      <a:accent6>
        <a:srgbClr val="AF8D46"/>
      </a:accent6>
      <a:hlink>
        <a:srgbClr val="57688F"/>
      </a:hlink>
      <a:folHlink>
        <a:srgbClr val="57688F"/>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Theme">
  <a:themeElements>
    <a:clrScheme name="Disasters 15">
      <a:dk1>
        <a:srgbClr val="767171"/>
      </a:dk1>
      <a:lt1>
        <a:srgbClr val="FFFFFF"/>
      </a:lt1>
      <a:dk2>
        <a:srgbClr val="767171"/>
      </a:dk2>
      <a:lt2>
        <a:srgbClr val="FFFFFF"/>
      </a:lt2>
      <a:accent1>
        <a:srgbClr val="57688F"/>
      </a:accent1>
      <a:accent2>
        <a:srgbClr val="7F7AA1"/>
      </a:accent2>
      <a:accent3>
        <a:srgbClr val="A990B7"/>
      </a:accent3>
      <a:accent4>
        <a:srgbClr val="D7D678"/>
      </a:accent4>
      <a:accent5>
        <a:srgbClr val="C0AF5D"/>
      </a:accent5>
      <a:accent6>
        <a:srgbClr val="AF8D46"/>
      </a:accent6>
      <a:hlink>
        <a:srgbClr val="57688F"/>
      </a:hlink>
      <a:folHlink>
        <a:srgbClr val="57688F"/>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Disasters 15">
      <a:dk1>
        <a:srgbClr val="767171"/>
      </a:dk1>
      <a:lt1>
        <a:srgbClr val="FFFFFF"/>
      </a:lt1>
      <a:dk2>
        <a:srgbClr val="767171"/>
      </a:dk2>
      <a:lt2>
        <a:srgbClr val="FFFFFF"/>
      </a:lt2>
      <a:accent1>
        <a:srgbClr val="57688F"/>
      </a:accent1>
      <a:accent2>
        <a:srgbClr val="7F7AA1"/>
      </a:accent2>
      <a:accent3>
        <a:srgbClr val="A990B7"/>
      </a:accent3>
      <a:accent4>
        <a:srgbClr val="D7D678"/>
      </a:accent4>
      <a:accent5>
        <a:srgbClr val="C0AF5D"/>
      </a:accent5>
      <a:accent6>
        <a:srgbClr val="AF8D46"/>
      </a:accent6>
      <a:hlink>
        <a:srgbClr val="57688F"/>
      </a:hlink>
      <a:folHlink>
        <a:srgbClr val="57688F"/>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4_Office Theme">
  <a:themeElements>
    <a:clrScheme name="Disasters 15">
      <a:dk1>
        <a:srgbClr val="767171"/>
      </a:dk1>
      <a:lt1>
        <a:srgbClr val="FFFFFF"/>
      </a:lt1>
      <a:dk2>
        <a:srgbClr val="767171"/>
      </a:dk2>
      <a:lt2>
        <a:srgbClr val="FFFFFF"/>
      </a:lt2>
      <a:accent1>
        <a:srgbClr val="57688F"/>
      </a:accent1>
      <a:accent2>
        <a:srgbClr val="7F7AA1"/>
      </a:accent2>
      <a:accent3>
        <a:srgbClr val="A990B7"/>
      </a:accent3>
      <a:accent4>
        <a:srgbClr val="D7D678"/>
      </a:accent4>
      <a:accent5>
        <a:srgbClr val="C0AF5D"/>
      </a:accent5>
      <a:accent6>
        <a:srgbClr val="AF8D46"/>
      </a:accent6>
      <a:hlink>
        <a:srgbClr val="57688F"/>
      </a:hlink>
      <a:folHlink>
        <a:srgbClr val="57688F"/>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4902</TotalTime>
  <Words>3502</Words>
  <Application>Microsoft Office PowerPoint</Application>
  <PresentationFormat>On-screen Show (4:3)</PresentationFormat>
  <Paragraphs>552</Paragraphs>
  <Slides>34</Slides>
  <Notes>34</Notes>
  <HiddenSlides>0</HiddenSlides>
  <MMClips>0</MMClips>
  <ScaleCrop>false</ScaleCrop>
  <HeadingPairs>
    <vt:vector size="6" baseType="variant">
      <vt:variant>
        <vt:lpstr>Theme</vt:lpstr>
      </vt:variant>
      <vt:variant>
        <vt:i4>8</vt:i4>
      </vt:variant>
      <vt:variant>
        <vt:lpstr>Embedded OLE Servers</vt:lpstr>
      </vt:variant>
      <vt:variant>
        <vt:i4>1</vt:i4>
      </vt:variant>
      <vt:variant>
        <vt:lpstr>Slide Titles</vt:lpstr>
      </vt:variant>
      <vt:variant>
        <vt:i4>34</vt:i4>
      </vt:variant>
    </vt:vector>
  </HeadingPairs>
  <TitlesOfParts>
    <vt:vector size="43" baseType="lpstr">
      <vt:lpstr>Office Theme</vt:lpstr>
      <vt:lpstr>2_Office Theme</vt:lpstr>
      <vt:lpstr>3_Office Theme</vt:lpstr>
      <vt:lpstr>5_Office Theme</vt:lpstr>
      <vt:lpstr>6_Office Theme</vt:lpstr>
      <vt:lpstr>8_Office Theme</vt:lpstr>
      <vt:lpstr>1_Office Theme</vt:lpstr>
      <vt:lpstr>4_Office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Sherry baggett</cp:lastModifiedBy>
  <cp:revision>297</cp:revision>
  <dcterms:created xsi:type="dcterms:W3CDTF">2015-05-18T13:26:09Z</dcterms:created>
  <dcterms:modified xsi:type="dcterms:W3CDTF">2015-08-06T15:11:08Z</dcterms:modified>
</cp:coreProperties>
</file>