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notesSlides/notesSlide38.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75" r:id="rId2"/>
    <p:sldId id="288" r:id="rId3"/>
    <p:sldId id="285" r:id="rId4"/>
    <p:sldId id="286" r:id="rId5"/>
    <p:sldId id="287" r:id="rId6"/>
    <p:sldId id="308" r:id="rId7"/>
    <p:sldId id="309" r:id="rId8"/>
    <p:sldId id="310" r:id="rId9"/>
    <p:sldId id="298" r:id="rId10"/>
    <p:sldId id="299" r:id="rId11"/>
    <p:sldId id="306" r:id="rId12"/>
    <p:sldId id="327" r:id="rId13"/>
    <p:sldId id="326" r:id="rId14"/>
    <p:sldId id="303" r:id="rId15"/>
    <p:sldId id="305" r:id="rId16"/>
    <p:sldId id="311" r:id="rId17"/>
    <p:sldId id="312" r:id="rId18"/>
    <p:sldId id="328" r:id="rId19"/>
    <p:sldId id="329" r:id="rId20"/>
    <p:sldId id="302" r:id="rId21"/>
    <p:sldId id="313" r:id="rId22"/>
    <p:sldId id="314" r:id="rId23"/>
    <p:sldId id="315" r:id="rId24"/>
    <p:sldId id="316" r:id="rId25"/>
    <p:sldId id="317" r:id="rId26"/>
    <p:sldId id="319" r:id="rId27"/>
    <p:sldId id="330" r:id="rId28"/>
    <p:sldId id="320" r:id="rId29"/>
    <p:sldId id="321" r:id="rId30"/>
    <p:sldId id="322" r:id="rId31"/>
    <p:sldId id="323" r:id="rId32"/>
    <p:sldId id="332" r:id="rId33"/>
    <p:sldId id="333" r:id="rId34"/>
    <p:sldId id="292" r:id="rId35"/>
    <p:sldId id="331" r:id="rId36"/>
    <p:sldId id="293" r:id="rId37"/>
    <p:sldId id="276" r:id="rId38"/>
    <p:sldId id="334" r:id="rId39"/>
    <p:sldId id="294" r:id="rId40"/>
    <p:sldId id="295"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Baghel" initials="EB" lastIdx="6" clrIdx="0"/>
  <p:cmAuthor id="1" name="Vishal Arya" initials="" lastIdx="4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211"/>
    <a:srgbClr val="000000"/>
    <a:srgbClr val="70AD47"/>
    <a:srgbClr val="5B9BD5"/>
    <a:srgbClr val="BF9000"/>
    <a:srgbClr val="00FFFF"/>
    <a:srgbClr val="A80084"/>
    <a:srgbClr val="C08E55"/>
    <a:srgbClr val="DDFC72"/>
    <a:srgbClr val="D55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5949" autoAdjust="0"/>
  </p:normalViewPr>
  <p:slideViewPr>
    <p:cSldViewPr snapToGrid="0">
      <p:cViewPr varScale="1">
        <p:scale>
          <a:sx n="80" d="100"/>
          <a:sy n="80" d="100"/>
        </p:scale>
        <p:origin x="108" y="234"/>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smtClean="0">
                <a:solidFill>
                  <a:srgbClr val="000000"/>
                </a:solidFill>
              </a:rPr>
              <a:t>NDVI Magnitude</a:t>
            </a:r>
            <a:endParaRPr lang="en-US" b="1" dirty="0">
              <a:solidFill>
                <a:srgbClr val="000000"/>
              </a:solidFill>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 selected classes'!$A$8</c:f>
              <c:strCache>
                <c:ptCount val="1"/>
                <c:pt idx="0">
                  <c:v>Mean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selected classes'!$B$7:$D$7</c:f>
              <c:strCache>
                <c:ptCount val="3"/>
                <c:pt idx="0">
                  <c:v>Left 80%</c:v>
                </c:pt>
                <c:pt idx="1">
                  <c:v>Max</c:v>
                </c:pt>
                <c:pt idx="2">
                  <c:v>Right 20%</c:v>
                </c:pt>
              </c:strCache>
            </c:strRef>
          </c:cat>
          <c:val>
            <c:numRef>
              <c:f>'All selected classes'!$B$8:$D$8</c:f>
              <c:numCache>
                <c:formatCode>#,##0</c:formatCode>
                <c:ptCount val="3"/>
                <c:pt idx="0">
                  <c:v>6002.62</c:v>
                </c:pt>
                <c:pt idx="1">
                  <c:v>6410.83</c:v>
                </c:pt>
                <c:pt idx="2">
                  <c:v>4930.43</c:v>
                </c:pt>
              </c:numCache>
            </c:numRef>
          </c:val>
        </c:ser>
        <c:ser>
          <c:idx val="1"/>
          <c:order val="1"/>
          <c:tx>
            <c:strRef>
              <c:f>'All selected classes'!$A$9</c:f>
              <c:strCache>
                <c:ptCount val="1"/>
                <c:pt idx="0">
                  <c:v>2010</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classes'!$B$9:$D$9</c:f>
              <c:numCache>
                <c:formatCode>#,##0</c:formatCode>
                <c:ptCount val="3"/>
                <c:pt idx="0">
                  <c:v>6354.04</c:v>
                </c:pt>
                <c:pt idx="1">
                  <c:v>6801.34</c:v>
                </c:pt>
                <c:pt idx="2">
                  <c:v>5081.43</c:v>
                </c:pt>
              </c:numCache>
            </c:numRef>
          </c:val>
        </c:ser>
        <c:ser>
          <c:idx val="2"/>
          <c:order val="2"/>
          <c:tx>
            <c:strRef>
              <c:f>'All selected classes'!$A$10</c:f>
              <c:strCache>
                <c:ptCount val="1"/>
                <c:pt idx="0">
                  <c:v>2011</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'All selected classes'!$B$7:$D$7</c:f>
              <c:strCache>
                <c:ptCount val="3"/>
                <c:pt idx="0">
                  <c:v>Left 80%</c:v>
                </c:pt>
                <c:pt idx="1">
                  <c:v>Max</c:v>
                </c:pt>
                <c:pt idx="2">
                  <c:v>Right 20%</c:v>
                </c:pt>
              </c:strCache>
            </c:strRef>
          </c:cat>
          <c:val>
            <c:numRef>
              <c:f>'All selected classes'!$B$10:$D$10</c:f>
              <c:numCache>
                <c:formatCode>#,##0</c:formatCode>
                <c:ptCount val="3"/>
                <c:pt idx="0">
                  <c:v>4985.42</c:v>
                </c:pt>
                <c:pt idx="1">
                  <c:v>5281.44</c:v>
                </c:pt>
                <c:pt idx="2">
                  <c:v>4247.4000000000005</c:v>
                </c:pt>
              </c:numCache>
            </c:numRef>
          </c:val>
        </c:ser>
        <c:dLbls>
          <c:showLegendKey val="0"/>
          <c:showVal val="0"/>
          <c:showCatName val="0"/>
          <c:showSerName val="0"/>
          <c:showPercent val="0"/>
          <c:showBubbleSize val="0"/>
        </c:dLbls>
        <c:gapWidth val="219"/>
        <c:axId val="363875504"/>
        <c:axId val="363875896"/>
      </c:barChart>
      <c:catAx>
        <c:axId val="3638755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63875896"/>
        <c:crosses val="autoZero"/>
        <c:auto val="1"/>
        <c:lblAlgn val="ctr"/>
        <c:lblOffset val="100"/>
        <c:noMultiLvlLbl val="0"/>
      </c:catAx>
      <c:valAx>
        <c:axId val="363875896"/>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6387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latin typeface="Century Gothic" panose="020B0502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r>
              <a:rPr lang="en-US"/>
              <a:t>Day of Year</a:t>
            </a:r>
          </a:p>
        </c:rich>
      </c:tx>
      <c:layout/>
      <c:overlay val="0"/>
      <c:spPr>
        <a:noFill/>
        <a:ln>
          <a:noFill/>
        </a:ln>
        <a:effectLst/>
      </c:spPr>
      <c:txPr>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 selected classes'!$A$3</c:f>
              <c:strCache>
                <c:ptCount val="1"/>
                <c:pt idx="0">
                  <c:v>Mean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classes'!$B$3:$D$3</c:f>
              <c:numCache>
                <c:formatCode>#,##0</c:formatCode>
                <c:ptCount val="3"/>
                <c:pt idx="0">
                  <c:v>136.26</c:v>
                </c:pt>
                <c:pt idx="1">
                  <c:v>178.99</c:v>
                </c:pt>
                <c:pt idx="2">
                  <c:v>284.37</c:v>
                </c:pt>
              </c:numCache>
            </c:numRef>
          </c:val>
        </c:ser>
        <c:ser>
          <c:idx val="1"/>
          <c:order val="1"/>
          <c:tx>
            <c:strRef>
              <c:f>'All selected classes'!$A$4</c:f>
              <c:strCache>
                <c:ptCount val="1"/>
                <c:pt idx="0">
                  <c:v>2010</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classes'!$B$4:$D$4</c:f>
              <c:numCache>
                <c:formatCode>#,##0</c:formatCode>
                <c:ptCount val="3"/>
                <c:pt idx="0">
                  <c:v>129.4</c:v>
                </c:pt>
                <c:pt idx="1">
                  <c:v>176.55</c:v>
                </c:pt>
                <c:pt idx="2">
                  <c:v>321.2</c:v>
                </c:pt>
              </c:numCache>
            </c:numRef>
          </c:val>
        </c:ser>
        <c:ser>
          <c:idx val="2"/>
          <c:order val="2"/>
          <c:tx>
            <c:strRef>
              <c:f>'All selected classes'!$A$5</c:f>
              <c:strCache>
                <c:ptCount val="1"/>
                <c:pt idx="0">
                  <c:v>2011</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'All selected classes'!$B$2:$D$2</c:f>
              <c:strCache>
                <c:ptCount val="3"/>
                <c:pt idx="0">
                  <c:v>Left 80%</c:v>
                </c:pt>
                <c:pt idx="1">
                  <c:v>Max</c:v>
                </c:pt>
                <c:pt idx="2">
                  <c:v>Right 20%</c:v>
                </c:pt>
              </c:strCache>
            </c:strRef>
          </c:cat>
          <c:val>
            <c:numRef>
              <c:f>'All selected classes'!$B$5:$D$5</c:f>
              <c:numCache>
                <c:formatCode>#,##0</c:formatCode>
                <c:ptCount val="3"/>
                <c:pt idx="0">
                  <c:v>159.6</c:v>
                </c:pt>
                <c:pt idx="1">
                  <c:v>184.33</c:v>
                </c:pt>
                <c:pt idx="2">
                  <c:v>235.17</c:v>
                </c:pt>
              </c:numCache>
            </c:numRef>
          </c:val>
        </c:ser>
        <c:dLbls>
          <c:showLegendKey val="0"/>
          <c:showVal val="0"/>
          <c:showCatName val="0"/>
          <c:showSerName val="0"/>
          <c:showPercent val="0"/>
          <c:showBubbleSize val="0"/>
        </c:dLbls>
        <c:gapWidth val="219"/>
        <c:axId val="363876680"/>
        <c:axId val="363877072"/>
      </c:barChart>
      <c:catAx>
        <c:axId val="3638766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363877072"/>
        <c:crosses val="autoZero"/>
        <c:auto val="1"/>
        <c:lblAlgn val="ctr"/>
        <c:lblOffset val="100"/>
        <c:noMultiLvlLbl val="0"/>
      </c:catAx>
      <c:valAx>
        <c:axId val="363877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363876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solidFill>
            <a:sysClr val="windowText" lastClr="000000"/>
          </a:solidFill>
          <a:latin typeface="Century Gothic" panose="020B0502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r>
              <a:rPr lang="en-US"/>
              <a:t>Day of Year</a:t>
            </a:r>
          </a:p>
        </c:rich>
      </c:tx>
      <c:layout/>
      <c:overlay val="0"/>
      <c:spPr>
        <a:noFill/>
        <a:ln>
          <a:noFill/>
        </a:ln>
        <a:effectLst/>
      </c:spPr>
      <c:txPr>
        <a:bodyPr rot="0" spcFirstLastPara="1" vertOverflow="ellipsis" vert="horz" wrap="square" anchor="ctr" anchorCtr="1"/>
        <a:lstStyle/>
        <a:p>
          <a:pPr>
            <a:defRPr sz="1320" b="1" i="0" u="none" strike="noStrike" kern="1200" baseline="0">
              <a:solidFill>
                <a:sysClr val="windowText" lastClr="000000"/>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 selected classes'!$A$3</c:f>
              <c:strCache>
                <c:ptCount val="1"/>
                <c:pt idx="0">
                  <c:v>Mean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classes'!$B$3:$D$3</c:f>
              <c:numCache>
                <c:formatCode>#,##0</c:formatCode>
                <c:ptCount val="3"/>
                <c:pt idx="0">
                  <c:v>136.26</c:v>
                </c:pt>
                <c:pt idx="1">
                  <c:v>178.99</c:v>
                </c:pt>
                <c:pt idx="2">
                  <c:v>284.37</c:v>
                </c:pt>
              </c:numCache>
            </c:numRef>
          </c:val>
        </c:ser>
        <c:ser>
          <c:idx val="1"/>
          <c:order val="1"/>
          <c:tx>
            <c:strRef>
              <c:f>'All selected classes'!$A$4</c:f>
              <c:strCache>
                <c:ptCount val="1"/>
                <c:pt idx="0">
                  <c:v>2010</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selected classes'!$B$2:$D$2</c:f>
              <c:strCache>
                <c:ptCount val="3"/>
                <c:pt idx="0">
                  <c:v>Left 80%</c:v>
                </c:pt>
                <c:pt idx="1">
                  <c:v>Max</c:v>
                </c:pt>
                <c:pt idx="2">
                  <c:v>Right 20%</c:v>
                </c:pt>
              </c:strCache>
            </c:strRef>
          </c:cat>
          <c:val>
            <c:numRef>
              <c:f>'All selected classes'!$B$4:$D$4</c:f>
              <c:numCache>
                <c:formatCode>#,##0</c:formatCode>
                <c:ptCount val="3"/>
                <c:pt idx="0">
                  <c:v>129.4</c:v>
                </c:pt>
                <c:pt idx="1">
                  <c:v>176.55</c:v>
                </c:pt>
                <c:pt idx="2">
                  <c:v>321.2</c:v>
                </c:pt>
              </c:numCache>
            </c:numRef>
          </c:val>
        </c:ser>
        <c:ser>
          <c:idx val="2"/>
          <c:order val="2"/>
          <c:tx>
            <c:strRef>
              <c:f>'All selected classes'!$A$5</c:f>
              <c:strCache>
                <c:ptCount val="1"/>
                <c:pt idx="0">
                  <c:v>2011</c:v>
                </c:pt>
              </c:strCache>
            </c:strRef>
          </c:tx>
          <c:spPr>
            <a:solidFill>
              <a:schemeClr val="accent4">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'All selected classes'!$B$2:$D$2</c:f>
              <c:strCache>
                <c:ptCount val="3"/>
                <c:pt idx="0">
                  <c:v>Left 80%</c:v>
                </c:pt>
                <c:pt idx="1">
                  <c:v>Max</c:v>
                </c:pt>
                <c:pt idx="2">
                  <c:v>Right 20%</c:v>
                </c:pt>
              </c:strCache>
            </c:strRef>
          </c:cat>
          <c:val>
            <c:numRef>
              <c:f>'All selected classes'!$B$5:$D$5</c:f>
              <c:numCache>
                <c:formatCode>#,##0</c:formatCode>
                <c:ptCount val="3"/>
                <c:pt idx="0">
                  <c:v>159.6</c:v>
                </c:pt>
                <c:pt idx="1">
                  <c:v>184.33</c:v>
                </c:pt>
                <c:pt idx="2">
                  <c:v>235.17</c:v>
                </c:pt>
              </c:numCache>
            </c:numRef>
          </c:val>
        </c:ser>
        <c:dLbls>
          <c:showLegendKey val="0"/>
          <c:showVal val="0"/>
          <c:showCatName val="0"/>
          <c:showSerName val="0"/>
          <c:showPercent val="0"/>
          <c:showBubbleSize val="0"/>
        </c:dLbls>
        <c:gapWidth val="219"/>
        <c:axId val="362689592"/>
        <c:axId val="362689200"/>
      </c:barChart>
      <c:catAx>
        <c:axId val="3626895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362689200"/>
        <c:crosses val="autoZero"/>
        <c:auto val="1"/>
        <c:lblAlgn val="ctr"/>
        <c:lblOffset val="100"/>
        <c:noMultiLvlLbl val="0"/>
      </c:catAx>
      <c:valAx>
        <c:axId val="362689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crossAx val="362689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solidFill>
            <a:sysClr val="windowText" lastClr="000000"/>
          </a:solidFill>
          <a:latin typeface="Century Gothic" panose="020B0502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b="1" dirty="0" smtClean="0">
                <a:solidFill>
                  <a:srgbClr val="000000"/>
                </a:solidFill>
              </a:rPr>
              <a:t>NDVI Magnitude</a:t>
            </a:r>
            <a:endParaRPr lang="en-US" b="1" dirty="0">
              <a:solidFill>
                <a:srgbClr val="000000"/>
              </a:solidFill>
            </a:endParaRP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'All selected classes'!$A$8</c:f>
              <c:strCache>
                <c:ptCount val="1"/>
                <c:pt idx="0">
                  <c:v>Mean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selected classes'!$B$7:$D$7</c:f>
              <c:strCache>
                <c:ptCount val="3"/>
                <c:pt idx="0">
                  <c:v>Left 80%</c:v>
                </c:pt>
                <c:pt idx="1">
                  <c:v>Max</c:v>
                </c:pt>
                <c:pt idx="2">
                  <c:v>Right 20%</c:v>
                </c:pt>
              </c:strCache>
            </c:strRef>
          </c:cat>
          <c:val>
            <c:numRef>
              <c:f>'All selected classes'!$B$8:$D$8</c:f>
              <c:numCache>
                <c:formatCode>#,##0</c:formatCode>
                <c:ptCount val="3"/>
                <c:pt idx="0">
                  <c:v>6002.62</c:v>
                </c:pt>
                <c:pt idx="1">
                  <c:v>6410.83</c:v>
                </c:pt>
                <c:pt idx="2">
                  <c:v>4930.43</c:v>
                </c:pt>
              </c:numCache>
            </c:numRef>
          </c:val>
        </c:ser>
        <c:ser>
          <c:idx val="1"/>
          <c:order val="1"/>
          <c:tx>
            <c:strRef>
              <c:f>'All selected classes'!$A$9</c:f>
              <c:strCache>
                <c:ptCount val="1"/>
                <c:pt idx="0">
                  <c:v>2010</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'All selected classes'!$B$7:$D$7</c:f>
              <c:strCache>
                <c:ptCount val="3"/>
                <c:pt idx="0">
                  <c:v>Left 80%</c:v>
                </c:pt>
                <c:pt idx="1">
                  <c:v>Max</c:v>
                </c:pt>
                <c:pt idx="2">
                  <c:v>Right 20%</c:v>
                </c:pt>
              </c:strCache>
            </c:strRef>
          </c:cat>
          <c:val>
            <c:numRef>
              <c:f>'All selected classes'!$B$9:$D$9</c:f>
              <c:numCache>
                <c:formatCode>#,##0</c:formatCode>
                <c:ptCount val="3"/>
                <c:pt idx="0">
                  <c:v>6354.04</c:v>
                </c:pt>
                <c:pt idx="1">
                  <c:v>6801.34</c:v>
                </c:pt>
                <c:pt idx="2">
                  <c:v>5081.43</c:v>
                </c:pt>
              </c:numCache>
            </c:numRef>
          </c:val>
        </c:ser>
        <c:ser>
          <c:idx val="2"/>
          <c:order val="2"/>
          <c:tx>
            <c:strRef>
              <c:f>'All selected classes'!$A$10</c:f>
              <c:strCache>
                <c:ptCount val="1"/>
                <c:pt idx="0">
                  <c:v>2011</c:v>
                </c:pt>
              </c:strCache>
            </c:strRef>
          </c:tx>
          <c:spPr>
            <a:solidFill>
              <a:schemeClr val="accent4">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'All selected classes'!$B$7:$D$7</c:f>
              <c:strCache>
                <c:ptCount val="3"/>
                <c:pt idx="0">
                  <c:v>Left 80%</c:v>
                </c:pt>
                <c:pt idx="1">
                  <c:v>Max</c:v>
                </c:pt>
                <c:pt idx="2">
                  <c:v>Right 20%</c:v>
                </c:pt>
              </c:strCache>
            </c:strRef>
          </c:cat>
          <c:val>
            <c:numRef>
              <c:f>'All selected classes'!$B$10:$D$10</c:f>
              <c:numCache>
                <c:formatCode>#,##0</c:formatCode>
                <c:ptCount val="3"/>
                <c:pt idx="0">
                  <c:v>4985.42</c:v>
                </c:pt>
                <c:pt idx="1">
                  <c:v>5281.44</c:v>
                </c:pt>
                <c:pt idx="2">
                  <c:v>4247.4000000000005</c:v>
                </c:pt>
              </c:numCache>
            </c:numRef>
          </c:val>
        </c:ser>
        <c:dLbls>
          <c:showLegendKey val="0"/>
          <c:showVal val="0"/>
          <c:showCatName val="0"/>
          <c:showSerName val="0"/>
          <c:showPercent val="0"/>
          <c:showBubbleSize val="0"/>
        </c:dLbls>
        <c:gapWidth val="219"/>
        <c:axId val="362687632"/>
        <c:axId val="361272200"/>
      </c:barChart>
      <c:catAx>
        <c:axId val="3626876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61272200"/>
        <c:crosses val="autoZero"/>
        <c:auto val="1"/>
        <c:lblAlgn val="ctr"/>
        <c:lblOffset val="100"/>
        <c:noMultiLvlLbl val="0"/>
      </c:catAx>
      <c:valAx>
        <c:axId val="361272200"/>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62687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100" baseline="0">
          <a:latin typeface="Century Gothic" panose="020B0502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10-27T08:45:39.434" idx="37">
    <p:pos x="2744" y="848"/>
    <p:text>Font size must be 20 or larger</p:text>
  </p:cm>
  <p:cm authorId="1" dt="2015-10-27T08:46:34.830" idx="38">
    <p:pos x="4816" y="2576"/>
    <p:text>Need to include location, so if these are past participants at SSC please write as the following:
Benjamin Beasley NASA DEVELOP at Stennis Space Center</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10-27T08:45:39.434" idx="40">
    <p:pos x="2744" y="848"/>
    <p:text>Font size must be 20 or larger</p:text>
  </p:cm>
  <p:cm authorId="1" dt="2015-10-27T08:46:34.830" idx="41">
    <p:pos x="4816" y="2576"/>
    <p:text>Need to include location, so if these are past participants at SSC please write as the following:
Benjamin Beasley NASA DEVELOP at Stennis Space Center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11/19/2015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usinessinsider.com/biggest-el-nio-killer-la-nia-coming-2015-1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the Texas Disasters II</a:t>
            </a:r>
            <a:r>
              <a:rPr lang="en-US" baseline="0" dirty="0" smtClean="0"/>
              <a:t> team. My name is Michael Brooke, this is Meredith Williams and Teresa Fenn remotely participated from DEVELOP Langley. We utilized NASA Earth Observations to assist the Texas Forest Service in mapping and analyzing fuel loads and phenology in Texas grasslands.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17889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In order to make these fuel maps sensitive to fluctuations NDVI</a:t>
            </a:r>
            <a:r>
              <a:rPr lang="en-US" b="1" baseline="0" dirty="0" smtClean="0"/>
              <a:t> was used.</a:t>
            </a:r>
            <a:endParaRPr lang="en-US" b="1" dirty="0" smtClean="0"/>
          </a:p>
          <a:p>
            <a:endParaRPr lang="en-US" dirty="0" smtClean="0"/>
          </a:p>
          <a:p>
            <a:r>
              <a:rPr lang="en-US" dirty="0" smtClean="0"/>
              <a:t>NDVI </a:t>
            </a:r>
          </a:p>
          <a:p>
            <a:endParaRPr lang="en-US" dirty="0" smtClean="0"/>
          </a:p>
          <a:p>
            <a:r>
              <a:rPr lang="en-US" dirty="0" smtClean="0"/>
              <a:t>(Normalized Difference Vegetation Index) which is useful for quantifying the greenness of vegetation</a:t>
            </a:r>
            <a:r>
              <a:rPr lang="en-US" baseline="0" dirty="0" smtClean="0"/>
              <a:t> by comparing the amount visible and infrared wavelengths reflected back from the Earth to a satellite sensor.</a:t>
            </a:r>
          </a:p>
          <a:p>
            <a:endParaRPr lang="en-US" baseline="0" dirty="0" smtClean="0"/>
          </a:p>
          <a:p>
            <a:r>
              <a:rPr lang="en-US" dirty="0" smtClean="0"/>
              <a:t>http://earthobservatory.nasa.gov/Features/MeasuringVegetation/Images/ndvi_example.jpg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45435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nation wide </a:t>
            </a:r>
            <a:r>
              <a:rPr lang="en-US" baseline="0" dirty="0" smtClean="0"/>
              <a:t>MODIS-derived phenology data set. Creates an NDVI curve that has 14 layers at 231m resolution. These 14 layer images contain seven NDVI and corresponding day of year values. Left 20% is the beginning of season, left 80% is the onset of maximum greenness aka </a:t>
            </a:r>
            <a:r>
              <a:rPr lang="en-US" baseline="0" dirty="0" err="1" smtClean="0"/>
              <a:t>greenup</a:t>
            </a:r>
            <a:r>
              <a:rPr lang="en-US" baseline="0" dirty="0" smtClean="0"/>
              <a:t>, MAX is the peak of the growing season, right 80% is the beginning of brown down and right 20% is the end of season. Relative fuel loads and dryness can be estimated by measuring the responses over the course of the year.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262352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basic methodology consisted of three phases.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 </a:t>
            </a:r>
            <a:r>
              <a:rPr lang="en-US" dirty="0" smtClean="0"/>
              <a:t>What precipitation conditions create hazardous wildfire conditions?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What phonological parameters do different areas have in common?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Do soil types drive the swings in phenology?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97727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knew from previous terms that a wet year followed by a dry year led to increased wildfires. Prism climate data were analyzed for the study area to find back-to-back wet and dry years. 2010 and 2011 provided the largest year-to-year variation. 2010 was slightly wetter than normal while 2011 was exceptionally dry.</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26431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Once the main years were determined, we needed to have a baseline for the phenology. MODIS phenology data from 2000-2014 were averaged for both day of year and NDVI values to establish a baseline. The results were smoothed using the median filter in ArcGIS. This allowed us to see general trends in phenology.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48975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raster calculator in ArcGIS and</a:t>
            </a:r>
            <a:r>
              <a:rPr lang="en-US" baseline="0" dirty="0" smtClean="0"/>
              <a:t> with change detection function in ERDAS IMAGINE, images were compared to the mean as well as previous years. This image shows the 2010 large integral NDVI difference from average. Greens indicate a positive change while reds indicate a negative change.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00157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shows the 2011 large integral NDVI difference from average. Greens indicate a positive change while reds indicate a negative change. As you can see, there are many more shades of red in the resulting image. The greens and blues in the northwestern corner of the study area are in a heavily agricultural area that is heavily irrigated.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307563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here is a side by side comparison of 2010 to 2011.</a:t>
            </a:r>
            <a:r>
              <a:rPr lang="en-US" baseline="0" dirty="0" smtClean="0"/>
              <a:t> You can see just how much lower the NDVI values were throughout the year.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46716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As our team looked through the data, an area in the south-central</a:t>
            </a:r>
            <a:r>
              <a:rPr lang="en-US" baseline="0" dirty="0" smtClean="0"/>
              <a:t> portion of the study area stood out as different from the surrounding area.</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1533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Interestingly,</a:t>
            </a:r>
            <a:r>
              <a:rPr lang="en-US" baseline="0" dirty="0" smtClean="0"/>
              <a:t> this area is very clearly seen during a dry or normal precipitation year, but during a very wet year it disappears almost entirely indicating that the vegetation becomes proportionally more productive during a wetter than average year.</a:t>
            </a:r>
          </a:p>
          <a:p>
            <a:pPr defTabSz="931774">
              <a:defRPr/>
            </a:pPr>
            <a:endParaRPr lang="en-US" baseline="0" dirty="0" smtClean="0"/>
          </a:p>
          <a:p>
            <a:pPr defTabSz="931774">
              <a:defRPr/>
            </a:pPr>
            <a:r>
              <a:rPr lang="en-US" baseline="0" dirty="0" smtClean="0"/>
              <a:t>Our team sought a method to identify what makes this area respond differently than other areas.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5480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the project was to assist the TFS in mapping and analyzing fuel loads</a:t>
            </a:r>
            <a:r>
              <a:rPr lang="en-US" baseline="0" dirty="0" smtClean="0"/>
              <a:t> and phenology in Texas grasslands.</a:t>
            </a:r>
            <a:endParaRPr lang="en-US" dirty="0" smtClean="0"/>
          </a:p>
          <a:p>
            <a:r>
              <a:rPr lang="en-US" dirty="0" smtClean="0"/>
              <a:t>http://www.nasa.gov/images/content/710936main_climate-fire-670.jpg</a:t>
            </a:r>
          </a:p>
          <a:p>
            <a:r>
              <a:rPr lang="en-US" dirty="0" smtClean="0"/>
              <a:t>http://scijinks.jpl.nasa.gov/review/imet/imet-6.jpg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55817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err="1" smtClean="0"/>
              <a:t>unsuoervised</a:t>
            </a:r>
            <a:r>
              <a:rPr lang="en-US" baseline="0" dirty="0" smtClean="0"/>
              <a:t> classification was preformed using ERDAS IMAGINE on an image stack containing 14 layers of 2014 MODIS phenology data as well as the red, near infrared, and shortwave infrared bands of 2015 Landsat 8 imagery.</a:t>
            </a:r>
          </a:p>
          <a:p>
            <a:endParaRPr lang="en-US" baseline="0" dirty="0" smtClean="0"/>
          </a:p>
          <a:p>
            <a:r>
              <a:rPr lang="en-US" baseline="0" dirty="0" smtClean="0"/>
              <a:t>The color table is based on class-specific Landsat false color RGB values</a:t>
            </a:r>
          </a:p>
          <a:p>
            <a:endParaRPr lang="en-US" baseline="0" dirty="0" smtClean="0"/>
          </a:p>
          <a:p>
            <a:r>
              <a:rPr lang="en-US" baseline="0" dirty="0" smtClean="0"/>
              <a:t>Again, the south-central portion of the study area appeared to have different characteristics to the surrounding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93566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selecting classes in the south-central portion of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902241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selected more classes…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050035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clear picture began</a:t>
            </a:r>
            <a:r>
              <a:rPr lang="en-US" baseline="0" dirty="0" smtClean="0"/>
              <a:t> to emerge…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85187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an</a:t>
            </a:r>
            <a:r>
              <a:rPr lang="en-US" baseline="0" dirty="0" smtClean="0"/>
              <a:t> area with similar Landsat reflectance and MODIS phenology characteristics. Of course there are some outliers, but the bulk of these four classes fall within Palo Pinto and Stephens counties.</a:t>
            </a:r>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4095271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highlighted this area as a “High Risk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925839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Shown is the Possum Kingdom Complex Fire from</a:t>
            </a:r>
            <a:r>
              <a:rPr lang="en-US" baseline="0" dirty="0" smtClean="0"/>
              <a:t> 2011. </a:t>
            </a:r>
          </a:p>
          <a:p>
            <a:pPr defTabSz="931774">
              <a:defRPr/>
            </a:pPr>
            <a:endParaRPr lang="en-US" baseline="0" dirty="0" smtClean="0"/>
          </a:p>
          <a:p>
            <a:pPr defTabSz="931774">
              <a:defRPr/>
            </a:pPr>
            <a:r>
              <a:rPr lang="en-US" baseline="0" dirty="0" smtClean="0"/>
              <a:t>Our team began to look for </a:t>
            </a:r>
            <a:r>
              <a:rPr lang="en-US" dirty="0" smtClean="0"/>
              <a:t>some commonalities that could be driving this area to experience more pronounced changes in phenology from year to year.</a:t>
            </a:r>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3535785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looked at precipitation data and there was no apparent anomaly to support more growth and more severe drought in the high-risk </a:t>
            </a:r>
            <a:r>
              <a:rPr lang="en-US" dirty="0" smtClean="0"/>
              <a:t>area.</a:t>
            </a:r>
            <a:r>
              <a:rPr lang="en-US" baseline="0" dirty="0" smtClean="0"/>
              <a:t> </a:t>
            </a: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18993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the driving factor didn’t appear to come from above, our team looked below to the soils in the area.</a:t>
            </a:r>
            <a:endParaRPr lang="en-US" dirty="0" smtClean="0"/>
          </a:p>
          <a:p>
            <a:endParaRPr lang="en-US" dirty="0" smtClean="0"/>
          </a:p>
          <a:p>
            <a:r>
              <a:rPr lang="en-US" dirty="0" smtClean="0"/>
              <a:t>Soils in the high-risk</a:t>
            </a:r>
            <a:r>
              <a:rPr lang="en-US" baseline="0" dirty="0" smtClean="0"/>
              <a:t> area tend to be a loam or clay-loam with a large percentage of rock and stones in some areas. The clay in this soil holds water longer during a wet year allowing for a longer and more productive growing season, while the rocky soil provides enough aeration to prevent root rot. However, during a drought year, what little rainfall occurs may run off due to the clay-loam’s packed nature leading to low production and shortened growing season.</a:t>
            </a:r>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7604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had a driving factor behind the difference in phenology in the high-risk area, our team looked to quantify it for our partners.</a:t>
            </a:r>
          </a:p>
          <a:p>
            <a:endParaRPr lang="en-US" baseline="0" dirty="0" smtClean="0"/>
          </a:p>
          <a:p>
            <a:r>
              <a:rPr lang="en-US" dirty="0" smtClean="0"/>
              <a:t>Again,</a:t>
            </a:r>
            <a:r>
              <a:rPr lang="en-US" baseline="0" dirty="0" smtClean="0"/>
              <a:t> this is the MODIS-derived phenology data set. It depicts an NDVI curve throughout the growing season. These 14 layer images contain seven NDVI and corresponding day of year values. </a:t>
            </a:r>
            <a:r>
              <a:rPr lang="en-US" b="1" baseline="0" dirty="0" smtClean="0"/>
              <a:t>Relative fuel loads and dryness can be estimated by measuring the responses over the course of the year.</a:t>
            </a:r>
            <a:endParaRPr lang="en-US" b="1"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dirty="0"/>
          </a:p>
        </p:txBody>
      </p:sp>
    </p:spTree>
    <p:extLst>
      <p:ext uri="{BB962C8B-B14F-4D97-AF65-F5344CB8AC3E}">
        <p14:creationId xmlns:p14="http://schemas.microsoft.com/office/powerpoint/2010/main" val="244279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for our project consisted of 6 counties in the state of Texas: Young, Jack,</a:t>
            </a:r>
            <a:r>
              <a:rPr lang="en-US" baseline="0" dirty="0" smtClean="0"/>
              <a:t> Wise, Stevens, Palo Pinto and Parker counties </a:t>
            </a:r>
            <a:r>
              <a:rPr lang="en-US" dirty="0" smtClean="0"/>
              <a:t>with an emphasis on a 2011 wildfire called the Possum Kingdom Complex. The Possum Kingdom Complex wildfire is located in the southwestern portion of the study area. The PKC was a group of 4 wildfires</a:t>
            </a:r>
            <a:r>
              <a:rPr lang="en-US" baseline="0" dirty="0" smtClean="0"/>
              <a:t> that consumed about 150,000 acres in Stephens, Young and Palo Pinto Counties. The study period for our project was from January 2000 to November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28391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chose to focus on three parameters; Left 80% where the growing season gets going strongly, Max NDVI, and right 20%, which we thought</a:t>
            </a:r>
            <a:r>
              <a:rPr lang="en-US" baseline="0" dirty="0" smtClean="0"/>
              <a:t> would be indicative of a fire being able to burn through an area</a:t>
            </a:r>
            <a:r>
              <a:rPr lang="en-US" dirty="0" smtClean="0"/>
              <a:t>. Since we were in search of a product that could be used in near real time, yearly integral NDVI were only</a:t>
            </a:r>
            <a:r>
              <a:rPr lang="en-US" baseline="0" dirty="0" smtClean="0"/>
              <a:t> used to look at overall trends in vegetation.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dirty="0"/>
          </a:p>
        </p:txBody>
      </p:sp>
    </p:spTree>
    <p:extLst>
      <p:ext uri="{BB962C8B-B14F-4D97-AF65-F5344CB8AC3E}">
        <p14:creationId xmlns:p14="http://schemas.microsoft.com/office/powerpoint/2010/main" val="2932545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shows the average NDVI Magnitude</a:t>
            </a:r>
            <a:r>
              <a:rPr lang="en-US" baseline="0" dirty="0" smtClean="0"/>
              <a:t> for the selected classes of vegetation within the high-risk area. Shown are the mean of 2000-2014 in blue along with 2010 in green and 2011 in brown. NDVI values are scaled by 10,000. </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1" dirty="0" smtClean="0">
                <a:solidFill>
                  <a:srgbClr val="70AD47"/>
                </a:solidFill>
              </a:rPr>
              <a:t>2010</a:t>
            </a:r>
            <a:r>
              <a:rPr lang="en-US" dirty="0" smtClean="0"/>
              <a:t> was considerably more productive than </a:t>
            </a:r>
            <a:r>
              <a:rPr lang="en-US" dirty="0" smtClean="0">
                <a:solidFill>
                  <a:srgbClr val="5B9BD5"/>
                </a:solidFill>
              </a:rPr>
              <a:t>mean while </a:t>
            </a:r>
            <a:r>
              <a:rPr lang="en-US" b="1" dirty="0" smtClean="0">
                <a:solidFill>
                  <a:srgbClr val="BF9000"/>
                </a:solidFill>
              </a:rPr>
              <a:t>2011</a:t>
            </a:r>
            <a:r>
              <a:rPr lang="en-US" dirty="0" smtClean="0"/>
              <a:t> was considerably less productive than the </a:t>
            </a:r>
            <a:r>
              <a:rPr lang="en-US" dirty="0" smtClean="0">
                <a:solidFill>
                  <a:srgbClr val="5B9BD5"/>
                </a:solidFill>
              </a:rPr>
              <a:t>mean</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defTabSz="931774">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4004427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shows the day</a:t>
            </a:r>
            <a:r>
              <a:rPr lang="en-US" baseline="0" dirty="0" smtClean="0"/>
              <a:t> of year at which the NDVI values occurred for the selected classes of vegetation within the high-risk area. Shown are the mean of 2000-2014 in blue along with 2010 in green and 2011 in brown. </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1" dirty="0" smtClean="0">
                <a:solidFill>
                  <a:srgbClr val="70AD47"/>
                </a:solidFill>
              </a:rPr>
              <a:t>2010</a:t>
            </a:r>
            <a:r>
              <a:rPr lang="en-US" dirty="0" smtClean="0"/>
              <a:t> had a much longer growing season than </a:t>
            </a:r>
            <a:r>
              <a:rPr lang="en-US" dirty="0" smtClean="0">
                <a:solidFill>
                  <a:srgbClr val="5B9BD5"/>
                </a:solidFill>
              </a:rPr>
              <a:t>mean while </a:t>
            </a:r>
            <a:r>
              <a:rPr lang="en-US" b="1" dirty="0" smtClean="0">
                <a:solidFill>
                  <a:srgbClr val="BF9000"/>
                </a:solidFill>
              </a:rPr>
              <a:t>2011</a:t>
            </a:r>
            <a:r>
              <a:rPr lang="en-US" dirty="0" smtClean="0"/>
              <a:t> had a much shorter growing season than </a:t>
            </a:r>
            <a:r>
              <a:rPr lang="en-US" dirty="0" smtClean="0">
                <a:solidFill>
                  <a:srgbClr val="5B9BD5"/>
                </a:solidFill>
              </a:rPr>
              <a:t>mean. The growing season in 2011 was nearly 100 days shorter than 2010.</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smtClean="0">
              <a:solidFill>
                <a:srgbClr val="5B9BD5"/>
              </a:solidFill>
            </a:endParaRPr>
          </a:p>
          <a:p>
            <a:pPr defTabSz="931774">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3425490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Here are both graphs side-by-side. Again, just to reiterate how much more productive 2010 was than 2011.</a:t>
            </a:r>
            <a:r>
              <a:rPr lang="en-US" baseline="0" dirty="0" smtClean="0"/>
              <a:t> Much longer growing season, much higher NDVI values. This all indicates much more biomass available to die off over the winter and be burned during the 2011 fire season.</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258263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We</a:t>
            </a:r>
            <a:r>
              <a:rPr lang="en-US" sz="1200" baseline="0" dirty="0" smtClean="0"/>
              <a:t> came up with two key points that our partners may want to keep in mind in future fire seasons:</a:t>
            </a:r>
            <a:endParaRPr lang="en-US" sz="1200" dirty="0" smtClean="0"/>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If by mid-May the un-scaled NDVI value has not reached close to 0.6 within the majority of the High-Risk Area, there is a greater risk of wildfires.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If the previous year had a growing season near 200 days long combined with a max NDVI of 0.7, the fuel load may contribute to more severe wildfires</a:t>
            </a:r>
            <a:r>
              <a:rPr lang="en-US" sz="1200" baseline="0" dirty="0" smtClean="0"/>
              <a:t> in the current year.</a:t>
            </a:r>
            <a:endParaRPr lang="en-US" sz="1200" dirty="0" smtClean="0"/>
          </a:p>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711978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smtClean="0"/>
              <a:t>   There is a high-risk area within the study area that has an enhanced </a:t>
            </a:r>
            <a:r>
              <a:rPr lang="en-US" sz="1200" dirty="0" err="1" smtClean="0"/>
              <a:t>phenological</a:t>
            </a:r>
            <a:r>
              <a:rPr lang="en-US" sz="1200" dirty="0" smtClean="0"/>
              <a:t> response to both wet and dry years           relative to the surrounding area.</a:t>
            </a:r>
          </a:p>
          <a:p>
            <a:pPr marL="285750" indent="-285750">
              <a:buFont typeface="Arial" panose="020B0604020202020204" pitchFamily="34" charset="0"/>
              <a:buChar char="•"/>
            </a:pPr>
            <a:r>
              <a:rPr lang="en-US" sz="1200" dirty="0" smtClean="0"/>
              <a:t>This enhanced response is driven more by soil type than climate.</a:t>
            </a:r>
          </a:p>
          <a:p>
            <a:pPr marL="285750" indent="-285750">
              <a:buFont typeface="Arial" panose="020B0604020202020204" pitchFamily="34" charset="0"/>
              <a:buChar char="•"/>
            </a:pPr>
            <a:r>
              <a:rPr lang="en-US" sz="1200" dirty="0" smtClean="0"/>
              <a:t>In a typical el Nino cycle this area has a greater risk for large, damaging wildfires.</a:t>
            </a:r>
          </a:p>
          <a:p>
            <a:pPr marL="285750" indent="-285750">
              <a:buFont typeface="Arial" panose="020B0604020202020204" pitchFamily="34" charset="0"/>
              <a:buChar char="•"/>
            </a:pPr>
            <a:r>
              <a:rPr lang="en-US" sz="1200" dirty="0" smtClean="0"/>
              <a:t>As yearly climate swings grow more pronounced and growth continues in the area, this risk will escalate.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339161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a:t>
            </a:r>
            <a:r>
              <a:rPr lang="en-US" baseline="0" dirty="0" smtClean="0"/>
              <a:t> FM-</a:t>
            </a:r>
            <a:r>
              <a:rPr lang="en-US" sz="1200" b="0" i="0" kern="1200" dirty="0" smtClean="0">
                <a:solidFill>
                  <a:schemeClr val="tx1"/>
                </a:solidFill>
                <a:effectLst/>
                <a:latin typeface="+mn-lt"/>
                <a:ea typeface="+mn-ea"/>
                <a:cs typeface="+mn-cs"/>
              </a:rPr>
              <a:t>Landsat data provides data</a:t>
            </a:r>
            <a:r>
              <a:rPr lang="en-US" sz="1200" b="0" i="0" kern="1200" baseline="0" dirty="0" smtClean="0">
                <a:solidFill>
                  <a:schemeClr val="tx1"/>
                </a:solidFill>
                <a:effectLst/>
                <a:latin typeface="+mn-lt"/>
                <a:ea typeface="+mn-ea"/>
                <a:cs typeface="+mn-cs"/>
              </a:rPr>
              <a:t> with </a:t>
            </a:r>
            <a:r>
              <a:rPr lang="en-US" sz="1200" b="0" i="0" kern="1200" dirty="0" smtClean="0">
                <a:solidFill>
                  <a:schemeClr val="tx1"/>
                </a:solidFill>
                <a:effectLst/>
                <a:latin typeface="+mn-lt"/>
                <a:ea typeface="+mn-ea"/>
                <a:cs typeface="+mn-cs"/>
              </a:rPr>
              <a:t>details for monitoring land surface and changes. However, the 16-day revisit cycle is limiting because the growing season is rapidly</a:t>
            </a:r>
            <a:r>
              <a:rPr lang="en-US" sz="1200" b="0" i="0" kern="1200" baseline="0" dirty="0" smtClean="0">
                <a:solidFill>
                  <a:schemeClr val="tx1"/>
                </a:solidFill>
                <a:effectLst/>
                <a:latin typeface="+mn-lt"/>
                <a:ea typeface="+mn-ea"/>
                <a:cs typeface="+mn-cs"/>
              </a:rPr>
              <a:t> evolving .</a:t>
            </a:r>
            <a:r>
              <a:rPr lang="en-US" sz="1200" b="0" i="0" kern="1200" dirty="0" smtClean="0">
                <a:solidFill>
                  <a:schemeClr val="tx1"/>
                </a:solidFill>
                <a:effectLst/>
                <a:latin typeface="+mn-lt"/>
                <a:ea typeface="+mn-ea"/>
                <a:cs typeface="+mn-cs"/>
              </a:rPr>
              <a:t> Also, if</a:t>
            </a:r>
            <a:r>
              <a:rPr lang="en-US" sz="1200" b="0" i="0" kern="1200" baseline="0" dirty="0" smtClean="0">
                <a:solidFill>
                  <a:schemeClr val="tx1"/>
                </a:solidFill>
                <a:effectLst/>
                <a:latin typeface="+mn-lt"/>
                <a:ea typeface="+mn-ea"/>
                <a:cs typeface="+mn-cs"/>
              </a:rPr>
              <a:t> there are cloudy areas, which occurs quite often, there maybe only a few images of the growing season. </a:t>
            </a:r>
            <a:r>
              <a:rPr lang="en-US" sz="1200" b="0" i="0" kern="1200" dirty="0" smtClean="0">
                <a:solidFill>
                  <a:schemeClr val="tx1"/>
                </a:solidFill>
                <a:effectLst/>
                <a:latin typeface="+mn-lt"/>
                <a:ea typeface="+mn-ea"/>
                <a:cs typeface="+mn-cs"/>
              </a:rPr>
              <a:t>Meanwhile, MODIS sensors aboard the Terra and Aqua satellites provide daily global observations valuable for capturing rapid surface changes. To better utilize Landsat and MODIS data, one solution is to combine the spatial resolution of Landsat with the temporal frequency of MODIS. </a:t>
            </a:r>
            <a:r>
              <a:rPr lang="en-US" dirty="0" smtClean="0"/>
              <a:t/>
            </a:r>
            <a:br>
              <a:rPr lang="en-US" dirty="0" smtClean="0"/>
            </a:br>
            <a:r>
              <a:rPr lang="en-US" sz="1200" b="0" i="0" kern="1200" dirty="0" smtClean="0">
                <a:solidFill>
                  <a:schemeClr val="tx1"/>
                </a:solidFill>
                <a:effectLst/>
                <a:latin typeface="+mn-lt"/>
                <a:ea typeface="+mn-ea"/>
                <a:cs typeface="+mn-cs"/>
              </a:rPr>
              <a:t>To combine Landsat and MODIS data, a Spatial and Temporal Adaptive Reflectance Fusion Model (STARFM)</a:t>
            </a:r>
            <a:r>
              <a:rPr lang="en-US" sz="1200" b="0" i="0" kern="1200" baseline="0" dirty="0" smtClean="0">
                <a:solidFill>
                  <a:schemeClr val="tx1"/>
                </a:solidFill>
                <a:effectLst/>
                <a:latin typeface="+mn-lt"/>
                <a:ea typeface="+mn-ea"/>
                <a:cs typeface="+mn-cs"/>
              </a:rPr>
              <a:t> can be used.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2407903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3375604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38</a:t>
            </a:fld>
            <a:endParaRPr lang="en-US"/>
          </a:p>
        </p:txBody>
      </p:sp>
    </p:spTree>
    <p:extLst>
      <p:ext uri="{BB962C8B-B14F-4D97-AF65-F5344CB8AC3E}">
        <p14:creationId xmlns:p14="http://schemas.microsoft.com/office/powerpoint/2010/main" val="337560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partners for our project were Tom Spencer and Curt Stripling from the Texas Forest Service and William “Bill” Hargrove from the United States Department of Agriculture Forest Service. All of the support from our partners was greatly appreciated. </a:t>
            </a:r>
          </a:p>
          <a:p>
            <a:endParaRPr lang="en-US" dirty="0" smtClean="0"/>
          </a:p>
          <a:p>
            <a:r>
              <a:rPr lang="en-US" dirty="0" smtClean="0"/>
              <a:t>http://deschutescollaborativeforest.org/wp-content/uploads/2015/07/forest-service-deschutes.jpg</a:t>
            </a:r>
          </a:p>
          <a:p>
            <a:r>
              <a:rPr lang="en-US" dirty="0" smtClean="0"/>
              <a:t>http://texasforestservice.tamu.edu/</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82494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Wildfires effect the environment and are a large part of nature allowing for </a:t>
            </a:r>
            <a:r>
              <a:rPr lang="en-US" dirty="0"/>
              <a:t>renewal and change. Texas vegetation, especially grasslands and shrub lands, are highly susceptible to seasonal wildfires during prolonged periods of severe drought. In recent years, the risk of severe wildfires in Texas has been related to weather phenomena  such as climate change and recent urban expansion into </a:t>
            </a:r>
            <a:r>
              <a:rPr lang="en-US" dirty="0" err="1"/>
              <a:t>wildland</a:t>
            </a:r>
            <a:r>
              <a:rPr lang="en-US" dirty="0"/>
              <a:t> areas. To help </a:t>
            </a:r>
            <a:r>
              <a:rPr lang="en-US" dirty="0" smtClean="0"/>
              <a:t>prevent </a:t>
            </a:r>
            <a:r>
              <a:rPr lang="en-US" dirty="0"/>
              <a:t>wildfires, the TFS is tasked with evaluating and reducing potential fire risk to better manage and distribute resources. The task is made more difficult due to the vast and varied Texas </a:t>
            </a:r>
            <a:r>
              <a:rPr lang="en-US" dirty="0" smtClean="0"/>
              <a:t>L</a:t>
            </a:r>
          </a:p>
          <a:p>
            <a:r>
              <a:rPr lang="en-US" dirty="0" smtClean="0"/>
              <a:t>landscape. This</a:t>
            </a:r>
            <a:r>
              <a:rPr lang="en-US" baseline="0" dirty="0" smtClean="0"/>
              <a:t> image shows a combination of El Nino and La Nino events, which this combo can lead to more intense fire seasons.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smtClean="0">
                <a:hlinkClick r:id="rId3"/>
              </a:rPr>
              <a:t>http://www.businessinsider.com/biggest-el-nio-killer-la-nia-coming-2015-11</a:t>
            </a:r>
            <a:endParaRPr lang="en-US"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27859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Abnormally wet years can increase grassland vegetation biomass. If a dry year follows, this increased biomass will contribute to increased fuel loads leading to more frequent and intense fires. </a:t>
            </a:r>
            <a:r>
              <a:rPr lang="en-US" b="1" dirty="0"/>
              <a:t>Therefore there is a need to develop fire risk assessment products from satellite data that can be produced and posted near real time.</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83043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the Texas Forest Service, in 2011 roughly 31,000 wildfires burned 4 million acres and destroyed approximately 3,000 homes. 80% of wildfires in Texas occur within 2 miles of developed areas. 6 of the 10 largest documented wildfires in the history of the state occurred in April of 2011.</a:t>
            </a:r>
          </a:p>
          <a:p>
            <a:r>
              <a:rPr lang="en-US" baseline="0" dirty="0" smtClean="0"/>
              <a:t>Making the 2011 wildfire season the worst in the history of the lone star state. </a:t>
            </a:r>
            <a:r>
              <a:rPr lang="en-US" dirty="0" smtClean="0"/>
              <a:t>Image Source: http://www.jpl.nasa.gov/images/earth/fire/20150409/wildfire1.jpg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3180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NASA Earth Observations provide a good platform for evaluating wildfire </a:t>
            </a:r>
            <a:r>
              <a:rPr lang="en-US" dirty="0" smtClean="0"/>
              <a:t>fuel.</a:t>
            </a:r>
            <a:r>
              <a:rPr lang="en-US" baseline="0" dirty="0" smtClean="0"/>
              <a:t> </a:t>
            </a:r>
            <a:r>
              <a:rPr lang="en-US" baseline="0" dirty="0"/>
              <a:t> </a:t>
            </a:r>
            <a:r>
              <a:rPr lang="en-US" baseline="0" dirty="0" smtClean="0"/>
              <a:t>The sensor MODIS off the Terra and Aqua satellites were used along with Landsat 8 OLI.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4810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Methods for wildfire management have typically relied on models based on Landsat data to produce </a:t>
            </a:r>
            <a:r>
              <a:rPr lang="en-US" b="1" dirty="0" smtClean="0"/>
              <a:t>comprehensive fuel load and fuel type maps</a:t>
            </a:r>
            <a:r>
              <a:rPr lang="en-US" b="0" baseline="0" dirty="0" smtClean="0"/>
              <a:t> a</a:t>
            </a:r>
            <a:r>
              <a:rPr lang="en-US" dirty="0" smtClean="0"/>
              <a:t>t 30 meter resolution .</a:t>
            </a:r>
            <a:r>
              <a:rPr lang="en-US" baseline="0" dirty="0" smtClean="0"/>
              <a:t> The Texas Forest Service uses MODIS data processed by FORWARN to assess wildfires using 13 fuel models. Since wildfires continue to threaten people and property across Texas, heightened awareness of wildfire risk, prevention and mitigation are becoming increasingly important to ensure safety.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590405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4.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67.png"/><Relationship Id="rId5" Type="http://schemas.openxmlformats.org/officeDocument/2006/relationships/image" Target="../media/image28.png"/><Relationship Id="rId10"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800" y="1314560"/>
            <a:ext cx="8830491" cy="1924594"/>
          </a:xfrm>
        </p:spPr>
        <p:txBody>
          <a:bodyPr/>
          <a:lstStyle/>
          <a:p>
            <a:r>
              <a:rPr lang="en-US" dirty="0" smtClean="0"/>
              <a:t>Texas Disasters II</a:t>
            </a:r>
            <a:endParaRPr lang="en-US" dirty="0"/>
          </a:p>
        </p:txBody>
      </p:sp>
      <p:sp>
        <p:nvSpPr>
          <p:cNvPr id="3" name="Text Placeholder 2"/>
          <p:cNvSpPr>
            <a:spLocks noGrp="1"/>
          </p:cNvSpPr>
          <p:nvPr>
            <p:ph type="body" sz="quarter" idx="11"/>
          </p:nvPr>
        </p:nvSpPr>
        <p:spPr>
          <a:xfrm>
            <a:off x="2326091" y="5315977"/>
            <a:ext cx="4787907" cy="369332"/>
          </a:xfrm>
        </p:spPr>
        <p:txBody>
          <a:bodyPr>
            <a:noAutofit/>
          </a:bodyPr>
          <a:lstStyle/>
          <a:p>
            <a:r>
              <a:rPr lang="en-US" sz="2400" dirty="0" smtClean="0"/>
              <a:t>Michael Brooke (Project Lead)</a:t>
            </a:r>
            <a:endParaRPr lang="en-US" sz="2400" dirty="0"/>
          </a:p>
        </p:txBody>
      </p:sp>
      <p:sp>
        <p:nvSpPr>
          <p:cNvPr id="4" name="Text Placeholder 3"/>
          <p:cNvSpPr>
            <a:spLocks noGrp="1"/>
          </p:cNvSpPr>
          <p:nvPr>
            <p:ph type="body" sz="quarter" idx="12"/>
          </p:nvPr>
        </p:nvSpPr>
        <p:spPr>
          <a:xfrm>
            <a:off x="3056425" y="5713043"/>
            <a:ext cx="3182112" cy="369332"/>
          </a:xfrm>
        </p:spPr>
        <p:txBody>
          <a:bodyPr>
            <a:noAutofit/>
          </a:bodyPr>
          <a:lstStyle/>
          <a:p>
            <a:r>
              <a:rPr lang="en-US" sz="2400" dirty="0" smtClean="0"/>
              <a:t>Meredith Williams</a:t>
            </a:r>
            <a:endParaRPr lang="en-US" sz="2400" dirty="0"/>
          </a:p>
        </p:txBody>
      </p:sp>
      <p:sp>
        <p:nvSpPr>
          <p:cNvPr id="5" name="Text Placeholder 4"/>
          <p:cNvSpPr>
            <a:spLocks noGrp="1"/>
          </p:cNvSpPr>
          <p:nvPr>
            <p:ph type="body" sz="quarter" idx="13"/>
          </p:nvPr>
        </p:nvSpPr>
        <p:spPr>
          <a:xfrm>
            <a:off x="2497782" y="6121343"/>
            <a:ext cx="3182112" cy="369332"/>
          </a:xfrm>
        </p:spPr>
        <p:txBody>
          <a:bodyPr>
            <a:noAutofit/>
          </a:bodyPr>
          <a:lstStyle/>
          <a:p>
            <a:r>
              <a:rPr lang="en-US" sz="2400" dirty="0" smtClean="0"/>
              <a:t>Teresa Fenn</a:t>
            </a:r>
            <a:endParaRPr lang="en-US" sz="2400" dirty="0"/>
          </a:p>
        </p:txBody>
      </p:sp>
      <p:sp>
        <p:nvSpPr>
          <p:cNvPr id="9" name="Text Placeholder 8"/>
          <p:cNvSpPr>
            <a:spLocks noGrp="1"/>
          </p:cNvSpPr>
          <p:nvPr>
            <p:ph type="body" sz="quarter" idx="17"/>
          </p:nvPr>
        </p:nvSpPr>
        <p:spPr>
          <a:xfrm>
            <a:off x="681487" y="3848620"/>
            <a:ext cx="7931989" cy="1042557"/>
          </a:xfrm>
        </p:spPr>
        <p:txBody>
          <a:bodyPr>
            <a:noAutofit/>
          </a:bodyPr>
          <a:lstStyle/>
          <a:p>
            <a:r>
              <a:rPr lang="en-US" sz="2400" dirty="0" smtClean="0"/>
              <a:t>Utilizing NASA Earth Observations to Assist the Texas Forest Service in Mapping and Analyzing Fuel Loads and Phenology in Texas Grasslands</a:t>
            </a:r>
            <a:endParaRPr lang="en-US" sz="24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105641" y="588647"/>
            <a:ext cx="4992334" cy="6141144"/>
          </a:xfrm>
          <a:prstGeom prst="rect">
            <a:avLst/>
          </a:prstGeom>
          <a:noFill/>
          <a:ln w="76200">
            <a:solidFill>
              <a:srgbClr val="000000"/>
            </a:solidFill>
          </a:ln>
        </p:spPr>
        <p:txBody>
          <a:bodyPr wrap="square" rtlCol="0">
            <a:spAutoFit/>
          </a:bodyPr>
          <a:lstStyle/>
          <a:p>
            <a:endParaRPr lang="en-US" dirty="0"/>
          </a:p>
        </p:txBody>
      </p:sp>
      <p:sp>
        <p:nvSpPr>
          <p:cNvPr id="10" name="Text Placeholder 3"/>
          <p:cNvSpPr>
            <a:spLocks noGrp="1"/>
          </p:cNvSpPr>
          <p:nvPr>
            <p:ph type="body" sz="quarter" idx="15"/>
          </p:nvPr>
        </p:nvSpPr>
        <p:spPr>
          <a:xfrm>
            <a:off x="135785" y="301792"/>
            <a:ext cx="1875895" cy="690986"/>
          </a:xfrm>
        </p:spPr>
        <p:txBody>
          <a:bodyPr>
            <a:normAutofit/>
          </a:bodyPr>
          <a:lstStyle/>
          <a:p>
            <a:pPr algn="l"/>
            <a:r>
              <a:rPr lang="en-US" sz="4000" dirty="0" smtClean="0"/>
              <a:t>NDVI</a:t>
            </a:r>
            <a:endParaRPr lang="en-US" sz="4000" dirty="0"/>
          </a:p>
        </p:txBody>
      </p:sp>
      <p:sp>
        <p:nvSpPr>
          <p:cNvPr id="11" name="Text Placeholder 4"/>
          <p:cNvSpPr>
            <a:spLocks noGrp="1"/>
          </p:cNvSpPr>
          <p:nvPr>
            <p:ph type="body" sz="quarter" idx="16"/>
          </p:nvPr>
        </p:nvSpPr>
        <p:spPr>
          <a:xfrm>
            <a:off x="27084" y="1383570"/>
            <a:ext cx="4333775" cy="2255508"/>
          </a:xfrm>
        </p:spPr>
        <p:txBody>
          <a:bodyPr>
            <a:noAutofit/>
          </a:bodyPr>
          <a:lstStyle/>
          <a:p>
            <a:r>
              <a:rPr lang="en-US" sz="2400" b="1" dirty="0" smtClean="0"/>
              <a:t> N</a:t>
            </a:r>
            <a:r>
              <a:rPr lang="en-US" sz="2400" dirty="0" smtClean="0"/>
              <a:t>ormalized </a:t>
            </a:r>
          </a:p>
          <a:p>
            <a:r>
              <a:rPr lang="en-US" sz="2400" b="1" dirty="0" smtClean="0"/>
              <a:t> D</a:t>
            </a:r>
            <a:r>
              <a:rPr lang="en-US" sz="2400" dirty="0" smtClean="0"/>
              <a:t>ifference </a:t>
            </a:r>
          </a:p>
          <a:p>
            <a:r>
              <a:rPr lang="en-US" sz="2400" b="1" dirty="0" smtClean="0"/>
              <a:t> V</a:t>
            </a:r>
            <a:r>
              <a:rPr lang="en-US" sz="2400" dirty="0" smtClean="0"/>
              <a:t>egetation </a:t>
            </a:r>
          </a:p>
          <a:p>
            <a:r>
              <a:rPr lang="en-US" sz="2400" b="1" dirty="0" smtClean="0"/>
              <a:t> I</a:t>
            </a:r>
            <a:r>
              <a:rPr lang="en-US" sz="2400" dirty="0" smtClean="0"/>
              <a:t>ndex</a:t>
            </a:r>
          </a:p>
          <a:p>
            <a:endParaRPr lang="en-US" sz="2400" b="1" dirty="0" smtClean="0"/>
          </a:p>
          <a:p>
            <a:r>
              <a:rPr lang="en-US" sz="2400" b="1" dirty="0" smtClean="0"/>
              <a:t>NDVI = (NIR-Red/NIR+Red)</a:t>
            </a:r>
            <a:endParaRPr lang="en-US" sz="2400" b="1" dirty="0"/>
          </a:p>
        </p:txBody>
      </p:sp>
      <p:sp>
        <p:nvSpPr>
          <p:cNvPr id="14" name="Text Placeholder 7"/>
          <p:cNvSpPr>
            <a:spLocks noGrp="1"/>
          </p:cNvSpPr>
          <p:nvPr>
            <p:ph type="body" sz="quarter" idx="19"/>
          </p:nvPr>
        </p:nvSpPr>
        <p:spPr>
          <a:xfrm>
            <a:off x="135785" y="4341935"/>
            <a:ext cx="3767750" cy="1346844"/>
          </a:xfrm>
        </p:spPr>
        <p:txBody>
          <a:bodyPr>
            <a:noAutofit/>
          </a:bodyPr>
          <a:lstStyle/>
          <a:p>
            <a:r>
              <a:rPr lang="en-US" sz="2400" dirty="0" smtClean="0"/>
              <a:t>Measure </a:t>
            </a:r>
            <a:r>
              <a:rPr lang="en-US" sz="2400" b="1" dirty="0" smtClean="0"/>
              <a:t>plant productivity </a:t>
            </a:r>
            <a:r>
              <a:rPr lang="en-US" sz="2400" dirty="0" smtClean="0"/>
              <a:t>based on greenness of vegetation</a:t>
            </a:r>
            <a:endParaRPr lang="en-US" sz="2400" dirty="0"/>
          </a:p>
        </p:txBody>
      </p:sp>
      <p:pic>
        <p:nvPicPr>
          <p:cNvPr id="2" name="Picture 1"/>
          <p:cNvPicPr>
            <a:picLocks noChangeAspect="1"/>
          </p:cNvPicPr>
          <p:nvPr/>
        </p:nvPicPr>
        <p:blipFill rotWithShape="1">
          <a:blip r:embed="rId3"/>
          <a:srcRect l="3096" t="30136" r="1480" b="11103"/>
          <a:stretch/>
        </p:blipFill>
        <p:spPr>
          <a:xfrm>
            <a:off x="4152861" y="1888288"/>
            <a:ext cx="4897894" cy="4022385"/>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164363" y="5904714"/>
                <a:ext cx="4915746" cy="680699"/>
              </a:xfrm>
              <a:prstGeom prst="rect">
                <a:avLst/>
              </a:prstGeom>
              <a:solidFill>
                <a:srgbClr val="FFFFFF"/>
              </a:solidFill>
            </p:spPr>
            <p:txBody>
              <a:bodyPr wrap="square" rtlCol="0">
                <a:spAutoFit/>
              </a:bodyPr>
              <a:lstStyle/>
              <a:p>
                <a14:m>
                  <m:oMath xmlns:m="http://schemas.openxmlformats.org/officeDocument/2006/math">
                    <m:f>
                      <m:fPr>
                        <m:ctrlPr>
                          <a:rPr lang="en-US" sz="2400" i="1" dirty="0" smtClean="0">
                            <a:solidFill>
                              <a:srgbClr val="000000"/>
                            </a:solidFill>
                            <a:latin typeface="Cambria Math" panose="02040503050406030204" pitchFamily="18" charset="0"/>
                          </a:rPr>
                        </m:ctrlPr>
                      </m:fPr>
                      <m:num>
                        <m:r>
                          <a:rPr lang="en-US" sz="2400" b="0" i="1" dirty="0" smtClean="0">
                            <a:solidFill>
                              <a:srgbClr val="000000"/>
                            </a:solidFill>
                            <a:latin typeface="Cambria Math" panose="02040503050406030204" pitchFamily="18" charset="0"/>
                          </a:rPr>
                          <m:t>(0.50 − 0.08)</m:t>
                        </m:r>
                      </m:num>
                      <m:den>
                        <m:r>
                          <a:rPr lang="en-US" sz="2400" b="0" i="1" dirty="0" smtClean="0">
                            <a:solidFill>
                              <a:srgbClr val="000000"/>
                            </a:solidFill>
                            <a:latin typeface="Cambria Math" panose="02040503050406030204" pitchFamily="18" charset="0"/>
                          </a:rPr>
                          <m:t>(0.50 + 0.08)</m:t>
                        </m:r>
                      </m:den>
                    </m:f>
                    <m:r>
                      <a:rPr lang="en-US" sz="2400" i="1" dirty="0">
                        <a:solidFill>
                          <a:srgbClr val="000000"/>
                        </a:solidFill>
                        <a:latin typeface="Cambria Math" panose="02040503050406030204" pitchFamily="18" charset="0"/>
                        <a:ea typeface="Cambria Math" panose="02040503050406030204" pitchFamily="18" charset="0"/>
                      </a:rPr>
                      <m:t>=</m:t>
                    </m:r>
                    <m:r>
                      <a:rPr lang="en-US" sz="2400" b="0" i="1" dirty="0" smtClean="0">
                        <a:solidFill>
                          <a:srgbClr val="000000"/>
                        </a:solidFill>
                        <a:latin typeface="Cambria Math" panose="02040503050406030204" pitchFamily="18" charset="0"/>
                        <a:ea typeface="Cambria Math" panose="02040503050406030204" pitchFamily="18" charset="0"/>
                      </a:rPr>
                      <m:t>0.72  </m:t>
                    </m:r>
                    <m:f>
                      <m:fPr>
                        <m:ctrlPr>
                          <a:rPr lang="en-US" sz="2400" b="0" i="1" dirty="0" smtClean="0">
                            <a:solidFill>
                              <a:srgbClr val="000000"/>
                            </a:solidFill>
                            <a:latin typeface="Cambria Math" panose="02040503050406030204" pitchFamily="18" charset="0"/>
                            <a:ea typeface="Cambria Math" panose="02040503050406030204" pitchFamily="18" charset="0"/>
                          </a:rPr>
                        </m:ctrlPr>
                      </m:fPr>
                      <m:num>
                        <m:r>
                          <a:rPr lang="en-US" sz="2400" b="0" i="1" dirty="0" smtClean="0">
                            <a:solidFill>
                              <a:srgbClr val="000000"/>
                            </a:solidFill>
                            <a:latin typeface="Cambria Math" panose="02040503050406030204" pitchFamily="18" charset="0"/>
                            <a:ea typeface="Cambria Math" panose="02040503050406030204" pitchFamily="18" charset="0"/>
                          </a:rPr>
                          <m:t>(0.4 − 0.30)</m:t>
                        </m:r>
                      </m:num>
                      <m:den>
                        <m:r>
                          <a:rPr lang="en-US" sz="2400" b="0" i="1" dirty="0" smtClean="0">
                            <a:solidFill>
                              <a:srgbClr val="000000"/>
                            </a:solidFill>
                            <a:latin typeface="Cambria Math" panose="02040503050406030204" pitchFamily="18" charset="0"/>
                            <a:ea typeface="Cambria Math" panose="02040503050406030204" pitchFamily="18" charset="0"/>
                          </a:rPr>
                          <m:t>(0.4 + 0.30)</m:t>
                        </m:r>
                      </m:den>
                    </m:f>
                  </m:oMath>
                </a14:m>
                <a:r>
                  <a:rPr lang="en-US" sz="2400" dirty="0">
                    <a:solidFill>
                      <a:srgbClr val="000000"/>
                    </a:solidFill>
                    <a:ea typeface="Cambria Math" panose="02040503050406030204" pitchFamily="18" charset="0"/>
                  </a:rPr>
                  <a:t> </a:t>
                </a:r>
                <a14:m>
                  <m:oMath xmlns:m="http://schemas.openxmlformats.org/officeDocument/2006/math">
                    <m:r>
                      <a:rPr lang="en-US" sz="2400" i="1" dirty="0">
                        <a:solidFill>
                          <a:srgbClr val="000000"/>
                        </a:solidFill>
                        <a:latin typeface="Cambria Math" panose="02040503050406030204" pitchFamily="18" charset="0"/>
                        <a:ea typeface="Cambria Math" panose="02040503050406030204" pitchFamily="18" charset="0"/>
                      </a:rPr>
                      <m:t>=0.</m:t>
                    </m:r>
                    <m:r>
                      <a:rPr lang="en-US" sz="2400" b="0" i="1" dirty="0" smtClean="0">
                        <a:solidFill>
                          <a:srgbClr val="000000"/>
                        </a:solidFill>
                        <a:latin typeface="Cambria Math" panose="02040503050406030204" pitchFamily="18" charset="0"/>
                        <a:ea typeface="Cambria Math" panose="02040503050406030204" pitchFamily="18" charset="0"/>
                      </a:rPr>
                      <m:t>14</m:t>
                    </m:r>
                    <m:r>
                      <a:rPr lang="en-US" sz="2400" i="1" dirty="0">
                        <a:solidFill>
                          <a:srgbClr val="000000"/>
                        </a:solidFill>
                        <a:latin typeface="Cambria Math" panose="02040503050406030204" pitchFamily="18" charset="0"/>
                        <a:ea typeface="Cambria Math" panose="02040503050406030204" pitchFamily="18" charset="0"/>
                      </a:rPr>
                      <m:t> </m:t>
                    </m:r>
                  </m:oMath>
                </a14:m>
                <a:endParaRPr lang="en-US" dirty="0" smtClean="0"/>
              </a:p>
            </p:txBody>
          </p:sp>
        </mc:Choice>
        <mc:Fallback xmlns="">
          <p:sp>
            <p:nvSpPr>
              <p:cNvPr id="13" name="TextBox 12"/>
              <p:cNvSpPr txBox="1">
                <a:spLocks noRot="1" noChangeAspect="1" noMove="1" noResize="1" noEditPoints="1" noAdjustHandles="1" noChangeArrowheads="1" noChangeShapeType="1" noTextEdit="1"/>
              </p:cNvSpPr>
              <p:nvPr/>
            </p:nvSpPr>
            <p:spPr>
              <a:xfrm>
                <a:off x="4164363" y="5904714"/>
                <a:ext cx="4915746" cy="680699"/>
              </a:xfrm>
              <a:prstGeom prst="rect">
                <a:avLst/>
              </a:prstGeom>
              <a:blipFill rotWithShape="0">
                <a:blip r:embed="rId4"/>
                <a:stretch>
                  <a:fillRect/>
                </a:stretch>
              </a:blipFill>
            </p:spPr>
            <p:txBody>
              <a:bodyPr/>
              <a:lstStyle/>
              <a:p>
                <a:r>
                  <a:rPr lang="en-US">
                    <a:noFill/>
                  </a:rPr>
                  <a:t> </a:t>
                </a:r>
              </a:p>
            </p:txBody>
          </p:sp>
        </mc:Fallback>
      </mc:AlternateContent>
      <p:sp>
        <p:nvSpPr>
          <p:cNvPr id="18" name="TextBox 17"/>
          <p:cNvSpPr txBox="1"/>
          <p:nvPr/>
        </p:nvSpPr>
        <p:spPr>
          <a:xfrm>
            <a:off x="4152861" y="624373"/>
            <a:ext cx="4897894" cy="1319835"/>
          </a:xfrm>
          <a:prstGeom prst="rect">
            <a:avLst/>
          </a:prstGeom>
          <a:solidFill>
            <a:srgbClr val="C2DCF5"/>
          </a:solidFill>
        </p:spPr>
        <p:txBody>
          <a:bodyPr wrap="square" rtlCol="0">
            <a:spAutoFit/>
          </a:bodyPr>
          <a:lstStyle/>
          <a:p>
            <a:endParaRPr lang="en-US" dirty="0"/>
          </a:p>
        </p:txBody>
      </p:sp>
      <p:sp>
        <p:nvSpPr>
          <p:cNvPr id="12" name="TextBox 11"/>
          <p:cNvSpPr txBox="1"/>
          <p:nvPr/>
        </p:nvSpPr>
        <p:spPr>
          <a:xfrm>
            <a:off x="4115470" y="606193"/>
            <a:ext cx="1479884" cy="830997"/>
          </a:xfrm>
          <a:prstGeom prst="rect">
            <a:avLst/>
          </a:prstGeom>
          <a:noFill/>
        </p:spPr>
        <p:txBody>
          <a:bodyPr wrap="square" rtlCol="0">
            <a:spAutoFit/>
          </a:bodyPr>
          <a:lstStyle/>
          <a:p>
            <a:pPr algn="ctr"/>
            <a:r>
              <a:rPr lang="en-US" sz="2400" dirty="0">
                <a:solidFill>
                  <a:srgbClr val="000000"/>
                </a:solidFill>
              </a:rPr>
              <a:t>n</a:t>
            </a:r>
            <a:r>
              <a:rPr lang="en-US" sz="2400" dirty="0" smtClean="0">
                <a:solidFill>
                  <a:srgbClr val="000000"/>
                </a:solidFill>
              </a:rPr>
              <a:t>ear infrared</a:t>
            </a:r>
            <a:endParaRPr lang="en-US" sz="2400" dirty="0">
              <a:solidFill>
                <a:srgbClr val="000000"/>
              </a:solidFill>
            </a:endParaRPr>
          </a:p>
        </p:txBody>
      </p:sp>
      <p:sp>
        <p:nvSpPr>
          <p:cNvPr id="15" name="TextBox 14"/>
          <p:cNvSpPr txBox="1"/>
          <p:nvPr/>
        </p:nvSpPr>
        <p:spPr>
          <a:xfrm>
            <a:off x="5482921" y="797566"/>
            <a:ext cx="1118936" cy="461665"/>
          </a:xfrm>
          <a:prstGeom prst="rect">
            <a:avLst/>
          </a:prstGeom>
          <a:noFill/>
        </p:spPr>
        <p:txBody>
          <a:bodyPr wrap="square" rtlCol="0">
            <a:spAutoFit/>
          </a:bodyPr>
          <a:lstStyle/>
          <a:p>
            <a:r>
              <a:rPr lang="en-US" sz="2400" dirty="0">
                <a:solidFill>
                  <a:srgbClr val="000000"/>
                </a:solidFill>
              </a:rPr>
              <a:t>v</a:t>
            </a:r>
            <a:r>
              <a:rPr lang="en-US" sz="2400" dirty="0" smtClean="0">
                <a:solidFill>
                  <a:srgbClr val="000000"/>
                </a:solidFill>
              </a:rPr>
              <a:t>isible</a:t>
            </a:r>
            <a:endParaRPr lang="en-US" sz="2400" dirty="0">
              <a:solidFill>
                <a:srgbClr val="000000"/>
              </a:solidFill>
            </a:endParaRPr>
          </a:p>
        </p:txBody>
      </p:sp>
      <p:sp>
        <p:nvSpPr>
          <p:cNvPr id="17" name="TextBox 16"/>
          <p:cNvSpPr txBox="1"/>
          <p:nvPr/>
        </p:nvSpPr>
        <p:spPr>
          <a:xfrm>
            <a:off x="6550506" y="612901"/>
            <a:ext cx="1479884" cy="830997"/>
          </a:xfrm>
          <a:prstGeom prst="rect">
            <a:avLst/>
          </a:prstGeom>
          <a:noFill/>
        </p:spPr>
        <p:txBody>
          <a:bodyPr wrap="square" rtlCol="0">
            <a:spAutoFit/>
          </a:bodyPr>
          <a:lstStyle/>
          <a:p>
            <a:pPr algn="ctr"/>
            <a:r>
              <a:rPr lang="en-US" sz="2400" dirty="0">
                <a:solidFill>
                  <a:srgbClr val="000000"/>
                </a:solidFill>
              </a:rPr>
              <a:t>n</a:t>
            </a:r>
            <a:r>
              <a:rPr lang="en-US" sz="2400" dirty="0" smtClean="0">
                <a:solidFill>
                  <a:srgbClr val="000000"/>
                </a:solidFill>
              </a:rPr>
              <a:t>ear infrared</a:t>
            </a:r>
            <a:endParaRPr lang="en-US" sz="2400" dirty="0">
              <a:solidFill>
                <a:srgbClr val="000000"/>
              </a:solidFill>
            </a:endParaRPr>
          </a:p>
        </p:txBody>
      </p:sp>
      <p:sp>
        <p:nvSpPr>
          <p:cNvPr id="16" name="TextBox 15"/>
          <p:cNvSpPr txBox="1"/>
          <p:nvPr/>
        </p:nvSpPr>
        <p:spPr>
          <a:xfrm>
            <a:off x="7931819" y="751883"/>
            <a:ext cx="1118936" cy="461665"/>
          </a:xfrm>
          <a:prstGeom prst="rect">
            <a:avLst/>
          </a:prstGeom>
          <a:noFill/>
        </p:spPr>
        <p:txBody>
          <a:bodyPr wrap="square" rtlCol="0">
            <a:spAutoFit/>
          </a:bodyPr>
          <a:lstStyle/>
          <a:p>
            <a:r>
              <a:rPr lang="en-US" sz="2400" dirty="0">
                <a:solidFill>
                  <a:srgbClr val="000000"/>
                </a:solidFill>
              </a:rPr>
              <a:t>v</a:t>
            </a:r>
            <a:r>
              <a:rPr lang="en-US" sz="2400" dirty="0" smtClean="0">
                <a:solidFill>
                  <a:srgbClr val="000000"/>
                </a:solidFill>
              </a:rPr>
              <a:t>isible</a:t>
            </a:r>
            <a:endParaRPr lang="en-US" sz="2400" dirty="0">
              <a:solidFill>
                <a:srgbClr val="000000"/>
              </a:solidFill>
            </a:endParaRPr>
          </a:p>
        </p:txBody>
      </p:sp>
      <p:cxnSp>
        <p:nvCxnSpPr>
          <p:cNvPr id="34" name="Straight Arrow Connector 33"/>
          <p:cNvCxnSpPr/>
          <p:nvPr/>
        </p:nvCxnSpPr>
        <p:spPr>
          <a:xfrm flipH="1">
            <a:off x="8527411" y="1248446"/>
            <a:ext cx="243280" cy="8124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000135" y="1213548"/>
            <a:ext cx="243280" cy="8124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8284965" y="1199833"/>
            <a:ext cx="160520" cy="846548"/>
          </a:xfrm>
          <a:prstGeom prst="straightConnector1">
            <a:avLst/>
          </a:prstGeom>
          <a:ln w="28575">
            <a:solidFill>
              <a:srgbClr val="AF849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5785979" y="1214385"/>
            <a:ext cx="160520" cy="846548"/>
          </a:xfrm>
          <a:prstGeom prst="straightConnector1">
            <a:avLst/>
          </a:prstGeom>
          <a:ln w="28575">
            <a:solidFill>
              <a:srgbClr val="AF849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951779" y="1407608"/>
            <a:ext cx="243280" cy="81248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581551" y="1365948"/>
            <a:ext cx="107764" cy="81522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695947" y="1350285"/>
            <a:ext cx="160520" cy="84654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7236609" y="1334622"/>
            <a:ext cx="160520" cy="846548"/>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089264" y="1518212"/>
            <a:ext cx="990460" cy="461665"/>
          </a:xfrm>
          <a:prstGeom prst="rect">
            <a:avLst/>
          </a:prstGeom>
          <a:noFill/>
        </p:spPr>
        <p:txBody>
          <a:bodyPr wrap="square" rtlCol="0">
            <a:spAutoFit/>
          </a:bodyPr>
          <a:lstStyle/>
          <a:p>
            <a:r>
              <a:rPr lang="en-US" sz="2400" dirty="0" smtClean="0">
                <a:solidFill>
                  <a:srgbClr val="000000"/>
                </a:solidFill>
              </a:rPr>
              <a:t>50%</a:t>
            </a:r>
            <a:endParaRPr lang="en-US" sz="2400" dirty="0">
              <a:solidFill>
                <a:srgbClr val="000000"/>
              </a:solidFill>
            </a:endParaRPr>
          </a:p>
        </p:txBody>
      </p:sp>
      <p:sp>
        <p:nvSpPr>
          <p:cNvPr id="49" name="TextBox 48"/>
          <p:cNvSpPr txBox="1"/>
          <p:nvPr/>
        </p:nvSpPr>
        <p:spPr>
          <a:xfrm>
            <a:off x="5277869" y="1375933"/>
            <a:ext cx="990460" cy="461665"/>
          </a:xfrm>
          <a:prstGeom prst="rect">
            <a:avLst/>
          </a:prstGeom>
          <a:noFill/>
        </p:spPr>
        <p:txBody>
          <a:bodyPr wrap="square" rtlCol="0">
            <a:spAutoFit/>
          </a:bodyPr>
          <a:lstStyle/>
          <a:p>
            <a:r>
              <a:rPr lang="en-US" sz="2400" dirty="0">
                <a:solidFill>
                  <a:srgbClr val="000000"/>
                </a:solidFill>
              </a:rPr>
              <a:t>8</a:t>
            </a:r>
            <a:r>
              <a:rPr lang="en-US" sz="2400" dirty="0" smtClean="0">
                <a:solidFill>
                  <a:srgbClr val="000000"/>
                </a:solidFill>
              </a:rPr>
              <a:t>%</a:t>
            </a:r>
            <a:endParaRPr lang="en-US" sz="2400" dirty="0">
              <a:solidFill>
                <a:srgbClr val="000000"/>
              </a:solidFill>
            </a:endParaRPr>
          </a:p>
        </p:txBody>
      </p:sp>
      <p:sp>
        <p:nvSpPr>
          <p:cNvPr id="50" name="TextBox 49"/>
          <p:cNvSpPr txBox="1"/>
          <p:nvPr/>
        </p:nvSpPr>
        <p:spPr>
          <a:xfrm>
            <a:off x="6567481" y="1465752"/>
            <a:ext cx="990460" cy="461665"/>
          </a:xfrm>
          <a:prstGeom prst="rect">
            <a:avLst/>
          </a:prstGeom>
          <a:noFill/>
        </p:spPr>
        <p:txBody>
          <a:bodyPr wrap="square" rtlCol="0">
            <a:spAutoFit/>
          </a:bodyPr>
          <a:lstStyle/>
          <a:p>
            <a:r>
              <a:rPr lang="en-US" sz="2400" dirty="0">
                <a:solidFill>
                  <a:srgbClr val="000000"/>
                </a:solidFill>
              </a:rPr>
              <a:t>4</a:t>
            </a:r>
            <a:r>
              <a:rPr lang="en-US" sz="2400" dirty="0" smtClean="0">
                <a:solidFill>
                  <a:srgbClr val="000000"/>
                </a:solidFill>
              </a:rPr>
              <a:t>0%</a:t>
            </a:r>
            <a:endParaRPr lang="en-US" sz="2400" dirty="0">
              <a:solidFill>
                <a:srgbClr val="000000"/>
              </a:solidFill>
            </a:endParaRPr>
          </a:p>
        </p:txBody>
      </p:sp>
      <p:sp>
        <p:nvSpPr>
          <p:cNvPr id="51" name="TextBox 50"/>
          <p:cNvSpPr txBox="1"/>
          <p:nvPr/>
        </p:nvSpPr>
        <p:spPr>
          <a:xfrm>
            <a:off x="7663091" y="1431163"/>
            <a:ext cx="990460" cy="461665"/>
          </a:xfrm>
          <a:prstGeom prst="rect">
            <a:avLst/>
          </a:prstGeom>
          <a:noFill/>
        </p:spPr>
        <p:txBody>
          <a:bodyPr wrap="square" rtlCol="0">
            <a:spAutoFit/>
          </a:bodyPr>
          <a:lstStyle/>
          <a:p>
            <a:r>
              <a:rPr lang="en-US" sz="2400" dirty="0" smtClean="0">
                <a:solidFill>
                  <a:srgbClr val="000000"/>
                </a:solidFill>
              </a:rPr>
              <a:t>30%</a:t>
            </a:r>
            <a:endParaRPr lang="en-US" sz="2400" dirty="0">
              <a:solidFill>
                <a:srgbClr val="000000"/>
              </a:solidFill>
            </a:endParaRPr>
          </a:p>
        </p:txBody>
      </p:sp>
      <p:sp>
        <p:nvSpPr>
          <p:cNvPr id="52" name="Text Placeholder 4"/>
          <p:cNvSpPr txBox="1">
            <a:spLocks/>
          </p:cNvSpPr>
          <p:nvPr/>
        </p:nvSpPr>
        <p:spPr>
          <a:xfrm>
            <a:off x="7226715" y="5696088"/>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0000"/>
                </a:solidFill>
              </a:rPr>
              <a:t>Image Credit: NASA</a:t>
            </a:r>
            <a:endParaRPr lang="en-US" dirty="0">
              <a:solidFill>
                <a:srgbClr val="000000"/>
              </a:solidFill>
            </a:endParaRPr>
          </a:p>
        </p:txBody>
      </p:sp>
    </p:spTree>
    <p:extLst>
      <p:ext uri="{BB962C8B-B14F-4D97-AF65-F5344CB8AC3E}">
        <p14:creationId xmlns:p14="http://schemas.microsoft.com/office/powerpoint/2010/main" val="403060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1">
                                            <p:txEl>
                                              <p:pRg st="1" end="1"/>
                                            </p:txEl>
                                          </p:spTgt>
                                        </p:tgtEl>
                                      </p:cBhvr>
                                    </p:animEffect>
                                    <p:animScale>
                                      <p:cBhvr>
                                        <p:cTn id="11" dur="250" autoRev="1" fill="hold"/>
                                        <p:tgtEl>
                                          <p:spTgt spid="11">
                                            <p:txEl>
                                              <p:pRg st="1" end="1"/>
                                            </p:txEl>
                                          </p:spTgt>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1">
                                            <p:txEl>
                                              <p:pRg st="2" end="2"/>
                                            </p:txEl>
                                          </p:spTgt>
                                        </p:tgtEl>
                                      </p:cBhvr>
                                    </p:animEffect>
                                    <p:animScale>
                                      <p:cBhvr>
                                        <p:cTn id="15" dur="250" autoRev="1" fill="hold"/>
                                        <p:tgtEl>
                                          <p:spTgt spid="11">
                                            <p:txEl>
                                              <p:pRg st="2" end="2"/>
                                            </p:txEl>
                                          </p:spTgt>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1">
                                            <p:txEl>
                                              <p:pRg st="3" end="3"/>
                                            </p:txEl>
                                          </p:spTgt>
                                        </p:tgtEl>
                                      </p:cBhvr>
                                    </p:animEffect>
                                    <p:animScale>
                                      <p:cBhvr>
                                        <p:cTn id="19"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69" name="Picture 68"/>
          <p:cNvPicPr>
            <a:picLocks noChangeAspect="1"/>
          </p:cNvPicPr>
          <p:nvPr/>
        </p:nvPicPr>
        <p:blipFill>
          <a:blip r:embed="rId5"/>
          <a:stretch>
            <a:fillRect/>
          </a:stretch>
        </p:blipFill>
        <p:spPr>
          <a:xfrm>
            <a:off x="7614511" y="4963151"/>
            <a:ext cx="1371600" cy="1387737"/>
          </a:xfrm>
          <a:prstGeom prst="rect">
            <a:avLst/>
          </a:prstGeom>
          <a:ln w="12700">
            <a:solidFill>
              <a:srgbClr val="000000"/>
            </a:solidFill>
          </a:ln>
        </p:spPr>
      </p:pic>
      <p:pic>
        <p:nvPicPr>
          <p:cNvPr id="70" name="Picture 69"/>
          <p:cNvPicPr>
            <a:picLocks noChangeAspect="1"/>
          </p:cNvPicPr>
          <p:nvPr/>
        </p:nvPicPr>
        <p:blipFill>
          <a:blip r:embed="rId6"/>
          <a:stretch>
            <a:fillRect/>
          </a:stretch>
        </p:blipFill>
        <p:spPr>
          <a:xfrm>
            <a:off x="6242911" y="1234656"/>
            <a:ext cx="1371600" cy="1397479"/>
          </a:xfrm>
          <a:prstGeom prst="rect">
            <a:avLst/>
          </a:prstGeom>
          <a:ln w="12700">
            <a:solidFill>
              <a:srgbClr val="000000"/>
            </a:solidFill>
          </a:ln>
        </p:spPr>
      </p:pic>
      <p:pic>
        <p:nvPicPr>
          <p:cNvPr id="71" name="Picture 70"/>
          <p:cNvPicPr>
            <a:picLocks noChangeAspect="1"/>
          </p:cNvPicPr>
          <p:nvPr/>
        </p:nvPicPr>
        <p:blipFill>
          <a:blip r:embed="rId7"/>
          <a:stretch>
            <a:fillRect/>
          </a:stretch>
        </p:blipFill>
        <p:spPr>
          <a:xfrm>
            <a:off x="3987818" y="956701"/>
            <a:ext cx="1371600" cy="1410418"/>
          </a:xfrm>
          <a:prstGeom prst="rect">
            <a:avLst/>
          </a:prstGeom>
          <a:ln w="12700">
            <a:solidFill>
              <a:srgbClr val="000000"/>
            </a:solidFill>
          </a:ln>
        </p:spPr>
      </p:pic>
      <p:pic>
        <p:nvPicPr>
          <p:cNvPr id="72" name="Picture 71"/>
          <p:cNvPicPr>
            <a:picLocks noChangeAspect="1"/>
          </p:cNvPicPr>
          <p:nvPr/>
        </p:nvPicPr>
        <p:blipFill>
          <a:blip r:embed="rId8"/>
          <a:stretch>
            <a:fillRect/>
          </a:stretch>
        </p:blipFill>
        <p:spPr>
          <a:xfrm>
            <a:off x="126854" y="4959369"/>
            <a:ext cx="1323191" cy="1371600"/>
          </a:xfrm>
          <a:prstGeom prst="rect">
            <a:avLst/>
          </a:prstGeom>
          <a:ln w="12700">
            <a:solidFill>
              <a:srgbClr val="000000"/>
            </a:solidFill>
          </a:ln>
        </p:spPr>
      </p:pic>
      <p:pic>
        <p:nvPicPr>
          <p:cNvPr id="73" name="Picture 72"/>
          <p:cNvPicPr>
            <a:picLocks noChangeAspect="1"/>
          </p:cNvPicPr>
          <p:nvPr/>
        </p:nvPicPr>
        <p:blipFill>
          <a:blip r:embed="rId9"/>
          <a:stretch>
            <a:fillRect/>
          </a:stretch>
        </p:blipFill>
        <p:spPr>
          <a:xfrm>
            <a:off x="96518" y="3119907"/>
            <a:ext cx="1298772" cy="1371600"/>
          </a:xfrm>
          <a:prstGeom prst="rect">
            <a:avLst/>
          </a:prstGeom>
          <a:ln w="12700">
            <a:solidFill>
              <a:srgbClr val="000000"/>
            </a:solidFill>
          </a:ln>
        </p:spPr>
      </p:pic>
      <p:pic>
        <p:nvPicPr>
          <p:cNvPr id="74" name="Picture 73"/>
          <p:cNvPicPr>
            <a:picLocks noChangeAspect="1"/>
          </p:cNvPicPr>
          <p:nvPr/>
        </p:nvPicPr>
        <p:blipFill>
          <a:blip r:embed="rId10"/>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solidFill>
              </a:rPr>
              <a:t>Left Minimum</a:t>
            </a:r>
            <a:endParaRPr lang="en-US" sz="2400" dirty="0">
              <a:solidFill>
                <a:srgbClr val="000000"/>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solidFill>
              </a:rPr>
              <a:t>Left 20% Max</a:t>
            </a:r>
            <a:endParaRPr lang="en-US" sz="2400" dirty="0">
              <a:solidFill>
                <a:srgbClr val="000000"/>
              </a:solidFill>
            </a:endParaRPr>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solidFill>
              </a:rPr>
              <a:t>Right 80% Max</a:t>
            </a:r>
            <a:endParaRPr lang="en-US" sz="2400" dirty="0">
              <a:solidFill>
                <a:srgbClr val="000000"/>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solidFill>
              </a:rPr>
              <a:t>Right Minimum</a:t>
            </a:r>
            <a:endParaRPr lang="en-US" sz="2400" dirty="0">
              <a:solidFill>
                <a:srgbClr val="000000"/>
              </a:solidFill>
            </a:endParaRPr>
          </a:p>
        </p:txBody>
      </p:sp>
      <p:sp>
        <p:nvSpPr>
          <p:cNvPr id="116" name="TextBox 115"/>
          <p:cNvSpPr txBox="1"/>
          <p:nvPr/>
        </p:nvSpPr>
        <p:spPr>
          <a:xfrm>
            <a:off x="1569611" y="202212"/>
            <a:ext cx="6208014" cy="830997"/>
          </a:xfrm>
          <a:prstGeom prst="rect">
            <a:avLst/>
          </a:prstGeom>
          <a:noFill/>
          <a:ln>
            <a:noFill/>
          </a:ln>
        </p:spPr>
        <p:txBody>
          <a:bodyPr wrap="square" rtlCol="0">
            <a:spAutoFit/>
          </a:bodyPr>
          <a:lstStyle/>
          <a:p>
            <a:pPr algn="ctr"/>
            <a:r>
              <a:rPr lang="en-US" sz="2400" dirty="0" smtClean="0">
                <a:solidFill>
                  <a:srgbClr val="000000"/>
                </a:solidFill>
              </a:rPr>
              <a:t>Maximum Vegetation Index Value</a:t>
            </a:r>
          </a:p>
          <a:p>
            <a:pPr algn="ctr"/>
            <a:r>
              <a:rPr lang="en-US" sz="2400" dirty="0" smtClean="0">
                <a:solidFill>
                  <a:srgbClr val="000000"/>
                </a:solidFill>
              </a:rPr>
              <a:t> NDVI</a:t>
            </a:r>
            <a:endParaRPr lang="en-US" sz="2400" dirty="0">
              <a:solidFill>
                <a:srgbClr val="000000"/>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Tree>
    <p:extLst>
      <p:ext uri="{BB962C8B-B14F-4D97-AF65-F5344CB8AC3E}">
        <p14:creationId xmlns:p14="http://schemas.microsoft.com/office/powerpoint/2010/main" val="4165863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Do soil types drive the swings in phenology?</a:t>
            </a:r>
            <a:endParaRPr lang="en-US" dirty="0"/>
          </a:p>
        </p:txBody>
      </p:sp>
      <p:sp>
        <p:nvSpPr>
          <p:cNvPr id="3" name="Text Placeholder 2"/>
          <p:cNvSpPr>
            <a:spLocks noGrp="1"/>
          </p:cNvSpPr>
          <p:nvPr>
            <p:ph type="body" sz="quarter" idx="14"/>
          </p:nvPr>
        </p:nvSpPr>
        <p:spPr/>
        <p:txBody>
          <a:bodyPr/>
          <a:lstStyle/>
          <a:p>
            <a:r>
              <a:rPr lang="en-US" dirty="0" smtClean="0">
                <a:solidFill>
                  <a:srgbClr val="000000"/>
                </a:solidFill>
              </a:rPr>
              <a:t>Methodology</a:t>
            </a:r>
            <a:endParaRPr lang="en-US" dirty="0">
              <a:solidFill>
                <a:srgbClr val="000000"/>
              </a:solidFill>
            </a:endParaRPr>
          </a:p>
        </p:txBody>
      </p:sp>
      <p:sp>
        <p:nvSpPr>
          <p:cNvPr id="4" name="Text Placeholder 3"/>
          <p:cNvSpPr>
            <a:spLocks noGrp="1"/>
          </p:cNvSpPr>
          <p:nvPr>
            <p:ph type="body" sz="quarter" idx="15"/>
          </p:nvPr>
        </p:nvSpPr>
        <p:spPr/>
        <p:txBody>
          <a:bodyPr/>
          <a:lstStyle/>
          <a:p>
            <a:r>
              <a:rPr lang="en-US" dirty="0" smtClean="0"/>
              <a:t>Precipitation</a:t>
            </a:r>
            <a:endParaRPr lang="en-US" dirty="0"/>
          </a:p>
        </p:txBody>
      </p:sp>
      <p:sp>
        <p:nvSpPr>
          <p:cNvPr id="5" name="Text Placeholder 4"/>
          <p:cNvSpPr>
            <a:spLocks noGrp="1"/>
          </p:cNvSpPr>
          <p:nvPr>
            <p:ph type="body" sz="quarter" idx="16"/>
          </p:nvPr>
        </p:nvSpPr>
        <p:spPr/>
        <p:txBody>
          <a:bodyPr>
            <a:normAutofit fontScale="92500" lnSpcReduction="20000"/>
          </a:bodyPr>
          <a:lstStyle/>
          <a:p>
            <a:r>
              <a:rPr lang="en-US" dirty="0" smtClean="0"/>
              <a:t>What precipitation conditions create hazardous wildfire conditions?</a:t>
            </a:r>
            <a:endParaRPr lang="en-US" dirty="0"/>
          </a:p>
        </p:txBody>
      </p:sp>
      <p:sp>
        <p:nvSpPr>
          <p:cNvPr id="6" name="Text Placeholder 5"/>
          <p:cNvSpPr>
            <a:spLocks noGrp="1"/>
          </p:cNvSpPr>
          <p:nvPr>
            <p:ph type="body" sz="quarter" idx="17"/>
          </p:nvPr>
        </p:nvSpPr>
        <p:spPr/>
        <p:txBody>
          <a:bodyPr/>
          <a:lstStyle/>
          <a:p>
            <a:r>
              <a:rPr lang="en-US" dirty="0" smtClean="0"/>
              <a:t>Soils</a:t>
            </a:r>
            <a:endParaRPr lang="en-US" dirty="0"/>
          </a:p>
        </p:txBody>
      </p:sp>
      <p:sp>
        <p:nvSpPr>
          <p:cNvPr id="7" name="Text Placeholder 6"/>
          <p:cNvSpPr>
            <a:spLocks noGrp="1"/>
          </p:cNvSpPr>
          <p:nvPr>
            <p:ph type="body" sz="quarter" idx="18"/>
          </p:nvPr>
        </p:nvSpPr>
        <p:spPr/>
        <p:txBody>
          <a:bodyPr/>
          <a:lstStyle/>
          <a:p>
            <a:r>
              <a:rPr lang="en-US" dirty="0" smtClean="0"/>
              <a:t>Phenology </a:t>
            </a:r>
            <a:endParaRPr lang="en-US" dirty="0"/>
          </a:p>
        </p:txBody>
      </p:sp>
      <p:sp>
        <p:nvSpPr>
          <p:cNvPr id="8" name="Text Placeholder 7"/>
          <p:cNvSpPr>
            <a:spLocks noGrp="1"/>
          </p:cNvSpPr>
          <p:nvPr>
            <p:ph type="body" sz="quarter" idx="19"/>
          </p:nvPr>
        </p:nvSpPr>
        <p:spPr/>
        <p:txBody>
          <a:bodyPr>
            <a:normAutofit fontScale="92500" lnSpcReduction="20000"/>
          </a:bodyPr>
          <a:lstStyle/>
          <a:p>
            <a:r>
              <a:rPr lang="en-US" dirty="0" smtClean="0"/>
              <a:t>What </a:t>
            </a:r>
            <a:r>
              <a:rPr lang="en-US" dirty="0" err="1" smtClean="0"/>
              <a:t>phenological</a:t>
            </a:r>
            <a:r>
              <a:rPr lang="en-US" dirty="0" smtClean="0"/>
              <a:t> parameters do different areas have in common?</a:t>
            </a:r>
            <a:endParaRPr lang="en-US" dirty="0"/>
          </a:p>
        </p:txBody>
      </p:sp>
    </p:spTree>
    <p:extLst>
      <p:ext uri="{BB962C8B-B14F-4D97-AF65-F5344CB8AC3E}">
        <p14:creationId xmlns:p14="http://schemas.microsoft.com/office/powerpoint/2010/main" val="368621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Climatology </a:t>
            </a:r>
            <a:endParaRPr lang="en-US" sz="2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07" y="665132"/>
            <a:ext cx="4290176" cy="28601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343" y="3825696"/>
            <a:ext cx="4208239" cy="2805493"/>
          </a:xfrm>
          <a:prstGeom prst="rect">
            <a:avLst/>
          </a:prstGeom>
        </p:spPr>
      </p:pic>
      <p:pic>
        <p:nvPicPr>
          <p:cNvPr id="5" name="Picture 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42372" y="1254642"/>
            <a:ext cx="4208239" cy="2805493"/>
          </a:xfrm>
          <a:prstGeom prst="rect">
            <a:avLst/>
          </a:prstGeom>
        </p:spPr>
      </p:pic>
      <p:sp>
        <p:nvSpPr>
          <p:cNvPr id="6" name="TextBox 5"/>
          <p:cNvSpPr txBox="1"/>
          <p:nvPr/>
        </p:nvSpPr>
        <p:spPr>
          <a:xfrm>
            <a:off x="414528" y="4206240"/>
            <a:ext cx="4328160" cy="923330"/>
          </a:xfrm>
          <a:prstGeom prst="rect">
            <a:avLst/>
          </a:prstGeom>
          <a:noFill/>
        </p:spPr>
        <p:txBody>
          <a:bodyPr wrap="square" rtlCol="0">
            <a:spAutoFit/>
          </a:bodyPr>
          <a:lstStyle/>
          <a:p>
            <a:r>
              <a:rPr lang="en-US" dirty="0" smtClean="0"/>
              <a:t>Average Precipitation – 28-40 in/year</a:t>
            </a:r>
          </a:p>
          <a:p>
            <a:r>
              <a:rPr lang="en-US" b="1" dirty="0" smtClean="0">
                <a:solidFill>
                  <a:srgbClr val="70AD47"/>
                </a:solidFill>
              </a:rPr>
              <a:t>2010</a:t>
            </a:r>
            <a:r>
              <a:rPr lang="en-US" dirty="0" smtClean="0"/>
              <a:t> – 4 inches </a:t>
            </a:r>
            <a:r>
              <a:rPr lang="en-US" b="1" dirty="0" smtClean="0">
                <a:solidFill>
                  <a:srgbClr val="92D050"/>
                </a:solidFill>
              </a:rPr>
              <a:t>above</a:t>
            </a:r>
            <a:r>
              <a:rPr lang="en-US" dirty="0" smtClean="0"/>
              <a:t> normal</a:t>
            </a:r>
          </a:p>
          <a:p>
            <a:r>
              <a:rPr lang="en-US" b="1" dirty="0" smtClean="0">
                <a:solidFill>
                  <a:srgbClr val="FF0000"/>
                </a:solidFill>
              </a:rPr>
              <a:t>2011</a:t>
            </a:r>
            <a:r>
              <a:rPr lang="en-US" dirty="0" smtClean="0"/>
              <a:t> – 10 inches </a:t>
            </a:r>
            <a:r>
              <a:rPr lang="en-US" b="1" dirty="0" smtClean="0">
                <a:solidFill>
                  <a:srgbClr val="FF0000"/>
                </a:solidFill>
              </a:rPr>
              <a:t>below</a:t>
            </a:r>
            <a:r>
              <a:rPr lang="en-US" dirty="0" smtClean="0"/>
              <a:t> normal</a:t>
            </a:r>
            <a:endParaRPr lang="en-US" dirty="0"/>
          </a:p>
        </p:txBody>
      </p:sp>
    </p:spTree>
    <p:extLst>
      <p:ext uri="{BB962C8B-B14F-4D97-AF65-F5344CB8AC3E}">
        <p14:creationId xmlns:p14="http://schemas.microsoft.com/office/powerpoint/2010/main" val="644984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847" y="485021"/>
            <a:ext cx="1371599" cy="91440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847" y="1321871"/>
            <a:ext cx="1371599" cy="914399"/>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Phenology</a:t>
            </a:r>
            <a:endParaRPr lang="en-US" sz="2600" dirty="0"/>
          </a:p>
        </p:txBody>
      </p:sp>
      <p:sp>
        <p:nvSpPr>
          <p:cNvPr id="11" name="TextBox 10"/>
          <p:cNvSpPr txBox="1"/>
          <p:nvPr/>
        </p:nvSpPr>
        <p:spPr>
          <a:xfrm>
            <a:off x="186565" y="1466477"/>
            <a:ext cx="406026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NDVI and DOY averaged for study period</a:t>
            </a:r>
          </a:p>
          <a:p>
            <a:pPr marL="342900" indent="-342900">
              <a:buFont typeface="Arial" panose="020B0604020202020204" pitchFamily="34" charset="0"/>
              <a:buChar char="•"/>
            </a:pPr>
            <a:r>
              <a:rPr lang="en-US" sz="2400" dirty="0" smtClean="0"/>
              <a:t>Median filter applied to DOY</a:t>
            </a:r>
            <a:endParaRPr lang="en-US" sz="24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 y="3551636"/>
            <a:ext cx="4625788" cy="3083859"/>
          </a:xfrm>
          <a:prstGeom prst="rect">
            <a:avLst/>
          </a:prstGeom>
          <a:ln>
            <a:solidFill>
              <a:srgbClr val="00000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868" y="475488"/>
            <a:ext cx="1371599" cy="9144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0868" y="1313927"/>
            <a:ext cx="1371599" cy="9144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868" y="2152366"/>
            <a:ext cx="1371599" cy="9144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0868" y="2990805"/>
            <a:ext cx="1371599" cy="9144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0868" y="3829244"/>
            <a:ext cx="1371599" cy="91440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2847" y="2158721"/>
            <a:ext cx="1371599" cy="914399"/>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2847" y="2995571"/>
            <a:ext cx="1371599" cy="91439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2847" y="3832421"/>
            <a:ext cx="1371599" cy="914399"/>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2847" y="4669271"/>
            <a:ext cx="1371599" cy="914399"/>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42847" y="5506120"/>
            <a:ext cx="1371599" cy="914399"/>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0868" y="4667683"/>
            <a:ext cx="1371599" cy="9144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0868" y="5506120"/>
            <a:ext cx="1371599" cy="914400"/>
          </a:xfrm>
          <a:prstGeom prst="rect">
            <a:avLst/>
          </a:prstGeom>
        </p:spPr>
      </p:pic>
      <p:cxnSp>
        <p:nvCxnSpPr>
          <p:cNvPr id="26" name="Straight Arrow Connector 25"/>
          <p:cNvCxnSpPr>
            <a:stCxn id="8" idx="1"/>
          </p:cNvCxnSpPr>
          <p:nvPr/>
        </p:nvCxnSpPr>
        <p:spPr>
          <a:xfrm flipH="1">
            <a:off x="4149853" y="932688"/>
            <a:ext cx="1271015" cy="261588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2" idx="1"/>
          </p:cNvCxnSpPr>
          <p:nvPr/>
        </p:nvCxnSpPr>
        <p:spPr>
          <a:xfrm flipH="1">
            <a:off x="4297375" y="1771127"/>
            <a:ext cx="1123493" cy="177744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1"/>
          </p:cNvCxnSpPr>
          <p:nvPr/>
        </p:nvCxnSpPr>
        <p:spPr>
          <a:xfrm flipH="1">
            <a:off x="4473132" y="2609566"/>
            <a:ext cx="947736" cy="93900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747708" y="3432667"/>
            <a:ext cx="656788" cy="14708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1"/>
          </p:cNvCxnSpPr>
          <p:nvPr/>
        </p:nvCxnSpPr>
        <p:spPr>
          <a:xfrm flipH="1">
            <a:off x="4739522" y="4286444"/>
            <a:ext cx="681346" cy="12302"/>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6" idx="1"/>
            <a:endCxn id="7" idx="3"/>
          </p:cNvCxnSpPr>
          <p:nvPr/>
        </p:nvCxnSpPr>
        <p:spPr>
          <a:xfrm flipH="1" flipV="1">
            <a:off x="4747708" y="5093566"/>
            <a:ext cx="673160" cy="3131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5" idx="1"/>
          </p:cNvCxnSpPr>
          <p:nvPr/>
        </p:nvCxnSpPr>
        <p:spPr>
          <a:xfrm flipH="1" flipV="1">
            <a:off x="4739522" y="5880189"/>
            <a:ext cx="681346" cy="8313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4" idx="1"/>
          </p:cNvCxnSpPr>
          <p:nvPr/>
        </p:nvCxnSpPr>
        <p:spPr>
          <a:xfrm flipH="1">
            <a:off x="4632960" y="942221"/>
            <a:ext cx="2809887" cy="258770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3" idx="1"/>
          </p:cNvCxnSpPr>
          <p:nvPr/>
        </p:nvCxnSpPr>
        <p:spPr>
          <a:xfrm flipH="1">
            <a:off x="4739522" y="1779071"/>
            <a:ext cx="2703325" cy="175206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8" idx="1"/>
          </p:cNvCxnSpPr>
          <p:nvPr/>
        </p:nvCxnSpPr>
        <p:spPr>
          <a:xfrm flipH="1">
            <a:off x="4755005" y="2615921"/>
            <a:ext cx="2687842" cy="120873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9" idx="1"/>
          </p:cNvCxnSpPr>
          <p:nvPr/>
        </p:nvCxnSpPr>
        <p:spPr>
          <a:xfrm flipH="1">
            <a:off x="4755894" y="3452771"/>
            <a:ext cx="2686953" cy="63878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0" idx="1"/>
          </p:cNvCxnSpPr>
          <p:nvPr/>
        </p:nvCxnSpPr>
        <p:spPr>
          <a:xfrm flipH="1">
            <a:off x="4755005" y="4289621"/>
            <a:ext cx="2687842" cy="13177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1"/>
          </p:cNvCxnSpPr>
          <p:nvPr/>
        </p:nvCxnSpPr>
        <p:spPr>
          <a:xfrm flipH="1" flipV="1">
            <a:off x="4739522" y="4760531"/>
            <a:ext cx="2703325" cy="36594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2" idx="1"/>
          </p:cNvCxnSpPr>
          <p:nvPr/>
        </p:nvCxnSpPr>
        <p:spPr>
          <a:xfrm flipH="1" flipV="1">
            <a:off x="4739522" y="5498950"/>
            <a:ext cx="2703325" cy="46437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57600" y="5679050"/>
            <a:ext cx="1012072" cy="899619"/>
          </a:xfrm>
          <a:prstGeom prst="rect">
            <a:avLst/>
          </a:prstGeom>
        </p:spPr>
      </p:pic>
      <p:sp>
        <p:nvSpPr>
          <p:cNvPr id="4" name="TextBox 3"/>
          <p:cNvSpPr txBox="1"/>
          <p:nvPr/>
        </p:nvSpPr>
        <p:spPr>
          <a:xfrm>
            <a:off x="3667027" y="5750591"/>
            <a:ext cx="630348" cy="307777"/>
          </a:xfrm>
          <a:prstGeom prst="rect">
            <a:avLst/>
          </a:prstGeom>
          <a:solidFill>
            <a:schemeClr val="bg1"/>
          </a:solidFill>
        </p:spPr>
        <p:txBody>
          <a:bodyPr wrap="square" rtlCol="0">
            <a:spAutoFit/>
          </a:bodyPr>
          <a:lstStyle/>
          <a:p>
            <a:r>
              <a:rPr lang="en-US" sz="1400" b="1" dirty="0" smtClean="0">
                <a:solidFill>
                  <a:srgbClr val="000000"/>
                </a:solidFill>
              </a:rPr>
              <a:t>NDVI</a:t>
            </a:r>
            <a:endParaRPr lang="en-US" sz="1400" b="1" dirty="0">
              <a:solidFill>
                <a:srgbClr val="000000"/>
              </a:solidFill>
            </a:endParaRPr>
          </a:p>
        </p:txBody>
      </p:sp>
      <p:sp>
        <p:nvSpPr>
          <p:cNvPr id="5" name="TextBox 4"/>
          <p:cNvSpPr txBox="1"/>
          <p:nvPr/>
        </p:nvSpPr>
        <p:spPr>
          <a:xfrm>
            <a:off x="4042298" y="6010240"/>
            <a:ext cx="566598" cy="246221"/>
          </a:xfrm>
          <a:prstGeom prst="rect">
            <a:avLst/>
          </a:prstGeom>
          <a:solidFill>
            <a:schemeClr val="bg1"/>
          </a:solidFill>
        </p:spPr>
        <p:txBody>
          <a:bodyPr wrap="square" rtlCol="0">
            <a:spAutoFit/>
          </a:bodyPr>
          <a:lstStyle/>
          <a:p>
            <a:r>
              <a:rPr lang="en-US" sz="1000" dirty="0" smtClean="0"/>
              <a:t>25000</a:t>
            </a:r>
            <a:endParaRPr lang="en-US" sz="1000" dirty="0"/>
          </a:p>
        </p:txBody>
      </p:sp>
      <p:sp>
        <p:nvSpPr>
          <p:cNvPr id="6" name="TextBox 5"/>
          <p:cNvSpPr txBox="1"/>
          <p:nvPr/>
        </p:nvSpPr>
        <p:spPr>
          <a:xfrm>
            <a:off x="4042298" y="6256461"/>
            <a:ext cx="430834" cy="246221"/>
          </a:xfrm>
          <a:prstGeom prst="rect">
            <a:avLst/>
          </a:prstGeom>
          <a:solidFill>
            <a:schemeClr val="bg1"/>
          </a:solidFill>
        </p:spPr>
        <p:txBody>
          <a:bodyPr wrap="square" rtlCol="0">
            <a:spAutoFit/>
          </a:bodyPr>
          <a:lstStyle/>
          <a:p>
            <a:r>
              <a:rPr lang="en-US" sz="1000" dirty="0"/>
              <a:t>0</a:t>
            </a:r>
          </a:p>
        </p:txBody>
      </p:sp>
    </p:spTree>
    <p:extLst>
      <p:ext uri="{BB962C8B-B14F-4D97-AF65-F5344CB8AC3E}">
        <p14:creationId xmlns:p14="http://schemas.microsoft.com/office/powerpoint/2010/main" val="664885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3276736" cy="1569660"/>
          </a:xfrm>
          <a:prstGeom prst="rect">
            <a:avLst/>
          </a:prstGeom>
          <a:noFill/>
        </p:spPr>
        <p:txBody>
          <a:bodyPr wrap="square" rtlCol="0">
            <a:spAutoFit/>
          </a:bodyPr>
          <a:lstStyle/>
          <a:p>
            <a:r>
              <a:rPr lang="en-US" sz="2400" dirty="0" smtClean="0"/>
              <a:t>Parameters from each year were compared to the mean</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056" y="1504696"/>
            <a:ext cx="4625788" cy="3083859"/>
          </a:xfrm>
          <a:prstGeom prst="rect">
            <a:avLst/>
          </a:prstGeom>
          <a:ln>
            <a:solidFill>
              <a:srgbClr val="000000"/>
            </a:solidFill>
          </a:ln>
          <a:scene3d>
            <a:camera prst="isometricOffAxis2Top"/>
            <a:lightRig rig="threePt" dir="t"/>
          </a:scene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056" y="-371855"/>
            <a:ext cx="4625788" cy="3083859"/>
          </a:xfrm>
          <a:prstGeom prst="rect">
            <a:avLst/>
          </a:prstGeom>
          <a:ln w="12700">
            <a:solidFill>
              <a:srgbClr val="000000"/>
            </a:solidFill>
          </a:ln>
          <a:scene3d>
            <a:camera prst="isometricOffAxis2Top"/>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 y="3617046"/>
            <a:ext cx="4608576" cy="3072384"/>
          </a:xfrm>
          <a:prstGeom prst="rect">
            <a:avLst/>
          </a:prstGeom>
        </p:spPr>
      </p:pic>
      <p:sp>
        <p:nvSpPr>
          <p:cNvPr id="11" name="Right Arrow 10"/>
          <p:cNvSpPr/>
          <p:nvPr/>
        </p:nvSpPr>
        <p:spPr>
          <a:xfrm rot="7911059">
            <a:off x="5580350" y="3947079"/>
            <a:ext cx="1219200" cy="90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189950" y="1889760"/>
            <a:ext cx="527842" cy="519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803" y="5550578"/>
            <a:ext cx="1352739" cy="914528"/>
          </a:xfrm>
          <a:prstGeom prst="rect">
            <a:avLst/>
          </a:prstGeom>
        </p:spPr>
      </p:pic>
    </p:spTree>
    <p:extLst>
      <p:ext uri="{BB962C8B-B14F-4D97-AF65-F5344CB8AC3E}">
        <p14:creationId xmlns:p14="http://schemas.microsoft.com/office/powerpoint/2010/main" val="4161143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3276736" cy="1569660"/>
          </a:xfrm>
          <a:prstGeom prst="rect">
            <a:avLst/>
          </a:prstGeom>
          <a:noFill/>
        </p:spPr>
        <p:txBody>
          <a:bodyPr wrap="square" rtlCol="0">
            <a:spAutoFit/>
          </a:bodyPr>
          <a:lstStyle/>
          <a:p>
            <a:r>
              <a:rPr lang="en-US" sz="2400" dirty="0" smtClean="0"/>
              <a:t>Parameters from each year were compared to the mean</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056" y="1504696"/>
            <a:ext cx="4625788" cy="3083859"/>
          </a:xfrm>
          <a:prstGeom prst="rect">
            <a:avLst/>
          </a:prstGeom>
          <a:ln>
            <a:solidFill>
              <a:srgbClr val="000000"/>
            </a:solidFill>
          </a:ln>
          <a:scene3d>
            <a:camera prst="isometricOffAxis2Top"/>
            <a:lightRig rig="threePt" dir="t"/>
          </a:scene3d>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056" y="-371855"/>
            <a:ext cx="4625788" cy="3083858"/>
          </a:xfrm>
          <a:prstGeom prst="rect">
            <a:avLst/>
          </a:prstGeom>
          <a:ln w="12700">
            <a:solidFill>
              <a:srgbClr val="000000"/>
            </a:solidFill>
          </a:ln>
          <a:scene3d>
            <a:camera prst="isometricOffAxis2Top"/>
            <a:lightRig rig="threePt" dir="t"/>
          </a:scene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 y="3617046"/>
            <a:ext cx="4608575" cy="3072384"/>
          </a:xfrm>
          <a:prstGeom prst="rect">
            <a:avLst/>
          </a:prstGeom>
        </p:spPr>
      </p:pic>
      <p:sp>
        <p:nvSpPr>
          <p:cNvPr id="11" name="Right Arrow 10"/>
          <p:cNvSpPr/>
          <p:nvPr/>
        </p:nvSpPr>
        <p:spPr>
          <a:xfrm rot="7911059">
            <a:off x="5580350" y="3947079"/>
            <a:ext cx="1219200" cy="90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189950" y="1889760"/>
            <a:ext cx="527842" cy="5197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44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6" y="360382"/>
            <a:ext cx="3566160" cy="1043116"/>
          </a:xfrm>
        </p:spPr>
        <p:txBody>
          <a:bodyPr>
            <a:normAutofit fontScale="55000" lnSpcReduction="20000"/>
          </a:bodyPr>
          <a:lstStyle/>
          <a:p>
            <a:r>
              <a:rPr lang="en-US" sz="7300" dirty="0" smtClean="0"/>
              <a:t>Methodology  </a:t>
            </a:r>
          </a:p>
          <a:p>
            <a:r>
              <a:rPr lang="en-US" sz="4400" dirty="0" smtClean="0"/>
              <a:t>Phenology</a:t>
            </a:r>
            <a:endParaRPr lang="en-US" sz="4400" dirty="0"/>
          </a:p>
        </p:txBody>
      </p:sp>
      <p:sp>
        <p:nvSpPr>
          <p:cNvPr id="5" name="TextBox 4"/>
          <p:cNvSpPr txBox="1"/>
          <p:nvPr/>
        </p:nvSpPr>
        <p:spPr>
          <a:xfrm>
            <a:off x="107576" y="1476966"/>
            <a:ext cx="9036424" cy="830997"/>
          </a:xfrm>
          <a:prstGeom prst="rect">
            <a:avLst/>
          </a:prstGeom>
          <a:noFill/>
        </p:spPr>
        <p:txBody>
          <a:bodyPr wrap="square" rtlCol="0">
            <a:spAutoFit/>
          </a:bodyPr>
          <a:lstStyle/>
          <a:p>
            <a:r>
              <a:rPr lang="en-US" sz="2400" dirty="0" smtClean="0"/>
              <a:t>Parameters from each year were compared to subsequent years</a:t>
            </a:r>
            <a:endParaRPr lang="en-US" sz="2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6" y="3219013"/>
            <a:ext cx="4608576" cy="307238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788" y="3219013"/>
            <a:ext cx="4608575" cy="3072384"/>
          </a:xfrm>
          <a:prstGeom prst="rect">
            <a:avLst/>
          </a:prstGeom>
        </p:spPr>
      </p:pic>
    </p:spTree>
    <p:extLst>
      <p:ext uri="{BB962C8B-B14F-4D97-AF65-F5344CB8AC3E}">
        <p14:creationId xmlns:p14="http://schemas.microsoft.com/office/powerpoint/2010/main" val="2374408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757" y="3584756"/>
            <a:ext cx="2318004" cy="154533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876" y="3584756"/>
            <a:ext cx="2318004" cy="1545336"/>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77500" lnSpcReduction="20000"/>
          </a:bodyPr>
          <a:lstStyle/>
          <a:p>
            <a:r>
              <a:rPr lang="en-US" sz="4300" dirty="0" smtClean="0"/>
              <a:t>Methodology</a:t>
            </a:r>
            <a:r>
              <a:rPr lang="en-US" dirty="0" smtClean="0"/>
              <a:t> </a:t>
            </a:r>
            <a:r>
              <a:rPr lang="en-US" sz="2600" dirty="0" smtClean="0"/>
              <a:t> Phenology – Large Integral NDVI</a:t>
            </a:r>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878" y="481974"/>
            <a:ext cx="2318002" cy="154533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998" y="481974"/>
            <a:ext cx="2318002" cy="15453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40" y="2033365"/>
            <a:ext cx="2318002" cy="15453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759" y="2033365"/>
            <a:ext cx="2318002" cy="1545336"/>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2878" y="2033365"/>
            <a:ext cx="2318002" cy="1545336"/>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5996" y="3584756"/>
            <a:ext cx="2318004" cy="1545336"/>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095" y="5194933"/>
            <a:ext cx="2319547" cy="154636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214" y="5194933"/>
            <a:ext cx="2319547" cy="154636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1333" y="5194933"/>
            <a:ext cx="2319547" cy="154636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4453" y="5194933"/>
            <a:ext cx="2319547" cy="1546364"/>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5998" y="2033365"/>
            <a:ext cx="2318002" cy="1545336"/>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638" y="3584756"/>
            <a:ext cx="2318004" cy="1545336"/>
          </a:xfrm>
          <a:prstGeom prst="rect">
            <a:avLst/>
          </a:prstGeom>
        </p:spPr>
      </p:pic>
      <p:grpSp>
        <p:nvGrpSpPr>
          <p:cNvPr id="4" name="Group 3"/>
          <p:cNvGrpSpPr/>
          <p:nvPr/>
        </p:nvGrpSpPr>
        <p:grpSpPr>
          <a:xfrm>
            <a:off x="910580" y="264855"/>
            <a:ext cx="7608407" cy="5133848"/>
            <a:chOff x="910580" y="264855"/>
            <a:chExt cx="7608407" cy="5133848"/>
          </a:xfrm>
        </p:grpSpPr>
        <p:sp>
          <p:nvSpPr>
            <p:cNvPr id="2" name="TextBox 1"/>
            <p:cNvSpPr txBox="1"/>
            <p:nvPr/>
          </p:nvSpPr>
          <p:spPr>
            <a:xfrm>
              <a:off x="5277176"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2001</a:t>
              </a:r>
              <a:endParaRPr lang="en-US" sz="2000" b="1" dirty="0">
                <a:solidFill>
                  <a:srgbClr val="000000"/>
                </a:solidFill>
              </a:endParaRPr>
            </a:p>
          </p:txBody>
        </p:sp>
        <p:sp>
          <p:nvSpPr>
            <p:cNvPr id="25" name="TextBox 24"/>
            <p:cNvSpPr txBox="1"/>
            <p:nvPr/>
          </p:nvSpPr>
          <p:spPr>
            <a:xfrm>
              <a:off x="3137827"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2008</a:t>
              </a:r>
              <a:endParaRPr lang="en-US" sz="2000" b="1" dirty="0">
                <a:solidFill>
                  <a:srgbClr val="000000"/>
                </a:solidFill>
              </a:endParaRPr>
            </a:p>
          </p:txBody>
        </p:sp>
        <p:sp>
          <p:nvSpPr>
            <p:cNvPr id="26" name="TextBox 25"/>
            <p:cNvSpPr txBox="1"/>
            <p:nvPr/>
          </p:nvSpPr>
          <p:spPr>
            <a:xfrm>
              <a:off x="7472239"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2010</a:t>
              </a:r>
              <a:endParaRPr lang="en-US" sz="2000" b="1" dirty="0">
                <a:solidFill>
                  <a:srgbClr val="000000"/>
                </a:solidFill>
              </a:endParaRPr>
            </a:p>
          </p:txBody>
        </p:sp>
        <p:sp>
          <p:nvSpPr>
            <p:cNvPr id="27" name="TextBox 26"/>
            <p:cNvSpPr txBox="1"/>
            <p:nvPr/>
          </p:nvSpPr>
          <p:spPr>
            <a:xfrm>
              <a:off x="5277176" y="337745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2009</a:t>
              </a:r>
              <a:endParaRPr lang="en-US" sz="2000" b="1" dirty="0">
                <a:solidFill>
                  <a:srgbClr val="000000"/>
                </a:solidFill>
              </a:endParaRPr>
            </a:p>
          </p:txBody>
        </p:sp>
        <p:sp>
          <p:nvSpPr>
            <p:cNvPr id="28" name="TextBox 27"/>
            <p:cNvSpPr txBox="1"/>
            <p:nvPr/>
          </p:nvSpPr>
          <p:spPr>
            <a:xfrm>
              <a:off x="910580" y="1842490"/>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2003</a:t>
              </a:r>
              <a:endParaRPr lang="en-US" sz="2000" b="1" dirty="0">
                <a:solidFill>
                  <a:srgbClr val="000000"/>
                </a:solidFill>
              </a:endParaRPr>
            </a:p>
          </p:txBody>
        </p:sp>
        <p:sp>
          <p:nvSpPr>
            <p:cNvPr id="29" name="TextBox 28"/>
            <p:cNvSpPr txBox="1"/>
            <p:nvPr/>
          </p:nvSpPr>
          <p:spPr>
            <a:xfrm>
              <a:off x="3137827" y="181953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2004</a:t>
              </a:r>
              <a:endParaRPr lang="en-US" sz="2000" b="1" dirty="0">
                <a:solidFill>
                  <a:srgbClr val="000000"/>
                </a:solidFill>
              </a:endParaRPr>
            </a:p>
          </p:txBody>
        </p:sp>
        <p:sp>
          <p:nvSpPr>
            <p:cNvPr id="30" name="TextBox 29"/>
            <p:cNvSpPr txBox="1"/>
            <p:nvPr/>
          </p:nvSpPr>
          <p:spPr>
            <a:xfrm>
              <a:off x="5277176" y="18321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2005</a:t>
              </a:r>
              <a:endParaRPr lang="en-US" sz="2000" b="1" dirty="0">
                <a:solidFill>
                  <a:srgbClr val="000000"/>
                </a:solidFill>
              </a:endParaRPr>
            </a:p>
          </p:txBody>
        </p:sp>
        <p:sp>
          <p:nvSpPr>
            <p:cNvPr id="31" name="TextBox 30"/>
            <p:cNvSpPr txBox="1"/>
            <p:nvPr/>
          </p:nvSpPr>
          <p:spPr>
            <a:xfrm>
              <a:off x="7472239" y="18272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2006</a:t>
              </a:r>
              <a:endParaRPr lang="en-US" sz="2000" b="1" dirty="0">
                <a:solidFill>
                  <a:srgbClr val="000000"/>
                </a:solidFill>
              </a:endParaRPr>
            </a:p>
          </p:txBody>
        </p:sp>
        <p:sp>
          <p:nvSpPr>
            <p:cNvPr id="32" name="TextBox 31"/>
            <p:cNvSpPr txBox="1"/>
            <p:nvPr/>
          </p:nvSpPr>
          <p:spPr>
            <a:xfrm>
              <a:off x="7472239"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2002</a:t>
              </a:r>
              <a:endParaRPr lang="en-US" sz="2000" b="1" dirty="0">
                <a:solidFill>
                  <a:srgbClr val="000000"/>
                </a:solidFill>
              </a:endParaRPr>
            </a:p>
          </p:txBody>
        </p:sp>
        <p:sp>
          <p:nvSpPr>
            <p:cNvPr id="33" name="TextBox 32"/>
            <p:cNvSpPr txBox="1"/>
            <p:nvPr/>
          </p:nvSpPr>
          <p:spPr>
            <a:xfrm>
              <a:off x="910580"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2011</a:t>
              </a:r>
              <a:endParaRPr lang="en-US" sz="2000" b="1" dirty="0">
                <a:solidFill>
                  <a:srgbClr val="000000"/>
                </a:solidFill>
              </a:endParaRPr>
            </a:p>
          </p:txBody>
        </p:sp>
        <p:sp>
          <p:nvSpPr>
            <p:cNvPr id="34" name="TextBox 33"/>
            <p:cNvSpPr txBox="1"/>
            <p:nvPr/>
          </p:nvSpPr>
          <p:spPr>
            <a:xfrm>
              <a:off x="910580" y="338167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2007</a:t>
              </a:r>
              <a:endParaRPr lang="en-US" sz="2000" b="1" dirty="0">
                <a:solidFill>
                  <a:srgbClr val="000000"/>
                </a:solidFill>
              </a:endParaRPr>
            </a:p>
          </p:txBody>
        </p:sp>
        <p:sp>
          <p:nvSpPr>
            <p:cNvPr id="35" name="TextBox 34"/>
            <p:cNvSpPr txBox="1"/>
            <p:nvPr/>
          </p:nvSpPr>
          <p:spPr>
            <a:xfrm>
              <a:off x="3207417" y="4967905"/>
              <a:ext cx="907568" cy="400110"/>
            </a:xfrm>
            <a:prstGeom prst="rect">
              <a:avLst/>
            </a:prstGeom>
            <a:solidFill>
              <a:schemeClr val="bg1"/>
            </a:solidFill>
          </p:spPr>
          <p:txBody>
            <a:bodyPr wrap="square" rtlCol="0">
              <a:spAutoFit/>
            </a:bodyPr>
            <a:lstStyle/>
            <a:p>
              <a:pPr algn="ctr"/>
              <a:r>
                <a:rPr lang="en-US" sz="2000" b="1" dirty="0" smtClean="0">
                  <a:solidFill>
                    <a:srgbClr val="000000"/>
                  </a:solidFill>
                </a:rPr>
                <a:t>2012</a:t>
              </a:r>
              <a:endParaRPr lang="en-US" sz="2000" b="1" dirty="0">
                <a:solidFill>
                  <a:srgbClr val="000000"/>
                </a:solidFill>
              </a:endParaRPr>
            </a:p>
          </p:txBody>
        </p:sp>
        <p:sp>
          <p:nvSpPr>
            <p:cNvPr id="36" name="TextBox 35"/>
            <p:cNvSpPr txBox="1"/>
            <p:nvPr/>
          </p:nvSpPr>
          <p:spPr>
            <a:xfrm>
              <a:off x="5277176" y="499859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2013</a:t>
              </a:r>
              <a:endParaRPr lang="en-US" sz="2000" b="1" dirty="0">
                <a:solidFill>
                  <a:srgbClr val="000000"/>
                </a:solidFill>
              </a:endParaRPr>
            </a:p>
          </p:txBody>
        </p:sp>
        <p:sp>
          <p:nvSpPr>
            <p:cNvPr id="38" name="TextBox 37"/>
            <p:cNvSpPr txBox="1"/>
            <p:nvPr/>
          </p:nvSpPr>
          <p:spPr>
            <a:xfrm>
              <a:off x="7472239"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2014</a:t>
              </a:r>
              <a:endParaRPr lang="en-US" sz="2000" b="1" dirty="0">
                <a:solidFill>
                  <a:srgbClr val="000000"/>
                </a:solidFill>
              </a:endParaRPr>
            </a:p>
          </p:txBody>
        </p:sp>
      </p:grpSp>
    </p:spTree>
    <p:extLst>
      <p:ext uri="{BB962C8B-B14F-4D97-AF65-F5344CB8AC3E}">
        <p14:creationId xmlns:p14="http://schemas.microsoft.com/office/powerpoint/2010/main" val="1903568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757" y="3584756"/>
            <a:ext cx="2318004" cy="154533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876" y="3584756"/>
            <a:ext cx="2318004" cy="1545336"/>
          </a:xfrm>
          <a:prstGeom prst="rect">
            <a:avLst/>
          </a:prstGeom>
        </p:spPr>
      </p:pic>
      <p:sp>
        <p:nvSpPr>
          <p:cNvPr id="3" name="Text Placeholder 2"/>
          <p:cNvSpPr>
            <a:spLocks noGrp="1"/>
          </p:cNvSpPr>
          <p:nvPr>
            <p:ph type="body" sz="quarter" idx="10"/>
          </p:nvPr>
        </p:nvSpPr>
        <p:spPr>
          <a:xfrm>
            <a:off x="107575" y="360382"/>
            <a:ext cx="4218240" cy="894260"/>
          </a:xfrm>
        </p:spPr>
        <p:txBody>
          <a:bodyPr>
            <a:normAutofit fontScale="77500" lnSpcReduction="20000"/>
          </a:bodyPr>
          <a:lstStyle/>
          <a:p>
            <a:r>
              <a:rPr lang="en-US" sz="4300" dirty="0" smtClean="0"/>
              <a:t>Methodology</a:t>
            </a:r>
            <a:r>
              <a:rPr lang="en-US" dirty="0" smtClean="0"/>
              <a:t> </a:t>
            </a:r>
            <a:r>
              <a:rPr lang="en-US" sz="2600" dirty="0" smtClean="0"/>
              <a:t> Phenology – Large Integral NDVI</a:t>
            </a:r>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2878" y="481974"/>
            <a:ext cx="2318002" cy="154533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998" y="481974"/>
            <a:ext cx="2318002" cy="15453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640" y="2033365"/>
            <a:ext cx="2318002" cy="15453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9759" y="2033365"/>
            <a:ext cx="2318002" cy="1545336"/>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2878" y="2033365"/>
            <a:ext cx="2318002" cy="1545336"/>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5996" y="3584756"/>
            <a:ext cx="2318004" cy="1545336"/>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095" y="5194933"/>
            <a:ext cx="2319547" cy="154636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8214" y="5194933"/>
            <a:ext cx="2319547" cy="154636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1333" y="5194933"/>
            <a:ext cx="2319547" cy="1546364"/>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24453" y="5194933"/>
            <a:ext cx="2319547" cy="1546364"/>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5998" y="2033365"/>
            <a:ext cx="2318002" cy="1545336"/>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638" y="3584756"/>
            <a:ext cx="2318004" cy="1545336"/>
          </a:xfrm>
          <a:prstGeom prst="rect">
            <a:avLst/>
          </a:prstGeom>
        </p:spPr>
      </p:pic>
      <p:sp>
        <p:nvSpPr>
          <p:cNvPr id="2" name="Freeform 1"/>
          <p:cNvSpPr/>
          <p:nvPr/>
        </p:nvSpPr>
        <p:spPr>
          <a:xfrm>
            <a:off x="5193792"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193792" y="4373880"/>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000672"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000672"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193791"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386910"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807553" y="2828544"/>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07552" y="5968115"/>
            <a:ext cx="707136" cy="5486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solidFill>
            <a:srgbClr val="C00000">
              <a:alpha val="15000"/>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10580" y="264855"/>
            <a:ext cx="7608407" cy="5133848"/>
            <a:chOff x="910580" y="264855"/>
            <a:chExt cx="7608407" cy="5133848"/>
          </a:xfrm>
        </p:grpSpPr>
        <p:sp>
          <p:nvSpPr>
            <p:cNvPr id="33" name="TextBox 32"/>
            <p:cNvSpPr txBox="1"/>
            <p:nvPr/>
          </p:nvSpPr>
          <p:spPr>
            <a:xfrm>
              <a:off x="5277176"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2001</a:t>
              </a:r>
              <a:endParaRPr lang="en-US" sz="2000" b="1" dirty="0">
                <a:solidFill>
                  <a:srgbClr val="000000"/>
                </a:solidFill>
              </a:endParaRPr>
            </a:p>
          </p:txBody>
        </p:sp>
        <p:sp>
          <p:nvSpPr>
            <p:cNvPr id="34" name="TextBox 33"/>
            <p:cNvSpPr txBox="1"/>
            <p:nvPr/>
          </p:nvSpPr>
          <p:spPr>
            <a:xfrm>
              <a:off x="3137827"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2008</a:t>
              </a:r>
              <a:endParaRPr lang="en-US" sz="2000" b="1" dirty="0">
                <a:solidFill>
                  <a:srgbClr val="000000"/>
                </a:solidFill>
              </a:endParaRPr>
            </a:p>
          </p:txBody>
        </p:sp>
        <p:sp>
          <p:nvSpPr>
            <p:cNvPr id="35" name="TextBox 34"/>
            <p:cNvSpPr txBox="1"/>
            <p:nvPr/>
          </p:nvSpPr>
          <p:spPr>
            <a:xfrm>
              <a:off x="7472239" y="336581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2010</a:t>
              </a:r>
              <a:endParaRPr lang="en-US" sz="2000" b="1" dirty="0">
                <a:solidFill>
                  <a:srgbClr val="000000"/>
                </a:solidFill>
              </a:endParaRPr>
            </a:p>
          </p:txBody>
        </p:sp>
        <p:sp>
          <p:nvSpPr>
            <p:cNvPr id="36" name="TextBox 35"/>
            <p:cNvSpPr txBox="1"/>
            <p:nvPr/>
          </p:nvSpPr>
          <p:spPr>
            <a:xfrm>
              <a:off x="5277176" y="337745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2009</a:t>
              </a:r>
              <a:endParaRPr lang="en-US" sz="2000" b="1" dirty="0">
                <a:solidFill>
                  <a:srgbClr val="000000"/>
                </a:solidFill>
              </a:endParaRPr>
            </a:p>
          </p:txBody>
        </p:sp>
        <p:sp>
          <p:nvSpPr>
            <p:cNvPr id="37" name="TextBox 36"/>
            <p:cNvSpPr txBox="1"/>
            <p:nvPr/>
          </p:nvSpPr>
          <p:spPr>
            <a:xfrm>
              <a:off x="910580" y="1842490"/>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2003</a:t>
              </a:r>
              <a:endParaRPr lang="en-US" sz="2000" b="1" dirty="0">
                <a:solidFill>
                  <a:srgbClr val="000000"/>
                </a:solidFill>
              </a:endParaRPr>
            </a:p>
          </p:txBody>
        </p:sp>
        <p:sp>
          <p:nvSpPr>
            <p:cNvPr id="38" name="TextBox 37"/>
            <p:cNvSpPr txBox="1"/>
            <p:nvPr/>
          </p:nvSpPr>
          <p:spPr>
            <a:xfrm>
              <a:off x="3137827" y="181953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2004</a:t>
              </a:r>
              <a:endParaRPr lang="en-US" sz="2000" b="1" dirty="0">
                <a:solidFill>
                  <a:srgbClr val="000000"/>
                </a:solidFill>
              </a:endParaRPr>
            </a:p>
          </p:txBody>
        </p:sp>
        <p:sp>
          <p:nvSpPr>
            <p:cNvPr id="39" name="TextBox 38"/>
            <p:cNvSpPr txBox="1"/>
            <p:nvPr/>
          </p:nvSpPr>
          <p:spPr>
            <a:xfrm>
              <a:off x="5277176" y="18321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2005</a:t>
              </a:r>
              <a:endParaRPr lang="en-US" sz="2000" b="1" dirty="0">
                <a:solidFill>
                  <a:srgbClr val="000000"/>
                </a:solidFill>
              </a:endParaRPr>
            </a:p>
          </p:txBody>
        </p:sp>
        <p:sp>
          <p:nvSpPr>
            <p:cNvPr id="40" name="TextBox 39"/>
            <p:cNvSpPr txBox="1"/>
            <p:nvPr/>
          </p:nvSpPr>
          <p:spPr>
            <a:xfrm>
              <a:off x="7472239" y="18272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2006</a:t>
              </a:r>
              <a:endParaRPr lang="en-US" sz="2000" b="1" dirty="0">
                <a:solidFill>
                  <a:srgbClr val="000000"/>
                </a:solidFill>
              </a:endParaRPr>
            </a:p>
          </p:txBody>
        </p:sp>
        <p:sp>
          <p:nvSpPr>
            <p:cNvPr id="41" name="TextBox 40"/>
            <p:cNvSpPr txBox="1"/>
            <p:nvPr/>
          </p:nvSpPr>
          <p:spPr>
            <a:xfrm>
              <a:off x="7472239" y="264855"/>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2002</a:t>
              </a:r>
              <a:endParaRPr lang="en-US" sz="2000" b="1" dirty="0">
                <a:solidFill>
                  <a:srgbClr val="000000"/>
                </a:solidFill>
              </a:endParaRPr>
            </a:p>
          </p:txBody>
        </p:sp>
        <p:sp>
          <p:nvSpPr>
            <p:cNvPr id="42" name="TextBox 41"/>
            <p:cNvSpPr txBox="1"/>
            <p:nvPr/>
          </p:nvSpPr>
          <p:spPr>
            <a:xfrm>
              <a:off x="910580"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2011</a:t>
              </a:r>
              <a:endParaRPr lang="en-US" sz="2000" b="1" dirty="0">
                <a:solidFill>
                  <a:srgbClr val="000000"/>
                </a:solidFill>
              </a:endParaRPr>
            </a:p>
          </p:txBody>
        </p:sp>
        <p:sp>
          <p:nvSpPr>
            <p:cNvPr id="43" name="TextBox 42"/>
            <p:cNvSpPr txBox="1"/>
            <p:nvPr/>
          </p:nvSpPr>
          <p:spPr>
            <a:xfrm>
              <a:off x="910580" y="3381674"/>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2007</a:t>
              </a:r>
              <a:endParaRPr lang="en-US" sz="2000" b="1" dirty="0">
                <a:solidFill>
                  <a:srgbClr val="000000"/>
                </a:solidFill>
              </a:endParaRPr>
            </a:p>
          </p:txBody>
        </p:sp>
        <p:sp>
          <p:nvSpPr>
            <p:cNvPr id="44" name="TextBox 43"/>
            <p:cNvSpPr txBox="1"/>
            <p:nvPr/>
          </p:nvSpPr>
          <p:spPr>
            <a:xfrm>
              <a:off x="3207417" y="4967905"/>
              <a:ext cx="907568" cy="400110"/>
            </a:xfrm>
            <a:prstGeom prst="rect">
              <a:avLst/>
            </a:prstGeom>
            <a:solidFill>
              <a:schemeClr val="bg1"/>
            </a:solidFill>
          </p:spPr>
          <p:txBody>
            <a:bodyPr wrap="square" rtlCol="0">
              <a:spAutoFit/>
            </a:bodyPr>
            <a:lstStyle/>
            <a:p>
              <a:pPr algn="ctr"/>
              <a:r>
                <a:rPr lang="en-US" sz="2000" b="1" dirty="0" smtClean="0">
                  <a:solidFill>
                    <a:srgbClr val="000000"/>
                  </a:solidFill>
                </a:rPr>
                <a:t>2012</a:t>
              </a:r>
              <a:endParaRPr lang="en-US" sz="2000" b="1" dirty="0">
                <a:solidFill>
                  <a:srgbClr val="000000"/>
                </a:solidFill>
              </a:endParaRPr>
            </a:p>
          </p:txBody>
        </p:sp>
        <p:sp>
          <p:nvSpPr>
            <p:cNvPr id="45" name="TextBox 44"/>
            <p:cNvSpPr txBox="1"/>
            <p:nvPr/>
          </p:nvSpPr>
          <p:spPr>
            <a:xfrm>
              <a:off x="5277176" y="4998593"/>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2013</a:t>
              </a:r>
              <a:endParaRPr lang="en-US" sz="2000" b="1" dirty="0">
                <a:solidFill>
                  <a:srgbClr val="000000"/>
                </a:solidFill>
              </a:endParaRPr>
            </a:p>
          </p:txBody>
        </p:sp>
        <p:sp>
          <p:nvSpPr>
            <p:cNvPr id="46" name="TextBox 45"/>
            <p:cNvSpPr txBox="1"/>
            <p:nvPr/>
          </p:nvSpPr>
          <p:spPr>
            <a:xfrm>
              <a:off x="7472239" y="4985817"/>
              <a:ext cx="1046748" cy="400110"/>
            </a:xfrm>
            <a:prstGeom prst="rect">
              <a:avLst/>
            </a:prstGeom>
            <a:solidFill>
              <a:schemeClr val="bg1"/>
            </a:solidFill>
          </p:spPr>
          <p:txBody>
            <a:bodyPr wrap="square" rtlCol="0">
              <a:spAutoFit/>
            </a:bodyPr>
            <a:lstStyle/>
            <a:p>
              <a:pPr algn="ctr"/>
              <a:r>
                <a:rPr lang="en-US" sz="2000" b="1" dirty="0" smtClean="0">
                  <a:solidFill>
                    <a:srgbClr val="000000"/>
                  </a:solidFill>
                </a:rPr>
                <a:t>2014</a:t>
              </a:r>
              <a:endParaRPr lang="en-US" sz="2000" b="1" dirty="0">
                <a:solidFill>
                  <a:srgbClr val="000000"/>
                </a:solidFill>
              </a:endParaRPr>
            </a:p>
          </p:txBody>
        </p:sp>
      </p:grpSp>
      <p:sp>
        <p:nvSpPr>
          <p:cNvPr id="4" name="Rectangle 3"/>
          <p:cNvSpPr/>
          <p:nvPr/>
        </p:nvSpPr>
        <p:spPr>
          <a:xfrm>
            <a:off x="107575" y="360382"/>
            <a:ext cx="4218240" cy="9738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344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5172074"/>
            <a:ext cx="8546592" cy="1285876"/>
          </a:xfrm>
        </p:spPr>
        <p:txBody>
          <a:bodyPr>
            <a:normAutofit/>
          </a:bodyPr>
          <a:lstStyle/>
          <a:p>
            <a:pPr algn="ctr"/>
            <a:r>
              <a:rPr lang="en-US" sz="2400" dirty="0" smtClean="0"/>
              <a:t>Assist </a:t>
            </a:r>
            <a:r>
              <a:rPr lang="en-US" sz="2400" dirty="0"/>
              <a:t>the Texas Forest Service in </a:t>
            </a:r>
            <a:r>
              <a:rPr lang="en-US" sz="2400" b="1" dirty="0"/>
              <a:t>Mapping</a:t>
            </a:r>
            <a:r>
              <a:rPr lang="en-US" sz="2400" dirty="0"/>
              <a:t> and </a:t>
            </a:r>
            <a:r>
              <a:rPr lang="en-US" sz="2400" b="1" dirty="0"/>
              <a:t>Analyzing</a:t>
            </a:r>
            <a:r>
              <a:rPr lang="en-US" sz="2400" dirty="0"/>
              <a:t> Fuel Loads and Phenology in Texas Grasslands</a:t>
            </a:r>
          </a:p>
          <a:p>
            <a:endParaRPr lang="en-US" dirty="0"/>
          </a:p>
        </p:txBody>
      </p:sp>
      <p:sp>
        <p:nvSpPr>
          <p:cNvPr id="3" name="Text Placeholder 2"/>
          <p:cNvSpPr>
            <a:spLocks noGrp="1"/>
          </p:cNvSpPr>
          <p:nvPr>
            <p:ph type="body" sz="quarter" idx="10"/>
          </p:nvPr>
        </p:nvSpPr>
        <p:spPr>
          <a:xfrm>
            <a:off x="168342" y="346807"/>
            <a:ext cx="3566160" cy="765810"/>
          </a:xfrm>
        </p:spPr>
        <p:txBody>
          <a:bodyPr/>
          <a:lstStyle/>
          <a:p>
            <a:r>
              <a:rPr lang="en-US" dirty="0" smtClean="0"/>
              <a:t>Objective</a:t>
            </a:r>
            <a:endParaRPr lang="en-US" dirty="0"/>
          </a:p>
        </p:txBody>
      </p:sp>
      <p:sp>
        <p:nvSpPr>
          <p:cNvPr id="5" name="Text Placeholder 4"/>
          <p:cNvSpPr>
            <a:spLocks noGrp="1"/>
          </p:cNvSpPr>
          <p:nvPr>
            <p:ph type="body" sz="quarter" idx="13"/>
          </p:nvPr>
        </p:nvSpPr>
        <p:spPr>
          <a:xfrm>
            <a:off x="7074408" y="4356930"/>
            <a:ext cx="1993392" cy="274320"/>
          </a:xfrm>
        </p:spPr>
        <p:txBody>
          <a:bodyPr/>
          <a:lstStyle/>
          <a:p>
            <a:r>
              <a:rPr lang="en-US" dirty="0" smtClean="0">
                <a:solidFill>
                  <a:schemeClr val="bg1"/>
                </a:solidFill>
              </a:rPr>
              <a:t>Image Credit: NASA</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168342" y="1520189"/>
            <a:ext cx="4326656" cy="3248221"/>
          </a:xfrm>
          <a:prstGeom prst="rect">
            <a:avLst/>
          </a:prstGeom>
        </p:spPr>
      </p:pic>
      <p:sp>
        <p:nvSpPr>
          <p:cNvPr id="7" name="Text Placeholder 4"/>
          <p:cNvSpPr txBox="1">
            <a:spLocks/>
          </p:cNvSpPr>
          <p:nvPr/>
        </p:nvSpPr>
        <p:spPr>
          <a:xfrm>
            <a:off x="2833116" y="4490182"/>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NASA</a:t>
            </a:r>
            <a:endParaRPr lang="en-US" dirty="0">
              <a:solidFill>
                <a:schemeClr val="bg1"/>
              </a:solidFill>
            </a:endParaRPr>
          </a:p>
        </p:txBody>
      </p:sp>
      <p:pic>
        <p:nvPicPr>
          <p:cNvPr id="6" name="Picture 5"/>
          <p:cNvPicPr>
            <a:picLocks noChangeAspect="1"/>
          </p:cNvPicPr>
          <p:nvPr/>
        </p:nvPicPr>
        <p:blipFill rotWithShape="1">
          <a:blip r:embed="rId4"/>
          <a:srcRect r="9831"/>
          <a:stretch/>
        </p:blipFill>
        <p:spPr>
          <a:xfrm>
            <a:off x="4572000" y="1520189"/>
            <a:ext cx="4397622" cy="3248221"/>
          </a:xfrm>
          <a:prstGeom prst="rect">
            <a:avLst/>
          </a:prstGeom>
        </p:spPr>
      </p:pic>
      <p:sp>
        <p:nvSpPr>
          <p:cNvPr id="8" name="Text Placeholder 4"/>
          <p:cNvSpPr txBox="1">
            <a:spLocks/>
          </p:cNvSpPr>
          <p:nvPr/>
        </p:nvSpPr>
        <p:spPr>
          <a:xfrm>
            <a:off x="6136849" y="4490182"/>
            <a:ext cx="3007151" cy="27432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National Weather Service</a:t>
            </a:r>
            <a:endParaRPr lang="en-US" dirty="0">
              <a:solidFill>
                <a:schemeClr val="bg1"/>
              </a:solidFill>
            </a:endParaRPr>
          </a:p>
        </p:txBody>
      </p:sp>
    </p:spTree>
    <p:extLst>
      <p:ext uri="{BB962C8B-B14F-4D97-AF65-F5344CB8AC3E}">
        <p14:creationId xmlns:p14="http://schemas.microsoft.com/office/powerpoint/2010/main" val="2517293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1146701"/>
          </a:xfrm>
        </p:spPr>
        <p:txBody>
          <a:bodyPr>
            <a:normAutofit fontScale="92500" lnSpcReduction="10000"/>
          </a:bodyPr>
          <a:lstStyle/>
          <a:p>
            <a:r>
              <a:rPr lang="en-US" sz="3600" dirty="0" smtClean="0"/>
              <a:t>Methodology</a:t>
            </a:r>
            <a:r>
              <a:rPr lang="en-US" sz="3800" dirty="0"/>
              <a:t> </a:t>
            </a:r>
            <a:r>
              <a:rPr lang="en-US" sz="3800" dirty="0" smtClean="0"/>
              <a:t> </a:t>
            </a:r>
          </a:p>
          <a:p>
            <a:r>
              <a:rPr lang="en-US" sz="2200" dirty="0" smtClean="0"/>
              <a:t>Landsat and MODIS land cover 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3" cy="4852416"/>
          </a:xfrm>
          <a:prstGeom prst="rect">
            <a:avLst/>
          </a:prstGeom>
        </p:spPr>
      </p:pic>
    </p:spTree>
    <p:extLst>
      <p:ext uri="{BB962C8B-B14F-4D97-AF65-F5344CB8AC3E}">
        <p14:creationId xmlns:p14="http://schemas.microsoft.com/office/powerpoint/2010/main" val="1159083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3" cy="4852415"/>
          </a:xfrm>
          <a:prstGeom prst="rect">
            <a:avLst/>
          </a:prstGeom>
        </p:spPr>
      </p:pic>
      <p:grpSp>
        <p:nvGrpSpPr>
          <p:cNvPr id="21" name="Group 20"/>
          <p:cNvGrpSpPr/>
          <p:nvPr/>
        </p:nvGrpSpPr>
        <p:grpSpPr>
          <a:xfrm>
            <a:off x="6039852" y="5618747"/>
            <a:ext cx="2526632" cy="646331"/>
            <a:chOff x="6039852" y="5618747"/>
            <a:chExt cx="2526632" cy="646331"/>
          </a:xfrm>
        </p:grpSpPr>
        <p:sp>
          <p:nvSpPr>
            <p:cNvPr id="2" name="Rectangle 1"/>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786445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170054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3266014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5"/>
          </a:xfrm>
          <a:prstGeom prst="rect">
            <a:avLst/>
          </a:prstGeom>
        </p:spPr>
      </p:pic>
      <p:grpSp>
        <p:nvGrpSpPr>
          <p:cNvPr id="4" name="Group 3"/>
          <p:cNvGrpSpPr/>
          <p:nvPr/>
        </p:nvGrpSpPr>
        <p:grpSpPr>
          <a:xfrm>
            <a:off x="6039852" y="5618747"/>
            <a:ext cx="2526632" cy="646331"/>
            <a:chOff x="6039852" y="5618747"/>
            <a:chExt cx="2526632" cy="646331"/>
          </a:xfrm>
        </p:grpSpPr>
        <p:sp>
          <p:nvSpPr>
            <p:cNvPr id="6" name="Rectangle 5"/>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2346697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grpSp>
        <p:nvGrpSpPr>
          <p:cNvPr id="4" name="Group 3"/>
          <p:cNvGrpSpPr/>
          <p:nvPr/>
        </p:nvGrpSpPr>
        <p:grpSpPr>
          <a:xfrm>
            <a:off x="932689" y="1319784"/>
            <a:ext cx="7278622" cy="4852414"/>
            <a:chOff x="932689" y="1319784"/>
            <a:chExt cx="7278622" cy="485241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2" name="TextBox 1"/>
            <p:cNvSpPr txBox="1"/>
            <p:nvPr/>
          </p:nvSpPr>
          <p:spPr>
            <a:xfrm>
              <a:off x="2621280" y="1438656"/>
              <a:ext cx="3938016" cy="461665"/>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grpSp>
        <p:nvGrpSpPr>
          <p:cNvPr id="6" name="Group 5"/>
          <p:cNvGrpSpPr/>
          <p:nvPr/>
        </p:nvGrpSpPr>
        <p:grpSpPr>
          <a:xfrm>
            <a:off x="6039852" y="5618747"/>
            <a:ext cx="2526632" cy="646331"/>
            <a:chOff x="6039852" y="5618747"/>
            <a:chExt cx="2526632" cy="646331"/>
          </a:xfrm>
        </p:grpSpPr>
        <p:sp>
          <p:nvSpPr>
            <p:cNvPr id="7" name="Rectangle 6"/>
            <p:cNvSpPr/>
            <p:nvPr/>
          </p:nvSpPr>
          <p:spPr>
            <a:xfrm>
              <a:off x="6039852" y="5821596"/>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80484" y="5618747"/>
              <a:ext cx="2286000" cy="646331"/>
            </a:xfrm>
            <a:prstGeom prst="rect">
              <a:avLst/>
            </a:prstGeom>
            <a:noFill/>
          </p:spPr>
          <p:txBody>
            <a:bodyPr wrap="square" rtlCol="0">
              <a:spAutoFit/>
            </a:bodyPr>
            <a:lstStyle/>
            <a:p>
              <a:r>
                <a:rPr lang="en-US" dirty="0" smtClean="0"/>
                <a:t>High-Risk Vegetation classes</a:t>
              </a:r>
              <a:endParaRPr lang="en-US" dirty="0"/>
            </a:p>
          </p:txBody>
        </p:sp>
      </p:grpSp>
    </p:spTree>
    <p:extLst>
      <p:ext uri="{BB962C8B-B14F-4D97-AF65-F5344CB8AC3E}">
        <p14:creationId xmlns:p14="http://schemas.microsoft.com/office/powerpoint/2010/main" val="282803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a:t> </a:t>
            </a:r>
            <a:r>
              <a:rPr lang="en-US" dirty="0" smtClean="0"/>
              <a:t> </a:t>
            </a:r>
          </a:p>
          <a:p>
            <a:r>
              <a:rPr lang="en-US" sz="2600" dirty="0" smtClean="0"/>
              <a:t>Classification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90" y="1319784"/>
            <a:ext cx="7278620" cy="4852414"/>
          </a:xfrm>
          <a:prstGeom prst="rect">
            <a:avLst/>
          </a:prstGeom>
        </p:spPr>
      </p:pic>
      <p:sp>
        <p:nvSpPr>
          <p:cNvPr id="2" name="Rectangle 1"/>
          <p:cNvSpPr/>
          <p:nvPr/>
        </p:nvSpPr>
        <p:spPr>
          <a:xfrm>
            <a:off x="5518674" y="5728716"/>
            <a:ext cx="240632" cy="231019"/>
          </a:xfrm>
          <a:prstGeom prst="rect">
            <a:avLst/>
          </a:prstGeom>
          <a:solidFill>
            <a:srgbClr val="A80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959736" y="5464882"/>
            <a:ext cx="2388198" cy="646331"/>
          </a:xfrm>
          <a:prstGeom prst="rect">
            <a:avLst/>
          </a:prstGeom>
          <a:noFill/>
        </p:spPr>
        <p:txBody>
          <a:bodyPr wrap="square" rtlCol="0">
            <a:spAutoFit/>
          </a:bodyPr>
          <a:lstStyle/>
          <a:p>
            <a:r>
              <a:rPr lang="en-US" dirty="0" smtClean="0"/>
              <a:t>Possum Kingdom Complex Fire, 2011</a:t>
            </a:r>
            <a:endParaRPr lang="en-US" dirty="0"/>
          </a:p>
        </p:txBody>
      </p:sp>
      <p:sp>
        <p:nvSpPr>
          <p:cNvPr id="6" name="TextBox 5"/>
          <p:cNvSpPr txBox="1"/>
          <p:nvPr/>
        </p:nvSpPr>
        <p:spPr>
          <a:xfrm>
            <a:off x="2621280" y="1438656"/>
            <a:ext cx="3938016" cy="461665"/>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sp>
        <p:nvSpPr>
          <p:cNvPr id="8" name="Rectangle 7"/>
          <p:cNvSpPr/>
          <p:nvPr/>
        </p:nvSpPr>
        <p:spPr>
          <a:xfrm>
            <a:off x="5530700" y="6242945"/>
            <a:ext cx="240632" cy="240632"/>
          </a:xfrm>
          <a:prstGeom prst="rect">
            <a:avLst/>
          </a:prstGeom>
          <a:solidFill>
            <a:srgbClr val="C702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75870" y="6040096"/>
            <a:ext cx="2286000" cy="646331"/>
          </a:xfrm>
          <a:prstGeom prst="rect">
            <a:avLst/>
          </a:prstGeom>
          <a:noFill/>
        </p:spPr>
        <p:txBody>
          <a:bodyPr wrap="square" rtlCol="0">
            <a:spAutoFit/>
          </a:bodyPr>
          <a:lstStyle/>
          <a:p>
            <a:r>
              <a:rPr lang="en-US" dirty="0" smtClean="0"/>
              <a:t>High-Risk Vegetation classes</a:t>
            </a:r>
            <a:endParaRPr lang="en-US" dirty="0"/>
          </a:p>
        </p:txBody>
      </p:sp>
    </p:spTree>
    <p:extLst>
      <p:ext uri="{BB962C8B-B14F-4D97-AF65-F5344CB8AC3E}">
        <p14:creationId xmlns:p14="http://schemas.microsoft.com/office/powerpoint/2010/main" val="2377606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7575" y="360382"/>
            <a:ext cx="4218240" cy="894260"/>
          </a:xfrm>
        </p:spPr>
        <p:txBody>
          <a:bodyPr>
            <a:normAutofit fontScale="92500" lnSpcReduction="10000"/>
          </a:bodyPr>
          <a:lstStyle/>
          <a:p>
            <a:r>
              <a:rPr lang="en-US" sz="4300" dirty="0" smtClean="0"/>
              <a:t>Methodology</a:t>
            </a:r>
            <a:r>
              <a:rPr lang="en-US" dirty="0" smtClean="0"/>
              <a:t> </a:t>
            </a:r>
            <a:r>
              <a:rPr lang="en-US" sz="2600" dirty="0" smtClean="0"/>
              <a:t> Climatology </a:t>
            </a:r>
            <a:endParaRPr lang="en-US" sz="2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407" y="665132"/>
            <a:ext cx="4290176" cy="286011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343" y="3825696"/>
            <a:ext cx="4208239" cy="2805493"/>
          </a:xfrm>
          <a:prstGeom prst="rect">
            <a:avLst/>
          </a:prstGeom>
          <a:solidFill>
            <a:schemeClr val="accent1"/>
          </a:solidFill>
        </p:spPr>
      </p:pic>
      <p:pic>
        <p:nvPicPr>
          <p:cNvPr id="5" name="Picture 4"/>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242372" y="1254642"/>
            <a:ext cx="4208239" cy="2805493"/>
          </a:xfrm>
          <a:prstGeom prst="rect">
            <a:avLst/>
          </a:prstGeom>
        </p:spPr>
      </p:pic>
      <p:sp>
        <p:nvSpPr>
          <p:cNvPr id="6" name="TextBox 5"/>
          <p:cNvSpPr txBox="1"/>
          <p:nvPr/>
        </p:nvSpPr>
        <p:spPr>
          <a:xfrm>
            <a:off x="414528" y="4206240"/>
            <a:ext cx="4328160" cy="923330"/>
          </a:xfrm>
          <a:prstGeom prst="rect">
            <a:avLst/>
          </a:prstGeom>
          <a:noFill/>
        </p:spPr>
        <p:txBody>
          <a:bodyPr wrap="square" rtlCol="0">
            <a:spAutoFit/>
          </a:bodyPr>
          <a:lstStyle/>
          <a:p>
            <a:r>
              <a:rPr lang="en-US" dirty="0" smtClean="0"/>
              <a:t>Average Precipitation – 28-40 in/year</a:t>
            </a:r>
          </a:p>
          <a:p>
            <a:r>
              <a:rPr lang="en-US" dirty="0" smtClean="0"/>
              <a:t>2010 – 4 inches above normal</a:t>
            </a:r>
          </a:p>
          <a:p>
            <a:r>
              <a:rPr lang="en-US" dirty="0" smtClean="0"/>
              <a:t>2011 – 10 inches below normal</a:t>
            </a:r>
            <a:endParaRPr lang="en-US" dirty="0"/>
          </a:p>
        </p:txBody>
      </p:sp>
      <p:sp>
        <p:nvSpPr>
          <p:cNvPr id="7" name="Freeform 6"/>
          <p:cNvSpPr/>
          <p:nvPr/>
        </p:nvSpPr>
        <p:spPr>
          <a:xfrm>
            <a:off x="1377696" y="2680237"/>
            <a:ext cx="1072896" cy="984340"/>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99295" y="5315712"/>
            <a:ext cx="967265" cy="915281"/>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713951" y="2231136"/>
            <a:ext cx="1003841" cy="894038"/>
          </a:xfrm>
          <a:custGeom>
            <a:avLst/>
            <a:gdLst>
              <a:gd name="connsiteX0" fmla="*/ 304800 w 707136"/>
              <a:gd name="connsiteY0" fmla="*/ 536448 h 548640"/>
              <a:gd name="connsiteX1" fmla="*/ 304800 w 707136"/>
              <a:gd name="connsiteY1" fmla="*/ 536448 h 548640"/>
              <a:gd name="connsiteX2" fmla="*/ 499872 w 707136"/>
              <a:gd name="connsiteY2" fmla="*/ 499872 h 548640"/>
              <a:gd name="connsiteX3" fmla="*/ 536448 w 707136"/>
              <a:gd name="connsiteY3" fmla="*/ 475488 h 548640"/>
              <a:gd name="connsiteX4" fmla="*/ 597408 w 707136"/>
              <a:gd name="connsiteY4" fmla="*/ 402336 h 548640"/>
              <a:gd name="connsiteX5" fmla="*/ 621792 w 707136"/>
              <a:gd name="connsiteY5" fmla="*/ 365760 h 548640"/>
              <a:gd name="connsiteX6" fmla="*/ 658368 w 707136"/>
              <a:gd name="connsiteY6" fmla="*/ 329184 h 548640"/>
              <a:gd name="connsiteX7" fmla="*/ 694944 w 707136"/>
              <a:gd name="connsiteY7" fmla="*/ 256032 h 548640"/>
              <a:gd name="connsiteX8" fmla="*/ 694944 w 707136"/>
              <a:gd name="connsiteY8" fmla="*/ 219456 h 548640"/>
              <a:gd name="connsiteX9" fmla="*/ 707136 w 707136"/>
              <a:gd name="connsiteY9" fmla="*/ 73152 h 548640"/>
              <a:gd name="connsiteX10" fmla="*/ 560832 w 707136"/>
              <a:gd name="connsiteY10" fmla="*/ 60960 h 548640"/>
              <a:gd name="connsiteX11" fmla="*/ 402336 w 707136"/>
              <a:gd name="connsiteY11" fmla="*/ 0 h 548640"/>
              <a:gd name="connsiteX12" fmla="*/ 292608 w 707136"/>
              <a:gd name="connsiteY12" fmla="*/ 0 h 548640"/>
              <a:gd name="connsiteX13" fmla="*/ 121920 w 707136"/>
              <a:gd name="connsiteY13" fmla="*/ 48768 h 548640"/>
              <a:gd name="connsiteX14" fmla="*/ 97536 w 707136"/>
              <a:gd name="connsiteY14" fmla="*/ 73152 h 548640"/>
              <a:gd name="connsiteX15" fmla="*/ 12192 w 707136"/>
              <a:gd name="connsiteY15" fmla="*/ 134112 h 548640"/>
              <a:gd name="connsiteX16" fmla="*/ 0 w 707136"/>
              <a:gd name="connsiteY16" fmla="*/ 292608 h 548640"/>
              <a:gd name="connsiteX17" fmla="*/ 0 w 707136"/>
              <a:gd name="connsiteY17" fmla="*/ 438912 h 548640"/>
              <a:gd name="connsiteX18" fmla="*/ 12192 w 707136"/>
              <a:gd name="connsiteY18" fmla="*/ 499872 h 548640"/>
              <a:gd name="connsiteX19" fmla="*/ 121920 w 707136"/>
              <a:gd name="connsiteY19" fmla="*/ 548640 h 548640"/>
              <a:gd name="connsiteX20" fmla="*/ 304800 w 707136"/>
              <a:gd name="connsiteY20" fmla="*/ 53644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7136" h="548640">
                <a:moveTo>
                  <a:pt x="304800" y="536448"/>
                </a:moveTo>
                <a:lnTo>
                  <a:pt x="304800" y="536448"/>
                </a:lnTo>
                <a:cubicBezTo>
                  <a:pt x="347701" y="532158"/>
                  <a:pt x="453796" y="530589"/>
                  <a:pt x="499872" y="499872"/>
                </a:cubicBezTo>
                <a:lnTo>
                  <a:pt x="536448" y="475488"/>
                </a:lnTo>
                <a:cubicBezTo>
                  <a:pt x="596989" y="384677"/>
                  <a:pt x="519179" y="496210"/>
                  <a:pt x="597408" y="402336"/>
                </a:cubicBezTo>
                <a:cubicBezTo>
                  <a:pt x="606789" y="391079"/>
                  <a:pt x="612411" y="377017"/>
                  <a:pt x="621792" y="365760"/>
                </a:cubicBezTo>
                <a:cubicBezTo>
                  <a:pt x="632830" y="352514"/>
                  <a:pt x="647330" y="342430"/>
                  <a:pt x="658368" y="329184"/>
                </a:cubicBezTo>
                <a:cubicBezTo>
                  <a:pt x="675921" y="308120"/>
                  <a:pt x="690362" y="283525"/>
                  <a:pt x="694944" y="256032"/>
                </a:cubicBezTo>
                <a:cubicBezTo>
                  <a:pt x="696948" y="244006"/>
                  <a:pt x="694944" y="231648"/>
                  <a:pt x="694944" y="219456"/>
                </a:cubicBezTo>
                <a:lnTo>
                  <a:pt x="707136" y="73152"/>
                </a:lnTo>
                <a:lnTo>
                  <a:pt x="560832" y="60960"/>
                </a:lnTo>
                <a:lnTo>
                  <a:pt x="402336" y="0"/>
                </a:lnTo>
                <a:lnTo>
                  <a:pt x="292608" y="0"/>
                </a:lnTo>
                <a:cubicBezTo>
                  <a:pt x="222773" y="13967"/>
                  <a:pt x="177101" y="11981"/>
                  <a:pt x="121920" y="48768"/>
                </a:cubicBezTo>
                <a:cubicBezTo>
                  <a:pt x="112356" y="55144"/>
                  <a:pt x="105664" y="65024"/>
                  <a:pt x="97536" y="73152"/>
                </a:cubicBezTo>
                <a:lnTo>
                  <a:pt x="12192" y="134112"/>
                </a:lnTo>
                <a:lnTo>
                  <a:pt x="0" y="292608"/>
                </a:lnTo>
                <a:lnTo>
                  <a:pt x="0" y="438912"/>
                </a:lnTo>
                <a:lnTo>
                  <a:pt x="12192" y="499872"/>
                </a:lnTo>
                <a:lnTo>
                  <a:pt x="121920" y="548640"/>
                </a:lnTo>
                <a:lnTo>
                  <a:pt x="304800" y="536448"/>
                </a:lnTo>
                <a:close/>
              </a:path>
            </a:pathLst>
          </a:cu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324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fontScale="92500" lnSpcReduction="20000"/>
          </a:bodyPr>
          <a:lstStyle/>
          <a:p>
            <a:r>
              <a:rPr lang="en-US" sz="4300" dirty="0" smtClean="0"/>
              <a:t>Methodology</a:t>
            </a:r>
            <a:r>
              <a:rPr lang="en-US" dirty="0" smtClean="0"/>
              <a:t>  </a:t>
            </a:r>
          </a:p>
          <a:p>
            <a:r>
              <a:rPr lang="en-US" sz="2600" dirty="0" smtClean="0"/>
              <a:t>Soils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90" y="1319784"/>
            <a:ext cx="7278620" cy="4852413"/>
          </a:xfrm>
          <a:prstGeom prst="rect">
            <a:avLst/>
          </a:prstGeom>
        </p:spPr>
      </p:pic>
    </p:spTree>
    <p:extLst>
      <p:ext uri="{BB962C8B-B14F-4D97-AF65-F5344CB8AC3E}">
        <p14:creationId xmlns:p14="http://schemas.microsoft.com/office/powerpoint/2010/main" val="3740414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69" name="Picture 68"/>
          <p:cNvPicPr>
            <a:picLocks noChangeAspect="1"/>
          </p:cNvPicPr>
          <p:nvPr/>
        </p:nvPicPr>
        <p:blipFill>
          <a:blip r:embed="rId5"/>
          <a:stretch>
            <a:fillRect/>
          </a:stretch>
        </p:blipFill>
        <p:spPr>
          <a:xfrm>
            <a:off x="7614511" y="4963151"/>
            <a:ext cx="1371600" cy="1387737"/>
          </a:xfrm>
          <a:prstGeom prst="rect">
            <a:avLst/>
          </a:prstGeom>
          <a:ln w="12700">
            <a:solidFill>
              <a:srgbClr val="000000"/>
            </a:solidFill>
          </a:ln>
        </p:spPr>
      </p:pic>
      <p:pic>
        <p:nvPicPr>
          <p:cNvPr id="70" name="Picture 69"/>
          <p:cNvPicPr>
            <a:picLocks noChangeAspect="1"/>
          </p:cNvPicPr>
          <p:nvPr/>
        </p:nvPicPr>
        <p:blipFill>
          <a:blip r:embed="rId6"/>
          <a:stretch>
            <a:fillRect/>
          </a:stretch>
        </p:blipFill>
        <p:spPr>
          <a:xfrm>
            <a:off x="6242911" y="1234656"/>
            <a:ext cx="1371600" cy="1397479"/>
          </a:xfrm>
          <a:prstGeom prst="rect">
            <a:avLst/>
          </a:prstGeom>
          <a:ln w="12700">
            <a:solidFill>
              <a:srgbClr val="000000"/>
            </a:solidFill>
          </a:ln>
        </p:spPr>
      </p:pic>
      <p:pic>
        <p:nvPicPr>
          <p:cNvPr id="71" name="Picture 70"/>
          <p:cNvPicPr>
            <a:picLocks noChangeAspect="1"/>
          </p:cNvPicPr>
          <p:nvPr/>
        </p:nvPicPr>
        <p:blipFill>
          <a:blip r:embed="rId7"/>
          <a:stretch>
            <a:fillRect/>
          </a:stretch>
        </p:blipFill>
        <p:spPr>
          <a:xfrm>
            <a:off x="3987818" y="956701"/>
            <a:ext cx="1371600" cy="1410418"/>
          </a:xfrm>
          <a:prstGeom prst="rect">
            <a:avLst/>
          </a:prstGeom>
          <a:ln w="12700">
            <a:solidFill>
              <a:srgbClr val="000000"/>
            </a:solidFill>
          </a:ln>
        </p:spPr>
      </p:pic>
      <p:pic>
        <p:nvPicPr>
          <p:cNvPr id="72" name="Picture 71"/>
          <p:cNvPicPr>
            <a:picLocks noChangeAspect="1"/>
          </p:cNvPicPr>
          <p:nvPr/>
        </p:nvPicPr>
        <p:blipFill>
          <a:blip r:embed="rId8"/>
          <a:stretch>
            <a:fillRect/>
          </a:stretch>
        </p:blipFill>
        <p:spPr>
          <a:xfrm>
            <a:off x="126854" y="4959369"/>
            <a:ext cx="1323191" cy="1371600"/>
          </a:xfrm>
          <a:prstGeom prst="rect">
            <a:avLst/>
          </a:prstGeom>
          <a:ln w="12700">
            <a:solidFill>
              <a:srgbClr val="000000"/>
            </a:solidFill>
          </a:ln>
        </p:spPr>
      </p:pic>
      <p:pic>
        <p:nvPicPr>
          <p:cNvPr id="73" name="Picture 72"/>
          <p:cNvPicPr>
            <a:picLocks noChangeAspect="1"/>
          </p:cNvPicPr>
          <p:nvPr/>
        </p:nvPicPr>
        <p:blipFill>
          <a:blip r:embed="rId9"/>
          <a:stretch>
            <a:fillRect/>
          </a:stretch>
        </p:blipFill>
        <p:spPr>
          <a:xfrm>
            <a:off x="96518" y="3119907"/>
            <a:ext cx="1298772" cy="1371600"/>
          </a:xfrm>
          <a:prstGeom prst="rect">
            <a:avLst/>
          </a:prstGeom>
          <a:ln w="12700">
            <a:solidFill>
              <a:srgbClr val="000000"/>
            </a:solidFill>
          </a:ln>
        </p:spPr>
      </p:pic>
      <p:pic>
        <p:nvPicPr>
          <p:cNvPr id="74" name="Picture 73"/>
          <p:cNvPicPr>
            <a:picLocks noChangeAspect="1"/>
          </p:cNvPicPr>
          <p:nvPr/>
        </p:nvPicPr>
        <p:blipFill>
          <a:blip r:embed="rId10"/>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solidFill>
              </a:rPr>
              <a:t>Left Minimum</a:t>
            </a:r>
            <a:endParaRPr lang="en-US" sz="2400" dirty="0">
              <a:solidFill>
                <a:srgbClr val="000000"/>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solidFill>
              </a:rPr>
              <a:t>Left 20% Max</a:t>
            </a:r>
            <a:endParaRPr lang="en-US" sz="2400" dirty="0">
              <a:solidFill>
                <a:srgbClr val="000000"/>
              </a:solidFill>
            </a:endParaRPr>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solidFill>
              </a:rPr>
              <a:t>Right 80% Max</a:t>
            </a:r>
            <a:endParaRPr lang="en-US" sz="2400" dirty="0">
              <a:solidFill>
                <a:srgbClr val="000000"/>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solidFill>
              </a:rPr>
              <a:t>Right Minimum</a:t>
            </a:r>
            <a:endParaRPr lang="en-US" sz="2400" dirty="0">
              <a:solidFill>
                <a:srgbClr val="000000"/>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
        <p:nvSpPr>
          <p:cNvPr id="41" name="TextBox 40"/>
          <p:cNvSpPr txBox="1"/>
          <p:nvPr/>
        </p:nvSpPr>
        <p:spPr>
          <a:xfrm>
            <a:off x="3305490" y="168096"/>
            <a:ext cx="2647998" cy="830997"/>
          </a:xfrm>
          <a:prstGeom prst="rect">
            <a:avLst/>
          </a:prstGeom>
          <a:noFill/>
          <a:ln>
            <a:noFill/>
          </a:ln>
        </p:spPr>
        <p:txBody>
          <a:bodyPr wrap="square" rtlCol="0">
            <a:spAutoFit/>
          </a:bodyPr>
          <a:lstStyle/>
          <a:p>
            <a:pPr algn="ctr"/>
            <a:r>
              <a:rPr lang="en-US" sz="2400" dirty="0" smtClean="0">
                <a:solidFill>
                  <a:srgbClr val="000000"/>
                </a:solidFill>
              </a:rPr>
              <a:t>Season Max NDVI</a:t>
            </a:r>
            <a:endParaRPr lang="en-US" sz="2400" dirty="0">
              <a:solidFill>
                <a:srgbClr val="000000"/>
              </a:solidFill>
            </a:endParaRPr>
          </a:p>
        </p:txBody>
      </p:sp>
    </p:spTree>
    <p:extLst>
      <p:ext uri="{BB962C8B-B14F-4D97-AF65-F5344CB8AC3E}">
        <p14:creationId xmlns:p14="http://schemas.microsoft.com/office/powerpoint/2010/main" val="3541820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7" y="1717252"/>
            <a:ext cx="4684679" cy="4146329"/>
          </a:xfrm>
          <a:prstGeom prst="rect">
            <a:avLst/>
          </a:prstGeom>
          <a:ln w="28575">
            <a:noFill/>
          </a:ln>
        </p:spPr>
      </p:pic>
      <p:sp>
        <p:nvSpPr>
          <p:cNvPr id="3" name="Text Placeholder 2"/>
          <p:cNvSpPr>
            <a:spLocks noGrp="1"/>
          </p:cNvSpPr>
          <p:nvPr>
            <p:ph type="body" sz="quarter" idx="10"/>
          </p:nvPr>
        </p:nvSpPr>
        <p:spPr>
          <a:xfrm>
            <a:off x="121919" y="214735"/>
            <a:ext cx="3566160" cy="692331"/>
          </a:xfrm>
        </p:spPr>
        <p:txBody>
          <a:bodyPr/>
          <a:lstStyle/>
          <a:p>
            <a:r>
              <a:rPr lang="en-US" dirty="0" smtClean="0"/>
              <a:t>Study Area</a:t>
            </a:r>
            <a:endParaRPr lang="en-US" dirty="0"/>
          </a:p>
        </p:txBody>
      </p:sp>
      <p:sp>
        <p:nvSpPr>
          <p:cNvPr id="7" name="Text Placeholder 2"/>
          <p:cNvSpPr>
            <a:spLocks noGrp="1"/>
          </p:cNvSpPr>
          <p:nvPr>
            <p:ph type="body" sz="quarter" idx="10"/>
          </p:nvPr>
        </p:nvSpPr>
        <p:spPr>
          <a:xfrm>
            <a:off x="4415478" y="212629"/>
            <a:ext cx="3566160" cy="692331"/>
          </a:xfrm>
        </p:spPr>
        <p:txBody>
          <a:bodyPr/>
          <a:lstStyle/>
          <a:p>
            <a:r>
              <a:rPr lang="en-US" dirty="0" smtClean="0"/>
              <a:t>Study Period</a:t>
            </a:r>
            <a:endParaRPr lang="en-US" dirty="0"/>
          </a:p>
        </p:txBody>
      </p:sp>
      <p:pic>
        <p:nvPicPr>
          <p:cNvPr id="50" name="Picture 49"/>
          <p:cNvPicPr>
            <a:picLocks noChangeAspect="1"/>
          </p:cNvPicPr>
          <p:nvPr/>
        </p:nvPicPr>
        <p:blipFill rotWithShape="1">
          <a:blip r:embed="rId4"/>
          <a:srcRect l="1719" t="7929" r="14131" b="7513"/>
          <a:stretch/>
        </p:blipFill>
        <p:spPr>
          <a:xfrm>
            <a:off x="5551154" y="1795766"/>
            <a:ext cx="2812967" cy="1994650"/>
          </a:xfrm>
          <a:prstGeom prst="rect">
            <a:avLst/>
          </a:prstGeom>
          <a:ln w="3175" cap="sq" cmpd="thickThin">
            <a:solidFill>
              <a:srgbClr val="000000"/>
            </a:solidFill>
            <a:prstDash val="solid"/>
            <a:miter lim="800000"/>
          </a:ln>
          <a:effectLst>
            <a:innerShdw blurRad="76200">
              <a:srgbClr val="000000"/>
            </a:innerShdw>
          </a:effectLst>
        </p:spPr>
      </p:pic>
      <p:sp>
        <p:nvSpPr>
          <p:cNvPr id="58" name="TextBox 57"/>
          <p:cNvSpPr txBox="1"/>
          <p:nvPr/>
        </p:nvSpPr>
        <p:spPr>
          <a:xfrm>
            <a:off x="5435178" y="4152374"/>
            <a:ext cx="3271904" cy="2308324"/>
          </a:xfrm>
          <a:prstGeom prst="rect">
            <a:avLst/>
          </a:prstGeom>
          <a:noFill/>
          <a:ln w="19050">
            <a:solidFill>
              <a:srgbClr val="000000"/>
            </a:solidFill>
          </a:ln>
        </p:spPr>
        <p:txBody>
          <a:bodyPr wrap="square" rtlCol="0">
            <a:spAutoFit/>
          </a:bodyPr>
          <a:lstStyle/>
          <a:p>
            <a:r>
              <a:rPr lang="en-US" sz="2400" b="1" dirty="0" smtClean="0">
                <a:ln>
                  <a:solidFill>
                    <a:sysClr val="windowText" lastClr="000000"/>
                  </a:solidFill>
                </a:ln>
                <a:solidFill>
                  <a:srgbClr val="4C7300"/>
                </a:solidFill>
                <a:effectLst>
                  <a:outerShdw blurRad="38100" dist="38100" dir="2700000" algn="tl">
                    <a:srgbClr val="000000">
                      <a:alpha val="43137"/>
                    </a:srgbClr>
                  </a:outerShdw>
                </a:effectLst>
              </a:rPr>
              <a:t>Young County</a:t>
            </a:r>
          </a:p>
          <a:p>
            <a:r>
              <a:rPr lang="en-US" sz="2400" b="1" dirty="0">
                <a:ln>
                  <a:solidFill>
                    <a:sysClr val="windowText" lastClr="000000"/>
                  </a:solidFill>
                </a:ln>
                <a:solidFill>
                  <a:srgbClr val="FFFF00"/>
                </a:solidFill>
                <a:effectLst>
                  <a:outerShdw blurRad="38100" dist="38100" dir="2700000" algn="tl">
                    <a:srgbClr val="000000">
                      <a:alpha val="43137"/>
                    </a:srgbClr>
                  </a:outerShdw>
                </a:effectLst>
              </a:rPr>
              <a:t>Jack County</a:t>
            </a:r>
          </a:p>
          <a:p>
            <a:r>
              <a:rPr lang="en-US" sz="2400" b="1" dirty="0">
                <a:ln>
                  <a:solidFill>
                    <a:sysClr val="windowText" lastClr="000000"/>
                  </a:solidFill>
                </a:ln>
                <a:solidFill>
                  <a:srgbClr val="FF5500"/>
                </a:solidFill>
                <a:effectLst>
                  <a:outerShdw blurRad="38100" dist="38100" dir="2700000" algn="tl">
                    <a:srgbClr val="000000">
                      <a:alpha val="43137"/>
                    </a:srgbClr>
                  </a:outerShdw>
                </a:effectLst>
              </a:rPr>
              <a:t>Wise County</a:t>
            </a:r>
          </a:p>
          <a:p>
            <a:r>
              <a:rPr lang="en-US" sz="2400" b="1" dirty="0" smtClean="0">
                <a:ln>
                  <a:solidFill>
                    <a:sysClr val="windowText" lastClr="000000"/>
                  </a:solidFill>
                </a:ln>
                <a:solidFill>
                  <a:srgbClr val="73B2FF"/>
                </a:solidFill>
                <a:effectLst>
                  <a:outerShdw blurRad="38100" dist="38100" dir="2700000" algn="tl">
                    <a:srgbClr val="000000">
                      <a:alpha val="43137"/>
                    </a:srgbClr>
                  </a:outerShdw>
                </a:effectLst>
              </a:rPr>
              <a:t>Stevens </a:t>
            </a:r>
            <a:r>
              <a:rPr lang="en-US" sz="2400" b="1" dirty="0">
                <a:ln>
                  <a:solidFill>
                    <a:sysClr val="windowText" lastClr="000000"/>
                  </a:solidFill>
                </a:ln>
                <a:solidFill>
                  <a:srgbClr val="73B2FF"/>
                </a:solidFill>
                <a:effectLst>
                  <a:outerShdw blurRad="38100" dist="38100" dir="2700000" algn="tl">
                    <a:srgbClr val="000000">
                      <a:alpha val="43137"/>
                    </a:srgbClr>
                  </a:outerShdw>
                </a:effectLst>
              </a:rPr>
              <a:t>County</a:t>
            </a:r>
          </a:p>
          <a:p>
            <a:r>
              <a:rPr lang="en-US" sz="2400" b="1" dirty="0">
                <a:ln>
                  <a:solidFill>
                    <a:sysClr val="windowText" lastClr="000000"/>
                  </a:solidFill>
                </a:ln>
                <a:solidFill>
                  <a:srgbClr val="CA7AF5"/>
                </a:solidFill>
                <a:effectLst>
                  <a:outerShdw blurRad="38100" dist="38100" dir="2700000" algn="tl">
                    <a:srgbClr val="000000">
                      <a:alpha val="43137"/>
                    </a:srgbClr>
                  </a:outerShdw>
                </a:effectLst>
              </a:rPr>
              <a:t>Palo Pinto County</a:t>
            </a:r>
          </a:p>
          <a:p>
            <a:r>
              <a:rPr lang="en-US" sz="2400" b="1" dirty="0">
                <a:ln>
                  <a:solidFill>
                    <a:sysClr val="windowText" lastClr="000000"/>
                  </a:solidFill>
                </a:ln>
                <a:solidFill>
                  <a:srgbClr val="E60000"/>
                </a:solidFill>
                <a:effectLst>
                  <a:outerShdw blurRad="38100" dist="38100" dir="2700000" algn="tl">
                    <a:srgbClr val="000000">
                      <a:alpha val="43137"/>
                    </a:srgbClr>
                  </a:outerShdw>
                </a:effectLst>
              </a:rPr>
              <a:t>Parker </a:t>
            </a:r>
            <a:r>
              <a:rPr lang="en-US" sz="2400" b="1" dirty="0" smtClean="0">
                <a:ln>
                  <a:solidFill>
                    <a:sysClr val="windowText" lastClr="000000"/>
                  </a:solidFill>
                </a:ln>
                <a:solidFill>
                  <a:srgbClr val="E60000"/>
                </a:solidFill>
                <a:effectLst>
                  <a:outerShdw blurRad="38100" dist="38100" dir="2700000" algn="tl">
                    <a:srgbClr val="000000">
                      <a:alpha val="43137"/>
                    </a:srgbClr>
                  </a:outerShdw>
                </a:effectLst>
              </a:rPr>
              <a:t>County</a:t>
            </a:r>
            <a:endParaRPr lang="en-US" sz="2400" b="1" dirty="0">
              <a:ln>
                <a:solidFill>
                  <a:sysClr val="windowText" lastClr="000000"/>
                </a:solidFill>
              </a:ln>
              <a:solidFill>
                <a:srgbClr val="E60000"/>
              </a:solidFill>
              <a:effectLst>
                <a:outerShdw blurRad="38100" dist="38100" dir="2700000" algn="tl">
                  <a:srgbClr val="000000">
                    <a:alpha val="43137"/>
                  </a:srgbClr>
                </a:outerShdw>
              </a:effectLst>
            </a:endParaRPr>
          </a:p>
        </p:txBody>
      </p:sp>
      <p:sp>
        <p:nvSpPr>
          <p:cNvPr id="67" name="TextBox 66"/>
          <p:cNvSpPr txBox="1"/>
          <p:nvPr/>
        </p:nvSpPr>
        <p:spPr>
          <a:xfrm>
            <a:off x="4409698" y="972143"/>
            <a:ext cx="4728521" cy="461665"/>
          </a:xfrm>
          <a:prstGeom prst="rect">
            <a:avLst/>
          </a:prstGeom>
          <a:noFill/>
        </p:spPr>
        <p:txBody>
          <a:bodyPr wrap="square" rtlCol="0">
            <a:spAutoFit/>
          </a:bodyPr>
          <a:lstStyle/>
          <a:p>
            <a:r>
              <a:rPr lang="en-US" sz="2400" b="1" dirty="0" smtClean="0"/>
              <a:t>January 2000-November 2015</a:t>
            </a:r>
            <a:endParaRPr lang="en-US" sz="2400" b="1" dirty="0"/>
          </a:p>
        </p:txBody>
      </p:sp>
      <p:cxnSp>
        <p:nvCxnSpPr>
          <p:cNvPr id="43" name="Straight Connector 42"/>
          <p:cNvCxnSpPr/>
          <p:nvPr/>
        </p:nvCxnSpPr>
        <p:spPr>
          <a:xfrm>
            <a:off x="2985796" y="3405673"/>
            <a:ext cx="2565358" cy="38474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985796" y="1795767"/>
            <a:ext cx="2565358" cy="1264674"/>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a:clrChange>
              <a:clrFrom>
                <a:srgbClr val="EBFFFF"/>
              </a:clrFrom>
              <a:clrTo>
                <a:srgbClr val="EBFFFF">
                  <a:alpha val="0"/>
                </a:srgbClr>
              </a:clrTo>
            </a:clrChange>
            <a:biLevel thresh="75000"/>
            <a:extLst>
              <a:ext uri="{BEBA8EAE-BF5A-486C-A8C5-ECC9F3942E4B}">
                <a14:imgProps xmlns:a14="http://schemas.microsoft.com/office/drawing/2010/main">
                  <a14:imgLayer r:embed="rId6">
                    <a14:imgEffect>
                      <a14:colorTemperature colorTemp="4700"/>
                    </a14:imgEffect>
                  </a14:imgLayer>
                </a14:imgProps>
              </a:ext>
            </a:extLst>
          </a:blip>
          <a:srcRect l="18015" t="9287" r="8566" b="11492"/>
          <a:stretch/>
        </p:blipFill>
        <p:spPr>
          <a:xfrm>
            <a:off x="6320976" y="2740640"/>
            <a:ext cx="578194" cy="732379"/>
          </a:xfrm>
          <a:prstGeom prst="rect">
            <a:avLst/>
          </a:prstGeom>
        </p:spPr>
      </p:pic>
      <p:sp>
        <p:nvSpPr>
          <p:cNvPr id="11" name="TextBox 10"/>
          <p:cNvSpPr txBox="1"/>
          <p:nvPr/>
        </p:nvSpPr>
        <p:spPr>
          <a:xfrm>
            <a:off x="1069866" y="6029811"/>
            <a:ext cx="2818400" cy="430887"/>
          </a:xfrm>
          <a:prstGeom prst="rect">
            <a:avLst/>
          </a:prstGeom>
          <a:noFill/>
        </p:spPr>
        <p:txBody>
          <a:bodyPr wrap="none" rtlCol="0">
            <a:spAutoFit/>
          </a:bodyPr>
          <a:lstStyle/>
          <a:p>
            <a:r>
              <a:rPr lang="en-US" sz="1100" dirty="0" smtClean="0"/>
              <a:t>Background image: MODIS false color </a:t>
            </a:r>
          </a:p>
          <a:p>
            <a:r>
              <a:rPr lang="en-US" sz="1100" dirty="0"/>
              <a:t>c</a:t>
            </a:r>
            <a:r>
              <a:rPr lang="en-US" sz="1100" dirty="0" smtClean="0"/>
              <a:t>omposite 6/17/14</a:t>
            </a:r>
            <a:endParaRPr lang="en-US" sz="1100" dirty="0"/>
          </a:p>
        </p:txBody>
      </p:sp>
    </p:spTree>
    <p:extLst>
      <p:ext uri="{BB962C8B-B14F-4D97-AF65-F5344CB8AC3E}">
        <p14:creationId xmlns:p14="http://schemas.microsoft.com/office/powerpoint/2010/main" val="39271236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Straight Connector 123"/>
          <p:cNvCxnSpPr/>
          <p:nvPr/>
        </p:nvCxnSpPr>
        <p:spPr>
          <a:xfrm>
            <a:off x="6440327"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129393" y="6269507"/>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771545" y="6311330"/>
            <a:ext cx="0" cy="26517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85716" y="2725293"/>
            <a:ext cx="782417" cy="19819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5"/>
          </p:nvPr>
        </p:nvSpPr>
        <p:spPr>
          <a:xfrm>
            <a:off x="0" y="208950"/>
            <a:ext cx="3767749" cy="1424301"/>
          </a:xfrm>
        </p:spPr>
        <p:txBody>
          <a:bodyPr>
            <a:normAutofit/>
          </a:bodyPr>
          <a:lstStyle/>
          <a:p>
            <a:pPr algn="l"/>
            <a:r>
              <a:rPr lang="en-US" sz="4000" dirty="0" smtClean="0"/>
              <a:t>NDVI</a:t>
            </a:r>
            <a:endParaRPr lang="en-US" sz="4000" dirty="0"/>
          </a:p>
        </p:txBody>
      </p:sp>
      <p:sp>
        <p:nvSpPr>
          <p:cNvPr id="3" name="TextBox 2"/>
          <p:cNvSpPr txBox="1"/>
          <p:nvPr/>
        </p:nvSpPr>
        <p:spPr>
          <a:xfrm>
            <a:off x="5658810" y="6560717"/>
            <a:ext cx="8070110" cy="276999"/>
          </a:xfrm>
          <a:prstGeom prst="rect">
            <a:avLst/>
          </a:prstGeom>
          <a:noFill/>
        </p:spPr>
        <p:txBody>
          <a:bodyPr wrap="square" rtlCol="0">
            <a:spAutoFit/>
          </a:bodyPr>
          <a:lstStyle/>
          <a:p>
            <a:r>
              <a:rPr lang="en-US" sz="1200" dirty="0" smtClean="0"/>
              <a:t>Images Credit: Steve Norman, USFS </a:t>
            </a:r>
            <a:r>
              <a:rPr lang="en-US" sz="1200" dirty="0" err="1" smtClean="0"/>
              <a:t>ForWarn</a:t>
            </a:r>
            <a:endParaRPr lang="en-US" sz="1200" dirty="0"/>
          </a:p>
        </p:txBody>
      </p:sp>
      <p:pic>
        <p:nvPicPr>
          <p:cNvPr id="37" name="Picture 36"/>
          <p:cNvPicPr>
            <a:picLocks noChangeAspect="1"/>
          </p:cNvPicPr>
          <p:nvPr/>
        </p:nvPicPr>
        <p:blipFill>
          <a:blip r:embed="rId3"/>
          <a:stretch>
            <a:fillRect/>
          </a:stretch>
        </p:blipFill>
        <p:spPr>
          <a:xfrm>
            <a:off x="2073614" y="4459813"/>
            <a:ext cx="5183570" cy="1870589"/>
          </a:xfrm>
          <a:prstGeom prst="rect">
            <a:avLst/>
          </a:prstGeom>
        </p:spPr>
      </p:pic>
      <p:cxnSp>
        <p:nvCxnSpPr>
          <p:cNvPr id="49" name="Straight Connector 48"/>
          <p:cNvCxnSpPr>
            <a:endCxn id="69" idx="1"/>
          </p:cNvCxnSpPr>
          <p:nvPr/>
        </p:nvCxnSpPr>
        <p:spPr>
          <a:xfrm flipV="1">
            <a:off x="7171524" y="5657020"/>
            <a:ext cx="442987" cy="654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68" idx="1"/>
          </p:cNvCxnSpPr>
          <p:nvPr/>
        </p:nvCxnSpPr>
        <p:spPr>
          <a:xfrm flipV="1">
            <a:off x="6866187" y="3746767"/>
            <a:ext cx="704774" cy="1828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103" idx="0"/>
            <a:endCxn id="70" idx="2"/>
          </p:cNvCxnSpPr>
          <p:nvPr/>
        </p:nvCxnSpPr>
        <p:spPr>
          <a:xfrm flipV="1">
            <a:off x="6404418" y="2632135"/>
            <a:ext cx="524293" cy="199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7" idx="0"/>
          </p:cNvCxnSpPr>
          <p:nvPr/>
        </p:nvCxnSpPr>
        <p:spPr>
          <a:xfrm flipV="1">
            <a:off x="4665399" y="2189911"/>
            <a:ext cx="0" cy="2269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138990" y="5454317"/>
            <a:ext cx="1023524" cy="723646"/>
          </a:xfrm>
          <a:prstGeom prst="line">
            <a:avLst/>
          </a:prstGeom>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4"/>
          <a:stretch>
            <a:fillRect/>
          </a:stretch>
        </p:blipFill>
        <p:spPr>
          <a:xfrm>
            <a:off x="7570961" y="3054732"/>
            <a:ext cx="1371600" cy="1384069"/>
          </a:xfrm>
          <a:prstGeom prst="rect">
            <a:avLst/>
          </a:prstGeom>
          <a:ln w="12700">
            <a:solidFill>
              <a:srgbClr val="000000"/>
            </a:solidFill>
          </a:ln>
        </p:spPr>
      </p:pic>
      <p:pic>
        <p:nvPicPr>
          <p:cNvPr id="71" name="Picture 70"/>
          <p:cNvPicPr>
            <a:picLocks noChangeAspect="1"/>
          </p:cNvPicPr>
          <p:nvPr/>
        </p:nvPicPr>
        <p:blipFill>
          <a:blip r:embed="rId5"/>
          <a:stretch>
            <a:fillRect/>
          </a:stretch>
        </p:blipFill>
        <p:spPr>
          <a:xfrm>
            <a:off x="3987818" y="956701"/>
            <a:ext cx="1371600" cy="1410418"/>
          </a:xfrm>
          <a:prstGeom prst="rect">
            <a:avLst/>
          </a:prstGeom>
          <a:ln w="12700">
            <a:solidFill>
              <a:srgbClr val="000000"/>
            </a:solidFill>
          </a:ln>
        </p:spPr>
      </p:pic>
      <p:pic>
        <p:nvPicPr>
          <p:cNvPr id="74" name="Picture 73"/>
          <p:cNvPicPr>
            <a:picLocks noChangeAspect="1"/>
          </p:cNvPicPr>
          <p:nvPr/>
        </p:nvPicPr>
        <p:blipFill>
          <a:blip r:embed="rId6"/>
          <a:stretch>
            <a:fillRect/>
          </a:stretch>
        </p:blipFill>
        <p:spPr>
          <a:xfrm>
            <a:off x="1796646" y="1364972"/>
            <a:ext cx="1371600" cy="1371600"/>
          </a:xfrm>
          <a:prstGeom prst="rect">
            <a:avLst/>
          </a:prstGeom>
          <a:ln w="12700">
            <a:solidFill>
              <a:srgbClr val="000000"/>
            </a:solidFill>
          </a:ln>
        </p:spPr>
      </p:pic>
      <p:cxnSp>
        <p:nvCxnSpPr>
          <p:cNvPr id="63" name="Straight Connector 62"/>
          <p:cNvCxnSpPr>
            <a:endCxn id="73" idx="3"/>
          </p:cNvCxnSpPr>
          <p:nvPr/>
        </p:nvCxnSpPr>
        <p:spPr>
          <a:xfrm flipH="1" flipV="1">
            <a:off x="1395290" y="3805707"/>
            <a:ext cx="1251372" cy="1454732"/>
          </a:xfrm>
          <a:prstGeom prst="line">
            <a:avLst/>
          </a:prstGeom>
        </p:spPr>
        <p:style>
          <a:lnRef idx="1">
            <a:schemeClr val="accent1"/>
          </a:lnRef>
          <a:fillRef idx="0">
            <a:schemeClr val="accent1"/>
          </a:fillRef>
          <a:effectRef idx="0">
            <a:schemeClr val="accent1"/>
          </a:effectRef>
          <a:fontRef idx="minor">
            <a:schemeClr val="tx1"/>
          </a:fontRef>
        </p:style>
      </p:cxnSp>
      <p:sp>
        <p:nvSpPr>
          <p:cNvPr id="98" name="Flowchart: Connector 97"/>
          <p:cNvSpPr/>
          <p:nvPr/>
        </p:nvSpPr>
        <p:spPr>
          <a:xfrm>
            <a:off x="2596618" y="520896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p:cNvSpPr/>
          <p:nvPr/>
        </p:nvSpPr>
        <p:spPr>
          <a:xfrm>
            <a:off x="3129393" y="4438802"/>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p:cNvSpPr/>
          <p:nvPr/>
        </p:nvSpPr>
        <p:spPr>
          <a:xfrm>
            <a:off x="2126604" y="6145673"/>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p:cNvSpPr/>
          <p:nvPr/>
        </p:nvSpPr>
        <p:spPr>
          <a:xfrm>
            <a:off x="4629489" y="4438801"/>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p:cNvSpPr/>
          <p:nvPr/>
        </p:nvSpPr>
        <p:spPr>
          <a:xfrm>
            <a:off x="6833980" y="5532319"/>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p:cNvSpPr/>
          <p:nvPr/>
        </p:nvSpPr>
        <p:spPr>
          <a:xfrm>
            <a:off x="6368508" y="4630724"/>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p:cNvSpPr/>
          <p:nvPr/>
        </p:nvSpPr>
        <p:spPr>
          <a:xfrm>
            <a:off x="7135614" y="6250277"/>
            <a:ext cx="71819" cy="64579"/>
          </a:xfrm>
          <a:prstGeom prst="flowChartConnector">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119751" y="811005"/>
            <a:ext cx="2647998" cy="461665"/>
          </a:xfrm>
          <a:prstGeom prst="rect">
            <a:avLst/>
          </a:prstGeom>
          <a:noFill/>
          <a:ln>
            <a:noFill/>
          </a:ln>
        </p:spPr>
        <p:txBody>
          <a:bodyPr wrap="square" rtlCol="0">
            <a:spAutoFit/>
          </a:bodyPr>
          <a:lstStyle/>
          <a:p>
            <a:pPr algn="ctr"/>
            <a:r>
              <a:rPr lang="en-US" sz="2400" dirty="0" smtClean="0">
                <a:solidFill>
                  <a:srgbClr val="000000"/>
                </a:solidFill>
              </a:rPr>
              <a:t>Left 80% Max</a:t>
            </a:r>
            <a:endParaRPr lang="en-US" sz="2400" dirty="0">
              <a:solidFill>
                <a:srgbClr val="000000"/>
              </a:solidFill>
            </a:endParaRPr>
          </a:p>
        </p:txBody>
      </p:sp>
      <p:sp>
        <p:nvSpPr>
          <p:cNvPr id="109" name="TextBox 108"/>
          <p:cNvSpPr txBox="1"/>
          <p:nvPr/>
        </p:nvSpPr>
        <p:spPr>
          <a:xfrm>
            <a:off x="6905799" y="2631351"/>
            <a:ext cx="2491941" cy="461665"/>
          </a:xfrm>
          <a:prstGeom prst="rect">
            <a:avLst/>
          </a:prstGeom>
          <a:noFill/>
          <a:ln>
            <a:noFill/>
          </a:ln>
        </p:spPr>
        <p:txBody>
          <a:bodyPr wrap="square" rtlCol="0">
            <a:spAutoFit/>
          </a:bodyPr>
          <a:lstStyle/>
          <a:p>
            <a:r>
              <a:rPr lang="en-US" sz="2400" dirty="0" smtClean="0">
                <a:solidFill>
                  <a:srgbClr val="000000"/>
                </a:solidFill>
              </a:rPr>
              <a:t>Right 20% Max</a:t>
            </a:r>
            <a:endParaRPr lang="en-US" sz="2400" dirty="0">
              <a:solidFill>
                <a:srgbClr val="000000"/>
              </a:solidFill>
            </a:endParaRPr>
          </a:p>
        </p:txBody>
      </p:sp>
      <p:pic>
        <p:nvPicPr>
          <p:cNvPr id="69" name="Picture 68"/>
          <p:cNvPicPr>
            <a:picLocks noChangeAspect="1"/>
          </p:cNvPicPr>
          <p:nvPr/>
        </p:nvPicPr>
        <p:blipFill>
          <a:blip r:embed="rId7"/>
          <a:stretch>
            <a:fillRect/>
          </a:stretch>
        </p:blipFill>
        <p:spPr>
          <a:xfrm>
            <a:off x="7614511" y="4963151"/>
            <a:ext cx="1371600" cy="1387737"/>
          </a:xfrm>
          <a:prstGeom prst="rect">
            <a:avLst/>
          </a:prstGeom>
          <a:blipFill dpi="0" rotWithShape="1">
            <a:blip r:embed="rId8">
              <a:alphaModFix amt="48000"/>
            </a:blip>
            <a:srcRect/>
            <a:tile tx="0" ty="0" sx="100000" sy="100000" flip="none" algn="tl"/>
          </a:blipFill>
          <a:ln w="12700">
            <a:solidFill>
              <a:srgbClr val="000000"/>
            </a:solidFill>
          </a:ln>
        </p:spPr>
      </p:pic>
      <p:pic>
        <p:nvPicPr>
          <p:cNvPr id="70" name="Picture 69"/>
          <p:cNvPicPr>
            <a:picLocks noChangeAspect="1"/>
          </p:cNvPicPr>
          <p:nvPr/>
        </p:nvPicPr>
        <p:blipFill>
          <a:blip r:embed="rId9"/>
          <a:stretch>
            <a:fillRect/>
          </a:stretch>
        </p:blipFill>
        <p:spPr>
          <a:xfrm>
            <a:off x="6242911" y="1234656"/>
            <a:ext cx="1371600" cy="1397479"/>
          </a:xfrm>
          <a:prstGeom prst="rect">
            <a:avLst/>
          </a:prstGeom>
          <a:ln w="12700">
            <a:solidFill>
              <a:srgbClr val="000000">
                <a:alpha val="42000"/>
              </a:srgbClr>
            </a:solidFill>
          </a:ln>
        </p:spPr>
      </p:pic>
      <p:pic>
        <p:nvPicPr>
          <p:cNvPr id="72" name="Picture 71"/>
          <p:cNvPicPr>
            <a:picLocks noChangeAspect="1"/>
          </p:cNvPicPr>
          <p:nvPr/>
        </p:nvPicPr>
        <p:blipFill>
          <a:blip r:embed="rId10"/>
          <a:stretch>
            <a:fillRect/>
          </a:stretch>
        </p:blipFill>
        <p:spPr>
          <a:xfrm>
            <a:off x="126854" y="4959369"/>
            <a:ext cx="1323191" cy="1371600"/>
          </a:xfrm>
          <a:prstGeom prst="rect">
            <a:avLst/>
          </a:prstGeom>
          <a:ln w="12700">
            <a:solidFill>
              <a:srgbClr val="000000">
                <a:alpha val="42000"/>
              </a:srgbClr>
            </a:solidFill>
          </a:ln>
        </p:spPr>
      </p:pic>
      <p:pic>
        <p:nvPicPr>
          <p:cNvPr id="73" name="Picture 72"/>
          <p:cNvPicPr>
            <a:picLocks noChangeAspect="1"/>
          </p:cNvPicPr>
          <p:nvPr/>
        </p:nvPicPr>
        <p:blipFill>
          <a:blip r:embed="rId11"/>
          <a:stretch>
            <a:fillRect/>
          </a:stretch>
        </p:blipFill>
        <p:spPr>
          <a:xfrm>
            <a:off x="96518" y="3119907"/>
            <a:ext cx="1298772" cy="1371600"/>
          </a:xfrm>
          <a:prstGeom prst="rect">
            <a:avLst/>
          </a:prstGeom>
          <a:ln w="12700">
            <a:solidFill>
              <a:srgbClr val="000000">
                <a:alpha val="42000"/>
              </a:srgbClr>
            </a:solidFill>
          </a:ln>
        </p:spPr>
      </p:pic>
      <p:sp>
        <p:nvSpPr>
          <p:cNvPr id="106" name="TextBox 105"/>
          <p:cNvSpPr txBox="1"/>
          <p:nvPr/>
        </p:nvSpPr>
        <p:spPr>
          <a:xfrm>
            <a:off x="-54671" y="4572668"/>
            <a:ext cx="2647998" cy="461665"/>
          </a:xfrm>
          <a:prstGeom prst="rect">
            <a:avLst/>
          </a:prstGeom>
          <a:noFill/>
          <a:ln>
            <a:noFill/>
          </a:ln>
        </p:spPr>
        <p:txBody>
          <a:bodyPr wrap="square" rtlCol="0">
            <a:spAutoFit/>
          </a:bodyPr>
          <a:lstStyle/>
          <a:p>
            <a:r>
              <a:rPr lang="en-US" sz="2400" dirty="0" smtClean="0">
                <a:solidFill>
                  <a:srgbClr val="000000">
                    <a:alpha val="37000"/>
                  </a:srgbClr>
                </a:solidFill>
              </a:rPr>
              <a:t>Left Minimum</a:t>
            </a:r>
            <a:endParaRPr lang="en-US" sz="2400" dirty="0">
              <a:solidFill>
                <a:srgbClr val="000000">
                  <a:alpha val="37000"/>
                </a:srgbClr>
              </a:solidFill>
            </a:endParaRPr>
          </a:p>
        </p:txBody>
      </p:sp>
      <p:sp>
        <p:nvSpPr>
          <p:cNvPr id="107" name="TextBox 106"/>
          <p:cNvSpPr txBox="1"/>
          <p:nvPr/>
        </p:nvSpPr>
        <p:spPr>
          <a:xfrm>
            <a:off x="-55174" y="2699617"/>
            <a:ext cx="2647998" cy="461665"/>
          </a:xfrm>
          <a:prstGeom prst="rect">
            <a:avLst/>
          </a:prstGeom>
          <a:noFill/>
          <a:ln>
            <a:noFill/>
          </a:ln>
        </p:spPr>
        <p:txBody>
          <a:bodyPr wrap="square" rtlCol="0">
            <a:spAutoFit/>
          </a:bodyPr>
          <a:lstStyle/>
          <a:p>
            <a:r>
              <a:rPr lang="en-US" sz="2400" dirty="0" smtClean="0">
                <a:solidFill>
                  <a:srgbClr val="000000">
                    <a:alpha val="37000"/>
                  </a:srgbClr>
                </a:solidFill>
              </a:rPr>
              <a:t>Left 20% Max</a:t>
            </a:r>
            <a:endParaRPr lang="en-US" sz="2400" dirty="0">
              <a:solidFill>
                <a:srgbClr val="000000">
                  <a:alpha val="37000"/>
                </a:srgbClr>
              </a:solidFill>
            </a:endParaRPr>
          </a:p>
        </p:txBody>
      </p:sp>
      <p:sp>
        <p:nvSpPr>
          <p:cNvPr id="110" name="TextBox 109"/>
          <p:cNvSpPr txBox="1"/>
          <p:nvPr/>
        </p:nvSpPr>
        <p:spPr>
          <a:xfrm>
            <a:off x="5847524" y="767309"/>
            <a:ext cx="2647998" cy="461665"/>
          </a:xfrm>
          <a:prstGeom prst="rect">
            <a:avLst/>
          </a:prstGeom>
          <a:noFill/>
          <a:ln>
            <a:noFill/>
          </a:ln>
        </p:spPr>
        <p:txBody>
          <a:bodyPr wrap="square" rtlCol="0">
            <a:spAutoFit/>
          </a:bodyPr>
          <a:lstStyle/>
          <a:p>
            <a:r>
              <a:rPr lang="en-US" sz="2400" dirty="0" smtClean="0">
                <a:solidFill>
                  <a:srgbClr val="000000">
                    <a:alpha val="37000"/>
                  </a:srgbClr>
                </a:solidFill>
              </a:rPr>
              <a:t>Right 80% Max</a:t>
            </a:r>
            <a:endParaRPr lang="en-US" sz="2400" dirty="0">
              <a:solidFill>
                <a:srgbClr val="000000">
                  <a:alpha val="37000"/>
                </a:srgbClr>
              </a:solidFill>
            </a:endParaRPr>
          </a:p>
        </p:txBody>
      </p:sp>
      <p:sp>
        <p:nvSpPr>
          <p:cNvPr id="114" name="TextBox 113"/>
          <p:cNvSpPr txBox="1"/>
          <p:nvPr/>
        </p:nvSpPr>
        <p:spPr>
          <a:xfrm>
            <a:off x="6805250" y="4471061"/>
            <a:ext cx="2592490" cy="461665"/>
          </a:xfrm>
          <a:prstGeom prst="rect">
            <a:avLst/>
          </a:prstGeom>
          <a:solidFill>
            <a:schemeClr val="bg1"/>
          </a:solidFill>
          <a:ln>
            <a:noFill/>
          </a:ln>
        </p:spPr>
        <p:txBody>
          <a:bodyPr wrap="square" rtlCol="0">
            <a:spAutoFit/>
          </a:bodyPr>
          <a:lstStyle/>
          <a:p>
            <a:r>
              <a:rPr lang="en-US" sz="2400" dirty="0" smtClean="0">
                <a:solidFill>
                  <a:srgbClr val="000000">
                    <a:alpha val="37000"/>
                  </a:srgbClr>
                </a:solidFill>
              </a:rPr>
              <a:t>Right Minimum</a:t>
            </a:r>
            <a:endParaRPr lang="en-US" sz="2400" dirty="0">
              <a:solidFill>
                <a:srgbClr val="000000">
                  <a:alpha val="37000"/>
                </a:srgbClr>
              </a:solidFill>
            </a:endParaRPr>
          </a:p>
        </p:txBody>
      </p:sp>
      <p:cxnSp>
        <p:nvCxnSpPr>
          <p:cNvPr id="118" name="Straight Connector 117"/>
          <p:cNvCxnSpPr/>
          <p:nvPr/>
        </p:nvCxnSpPr>
        <p:spPr>
          <a:xfrm flipV="1">
            <a:off x="2469722" y="6553965"/>
            <a:ext cx="4319534"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85716" y="6330402"/>
            <a:ext cx="0" cy="26089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362383" y="5977230"/>
            <a:ext cx="1474739" cy="400110"/>
          </a:xfrm>
          <a:prstGeom prst="rect">
            <a:avLst/>
          </a:prstGeom>
          <a:noFill/>
        </p:spPr>
        <p:txBody>
          <a:bodyPr wrap="square" rtlCol="0">
            <a:spAutoFit/>
          </a:bodyPr>
          <a:lstStyle/>
          <a:p>
            <a:r>
              <a:rPr lang="en-US" sz="2000" dirty="0" smtClean="0">
                <a:solidFill>
                  <a:srgbClr val="000000"/>
                </a:solidFill>
              </a:rPr>
              <a:t>Spring</a:t>
            </a:r>
            <a:endParaRPr lang="en-US" sz="2000" dirty="0">
              <a:solidFill>
                <a:srgbClr val="000000"/>
              </a:solidFill>
            </a:endParaRPr>
          </a:p>
        </p:txBody>
      </p:sp>
      <p:sp>
        <p:nvSpPr>
          <p:cNvPr id="127" name="TextBox 126"/>
          <p:cNvSpPr txBox="1"/>
          <p:nvPr/>
        </p:nvSpPr>
        <p:spPr>
          <a:xfrm>
            <a:off x="3585391" y="5963190"/>
            <a:ext cx="2914008" cy="400110"/>
          </a:xfrm>
          <a:prstGeom prst="rect">
            <a:avLst/>
          </a:prstGeom>
          <a:noFill/>
        </p:spPr>
        <p:txBody>
          <a:bodyPr wrap="square" rtlCol="0">
            <a:spAutoFit/>
          </a:bodyPr>
          <a:lstStyle/>
          <a:p>
            <a:r>
              <a:rPr lang="en-US" sz="2000" dirty="0" smtClean="0">
                <a:solidFill>
                  <a:srgbClr val="000000"/>
                </a:solidFill>
              </a:rPr>
              <a:t>Growing Season</a:t>
            </a:r>
            <a:endParaRPr lang="en-US" sz="2000" dirty="0">
              <a:solidFill>
                <a:srgbClr val="000000"/>
              </a:solidFill>
            </a:endParaRPr>
          </a:p>
        </p:txBody>
      </p:sp>
      <p:sp>
        <p:nvSpPr>
          <p:cNvPr id="128" name="TextBox 127"/>
          <p:cNvSpPr txBox="1"/>
          <p:nvPr/>
        </p:nvSpPr>
        <p:spPr>
          <a:xfrm>
            <a:off x="6301748" y="6006211"/>
            <a:ext cx="1232382" cy="400110"/>
          </a:xfrm>
          <a:prstGeom prst="rect">
            <a:avLst/>
          </a:prstGeom>
          <a:noFill/>
        </p:spPr>
        <p:txBody>
          <a:bodyPr wrap="square" rtlCol="0">
            <a:spAutoFit/>
          </a:bodyPr>
          <a:lstStyle/>
          <a:p>
            <a:r>
              <a:rPr lang="en-US" sz="2000" dirty="0" smtClean="0">
                <a:solidFill>
                  <a:srgbClr val="000000"/>
                </a:solidFill>
              </a:rPr>
              <a:t>Fall</a:t>
            </a:r>
            <a:endParaRPr lang="en-US" sz="2000" dirty="0">
              <a:solidFill>
                <a:srgbClr val="000000"/>
              </a:solidFill>
            </a:endParaRPr>
          </a:p>
        </p:txBody>
      </p:sp>
      <p:sp>
        <p:nvSpPr>
          <p:cNvPr id="41" name="TextBox 40"/>
          <p:cNvSpPr txBox="1"/>
          <p:nvPr/>
        </p:nvSpPr>
        <p:spPr>
          <a:xfrm>
            <a:off x="3305490" y="168096"/>
            <a:ext cx="2647998" cy="830997"/>
          </a:xfrm>
          <a:prstGeom prst="rect">
            <a:avLst/>
          </a:prstGeom>
          <a:noFill/>
          <a:ln>
            <a:noFill/>
          </a:ln>
        </p:spPr>
        <p:txBody>
          <a:bodyPr wrap="square" rtlCol="0">
            <a:spAutoFit/>
          </a:bodyPr>
          <a:lstStyle/>
          <a:p>
            <a:pPr algn="ctr"/>
            <a:r>
              <a:rPr lang="en-US" sz="2400" dirty="0" smtClean="0">
                <a:solidFill>
                  <a:srgbClr val="000000"/>
                </a:solidFill>
              </a:rPr>
              <a:t>Season Max NDVI</a:t>
            </a:r>
            <a:endParaRPr lang="en-US" sz="2400" dirty="0">
              <a:solidFill>
                <a:srgbClr val="000000"/>
              </a:solidFill>
            </a:endParaRPr>
          </a:p>
        </p:txBody>
      </p:sp>
      <p:sp>
        <p:nvSpPr>
          <p:cNvPr id="2" name="Rectangle 1"/>
          <p:cNvSpPr/>
          <p:nvPr/>
        </p:nvSpPr>
        <p:spPr>
          <a:xfrm>
            <a:off x="1376893" y="811005"/>
            <a:ext cx="2135346" cy="20511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89345" y="208949"/>
            <a:ext cx="2135346" cy="22499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87344" y="2481895"/>
            <a:ext cx="2135346" cy="20511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671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7" name="Chart 6"/>
          <p:cNvGraphicFramePr>
            <a:graphicFrameLocks/>
          </p:cNvGraphicFramePr>
          <p:nvPr>
            <p:extLst>
              <p:ext uri="{D42A27DB-BD31-4B8C-83A1-F6EECF244321}">
                <p14:modId xmlns:p14="http://schemas.microsoft.com/office/powerpoint/2010/main" val="3616946006"/>
              </p:ext>
            </p:extLst>
          </p:nvPr>
        </p:nvGraphicFramePr>
        <p:xfrm>
          <a:off x="4724400" y="1472184"/>
          <a:ext cx="4053840" cy="496519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
        <p:nvSpPr>
          <p:cNvPr id="2" name="TextBox 1"/>
          <p:cNvSpPr txBox="1"/>
          <p:nvPr/>
        </p:nvSpPr>
        <p:spPr>
          <a:xfrm>
            <a:off x="300789" y="1682044"/>
            <a:ext cx="421105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NDVI values scaled by 10,000</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70AD47"/>
                </a:solidFill>
              </a:rPr>
              <a:t>2010</a:t>
            </a:r>
            <a:r>
              <a:rPr lang="en-US" dirty="0" smtClean="0"/>
              <a:t> considerably more productive than </a:t>
            </a:r>
            <a:r>
              <a:rPr lang="en-US" dirty="0" smtClean="0">
                <a:solidFill>
                  <a:srgbClr val="5B9BD5"/>
                </a:solidFill>
              </a:rPr>
              <a:t>mean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solidFill>
                  <a:srgbClr val="BF9000"/>
                </a:solidFill>
              </a:rPr>
              <a:t>2011</a:t>
            </a:r>
            <a:r>
              <a:rPr lang="en-US" dirty="0" smtClean="0"/>
              <a:t> considerably less productive than </a:t>
            </a:r>
            <a:r>
              <a:rPr lang="en-US" dirty="0" smtClean="0">
                <a:solidFill>
                  <a:srgbClr val="5B9BD5"/>
                </a:solidFill>
              </a:rPr>
              <a:t>mean</a:t>
            </a:r>
            <a:endParaRPr lang="en-US" dirty="0">
              <a:solidFill>
                <a:srgbClr val="5B9BD5"/>
              </a:solidFill>
            </a:endParaRPr>
          </a:p>
        </p:txBody>
      </p:sp>
    </p:spTree>
    <p:extLst>
      <p:ext uri="{BB962C8B-B14F-4D97-AF65-F5344CB8AC3E}">
        <p14:creationId xmlns:p14="http://schemas.microsoft.com/office/powerpoint/2010/main" val="3298950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6" name="Chart 5"/>
          <p:cNvGraphicFramePr>
            <a:graphicFrameLocks/>
          </p:cNvGraphicFramePr>
          <p:nvPr>
            <p:extLst>
              <p:ext uri="{D42A27DB-BD31-4B8C-83A1-F6EECF244321}">
                <p14:modId xmlns:p14="http://schemas.microsoft.com/office/powerpoint/2010/main" val="3829593949"/>
              </p:ext>
            </p:extLst>
          </p:nvPr>
        </p:nvGraphicFramePr>
        <p:xfrm>
          <a:off x="530352" y="1423416"/>
          <a:ext cx="4053840" cy="50505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
        <p:nvSpPr>
          <p:cNvPr id="2" name="TextBox 1"/>
          <p:cNvSpPr txBox="1"/>
          <p:nvPr/>
        </p:nvSpPr>
        <p:spPr>
          <a:xfrm>
            <a:off x="4836695" y="1343062"/>
            <a:ext cx="371775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Day of year values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70AD47"/>
                </a:solidFill>
              </a:rPr>
              <a:t>2010</a:t>
            </a:r>
            <a:r>
              <a:rPr lang="en-US" dirty="0" smtClean="0"/>
              <a:t> had a much longer growing season than </a:t>
            </a:r>
            <a:r>
              <a:rPr lang="en-US" dirty="0" smtClean="0">
                <a:solidFill>
                  <a:srgbClr val="5B9BD5"/>
                </a:solidFill>
              </a:rPr>
              <a:t>mean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BF9000"/>
                </a:solidFill>
              </a:rPr>
              <a:t>2011</a:t>
            </a:r>
            <a:r>
              <a:rPr lang="en-US" dirty="0" smtClean="0"/>
              <a:t> had a much shorter growing season than </a:t>
            </a:r>
            <a:r>
              <a:rPr lang="en-US" dirty="0" smtClean="0">
                <a:solidFill>
                  <a:srgbClr val="5B9BD5"/>
                </a:solidFill>
              </a:rPr>
              <a:t>mean</a:t>
            </a:r>
            <a:endParaRPr lang="en-US" dirty="0">
              <a:solidFill>
                <a:srgbClr val="5B9BD5"/>
              </a:solidFill>
            </a:endParaRPr>
          </a:p>
        </p:txBody>
      </p:sp>
    </p:spTree>
    <p:extLst>
      <p:ext uri="{BB962C8B-B14F-4D97-AF65-F5344CB8AC3E}">
        <p14:creationId xmlns:p14="http://schemas.microsoft.com/office/powerpoint/2010/main" val="3382881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140" y="173083"/>
            <a:ext cx="3879633" cy="950625"/>
          </a:xfrm>
        </p:spPr>
        <p:txBody>
          <a:bodyPr>
            <a:normAutofit/>
          </a:bodyPr>
          <a:lstStyle/>
          <a:p>
            <a:r>
              <a:rPr lang="en-US" dirty="0" smtClean="0"/>
              <a:t>Results</a:t>
            </a:r>
          </a:p>
        </p:txBody>
      </p:sp>
      <p:graphicFrame>
        <p:nvGraphicFramePr>
          <p:cNvPr id="6" name="Chart 5"/>
          <p:cNvGraphicFramePr>
            <a:graphicFrameLocks/>
          </p:cNvGraphicFramePr>
          <p:nvPr>
            <p:extLst>
              <p:ext uri="{D42A27DB-BD31-4B8C-83A1-F6EECF244321}">
                <p14:modId xmlns:p14="http://schemas.microsoft.com/office/powerpoint/2010/main" val="3829593949"/>
              </p:ext>
            </p:extLst>
          </p:nvPr>
        </p:nvGraphicFramePr>
        <p:xfrm>
          <a:off x="530352" y="1423416"/>
          <a:ext cx="4053840" cy="505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616946006"/>
              </p:ext>
            </p:extLst>
          </p:nvPr>
        </p:nvGraphicFramePr>
        <p:xfrm>
          <a:off x="4724400" y="1472184"/>
          <a:ext cx="4053840" cy="496519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023872" y="512065"/>
            <a:ext cx="6766560" cy="830997"/>
          </a:xfrm>
          <a:prstGeom prst="rect">
            <a:avLst/>
          </a:prstGeom>
          <a:noFill/>
        </p:spPr>
        <p:txBody>
          <a:bodyPr wrap="square" rtlCol="0">
            <a:spAutoFit/>
          </a:bodyPr>
          <a:lstStyle/>
          <a:p>
            <a:r>
              <a:rPr lang="en-US" sz="2400" dirty="0" smtClean="0"/>
              <a:t>Selected phenology parameters for high-risk area</a:t>
            </a:r>
            <a:endParaRPr lang="en-US" sz="2400" dirty="0"/>
          </a:p>
        </p:txBody>
      </p:sp>
    </p:spTree>
    <p:extLst>
      <p:ext uri="{BB962C8B-B14F-4D97-AF65-F5344CB8AC3E}">
        <p14:creationId xmlns:p14="http://schemas.microsoft.com/office/powerpoint/2010/main" val="2718461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230176"/>
            <a:ext cx="3566160" cy="673713"/>
          </a:xfrm>
        </p:spPr>
        <p:txBody>
          <a:bodyPr/>
          <a:lstStyle/>
          <a:p>
            <a:r>
              <a:rPr lang="en-US" dirty="0" smtClean="0"/>
              <a:t>Results</a:t>
            </a:r>
            <a:endParaRPr lang="en-US" dirty="0"/>
          </a:p>
        </p:txBody>
      </p:sp>
      <p:sp>
        <p:nvSpPr>
          <p:cNvPr id="2" name="TextBox 1"/>
          <p:cNvSpPr txBox="1"/>
          <p:nvPr/>
        </p:nvSpPr>
        <p:spPr>
          <a:xfrm>
            <a:off x="199200" y="3086257"/>
            <a:ext cx="866851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If the previous year had a growing season near 200 days long combined with a max NDVI of 0.7, the fuel load may contribute to more severe wildfires.</a:t>
            </a:r>
          </a:p>
        </p:txBody>
      </p:sp>
      <p:sp>
        <p:nvSpPr>
          <p:cNvPr id="8" name="TextBox 7"/>
          <p:cNvSpPr txBox="1"/>
          <p:nvPr/>
        </p:nvSpPr>
        <p:spPr>
          <a:xfrm>
            <a:off x="199200" y="1218736"/>
            <a:ext cx="539692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If by mid-May the NDVI value has not reached close to 0.6 within the majority of the High-Risk Area, there is a greater risk of wildfires.</a:t>
            </a:r>
            <a:endParaRPr lang="en-US" sz="2400" dirty="0"/>
          </a:p>
        </p:txBody>
      </p:sp>
      <p:grpSp>
        <p:nvGrpSpPr>
          <p:cNvPr id="9" name="Group 8"/>
          <p:cNvGrpSpPr/>
          <p:nvPr/>
        </p:nvGrpSpPr>
        <p:grpSpPr>
          <a:xfrm>
            <a:off x="5510784" y="512064"/>
            <a:ext cx="3637343" cy="2645664"/>
            <a:chOff x="932689" y="950563"/>
            <a:chExt cx="7278622" cy="522163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11" name="TextBox 10"/>
            <p:cNvSpPr txBox="1"/>
            <p:nvPr/>
          </p:nvSpPr>
          <p:spPr>
            <a:xfrm>
              <a:off x="1615810" y="950563"/>
              <a:ext cx="6148093" cy="911169"/>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spTree>
    <p:extLst>
      <p:ext uri="{BB962C8B-B14F-4D97-AF65-F5344CB8AC3E}">
        <p14:creationId xmlns:p14="http://schemas.microsoft.com/office/powerpoint/2010/main" val="2388276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10784" y="512064"/>
            <a:ext cx="3637343" cy="2645664"/>
            <a:chOff x="932689" y="950563"/>
            <a:chExt cx="7278622" cy="522163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89" y="1319784"/>
              <a:ext cx="7278622" cy="4852414"/>
            </a:xfrm>
            <a:prstGeom prst="rect">
              <a:avLst/>
            </a:prstGeom>
          </p:spPr>
        </p:pic>
        <p:sp>
          <p:nvSpPr>
            <p:cNvPr id="10" name="TextBox 9"/>
            <p:cNvSpPr txBox="1"/>
            <p:nvPr/>
          </p:nvSpPr>
          <p:spPr>
            <a:xfrm>
              <a:off x="1615810" y="950563"/>
              <a:ext cx="6148093" cy="911169"/>
            </a:xfrm>
            <a:prstGeom prst="rect">
              <a:avLst/>
            </a:prstGeom>
            <a:solidFill>
              <a:schemeClr val="bg1"/>
            </a:solidFill>
          </p:spPr>
          <p:txBody>
            <a:bodyPr wrap="square" rtlCol="0">
              <a:spAutoFit/>
            </a:bodyPr>
            <a:lstStyle/>
            <a:p>
              <a:pPr algn="ctr"/>
              <a:r>
                <a:rPr lang="en-US" sz="2400" dirty="0" smtClean="0">
                  <a:solidFill>
                    <a:srgbClr val="000000"/>
                  </a:solidFill>
                </a:rPr>
                <a:t>High Risk Area</a:t>
              </a:r>
              <a:endParaRPr lang="en-US" sz="2400" dirty="0">
                <a:solidFill>
                  <a:srgbClr val="000000"/>
                </a:solidFill>
              </a:endParaRPr>
            </a:p>
          </p:txBody>
        </p:sp>
      </p:grpSp>
      <p:sp>
        <p:nvSpPr>
          <p:cNvPr id="3" name="Text Placeholder 2"/>
          <p:cNvSpPr>
            <a:spLocks noGrp="1"/>
          </p:cNvSpPr>
          <p:nvPr>
            <p:ph type="body" sz="quarter" idx="10"/>
          </p:nvPr>
        </p:nvSpPr>
        <p:spPr>
          <a:xfrm>
            <a:off x="0" y="230176"/>
            <a:ext cx="3566160" cy="673713"/>
          </a:xfrm>
        </p:spPr>
        <p:txBody>
          <a:bodyPr/>
          <a:lstStyle/>
          <a:p>
            <a:r>
              <a:rPr lang="en-US" dirty="0" smtClean="0"/>
              <a:t>Conclusion</a:t>
            </a:r>
            <a:endParaRPr lang="en-US" dirty="0"/>
          </a:p>
        </p:txBody>
      </p:sp>
      <p:sp>
        <p:nvSpPr>
          <p:cNvPr id="2" name="TextBox 1"/>
          <p:cNvSpPr txBox="1"/>
          <p:nvPr/>
        </p:nvSpPr>
        <p:spPr>
          <a:xfrm>
            <a:off x="199200" y="3256945"/>
            <a:ext cx="866851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This high risk may be driven more by soil type than climate (though the latter does contribute to risk).</a:t>
            </a:r>
          </a:p>
          <a:p>
            <a:pPr marL="285750" indent="-285750">
              <a:buFont typeface="Arial" panose="020B0604020202020204" pitchFamily="34" charset="0"/>
              <a:buChar char="•"/>
            </a:pPr>
            <a:r>
              <a:rPr lang="en-US" sz="2400" dirty="0" smtClean="0"/>
              <a:t>This area should experience greater risk for large, damaging wildfires given a La Nina climatic event after a previously lush year (e.g., 2011 versus 2010).</a:t>
            </a:r>
          </a:p>
          <a:p>
            <a:pPr marL="285750" indent="-285750">
              <a:buFont typeface="Arial" panose="020B0604020202020204" pitchFamily="34" charset="0"/>
              <a:buChar char="•"/>
            </a:pPr>
            <a:r>
              <a:rPr lang="en-US" sz="2400" dirty="0" smtClean="0"/>
              <a:t>As yearly climate swings grow more pronounced and growth continues in the area, this risk may escalate.  </a:t>
            </a:r>
            <a:endParaRPr lang="en-US" sz="2400" dirty="0"/>
          </a:p>
        </p:txBody>
      </p:sp>
      <p:sp>
        <p:nvSpPr>
          <p:cNvPr id="8" name="TextBox 7"/>
          <p:cNvSpPr txBox="1"/>
          <p:nvPr/>
        </p:nvSpPr>
        <p:spPr>
          <a:xfrm>
            <a:off x="199200" y="1050193"/>
            <a:ext cx="5396928"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There is a high-risk area </a:t>
            </a:r>
            <a:r>
              <a:rPr lang="en-US" sz="2400" dirty="0" smtClean="0"/>
              <a:t>within </a:t>
            </a:r>
            <a:r>
              <a:rPr lang="en-US" sz="2400" dirty="0"/>
              <a:t>the study area that has an enhanced </a:t>
            </a:r>
            <a:r>
              <a:rPr lang="en-US" sz="2400" dirty="0" err="1" smtClean="0"/>
              <a:t>phenological</a:t>
            </a:r>
            <a:r>
              <a:rPr lang="en-US" sz="2400" dirty="0" smtClean="0"/>
              <a:t> </a:t>
            </a:r>
            <a:r>
              <a:rPr lang="en-US" sz="2400" dirty="0"/>
              <a:t>response to both wet and dry years relative to the surrounding area.</a:t>
            </a:r>
          </a:p>
        </p:txBody>
      </p:sp>
    </p:spTree>
    <p:extLst>
      <p:ext uri="{BB962C8B-B14F-4D97-AF65-F5344CB8AC3E}">
        <p14:creationId xmlns:p14="http://schemas.microsoft.com/office/powerpoint/2010/main" val="560279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6124" y="193128"/>
            <a:ext cx="8058114" cy="657772"/>
          </a:xfrm>
        </p:spPr>
        <p:txBody>
          <a:bodyPr>
            <a:noAutofit/>
          </a:bodyPr>
          <a:lstStyle/>
          <a:p>
            <a:r>
              <a:rPr lang="en-US" dirty="0" smtClean="0"/>
              <a:t>Limitations and Future Work</a:t>
            </a:r>
            <a:endParaRPr lang="en-US" dirty="0"/>
          </a:p>
        </p:txBody>
      </p:sp>
      <p:sp>
        <p:nvSpPr>
          <p:cNvPr id="4" name="Text Placeholder 3"/>
          <p:cNvSpPr>
            <a:spLocks noGrp="1"/>
          </p:cNvSpPr>
          <p:nvPr>
            <p:ph type="body" sz="quarter" idx="11"/>
          </p:nvPr>
        </p:nvSpPr>
        <p:spPr>
          <a:xfrm>
            <a:off x="521208" y="1048512"/>
            <a:ext cx="8061960" cy="4456176"/>
          </a:xfrm>
        </p:spPr>
        <p:txBody>
          <a:bodyPr/>
          <a:lstStyle/>
          <a:p>
            <a:pPr marL="342900" indent="-342900">
              <a:buFont typeface="Arial" panose="020B0604020202020204" pitchFamily="34" charset="0"/>
              <a:buChar char="•"/>
            </a:pPr>
            <a:r>
              <a:rPr lang="en-US" dirty="0" smtClean="0"/>
              <a:t>Look at all points in the growing season “NDVI” curve</a:t>
            </a:r>
          </a:p>
          <a:p>
            <a:pPr marL="342900" indent="-342900">
              <a:buFont typeface="Arial" panose="020B0604020202020204" pitchFamily="34" charset="0"/>
              <a:buChar char="•"/>
            </a:pPr>
            <a:r>
              <a:rPr lang="en-US" dirty="0" smtClean="0"/>
              <a:t>Consider temperature on a monthly basis</a:t>
            </a:r>
          </a:p>
          <a:p>
            <a:pPr marL="342900" indent="-342900">
              <a:buFont typeface="Arial" panose="020B0604020202020204" pitchFamily="34" charset="0"/>
              <a:buChar char="•"/>
            </a:pPr>
            <a:r>
              <a:rPr lang="en-US" dirty="0" smtClean="0"/>
              <a:t>Timing of first freeze</a:t>
            </a:r>
            <a:endParaRPr lang="en-US" dirty="0"/>
          </a:p>
          <a:p>
            <a:pPr marL="342900" indent="-342900">
              <a:buFont typeface="Arial" panose="020B0604020202020204" pitchFamily="34" charset="0"/>
              <a:buChar char="•"/>
            </a:pPr>
            <a:r>
              <a:rPr lang="en-US" dirty="0" smtClean="0"/>
              <a:t>Look at current El Nino to assess wildfire risk and impacts of this climatic event</a:t>
            </a:r>
          </a:p>
          <a:p>
            <a:pPr marL="342900" indent="-342900">
              <a:buFont typeface="Arial" panose="020B0604020202020204" pitchFamily="34" charset="0"/>
              <a:buChar char="•"/>
            </a:pPr>
            <a:r>
              <a:rPr lang="en-US" dirty="0" smtClean="0"/>
              <a:t>Assess alternative MODIS/Landsat data fusion methods (e.g., STAR FM)</a:t>
            </a:r>
            <a:endParaRPr lang="en-US" dirty="0"/>
          </a:p>
        </p:txBody>
      </p:sp>
      <p:pic>
        <p:nvPicPr>
          <p:cNvPr id="2" name="Picture 1"/>
          <p:cNvPicPr>
            <a:picLocks noChangeAspect="1"/>
          </p:cNvPicPr>
          <p:nvPr/>
        </p:nvPicPr>
        <p:blipFill>
          <a:blip r:embed="rId3"/>
          <a:stretch>
            <a:fillRect/>
          </a:stretch>
        </p:blipFill>
        <p:spPr>
          <a:xfrm>
            <a:off x="279347" y="4177615"/>
            <a:ext cx="2123665" cy="1544035"/>
          </a:xfrm>
          <a:prstGeom prst="rect">
            <a:avLst/>
          </a:prstGeom>
        </p:spPr>
      </p:pic>
      <p:pic>
        <p:nvPicPr>
          <p:cNvPr id="5" name="Picture 4"/>
          <p:cNvPicPr>
            <a:picLocks noChangeAspect="1"/>
          </p:cNvPicPr>
          <p:nvPr/>
        </p:nvPicPr>
        <p:blipFill>
          <a:blip r:embed="rId4"/>
          <a:stretch>
            <a:fillRect/>
          </a:stretch>
        </p:blipFill>
        <p:spPr>
          <a:xfrm>
            <a:off x="2644873" y="4235669"/>
            <a:ext cx="2044872" cy="1466631"/>
          </a:xfrm>
          <a:prstGeom prst="rect">
            <a:avLst/>
          </a:prstGeom>
        </p:spPr>
      </p:pic>
      <p:pic>
        <p:nvPicPr>
          <p:cNvPr id="9" name="Picture 8"/>
          <p:cNvPicPr>
            <a:picLocks noChangeAspect="1"/>
          </p:cNvPicPr>
          <p:nvPr/>
        </p:nvPicPr>
        <p:blipFill rotWithShape="1">
          <a:blip r:embed="rId5"/>
          <a:srcRect b="2747"/>
          <a:stretch/>
        </p:blipFill>
        <p:spPr>
          <a:xfrm>
            <a:off x="5026935" y="3993190"/>
            <a:ext cx="832896" cy="1912883"/>
          </a:xfrm>
          <a:prstGeom prst="rect">
            <a:avLst/>
          </a:prstGeom>
        </p:spPr>
      </p:pic>
      <p:pic>
        <p:nvPicPr>
          <p:cNvPr id="10" name="Picture 9"/>
          <p:cNvPicPr>
            <a:picLocks noChangeAspect="1"/>
          </p:cNvPicPr>
          <p:nvPr/>
        </p:nvPicPr>
        <p:blipFill>
          <a:blip r:embed="rId6"/>
          <a:stretch>
            <a:fillRect/>
          </a:stretch>
        </p:blipFill>
        <p:spPr>
          <a:xfrm>
            <a:off x="5859831" y="4256045"/>
            <a:ext cx="3213244" cy="1425877"/>
          </a:xfrm>
          <a:prstGeom prst="rect">
            <a:avLst/>
          </a:prstGeom>
        </p:spPr>
      </p:pic>
    </p:spTree>
    <p:extLst>
      <p:ext uri="{BB962C8B-B14F-4D97-AF65-F5344CB8AC3E}">
        <p14:creationId xmlns:p14="http://schemas.microsoft.com/office/powerpoint/2010/main" val="36675412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11296" y="3041094"/>
            <a:ext cx="5266944" cy="982350"/>
          </a:xfrm>
        </p:spPr>
        <p:txBody>
          <a:bodyPr>
            <a:normAutofit fontScale="77500" lnSpcReduction="20000"/>
          </a:bodyPr>
          <a:lstStyle/>
          <a:p>
            <a:r>
              <a:rPr lang="en-US" sz="2200" dirty="0" smtClean="0"/>
              <a:t>Joseph Spruce</a:t>
            </a:r>
            <a:r>
              <a:rPr lang="en-US" sz="2200" dirty="0"/>
              <a:t>, NASA </a:t>
            </a:r>
            <a:r>
              <a:rPr lang="en-US" sz="2200" dirty="0" err="1"/>
              <a:t>Stennis</a:t>
            </a:r>
            <a:r>
              <a:rPr lang="en-US" sz="2200" dirty="0"/>
              <a:t> Space </a:t>
            </a:r>
            <a:r>
              <a:rPr lang="en-US" sz="2200" dirty="0" smtClean="0"/>
              <a:t>Center</a:t>
            </a:r>
            <a:endParaRPr lang="en-US" sz="2200" dirty="0"/>
          </a:p>
          <a:p>
            <a:r>
              <a:rPr lang="en-US" sz="2200" dirty="0"/>
              <a:t>Dr. Kenton Ross, NASA Langley Research Center</a:t>
            </a:r>
          </a:p>
          <a:p>
            <a:endParaRPr lang="en-US" dirty="0"/>
          </a:p>
        </p:txBody>
      </p:sp>
      <p:sp>
        <p:nvSpPr>
          <p:cNvPr id="5" name="TextBox 4"/>
          <p:cNvSpPr txBox="1"/>
          <p:nvPr/>
        </p:nvSpPr>
        <p:spPr>
          <a:xfrm>
            <a:off x="687666" y="2873125"/>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72760" y="1433288"/>
            <a:ext cx="5188567" cy="1632856"/>
          </a:xfrm>
        </p:spPr>
        <p:txBody>
          <a:bodyPr>
            <a:normAutofit/>
          </a:bodyPr>
          <a:lstStyle/>
          <a:p>
            <a:r>
              <a:rPr lang="en-US" dirty="0" smtClean="0"/>
              <a:t>Tom Spencer, Texas Forest Service</a:t>
            </a:r>
          </a:p>
          <a:p>
            <a:r>
              <a:rPr lang="en-US" dirty="0" smtClean="0"/>
              <a:t>Curt Stripling, Texas Forest Service</a:t>
            </a:r>
          </a:p>
          <a:p>
            <a:r>
              <a:rPr lang="en-US" dirty="0" smtClean="0"/>
              <a:t>Williams “Bill” Hargrove, USDA Forest Service</a:t>
            </a:r>
            <a:endParaRPr lang="en-US" dirty="0"/>
          </a:p>
        </p:txBody>
      </p:sp>
      <p:sp>
        <p:nvSpPr>
          <p:cNvPr id="4" name="Text Placeholder 3"/>
          <p:cNvSpPr>
            <a:spLocks noGrp="1"/>
          </p:cNvSpPr>
          <p:nvPr>
            <p:ph type="body" sz="quarter" idx="12"/>
          </p:nvPr>
        </p:nvSpPr>
        <p:spPr>
          <a:xfrm>
            <a:off x="3511296" y="3708649"/>
            <a:ext cx="5111496" cy="1915637"/>
          </a:xfrm>
        </p:spPr>
        <p:txBody>
          <a:bodyPr>
            <a:noAutofit/>
          </a:bodyPr>
          <a:lstStyle/>
          <a:p>
            <a:r>
              <a:rPr lang="en-US" dirty="0" smtClean="0"/>
              <a:t>Benjamin Beasley, NASA DEVELOP at </a:t>
            </a:r>
            <a:r>
              <a:rPr lang="en-US" dirty="0" err="1" smtClean="0"/>
              <a:t>Stennis</a:t>
            </a:r>
            <a:r>
              <a:rPr lang="en-US" dirty="0" smtClean="0"/>
              <a:t> Space Center</a:t>
            </a:r>
          </a:p>
          <a:p>
            <a:r>
              <a:rPr lang="en-US" dirty="0" smtClean="0"/>
              <a:t>Alex Holland, NASA DEVELOP at   </a:t>
            </a:r>
            <a:r>
              <a:rPr lang="en-US" dirty="0" err="1" smtClean="0"/>
              <a:t>Stennis</a:t>
            </a:r>
            <a:r>
              <a:rPr lang="en-US" dirty="0" smtClean="0"/>
              <a:t> Space Center</a:t>
            </a:r>
          </a:p>
          <a:p>
            <a:r>
              <a:rPr lang="en-US" dirty="0" smtClean="0"/>
              <a:t>Kristen </a:t>
            </a:r>
            <a:r>
              <a:rPr lang="en-US" dirty="0" err="1" smtClean="0"/>
              <a:t>Kelehan</a:t>
            </a:r>
            <a:r>
              <a:rPr lang="en-US" dirty="0" smtClean="0"/>
              <a:t>, NASA DEVELOP at </a:t>
            </a:r>
            <a:r>
              <a:rPr lang="en-US" dirty="0" err="1" smtClean="0"/>
              <a:t>Stennis</a:t>
            </a:r>
            <a:r>
              <a:rPr lang="en-US" dirty="0" smtClean="0"/>
              <a:t> Space Center</a:t>
            </a:r>
            <a:endParaRPr lang="en-US" dirty="0"/>
          </a:p>
        </p:txBody>
      </p:sp>
      <p:sp>
        <p:nvSpPr>
          <p:cNvPr id="6" name="TextBox 5"/>
          <p:cNvSpPr txBox="1"/>
          <p:nvPr/>
        </p:nvSpPr>
        <p:spPr>
          <a:xfrm>
            <a:off x="594359" y="1550881"/>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41569335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436914"/>
            <a:ext cx="7982712" cy="4822154"/>
          </a:xfrm>
        </p:spPr>
        <p:txBody>
          <a:bodyPr/>
          <a:lstStyle/>
          <a:p>
            <a:pPr marL="342900" indent="-342900">
              <a:buFont typeface="Arial" panose="020B0604020202020204" pitchFamily="34" charset="0"/>
              <a:buChar char="•"/>
            </a:pPr>
            <a:r>
              <a:rPr lang="en-US" dirty="0"/>
              <a:t>"US </a:t>
            </a:r>
            <a:r>
              <a:rPr lang="en-US" dirty="0" smtClean="0"/>
              <a:t>Forest </a:t>
            </a:r>
            <a:r>
              <a:rPr lang="en-US" dirty="0"/>
              <a:t>Service." </a:t>
            </a:r>
            <a:r>
              <a:rPr lang="en-US" i="1" dirty="0"/>
              <a:t>US Forest </a:t>
            </a:r>
            <a:r>
              <a:rPr lang="en-US" i="1" dirty="0" smtClean="0"/>
              <a:t>Service</a:t>
            </a:r>
            <a:r>
              <a:rPr lang="en-US" dirty="0" smtClean="0"/>
              <a:t>. </a:t>
            </a:r>
            <a:r>
              <a:rPr lang="en-US" dirty="0"/>
              <a:t>Web. </a:t>
            </a:r>
            <a:r>
              <a:rPr lang="en-US" dirty="0" smtClean="0"/>
              <a:t>Oct. </a:t>
            </a:r>
            <a:r>
              <a:rPr lang="en-US" dirty="0"/>
              <a:t>2015</a:t>
            </a:r>
            <a:r>
              <a:rPr lang="en-US" dirty="0" smtClean="0"/>
              <a:t>.</a:t>
            </a:r>
          </a:p>
          <a:p>
            <a:pPr marL="342900" indent="-342900">
              <a:buFont typeface="Arial" panose="020B0604020202020204" pitchFamily="34" charset="0"/>
              <a:buChar char="•"/>
            </a:pPr>
            <a:r>
              <a:rPr lang="en-US" dirty="0"/>
              <a:t>"Texas A&amp;M Forest Service Home Page." </a:t>
            </a:r>
            <a:r>
              <a:rPr lang="en-US" i="1" dirty="0"/>
              <a:t>Texas A&amp;M Forest Service Home </a:t>
            </a:r>
            <a:r>
              <a:rPr lang="en-US" i="1" dirty="0" smtClean="0"/>
              <a:t>Page</a:t>
            </a:r>
            <a:r>
              <a:rPr lang="en-US" dirty="0" smtClean="0"/>
              <a:t>. Web</a:t>
            </a:r>
            <a:r>
              <a:rPr lang="en-US" dirty="0"/>
              <a:t>. </a:t>
            </a:r>
            <a:r>
              <a:rPr lang="en-US" dirty="0" smtClean="0"/>
              <a:t>Nov</a:t>
            </a:r>
            <a:r>
              <a:rPr lang="en-US" dirty="0"/>
              <a:t>. 2015</a:t>
            </a:r>
            <a:r>
              <a:rPr lang="en-US" dirty="0" smtClean="0"/>
              <a:t>.</a:t>
            </a:r>
          </a:p>
          <a:p>
            <a:pPr marL="342900" indent="-342900">
              <a:buFont typeface="Arial" panose="020B0604020202020204" pitchFamily="34" charset="0"/>
              <a:buChar char="•"/>
            </a:pPr>
            <a:r>
              <a:rPr lang="en-US" dirty="0"/>
              <a:t>National Wildfire Coordinating Group. "National Fire Danger Rating System (NFDRS)." </a:t>
            </a:r>
            <a:r>
              <a:rPr lang="en-US" i="1" dirty="0"/>
              <a:t>Van </a:t>
            </a:r>
            <a:r>
              <a:rPr lang="en-US" i="1" dirty="0" err="1"/>
              <a:t>Nostrand's</a:t>
            </a:r>
            <a:r>
              <a:rPr lang="en-US" i="1" dirty="0"/>
              <a:t> Scientific Encyclopedia</a:t>
            </a:r>
            <a:r>
              <a:rPr lang="en-US" dirty="0"/>
              <a:t> </a:t>
            </a:r>
            <a:r>
              <a:rPr lang="en-US" dirty="0" smtClean="0"/>
              <a:t>2005</a:t>
            </a:r>
            <a:r>
              <a:rPr lang="en-US" dirty="0"/>
              <a:t>. Web. 11 Oct. 2015</a:t>
            </a:r>
            <a:r>
              <a:rPr lang="en-US" dirty="0" smtClean="0"/>
              <a:t>.</a:t>
            </a:r>
          </a:p>
          <a:p>
            <a:pPr marL="342900" indent="-342900">
              <a:buFont typeface="Arial" panose="020B0604020202020204" pitchFamily="34" charset="0"/>
              <a:buChar char="•"/>
            </a:pPr>
            <a:r>
              <a:rPr lang="en-US" dirty="0" smtClean="0"/>
              <a:t>Hargrove, </a:t>
            </a:r>
            <a:r>
              <a:rPr lang="en-US" dirty="0"/>
              <a:t>William, Joe Spruce, Gerry Gasser, Forrest Hoffman, and Danny Lee. "A New National MODIS-Derived Phenology Data Set Every 16 Days, 2002 through 2006</a:t>
            </a:r>
            <a:r>
              <a:rPr lang="en-US" dirty="0" smtClean="0"/>
              <a:t>."</a:t>
            </a:r>
            <a:r>
              <a:rPr lang="en-US" dirty="0"/>
              <a:t> </a:t>
            </a:r>
            <a:r>
              <a:rPr lang="en-US" i="1" dirty="0"/>
              <a:t>USDA Forest Service - Eastern Forest Threat Assessment Center, *NASA </a:t>
            </a:r>
            <a:r>
              <a:rPr lang="en-US" i="1" dirty="0" err="1"/>
              <a:t>Stennis</a:t>
            </a:r>
            <a:r>
              <a:rPr lang="en-US" i="1" dirty="0"/>
              <a:t> Space Center, and </a:t>
            </a:r>
            <a:r>
              <a:rPr lang="en-US" i="1" dirty="0" smtClean="0"/>
              <a:t>Oak </a:t>
            </a:r>
            <a:r>
              <a:rPr lang="en-US" i="1" dirty="0"/>
              <a:t>Ridge National Laboratory</a:t>
            </a:r>
            <a:r>
              <a:rPr lang="en-US" dirty="0"/>
              <a:t>. </a:t>
            </a:r>
            <a:endParaRPr lang="en-US" dirty="0" smtClean="0"/>
          </a:p>
          <a:p>
            <a:pPr marL="342900" indent="-342900">
              <a:buFont typeface="Arial" panose="020B0604020202020204" pitchFamily="34" charset="0"/>
              <a:buChar char="•"/>
            </a:pPr>
            <a:r>
              <a:rPr lang="en-US" dirty="0" smtClean="0"/>
              <a:t>All images courtesy of NASA unless stated otherwise.</a:t>
            </a:r>
            <a:endParaRPr lang="en-US" dirty="0"/>
          </a:p>
        </p:txBody>
      </p:sp>
      <p:sp>
        <p:nvSpPr>
          <p:cNvPr id="3" name="Text Placeholder 2"/>
          <p:cNvSpPr>
            <a:spLocks noGrp="1"/>
          </p:cNvSpPr>
          <p:nvPr>
            <p:ph type="body" sz="quarter" idx="14"/>
          </p:nvPr>
        </p:nvSpPr>
        <p:spPr>
          <a:xfrm>
            <a:off x="502920" y="358140"/>
            <a:ext cx="7982712" cy="704088"/>
          </a:xfrm>
        </p:spPr>
        <p:txBody>
          <a:bodyPr/>
          <a:lstStyle/>
          <a:p>
            <a:r>
              <a:rPr lang="en-US" dirty="0" smtClean="0"/>
              <a:t>References</a:t>
            </a:r>
            <a:endParaRPr lang="en-US" dirty="0"/>
          </a:p>
        </p:txBody>
      </p:sp>
    </p:spTree>
    <p:extLst>
      <p:ext uri="{BB962C8B-B14F-4D97-AF65-F5344CB8AC3E}">
        <p14:creationId xmlns:p14="http://schemas.microsoft.com/office/powerpoint/2010/main" val="3359936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0245" y="899770"/>
            <a:ext cx="8083677" cy="3635611"/>
          </a:xfrm>
        </p:spPr>
        <p:txBody>
          <a:bodyPr/>
          <a:lstStyle/>
          <a:p>
            <a:r>
              <a:rPr lang="en-US" sz="2400" dirty="0" smtClean="0"/>
              <a:t>Texas Forest Service</a:t>
            </a:r>
          </a:p>
          <a:p>
            <a:endParaRPr lang="en-US" dirty="0"/>
          </a:p>
          <a:p>
            <a:endParaRPr lang="en-US" dirty="0" smtClean="0"/>
          </a:p>
          <a:p>
            <a:endParaRPr lang="en-US" dirty="0" smtClean="0"/>
          </a:p>
          <a:p>
            <a:endParaRPr lang="en-US" dirty="0" smtClean="0"/>
          </a:p>
          <a:p>
            <a:endParaRPr lang="en-US" dirty="0" smtClean="0"/>
          </a:p>
          <a:p>
            <a:endParaRPr lang="en-US" dirty="0" smtClean="0"/>
          </a:p>
          <a:p>
            <a:r>
              <a:rPr lang="en-US" sz="2400" dirty="0" smtClean="0"/>
              <a:t>USDA Forest Service</a:t>
            </a:r>
            <a:endParaRPr lang="en-US" sz="2400" dirty="0"/>
          </a:p>
        </p:txBody>
      </p:sp>
      <p:sp>
        <p:nvSpPr>
          <p:cNvPr id="3" name="Text Placeholder 2"/>
          <p:cNvSpPr>
            <a:spLocks noGrp="1"/>
          </p:cNvSpPr>
          <p:nvPr>
            <p:ph type="body" sz="quarter" idx="10"/>
          </p:nvPr>
        </p:nvSpPr>
        <p:spPr>
          <a:xfrm>
            <a:off x="0" y="346873"/>
            <a:ext cx="3566160" cy="622663"/>
          </a:xfrm>
        </p:spPr>
        <p:txBody>
          <a:bodyPr>
            <a:normAutofit lnSpcReduction="10000"/>
          </a:bodyPr>
          <a:lstStyle/>
          <a:p>
            <a:r>
              <a:rPr lang="en-US" dirty="0" smtClean="0"/>
              <a:t>Partners</a:t>
            </a:r>
            <a:endParaRPr lang="en-US" dirty="0"/>
          </a:p>
        </p:txBody>
      </p:sp>
      <p:pic>
        <p:nvPicPr>
          <p:cNvPr id="8" name="Picture 7"/>
          <p:cNvPicPr>
            <a:picLocks noChangeAspect="1"/>
          </p:cNvPicPr>
          <p:nvPr/>
        </p:nvPicPr>
        <p:blipFill>
          <a:blip r:embed="rId3"/>
          <a:stretch>
            <a:fillRect/>
          </a:stretch>
        </p:blipFill>
        <p:spPr>
          <a:xfrm>
            <a:off x="1871563" y="4203064"/>
            <a:ext cx="5261040" cy="2338240"/>
          </a:xfrm>
          <a:prstGeom prst="rect">
            <a:avLst/>
          </a:prstGeom>
        </p:spPr>
      </p:pic>
      <p:pic>
        <p:nvPicPr>
          <p:cNvPr id="9" name="Picture 8"/>
          <p:cNvPicPr>
            <a:picLocks noChangeAspect="1"/>
          </p:cNvPicPr>
          <p:nvPr/>
        </p:nvPicPr>
        <p:blipFill>
          <a:blip r:embed="rId4"/>
          <a:stretch>
            <a:fillRect/>
          </a:stretch>
        </p:blipFill>
        <p:spPr>
          <a:xfrm>
            <a:off x="1798252" y="1404619"/>
            <a:ext cx="5200552" cy="2363362"/>
          </a:xfrm>
          <a:prstGeom prst="rect">
            <a:avLst/>
          </a:prstGeom>
        </p:spPr>
      </p:pic>
      <p:sp>
        <p:nvSpPr>
          <p:cNvPr id="5" name="Text Placeholder 4"/>
          <p:cNvSpPr>
            <a:spLocks noGrp="1"/>
          </p:cNvSpPr>
          <p:nvPr>
            <p:ph type="body" sz="quarter" idx="13"/>
          </p:nvPr>
        </p:nvSpPr>
        <p:spPr>
          <a:xfrm>
            <a:off x="4398528" y="3767981"/>
            <a:ext cx="2897777" cy="301818"/>
          </a:xfrm>
        </p:spPr>
        <p:txBody>
          <a:bodyPr>
            <a:noAutofit/>
          </a:bodyPr>
          <a:lstStyle/>
          <a:p>
            <a:r>
              <a:rPr lang="en-US" dirty="0" smtClean="0">
                <a:solidFill>
                  <a:srgbClr val="000000"/>
                </a:solidFill>
              </a:rPr>
              <a:t>Image Credit: Texas Forest Service</a:t>
            </a:r>
            <a:endParaRPr lang="en-US" dirty="0">
              <a:solidFill>
                <a:srgbClr val="000000"/>
              </a:solidFill>
            </a:endParaRPr>
          </a:p>
        </p:txBody>
      </p:sp>
      <p:sp>
        <p:nvSpPr>
          <p:cNvPr id="7" name="Text Placeholder 4"/>
          <p:cNvSpPr txBox="1">
            <a:spLocks/>
          </p:cNvSpPr>
          <p:nvPr/>
        </p:nvSpPr>
        <p:spPr>
          <a:xfrm>
            <a:off x="4502083" y="6529928"/>
            <a:ext cx="2897777" cy="3018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000000"/>
                </a:solidFill>
              </a:rPr>
              <a:t>Image Credit: USDA Forest Service</a:t>
            </a:r>
            <a:endParaRPr lang="en-US" dirty="0">
              <a:solidFill>
                <a:srgbClr val="000000"/>
              </a:solidFill>
            </a:endParaRPr>
          </a:p>
        </p:txBody>
      </p:sp>
    </p:spTree>
    <p:extLst>
      <p:ext uri="{BB962C8B-B14F-4D97-AF65-F5344CB8AC3E}">
        <p14:creationId xmlns:p14="http://schemas.microsoft.com/office/powerpoint/2010/main" val="13222686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45146" y="375557"/>
            <a:ext cx="7982712" cy="704088"/>
          </a:xfrm>
        </p:spPr>
        <p:txBody>
          <a:bodyPr/>
          <a:lstStyle/>
          <a:p>
            <a:r>
              <a:rPr lang="en-US" dirty="0" smtClean="0"/>
              <a:t>Questions?</a:t>
            </a:r>
            <a:endParaRPr lang="en-US" dirty="0"/>
          </a:p>
        </p:txBody>
      </p:sp>
      <p:pic>
        <p:nvPicPr>
          <p:cNvPr id="6" name="Picture 5"/>
          <p:cNvPicPr>
            <a:picLocks noChangeAspect="1"/>
          </p:cNvPicPr>
          <p:nvPr/>
        </p:nvPicPr>
        <p:blipFill>
          <a:blip r:embed="rId2">
            <a:duotone>
              <a:schemeClr val="bg2">
                <a:shade val="45000"/>
                <a:satMod val="135000"/>
              </a:schemeClr>
              <a:prstClr val="white"/>
            </a:duotone>
          </a:blip>
          <a:stretch>
            <a:fillRect/>
          </a:stretch>
        </p:blipFill>
        <p:spPr>
          <a:xfrm>
            <a:off x="1757123" y="968002"/>
            <a:ext cx="5435416" cy="5889998"/>
          </a:xfrm>
          <a:prstGeom prst="rect">
            <a:avLst/>
          </a:prstGeom>
        </p:spPr>
      </p:pic>
    </p:spTree>
    <p:extLst>
      <p:ext uri="{BB962C8B-B14F-4D97-AF65-F5344CB8AC3E}">
        <p14:creationId xmlns:p14="http://schemas.microsoft.com/office/powerpoint/2010/main" val="256597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7956" y="913200"/>
            <a:ext cx="9132244" cy="3959963"/>
          </a:xfrm>
        </p:spPr>
        <p:txBody>
          <a:bodyPr>
            <a:noAutofit/>
          </a:bodyPr>
          <a:lstStyle/>
          <a:p>
            <a:r>
              <a:rPr lang="en-US" sz="2400" b="1" dirty="0" smtClean="0"/>
              <a:t>Environment</a:t>
            </a:r>
          </a:p>
          <a:p>
            <a:r>
              <a:rPr lang="en-US" sz="2400" dirty="0"/>
              <a:t>Texas </a:t>
            </a:r>
            <a:r>
              <a:rPr lang="en-US" sz="2400" dirty="0" smtClean="0"/>
              <a:t>vegetation</a:t>
            </a:r>
            <a:r>
              <a:rPr lang="en-US" sz="2400" b="1" dirty="0" smtClean="0"/>
              <a:t> </a:t>
            </a:r>
            <a:r>
              <a:rPr lang="en-US" sz="2400" dirty="0"/>
              <a:t>are </a:t>
            </a:r>
            <a:r>
              <a:rPr lang="en-US" sz="2400" b="1" dirty="0"/>
              <a:t>highly susceptible</a:t>
            </a:r>
            <a:r>
              <a:rPr lang="en-US" sz="2400" dirty="0"/>
              <a:t> to wildfires</a:t>
            </a:r>
            <a:r>
              <a:rPr lang="en-US" sz="2400" dirty="0" smtClean="0"/>
              <a:t>.</a:t>
            </a:r>
          </a:p>
          <a:p>
            <a:r>
              <a:rPr lang="en-US" sz="2400" dirty="0" smtClean="0"/>
              <a:t>The risk of severe wildfires related to </a:t>
            </a:r>
            <a:r>
              <a:rPr lang="en-US" sz="2400" b="1" dirty="0" smtClean="0"/>
              <a:t>weather phenomena</a:t>
            </a:r>
            <a:endParaRPr lang="en-US" sz="2400" b="1" dirty="0"/>
          </a:p>
          <a:p>
            <a:r>
              <a:rPr lang="en-US" sz="2400" b="1" dirty="0" smtClean="0"/>
              <a:t>Wildfire </a:t>
            </a:r>
            <a:r>
              <a:rPr lang="en-US" sz="2400" b="1" dirty="0"/>
              <a:t>risk has increased </a:t>
            </a:r>
            <a:r>
              <a:rPr lang="en-US" sz="2400" dirty="0"/>
              <a:t>due to climate change and recent </a:t>
            </a:r>
            <a:r>
              <a:rPr lang="en-US" sz="2400" dirty="0" smtClean="0"/>
              <a:t>development</a:t>
            </a:r>
            <a:r>
              <a:rPr lang="en-US" sz="2400" dirty="0"/>
              <a:t>. </a:t>
            </a:r>
            <a:endParaRPr lang="en-US" sz="2400" dirty="0" smtClean="0"/>
          </a:p>
          <a:p>
            <a:r>
              <a:rPr lang="en-US" sz="2400" dirty="0" smtClean="0"/>
              <a:t>The </a:t>
            </a:r>
            <a:r>
              <a:rPr lang="en-US" sz="2400" b="1" dirty="0" smtClean="0"/>
              <a:t>combination</a:t>
            </a:r>
            <a:r>
              <a:rPr lang="en-US" sz="2400" dirty="0" smtClean="0"/>
              <a:t> </a:t>
            </a:r>
            <a:r>
              <a:rPr lang="en-US" sz="2400" dirty="0"/>
              <a:t>of </a:t>
            </a:r>
            <a:r>
              <a:rPr lang="en-US" sz="2400" b="1" dirty="0"/>
              <a:t>El Nino </a:t>
            </a:r>
            <a:r>
              <a:rPr lang="en-US" sz="2400" dirty="0"/>
              <a:t>and </a:t>
            </a:r>
            <a:r>
              <a:rPr lang="en-US" sz="2400" b="1" dirty="0"/>
              <a:t>La Nino </a:t>
            </a:r>
            <a:r>
              <a:rPr lang="en-US" sz="2400" dirty="0"/>
              <a:t>events, which </a:t>
            </a:r>
            <a:r>
              <a:rPr lang="en-US" sz="2400" dirty="0" smtClean="0"/>
              <a:t>this </a:t>
            </a:r>
            <a:r>
              <a:rPr lang="en-US" sz="2400" dirty="0"/>
              <a:t>can lead to more intense fire </a:t>
            </a:r>
            <a:r>
              <a:rPr lang="en-US" sz="2400" dirty="0" smtClean="0"/>
              <a:t>seasons.</a:t>
            </a:r>
          </a:p>
          <a:p>
            <a:r>
              <a:rPr lang="en-US" sz="2400" dirty="0" smtClean="0"/>
              <a:t>The</a:t>
            </a:r>
            <a:r>
              <a:rPr lang="en-US" sz="2400" b="1" dirty="0" smtClean="0"/>
              <a:t> Texas </a:t>
            </a:r>
            <a:r>
              <a:rPr lang="en-US" sz="2400" b="1" dirty="0"/>
              <a:t>Forest Service </a:t>
            </a:r>
            <a:r>
              <a:rPr lang="en-US" sz="2400" dirty="0"/>
              <a:t>is tasked with </a:t>
            </a:r>
            <a:r>
              <a:rPr lang="en-US" sz="2400" b="1" dirty="0"/>
              <a:t>evaluating</a:t>
            </a:r>
            <a:r>
              <a:rPr lang="en-US" sz="2400" dirty="0"/>
              <a:t> and </a:t>
            </a:r>
            <a:r>
              <a:rPr lang="en-US" sz="2400" b="1" dirty="0"/>
              <a:t>reducing</a:t>
            </a:r>
            <a:r>
              <a:rPr lang="en-US" sz="2400" dirty="0"/>
              <a:t> potential fire risk.</a:t>
            </a:r>
          </a:p>
          <a:p>
            <a:endParaRPr lang="en-US" sz="2400" dirty="0" smtClean="0"/>
          </a:p>
        </p:txBody>
      </p:sp>
      <p:sp>
        <p:nvSpPr>
          <p:cNvPr id="3" name="Text Placeholder 2"/>
          <p:cNvSpPr>
            <a:spLocks noGrp="1"/>
          </p:cNvSpPr>
          <p:nvPr>
            <p:ph type="body" sz="quarter" idx="10"/>
          </p:nvPr>
        </p:nvSpPr>
        <p:spPr>
          <a:xfrm>
            <a:off x="0" y="14420"/>
            <a:ext cx="5735899" cy="748938"/>
          </a:xfrm>
        </p:spPr>
        <p:txBody>
          <a:bodyPr/>
          <a:lstStyle/>
          <a:p>
            <a:r>
              <a:rPr lang="en-US" dirty="0" smtClean="0"/>
              <a:t>Community Concerns</a:t>
            </a:r>
            <a:endParaRPr lang="en-US" dirty="0"/>
          </a:p>
        </p:txBody>
      </p:sp>
      <p:pic>
        <p:nvPicPr>
          <p:cNvPr id="4" name="Picture 3"/>
          <p:cNvPicPr>
            <a:picLocks noChangeAspect="1"/>
          </p:cNvPicPr>
          <p:nvPr/>
        </p:nvPicPr>
        <p:blipFill rotWithShape="1">
          <a:blip r:embed="rId3"/>
          <a:srcRect t="3498" b="10024"/>
          <a:stretch/>
        </p:blipFill>
        <p:spPr>
          <a:xfrm>
            <a:off x="847726" y="4608946"/>
            <a:ext cx="7917758" cy="2111894"/>
          </a:xfrm>
          <a:prstGeom prst="rect">
            <a:avLst/>
          </a:prstGeom>
        </p:spPr>
      </p:pic>
      <p:sp>
        <p:nvSpPr>
          <p:cNvPr id="10" name="Text Placeholder 9"/>
          <p:cNvSpPr>
            <a:spLocks noGrp="1"/>
          </p:cNvSpPr>
          <p:nvPr>
            <p:ph type="body" sz="quarter" idx="13"/>
          </p:nvPr>
        </p:nvSpPr>
        <p:spPr>
          <a:xfrm>
            <a:off x="4572000" y="6583680"/>
            <a:ext cx="4572000" cy="274320"/>
          </a:xfrm>
        </p:spPr>
        <p:txBody>
          <a:bodyPr>
            <a:normAutofit/>
          </a:bodyPr>
          <a:lstStyle/>
          <a:p>
            <a:r>
              <a:rPr lang="en-US" dirty="0" smtClean="0"/>
              <a:t>Image Source: Business Insider </a:t>
            </a:r>
            <a:endParaRPr lang="en-US" dirty="0"/>
          </a:p>
        </p:txBody>
      </p:sp>
    </p:spTree>
    <p:extLst>
      <p:ext uri="{BB962C8B-B14F-4D97-AF65-F5344CB8AC3E}">
        <p14:creationId xmlns:p14="http://schemas.microsoft.com/office/powerpoint/2010/main" val="2284992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07828"/>
            <a:ext cx="7982712" cy="704088"/>
          </a:xfrm>
        </p:spPr>
        <p:txBody>
          <a:bodyPr/>
          <a:lstStyle/>
          <a:p>
            <a:r>
              <a:rPr lang="en-US" dirty="0" smtClean="0"/>
              <a:t>Background</a:t>
            </a:r>
            <a:endParaRPr lang="en-US" dirty="0"/>
          </a:p>
        </p:txBody>
      </p:sp>
      <p:sp>
        <p:nvSpPr>
          <p:cNvPr id="7" name="Text Placeholder 6"/>
          <p:cNvSpPr>
            <a:spLocks noGrp="1"/>
          </p:cNvSpPr>
          <p:nvPr>
            <p:ph type="body" sz="quarter" idx="11"/>
          </p:nvPr>
        </p:nvSpPr>
        <p:spPr>
          <a:xfrm>
            <a:off x="194310" y="1420368"/>
            <a:ext cx="8732520" cy="1882902"/>
          </a:xfrm>
        </p:spPr>
        <p:txBody>
          <a:bodyPr>
            <a:normAutofit/>
          </a:bodyPr>
          <a:lstStyle/>
          <a:p>
            <a:endParaRPr lang="en-US" dirty="0"/>
          </a:p>
          <a:p>
            <a:endParaRPr lang="en-US" dirty="0"/>
          </a:p>
        </p:txBody>
      </p:sp>
      <p:pic>
        <p:nvPicPr>
          <p:cNvPr id="15" name="Picture 14"/>
          <p:cNvPicPr>
            <a:picLocks noChangeAspect="1"/>
          </p:cNvPicPr>
          <p:nvPr/>
        </p:nvPicPr>
        <p:blipFill rotWithShape="1">
          <a:blip r:embed="rId3"/>
          <a:srcRect l="50419" t="27080" r="26227" b="32539"/>
          <a:stretch/>
        </p:blipFill>
        <p:spPr>
          <a:xfrm>
            <a:off x="0" y="203464"/>
            <a:ext cx="9405257" cy="6654536"/>
          </a:xfrm>
          <a:prstGeom prst="rect">
            <a:avLst/>
          </a:prstGeom>
        </p:spPr>
      </p:pic>
      <p:pic>
        <p:nvPicPr>
          <p:cNvPr id="17" name="Picture 16"/>
          <p:cNvPicPr>
            <a:picLocks noChangeAspect="1"/>
          </p:cNvPicPr>
          <p:nvPr/>
        </p:nvPicPr>
        <p:blipFill rotWithShape="1">
          <a:blip r:embed="rId3">
            <a:duotone>
              <a:prstClr val="black"/>
              <a:srgbClr val="FF9933">
                <a:tint val="45000"/>
                <a:satMod val="400000"/>
              </a:srgbClr>
            </a:duotone>
          </a:blip>
          <a:srcRect l="50419" t="27080" r="26227" b="32539"/>
          <a:stretch/>
        </p:blipFill>
        <p:spPr>
          <a:xfrm>
            <a:off x="-1" y="203464"/>
            <a:ext cx="9405257" cy="6654536"/>
          </a:xfrm>
          <a:prstGeom prst="rect">
            <a:avLst/>
          </a:prstGeom>
        </p:spPr>
      </p:pic>
      <p:sp>
        <p:nvSpPr>
          <p:cNvPr id="2" name="TextBox 1"/>
          <p:cNvSpPr txBox="1"/>
          <p:nvPr/>
        </p:nvSpPr>
        <p:spPr>
          <a:xfrm>
            <a:off x="1397876" y="4719144"/>
            <a:ext cx="6127532" cy="461665"/>
          </a:xfrm>
          <a:prstGeom prst="rect">
            <a:avLst/>
          </a:prstGeom>
          <a:noFill/>
        </p:spPr>
        <p:txBody>
          <a:bodyPr wrap="square" rtlCol="0">
            <a:spAutoFit/>
          </a:bodyPr>
          <a:lstStyle/>
          <a:p>
            <a:pPr algn="ctr"/>
            <a:r>
              <a:rPr lang="en-US" sz="2400" b="1" dirty="0" smtClean="0">
                <a:solidFill>
                  <a:srgbClr val="000000"/>
                </a:solidFill>
              </a:rPr>
              <a:t>Increased Biomass</a:t>
            </a:r>
            <a:endParaRPr lang="en-US" sz="2400" b="1" dirty="0">
              <a:solidFill>
                <a:srgbClr val="000000"/>
              </a:solidFill>
            </a:endParaRPr>
          </a:p>
        </p:txBody>
      </p:sp>
      <p:sp>
        <p:nvSpPr>
          <p:cNvPr id="10" name="TextBox 9"/>
          <p:cNvSpPr txBox="1"/>
          <p:nvPr/>
        </p:nvSpPr>
        <p:spPr>
          <a:xfrm>
            <a:off x="2984185" y="4814780"/>
            <a:ext cx="3436884" cy="461665"/>
          </a:xfrm>
          <a:prstGeom prst="rect">
            <a:avLst/>
          </a:prstGeom>
          <a:solidFill>
            <a:srgbClr val="C08E55"/>
          </a:solidFill>
        </p:spPr>
        <p:txBody>
          <a:bodyPr wrap="square" rtlCol="0">
            <a:spAutoFit/>
          </a:bodyPr>
          <a:lstStyle/>
          <a:p>
            <a:pPr algn="ctr"/>
            <a:r>
              <a:rPr lang="en-US" sz="2400" b="1" dirty="0" smtClean="0">
                <a:solidFill>
                  <a:srgbClr val="000000"/>
                </a:solidFill>
              </a:rPr>
              <a:t>Increased Fuel Loads</a:t>
            </a:r>
            <a:endParaRPr lang="en-US" sz="2400" b="1"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570" y="338876"/>
            <a:ext cx="2192290" cy="1554533"/>
          </a:xfrm>
          <a:prstGeom prst="rect">
            <a:avLst/>
          </a:prstGeom>
        </p:spPr>
      </p:pic>
      <p:pic>
        <p:nvPicPr>
          <p:cNvPr id="5" name="Picture 4"/>
          <p:cNvPicPr>
            <a:picLocks noChangeAspect="1"/>
          </p:cNvPicPr>
          <p:nvPr/>
        </p:nvPicPr>
        <p:blipFill>
          <a:blip r:embed="rId5"/>
          <a:stretch>
            <a:fillRect/>
          </a:stretch>
        </p:blipFill>
        <p:spPr>
          <a:xfrm>
            <a:off x="4693824" y="57579"/>
            <a:ext cx="2386601" cy="2195673"/>
          </a:xfrm>
          <a:prstGeom prst="rect">
            <a:avLst/>
          </a:prstGeom>
        </p:spPr>
      </p:pic>
    </p:spTree>
    <p:extLst>
      <p:ext uri="{BB962C8B-B14F-4D97-AF65-F5344CB8AC3E}">
        <p14:creationId xmlns:p14="http://schemas.microsoft.com/office/powerpoint/2010/main" val="257675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6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6500"/>
                            </p:stCondLst>
                            <p:childTnLst>
                              <p:par>
                                <p:cTn id="15" presetID="1" presetClass="entr" presetSubtype="0"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3996" b="22015"/>
          <a:stretch/>
        </p:blipFill>
        <p:spPr>
          <a:xfrm>
            <a:off x="430920" y="443136"/>
            <a:ext cx="7945824" cy="3627505"/>
          </a:xfrm>
          <a:prstGeom prst="rect">
            <a:avLst/>
          </a:prstGeom>
        </p:spPr>
      </p:pic>
      <p:sp>
        <p:nvSpPr>
          <p:cNvPr id="3" name="Text Placeholder 2"/>
          <p:cNvSpPr>
            <a:spLocks noGrp="1"/>
          </p:cNvSpPr>
          <p:nvPr>
            <p:ph type="body" sz="quarter" idx="10"/>
          </p:nvPr>
        </p:nvSpPr>
        <p:spPr>
          <a:xfrm>
            <a:off x="207700" y="240302"/>
            <a:ext cx="3566160" cy="905326"/>
          </a:xfrm>
        </p:spPr>
        <p:txBody>
          <a:bodyPr/>
          <a:lstStyle/>
          <a:p>
            <a:r>
              <a:rPr lang="en-US" dirty="0" smtClean="0"/>
              <a:t>Background</a:t>
            </a:r>
            <a:endParaRPr lang="en-US" dirty="0"/>
          </a:p>
        </p:txBody>
      </p:sp>
      <p:sp>
        <p:nvSpPr>
          <p:cNvPr id="6" name="Rectangle 5"/>
          <p:cNvSpPr/>
          <p:nvPr/>
        </p:nvSpPr>
        <p:spPr>
          <a:xfrm>
            <a:off x="-73575" y="5908133"/>
            <a:ext cx="9993086" cy="830997"/>
          </a:xfrm>
          <a:prstGeom prst="rect">
            <a:avLst/>
          </a:prstGeom>
        </p:spPr>
        <p:txBody>
          <a:bodyPr wrap="square">
            <a:spAutoFit/>
          </a:bodyPr>
          <a:lstStyle/>
          <a:p>
            <a:pPr marL="342900" lvl="0" indent="-342900">
              <a:buFont typeface="Arial" panose="020B0604020202020204" pitchFamily="34" charset="0"/>
              <a:buChar char="•"/>
            </a:pPr>
            <a:r>
              <a:rPr lang="en-US" sz="2400" b="1" dirty="0">
                <a:solidFill>
                  <a:srgbClr val="000000"/>
                </a:solidFill>
              </a:rPr>
              <a:t>Six of the 10 largest documented wildfires in state history occurred in April 2011</a:t>
            </a:r>
          </a:p>
        </p:txBody>
      </p:sp>
      <p:sp>
        <p:nvSpPr>
          <p:cNvPr id="7" name="Rectangle 6"/>
          <p:cNvSpPr/>
          <p:nvPr/>
        </p:nvSpPr>
        <p:spPr>
          <a:xfrm>
            <a:off x="-73576" y="4637898"/>
            <a:ext cx="9217575" cy="830997"/>
          </a:xfrm>
          <a:prstGeom prst="rect">
            <a:avLst/>
          </a:prstGeom>
        </p:spPr>
        <p:txBody>
          <a:bodyPr wrap="square">
            <a:spAutoFit/>
          </a:bodyPr>
          <a:lstStyle/>
          <a:p>
            <a:pPr marL="342900" lvl="0" indent="-342900">
              <a:buFont typeface="Arial" panose="020B0604020202020204" pitchFamily="34" charset="0"/>
              <a:buChar char="•"/>
            </a:pPr>
            <a:r>
              <a:rPr lang="en-US" sz="2400" b="1" dirty="0" smtClean="0">
                <a:solidFill>
                  <a:srgbClr val="000000"/>
                </a:solidFill>
              </a:rPr>
              <a:t>In 2011, 31,453 </a:t>
            </a:r>
            <a:r>
              <a:rPr lang="en-US" sz="2400" b="1" dirty="0">
                <a:solidFill>
                  <a:srgbClr val="000000"/>
                </a:solidFill>
              </a:rPr>
              <a:t>wildfires b</a:t>
            </a:r>
            <a:r>
              <a:rPr lang="en-US" sz="2400" b="1" dirty="0" smtClean="0">
                <a:solidFill>
                  <a:srgbClr val="000000"/>
                </a:solidFill>
              </a:rPr>
              <a:t>urned </a:t>
            </a:r>
            <a:r>
              <a:rPr lang="en-US" sz="2400" b="1" dirty="0">
                <a:solidFill>
                  <a:srgbClr val="000000"/>
                </a:solidFill>
              </a:rPr>
              <a:t>4 million acres &amp;</a:t>
            </a:r>
            <a:r>
              <a:rPr lang="en-US" sz="2400" b="1" dirty="0" smtClean="0">
                <a:solidFill>
                  <a:srgbClr val="000000"/>
                </a:solidFill>
              </a:rPr>
              <a:t> destroyed 2,947 </a:t>
            </a:r>
            <a:r>
              <a:rPr lang="en-US" sz="2400" b="1" dirty="0">
                <a:solidFill>
                  <a:srgbClr val="000000"/>
                </a:solidFill>
              </a:rPr>
              <a:t>homes</a:t>
            </a:r>
          </a:p>
        </p:txBody>
      </p:sp>
      <p:sp>
        <p:nvSpPr>
          <p:cNvPr id="8" name="Rectangle 7"/>
          <p:cNvSpPr/>
          <p:nvPr/>
        </p:nvSpPr>
        <p:spPr>
          <a:xfrm>
            <a:off x="-73575" y="5398989"/>
            <a:ext cx="9435466" cy="461665"/>
          </a:xfrm>
          <a:prstGeom prst="rect">
            <a:avLst/>
          </a:prstGeom>
        </p:spPr>
        <p:txBody>
          <a:bodyPr wrap="square">
            <a:spAutoFit/>
          </a:bodyPr>
          <a:lstStyle/>
          <a:p>
            <a:pPr marL="342900" lvl="0" indent="-342900">
              <a:buFont typeface="Arial" panose="020B0604020202020204" pitchFamily="34" charset="0"/>
              <a:buChar char="•"/>
            </a:pPr>
            <a:r>
              <a:rPr lang="en-US" sz="2400" b="1" dirty="0">
                <a:solidFill>
                  <a:srgbClr val="000000"/>
                </a:solidFill>
              </a:rPr>
              <a:t>80% </a:t>
            </a:r>
            <a:r>
              <a:rPr lang="en-US" sz="2400" b="1" dirty="0" smtClean="0">
                <a:solidFill>
                  <a:srgbClr val="000000"/>
                </a:solidFill>
              </a:rPr>
              <a:t>of wildfires </a:t>
            </a:r>
            <a:r>
              <a:rPr lang="en-US" sz="2400" b="1" dirty="0">
                <a:solidFill>
                  <a:srgbClr val="000000"/>
                </a:solidFill>
              </a:rPr>
              <a:t>occur within 2 miles development areas</a:t>
            </a:r>
          </a:p>
        </p:txBody>
      </p:sp>
      <p:pic>
        <p:nvPicPr>
          <p:cNvPr id="13" name="Picture 12"/>
          <p:cNvPicPr>
            <a:picLocks noChangeAspect="1"/>
          </p:cNvPicPr>
          <p:nvPr/>
        </p:nvPicPr>
        <p:blipFill>
          <a:blip r:embed="rId4"/>
          <a:stretch>
            <a:fillRect/>
          </a:stretch>
        </p:blipFill>
        <p:spPr>
          <a:xfrm>
            <a:off x="207700" y="2630244"/>
            <a:ext cx="1847850" cy="1724025"/>
          </a:xfrm>
          <a:prstGeom prst="rect">
            <a:avLst/>
          </a:prstGeom>
        </p:spPr>
      </p:pic>
      <p:pic>
        <p:nvPicPr>
          <p:cNvPr id="17" name="Picture 16"/>
          <p:cNvPicPr>
            <a:picLocks noChangeAspect="1"/>
          </p:cNvPicPr>
          <p:nvPr/>
        </p:nvPicPr>
        <p:blipFill>
          <a:blip r:embed="rId5"/>
          <a:stretch>
            <a:fillRect/>
          </a:stretch>
        </p:blipFill>
        <p:spPr>
          <a:xfrm>
            <a:off x="315311" y="2399379"/>
            <a:ext cx="1408386" cy="1983914"/>
          </a:xfrm>
          <a:prstGeom prst="rect">
            <a:avLst/>
          </a:prstGeom>
        </p:spPr>
      </p:pic>
      <p:grpSp>
        <p:nvGrpSpPr>
          <p:cNvPr id="22" name="Group 21"/>
          <p:cNvGrpSpPr/>
          <p:nvPr/>
        </p:nvGrpSpPr>
        <p:grpSpPr>
          <a:xfrm>
            <a:off x="3640706" y="2649981"/>
            <a:ext cx="1282262" cy="1987917"/>
            <a:chOff x="3640706" y="2649981"/>
            <a:chExt cx="1282262" cy="1987917"/>
          </a:xfrm>
        </p:grpSpPr>
        <p:sp>
          <p:nvSpPr>
            <p:cNvPr id="18" name="Isosceles Triangle 17"/>
            <p:cNvSpPr/>
            <p:nvPr/>
          </p:nvSpPr>
          <p:spPr>
            <a:xfrm rot="10800000">
              <a:off x="3640706" y="2649981"/>
              <a:ext cx="1282262" cy="962933"/>
            </a:xfrm>
            <a:prstGeom prst="triangl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8" idx="0"/>
            </p:cNvCxnSpPr>
            <p:nvPr/>
          </p:nvCxnSpPr>
          <p:spPr>
            <a:xfrm flipH="1">
              <a:off x="4277710" y="3612914"/>
              <a:ext cx="4127" cy="102498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707444" y="4038358"/>
              <a:ext cx="1140531" cy="283628"/>
            </a:xfrm>
            <a:prstGeom prst="roundRect">
              <a:avLst/>
            </a:prstGeom>
            <a:solidFill>
              <a:schemeClr val="bg1"/>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00"/>
                  </a:solidFill>
                </a:rPr>
                <a:t>2 MILES</a:t>
              </a:r>
              <a:endParaRPr lang="en-US" b="1" dirty="0">
                <a:solidFill>
                  <a:srgbClr val="000000"/>
                </a:solidFill>
              </a:endParaRPr>
            </a:p>
          </p:txBody>
        </p:sp>
      </p:grpSp>
      <p:grpSp>
        <p:nvGrpSpPr>
          <p:cNvPr id="23" name="Group 22"/>
          <p:cNvGrpSpPr/>
          <p:nvPr/>
        </p:nvGrpSpPr>
        <p:grpSpPr>
          <a:xfrm>
            <a:off x="6125769" y="1531476"/>
            <a:ext cx="1607025" cy="1818584"/>
            <a:chOff x="6125769" y="1531476"/>
            <a:chExt cx="1607025" cy="1818584"/>
          </a:xfrm>
        </p:grpSpPr>
        <p:pic>
          <p:nvPicPr>
            <p:cNvPr id="24" name="Picture 23"/>
            <p:cNvPicPr>
              <a:picLocks noChangeAspect="1"/>
            </p:cNvPicPr>
            <p:nvPr/>
          </p:nvPicPr>
          <p:blipFill>
            <a:blip r:embed="rId5"/>
            <a:stretch>
              <a:fillRect/>
            </a:stretch>
          </p:blipFill>
          <p:spPr>
            <a:xfrm>
              <a:off x="6125769" y="2698399"/>
              <a:ext cx="449800" cy="633608"/>
            </a:xfrm>
            <a:prstGeom prst="rect">
              <a:avLst/>
            </a:prstGeom>
          </p:spPr>
        </p:pic>
        <p:pic>
          <p:nvPicPr>
            <p:cNvPr id="26" name="Picture 25"/>
            <p:cNvPicPr>
              <a:picLocks noChangeAspect="1"/>
            </p:cNvPicPr>
            <p:nvPr/>
          </p:nvPicPr>
          <p:blipFill>
            <a:blip r:embed="rId5"/>
            <a:stretch>
              <a:fillRect/>
            </a:stretch>
          </p:blipFill>
          <p:spPr>
            <a:xfrm>
              <a:off x="6710660" y="2535050"/>
              <a:ext cx="449800" cy="633608"/>
            </a:xfrm>
            <a:prstGeom prst="rect">
              <a:avLst/>
            </a:prstGeom>
          </p:spPr>
        </p:pic>
        <p:pic>
          <p:nvPicPr>
            <p:cNvPr id="27" name="Picture 26"/>
            <p:cNvPicPr>
              <a:picLocks noChangeAspect="1"/>
            </p:cNvPicPr>
            <p:nvPr/>
          </p:nvPicPr>
          <p:blipFill>
            <a:blip r:embed="rId5"/>
            <a:stretch>
              <a:fillRect/>
            </a:stretch>
          </p:blipFill>
          <p:spPr>
            <a:xfrm>
              <a:off x="6314666" y="2092573"/>
              <a:ext cx="449800" cy="633608"/>
            </a:xfrm>
            <a:prstGeom prst="rect">
              <a:avLst/>
            </a:prstGeom>
          </p:spPr>
        </p:pic>
        <p:pic>
          <p:nvPicPr>
            <p:cNvPr id="28" name="Picture 27"/>
            <p:cNvPicPr>
              <a:picLocks noChangeAspect="1"/>
            </p:cNvPicPr>
            <p:nvPr/>
          </p:nvPicPr>
          <p:blipFill>
            <a:blip r:embed="rId5"/>
            <a:stretch>
              <a:fillRect/>
            </a:stretch>
          </p:blipFill>
          <p:spPr>
            <a:xfrm>
              <a:off x="7047170" y="2083736"/>
              <a:ext cx="449800" cy="633608"/>
            </a:xfrm>
            <a:prstGeom prst="rect">
              <a:avLst/>
            </a:prstGeom>
          </p:spPr>
        </p:pic>
        <p:pic>
          <p:nvPicPr>
            <p:cNvPr id="29" name="Picture 28"/>
            <p:cNvPicPr>
              <a:picLocks noChangeAspect="1"/>
            </p:cNvPicPr>
            <p:nvPr/>
          </p:nvPicPr>
          <p:blipFill>
            <a:blip r:embed="rId5"/>
            <a:stretch>
              <a:fillRect/>
            </a:stretch>
          </p:blipFill>
          <p:spPr>
            <a:xfrm>
              <a:off x="6657256" y="1531476"/>
              <a:ext cx="449800" cy="633608"/>
            </a:xfrm>
            <a:prstGeom prst="rect">
              <a:avLst/>
            </a:prstGeom>
          </p:spPr>
        </p:pic>
        <p:pic>
          <p:nvPicPr>
            <p:cNvPr id="30" name="Picture 29"/>
            <p:cNvPicPr>
              <a:picLocks noChangeAspect="1"/>
            </p:cNvPicPr>
            <p:nvPr/>
          </p:nvPicPr>
          <p:blipFill>
            <a:blip r:embed="rId5"/>
            <a:stretch>
              <a:fillRect/>
            </a:stretch>
          </p:blipFill>
          <p:spPr>
            <a:xfrm>
              <a:off x="7282994" y="2716452"/>
              <a:ext cx="449800" cy="633608"/>
            </a:xfrm>
            <a:prstGeom prst="rect">
              <a:avLst/>
            </a:prstGeom>
          </p:spPr>
        </p:pic>
      </p:grpSp>
    </p:spTree>
    <p:extLst>
      <p:ext uri="{BB962C8B-B14F-4D97-AF65-F5344CB8AC3E}">
        <p14:creationId xmlns:p14="http://schemas.microsoft.com/office/powerpoint/2010/main" val="269741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625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8750"/>
                            </p:stCondLst>
                            <p:childTnLst>
                              <p:par>
                                <p:cTn id="11" presetID="1" presetClass="entr" presetSubtype="0" fill="hold" nodeType="afterEffect">
                                  <p:stCondLst>
                                    <p:cond delay="725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82351" y="188779"/>
            <a:ext cx="7982712" cy="704088"/>
          </a:xfrm>
        </p:spPr>
        <p:txBody>
          <a:bodyPr/>
          <a:lstStyle/>
          <a:p>
            <a:pPr algn="ctr"/>
            <a:r>
              <a:rPr lang="en-US" dirty="0" smtClean="0">
                <a:solidFill>
                  <a:schemeClr val="bg1"/>
                </a:solidFill>
              </a:rPr>
              <a:t>NASA Satellites/Sensors</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262" y="2167856"/>
            <a:ext cx="5435267" cy="5435267"/>
          </a:xfrm>
          <a:prstGeom prst="rect">
            <a:avLst/>
          </a:prstGeom>
        </p:spPr>
      </p:pic>
      <p:pic>
        <p:nvPicPr>
          <p:cNvPr id="9" name="Picture 8"/>
          <p:cNvPicPr>
            <a:picLocks noChangeAspect="1"/>
          </p:cNvPicPr>
          <p:nvPr/>
        </p:nvPicPr>
        <p:blipFill>
          <a:blip r:embed="rId5"/>
          <a:stretch>
            <a:fillRect/>
          </a:stretch>
        </p:blipFill>
        <p:spPr>
          <a:xfrm>
            <a:off x="134199" y="1288650"/>
            <a:ext cx="2346913" cy="17584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99670">
            <a:off x="-74715" y="4305725"/>
            <a:ext cx="3439925" cy="2579944"/>
          </a:xfrm>
          <a:prstGeom prst="rect">
            <a:avLst/>
          </a:prstGeom>
        </p:spPr>
      </p:pic>
    </p:spTree>
    <p:extLst>
      <p:ext uri="{BB962C8B-B14F-4D97-AF65-F5344CB8AC3E}">
        <p14:creationId xmlns:p14="http://schemas.microsoft.com/office/powerpoint/2010/main" val="2110206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0694 0.00209 L 0.70954 -0.00995 " pathEditMode="relative" ptsTypes="AA">
                                      <p:cBhvr>
                                        <p:cTn id="6" dur="2000" fill="hold"/>
                                        <p:tgtEl>
                                          <p:spTgt spid="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347 -0.00718 L 0.68559 0.00995 " pathEditMode="relative" ptsTypes="AA">
                                      <p:cBhvr>
                                        <p:cTn id="8" dur="2000" fill="hold"/>
                                        <p:tgtEl>
                                          <p:spTgt spid="1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1.66667E-6 1.48148E-6 L 0.67396 -0.01644 " pathEditMode="relative" rAng="0" ptsTypes="AA">
                                      <p:cBhvr>
                                        <p:cTn id="10" dur="2000" fill="hold"/>
                                        <p:tgtEl>
                                          <p:spTgt spid="6"/>
                                        </p:tgtEl>
                                        <p:attrNameLst>
                                          <p:attrName>ppt_x</p:attrName>
                                          <p:attrName>ppt_y</p:attrName>
                                        </p:attrNameLst>
                                      </p:cBhvr>
                                      <p:rCtr x="33698"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31935" y="246820"/>
            <a:ext cx="7982712" cy="704088"/>
          </a:xfrm>
        </p:spPr>
        <p:txBody>
          <a:bodyPr/>
          <a:lstStyle/>
          <a:p>
            <a:r>
              <a:rPr lang="en-US" dirty="0" smtClean="0"/>
              <a:t>Texas Wildfire Risk Assessment</a:t>
            </a:r>
            <a:endParaRPr lang="en-US" dirty="0"/>
          </a:p>
        </p:txBody>
      </p:sp>
      <p:sp>
        <p:nvSpPr>
          <p:cNvPr id="5" name="Text Placeholder 4"/>
          <p:cNvSpPr>
            <a:spLocks noGrp="1"/>
          </p:cNvSpPr>
          <p:nvPr>
            <p:ph type="body" sz="quarter" idx="13"/>
          </p:nvPr>
        </p:nvSpPr>
        <p:spPr>
          <a:xfrm>
            <a:off x="5664591" y="6402479"/>
            <a:ext cx="3124152" cy="224465"/>
          </a:xfrm>
        </p:spPr>
        <p:txBody>
          <a:bodyPr>
            <a:noAutofit/>
          </a:bodyPr>
          <a:lstStyle/>
          <a:p>
            <a:r>
              <a:rPr lang="en-US" dirty="0" smtClean="0">
                <a:solidFill>
                  <a:schemeClr val="tx1">
                    <a:lumMod val="50000"/>
                  </a:schemeClr>
                </a:solidFill>
              </a:rPr>
              <a:t>Image Credit: USDA Forest Service</a:t>
            </a:r>
            <a:endParaRPr lang="en-US" dirty="0">
              <a:solidFill>
                <a:schemeClr val="tx1">
                  <a:lumMod val="50000"/>
                </a:schemeClr>
              </a:solidFill>
            </a:endParaRPr>
          </a:p>
          <a:p>
            <a:endParaRPr lang="en-US" sz="11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36" y="950908"/>
            <a:ext cx="7447841" cy="54515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35" y="925422"/>
            <a:ext cx="8712356" cy="5502541"/>
          </a:xfrm>
          <a:prstGeom prst="rect">
            <a:avLst/>
          </a:prstGeom>
        </p:spPr>
      </p:pic>
    </p:spTree>
    <p:extLst>
      <p:ext uri="{BB962C8B-B14F-4D97-AF65-F5344CB8AC3E}">
        <p14:creationId xmlns:p14="http://schemas.microsoft.com/office/powerpoint/2010/main" val="100361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8933</TotalTime>
  <Words>3039</Words>
  <Application>Microsoft Office PowerPoint</Application>
  <PresentationFormat>On-screen Show (4:3)</PresentationFormat>
  <Paragraphs>364</Paragraphs>
  <Slides>40</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Cambria Math</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Brooke, J Michael (SSC-EA63)[SSAI DEVELOP]</cp:lastModifiedBy>
  <cp:revision>408</cp:revision>
  <cp:lastPrinted>2015-11-17T18:13:24Z</cp:lastPrinted>
  <dcterms:created xsi:type="dcterms:W3CDTF">2015-05-18T13:26:09Z</dcterms:created>
  <dcterms:modified xsi:type="dcterms:W3CDTF">2015-11-19T20:49:45Z</dcterms:modified>
</cp:coreProperties>
</file>