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8" r:id="rId4"/>
    <p:sldId id="260" r:id="rId5"/>
    <p:sldId id="269" r:id="rId6"/>
    <p:sldId id="262" r:id="rId7"/>
    <p:sldId id="270" r:id="rId8"/>
    <p:sldId id="267" r:id="rId9"/>
    <p:sldId id="263" r:id="rId10"/>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nohe" initial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82B4C"/>
    <a:srgbClr val="42477B"/>
    <a:srgbClr val="82899E"/>
    <a:srgbClr val="024640"/>
    <a:srgbClr val="036158"/>
    <a:srgbClr val="5FDBBD"/>
    <a:srgbClr val="58A69B"/>
    <a:srgbClr val="50141E"/>
    <a:srgbClr val="721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32" autoAdjust="0"/>
  </p:normalViewPr>
  <p:slideViewPr>
    <p:cSldViewPr>
      <p:cViewPr>
        <p:scale>
          <a:sx n="98" d="100"/>
          <a:sy n="98" d="100"/>
        </p:scale>
        <p:origin x="-1422" y="-15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bordeaux\Desktop\Copy%20of%20Pools_SUMMARY_KATIE_formatted%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1400" dirty="0">
                <a:latin typeface="Century Gothic" pitchFamily="34" charset="0"/>
              </a:rPr>
              <a:t>Relative Turbidity</a:t>
            </a:r>
            <a:r>
              <a:rPr lang="en-US" sz="1400" baseline="0" dirty="0">
                <a:latin typeface="Century Gothic" pitchFamily="34" charset="0"/>
              </a:rPr>
              <a:t> in Cheyenne Bottoms</a:t>
            </a:r>
            <a:endParaRPr lang="en-US" sz="1400" dirty="0">
              <a:latin typeface="Century Gothic" pitchFamily="34" charset="0"/>
            </a:endParaRPr>
          </a:p>
        </c:rich>
      </c:tx>
      <c:layout>
        <c:manualLayout>
          <c:xMode val="edge"/>
          <c:yMode val="edge"/>
          <c:x val="0.23019437787667846"/>
          <c:y val="3.3893290653458072E-2"/>
        </c:manualLayout>
      </c:layout>
      <c:overlay val="0"/>
    </c:title>
    <c:autoTitleDeleted val="0"/>
    <c:plotArea>
      <c:layout>
        <c:manualLayout>
          <c:layoutTarget val="inner"/>
          <c:xMode val="edge"/>
          <c:yMode val="edge"/>
          <c:x val="0.11454763325426921"/>
          <c:y val="0.13181225621598025"/>
          <c:w val="0.79689846647837292"/>
          <c:h val="0.70882654267880119"/>
        </c:manualLayout>
      </c:layout>
      <c:scatterChart>
        <c:scatterStyle val="lineMarker"/>
        <c:varyColors val="0"/>
        <c:ser>
          <c:idx val="0"/>
          <c:order val="0"/>
          <c:tx>
            <c:strRef>
              <c:f>Sheet1!$AP$68</c:f>
              <c:strCache>
                <c:ptCount val="1"/>
                <c:pt idx="0">
                  <c:v>Winter</c:v>
                </c:pt>
              </c:strCache>
            </c:strRef>
          </c:tx>
          <c:spPr>
            <a:ln w="63500">
              <a:solidFill>
                <a:sysClr val="windowText" lastClr="000000">
                  <a:lumMod val="50000"/>
                  <a:lumOff val="50000"/>
                </a:sysClr>
              </a:solidFill>
            </a:ln>
          </c:spPr>
          <c:marker>
            <c:symbol val="none"/>
          </c:marker>
          <c:xVal>
            <c:numRef>
              <c:f>Sheet1!$AQ$67:$AW$67</c:f>
              <c:numCache>
                <c:formatCode>General</c:formatCode>
                <c:ptCount val="7"/>
                <c:pt idx="0">
                  <c:v>2005</c:v>
                </c:pt>
                <c:pt idx="1">
                  <c:v>2006</c:v>
                </c:pt>
                <c:pt idx="2">
                  <c:v>2007</c:v>
                </c:pt>
                <c:pt idx="3">
                  <c:v>2008</c:v>
                </c:pt>
                <c:pt idx="4">
                  <c:v>2009</c:v>
                </c:pt>
                <c:pt idx="5">
                  <c:v>2010</c:v>
                </c:pt>
                <c:pt idx="6">
                  <c:v>2011</c:v>
                </c:pt>
              </c:numCache>
            </c:numRef>
          </c:xVal>
          <c:yVal>
            <c:numRef>
              <c:f>Sheet1!$AQ$68:$AW$68</c:f>
              <c:numCache>
                <c:formatCode>0.000</c:formatCode>
                <c:ptCount val="7"/>
                <c:pt idx="0">
                  <c:v>75.932746500000007</c:v>
                </c:pt>
                <c:pt idx="1">
                  <c:v>132.37239055555554</c:v>
                </c:pt>
                <c:pt idx="2">
                  <c:v>109.16218466666668</c:v>
                </c:pt>
                <c:pt idx="3">
                  <c:v>110.19677766666666</c:v>
                </c:pt>
                <c:pt idx="4">
                  <c:v>143.16971150000001</c:v>
                </c:pt>
              </c:numCache>
            </c:numRef>
          </c:yVal>
          <c:smooth val="0"/>
        </c:ser>
        <c:dLbls>
          <c:showLegendKey val="0"/>
          <c:showVal val="0"/>
          <c:showCatName val="0"/>
          <c:showSerName val="0"/>
          <c:showPercent val="0"/>
          <c:showBubbleSize val="0"/>
        </c:dLbls>
        <c:axId val="32805248"/>
        <c:axId val="32806784"/>
      </c:scatterChart>
      <c:scatterChart>
        <c:scatterStyle val="lineMarker"/>
        <c:varyColors val="0"/>
        <c:ser>
          <c:idx val="1"/>
          <c:order val="1"/>
          <c:tx>
            <c:strRef>
              <c:f>Sheet1!$AP$69</c:f>
              <c:strCache>
                <c:ptCount val="1"/>
                <c:pt idx="0">
                  <c:v>Spring</c:v>
                </c:pt>
              </c:strCache>
            </c:strRef>
          </c:tx>
          <c:spPr>
            <a:ln w="63500">
              <a:solidFill>
                <a:srgbClr val="92D050"/>
              </a:solidFill>
            </a:ln>
          </c:spPr>
          <c:marker>
            <c:symbol val="square"/>
            <c:size val="5"/>
            <c:spPr>
              <a:solidFill>
                <a:srgbClr val="92D050"/>
              </a:solidFill>
              <a:ln>
                <a:solidFill>
                  <a:schemeClr val="accent3">
                    <a:lumMod val="75000"/>
                  </a:schemeClr>
                </a:solidFill>
              </a:ln>
            </c:spPr>
          </c:marker>
          <c:xVal>
            <c:numRef>
              <c:f>Sheet1!$AQ$67:$AW$67</c:f>
              <c:numCache>
                <c:formatCode>General</c:formatCode>
                <c:ptCount val="7"/>
                <c:pt idx="0">
                  <c:v>2005</c:v>
                </c:pt>
                <c:pt idx="1">
                  <c:v>2006</c:v>
                </c:pt>
                <c:pt idx="2">
                  <c:v>2007</c:v>
                </c:pt>
                <c:pt idx="3">
                  <c:v>2008</c:v>
                </c:pt>
                <c:pt idx="4">
                  <c:v>2009</c:v>
                </c:pt>
                <c:pt idx="5">
                  <c:v>2010</c:v>
                </c:pt>
                <c:pt idx="6">
                  <c:v>2011</c:v>
                </c:pt>
              </c:numCache>
            </c:numRef>
          </c:xVal>
          <c:yVal>
            <c:numRef>
              <c:f>Sheet1!$AQ$69:$AW$69</c:f>
              <c:numCache>
                <c:formatCode>General</c:formatCode>
                <c:ptCount val="7"/>
                <c:pt idx="0" formatCode="0.000">
                  <c:v>110.72743841666666</c:v>
                </c:pt>
                <c:pt idx="2" formatCode="0.000">
                  <c:v>106.38838516666668</c:v>
                </c:pt>
                <c:pt idx="3" formatCode="0.000">
                  <c:v>114.7875272</c:v>
                </c:pt>
                <c:pt idx="4" formatCode="0.000">
                  <c:v>160.02283522222223</c:v>
                </c:pt>
                <c:pt idx="5" formatCode="0.000">
                  <c:v>150.5358325</c:v>
                </c:pt>
                <c:pt idx="6" formatCode="0.000">
                  <c:v>134.97953833333335</c:v>
                </c:pt>
              </c:numCache>
            </c:numRef>
          </c:yVal>
          <c:smooth val="0"/>
        </c:ser>
        <c:ser>
          <c:idx val="2"/>
          <c:order val="2"/>
          <c:tx>
            <c:strRef>
              <c:f>Sheet1!$AP$70</c:f>
              <c:strCache>
                <c:ptCount val="1"/>
                <c:pt idx="0">
                  <c:v>Summer</c:v>
                </c:pt>
              </c:strCache>
            </c:strRef>
          </c:tx>
          <c:spPr>
            <a:ln w="63500">
              <a:solidFill>
                <a:srgbClr val="00B0F0"/>
              </a:solidFill>
            </a:ln>
          </c:spPr>
          <c:marker>
            <c:symbol val="none"/>
          </c:marker>
          <c:xVal>
            <c:numRef>
              <c:f>Sheet1!$AQ$67:$AW$67</c:f>
              <c:numCache>
                <c:formatCode>General</c:formatCode>
                <c:ptCount val="7"/>
                <c:pt idx="0">
                  <c:v>2005</c:v>
                </c:pt>
                <c:pt idx="1">
                  <c:v>2006</c:v>
                </c:pt>
                <c:pt idx="2">
                  <c:v>2007</c:v>
                </c:pt>
                <c:pt idx="3">
                  <c:v>2008</c:v>
                </c:pt>
                <c:pt idx="4">
                  <c:v>2009</c:v>
                </c:pt>
                <c:pt idx="5">
                  <c:v>2010</c:v>
                </c:pt>
                <c:pt idx="6">
                  <c:v>2011</c:v>
                </c:pt>
              </c:numCache>
            </c:numRef>
          </c:xVal>
          <c:yVal>
            <c:numRef>
              <c:f>Sheet1!$AQ$70:$AW$70</c:f>
              <c:numCache>
                <c:formatCode>0.000</c:formatCode>
                <c:ptCount val="7"/>
                <c:pt idx="0">
                  <c:v>162.27811446666666</c:v>
                </c:pt>
                <c:pt idx="1">
                  <c:v>160.55492877777777</c:v>
                </c:pt>
                <c:pt idx="2">
                  <c:v>95.419812499999992</c:v>
                </c:pt>
                <c:pt idx="3">
                  <c:v>89.220279000000005</c:v>
                </c:pt>
                <c:pt idx="4">
                  <c:v>100.81192086666665</c:v>
                </c:pt>
                <c:pt idx="5">
                  <c:v>85.780884111111106</c:v>
                </c:pt>
                <c:pt idx="6">
                  <c:v>170.78028933333334</c:v>
                </c:pt>
              </c:numCache>
            </c:numRef>
          </c:yVal>
          <c:smooth val="0"/>
        </c:ser>
        <c:ser>
          <c:idx val="3"/>
          <c:order val="3"/>
          <c:tx>
            <c:strRef>
              <c:f>Sheet1!$AP$71</c:f>
              <c:strCache>
                <c:ptCount val="1"/>
                <c:pt idx="0">
                  <c:v>Fall</c:v>
                </c:pt>
              </c:strCache>
            </c:strRef>
          </c:tx>
          <c:spPr>
            <a:ln w="63500">
              <a:solidFill>
                <a:srgbClr val="D78BF5"/>
              </a:solidFill>
            </a:ln>
          </c:spPr>
          <c:marker>
            <c:symbol val="none"/>
          </c:marker>
          <c:xVal>
            <c:numRef>
              <c:f>Sheet1!$AQ$67:$AW$67</c:f>
              <c:numCache>
                <c:formatCode>General</c:formatCode>
                <c:ptCount val="7"/>
                <c:pt idx="0">
                  <c:v>2005</c:v>
                </c:pt>
                <c:pt idx="1">
                  <c:v>2006</c:v>
                </c:pt>
                <c:pt idx="2">
                  <c:v>2007</c:v>
                </c:pt>
                <c:pt idx="3">
                  <c:v>2008</c:v>
                </c:pt>
                <c:pt idx="4">
                  <c:v>2009</c:v>
                </c:pt>
                <c:pt idx="5">
                  <c:v>2010</c:v>
                </c:pt>
                <c:pt idx="6">
                  <c:v>2011</c:v>
                </c:pt>
              </c:numCache>
            </c:numRef>
          </c:xVal>
          <c:yVal>
            <c:numRef>
              <c:f>Sheet1!$AQ$71:$AW$71</c:f>
              <c:numCache>
                <c:formatCode>0.000</c:formatCode>
                <c:ptCount val="7"/>
                <c:pt idx="0">
                  <c:v>120.75858066666667</c:v>
                </c:pt>
                <c:pt idx="1">
                  <c:v>120.78932100000002</c:v>
                </c:pt>
                <c:pt idx="2">
                  <c:v>85.94396416666666</c:v>
                </c:pt>
                <c:pt idx="3">
                  <c:v>128.65375093333333</c:v>
                </c:pt>
                <c:pt idx="4">
                  <c:v>86.25624333333333</c:v>
                </c:pt>
                <c:pt idx="5">
                  <c:v>133.73035693333335</c:v>
                </c:pt>
                <c:pt idx="6">
                  <c:v>143.88914250000002</c:v>
                </c:pt>
              </c:numCache>
            </c:numRef>
          </c:yVal>
          <c:smooth val="0"/>
        </c:ser>
        <c:dLbls>
          <c:showLegendKey val="0"/>
          <c:showVal val="0"/>
          <c:showCatName val="0"/>
          <c:showSerName val="0"/>
          <c:showPercent val="0"/>
          <c:showBubbleSize val="0"/>
        </c:dLbls>
        <c:axId val="32814592"/>
        <c:axId val="32813056"/>
      </c:scatterChart>
      <c:valAx>
        <c:axId val="32805248"/>
        <c:scaling>
          <c:orientation val="minMax"/>
          <c:max val="2011"/>
          <c:min val="2005"/>
        </c:scaling>
        <c:delete val="0"/>
        <c:axPos val="b"/>
        <c:numFmt formatCode="General" sourceLinked="1"/>
        <c:majorTickMark val="out"/>
        <c:minorTickMark val="none"/>
        <c:tickLblPos val="nextTo"/>
        <c:crossAx val="32806784"/>
        <c:crosses val="autoZero"/>
        <c:crossBetween val="midCat"/>
      </c:valAx>
      <c:valAx>
        <c:axId val="32806784"/>
        <c:scaling>
          <c:orientation val="minMax"/>
          <c:max val="200"/>
          <c:min val="50"/>
        </c:scaling>
        <c:delete val="0"/>
        <c:axPos val="l"/>
        <c:title>
          <c:tx>
            <c:rich>
              <a:bodyPr rot="-5400000" vert="horz"/>
              <a:lstStyle/>
              <a:p>
                <a:pPr>
                  <a:defRPr sz="1800"/>
                </a:pPr>
                <a:r>
                  <a:rPr lang="en-US" sz="1100" dirty="0">
                    <a:latin typeface="Century Gothic" pitchFamily="34" charset="0"/>
                  </a:rPr>
                  <a:t>Relative Turbidity Value Index (NTU)</a:t>
                </a:r>
              </a:p>
            </c:rich>
          </c:tx>
          <c:layout>
            <c:manualLayout>
              <c:xMode val="edge"/>
              <c:yMode val="edge"/>
              <c:x val="0"/>
              <c:y val="0.14610728814994273"/>
            </c:manualLayout>
          </c:layout>
          <c:overlay val="0"/>
        </c:title>
        <c:numFmt formatCode="0" sourceLinked="0"/>
        <c:majorTickMark val="out"/>
        <c:minorTickMark val="none"/>
        <c:tickLblPos val="nextTo"/>
        <c:crossAx val="32805248"/>
        <c:crosses val="autoZero"/>
        <c:crossBetween val="midCat"/>
        <c:majorUnit val="25"/>
      </c:valAx>
      <c:valAx>
        <c:axId val="32813056"/>
        <c:scaling>
          <c:orientation val="minMax"/>
        </c:scaling>
        <c:delete val="1"/>
        <c:axPos val="r"/>
        <c:numFmt formatCode="0.000" sourceLinked="1"/>
        <c:majorTickMark val="out"/>
        <c:minorTickMark val="none"/>
        <c:tickLblPos val="none"/>
        <c:crossAx val="32814592"/>
        <c:crosses val="max"/>
        <c:crossBetween val="midCat"/>
      </c:valAx>
      <c:valAx>
        <c:axId val="32814592"/>
        <c:scaling>
          <c:orientation val="minMax"/>
        </c:scaling>
        <c:delete val="1"/>
        <c:axPos val="t"/>
        <c:numFmt formatCode="General" sourceLinked="1"/>
        <c:majorTickMark val="out"/>
        <c:minorTickMark val="none"/>
        <c:tickLblPos val="none"/>
        <c:crossAx val="32813056"/>
        <c:crosses val="max"/>
        <c:crossBetween val="midCat"/>
      </c:valAx>
    </c:plotArea>
    <c:legend>
      <c:legendPos val="r"/>
      <c:layout>
        <c:manualLayout>
          <c:xMode val="edge"/>
          <c:yMode val="edge"/>
          <c:x val="0.74496314854582568"/>
          <c:y val="2.5275590551181106E-3"/>
          <c:w val="0.25028954450313962"/>
          <c:h val="0.31386876640419947"/>
        </c:manualLayout>
      </c:layout>
      <c:overlay val="0"/>
    </c:legend>
    <c:plotVisOnly val="1"/>
    <c:dispBlanksAs val="gap"/>
    <c:showDLblsOverMax val="0"/>
  </c:chart>
  <c:txPr>
    <a:bodyPr/>
    <a:lstStyle/>
    <a:p>
      <a:pPr>
        <a:defRPr sz="1500" baseline="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23A79-1011-49C8-8CBE-FB3F78FBD616}" type="datetimeFigureOut">
              <a:rPr lang="en-US" smtClean="0"/>
              <a:pPr/>
              <a:t>4/8/2013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62442-D33E-451F-A4B9-45B08CE3C614}" type="slidenum">
              <a:rPr lang="en-US" smtClean="0"/>
              <a:pPr/>
              <a:t>‹#›</a:t>
            </a:fld>
            <a:endParaRPr lang="en-US"/>
          </a:p>
        </p:txBody>
      </p:sp>
    </p:spTree>
    <p:extLst>
      <p:ext uri="{BB962C8B-B14F-4D97-AF65-F5344CB8AC3E}">
        <p14:creationId xmlns:p14="http://schemas.microsoft.com/office/powerpoint/2010/main" val="41247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Documented as a wetland of international importance, the Cheyenne Bottoms Wildlife Area is comprised of 20,000 acres of wetlands in central Kansas. It is the largest marsh in the interior United States and an important migratory stop for over 45% of birds in the western hemisphere.</a:t>
            </a:r>
            <a:r>
              <a:rPr lang="en-US" baseline="0" dirty="0" smtClean="0"/>
              <a:t> </a:t>
            </a:r>
            <a:r>
              <a:rPr lang="en-US" dirty="0" smtClean="0">
                <a:solidFill>
                  <a:srgbClr val="000000"/>
                </a:solidFill>
              </a:rPr>
              <a:t>Sediment loading, flooding, and drought hinder water quality and efficient management. Silt and shallow water allow </a:t>
            </a:r>
            <a:r>
              <a:rPr lang="en-US" sz="2800" dirty="0" smtClean="0">
                <a:solidFill>
                  <a:srgbClr val="000000"/>
                </a:solidFill>
              </a:rPr>
              <a:t>invasive species to thrive (cattail</a:t>
            </a:r>
            <a:r>
              <a:rPr lang="en-US" sz="2800" baseline="0" dirty="0" smtClean="0">
                <a:solidFill>
                  <a:srgbClr val="000000"/>
                </a:solidFill>
              </a:rPr>
              <a:t> and </a:t>
            </a:r>
            <a:r>
              <a:rPr lang="en-US" sz="2800" baseline="0" dirty="0" err="1" smtClean="0">
                <a:solidFill>
                  <a:srgbClr val="000000"/>
                </a:solidFill>
              </a:rPr>
              <a:t>phragmites</a:t>
            </a:r>
            <a:r>
              <a:rPr lang="en-US" sz="2800" baseline="0" dirty="0" smtClean="0">
                <a:solidFill>
                  <a:srgbClr val="000000"/>
                </a:solidFill>
              </a:rPr>
              <a:t>)</a:t>
            </a:r>
            <a:r>
              <a:rPr lang="en-US" sz="2800" dirty="0" smtClean="0">
                <a:solidFill>
                  <a:srgbClr val="000000"/>
                </a:solidFill>
              </a:rPr>
              <a:t>, which cuts down on the available food supply for migrating birds.</a:t>
            </a:r>
            <a:r>
              <a:rPr lang="en-US" sz="2800" baseline="0" dirty="0" smtClean="0">
                <a:solidFill>
                  <a:srgbClr val="000000"/>
                </a:solidFill>
              </a:rPr>
              <a:t> </a:t>
            </a:r>
            <a:r>
              <a:rPr lang="en-US" dirty="0" smtClean="0"/>
              <a:t>This area creates a positive economic impact of approximately 2.8 million dollars annually for the State of Kansas, mainly from hunters and bird</a:t>
            </a:r>
            <a:r>
              <a:rPr lang="en-US" baseline="0" dirty="0" smtClean="0"/>
              <a:t> watchers.</a:t>
            </a:r>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partner for this project was Mr. Karl Grover, the field supervisor for Cheyenne Bottoms. </a:t>
            </a:r>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project was to provide Mr. Grover with two decision support tools. The first tool, a turbidity product, provide an understanding of suspended sediment concentrations within the pools. Turbidity measures the cloudiness of a body of water and correlates to the amount of suspended sediment in that body of water. The second tool, land cover classification maps, help to determine areas that are at the highest risk of ecological change through the use of NASA earth observation data. These tools will assist our partner in managing the invasive species and protecting the infrastructure of the area.</a:t>
            </a:r>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available cloudless days from 2005-2012 were acquired from USGS </a:t>
            </a:r>
            <a:r>
              <a:rPr lang="en-US" baseline="0" dirty="0" err="1" smtClean="0"/>
              <a:t>Glovis</a:t>
            </a:r>
            <a:r>
              <a:rPr lang="en-US" baseline="0" dirty="0" smtClean="0"/>
              <a:t>. Reflectance was calculated to create a Normalized Differential Vegetation Index. From there the land was subtracted out to create a water mask. A specific algorithm for turbidity was run on the water mask to show regions of high and low sediment.</a:t>
            </a:r>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 graphs were created from the turbidity algorithm to track changes</a:t>
            </a:r>
            <a:r>
              <a:rPr lang="en-US" baseline="0" dirty="0" smtClean="0"/>
              <a:t> in sediment over time. When plotting turbidity over the years 2005-2012 by season it was clear that spring had higher turbidity values than any other season. When graphing the turbidity by pool, pool 1A showed a higher turbidity than pool 1B or 1C.</a:t>
            </a:r>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rgbClr val="000000"/>
                </a:solidFill>
              </a:rPr>
              <a:t>Early autumn </a:t>
            </a:r>
            <a:r>
              <a:rPr lang="en-US" sz="3600" dirty="0" smtClean="0"/>
              <a:t>Landsat</a:t>
            </a:r>
            <a:r>
              <a:rPr lang="en-US" sz="3600" baseline="0" dirty="0" smtClean="0"/>
              <a:t> 7 ETM+ data</a:t>
            </a:r>
            <a:r>
              <a:rPr lang="en-US" sz="3600" dirty="0" smtClean="0">
                <a:solidFill>
                  <a:srgbClr val="000000"/>
                </a:solidFill>
              </a:rPr>
              <a:t> from with minimal to no cloud over CHBW</a:t>
            </a:r>
            <a:r>
              <a:rPr lang="en-US" sz="3600" baseline="0" dirty="0" smtClean="0">
                <a:solidFill>
                  <a:srgbClr val="000000"/>
                </a:solidFill>
              </a:rPr>
              <a:t> </a:t>
            </a:r>
            <a:r>
              <a:rPr lang="en-US" sz="2000" baseline="0" dirty="0" smtClean="0"/>
              <a:t>were acquired and processed using ERDAS IMAGINE. One image per year, 2005, 2010, 2011, and 2012 were acquired to classify. First, the layers were stacked and the image was clipped to show only the study area. The clipped images were then used to create a time series of supervised land cover classification maps.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2005 was chosen because of a prior land classification map completed by KARS at the University of Kansas. This map was used to verify the accuracy of a land cover map not using aerial imagery.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2010-2012 was used to complete a time series to show how CHBW’s recent management practices have affected the land cover in the area. </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Eleven classes were used for the land cover classification maps: agriculture, bare ground, </a:t>
            </a:r>
            <a:r>
              <a:rPr lang="en-US" dirty="0" err="1" smtClean="0"/>
              <a:t>bullrush</a:t>
            </a:r>
            <a:r>
              <a:rPr lang="en-US" dirty="0" smtClean="0"/>
              <a:t>, cattail, introduced annuals, prairie </a:t>
            </a:r>
            <a:r>
              <a:rPr lang="en-US" dirty="0" err="1" smtClean="0"/>
              <a:t>cordgrass</a:t>
            </a:r>
            <a:r>
              <a:rPr lang="en-US" dirty="0" smtClean="0"/>
              <a:t>, </a:t>
            </a:r>
            <a:r>
              <a:rPr lang="en-US" dirty="0" err="1" smtClean="0"/>
              <a:t>spikerush</a:t>
            </a:r>
            <a:r>
              <a:rPr lang="en-US" dirty="0" smtClean="0"/>
              <a:t>, trees, undifferentiated emergent vegetation, water, and wheatgrass. These classes were selected based on a previous classification completed in 2005, as well as the specific areas that our partner, Mr. Grover, expressed interest in. The end product provided to the partner was a time series of classified maps showing changes in ground cover in the Cheyenne Bottoms Wildlife Area. Comparing these maps will aid in assessing the effectiveness of their current management practices by showing areas of Cheyenne Bottoms that are experiencing vegetative change.</a:t>
            </a:r>
          </a:p>
        </p:txBody>
      </p:sp>
      <p:sp>
        <p:nvSpPr>
          <p:cNvPr id="4" name="Slide Number Placeholder 3"/>
          <p:cNvSpPr>
            <a:spLocks noGrp="1"/>
          </p:cNvSpPr>
          <p:nvPr>
            <p:ph type="sldNum" sz="quarter" idx="10"/>
          </p:nvPr>
        </p:nvSpPr>
        <p:spPr/>
        <p:txBody>
          <a:bodyPr/>
          <a:lstStyle/>
          <a:p>
            <a:fld id="{AC762442-D33E-451F-A4B9-45B08CE3C614}" type="slidenum">
              <a:rPr lang="en-US" smtClean="0"/>
              <a:pPr/>
              <a:t>8</a:t>
            </a:fld>
            <a:endParaRPr lang="en-US"/>
          </a:p>
        </p:txBody>
      </p:sp>
    </p:spTree>
    <p:extLst>
      <p:ext uri="{BB962C8B-B14F-4D97-AF65-F5344CB8AC3E}">
        <p14:creationId xmlns:p14="http://schemas.microsoft.com/office/powerpoint/2010/main" val="113390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Conclusions</a:t>
            </a:r>
          </a:p>
          <a:p>
            <a:pPr lvl="1">
              <a:buFont typeface="Arial" pitchFamily="34" charset="0"/>
              <a:buChar char="•"/>
            </a:pPr>
            <a:r>
              <a:rPr lang="en-US" dirty="0" smtClean="0"/>
              <a:t>Turbidity product</a:t>
            </a:r>
            <a:r>
              <a:rPr lang="en-US" baseline="0" dirty="0" smtClean="0"/>
              <a:t> assesses recent trends in </a:t>
            </a:r>
            <a:r>
              <a:rPr lang="en-US" dirty="0" smtClean="0">
                <a:solidFill>
                  <a:srgbClr val="000000"/>
                </a:solidFill>
              </a:rPr>
              <a:t>suspended sediment, enabling management to prevent damage to their infrastructure and hinder the future development of invasive species that are caused by high sediment concentrations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rgbClr val="000000"/>
                </a:solidFill>
              </a:rPr>
              <a:t>Land cover classification demonstrates that invasive species dominate fewer areas than in previous years, especially in areas focused on by the management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rgbClr val="000000"/>
                </a:solidFill>
              </a:rPr>
              <a:t>Potential Future Work</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rgbClr val="000000"/>
                </a:solidFill>
              </a:rPr>
              <a:t>Increased tracking will allow Cheyenne Bottoms' management to better preserve their wetland habitat and provide a sustainable destination for migrating birds, local wildlife, and outdoor enthusiasts.</a:t>
            </a: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C762442-D33E-451F-A4B9-45B08CE3C61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a:lstStyle>
            <a:lvl1pPr>
              <a:defRPr>
                <a:solidFill>
                  <a:srgbClr val="282B4C"/>
                </a:solidFill>
              </a:defRPr>
            </a:lvl1p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rgbClr val="282B4C"/>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a:p>
        </p:txBody>
      </p:sp>
      <p:pic>
        <p:nvPicPr>
          <p:cNvPr id="7" name="Picture 1" descr="outline.psd"/>
          <p:cNvPicPr>
            <a:picLocks noChangeAspect="1"/>
          </p:cNvPicPr>
          <p:nvPr userDrawn="1"/>
        </p:nvPicPr>
        <p:blipFill>
          <a:blip r:embed="rId2" cstate="print"/>
          <a:srcRect l="7327" t="12820" r="4886" b="16916"/>
          <a:stretch>
            <a:fillRect/>
          </a:stretch>
        </p:blipFill>
        <p:spPr bwMode="auto">
          <a:xfrm>
            <a:off x="8991600" y="76200"/>
            <a:ext cx="990600" cy="915438"/>
          </a:xfrm>
          <a:prstGeom prst="rect">
            <a:avLst/>
          </a:prstGeom>
          <a:noFill/>
          <a:ln w="9525">
            <a:noFill/>
            <a:miter lim="800000"/>
            <a:headEnd/>
            <a:tailEnd/>
          </a:ln>
        </p:spPr>
      </p:pic>
      <p:pic>
        <p:nvPicPr>
          <p:cNvPr id="8" name="Picture 2" descr="DEVELOP letters white.png"/>
          <p:cNvPicPr>
            <a:picLocks noChangeAspect="1"/>
          </p:cNvPicPr>
          <p:nvPr userDrawn="1"/>
        </p:nvPicPr>
        <p:blipFill>
          <a:blip r:embed="rId3" cstate="print"/>
          <a:srcRect t="37427" b="39181"/>
          <a:stretch>
            <a:fillRect/>
          </a:stretch>
        </p:blipFill>
        <p:spPr bwMode="auto">
          <a:xfrm>
            <a:off x="255271" y="381000"/>
            <a:ext cx="1497330" cy="35025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a:prstGeom prst="rect">
            <a:avLst/>
          </a:prstGeom>
        </p:spPr>
        <p:txBody>
          <a:bodyPr>
            <a:normAutofit/>
          </a:bodyPr>
          <a:lstStyle>
            <a:lvl1pPr>
              <a:defRPr sz="36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3" y="1904999"/>
            <a:ext cx="1807528" cy="5105401"/>
          </a:xfrm>
          <a:prstGeom prst="rect">
            <a:avLst/>
          </a:prstGeom>
        </p:spPr>
        <p:txBody>
          <a:bodyPr vert="eaVert"/>
          <a:lstStyle>
            <a:lvl1pPr>
              <a:defRPr>
                <a:solidFill>
                  <a:srgbClr val="282B4C"/>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904999"/>
            <a:ext cx="7301071" cy="5105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a:p>
        </p:txBody>
      </p:sp>
      <p:sp>
        <p:nvSpPr>
          <p:cNvPr id="7" name="Title 1"/>
          <p:cNvSpPr txBox="1">
            <a:spLocks/>
          </p:cNvSpPr>
          <p:nvPr userDrawn="1"/>
        </p:nvSpPr>
        <p:spPr>
          <a:xfrm>
            <a:off x="502920" y="0"/>
            <a:ext cx="9052560" cy="1066800"/>
          </a:xfrm>
          <a:prstGeom prst="rect">
            <a:avLst/>
          </a:prstGeom>
        </p:spPr>
        <p:txBody>
          <a:bodyPr vert="horz" lIns="101882" tIns="50941" rIns="101882" bIns="50941" rtlCol="0" anchor="ctr">
            <a:normAutofit/>
          </a:bodyPr>
          <a:lstStyle>
            <a:lvl1pPr>
              <a:defRPr sz="3600"/>
            </a:lvl1p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a:prstGeom prst="rect">
            <a:avLst/>
          </a:prstGeom>
        </p:spPr>
        <p:txBody>
          <a:bodyPr anchor="ctr" anchorCtr="0">
            <a:normAutofit/>
          </a:bodyPr>
          <a:lstStyle>
            <a:lvl1pPr>
              <a:defRPr sz="36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502920" y="1813560"/>
            <a:ext cx="9052560" cy="5273040"/>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anchor="t"/>
          <a:lstStyle>
            <a:lvl1pPr algn="l">
              <a:defRPr sz="4500" b="1" cap="all">
                <a:solidFill>
                  <a:srgbClr val="282B4C"/>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rgbClr val="282B4C"/>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29E42-49D1-4CA9-9EDB-AFCEF446F5FF}" type="datetimeFigureOut">
              <a:rPr lang="en-US" smtClean="0"/>
              <a:pPr/>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a:prstGeom prst="rect">
            <a:avLst/>
          </a:prstGeom>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sz="half" idx="1"/>
          </p:nvPr>
        </p:nvSpPr>
        <p:spPr>
          <a:xfrm>
            <a:off x="101282" y="1905000"/>
            <a:ext cx="4894738" cy="581490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905000"/>
            <a:ext cx="4894739" cy="581490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F29E42-49D1-4CA9-9EDB-AFCEF446F5FF}"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1707-2314-4C4A-B5BF-66F9802684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a:prstGeom prst="rect">
            <a:avLst/>
          </a:prstGeom>
        </p:spPr>
        <p:txBody>
          <a:bodyPr>
            <a:normAutofit/>
          </a:bodyPr>
          <a:lstStyle>
            <a:lvl1pPr>
              <a:defRPr sz="3600"/>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393805"/>
          </a:xfrm>
        </p:spPr>
        <p:txBody>
          <a:bodyPr anchor="b"/>
          <a:lstStyle>
            <a:lvl1pPr marL="0" indent="0">
              <a:buNone/>
              <a:defRPr sz="20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209800"/>
            <a:ext cx="4444207" cy="4876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393805"/>
          </a:xfrm>
        </p:spPr>
        <p:txBody>
          <a:bodyPr anchor="b"/>
          <a:lstStyle>
            <a:lvl1pPr marL="0" indent="0">
              <a:buNone/>
              <a:defRPr sz="20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209800"/>
            <a:ext cx="4445953" cy="4876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F29E42-49D1-4CA9-9EDB-AFCEF446F5FF}" type="datetimeFigureOut">
              <a:rPr lang="en-US" smtClean="0"/>
              <a:pPr/>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11707-2314-4C4A-B5BF-66F9802684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a:prstGeom prst="rect">
            <a:avLst/>
          </a:prstGeom>
        </p:spPr>
        <p:txBody>
          <a:bodyPr>
            <a:norm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29E42-49D1-4CA9-9EDB-AFCEF446F5FF}" type="datetimeFigureOut">
              <a:rPr lang="en-US" smtClean="0"/>
              <a:pPr/>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1707-2314-4C4A-B5BF-66F9802684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29E42-49D1-4CA9-9EDB-AFCEF446F5FF}" type="datetimeFigureOut">
              <a:rPr lang="en-US" smtClean="0"/>
              <a:pPr/>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11707-2314-4C4A-B5BF-66F98026842F}" type="slidenum">
              <a:rPr lang="en-US" smtClean="0"/>
              <a:pPr/>
              <a:t>‹#›</a:t>
            </a:fld>
            <a:endParaRPr lang="en-US"/>
          </a:p>
        </p:txBody>
      </p:sp>
      <p:sp>
        <p:nvSpPr>
          <p:cNvPr id="16" name="Title 1"/>
          <p:cNvSpPr>
            <a:spLocks noGrp="1"/>
          </p:cNvSpPr>
          <p:nvPr>
            <p:ph type="title"/>
          </p:nvPr>
        </p:nvSpPr>
        <p:spPr>
          <a:xfrm>
            <a:off x="502920" y="0"/>
            <a:ext cx="9052560" cy="1066800"/>
          </a:xfrm>
          <a:prstGeom prst="rect">
            <a:avLst/>
          </a:prstGeom>
        </p:spPr>
        <p:txBody>
          <a:bodyPr>
            <a:normAutofit/>
          </a:bodyPr>
          <a:lstStyle>
            <a:lvl1pPr>
              <a:defRPr sz="3600"/>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828800"/>
            <a:ext cx="3309144" cy="1066800"/>
          </a:xfrm>
          <a:prstGeom prst="rect">
            <a:avLst/>
          </a:prstGeom>
        </p:spPr>
        <p:txBody>
          <a:bodyPr anchor="b"/>
          <a:lstStyle>
            <a:lvl1pPr algn="l">
              <a:defRPr sz="2200" b="1">
                <a:solidFill>
                  <a:srgbClr val="282B4C"/>
                </a:solidFill>
              </a:defRPr>
            </a:lvl1pPr>
          </a:lstStyle>
          <a:p>
            <a:r>
              <a:rPr lang="en-US" smtClean="0"/>
              <a:t>Click to edit Master title style</a:t>
            </a:r>
            <a:endParaRPr lang="en-US"/>
          </a:p>
        </p:txBody>
      </p:sp>
      <p:sp>
        <p:nvSpPr>
          <p:cNvPr id="3" name="Content Placeholder 2"/>
          <p:cNvSpPr>
            <a:spLocks noGrp="1"/>
          </p:cNvSpPr>
          <p:nvPr>
            <p:ph idx="1"/>
          </p:nvPr>
        </p:nvSpPr>
        <p:spPr>
          <a:xfrm>
            <a:off x="3932555" y="1828799"/>
            <a:ext cx="5622925" cy="5114185"/>
          </a:xfrm>
        </p:spPr>
        <p:txBody>
          <a:bodyPr>
            <a:normAutofit/>
          </a:bodyPr>
          <a:lstStyle>
            <a:lvl1pPr>
              <a:defRPr sz="2000"/>
            </a:lvl1pPr>
            <a:lvl2pPr>
              <a:defRPr sz="1800"/>
            </a:lvl2pPr>
            <a:lvl3pPr>
              <a:defRPr sz="1600"/>
            </a:lvl3pPr>
            <a:lvl4pPr>
              <a:defRPr sz="1400"/>
            </a:lvl4pPr>
            <a:lvl5pPr>
              <a:defRPr sz="14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2971799"/>
            <a:ext cx="3309144" cy="39711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9E42-49D1-4CA9-9EDB-AFCEF446F5FF}"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1707-2314-4C4A-B5BF-66F98026842F}" type="slidenum">
              <a:rPr lang="en-US" smtClean="0"/>
              <a:pPr/>
              <a:t>‹#›</a:t>
            </a:fld>
            <a:endParaRPr lang="en-US"/>
          </a:p>
        </p:txBody>
      </p:sp>
      <p:sp>
        <p:nvSpPr>
          <p:cNvPr id="19" name="Title 1"/>
          <p:cNvSpPr txBox="1">
            <a:spLocks/>
          </p:cNvSpPr>
          <p:nvPr userDrawn="1"/>
        </p:nvSpPr>
        <p:spPr>
          <a:xfrm>
            <a:off x="502920" y="0"/>
            <a:ext cx="9052560" cy="1066800"/>
          </a:xfrm>
          <a:prstGeom prst="rect">
            <a:avLst/>
          </a:prstGeom>
        </p:spPr>
        <p:txBody>
          <a:bodyPr vert="horz" lIns="101882" tIns="50941" rIns="101882" bIns="50941" rtlCol="0" anchor="ctr">
            <a:normAutofit/>
          </a:bodyPr>
          <a:lstStyle>
            <a:lvl1pPr>
              <a:defRPr sz="3600"/>
            </a:lvl1p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0" y="1828800"/>
            <a:ext cx="3291840" cy="1981200"/>
          </a:xfrm>
          <a:prstGeom prst="rect">
            <a:avLst/>
          </a:prstGeom>
        </p:spPr>
        <p:txBody>
          <a:bodyPr anchor="b"/>
          <a:lstStyle>
            <a:lvl1pPr algn="l">
              <a:defRPr sz="2200" b="1">
                <a:solidFill>
                  <a:srgbClr val="282B4C"/>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4800" y="1828800"/>
            <a:ext cx="6035040" cy="52578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6400800" y="3886200"/>
            <a:ext cx="3276600" cy="3200400"/>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9E42-49D1-4CA9-9EDB-AFCEF446F5FF}" type="datetimeFigureOut">
              <a:rPr lang="en-US" smtClean="0"/>
              <a:pPr/>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1707-2314-4C4A-B5BF-66F98026842F}" type="slidenum">
              <a:rPr lang="en-US" smtClean="0"/>
              <a:pPr/>
              <a:t>‹#›</a:t>
            </a:fld>
            <a:endParaRPr lang="en-US"/>
          </a:p>
        </p:txBody>
      </p:sp>
      <p:sp>
        <p:nvSpPr>
          <p:cNvPr id="19" name="Title 1"/>
          <p:cNvSpPr txBox="1">
            <a:spLocks/>
          </p:cNvSpPr>
          <p:nvPr userDrawn="1"/>
        </p:nvSpPr>
        <p:spPr>
          <a:xfrm>
            <a:off x="502920" y="0"/>
            <a:ext cx="9052560" cy="1066800"/>
          </a:xfrm>
          <a:prstGeom prst="rect">
            <a:avLst/>
          </a:prstGeom>
        </p:spPr>
        <p:txBody>
          <a:bodyPr vert="horz" lIns="101882" tIns="50941" rIns="101882" bIns="50941" rtlCol="0" anchor="ctr">
            <a:normAutofit/>
          </a:bodyPr>
          <a:lstStyle>
            <a:lvl1pPr>
              <a:defRPr sz="3600"/>
            </a:lvl1p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B7F29E42-49D1-4CA9-9EDB-AFCEF446F5FF}" type="datetimeFigureOut">
              <a:rPr lang="en-US" smtClean="0"/>
              <a:pPr/>
              <a:t>4/8/2013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10311707-2314-4C4A-B5BF-66F98026842F}" type="slidenum">
              <a:rPr lang="en-US" smtClean="0"/>
              <a:pPr/>
              <a:t>‹#›</a:t>
            </a:fld>
            <a:endParaRPr lang="en-US"/>
          </a:p>
        </p:txBody>
      </p:sp>
      <p:sp>
        <p:nvSpPr>
          <p:cNvPr id="31" name="Rectangle 30"/>
          <p:cNvSpPr/>
          <p:nvPr userDrawn="1"/>
        </p:nvSpPr>
        <p:spPr>
          <a:xfrm>
            <a:off x="0" y="0"/>
            <a:ext cx="10058400" cy="1066800"/>
          </a:xfrm>
          <a:prstGeom prst="rect">
            <a:avLst/>
          </a:prstGeom>
          <a:solidFill>
            <a:srgbClr val="1D46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32" name="Rectangle 31"/>
          <p:cNvSpPr/>
          <p:nvPr userDrawn="1"/>
        </p:nvSpPr>
        <p:spPr>
          <a:xfrm>
            <a:off x="0" y="1143000"/>
            <a:ext cx="10058400" cy="76200"/>
          </a:xfrm>
          <a:prstGeom prst="rect">
            <a:avLst/>
          </a:prstGeom>
          <a:solidFill>
            <a:srgbClr val="1D46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Pentagon 32"/>
          <p:cNvSpPr/>
          <p:nvPr userDrawn="1"/>
        </p:nvSpPr>
        <p:spPr>
          <a:xfrm>
            <a:off x="0" y="1295401"/>
            <a:ext cx="990600" cy="381000"/>
          </a:xfrm>
          <a:prstGeom prst="homePlate">
            <a:avLst/>
          </a:prstGeom>
          <a:solidFill>
            <a:srgbClr val="1D46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Chevron 33"/>
          <p:cNvSpPr/>
          <p:nvPr userDrawn="1"/>
        </p:nvSpPr>
        <p:spPr>
          <a:xfrm>
            <a:off x="914400" y="1295401"/>
            <a:ext cx="729073" cy="381000"/>
          </a:xfrm>
          <a:prstGeom prst="chevron">
            <a:avLst/>
          </a:prstGeom>
          <a:solidFill>
            <a:srgbClr val="418C0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Chevron 34"/>
          <p:cNvSpPr/>
          <p:nvPr userDrawn="1"/>
        </p:nvSpPr>
        <p:spPr>
          <a:xfrm>
            <a:off x="2209801" y="1295401"/>
            <a:ext cx="1905000" cy="381000"/>
          </a:xfrm>
          <a:prstGeom prst="chevron">
            <a:avLst/>
          </a:prstGeom>
          <a:solidFill>
            <a:srgbClr val="1D46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Chevron 35"/>
          <p:cNvSpPr/>
          <p:nvPr userDrawn="1"/>
        </p:nvSpPr>
        <p:spPr>
          <a:xfrm>
            <a:off x="4038600" y="1295401"/>
            <a:ext cx="1117914" cy="381000"/>
          </a:xfrm>
          <a:prstGeom prst="chevron">
            <a:avLst/>
          </a:prstGeom>
          <a:solidFill>
            <a:srgbClr val="418C0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Chevron 36"/>
          <p:cNvSpPr/>
          <p:nvPr userDrawn="1"/>
        </p:nvSpPr>
        <p:spPr>
          <a:xfrm>
            <a:off x="5062127" y="1295401"/>
            <a:ext cx="729073" cy="381000"/>
          </a:xfrm>
          <a:prstGeom prst="chevron">
            <a:avLst/>
          </a:prstGeom>
          <a:solidFill>
            <a:srgbClr val="418C0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Chevron 37"/>
          <p:cNvSpPr/>
          <p:nvPr userDrawn="1"/>
        </p:nvSpPr>
        <p:spPr>
          <a:xfrm>
            <a:off x="6367713" y="1295401"/>
            <a:ext cx="3081087" cy="381000"/>
          </a:xfrm>
          <a:prstGeom prst="chevron">
            <a:avLst/>
          </a:prstGeom>
          <a:solidFill>
            <a:srgbClr val="1D46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9" name="Chevron 38"/>
          <p:cNvSpPr/>
          <p:nvPr userDrawn="1"/>
        </p:nvSpPr>
        <p:spPr>
          <a:xfrm>
            <a:off x="1556927" y="1295401"/>
            <a:ext cx="729073" cy="381000"/>
          </a:xfrm>
          <a:prstGeom prst="chevron">
            <a:avLst/>
          </a:prstGeom>
          <a:solidFill>
            <a:srgbClr val="418C0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0" name="Chevron 39"/>
          <p:cNvSpPr/>
          <p:nvPr userDrawn="1"/>
        </p:nvSpPr>
        <p:spPr>
          <a:xfrm>
            <a:off x="5715000" y="1295401"/>
            <a:ext cx="729073" cy="381000"/>
          </a:xfrm>
          <a:prstGeom prst="chevron">
            <a:avLst/>
          </a:prstGeom>
          <a:solidFill>
            <a:srgbClr val="418C0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1" name="Chevron 40"/>
          <p:cNvSpPr/>
          <p:nvPr userDrawn="1"/>
        </p:nvSpPr>
        <p:spPr>
          <a:xfrm>
            <a:off x="9372600" y="1295401"/>
            <a:ext cx="685800" cy="381000"/>
          </a:xfrm>
          <a:prstGeom prst="chevron">
            <a:avLst/>
          </a:prstGeom>
          <a:solidFill>
            <a:srgbClr val="418C0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3600" kern="1200">
          <a:solidFill>
            <a:schemeClr val="bg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rgbClr val="282B4C"/>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rgbClr val="282B4C"/>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rgbClr val="282B4C"/>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rgbClr val="282B4C"/>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rgbClr val="282B4C"/>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3276600"/>
            <a:ext cx="8549640" cy="1371600"/>
          </a:xfrm>
        </p:spPr>
        <p:txBody>
          <a:bodyPr>
            <a:noAutofit/>
          </a:bodyPr>
          <a:lstStyle/>
          <a:p>
            <a:r>
              <a:rPr lang="en-US" sz="2900" dirty="0" smtClean="0">
                <a:solidFill>
                  <a:srgbClr val="000000"/>
                </a:solidFill>
                <a:effectLst>
                  <a:outerShdw blurRad="38100" dist="38100" dir="2700000" algn="tl">
                    <a:srgbClr val="000000">
                      <a:alpha val="43137"/>
                    </a:srgbClr>
                  </a:outerShdw>
                </a:effectLst>
              </a:rPr>
              <a:t>Utilizing NASA EOS to Assess Turbidity and its Effects on Kansas Wetland Areas</a:t>
            </a:r>
            <a:endParaRPr lang="en-US" sz="2900" dirty="0">
              <a:solidFill>
                <a:srgbClr val="0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08760" y="5410200"/>
            <a:ext cx="7040880" cy="2209800"/>
          </a:xfrm>
        </p:spPr>
        <p:txBody>
          <a:bodyPr>
            <a:normAutofit fontScale="92500" lnSpcReduction="20000"/>
          </a:bodyPr>
          <a:lstStyle/>
          <a:p>
            <a:r>
              <a:rPr lang="en-US" sz="2000" dirty="0" smtClean="0">
                <a:solidFill>
                  <a:srgbClr val="000000"/>
                </a:solidFill>
                <a:effectLst>
                  <a:outerShdw blurRad="38100" dist="38100" dir="2700000" algn="tl">
                    <a:srgbClr val="000000">
                      <a:alpha val="43137"/>
                    </a:srgbClr>
                  </a:outerShdw>
                </a:effectLst>
              </a:rPr>
              <a:t>Amanda Bordeaux, Christopher Newport University</a:t>
            </a:r>
          </a:p>
          <a:p>
            <a:r>
              <a:rPr lang="en-US" sz="2000" dirty="0" smtClean="0">
                <a:solidFill>
                  <a:srgbClr val="000000"/>
                </a:solidFill>
                <a:effectLst>
                  <a:outerShdw blurRad="38100" dist="38100" dir="2700000" algn="tl">
                    <a:srgbClr val="000000">
                      <a:alpha val="43137"/>
                    </a:srgbClr>
                  </a:outerShdw>
                </a:effectLst>
              </a:rPr>
              <a:t>Katie </a:t>
            </a:r>
            <a:r>
              <a:rPr lang="en-US" sz="2000" dirty="0" err="1" smtClean="0">
                <a:solidFill>
                  <a:srgbClr val="000000"/>
                </a:solidFill>
                <a:effectLst>
                  <a:outerShdw blurRad="38100" dist="38100" dir="2700000" algn="tl">
                    <a:srgbClr val="000000">
                      <a:alpha val="43137"/>
                    </a:srgbClr>
                  </a:outerShdw>
                </a:effectLst>
              </a:rPr>
              <a:t>Nohe</a:t>
            </a:r>
            <a:r>
              <a:rPr lang="en-US" sz="2000" dirty="0" smtClean="0">
                <a:solidFill>
                  <a:srgbClr val="000000"/>
                </a:solidFill>
                <a:effectLst>
                  <a:outerShdw blurRad="38100" dist="38100" dir="2700000" algn="tl">
                    <a:srgbClr val="000000">
                      <a:alpha val="43137"/>
                    </a:srgbClr>
                  </a:outerShdw>
                </a:effectLst>
              </a:rPr>
              <a:t>, Plymouth State University</a:t>
            </a:r>
          </a:p>
          <a:p>
            <a:r>
              <a:rPr lang="en-US" sz="2000" dirty="0" smtClean="0">
                <a:solidFill>
                  <a:srgbClr val="000000"/>
                </a:solidFill>
                <a:effectLst>
                  <a:outerShdw blurRad="38100" dist="38100" dir="2700000" algn="tl">
                    <a:srgbClr val="000000">
                      <a:alpha val="43137"/>
                    </a:srgbClr>
                  </a:outerShdw>
                </a:effectLst>
              </a:rPr>
              <a:t>Allison Bowman, Old Dominion University</a:t>
            </a:r>
          </a:p>
          <a:p>
            <a:r>
              <a:rPr lang="en-US" sz="2000" dirty="0" smtClean="0">
                <a:solidFill>
                  <a:srgbClr val="000000"/>
                </a:solidFill>
                <a:effectLst>
                  <a:outerShdw blurRad="38100" dist="38100" dir="2700000" algn="tl">
                    <a:srgbClr val="000000">
                      <a:alpha val="43137"/>
                    </a:srgbClr>
                  </a:outerShdw>
                </a:effectLst>
              </a:rPr>
              <a:t>Lauren Steel, Christopher Newport University</a:t>
            </a:r>
          </a:p>
          <a:p>
            <a:r>
              <a:rPr lang="en-US" sz="2000" dirty="0" smtClean="0">
                <a:solidFill>
                  <a:srgbClr val="000000"/>
                </a:solidFill>
                <a:effectLst>
                  <a:outerShdw blurRad="38100" dist="38100" dir="2700000" algn="tl">
                    <a:srgbClr val="000000">
                      <a:alpha val="43137"/>
                    </a:srgbClr>
                  </a:outerShdw>
                </a:effectLst>
              </a:rPr>
              <a:t>Peter </a:t>
            </a:r>
            <a:r>
              <a:rPr lang="en-US" sz="2000" dirty="0" err="1" smtClean="0">
                <a:solidFill>
                  <a:srgbClr val="000000"/>
                </a:solidFill>
                <a:effectLst>
                  <a:outerShdw blurRad="38100" dist="38100" dir="2700000" algn="tl">
                    <a:srgbClr val="000000">
                      <a:alpha val="43137"/>
                    </a:srgbClr>
                  </a:outerShdw>
                </a:effectLst>
              </a:rPr>
              <a:t>Marinescu</a:t>
            </a:r>
            <a:r>
              <a:rPr lang="en-US" sz="2000" dirty="0" smtClean="0">
                <a:solidFill>
                  <a:srgbClr val="000000"/>
                </a:solidFill>
                <a:effectLst>
                  <a:outerShdw blurRad="38100" dist="38100" dir="2700000" algn="tl">
                    <a:srgbClr val="000000">
                      <a:alpha val="43137"/>
                    </a:srgbClr>
                  </a:outerShdw>
                </a:effectLst>
              </a:rPr>
              <a:t>, Stony Brook University</a:t>
            </a:r>
          </a:p>
          <a:p>
            <a:r>
              <a:rPr lang="en-US" sz="2000" dirty="0" smtClean="0">
                <a:solidFill>
                  <a:srgbClr val="000000"/>
                </a:solidFill>
                <a:effectLst>
                  <a:outerShdw blurRad="38100" dist="38100" dir="2700000" algn="tl">
                    <a:srgbClr val="000000">
                      <a:alpha val="43137"/>
                    </a:srgbClr>
                  </a:outerShdw>
                </a:effectLst>
              </a:rPr>
              <a:t>Tiffani Orne, Liberty University</a:t>
            </a:r>
          </a:p>
          <a:p>
            <a:r>
              <a:rPr lang="en-US" sz="2000" dirty="0" smtClean="0">
                <a:solidFill>
                  <a:srgbClr val="000000"/>
                </a:solidFill>
                <a:effectLst>
                  <a:outerShdw blurRad="38100" dist="38100" dir="2700000" algn="tl">
                    <a:srgbClr val="000000">
                      <a:alpha val="43137"/>
                    </a:srgbClr>
                  </a:outerShdw>
                </a:effectLst>
              </a:rPr>
              <a:t>Dr. Kenton Ross, </a:t>
            </a:r>
            <a:r>
              <a:rPr lang="en-US" sz="2000" dirty="0" err="1" smtClean="0">
                <a:solidFill>
                  <a:srgbClr val="000000"/>
                </a:solidFill>
                <a:effectLst>
                  <a:outerShdw blurRad="38100" dist="38100" dir="2700000" algn="tl">
                    <a:srgbClr val="000000">
                      <a:alpha val="43137"/>
                    </a:srgbClr>
                  </a:outerShdw>
                </a:effectLst>
              </a:rPr>
              <a:t>LaRC</a:t>
            </a:r>
            <a:r>
              <a:rPr lang="en-US" sz="2000" dirty="0" smtClean="0">
                <a:solidFill>
                  <a:srgbClr val="000000"/>
                </a:solidFill>
                <a:effectLst>
                  <a:outerShdw blurRad="38100" dist="38100" dir="2700000" algn="tl">
                    <a:srgbClr val="000000">
                      <a:alpha val="43137"/>
                    </a:srgbClr>
                  </a:outerShdw>
                </a:effectLst>
              </a:rPr>
              <a:t> DEVELOP</a:t>
            </a:r>
          </a:p>
          <a:p>
            <a:endParaRPr lang="en-US" sz="2000" dirty="0" smtClean="0">
              <a:solidFill>
                <a:srgbClr val="000000"/>
              </a:solidFill>
              <a:effectLst>
                <a:outerShdw blurRad="38100" dist="38100" dir="2700000" algn="tl">
                  <a:srgbClr val="000000">
                    <a:alpha val="43137"/>
                  </a:srgbClr>
                </a:outerShdw>
              </a:effectLst>
            </a:endParaRPr>
          </a:p>
          <a:p>
            <a:endParaRPr lang="en-US" sz="2000" dirty="0">
              <a:solidFill>
                <a:srgbClr val="000000"/>
              </a:solidFill>
              <a:effectLst>
                <a:outerShdw blurRad="38100" dist="38100" dir="2700000" algn="tl">
                  <a:srgbClr val="000000">
                    <a:alpha val="43137"/>
                  </a:srgbClr>
                </a:outerShdw>
              </a:effectLst>
            </a:endParaRPr>
          </a:p>
        </p:txBody>
      </p:sp>
      <p:sp>
        <p:nvSpPr>
          <p:cNvPr id="21" name="Title 1"/>
          <p:cNvSpPr txBox="1">
            <a:spLocks/>
          </p:cNvSpPr>
          <p:nvPr/>
        </p:nvSpPr>
        <p:spPr>
          <a:xfrm>
            <a:off x="762000" y="4495800"/>
            <a:ext cx="8549640" cy="914400"/>
          </a:xfrm>
          <a:prstGeom prst="rect">
            <a:avLst/>
          </a:prstGeom>
        </p:spPr>
        <p:txBody>
          <a:bodyPr vert="horz" lIns="101882" tIns="50941" rIns="101882" bIns="50941" rtlCol="0" anchor="ctr">
            <a:normAutofit/>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lang="en-US" sz="3200" noProof="0" dirty="0" smtClean="0">
                <a:solidFill>
                  <a:srgbClr val="000000"/>
                </a:solidFill>
                <a:effectLst>
                  <a:outerShdw blurRad="38100" dist="38100" dir="2700000" algn="tl">
                    <a:srgbClr val="000000">
                      <a:alpha val="43137"/>
                    </a:srgbClr>
                  </a:outerShdw>
                </a:effectLst>
                <a:latin typeface="+mj-lt"/>
                <a:ea typeface="+mj-ea"/>
                <a:cs typeface="+mj-cs"/>
              </a:rPr>
              <a:t>Langley Research Center</a:t>
            </a:r>
            <a:endParaRPr kumimoji="0" lang="en-US" sz="32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j-ea"/>
              <a:cs typeface="+mj-cs"/>
            </a:endParaRPr>
          </a:p>
        </p:txBody>
      </p:sp>
      <p:sp>
        <p:nvSpPr>
          <p:cNvPr id="22" name="Title 1"/>
          <p:cNvSpPr txBox="1">
            <a:spLocks/>
          </p:cNvSpPr>
          <p:nvPr/>
        </p:nvSpPr>
        <p:spPr>
          <a:xfrm>
            <a:off x="762000" y="2057400"/>
            <a:ext cx="8549640" cy="1143000"/>
          </a:xfrm>
          <a:prstGeom prst="rect">
            <a:avLst/>
          </a:prstGeom>
        </p:spPr>
        <p:txBody>
          <a:bodyPr vert="horz" lIns="101882" tIns="50941" rIns="101882" bIns="50941" rtlCol="0" anchor="ctr">
            <a:normAutofit fontScale="77500" lnSpcReduction="20000"/>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lang="en-US" sz="5400" dirty="0" smtClean="0">
                <a:solidFill>
                  <a:srgbClr val="000000"/>
                </a:solidFill>
                <a:effectLst>
                  <a:outerShdw blurRad="38100" dist="38100" dir="2700000" algn="tl">
                    <a:srgbClr val="000000">
                      <a:alpha val="43137"/>
                    </a:srgbClr>
                  </a:outerShdw>
                </a:effectLst>
                <a:latin typeface="+mj-lt"/>
                <a:ea typeface="+mj-ea"/>
                <a:cs typeface="+mj-cs"/>
              </a:rPr>
              <a:t>Kansas</a:t>
            </a:r>
            <a:r>
              <a:rPr kumimoji="0" lang="en-US" sz="54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j-ea"/>
                <a:cs typeface="+mj-cs"/>
              </a:rPr>
              <a:t> Ecological Forecasting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1813560"/>
            <a:ext cx="9052560" cy="5501640"/>
          </a:xfrm>
        </p:spPr>
        <p:txBody>
          <a:bodyPr wrap="square">
            <a:normAutofit/>
          </a:bodyPr>
          <a:lstStyle/>
          <a:p>
            <a:r>
              <a:rPr lang="en-US" dirty="0" smtClean="0">
                <a:solidFill>
                  <a:srgbClr val="000000"/>
                </a:solidFill>
              </a:rPr>
              <a:t>Cheyenne Bottoms Wildlife Area (CHBW)</a:t>
            </a:r>
          </a:p>
          <a:p>
            <a:pPr marL="627063" lvl="1" indent="-339725"/>
            <a:r>
              <a:rPr lang="en-US" dirty="0" smtClean="0">
                <a:solidFill>
                  <a:srgbClr val="000000"/>
                </a:solidFill>
              </a:rPr>
              <a:t>Wetland of International Importance (20,000 acres) </a:t>
            </a:r>
          </a:p>
          <a:p>
            <a:pPr marL="627063" lvl="1" indent="-339725"/>
            <a:r>
              <a:rPr lang="en-US" dirty="0" smtClean="0">
                <a:solidFill>
                  <a:srgbClr val="000000"/>
                </a:solidFill>
              </a:rPr>
              <a:t>A migratory bird stop for over 328 waterfowl and shorebird species</a:t>
            </a:r>
          </a:p>
          <a:p>
            <a:r>
              <a:rPr lang="en-US" dirty="0" smtClean="0">
                <a:solidFill>
                  <a:srgbClr val="000000"/>
                </a:solidFill>
              </a:rPr>
              <a:t>Sediment loading, flooding, and drought hinder water quality and efficient management</a:t>
            </a:r>
          </a:p>
          <a:p>
            <a:r>
              <a:rPr lang="en-US" dirty="0" smtClean="0">
                <a:solidFill>
                  <a:srgbClr val="000000"/>
                </a:solidFill>
              </a:rPr>
              <a:t>Silt and shallow water allow </a:t>
            </a:r>
          </a:p>
          <a:p>
            <a:pPr>
              <a:buNone/>
            </a:pPr>
            <a:r>
              <a:rPr lang="en-US" sz="2800" dirty="0" smtClean="0">
                <a:solidFill>
                  <a:srgbClr val="000000"/>
                </a:solidFill>
              </a:rPr>
              <a:t>    invasive species to thrive</a:t>
            </a:r>
          </a:p>
          <a:p>
            <a:r>
              <a:rPr lang="en-US" dirty="0" smtClean="0">
                <a:solidFill>
                  <a:srgbClr val="000000"/>
                </a:solidFill>
              </a:rPr>
              <a:t>Large tourist attraction revenues </a:t>
            </a:r>
          </a:p>
          <a:p>
            <a:pPr>
              <a:buNone/>
            </a:pPr>
            <a:r>
              <a:rPr lang="en-US" dirty="0" smtClean="0">
                <a:solidFill>
                  <a:srgbClr val="000000"/>
                </a:solidFill>
              </a:rPr>
              <a:t>     ~2.8 million annually</a:t>
            </a:r>
          </a:p>
          <a:p>
            <a:pPr marL="627063" lvl="1" indent="-339725">
              <a:buNone/>
            </a:pPr>
            <a:endParaRPr lang="en-US" dirty="0">
              <a:solidFill>
                <a:srgbClr val="000000"/>
              </a:solidFill>
            </a:endParaRPr>
          </a:p>
        </p:txBody>
      </p:sp>
      <p:sp>
        <p:nvSpPr>
          <p:cNvPr id="2" name="Title 1"/>
          <p:cNvSpPr>
            <a:spLocks noGrp="1"/>
          </p:cNvSpPr>
          <p:nvPr>
            <p:ph type="title"/>
          </p:nvPr>
        </p:nvSpPr>
        <p:spPr>
          <a:xfrm>
            <a:off x="502920" y="0"/>
            <a:ext cx="9052560" cy="1066800"/>
          </a:xfrm>
        </p:spPr>
        <p:txBody>
          <a:bodyPr>
            <a:normAutofit/>
          </a:bodyPr>
          <a:lstStyle/>
          <a:p>
            <a:r>
              <a:rPr lang="en-US" sz="3600" dirty="0" smtClean="0">
                <a:solidFill>
                  <a:schemeClr val="bg1"/>
                </a:solidFill>
              </a:rPr>
              <a:t>Community Concerns</a:t>
            </a:r>
            <a:endParaRPr lang="en-US" sz="3600" dirty="0">
              <a:solidFill>
                <a:schemeClr val="bg1"/>
              </a:solidFill>
            </a:endParaRPr>
          </a:p>
        </p:txBody>
      </p:sp>
      <p:sp>
        <p:nvSpPr>
          <p:cNvPr id="6" name="TextBox 5"/>
          <p:cNvSpPr txBox="1"/>
          <p:nvPr/>
        </p:nvSpPr>
        <p:spPr>
          <a:xfrm>
            <a:off x="6629400" y="7234535"/>
            <a:ext cx="3276600" cy="461665"/>
          </a:xfrm>
          <a:prstGeom prst="rect">
            <a:avLst/>
          </a:prstGeom>
          <a:noFill/>
        </p:spPr>
        <p:txBody>
          <a:bodyPr wrap="square" rtlCol="0">
            <a:spAutoFit/>
          </a:bodyPr>
          <a:lstStyle/>
          <a:p>
            <a:pPr algn="ctr"/>
            <a:r>
              <a:rPr lang="en-US" sz="1200" dirty="0" smtClean="0">
                <a:solidFill>
                  <a:srgbClr val="000000"/>
                </a:solidFill>
              </a:rPr>
              <a:t>Google Earth imagery showing Cheyenne Bottoms Wildlife Area, Kansas</a:t>
            </a:r>
            <a:endParaRPr lang="en-US" sz="1200" dirty="0">
              <a:solidFill>
                <a:srgbClr val="000000"/>
              </a:solidFill>
            </a:endParaRPr>
          </a:p>
        </p:txBody>
      </p:sp>
      <p:pic>
        <p:nvPicPr>
          <p:cNvPr id="8" name="Picture 7" descr="new chbw image.bmp"/>
          <p:cNvPicPr>
            <a:picLocks noChangeAspect="1"/>
          </p:cNvPicPr>
          <p:nvPr/>
        </p:nvPicPr>
        <p:blipFill rotWithShape="1">
          <a:blip r:embed="rId3" cstate="print"/>
          <a:srcRect l="5513" t="17980" r="9468" b="9114"/>
          <a:stretch/>
        </p:blipFill>
        <p:spPr>
          <a:xfrm>
            <a:off x="6629400" y="4953000"/>
            <a:ext cx="3315214" cy="2245544"/>
          </a:xfrm>
          <a:prstGeom prst="rect">
            <a:avLst/>
          </a:prstGeom>
          <a:ln w="19050" cap="sq">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Partner </a:t>
            </a:r>
            <a:endParaRPr lang="en-US" dirty="0"/>
          </a:p>
        </p:txBody>
      </p:sp>
      <p:sp>
        <p:nvSpPr>
          <p:cNvPr id="3" name="Content Placeholder 2"/>
          <p:cNvSpPr>
            <a:spLocks noGrp="1"/>
          </p:cNvSpPr>
          <p:nvPr>
            <p:ph idx="1"/>
          </p:nvPr>
        </p:nvSpPr>
        <p:spPr>
          <a:xfrm>
            <a:off x="152400" y="1828800"/>
            <a:ext cx="9677400" cy="1996440"/>
          </a:xfrm>
        </p:spPr>
        <p:txBody>
          <a:bodyPr/>
          <a:lstStyle/>
          <a:p>
            <a:r>
              <a:rPr lang="en-US" dirty="0" smtClean="0">
                <a:solidFill>
                  <a:srgbClr val="000000"/>
                </a:solidFill>
              </a:rPr>
              <a:t>Karl Grover</a:t>
            </a:r>
          </a:p>
          <a:p>
            <a:pPr lvl="1"/>
            <a:r>
              <a:rPr lang="en-US" dirty="0" smtClean="0">
                <a:solidFill>
                  <a:srgbClr val="000000"/>
                </a:solidFill>
              </a:rPr>
              <a:t>Field Supervisor and Area Wildlife Manager, Kansas Department of Wildlife, Parks and Tourism</a:t>
            </a:r>
          </a:p>
          <a:p>
            <a:pPr marL="1018825" lvl="2" indent="0">
              <a:buNone/>
            </a:pPr>
            <a:r>
              <a:rPr lang="en-US" dirty="0" smtClean="0">
                <a:solidFill>
                  <a:srgbClr val="000000"/>
                </a:solidFill>
              </a:rPr>
              <a:t>Cheyenne Bottoms Wildlife Area (CHBW)</a:t>
            </a:r>
          </a:p>
          <a:p>
            <a:endParaRPr lang="en-US" dirty="0"/>
          </a:p>
        </p:txBody>
      </p:sp>
      <p:pic>
        <p:nvPicPr>
          <p:cNvPr id="4" name="Picture 72" descr="http://www.v2.outdoorkansas.net/wp-content/plugins/wp-o-matic/cache/47402_2331985_w450.jpg"/>
          <p:cNvPicPr>
            <a:picLocks noChangeAspect="1" noChangeArrowheads="1"/>
          </p:cNvPicPr>
          <p:nvPr/>
        </p:nvPicPr>
        <p:blipFill>
          <a:blip r:embed="rId3" cstate="print"/>
          <a:srcRect/>
          <a:stretch>
            <a:fillRect/>
          </a:stretch>
        </p:blipFill>
        <p:spPr bwMode="auto">
          <a:xfrm>
            <a:off x="5553972" y="4191000"/>
            <a:ext cx="3666229" cy="2590800"/>
          </a:xfrm>
          <a:prstGeom prst="rect">
            <a:avLst/>
          </a:prstGeom>
          <a:noFill/>
          <a:ln>
            <a:solidFill>
              <a:srgbClr val="000000"/>
            </a:solidFill>
          </a:ln>
        </p:spPr>
      </p:pic>
      <p:pic>
        <p:nvPicPr>
          <p:cNvPr id="5" name="Picture 74" descr="http://g2goutside.files.wordpress.com/2009/05/logo-kdwpt-2-color-pt281-pt7409.jpg"/>
          <p:cNvPicPr>
            <a:picLocks noChangeAspect="1" noChangeArrowheads="1"/>
          </p:cNvPicPr>
          <p:nvPr/>
        </p:nvPicPr>
        <p:blipFill>
          <a:blip r:embed="rId4" cstate="print"/>
          <a:srcRect/>
          <a:stretch>
            <a:fillRect/>
          </a:stretch>
        </p:blipFill>
        <p:spPr bwMode="auto">
          <a:xfrm>
            <a:off x="914400" y="4343400"/>
            <a:ext cx="3921223" cy="235999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a:xfrm>
            <a:off x="502920" y="1752600"/>
            <a:ext cx="9052560" cy="5715000"/>
          </a:xfrm>
        </p:spPr>
        <p:txBody>
          <a:bodyPr>
            <a:normAutofit/>
          </a:bodyPr>
          <a:lstStyle/>
          <a:p>
            <a:r>
              <a:rPr lang="en-US" dirty="0" smtClean="0">
                <a:solidFill>
                  <a:srgbClr val="000000"/>
                </a:solidFill>
              </a:rPr>
              <a:t>Turbidity</a:t>
            </a:r>
            <a:endParaRPr lang="en-US" dirty="0">
              <a:solidFill>
                <a:srgbClr val="000000"/>
              </a:solidFill>
            </a:endParaRPr>
          </a:p>
          <a:p>
            <a:pPr lvl="1"/>
            <a:r>
              <a:rPr lang="en-US" dirty="0">
                <a:solidFill>
                  <a:srgbClr val="000000"/>
                </a:solidFill>
              </a:rPr>
              <a:t>Estimate </a:t>
            </a:r>
            <a:r>
              <a:rPr lang="en-US" dirty="0" smtClean="0">
                <a:solidFill>
                  <a:srgbClr val="000000"/>
                </a:solidFill>
              </a:rPr>
              <a:t>suspended sediment in pools using NASA EOS</a:t>
            </a:r>
          </a:p>
          <a:p>
            <a:pPr lvl="1"/>
            <a:r>
              <a:rPr lang="en-US" dirty="0" smtClean="0">
                <a:solidFill>
                  <a:srgbClr val="000000"/>
                </a:solidFill>
              </a:rPr>
              <a:t>Track trends to better understand sediment loading at CHBW</a:t>
            </a:r>
            <a:endParaRPr lang="en-US" dirty="0">
              <a:solidFill>
                <a:srgbClr val="000000"/>
              </a:solidFill>
            </a:endParaRPr>
          </a:p>
          <a:p>
            <a:pPr lvl="1"/>
            <a:r>
              <a:rPr lang="en-US" dirty="0" smtClean="0">
                <a:solidFill>
                  <a:srgbClr val="000000"/>
                </a:solidFill>
              </a:rPr>
              <a:t>Evaluate trends in pool size using NDVI</a:t>
            </a:r>
          </a:p>
          <a:p>
            <a:r>
              <a:rPr lang="en-US" dirty="0" smtClean="0">
                <a:solidFill>
                  <a:srgbClr val="000000"/>
                </a:solidFill>
              </a:rPr>
              <a:t>Land Cover Classification</a:t>
            </a:r>
          </a:p>
          <a:p>
            <a:pPr lvl="1"/>
            <a:r>
              <a:rPr lang="en-US" dirty="0" smtClean="0">
                <a:solidFill>
                  <a:srgbClr val="000000"/>
                </a:solidFill>
              </a:rPr>
              <a:t>Track vegetation change</a:t>
            </a:r>
          </a:p>
          <a:p>
            <a:pPr lvl="1">
              <a:buNone/>
            </a:pPr>
            <a:r>
              <a:rPr lang="en-US" dirty="0" smtClean="0">
                <a:solidFill>
                  <a:srgbClr val="000000"/>
                </a:solidFill>
              </a:rPr>
              <a:t>	over time</a:t>
            </a:r>
          </a:p>
          <a:p>
            <a:pPr lvl="1"/>
            <a:r>
              <a:rPr lang="en-US" dirty="0" smtClean="0">
                <a:solidFill>
                  <a:srgbClr val="000000"/>
                </a:solidFill>
              </a:rPr>
              <a:t>Evaluate risk of ecological</a:t>
            </a:r>
          </a:p>
          <a:p>
            <a:pPr lvl="1">
              <a:buNone/>
            </a:pPr>
            <a:r>
              <a:rPr lang="en-US" dirty="0" smtClean="0">
                <a:solidFill>
                  <a:srgbClr val="000000"/>
                </a:solidFill>
              </a:rPr>
              <a:t>	change</a:t>
            </a:r>
          </a:p>
        </p:txBody>
      </p:sp>
      <p:pic>
        <p:nvPicPr>
          <p:cNvPr id="5" name="Picture 4" descr="IMGP0365.JPG"/>
          <p:cNvPicPr>
            <a:picLocks noChangeAspect="1"/>
          </p:cNvPicPr>
          <p:nvPr/>
        </p:nvPicPr>
        <p:blipFill>
          <a:blip r:embed="rId3" cstate="print"/>
          <a:stretch>
            <a:fillRect/>
          </a:stretch>
        </p:blipFill>
        <p:spPr>
          <a:xfrm>
            <a:off x="5715000" y="4495800"/>
            <a:ext cx="4267200" cy="3200400"/>
          </a:xfrm>
          <a:prstGeom prst="rect">
            <a:avLst/>
          </a:prstGeom>
          <a:ln w="28575" cap="sq">
            <a:solidFill>
              <a:srgbClr val="000000"/>
            </a:solidFill>
            <a:miter lim="800000"/>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52230" y="6172200"/>
            <a:ext cx="2221172" cy="16002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Methodology </a:t>
            </a:r>
            <a:br>
              <a:rPr lang="en-US" dirty="0" smtClean="0"/>
            </a:br>
            <a:r>
              <a:rPr lang="en-US" dirty="0" smtClean="0"/>
              <a:t>Turbidity</a:t>
            </a:r>
            <a:endParaRPr lang="en-US" dirty="0"/>
          </a:p>
        </p:txBody>
      </p:sp>
      <p:sp>
        <p:nvSpPr>
          <p:cNvPr id="3" name="Content Placeholder 2"/>
          <p:cNvSpPr>
            <a:spLocks noGrp="1"/>
          </p:cNvSpPr>
          <p:nvPr>
            <p:ph idx="1"/>
          </p:nvPr>
        </p:nvSpPr>
        <p:spPr>
          <a:xfrm>
            <a:off x="228600" y="1813560"/>
            <a:ext cx="6583680" cy="5273040"/>
          </a:xfrm>
        </p:spPr>
        <p:txBody>
          <a:bodyPr>
            <a:normAutofit fontScale="92500"/>
          </a:bodyPr>
          <a:lstStyle/>
          <a:p>
            <a:r>
              <a:rPr lang="en-US" dirty="0" smtClean="0"/>
              <a:t>Earth Observations</a:t>
            </a:r>
          </a:p>
          <a:p>
            <a:pPr lvl="1"/>
            <a:r>
              <a:rPr lang="en-US" dirty="0" smtClean="0"/>
              <a:t>Landsat 5 TM and 7 ETM+</a:t>
            </a:r>
          </a:p>
          <a:p>
            <a:r>
              <a:rPr lang="en-US" dirty="0" smtClean="0"/>
              <a:t>Data Acquisition</a:t>
            </a:r>
          </a:p>
          <a:p>
            <a:pPr lvl="1"/>
            <a:r>
              <a:rPr lang="en-US" dirty="0" smtClean="0"/>
              <a:t>All available cloudless days 2005-2012</a:t>
            </a:r>
          </a:p>
          <a:p>
            <a:r>
              <a:rPr lang="en-US" dirty="0" smtClean="0"/>
              <a:t>Data Processing</a:t>
            </a:r>
          </a:p>
          <a:p>
            <a:pPr lvl="1"/>
            <a:r>
              <a:rPr lang="en-US" dirty="0" smtClean="0"/>
              <a:t>Reflectance calculated for bands 1-4</a:t>
            </a:r>
          </a:p>
          <a:p>
            <a:pPr lvl="1"/>
            <a:r>
              <a:rPr lang="en-US" dirty="0" smtClean="0"/>
              <a:t>Calculate NDVI to create water masks</a:t>
            </a:r>
          </a:p>
          <a:p>
            <a:pPr lvl="1"/>
            <a:r>
              <a:rPr lang="en-US" dirty="0" smtClean="0"/>
              <a:t>Calculate turbidity using specific TSS algorithm </a:t>
            </a:r>
          </a:p>
          <a:p>
            <a:pPr lvl="1"/>
            <a:r>
              <a:rPr lang="en-US" dirty="0" smtClean="0"/>
              <a:t>Use water masks and </a:t>
            </a:r>
            <a:r>
              <a:rPr lang="en-US" dirty="0" err="1" smtClean="0"/>
              <a:t>shapefiles</a:t>
            </a:r>
            <a:r>
              <a:rPr lang="en-US" dirty="0" smtClean="0"/>
              <a:t> to compare sediment over interest regions</a:t>
            </a:r>
            <a:endParaRPr lang="en-US" dirty="0"/>
          </a:p>
        </p:txBody>
      </p:sp>
      <p:pic>
        <p:nvPicPr>
          <p:cNvPr id="11" name="Picture 1"/>
          <p:cNvPicPr>
            <a:picLocks noChangeAspect="1"/>
          </p:cNvPicPr>
          <p:nvPr/>
        </p:nvPicPr>
        <p:blipFill rotWithShape="1">
          <a:blip r:embed="rId4" cstate="print"/>
          <a:srcRect t="3155"/>
          <a:stretch/>
        </p:blipFill>
        <p:spPr bwMode="auto">
          <a:xfrm>
            <a:off x="6629400" y="3352800"/>
            <a:ext cx="1143000" cy="618729"/>
          </a:xfrm>
          <a:prstGeom prst="rect">
            <a:avLst/>
          </a:prstGeom>
          <a:noFill/>
          <a:ln w="9525">
            <a:noFill/>
            <a:miter lim="800000"/>
            <a:headEnd/>
            <a:tailEnd/>
          </a:ln>
        </p:spPr>
      </p:pic>
      <p:pic>
        <p:nvPicPr>
          <p:cNvPr id="15" name="Picture 9"/>
          <p:cNvPicPr>
            <a:picLocks noChangeAspect="1"/>
          </p:cNvPicPr>
          <p:nvPr/>
        </p:nvPicPr>
        <p:blipFill>
          <a:blip r:embed="rId5" cstate="print"/>
          <a:srcRect/>
          <a:stretch>
            <a:fillRect/>
          </a:stretch>
        </p:blipFill>
        <p:spPr bwMode="auto">
          <a:xfrm>
            <a:off x="8077200" y="1752600"/>
            <a:ext cx="1864916" cy="1676049"/>
          </a:xfrm>
          <a:prstGeom prst="rect">
            <a:avLst/>
          </a:prstGeom>
          <a:noFill/>
          <a:ln w="9525">
            <a:noFill/>
            <a:miter lim="800000"/>
            <a:headEnd/>
            <a:tailEnd/>
          </a:ln>
        </p:spPr>
      </p:pic>
      <p:sp>
        <p:nvSpPr>
          <p:cNvPr id="17" name="TextBox 88"/>
          <p:cNvSpPr txBox="1">
            <a:spLocks noChangeArrowheads="1"/>
          </p:cNvSpPr>
          <p:nvPr/>
        </p:nvSpPr>
        <p:spPr bwMode="auto">
          <a:xfrm>
            <a:off x="8458200" y="7126069"/>
            <a:ext cx="1447800" cy="646331"/>
          </a:xfrm>
          <a:prstGeom prst="rect">
            <a:avLst/>
          </a:prstGeom>
          <a:noFill/>
          <a:ln w="9525">
            <a:noFill/>
            <a:miter lim="800000"/>
            <a:headEnd/>
            <a:tailEnd/>
          </a:ln>
        </p:spPr>
        <p:txBody>
          <a:bodyPr wrap="square">
            <a:spAutoFit/>
          </a:bodyPr>
          <a:lstStyle/>
          <a:p>
            <a:pPr algn="ctr"/>
            <a:r>
              <a:rPr lang="en-US" sz="1200" dirty="0" smtClean="0">
                <a:solidFill>
                  <a:srgbClr val="000000"/>
                </a:solidFill>
                <a:latin typeface="Century Gothic" pitchFamily="34" charset="0"/>
              </a:rPr>
              <a:t>Suspended Sediment Analysis</a:t>
            </a:r>
            <a:endParaRPr lang="en-US" sz="1200" dirty="0">
              <a:solidFill>
                <a:srgbClr val="000000"/>
              </a:solidFill>
              <a:latin typeface="Century Gothic" pitchFamily="34" charset="0"/>
            </a:endParaRPr>
          </a:p>
        </p:txBody>
      </p:sp>
      <p:sp>
        <p:nvSpPr>
          <p:cNvPr id="18" name="TextBox 88"/>
          <p:cNvSpPr txBox="1">
            <a:spLocks noChangeArrowheads="1"/>
          </p:cNvSpPr>
          <p:nvPr/>
        </p:nvSpPr>
        <p:spPr bwMode="auto">
          <a:xfrm>
            <a:off x="8222456" y="5638800"/>
            <a:ext cx="1835944" cy="461665"/>
          </a:xfrm>
          <a:prstGeom prst="rect">
            <a:avLst/>
          </a:prstGeom>
          <a:noFill/>
          <a:ln w="9525">
            <a:noFill/>
            <a:miter lim="800000"/>
            <a:headEnd/>
            <a:tailEnd/>
          </a:ln>
        </p:spPr>
        <p:txBody>
          <a:bodyPr wrap="square">
            <a:spAutoFit/>
          </a:bodyPr>
          <a:lstStyle/>
          <a:p>
            <a:r>
              <a:rPr lang="en-US" sz="1200" dirty="0" smtClean="0">
                <a:solidFill>
                  <a:srgbClr val="000000"/>
                </a:solidFill>
                <a:latin typeface="Century Gothic" pitchFamily="34" charset="0"/>
              </a:rPr>
              <a:t>NDVI calculated to find open water areas</a:t>
            </a:r>
            <a:endParaRPr lang="en-US" sz="1200" dirty="0">
              <a:solidFill>
                <a:srgbClr val="000000"/>
              </a:solidFill>
              <a:latin typeface="Century Gothic" pitchFamily="34" charset="0"/>
            </a:endParaRPr>
          </a:p>
        </p:txBody>
      </p:sp>
      <p:pic>
        <p:nvPicPr>
          <p:cNvPr id="19" name="Picture 2" descr="http://www.nairaland.com/attachments/693947_python-logo_png26f0333ad80ad765dabb1115dde489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3962400"/>
            <a:ext cx="1600200" cy="5405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2"/>
          <p:cNvGrpSpPr/>
          <p:nvPr/>
        </p:nvGrpSpPr>
        <p:grpSpPr>
          <a:xfrm>
            <a:off x="6858000" y="5867406"/>
            <a:ext cx="685800" cy="715886"/>
            <a:chOff x="22885423" y="15922221"/>
            <a:chExt cx="1038810" cy="852537"/>
          </a:xfrm>
        </p:grpSpPr>
        <p:pic>
          <p:nvPicPr>
            <p:cNvPr id="24"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707" t="20807" r="25967" b="20960"/>
            <a:stretch/>
          </p:blipFill>
          <p:spPr bwMode="auto">
            <a:xfrm>
              <a:off x="22962713" y="16314912"/>
              <a:ext cx="901778" cy="4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88"/>
            <p:cNvSpPr txBox="1">
              <a:spLocks noChangeArrowheads="1"/>
            </p:cNvSpPr>
            <p:nvPr/>
          </p:nvSpPr>
          <p:spPr bwMode="auto">
            <a:xfrm>
              <a:off x="22885423" y="15922221"/>
              <a:ext cx="1038810" cy="403179"/>
            </a:xfrm>
            <a:prstGeom prst="rect">
              <a:avLst/>
            </a:prstGeom>
            <a:noFill/>
            <a:ln w="9525">
              <a:noFill/>
              <a:miter lim="800000"/>
              <a:headEnd/>
              <a:tailEnd/>
            </a:ln>
          </p:spPr>
          <p:txBody>
            <a:bodyPr wrap="square">
              <a:spAutoFit/>
            </a:bodyPr>
            <a:lstStyle/>
            <a:p>
              <a:r>
                <a:rPr lang="en-US" sz="800" dirty="0" smtClean="0">
                  <a:solidFill>
                    <a:srgbClr val="000000"/>
                  </a:solidFill>
                  <a:cs typeface="Arial" pitchFamily="34" charset="0"/>
                </a:rPr>
                <a:t>Turbidity Index</a:t>
              </a:r>
              <a:endParaRPr lang="en-US" sz="800" dirty="0">
                <a:solidFill>
                  <a:srgbClr val="000000"/>
                </a:solidFill>
                <a:cs typeface="Arial" pitchFamily="34" charset="0"/>
              </a:endParaRPr>
            </a:p>
          </p:txBody>
        </p:sp>
      </p:grpSp>
      <p:sp>
        <p:nvSpPr>
          <p:cNvPr id="26" name="Right Arrow 25"/>
          <p:cNvSpPr/>
          <p:nvPr/>
        </p:nvSpPr>
        <p:spPr>
          <a:xfrm rot="7748687">
            <a:off x="7337151" y="2907483"/>
            <a:ext cx="582151"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rot="2418800">
            <a:off x="7278039" y="4491253"/>
            <a:ext cx="579438"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 name="Picture 6"/>
          <p:cNvPicPr>
            <a:picLocks noChangeAspect="1"/>
          </p:cNvPicPr>
          <p:nvPr/>
        </p:nvPicPr>
        <p:blipFill rotWithShape="1">
          <a:blip r:embed="rId8" cstate="print"/>
          <a:srcRect l="14463" t="12354" b="-1"/>
          <a:stretch/>
        </p:blipFill>
        <p:spPr bwMode="auto">
          <a:xfrm>
            <a:off x="8686800" y="4876800"/>
            <a:ext cx="1152169" cy="744771"/>
          </a:xfrm>
          <a:prstGeom prst="rect">
            <a:avLst/>
          </a:prstGeom>
          <a:ln w="38100" cap="sq">
            <a:solidFill>
              <a:srgbClr val="000000"/>
            </a:solidFill>
            <a:prstDash val="solid"/>
            <a:miter lim="800000"/>
          </a:ln>
          <a:effectLst/>
        </p:spPr>
      </p:pic>
      <p:pic>
        <p:nvPicPr>
          <p:cNvPr id="29" name="Picture 5"/>
          <p:cNvPicPr>
            <a:picLocks noChangeAspect="1"/>
          </p:cNvPicPr>
          <p:nvPr/>
        </p:nvPicPr>
        <p:blipFill rotWithShape="1">
          <a:blip r:embed="rId9" cstate="print"/>
          <a:srcRect l="10313" t="12457" r="1039" b="1611"/>
          <a:stretch/>
        </p:blipFill>
        <p:spPr bwMode="auto">
          <a:xfrm>
            <a:off x="8153400" y="4572000"/>
            <a:ext cx="1073410" cy="676595"/>
          </a:xfrm>
          <a:prstGeom prst="rect">
            <a:avLst/>
          </a:prstGeom>
          <a:ln w="38100" cap="sq">
            <a:solidFill>
              <a:srgbClr val="000000"/>
            </a:solidFill>
            <a:prstDash val="solid"/>
            <a:miter lim="800000"/>
          </a:ln>
          <a:effectLst/>
        </p:spPr>
      </p:pic>
      <p:sp>
        <p:nvSpPr>
          <p:cNvPr id="14" name="TextBox 88"/>
          <p:cNvSpPr txBox="1">
            <a:spLocks noChangeArrowheads="1"/>
          </p:cNvSpPr>
          <p:nvPr/>
        </p:nvSpPr>
        <p:spPr bwMode="auto">
          <a:xfrm>
            <a:off x="6324600" y="1828800"/>
            <a:ext cx="2133600" cy="461665"/>
          </a:xfrm>
          <a:prstGeom prst="rect">
            <a:avLst/>
          </a:prstGeom>
          <a:noFill/>
          <a:ln w="9525">
            <a:noFill/>
            <a:miter lim="800000"/>
            <a:headEnd/>
            <a:tailEnd/>
          </a:ln>
        </p:spPr>
        <p:txBody>
          <a:bodyPr wrap="square">
            <a:spAutoFit/>
          </a:bodyPr>
          <a:lstStyle/>
          <a:p>
            <a:pPr algn="ctr"/>
            <a:r>
              <a:rPr lang="en-US" sz="1200" dirty="0">
                <a:solidFill>
                  <a:srgbClr val="000000"/>
                </a:solidFill>
                <a:latin typeface="Century Gothic" pitchFamily="34" charset="0"/>
              </a:rPr>
              <a:t>Landsat 5 and 7 Scenes: </a:t>
            </a:r>
          </a:p>
          <a:p>
            <a:pPr algn="ctr"/>
            <a:r>
              <a:rPr lang="en-US" sz="1200" dirty="0" smtClean="0">
                <a:solidFill>
                  <a:srgbClr val="000000"/>
                </a:solidFill>
                <a:latin typeface="Century Gothic" pitchFamily="34" charset="0"/>
              </a:rPr>
              <a:t>2005-2012</a:t>
            </a:r>
            <a:endParaRPr lang="en-US" sz="1200" dirty="0">
              <a:solidFill>
                <a:srgbClr val="000000"/>
              </a:solidFill>
              <a:latin typeface="Century Gothic" pitchFamily="34" charset="0"/>
            </a:endParaRPr>
          </a:p>
        </p:txBody>
      </p:sp>
      <p:sp>
        <p:nvSpPr>
          <p:cNvPr id="20" name="Right Arrow 19"/>
          <p:cNvSpPr/>
          <p:nvPr/>
        </p:nvSpPr>
        <p:spPr>
          <a:xfrm rot="7925337">
            <a:off x="8867374" y="6256042"/>
            <a:ext cx="579438"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&amp; Discussion</a:t>
            </a:r>
            <a:br>
              <a:rPr lang="en-US" dirty="0" smtClean="0"/>
            </a:br>
            <a:r>
              <a:rPr lang="en-US" dirty="0" smtClean="0"/>
              <a:t>Turbidity</a:t>
            </a:r>
            <a:endParaRPr lang="en-US" dirty="0"/>
          </a:p>
        </p:txBody>
      </p:sp>
      <p:sp>
        <p:nvSpPr>
          <p:cNvPr id="3" name="Content Placeholder 2"/>
          <p:cNvSpPr>
            <a:spLocks noGrp="1"/>
          </p:cNvSpPr>
          <p:nvPr>
            <p:ph idx="1"/>
          </p:nvPr>
        </p:nvSpPr>
        <p:spPr>
          <a:xfrm>
            <a:off x="502920" y="1813560"/>
            <a:ext cx="9052560" cy="5958840"/>
          </a:xfrm>
        </p:spPr>
        <p:txBody>
          <a:bodyPr/>
          <a:lstStyle/>
          <a:p>
            <a:r>
              <a:rPr lang="en-US" dirty="0" smtClean="0">
                <a:solidFill>
                  <a:srgbClr val="000000"/>
                </a:solidFill>
              </a:rPr>
              <a:t>Results</a:t>
            </a:r>
          </a:p>
          <a:p>
            <a:pPr lvl="1"/>
            <a:r>
              <a:rPr lang="en-US" dirty="0" smtClean="0">
                <a:solidFill>
                  <a:srgbClr val="000000"/>
                </a:solidFill>
              </a:rPr>
              <a:t>Line graphs tracking changes in sediment concentrations across the seasons</a:t>
            </a:r>
          </a:p>
          <a:p>
            <a:pPr lvl="2"/>
            <a:r>
              <a:rPr lang="en-US" dirty="0" smtClean="0">
                <a:solidFill>
                  <a:srgbClr val="000000"/>
                </a:solidFill>
              </a:rPr>
              <a:t>Spring is typically higher in turbidity values </a:t>
            </a:r>
          </a:p>
          <a:p>
            <a:pPr lvl="2"/>
            <a:r>
              <a:rPr lang="en-US" dirty="0" smtClean="0">
                <a:solidFill>
                  <a:srgbClr val="000000"/>
                </a:solidFill>
              </a:rPr>
              <a:t>Higher turbidity tends to become a source for sediment accumulation</a:t>
            </a:r>
          </a:p>
          <a:p>
            <a:pPr lvl="1"/>
            <a:r>
              <a:rPr lang="en-US" dirty="0" smtClean="0">
                <a:solidFill>
                  <a:srgbClr val="000000"/>
                </a:solidFill>
              </a:rPr>
              <a:t>May 4, 2007-CHBWA experienced a flood taking the wildlife area from a drought period to a wet season</a:t>
            </a:r>
            <a:endParaRPr lang="en-US" dirty="0">
              <a:solidFill>
                <a:srgbClr val="000000"/>
              </a:solidFill>
            </a:endParaRPr>
          </a:p>
        </p:txBody>
      </p:sp>
      <p:graphicFrame>
        <p:nvGraphicFramePr>
          <p:cNvPr id="7" name="Chart 6"/>
          <p:cNvGraphicFramePr/>
          <p:nvPr>
            <p:extLst>
              <p:ext uri="{D42A27DB-BD31-4B8C-83A1-F6EECF244321}">
                <p14:modId xmlns:p14="http://schemas.microsoft.com/office/powerpoint/2010/main" val="2216305332"/>
              </p:ext>
            </p:extLst>
          </p:nvPr>
        </p:nvGraphicFramePr>
        <p:xfrm>
          <a:off x="1143000" y="4953000"/>
          <a:ext cx="77724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a:t>
            </a:r>
            <a:br>
              <a:rPr lang="en-US" dirty="0" smtClean="0"/>
            </a:br>
            <a:r>
              <a:rPr lang="en-US" dirty="0" smtClean="0"/>
              <a:t>Land Cover Classification</a:t>
            </a:r>
            <a:endParaRPr lang="en-US" dirty="0"/>
          </a:p>
        </p:txBody>
      </p:sp>
      <p:pic>
        <p:nvPicPr>
          <p:cNvPr id="4" name="Picture 68" descr="http://landsat.gsfc.nasa.gov/images/lg_jpg/landsat7_orbit1.jpg"/>
          <p:cNvPicPr>
            <a:picLocks noChangeAspect="1" noChangeArrowheads="1"/>
          </p:cNvPicPr>
          <p:nvPr/>
        </p:nvPicPr>
        <p:blipFill>
          <a:blip r:embed="rId3" cstate="print"/>
          <a:srcRect/>
          <a:stretch>
            <a:fillRect/>
          </a:stretch>
        </p:blipFill>
        <p:spPr bwMode="auto">
          <a:xfrm>
            <a:off x="7772400" y="1752600"/>
            <a:ext cx="2209800" cy="1485845"/>
          </a:xfrm>
          <a:prstGeom prst="rect">
            <a:avLst/>
          </a:prstGeom>
          <a:noFill/>
          <a:ln w="28575">
            <a:solidFill>
              <a:srgbClr val="000000"/>
            </a:solidFill>
          </a:ln>
          <a:effectLst/>
        </p:spPr>
      </p:pic>
      <p:pic>
        <p:nvPicPr>
          <p:cNvPr id="5" name="Picture 2" descr="C:\Documents and Settings\t.orne\My Documents\My Pictures\landsat.JPG"/>
          <p:cNvPicPr>
            <a:picLocks noChangeAspect="1" noChangeArrowheads="1"/>
          </p:cNvPicPr>
          <p:nvPr/>
        </p:nvPicPr>
        <p:blipFill>
          <a:blip r:embed="rId4" cstate="print"/>
          <a:srcRect/>
          <a:stretch>
            <a:fillRect/>
          </a:stretch>
        </p:blipFill>
        <p:spPr bwMode="auto">
          <a:xfrm>
            <a:off x="7929081" y="2507366"/>
            <a:ext cx="681519" cy="616833"/>
          </a:xfrm>
          <a:prstGeom prst="rect">
            <a:avLst/>
          </a:prstGeom>
          <a:noFill/>
        </p:spPr>
      </p:pic>
      <p:sp>
        <p:nvSpPr>
          <p:cNvPr id="14" name="Right Arrow 13"/>
          <p:cNvSpPr/>
          <p:nvPr/>
        </p:nvSpPr>
        <p:spPr>
          <a:xfrm rot="7748687">
            <a:off x="7184751" y="2907485"/>
            <a:ext cx="582151"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3581400"/>
            <a:ext cx="2041311" cy="658200"/>
          </a:xfrm>
          <a:prstGeom prst="rect">
            <a:avLst/>
          </a:prstGeom>
          <a:effectLst/>
        </p:spPr>
      </p:pic>
      <p:pic>
        <p:nvPicPr>
          <p:cNvPr id="19" name="Picture 18" descr="CHBW Sept 19 2012.bmp"/>
          <p:cNvPicPr>
            <a:picLocks noChangeAspect="1"/>
          </p:cNvPicPr>
          <p:nvPr/>
        </p:nvPicPr>
        <p:blipFill>
          <a:blip r:embed="rId6" cstate="print"/>
          <a:stretch>
            <a:fillRect/>
          </a:stretch>
        </p:blipFill>
        <p:spPr>
          <a:xfrm>
            <a:off x="7924800" y="4572000"/>
            <a:ext cx="1883950" cy="1447800"/>
          </a:xfrm>
          <a:prstGeom prst="rect">
            <a:avLst/>
          </a:prstGeom>
        </p:spPr>
      </p:pic>
      <p:sp>
        <p:nvSpPr>
          <p:cNvPr id="20" name="Right Arrow 19"/>
          <p:cNvSpPr/>
          <p:nvPr/>
        </p:nvSpPr>
        <p:spPr>
          <a:xfrm rot="8224899">
            <a:off x="8798957" y="6172468"/>
            <a:ext cx="579438"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21" descr="classified image white.JPG"/>
          <p:cNvPicPr>
            <a:picLocks noChangeAspect="1"/>
          </p:cNvPicPr>
          <p:nvPr/>
        </p:nvPicPr>
        <p:blipFill>
          <a:blip r:embed="rId7" cstate="print"/>
          <a:stretch>
            <a:fillRect/>
          </a:stretch>
        </p:blipFill>
        <p:spPr>
          <a:xfrm>
            <a:off x="6324601" y="6053287"/>
            <a:ext cx="2362200" cy="1642913"/>
          </a:xfrm>
          <a:prstGeom prst="rect">
            <a:avLst/>
          </a:prstGeom>
        </p:spPr>
      </p:pic>
      <p:sp>
        <p:nvSpPr>
          <p:cNvPr id="23" name="TextBox 22"/>
          <p:cNvSpPr txBox="1"/>
          <p:nvPr/>
        </p:nvSpPr>
        <p:spPr>
          <a:xfrm>
            <a:off x="8534400" y="7172236"/>
            <a:ext cx="1524000" cy="600164"/>
          </a:xfrm>
          <a:prstGeom prst="rect">
            <a:avLst/>
          </a:prstGeom>
          <a:noFill/>
        </p:spPr>
        <p:txBody>
          <a:bodyPr wrap="square" rtlCol="0">
            <a:spAutoFit/>
          </a:bodyPr>
          <a:lstStyle/>
          <a:p>
            <a:pPr algn="ctr"/>
            <a:r>
              <a:rPr lang="en-US" sz="1100" dirty="0" smtClean="0">
                <a:solidFill>
                  <a:srgbClr val="000000"/>
                </a:solidFill>
              </a:rPr>
              <a:t>Supervised Classification</a:t>
            </a:r>
          </a:p>
          <a:p>
            <a:pPr algn="ctr"/>
            <a:r>
              <a:rPr lang="en-US" sz="1100" dirty="0" smtClean="0">
                <a:solidFill>
                  <a:srgbClr val="000000"/>
                </a:solidFill>
              </a:rPr>
              <a:t> for 2012</a:t>
            </a:r>
            <a:endParaRPr lang="en-US" sz="1100" dirty="0">
              <a:solidFill>
                <a:srgbClr val="000000"/>
              </a:solidFill>
            </a:endParaRPr>
          </a:p>
        </p:txBody>
      </p:sp>
      <p:sp>
        <p:nvSpPr>
          <p:cNvPr id="15" name="Right Arrow 14"/>
          <p:cNvSpPr/>
          <p:nvPr/>
        </p:nvSpPr>
        <p:spPr>
          <a:xfrm rot="2418800">
            <a:off x="7582838" y="4491254"/>
            <a:ext cx="579438"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502920" y="1813560"/>
            <a:ext cx="6583680" cy="5273040"/>
          </a:xfrm>
        </p:spPr>
        <p:txBody>
          <a:bodyPr>
            <a:normAutofit/>
          </a:bodyPr>
          <a:lstStyle/>
          <a:p>
            <a:r>
              <a:rPr lang="en-US" dirty="0" smtClean="0"/>
              <a:t>Earth Observations</a:t>
            </a:r>
          </a:p>
          <a:p>
            <a:pPr lvl="1"/>
            <a:r>
              <a:rPr lang="en-US" dirty="0" smtClean="0"/>
              <a:t>Landsat 7 ETM+</a:t>
            </a:r>
          </a:p>
          <a:p>
            <a:r>
              <a:rPr lang="en-US" dirty="0" smtClean="0"/>
              <a:t>Data Acquisition</a:t>
            </a:r>
          </a:p>
          <a:p>
            <a:pPr lvl="1"/>
            <a:r>
              <a:rPr lang="en-US" dirty="0" smtClean="0"/>
              <a:t>Early autumn data for 2005, 2010, 2011, &amp; 2012</a:t>
            </a:r>
          </a:p>
          <a:p>
            <a:r>
              <a:rPr lang="en-US" dirty="0" smtClean="0"/>
              <a:t>Data Processing in ERDAS IMAGINE 2011</a:t>
            </a:r>
          </a:p>
          <a:p>
            <a:pPr lvl="1"/>
            <a:r>
              <a:rPr lang="en-US" dirty="0" smtClean="0"/>
              <a:t>Layers were stacked and subset to show only CHBW</a:t>
            </a:r>
          </a:p>
          <a:p>
            <a:pPr lvl="1"/>
            <a:r>
              <a:rPr lang="en-US" dirty="0" smtClean="0"/>
              <a:t>Subset images were then used to create supervised land classification maps.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&amp; Discussion</a:t>
            </a:r>
            <a:br>
              <a:rPr lang="en-US" dirty="0" smtClean="0"/>
            </a:br>
            <a:r>
              <a:rPr lang="en-US" dirty="0" smtClean="0"/>
              <a:t>Land Cover Classification</a:t>
            </a:r>
            <a:endParaRPr lang="en-US" dirty="0"/>
          </a:p>
        </p:txBody>
      </p:sp>
      <p:sp>
        <p:nvSpPr>
          <p:cNvPr id="3" name="Content Placeholder 2"/>
          <p:cNvSpPr>
            <a:spLocks noGrp="1"/>
          </p:cNvSpPr>
          <p:nvPr>
            <p:ph idx="1"/>
          </p:nvPr>
        </p:nvSpPr>
        <p:spPr>
          <a:xfrm>
            <a:off x="502920" y="4648200"/>
            <a:ext cx="9052560" cy="3124200"/>
          </a:xfrm>
        </p:spPr>
        <p:txBody>
          <a:bodyPr>
            <a:normAutofit/>
          </a:bodyPr>
          <a:lstStyle/>
          <a:p>
            <a:pPr>
              <a:spcBef>
                <a:spcPts val="0"/>
              </a:spcBef>
            </a:pPr>
            <a:r>
              <a:rPr lang="en-US" dirty="0" smtClean="0">
                <a:solidFill>
                  <a:srgbClr val="000000"/>
                </a:solidFill>
              </a:rPr>
              <a:t>Time series of classification maps</a:t>
            </a:r>
          </a:p>
          <a:p>
            <a:pPr>
              <a:spcBef>
                <a:spcPts val="0"/>
              </a:spcBef>
            </a:pPr>
            <a:r>
              <a:rPr lang="en-US" dirty="0" smtClean="0">
                <a:solidFill>
                  <a:srgbClr val="000000"/>
                </a:solidFill>
              </a:rPr>
              <a:t>Supervised classification with 11 classes</a:t>
            </a:r>
          </a:p>
          <a:p>
            <a:pPr lvl="1">
              <a:spcBef>
                <a:spcPts val="0"/>
              </a:spcBef>
            </a:pPr>
            <a:r>
              <a:rPr lang="en-US" dirty="0" smtClean="0">
                <a:solidFill>
                  <a:srgbClr val="000000"/>
                </a:solidFill>
              </a:rPr>
              <a:t>Agriculture, bare ground, </a:t>
            </a:r>
            <a:r>
              <a:rPr lang="en-US" dirty="0" err="1" smtClean="0">
                <a:solidFill>
                  <a:srgbClr val="000000"/>
                </a:solidFill>
              </a:rPr>
              <a:t>bullrush</a:t>
            </a:r>
            <a:r>
              <a:rPr lang="en-US" dirty="0" smtClean="0">
                <a:solidFill>
                  <a:srgbClr val="000000"/>
                </a:solidFill>
              </a:rPr>
              <a:t>, cattail, introduced annuals, prairie </a:t>
            </a:r>
            <a:r>
              <a:rPr lang="en-US" dirty="0" err="1" smtClean="0">
                <a:solidFill>
                  <a:srgbClr val="000000"/>
                </a:solidFill>
              </a:rPr>
              <a:t>cordgrass</a:t>
            </a:r>
            <a:r>
              <a:rPr lang="en-US" dirty="0" smtClean="0">
                <a:solidFill>
                  <a:srgbClr val="000000"/>
                </a:solidFill>
              </a:rPr>
              <a:t>, </a:t>
            </a:r>
            <a:r>
              <a:rPr lang="en-US" dirty="0" err="1" smtClean="0">
                <a:solidFill>
                  <a:srgbClr val="000000"/>
                </a:solidFill>
              </a:rPr>
              <a:t>spikerush</a:t>
            </a:r>
            <a:r>
              <a:rPr lang="en-US" dirty="0" smtClean="0">
                <a:solidFill>
                  <a:srgbClr val="000000"/>
                </a:solidFill>
              </a:rPr>
              <a:t>, trees, undifferentiated emergent vegetation, water, and wheatgrass</a:t>
            </a:r>
          </a:p>
        </p:txBody>
      </p:sp>
      <p:sp>
        <p:nvSpPr>
          <p:cNvPr id="6" name="TextBox 5"/>
          <p:cNvSpPr txBox="1"/>
          <p:nvPr/>
        </p:nvSpPr>
        <p:spPr>
          <a:xfrm>
            <a:off x="1219200" y="4310390"/>
            <a:ext cx="2590800" cy="261610"/>
          </a:xfrm>
          <a:prstGeom prst="rect">
            <a:avLst/>
          </a:prstGeom>
          <a:noFill/>
        </p:spPr>
        <p:txBody>
          <a:bodyPr wrap="square" rtlCol="0">
            <a:spAutoFit/>
          </a:bodyPr>
          <a:lstStyle/>
          <a:p>
            <a:pPr algn="ctr"/>
            <a:r>
              <a:rPr lang="en-US" sz="1100" dirty="0" smtClean="0">
                <a:solidFill>
                  <a:srgbClr val="000000"/>
                </a:solidFill>
              </a:rPr>
              <a:t>Supervised Classification for 2011</a:t>
            </a:r>
            <a:endParaRPr lang="en-US" sz="1100" dirty="0">
              <a:solidFill>
                <a:srgbClr val="000000"/>
              </a:solidFill>
            </a:endParaRPr>
          </a:p>
        </p:txBody>
      </p:sp>
      <p:sp>
        <p:nvSpPr>
          <p:cNvPr id="7" name="TextBox 6"/>
          <p:cNvSpPr txBox="1"/>
          <p:nvPr/>
        </p:nvSpPr>
        <p:spPr>
          <a:xfrm>
            <a:off x="5943600" y="4310390"/>
            <a:ext cx="2590800" cy="261610"/>
          </a:xfrm>
          <a:prstGeom prst="rect">
            <a:avLst/>
          </a:prstGeom>
          <a:noFill/>
        </p:spPr>
        <p:txBody>
          <a:bodyPr wrap="square" rtlCol="0">
            <a:spAutoFit/>
          </a:bodyPr>
          <a:lstStyle/>
          <a:p>
            <a:pPr algn="ctr"/>
            <a:r>
              <a:rPr lang="en-US" sz="1100" dirty="0" smtClean="0">
                <a:solidFill>
                  <a:srgbClr val="000000"/>
                </a:solidFill>
              </a:rPr>
              <a:t>Supervised Classification for 2012</a:t>
            </a:r>
            <a:endParaRPr lang="en-US" sz="1100" dirty="0">
              <a:solidFill>
                <a:srgbClr val="000000"/>
              </a:solidFill>
            </a:endParaRPr>
          </a:p>
        </p:txBody>
      </p:sp>
      <p:pic>
        <p:nvPicPr>
          <p:cNvPr id="4" name="Picture 3" descr="2011_lege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52600"/>
            <a:ext cx="3709519" cy="2582280"/>
          </a:xfrm>
          <a:prstGeom prst="rect">
            <a:avLst/>
          </a:prstGeom>
        </p:spPr>
      </p:pic>
      <p:pic>
        <p:nvPicPr>
          <p:cNvPr id="8" name="Picture 7" descr="2012_legen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752600"/>
            <a:ext cx="3733800" cy="2600691"/>
          </a:xfrm>
          <a:prstGeom prst="rect">
            <a:avLst/>
          </a:prstGeom>
        </p:spPr>
      </p:pic>
    </p:spTree>
    <p:extLst>
      <p:ext uri="{BB962C8B-B14F-4D97-AF65-F5344CB8AC3E}">
        <p14:creationId xmlns:p14="http://schemas.microsoft.com/office/powerpoint/2010/main" val="222116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02920" y="1813560"/>
            <a:ext cx="9052560" cy="3596640"/>
          </a:xfrm>
        </p:spPr>
        <p:txBody>
          <a:bodyPr>
            <a:noAutofit/>
          </a:bodyPr>
          <a:lstStyle/>
          <a:p>
            <a:r>
              <a:rPr lang="en-US" sz="2000" dirty="0" smtClean="0">
                <a:solidFill>
                  <a:srgbClr val="000000"/>
                </a:solidFill>
              </a:rPr>
              <a:t>Conclusions</a:t>
            </a:r>
          </a:p>
          <a:p>
            <a:pPr lvl="1"/>
            <a:r>
              <a:rPr lang="en-US" sz="1800" dirty="0">
                <a:solidFill>
                  <a:srgbClr val="000000"/>
                </a:solidFill>
              </a:rPr>
              <a:t>Turbidity </a:t>
            </a:r>
            <a:r>
              <a:rPr lang="en-US" sz="1800" dirty="0" smtClean="0">
                <a:solidFill>
                  <a:srgbClr val="000000"/>
                </a:solidFill>
              </a:rPr>
              <a:t>product will enable management </a:t>
            </a:r>
            <a:r>
              <a:rPr lang="en-US" sz="1800" dirty="0">
                <a:solidFill>
                  <a:srgbClr val="000000"/>
                </a:solidFill>
              </a:rPr>
              <a:t>to prevent damage to their infrastructure and hinder the future development of invasive species that are caused by high sediment </a:t>
            </a:r>
            <a:r>
              <a:rPr lang="en-US" sz="1800" dirty="0" smtClean="0">
                <a:solidFill>
                  <a:srgbClr val="000000"/>
                </a:solidFill>
              </a:rPr>
              <a:t>concentrations</a:t>
            </a:r>
          </a:p>
          <a:p>
            <a:pPr lvl="1"/>
            <a:r>
              <a:rPr lang="en-US" sz="1800" dirty="0" smtClean="0">
                <a:solidFill>
                  <a:srgbClr val="000000"/>
                </a:solidFill>
              </a:rPr>
              <a:t>Land cover classification demonstrates that invasive species dominate fewer areas than in previous years, especially in areas focused on by the management</a:t>
            </a:r>
          </a:p>
          <a:p>
            <a:r>
              <a:rPr lang="en-US" sz="2000" dirty="0" smtClean="0">
                <a:solidFill>
                  <a:srgbClr val="000000"/>
                </a:solidFill>
              </a:rPr>
              <a:t>Potential Future Work</a:t>
            </a:r>
          </a:p>
          <a:p>
            <a:pPr lvl="1"/>
            <a:r>
              <a:rPr lang="en-US" sz="1800" dirty="0" smtClean="0">
                <a:solidFill>
                  <a:srgbClr val="000000"/>
                </a:solidFill>
              </a:rPr>
              <a:t>Developing a tutorial in an open source software such as Quantum GIS</a:t>
            </a:r>
          </a:p>
        </p:txBody>
      </p:sp>
      <p:pic>
        <p:nvPicPr>
          <p:cNvPr id="4" name="Picture 3" descr="CHBW Scene2.jpg"/>
          <p:cNvPicPr>
            <a:picLocks noChangeAspect="1"/>
          </p:cNvPicPr>
          <p:nvPr/>
        </p:nvPicPr>
        <p:blipFill>
          <a:blip r:embed="rId3" cstate="print"/>
          <a:stretch>
            <a:fillRect/>
          </a:stretch>
        </p:blipFill>
        <p:spPr>
          <a:xfrm>
            <a:off x="2778513" y="4724400"/>
            <a:ext cx="4460487" cy="2971800"/>
          </a:xfrm>
          <a:prstGeom prst="rect">
            <a:avLst/>
          </a:prstGeom>
          <a:ln w="19050" cap="sq">
            <a:solidFill>
              <a:srgbClr val="000000"/>
            </a:solidFill>
            <a:prstDash val="solid"/>
            <a:miter lim="800000"/>
          </a:ln>
          <a:effectLst/>
        </p:spPr>
      </p:pic>
    </p:spTree>
  </p:cSld>
  <p:clrMapOvr>
    <a:masterClrMapping/>
  </p:clrMapOvr>
</p:sld>
</file>

<file path=ppt/theme/theme1.xml><?xml version="1.0" encoding="utf-8"?>
<a:theme xmlns:a="http://schemas.openxmlformats.org/drawingml/2006/main" name="Office Theme">
  <a:themeElements>
    <a:clrScheme name="Custom 24">
      <a:dk1>
        <a:srgbClr val="0B5394"/>
      </a:dk1>
      <a:lt1>
        <a:srgbClr val="FFFFFF"/>
      </a:lt1>
      <a:dk2>
        <a:srgbClr val="6ADAFA"/>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1199</Words>
  <Application>Microsoft Office PowerPoint</Application>
  <PresentationFormat>Custom</PresentationFormat>
  <Paragraphs>101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Utilizing NASA EOS to Assess Turbidity and its Effects on Kansas Wetland Areas</vt:lpstr>
      <vt:lpstr>Community Concerns</vt:lpstr>
      <vt:lpstr>Project Partner </vt:lpstr>
      <vt:lpstr>Project Objectives</vt:lpstr>
      <vt:lpstr>Methodology  Turbidity</vt:lpstr>
      <vt:lpstr>Results &amp; Discussion Turbidity</vt:lpstr>
      <vt:lpstr>Methodology  Land Cover Classification</vt:lpstr>
      <vt:lpstr>Results &amp; Discussion Land Cover Classification</vt:lpstr>
      <vt:lpstr>Conclusions</vt:lpstr>
    </vt:vector>
  </TitlesOfParts>
  <Company>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lmchilds</dc:creator>
  <cp:lastModifiedBy>krooks</cp:lastModifiedBy>
  <cp:revision>161</cp:revision>
  <dcterms:created xsi:type="dcterms:W3CDTF">2012-06-02T20:45:55Z</dcterms:created>
  <dcterms:modified xsi:type="dcterms:W3CDTF">2013-04-08T19:01:09Z</dcterms:modified>
</cp:coreProperties>
</file>