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322" r:id="rId6"/>
    <p:sldId id="346" r:id="rId7"/>
    <p:sldId id="335" r:id="rId8"/>
    <p:sldId id="323" r:id="rId9"/>
    <p:sldId id="324" r:id="rId10"/>
    <p:sldId id="344" r:id="rId11"/>
    <p:sldId id="341" r:id="rId12"/>
    <p:sldId id="328" r:id="rId13"/>
    <p:sldId id="329" r:id="rId14"/>
    <p:sldId id="361" r:id="rId15"/>
    <p:sldId id="349" r:id="rId16"/>
    <p:sldId id="358" r:id="rId17"/>
    <p:sldId id="362" r:id="rId18"/>
    <p:sldId id="366" r:id="rId19"/>
    <p:sldId id="367" r:id="rId20"/>
    <p:sldId id="368" r:id="rId21"/>
    <p:sldId id="355" r:id="rId22"/>
    <p:sldId id="365" r:id="rId23"/>
    <p:sldId id="332" r:id="rId24"/>
    <p:sldId id="333" r:id="rId25"/>
    <p:sldId id="339" r:id="rId26"/>
    <p:sldId id="369" r:id="rId27"/>
    <p:sldId id="354" r:id="rId28"/>
    <p:sldId id="350" r:id="rId29"/>
    <p:sldId id="351" r:id="rId30"/>
    <p:sldId id="3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D80612-7A43-8115-8D50-0E4A7697C94B}" name="Hanna Jung" initials="HJ" userId="S::hanna.jung@ssaihq.com::41a4e575-e5d0-4f98-a931-d6e68809e6d6" providerId="AD"/>
  <p188:author id="{BB0A1B55-733A-6F79-01B4-AE4E17196018}" name="Amelia Untiedt" initials="AU" userId="S::amelia.untiedt@ssaihq.com::7371e97a-7d06-4bc8-96da-b00f854e80f1" providerId="AD"/>
  <p188:author id="{4553E56E-ADD0-A267-E979-4175E57E6AEB}" name="Laramie Plott" initials="LP" userId="S::laramie.plott@ssaihq.com::a8064d5a-ba34-4312-8c4f-d888f3e6b9b0" providerId="AD"/>
  <p188:author id="{5FBFE88B-FEBE-8910-9328-852D28411464}" name="Brianne Kendall" initials="BK" userId="S::brianne.kendall@ssaihq.com::faea8925-10cf-4dd4-8fc8-020039f0a63b" providerId="AD"/>
  <p188:author id="{20CF4CBA-F1DC-6998-E973-BDAC3034247E}" name="Cris Villalobos" initials="CV" userId="S::cristina.villalobos@ssaihq.com::e986ea44-1a4e-4a5f-aed7-af7dd2c63818" providerId="AD"/>
  <p188:author id="{FE0C74BA-51EA-0BC2-2AC6-D25BBD4D4276}" name="Plott, Laramie D. (LARC-E3)[SSAI DEVELOP]" initials="PLD(ED" userId="S::ldplott@ndc.nasa.gov::12fa7add-6da5-4f07-a1f9-aac8f53d42a1" providerId="AD"/>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620"/>
    <a:srgbClr val="FFC000"/>
    <a:srgbClr val="D4E8C5"/>
    <a:srgbClr val="70A900"/>
    <a:srgbClr val="9547D1"/>
    <a:srgbClr val="C6BD84"/>
    <a:srgbClr val="AEB295"/>
    <a:srgbClr val="9225B8"/>
    <a:srgbClr val="F3A509"/>
    <a:srgbClr val="FAA8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78" autoAdjust="0"/>
  </p:normalViewPr>
  <p:slideViewPr>
    <p:cSldViewPr snapToGrid="0">
      <p:cViewPr varScale="1">
        <p:scale>
          <a:sx n="80" d="100"/>
          <a:sy n="80"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Turquoise-browed_Motmot_2495425451.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Flickr_-_ggallice_-_Rainforest_(1).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Lacanja_burn.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sa.gov/content/landsat-9-instrument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devpedia.developexchange.com/dp/images/c/c2/03_Landsat8.png&#160;&#160;" TargetMode="External"/><Relationship Id="rId5" Type="http://schemas.openxmlformats.org/officeDocument/2006/relationships/hyperlink" Target="https://www.devpedia.developexchange.com/dp/images/3/39/02_Landsat7.png" TargetMode="External"/><Relationship Id="rId4" Type="http://schemas.openxmlformats.org/officeDocument/2006/relationships/hyperlink" Target="http://www.devpedia.developexchange.com/dp/images/6/69/01_Landsat5.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afternoon! We are the Mesoamerica Ecological Forecasting team.</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43489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team acquired Landsat data from NASA SERVIR through Google earth engine. This data contained mosaiced, cloud free images of the MBC for every year between 1992 and 2022 at 30m and 100m resolution. Landsat data were aggregated to 100m to process data quicker across the large study area. The team also received a 2010 CATHALAC land cover classification of the MBC as well as boundaries of protected areas and international borders. The imagery used to collect these images were Landsat 5, 7, 8, and 9. </a:t>
            </a:r>
            <a:r>
              <a:rPr lang="en-US" dirty="0"/>
              <a:t>We would like to express our gratitude to our science advisors at SERVIR for providing this valuable data as </a:t>
            </a:r>
            <a:r>
              <a:rPr lang="en-US" dirty="0">
                <a:cs typeface="Calibri"/>
              </a:rPr>
              <a:t>it would have taken a large portion of the term trying to collect cloud free images of this region being that the region is a very humid and cloudy area. </a:t>
            </a:r>
          </a:p>
          <a:p>
            <a:endParaRPr lang="en-US" dirty="0">
              <a:cs typeface="Calibri"/>
            </a:endParaRPr>
          </a:p>
          <a:p>
            <a:r>
              <a:rPr lang="en-US" dirty="0"/>
              <a:t>Image Credits 2022 True color image: NASA SERVIR</a:t>
            </a:r>
            <a:endParaRPr lang="en-US" dirty="0">
              <a:cs typeface="Calibri"/>
            </a:endParaRPr>
          </a:p>
          <a:p>
            <a:r>
              <a:rPr lang="en-US" dirty="0"/>
              <a:t>Image Credits CATHALAC map: Betzy Hernández Sandoval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62533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mosaiced Landsat imagery from SERVIR was stored as an image collection containing a band for every year from 1984 to 2022 such as "B1_1992" or "B2_1992". The team created a script to extract the red, green, blue, NIR, and SWIR bands for each year. The 100m aggregated Landsat imagery was clipped to the area of interest and then used as the predictor images for landcover classification. The team used another asset from SERVIR which was the 2010 CATHALAC land cover classification scheme. The CATHALAC image had a single band which ranged from 1 – 15 which corresponded to 15 different land cover types. They were mangrove, broadleaf forest, coniferous forest, mixed type forest, shrubs, pastures, annual crops, monocrops, permanent crops, urban areas, bare areas, wetlands, plateaus, water bodies, and savannas. The team used a stratified random sample to split the image into these 15 categories and then randomly select 300 points from each of the categories. They were assigned to a feature collection to store all of the points in their corresponding class assignment. The points were sorted into a binary classification of forest and non-forest. The team did this because only the accuracy of distinguishing the forest and non-forest was important. The forest category had mangrove, broadleaf forest, mixed type forest, and pine. Non-forest had permanent crops, annual crops, monocrops, urban areas, plateaus, wetlands, shrubs, bare areas, </a:t>
            </a:r>
            <a:r>
              <a:rPr lang="en-US" dirty="0"/>
              <a:t>savanna, and pasture</a:t>
            </a:r>
            <a:r>
              <a:rPr lang="en-US" dirty="0">
                <a:cs typeface="Calibri"/>
              </a:rPr>
              <a:t>. Water was in a class on it's own. </a:t>
            </a:r>
          </a:p>
          <a:p>
            <a:endParaRPr lang="en-US" dirty="0">
              <a:cs typeface="Calibri"/>
            </a:endParaRPr>
          </a:p>
          <a:p>
            <a:r>
              <a:rPr lang="en-US" dirty="0">
                <a:cs typeface="Calibri"/>
              </a:rPr>
              <a:t>Initially, we used a </a:t>
            </a:r>
            <a:r>
              <a:rPr lang="en-US" dirty="0" err="1">
                <a:cs typeface="Calibri"/>
              </a:rPr>
              <a:t>RandomForest</a:t>
            </a:r>
            <a:r>
              <a:rPr lang="en-US" dirty="0">
                <a:cs typeface="Calibri"/>
              </a:rPr>
              <a:t> classifier to train and classify the images, but the results came out very granular. We then tested and decided on a minimum distance classifier because it smooths out the classification and picks up forest/non-forest differently. A minimum distance classifier was trained on the 2010 CATHALAC predictor image using the training points. The classifier was run on the 2010 predictor image because the training points were collected from the same classification scheme. Since the testing points were from the same year as the predictor image it reduced model bias. After the supervised classification model was trained on the 2010 predictor image it was then applied to the 1992 100m and the 2022 100m images to obtain the classification of forest and non-forest landcover of the MBC. We </a:t>
            </a:r>
            <a:r>
              <a:rPr lang="en-US" b="0" i="0" dirty="0">
                <a:solidFill>
                  <a:srgbClr val="242424"/>
                </a:solidFill>
                <a:effectLst/>
                <a:latin typeface="-apple-system"/>
              </a:rPr>
              <a:t>also added a reducer to take the mode pixel value amongst the neighboring values to help with smoothing the images.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406916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team imported the completed land cover classification maps from Google Earth Engine to ArcGIS Pro. These land cover classification maps were of forest &amp; non-forest for the years of 1992, 2002, 2012, and 2022. The Raster Calculator was used</a:t>
            </a:r>
            <a:endParaRPr lang="en-US" dirty="0"/>
          </a:p>
          <a:p>
            <a:endParaRPr lang="en-US" dirty="0">
              <a:cs typeface="Calibri"/>
            </a:endParaRPr>
          </a:p>
          <a:p>
            <a:r>
              <a:rPr lang="en-US" dirty="0">
                <a:cs typeface="Calibri"/>
              </a:rPr>
              <a:t> between the years of 1992 to 2022, this slide shows the process of using the Raster Calculator function in ArcGIS Pro to produce a Land Use Land Cover (LULC) Change Detection map.</a:t>
            </a:r>
          </a:p>
          <a:p>
            <a:r>
              <a:rPr lang="en-US" dirty="0">
                <a:cs typeface="Calibri"/>
              </a:rPr>
              <a:t>After generating this map, various layers were imported to further analyze both the area as a whole and further case study areas of interest. The layers that the team used for this visual analysis were </a:t>
            </a:r>
            <a:r>
              <a:rPr lang="en-US" dirty="0"/>
              <a:t>the World Countries – Generalized, World Database of Protected Areas (WDPA), and Indigenous Communities. This allowed the team to visualize in what areas there were higher levels of forest loss or forest growth. </a:t>
            </a:r>
            <a:endParaRPr lang="en-US" dirty="0">
              <a:cs typeface="Calibri"/>
            </a:endParaRPr>
          </a:p>
          <a:p>
            <a:r>
              <a:rPr lang="en-US" dirty="0">
                <a:cs typeface="Calibri"/>
              </a:rPr>
              <a:t>The format used with Raster Calculator was repeated for LULC change detection for decades between 1992 and 2022 time frame.  </a:t>
            </a:r>
          </a:p>
          <a:p>
            <a:endParaRPr lang="en-US" dirty="0">
              <a:cs typeface="Calibri"/>
            </a:endParaRPr>
          </a:p>
          <a:p>
            <a:r>
              <a:rPr lang="en-US" dirty="0">
                <a:cs typeface="Calibri"/>
              </a:rPr>
              <a:t>To calculate percent change in forest cover, we did an equation of variable pixel count divided by total pixel count times 100 to obtain a percentage. </a:t>
            </a:r>
          </a:p>
          <a:p>
            <a:endParaRPr lang="en-US" dirty="0"/>
          </a:p>
          <a:p>
            <a:r>
              <a:rPr lang="en-US" dirty="0"/>
              <a:t>Image credit: these icons are from PowerPoint</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8694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create a Time Series Analysis, the Animation tool in ArcPro was used to create a GIF displaying forest cover from decade to decade between the years 1992-2022. Each layer (1992, 2002, 2012, and 2022) was essentially stacked on top of each other and the animation tool ran through the images like a movie.</a:t>
            </a:r>
            <a:endParaRPr lang="en-US" dirty="0">
              <a:cs typeface="+mn-lt"/>
            </a:endParaRPr>
          </a:p>
          <a:p>
            <a:endParaRPr lang="en-US" dirty="0">
              <a:cs typeface="Calibri"/>
            </a:endParaRPr>
          </a:p>
          <a:p>
            <a:r>
              <a:rPr lang="en-US" dirty="0"/>
              <a:t>Image credit: these icons are from PowerPoint</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387652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change detection between 1992 and 2022. The green is forest growth, yellow is forest loss, and gray is no change. The forest growth that is shown on the change detection is both agricultural and forest growth. </a:t>
            </a:r>
            <a:r>
              <a:rPr lang="en-US" dirty="0"/>
              <a:t>Due to time constraints during our project, our classification was not effectively able to determine the difference of spectral signatures between forest and agricultural forest like palm oil and shade grown coffee. </a:t>
            </a:r>
            <a:r>
              <a:rPr lang="en-US" dirty="0">
                <a:cs typeface="Calibri"/>
              </a:rPr>
              <a:t> Overall we saw a % of forest growth and % of forest loss. It is also important to consider no change. If an area was well preserved in 1992 and has shown little change in 2022, that suggests that it continues to be well preserved three decades later. Our literature review and partners suggested that much of the changes were caused by agricultural practices, either deforestation to make room for crops or altering the canopy for crops like palm oil. </a:t>
            </a:r>
            <a:endParaRPr lang="en-US" dirty="0"/>
          </a:p>
          <a:p>
            <a:endParaRPr lang="en-US" dirty="0">
              <a:cs typeface="Calibri"/>
            </a:endParaRPr>
          </a:p>
          <a:p>
            <a:endParaRPr lang="en-US" dirty="0">
              <a:cs typeface="Calibri"/>
            </a:endParaRPr>
          </a:p>
          <a:p>
            <a:r>
              <a:rPr lang="en-US" dirty="0">
                <a:cs typeface="Calibri"/>
              </a:rPr>
              <a:t>All visuals on this slide were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263337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visualizes the trends the data showed between the years of 1992-2002, 2002-2012, and 2012-2022. The yellow bar represents the amount of land cover that shifted from forest to non-forest, or forest loss, for that time span and the green represents the amount of forest that shifted from non-forest to forest, or forest growth.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04288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calculated the change in forest cover for every ten years. Looking at Northern Guatemala (hit animation 1 now), you can see the change of forest loss to forest growth, possibly from an introduction of palm oil. It is also important to note areas of no change that stayed consistent over time. In Belize (hit animation 2 now, hit animation 3 now), for example there is a pocket of no change in the southern part of the country that is a series of protected areas. There has consistently been no change suggesting that the management of these protected areas is effective. Isolated areas and areas difficult to access have also seen periods of consistent no change. </a:t>
            </a:r>
          </a:p>
          <a:p>
            <a:endParaRPr lang="en-US" dirty="0">
              <a:cs typeface="Calibri"/>
            </a:endParaRPr>
          </a:p>
          <a:p>
            <a:r>
              <a:rPr lang="en-US" dirty="0"/>
              <a:t>All visuals on this slide were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481702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overlayed protected areas and indigenous communities layers over the forest change detection. Both of these layers were provided by NASA SERVIR. One area of interest was La Mosquitia (hit animation 1 now), a region of pine forests, swamps, and tropical rainforests in Eastern Honduras extending into Northern Nicaragua. The Rio Platano Biosphere reserve is located in this region and the Bosawas reserve is in Northern Nicaragua. There is forest loss on the periphery and the edges of the reserves but the internal areas show no change in forest cover. The </a:t>
            </a:r>
            <a:r>
              <a:rPr lang="en-US" dirty="0"/>
              <a:t>Sumu-Mayangna, Tawalhca, Miskito, and Pech communities also live in these areas of no change within the reserves. These groups practice agriculture within the park. There have been recent initiatives for enhanced protection for the interior of the park, but there is still mining, logging, and cattle in the area. There is also conflict between the indigenous communities who live in the area and non-indigenous communities migrating to the area, which challenges indigenous land claims. </a:t>
            </a:r>
            <a:endParaRPr lang="en-US" dirty="0">
              <a:cs typeface="Calibri"/>
            </a:endParaRPr>
          </a:p>
          <a:p>
            <a:endParaRPr lang="en-US" dirty="0">
              <a:cs typeface="Calibri"/>
            </a:endParaRPr>
          </a:p>
          <a:p>
            <a:r>
              <a:rPr lang="en-US" dirty="0">
                <a:cs typeface="Calibri"/>
              </a:rPr>
              <a:t>As mentioned in the previous slide (hit animation 2 now, hit animation 3 now), there is a series of protected areas in Southern Belize that shows no change. The (name of indigenous communities) live in this area. </a:t>
            </a:r>
          </a:p>
          <a:p>
            <a:endParaRPr lang="en-US" dirty="0"/>
          </a:p>
          <a:p>
            <a:r>
              <a:rPr lang="en-US" dirty="0"/>
              <a:t>All visuals on this slide were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092508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looked specifically at Guatemala at the request of our partners. The Maya Biosphere Reserve is located at the very northern part of Guatemala on the border with Mexico. (Hit animation 1) There has been a large amount of forest lost on the west side of the reserve, especially in Laguna del Tigre National Park. Guatemala was in a civil war from the 1960's to the 1990's. The Maya Biosphere Reserve was established in 1992 and the civil war ended in 1996. After the end of the civil war there was a migration towards Northern Guatemala where much of the land was converted for agricultural use. The western side of the reserve had more water and lower elevation which has allowed for more agricultural expansion. The eastern side of the reserve is more challenging to access. There are more indigenous communities on the eastern side of the preserve as well. </a:t>
            </a:r>
          </a:p>
          <a:p>
            <a:endParaRPr lang="en-US" dirty="0"/>
          </a:p>
          <a:p>
            <a:r>
              <a:rPr lang="en-US" dirty="0"/>
              <a:t>All visuals on this slide were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1272710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Differentiating between land cover types in a large area requires holistic training data. The MBC includes over 200 different ecosystems therefore it is very challenging to adequately represent these ecosystems into a classification of the entire region. </a:t>
            </a:r>
            <a:endParaRPr lang="en-US" dirty="0">
              <a:cs typeface="Calibri"/>
            </a:endParaRPr>
          </a:p>
          <a:p>
            <a:endParaRPr lang="en-US" dirty="0">
              <a:cs typeface="Calibri"/>
            </a:endParaRPr>
          </a:p>
          <a:p>
            <a:r>
              <a:rPr lang="en-US" dirty="0">
                <a:cs typeface="Calibri"/>
              </a:rPr>
              <a:t>In conclusion, using a minimum distance classification scheme is feasible for our study area. </a:t>
            </a:r>
            <a:r>
              <a:rPr lang="en-US" dirty="0"/>
              <a:t>We tested multiple classifiers, such as random forest for our classification (results not included in </a:t>
            </a:r>
            <a:r>
              <a:rPr lang="en-US"/>
              <a:t>this presentation), </a:t>
            </a:r>
            <a:r>
              <a:rPr lang="en-US" dirty="0"/>
              <a:t>and concluded that minimum distance was the most effective. </a:t>
            </a:r>
            <a:r>
              <a:rPr lang="en-US" dirty="0">
                <a:cs typeface="Calibri"/>
              </a:rPr>
              <a:t>Minimum distance picks up on surrounding pixels more accurately in order to not have a grainy classification output. </a:t>
            </a:r>
            <a:endParaRPr lang="en-US" dirty="0"/>
          </a:p>
          <a:p>
            <a:endParaRPr lang="en-US" dirty="0">
              <a:cs typeface="Calibri"/>
            </a:endParaRPr>
          </a:p>
          <a:p>
            <a:r>
              <a:rPr lang="en-US" dirty="0"/>
              <a:t>A brief qualitative assessment was carried out to compare forest change. This showed that over the 30 year study period, there was a 6.18% change to forest loss and a 10.99% change to forest growth</a:t>
            </a:r>
            <a:endParaRPr lang="en-US" dirty="0">
              <a:cs typeface="Calibri"/>
            </a:endParaRPr>
          </a:p>
          <a:p>
            <a:endParaRPr lang="en-US" dirty="0">
              <a:cs typeface="Calibri"/>
            </a:endParaRPr>
          </a:p>
          <a:p>
            <a:r>
              <a:rPr lang="en-US" dirty="0">
                <a:cs typeface="Calibri"/>
              </a:rPr>
              <a:t>Image credit: image was provided by our partner Cesar J. Zacarias for use in this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80233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The Mesoamerican Biological Corridor (MBC) is a multinational initiative for conservation and development and it includes Mexico, Belize, Honduras, Guatemala, Nicaragua, Costa Rica, and Panama. This vast area is made up of 600 protected areas and connecting corridors and is home to 7% of the world's biodiversity making it a biological hotspot. Unfortunately it faces many threats from environmental and social influences. </a:t>
            </a:r>
          </a:p>
          <a:p>
            <a:endParaRPr lang="en-US" dirty="0">
              <a:cs typeface="Calibri"/>
            </a:endParaRPr>
          </a:p>
          <a:p>
            <a:r>
              <a:rPr lang="en-US" dirty="0">
                <a:cs typeface="Calibri"/>
              </a:rPr>
              <a:t>Stock image photos of the river and jaguar are courtesy of Microsoft PowerPoint</a:t>
            </a:r>
          </a:p>
          <a:p>
            <a:r>
              <a:rPr lang="en-US" dirty="0">
                <a:cs typeface="Calibri"/>
              </a:rPr>
              <a:t>Photos of the mangroves and architecture were provided by partners for use in the presentation</a:t>
            </a:r>
            <a:endParaRPr lang="en-US" dirty="0"/>
          </a:p>
          <a:p>
            <a:r>
              <a:rPr lang="en-US" dirty="0">
                <a:cs typeface="Calibri"/>
              </a:rPr>
              <a:t>Image source for Torogoz bird: </a:t>
            </a:r>
            <a:r>
              <a:rPr lang="en-US" dirty="0"/>
              <a:t>dominic sherony, CC BY-SA 2.0 &lt;https://creativecommons.org/licenses/by-sa/2.0&gt;, via Wikimedia Commons</a:t>
            </a:r>
            <a:endParaRPr lang="en-US" dirty="0">
              <a:cs typeface="Calibri"/>
            </a:endParaRPr>
          </a:p>
          <a:p>
            <a:r>
              <a:rPr lang="en-US" dirty="0"/>
              <a:t> </a:t>
            </a:r>
            <a:r>
              <a:rPr lang="en-US" dirty="0">
                <a:hlinkClick r:id="rId3"/>
              </a:rPr>
              <a:t>https://commons.wikimedia.org/wiki/File:Turquoise-browed_Motmot_2495425451.jpg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9629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Image Design</a:t>
            </a:r>
          </a:p>
          <a:p>
            <a:r>
              <a:rPr lang="en-US" dirty="0"/>
              <a:t>Because the MBC is a cloud-dense, tropical area, it was imperative to mask out pixels that indicated cloud cover which would have otherwise been interpreted incorrectly. Unfortunately, the availability of cloud-free imagery from 1992-2022 was very limited. Additionally, using EO's at 100m resolution versus 30m resolution can lead to inaccurate capturing of true landcover beneath each pixel value, which are essentially aggregates of surrounding pixels</a:t>
            </a:r>
            <a:endParaRPr lang="en-US" dirty="0">
              <a:cs typeface="Calibri"/>
            </a:endParaRPr>
          </a:p>
          <a:p>
            <a:endParaRPr lang="en-US" dirty="0">
              <a:cs typeface="Calibri"/>
            </a:endParaRPr>
          </a:p>
          <a:p>
            <a:r>
              <a:rPr lang="en-US" b="1" dirty="0"/>
              <a:t>Sampling Design</a:t>
            </a:r>
            <a:r>
              <a:rPr lang="en-US" dirty="0"/>
              <a:t>: </a:t>
            </a:r>
            <a:endParaRPr lang="en-US" dirty="0">
              <a:cs typeface="Calibri"/>
            </a:endParaRPr>
          </a:p>
          <a:p>
            <a:r>
              <a:rPr lang="en-US" dirty="0"/>
              <a:t>Using 2010 training data to classify cover in 1992 and 2022 assumes conditions were the same across these years when in reality the variation in spectral properties of land cover types differs annually.</a:t>
            </a:r>
            <a:endParaRPr lang="en-US" dirty="0">
              <a:cs typeface="Calibri"/>
            </a:endParaRPr>
          </a:p>
          <a:p>
            <a:r>
              <a:rPr lang="en-US" dirty="0"/>
              <a:t>A standardized classification was necessary for a regional study. The CATHALAC classification utilized Landsat imagery, was ground verified at many points, contained diverse land cover classes, and offered the best proxy for true land cover in 2010</a:t>
            </a:r>
            <a:endParaRPr lang="en-US" dirty="0">
              <a:cs typeface="Calibri"/>
            </a:endParaRPr>
          </a:p>
          <a:p>
            <a:pPr marL="171450" indent="-171450">
              <a:buFont typeface="Arial"/>
              <a:buChar char="•"/>
            </a:pPr>
            <a:endParaRPr lang="en-US" dirty="0">
              <a:cs typeface="Calibri"/>
            </a:endParaRPr>
          </a:p>
          <a:p>
            <a:r>
              <a:rPr lang="en-US" b="1" dirty="0">
                <a:cs typeface="Calibri"/>
              </a:rPr>
              <a:t>Training Design</a:t>
            </a:r>
            <a:r>
              <a:rPr lang="en-US" dirty="0">
                <a:cs typeface="Calibri"/>
              </a:rPr>
              <a:t>: </a:t>
            </a:r>
          </a:p>
          <a:p>
            <a:r>
              <a:rPr lang="en-US" dirty="0">
                <a:cs typeface="Calibri"/>
              </a:rPr>
              <a:t>We opted to collect and train our classifier on 15</a:t>
            </a:r>
            <a:r>
              <a:rPr lang="en-US" dirty="0"/>
              <a:t> landcover</a:t>
            </a:r>
            <a:r>
              <a:rPr lang="en-US" dirty="0">
                <a:cs typeface="Calibri"/>
              </a:rPr>
              <a:t> groups and placed them into 5 overall land cover types, then grouped the classified results into Forest and Non-forest. This allowed for us to collect adequate training point from each class. The</a:t>
            </a:r>
            <a:r>
              <a:rPr lang="en-US" dirty="0"/>
              <a:t> classifier struggled to differentiate between some spectral signatures such as savannas, pastures, and pine forest. For example the classifier could distinguish savannas in Costa Rica but failed to identify them in Guatemala. This misclassification changed the accuracy of our forest and non-forest categories. By creating the 5 land cover classes we avoided an exhaustive classification yet maintained the diversity of classes.</a:t>
            </a:r>
            <a:endParaRPr lang="en-US" dirty="0">
              <a:cs typeface="Calibri"/>
            </a:endParaRPr>
          </a:p>
          <a:p>
            <a:pPr marL="171450" indent="-171450">
              <a:buFont typeface="Arial"/>
              <a:buChar char="•"/>
            </a:pPr>
            <a:endParaRPr lang="en-US" dirty="0">
              <a:cs typeface="Calibri"/>
            </a:endParaRPr>
          </a:p>
          <a:p>
            <a:endParaRPr lang="en-US" dirty="0">
              <a:cs typeface="Calibri"/>
            </a:endParaRPr>
          </a:p>
          <a:p>
            <a:r>
              <a:rPr lang="en-US" dirty="0">
                <a:cs typeface="Calibri"/>
              </a:rPr>
              <a:t>Image credits: Amelia Untiedt</a:t>
            </a:r>
          </a:p>
          <a:p>
            <a:r>
              <a:rPr lang="en-US" dirty="0"/>
              <a:t>Image credit: these icons are from PowerPoint</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39326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noted in our limitations, we faced many challenges regarding the classification. Given more time, we would have been able to continue working with the classification to account for similar spectral signatures. A future study could be to continue refining the classification to achieve higher accuracy. </a:t>
            </a:r>
          </a:p>
          <a:p>
            <a:endParaRPr lang="en-US" dirty="0">
              <a:cs typeface="Calibri"/>
            </a:endParaRPr>
          </a:p>
          <a:p>
            <a:r>
              <a:rPr lang="en-US" dirty="0">
                <a:cs typeface="Calibri"/>
              </a:rPr>
              <a:t>One of the questions the team encountered was how much of the forest cover is shade coffee plantations and other agriculture types that could fall into forest cover. Coffee is one of main exported products of Central America so we were curious how much of the canopy accounted for shade grown coffee. Unfortunately it is not possible ( or just very challenging?) to differentiate shade grown coffee from other forest cover using Landsat satellites. A future study could use LIDAR instead to answer this question. </a:t>
            </a:r>
            <a:endParaRPr lang="en-US" dirty="0"/>
          </a:p>
          <a:p>
            <a:endParaRPr lang="en-US" dirty="0">
              <a:cs typeface="Calibri"/>
            </a:endParaRPr>
          </a:p>
          <a:p>
            <a:r>
              <a:rPr lang="en-US" dirty="0">
                <a:cs typeface="Calibri"/>
              </a:rPr>
              <a:t>The team noticed that there was forest regrowth in regions of Central America and we were wondering exactly what was growing back. One study by Redo et al stated that the forest regrowth often was not the same forest that was originally there. After deforestation the area becomes dryer so it tends to be a dryer type of forest that grows back. This is concerning considering wet forest types have higher biodiversity. So even though there is forest regrowth, it may be lower quality and a threat to the biodiversity in the area. </a:t>
            </a:r>
          </a:p>
          <a:p>
            <a:endParaRPr lang="en-US" dirty="0">
              <a:cs typeface="Calibri"/>
            </a:endParaRPr>
          </a:p>
          <a:p>
            <a:r>
              <a:rPr lang="en-US" dirty="0"/>
              <a:t>Image credit: these icons are from PowerPoint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2094092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Mesoamerica Biological Corridor Eco forecasting team would like to thank our advisors from NASA SERVIR and our partners from Sistema de la Integración Centroamericana (SICA), Tropical Agriculture Research and High Education Center (CATIE), and Ministries of the Environment for Costa Rica, El Salvador, and Guatemala for their guidance and support throughout this project. Thank you to our science advisors Betzy Hernández, Dr. Emil Cherrington, Lauren Carey, Africa Flores, Sylvia Wilson, Dr. Robert Griffin, and Dr. Jeffrey Luvall for their technical support. Thank you to our fellow Brianne Kendall for her leadership and guidance throughout the duration of our project, as well as Dr. Ross and Laramie Plott for their assistance with the project. We would also like to thank the DEVELOP network for fostering an inclusive and supportive work environment.</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3471763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Forest loss from 1992 – 2022 F/NF Change Detection. </a:t>
            </a:r>
            <a:r>
              <a:rPr lang="en-US" dirty="0"/>
              <a:t>This slide is just for partners and results are still being analyzed.</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3620517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appears to be a trend of forest growth in the indigenous communities, the Nahua Pipil and Lenca. This slide is just for partners and results are still being analyzed.</a:t>
            </a:r>
          </a:p>
          <a:p>
            <a:endParaRPr lang="en-US" dirty="0">
              <a:cs typeface="Calibri"/>
            </a:endParaRPr>
          </a:p>
          <a:p>
            <a:r>
              <a:rPr lang="en-US" dirty="0"/>
              <a:t>All visuals on this slide were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94788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Costa Rica has shown large amounts of forest growth. In the 1990's the Costa Rican government focused conservation and used payment for ecosystem services as a way to encourage citizens to preserve and develop forest. This has been very effective and Costa Rica is see a model for forest regrowth. </a:t>
            </a:r>
            <a:r>
              <a:rPr lang="en-US" dirty="0"/>
              <a:t>This slide is just for partners and results are still being analyzed.</a:t>
            </a:r>
            <a:endParaRPr lang="en-US" dirty="0">
              <a:cs typeface="Calibri"/>
            </a:endParaRPr>
          </a:p>
          <a:p>
            <a:endParaRPr lang="en-US" dirty="0">
              <a:cs typeface="Calibri"/>
            </a:endParaRPr>
          </a:p>
          <a:p>
            <a:r>
              <a:rPr lang="en-US" dirty="0"/>
              <a:t>All visuals on this slide were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3546657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Amistad Internation Park is a transboundary park that is located in Costa Rica and Panama. There has been little change in La Amistad International Park. The park has difficult terrain to navigate which may help to prevent any changes to the ecosystem. The Bri-Bri, Nogbe-Bugle, and Naso live within the boundary of the park. There is some infringement of agriculture on the borders of the park as well as within. Much of the agriculture by the indigenous communities is subsistence based. There are threats from oil palm and cattle ranching on the edges of the park. </a:t>
            </a:r>
          </a:p>
          <a:p>
            <a:endParaRPr lang="en-US" dirty="0"/>
          </a:p>
          <a:p>
            <a:r>
              <a:rPr lang="en-US" dirty="0"/>
              <a:t>This slide is just for partners and results are still being analyzed.</a:t>
            </a:r>
            <a:endParaRPr lang="en-US" dirty="0">
              <a:cs typeface="Calibri"/>
            </a:endParaRPr>
          </a:p>
          <a:p>
            <a:endParaRPr lang="en-US" dirty="0"/>
          </a:p>
          <a:p>
            <a:r>
              <a:rPr lang="en-US" dirty="0"/>
              <a:t>All visuals on this slide were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268164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The MBC has multiple initiatives beyond environmental impacts. One of the main aims is to create corridors for wildlife to move through along with social, economic, and political goals. The initiatives behind the MBC aims to help create stability and increase sustainability. Due to the variety of focuses in the MBC there are many different community concerns. The main concerns our team focused on are intensifying deforestation, threats to biodiversity (which is the variety of life forms in a particular ecosystem), and including all of the diverse communities living in the MBC. Intensifying deforestation affects all the countries that comprise the MBC, meaning international relationships must be maintained in order for these various countries to come to a consensus to take action. Various voices are important in MBC decision and policy making. For example, indigenous communities have been able to provide effective conservation management practices that mitigate deforestation in indigenous areas. </a:t>
            </a:r>
            <a:endParaRPr lang="en-US" dirty="0"/>
          </a:p>
          <a:p>
            <a:endParaRPr lang="en-US" dirty="0"/>
          </a:p>
          <a:p>
            <a:r>
              <a:rPr lang="en-US" dirty="0"/>
              <a:t>Image source: Geoff Gallice from Gainesville, FL, USA, CC BY 2.0 &lt;https://creativecommons.org/licenses/by/2.0&gt;, via Wikimedia Commons </a:t>
            </a:r>
            <a:endParaRPr lang="en-US" dirty="0">
              <a:cs typeface="Calibri" panose="020F0502020204030204"/>
            </a:endParaRPr>
          </a:p>
          <a:p>
            <a:r>
              <a:rPr lang="en-US" dirty="0"/>
              <a:t>Or </a:t>
            </a:r>
            <a:r>
              <a:rPr lang="en-US" dirty="0">
                <a:hlinkClick r:id="rId3"/>
              </a:rPr>
              <a:t>https://commons.wikimedia.org/wiki/File:Flickr_-_ggallice_-_Rainforest_(1).jpg</a:t>
            </a:r>
            <a:endParaRPr lang="en-US" dirty="0">
              <a:cs typeface="Calibri"/>
              <a:hlinkClick r:id="rId3"/>
            </a:endParaRPr>
          </a:p>
          <a:p>
            <a:endParaRPr lang="en-US" dirty="0">
              <a:cs typeface="Calibri"/>
            </a:endParaRPr>
          </a:p>
          <a:p>
            <a:r>
              <a:rPr lang="en-US" dirty="0">
                <a:cs typeface="Calibri"/>
              </a:rPr>
              <a:t>Photo of the fishing person was provided by our partners Rafael Vargas</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67184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Since the MBC operates with a multinational structure and crosses national borders, its maintenance requires many different voices to maintain impactful management. </a:t>
            </a:r>
          </a:p>
          <a:p>
            <a:endParaRPr lang="en-US" dirty="0">
              <a:cs typeface="Calibri"/>
            </a:endParaRPr>
          </a:p>
          <a:p>
            <a:r>
              <a:rPr lang="en-US" dirty="0">
                <a:cs typeface="Calibri"/>
              </a:rPr>
              <a:t>Maintenance of the MBC requires many voices in order to maintain impacting management as it operates</a:t>
            </a:r>
            <a:r>
              <a:rPr lang="en-US" dirty="0"/>
              <a:t> using a multinational structure, crossing national borders. This results in the need for different agencies such as The Central American Commission on Environment and Development (CCAD) and the Ministries of Environment from the eight countries of the MBC to manage regional decision-making and implementation for the corridor. (López and Jiménez, 2007). The varying demands and political perspectives of these decision makers can cause challenges in the management of the corridor. There are also social influences in the MBC. Alongside designated protected areas, there are human settlements like indigenous communities that live within the corridor. There has also been recent civil unrest and conflict in many of the countries within the MBC which plays an strong influence on the management of the corridor.</a:t>
            </a:r>
            <a:endParaRPr lang="en-US" dirty="0">
              <a:cs typeface="Calibri"/>
            </a:endParaRPr>
          </a:p>
          <a:p>
            <a:endParaRPr lang="en-US" dirty="0">
              <a:cs typeface="Calibri"/>
            </a:endParaRPr>
          </a:p>
          <a:p>
            <a:r>
              <a:rPr lang="en-US" dirty="0">
                <a:cs typeface="Calibri"/>
              </a:rPr>
              <a:t>Image credit: these icons are from PowerPoint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38681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Human activities have become a severe environmental threat to the MBC. Activities such as logging, mining, agriculture, and urban expansion have contributed to an estimated 400,000  ha of forest that are removed annually. This clearing of wide areas of trees, or deforestation, has reduced the size of the environment and led to forest fragmentation, the splintering of ecosystems. This has become a great threat to biodiversity and has caused species within the MBC to become isolated. </a:t>
            </a:r>
          </a:p>
          <a:p>
            <a:endParaRPr lang="en-US" dirty="0">
              <a:cs typeface="Calibri"/>
            </a:endParaRPr>
          </a:p>
          <a:p>
            <a:endParaRPr lang="en-US" dirty="0">
              <a:cs typeface="Calibri"/>
            </a:endParaRPr>
          </a:p>
          <a:p>
            <a:r>
              <a:rPr lang="en-US" dirty="0">
                <a:cs typeface="Calibri"/>
              </a:rPr>
              <a:t>Top image credit: provided by Emil Cherrington (partner)</a:t>
            </a:r>
          </a:p>
          <a:p>
            <a:r>
              <a:rPr lang="en-US" dirty="0">
                <a:cs typeface="Calibri"/>
              </a:rPr>
              <a:t>Bottom image source: </a:t>
            </a:r>
            <a:r>
              <a:rPr lang="en-US" dirty="0">
                <a:hlinkClick r:id="rId3"/>
              </a:rPr>
              <a:t>https://commons.wikimedia.org/wiki/File:Lacanja_burn.JPG</a:t>
            </a:r>
            <a:endParaRPr lang="en-US" dirty="0">
              <a:cs typeface="Calibri"/>
            </a:endParaRPr>
          </a:p>
          <a:p>
            <a:r>
              <a:rPr lang="en-US" dirty="0"/>
              <a:t>Bottom image credit: Jami Dwyer, Public domain, via Wikimedia Common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14657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project focused on the Mesoamerican Biological Corridor, including the countries of Belize, Guatemala, El Salvador, Honduras, Nicaragua, Costa Rica, and Panama. While the southern states of Mexico are included in the Mesoamerican biological corridor, they were not included in our study area for this project. Even though deforestation is present in those areas, the project focused on Central America because the entire corridor is too large to analyze  within the project's time frame. </a:t>
            </a:r>
            <a:endParaRPr lang="en-US" dirty="0"/>
          </a:p>
          <a:p>
            <a:r>
              <a:rPr lang="en-US" dirty="0">
                <a:cs typeface="Calibri"/>
              </a:rPr>
              <a:t>The study period we collected and analyzed data for was from 1992 to 2022.</a:t>
            </a:r>
            <a:endParaRPr lang="en-US" dirty="0"/>
          </a:p>
          <a:p>
            <a:endParaRPr lang="en-US" dirty="0">
              <a:cs typeface="Calibri"/>
            </a:endParaRPr>
          </a:p>
          <a:p>
            <a:r>
              <a:rPr lang="en-US" dirty="0"/>
              <a:t>Basemap credit: ESRI, HERE, Garmin, FAO NOAA, USGS</a:t>
            </a:r>
            <a:endParaRPr lang="en-US" dirty="0">
              <a:cs typeface="Calibri"/>
            </a:endParaRPr>
          </a:p>
          <a:p>
            <a:endParaRPr lang="en-US" dirty="0">
              <a:cs typeface="Calibri"/>
            </a:endParaRPr>
          </a:p>
          <a:p>
            <a:r>
              <a:rPr lang="en-US" dirty="0">
                <a:cs typeface="Calibri"/>
              </a:rPr>
              <a:t>Image Credit</a:t>
            </a:r>
          </a:p>
          <a:p>
            <a:r>
              <a:rPr lang="en-US" dirty="0">
                <a:cs typeface="Calibri"/>
              </a:rPr>
              <a:t>-all images created by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78385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had three objectives: classify, identify, and visualize deforestation in the MBC. We created a forest/non-forest classification using Earth Observations for a 30-year time span. Then we used this classification to identify forest cover change by creating a LULC trend map. We also visualized the changes in forest cover trends by creating a time series analysis.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382048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best accomplish these goals while also taking into consideration the community concerns of the area, we partnered with the Central American Integration system (SICA) and the Tropical Agriculture Research and High Education Center (CATIE). </a:t>
            </a:r>
            <a:r>
              <a:rPr lang="en-US" dirty="0"/>
              <a:t>SICA and CATIE are two regional wide organizations committed to promoting peace and development for all people in the region.</a:t>
            </a:r>
            <a:r>
              <a:rPr lang="en-US" dirty="0">
                <a:cs typeface="Calibri"/>
              </a:rPr>
              <a:t> We also partnered with the Ministries of the Environment for Costa Rica, El Salvador, and Guatemala. All of our partners are concerned about deforestation and want a better understanding of the trends in order to help guide their decision and policy making. </a:t>
            </a:r>
          </a:p>
          <a:p>
            <a:endParaRPr lang="en-US" dirty="0">
              <a:cs typeface="Calibri"/>
            </a:endParaRPr>
          </a:p>
          <a:p>
            <a:r>
              <a:rPr lang="en-US" dirty="0">
                <a:cs typeface="Calibri"/>
              </a:rPr>
              <a:t>Landscape Image source: Amelia Untiedt (DEVELOPer)</a:t>
            </a:r>
          </a:p>
          <a:p>
            <a:r>
              <a:rPr lang="en-US" dirty="0">
                <a:cs typeface="Calibri"/>
              </a:rPr>
              <a:t>Photo of mangroves and fish were provided by partners for use in this presentation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512783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satellite imagery used to accomplish our objectives are displayed in this slide. </a:t>
            </a:r>
          </a:p>
          <a:p>
            <a:r>
              <a:rPr lang="en-US" dirty="0">
                <a:cs typeface="Calibri"/>
              </a:rPr>
              <a:t>Since the time period from our study stretched back to 1992 up to the current year of 2022, we had to go all the way back to Landsat 5 and all the way up to Landsat 9 to collect this broad collection of images. Specifically, we used Landsat 5 Thematic Mapper (TM) sensor, Landsat 7 Enhanced Thematic Mapper plus (ETM+) sensor, Landsat 8 Operational Land Imager (OLI), and Landsat 9 Operational Land Imager 2 (OLI-2). </a:t>
            </a:r>
            <a:endParaRPr lang="en-US" dirty="0"/>
          </a:p>
          <a:p>
            <a:endParaRPr lang="en-US" dirty="0">
              <a:cs typeface="Calibri"/>
            </a:endParaRPr>
          </a:p>
          <a:p>
            <a:r>
              <a:rPr lang="en-US" dirty="0">
                <a:cs typeface="Calibri"/>
              </a:rPr>
              <a:t>Image source: NASA </a:t>
            </a:r>
            <a:r>
              <a:rPr lang="en-US" dirty="0">
                <a:hlinkClick r:id="rId3"/>
              </a:rPr>
              <a:t>https://www.nasa.gov/content/landsat-9-instruments</a:t>
            </a:r>
            <a:r>
              <a:rPr lang="en-US" dirty="0"/>
              <a:t> </a:t>
            </a:r>
            <a:endParaRPr lang="en-US" dirty="0">
              <a:cs typeface="Calibri"/>
            </a:endParaRPr>
          </a:p>
          <a:p>
            <a:r>
              <a:rPr lang="en-US" dirty="0">
                <a:cs typeface="Calibri"/>
              </a:rPr>
              <a:t>Image source: NASA </a:t>
            </a:r>
            <a:r>
              <a:rPr lang="en-US" dirty="0">
                <a:hlinkClick r:id="rId4"/>
              </a:rPr>
              <a:t>http://www.devpedia.developexchange.com/dp/images/6/69/01_Landsat5.png</a:t>
            </a:r>
            <a:endParaRPr lang="en-US" dirty="0">
              <a:cs typeface="Calibri"/>
            </a:endParaRPr>
          </a:p>
          <a:p>
            <a:r>
              <a:rPr lang="en-US" dirty="0">
                <a:cs typeface="Calibri"/>
              </a:rPr>
              <a:t>Image source: NASA </a:t>
            </a:r>
            <a:r>
              <a:rPr lang="en-US" dirty="0">
                <a:hlinkClick r:id="rId5"/>
              </a:rPr>
              <a:t>https://www.devpedia.developexchange.com/dp/images/3/39/02_Landsat7.png</a:t>
            </a:r>
            <a:endParaRPr lang="en-US" dirty="0">
              <a:cs typeface="Calibri"/>
            </a:endParaRPr>
          </a:p>
          <a:p>
            <a:r>
              <a:rPr lang="en-US" dirty="0">
                <a:cs typeface="Calibri"/>
              </a:rPr>
              <a:t>Image source: NASA </a:t>
            </a:r>
            <a:r>
              <a:rPr lang="en-US" dirty="0">
                <a:hlinkClick r:id="rId6"/>
              </a:rPr>
              <a:t>http://www.devpedia.developexchange.com/dp/images/c/c2/03_Landsat8.png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673409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4" name="Picture 3" descr="A picture containing plant&#10;&#10;Description automatically generated">
            <a:extLst>
              <a:ext uri="{FF2B5EF4-FFF2-40B4-BE49-F238E27FC236}">
                <a16:creationId xmlns:a16="http://schemas.microsoft.com/office/drawing/2014/main" id="{4D000F39-38D9-4224-8756-C832F30A5781}"/>
              </a:ext>
            </a:extLst>
          </p:cNvPr>
          <p:cNvPicPr>
            <a:picLocks noChangeAspect="1"/>
          </p:cNvPicPr>
          <p:nvPr userDrawn="1"/>
        </p:nvPicPr>
        <p:blipFill rotWithShape="1">
          <a:blip r:embed="rId5"/>
          <a:srcRect l="12143"/>
          <a:stretch/>
        </p:blipFill>
        <p:spPr>
          <a:xfrm>
            <a:off x="6095998" y="1074878"/>
            <a:ext cx="6096002"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image" Target="../media/image70.jpeg"/></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6.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7.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Alabama – Marshall | Fall 2022 </a:t>
            </a:r>
            <a:endParaRPr lang="en-US" dirty="0">
              <a:solidFill>
                <a:schemeClr val="bg1"/>
              </a:solidFill>
            </a:endParaRPr>
          </a:p>
        </p:txBody>
      </p:sp>
      <p:sp>
        <p:nvSpPr>
          <p:cNvPr id="10" name="Title 1">
            <a:extLst>
              <a:ext uri="{FF2B5EF4-FFF2-40B4-BE49-F238E27FC236}">
                <a16:creationId xmlns:a16="http://schemas.microsoft.com/office/drawing/2014/main" id="{0EDCBCB5-880F-41F9-8097-52B83E864B4D}"/>
              </a:ext>
            </a:extLst>
          </p:cNvPr>
          <p:cNvSpPr txBox="1">
            <a:spLocks/>
          </p:cNvSpPr>
          <p:nvPr/>
        </p:nvSpPr>
        <p:spPr>
          <a:xfrm>
            <a:off x="304799" y="2614264"/>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69A478"/>
                </a:solidFill>
                <a:latin typeface="Century Gothic"/>
              </a:rPr>
              <a:t>Mesoamerica</a:t>
            </a:r>
            <a:endParaRPr lang="en-US" sz="3500" spc="0" baseline="0" dirty="0">
              <a:solidFill>
                <a:srgbClr val="69A478"/>
              </a:solidFill>
            </a:endParaRPr>
          </a:p>
          <a:p>
            <a:pPr algn="ctr"/>
            <a:r>
              <a:rPr lang="en-US" sz="2600" b="0" spc="0" baseline="0" dirty="0">
                <a:solidFill>
                  <a:srgbClr val="69A478"/>
                </a:solidFill>
              </a:rPr>
              <a:t>Ecological Forecasting</a:t>
            </a:r>
          </a:p>
        </p:txBody>
      </p:sp>
      <p:sp>
        <p:nvSpPr>
          <p:cNvPr id="11" name="Subtitle 2">
            <a:extLst>
              <a:ext uri="{FF2B5EF4-FFF2-40B4-BE49-F238E27FC236}">
                <a16:creationId xmlns:a16="http://schemas.microsoft.com/office/drawing/2014/main" id="{E201E6B4-5DB2-4666-A60E-8F224053FB3D}"/>
              </a:ext>
            </a:extLst>
          </p:cNvPr>
          <p:cNvSpPr txBox="1">
            <a:spLocks/>
          </p:cNvSpPr>
          <p:nvPr/>
        </p:nvSpPr>
        <p:spPr>
          <a:xfrm>
            <a:off x="304799" y="3931471"/>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Assessing Land Cover Change to Inform Management Planning for the Mesoamerican Biological Corridor</a:t>
            </a:r>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88EAF891-3DF8-495C-8BE4-D0C7DFD15BBC}"/>
              </a:ext>
            </a:extLst>
          </p:cNvPr>
          <p:cNvSpPr txBox="1"/>
          <p:nvPr/>
        </p:nvSpPr>
        <p:spPr>
          <a:xfrm>
            <a:off x="301749" y="5160253"/>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Hanna Jung (Deliverables Lead)</a:t>
            </a:r>
          </a:p>
          <a:p>
            <a:pPr algn="ctr"/>
            <a:r>
              <a:rPr lang="en-US" sz="1400" dirty="0">
                <a:solidFill>
                  <a:schemeClr val="tx1">
                    <a:lumMod val="75000"/>
                    <a:lumOff val="25000"/>
                  </a:schemeClr>
                </a:solidFill>
                <a:latin typeface="Century Gothic"/>
              </a:rPr>
              <a:t>Ross Kalter (Technical Lead)</a:t>
            </a:r>
          </a:p>
          <a:p>
            <a:pPr algn="ctr"/>
            <a:r>
              <a:rPr lang="en-US" sz="1400" dirty="0">
                <a:solidFill>
                  <a:schemeClr val="tx1">
                    <a:lumMod val="75000"/>
                    <a:lumOff val="25000"/>
                  </a:schemeClr>
                </a:solidFill>
                <a:latin typeface="Century Gothic"/>
              </a:rPr>
              <a:t>Amelia Untiedt</a:t>
            </a:r>
          </a:p>
          <a:p>
            <a:pPr algn="ctr"/>
            <a:r>
              <a:rPr lang="en-US" sz="1400" dirty="0">
                <a:solidFill>
                  <a:schemeClr val="tx1">
                    <a:lumMod val="75000"/>
                    <a:lumOff val="25000"/>
                  </a:schemeClr>
                </a:solidFill>
                <a:latin typeface="Century Gothic"/>
              </a:rPr>
              <a:t>Cristina Villalobos-Heredia</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71897" y="222884"/>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DATA ACQUISITION</a:t>
            </a:r>
          </a:p>
        </p:txBody>
      </p:sp>
      <p:grpSp>
        <p:nvGrpSpPr>
          <p:cNvPr id="9" name="Group 8">
            <a:extLst>
              <a:ext uri="{FF2B5EF4-FFF2-40B4-BE49-F238E27FC236}">
                <a16:creationId xmlns:a16="http://schemas.microsoft.com/office/drawing/2014/main" id="{8D604BB2-6485-0E8B-BAB9-4D96D2D630F8}"/>
              </a:ext>
            </a:extLst>
          </p:cNvPr>
          <p:cNvGrpSpPr/>
          <p:nvPr/>
        </p:nvGrpSpPr>
        <p:grpSpPr>
          <a:xfrm>
            <a:off x="6443199" y="1218370"/>
            <a:ext cx="5135961" cy="3941360"/>
            <a:chOff x="6137612" y="583945"/>
            <a:chExt cx="4496718" cy="3367387"/>
          </a:xfrm>
        </p:grpSpPr>
        <p:pic>
          <p:nvPicPr>
            <p:cNvPr id="8" name="Picture 8" descr="Map&#10;&#10;Description automatically generated">
              <a:extLst>
                <a:ext uri="{FF2B5EF4-FFF2-40B4-BE49-F238E27FC236}">
                  <a16:creationId xmlns:a16="http://schemas.microsoft.com/office/drawing/2014/main" id="{6D6C6401-9121-A0AA-6A93-7403F0CD4E07}"/>
                </a:ext>
              </a:extLst>
            </p:cNvPr>
            <p:cNvPicPr>
              <a:picLocks noChangeAspect="1"/>
            </p:cNvPicPr>
            <p:nvPr/>
          </p:nvPicPr>
          <p:blipFill>
            <a:blip r:embed="rId3"/>
            <a:stretch>
              <a:fillRect/>
            </a:stretch>
          </p:blipFill>
          <p:spPr>
            <a:xfrm>
              <a:off x="6137612" y="583945"/>
              <a:ext cx="4496718" cy="3367387"/>
            </a:xfrm>
            <a:prstGeom prst="rect">
              <a:avLst/>
            </a:prstGeom>
          </p:spPr>
        </p:pic>
        <p:sp>
          <p:nvSpPr>
            <p:cNvPr id="6" name="TextBox 5">
              <a:extLst>
                <a:ext uri="{FF2B5EF4-FFF2-40B4-BE49-F238E27FC236}">
                  <a16:creationId xmlns:a16="http://schemas.microsoft.com/office/drawing/2014/main" id="{EB8E7FB4-1367-F5A5-FD0D-27C09DC0DC73}"/>
                </a:ext>
              </a:extLst>
            </p:cNvPr>
            <p:cNvSpPr txBox="1"/>
            <p:nvPr/>
          </p:nvSpPr>
          <p:spPr>
            <a:xfrm>
              <a:off x="6137612" y="3754116"/>
              <a:ext cx="2157350" cy="197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panose="020B0502020202020204" pitchFamily="34" charset="0"/>
                  <a:ea typeface="+mn-lt"/>
                  <a:cs typeface="+mn-lt"/>
                </a:rPr>
                <a:t>Image credit: Betzy Hernández Sandoval</a:t>
              </a:r>
              <a:endParaRPr lang="en-US" sz="900" dirty="0">
                <a:solidFill>
                  <a:schemeClr val="bg1"/>
                </a:solidFill>
                <a:latin typeface="Century Gothic" panose="020B0502020202020204" pitchFamily="34" charset="0"/>
              </a:endParaRPr>
            </a:p>
          </p:txBody>
        </p:sp>
      </p:grpSp>
      <p:pic>
        <p:nvPicPr>
          <p:cNvPr id="10" name="Picture 10" descr="A picture containing mountain, dark&#10;&#10;Description automatically generated">
            <a:extLst>
              <a:ext uri="{FF2B5EF4-FFF2-40B4-BE49-F238E27FC236}">
                <a16:creationId xmlns:a16="http://schemas.microsoft.com/office/drawing/2014/main" id="{1D865678-CEF8-87A4-D793-522BFF6E187F}"/>
              </a:ext>
            </a:extLst>
          </p:cNvPr>
          <p:cNvPicPr>
            <a:picLocks noChangeAspect="1"/>
          </p:cNvPicPr>
          <p:nvPr/>
        </p:nvPicPr>
        <p:blipFill>
          <a:blip r:embed="rId4"/>
          <a:stretch>
            <a:fillRect/>
          </a:stretch>
        </p:blipFill>
        <p:spPr>
          <a:xfrm>
            <a:off x="580563" y="1217758"/>
            <a:ext cx="5269328" cy="3942583"/>
          </a:xfrm>
          <a:prstGeom prst="rect">
            <a:avLst/>
          </a:prstGeom>
        </p:spPr>
      </p:pic>
      <p:sp>
        <p:nvSpPr>
          <p:cNvPr id="12" name="TextBox 11">
            <a:extLst>
              <a:ext uri="{FF2B5EF4-FFF2-40B4-BE49-F238E27FC236}">
                <a16:creationId xmlns:a16="http://schemas.microsoft.com/office/drawing/2014/main" id="{F628A31D-0BD7-38D9-5CFE-D625DAD35410}"/>
              </a:ext>
            </a:extLst>
          </p:cNvPr>
          <p:cNvSpPr txBox="1"/>
          <p:nvPr/>
        </p:nvSpPr>
        <p:spPr>
          <a:xfrm>
            <a:off x="580563" y="4922799"/>
            <a:ext cx="215735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panose="020B0502020202020204" pitchFamily="34" charset="0"/>
                <a:ea typeface="+mn-lt"/>
                <a:cs typeface="+mn-lt"/>
              </a:rPr>
              <a:t>Image credit: NASA SERVIR</a:t>
            </a:r>
            <a:endParaRPr lang="en-US" sz="900" dirty="0">
              <a:solidFill>
                <a:schemeClr val="bg1"/>
              </a:solidFill>
              <a:latin typeface="Century Gothic" panose="020B0502020202020204" pitchFamily="34" charset="0"/>
            </a:endParaRPr>
          </a:p>
        </p:txBody>
      </p:sp>
      <p:sp>
        <p:nvSpPr>
          <p:cNvPr id="14" name="Text Placeholder 5">
            <a:extLst>
              <a:ext uri="{FF2B5EF4-FFF2-40B4-BE49-F238E27FC236}">
                <a16:creationId xmlns:a16="http://schemas.microsoft.com/office/drawing/2014/main" id="{1F907B39-196F-EF47-3413-206260644001}"/>
              </a:ext>
            </a:extLst>
          </p:cNvPr>
          <p:cNvSpPr txBox="1">
            <a:spLocks/>
          </p:cNvSpPr>
          <p:nvPr/>
        </p:nvSpPr>
        <p:spPr>
          <a:xfrm>
            <a:off x="7625514" y="5703939"/>
            <a:ext cx="3026041" cy="368298"/>
          </a:xfrm>
          <a:prstGeom prst="rect">
            <a:avLst/>
          </a:prstGeom>
          <a:solidFill>
            <a:srgbClr val="D4E8C5"/>
          </a:solidFill>
          <a:ln w="12700">
            <a:solidFill>
              <a:srgbClr val="7030A0"/>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CA47A"/>
              </a:buClr>
              <a:buNone/>
            </a:pPr>
            <a:r>
              <a:rPr lang="en-US" sz="1800" dirty="0">
                <a:solidFill>
                  <a:schemeClr val="tx1">
                    <a:lumMod val="75000"/>
                    <a:lumOff val="25000"/>
                  </a:schemeClr>
                </a:solidFill>
                <a:latin typeface="Century Gothic"/>
                <a:cs typeface="Calibri" panose="020F0502020204030204"/>
              </a:rPr>
              <a:t>2010 CATHALAC map</a:t>
            </a:r>
          </a:p>
          <a:p>
            <a:pPr marL="571500" lvl="1" indent="0">
              <a:lnSpc>
                <a:spcPct val="100000"/>
              </a:lnSpc>
              <a:spcBef>
                <a:spcPts val="0"/>
              </a:spcBef>
              <a:spcAft>
                <a:spcPts val="600"/>
              </a:spcAft>
              <a:buClr>
                <a:srgbClr val="6CA47A"/>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6" name="Text Placeholder 5">
            <a:extLst>
              <a:ext uri="{FF2B5EF4-FFF2-40B4-BE49-F238E27FC236}">
                <a16:creationId xmlns:a16="http://schemas.microsoft.com/office/drawing/2014/main" id="{9D8A3B26-22ED-3D26-C54A-B7389EF7E90E}"/>
              </a:ext>
            </a:extLst>
          </p:cNvPr>
          <p:cNvSpPr txBox="1">
            <a:spLocks/>
          </p:cNvSpPr>
          <p:nvPr/>
        </p:nvSpPr>
        <p:spPr>
          <a:xfrm>
            <a:off x="1401690" y="5573228"/>
            <a:ext cx="3629290" cy="643464"/>
          </a:xfrm>
          <a:prstGeom prst="rect">
            <a:avLst/>
          </a:prstGeom>
          <a:solidFill>
            <a:srgbClr val="D4E8C5"/>
          </a:solidFill>
          <a:ln w="12700">
            <a:solidFill>
              <a:srgbClr val="7030A0"/>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dirty="0">
                <a:solidFill>
                  <a:schemeClr val="tx1">
                    <a:lumMod val="75000"/>
                    <a:lumOff val="25000"/>
                  </a:schemeClr>
                </a:solidFill>
                <a:latin typeface="Century Gothic"/>
              </a:rPr>
              <a:t>2022 mosaiced Landsat 9 OLI-2 derived true color image</a:t>
            </a:r>
            <a:endParaRPr lang="en-US" dirty="0">
              <a:solidFill>
                <a:schemeClr val="tx1">
                  <a:lumMod val="75000"/>
                  <a:lumOff val="25000"/>
                </a:schemeClr>
              </a:solidFill>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9174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9CD6950-C56E-A703-D6D8-5CE840DBB20D}"/>
              </a:ext>
            </a:extLst>
          </p:cNvPr>
          <p:cNvSpPr txBox="1"/>
          <p:nvPr/>
        </p:nvSpPr>
        <p:spPr>
          <a:xfrm>
            <a:off x="7966364" y="372340"/>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grpSp>
        <p:nvGrpSpPr>
          <p:cNvPr id="24" name="Group 23">
            <a:extLst>
              <a:ext uri="{FF2B5EF4-FFF2-40B4-BE49-F238E27FC236}">
                <a16:creationId xmlns:a16="http://schemas.microsoft.com/office/drawing/2014/main" id="{820F9896-25AD-D457-6318-FED2DD43448A}"/>
              </a:ext>
            </a:extLst>
          </p:cNvPr>
          <p:cNvGrpSpPr/>
          <p:nvPr/>
        </p:nvGrpSpPr>
        <p:grpSpPr>
          <a:xfrm>
            <a:off x="4610824" y="1028246"/>
            <a:ext cx="1199804" cy="5449040"/>
            <a:chOff x="4640512" y="968662"/>
            <a:chExt cx="1199804" cy="5844061"/>
          </a:xfrm>
        </p:grpSpPr>
        <p:sp>
          <p:nvSpPr>
            <p:cNvPr id="3" name="Rectangle 2">
              <a:extLst>
                <a:ext uri="{FF2B5EF4-FFF2-40B4-BE49-F238E27FC236}">
                  <a16:creationId xmlns:a16="http://schemas.microsoft.com/office/drawing/2014/main" id="{CFC37420-AFE8-ED19-F79D-6FD112C94AC3}"/>
                </a:ext>
              </a:extLst>
            </p:cNvPr>
            <p:cNvSpPr/>
            <p:nvPr/>
          </p:nvSpPr>
          <p:spPr>
            <a:xfrm>
              <a:off x="4640512" y="968662"/>
              <a:ext cx="1194738" cy="357084"/>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Mangrove</a:t>
              </a:r>
              <a:endParaRPr lang="en-US" sz="1200" dirty="0">
                <a:solidFill>
                  <a:schemeClr val="tx1">
                    <a:lumMod val="75000"/>
                    <a:lumOff val="25000"/>
                  </a:schemeClr>
                </a:solidFill>
                <a:latin typeface="Century Gothic"/>
              </a:endParaRPr>
            </a:p>
          </p:txBody>
        </p:sp>
        <p:sp>
          <p:nvSpPr>
            <p:cNvPr id="4" name="Rectangle 3">
              <a:extLst>
                <a:ext uri="{FF2B5EF4-FFF2-40B4-BE49-F238E27FC236}">
                  <a16:creationId xmlns:a16="http://schemas.microsoft.com/office/drawing/2014/main" id="{0CC57417-F11D-A4C3-9434-0358C6BC73F9}"/>
                </a:ext>
              </a:extLst>
            </p:cNvPr>
            <p:cNvSpPr/>
            <p:nvPr/>
          </p:nvSpPr>
          <p:spPr>
            <a:xfrm>
              <a:off x="4645461" y="2733114"/>
              <a:ext cx="1194739" cy="322036"/>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ea typeface="+mn-lt"/>
                  <a:cs typeface="+mn-lt"/>
                </a:rPr>
                <a:t>Pastures</a:t>
              </a:r>
              <a:endParaRPr lang="en-US" sz="1200" dirty="0">
                <a:solidFill>
                  <a:schemeClr val="tx1">
                    <a:lumMod val="75000"/>
                    <a:lumOff val="25000"/>
                  </a:schemeClr>
                </a:solidFill>
                <a:latin typeface="Century Gothic"/>
                <a:cs typeface="Calibri"/>
              </a:endParaRPr>
            </a:p>
          </p:txBody>
        </p:sp>
        <p:sp>
          <p:nvSpPr>
            <p:cNvPr id="5" name="Rectangle 4">
              <a:extLst>
                <a:ext uri="{FF2B5EF4-FFF2-40B4-BE49-F238E27FC236}">
                  <a16:creationId xmlns:a16="http://schemas.microsoft.com/office/drawing/2014/main" id="{A4CCD804-E8DC-E22A-1D17-F03707B6A362}"/>
                </a:ext>
              </a:extLst>
            </p:cNvPr>
            <p:cNvSpPr/>
            <p:nvPr/>
          </p:nvSpPr>
          <p:spPr>
            <a:xfrm>
              <a:off x="4644047" y="3080214"/>
              <a:ext cx="1195563" cy="331520"/>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Savannas</a:t>
              </a:r>
            </a:p>
          </p:txBody>
        </p:sp>
        <p:sp>
          <p:nvSpPr>
            <p:cNvPr id="6" name="Rectangle 5">
              <a:extLst>
                <a:ext uri="{FF2B5EF4-FFF2-40B4-BE49-F238E27FC236}">
                  <a16:creationId xmlns:a16="http://schemas.microsoft.com/office/drawing/2014/main" id="{BF17A6FE-0512-B0AA-80BC-33B58709339F}"/>
                </a:ext>
              </a:extLst>
            </p:cNvPr>
            <p:cNvSpPr/>
            <p:nvPr/>
          </p:nvSpPr>
          <p:spPr>
            <a:xfrm>
              <a:off x="4643694" y="3447106"/>
              <a:ext cx="1195563" cy="313789"/>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Water</a:t>
              </a:r>
              <a:endParaRPr lang="en-US" sz="1200" dirty="0">
                <a:solidFill>
                  <a:schemeClr val="tx1">
                    <a:lumMod val="75000"/>
                    <a:lumOff val="25000"/>
                  </a:schemeClr>
                </a:solidFill>
                <a:latin typeface="Calibri" panose="020F0502020204030204"/>
                <a:cs typeface="Calibri" panose="020F0502020204030204"/>
              </a:endParaRPr>
            </a:p>
          </p:txBody>
        </p:sp>
        <p:sp>
          <p:nvSpPr>
            <p:cNvPr id="7" name="Rectangle 6">
              <a:extLst>
                <a:ext uri="{FF2B5EF4-FFF2-40B4-BE49-F238E27FC236}">
                  <a16:creationId xmlns:a16="http://schemas.microsoft.com/office/drawing/2014/main" id="{28B22687-010D-D9F8-9C57-22B222FE0408}"/>
                </a:ext>
              </a:extLst>
            </p:cNvPr>
            <p:cNvSpPr/>
            <p:nvPr/>
          </p:nvSpPr>
          <p:spPr>
            <a:xfrm>
              <a:off x="4642987" y="4250163"/>
              <a:ext cx="1197212" cy="372339"/>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Annual crops</a:t>
              </a:r>
            </a:p>
          </p:txBody>
        </p:sp>
        <p:sp>
          <p:nvSpPr>
            <p:cNvPr id="8" name="Rectangle 7">
              <a:extLst>
                <a:ext uri="{FF2B5EF4-FFF2-40B4-BE49-F238E27FC236}">
                  <a16:creationId xmlns:a16="http://schemas.microsoft.com/office/drawing/2014/main" id="{1DB4B33D-DDF3-5F95-5965-BC6EA19FBB93}"/>
                </a:ext>
              </a:extLst>
            </p:cNvPr>
            <p:cNvSpPr/>
            <p:nvPr/>
          </p:nvSpPr>
          <p:spPr>
            <a:xfrm>
              <a:off x="4642633" y="4656639"/>
              <a:ext cx="1197213" cy="293173"/>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Monocrops</a:t>
              </a:r>
            </a:p>
          </p:txBody>
        </p:sp>
        <p:sp>
          <p:nvSpPr>
            <p:cNvPr id="9" name="Rectangle 8">
              <a:extLst>
                <a:ext uri="{FF2B5EF4-FFF2-40B4-BE49-F238E27FC236}">
                  <a16:creationId xmlns:a16="http://schemas.microsoft.com/office/drawing/2014/main" id="{3510A464-9026-5A27-56E1-ABD640346540}"/>
                </a:ext>
              </a:extLst>
            </p:cNvPr>
            <p:cNvSpPr/>
            <p:nvPr/>
          </p:nvSpPr>
          <p:spPr>
            <a:xfrm>
              <a:off x="4643340" y="3784310"/>
              <a:ext cx="1196386" cy="432954"/>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Permanent Crops</a:t>
              </a:r>
            </a:p>
          </p:txBody>
        </p:sp>
        <p:sp>
          <p:nvSpPr>
            <p:cNvPr id="10" name="Rectangle 9">
              <a:extLst>
                <a:ext uri="{FF2B5EF4-FFF2-40B4-BE49-F238E27FC236}">
                  <a16:creationId xmlns:a16="http://schemas.microsoft.com/office/drawing/2014/main" id="{230611E3-4731-BBD7-6AE0-D764F310021E}"/>
                </a:ext>
              </a:extLst>
            </p:cNvPr>
            <p:cNvSpPr/>
            <p:nvPr/>
          </p:nvSpPr>
          <p:spPr>
            <a:xfrm>
              <a:off x="4642280" y="4983947"/>
              <a:ext cx="1197213" cy="404092"/>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Urban Areas</a:t>
              </a:r>
            </a:p>
          </p:txBody>
        </p:sp>
        <p:sp>
          <p:nvSpPr>
            <p:cNvPr id="11" name="Rectangle 10">
              <a:extLst>
                <a:ext uri="{FF2B5EF4-FFF2-40B4-BE49-F238E27FC236}">
                  <a16:creationId xmlns:a16="http://schemas.microsoft.com/office/drawing/2014/main" id="{AFF7010B-B240-305B-16DB-CF0CD09E061A}"/>
                </a:ext>
              </a:extLst>
            </p:cNvPr>
            <p:cNvSpPr/>
            <p:nvPr/>
          </p:nvSpPr>
          <p:spPr>
            <a:xfrm>
              <a:off x="4640866" y="6500996"/>
              <a:ext cx="1195564" cy="311727"/>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Bare Areas</a:t>
              </a:r>
            </a:p>
          </p:txBody>
        </p:sp>
        <p:sp>
          <p:nvSpPr>
            <p:cNvPr id="12" name="Rectangle 11">
              <a:extLst>
                <a:ext uri="{FF2B5EF4-FFF2-40B4-BE49-F238E27FC236}">
                  <a16:creationId xmlns:a16="http://schemas.microsoft.com/office/drawing/2014/main" id="{A25530F8-6322-4243-0AFA-E7792C4BFBA5}"/>
                </a:ext>
              </a:extLst>
            </p:cNvPr>
            <p:cNvSpPr/>
            <p:nvPr/>
          </p:nvSpPr>
          <p:spPr>
            <a:xfrm>
              <a:off x="4644401" y="1355346"/>
              <a:ext cx="1194738" cy="455632"/>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Broadleaf Forest</a:t>
              </a:r>
            </a:p>
          </p:txBody>
        </p:sp>
        <p:sp>
          <p:nvSpPr>
            <p:cNvPr id="13" name="Rectangle 12">
              <a:extLst>
                <a:ext uri="{FF2B5EF4-FFF2-40B4-BE49-F238E27FC236}">
                  <a16:creationId xmlns:a16="http://schemas.microsoft.com/office/drawing/2014/main" id="{EE308281-E2D9-DD34-9F08-0C54C4A4AD49}"/>
                </a:ext>
              </a:extLst>
            </p:cNvPr>
            <p:cNvSpPr/>
            <p:nvPr/>
          </p:nvSpPr>
          <p:spPr>
            <a:xfrm>
              <a:off x="4645108" y="1840992"/>
              <a:ext cx="1194740" cy="419346"/>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Mixed Type Forest</a:t>
              </a:r>
            </a:p>
          </p:txBody>
        </p:sp>
        <p:sp>
          <p:nvSpPr>
            <p:cNvPr id="14" name="Rectangle 13">
              <a:extLst>
                <a:ext uri="{FF2B5EF4-FFF2-40B4-BE49-F238E27FC236}">
                  <a16:creationId xmlns:a16="http://schemas.microsoft.com/office/drawing/2014/main" id="{283A2F29-D6F8-2E29-522D-46E0226D0511}"/>
                </a:ext>
              </a:extLst>
            </p:cNvPr>
            <p:cNvSpPr/>
            <p:nvPr/>
          </p:nvSpPr>
          <p:spPr>
            <a:xfrm>
              <a:off x="4644754" y="2296949"/>
              <a:ext cx="1195562" cy="401203"/>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Coniferous Forests</a:t>
              </a:r>
            </a:p>
          </p:txBody>
        </p:sp>
        <p:sp>
          <p:nvSpPr>
            <p:cNvPr id="15" name="Rectangle 14">
              <a:extLst>
                <a:ext uri="{FF2B5EF4-FFF2-40B4-BE49-F238E27FC236}">
                  <a16:creationId xmlns:a16="http://schemas.microsoft.com/office/drawing/2014/main" id="{D7BD642C-667D-B6E5-EFBD-3EA78AE2B37B}"/>
                </a:ext>
              </a:extLst>
            </p:cNvPr>
            <p:cNvSpPr/>
            <p:nvPr/>
          </p:nvSpPr>
          <p:spPr>
            <a:xfrm>
              <a:off x="4641573" y="5737523"/>
              <a:ext cx="1196388" cy="348012"/>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Wetlands</a:t>
              </a:r>
            </a:p>
          </p:txBody>
        </p:sp>
        <p:sp>
          <p:nvSpPr>
            <p:cNvPr id="16" name="Rectangle 15">
              <a:extLst>
                <a:ext uri="{FF2B5EF4-FFF2-40B4-BE49-F238E27FC236}">
                  <a16:creationId xmlns:a16="http://schemas.microsoft.com/office/drawing/2014/main" id="{FD167D96-A273-2E85-8628-85DF515B38B3}"/>
                </a:ext>
              </a:extLst>
            </p:cNvPr>
            <p:cNvSpPr/>
            <p:nvPr/>
          </p:nvSpPr>
          <p:spPr>
            <a:xfrm>
              <a:off x="4641219" y="6114312"/>
              <a:ext cx="1195565" cy="357084"/>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Shrubs</a:t>
              </a:r>
              <a:endParaRPr lang="en-US" sz="1200" dirty="0">
                <a:solidFill>
                  <a:schemeClr val="tx1">
                    <a:lumMod val="75000"/>
                    <a:lumOff val="25000"/>
                  </a:schemeClr>
                </a:solidFill>
                <a:latin typeface="Century Gothic"/>
              </a:endParaRPr>
            </a:p>
          </p:txBody>
        </p:sp>
        <p:sp>
          <p:nvSpPr>
            <p:cNvPr id="17" name="Rectangle 16">
              <a:extLst>
                <a:ext uri="{FF2B5EF4-FFF2-40B4-BE49-F238E27FC236}">
                  <a16:creationId xmlns:a16="http://schemas.microsoft.com/office/drawing/2014/main" id="{2C637F7B-9FEC-EC5E-513E-5B77F0A27472}"/>
                </a:ext>
              </a:extLst>
            </p:cNvPr>
            <p:cNvSpPr/>
            <p:nvPr/>
          </p:nvSpPr>
          <p:spPr>
            <a:xfrm>
              <a:off x="4641926" y="5410216"/>
              <a:ext cx="1197213" cy="294409"/>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lumMod val="75000"/>
                      <a:lumOff val="25000"/>
                    </a:schemeClr>
                  </a:solidFill>
                  <a:latin typeface="Century Gothic"/>
                  <a:cs typeface="Calibri"/>
                </a:rPr>
                <a:t>Plateaus</a:t>
              </a:r>
            </a:p>
          </p:txBody>
        </p:sp>
      </p:grpSp>
      <p:grpSp>
        <p:nvGrpSpPr>
          <p:cNvPr id="25" name="Group 24">
            <a:extLst>
              <a:ext uri="{FF2B5EF4-FFF2-40B4-BE49-F238E27FC236}">
                <a16:creationId xmlns:a16="http://schemas.microsoft.com/office/drawing/2014/main" id="{5066057C-AB80-27B0-C6CE-D585CD0B22D6}"/>
              </a:ext>
            </a:extLst>
          </p:cNvPr>
          <p:cNvGrpSpPr/>
          <p:nvPr/>
        </p:nvGrpSpPr>
        <p:grpSpPr>
          <a:xfrm>
            <a:off x="1175656" y="1028246"/>
            <a:ext cx="6307961" cy="5449040"/>
            <a:chOff x="1225137" y="1038142"/>
            <a:chExt cx="6307961" cy="5449040"/>
          </a:xfrm>
        </p:grpSpPr>
        <p:sp>
          <p:nvSpPr>
            <p:cNvPr id="19" name="Right Brace 18">
              <a:extLst>
                <a:ext uri="{FF2B5EF4-FFF2-40B4-BE49-F238E27FC236}">
                  <a16:creationId xmlns:a16="http://schemas.microsoft.com/office/drawing/2014/main" id="{464C0DA8-3205-65AD-EBD1-EEA3270EC142}"/>
                </a:ext>
              </a:extLst>
            </p:cNvPr>
            <p:cNvSpPr/>
            <p:nvPr/>
          </p:nvSpPr>
          <p:spPr>
            <a:xfrm>
              <a:off x="5946789" y="1038142"/>
              <a:ext cx="416773" cy="5449040"/>
            </a:xfrm>
            <a:prstGeom prst="rightBrace">
              <a:avLst/>
            </a:prstGeom>
            <a:noFill/>
            <a:ln>
              <a:solidFill>
                <a:srgbClr val="7030A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en-US" dirty="0">
                <a:solidFill>
                  <a:schemeClr val="tx1">
                    <a:lumMod val="75000"/>
                    <a:lumOff val="25000"/>
                  </a:schemeClr>
                </a:solidFill>
                <a:cs typeface="Calibri"/>
              </a:endParaRPr>
            </a:p>
          </p:txBody>
        </p:sp>
        <p:sp>
          <p:nvSpPr>
            <p:cNvPr id="22" name="Rectangle 21">
              <a:extLst>
                <a:ext uri="{FF2B5EF4-FFF2-40B4-BE49-F238E27FC236}">
                  <a16:creationId xmlns:a16="http://schemas.microsoft.com/office/drawing/2014/main" id="{DDFEAA2B-D3FA-65F3-BC94-B51FB50FEAF9}"/>
                </a:ext>
              </a:extLst>
            </p:cNvPr>
            <p:cNvSpPr/>
            <p:nvPr/>
          </p:nvSpPr>
          <p:spPr>
            <a:xfrm>
              <a:off x="6426096" y="2575541"/>
              <a:ext cx="1107002" cy="2417123"/>
            </a:xfrm>
            <a:prstGeom prst="rect">
              <a:avLst/>
            </a:prstGeom>
            <a:solidFill>
              <a:srgbClr val="D4E8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Forest</a:t>
              </a:r>
            </a:p>
            <a:p>
              <a:pPr algn="ctr"/>
              <a:endParaRPr lang="en-US" dirty="0">
                <a:solidFill>
                  <a:schemeClr val="tx1">
                    <a:lumMod val="75000"/>
                    <a:lumOff val="25000"/>
                  </a:schemeClr>
                </a:solidFill>
                <a:latin typeface="Century Gothic"/>
                <a:cs typeface="Calibri"/>
              </a:endParaRPr>
            </a:p>
            <a:p>
              <a:pPr algn="ctr"/>
              <a:r>
                <a:rPr lang="en-US" dirty="0">
                  <a:solidFill>
                    <a:schemeClr val="tx1">
                      <a:lumMod val="75000"/>
                      <a:lumOff val="25000"/>
                    </a:schemeClr>
                  </a:solidFill>
                  <a:latin typeface="Century Gothic"/>
                  <a:cs typeface="Calibri"/>
                </a:rPr>
                <a:t>Non-forest</a:t>
              </a:r>
            </a:p>
            <a:p>
              <a:pPr algn="ctr"/>
              <a:endParaRPr lang="en-US" dirty="0">
                <a:solidFill>
                  <a:schemeClr val="tx1">
                    <a:lumMod val="75000"/>
                    <a:lumOff val="25000"/>
                  </a:schemeClr>
                </a:solidFill>
                <a:latin typeface="Century Gothic"/>
                <a:cs typeface="Calibri"/>
              </a:endParaRPr>
            </a:p>
            <a:p>
              <a:pPr algn="ctr"/>
              <a:r>
                <a:rPr lang="en-US" dirty="0">
                  <a:solidFill>
                    <a:schemeClr val="tx1">
                      <a:lumMod val="75000"/>
                      <a:lumOff val="25000"/>
                    </a:schemeClr>
                  </a:solidFill>
                  <a:latin typeface="Century Gothic"/>
                  <a:cs typeface="Calibri"/>
                </a:rPr>
                <a:t>Water</a:t>
              </a:r>
            </a:p>
          </p:txBody>
        </p:sp>
        <p:sp>
          <p:nvSpPr>
            <p:cNvPr id="26" name="Rectangle 25">
              <a:extLst>
                <a:ext uri="{FF2B5EF4-FFF2-40B4-BE49-F238E27FC236}">
                  <a16:creationId xmlns:a16="http://schemas.microsoft.com/office/drawing/2014/main" id="{C497BC4E-408A-35AD-92E4-8C502A6B67AE}"/>
                </a:ext>
              </a:extLst>
            </p:cNvPr>
            <p:cNvSpPr/>
            <p:nvPr/>
          </p:nvSpPr>
          <p:spPr>
            <a:xfrm>
              <a:off x="1225137" y="1546347"/>
              <a:ext cx="2467840" cy="1186294"/>
            </a:xfrm>
            <a:prstGeom prst="rect">
              <a:avLst/>
            </a:prstGeom>
            <a:solidFill>
              <a:srgbClr val="D4E8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Combine and select cloud-free, mosaiced imagery from assets</a:t>
              </a:r>
            </a:p>
          </p:txBody>
        </p:sp>
        <p:sp>
          <p:nvSpPr>
            <p:cNvPr id="27" name="Rectangle 26">
              <a:extLst>
                <a:ext uri="{FF2B5EF4-FFF2-40B4-BE49-F238E27FC236}">
                  <a16:creationId xmlns:a16="http://schemas.microsoft.com/office/drawing/2014/main" id="{9C48088D-675D-A5D4-927B-151068891F1B}"/>
                </a:ext>
              </a:extLst>
            </p:cNvPr>
            <p:cNvSpPr/>
            <p:nvPr/>
          </p:nvSpPr>
          <p:spPr>
            <a:xfrm>
              <a:off x="1229467" y="3692358"/>
              <a:ext cx="2467841" cy="1238249"/>
            </a:xfrm>
            <a:prstGeom prst="rect">
              <a:avLst/>
            </a:prstGeom>
            <a:solidFill>
              <a:srgbClr val="D4E8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Randomly sample training data </a:t>
              </a:r>
              <a:endParaRPr lang="en-US" dirty="0">
                <a:solidFill>
                  <a:schemeClr val="tx1">
                    <a:lumMod val="75000"/>
                    <a:lumOff val="25000"/>
                  </a:schemeClr>
                </a:solidFill>
              </a:endParaRPr>
            </a:p>
            <a:p>
              <a:pPr algn="ctr"/>
              <a:r>
                <a:rPr lang="en-US" dirty="0">
                  <a:solidFill>
                    <a:schemeClr val="tx1">
                      <a:lumMod val="75000"/>
                      <a:lumOff val="25000"/>
                    </a:schemeClr>
                  </a:solidFill>
                  <a:latin typeface="Century Gothic"/>
                  <a:cs typeface="Calibri"/>
                </a:rPr>
                <a:t>from 15 land cover classes</a:t>
              </a:r>
              <a:endParaRPr lang="en-US" dirty="0">
                <a:solidFill>
                  <a:schemeClr val="tx1">
                    <a:lumMod val="75000"/>
                    <a:lumOff val="25000"/>
                  </a:schemeClr>
                </a:solidFill>
                <a:cs typeface="Calibri"/>
              </a:endParaRPr>
            </a:p>
          </p:txBody>
        </p:sp>
        <p:sp>
          <p:nvSpPr>
            <p:cNvPr id="28" name="Arrow: Right 27">
              <a:extLst>
                <a:ext uri="{FF2B5EF4-FFF2-40B4-BE49-F238E27FC236}">
                  <a16:creationId xmlns:a16="http://schemas.microsoft.com/office/drawing/2014/main" id="{4CE4DB80-01D8-461B-7939-3E5DA9AF6671}"/>
                </a:ext>
              </a:extLst>
            </p:cNvPr>
            <p:cNvSpPr/>
            <p:nvPr/>
          </p:nvSpPr>
          <p:spPr>
            <a:xfrm rot="5400000">
              <a:off x="2054712" y="3012883"/>
              <a:ext cx="753342" cy="355023"/>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75000"/>
                    <a:lumOff val="25000"/>
                  </a:schemeClr>
                </a:solidFill>
                <a:cs typeface="Calibri"/>
              </a:endParaRPr>
            </a:p>
          </p:txBody>
        </p:sp>
        <p:sp>
          <p:nvSpPr>
            <p:cNvPr id="29" name="Arrow: Right 28">
              <a:extLst>
                <a:ext uri="{FF2B5EF4-FFF2-40B4-BE49-F238E27FC236}">
                  <a16:creationId xmlns:a16="http://schemas.microsoft.com/office/drawing/2014/main" id="{594DAFF4-6BB0-5DB9-3904-B1C92F53E405}"/>
                </a:ext>
              </a:extLst>
            </p:cNvPr>
            <p:cNvSpPr/>
            <p:nvPr/>
          </p:nvSpPr>
          <p:spPr>
            <a:xfrm>
              <a:off x="3812506" y="4077949"/>
              <a:ext cx="753342" cy="355023"/>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75000"/>
                    <a:lumOff val="25000"/>
                  </a:schemeClr>
                </a:solidFill>
                <a:cs typeface="Calibri"/>
              </a:endParaRPr>
            </a:p>
          </p:txBody>
        </p:sp>
      </p:grpSp>
      <p:cxnSp>
        <p:nvCxnSpPr>
          <p:cNvPr id="18" name="Straight Arrow Connector 17">
            <a:extLst>
              <a:ext uri="{FF2B5EF4-FFF2-40B4-BE49-F238E27FC236}">
                <a16:creationId xmlns:a16="http://schemas.microsoft.com/office/drawing/2014/main" id="{FBCC841C-F00F-71CB-52A3-E9DDD092218E}"/>
              </a:ext>
            </a:extLst>
          </p:cNvPr>
          <p:cNvCxnSpPr/>
          <p:nvPr/>
        </p:nvCxnSpPr>
        <p:spPr>
          <a:xfrm>
            <a:off x="6450280" y="3377540"/>
            <a:ext cx="900545"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8365D4A-ABED-7048-2AA8-E4DC20E0E1F2}"/>
              </a:ext>
            </a:extLst>
          </p:cNvPr>
          <p:cNvCxnSpPr>
            <a:cxnSpLocks/>
          </p:cNvCxnSpPr>
          <p:nvPr/>
        </p:nvCxnSpPr>
        <p:spPr>
          <a:xfrm>
            <a:off x="6450280" y="4238501"/>
            <a:ext cx="900545"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203ACB5-3F4F-686F-169C-F2998B1903B5}"/>
              </a:ext>
            </a:extLst>
          </p:cNvPr>
          <p:cNvSpPr txBox="1"/>
          <p:nvPr/>
        </p:nvSpPr>
        <p:spPr>
          <a:xfrm>
            <a:off x="271244" y="214024"/>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DATA PROCESSING</a:t>
            </a:r>
          </a:p>
        </p:txBody>
      </p:sp>
      <p:cxnSp>
        <p:nvCxnSpPr>
          <p:cNvPr id="53" name="Straight Arrow Connector 52">
            <a:extLst>
              <a:ext uri="{FF2B5EF4-FFF2-40B4-BE49-F238E27FC236}">
                <a16:creationId xmlns:a16="http://schemas.microsoft.com/office/drawing/2014/main" id="{634024ED-4E50-0BD0-6AD5-E0A4E6F46D59}"/>
              </a:ext>
            </a:extLst>
          </p:cNvPr>
          <p:cNvCxnSpPr>
            <a:cxnSpLocks/>
          </p:cNvCxnSpPr>
          <p:nvPr/>
        </p:nvCxnSpPr>
        <p:spPr>
          <a:xfrm>
            <a:off x="8143505" y="2173752"/>
            <a:ext cx="103895" cy="0"/>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EE012939-3894-29ED-ED39-FA4812C1D935}"/>
              </a:ext>
            </a:extLst>
          </p:cNvPr>
          <p:cNvGrpSpPr/>
          <p:nvPr/>
        </p:nvGrpSpPr>
        <p:grpSpPr>
          <a:xfrm>
            <a:off x="7602648" y="2006220"/>
            <a:ext cx="804403" cy="1769009"/>
            <a:chOff x="7602648" y="909492"/>
            <a:chExt cx="1049515" cy="2865738"/>
          </a:xfrm>
        </p:grpSpPr>
        <p:cxnSp>
          <p:nvCxnSpPr>
            <p:cNvPr id="37" name="Straight Arrow Connector 36">
              <a:extLst>
                <a:ext uri="{FF2B5EF4-FFF2-40B4-BE49-F238E27FC236}">
                  <a16:creationId xmlns:a16="http://schemas.microsoft.com/office/drawing/2014/main" id="{75A4541B-F4BF-3426-72AB-2323265DC878}"/>
                </a:ext>
              </a:extLst>
            </p:cNvPr>
            <p:cNvCxnSpPr/>
            <p:nvPr/>
          </p:nvCxnSpPr>
          <p:spPr>
            <a:xfrm flipV="1">
              <a:off x="7602648" y="3770104"/>
              <a:ext cx="709724" cy="3848"/>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5046B38-0D64-D3E9-45D8-E4F896724111}"/>
                </a:ext>
              </a:extLst>
            </p:cNvPr>
            <p:cNvCxnSpPr/>
            <p:nvPr/>
          </p:nvCxnSpPr>
          <p:spPr>
            <a:xfrm>
              <a:off x="7604169" y="3574154"/>
              <a:ext cx="0" cy="198550"/>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E00CF6B-4CA1-FD1E-B6A9-D9E6EAEDB5B2}"/>
                </a:ext>
              </a:extLst>
            </p:cNvPr>
            <p:cNvCxnSpPr/>
            <p:nvPr/>
          </p:nvCxnSpPr>
          <p:spPr>
            <a:xfrm flipV="1">
              <a:off x="7606005" y="3570624"/>
              <a:ext cx="518893" cy="6179"/>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30AE900-3826-2434-9190-2B4C7E09A294}"/>
                </a:ext>
              </a:extLst>
            </p:cNvPr>
            <p:cNvCxnSpPr/>
            <p:nvPr/>
          </p:nvCxnSpPr>
          <p:spPr>
            <a:xfrm flipH="1">
              <a:off x="8123705" y="1018638"/>
              <a:ext cx="8404" cy="2549973"/>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97D3081-FE3A-EB03-1DA3-BCAA87080339}"/>
                </a:ext>
              </a:extLst>
            </p:cNvPr>
            <p:cNvCxnSpPr>
              <a:cxnSpLocks/>
            </p:cNvCxnSpPr>
            <p:nvPr/>
          </p:nvCxnSpPr>
          <p:spPr>
            <a:xfrm flipH="1">
              <a:off x="8306650" y="1184840"/>
              <a:ext cx="17367" cy="2590390"/>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C30C8FA-9020-EFBB-1AA2-33F66AEFCB77}"/>
                </a:ext>
              </a:extLst>
            </p:cNvPr>
            <p:cNvCxnSpPr/>
            <p:nvPr/>
          </p:nvCxnSpPr>
          <p:spPr>
            <a:xfrm flipH="1" flipV="1">
              <a:off x="8443864" y="918627"/>
              <a:ext cx="207695" cy="167013"/>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5674F56-CB39-E8A3-2AFC-E69590CAD943}"/>
                </a:ext>
              </a:extLst>
            </p:cNvPr>
            <p:cNvCxnSpPr/>
            <p:nvPr/>
          </p:nvCxnSpPr>
          <p:spPr>
            <a:xfrm flipV="1">
              <a:off x="8444468" y="1081074"/>
              <a:ext cx="207695" cy="203545"/>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4A76F8F-763B-E71F-D7A3-3021FF4CA854}"/>
                </a:ext>
              </a:extLst>
            </p:cNvPr>
            <p:cNvCxnSpPr/>
            <p:nvPr/>
          </p:nvCxnSpPr>
          <p:spPr>
            <a:xfrm>
              <a:off x="8445069" y="909492"/>
              <a:ext cx="0" cy="109602"/>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A643018-3A79-69D2-8E07-9D1EB87AE845}"/>
                </a:ext>
              </a:extLst>
            </p:cNvPr>
            <p:cNvCxnSpPr>
              <a:cxnSpLocks/>
            </p:cNvCxnSpPr>
            <p:nvPr/>
          </p:nvCxnSpPr>
          <p:spPr>
            <a:xfrm>
              <a:off x="8445069" y="1180889"/>
              <a:ext cx="0" cy="109602"/>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3A1550B-3562-4E35-8948-FD93A9BE2308}"/>
                </a:ext>
              </a:extLst>
            </p:cNvPr>
            <p:cNvCxnSpPr>
              <a:cxnSpLocks/>
            </p:cNvCxnSpPr>
            <p:nvPr/>
          </p:nvCxnSpPr>
          <p:spPr>
            <a:xfrm>
              <a:off x="8129729" y="1017730"/>
              <a:ext cx="315575" cy="3848"/>
            </a:xfrm>
            <a:prstGeom prst="straightConnector1">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A58A8933-7131-4018-B797-9A6E2B4BD234}"/>
              </a:ext>
            </a:extLst>
          </p:cNvPr>
          <p:cNvSpPr/>
          <p:nvPr/>
        </p:nvSpPr>
        <p:spPr>
          <a:xfrm>
            <a:off x="8539843" y="1536451"/>
            <a:ext cx="2467840" cy="1186294"/>
          </a:xfrm>
          <a:prstGeom prst="rect">
            <a:avLst/>
          </a:prstGeom>
          <a:solidFill>
            <a:srgbClr val="D4E8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Train Minimum Distance Classifier</a:t>
            </a:r>
            <a:endParaRPr lang="en-US" dirty="0">
              <a:solidFill>
                <a:schemeClr val="tx1">
                  <a:lumMod val="75000"/>
                  <a:lumOff val="25000"/>
                </a:schemeClr>
              </a:solidFill>
            </a:endParaRPr>
          </a:p>
        </p:txBody>
      </p:sp>
      <p:sp>
        <p:nvSpPr>
          <p:cNvPr id="57" name="Rectangle 56">
            <a:extLst>
              <a:ext uri="{FF2B5EF4-FFF2-40B4-BE49-F238E27FC236}">
                <a16:creationId xmlns:a16="http://schemas.microsoft.com/office/drawing/2014/main" id="{F961DEDE-986A-405D-BC0B-DCCAA859BE3A}"/>
              </a:ext>
            </a:extLst>
          </p:cNvPr>
          <p:cNvSpPr/>
          <p:nvPr/>
        </p:nvSpPr>
        <p:spPr>
          <a:xfrm>
            <a:off x="8544173" y="3682462"/>
            <a:ext cx="2467841" cy="1238249"/>
          </a:xfrm>
          <a:prstGeom prst="rect">
            <a:avLst/>
          </a:prstGeom>
          <a:solidFill>
            <a:srgbClr val="D4E8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Generate Forest/Non-forest classification for 1992 and 2022</a:t>
            </a:r>
          </a:p>
        </p:txBody>
      </p:sp>
      <p:sp>
        <p:nvSpPr>
          <p:cNvPr id="58" name="Arrow: Right 57">
            <a:extLst>
              <a:ext uri="{FF2B5EF4-FFF2-40B4-BE49-F238E27FC236}">
                <a16:creationId xmlns:a16="http://schemas.microsoft.com/office/drawing/2014/main" id="{205C060B-3E75-4757-8AB3-0B51564E4BBB}"/>
              </a:ext>
            </a:extLst>
          </p:cNvPr>
          <p:cNvSpPr/>
          <p:nvPr/>
        </p:nvSpPr>
        <p:spPr>
          <a:xfrm rot="5400000">
            <a:off x="9369418" y="3002987"/>
            <a:ext cx="753342" cy="355023"/>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42477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Bent 20">
            <a:extLst>
              <a:ext uri="{FF2B5EF4-FFF2-40B4-BE49-F238E27FC236}">
                <a16:creationId xmlns:a16="http://schemas.microsoft.com/office/drawing/2014/main" id="{92A8AB82-C492-D7F8-2E4E-3E6AB2156C20}"/>
              </a:ext>
            </a:extLst>
          </p:cNvPr>
          <p:cNvSpPr/>
          <p:nvPr/>
        </p:nvSpPr>
        <p:spPr>
          <a:xfrm rot="10800000" flipH="1">
            <a:off x="365821" y="1910688"/>
            <a:ext cx="847860" cy="2661630"/>
          </a:xfrm>
          <a:prstGeom prst="bentArrow">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ectangle: Rounded Corners 2">
            <a:extLst>
              <a:ext uri="{FF2B5EF4-FFF2-40B4-BE49-F238E27FC236}">
                <a16:creationId xmlns:a16="http://schemas.microsoft.com/office/drawing/2014/main" id="{AF5E5866-0194-D21C-F55E-01241D72659C}"/>
              </a:ext>
            </a:extLst>
          </p:cNvPr>
          <p:cNvSpPr/>
          <p:nvPr/>
        </p:nvSpPr>
        <p:spPr>
          <a:xfrm>
            <a:off x="218686" y="1156621"/>
            <a:ext cx="3895092" cy="916214"/>
          </a:xfrm>
          <a:prstGeom prst="roundRect">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Import </a:t>
            </a:r>
            <a:r>
              <a:rPr lang="en-US" dirty="0">
                <a:solidFill>
                  <a:schemeClr val="tx1">
                    <a:lumMod val="75000"/>
                    <a:lumOff val="25000"/>
                  </a:schemeClr>
                </a:solidFill>
                <a:latin typeface="Century Gothic"/>
                <a:cs typeface="Calibri"/>
              </a:rPr>
              <a:t>classification images from GEE into ArcGIS Pro</a:t>
            </a:r>
          </a:p>
        </p:txBody>
      </p:sp>
      <p:sp>
        <p:nvSpPr>
          <p:cNvPr id="24" name="Callout: Down Arrow 23">
            <a:extLst>
              <a:ext uri="{FF2B5EF4-FFF2-40B4-BE49-F238E27FC236}">
                <a16:creationId xmlns:a16="http://schemas.microsoft.com/office/drawing/2014/main" id="{D9C9D369-849E-46E3-21D9-289554F7BCCF}"/>
              </a:ext>
            </a:extLst>
          </p:cNvPr>
          <p:cNvSpPr/>
          <p:nvPr/>
        </p:nvSpPr>
        <p:spPr>
          <a:xfrm>
            <a:off x="7034010" y="589210"/>
            <a:ext cx="4056843" cy="2650899"/>
          </a:xfrm>
          <a:prstGeom prst="downArrowCallou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ea typeface="+mn-lt"/>
                <a:cs typeface="+mn-lt"/>
              </a:rPr>
              <a:t>Additional layers:</a:t>
            </a:r>
          </a:p>
          <a:p>
            <a:pPr algn="ctr"/>
            <a:r>
              <a:rPr lang="en-US" dirty="0">
                <a:solidFill>
                  <a:srgbClr val="3F3F3F"/>
                </a:solidFill>
                <a:latin typeface="Century Gothic"/>
                <a:ea typeface="+mn-lt"/>
                <a:cs typeface="+mn-lt"/>
              </a:rPr>
              <a:t>World Country border,</a:t>
            </a:r>
          </a:p>
          <a:p>
            <a:pPr algn="ctr"/>
            <a:r>
              <a:rPr lang="en-US" dirty="0">
                <a:solidFill>
                  <a:srgbClr val="3F3F3F"/>
                </a:solidFill>
                <a:latin typeface="Century Gothic"/>
                <a:ea typeface="+mn-lt"/>
                <a:cs typeface="+mn-lt"/>
              </a:rPr>
              <a:t>World Database Protected Areas, </a:t>
            </a:r>
          </a:p>
          <a:p>
            <a:pPr algn="ctr"/>
            <a:r>
              <a:rPr lang="en-US" dirty="0">
                <a:solidFill>
                  <a:srgbClr val="3F3F3F"/>
                </a:solidFill>
                <a:latin typeface="Century Gothic"/>
                <a:ea typeface="+mn-lt"/>
                <a:cs typeface="+mn-lt"/>
              </a:rPr>
              <a:t>Indigenous Communities</a:t>
            </a:r>
            <a:endParaRPr lang="en-US" dirty="0">
              <a:solidFill>
                <a:srgbClr val="3F3F3F"/>
              </a:solidFill>
              <a:latin typeface="Century Gothic"/>
            </a:endParaRPr>
          </a:p>
        </p:txBody>
      </p:sp>
      <p:sp>
        <p:nvSpPr>
          <p:cNvPr id="25" name="Equals 24">
            <a:extLst>
              <a:ext uri="{FF2B5EF4-FFF2-40B4-BE49-F238E27FC236}">
                <a16:creationId xmlns:a16="http://schemas.microsoft.com/office/drawing/2014/main" id="{6EA75130-7E05-EE01-6055-CB7F087477EA}"/>
              </a:ext>
            </a:extLst>
          </p:cNvPr>
          <p:cNvSpPr/>
          <p:nvPr/>
        </p:nvSpPr>
        <p:spPr>
          <a:xfrm>
            <a:off x="5670996" y="4077236"/>
            <a:ext cx="1717182" cy="998112"/>
          </a:xfrm>
          <a:prstGeom prst="mathEqual">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75000"/>
                  <a:lumOff val="25000"/>
                </a:schemeClr>
              </a:solidFill>
              <a:latin typeface="Century Gothic"/>
              <a:cs typeface="Calibri"/>
            </a:endParaRPr>
          </a:p>
        </p:txBody>
      </p:sp>
      <p:grpSp>
        <p:nvGrpSpPr>
          <p:cNvPr id="16" name="Group 15">
            <a:extLst>
              <a:ext uri="{FF2B5EF4-FFF2-40B4-BE49-F238E27FC236}">
                <a16:creationId xmlns:a16="http://schemas.microsoft.com/office/drawing/2014/main" id="{75BEF4AA-CBCC-83C5-8203-178B1BA59839}"/>
              </a:ext>
            </a:extLst>
          </p:cNvPr>
          <p:cNvGrpSpPr/>
          <p:nvPr/>
        </p:nvGrpSpPr>
        <p:grpSpPr>
          <a:xfrm>
            <a:off x="7790608" y="3425914"/>
            <a:ext cx="2543577" cy="2296731"/>
            <a:chOff x="8445284" y="3093210"/>
            <a:chExt cx="2543577" cy="2296731"/>
          </a:xfrm>
        </p:grpSpPr>
        <p:sp>
          <p:nvSpPr>
            <p:cNvPr id="27" name="Hexagon 26">
              <a:extLst>
                <a:ext uri="{FF2B5EF4-FFF2-40B4-BE49-F238E27FC236}">
                  <a16:creationId xmlns:a16="http://schemas.microsoft.com/office/drawing/2014/main" id="{C00F6553-F2FA-92C5-2750-A0151CE5F777}"/>
                </a:ext>
              </a:extLst>
            </p:cNvPr>
            <p:cNvSpPr/>
            <p:nvPr/>
          </p:nvSpPr>
          <p:spPr>
            <a:xfrm>
              <a:off x="8445284" y="3093210"/>
              <a:ext cx="2543577" cy="2296731"/>
            </a:xfrm>
            <a:prstGeom prst="hexagon">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F3F3F"/>
                </a:solidFill>
                <a:latin typeface="Century Gothic"/>
              </a:endParaRPr>
            </a:p>
            <a:p>
              <a:pPr algn="ctr"/>
              <a:endParaRPr lang="en-US" dirty="0">
                <a:solidFill>
                  <a:srgbClr val="3F3F3F"/>
                </a:solidFill>
                <a:latin typeface="Century Gothic"/>
              </a:endParaRPr>
            </a:p>
            <a:p>
              <a:pPr algn="ctr"/>
              <a:r>
                <a:rPr lang="en-US" dirty="0">
                  <a:solidFill>
                    <a:srgbClr val="3F3F3F"/>
                  </a:solidFill>
                  <a:latin typeface="Century Gothic"/>
                </a:rPr>
                <a:t>LULC Change Detection Maps</a:t>
              </a:r>
              <a:endParaRPr lang="en-US" dirty="0"/>
            </a:p>
          </p:txBody>
        </p:sp>
        <p:pic>
          <p:nvPicPr>
            <p:cNvPr id="11" name="Graphic 11" descr="Transfer with solid fill">
              <a:extLst>
                <a:ext uri="{FF2B5EF4-FFF2-40B4-BE49-F238E27FC236}">
                  <a16:creationId xmlns:a16="http://schemas.microsoft.com/office/drawing/2014/main" id="{C7208FDA-CB2E-C6B3-40C7-9697352FB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55617" y="3175715"/>
              <a:ext cx="914400" cy="914400"/>
            </a:xfrm>
            <a:prstGeom prst="rect">
              <a:avLst/>
            </a:prstGeom>
          </p:spPr>
        </p:pic>
      </p:grpSp>
      <p:grpSp>
        <p:nvGrpSpPr>
          <p:cNvPr id="15" name="Group 14">
            <a:extLst>
              <a:ext uri="{FF2B5EF4-FFF2-40B4-BE49-F238E27FC236}">
                <a16:creationId xmlns:a16="http://schemas.microsoft.com/office/drawing/2014/main" id="{9C373149-9FEF-14D2-8757-9B5C48186F65}"/>
              </a:ext>
            </a:extLst>
          </p:cNvPr>
          <p:cNvGrpSpPr/>
          <p:nvPr/>
        </p:nvGrpSpPr>
        <p:grpSpPr>
          <a:xfrm>
            <a:off x="1474630" y="3089854"/>
            <a:ext cx="3739783" cy="2739875"/>
            <a:chOff x="1517560" y="2424446"/>
            <a:chExt cx="3739783" cy="2739875"/>
          </a:xfrm>
        </p:grpSpPr>
        <p:sp>
          <p:nvSpPr>
            <p:cNvPr id="17" name="Minus Sign 16">
              <a:extLst>
                <a:ext uri="{FF2B5EF4-FFF2-40B4-BE49-F238E27FC236}">
                  <a16:creationId xmlns:a16="http://schemas.microsoft.com/office/drawing/2014/main" id="{807651B5-73E4-5BA7-9AE9-5CC241CBD27D}"/>
                </a:ext>
              </a:extLst>
            </p:cNvPr>
            <p:cNvSpPr/>
            <p:nvPr/>
          </p:nvSpPr>
          <p:spPr>
            <a:xfrm>
              <a:off x="2869841" y="3701601"/>
              <a:ext cx="912253" cy="912253"/>
            </a:xfrm>
            <a:prstGeom prst="mathMinus">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1153652-A85B-BCD4-D1A0-F801E23800E8}"/>
                </a:ext>
              </a:extLst>
            </p:cNvPr>
            <p:cNvSpPr/>
            <p:nvPr/>
          </p:nvSpPr>
          <p:spPr>
            <a:xfrm>
              <a:off x="1517560" y="3175714"/>
              <a:ext cx="3724140" cy="75126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Forest &amp; Non-forest 2022</a:t>
              </a:r>
              <a:endParaRPr lang="en-US" dirty="0"/>
            </a:p>
          </p:txBody>
        </p:sp>
        <p:sp>
          <p:nvSpPr>
            <p:cNvPr id="13" name="Rectangle 12">
              <a:extLst>
                <a:ext uri="{FF2B5EF4-FFF2-40B4-BE49-F238E27FC236}">
                  <a16:creationId xmlns:a16="http://schemas.microsoft.com/office/drawing/2014/main" id="{864DC803-AB3B-F9E3-D71F-622DBDA3FA53}"/>
                </a:ext>
              </a:extLst>
            </p:cNvPr>
            <p:cNvSpPr/>
            <p:nvPr/>
          </p:nvSpPr>
          <p:spPr>
            <a:xfrm>
              <a:off x="1517560" y="2424446"/>
              <a:ext cx="3724140" cy="75126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rPr>
                <a:t>Raster Calculator</a:t>
              </a:r>
              <a:endParaRPr lang="en-US" dirty="0"/>
            </a:p>
          </p:txBody>
        </p:sp>
        <p:sp>
          <p:nvSpPr>
            <p:cNvPr id="14" name="Rectangle 13">
              <a:extLst>
                <a:ext uri="{FF2B5EF4-FFF2-40B4-BE49-F238E27FC236}">
                  <a16:creationId xmlns:a16="http://schemas.microsoft.com/office/drawing/2014/main" id="{D7F26928-C208-50C1-A4B8-74479C01DB65}"/>
                </a:ext>
              </a:extLst>
            </p:cNvPr>
            <p:cNvSpPr/>
            <p:nvPr/>
          </p:nvSpPr>
          <p:spPr>
            <a:xfrm>
              <a:off x="1522233" y="4413054"/>
              <a:ext cx="3731757" cy="75126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Forest &amp; Non-forest 1992</a:t>
              </a:r>
              <a:endParaRPr lang="en-US" dirty="0"/>
            </a:p>
          </p:txBody>
        </p:sp>
        <p:sp>
          <p:nvSpPr>
            <p:cNvPr id="10" name="Rectangle 9">
              <a:extLst>
                <a:ext uri="{FF2B5EF4-FFF2-40B4-BE49-F238E27FC236}">
                  <a16:creationId xmlns:a16="http://schemas.microsoft.com/office/drawing/2014/main" id="{D5CE12DB-B5D6-98D4-F68E-D4FEEEF38968}"/>
                </a:ext>
              </a:extLst>
            </p:cNvPr>
            <p:cNvSpPr/>
            <p:nvPr/>
          </p:nvSpPr>
          <p:spPr>
            <a:xfrm>
              <a:off x="1537876" y="2427801"/>
              <a:ext cx="3719467" cy="2727586"/>
            </a:xfrm>
            <a:prstGeom prst="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4F99E8B0-5C40-4375-A7AD-BD68F08B58A8}"/>
              </a:ext>
            </a:extLst>
          </p:cNvPr>
          <p:cNvSpPr txBox="1"/>
          <p:nvPr/>
        </p:nvSpPr>
        <p:spPr>
          <a:xfrm>
            <a:off x="277095" y="225819"/>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DATA ANALYSIS</a:t>
            </a:r>
          </a:p>
        </p:txBody>
      </p:sp>
    </p:spTree>
    <p:extLst>
      <p:ext uri="{BB962C8B-B14F-4D97-AF65-F5344CB8AC3E}">
        <p14:creationId xmlns:p14="http://schemas.microsoft.com/office/powerpoint/2010/main" val="420625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77095" y="225819"/>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DATA ANALYSIS</a:t>
            </a:r>
          </a:p>
        </p:txBody>
      </p:sp>
      <p:sp>
        <p:nvSpPr>
          <p:cNvPr id="16" name="Arrow: Right 15">
            <a:extLst>
              <a:ext uri="{FF2B5EF4-FFF2-40B4-BE49-F238E27FC236}">
                <a16:creationId xmlns:a16="http://schemas.microsoft.com/office/drawing/2014/main" id="{C32EC794-FFCD-4143-A2A4-B4EA67D89AFD}"/>
              </a:ext>
            </a:extLst>
          </p:cNvPr>
          <p:cNvSpPr/>
          <p:nvPr/>
        </p:nvSpPr>
        <p:spPr>
          <a:xfrm>
            <a:off x="5278240" y="2996407"/>
            <a:ext cx="2582417" cy="1681918"/>
          </a:xfrm>
          <a:prstGeom prst="rightArrow">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cs typeface="Calibri"/>
              </a:rPr>
              <a:t>Animate tool in ArcGIS Pro</a:t>
            </a:r>
          </a:p>
        </p:txBody>
      </p:sp>
      <p:grpSp>
        <p:nvGrpSpPr>
          <p:cNvPr id="31" name="Group 30">
            <a:extLst>
              <a:ext uri="{FF2B5EF4-FFF2-40B4-BE49-F238E27FC236}">
                <a16:creationId xmlns:a16="http://schemas.microsoft.com/office/drawing/2014/main" id="{09F1EF78-AAAF-99DB-A236-EA73D0D31006}"/>
              </a:ext>
            </a:extLst>
          </p:cNvPr>
          <p:cNvGrpSpPr/>
          <p:nvPr/>
        </p:nvGrpSpPr>
        <p:grpSpPr>
          <a:xfrm>
            <a:off x="8139717" y="2289036"/>
            <a:ext cx="3523811" cy="3116454"/>
            <a:chOff x="8413086" y="2277547"/>
            <a:chExt cx="2543577" cy="2296731"/>
          </a:xfrm>
        </p:grpSpPr>
        <p:sp>
          <p:nvSpPr>
            <p:cNvPr id="23" name="Hexagon 22">
              <a:extLst>
                <a:ext uri="{FF2B5EF4-FFF2-40B4-BE49-F238E27FC236}">
                  <a16:creationId xmlns:a16="http://schemas.microsoft.com/office/drawing/2014/main" id="{6033E804-9F8B-4BD4-A1AD-526AE7915F4F}"/>
                </a:ext>
              </a:extLst>
            </p:cNvPr>
            <p:cNvSpPr/>
            <p:nvPr/>
          </p:nvSpPr>
          <p:spPr>
            <a:xfrm>
              <a:off x="8413086" y="2277547"/>
              <a:ext cx="2543577" cy="2296731"/>
            </a:xfrm>
            <a:prstGeom prst="hexagon">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F3F3F"/>
                </a:solidFill>
                <a:latin typeface="Century Gothic"/>
              </a:endParaRPr>
            </a:p>
            <a:p>
              <a:pPr algn="ctr"/>
              <a:endParaRPr lang="en-US" dirty="0">
                <a:solidFill>
                  <a:srgbClr val="3F3F3F"/>
                </a:solidFill>
                <a:latin typeface="Century Gothic"/>
              </a:endParaRPr>
            </a:p>
            <a:p>
              <a:pPr algn="ctr"/>
              <a:r>
                <a:rPr lang="en-US" sz="2000" dirty="0">
                  <a:solidFill>
                    <a:srgbClr val="3F3F3F"/>
                  </a:solidFill>
                  <a:latin typeface="Century Gothic"/>
                </a:rPr>
                <a:t>Time Series Analysis</a:t>
              </a:r>
              <a:endParaRPr lang="en-US" sz="2000" dirty="0">
                <a:cs typeface="Calibri"/>
              </a:endParaRPr>
            </a:p>
          </p:txBody>
        </p:sp>
        <p:pic>
          <p:nvPicPr>
            <p:cNvPr id="3" name="Graphic 3" descr="Alarm clock with solid fill">
              <a:extLst>
                <a:ext uri="{FF2B5EF4-FFF2-40B4-BE49-F238E27FC236}">
                  <a16:creationId xmlns:a16="http://schemas.microsoft.com/office/drawing/2014/main" id="{4C539F71-A18F-BD97-1FE8-64E3D1E2B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3420" y="2413715"/>
              <a:ext cx="914400" cy="914400"/>
            </a:xfrm>
            <a:prstGeom prst="rect">
              <a:avLst/>
            </a:prstGeom>
          </p:spPr>
        </p:pic>
      </p:grpSp>
      <p:grpSp>
        <p:nvGrpSpPr>
          <p:cNvPr id="30" name="Group 29">
            <a:extLst>
              <a:ext uri="{FF2B5EF4-FFF2-40B4-BE49-F238E27FC236}">
                <a16:creationId xmlns:a16="http://schemas.microsoft.com/office/drawing/2014/main" id="{7C23EEC4-0ACD-9DB4-F53D-90D5A4C217AA}"/>
              </a:ext>
            </a:extLst>
          </p:cNvPr>
          <p:cNvGrpSpPr/>
          <p:nvPr/>
        </p:nvGrpSpPr>
        <p:grpSpPr>
          <a:xfrm>
            <a:off x="919900" y="1687265"/>
            <a:ext cx="3756337" cy="4303690"/>
            <a:chOff x="576463" y="1633603"/>
            <a:chExt cx="3756337" cy="4303690"/>
          </a:xfrm>
        </p:grpSpPr>
        <p:grpSp>
          <p:nvGrpSpPr>
            <p:cNvPr id="29" name="Group 28">
              <a:extLst>
                <a:ext uri="{FF2B5EF4-FFF2-40B4-BE49-F238E27FC236}">
                  <a16:creationId xmlns:a16="http://schemas.microsoft.com/office/drawing/2014/main" id="{ACA01CD3-D356-019B-6772-903B1202E4C9}"/>
                </a:ext>
              </a:extLst>
            </p:cNvPr>
            <p:cNvGrpSpPr/>
            <p:nvPr/>
          </p:nvGrpSpPr>
          <p:grpSpPr>
            <a:xfrm>
              <a:off x="583842" y="1635349"/>
              <a:ext cx="3745606" cy="4295641"/>
              <a:chOff x="594574" y="1635349"/>
              <a:chExt cx="3745606" cy="4295641"/>
            </a:xfrm>
          </p:grpSpPr>
          <p:sp>
            <p:nvSpPr>
              <p:cNvPr id="12" name="Plus Sign 11">
                <a:extLst>
                  <a:ext uri="{FF2B5EF4-FFF2-40B4-BE49-F238E27FC236}">
                    <a16:creationId xmlns:a16="http://schemas.microsoft.com/office/drawing/2014/main" id="{7FA3FD21-D279-55B8-D18D-A75298000B09}"/>
                  </a:ext>
                </a:extLst>
              </p:cNvPr>
              <p:cNvSpPr/>
              <p:nvPr/>
            </p:nvSpPr>
            <p:spPr>
              <a:xfrm>
                <a:off x="2179422" y="3509494"/>
                <a:ext cx="579549" cy="547353"/>
              </a:xfrm>
              <a:prstGeom prst="mathPlus">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lus Sign 18">
                <a:extLst>
                  <a:ext uri="{FF2B5EF4-FFF2-40B4-BE49-F238E27FC236}">
                    <a16:creationId xmlns:a16="http://schemas.microsoft.com/office/drawing/2014/main" id="{C34921DC-F158-420F-99E7-3D7AEDB61C1E}"/>
                  </a:ext>
                </a:extLst>
              </p:cNvPr>
              <p:cNvSpPr/>
              <p:nvPr/>
            </p:nvSpPr>
            <p:spPr>
              <a:xfrm>
                <a:off x="2179422" y="4737459"/>
                <a:ext cx="579549" cy="547353"/>
              </a:xfrm>
              <a:prstGeom prst="mathPlus">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0E36CCD-5A0F-D728-1DE1-A8787E0307DD}"/>
                  </a:ext>
                </a:extLst>
              </p:cNvPr>
              <p:cNvSpPr/>
              <p:nvPr/>
            </p:nvSpPr>
            <p:spPr>
              <a:xfrm>
                <a:off x="594575" y="1635349"/>
                <a:ext cx="3745605" cy="61174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F3F3F"/>
                    </a:solidFill>
                    <a:latin typeface="Century Gothic"/>
                  </a:rPr>
                  <a:t>Forest &amp; Non-forest 1992</a:t>
                </a:r>
                <a:endParaRPr lang="en-US" dirty="0"/>
              </a:p>
            </p:txBody>
          </p:sp>
          <p:sp>
            <p:nvSpPr>
              <p:cNvPr id="11" name="Rectangle 10">
                <a:extLst>
                  <a:ext uri="{FF2B5EF4-FFF2-40B4-BE49-F238E27FC236}">
                    <a16:creationId xmlns:a16="http://schemas.microsoft.com/office/drawing/2014/main" id="{ACA87871-1A26-7553-909C-00A96A0C64C5}"/>
                  </a:ext>
                </a:extLst>
              </p:cNvPr>
              <p:cNvSpPr/>
              <p:nvPr/>
            </p:nvSpPr>
            <p:spPr>
              <a:xfrm>
                <a:off x="594575" y="2863314"/>
                <a:ext cx="3745605" cy="61174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Forest &amp; Non-forest 2002</a:t>
                </a:r>
                <a:endParaRPr lang="en-US" dirty="0"/>
              </a:p>
            </p:txBody>
          </p:sp>
          <p:sp>
            <p:nvSpPr>
              <p:cNvPr id="15" name="Rectangle 14">
                <a:extLst>
                  <a:ext uri="{FF2B5EF4-FFF2-40B4-BE49-F238E27FC236}">
                    <a16:creationId xmlns:a16="http://schemas.microsoft.com/office/drawing/2014/main" id="{E8C5EB85-86CC-548D-13EA-3E11F1846784}"/>
                  </a:ext>
                </a:extLst>
              </p:cNvPr>
              <p:cNvSpPr/>
              <p:nvPr/>
            </p:nvSpPr>
            <p:spPr>
              <a:xfrm>
                <a:off x="594574" y="4091279"/>
                <a:ext cx="3745605" cy="61174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Forest &amp; Non-forest 2012</a:t>
                </a:r>
                <a:endParaRPr lang="en-US" dirty="0"/>
              </a:p>
            </p:txBody>
          </p:sp>
          <p:sp>
            <p:nvSpPr>
              <p:cNvPr id="17" name="Rectangle 16">
                <a:extLst>
                  <a:ext uri="{FF2B5EF4-FFF2-40B4-BE49-F238E27FC236}">
                    <a16:creationId xmlns:a16="http://schemas.microsoft.com/office/drawing/2014/main" id="{5CC54831-C501-B724-0957-A321AF6C6F1A}"/>
                  </a:ext>
                </a:extLst>
              </p:cNvPr>
              <p:cNvSpPr/>
              <p:nvPr/>
            </p:nvSpPr>
            <p:spPr>
              <a:xfrm>
                <a:off x="594574" y="5319244"/>
                <a:ext cx="3745605" cy="61174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Forest &amp; Non-forest 2022</a:t>
                </a:r>
                <a:endParaRPr lang="en-US" dirty="0"/>
              </a:p>
            </p:txBody>
          </p:sp>
          <p:sp>
            <p:nvSpPr>
              <p:cNvPr id="21" name="Plus Sign 20">
                <a:extLst>
                  <a:ext uri="{FF2B5EF4-FFF2-40B4-BE49-F238E27FC236}">
                    <a16:creationId xmlns:a16="http://schemas.microsoft.com/office/drawing/2014/main" id="{D938C4FE-0670-B2FE-DCEE-29FD8C001726}"/>
                  </a:ext>
                </a:extLst>
              </p:cNvPr>
              <p:cNvSpPr/>
              <p:nvPr/>
            </p:nvSpPr>
            <p:spPr>
              <a:xfrm>
                <a:off x="2179422" y="2281529"/>
                <a:ext cx="579549" cy="547353"/>
              </a:xfrm>
              <a:prstGeom prst="mathPlus">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a:extLst>
                <a:ext uri="{FF2B5EF4-FFF2-40B4-BE49-F238E27FC236}">
                  <a16:creationId xmlns:a16="http://schemas.microsoft.com/office/drawing/2014/main" id="{86264621-7197-EC3B-440A-004898B99A1E}"/>
                </a:ext>
              </a:extLst>
            </p:cNvPr>
            <p:cNvSpPr/>
            <p:nvPr/>
          </p:nvSpPr>
          <p:spPr>
            <a:xfrm>
              <a:off x="576463" y="1633603"/>
              <a:ext cx="3756337" cy="430369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7607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antenna&#10;&#10;Description automatically generated">
            <a:extLst>
              <a:ext uri="{FF2B5EF4-FFF2-40B4-BE49-F238E27FC236}">
                <a16:creationId xmlns:a16="http://schemas.microsoft.com/office/drawing/2014/main" id="{5F141C18-556F-4082-D31E-22B5321A0AE4}"/>
              </a:ext>
            </a:extLst>
          </p:cNvPr>
          <p:cNvPicPr>
            <a:picLocks noChangeAspect="1"/>
          </p:cNvPicPr>
          <p:nvPr/>
        </p:nvPicPr>
        <p:blipFill>
          <a:blip r:embed="rId3"/>
          <a:stretch>
            <a:fillRect/>
          </a:stretch>
        </p:blipFill>
        <p:spPr>
          <a:xfrm>
            <a:off x="8426822" y="4834159"/>
            <a:ext cx="1936377" cy="408009"/>
          </a:xfrm>
          <a:prstGeom prst="rect">
            <a:avLst/>
          </a:prstGeom>
        </p:spPr>
      </p:pic>
      <p:pic>
        <p:nvPicPr>
          <p:cNvPr id="4" name="Picture 4" descr="Map&#10;&#10;Description automatically generated">
            <a:extLst>
              <a:ext uri="{FF2B5EF4-FFF2-40B4-BE49-F238E27FC236}">
                <a16:creationId xmlns:a16="http://schemas.microsoft.com/office/drawing/2014/main" id="{2D176150-82F8-900D-7304-1C4BEACB23C8}"/>
              </a:ext>
            </a:extLst>
          </p:cNvPr>
          <p:cNvPicPr>
            <a:picLocks noChangeAspect="1"/>
          </p:cNvPicPr>
          <p:nvPr/>
        </p:nvPicPr>
        <p:blipFill rotWithShape="1">
          <a:blip r:embed="rId4"/>
          <a:srcRect l="1481" t="3252" r="1234" b="2846"/>
          <a:stretch/>
        </p:blipFill>
        <p:spPr>
          <a:xfrm>
            <a:off x="6237808" y="1375108"/>
            <a:ext cx="7489767" cy="4437128"/>
          </a:xfrm>
          <a:prstGeom prst="rect">
            <a:avLst/>
          </a:prstGeom>
        </p:spPr>
      </p:pic>
      <p:pic>
        <p:nvPicPr>
          <p:cNvPr id="5" name="Picture 5" descr="Map&#10;&#10;Description automatically generated">
            <a:extLst>
              <a:ext uri="{FF2B5EF4-FFF2-40B4-BE49-F238E27FC236}">
                <a16:creationId xmlns:a16="http://schemas.microsoft.com/office/drawing/2014/main" id="{E9199A02-262C-7A5F-1866-4E11AB24A6D6}"/>
              </a:ext>
            </a:extLst>
          </p:cNvPr>
          <p:cNvPicPr>
            <a:picLocks noChangeAspect="1"/>
          </p:cNvPicPr>
          <p:nvPr/>
        </p:nvPicPr>
        <p:blipFill rotWithShape="1">
          <a:blip r:embed="rId5"/>
          <a:srcRect l="909" t="560" r="227" b="373"/>
          <a:stretch/>
        </p:blipFill>
        <p:spPr>
          <a:xfrm>
            <a:off x="3626355" y="1980595"/>
            <a:ext cx="5348746" cy="3261763"/>
          </a:xfrm>
          <a:prstGeom prst="rect">
            <a:avLst/>
          </a:prstGeom>
        </p:spPr>
      </p:pic>
      <p:pic>
        <p:nvPicPr>
          <p:cNvPr id="6" name="Picture 8" descr="Map&#10;&#10;Description automatically generated">
            <a:extLst>
              <a:ext uri="{FF2B5EF4-FFF2-40B4-BE49-F238E27FC236}">
                <a16:creationId xmlns:a16="http://schemas.microsoft.com/office/drawing/2014/main" id="{DB29ED36-EFE4-8316-F473-FFA35263D01F}"/>
              </a:ext>
            </a:extLst>
          </p:cNvPr>
          <p:cNvPicPr>
            <a:picLocks noChangeAspect="1"/>
          </p:cNvPicPr>
          <p:nvPr/>
        </p:nvPicPr>
        <p:blipFill rotWithShape="1">
          <a:blip r:embed="rId6"/>
          <a:srcRect l="542" t="444" r="677" b="667"/>
          <a:stretch/>
        </p:blipFill>
        <p:spPr>
          <a:xfrm>
            <a:off x="-229449" y="2015916"/>
            <a:ext cx="5344261" cy="3255921"/>
          </a:xfrm>
          <a:prstGeom prst="rect">
            <a:avLst/>
          </a:prstGeom>
        </p:spPr>
      </p:pic>
      <p:pic>
        <p:nvPicPr>
          <p:cNvPr id="3" name="Picture 8" descr="Graphical user interface, application&#10;&#10;Description automatically generated">
            <a:extLst>
              <a:ext uri="{FF2B5EF4-FFF2-40B4-BE49-F238E27FC236}">
                <a16:creationId xmlns:a16="http://schemas.microsoft.com/office/drawing/2014/main" id="{B77CF176-9275-0A0A-66CB-E8C192B9C90A}"/>
              </a:ext>
            </a:extLst>
          </p:cNvPr>
          <p:cNvPicPr>
            <a:picLocks noChangeAspect="1"/>
          </p:cNvPicPr>
          <p:nvPr/>
        </p:nvPicPr>
        <p:blipFill>
          <a:blip r:embed="rId7"/>
          <a:stretch>
            <a:fillRect/>
          </a:stretch>
        </p:blipFill>
        <p:spPr>
          <a:xfrm>
            <a:off x="466896" y="5398589"/>
            <a:ext cx="2743200" cy="1030554"/>
          </a:xfrm>
          <a:prstGeom prst="rect">
            <a:avLst/>
          </a:prstGeom>
        </p:spPr>
      </p:pic>
      <p:sp>
        <p:nvSpPr>
          <p:cNvPr id="12" name="TextBox 11">
            <a:extLst>
              <a:ext uri="{FF2B5EF4-FFF2-40B4-BE49-F238E27FC236}">
                <a16:creationId xmlns:a16="http://schemas.microsoft.com/office/drawing/2014/main" id="{9099EB7D-DD7A-E438-C3AB-81D240A2F71B}"/>
              </a:ext>
            </a:extLst>
          </p:cNvPr>
          <p:cNvSpPr txBox="1"/>
          <p:nvPr/>
        </p:nvSpPr>
        <p:spPr>
          <a:xfrm>
            <a:off x="728508" y="1369538"/>
            <a:ext cx="29484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1992 Forest/Non-forest</a:t>
            </a:r>
            <a:endParaRPr lang="en-US" sz="2000" dirty="0">
              <a:solidFill>
                <a:schemeClr val="tx1">
                  <a:lumMod val="75000"/>
                  <a:lumOff val="25000"/>
                </a:schemeClr>
              </a:solidFill>
              <a:latin typeface="Century Gothic"/>
            </a:endParaRPr>
          </a:p>
        </p:txBody>
      </p:sp>
      <p:pic>
        <p:nvPicPr>
          <p:cNvPr id="9" name="Picture 9" descr="Graphical user interface, application&#10;&#10;Description automatically generated">
            <a:extLst>
              <a:ext uri="{FF2B5EF4-FFF2-40B4-BE49-F238E27FC236}">
                <a16:creationId xmlns:a16="http://schemas.microsoft.com/office/drawing/2014/main" id="{E078809A-E867-FB2D-7B54-5E2350A999F9}"/>
              </a:ext>
            </a:extLst>
          </p:cNvPr>
          <p:cNvPicPr>
            <a:picLocks noChangeAspect="1"/>
          </p:cNvPicPr>
          <p:nvPr/>
        </p:nvPicPr>
        <p:blipFill>
          <a:blip r:embed="rId7"/>
          <a:stretch>
            <a:fillRect/>
          </a:stretch>
        </p:blipFill>
        <p:spPr>
          <a:xfrm>
            <a:off x="5064200" y="5420012"/>
            <a:ext cx="2743200" cy="1030554"/>
          </a:xfrm>
          <a:prstGeom prst="rect">
            <a:avLst/>
          </a:prstGeom>
        </p:spPr>
      </p:pic>
      <p:sp>
        <p:nvSpPr>
          <p:cNvPr id="14" name="TextBox 13">
            <a:extLst>
              <a:ext uri="{FF2B5EF4-FFF2-40B4-BE49-F238E27FC236}">
                <a16:creationId xmlns:a16="http://schemas.microsoft.com/office/drawing/2014/main" id="{18D5DA97-660F-197F-92A6-CEC95DA1D9CA}"/>
              </a:ext>
            </a:extLst>
          </p:cNvPr>
          <p:cNvSpPr txBox="1"/>
          <p:nvPr/>
        </p:nvSpPr>
        <p:spPr>
          <a:xfrm>
            <a:off x="4862304" y="1369537"/>
            <a:ext cx="29495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2022 Forest/Non-forest</a:t>
            </a:r>
            <a:endParaRPr lang="en-US" sz="2000" dirty="0">
              <a:solidFill>
                <a:schemeClr val="tx1">
                  <a:lumMod val="75000"/>
                  <a:lumOff val="25000"/>
                </a:schemeClr>
              </a:solidFill>
              <a:latin typeface="Century Gothic"/>
            </a:endParaRPr>
          </a:p>
        </p:txBody>
      </p:sp>
      <p:grpSp>
        <p:nvGrpSpPr>
          <p:cNvPr id="15" name="Group 14">
            <a:extLst>
              <a:ext uri="{FF2B5EF4-FFF2-40B4-BE49-F238E27FC236}">
                <a16:creationId xmlns:a16="http://schemas.microsoft.com/office/drawing/2014/main" id="{00305EBF-9367-FF5A-8174-16A9AE69F519}"/>
              </a:ext>
            </a:extLst>
          </p:cNvPr>
          <p:cNvGrpSpPr/>
          <p:nvPr/>
        </p:nvGrpSpPr>
        <p:grpSpPr>
          <a:xfrm>
            <a:off x="8892597" y="5202853"/>
            <a:ext cx="2743200" cy="1486208"/>
            <a:chOff x="8773099" y="4687294"/>
            <a:chExt cx="2743200" cy="1486208"/>
          </a:xfrm>
        </p:grpSpPr>
        <p:pic>
          <p:nvPicPr>
            <p:cNvPr id="10" name="Picture 10" descr="Graphical user interface, application&#10;&#10;Description automatically generated">
              <a:extLst>
                <a:ext uri="{FF2B5EF4-FFF2-40B4-BE49-F238E27FC236}">
                  <a16:creationId xmlns:a16="http://schemas.microsoft.com/office/drawing/2014/main" id="{878B5076-AF2D-8381-6ABC-EC886B4F22D8}"/>
                </a:ext>
              </a:extLst>
            </p:cNvPr>
            <p:cNvPicPr>
              <a:picLocks noChangeAspect="1"/>
            </p:cNvPicPr>
            <p:nvPr/>
          </p:nvPicPr>
          <p:blipFill>
            <a:blip r:embed="rId8"/>
            <a:stretch>
              <a:fillRect/>
            </a:stretch>
          </p:blipFill>
          <p:spPr>
            <a:xfrm>
              <a:off x="8773099" y="4687294"/>
              <a:ext cx="2743200" cy="1486208"/>
            </a:xfrm>
            <a:prstGeom prst="rect">
              <a:avLst/>
            </a:prstGeom>
          </p:spPr>
        </p:pic>
        <p:pic>
          <p:nvPicPr>
            <p:cNvPr id="11" name="Picture 11">
              <a:extLst>
                <a:ext uri="{FF2B5EF4-FFF2-40B4-BE49-F238E27FC236}">
                  <a16:creationId xmlns:a16="http://schemas.microsoft.com/office/drawing/2014/main" id="{DD80D486-706D-DA06-9DCE-6403BA8B32D0}"/>
                </a:ext>
              </a:extLst>
            </p:cNvPr>
            <p:cNvPicPr>
              <a:picLocks noChangeAspect="1"/>
            </p:cNvPicPr>
            <p:nvPr/>
          </p:nvPicPr>
          <p:blipFill>
            <a:blip r:embed="rId9"/>
            <a:stretch>
              <a:fillRect/>
            </a:stretch>
          </p:blipFill>
          <p:spPr>
            <a:xfrm>
              <a:off x="8773128" y="4719395"/>
              <a:ext cx="664581" cy="332170"/>
            </a:xfrm>
            <a:prstGeom prst="rect">
              <a:avLst/>
            </a:prstGeom>
            <a:solidFill>
              <a:srgbClr val="4DA620"/>
            </a:solidFill>
          </p:spPr>
        </p:pic>
      </p:grpSp>
      <p:sp>
        <p:nvSpPr>
          <p:cNvPr id="16" name="TextBox 15">
            <a:extLst>
              <a:ext uri="{FF2B5EF4-FFF2-40B4-BE49-F238E27FC236}">
                <a16:creationId xmlns:a16="http://schemas.microsoft.com/office/drawing/2014/main" id="{3B185BB2-8C35-B0DD-1E59-831FEC616BA2}"/>
              </a:ext>
            </a:extLst>
          </p:cNvPr>
          <p:cNvSpPr txBox="1"/>
          <p:nvPr/>
        </p:nvSpPr>
        <p:spPr>
          <a:xfrm>
            <a:off x="8666677" y="1219093"/>
            <a:ext cx="28743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Change between 1992 and 2022</a:t>
            </a:r>
          </a:p>
        </p:txBody>
      </p:sp>
      <p:grpSp>
        <p:nvGrpSpPr>
          <p:cNvPr id="19" name="Group 18">
            <a:extLst>
              <a:ext uri="{FF2B5EF4-FFF2-40B4-BE49-F238E27FC236}">
                <a16:creationId xmlns:a16="http://schemas.microsoft.com/office/drawing/2014/main" id="{9A01E03D-2B2E-D26D-E006-86580482EACE}"/>
              </a:ext>
            </a:extLst>
          </p:cNvPr>
          <p:cNvGrpSpPr/>
          <p:nvPr/>
        </p:nvGrpSpPr>
        <p:grpSpPr>
          <a:xfrm>
            <a:off x="7465006" y="2043297"/>
            <a:ext cx="281776" cy="500769"/>
            <a:chOff x="3291935" y="1926756"/>
            <a:chExt cx="281776" cy="500769"/>
          </a:xfrm>
        </p:grpSpPr>
        <p:sp>
          <p:nvSpPr>
            <p:cNvPr id="8" name="Arrow: Up 7">
              <a:extLst>
                <a:ext uri="{FF2B5EF4-FFF2-40B4-BE49-F238E27FC236}">
                  <a16:creationId xmlns:a16="http://schemas.microsoft.com/office/drawing/2014/main" id="{7A4DD0E9-F7F5-C867-BC6A-137B7460A2A6}"/>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69F8F10-4127-1364-4668-2FA2D4DA86B9}"/>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21" name="Group 20">
            <a:extLst>
              <a:ext uri="{FF2B5EF4-FFF2-40B4-BE49-F238E27FC236}">
                <a16:creationId xmlns:a16="http://schemas.microsoft.com/office/drawing/2014/main" id="{AAF96159-7DCC-0340-E820-A10F959CB601}"/>
              </a:ext>
            </a:extLst>
          </p:cNvPr>
          <p:cNvGrpSpPr/>
          <p:nvPr/>
        </p:nvGrpSpPr>
        <p:grpSpPr>
          <a:xfrm>
            <a:off x="3509328" y="2043297"/>
            <a:ext cx="281776" cy="500769"/>
            <a:chOff x="3291935" y="1926756"/>
            <a:chExt cx="281776" cy="500769"/>
          </a:xfrm>
        </p:grpSpPr>
        <p:sp>
          <p:nvSpPr>
            <p:cNvPr id="22" name="Arrow: Up 21">
              <a:extLst>
                <a:ext uri="{FF2B5EF4-FFF2-40B4-BE49-F238E27FC236}">
                  <a16:creationId xmlns:a16="http://schemas.microsoft.com/office/drawing/2014/main" id="{327BA345-4F03-028E-93AA-4FF394347E1E}"/>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5135FF2-C442-F305-80DA-9296461E5A02}"/>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24" name="Group 23">
            <a:extLst>
              <a:ext uri="{FF2B5EF4-FFF2-40B4-BE49-F238E27FC236}">
                <a16:creationId xmlns:a16="http://schemas.microsoft.com/office/drawing/2014/main" id="{C095D0E2-BF03-BA73-1239-316069FB2775}"/>
              </a:ext>
            </a:extLst>
          </p:cNvPr>
          <p:cNvGrpSpPr/>
          <p:nvPr/>
        </p:nvGrpSpPr>
        <p:grpSpPr>
          <a:xfrm>
            <a:off x="11259316" y="2043296"/>
            <a:ext cx="281776" cy="500769"/>
            <a:chOff x="3291935" y="1926756"/>
            <a:chExt cx="281776" cy="500769"/>
          </a:xfrm>
        </p:grpSpPr>
        <p:sp>
          <p:nvSpPr>
            <p:cNvPr id="25" name="Arrow: Up 24">
              <a:extLst>
                <a:ext uri="{FF2B5EF4-FFF2-40B4-BE49-F238E27FC236}">
                  <a16:creationId xmlns:a16="http://schemas.microsoft.com/office/drawing/2014/main" id="{DC671B4C-E895-8B7D-57D0-BB5559A18C67}"/>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651078C0-FEBB-341E-E532-2830033A1BB0}"/>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pic>
        <p:nvPicPr>
          <p:cNvPr id="28" name="Picture 27" descr="A picture containing text, antenna&#10;&#10;Description automatically generated">
            <a:extLst>
              <a:ext uri="{FF2B5EF4-FFF2-40B4-BE49-F238E27FC236}">
                <a16:creationId xmlns:a16="http://schemas.microsoft.com/office/drawing/2014/main" id="{752AA2F3-35DB-890F-2B10-5EAC249D2E92}"/>
              </a:ext>
            </a:extLst>
          </p:cNvPr>
          <p:cNvPicPr>
            <a:picLocks noChangeAspect="1"/>
          </p:cNvPicPr>
          <p:nvPr/>
        </p:nvPicPr>
        <p:blipFill>
          <a:blip r:embed="rId3"/>
          <a:stretch>
            <a:fillRect/>
          </a:stretch>
        </p:blipFill>
        <p:spPr>
          <a:xfrm>
            <a:off x="4616823" y="4834160"/>
            <a:ext cx="1936377" cy="408009"/>
          </a:xfrm>
          <a:prstGeom prst="rect">
            <a:avLst/>
          </a:prstGeom>
        </p:spPr>
      </p:pic>
      <p:pic>
        <p:nvPicPr>
          <p:cNvPr id="29" name="Picture 28" descr="A picture containing text, antenna&#10;&#10;Description automatically generated">
            <a:extLst>
              <a:ext uri="{FF2B5EF4-FFF2-40B4-BE49-F238E27FC236}">
                <a16:creationId xmlns:a16="http://schemas.microsoft.com/office/drawing/2014/main" id="{D1D9BB8F-1D53-B3F1-8849-5F36308BE9BA}"/>
              </a:ext>
            </a:extLst>
          </p:cNvPr>
          <p:cNvPicPr>
            <a:picLocks noChangeAspect="1"/>
          </p:cNvPicPr>
          <p:nvPr/>
        </p:nvPicPr>
        <p:blipFill>
          <a:blip r:embed="rId3"/>
          <a:stretch>
            <a:fillRect/>
          </a:stretch>
        </p:blipFill>
        <p:spPr>
          <a:xfrm>
            <a:off x="726140" y="4834160"/>
            <a:ext cx="1936377" cy="408009"/>
          </a:xfrm>
          <a:prstGeom prst="rect">
            <a:avLst/>
          </a:prstGeom>
        </p:spPr>
      </p:pic>
      <p:sp>
        <p:nvSpPr>
          <p:cNvPr id="27" name="TextBox 26">
            <a:extLst>
              <a:ext uri="{FF2B5EF4-FFF2-40B4-BE49-F238E27FC236}">
                <a16:creationId xmlns:a16="http://schemas.microsoft.com/office/drawing/2014/main" id="{647E8237-FEF5-406A-8597-299CFA9A9513}"/>
              </a:ext>
            </a:extLst>
          </p:cNvPr>
          <p:cNvSpPr txBox="1"/>
          <p:nvPr/>
        </p:nvSpPr>
        <p:spPr>
          <a:xfrm>
            <a:off x="292123" y="207632"/>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spTree>
    <p:extLst>
      <p:ext uri="{BB962C8B-B14F-4D97-AF65-F5344CB8AC3E}">
        <p14:creationId xmlns:p14="http://schemas.microsoft.com/office/powerpoint/2010/main" val="1984585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92123" y="207632"/>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grpSp>
        <p:nvGrpSpPr>
          <p:cNvPr id="57" name="Group 56">
            <a:extLst>
              <a:ext uri="{FF2B5EF4-FFF2-40B4-BE49-F238E27FC236}">
                <a16:creationId xmlns:a16="http://schemas.microsoft.com/office/drawing/2014/main" id="{EAF4374F-16AC-5EEB-2AFC-74BDCD943ED8}"/>
              </a:ext>
            </a:extLst>
          </p:cNvPr>
          <p:cNvGrpSpPr/>
          <p:nvPr/>
        </p:nvGrpSpPr>
        <p:grpSpPr>
          <a:xfrm>
            <a:off x="1909534" y="1028370"/>
            <a:ext cx="8072265" cy="5063268"/>
            <a:chOff x="1909534" y="1028370"/>
            <a:chExt cx="8072265" cy="5063268"/>
          </a:xfrm>
        </p:grpSpPr>
        <p:grpSp>
          <p:nvGrpSpPr>
            <p:cNvPr id="55" name="Group 54">
              <a:extLst>
                <a:ext uri="{FF2B5EF4-FFF2-40B4-BE49-F238E27FC236}">
                  <a16:creationId xmlns:a16="http://schemas.microsoft.com/office/drawing/2014/main" id="{18310F80-4882-6B47-331B-171A0D91C64B}"/>
                </a:ext>
              </a:extLst>
            </p:cNvPr>
            <p:cNvGrpSpPr/>
            <p:nvPr/>
          </p:nvGrpSpPr>
          <p:grpSpPr>
            <a:xfrm>
              <a:off x="1909534" y="1472869"/>
              <a:ext cx="8072265" cy="4618769"/>
              <a:chOff x="1909534" y="1472869"/>
              <a:chExt cx="8072265" cy="4618769"/>
            </a:xfrm>
          </p:grpSpPr>
          <p:grpSp>
            <p:nvGrpSpPr>
              <p:cNvPr id="43" name="Group 42">
                <a:extLst>
                  <a:ext uri="{FF2B5EF4-FFF2-40B4-BE49-F238E27FC236}">
                    <a16:creationId xmlns:a16="http://schemas.microsoft.com/office/drawing/2014/main" id="{CF75DAC3-8650-8486-8005-F75A740CDA46}"/>
                  </a:ext>
                </a:extLst>
              </p:cNvPr>
              <p:cNvGrpSpPr/>
              <p:nvPr/>
            </p:nvGrpSpPr>
            <p:grpSpPr>
              <a:xfrm>
                <a:off x="2207532" y="1602014"/>
                <a:ext cx="7774267" cy="4489624"/>
                <a:chOff x="2207532" y="1602014"/>
                <a:chExt cx="7774267" cy="4489624"/>
              </a:xfrm>
            </p:grpSpPr>
            <p:grpSp>
              <p:nvGrpSpPr>
                <p:cNvPr id="37" name="Group 36">
                  <a:extLst>
                    <a:ext uri="{FF2B5EF4-FFF2-40B4-BE49-F238E27FC236}">
                      <a16:creationId xmlns:a16="http://schemas.microsoft.com/office/drawing/2014/main" id="{AA18735E-3062-01C4-A779-8EC2720E01BE}"/>
                    </a:ext>
                  </a:extLst>
                </p:cNvPr>
                <p:cNvGrpSpPr/>
                <p:nvPr/>
              </p:nvGrpSpPr>
              <p:grpSpPr>
                <a:xfrm>
                  <a:off x="2207532" y="1602014"/>
                  <a:ext cx="7774267" cy="4102556"/>
                  <a:chOff x="2026103" y="1738085"/>
                  <a:chExt cx="7774267" cy="4102556"/>
                </a:xfrm>
              </p:grpSpPr>
              <p:grpSp>
                <p:nvGrpSpPr>
                  <p:cNvPr id="36" name="Group 35">
                    <a:extLst>
                      <a:ext uri="{FF2B5EF4-FFF2-40B4-BE49-F238E27FC236}">
                        <a16:creationId xmlns:a16="http://schemas.microsoft.com/office/drawing/2014/main" id="{BCA48C0E-E1EA-988E-E712-F10B7C1C534B}"/>
                      </a:ext>
                    </a:extLst>
                  </p:cNvPr>
                  <p:cNvGrpSpPr/>
                  <p:nvPr/>
                </p:nvGrpSpPr>
                <p:grpSpPr>
                  <a:xfrm>
                    <a:off x="2026103" y="1738085"/>
                    <a:ext cx="7774267" cy="4102556"/>
                    <a:chOff x="1871889" y="1760763"/>
                    <a:chExt cx="7774267" cy="4102556"/>
                  </a:xfrm>
                </p:grpSpPr>
                <p:cxnSp>
                  <p:nvCxnSpPr>
                    <p:cNvPr id="26" name="Straight Arrow Connector 25">
                      <a:extLst>
                        <a:ext uri="{FF2B5EF4-FFF2-40B4-BE49-F238E27FC236}">
                          <a16:creationId xmlns:a16="http://schemas.microsoft.com/office/drawing/2014/main" id="{3BF022F5-01E9-FD1B-17BD-5FC970DD16E5}"/>
                        </a:ext>
                      </a:extLst>
                    </p:cNvPr>
                    <p:cNvCxnSpPr/>
                    <p:nvPr/>
                  </p:nvCxnSpPr>
                  <p:spPr>
                    <a:xfrm>
                      <a:off x="1871889" y="5854247"/>
                      <a:ext cx="7774213" cy="9072"/>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0AB8C45-B535-84D8-FD0C-90DE63B79A02}"/>
                        </a:ext>
                      </a:extLst>
                    </p:cNvPr>
                    <p:cNvCxnSpPr/>
                    <p:nvPr/>
                  </p:nvCxnSpPr>
                  <p:spPr>
                    <a:xfrm>
                      <a:off x="1953585" y="5297204"/>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32E612-545C-E9B4-163B-0E0E444E1E23}"/>
                        </a:ext>
                      </a:extLst>
                    </p:cNvPr>
                    <p:cNvCxnSpPr>
                      <a:cxnSpLocks/>
                    </p:cNvCxnSpPr>
                    <p:nvPr/>
                  </p:nvCxnSpPr>
                  <p:spPr>
                    <a:xfrm>
                      <a:off x="1953585" y="4785519"/>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8230946-4BB1-7FE0-DEFD-12210CBBCA28}"/>
                        </a:ext>
                      </a:extLst>
                    </p:cNvPr>
                    <p:cNvCxnSpPr>
                      <a:cxnSpLocks/>
                    </p:cNvCxnSpPr>
                    <p:nvPr/>
                  </p:nvCxnSpPr>
                  <p:spPr>
                    <a:xfrm>
                      <a:off x="1953585" y="4273833"/>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D22313A-AE3A-7D34-6192-DFC01275FC8A}"/>
                        </a:ext>
                      </a:extLst>
                    </p:cNvPr>
                    <p:cNvCxnSpPr>
                      <a:cxnSpLocks/>
                    </p:cNvCxnSpPr>
                    <p:nvPr/>
                  </p:nvCxnSpPr>
                  <p:spPr>
                    <a:xfrm>
                      <a:off x="1953585" y="3762148"/>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7A856E3-CA45-244B-9315-2A6AF1A17DDC}"/>
                        </a:ext>
                      </a:extLst>
                    </p:cNvPr>
                    <p:cNvCxnSpPr>
                      <a:cxnSpLocks/>
                    </p:cNvCxnSpPr>
                    <p:nvPr/>
                  </p:nvCxnSpPr>
                  <p:spPr>
                    <a:xfrm>
                      <a:off x="1953585" y="3250462"/>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1913396-2AF5-8042-665F-B517951E41CF}"/>
                        </a:ext>
                      </a:extLst>
                    </p:cNvPr>
                    <p:cNvCxnSpPr>
                      <a:cxnSpLocks/>
                    </p:cNvCxnSpPr>
                    <p:nvPr/>
                  </p:nvCxnSpPr>
                  <p:spPr>
                    <a:xfrm>
                      <a:off x="1953585" y="2738777"/>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22E2F0-0FC0-74E4-F207-238E277F3C54}"/>
                        </a:ext>
                      </a:extLst>
                    </p:cNvPr>
                    <p:cNvCxnSpPr>
                      <a:cxnSpLocks/>
                    </p:cNvCxnSpPr>
                    <p:nvPr/>
                  </p:nvCxnSpPr>
                  <p:spPr>
                    <a:xfrm>
                      <a:off x="1953585" y="2227091"/>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9B6B8C6-042E-2C8E-14EE-CD862845E0CF}"/>
                        </a:ext>
                      </a:extLst>
                    </p:cNvPr>
                    <p:cNvCxnSpPr>
                      <a:cxnSpLocks/>
                    </p:cNvCxnSpPr>
                    <p:nvPr/>
                  </p:nvCxnSpPr>
                  <p:spPr>
                    <a:xfrm>
                      <a:off x="1953585" y="1760763"/>
                      <a:ext cx="7692571" cy="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7E62D15-DD9C-928D-D299-61F9A89D0641}"/>
                      </a:ext>
                    </a:extLst>
                  </p:cNvPr>
                  <p:cNvGrpSpPr/>
                  <p:nvPr/>
                </p:nvGrpSpPr>
                <p:grpSpPr>
                  <a:xfrm>
                    <a:off x="2291443" y="3189514"/>
                    <a:ext cx="1977570" cy="2648857"/>
                    <a:chOff x="-112486" y="2872013"/>
                    <a:chExt cx="1977570" cy="2648857"/>
                  </a:xfrm>
                </p:grpSpPr>
                <p:sp>
                  <p:nvSpPr>
                    <p:cNvPr id="13" name="Rectangle 12">
                      <a:extLst>
                        <a:ext uri="{FF2B5EF4-FFF2-40B4-BE49-F238E27FC236}">
                          <a16:creationId xmlns:a16="http://schemas.microsoft.com/office/drawing/2014/main" id="{25E5D061-88D0-6121-3DD3-AE875EB11876}"/>
                        </a:ext>
                      </a:extLst>
                    </p:cNvPr>
                    <p:cNvSpPr/>
                    <p:nvPr/>
                  </p:nvSpPr>
                  <p:spPr>
                    <a:xfrm>
                      <a:off x="-112486" y="3107871"/>
                      <a:ext cx="988785" cy="241299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7" name="Rectangle 16">
                      <a:extLst>
                        <a:ext uri="{FF2B5EF4-FFF2-40B4-BE49-F238E27FC236}">
                          <a16:creationId xmlns:a16="http://schemas.microsoft.com/office/drawing/2014/main" id="{B1A8F01A-56CB-2227-D02A-3C60F1AAE70D}"/>
                        </a:ext>
                      </a:extLst>
                    </p:cNvPr>
                    <p:cNvSpPr/>
                    <p:nvPr/>
                  </p:nvSpPr>
                  <p:spPr>
                    <a:xfrm>
                      <a:off x="876299" y="2872013"/>
                      <a:ext cx="988785" cy="264885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24" name="Group 23">
                    <a:extLst>
                      <a:ext uri="{FF2B5EF4-FFF2-40B4-BE49-F238E27FC236}">
                        <a16:creationId xmlns:a16="http://schemas.microsoft.com/office/drawing/2014/main" id="{C91B99D6-8F0E-DC45-FEB0-B68A312E6057}"/>
                      </a:ext>
                    </a:extLst>
                  </p:cNvPr>
                  <p:cNvGrpSpPr/>
                  <p:nvPr/>
                </p:nvGrpSpPr>
                <p:grpSpPr>
                  <a:xfrm>
                    <a:off x="4953907" y="3361871"/>
                    <a:ext cx="1977571" cy="2476498"/>
                    <a:chOff x="3434442" y="3915229"/>
                    <a:chExt cx="1977571" cy="2476498"/>
                  </a:xfrm>
                </p:grpSpPr>
                <p:sp>
                  <p:nvSpPr>
                    <p:cNvPr id="18" name="Rectangle 17">
                      <a:extLst>
                        <a:ext uri="{FF2B5EF4-FFF2-40B4-BE49-F238E27FC236}">
                          <a16:creationId xmlns:a16="http://schemas.microsoft.com/office/drawing/2014/main" id="{AAC2C5A6-6513-E3EE-426A-6075EEA0404A}"/>
                        </a:ext>
                      </a:extLst>
                    </p:cNvPr>
                    <p:cNvSpPr/>
                    <p:nvPr/>
                  </p:nvSpPr>
                  <p:spPr>
                    <a:xfrm>
                      <a:off x="3434442" y="4287156"/>
                      <a:ext cx="988785" cy="210457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9" name="Rectangle 18">
                      <a:extLst>
                        <a:ext uri="{FF2B5EF4-FFF2-40B4-BE49-F238E27FC236}">
                          <a16:creationId xmlns:a16="http://schemas.microsoft.com/office/drawing/2014/main" id="{0D001886-8487-6BF1-59DB-1B13C0960A31}"/>
                        </a:ext>
                      </a:extLst>
                    </p:cNvPr>
                    <p:cNvSpPr/>
                    <p:nvPr/>
                  </p:nvSpPr>
                  <p:spPr>
                    <a:xfrm>
                      <a:off x="4423228" y="3915229"/>
                      <a:ext cx="988785" cy="24764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25" name="Group 24">
                    <a:extLst>
                      <a:ext uri="{FF2B5EF4-FFF2-40B4-BE49-F238E27FC236}">
                        <a16:creationId xmlns:a16="http://schemas.microsoft.com/office/drawing/2014/main" id="{27E3968D-97E9-47E4-897F-9CF194A9393D}"/>
                      </a:ext>
                    </a:extLst>
                  </p:cNvPr>
                  <p:cNvGrpSpPr/>
                  <p:nvPr/>
                </p:nvGrpSpPr>
                <p:grpSpPr>
                  <a:xfrm>
                    <a:off x="7616371" y="2364014"/>
                    <a:ext cx="1977571" cy="3474356"/>
                    <a:chOff x="7825014" y="1992086"/>
                    <a:chExt cx="1977571" cy="3474356"/>
                  </a:xfrm>
                </p:grpSpPr>
                <p:sp>
                  <p:nvSpPr>
                    <p:cNvPr id="20" name="Rectangle 19">
                      <a:extLst>
                        <a:ext uri="{FF2B5EF4-FFF2-40B4-BE49-F238E27FC236}">
                          <a16:creationId xmlns:a16="http://schemas.microsoft.com/office/drawing/2014/main" id="{168D522A-9071-C3C2-8F13-BB4ED3B70087}"/>
                        </a:ext>
                      </a:extLst>
                    </p:cNvPr>
                    <p:cNvSpPr/>
                    <p:nvPr/>
                  </p:nvSpPr>
                  <p:spPr>
                    <a:xfrm>
                      <a:off x="7825014" y="3851728"/>
                      <a:ext cx="988785" cy="161471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1" name="Rectangle 20">
                      <a:extLst>
                        <a:ext uri="{FF2B5EF4-FFF2-40B4-BE49-F238E27FC236}">
                          <a16:creationId xmlns:a16="http://schemas.microsoft.com/office/drawing/2014/main" id="{E700074D-3F2C-3B76-8EA7-F4E32B3ABEF2}"/>
                        </a:ext>
                      </a:extLst>
                    </p:cNvPr>
                    <p:cNvSpPr/>
                    <p:nvPr/>
                  </p:nvSpPr>
                  <p:spPr>
                    <a:xfrm>
                      <a:off x="8813800" y="1992086"/>
                      <a:ext cx="988785" cy="347435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grpSp>
              <p:nvGrpSpPr>
                <p:cNvPr id="42" name="Group 41">
                  <a:extLst>
                    <a:ext uri="{FF2B5EF4-FFF2-40B4-BE49-F238E27FC236}">
                      <a16:creationId xmlns:a16="http://schemas.microsoft.com/office/drawing/2014/main" id="{A3332742-1259-516F-1A47-F5DA7D0A124F}"/>
                    </a:ext>
                  </a:extLst>
                </p:cNvPr>
                <p:cNvGrpSpPr/>
                <p:nvPr/>
              </p:nvGrpSpPr>
              <p:grpSpPr>
                <a:xfrm>
                  <a:off x="2972196" y="5770254"/>
                  <a:ext cx="6417995" cy="321384"/>
                  <a:chOff x="2972196" y="5770254"/>
                  <a:chExt cx="6417995" cy="321384"/>
                </a:xfrm>
              </p:grpSpPr>
              <p:sp>
                <p:nvSpPr>
                  <p:cNvPr id="38" name="TextBox 37">
                    <a:extLst>
                      <a:ext uri="{FF2B5EF4-FFF2-40B4-BE49-F238E27FC236}">
                        <a16:creationId xmlns:a16="http://schemas.microsoft.com/office/drawing/2014/main" id="{4E0B7C21-A315-3CA2-1176-64FA68E85264}"/>
                      </a:ext>
                    </a:extLst>
                  </p:cNvPr>
                  <p:cNvSpPr txBox="1"/>
                  <p:nvPr/>
                </p:nvSpPr>
                <p:spPr>
                  <a:xfrm>
                    <a:off x="2972196" y="5783861"/>
                    <a:ext cx="111764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1992-2022</a:t>
                    </a:r>
                    <a:endParaRPr lang="en-US" sz="1400"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id="{C9540807-8C0E-A1E6-6F95-BF27C8EA9551}"/>
                      </a:ext>
                    </a:extLst>
                  </p:cNvPr>
                  <p:cNvSpPr txBox="1"/>
                  <p:nvPr/>
                </p:nvSpPr>
                <p:spPr>
                  <a:xfrm>
                    <a:off x="5651485" y="5770254"/>
                    <a:ext cx="1031615"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2002-2012</a:t>
                    </a:r>
                  </a:p>
                </p:txBody>
              </p:sp>
              <p:sp>
                <p:nvSpPr>
                  <p:cNvPr id="41" name="TextBox 40">
                    <a:extLst>
                      <a:ext uri="{FF2B5EF4-FFF2-40B4-BE49-F238E27FC236}">
                        <a16:creationId xmlns:a16="http://schemas.microsoft.com/office/drawing/2014/main" id="{CCEA4451-E305-3D28-3829-E515DCE40C1F}"/>
                      </a:ext>
                    </a:extLst>
                  </p:cNvPr>
                  <p:cNvSpPr txBox="1"/>
                  <p:nvPr/>
                </p:nvSpPr>
                <p:spPr>
                  <a:xfrm>
                    <a:off x="8297124" y="5781227"/>
                    <a:ext cx="1093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2012-2022</a:t>
                    </a:r>
                  </a:p>
                </p:txBody>
              </p:sp>
            </p:grpSp>
          </p:grpSp>
          <p:grpSp>
            <p:nvGrpSpPr>
              <p:cNvPr id="54" name="Group 53">
                <a:extLst>
                  <a:ext uri="{FF2B5EF4-FFF2-40B4-BE49-F238E27FC236}">
                    <a16:creationId xmlns:a16="http://schemas.microsoft.com/office/drawing/2014/main" id="{9F8C4F09-D062-1EE4-5D44-C3310CA6F62E}"/>
                  </a:ext>
                </a:extLst>
              </p:cNvPr>
              <p:cNvGrpSpPr/>
              <p:nvPr/>
            </p:nvGrpSpPr>
            <p:grpSpPr>
              <a:xfrm>
                <a:off x="1909534" y="1472869"/>
                <a:ext cx="294410" cy="4380039"/>
                <a:chOff x="1909534" y="1472869"/>
                <a:chExt cx="294410" cy="4380039"/>
              </a:xfrm>
            </p:grpSpPr>
            <p:sp>
              <p:nvSpPr>
                <p:cNvPr id="44" name="TextBox 43">
                  <a:extLst>
                    <a:ext uri="{FF2B5EF4-FFF2-40B4-BE49-F238E27FC236}">
                      <a16:creationId xmlns:a16="http://schemas.microsoft.com/office/drawing/2014/main" id="{A696F479-2649-BA05-19CC-93E37E56A2EA}"/>
                    </a:ext>
                  </a:extLst>
                </p:cNvPr>
                <p:cNvSpPr txBox="1"/>
                <p:nvPr/>
              </p:nvSpPr>
              <p:spPr>
                <a:xfrm>
                  <a:off x="1909535" y="5591298"/>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0</a:t>
                  </a:r>
                  <a:endParaRPr lang="en-US" sz="1100" dirty="0">
                    <a:solidFill>
                      <a:schemeClr val="tx1">
                        <a:lumMod val="75000"/>
                        <a:lumOff val="25000"/>
                      </a:schemeClr>
                    </a:solidFill>
                    <a:latin typeface="Century Gothic"/>
                  </a:endParaRPr>
                </a:p>
              </p:txBody>
            </p:sp>
            <p:sp>
              <p:nvSpPr>
                <p:cNvPr id="46" name="TextBox 45">
                  <a:extLst>
                    <a:ext uri="{FF2B5EF4-FFF2-40B4-BE49-F238E27FC236}">
                      <a16:creationId xmlns:a16="http://schemas.microsoft.com/office/drawing/2014/main" id="{B3239DC4-9B7D-1BC2-FF6C-7214BFD0E536}"/>
                    </a:ext>
                  </a:extLst>
                </p:cNvPr>
                <p:cNvSpPr txBox="1"/>
                <p:nvPr/>
              </p:nvSpPr>
              <p:spPr>
                <a:xfrm>
                  <a:off x="1909534" y="5076494"/>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1</a:t>
                  </a:r>
                </a:p>
              </p:txBody>
            </p:sp>
            <p:sp>
              <p:nvSpPr>
                <p:cNvPr id="47" name="TextBox 46">
                  <a:extLst>
                    <a:ext uri="{FF2B5EF4-FFF2-40B4-BE49-F238E27FC236}">
                      <a16:creationId xmlns:a16="http://schemas.microsoft.com/office/drawing/2014/main" id="{0CD4447A-4BA2-728A-CDAB-F87E622306F7}"/>
                    </a:ext>
                  </a:extLst>
                </p:cNvPr>
                <p:cNvSpPr txBox="1"/>
                <p:nvPr/>
              </p:nvSpPr>
              <p:spPr>
                <a:xfrm>
                  <a:off x="1909534" y="4561691"/>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2</a:t>
                  </a:r>
                </a:p>
              </p:txBody>
            </p:sp>
            <p:sp>
              <p:nvSpPr>
                <p:cNvPr id="48" name="TextBox 47">
                  <a:extLst>
                    <a:ext uri="{FF2B5EF4-FFF2-40B4-BE49-F238E27FC236}">
                      <a16:creationId xmlns:a16="http://schemas.microsoft.com/office/drawing/2014/main" id="{C197B120-9E40-4D74-4DE4-FECF2DE7BDA7}"/>
                    </a:ext>
                  </a:extLst>
                </p:cNvPr>
                <p:cNvSpPr txBox="1"/>
                <p:nvPr/>
              </p:nvSpPr>
              <p:spPr>
                <a:xfrm>
                  <a:off x="1909534" y="4046887"/>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3</a:t>
                  </a:r>
                </a:p>
              </p:txBody>
            </p:sp>
            <p:sp>
              <p:nvSpPr>
                <p:cNvPr id="49" name="TextBox 48">
                  <a:extLst>
                    <a:ext uri="{FF2B5EF4-FFF2-40B4-BE49-F238E27FC236}">
                      <a16:creationId xmlns:a16="http://schemas.microsoft.com/office/drawing/2014/main" id="{86A14277-03C2-DA4D-C1FC-4AA4D10F44A1}"/>
                    </a:ext>
                  </a:extLst>
                </p:cNvPr>
                <p:cNvSpPr txBox="1"/>
                <p:nvPr/>
              </p:nvSpPr>
              <p:spPr>
                <a:xfrm>
                  <a:off x="1909535" y="3532083"/>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4</a:t>
                  </a:r>
                </a:p>
              </p:txBody>
            </p:sp>
            <p:sp>
              <p:nvSpPr>
                <p:cNvPr id="50" name="TextBox 49">
                  <a:extLst>
                    <a:ext uri="{FF2B5EF4-FFF2-40B4-BE49-F238E27FC236}">
                      <a16:creationId xmlns:a16="http://schemas.microsoft.com/office/drawing/2014/main" id="{9523CA38-A978-6650-3CE8-4A3F6D42EC94}"/>
                    </a:ext>
                  </a:extLst>
                </p:cNvPr>
                <p:cNvSpPr txBox="1"/>
                <p:nvPr/>
              </p:nvSpPr>
              <p:spPr>
                <a:xfrm>
                  <a:off x="1909535" y="3017280"/>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5</a:t>
                  </a:r>
                </a:p>
              </p:txBody>
            </p:sp>
            <p:sp>
              <p:nvSpPr>
                <p:cNvPr id="51" name="TextBox 50">
                  <a:extLst>
                    <a:ext uri="{FF2B5EF4-FFF2-40B4-BE49-F238E27FC236}">
                      <a16:creationId xmlns:a16="http://schemas.microsoft.com/office/drawing/2014/main" id="{86639F1E-C9D2-732A-E96B-284F46BBBC99}"/>
                    </a:ext>
                  </a:extLst>
                </p:cNvPr>
                <p:cNvSpPr txBox="1"/>
                <p:nvPr/>
              </p:nvSpPr>
              <p:spPr>
                <a:xfrm>
                  <a:off x="1909535" y="2502476"/>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6</a:t>
                  </a:r>
                </a:p>
              </p:txBody>
            </p:sp>
            <p:sp>
              <p:nvSpPr>
                <p:cNvPr id="52" name="TextBox 51">
                  <a:extLst>
                    <a:ext uri="{FF2B5EF4-FFF2-40B4-BE49-F238E27FC236}">
                      <a16:creationId xmlns:a16="http://schemas.microsoft.com/office/drawing/2014/main" id="{055C7E94-8AD4-72D5-0032-A61B77E89E1C}"/>
                    </a:ext>
                  </a:extLst>
                </p:cNvPr>
                <p:cNvSpPr txBox="1"/>
                <p:nvPr/>
              </p:nvSpPr>
              <p:spPr>
                <a:xfrm>
                  <a:off x="1909534" y="1987673"/>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7</a:t>
                  </a:r>
                </a:p>
              </p:txBody>
            </p:sp>
            <p:sp>
              <p:nvSpPr>
                <p:cNvPr id="53" name="TextBox 52">
                  <a:extLst>
                    <a:ext uri="{FF2B5EF4-FFF2-40B4-BE49-F238E27FC236}">
                      <a16:creationId xmlns:a16="http://schemas.microsoft.com/office/drawing/2014/main" id="{BC0F4032-58E5-2E75-E96F-45763B97C008}"/>
                    </a:ext>
                  </a:extLst>
                </p:cNvPr>
                <p:cNvSpPr txBox="1"/>
                <p:nvPr/>
              </p:nvSpPr>
              <p:spPr>
                <a:xfrm>
                  <a:off x="1909534" y="1472869"/>
                  <a:ext cx="2944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8</a:t>
                  </a:r>
                </a:p>
              </p:txBody>
            </p:sp>
          </p:grpSp>
        </p:grpSp>
        <p:sp>
          <p:nvSpPr>
            <p:cNvPr id="56" name="TextBox 1">
              <a:extLst>
                <a:ext uri="{FF2B5EF4-FFF2-40B4-BE49-F238E27FC236}">
                  <a16:creationId xmlns:a16="http://schemas.microsoft.com/office/drawing/2014/main" id="{C107B449-9AF3-D2F9-24AA-19B0EB818CB5}"/>
                </a:ext>
              </a:extLst>
            </p:cNvPr>
            <p:cNvSpPr txBox="1"/>
            <p:nvPr/>
          </p:nvSpPr>
          <p:spPr>
            <a:xfrm>
              <a:off x="4517569" y="1028370"/>
              <a:ext cx="287069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cs typeface="Calibri"/>
                </a:rPr>
                <a:t>% Forest Cover Change</a:t>
              </a:r>
            </a:p>
          </p:txBody>
        </p:sp>
      </p:grpSp>
      <p:grpSp>
        <p:nvGrpSpPr>
          <p:cNvPr id="67" name="Group 66">
            <a:extLst>
              <a:ext uri="{FF2B5EF4-FFF2-40B4-BE49-F238E27FC236}">
                <a16:creationId xmlns:a16="http://schemas.microsoft.com/office/drawing/2014/main" id="{164B9C69-3FB6-C913-B045-32DAED118087}"/>
              </a:ext>
            </a:extLst>
          </p:cNvPr>
          <p:cNvGrpSpPr/>
          <p:nvPr/>
        </p:nvGrpSpPr>
        <p:grpSpPr>
          <a:xfrm>
            <a:off x="4539852" y="6260883"/>
            <a:ext cx="3243271" cy="542681"/>
            <a:chOff x="3431968" y="6105897"/>
            <a:chExt cx="2911433" cy="542681"/>
          </a:xfrm>
        </p:grpSpPr>
        <p:grpSp>
          <p:nvGrpSpPr>
            <p:cNvPr id="65" name="Group 64">
              <a:extLst>
                <a:ext uri="{FF2B5EF4-FFF2-40B4-BE49-F238E27FC236}">
                  <a16:creationId xmlns:a16="http://schemas.microsoft.com/office/drawing/2014/main" id="{5071050B-AA36-511F-0AEF-E2447D03EE0A}"/>
                </a:ext>
              </a:extLst>
            </p:cNvPr>
            <p:cNvGrpSpPr/>
            <p:nvPr/>
          </p:nvGrpSpPr>
          <p:grpSpPr>
            <a:xfrm>
              <a:off x="3431968" y="6105897"/>
              <a:ext cx="1340488" cy="307777"/>
              <a:chOff x="3431968" y="6105897"/>
              <a:chExt cx="1340488" cy="307777"/>
            </a:xfrm>
          </p:grpSpPr>
          <p:sp>
            <p:nvSpPr>
              <p:cNvPr id="58" name="Rectangle 57">
                <a:extLst>
                  <a:ext uri="{FF2B5EF4-FFF2-40B4-BE49-F238E27FC236}">
                    <a16:creationId xmlns:a16="http://schemas.microsoft.com/office/drawing/2014/main" id="{46F3B061-B5F7-C19B-F900-C6127CCFD53B}"/>
                  </a:ext>
                </a:extLst>
              </p:cNvPr>
              <p:cNvSpPr/>
              <p:nvPr/>
            </p:nvSpPr>
            <p:spPr>
              <a:xfrm>
                <a:off x="3431968" y="6132176"/>
                <a:ext cx="286988" cy="22761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53000B05-CCFD-366A-3801-51FCF13BAE2B}"/>
                  </a:ext>
                </a:extLst>
              </p:cNvPr>
              <p:cNvSpPr txBox="1"/>
              <p:nvPr/>
            </p:nvSpPr>
            <p:spPr>
              <a:xfrm>
                <a:off x="3716315" y="6105897"/>
                <a:ext cx="1056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Forest loss</a:t>
                </a:r>
                <a:endParaRPr lang="en-US" sz="1400" dirty="0">
                  <a:solidFill>
                    <a:schemeClr val="tx1">
                      <a:lumMod val="75000"/>
                      <a:lumOff val="25000"/>
                    </a:schemeClr>
                  </a:solidFill>
                  <a:latin typeface="Century Gothic"/>
                </a:endParaRPr>
              </a:p>
            </p:txBody>
          </p:sp>
        </p:grpSp>
        <p:grpSp>
          <p:nvGrpSpPr>
            <p:cNvPr id="66" name="Group 65">
              <a:extLst>
                <a:ext uri="{FF2B5EF4-FFF2-40B4-BE49-F238E27FC236}">
                  <a16:creationId xmlns:a16="http://schemas.microsoft.com/office/drawing/2014/main" id="{2E34B23B-18FD-C2D1-2FFB-776642FA83D0}"/>
                </a:ext>
              </a:extLst>
            </p:cNvPr>
            <p:cNvGrpSpPr/>
            <p:nvPr/>
          </p:nvGrpSpPr>
          <p:grpSpPr>
            <a:xfrm>
              <a:off x="5019963" y="6125358"/>
              <a:ext cx="1323438" cy="523220"/>
              <a:chOff x="5019963" y="6125358"/>
              <a:chExt cx="1323438" cy="523220"/>
            </a:xfrm>
          </p:grpSpPr>
          <p:sp>
            <p:nvSpPr>
              <p:cNvPr id="61" name="Rectangle 60">
                <a:extLst>
                  <a:ext uri="{FF2B5EF4-FFF2-40B4-BE49-F238E27FC236}">
                    <a16:creationId xmlns:a16="http://schemas.microsoft.com/office/drawing/2014/main" id="{59005323-EB79-9E78-4A9B-D682EF82A6FF}"/>
                  </a:ext>
                </a:extLst>
              </p:cNvPr>
              <p:cNvSpPr/>
              <p:nvPr/>
            </p:nvSpPr>
            <p:spPr>
              <a:xfrm>
                <a:off x="5019963" y="6128767"/>
                <a:ext cx="286988" cy="22761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EBAA4DBA-7BA3-FAF5-EEF1-768C576C2C72}"/>
                  </a:ext>
                </a:extLst>
              </p:cNvPr>
              <p:cNvSpPr txBox="1"/>
              <p:nvPr/>
            </p:nvSpPr>
            <p:spPr>
              <a:xfrm>
                <a:off x="5304311" y="6125358"/>
                <a:ext cx="10390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Forest gain</a:t>
                </a:r>
                <a:endParaRPr lang="en-US" sz="1400" dirty="0">
                  <a:solidFill>
                    <a:schemeClr val="tx1">
                      <a:lumMod val="75000"/>
                      <a:lumOff val="25000"/>
                    </a:schemeClr>
                  </a:solidFill>
                  <a:latin typeface="Century Gothic"/>
                </a:endParaRPr>
              </a:p>
            </p:txBody>
          </p:sp>
        </p:grpSp>
      </p:grpSp>
      <p:sp>
        <p:nvSpPr>
          <p:cNvPr id="4" name="TextBox 3">
            <a:extLst>
              <a:ext uri="{FF2B5EF4-FFF2-40B4-BE49-F238E27FC236}">
                <a16:creationId xmlns:a16="http://schemas.microsoft.com/office/drawing/2014/main" id="{4945DD00-F25D-9D31-D8AF-850537FE8895}"/>
              </a:ext>
            </a:extLst>
          </p:cNvPr>
          <p:cNvSpPr txBox="1"/>
          <p:nvPr/>
        </p:nvSpPr>
        <p:spPr>
          <a:xfrm rot="16200000">
            <a:off x="1317919" y="3385907"/>
            <a:ext cx="896422"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Percent</a:t>
            </a:r>
            <a:endParaRPr lang="en-US" sz="1400" dirty="0">
              <a:cs typeface="Calibri"/>
            </a:endParaRPr>
          </a:p>
        </p:txBody>
      </p:sp>
    </p:spTree>
    <p:extLst>
      <p:ext uri="{BB962C8B-B14F-4D97-AF65-F5344CB8AC3E}">
        <p14:creationId xmlns:p14="http://schemas.microsoft.com/office/powerpoint/2010/main" val="2050547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6" descr="A picture containing text, antenna&#10;&#10;Description automatically generated">
            <a:extLst>
              <a:ext uri="{FF2B5EF4-FFF2-40B4-BE49-F238E27FC236}">
                <a16:creationId xmlns:a16="http://schemas.microsoft.com/office/drawing/2014/main" id="{3CA76F54-6797-92AC-49D3-8AB1D25C3CA5}"/>
              </a:ext>
            </a:extLst>
          </p:cNvPr>
          <p:cNvPicPr>
            <a:picLocks noChangeAspect="1"/>
          </p:cNvPicPr>
          <p:nvPr/>
        </p:nvPicPr>
        <p:blipFill>
          <a:blip r:embed="rId3"/>
          <a:stretch>
            <a:fillRect/>
          </a:stretch>
        </p:blipFill>
        <p:spPr>
          <a:xfrm>
            <a:off x="7967102" y="4309220"/>
            <a:ext cx="2066925" cy="426945"/>
          </a:xfrm>
          <a:prstGeom prst="rect">
            <a:avLst/>
          </a:prstGeom>
        </p:spPr>
      </p:pic>
      <p:pic>
        <p:nvPicPr>
          <p:cNvPr id="53" name="Picture 26" descr="A picture containing text, antenna&#10;&#10;Description automatically generated">
            <a:extLst>
              <a:ext uri="{FF2B5EF4-FFF2-40B4-BE49-F238E27FC236}">
                <a16:creationId xmlns:a16="http://schemas.microsoft.com/office/drawing/2014/main" id="{EE9BC5A9-1092-C78D-32F5-34137747F005}"/>
              </a:ext>
            </a:extLst>
          </p:cNvPr>
          <p:cNvPicPr>
            <a:picLocks noChangeAspect="1"/>
          </p:cNvPicPr>
          <p:nvPr/>
        </p:nvPicPr>
        <p:blipFill>
          <a:blip r:embed="rId3"/>
          <a:stretch>
            <a:fillRect/>
          </a:stretch>
        </p:blipFill>
        <p:spPr>
          <a:xfrm>
            <a:off x="4264679" y="4309221"/>
            <a:ext cx="2066925" cy="426945"/>
          </a:xfrm>
          <a:prstGeom prst="rect">
            <a:avLst/>
          </a:prstGeom>
        </p:spPr>
      </p:pic>
      <p:pic>
        <p:nvPicPr>
          <p:cNvPr id="3" name="Picture 3" descr="Map&#10;&#10;Description automatically generated">
            <a:extLst>
              <a:ext uri="{FF2B5EF4-FFF2-40B4-BE49-F238E27FC236}">
                <a16:creationId xmlns:a16="http://schemas.microsoft.com/office/drawing/2014/main" id="{302C0582-1327-F2D0-ABC5-641B45A447BB}"/>
              </a:ext>
            </a:extLst>
          </p:cNvPr>
          <p:cNvPicPr>
            <a:picLocks noChangeAspect="1"/>
          </p:cNvPicPr>
          <p:nvPr/>
        </p:nvPicPr>
        <p:blipFill rotWithShape="1">
          <a:blip r:embed="rId4"/>
          <a:srcRect l="1577" r="225" b="2963"/>
          <a:stretch/>
        </p:blipFill>
        <p:spPr>
          <a:xfrm>
            <a:off x="7385879" y="1823200"/>
            <a:ext cx="4808456" cy="2902119"/>
          </a:xfrm>
          <a:prstGeom prst="rect">
            <a:avLst/>
          </a:prstGeom>
        </p:spPr>
      </p:pic>
      <p:pic>
        <p:nvPicPr>
          <p:cNvPr id="6" name="Picture 6" descr="Arrow&#10;&#10;Description automatically generated">
            <a:extLst>
              <a:ext uri="{FF2B5EF4-FFF2-40B4-BE49-F238E27FC236}">
                <a16:creationId xmlns:a16="http://schemas.microsoft.com/office/drawing/2014/main" id="{143392E2-3685-06C2-8C31-5108AA104BA2}"/>
              </a:ext>
            </a:extLst>
          </p:cNvPr>
          <p:cNvPicPr>
            <a:picLocks noChangeAspect="1"/>
          </p:cNvPicPr>
          <p:nvPr/>
        </p:nvPicPr>
        <p:blipFill rotWithShape="1">
          <a:blip r:embed="rId5"/>
          <a:srcRect l="28137" t="33102" r="33840" b="35417"/>
          <a:stretch/>
        </p:blipFill>
        <p:spPr>
          <a:xfrm>
            <a:off x="8045653" y="1245605"/>
            <a:ext cx="1439263" cy="1992751"/>
          </a:xfrm>
          <a:prstGeom prst="rect">
            <a:avLst/>
          </a:prstGeom>
        </p:spPr>
      </p:pic>
      <p:pic>
        <p:nvPicPr>
          <p:cNvPr id="5" name="Picture 5" descr="Map&#10;&#10;Description automatically generated">
            <a:extLst>
              <a:ext uri="{FF2B5EF4-FFF2-40B4-BE49-F238E27FC236}">
                <a16:creationId xmlns:a16="http://schemas.microsoft.com/office/drawing/2014/main" id="{B3189C16-BDEC-FACB-E389-A45D80122BA6}"/>
              </a:ext>
            </a:extLst>
          </p:cNvPr>
          <p:cNvPicPr>
            <a:picLocks noChangeAspect="1"/>
          </p:cNvPicPr>
          <p:nvPr/>
        </p:nvPicPr>
        <p:blipFill rotWithShape="1">
          <a:blip r:embed="rId6"/>
          <a:srcRect l="3153" r="225" b="2593"/>
          <a:stretch/>
        </p:blipFill>
        <p:spPr>
          <a:xfrm>
            <a:off x="3774645" y="1867374"/>
            <a:ext cx="4731254" cy="2913197"/>
          </a:xfrm>
          <a:prstGeom prst="rect">
            <a:avLst/>
          </a:prstGeom>
        </p:spPr>
      </p:pic>
      <p:pic>
        <p:nvPicPr>
          <p:cNvPr id="7" name="Picture 6" descr="Arrow&#10;&#10;Description automatically generated">
            <a:extLst>
              <a:ext uri="{FF2B5EF4-FFF2-40B4-BE49-F238E27FC236}">
                <a16:creationId xmlns:a16="http://schemas.microsoft.com/office/drawing/2014/main" id="{AE4CDA61-0FCE-6D83-3796-7242DA128923}"/>
              </a:ext>
            </a:extLst>
          </p:cNvPr>
          <p:cNvPicPr>
            <a:picLocks noChangeAspect="1"/>
          </p:cNvPicPr>
          <p:nvPr/>
        </p:nvPicPr>
        <p:blipFill rotWithShape="1">
          <a:blip r:embed="rId5"/>
          <a:srcRect l="28137" t="33102" r="33840" b="35417"/>
          <a:stretch/>
        </p:blipFill>
        <p:spPr>
          <a:xfrm>
            <a:off x="4361482" y="1283848"/>
            <a:ext cx="1439263" cy="1992751"/>
          </a:xfrm>
          <a:prstGeom prst="rect">
            <a:avLst/>
          </a:prstGeom>
        </p:spPr>
      </p:pic>
      <p:pic>
        <p:nvPicPr>
          <p:cNvPr id="4" name="Picture 4" descr="Map&#10;&#10;Description automatically generated">
            <a:extLst>
              <a:ext uri="{FF2B5EF4-FFF2-40B4-BE49-F238E27FC236}">
                <a16:creationId xmlns:a16="http://schemas.microsoft.com/office/drawing/2014/main" id="{D294CEF4-973A-B68C-6BC3-65CF0BBD63AC}"/>
              </a:ext>
            </a:extLst>
          </p:cNvPr>
          <p:cNvPicPr>
            <a:picLocks noChangeAspect="1"/>
          </p:cNvPicPr>
          <p:nvPr/>
        </p:nvPicPr>
        <p:blipFill rotWithShape="1">
          <a:blip r:embed="rId7"/>
          <a:srcRect l="2703" r="225" b="3333"/>
          <a:stretch/>
        </p:blipFill>
        <p:spPr>
          <a:xfrm>
            <a:off x="141357" y="1867375"/>
            <a:ext cx="4753309" cy="2891041"/>
          </a:xfrm>
          <a:prstGeom prst="rect">
            <a:avLst/>
          </a:prstGeom>
        </p:spPr>
      </p:pic>
      <p:pic>
        <p:nvPicPr>
          <p:cNvPr id="9" name="Picture 6" descr="Arrow&#10;&#10;Description automatically generated">
            <a:extLst>
              <a:ext uri="{FF2B5EF4-FFF2-40B4-BE49-F238E27FC236}">
                <a16:creationId xmlns:a16="http://schemas.microsoft.com/office/drawing/2014/main" id="{42335FD0-BF7C-4BAA-4CD9-520D6542654C}"/>
              </a:ext>
            </a:extLst>
          </p:cNvPr>
          <p:cNvPicPr>
            <a:picLocks noChangeAspect="1"/>
          </p:cNvPicPr>
          <p:nvPr/>
        </p:nvPicPr>
        <p:blipFill rotWithShape="1">
          <a:blip r:embed="rId5"/>
          <a:srcRect l="28137" t="33102" r="33840" b="35417"/>
          <a:stretch/>
        </p:blipFill>
        <p:spPr>
          <a:xfrm>
            <a:off x="752294" y="1283848"/>
            <a:ext cx="1439263" cy="1992751"/>
          </a:xfrm>
          <a:prstGeom prst="rect">
            <a:avLst/>
          </a:prstGeom>
        </p:spPr>
      </p:pic>
      <p:sp>
        <p:nvSpPr>
          <p:cNvPr id="12" name="TextBox 11">
            <a:extLst>
              <a:ext uri="{FF2B5EF4-FFF2-40B4-BE49-F238E27FC236}">
                <a16:creationId xmlns:a16="http://schemas.microsoft.com/office/drawing/2014/main" id="{9099EB7D-DD7A-E438-C3AB-81D240A2F71B}"/>
              </a:ext>
            </a:extLst>
          </p:cNvPr>
          <p:cNvSpPr txBox="1"/>
          <p:nvPr/>
        </p:nvSpPr>
        <p:spPr>
          <a:xfrm>
            <a:off x="738154" y="1041589"/>
            <a:ext cx="29484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1992 to 2002 Forest Cover Change</a:t>
            </a:r>
          </a:p>
        </p:txBody>
      </p:sp>
      <p:sp>
        <p:nvSpPr>
          <p:cNvPr id="14" name="TextBox 13">
            <a:extLst>
              <a:ext uri="{FF2B5EF4-FFF2-40B4-BE49-F238E27FC236}">
                <a16:creationId xmlns:a16="http://schemas.microsoft.com/office/drawing/2014/main" id="{18D5DA97-660F-197F-92A6-CEC95DA1D9CA}"/>
              </a:ext>
            </a:extLst>
          </p:cNvPr>
          <p:cNvSpPr txBox="1"/>
          <p:nvPr/>
        </p:nvSpPr>
        <p:spPr>
          <a:xfrm>
            <a:off x="4643002" y="1041588"/>
            <a:ext cx="28743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2002-2012 Forest Cover Change</a:t>
            </a:r>
          </a:p>
        </p:txBody>
      </p:sp>
      <p:sp>
        <p:nvSpPr>
          <p:cNvPr id="16" name="TextBox 15">
            <a:extLst>
              <a:ext uri="{FF2B5EF4-FFF2-40B4-BE49-F238E27FC236}">
                <a16:creationId xmlns:a16="http://schemas.microsoft.com/office/drawing/2014/main" id="{3B185BB2-8C35-B0DD-1E59-831FEC616BA2}"/>
              </a:ext>
            </a:extLst>
          </p:cNvPr>
          <p:cNvSpPr txBox="1"/>
          <p:nvPr/>
        </p:nvSpPr>
        <p:spPr>
          <a:xfrm>
            <a:off x="8473766" y="1035827"/>
            <a:ext cx="28743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2012-2022 Forest Cover Change</a:t>
            </a:r>
          </a:p>
        </p:txBody>
      </p:sp>
      <p:grpSp>
        <p:nvGrpSpPr>
          <p:cNvPr id="26" name="Group 25">
            <a:extLst>
              <a:ext uri="{FF2B5EF4-FFF2-40B4-BE49-F238E27FC236}">
                <a16:creationId xmlns:a16="http://schemas.microsoft.com/office/drawing/2014/main" id="{CEC9121C-61A9-480C-B065-0779CB08A0B6}"/>
              </a:ext>
            </a:extLst>
          </p:cNvPr>
          <p:cNvGrpSpPr/>
          <p:nvPr/>
        </p:nvGrpSpPr>
        <p:grpSpPr>
          <a:xfrm>
            <a:off x="318442" y="424558"/>
            <a:ext cx="8993375" cy="2852822"/>
            <a:chOff x="318442" y="424558"/>
            <a:chExt cx="8993375" cy="2852822"/>
          </a:xfrm>
        </p:grpSpPr>
        <p:pic>
          <p:nvPicPr>
            <p:cNvPr id="20" name="Picture 20">
              <a:extLst>
                <a:ext uri="{FF2B5EF4-FFF2-40B4-BE49-F238E27FC236}">
                  <a16:creationId xmlns:a16="http://schemas.microsoft.com/office/drawing/2014/main" id="{99570F7E-7B2B-9E32-1CBA-3ED66A9E41D0}"/>
                </a:ext>
              </a:extLst>
            </p:cNvPr>
            <p:cNvPicPr>
              <a:picLocks noChangeAspect="1"/>
            </p:cNvPicPr>
            <p:nvPr/>
          </p:nvPicPr>
          <p:blipFill rotWithShape="1">
            <a:blip r:embed="rId8"/>
            <a:srcRect l="17649" t="19653" r="39617" b="34753"/>
            <a:stretch/>
          </p:blipFill>
          <p:spPr>
            <a:xfrm>
              <a:off x="318442" y="512176"/>
              <a:ext cx="1670774" cy="2762083"/>
            </a:xfrm>
            <a:prstGeom prst="rect">
              <a:avLst/>
            </a:prstGeom>
          </p:spPr>
        </p:pic>
        <p:pic>
          <p:nvPicPr>
            <p:cNvPr id="21" name="Picture 20">
              <a:extLst>
                <a:ext uri="{FF2B5EF4-FFF2-40B4-BE49-F238E27FC236}">
                  <a16:creationId xmlns:a16="http://schemas.microsoft.com/office/drawing/2014/main" id="{0145CD25-E8EE-E5E5-EB2C-18F875877349}"/>
                </a:ext>
              </a:extLst>
            </p:cNvPr>
            <p:cNvPicPr>
              <a:picLocks noChangeAspect="1"/>
            </p:cNvPicPr>
            <p:nvPr/>
          </p:nvPicPr>
          <p:blipFill rotWithShape="1">
            <a:blip r:embed="rId8"/>
            <a:srcRect l="17649" t="19653" r="39617" b="34753"/>
            <a:stretch/>
          </p:blipFill>
          <p:spPr>
            <a:xfrm>
              <a:off x="3902770" y="515297"/>
              <a:ext cx="1714990" cy="2762083"/>
            </a:xfrm>
            <a:prstGeom prst="rect">
              <a:avLst/>
            </a:prstGeom>
          </p:spPr>
        </p:pic>
        <p:pic>
          <p:nvPicPr>
            <p:cNvPr id="22" name="Picture 20" descr="A picture containing arrow&#10;&#10;Description automatically generated">
              <a:extLst>
                <a:ext uri="{FF2B5EF4-FFF2-40B4-BE49-F238E27FC236}">
                  <a16:creationId xmlns:a16="http://schemas.microsoft.com/office/drawing/2014/main" id="{49B6CE1B-5F7E-10EE-FDCC-3B7C9CEF7229}"/>
                </a:ext>
              </a:extLst>
            </p:cNvPr>
            <p:cNvPicPr>
              <a:picLocks noChangeAspect="1"/>
            </p:cNvPicPr>
            <p:nvPr/>
          </p:nvPicPr>
          <p:blipFill rotWithShape="1">
            <a:blip r:embed="rId8"/>
            <a:srcRect l="17649" t="19653" r="39617" b="34753"/>
            <a:stretch/>
          </p:blipFill>
          <p:spPr>
            <a:xfrm>
              <a:off x="7586174" y="424558"/>
              <a:ext cx="1725643" cy="2823866"/>
            </a:xfrm>
            <a:prstGeom prst="rect">
              <a:avLst/>
            </a:prstGeom>
          </p:spPr>
        </p:pic>
      </p:grpSp>
      <p:grpSp>
        <p:nvGrpSpPr>
          <p:cNvPr id="37" name="Group 36">
            <a:extLst>
              <a:ext uri="{FF2B5EF4-FFF2-40B4-BE49-F238E27FC236}">
                <a16:creationId xmlns:a16="http://schemas.microsoft.com/office/drawing/2014/main" id="{352B71C2-0BD7-5437-AF12-DFD5D55F77AD}"/>
              </a:ext>
            </a:extLst>
          </p:cNvPr>
          <p:cNvGrpSpPr/>
          <p:nvPr/>
        </p:nvGrpSpPr>
        <p:grpSpPr>
          <a:xfrm>
            <a:off x="1134078" y="4992307"/>
            <a:ext cx="2697396" cy="1545695"/>
            <a:chOff x="792414" y="5161821"/>
            <a:chExt cx="2250558" cy="1218459"/>
          </a:xfrm>
        </p:grpSpPr>
        <p:sp>
          <p:nvSpPr>
            <p:cNvPr id="31" name="Rectangle 30">
              <a:extLst>
                <a:ext uri="{FF2B5EF4-FFF2-40B4-BE49-F238E27FC236}">
                  <a16:creationId xmlns:a16="http://schemas.microsoft.com/office/drawing/2014/main" id="{72189886-5B58-A549-31ED-8E8AFA2EB7A5}"/>
                </a:ext>
              </a:extLst>
            </p:cNvPr>
            <p:cNvSpPr/>
            <p:nvPr/>
          </p:nvSpPr>
          <p:spPr>
            <a:xfrm>
              <a:off x="792414" y="5161822"/>
              <a:ext cx="520994" cy="257885"/>
            </a:xfrm>
            <a:prstGeom prst="rect">
              <a:avLst/>
            </a:prstGeom>
            <a:solidFill>
              <a:srgbClr val="4DA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897C0F3-6865-EA6E-FF3B-4D212D1CBFB1}"/>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33" name="TextBox 32">
              <a:extLst>
                <a:ext uri="{FF2B5EF4-FFF2-40B4-BE49-F238E27FC236}">
                  <a16:creationId xmlns:a16="http://schemas.microsoft.com/office/drawing/2014/main" id="{D072A17D-8178-9F03-6DDA-CAC7A014BA10}"/>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34" name="Rectangle 33">
              <a:extLst>
                <a:ext uri="{FF2B5EF4-FFF2-40B4-BE49-F238E27FC236}">
                  <a16:creationId xmlns:a16="http://schemas.microsoft.com/office/drawing/2014/main" id="{C400874E-FCEE-49AD-2D78-E03AE0153B2E}"/>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E8C9D187-A18E-AEAA-483F-EFEAC4460E1D}"/>
                </a:ext>
              </a:extLst>
            </p:cNvPr>
            <p:cNvSpPr/>
            <p:nvPr/>
          </p:nvSpPr>
          <p:spPr>
            <a:xfrm>
              <a:off x="792414" y="6072504"/>
              <a:ext cx="520994" cy="257885"/>
            </a:xfrm>
            <a:prstGeom prst="rect">
              <a:avLst/>
            </a:prstGeom>
            <a:solidFill>
              <a:srgbClr val="4E4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5B5E048-79B6-4B7E-9F5C-96B5B13B1AF6}"/>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grpSp>
      <p:grpSp>
        <p:nvGrpSpPr>
          <p:cNvPr id="38" name="Group 37">
            <a:extLst>
              <a:ext uri="{FF2B5EF4-FFF2-40B4-BE49-F238E27FC236}">
                <a16:creationId xmlns:a16="http://schemas.microsoft.com/office/drawing/2014/main" id="{406D92DA-92D9-4EFA-925D-10C97DFD9EAE}"/>
              </a:ext>
            </a:extLst>
          </p:cNvPr>
          <p:cNvGrpSpPr/>
          <p:nvPr/>
        </p:nvGrpSpPr>
        <p:grpSpPr>
          <a:xfrm>
            <a:off x="4875214" y="5023952"/>
            <a:ext cx="2697396" cy="1545695"/>
            <a:chOff x="792414" y="5161821"/>
            <a:chExt cx="2250558" cy="1218459"/>
          </a:xfrm>
        </p:grpSpPr>
        <p:sp>
          <p:nvSpPr>
            <p:cNvPr id="39" name="Rectangle 38">
              <a:extLst>
                <a:ext uri="{FF2B5EF4-FFF2-40B4-BE49-F238E27FC236}">
                  <a16:creationId xmlns:a16="http://schemas.microsoft.com/office/drawing/2014/main" id="{D9F01379-7442-4CCC-B967-D844945A4EC0}"/>
                </a:ext>
              </a:extLst>
            </p:cNvPr>
            <p:cNvSpPr/>
            <p:nvPr/>
          </p:nvSpPr>
          <p:spPr>
            <a:xfrm>
              <a:off x="792414" y="5161822"/>
              <a:ext cx="520994" cy="257885"/>
            </a:xfrm>
            <a:prstGeom prst="rect">
              <a:avLst/>
            </a:prstGeom>
            <a:solidFill>
              <a:srgbClr val="4DA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08088242-754B-4413-9B7C-604E87393C8F}"/>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41" name="TextBox 40">
              <a:extLst>
                <a:ext uri="{FF2B5EF4-FFF2-40B4-BE49-F238E27FC236}">
                  <a16:creationId xmlns:a16="http://schemas.microsoft.com/office/drawing/2014/main" id="{A4D21BC6-63BE-4DEE-9620-2B8398B7E157}"/>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42" name="Rectangle 41">
              <a:extLst>
                <a:ext uri="{FF2B5EF4-FFF2-40B4-BE49-F238E27FC236}">
                  <a16:creationId xmlns:a16="http://schemas.microsoft.com/office/drawing/2014/main" id="{462BA855-9184-4D3F-8AA4-C47147E052B7}"/>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4FF3282E-0FBD-45D9-877D-BEB2A6BF543E}"/>
                </a:ext>
              </a:extLst>
            </p:cNvPr>
            <p:cNvSpPr/>
            <p:nvPr/>
          </p:nvSpPr>
          <p:spPr>
            <a:xfrm>
              <a:off x="792414" y="6072504"/>
              <a:ext cx="520994" cy="257885"/>
            </a:xfrm>
            <a:prstGeom prst="rect">
              <a:avLst/>
            </a:prstGeom>
            <a:solidFill>
              <a:srgbClr val="4E4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9122B16E-F197-4933-BF92-02746B5F25C0}"/>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grpSp>
      <p:grpSp>
        <p:nvGrpSpPr>
          <p:cNvPr id="45" name="Group 44">
            <a:extLst>
              <a:ext uri="{FF2B5EF4-FFF2-40B4-BE49-F238E27FC236}">
                <a16:creationId xmlns:a16="http://schemas.microsoft.com/office/drawing/2014/main" id="{4100F2F2-4CB6-4D7A-A47F-AB1D29FCF747}"/>
              </a:ext>
            </a:extLst>
          </p:cNvPr>
          <p:cNvGrpSpPr/>
          <p:nvPr/>
        </p:nvGrpSpPr>
        <p:grpSpPr>
          <a:xfrm>
            <a:off x="8616350" y="5043379"/>
            <a:ext cx="2697396" cy="1545695"/>
            <a:chOff x="792414" y="5161821"/>
            <a:chExt cx="2250558" cy="1218459"/>
          </a:xfrm>
        </p:grpSpPr>
        <p:sp>
          <p:nvSpPr>
            <p:cNvPr id="46" name="Rectangle 45">
              <a:extLst>
                <a:ext uri="{FF2B5EF4-FFF2-40B4-BE49-F238E27FC236}">
                  <a16:creationId xmlns:a16="http://schemas.microsoft.com/office/drawing/2014/main" id="{B7C3B4FA-91BA-41BB-9598-9020D7D131E5}"/>
                </a:ext>
              </a:extLst>
            </p:cNvPr>
            <p:cNvSpPr/>
            <p:nvPr/>
          </p:nvSpPr>
          <p:spPr>
            <a:xfrm>
              <a:off x="792414" y="5161822"/>
              <a:ext cx="520994" cy="257885"/>
            </a:xfrm>
            <a:prstGeom prst="rect">
              <a:avLst/>
            </a:prstGeom>
            <a:solidFill>
              <a:srgbClr val="4DA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31ADEB0-BB17-4D82-8753-4E0ECBD6862C}"/>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48" name="TextBox 47">
              <a:extLst>
                <a:ext uri="{FF2B5EF4-FFF2-40B4-BE49-F238E27FC236}">
                  <a16:creationId xmlns:a16="http://schemas.microsoft.com/office/drawing/2014/main" id="{F738F973-40C6-4690-838D-A037258A9444}"/>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49" name="Rectangle 48">
              <a:extLst>
                <a:ext uri="{FF2B5EF4-FFF2-40B4-BE49-F238E27FC236}">
                  <a16:creationId xmlns:a16="http://schemas.microsoft.com/office/drawing/2014/main" id="{42983B86-839A-4CAE-B4BB-63DFF9F81552}"/>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0EFD42C-ECF2-4FA9-8441-2FA34F9BF321}"/>
                </a:ext>
              </a:extLst>
            </p:cNvPr>
            <p:cNvSpPr/>
            <p:nvPr/>
          </p:nvSpPr>
          <p:spPr>
            <a:xfrm>
              <a:off x="792414" y="6072504"/>
              <a:ext cx="520994" cy="257885"/>
            </a:xfrm>
            <a:prstGeom prst="rect">
              <a:avLst/>
            </a:prstGeom>
            <a:solidFill>
              <a:srgbClr val="4E4E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F1D1F28D-4396-4B14-A893-29BD59D202E1}"/>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grpSp>
      <p:grpSp>
        <p:nvGrpSpPr>
          <p:cNvPr id="13" name="Group 12">
            <a:extLst>
              <a:ext uri="{FF2B5EF4-FFF2-40B4-BE49-F238E27FC236}">
                <a16:creationId xmlns:a16="http://schemas.microsoft.com/office/drawing/2014/main" id="{91478211-1F10-04C7-DF0C-B46AF7D10FA8}"/>
              </a:ext>
            </a:extLst>
          </p:cNvPr>
          <p:cNvGrpSpPr/>
          <p:nvPr/>
        </p:nvGrpSpPr>
        <p:grpSpPr>
          <a:xfrm>
            <a:off x="3544067" y="1825903"/>
            <a:ext cx="281776" cy="500769"/>
            <a:chOff x="3291935" y="1926756"/>
            <a:chExt cx="281776" cy="500769"/>
          </a:xfrm>
        </p:grpSpPr>
        <p:sp>
          <p:nvSpPr>
            <p:cNvPr id="10" name="Arrow: Up 9">
              <a:extLst>
                <a:ext uri="{FF2B5EF4-FFF2-40B4-BE49-F238E27FC236}">
                  <a16:creationId xmlns:a16="http://schemas.microsoft.com/office/drawing/2014/main" id="{D934F3C2-4949-1EFA-74A5-7AEF7DB3FEDB}"/>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7F953B2-1E0A-7054-B5E6-D64CA343A015}"/>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19" name="Group 18">
            <a:extLst>
              <a:ext uri="{FF2B5EF4-FFF2-40B4-BE49-F238E27FC236}">
                <a16:creationId xmlns:a16="http://schemas.microsoft.com/office/drawing/2014/main" id="{BB76D6BC-71BA-6577-1CED-1C652D17AFE0}"/>
              </a:ext>
            </a:extLst>
          </p:cNvPr>
          <p:cNvGrpSpPr/>
          <p:nvPr/>
        </p:nvGrpSpPr>
        <p:grpSpPr>
          <a:xfrm>
            <a:off x="7247611" y="1825903"/>
            <a:ext cx="281776" cy="500769"/>
            <a:chOff x="3291935" y="1926756"/>
            <a:chExt cx="281776" cy="500769"/>
          </a:xfrm>
        </p:grpSpPr>
        <p:sp>
          <p:nvSpPr>
            <p:cNvPr id="17" name="Arrow: Up 16">
              <a:extLst>
                <a:ext uri="{FF2B5EF4-FFF2-40B4-BE49-F238E27FC236}">
                  <a16:creationId xmlns:a16="http://schemas.microsoft.com/office/drawing/2014/main" id="{31C5BB81-3EB4-8ABB-A98D-451BFCA8B87C}"/>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5B33A89-3BBF-5121-8D1B-329284BFEDD2}"/>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27" name="Group 26">
            <a:extLst>
              <a:ext uri="{FF2B5EF4-FFF2-40B4-BE49-F238E27FC236}">
                <a16:creationId xmlns:a16="http://schemas.microsoft.com/office/drawing/2014/main" id="{DE958AE0-2155-5358-B414-82B6E3E3D94B}"/>
              </a:ext>
            </a:extLst>
          </p:cNvPr>
          <p:cNvGrpSpPr/>
          <p:nvPr/>
        </p:nvGrpSpPr>
        <p:grpSpPr>
          <a:xfrm>
            <a:off x="11449817" y="1865124"/>
            <a:ext cx="281776" cy="500769"/>
            <a:chOff x="3291935" y="1926756"/>
            <a:chExt cx="281776" cy="500769"/>
          </a:xfrm>
        </p:grpSpPr>
        <p:sp>
          <p:nvSpPr>
            <p:cNvPr id="24" name="Arrow: Up 23">
              <a:extLst>
                <a:ext uri="{FF2B5EF4-FFF2-40B4-BE49-F238E27FC236}">
                  <a16:creationId xmlns:a16="http://schemas.microsoft.com/office/drawing/2014/main" id="{721DAD6A-DA55-0085-DE79-BEE7722F6D6B}"/>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5273C5D5-5A00-19A8-A9D1-1300F0AB344E}"/>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pic>
        <p:nvPicPr>
          <p:cNvPr id="29" name="Picture 26" descr="A picture containing text, antenna&#10;&#10;Description automatically generated">
            <a:extLst>
              <a:ext uri="{FF2B5EF4-FFF2-40B4-BE49-F238E27FC236}">
                <a16:creationId xmlns:a16="http://schemas.microsoft.com/office/drawing/2014/main" id="{DEA48E07-03A8-7DF4-1D1F-AEA367E479E9}"/>
              </a:ext>
            </a:extLst>
          </p:cNvPr>
          <p:cNvPicPr>
            <a:picLocks noChangeAspect="1"/>
          </p:cNvPicPr>
          <p:nvPr/>
        </p:nvPicPr>
        <p:blipFill>
          <a:blip r:embed="rId3"/>
          <a:stretch>
            <a:fillRect/>
          </a:stretch>
        </p:blipFill>
        <p:spPr>
          <a:xfrm>
            <a:off x="490538" y="4309221"/>
            <a:ext cx="2066925" cy="426945"/>
          </a:xfrm>
          <a:prstGeom prst="rect">
            <a:avLst/>
          </a:prstGeom>
        </p:spPr>
      </p:pic>
      <p:sp>
        <p:nvSpPr>
          <p:cNvPr id="52" name="TextBox 51">
            <a:extLst>
              <a:ext uri="{FF2B5EF4-FFF2-40B4-BE49-F238E27FC236}">
                <a16:creationId xmlns:a16="http://schemas.microsoft.com/office/drawing/2014/main" id="{A131A19D-2A9B-435A-BEC1-65D52C6DD3FF}"/>
              </a:ext>
            </a:extLst>
          </p:cNvPr>
          <p:cNvSpPr txBox="1"/>
          <p:nvPr/>
        </p:nvSpPr>
        <p:spPr>
          <a:xfrm>
            <a:off x="292123" y="207632"/>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spTree>
    <p:extLst>
      <p:ext uri="{BB962C8B-B14F-4D97-AF65-F5344CB8AC3E}">
        <p14:creationId xmlns:p14="http://schemas.microsoft.com/office/powerpoint/2010/main" val="2201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AE0EA8-C1B0-DBAE-331E-7191759EBCC9}"/>
              </a:ext>
            </a:extLst>
          </p:cNvPr>
          <p:cNvGrpSpPr/>
          <p:nvPr/>
        </p:nvGrpSpPr>
        <p:grpSpPr>
          <a:xfrm>
            <a:off x="2697414" y="4780821"/>
            <a:ext cx="2250558" cy="1218459"/>
            <a:chOff x="792414" y="5161821"/>
            <a:chExt cx="2250558" cy="1218459"/>
          </a:xfrm>
        </p:grpSpPr>
        <p:sp>
          <p:nvSpPr>
            <p:cNvPr id="33" name="Rectangle 32">
              <a:extLst>
                <a:ext uri="{FF2B5EF4-FFF2-40B4-BE49-F238E27FC236}">
                  <a16:creationId xmlns:a16="http://schemas.microsoft.com/office/drawing/2014/main" id="{E80A6104-5BF4-5C1B-933F-1920693DAAEE}"/>
                </a:ext>
              </a:extLst>
            </p:cNvPr>
            <p:cNvSpPr/>
            <p:nvPr/>
          </p:nvSpPr>
          <p:spPr>
            <a:xfrm>
              <a:off x="792414"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C75268B-8B5B-66EC-23BC-720C7CD0AA3E}"/>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35" name="TextBox 34">
              <a:extLst>
                <a:ext uri="{FF2B5EF4-FFF2-40B4-BE49-F238E27FC236}">
                  <a16:creationId xmlns:a16="http://schemas.microsoft.com/office/drawing/2014/main" id="{BB07B9FD-A654-8843-999C-4BC1993B7E41}"/>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36" name="Rectangle 35">
              <a:extLst>
                <a:ext uri="{FF2B5EF4-FFF2-40B4-BE49-F238E27FC236}">
                  <a16:creationId xmlns:a16="http://schemas.microsoft.com/office/drawing/2014/main" id="{0C0EADA4-ABA4-F1B6-DFB3-58294CE6DA3D}"/>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CC914F6-628C-8278-B684-092C55C22D29}"/>
                </a:ext>
              </a:extLst>
            </p:cNvPr>
            <p:cNvSpPr/>
            <p:nvPr/>
          </p:nvSpPr>
          <p:spPr>
            <a:xfrm>
              <a:off x="792414" y="6072504"/>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8749EE57-C93C-67E2-A6B1-7CFC6D7A7860}"/>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grpSp>
      <p:grpSp>
        <p:nvGrpSpPr>
          <p:cNvPr id="7" name="Group 6">
            <a:extLst>
              <a:ext uri="{FF2B5EF4-FFF2-40B4-BE49-F238E27FC236}">
                <a16:creationId xmlns:a16="http://schemas.microsoft.com/office/drawing/2014/main" id="{BFC3686C-B64F-C8E1-59BB-F7A182A96B87}"/>
              </a:ext>
            </a:extLst>
          </p:cNvPr>
          <p:cNvGrpSpPr/>
          <p:nvPr/>
        </p:nvGrpSpPr>
        <p:grpSpPr>
          <a:xfrm>
            <a:off x="7995730" y="4748164"/>
            <a:ext cx="2974326" cy="1170373"/>
            <a:chOff x="4838873" y="5161821"/>
            <a:chExt cx="2974326" cy="1170373"/>
          </a:xfrm>
        </p:grpSpPr>
        <p:sp>
          <p:nvSpPr>
            <p:cNvPr id="23" name="Rectangle 22">
              <a:extLst>
                <a:ext uri="{FF2B5EF4-FFF2-40B4-BE49-F238E27FC236}">
                  <a16:creationId xmlns:a16="http://schemas.microsoft.com/office/drawing/2014/main" id="{2BD26161-BAAD-4D1C-83BE-15BC83F200FC}"/>
                </a:ext>
              </a:extLst>
            </p:cNvPr>
            <p:cNvSpPr/>
            <p:nvPr/>
          </p:nvSpPr>
          <p:spPr>
            <a:xfrm>
              <a:off x="4838873"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2D7E1EC-C532-4E5A-839D-0428B0AA0761}"/>
                </a:ext>
              </a:extLst>
            </p:cNvPr>
            <p:cNvSpPr txBox="1"/>
            <p:nvPr/>
          </p:nvSpPr>
          <p:spPr>
            <a:xfrm>
              <a:off x="5458413"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25" name="TextBox 24">
              <a:extLst>
                <a:ext uri="{FF2B5EF4-FFF2-40B4-BE49-F238E27FC236}">
                  <a16:creationId xmlns:a16="http://schemas.microsoft.com/office/drawing/2014/main" id="{7A0F79F5-B565-4215-A4A8-DFD15B3E383F}"/>
                </a:ext>
              </a:extLst>
            </p:cNvPr>
            <p:cNvSpPr txBox="1"/>
            <p:nvPr/>
          </p:nvSpPr>
          <p:spPr>
            <a:xfrm>
              <a:off x="5458412"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26" name="Rectangle 25">
              <a:extLst>
                <a:ext uri="{FF2B5EF4-FFF2-40B4-BE49-F238E27FC236}">
                  <a16:creationId xmlns:a16="http://schemas.microsoft.com/office/drawing/2014/main" id="{B490C053-EF00-4DE9-B94B-6DB754722A45}"/>
                </a:ext>
              </a:extLst>
            </p:cNvPr>
            <p:cNvSpPr/>
            <p:nvPr/>
          </p:nvSpPr>
          <p:spPr>
            <a:xfrm>
              <a:off x="4838873"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90A1BCE-DAE0-4CE7-836D-DC6A29589823}"/>
                </a:ext>
              </a:extLst>
            </p:cNvPr>
            <p:cNvSpPr/>
            <p:nvPr/>
          </p:nvSpPr>
          <p:spPr>
            <a:xfrm>
              <a:off x="4851751" y="6074309"/>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889A1E9-1384-4C81-A675-F4C6D9EDF2F2}"/>
                </a:ext>
              </a:extLst>
            </p:cNvPr>
            <p:cNvSpPr txBox="1"/>
            <p:nvPr/>
          </p:nvSpPr>
          <p:spPr>
            <a:xfrm>
              <a:off x="5486487" y="6010156"/>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grpSp>
      <p:pic>
        <p:nvPicPr>
          <p:cNvPr id="3" name="Picture 5" descr="Map&#10;&#10;Description automatically generated">
            <a:extLst>
              <a:ext uri="{FF2B5EF4-FFF2-40B4-BE49-F238E27FC236}">
                <a16:creationId xmlns:a16="http://schemas.microsoft.com/office/drawing/2014/main" id="{D482B2F5-344D-0B33-233B-01678502294B}"/>
              </a:ext>
            </a:extLst>
          </p:cNvPr>
          <p:cNvPicPr>
            <a:picLocks noChangeAspect="1"/>
          </p:cNvPicPr>
          <p:nvPr/>
        </p:nvPicPr>
        <p:blipFill rotWithShape="1">
          <a:blip r:embed="rId3"/>
          <a:srcRect l="1970" t="631" r="772" b="315"/>
          <a:stretch/>
        </p:blipFill>
        <p:spPr>
          <a:xfrm>
            <a:off x="6163539" y="789216"/>
            <a:ext cx="5494766" cy="3418118"/>
          </a:xfrm>
          <a:prstGeom prst="rect">
            <a:avLst/>
          </a:prstGeom>
        </p:spPr>
      </p:pic>
      <p:pic>
        <p:nvPicPr>
          <p:cNvPr id="10" name="Picture 10" descr="Map&#10;&#10;Description automatically generated">
            <a:extLst>
              <a:ext uri="{FF2B5EF4-FFF2-40B4-BE49-F238E27FC236}">
                <a16:creationId xmlns:a16="http://schemas.microsoft.com/office/drawing/2014/main" id="{A0DDFD45-DC9B-8867-B9C1-33CE9155244D}"/>
              </a:ext>
            </a:extLst>
          </p:cNvPr>
          <p:cNvPicPr>
            <a:picLocks noChangeAspect="1"/>
          </p:cNvPicPr>
          <p:nvPr/>
        </p:nvPicPr>
        <p:blipFill rotWithShape="1">
          <a:blip r:embed="rId4"/>
          <a:srcRect l="860" t="461" r="2932" b="234"/>
          <a:stretch/>
        </p:blipFill>
        <p:spPr>
          <a:xfrm>
            <a:off x="719846" y="861222"/>
            <a:ext cx="5439023" cy="3441050"/>
          </a:xfrm>
          <a:prstGeom prst="rect">
            <a:avLst/>
          </a:prstGeom>
        </p:spPr>
      </p:pic>
      <p:grpSp>
        <p:nvGrpSpPr>
          <p:cNvPr id="9" name="Group 8">
            <a:extLst>
              <a:ext uri="{FF2B5EF4-FFF2-40B4-BE49-F238E27FC236}">
                <a16:creationId xmlns:a16="http://schemas.microsoft.com/office/drawing/2014/main" id="{164F209E-3C9E-8399-411D-327EA5825C78}"/>
              </a:ext>
            </a:extLst>
          </p:cNvPr>
          <p:cNvGrpSpPr/>
          <p:nvPr/>
        </p:nvGrpSpPr>
        <p:grpSpPr>
          <a:xfrm>
            <a:off x="2653540" y="1132703"/>
            <a:ext cx="6609755" cy="1867351"/>
            <a:chOff x="2653540" y="1132703"/>
            <a:chExt cx="6609755" cy="1867351"/>
          </a:xfrm>
        </p:grpSpPr>
        <p:pic>
          <p:nvPicPr>
            <p:cNvPr id="4" name="Picture 4">
              <a:extLst>
                <a:ext uri="{FF2B5EF4-FFF2-40B4-BE49-F238E27FC236}">
                  <a16:creationId xmlns:a16="http://schemas.microsoft.com/office/drawing/2014/main" id="{EECB65FF-37E0-8674-B8B4-77767291729A}"/>
                </a:ext>
              </a:extLst>
            </p:cNvPr>
            <p:cNvPicPr>
              <a:picLocks noChangeAspect="1"/>
            </p:cNvPicPr>
            <p:nvPr/>
          </p:nvPicPr>
          <p:blipFill rotWithShape="1">
            <a:blip r:embed="rId5"/>
            <a:srcRect l="56790" t="47318" r="15226" b="28822"/>
            <a:stretch/>
          </p:blipFill>
          <p:spPr>
            <a:xfrm>
              <a:off x="2653540" y="1215082"/>
              <a:ext cx="1234566" cy="1784972"/>
            </a:xfrm>
            <a:prstGeom prst="rect">
              <a:avLst/>
            </a:prstGeom>
          </p:spPr>
        </p:pic>
        <p:pic>
          <p:nvPicPr>
            <p:cNvPr id="6" name="Picture 4" descr="A picture containing light&#10;&#10;Description automatically generated">
              <a:extLst>
                <a:ext uri="{FF2B5EF4-FFF2-40B4-BE49-F238E27FC236}">
                  <a16:creationId xmlns:a16="http://schemas.microsoft.com/office/drawing/2014/main" id="{31CB9655-01A0-F986-C494-EE26FDBF8B31}"/>
                </a:ext>
              </a:extLst>
            </p:cNvPr>
            <p:cNvPicPr>
              <a:picLocks noChangeAspect="1"/>
            </p:cNvPicPr>
            <p:nvPr/>
          </p:nvPicPr>
          <p:blipFill rotWithShape="1">
            <a:blip r:embed="rId5"/>
            <a:srcRect l="56790" t="47318" r="15226" b="28822"/>
            <a:stretch/>
          </p:blipFill>
          <p:spPr>
            <a:xfrm>
              <a:off x="8028729" y="1132703"/>
              <a:ext cx="1234566" cy="1784972"/>
            </a:xfrm>
            <a:prstGeom prst="rect">
              <a:avLst/>
            </a:prstGeom>
          </p:spPr>
        </p:pic>
      </p:grpSp>
      <p:grpSp>
        <p:nvGrpSpPr>
          <p:cNvPr id="5" name="Group 4">
            <a:extLst>
              <a:ext uri="{FF2B5EF4-FFF2-40B4-BE49-F238E27FC236}">
                <a16:creationId xmlns:a16="http://schemas.microsoft.com/office/drawing/2014/main" id="{3FA53153-BE2B-2813-2BC7-B21180C73D52}"/>
              </a:ext>
            </a:extLst>
          </p:cNvPr>
          <p:cNvGrpSpPr/>
          <p:nvPr/>
        </p:nvGrpSpPr>
        <p:grpSpPr>
          <a:xfrm>
            <a:off x="1232513" y="-559804"/>
            <a:ext cx="7597529" cy="3596563"/>
            <a:chOff x="1232513" y="-559804"/>
            <a:chExt cx="7597529" cy="3596563"/>
          </a:xfrm>
        </p:grpSpPr>
        <p:pic>
          <p:nvPicPr>
            <p:cNvPr id="11" name="Picture 11" descr="Arrow&#10;&#10;Description automatically generated">
              <a:extLst>
                <a:ext uri="{FF2B5EF4-FFF2-40B4-BE49-F238E27FC236}">
                  <a16:creationId xmlns:a16="http://schemas.microsoft.com/office/drawing/2014/main" id="{455931F6-8BFB-1FC7-A0E3-3A6CC9646CAA}"/>
                </a:ext>
              </a:extLst>
            </p:cNvPr>
            <p:cNvPicPr>
              <a:picLocks noChangeAspect="1"/>
            </p:cNvPicPr>
            <p:nvPr/>
          </p:nvPicPr>
          <p:blipFill rotWithShape="1">
            <a:blip r:embed="rId6"/>
            <a:srcRect l="27572" t="25924" r="25103" b="28713"/>
            <a:stretch/>
          </p:blipFill>
          <p:spPr>
            <a:xfrm>
              <a:off x="1232513" y="-487724"/>
              <a:ext cx="2232637" cy="3524483"/>
            </a:xfrm>
            <a:prstGeom prst="rect">
              <a:avLst/>
            </a:prstGeom>
          </p:spPr>
        </p:pic>
        <p:pic>
          <p:nvPicPr>
            <p:cNvPr id="12" name="Picture 11" descr="Arrow&#10;&#10;Description automatically generated">
              <a:extLst>
                <a:ext uri="{FF2B5EF4-FFF2-40B4-BE49-F238E27FC236}">
                  <a16:creationId xmlns:a16="http://schemas.microsoft.com/office/drawing/2014/main" id="{3326D5CE-AB6E-8B3A-8305-F746343B8139}"/>
                </a:ext>
              </a:extLst>
            </p:cNvPr>
            <p:cNvPicPr>
              <a:picLocks noChangeAspect="1"/>
            </p:cNvPicPr>
            <p:nvPr/>
          </p:nvPicPr>
          <p:blipFill rotWithShape="1">
            <a:blip r:embed="rId6"/>
            <a:srcRect l="27572" t="25924" r="25103" b="28713"/>
            <a:stretch/>
          </p:blipFill>
          <p:spPr>
            <a:xfrm>
              <a:off x="6597405" y="-559804"/>
              <a:ext cx="2232637" cy="3524483"/>
            </a:xfrm>
            <a:prstGeom prst="rect">
              <a:avLst/>
            </a:prstGeom>
          </p:spPr>
        </p:pic>
      </p:grpSp>
      <p:grpSp>
        <p:nvGrpSpPr>
          <p:cNvPr id="16" name="Group 15">
            <a:extLst>
              <a:ext uri="{FF2B5EF4-FFF2-40B4-BE49-F238E27FC236}">
                <a16:creationId xmlns:a16="http://schemas.microsoft.com/office/drawing/2014/main" id="{5D7CDE6E-5C5C-5CD3-9E3D-A42252E83B55}"/>
              </a:ext>
            </a:extLst>
          </p:cNvPr>
          <p:cNvGrpSpPr/>
          <p:nvPr/>
        </p:nvGrpSpPr>
        <p:grpSpPr>
          <a:xfrm>
            <a:off x="450122" y="3652462"/>
            <a:ext cx="281776" cy="500769"/>
            <a:chOff x="3291935" y="1926756"/>
            <a:chExt cx="281776" cy="500769"/>
          </a:xfrm>
        </p:grpSpPr>
        <p:sp>
          <p:nvSpPr>
            <p:cNvPr id="14" name="Arrow: Up 13">
              <a:extLst>
                <a:ext uri="{FF2B5EF4-FFF2-40B4-BE49-F238E27FC236}">
                  <a16:creationId xmlns:a16="http://schemas.microsoft.com/office/drawing/2014/main" id="{0049D354-12B1-A78D-4DA2-A0E676E922F3}"/>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522E3A7-B0C2-9188-56B1-F6D4CC03CC18}"/>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20" name="Group 19">
            <a:extLst>
              <a:ext uri="{FF2B5EF4-FFF2-40B4-BE49-F238E27FC236}">
                <a16:creationId xmlns:a16="http://schemas.microsoft.com/office/drawing/2014/main" id="{358B9F8E-9B56-2315-D383-D577773F77D8}"/>
              </a:ext>
            </a:extLst>
          </p:cNvPr>
          <p:cNvGrpSpPr/>
          <p:nvPr/>
        </p:nvGrpSpPr>
        <p:grpSpPr>
          <a:xfrm>
            <a:off x="5873770" y="3652462"/>
            <a:ext cx="281776" cy="500769"/>
            <a:chOff x="3291935" y="1926756"/>
            <a:chExt cx="281776" cy="500769"/>
          </a:xfrm>
        </p:grpSpPr>
        <p:sp>
          <p:nvSpPr>
            <p:cNvPr id="18" name="Arrow: Up 17">
              <a:extLst>
                <a:ext uri="{FF2B5EF4-FFF2-40B4-BE49-F238E27FC236}">
                  <a16:creationId xmlns:a16="http://schemas.microsoft.com/office/drawing/2014/main" id="{46E389B0-E423-519B-69C6-377FB36FE656}"/>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70A3502-BB44-3C86-D8AE-033B475950AE}"/>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pic>
        <p:nvPicPr>
          <p:cNvPr id="22" name="Picture 26" descr="A picture containing text, antenna&#10;&#10;Description automatically generated">
            <a:extLst>
              <a:ext uri="{FF2B5EF4-FFF2-40B4-BE49-F238E27FC236}">
                <a16:creationId xmlns:a16="http://schemas.microsoft.com/office/drawing/2014/main" id="{B92AE1AF-5202-141E-9C70-E1075E1031A0}"/>
              </a:ext>
            </a:extLst>
          </p:cNvPr>
          <p:cNvPicPr>
            <a:picLocks noChangeAspect="1"/>
          </p:cNvPicPr>
          <p:nvPr/>
        </p:nvPicPr>
        <p:blipFill>
          <a:blip r:embed="rId7"/>
          <a:stretch>
            <a:fillRect/>
          </a:stretch>
        </p:blipFill>
        <p:spPr>
          <a:xfrm>
            <a:off x="768444" y="3627904"/>
            <a:ext cx="2676525" cy="552450"/>
          </a:xfrm>
          <a:prstGeom prst="rect">
            <a:avLst/>
          </a:prstGeom>
        </p:spPr>
      </p:pic>
      <p:pic>
        <p:nvPicPr>
          <p:cNvPr id="27" name="Picture 27" descr="A picture containing text, antenna&#10;&#10;Description automatically generated">
            <a:extLst>
              <a:ext uri="{FF2B5EF4-FFF2-40B4-BE49-F238E27FC236}">
                <a16:creationId xmlns:a16="http://schemas.microsoft.com/office/drawing/2014/main" id="{4FD6BAB3-BE63-8777-E1D0-2EFA87ED453C}"/>
              </a:ext>
            </a:extLst>
          </p:cNvPr>
          <p:cNvPicPr>
            <a:picLocks noChangeAspect="1"/>
          </p:cNvPicPr>
          <p:nvPr/>
        </p:nvPicPr>
        <p:blipFill>
          <a:blip r:embed="rId7"/>
          <a:stretch>
            <a:fillRect/>
          </a:stretch>
        </p:blipFill>
        <p:spPr>
          <a:xfrm>
            <a:off x="6236915" y="3654798"/>
            <a:ext cx="2676525" cy="552450"/>
          </a:xfrm>
          <a:prstGeom prst="rect">
            <a:avLst/>
          </a:prstGeom>
        </p:spPr>
      </p:pic>
      <p:sp>
        <p:nvSpPr>
          <p:cNvPr id="39" name="TextBox 38">
            <a:extLst>
              <a:ext uri="{FF2B5EF4-FFF2-40B4-BE49-F238E27FC236}">
                <a16:creationId xmlns:a16="http://schemas.microsoft.com/office/drawing/2014/main" id="{D1126517-9402-4553-8D5B-0A8B72653725}"/>
              </a:ext>
            </a:extLst>
          </p:cNvPr>
          <p:cNvSpPr txBox="1"/>
          <p:nvPr/>
        </p:nvSpPr>
        <p:spPr>
          <a:xfrm>
            <a:off x="292123" y="207632"/>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spTree>
    <p:extLst>
      <p:ext uri="{BB962C8B-B14F-4D97-AF65-F5344CB8AC3E}">
        <p14:creationId xmlns:p14="http://schemas.microsoft.com/office/powerpoint/2010/main" val="45052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ox and whisker chart&#10;&#10;Description automatically generated">
            <a:extLst>
              <a:ext uri="{FF2B5EF4-FFF2-40B4-BE49-F238E27FC236}">
                <a16:creationId xmlns:a16="http://schemas.microsoft.com/office/drawing/2014/main" id="{0FEE5A79-9C8C-ADEC-E068-7E2C495FF6BE}"/>
              </a:ext>
            </a:extLst>
          </p:cNvPr>
          <p:cNvPicPr>
            <a:picLocks noChangeAspect="1"/>
          </p:cNvPicPr>
          <p:nvPr/>
        </p:nvPicPr>
        <p:blipFill rotWithShape="1">
          <a:blip r:embed="rId3"/>
          <a:srcRect t="19565" r="-377" b="17391"/>
          <a:stretch/>
        </p:blipFill>
        <p:spPr>
          <a:xfrm>
            <a:off x="10113868" y="4399990"/>
            <a:ext cx="2390236" cy="516421"/>
          </a:xfrm>
          <a:prstGeom prst="rect">
            <a:avLst/>
          </a:prstGeom>
        </p:spPr>
      </p:pic>
      <p:grpSp>
        <p:nvGrpSpPr>
          <p:cNvPr id="45" name="Group 44">
            <a:extLst>
              <a:ext uri="{FF2B5EF4-FFF2-40B4-BE49-F238E27FC236}">
                <a16:creationId xmlns:a16="http://schemas.microsoft.com/office/drawing/2014/main" id="{095AEA30-47E4-47A2-9303-2E30381117A5}"/>
              </a:ext>
            </a:extLst>
          </p:cNvPr>
          <p:cNvGrpSpPr/>
          <p:nvPr/>
        </p:nvGrpSpPr>
        <p:grpSpPr>
          <a:xfrm>
            <a:off x="383296" y="1298748"/>
            <a:ext cx="11275143" cy="3448325"/>
            <a:chOff x="490872" y="1298748"/>
            <a:chExt cx="11275143" cy="3448325"/>
          </a:xfrm>
        </p:grpSpPr>
        <p:pic>
          <p:nvPicPr>
            <p:cNvPr id="4" name="Picture 3">
              <a:extLst>
                <a:ext uri="{FF2B5EF4-FFF2-40B4-BE49-F238E27FC236}">
                  <a16:creationId xmlns:a16="http://schemas.microsoft.com/office/drawing/2014/main" id="{602DCB18-D90B-4D92-818A-5256B4595F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89" t="32054" r="38307" b="27772"/>
            <a:stretch/>
          </p:blipFill>
          <p:spPr>
            <a:xfrm>
              <a:off x="490872" y="1369549"/>
              <a:ext cx="3281317" cy="3306721"/>
            </a:xfrm>
            <a:prstGeom prst="rect">
              <a:avLst/>
            </a:prstGeom>
          </p:spPr>
        </p:pic>
        <p:pic>
          <p:nvPicPr>
            <p:cNvPr id="13" name="Picture 13" descr="Map&#10;&#10;Description automatically generated">
              <a:extLst>
                <a:ext uri="{FF2B5EF4-FFF2-40B4-BE49-F238E27FC236}">
                  <a16:creationId xmlns:a16="http://schemas.microsoft.com/office/drawing/2014/main" id="{095E0935-B71F-0C71-2E7D-43E2EAE1145A}"/>
                </a:ext>
              </a:extLst>
            </p:cNvPr>
            <p:cNvPicPr>
              <a:picLocks noChangeAspect="1"/>
            </p:cNvPicPr>
            <p:nvPr/>
          </p:nvPicPr>
          <p:blipFill rotWithShape="1">
            <a:blip r:embed="rId5"/>
            <a:srcRect l="36904" t="32341" r="38772" b="27338"/>
            <a:stretch/>
          </p:blipFill>
          <p:spPr>
            <a:xfrm>
              <a:off x="8353512" y="1298748"/>
              <a:ext cx="3412503" cy="3448325"/>
            </a:xfrm>
            <a:prstGeom prst="rect">
              <a:avLst/>
            </a:prstGeom>
          </p:spPr>
        </p:pic>
        <p:pic>
          <p:nvPicPr>
            <p:cNvPr id="22" name="Picture 21">
              <a:extLst>
                <a:ext uri="{FF2B5EF4-FFF2-40B4-BE49-F238E27FC236}">
                  <a16:creationId xmlns:a16="http://schemas.microsoft.com/office/drawing/2014/main" id="{758CDB18-9DAC-4928-8E05-821DBACB45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785" t="33033" r="39126" b="27796"/>
            <a:stretch/>
          </p:blipFill>
          <p:spPr>
            <a:xfrm>
              <a:off x="4595261" y="1366606"/>
              <a:ext cx="3213143" cy="3309664"/>
            </a:xfrm>
            <a:prstGeom prst="rect">
              <a:avLst/>
            </a:prstGeom>
          </p:spPr>
        </p:pic>
      </p:grpSp>
      <p:grpSp>
        <p:nvGrpSpPr>
          <p:cNvPr id="44" name="Group 43">
            <a:extLst>
              <a:ext uri="{FF2B5EF4-FFF2-40B4-BE49-F238E27FC236}">
                <a16:creationId xmlns:a16="http://schemas.microsoft.com/office/drawing/2014/main" id="{E052556E-0A84-455C-AAA1-5FCDBA3DE093}"/>
              </a:ext>
            </a:extLst>
          </p:cNvPr>
          <p:cNvGrpSpPr/>
          <p:nvPr/>
        </p:nvGrpSpPr>
        <p:grpSpPr>
          <a:xfrm>
            <a:off x="972004" y="1072390"/>
            <a:ext cx="10558180" cy="1759576"/>
            <a:chOff x="972004" y="1072390"/>
            <a:chExt cx="10558180" cy="1759576"/>
          </a:xfrm>
        </p:grpSpPr>
        <p:pic>
          <p:nvPicPr>
            <p:cNvPr id="32" name="Picture 31">
              <a:extLst>
                <a:ext uri="{FF2B5EF4-FFF2-40B4-BE49-F238E27FC236}">
                  <a16:creationId xmlns:a16="http://schemas.microsoft.com/office/drawing/2014/main" id="{DC60C733-BFA9-4011-9D3B-84ADCAE4DB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315" t="27771" r="19306" b="17061"/>
            <a:stretch/>
          </p:blipFill>
          <p:spPr>
            <a:xfrm>
              <a:off x="972004" y="1148544"/>
              <a:ext cx="2512412" cy="1683422"/>
            </a:xfrm>
            <a:prstGeom prst="rect">
              <a:avLst/>
            </a:prstGeom>
          </p:spPr>
        </p:pic>
        <p:pic>
          <p:nvPicPr>
            <p:cNvPr id="42" name="Picture 41">
              <a:extLst>
                <a:ext uri="{FF2B5EF4-FFF2-40B4-BE49-F238E27FC236}">
                  <a16:creationId xmlns:a16="http://schemas.microsoft.com/office/drawing/2014/main" id="{A7D52C4F-0ABA-47C2-A2A9-CF8C001325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315" t="27771" r="19306" b="17061"/>
            <a:stretch/>
          </p:blipFill>
          <p:spPr>
            <a:xfrm>
              <a:off x="5040213" y="1076137"/>
              <a:ext cx="2589312" cy="1683422"/>
            </a:xfrm>
            <a:prstGeom prst="rect">
              <a:avLst/>
            </a:prstGeom>
          </p:spPr>
        </p:pic>
        <p:pic>
          <p:nvPicPr>
            <p:cNvPr id="43" name="Picture 42">
              <a:extLst>
                <a:ext uri="{FF2B5EF4-FFF2-40B4-BE49-F238E27FC236}">
                  <a16:creationId xmlns:a16="http://schemas.microsoft.com/office/drawing/2014/main" id="{D251B24A-AF3F-4373-A3E1-C7B52AE363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315" t="27771" r="19306" b="17061"/>
            <a:stretch/>
          </p:blipFill>
          <p:spPr>
            <a:xfrm>
              <a:off x="8940872" y="1072390"/>
              <a:ext cx="2589312" cy="1683422"/>
            </a:xfrm>
            <a:prstGeom prst="rect">
              <a:avLst/>
            </a:prstGeom>
          </p:spPr>
        </p:pic>
      </p:grpSp>
      <p:grpSp>
        <p:nvGrpSpPr>
          <p:cNvPr id="3" name="Group 2">
            <a:extLst>
              <a:ext uri="{FF2B5EF4-FFF2-40B4-BE49-F238E27FC236}">
                <a16:creationId xmlns:a16="http://schemas.microsoft.com/office/drawing/2014/main" id="{1A3930DA-C0EF-042D-F4AA-62B578D727A7}"/>
              </a:ext>
            </a:extLst>
          </p:cNvPr>
          <p:cNvGrpSpPr/>
          <p:nvPr/>
        </p:nvGrpSpPr>
        <p:grpSpPr>
          <a:xfrm>
            <a:off x="792414" y="5161821"/>
            <a:ext cx="2250558" cy="1218459"/>
            <a:chOff x="792414" y="5161821"/>
            <a:chExt cx="2250558" cy="1218459"/>
          </a:xfrm>
        </p:grpSpPr>
        <p:sp>
          <p:nvSpPr>
            <p:cNvPr id="33" name="Rectangle 32">
              <a:extLst>
                <a:ext uri="{FF2B5EF4-FFF2-40B4-BE49-F238E27FC236}">
                  <a16:creationId xmlns:a16="http://schemas.microsoft.com/office/drawing/2014/main" id="{E80A6104-5BF4-5C1B-933F-1920693DAAEE}"/>
                </a:ext>
              </a:extLst>
            </p:cNvPr>
            <p:cNvSpPr/>
            <p:nvPr/>
          </p:nvSpPr>
          <p:spPr>
            <a:xfrm>
              <a:off x="792414"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C75268B-8B5B-66EC-23BC-720C7CD0AA3E}"/>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35" name="TextBox 34">
              <a:extLst>
                <a:ext uri="{FF2B5EF4-FFF2-40B4-BE49-F238E27FC236}">
                  <a16:creationId xmlns:a16="http://schemas.microsoft.com/office/drawing/2014/main" id="{BB07B9FD-A654-8843-999C-4BC1993B7E41}"/>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36" name="Rectangle 35">
              <a:extLst>
                <a:ext uri="{FF2B5EF4-FFF2-40B4-BE49-F238E27FC236}">
                  <a16:creationId xmlns:a16="http://schemas.microsoft.com/office/drawing/2014/main" id="{0C0EADA4-ABA4-F1B6-DFB3-58294CE6DA3D}"/>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CC914F6-628C-8278-B684-092C55C22D29}"/>
                </a:ext>
              </a:extLst>
            </p:cNvPr>
            <p:cNvSpPr/>
            <p:nvPr/>
          </p:nvSpPr>
          <p:spPr>
            <a:xfrm>
              <a:off x="792414" y="6072504"/>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8749EE57-C93C-67E2-A6B1-7CFC6D7A7860}"/>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grpSp>
      <p:grpSp>
        <p:nvGrpSpPr>
          <p:cNvPr id="8" name="Group 7">
            <a:extLst>
              <a:ext uri="{FF2B5EF4-FFF2-40B4-BE49-F238E27FC236}">
                <a16:creationId xmlns:a16="http://schemas.microsoft.com/office/drawing/2014/main" id="{F5691E84-F903-3FB4-ECAD-8976BD2D85B7}"/>
              </a:ext>
            </a:extLst>
          </p:cNvPr>
          <p:cNvGrpSpPr/>
          <p:nvPr/>
        </p:nvGrpSpPr>
        <p:grpSpPr>
          <a:xfrm>
            <a:off x="8594116" y="4943732"/>
            <a:ext cx="2946251" cy="1648855"/>
            <a:chOff x="8625866" y="4816732"/>
            <a:chExt cx="2946251" cy="1648855"/>
          </a:xfrm>
        </p:grpSpPr>
        <p:sp>
          <p:nvSpPr>
            <p:cNvPr id="15" name="Rectangle 14">
              <a:extLst>
                <a:ext uri="{FF2B5EF4-FFF2-40B4-BE49-F238E27FC236}">
                  <a16:creationId xmlns:a16="http://schemas.microsoft.com/office/drawing/2014/main" id="{BB7D82A3-05D1-074A-9476-9968F804F88E}"/>
                </a:ext>
              </a:extLst>
            </p:cNvPr>
            <p:cNvSpPr/>
            <p:nvPr/>
          </p:nvSpPr>
          <p:spPr>
            <a:xfrm>
              <a:off x="8625866" y="4816733"/>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DE5AFB3-C2F3-30C8-FC23-2EF6153D3E57}"/>
                </a:ext>
              </a:extLst>
            </p:cNvPr>
            <p:cNvSpPr txBox="1"/>
            <p:nvPr/>
          </p:nvSpPr>
          <p:spPr>
            <a:xfrm>
              <a:off x="9245406" y="481673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17" name="TextBox 16">
              <a:extLst>
                <a:ext uri="{FF2B5EF4-FFF2-40B4-BE49-F238E27FC236}">
                  <a16:creationId xmlns:a16="http://schemas.microsoft.com/office/drawing/2014/main" id="{7C51666C-5E55-EE41-9E4F-2D7662D045B3}"/>
                </a:ext>
              </a:extLst>
            </p:cNvPr>
            <p:cNvSpPr txBox="1"/>
            <p:nvPr/>
          </p:nvSpPr>
          <p:spPr>
            <a:xfrm>
              <a:off x="9245405" y="527207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18" name="Rectangle 17">
              <a:extLst>
                <a:ext uri="{FF2B5EF4-FFF2-40B4-BE49-F238E27FC236}">
                  <a16:creationId xmlns:a16="http://schemas.microsoft.com/office/drawing/2014/main" id="{3038F5B3-E69E-4E9C-A39A-14AFAFE9AB52}"/>
                </a:ext>
              </a:extLst>
            </p:cNvPr>
            <p:cNvSpPr/>
            <p:nvPr/>
          </p:nvSpPr>
          <p:spPr>
            <a:xfrm>
              <a:off x="8625866" y="5272074"/>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106920A-373F-8949-51C8-B0DF29C71DCC}"/>
                </a:ext>
              </a:extLst>
            </p:cNvPr>
            <p:cNvSpPr/>
            <p:nvPr/>
          </p:nvSpPr>
          <p:spPr>
            <a:xfrm>
              <a:off x="8625866" y="5727415"/>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3B38D11-2A35-8FFB-EE40-54FE56824B60}"/>
                </a:ext>
              </a:extLst>
            </p:cNvPr>
            <p:cNvSpPr txBox="1"/>
            <p:nvPr/>
          </p:nvSpPr>
          <p:spPr>
            <a:xfrm>
              <a:off x="9245405" y="5727414"/>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sp>
          <p:nvSpPr>
            <p:cNvPr id="39" name="Rectangle 38">
              <a:extLst>
                <a:ext uri="{FF2B5EF4-FFF2-40B4-BE49-F238E27FC236}">
                  <a16:creationId xmlns:a16="http://schemas.microsoft.com/office/drawing/2014/main" id="{CC53FF18-B2A5-9575-7FEF-47153C41FFD8}"/>
                </a:ext>
              </a:extLst>
            </p:cNvPr>
            <p:cNvSpPr/>
            <p:nvPr/>
          </p:nvSpPr>
          <p:spPr>
            <a:xfrm>
              <a:off x="8625866" y="6182757"/>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0DE5867-0B23-4899-99D0-515A1943DEE6}"/>
                </a:ext>
              </a:extLst>
            </p:cNvPr>
            <p:cNvSpPr txBox="1"/>
            <p:nvPr/>
          </p:nvSpPr>
          <p:spPr>
            <a:xfrm>
              <a:off x="9245405" y="6157810"/>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grpSp>
      <p:grpSp>
        <p:nvGrpSpPr>
          <p:cNvPr id="6" name="Group 5">
            <a:extLst>
              <a:ext uri="{FF2B5EF4-FFF2-40B4-BE49-F238E27FC236}">
                <a16:creationId xmlns:a16="http://schemas.microsoft.com/office/drawing/2014/main" id="{7F3D115B-EE4F-4C2D-2785-18A7CA57AD2B}"/>
              </a:ext>
            </a:extLst>
          </p:cNvPr>
          <p:cNvGrpSpPr/>
          <p:nvPr/>
        </p:nvGrpSpPr>
        <p:grpSpPr>
          <a:xfrm>
            <a:off x="4838873" y="5161821"/>
            <a:ext cx="2974326" cy="1170373"/>
            <a:chOff x="4838873" y="5161821"/>
            <a:chExt cx="2974326" cy="1170373"/>
          </a:xfrm>
        </p:grpSpPr>
        <p:sp>
          <p:nvSpPr>
            <p:cNvPr id="23" name="Rectangle 22">
              <a:extLst>
                <a:ext uri="{FF2B5EF4-FFF2-40B4-BE49-F238E27FC236}">
                  <a16:creationId xmlns:a16="http://schemas.microsoft.com/office/drawing/2014/main" id="{2BD26161-BAAD-4D1C-83BE-15BC83F200FC}"/>
                </a:ext>
              </a:extLst>
            </p:cNvPr>
            <p:cNvSpPr/>
            <p:nvPr/>
          </p:nvSpPr>
          <p:spPr>
            <a:xfrm>
              <a:off x="4838873"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2D7E1EC-C532-4E5A-839D-0428B0AA0761}"/>
                </a:ext>
              </a:extLst>
            </p:cNvPr>
            <p:cNvSpPr txBox="1"/>
            <p:nvPr/>
          </p:nvSpPr>
          <p:spPr>
            <a:xfrm>
              <a:off x="5458413"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25" name="TextBox 24">
              <a:extLst>
                <a:ext uri="{FF2B5EF4-FFF2-40B4-BE49-F238E27FC236}">
                  <a16:creationId xmlns:a16="http://schemas.microsoft.com/office/drawing/2014/main" id="{7A0F79F5-B565-4215-A4A8-DFD15B3E383F}"/>
                </a:ext>
              </a:extLst>
            </p:cNvPr>
            <p:cNvSpPr txBox="1"/>
            <p:nvPr/>
          </p:nvSpPr>
          <p:spPr>
            <a:xfrm>
              <a:off x="5458412"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26" name="Rectangle 25">
              <a:extLst>
                <a:ext uri="{FF2B5EF4-FFF2-40B4-BE49-F238E27FC236}">
                  <a16:creationId xmlns:a16="http://schemas.microsoft.com/office/drawing/2014/main" id="{B490C053-EF00-4DE9-B94B-6DB754722A45}"/>
                </a:ext>
              </a:extLst>
            </p:cNvPr>
            <p:cNvSpPr/>
            <p:nvPr/>
          </p:nvSpPr>
          <p:spPr>
            <a:xfrm>
              <a:off x="4838873"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90A1BCE-DAE0-4CE7-836D-DC6A29589823}"/>
                </a:ext>
              </a:extLst>
            </p:cNvPr>
            <p:cNvSpPr/>
            <p:nvPr/>
          </p:nvSpPr>
          <p:spPr>
            <a:xfrm>
              <a:off x="4851751" y="6074309"/>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889A1E9-1384-4C81-A675-F4C6D9EDF2F2}"/>
                </a:ext>
              </a:extLst>
            </p:cNvPr>
            <p:cNvSpPr txBox="1"/>
            <p:nvPr/>
          </p:nvSpPr>
          <p:spPr>
            <a:xfrm>
              <a:off x="5486487" y="6010156"/>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grpSp>
      <p:sp>
        <p:nvSpPr>
          <p:cNvPr id="10" name="TextBox 9">
            <a:extLst>
              <a:ext uri="{FF2B5EF4-FFF2-40B4-BE49-F238E27FC236}">
                <a16:creationId xmlns:a16="http://schemas.microsoft.com/office/drawing/2014/main" id="{C3EBF939-3989-E378-C30F-E6EBDC3BCB75}"/>
              </a:ext>
            </a:extLst>
          </p:cNvPr>
          <p:cNvSpPr txBox="1"/>
          <p:nvPr/>
        </p:nvSpPr>
        <p:spPr>
          <a:xfrm>
            <a:off x="495675" y="893288"/>
            <a:ext cx="28743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cs typeface="Calibri"/>
              </a:rPr>
              <a:t>Guatemala</a:t>
            </a:r>
            <a:r>
              <a:rPr lang="en-US" sz="2400" dirty="0">
                <a:latin typeface="Century Gothic"/>
                <a:cs typeface="Calibri"/>
              </a:rPr>
              <a:t> </a:t>
            </a:r>
          </a:p>
        </p:txBody>
      </p:sp>
      <p:pic>
        <p:nvPicPr>
          <p:cNvPr id="28" name="Picture 27">
            <a:extLst>
              <a:ext uri="{FF2B5EF4-FFF2-40B4-BE49-F238E27FC236}">
                <a16:creationId xmlns:a16="http://schemas.microsoft.com/office/drawing/2014/main" id="{D91B33E2-DD3E-4658-9A61-E409ADCB96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489" t="32384" r="36423" b="32334"/>
          <a:stretch/>
        </p:blipFill>
        <p:spPr>
          <a:xfrm>
            <a:off x="1343573" y="1298748"/>
            <a:ext cx="1325017" cy="1154441"/>
          </a:xfrm>
          <a:prstGeom prst="rect">
            <a:avLst/>
          </a:prstGeom>
        </p:spPr>
      </p:pic>
      <p:pic>
        <p:nvPicPr>
          <p:cNvPr id="40" name="Picture 39">
            <a:extLst>
              <a:ext uri="{FF2B5EF4-FFF2-40B4-BE49-F238E27FC236}">
                <a16:creationId xmlns:a16="http://schemas.microsoft.com/office/drawing/2014/main" id="{387F2F07-6871-4CCF-894C-68C38E21FF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489" t="32384" r="36423" b="32334"/>
          <a:stretch/>
        </p:blipFill>
        <p:spPr>
          <a:xfrm>
            <a:off x="5440262" y="1219043"/>
            <a:ext cx="1311475" cy="1142642"/>
          </a:xfrm>
          <a:prstGeom prst="rect">
            <a:avLst/>
          </a:prstGeom>
        </p:spPr>
      </p:pic>
      <p:pic>
        <p:nvPicPr>
          <p:cNvPr id="41" name="Picture 40">
            <a:extLst>
              <a:ext uri="{FF2B5EF4-FFF2-40B4-BE49-F238E27FC236}">
                <a16:creationId xmlns:a16="http://schemas.microsoft.com/office/drawing/2014/main" id="{AB2A159D-2602-480C-94F6-29A0BC867D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489" t="32384" r="36423" b="32334"/>
          <a:stretch/>
        </p:blipFill>
        <p:spPr>
          <a:xfrm>
            <a:off x="9330152" y="1190004"/>
            <a:ext cx="1325017" cy="1154441"/>
          </a:xfrm>
          <a:prstGeom prst="rect">
            <a:avLst/>
          </a:prstGeom>
        </p:spPr>
      </p:pic>
      <p:pic>
        <p:nvPicPr>
          <p:cNvPr id="5" name="Picture 6">
            <a:extLst>
              <a:ext uri="{FF2B5EF4-FFF2-40B4-BE49-F238E27FC236}">
                <a16:creationId xmlns:a16="http://schemas.microsoft.com/office/drawing/2014/main" id="{27BDF993-E8ED-C66B-2A14-62FC736F27A9}"/>
              </a:ext>
            </a:extLst>
          </p:cNvPr>
          <p:cNvPicPr>
            <a:picLocks noChangeAspect="1"/>
          </p:cNvPicPr>
          <p:nvPr/>
        </p:nvPicPr>
        <p:blipFill rotWithShape="1">
          <a:blip r:embed="rId3"/>
          <a:srcRect t="19565" r="-377" b="17391"/>
          <a:stretch/>
        </p:blipFill>
        <p:spPr>
          <a:xfrm>
            <a:off x="2260786" y="4399990"/>
            <a:ext cx="2390236" cy="516421"/>
          </a:xfrm>
          <a:prstGeom prst="rect">
            <a:avLst/>
          </a:prstGeom>
        </p:spPr>
      </p:pic>
      <p:pic>
        <p:nvPicPr>
          <p:cNvPr id="9" name="Picture 6" descr="Chart, box and whisker chart&#10;&#10;Description automatically generated">
            <a:extLst>
              <a:ext uri="{FF2B5EF4-FFF2-40B4-BE49-F238E27FC236}">
                <a16:creationId xmlns:a16="http://schemas.microsoft.com/office/drawing/2014/main" id="{0E605A01-529E-5BB9-89D9-5E9808A4263C}"/>
              </a:ext>
            </a:extLst>
          </p:cNvPr>
          <p:cNvPicPr>
            <a:picLocks noChangeAspect="1"/>
          </p:cNvPicPr>
          <p:nvPr/>
        </p:nvPicPr>
        <p:blipFill rotWithShape="1">
          <a:blip r:embed="rId3"/>
          <a:srcRect t="19565" r="-377" b="17391"/>
          <a:stretch/>
        </p:blipFill>
        <p:spPr>
          <a:xfrm>
            <a:off x="6411445" y="4399990"/>
            <a:ext cx="2390236" cy="516421"/>
          </a:xfrm>
          <a:prstGeom prst="rect">
            <a:avLst/>
          </a:prstGeom>
        </p:spPr>
      </p:pic>
      <p:grpSp>
        <p:nvGrpSpPr>
          <p:cNvPr id="27" name="Group 26">
            <a:extLst>
              <a:ext uri="{FF2B5EF4-FFF2-40B4-BE49-F238E27FC236}">
                <a16:creationId xmlns:a16="http://schemas.microsoft.com/office/drawing/2014/main" id="{6A151600-DBB3-2F90-F1D7-94D150EC806F}"/>
              </a:ext>
            </a:extLst>
          </p:cNvPr>
          <p:cNvGrpSpPr/>
          <p:nvPr/>
        </p:nvGrpSpPr>
        <p:grpSpPr>
          <a:xfrm>
            <a:off x="11019511" y="1460591"/>
            <a:ext cx="281776" cy="500769"/>
            <a:chOff x="3291935" y="1926756"/>
            <a:chExt cx="281776" cy="500769"/>
          </a:xfrm>
        </p:grpSpPr>
        <p:sp>
          <p:nvSpPr>
            <p:cNvPr id="12" name="Arrow: Up 11">
              <a:extLst>
                <a:ext uri="{FF2B5EF4-FFF2-40B4-BE49-F238E27FC236}">
                  <a16:creationId xmlns:a16="http://schemas.microsoft.com/office/drawing/2014/main" id="{83B020B3-6F89-F6D5-B37B-F14668A8E243}"/>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FBDEC0E-B79E-7061-32EC-6AD5E0FBB3D0}"/>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48" name="Group 47">
            <a:extLst>
              <a:ext uri="{FF2B5EF4-FFF2-40B4-BE49-F238E27FC236}">
                <a16:creationId xmlns:a16="http://schemas.microsoft.com/office/drawing/2014/main" id="{AC1B077E-19AA-645B-8709-1B82440F0172}"/>
              </a:ext>
            </a:extLst>
          </p:cNvPr>
          <p:cNvGrpSpPr/>
          <p:nvPr/>
        </p:nvGrpSpPr>
        <p:grpSpPr>
          <a:xfrm>
            <a:off x="3005064" y="1586097"/>
            <a:ext cx="281776" cy="500769"/>
            <a:chOff x="3291935" y="1926756"/>
            <a:chExt cx="281776" cy="500769"/>
          </a:xfrm>
        </p:grpSpPr>
        <p:sp>
          <p:nvSpPr>
            <p:cNvPr id="46" name="Arrow: Up 45">
              <a:extLst>
                <a:ext uri="{FF2B5EF4-FFF2-40B4-BE49-F238E27FC236}">
                  <a16:creationId xmlns:a16="http://schemas.microsoft.com/office/drawing/2014/main" id="{46D19E7C-7C02-E943-4176-1A54F28C1B34}"/>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FD1BAD14-5673-D697-39FE-0489737B61BC}"/>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52" name="Group 51">
            <a:extLst>
              <a:ext uri="{FF2B5EF4-FFF2-40B4-BE49-F238E27FC236}">
                <a16:creationId xmlns:a16="http://schemas.microsoft.com/office/drawing/2014/main" id="{05150B81-9AD4-EB7F-F784-0F86F3A9C1DA}"/>
              </a:ext>
            </a:extLst>
          </p:cNvPr>
          <p:cNvGrpSpPr/>
          <p:nvPr/>
        </p:nvGrpSpPr>
        <p:grpSpPr>
          <a:xfrm>
            <a:off x="7137794" y="1514380"/>
            <a:ext cx="281776" cy="500769"/>
            <a:chOff x="3291935" y="1926756"/>
            <a:chExt cx="281776" cy="500769"/>
          </a:xfrm>
        </p:grpSpPr>
        <p:sp>
          <p:nvSpPr>
            <p:cNvPr id="50" name="Arrow: Up 49">
              <a:extLst>
                <a:ext uri="{FF2B5EF4-FFF2-40B4-BE49-F238E27FC236}">
                  <a16:creationId xmlns:a16="http://schemas.microsoft.com/office/drawing/2014/main" id="{C3886C8F-F895-F4C0-F3C2-04A5647B2818}"/>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A4F75670-BB27-D251-34E6-3551F888C468}"/>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sp>
        <p:nvSpPr>
          <p:cNvPr id="53" name="TextBox 52">
            <a:extLst>
              <a:ext uri="{FF2B5EF4-FFF2-40B4-BE49-F238E27FC236}">
                <a16:creationId xmlns:a16="http://schemas.microsoft.com/office/drawing/2014/main" id="{A0FFD4BB-62C7-4428-956F-50C3C03108CF}"/>
              </a:ext>
            </a:extLst>
          </p:cNvPr>
          <p:cNvSpPr txBox="1"/>
          <p:nvPr/>
        </p:nvSpPr>
        <p:spPr>
          <a:xfrm>
            <a:off x="292123" y="207632"/>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spTree>
    <p:extLst>
      <p:ext uri="{BB962C8B-B14F-4D97-AF65-F5344CB8AC3E}">
        <p14:creationId xmlns:p14="http://schemas.microsoft.com/office/powerpoint/2010/main" val="4241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83929" y="210852"/>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CONCLUSIONS</a:t>
            </a:r>
          </a:p>
        </p:txBody>
      </p:sp>
      <p:sp>
        <p:nvSpPr>
          <p:cNvPr id="4" name="Text Placeholder 5">
            <a:extLst>
              <a:ext uri="{FF2B5EF4-FFF2-40B4-BE49-F238E27FC236}">
                <a16:creationId xmlns:a16="http://schemas.microsoft.com/office/drawing/2014/main" id="{26BFE641-75DD-63A1-06FE-3377E25CB58B}"/>
              </a:ext>
            </a:extLst>
          </p:cNvPr>
          <p:cNvSpPr txBox="1">
            <a:spLocks/>
          </p:cNvSpPr>
          <p:nvPr/>
        </p:nvSpPr>
        <p:spPr>
          <a:xfrm>
            <a:off x="513024" y="1232130"/>
            <a:ext cx="11234843"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rgbClr val="3E4268"/>
              </a:solidFill>
              <a:latin typeface="Century Gothic"/>
              <a:cs typeface="Calibri" panose="020F0502020204030204"/>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rgbClr val="3E4268"/>
              </a:solidFill>
              <a:latin typeface="Century Gothic"/>
              <a:cs typeface="Calibri" panose="020F0502020204030204"/>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rgbClr val="3E4268"/>
              </a:solidFill>
              <a:latin typeface="Century Gothic"/>
              <a:cs typeface="Calibri" panose="020F0502020204030204"/>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rgbClr val="3E4268"/>
              </a:solidFill>
              <a:latin typeface="Century Gothic"/>
              <a:ea typeface="+mn-lt"/>
              <a:cs typeface="+mn-lt"/>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rgbClr val="3E4268"/>
              </a:solidFill>
              <a:latin typeface="Century Gothic"/>
              <a:ea typeface="+mn-lt"/>
              <a:cs typeface="+mn-lt"/>
            </a:endParaRPr>
          </a:p>
          <a:p>
            <a:pPr marL="0" indent="0">
              <a:lnSpc>
                <a:spcPct val="100000"/>
              </a:lnSpc>
              <a:spcBef>
                <a:spcPts val="0"/>
              </a:spcBef>
              <a:spcAft>
                <a:spcPts val="600"/>
              </a:spcAft>
              <a:buClr>
                <a:srgbClr val="6CA47A"/>
              </a:buClr>
              <a:buNone/>
            </a:pPr>
            <a:endParaRPr lang="en-US" sz="1800" dirty="0">
              <a:solidFill>
                <a:srgbClr val="000000"/>
              </a:solidFill>
              <a:latin typeface="Calibri"/>
              <a:cs typeface="Calibri"/>
            </a:endParaRPr>
          </a:p>
        </p:txBody>
      </p:sp>
      <p:grpSp>
        <p:nvGrpSpPr>
          <p:cNvPr id="7" name="Group 6">
            <a:extLst>
              <a:ext uri="{FF2B5EF4-FFF2-40B4-BE49-F238E27FC236}">
                <a16:creationId xmlns:a16="http://schemas.microsoft.com/office/drawing/2014/main" id="{37C15E52-D159-464C-1AE9-61AFA136C4F7}"/>
              </a:ext>
            </a:extLst>
          </p:cNvPr>
          <p:cNvGrpSpPr/>
          <p:nvPr/>
        </p:nvGrpSpPr>
        <p:grpSpPr>
          <a:xfrm>
            <a:off x="517289" y="1828635"/>
            <a:ext cx="5584292" cy="3714508"/>
            <a:chOff x="517289" y="1886144"/>
            <a:chExt cx="5066707" cy="3426961"/>
          </a:xfrm>
        </p:grpSpPr>
        <p:sp>
          <p:nvSpPr>
            <p:cNvPr id="9" name="Rectangle 8">
              <a:extLst>
                <a:ext uri="{FF2B5EF4-FFF2-40B4-BE49-F238E27FC236}">
                  <a16:creationId xmlns:a16="http://schemas.microsoft.com/office/drawing/2014/main" id="{3EF82930-F2E1-4A28-EB7D-269169276281}"/>
                </a:ext>
              </a:extLst>
            </p:cNvPr>
            <p:cNvSpPr/>
            <p:nvPr/>
          </p:nvSpPr>
          <p:spPr>
            <a:xfrm>
              <a:off x="2561935" y="1886144"/>
              <a:ext cx="801231" cy="3418029"/>
            </a:xfrm>
            <a:prstGeom prst="rect">
              <a:avLst/>
            </a:prstGeom>
            <a:solidFill>
              <a:srgbClr val="EA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2613BDE4-CD78-9BD9-DBF8-265D8E0F3BB7}"/>
                </a:ext>
              </a:extLst>
            </p:cNvPr>
            <p:cNvSpPr/>
            <p:nvPr/>
          </p:nvSpPr>
          <p:spPr>
            <a:xfrm>
              <a:off x="562839" y="3143528"/>
              <a:ext cx="4975608" cy="902762"/>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ea typeface="+mn-lt"/>
                  <a:cs typeface="+mn-lt"/>
                </a:rPr>
                <a:t>Minimum Distance Classification was the most effective classifier of Forest/Non-forest</a:t>
              </a:r>
              <a:endParaRPr lang="en-US" dirty="0">
                <a:solidFill>
                  <a:schemeClr val="tx1">
                    <a:lumMod val="75000"/>
                    <a:lumOff val="25000"/>
                  </a:schemeClr>
                </a:solidFill>
                <a:cs typeface="Calibri"/>
              </a:endParaRPr>
            </a:p>
          </p:txBody>
        </p:sp>
        <p:sp>
          <p:nvSpPr>
            <p:cNvPr id="5" name="Rectangle: Rounded Corners 4">
              <a:extLst>
                <a:ext uri="{FF2B5EF4-FFF2-40B4-BE49-F238E27FC236}">
                  <a16:creationId xmlns:a16="http://schemas.microsoft.com/office/drawing/2014/main" id="{E59D672E-56C3-340A-F57B-2EE56C4705EF}"/>
                </a:ext>
              </a:extLst>
            </p:cNvPr>
            <p:cNvSpPr/>
            <p:nvPr/>
          </p:nvSpPr>
          <p:spPr>
            <a:xfrm>
              <a:off x="608388" y="1891091"/>
              <a:ext cx="4975608" cy="902763"/>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ea typeface="+mn-lt"/>
                  <a:cs typeface="+mn-lt"/>
                </a:rPr>
                <a:t>Accounting for spectral variation in land cover types requires holistic training data</a:t>
              </a:r>
            </a:p>
          </p:txBody>
        </p:sp>
        <p:sp>
          <p:nvSpPr>
            <p:cNvPr id="6" name="Rectangle: Rounded Corners 5">
              <a:extLst>
                <a:ext uri="{FF2B5EF4-FFF2-40B4-BE49-F238E27FC236}">
                  <a16:creationId xmlns:a16="http://schemas.microsoft.com/office/drawing/2014/main" id="{7A99DB2E-76CA-EDE8-DD4C-870E850028C1}"/>
                </a:ext>
              </a:extLst>
            </p:cNvPr>
            <p:cNvSpPr/>
            <p:nvPr/>
          </p:nvSpPr>
          <p:spPr>
            <a:xfrm>
              <a:off x="517289" y="4410342"/>
              <a:ext cx="4975608" cy="902763"/>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Analysis showed an overall</a:t>
              </a:r>
              <a:r>
                <a:rPr lang="en-US" dirty="0">
                  <a:solidFill>
                    <a:schemeClr val="tx1">
                      <a:lumMod val="75000"/>
                      <a:lumOff val="25000"/>
                    </a:schemeClr>
                  </a:solidFill>
                  <a:latin typeface="Century Gothic"/>
                  <a:ea typeface="+mn-lt"/>
                  <a:cs typeface="+mn-lt"/>
                </a:rPr>
                <a:t> 6.18%</a:t>
              </a:r>
              <a:r>
                <a:rPr lang="en-US" dirty="0">
                  <a:solidFill>
                    <a:schemeClr val="tx1">
                      <a:lumMod val="75000"/>
                      <a:lumOff val="25000"/>
                    </a:schemeClr>
                  </a:solidFill>
                  <a:latin typeface="Century Gothic"/>
                  <a:cs typeface="Calibri"/>
                </a:rPr>
                <a:t> forest loss and a 10.99% forest growth in the MBC</a:t>
              </a:r>
            </a:p>
          </p:txBody>
        </p:sp>
      </p:grpSp>
      <p:pic>
        <p:nvPicPr>
          <p:cNvPr id="10" name="Picture 10">
            <a:extLst>
              <a:ext uri="{FF2B5EF4-FFF2-40B4-BE49-F238E27FC236}">
                <a16:creationId xmlns:a16="http://schemas.microsoft.com/office/drawing/2014/main" id="{8C5EF77F-6C50-FC35-0D4A-737C38384DEC}"/>
              </a:ext>
            </a:extLst>
          </p:cNvPr>
          <p:cNvPicPr>
            <a:picLocks noChangeAspect="1"/>
          </p:cNvPicPr>
          <p:nvPr/>
        </p:nvPicPr>
        <p:blipFill>
          <a:blip r:embed="rId3"/>
          <a:stretch>
            <a:fillRect/>
          </a:stretch>
        </p:blipFill>
        <p:spPr>
          <a:xfrm>
            <a:off x="6753101" y="748292"/>
            <a:ext cx="4188030" cy="5549440"/>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566949A9-8DAF-AB75-81EE-3ACF6F2375C5}"/>
              </a:ext>
            </a:extLst>
          </p:cNvPr>
          <p:cNvSpPr txBox="1"/>
          <p:nvPr/>
        </p:nvSpPr>
        <p:spPr>
          <a:xfrm>
            <a:off x="6752019" y="6063428"/>
            <a:ext cx="270110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a:cs typeface="Calibri"/>
              </a:rPr>
              <a:t>Image Credit: Cesar J. Zacarias</a:t>
            </a:r>
            <a:endParaRPr lang="en-US" sz="900" dirty="0">
              <a:solidFill>
                <a:schemeClr val="bg1"/>
              </a:solidFill>
              <a:latin typeface="Century Gothic"/>
            </a:endParaRPr>
          </a:p>
        </p:txBody>
      </p:sp>
    </p:spTree>
    <p:extLst>
      <p:ext uri="{BB962C8B-B14F-4D97-AF65-F5344CB8AC3E}">
        <p14:creationId xmlns:p14="http://schemas.microsoft.com/office/powerpoint/2010/main" val="310183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71897" y="234916"/>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rPr>
              <a:t>MESOAMERICAN BIOLOGICAL CORRIDOR </a:t>
            </a:r>
            <a:endParaRPr lang="en-US" dirty="0"/>
          </a:p>
        </p:txBody>
      </p:sp>
      <p:sp>
        <p:nvSpPr>
          <p:cNvPr id="10" name="TextBox 9">
            <a:extLst>
              <a:ext uri="{FF2B5EF4-FFF2-40B4-BE49-F238E27FC236}">
                <a16:creationId xmlns:a16="http://schemas.microsoft.com/office/drawing/2014/main" id="{E6502B11-E882-F498-F007-D11FB9821598}"/>
              </a:ext>
            </a:extLst>
          </p:cNvPr>
          <p:cNvSpPr txBox="1"/>
          <p:nvPr/>
        </p:nvSpPr>
        <p:spPr>
          <a:xfrm>
            <a:off x="7353300" y="6229349"/>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3" name="TextBox 12">
            <a:extLst>
              <a:ext uri="{FF2B5EF4-FFF2-40B4-BE49-F238E27FC236}">
                <a16:creationId xmlns:a16="http://schemas.microsoft.com/office/drawing/2014/main" id="{6F44DF34-569A-E182-31DA-DC8EFBE64788}"/>
              </a:ext>
            </a:extLst>
          </p:cNvPr>
          <p:cNvSpPr txBox="1"/>
          <p:nvPr/>
        </p:nvSpPr>
        <p:spPr>
          <a:xfrm>
            <a:off x="4610100" y="372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solidFill>
                <a:srgbClr val="000000"/>
              </a:solidFill>
              <a:latin typeface="Century Gothic"/>
              <a:cs typeface="Arial"/>
            </a:endParaRPr>
          </a:p>
        </p:txBody>
      </p:sp>
      <p:sp>
        <p:nvSpPr>
          <p:cNvPr id="4" name="Rectangle: Rounded Corners 3">
            <a:extLst>
              <a:ext uri="{FF2B5EF4-FFF2-40B4-BE49-F238E27FC236}">
                <a16:creationId xmlns:a16="http://schemas.microsoft.com/office/drawing/2014/main" id="{60EE4F90-93F3-FD5D-199F-B848FCE72FA2}"/>
              </a:ext>
            </a:extLst>
          </p:cNvPr>
          <p:cNvSpPr/>
          <p:nvPr/>
        </p:nvSpPr>
        <p:spPr>
          <a:xfrm>
            <a:off x="1236394" y="5702010"/>
            <a:ext cx="9775989" cy="782905"/>
          </a:xfrm>
          <a:prstGeom prst="roundRect">
            <a:avLst/>
          </a:prstGeom>
          <a:solidFill>
            <a:srgbClr val="EAF7E1"/>
          </a:solidFill>
          <a:ln>
            <a:solidFill>
              <a:srgbClr val="7030A0"/>
            </a:solidFill>
          </a:ln>
        </p:spPr>
        <p:style>
          <a:lnRef idx="3">
            <a:schemeClr val="lt1"/>
          </a:lnRef>
          <a:fillRef idx="1">
            <a:schemeClr val="accent1"/>
          </a:fillRef>
          <a:effectRef idx="1">
            <a:schemeClr val="accent1"/>
          </a:effectRef>
          <a:fontRef idx="minor">
            <a:schemeClr val="lt1"/>
          </a:fontRef>
        </p:style>
        <p:txBody>
          <a:bodyPr rtlCol="0" anchor="ctr"/>
          <a:lstStyle/>
          <a:p>
            <a:pPr>
              <a:spcAft>
                <a:spcPts val="600"/>
              </a:spcAft>
            </a:pPr>
            <a:endParaRPr lang="en-US" dirty="0">
              <a:ea typeface="+mn-lt"/>
              <a:cs typeface="+mn-lt"/>
            </a:endParaRPr>
          </a:p>
          <a:p>
            <a:pPr algn="ctr">
              <a:spcAft>
                <a:spcPts val="600"/>
              </a:spcAft>
            </a:pPr>
            <a:r>
              <a:rPr lang="en-US" dirty="0">
                <a:solidFill>
                  <a:schemeClr val="tx1">
                    <a:lumMod val="75000"/>
                    <a:lumOff val="25000"/>
                  </a:schemeClr>
                </a:solidFill>
                <a:latin typeface="Century Gothic"/>
              </a:rPr>
              <a:t>Mexico, Belize, Honduras, El Salvador, Guatemala, Nicaragua, Costa Rica, Panama</a:t>
            </a:r>
            <a:endParaRPr lang="en-US" dirty="0">
              <a:solidFill>
                <a:schemeClr val="tx1">
                  <a:lumMod val="75000"/>
                  <a:lumOff val="25000"/>
                </a:schemeClr>
              </a:solidFill>
              <a:cs typeface="Calibri" panose="020F0502020204030204"/>
            </a:endParaRPr>
          </a:p>
          <a:p>
            <a:pPr algn="ctr"/>
            <a:endParaRPr lang="en-US" dirty="0">
              <a:cs typeface="Calibri"/>
            </a:endParaRPr>
          </a:p>
        </p:txBody>
      </p:sp>
      <p:grpSp>
        <p:nvGrpSpPr>
          <p:cNvPr id="20" name="Group 19">
            <a:extLst>
              <a:ext uri="{FF2B5EF4-FFF2-40B4-BE49-F238E27FC236}">
                <a16:creationId xmlns:a16="http://schemas.microsoft.com/office/drawing/2014/main" id="{4078AE7B-EF2E-A86F-C289-D2F462BFEC23}"/>
              </a:ext>
            </a:extLst>
          </p:cNvPr>
          <p:cNvGrpSpPr/>
          <p:nvPr/>
        </p:nvGrpSpPr>
        <p:grpSpPr>
          <a:xfrm>
            <a:off x="8180966" y="968214"/>
            <a:ext cx="3021214" cy="1956982"/>
            <a:chOff x="8180966" y="968214"/>
            <a:chExt cx="3021214" cy="1956982"/>
          </a:xfrm>
        </p:grpSpPr>
        <p:pic>
          <p:nvPicPr>
            <p:cNvPr id="3" name="Picture 4" descr="A jaguar mocking mode">
              <a:extLst>
                <a:ext uri="{FF2B5EF4-FFF2-40B4-BE49-F238E27FC236}">
                  <a16:creationId xmlns:a16="http://schemas.microsoft.com/office/drawing/2014/main" id="{51E74EAD-CBE8-DE16-DBF4-41BCE03D7B6F}"/>
                </a:ext>
              </a:extLst>
            </p:cNvPr>
            <p:cNvPicPr>
              <a:picLocks noChangeAspect="1"/>
            </p:cNvPicPr>
            <p:nvPr/>
          </p:nvPicPr>
          <p:blipFill>
            <a:blip r:embed="rId3"/>
            <a:stretch>
              <a:fillRect/>
            </a:stretch>
          </p:blipFill>
          <p:spPr>
            <a:xfrm>
              <a:off x="8180966" y="968214"/>
              <a:ext cx="3021214" cy="1933512"/>
            </a:xfrm>
            <a:prstGeom prst="hexagon">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AE21B22-EE55-124E-32A2-1406C7CB5296}"/>
                </a:ext>
              </a:extLst>
            </p:cNvPr>
            <p:cNvSpPr txBox="1"/>
            <p:nvPr/>
          </p:nvSpPr>
          <p:spPr>
            <a:xfrm>
              <a:off x="8449620" y="2694364"/>
              <a:ext cx="248390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 Microsoft Office 365</a:t>
              </a:r>
              <a:endParaRPr lang="en-US" sz="900" dirty="0">
                <a:solidFill>
                  <a:schemeClr val="bg1"/>
                </a:solidFill>
                <a:latin typeface="Century Gothic"/>
              </a:endParaRPr>
            </a:p>
          </p:txBody>
        </p:sp>
      </p:grpSp>
      <p:grpSp>
        <p:nvGrpSpPr>
          <p:cNvPr id="19" name="Group 18">
            <a:extLst>
              <a:ext uri="{FF2B5EF4-FFF2-40B4-BE49-F238E27FC236}">
                <a16:creationId xmlns:a16="http://schemas.microsoft.com/office/drawing/2014/main" id="{0E27619B-C552-E42B-F9FF-934106948400}"/>
              </a:ext>
            </a:extLst>
          </p:cNvPr>
          <p:cNvGrpSpPr/>
          <p:nvPr/>
        </p:nvGrpSpPr>
        <p:grpSpPr>
          <a:xfrm>
            <a:off x="8151207" y="3224743"/>
            <a:ext cx="3087258" cy="2242384"/>
            <a:chOff x="8114921" y="3091695"/>
            <a:chExt cx="3087258" cy="2242384"/>
          </a:xfrm>
        </p:grpSpPr>
        <p:pic>
          <p:nvPicPr>
            <p:cNvPr id="7" name="Picture 7" descr="A bird perched on a branch&#10;&#10;Description automatically generated">
              <a:extLst>
                <a:ext uri="{FF2B5EF4-FFF2-40B4-BE49-F238E27FC236}">
                  <a16:creationId xmlns:a16="http://schemas.microsoft.com/office/drawing/2014/main" id="{A38E939E-220C-0AE1-7DA7-79DCBB4312CC}"/>
                </a:ext>
              </a:extLst>
            </p:cNvPr>
            <p:cNvPicPr>
              <a:picLocks noChangeAspect="1"/>
            </p:cNvPicPr>
            <p:nvPr/>
          </p:nvPicPr>
          <p:blipFill>
            <a:blip r:embed="rId4"/>
            <a:stretch>
              <a:fillRect/>
            </a:stretch>
          </p:blipFill>
          <p:spPr>
            <a:xfrm>
              <a:off x="8114921" y="3091695"/>
              <a:ext cx="3087258" cy="2212488"/>
            </a:xfrm>
            <a:prstGeom prst="hexagon">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7D5C71AE-99BC-8407-D319-0D7453CDB9ED}"/>
                </a:ext>
              </a:extLst>
            </p:cNvPr>
            <p:cNvSpPr txBox="1"/>
            <p:nvPr/>
          </p:nvSpPr>
          <p:spPr>
            <a:xfrm>
              <a:off x="8536197" y="5103247"/>
              <a:ext cx="233362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 Dominic Sherony</a:t>
              </a:r>
            </a:p>
          </p:txBody>
        </p:sp>
      </p:grpSp>
      <p:grpSp>
        <p:nvGrpSpPr>
          <p:cNvPr id="18" name="Group 17">
            <a:extLst>
              <a:ext uri="{FF2B5EF4-FFF2-40B4-BE49-F238E27FC236}">
                <a16:creationId xmlns:a16="http://schemas.microsoft.com/office/drawing/2014/main" id="{C6D9264F-3F4A-B990-4D3C-78896B3B0EE8}"/>
              </a:ext>
            </a:extLst>
          </p:cNvPr>
          <p:cNvGrpSpPr/>
          <p:nvPr/>
        </p:nvGrpSpPr>
        <p:grpSpPr>
          <a:xfrm>
            <a:off x="4023739" y="1515966"/>
            <a:ext cx="4160684" cy="3165405"/>
            <a:chOff x="4023739" y="1515966"/>
            <a:chExt cx="4160684" cy="3165405"/>
          </a:xfrm>
        </p:grpSpPr>
        <p:pic>
          <p:nvPicPr>
            <p:cNvPr id="6" name="Picture 6" descr="Aerial photo of the river flowing through the forest">
              <a:extLst>
                <a:ext uri="{FF2B5EF4-FFF2-40B4-BE49-F238E27FC236}">
                  <a16:creationId xmlns:a16="http://schemas.microsoft.com/office/drawing/2014/main" id="{E4B8129F-9B84-E675-108E-B06F709F97C7}"/>
                </a:ext>
              </a:extLst>
            </p:cNvPr>
            <p:cNvPicPr>
              <a:picLocks noChangeAspect="1"/>
            </p:cNvPicPr>
            <p:nvPr/>
          </p:nvPicPr>
          <p:blipFill>
            <a:blip r:embed="rId5"/>
            <a:stretch>
              <a:fillRect/>
            </a:stretch>
          </p:blipFill>
          <p:spPr>
            <a:xfrm>
              <a:off x="4023739" y="1515966"/>
              <a:ext cx="4160684" cy="3155562"/>
            </a:xfrm>
            <a:prstGeom prst="hexagon">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73C2CABD-D0B1-ED3D-C642-60B1477F97D3}"/>
                </a:ext>
              </a:extLst>
            </p:cNvPr>
            <p:cNvSpPr txBox="1"/>
            <p:nvPr/>
          </p:nvSpPr>
          <p:spPr>
            <a:xfrm>
              <a:off x="4827067" y="4450539"/>
              <a:ext cx="253365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 Microsoft Office 365</a:t>
              </a:r>
              <a:endParaRPr lang="en-US" sz="900" dirty="0">
                <a:solidFill>
                  <a:schemeClr val="bg1"/>
                </a:solidFill>
                <a:latin typeface="Century Gothic"/>
              </a:endParaRPr>
            </a:p>
          </p:txBody>
        </p:sp>
      </p:grpSp>
      <p:grpSp>
        <p:nvGrpSpPr>
          <p:cNvPr id="17" name="Group 16">
            <a:extLst>
              <a:ext uri="{FF2B5EF4-FFF2-40B4-BE49-F238E27FC236}">
                <a16:creationId xmlns:a16="http://schemas.microsoft.com/office/drawing/2014/main" id="{E42036AF-09B4-CB79-BE05-C2CBB810AFE3}"/>
              </a:ext>
            </a:extLst>
          </p:cNvPr>
          <p:cNvGrpSpPr/>
          <p:nvPr/>
        </p:nvGrpSpPr>
        <p:grpSpPr>
          <a:xfrm>
            <a:off x="889744" y="968310"/>
            <a:ext cx="3140788" cy="2013097"/>
            <a:chOff x="1071172" y="1052977"/>
            <a:chExt cx="2947265" cy="2025244"/>
          </a:xfrm>
        </p:grpSpPr>
        <p:pic>
          <p:nvPicPr>
            <p:cNvPr id="5" name="Picture 9">
              <a:extLst>
                <a:ext uri="{FF2B5EF4-FFF2-40B4-BE49-F238E27FC236}">
                  <a16:creationId xmlns:a16="http://schemas.microsoft.com/office/drawing/2014/main" id="{D633D84A-C718-F609-8059-4AA3605343E5}"/>
                </a:ext>
              </a:extLst>
            </p:cNvPr>
            <p:cNvPicPr>
              <a:picLocks noChangeAspect="1"/>
            </p:cNvPicPr>
            <p:nvPr/>
          </p:nvPicPr>
          <p:blipFill>
            <a:blip r:embed="rId6"/>
            <a:stretch>
              <a:fillRect/>
            </a:stretch>
          </p:blipFill>
          <p:spPr>
            <a:xfrm>
              <a:off x="1071172" y="1052977"/>
              <a:ext cx="2947265" cy="2008289"/>
            </a:xfrm>
            <a:prstGeom prst="hexagon">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71DE342-D377-1A9A-7963-66ED121C711E}"/>
                </a:ext>
              </a:extLst>
            </p:cNvPr>
            <p:cNvSpPr txBox="1"/>
            <p:nvPr/>
          </p:nvSpPr>
          <p:spPr>
            <a:xfrm>
              <a:off x="1442962" y="2845996"/>
              <a:ext cx="2314272" cy="2322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 Emil Cherrington</a:t>
              </a:r>
            </a:p>
          </p:txBody>
        </p:sp>
      </p:grpSp>
      <p:grpSp>
        <p:nvGrpSpPr>
          <p:cNvPr id="16" name="Group 15">
            <a:extLst>
              <a:ext uri="{FF2B5EF4-FFF2-40B4-BE49-F238E27FC236}">
                <a16:creationId xmlns:a16="http://schemas.microsoft.com/office/drawing/2014/main" id="{B83FD896-B390-6EE0-5A88-0ACA101F7817}"/>
              </a:ext>
            </a:extLst>
          </p:cNvPr>
          <p:cNvGrpSpPr/>
          <p:nvPr/>
        </p:nvGrpSpPr>
        <p:grpSpPr>
          <a:xfrm>
            <a:off x="942812" y="3224536"/>
            <a:ext cx="3080203" cy="2221974"/>
            <a:chOff x="1075859" y="3224536"/>
            <a:chExt cx="2947156" cy="2221974"/>
          </a:xfrm>
        </p:grpSpPr>
        <p:pic>
          <p:nvPicPr>
            <p:cNvPr id="8" name="Picture 8" descr="A picture containing tree, sky, outdoor, nature&#10;&#10;Description automatically generated">
              <a:extLst>
                <a:ext uri="{FF2B5EF4-FFF2-40B4-BE49-F238E27FC236}">
                  <a16:creationId xmlns:a16="http://schemas.microsoft.com/office/drawing/2014/main" id="{FD8AD948-CE7A-0D93-6508-A6E11629C29F}"/>
                </a:ext>
              </a:extLst>
            </p:cNvPr>
            <p:cNvPicPr>
              <a:picLocks noChangeAspect="1"/>
            </p:cNvPicPr>
            <p:nvPr/>
          </p:nvPicPr>
          <p:blipFill>
            <a:blip r:embed="rId7"/>
            <a:stretch>
              <a:fillRect/>
            </a:stretch>
          </p:blipFill>
          <p:spPr>
            <a:xfrm>
              <a:off x="1075859" y="3224536"/>
              <a:ext cx="2947156" cy="2207078"/>
            </a:xfrm>
            <a:prstGeom prst="hexagon">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7CBC9A31-C2A9-B8D9-6AA6-91264882407E}"/>
                </a:ext>
              </a:extLst>
            </p:cNvPr>
            <p:cNvSpPr txBox="1"/>
            <p:nvPr/>
          </p:nvSpPr>
          <p:spPr>
            <a:xfrm>
              <a:off x="1482876" y="5215678"/>
              <a:ext cx="214100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 Rafael Vargas</a:t>
              </a:r>
              <a:endParaRPr lang="en-US" sz="900" dirty="0">
                <a:solidFill>
                  <a:schemeClr val="bg1"/>
                </a:solidFill>
                <a:latin typeface="Century Gothic"/>
              </a:endParaRPr>
            </a:p>
          </p:txBody>
        </p:sp>
      </p:grpSp>
    </p:spTree>
    <p:extLst>
      <p:ext uri="{BB962C8B-B14F-4D97-AF65-F5344CB8AC3E}">
        <p14:creationId xmlns:p14="http://schemas.microsoft.com/office/powerpoint/2010/main" val="204914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71897" y="222884"/>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ERRORS AND LIMITATIONS</a:t>
            </a:r>
          </a:p>
        </p:txBody>
      </p:sp>
      <p:grpSp>
        <p:nvGrpSpPr>
          <p:cNvPr id="16" name="Group 15">
            <a:extLst>
              <a:ext uri="{FF2B5EF4-FFF2-40B4-BE49-F238E27FC236}">
                <a16:creationId xmlns:a16="http://schemas.microsoft.com/office/drawing/2014/main" id="{DE2757E2-65BB-74C0-F46A-F238C7F8C5D1}"/>
              </a:ext>
            </a:extLst>
          </p:cNvPr>
          <p:cNvGrpSpPr/>
          <p:nvPr/>
        </p:nvGrpSpPr>
        <p:grpSpPr>
          <a:xfrm>
            <a:off x="5607089" y="1554521"/>
            <a:ext cx="5864028" cy="4376093"/>
            <a:chOff x="5607089" y="1554521"/>
            <a:chExt cx="5864028" cy="4376093"/>
          </a:xfrm>
        </p:grpSpPr>
        <p:sp>
          <p:nvSpPr>
            <p:cNvPr id="15" name="Rectangle 14">
              <a:extLst>
                <a:ext uri="{FF2B5EF4-FFF2-40B4-BE49-F238E27FC236}">
                  <a16:creationId xmlns:a16="http://schemas.microsoft.com/office/drawing/2014/main" id="{F3FBF156-4D79-6391-64CD-679D15F6C2C2}"/>
                </a:ext>
              </a:extLst>
            </p:cNvPr>
            <p:cNvSpPr/>
            <p:nvPr/>
          </p:nvSpPr>
          <p:spPr>
            <a:xfrm>
              <a:off x="8057114" y="1554521"/>
              <a:ext cx="944295" cy="4376093"/>
            </a:xfrm>
            <a:prstGeom prst="rect">
              <a:avLst/>
            </a:prstGeom>
            <a:solidFill>
              <a:srgbClr val="EA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64788AFD-4E03-0F74-8326-C3EE6CFFFC60}"/>
                </a:ext>
              </a:extLst>
            </p:cNvPr>
            <p:cNvSpPr/>
            <p:nvPr/>
          </p:nvSpPr>
          <p:spPr>
            <a:xfrm>
              <a:off x="5607089" y="4756385"/>
              <a:ext cx="5864028" cy="1157102"/>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chemeClr val="tx1">
                      <a:lumMod val="75000"/>
                      <a:lumOff val="25000"/>
                    </a:schemeClr>
                  </a:solidFill>
                  <a:latin typeface="Century Gothic"/>
                  <a:cs typeface="Calibri"/>
                </a:rPr>
                <a:t>Training Design</a:t>
              </a:r>
              <a:r>
                <a:rPr lang="en-US" sz="2000" dirty="0">
                  <a:solidFill>
                    <a:schemeClr val="tx1">
                      <a:lumMod val="75000"/>
                      <a:lumOff val="25000"/>
                    </a:schemeClr>
                  </a:solidFill>
                  <a:latin typeface="Century Gothic"/>
                  <a:cs typeface="Calibri"/>
                </a:rPr>
                <a:t>: Splitting </a:t>
              </a:r>
            </a:p>
            <a:p>
              <a:r>
                <a:rPr lang="en-US" sz="2000" dirty="0">
                  <a:solidFill>
                    <a:schemeClr val="tx1">
                      <a:lumMod val="75000"/>
                      <a:lumOff val="25000"/>
                    </a:schemeClr>
                  </a:solidFill>
                  <a:latin typeface="Century Gothic"/>
                  <a:cs typeface="Calibri"/>
                </a:rPr>
                <a:t>Forest/Non-forest into sub-classe</a:t>
              </a:r>
              <a:r>
                <a:rPr lang="en-US" sz="2000" dirty="0">
                  <a:solidFill>
                    <a:srgbClr val="3E4268"/>
                  </a:solidFill>
                  <a:latin typeface="Century Gothic"/>
                  <a:cs typeface="Calibri"/>
                </a:rPr>
                <a:t>s</a:t>
              </a:r>
              <a:endParaRPr lang="en-US" sz="2000" dirty="0">
                <a:ea typeface="+mn-lt"/>
                <a:cs typeface="+mn-lt"/>
              </a:endParaRPr>
            </a:p>
          </p:txBody>
        </p:sp>
        <p:sp>
          <p:nvSpPr>
            <p:cNvPr id="17" name="Rectangle: Rounded Corners 16">
              <a:extLst>
                <a:ext uri="{FF2B5EF4-FFF2-40B4-BE49-F238E27FC236}">
                  <a16:creationId xmlns:a16="http://schemas.microsoft.com/office/drawing/2014/main" id="{FB179264-D7E8-3C9E-E6BB-A6CE4107CDB2}"/>
                </a:ext>
              </a:extLst>
            </p:cNvPr>
            <p:cNvSpPr/>
            <p:nvPr/>
          </p:nvSpPr>
          <p:spPr>
            <a:xfrm>
              <a:off x="5607089" y="1589816"/>
              <a:ext cx="5864028" cy="1157101"/>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chemeClr val="tx1">
                      <a:lumMod val="75000"/>
                      <a:lumOff val="25000"/>
                    </a:schemeClr>
                  </a:solidFill>
                  <a:latin typeface="Century Gothic"/>
                  <a:ea typeface="+mn-lt"/>
                  <a:cs typeface="+mn-lt"/>
                </a:rPr>
                <a:t>Image Design</a:t>
              </a:r>
              <a:r>
                <a:rPr lang="en-US" sz="2000" dirty="0">
                  <a:solidFill>
                    <a:schemeClr val="tx1">
                      <a:lumMod val="75000"/>
                      <a:lumOff val="25000"/>
                    </a:schemeClr>
                  </a:solidFill>
                  <a:latin typeface="Century Gothic"/>
                  <a:ea typeface="+mn-lt"/>
                  <a:cs typeface="+mn-lt"/>
                </a:rPr>
                <a:t>: 100m imagery</a:t>
              </a:r>
              <a:endParaRPr lang="en-US" sz="2000" dirty="0">
                <a:solidFill>
                  <a:schemeClr val="tx1">
                    <a:lumMod val="75000"/>
                    <a:lumOff val="25000"/>
                  </a:schemeClr>
                </a:solidFill>
                <a:latin typeface="Century Gothic"/>
              </a:endParaRPr>
            </a:p>
            <a:p>
              <a:r>
                <a:rPr lang="en-US" sz="2000" dirty="0">
                  <a:solidFill>
                    <a:schemeClr val="tx1">
                      <a:lumMod val="75000"/>
                      <a:lumOff val="25000"/>
                    </a:schemeClr>
                  </a:solidFill>
                  <a:latin typeface="Century Gothic"/>
                  <a:ea typeface="+mn-lt"/>
                  <a:cs typeface="+mn-lt"/>
                </a:rPr>
                <a:t>of a cloud-dense</a:t>
              </a:r>
              <a:r>
                <a:rPr lang="en-US" sz="2000" dirty="0">
                  <a:solidFill>
                    <a:schemeClr val="tx1">
                      <a:lumMod val="75000"/>
                      <a:lumOff val="25000"/>
                    </a:schemeClr>
                  </a:solidFill>
                  <a:latin typeface="Century Gothic"/>
                  <a:cs typeface="Calibri"/>
                </a:rPr>
                <a:t> region</a:t>
              </a:r>
              <a:endParaRPr lang="en-US" sz="2000" dirty="0">
                <a:solidFill>
                  <a:schemeClr val="tx1">
                    <a:lumMod val="75000"/>
                    <a:lumOff val="25000"/>
                  </a:schemeClr>
                </a:solidFill>
              </a:endParaRPr>
            </a:p>
          </p:txBody>
        </p:sp>
        <p:pic>
          <p:nvPicPr>
            <p:cNvPr id="31" name="Graphic 8" descr="Map with pin outline">
              <a:extLst>
                <a:ext uri="{FF2B5EF4-FFF2-40B4-BE49-F238E27FC236}">
                  <a16:creationId xmlns:a16="http://schemas.microsoft.com/office/drawing/2014/main" id="{76C40F3E-71FA-0662-A2B6-48C5A68AD4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7996" y="1561061"/>
              <a:ext cx="1052574" cy="1162133"/>
            </a:xfrm>
            <a:prstGeom prst="rect">
              <a:avLst/>
            </a:prstGeom>
          </p:spPr>
        </p:pic>
        <p:sp>
          <p:nvSpPr>
            <p:cNvPr id="18" name="Rectangle: Rounded Corners 17">
              <a:extLst>
                <a:ext uri="{FF2B5EF4-FFF2-40B4-BE49-F238E27FC236}">
                  <a16:creationId xmlns:a16="http://schemas.microsoft.com/office/drawing/2014/main" id="{76ADD3DD-EB93-9AAB-B1A2-FAD67DF5508C}"/>
                </a:ext>
              </a:extLst>
            </p:cNvPr>
            <p:cNvSpPr/>
            <p:nvPr/>
          </p:nvSpPr>
          <p:spPr>
            <a:xfrm>
              <a:off x="5607089" y="3126380"/>
              <a:ext cx="5864028" cy="1157102"/>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E4268"/>
                </a:solidFill>
                <a:latin typeface="Century Gothic"/>
                <a:cs typeface="Calibri"/>
              </a:endParaRPr>
            </a:p>
          </p:txBody>
        </p:sp>
        <p:sp>
          <p:nvSpPr>
            <p:cNvPr id="33" name="TextBox 32">
              <a:extLst>
                <a:ext uri="{FF2B5EF4-FFF2-40B4-BE49-F238E27FC236}">
                  <a16:creationId xmlns:a16="http://schemas.microsoft.com/office/drawing/2014/main" id="{AB400334-7E57-D667-C390-D68764E03A6C}"/>
                </a:ext>
              </a:extLst>
            </p:cNvPr>
            <p:cNvSpPr txBox="1"/>
            <p:nvPr/>
          </p:nvSpPr>
          <p:spPr>
            <a:xfrm>
              <a:off x="5655694" y="3296746"/>
              <a:ext cx="46218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Sampling Design</a:t>
              </a:r>
              <a:r>
                <a:rPr lang="en-US" sz="2000" dirty="0">
                  <a:solidFill>
                    <a:schemeClr val="tx1">
                      <a:lumMod val="75000"/>
                      <a:lumOff val="25000"/>
                    </a:schemeClr>
                  </a:solidFill>
                  <a:latin typeface="Century Gothic"/>
                </a:rPr>
                <a:t>: </a:t>
              </a:r>
              <a:endParaRPr lang="en-US" sz="2000" dirty="0">
                <a:solidFill>
                  <a:schemeClr val="tx1">
                    <a:lumMod val="75000"/>
                    <a:lumOff val="25000"/>
                  </a:schemeClr>
                </a:solidFill>
                <a:latin typeface="Century Gothic"/>
                <a:ea typeface="+mn-lt"/>
                <a:cs typeface="+mn-lt"/>
              </a:endParaRPr>
            </a:p>
            <a:p>
              <a:r>
                <a:rPr lang="en-US" sz="2000" dirty="0">
                  <a:solidFill>
                    <a:schemeClr val="tx1">
                      <a:lumMod val="75000"/>
                      <a:lumOff val="25000"/>
                    </a:schemeClr>
                  </a:solidFill>
                  <a:latin typeface="Century Gothic"/>
                </a:rPr>
                <a:t>Source of training points</a:t>
              </a:r>
              <a:endParaRPr lang="en-US" sz="2000" dirty="0">
                <a:solidFill>
                  <a:schemeClr val="tx1">
                    <a:lumMod val="75000"/>
                    <a:lumOff val="25000"/>
                  </a:schemeClr>
                </a:solidFill>
                <a:ea typeface="+mn-lt"/>
                <a:cs typeface="+mn-lt"/>
              </a:endParaRPr>
            </a:p>
          </p:txBody>
        </p:sp>
        <p:pic>
          <p:nvPicPr>
            <p:cNvPr id="35" name="Graphic 9" descr="Internet outline">
              <a:extLst>
                <a:ext uri="{FF2B5EF4-FFF2-40B4-BE49-F238E27FC236}">
                  <a16:creationId xmlns:a16="http://schemas.microsoft.com/office/drawing/2014/main" id="{7C0D3AC5-A373-233D-2B7F-6924C6C2EB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0807" y="3153224"/>
              <a:ext cx="1052574" cy="1162134"/>
            </a:xfrm>
            <a:prstGeom prst="rect">
              <a:avLst/>
            </a:prstGeom>
          </p:spPr>
        </p:pic>
        <p:pic>
          <p:nvPicPr>
            <p:cNvPr id="14" name="Graphic 15" descr="Disconnected outline">
              <a:extLst>
                <a:ext uri="{FF2B5EF4-FFF2-40B4-BE49-F238E27FC236}">
                  <a16:creationId xmlns:a16="http://schemas.microsoft.com/office/drawing/2014/main" id="{EFBBA181-B158-522A-D775-1F047A933F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37675" y="4754593"/>
              <a:ext cx="1144437" cy="1130060"/>
            </a:xfrm>
            <a:prstGeom prst="rect">
              <a:avLst/>
            </a:prstGeom>
          </p:spPr>
        </p:pic>
      </p:grpSp>
      <p:pic>
        <p:nvPicPr>
          <p:cNvPr id="21" name="Picture 21">
            <a:extLst>
              <a:ext uri="{FF2B5EF4-FFF2-40B4-BE49-F238E27FC236}">
                <a16:creationId xmlns:a16="http://schemas.microsoft.com/office/drawing/2014/main" id="{55C081D7-C551-D0C0-21EF-E8817A0A8C7A}"/>
              </a:ext>
            </a:extLst>
          </p:cNvPr>
          <p:cNvPicPr>
            <a:picLocks noChangeAspect="1"/>
          </p:cNvPicPr>
          <p:nvPr/>
        </p:nvPicPr>
        <p:blipFill>
          <a:blip r:embed="rId9"/>
          <a:stretch>
            <a:fillRect/>
          </a:stretch>
        </p:blipFill>
        <p:spPr>
          <a:xfrm rot="5400000">
            <a:off x="370937" y="1913627"/>
            <a:ext cx="4994693" cy="3763991"/>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C485EE02-13DA-F1D0-6F61-C7BDC25FE125}"/>
              </a:ext>
            </a:extLst>
          </p:cNvPr>
          <p:cNvSpPr txBox="1"/>
          <p:nvPr/>
        </p:nvSpPr>
        <p:spPr>
          <a:xfrm>
            <a:off x="986698" y="6065773"/>
            <a:ext cx="229552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a:cs typeface="Calibri"/>
              </a:rPr>
              <a:t>Image Credit: Amelia Untiedt</a:t>
            </a:r>
            <a:endParaRPr lang="en-US" sz="900" dirty="0">
              <a:solidFill>
                <a:schemeClr val="bg1"/>
              </a:solidFill>
              <a:latin typeface="Century Gothic"/>
            </a:endParaRPr>
          </a:p>
        </p:txBody>
      </p:sp>
    </p:spTree>
    <p:extLst>
      <p:ext uri="{BB962C8B-B14F-4D97-AF65-F5344CB8AC3E}">
        <p14:creationId xmlns:p14="http://schemas.microsoft.com/office/powerpoint/2010/main" val="845983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59871" y="198820"/>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FUTURE WORK</a:t>
            </a:r>
          </a:p>
        </p:txBody>
      </p:sp>
      <p:grpSp>
        <p:nvGrpSpPr>
          <p:cNvPr id="4" name="Group 3">
            <a:extLst>
              <a:ext uri="{FF2B5EF4-FFF2-40B4-BE49-F238E27FC236}">
                <a16:creationId xmlns:a16="http://schemas.microsoft.com/office/drawing/2014/main" id="{FEC81929-FA37-AED2-944D-5E6A900EAAAF}"/>
              </a:ext>
            </a:extLst>
          </p:cNvPr>
          <p:cNvGrpSpPr/>
          <p:nvPr/>
        </p:nvGrpSpPr>
        <p:grpSpPr>
          <a:xfrm>
            <a:off x="729323" y="2008251"/>
            <a:ext cx="10767455" cy="3079749"/>
            <a:chOff x="738504" y="2008251"/>
            <a:chExt cx="10767455" cy="3079749"/>
          </a:xfrm>
        </p:grpSpPr>
        <p:grpSp>
          <p:nvGrpSpPr>
            <p:cNvPr id="15" name="Group 14">
              <a:extLst>
                <a:ext uri="{FF2B5EF4-FFF2-40B4-BE49-F238E27FC236}">
                  <a16:creationId xmlns:a16="http://schemas.microsoft.com/office/drawing/2014/main" id="{75D8CED6-10EA-16D3-1624-70D113BB964F}"/>
                </a:ext>
              </a:extLst>
            </p:cNvPr>
            <p:cNvGrpSpPr/>
            <p:nvPr/>
          </p:nvGrpSpPr>
          <p:grpSpPr>
            <a:xfrm>
              <a:off x="738504" y="2008252"/>
              <a:ext cx="3587748" cy="3079748"/>
              <a:chOff x="983064" y="1627717"/>
              <a:chExt cx="3217332" cy="2836332"/>
            </a:xfrm>
          </p:grpSpPr>
          <p:sp>
            <p:nvSpPr>
              <p:cNvPr id="3" name="Hexagon 2">
                <a:extLst>
                  <a:ext uri="{FF2B5EF4-FFF2-40B4-BE49-F238E27FC236}">
                    <a16:creationId xmlns:a16="http://schemas.microsoft.com/office/drawing/2014/main" id="{2AF76266-655F-3E53-A0F0-AF61132A24D0}"/>
                  </a:ext>
                </a:extLst>
              </p:cNvPr>
              <p:cNvSpPr/>
              <p:nvPr/>
            </p:nvSpPr>
            <p:spPr>
              <a:xfrm>
                <a:off x="983064" y="1627717"/>
                <a:ext cx="3217332" cy="2836332"/>
              </a:xfrm>
              <a:prstGeom prst="hexagon">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10" descr="Internet outline">
                <a:extLst>
                  <a:ext uri="{FF2B5EF4-FFF2-40B4-BE49-F238E27FC236}">
                    <a16:creationId xmlns:a16="http://schemas.microsoft.com/office/drawing/2014/main" id="{4A020109-5746-3AFA-2085-413A87A590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9909" y="3109463"/>
                <a:ext cx="914400" cy="914400"/>
              </a:xfrm>
              <a:prstGeom prst="rect">
                <a:avLst/>
              </a:prstGeom>
            </p:spPr>
          </p:pic>
          <p:sp>
            <p:nvSpPr>
              <p:cNvPr id="12" name="TextBox 11">
                <a:extLst>
                  <a:ext uri="{FF2B5EF4-FFF2-40B4-BE49-F238E27FC236}">
                    <a16:creationId xmlns:a16="http://schemas.microsoft.com/office/drawing/2014/main" id="{FD596991-46D1-A373-FF25-C61908E5C8BF}"/>
                  </a:ext>
                </a:extLst>
              </p:cNvPr>
              <p:cNvSpPr txBox="1"/>
              <p:nvPr/>
            </p:nvSpPr>
            <p:spPr>
              <a:xfrm>
                <a:off x="1046603" y="2337563"/>
                <a:ext cx="2886348" cy="651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Improve the classification</a:t>
                </a:r>
                <a:endParaRPr lang="en-US" sz="2000" dirty="0">
                  <a:solidFill>
                    <a:schemeClr val="tx1">
                      <a:lumMod val="75000"/>
                      <a:lumOff val="25000"/>
                    </a:schemeClr>
                  </a:solidFill>
                  <a:latin typeface="Century Gothic"/>
                  <a:cs typeface="Calibri" panose="020F0502020204030204"/>
                </a:endParaRPr>
              </a:p>
            </p:txBody>
          </p:sp>
        </p:grpSp>
        <p:grpSp>
          <p:nvGrpSpPr>
            <p:cNvPr id="11" name="Group 10">
              <a:extLst>
                <a:ext uri="{FF2B5EF4-FFF2-40B4-BE49-F238E27FC236}">
                  <a16:creationId xmlns:a16="http://schemas.microsoft.com/office/drawing/2014/main" id="{ED77D71C-F612-1D22-6500-BF487985600C}"/>
                </a:ext>
              </a:extLst>
            </p:cNvPr>
            <p:cNvGrpSpPr/>
            <p:nvPr/>
          </p:nvGrpSpPr>
          <p:grpSpPr>
            <a:xfrm>
              <a:off x="4326254" y="2008251"/>
              <a:ext cx="3587748" cy="3079748"/>
              <a:chOff x="4454397" y="1574799"/>
              <a:chExt cx="3217332" cy="2836332"/>
            </a:xfrm>
          </p:grpSpPr>
          <p:sp>
            <p:nvSpPr>
              <p:cNvPr id="5" name="Hexagon 4">
                <a:extLst>
                  <a:ext uri="{FF2B5EF4-FFF2-40B4-BE49-F238E27FC236}">
                    <a16:creationId xmlns:a16="http://schemas.microsoft.com/office/drawing/2014/main" id="{E65D3339-6336-D407-B314-B2C01A93C175}"/>
                  </a:ext>
                </a:extLst>
              </p:cNvPr>
              <p:cNvSpPr/>
              <p:nvPr/>
            </p:nvSpPr>
            <p:spPr>
              <a:xfrm>
                <a:off x="4454397" y="1574799"/>
                <a:ext cx="3217332" cy="2836332"/>
              </a:xfrm>
              <a:prstGeom prst="hexagon">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9" descr="Satellite outline">
                <a:extLst>
                  <a:ext uri="{FF2B5EF4-FFF2-40B4-BE49-F238E27FC236}">
                    <a16:creationId xmlns:a16="http://schemas.microsoft.com/office/drawing/2014/main" id="{D7D9D7EF-B164-187C-2521-14914F5ACD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2715" y="3121771"/>
                <a:ext cx="914400" cy="914400"/>
              </a:xfrm>
              <a:prstGeom prst="rect">
                <a:avLst/>
              </a:prstGeom>
            </p:spPr>
          </p:pic>
          <p:sp>
            <p:nvSpPr>
              <p:cNvPr id="13" name="TextBox 12">
                <a:extLst>
                  <a:ext uri="{FF2B5EF4-FFF2-40B4-BE49-F238E27FC236}">
                    <a16:creationId xmlns:a16="http://schemas.microsoft.com/office/drawing/2014/main" id="{06F833B7-0294-50FB-70EC-B5CF2901C434}"/>
                  </a:ext>
                </a:extLst>
              </p:cNvPr>
              <p:cNvSpPr txBox="1"/>
              <p:nvPr/>
            </p:nvSpPr>
            <p:spPr>
              <a:xfrm>
                <a:off x="4751534" y="2166650"/>
                <a:ext cx="2684851" cy="935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Use LIDAR to study impacts of forested agriculture</a:t>
                </a:r>
                <a:endParaRPr lang="en-US" dirty="0">
                  <a:solidFill>
                    <a:schemeClr val="tx1">
                      <a:lumMod val="75000"/>
                      <a:lumOff val="25000"/>
                    </a:schemeClr>
                  </a:solidFill>
                  <a:cs typeface="Calibri"/>
                </a:endParaRPr>
              </a:p>
            </p:txBody>
          </p:sp>
        </p:grpSp>
        <p:grpSp>
          <p:nvGrpSpPr>
            <p:cNvPr id="7" name="Group 6">
              <a:extLst>
                <a:ext uri="{FF2B5EF4-FFF2-40B4-BE49-F238E27FC236}">
                  <a16:creationId xmlns:a16="http://schemas.microsoft.com/office/drawing/2014/main" id="{505473C4-73AB-E916-F75B-E9543F25D4DC}"/>
                </a:ext>
              </a:extLst>
            </p:cNvPr>
            <p:cNvGrpSpPr/>
            <p:nvPr/>
          </p:nvGrpSpPr>
          <p:grpSpPr>
            <a:xfrm>
              <a:off x="7918211" y="2008251"/>
              <a:ext cx="3587748" cy="3079748"/>
              <a:chOff x="8147980" y="1500716"/>
              <a:chExt cx="3217332" cy="2836332"/>
            </a:xfrm>
          </p:grpSpPr>
          <p:sp>
            <p:nvSpPr>
              <p:cNvPr id="6" name="Hexagon 5">
                <a:extLst>
                  <a:ext uri="{FF2B5EF4-FFF2-40B4-BE49-F238E27FC236}">
                    <a16:creationId xmlns:a16="http://schemas.microsoft.com/office/drawing/2014/main" id="{E9628BD0-B5B6-2CAC-8C71-9B8286291DA4}"/>
                  </a:ext>
                </a:extLst>
              </p:cNvPr>
              <p:cNvSpPr/>
              <p:nvPr/>
            </p:nvSpPr>
            <p:spPr>
              <a:xfrm>
                <a:off x="8147980" y="1500716"/>
                <a:ext cx="3217332" cy="2836332"/>
              </a:xfrm>
              <a:prstGeom prst="hexagon">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8" descr="Deciduous tree outline">
                <a:extLst>
                  <a:ext uri="{FF2B5EF4-FFF2-40B4-BE49-F238E27FC236}">
                    <a16:creationId xmlns:a16="http://schemas.microsoft.com/office/drawing/2014/main" id="{26E8F307-2826-CEDF-63F4-D725C6CCBE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7269" y="3002833"/>
                <a:ext cx="914400" cy="914400"/>
              </a:xfrm>
              <a:prstGeom prst="rect">
                <a:avLst/>
              </a:prstGeom>
            </p:spPr>
          </p:pic>
          <p:sp>
            <p:nvSpPr>
              <p:cNvPr id="14" name="TextBox 13">
                <a:extLst>
                  <a:ext uri="{FF2B5EF4-FFF2-40B4-BE49-F238E27FC236}">
                    <a16:creationId xmlns:a16="http://schemas.microsoft.com/office/drawing/2014/main" id="{69770DAF-CC15-5A3A-8B2B-36432533C4AF}"/>
                  </a:ext>
                </a:extLst>
              </p:cNvPr>
              <p:cNvSpPr txBox="1"/>
              <p:nvPr/>
            </p:nvSpPr>
            <p:spPr>
              <a:xfrm>
                <a:off x="8620698" y="2120747"/>
                <a:ext cx="2380102" cy="907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Arial"/>
                    <a:cs typeface="Arial"/>
                  </a:rPr>
                  <a:t>Investigate </a:t>
                </a:r>
                <a:endParaRPr lang="en-US" sz="2000" dirty="0">
                  <a:solidFill>
                    <a:schemeClr val="tx1">
                      <a:lumMod val="75000"/>
                      <a:lumOff val="25000"/>
                    </a:schemeClr>
                  </a:solidFill>
                  <a:latin typeface="Calibri" panose="020F0502020204030204"/>
                  <a:ea typeface="Arial"/>
                  <a:cs typeface="Calibri" panose="020F0502020204030204"/>
                </a:endParaRPr>
              </a:p>
              <a:p>
                <a:pPr algn="ctr"/>
                <a:r>
                  <a:rPr lang="en-US" sz="2000" dirty="0">
                    <a:solidFill>
                      <a:schemeClr val="tx1">
                        <a:lumMod val="75000"/>
                        <a:lumOff val="25000"/>
                      </a:schemeClr>
                    </a:solidFill>
                    <a:latin typeface="Century Gothic"/>
                    <a:ea typeface="Arial"/>
                    <a:cs typeface="Arial"/>
                  </a:rPr>
                  <a:t>forest regrowth​</a:t>
                </a:r>
                <a:endParaRPr lang="en-US" sz="2000" dirty="0">
                  <a:solidFill>
                    <a:schemeClr val="tx1">
                      <a:lumMod val="75000"/>
                      <a:lumOff val="25000"/>
                    </a:schemeClr>
                  </a:solidFill>
                  <a:cs typeface="Calibri" panose="020F0502020204030204"/>
                </a:endParaRPr>
              </a:p>
              <a:p>
                <a:pPr lvl="0" rtl="0"/>
                <a:endParaRPr lang="en-US" dirty="0">
                  <a:latin typeface="Century Gothic"/>
                  <a:cs typeface="Arial"/>
                </a:endParaRPr>
              </a:p>
            </p:txBody>
          </p:sp>
        </p:grpSp>
      </p:grpSp>
      <p:sp>
        <p:nvSpPr>
          <p:cNvPr id="22" name="Isosceles Triangle 21">
            <a:extLst>
              <a:ext uri="{FF2B5EF4-FFF2-40B4-BE49-F238E27FC236}">
                <a16:creationId xmlns:a16="http://schemas.microsoft.com/office/drawing/2014/main" id="{422B0A2A-0F5D-AA7D-96E5-C59A1D1B7655}"/>
              </a:ext>
            </a:extLst>
          </p:cNvPr>
          <p:cNvSpPr/>
          <p:nvPr/>
        </p:nvSpPr>
        <p:spPr>
          <a:xfrm rot="5400000">
            <a:off x="-1212171" y="3177370"/>
            <a:ext cx="3144453" cy="733065"/>
          </a:xfrm>
          <a:prstGeom prst="triangle">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F70832B5-C579-780F-852E-A64D98ACC62D}"/>
              </a:ext>
            </a:extLst>
          </p:cNvPr>
          <p:cNvSpPr/>
          <p:nvPr/>
        </p:nvSpPr>
        <p:spPr>
          <a:xfrm rot="-5400000">
            <a:off x="10263734" y="3195730"/>
            <a:ext cx="3153633" cy="687162"/>
          </a:xfrm>
          <a:prstGeom prst="triangle">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700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3323CC-186A-78BF-FD1A-4CCF06E6ADEF}"/>
              </a:ext>
            </a:extLst>
          </p:cNvPr>
          <p:cNvGrpSpPr/>
          <p:nvPr/>
        </p:nvGrpSpPr>
        <p:grpSpPr>
          <a:xfrm>
            <a:off x="663457" y="1605356"/>
            <a:ext cx="5375157" cy="3928530"/>
            <a:chOff x="739274" y="1426747"/>
            <a:chExt cx="5375157" cy="3928530"/>
          </a:xfrm>
        </p:grpSpPr>
        <p:sp>
          <p:nvSpPr>
            <p:cNvPr id="3" name="TextBox 2">
              <a:extLst>
                <a:ext uri="{FF2B5EF4-FFF2-40B4-BE49-F238E27FC236}">
                  <a16:creationId xmlns:a16="http://schemas.microsoft.com/office/drawing/2014/main" id="{8DE31D5D-03CE-8C17-A592-AF12547034FF}"/>
                </a:ext>
              </a:extLst>
            </p:cNvPr>
            <p:cNvSpPr txBox="1"/>
            <p:nvPr/>
          </p:nvSpPr>
          <p:spPr>
            <a:xfrm>
              <a:off x="2335800" y="1426747"/>
              <a:ext cx="2171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Science Advisors</a:t>
              </a:r>
              <a:endParaRPr lang="en-US" b="1" dirty="0">
                <a:solidFill>
                  <a:schemeClr val="tx1">
                    <a:lumMod val="75000"/>
                    <a:lumOff val="25000"/>
                  </a:schemeClr>
                </a:solidFill>
                <a:latin typeface="Century Gothic"/>
              </a:endParaRPr>
            </a:p>
          </p:txBody>
        </p:sp>
        <p:sp>
          <p:nvSpPr>
            <p:cNvPr id="5" name="Text Placeholder 5">
              <a:extLst>
                <a:ext uri="{FF2B5EF4-FFF2-40B4-BE49-F238E27FC236}">
                  <a16:creationId xmlns:a16="http://schemas.microsoft.com/office/drawing/2014/main" id="{50CCA354-E02F-69CF-8B62-90F739B3C75E}"/>
                </a:ext>
              </a:extLst>
            </p:cNvPr>
            <p:cNvSpPr txBox="1">
              <a:spLocks/>
            </p:cNvSpPr>
            <p:nvPr/>
          </p:nvSpPr>
          <p:spPr>
            <a:xfrm>
              <a:off x="739274" y="2186857"/>
              <a:ext cx="3248439" cy="31684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CA47A"/>
                </a:buClr>
                <a:buNone/>
              </a:pPr>
              <a:r>
                <a:rPr lang="en-US" sz="1400" dirty="0">
                  <a:solidFill>
                    <a:schemeClr val="tx1">
                      <a:lumMod val="75000"/>
                      <a:lumOff val="25000"/>
                    </a:schemeClr>
                  </a:solidFill>
                  <a:latin typeface="Century Gothic"/>
                  <a:cs typeface="Calibri"/>
                </a:rPr>
                <a:t>Dr. Robert Griffin</a:t>
              </a:r>
              <a:endParaRPr lang="en-US" sz="24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r>
                <a:rPr lang="en-US" sz="1400" dirty="0">
                  <a:solidFill>
                    <a:schemeClr val="tx1">
                      <a:lumMod val="75000"/>
                      <a:lumOff val="25000"/>
                    </a:schemeClr>
                  </a:solidFill>
                  <a:latin typeface="Century Gothic"/>
                  <a:cs typeface="Calibri"/>
                </a:rPr>
                <a:t>University of Huntsville Alabama</a:t>
              </a:r>
            </a:p>
            <a:p>
              <a:pPr marL="0" indent="0" algn="ctr">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r>
                <a:rPr lang="en-US" sz="1400" dirty="0">
                  <a:solidFill>
                    <a:schemeClr val="tx1">
                      <a:lumMod val="75000"/>
                      <a:lumOff val="25000"/>
                    </a:schemeClr>
                  </a:solidFill>
                  <a:latin typeface="Century Gothic"/>
                  <a:cs typeface="Calibri"/>
                </a:rPr>
                <a:t>Dr. Jeffery Luvall</a:t>
              </a:r>
            </a:p>
            <a:p>
              <a:pPr marL="0" indent="0" algn="ctr">
                <a:lnSpc>
                  <a:spcPct val="100000"/>
                </a:lnSpc>
                <a:spcBef>
                  <a:spcPts val="0"/>
                </a:spcBef>
                <a:spcAft>
                  <a:spcPts val="600"/>
                </a:spcAft>
                <a:buNone/>
              </a:pPr>
              <a:r>
                <a:rPr lang="en-US" sz="1400" dirty="0">
                  <a:solidFill>
                    <a:schemeClr val="tx1">
                      <a:lumMod val="75000"/>
                      <a:lumOff val="25000"/>
                    </a:schemeClr>
                  </a:solidFill>
                  <a:latin typeface="Century Gothic"/>
                  <a:cs typeface="Calibri"/>
                </a:rPr>
                <a:t>NASA Marshall Space Flight Center</a:t>
              </a:r>
            </a:p>
            <a:p>
              <a:pPr marL="0" indent="0" algn="ctr">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r>
                <a:rPr lang="en-US" sz="1400" dirty="0">
                  <a:solidFill>
                    <a:schemeClr val="tx1">
                      <a:lumMod val="75000"/>
                      <a:lumOff val="25000"/>
                    </a:schemeClr>
                  </a:solidFill>
                  <a:latin typeface="Century Gothic"/>
                  <a:cs typeface="Calibri"/>
                </a:rPr>
                <a:t>Betzy Hernández</a:t>
              </a:r>
            </a:p>
            <a:p>
              <a:pPr marL="0" indent="0" algn="ctr">
                <a:lnSpc>
                  <a:spcPct val="100000"/>
                </a:lnSpc>
                <a:spcBef>
                  <a:spcPts val="0"/>
                </a:spcBef>
                <a:spcAft>
                  <a:spcPts val="600"/>
                </a:spcAft>
                <a:buNone/>
              </a:pPr>
              <a:r>
                <a:rPr lang="en-US" sz="1400" dirty="0">
                  <a:solidFill>
                    <a:schemeClr val="tx1">
                      <a:lumMod val="75000"/>
                      <a:lumOff val="25000"/>
                    </a:schemeClr>
                  </a:solidFill>
                  <a:latin typeface="Century Gothic"/>
                  <a:cs typeface="Calibri"/>
                </a:rPr>
                <a:t>NASA SERVIR</a:t>
              </a:r>
            </a:p>
            <a:p>
              <a:pPr marL="0" indent="0" algn="ctr">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r>
                <a:rPr lang="en-US" sz="1400" dirty="0">
                  <a:solidFill>
                    <a:schemeClr val="tx1">
                      <a:lumMod val="75000"/>
                      <a:lumOff val="25000"/>
                    </a:schemeClr>
                  </a:solidFill>
                  <a:latin typeface="Century Gothic"/>
                  <a:cs typeface="Calibri"/>
                </a:rPr>
                <a:t>Dr. Emil Cherrington</a:t>
              </a:r>
            </a:p>
            <a:p>
              <a:pPr marL="0" indent="0" algn="ctr">
                <a:lnSpc>
                  <a:spcPct val="100000"/>
                </a:lnSpc>
                <a:spcBef>
                  <a:spcPts val="0"/>
                </a:spcBef>
                <a:spcAft>
                  <a:spcPts val="600"/>
                </a:spcAft>
                <a:buNone/>
              </a:pPr>
              <a:r>
                <a:rPr lang="en-US" sz="1400" dirty="0">
                  <a:solidFill>
                    <a:schemeClr val="tx1">
                      <a:lumMod val="75000"/>
                      <a:lumOff val="25000"/>
                    </a:schemeClr>
                  </a:solidFill>
                  <a:latin typeface="Century Gothic"/>
                  <a:cs typeface="Calibri"/>
                </a:rPr>
                <a:t>NASA SERVIR</a:t>
              </a:r>
            </a:p>
            <a:p>
              <a:pPr marL="0" indent="0" algn="ctr">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endParaRPr lang="en-US" sz="16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endParaRPr lang="en-US" sz="1600" dirty="0">
                <a:solidFill>
                  <a:schemeClr val="tx1">
                    <a:lumMod val="75000"/>
                    <a:lumOff val="25000"/>
                  </a:schemeClr>
                </a:solidFill>
                <a:latin typeface="Century Gothic"/>
                <a:cs typeface="Calibri"/>
              </a:endParaRPr>
            </a:p>
            <a:p>
              <a:pPr marL="0" indent="0" algn="ctr">
                <a:lnSpc>
                  <a:spcPct val="100000"/>
                </a:lnSpc>
                <a:spcBef>
                  <a:spcPts val="0"/>
                </a:spcBef>
                <a:spcAft>
                  <a:spcPts val="600"/>
                </a:spcAft>
                <a:buNone/>
              </a:pPr>
              <a:endParaRPr lang="en-US" sz="16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alibri"/>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cs typeface="Calibri"/>
              </a:endParaRPr>
            </a:p>
          </p:txBody>
        </p:sp>
        <p:sp>
          <p:nvSpPr>
            <p:cNvPr id="7" name="TextBox 6">
              <a:extLst>
                <a:ext uri="{FF2B5EF4-FFF2-40B4-BE49-F238E27FC236}">
                  <a16:creationId xmlns:a16="http://schemas.microsoft.com/office/drawing/2014/main" id="{7DBA2262-3F8E-D10C-BD36-54ADF4BBCA49}"/>
                </a:ext>
              </a:extLst>
            </p:cNvPr>
            <p:cNvSpPr txBox="1"/>
            <p:nvPr/>
          </p:nvSpPr>
          <p:spPr>
            <a:xfrm>
              <a:off x="3047381" y="2095499"/>
              <a:ext cx="3067050"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1400" dirty="0">
                  <a:solidFill>
                    <a:schemeClr val="tx1">
                      <a:lumMod val="75000"/>
                      <a:lumOff val="25000"/>
                    </a:schemeClr>
                  </a:solidFill>
                  <a:latin typeface="Century Gothic"/>
                </a:rPr>
                <a:t>Lauren Casey</a:t>
              </a:r>
              <a:endParaRPr lang="en-US" sz="1400" dirty="0">
                <a:solidFill>
                  <a:schemeClr val="tx1">
                    <a:lumMod val="75000"/>
                    <a:lumOff val="25000"/>
                  </a:schemeClr>
                </a:solidFill>
                <a:ea typeface="+mn-lt"/>
                <a:cs typeface="+mn-lt"/>
              </a:endParaRPr>
            </a:p>
            <a:p>
              <a:pPr algn="ctr">
                <a:spcAft>
                  <a:spcPts val="600"/>
                </a:spcAft>
              </a:pPr>
              <a:r>
                <a:rPr lang="en-US" sz="1400" dirty="0">
                  <a:solidFill>
                    <a:schemeClr val="tx1">
                      <a:lumMod val="75000"/>
                      <a:lumOff val="25000"/>
                    </a:schemeClr>
                  </a:solidFill>
                  <a:latin typeface="Century Gothic"/>
                </a:rPr>
                <a:t>NASA SERVIR</a:t>
              </a:r>
              <a:endParaRPr lang="en-US" sz="1400" dirty="0">
                <a:solidFill>
                  <a:schemeClr val="tx1">
                    <a:lumMod val="75000"/>
                    <a:lumOff val="25000"/>
                  </a:schemeClr>
                </a:solidFill>
                <a:ea typeface="+mn-lt"/>
                <a:cs typeface="+mn-lt"/>
              </a:endParaRPr>
            </a:p>
            <a:p>
              <a:pPr algn="ctr">
                <a:spcAft>
                  <a:spcPts val="600"/>
                </a:spcAft>
              </a:pPr>
              <a:endParaRPr lang="en-US" sz="1400" dirty="0">
                <a:solidFill>
                  <a:schemeClr val="tx1">
                    <a:lumMod val="75000"/>
                    <a:lumOff val="25000"/>
                  </a:schemeClr>
                </a:solidFill>
                <a:latin typeface="Century Gothic"/>
              </a:endParaRPr>
            </a:p>
            <a:p>
              <a:pPr algn="ctr">
                <a:spcAft>
                  <a:spcPts val="600"/>
                </a:spcAft>
              </a:pPr>
              <a:r>
                <a:rPr lang="en-US" sz="1400" dirty="0">
                  <a:solidFill>
                    <a:schemeClr val="tx1">
                      <a:lumMod val="75000"/>
                      <a:lumOff val="25000"/>
                    </a:schemeClr>
                  </a:solidFill>
                  <a:latin typeface="Century Gothic"/>
                </a:rPr>
                <a:t>Africa Flores</a:t>
              </a:r>
              <a:endParaRPr lang="en-US" sz="1400" dirty="0">
                <a:solidFill>
                  <a:schemeClr val="tx1">
                    <a:lumMod val="75000"/>
                    <a:lumOff val="25000"/>
                  </a:schemeClr>
                </a:solidFill>
                <a:ea typeface="+mn-lt"/>
                <a:cs typeface="+mn-lt"/>
              </a:endParaRPr>
            </a:p>
            <a:p>
              <a:pPr algn="ctr">
                <a:spcAft>
                  <a:spcPts val="600"/>
                </a:spcAft>
              </a:pPr>
              <a:r>
                <a:rPr lang="en-US" sz="1400" dirty="0">
                  <a:solidFill>
                    <a:schemeClr val="tx1">
                      <a:lumMod val="75000"/>
                      <a:lumOff val="25000"/>
                    </a:schemeClr>
                  </a:solidFill>
                  <a:latin typeface="Century Gothic"/>
                </a:rPr>
                <a:t>NASA SERVIR</a:t>
              </a:r>
              <a:endParaRPr lang="en-US" sz="1400" dirty="0">
                <a:solidFill>
                  <a:schemeClr val="tx1">
                    <a:lumMod val="75000"/>
                    <a:lumOff val="25000"/>
                  </a:schemeClr>
                </a:solidFill>
                <a:ea typeface="+mn-lt"/>
                <a:cs typeface="+mn-lt"/>
              </a:endParaRPr>
            </a:p>
            <a:p>
              <a:pPr algn="ctr">
                <a:spcAft>
                  <a:spcPts val="600"/>
                </a:spcAft>
              </a:pPr>
              <a:endParaRPr lang="en-US" sz="1400" dirty="0">
                <a:solidFill>
                  <a:schemeClr val="tx1">
                    <a:lumMod val="75000"/>
                    <a:lumOff val="25000"/>
                  </a:schemeClr>
                </a:solidFill>
                <a:ea typeface="+mn-lt"/>
                <a:cs typeface="+mn-lt"/>
              </a:endParaRPr>
            </a:p>
            <a:p>
              <a:pPr algn="ctr">
                <a:spcAft>
                  <a:spcPts val="600"/>
                </a:spcAft>
              </a:pPr>
              <a:r>
                <a:rPr lang="en-US" sz="1400" dirty="0">
                  <a:solidFill>
                    <a:schemeClr val="tx1">
                      <a:lumMod val="75000"/>
                      <a:lumOff val="25000"/>
                    </a:schemeClr>
                  </a:solidFill>
                  <a:latin typeface="Century Gothic"/>
                </a:rPr>
                <a:t>Slyvia Wilson</a:t>
              </a:r>
              <a:endParaRPr lang="en-US" sz="1400" dirty="0">
                <a:solidFill>
                  <a:schemeClr val="tx1">
                    <a:lumMod val="75000"/>
                    <a:lumOff val="25000"/>
                  </a:schemeClr>
                </a:solidFill>
                <a:ea typeface="+mn-lt"/>
                <a:cs typeface="+mn-lt"/>
              </a:endParaRPr>
            </a:p>
            <a:p>
              <a:pPr algn="ctr">
                <a:spcAft>
                  <a:spcPts val="600"/>
                </a:spcAft>
              </a:pPr>
              <a:r>
                <a:rPr lang="en-US" sz="1400" dirty="0">
                  <a:solidFill>
                    <a:schemeClr val="tx1">
                      <a:lumMod val="75000"/>
                      <a:lumOff val="25000"/>
                    </a:schemeClr>
                  </a:solidFill>
                  <a:latin typeface="Century Gothic"/>
                </a:rPr>
                <a:t>USGS SilvaCarbon</a:t>
              </a:r>
              <a:endParaRPr lang="en-US" sz="1400" dirty="0">
                <a:solidFill>
                  <a:schemeClr val="tx1">
                    <a:lumMod val="75000"/>
                    <a:lumOff val="25000"/>
                  </a:schemeClr>
                </a:solidFill>
                <a:ea typeface="+mn-lt"/>
                <a:cs typeface="+mn-lt"/>
              </a:endParaRPr>
            </a:p>
            <a:p>
              <a:pPr algn="ctr">
                <a:spcAft>
                  <a:spcPts val="600"/>
                </a:spcAft>
              </a:pPr>
              <a:endParaRPr lang="en-US" sz="1400" dirty="0">
                <a:solidFill>
                  <a:schemeClr val="tx1">
                    <a:lumMod val="75000"/>
                    <a:lumOff val="25000"/>
                  </a:schemeClr>
                </a:solidFill>
                <a:ea typeface="+mn-lt"/>
                <a:cs typeface="+mn-lt"/>
              </a:endParaRPr>
            </a:p>
            <a:p>
              <a:pPr algn="ctr">
                <a:spcAft>
                  <a:spcPts val="600"/>
                </a:spcAft>
              </a:pPr>
              <a:r>
                <a:rPr lang="en-US" sz="1400" dirty="0">
                  <a:solidFill>
                    <a:schemeClr val="tx1">
                      <a:lumMod val="75000"/>
                      <a:lumOff val="25000"/>
                    </a:schemeClr>
                  </a:solidFill>
                  <a:latin typeface="Century Gothic"/>
                </a:rPr>
                <a:t>Dr. Kenton Ross</a:t>
              </a:r>
            </a:p>
            <a:p>
              <a:pPr algn="ctr">
                <a:spcAft>
                  <a:spcPts val="600"/>
                </a:spcAft>
              </a:pPr>
              <a:r>
                <a:rPr lang="en-US" sz="1400" dirty="0">
                  <a:solidFill>
                    <a:schemeClr val="tx1">
                      <a:lumMod val="75000"/>
                      <a:lumOff val="25000"/>
                    </a:schemeClr>
                  </a:solidFill>
                  <a:latin typeface="Century Gothic"/>
                </a:rPr>
                <a:t>NASA Langley</a:t>
              </a:r>
            </a:p>
          </p:txBody>
        </p:sp>
      </p:grpSp>
      <p:grpSp>
        <p:nvGrpSpPr>
          <p:cNvPr id="15" name="Group 14">
            <a:extLst>
              <a:ext uri="{FF2B5EF4-FFF2-40B4-BE49-F238E27FC236}">
                <a16:creationId xmlns:a16="http://schemas.microsoft.com/office/drawing/2014/main" id="{C270A5DD-017C-FA1C-168F-60021B6DAE59}"/>
              </a:ext>
            </a:extLst>
          </p:cNvPr>
          <p:cNvGrpSpPr/>
          <p:nvPr/>
        </p:nvGrpSpPr>
        <p:grpSpPr>
          <a:xfrm>
            <a:off x="7528955" y="1603293"/>
            <a:ext cx="2771775" cy="1014889"/>
            <a:chOff x="6686549" y="1362075"/>
            <a:chExt cx="2771775" cy="1014889"/>
          </a:xfrm>
        </p:grpSpPr>
        <p:sp>
          <p:nvSpPr>
            <p:cNvPr id="12" name="TextBox 11">
              <a:extLst>
                <a:ext uri="{FF2B5EF4-FFF2-40B4-BE49-F238E27FC236}">
                  <a16:creationId xmlns:a16="http://schemas.microsoft.com/office/drawing/2014/main" id="{BC2C1F42-AD08-9A76-8EBD-FA3C4C5FEDCB}"/>
                </a:ext>
              </a:extLst>
            </p:cNvPr>
            <p:cNvSpPr txBox="1"/>
            <p:nvPr/>
          </p:nvSpPr>
          <p:spPr>
            <a:xfrm>
              <a:off x="6686549" y="1362075"/>
              <a:ext cx="2771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NASA DEVELOP Fellow</a:t>
              </a:r>
            </a:p>
          </p:txBody>
        </p:sp>
        <p:sp>
          <p:nvSpPr>
            <p:cNvPr id="14" name="TextBox 13">
              <a:extLst>
                <a:ext uri="{FF2B5EF4-FFF2-40B4-BE49-F238E27FC236}">
                  <a16:creationId xmlns:a16="http://schemas.microsoft.com/office/drawing/2014/main" id="{55F894BF-36E2-B227-0C1F-7690851F8B74}"/>
                </a:ext>
              </a:extLst>
            </p:cNvPr>
            <p:cNvSpPr txBox="1"/>
            <p:nvPr/>
          </p:nvSpPr>
          <p:spPr>
            <a:xfrm>
              <a:off x="6943725" y="1638300"/>
              <a:ext cx="20955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Brianne Kendall</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Calibri"/>
                </a:rPr>
                <a:t>Marshall Space Flight Center Node</a:t>
              </a:r>
            </a:p>
          </p:txBody>
        </p:sp>
      </p:grpSp>
      <p:grpSp>
        <p:nvGrpSpPr>
          <p:cNvPr id="22" name="Group 21">
            <a:extLst>
              <a:ext uri="{FF2B5EF4-FFF2-40B4-BE49-F238E27FC236}">
                <a16:creationId xmlns:a16="http://schemas.microsoft.com/office/drawing/2014/main" id="{4F8AD6BD-9061-346B-616D-ADFE3B3C7C3D}"/>
              </a:ext>
            </a:extLst>
          </p:cNvPr>
          <p:cNvGrpSpPr/>
          <p:nvPr/>
        </p:nvGrpSpPr>
        <p:grpSpPr>
          <a:xfrm>
            <a:off x="6427574" y="2786751"/>
            <a:ext cx="5033035" cy="3253441"/>
            <a:chOff x="5654880" y="2680607"/>
            <a:chExt cx="5033035" cy="3253441"/>
          </a:xfrm>
        </p:grpSpPr>
        <p:sp>
          <p:nvSpPr>
            <p:cNvPr id="17" name="TextBox 16">
              <a:extLst>
                <a:ext uri="{FF2B5EF4-FFF2-40B4-BE49-F238E27FC236}">
                  <a16:creationId xmlns:a16="http://schemas.microsoft.com/office/drawing/2014/main" id="{B2F47CF9-51B5-A4B9-A5FE-5968FF3F899C}"/>
                </a:ext>
              </a:extLst>
            </p:cNvPr>
            <p:cNvSpPr txBox="1"/>
            <p:nvPr/>
          </p:nvSpPr>
          <p:spPr>
            <a:xfrm>
              <a:off x="8068540" y="3040948"/>
              <a:ext cx="261937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Jorge Cabrera</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SICA</a:t>
              </a:r>
            </a:p>
            <a:p>
              <a:pPr algn="ctr"/>
              <a:endParaRPr lang="en-US" sz="1400"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Juan Carlos Mendez</a:t>
              </a:r>
            </a:p>
            <a:p>
              <a:pPr algn="ctr"/>
              <a:r>
                <a:rPr lang="en-US" sz="1400" dirty="0">
                  <a:solidFill>
                    <a:schemeClr val="tx1">
                      <a:lumMod val="75000"/>
                      <a:lumOff val="25000"/>
                    </a:schemeClr>
                  </a:solidFill>
                  <a:latin typeface="Century Gothic"/>
                </a:rPr>
                <a:t>CATIE</a:t>
              </a:r>
            </a:p>
            <a:p>
              <a:pPr algn="ctr"/>
              <a:endParaRPr lang="en-US" sz="1400"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Pablo Ibach</a:t>
              </a:r>
            </a:p>
            <a:p>
              <a:pPr algn="ctr"/>
              <a:r>
                <a:rPr lang="en-US" sz="1400" dirty="0">
                  <a:solidFill>
                    <a:schemeClr val="tx1">
                      <a:lumMod val="75000"/>
                      <a:lumOff val="25000"/>
                    </a:schemeClr>
                  </a:solidFill>
                  <a:latin typeface="Century Gothic"/>
                </a:rPr>
                <a:t>CATIE</a:t>
              </a:r>
            </a:p>
            <a:p>
              <a:pPr algn="ctr"/>
              <a:endParaRPr lang="en-US" sz="1400" dirty="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Christian Brenes</a:t>
              </a:r>
            </a:p>
            <a:p>
              <a:pPr algn="ctr"/>
              <a:r>
                <a:rPr lang="en-US" sz="1400" dirty="0">
                  <a:solidFill>
                    <a:schemeClr val="tx1">
                      <a:lumMod val="75000"/>
                      <a:lumOff val="25000"/>
                    </a:schemeClr>
                  </a:solidFill>
                  <a:latin typeface="Century Gothic"/>
                </a:rPr>
                <a:t>CATIE</a:t>
              </a:r>
            </a:p>
            <a:p>
              <a:pPr algn="ctr"/>
              <a:endParaRPr lang="en-US" sz="1400" dirty="0">
                <a:solidFill>
                  <a:schemeClr val="tx1">
                    <a:lumMod val="75000"/>
                    <a:lumOff val="25000"/>
                  </a:schemeClr>
                </a:solidFill>
                <a:latin typeface="Century Gothic"/>
              </a:endParaRPr>
            </a:p>
            <a:p>
              <a:pPr algn="ctr"/>
              <a:endParaRPr lang="en-US" sz="1400" dirty="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669614D6-9110-A464-A017-6237D1DE65AF}"/>
                </a:ext>
              </a:extLst>
            </p:cNvPr>
            <p:cNvSpPr txBox="1"/>
            <p:nvPr/>
          </p:nvSpPr>
          <p:spPr>
            <a:xfrm>
              <a:off x="5654880" y="2812844"/>
              <a:ext cx="307855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rPr>
                <a:t>Rafael Monge</a:t>
              </a: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rPr>
                <a:t>Ministry of the Environment of Costa Rica</a:t>
              </a:r>
              <a:endParaRPr lang="en-US" sz="1400" dirty="0">
                <a:solidFill>
                  <a:schemeClr val="tx1">
                    <a:lumMod val="75000"/>
                    <a:lumOff val="25000"/>
                  </a:schemeClr>
                </a:solidFill>
                <a:latin typeface="Century Gothic"/>
                <a:ea typeface="+mn-lt"/>
                <a:cs typeface="+mn-lt"/>
              </a:endParaRPr>
            </a:p>
            <a:p>
              <a:pPr algn="ct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rPr>
                <a:t>Giovanni Molina</a:t>
              </a: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rPr>
                <a:t>Ministry of the Environment and Natural Resources of El Salvador</a:t>
              </a:r>
              <a:endParaRPr lang="en-US" sz="1400" dirty="0">
                <a:solidFill>
                  <a:schemeClr val="tx1">
                    <a:lumMod val="75000"/>
                    <a:lumOff val="25000"/>
                  </a:schemeClr>
                </a:solidFill>
                <a:latin typeface="Century Gothic"/>
                <a:ea typeface="+mn-lt"/>
                <a:cs typeface="+mn-lt"/>
              </a:endParaRPr>
            </a:p>
            <a:p>
              <a:pPr algn="ct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rPr>
                <a:t>Kenset Rosales</a:t>
              </a: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rPr>
                <a:t>Ministry of the Environment and Natural Resources of Guatemala</a:t>
              </a:r>
              <a:endParaRPr lang="en-US" sz="1400" dirty="0">
                <a:solidFill>
                  <a:schemeClr val="tx1">
                    <a:lumMod val="75000"/>
                    <a:lumOff val="25000"/>
                  </a:schemeClr>
                </a:solidFill>
              </a:endParaRPr>
            </a:p>
          </p:txBody>
        </p:sp>
        <p:sp>
          <p:nvSpPr>
            <p:cNvPr id="21" name="TextBox 20">
              <a:extLst>
                <a:ext uri="{FF2B5EF4-FFF2-40B4-BE49-F238E27FC236}">
                  <a16:creationId xmlns:a16="http://schemas.microsoft.com/office/drawing/2014/main" id="{E10F77A5-5FBE-96E5-97AD-AEBD7032C63F}"/>
                </a:ext>
              </a:extLst>
            </p:cNvPr>
            <p:cNvSpPr txBox="1"/>
            <p:nvPr/>
          </p:nvSpPr>
          <p:spPr>
            <a:xfrm>
              <a:off x="7611958" y="2680607"/>
              <a:ext cx="2581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Partners</a:t>
              </a:r>
              <a:endParaRPr lang="en-US" dirty="0">
                <a:solidFill>
                  <a:schemeClr val="tx1">
                    <a:lumMod val="75000"/>
                    <a:lumOff val="25000"/>
                  </a:schemeClr>
                </a:solidFill>
                <a:cs typeface="Calibri"/>
              </a:endParaRPr>
            </a:p>
          </p:txBody>
        </p:sp>
      </p:grpSp>
    </p:spTree>
    <p:extLst>
      <p:ext uri="{BB962C8B-B14F-4D97-AF65-F5344CB8AC3E}">
        <p14:creationId xmlns:p14="http://schemas.microsoft.com/office/powerpoint/2010/main" val="1520843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829671-3FC9-4CC3-A52F-4A0B94347963}"/>
              </a:ext>
            </a:extLst>
          </p:cNvPr>
          <p:cNvSpPr txBox="1"/>
          <p:nvPr/>
        </p:nvSpPr>
        <p:spPr>
          <a:xfrm>
            <a:off x="259871" y="198820"/>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BACKUP SLIDES</a:t>
            </a:r>
          </a:p>
        </p:txBody>
      </p:sp>
    </p:spTree>
    <p:extLst>
      <p:ext uri="{BB962C8B-B14F-4D97-AF65-F5344CB8AC3E}">
        <p14:creationId xmlns:p14="http://schemas.microsoft.com/office/powerpoint/2010/main" val="118129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448539" y="255760"/>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grpSp>
        <p:nvGrpSpPr>
          <p:cNvPr id="6" name="Group 5">
            <a:extLst>
              <a:ext uri="{FF2B5EF4-FFF2-40B4-BE49-F238E27FC236}">
                <a16:creationId xmlns:a16="http://schemas.microsoft.com/office/drawing/2014/main" id="{E8C7596F-D72B-3B5C-3909-47B08F5BF1DC}"/>
              </a:ext>
            </a:extLst>
          </p:cNvPr>
          <p:cNvGrpSpPr/>
          <p:nvPr/>
        </p:nvGrpSpPr>
        <p:grpSpPr>
          <a:xfrm>
            <a:off x="7079234" y="3643005"/>
            <a:ext cx="2250557" cy="307777"/>
            <a:chOff x="792414" y="5617161"/>
            <a:chExt cx="2250557" cy="307777"/>
          </a:xfrm>
        </p:grpSpPr>
        <p:sp>
          <p:nvSpPr>
            <p:cNvPr id="35" name="TextBox 34">
              <a:extLst>
                <a:ext uri="{FF2B5EF4-FFF2-40B4-BE49-F238E27FC236}">
                  <a16:creationId xmlns:a16="http://schemas.microsoft.com/office/drawing/2014/main" id="{BB07B9FD-A654-8843-999C-4BC1993B7E41}"/>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36" name="Rectangle 35">
              <a:extLst>
                <a:ext uri="{FF2B5EF4-FFF2-40B4-BE49-F238E27FC236}">
                  <a16:creationId xmlns:a16="http://schemas.microsoft.com/office/drawing/2014/main" id="{0C0EADA4-ABA4-F1B6-DFB3-58294CE6DA3D}"/>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4" descr="Map&#10;&#10;Description automatically generated">
            <a:extLst>
              <a:ext uri="{FF2B5EF4-FFF2-40B4-BE49-F238E27FC236}">
                <a16:creationId xmlns:a16="http://schemas.microsoft.com/office/drawing/2014/main" id="{C37E488A-256F-77E4-AA48-82D3788968F7}"/>
              </a:ext>
            </a:extLst>
          </p:cNvPr>
          <p:cNvPicPr>
            <a:picLocks noChangeAspect="1"/>
          </p:cNvPicPr>
          <p:nvPr/>
        </p:nvPicPr>
        <p:blipFill rotWithShape="1">
          <a:blip r:embed="rId3"/>
          <a:srcRect l="733" t="404" r="856" b="404"/>
          <a:stretch/>
        </p:blipFill>
        <p:spPr>
          <a:xfrm>
            <a:off x="2087471" y="573628"/>
            <a:ext cx="8532144" cy="5165878"/>
          </a:xfrm>
          <a:prstGeom prst="rect">
            <a:avLst/>
          </a:prstGeom>
        </p:spPr>
      </p:pic>
      <p:grpSp>
        <p:nvGrpSpPr>
          <p:cNvPr id="8" name="Group 7">
            <a:extLst>
              <a:ext uri="{FF2B5EF4-FFF2-40B4-BE49-F238E27FC236}">
                <a16:creationId xmlns:a16="http://schemas.microsoft.com/office/drawing/2014/main" id="{D31CC20C-CF65-AE32-CE04-D4E7DB13FAD9}"/>
              </a:ext>
            </a:extLst>
          </p:cNvPr>
          <p:cNvGrpSpPr/>
          <p:nvPr/>
        </p:nvGrpSpPr>
        <p:grpSpPr>
          <a:xfrm>
            <a:off x="3569841" y="5902603"/>
            <a:ext cx="281776" cy="500769"/>
            <a:chOff x="3291935" y="1926756"/>
            <a:chExt cx="281776" cy="500769"/>
          </a:xfrm>
        </p:grpSpPr>
        <p:sp>
          <p:nvSpPr>
            <p:cNvPr id="5" name="Arrow: Up 4">
              <a:extLst>
                <a:ext uri="{FF2B5EF4-FFF2-40B4-BE49-F238E27FC236}">
                  <a16:creationId xmlns:a16="http://schemas.microsoft.com/office/drawing/2014/main" id="{2CC1933F-124A-5ED8-6457-BD87EC62343F}"/>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A887CC1-BC34-205E-44AE-3486D86E0876}"/>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pic>
        <p:nvPicPr>
          <p:cNvPr id="11" name="Picture 10" descr="A picture containing text, antenna&#10;&#10;Description automatically generated">
            <a:extLst>
              <a:ext uri="{FF2B5EF4-FFF2-40B4-BE49-F238E27FC236}">
                <a16:creationId xmlns:a16="http://schemas.microsoft.com/office/drawing/2014/main" id="{ABAFC2AD-811B-BEA9-468F-EC2630719884}"/>
              </a:ext>
            </a:extLst>
          </p:cNvPr>
          <p:cNvPicPr>
            <a:picLocks noChangeAspect="1"/>
          </p:cNvPicPr>
          <p:nvPr/>
        </p:nvPicPr>
        <p:blipFill>
          <a:blip r:embed="rId4"/>
          <a:stretch>
            <a:fillRect/>
          </a:stretch>
        </p:blipFill>
        <p:spPr>
          <a:xfrm>
            <a:off x="376517" y="5820279"/>
            <a:ext cx="3155577" cy="667985"/>
          </a:xfrm>
          <a:prstGeom prst="rect">
            <a:avLst/>
          </a:prstGeom>
        </p:spPr>
      </p:pic>
    </p:spTree>
    <p:extLst>
      <p:ext uri="{BB962C8B-B14F-4D97-AF65-F5344CB8AC3E}">
        <p14:creationId xmlns:p14="http://schemas.microsoft.com/office/powerpoint/2010/main" val="3938797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448539" y="255760"/>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sp>
        <p:nvSpPr>
          <p:cNvPr id="15" name="Rectangle 14">
            <a:extLst>
              <a:ext uri="{FF2B5EF4-FFF2-40B4-BE49-F238E27FC236}">
                <a16:creationId xmlns:a16="http://schemas.microsoft.com/office/drawing/2014/main" id="{BB7D82A3-05D1-074A-9476-9968F804F88E}"/>
              </a:ext>
            </a:extLst>
          </p:cNvPr>
          <p:cNvSpPr/>
          <p:nvPr/>
        </p:nvSpPr>
        <p:spPr>
          <a:xfrm>
            <a:off x="8625866" y="4816733"/>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DE5AFB3-C2F3-30C8-FC23-2EF6153D3E57}"/>
              </a:ext>
            </a:extLst>
          </p:cNvPr>
          <p:cNvSpPr txBox="1"/>
          <p:nvPr/>
        </p:nvSpPr>
        <p:spPr>
          <a:xfrm>
            <a:off x="9245406" y="481673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17" name="TextBox 16">
            <a:extLst>
              <a:ext uri="{FF2B5EF4-FFF2-40B4-BE49-F238E27FC236}">
                <a16:creationId xmlns:a16="http://schemas.microsoft.com/office/drawing/2014/main" id="{7C51666C-5E55-EE41-9E4F-2D7662D045B3}"/>
              </a:ext>
            </a:extLst>
          </p:cNvPr>
          <p:cNvSpPr txBox="1"/>
          <p:nvPr/>
        </p:nvSpPr>
        <p:spPr>
          <a:xfrm>
            <a:off x="9245405" y="527207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18" name="Rectangle 17">
            <a:extLst>
              <a:ext uri="{FF2B5EF4-FFF2-40B4-BE49-F238E27FC236}">
                <a16:creationId xmlns:a16="http://schemas.microsoft.com/office/drawing/2014/main" id="{3038F5B3-E69E-4E9C-A39A-14AFAFE9AB52}"/>
              </a:ext>
            </a:extLst>
          </p:cNvPr>
          <p:cNvSpPr/>
          <p:nvPr/>
        </p:nvSpPr>
        <p:spPr>
          <a:xfrm>
            <a:off x="8625866" y="5272074"/>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106920A-373F-8949-51C8-B0DF29C71DCC}"/>
              </a:ext>
            </a:extLst>
          </p:cNvPr>
          <p:cNvSpPr/>
          <p:nvPr/>
        </p:nvSpPr>
        <p:spPr>
          <a:xfrm>
            <a:off x="8625866" y="5727415"/>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3B38D11-2A35-8FFB-EE40-54FE56824B60}"/>
              </a:ext>
            </a:extLst>
          </p:cNvPr>
          <p:cNvSpPr txBox="1"/>
          <p:nvPr/>
        </p:nvSpPr>
        <p:spPr>
          <a:xfrm>
            <a:off x="9245405" y="5727414"/>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sp>
        <p:nvSpPr>
          <p:cNvPr id="33" name="Rectangle 32">
            <a:extLst>
              <a:ext uri="{FF2B5EF4-FFF2-40B4-BE49-F238E27FC236}">
                <a16:creationId xmlns:a16="http://schemas.microsoft.com/office/drawing/2014/main" id="{E80A6104-5BF4-5C1B-933F-1920693DAAEE}"/>
              </a:ext>
            </a:extLst>
          </p:cNvPr>
          <p:cNvSpPr/>
          <p:nvPr/>
        </p:nvSpPr>
        <p:spPr>
          <a:xfrm>
            <a:off x="792414"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C75268B-8B5B-66EC-23BC-720C7CD0AA3E}"/>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35" name="TextBox 34">
            <a:extLst>
              <a:ext uri="{FF2B5EF4-FFF2-40B4-BE49-F238E27FC236}">
                <a16:creationId xmlns:a16="http://schemas.microsoft.com/office/drawing/2014/main" id="{BB07B9FD-A654-8843-999C-4BC1993B7E41}"/>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36" name="Rectangle 35">
            <a:extLst>
              <a:ext uri="{FF2B5EF4-FFF2-40B4-BE49-F238E27FC236}">
                <a16:creationId xmlns:a16="http://schemas.microsoft.com/office/drawing/2014/main" id="{0C0EADA4-ABA4-F1B6-DFB3-58294CE6DA3D}"/>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CC914F6-628C-8278-B684-092C55C22D29}"/>
              </a:ext>
            </a:extLst>
          </p:cNvPr>
          <p:cNvSpPr/>
          <p:nvPr/>
        </p:nvSpPr>
        <p:spPr>
          <a:xfrm>
            <a:off x="792414" y="6072504"/>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8749EE57-C93C-67E2-A6B1-7CFC6D7A7860}"/>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sp>
        <p:nvSpPr>
          <p:cNvPr id="39" name="Rectangle 38">
            <a:extLst>
              <a:ext uri="{FF2B5EF4-FFF2-40B4-BE49-F238E27FC236}">
                <a16:creationId xmlns:a16="http://schemas.microsoft.com/office/drawing/2014/main" id="{CC53FF18-B2A5-9575-7FEF-47153C41FFD8}"/>
              </a:ext>
            </a:extLst>
          </p:cNvPr>
          <p:cNvSpPr/>
          <p:nvPr/>
        </p:nvSpPr>
        <p:spPr>
          <a:xfrm>
            <a:off x="8625866" y="6182757"/>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0DE5867-0B23-4899-99D0-515A1943DEE6}"/>
              </a:ext>
            </a:extLst>
          </p:cNvPr>
          <p:cNvSpPr txBox="1"/>
          <p:nvPr/>
        </p:nvSpPr>
        <p:spPr>
          <a:xfrm>
            <a:off x="9245405" y="6157810"/>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sp>
        <p:nvSpPr>
          <p:cNvPr id="23" name="Rectangle 22">
            <a:extLst>
              <a:ext uri="{FF2B5EF4-FFF2-40B4-BE49-F238E27FC236}">
                <a16:creationId xmlns:a16="http://schemas.microsoft.com/office/drawing/2014/main" id="{2BD26161-BAAD-4D1C-83BE-15BC83F200FC}"/>
              </a:ext>
            </a:extLst>
          </p:cNvPr>
          <p:cNvSpPr/>
          <p:nvPr/>
        </p:nvSpPr>
        <p:spPr>
          <a:xfrm>
            <a:off x="4838873"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2D7E1EC-C532-4E5A-839D-0428B0AA0761}"/>
              </a:ext>
            </a:extLst>
          </p:cNvPr>
          <p:cNvSpPr txBox="1"/>
          <p:nvPr/>
        </p:nvSpPr>
        <p:spPr>
          <a:xfrm>
            <a:off x="5458413"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25" name="TextBox 24">
            <a:extLst>
              <a:ext uri="{FF2B5EF4-FFF2-40B4-BE49-F238E27FC236}">
                <a16:creationId xmlns:a16="http://schemas.microsoft.com/office/drawing/2014/main" id="{7A0F79F5-B565-4215-A4A8-DFD15B3E383F}"/>
              </a:ext>
            </a:extLst>
          </p:cNvPr>
          <p:cNvSpPr txBox="1"/>
          <p:nvPr/>
        </p:nvSpPr>
        <p:spPr>
          <a:xfrm>
            <a:off x="5458412"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26" name="Rectangle 25">
            <a:extLst>
              <a:ext uri="{FF2B5EF4-FFF2-40B4-BE49-F238E27FC236}">
                <a16:creationId xmlns:a16="http://schemas.microsoft.com/office/drawing/2014/main" id="{B490C053-EF00-4DE9-B94B-6DB754722A45}"/>
              </a:ext>
            </a:extLst>
          </p:cNvPr>
          <p:cNvSpPr/>
          <p:nvPr/>
        </p:nvSpPr>
        <p:spPr>
          <a:xfrm>
            <a:off x="4838873"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90A1BCE-DAE0-4CE7-836D-DC6A29589823}"/>
              </a:ext>
            </a:extLst>
          </p:cNvPr>
          <p:cNvSpPr/>
          <p:nvPr/>
        </p:nvSpPr>
        <p:spPr>
          <a:xfrm>
            <a:off x="4851751" y="6074309"/>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889A1E9-1384-4C81-A675-F4C6D9EDF2F2}"/>
              </a:ext>
            </a:extLst>
          </p:cNvPr>
          <p:cNvSpPr txBox="1"/>
          <p:nvPr/>
        </p:nvSpPr>
        <p:spPr>
          <a:xfrm>
            <a:off x="5486487" y="6010156"/>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pic>
        <p:nvPicPr>
          <p:cNvPr id="7" name="Picture 7" descr="A picture containing chart&#10;&#10;Description automatically generated">
            <a:extLst>
              <a:ext uri="{FF2B5EF4-FFF2-40B4-BE49-F238E27FC236}">
                <a16:creationId xmlns:a16="http://schemas.microsoft.com/office/drawing/2014/main" id="{7836352C-AA95-156B-97EA-BFF558A3AD69}"/>
              </a:ext>
            </a:extLst>
          </p:cNvPr>
          <p:cNvPicPr>
            <a:picLocks noChangeAspect="1"/>
          </p:cNvPicPr>
          <p:nvPr/>
        </p:nvPicPr>
        <p:blipFill rotWithShape="1">
          <a:blip r:embed="rId3"/>
          <a:srcRect l="4283" t="3647" r="2607" b="3343"/>
          <a:stretch/>
        </p:blipFill>
        <p:spPr>
          <a:xfrm>
            <a:off x="76914" y="1538293"/>
            <a:ext cx="4313238" cy="2639050"/>
          </a:xfrm>
          <a:prstGeom prst="rect">
            <a:avLst/>
          </a:prstGeom>
        </p:spPr>
      </p:pic>
      <p:pic>
        <p:nvPicPr>
          <p:cNvPr id="8" name="Picture 8" descr="Map&#10;&#10;Description automatically generated">
            <a:extLst>
              <a:ext uri="{FF2B5EF4-FFF2-40B4-BE49-F238E27FC236}">
                <a16:creationId xmlns:a16="http://schemas.microsoft.com/office/drawing/2014/main" id="{49639B5B-3266-05CD-8FA5-07797EC0C5ED}"/>
              </a:ext>
            </a:extLst>
          </p:cNvPr>
          <p:cNvPicPr>
            <a:picLocks noChangeAspect="1"/>
          </p:cNvPicPr>
          <p:nvPr/>
        </p:nvPicPr>
        <p:blipFill rotWithShape="1">
          <a:blip r:embed="rId4"/>
          <a:srcRect l="2048" t="1520" r="4655" b="6383"/>
          <a:stretch/>
        </p:blipFill>
        <p:spPr>
          <a:xfrm>
            <a:off x="3835145" y="1447888"/>
            <a:ext cx="4515209" cy="2740088"/>
          </a:xfrm>
          <a:prstGeom prst="rect">
            <a:avLst/>
          </a:prstGeom>
        </p:spPr>
      </p:pic>
      <p:pic>
        <p:nvPicPr>
          <p:cNvPr id="9" name="Picture 9" descr="Map&#10;&#10;Description automatically generated">
            <a:extLst>
              <a:ext uri="{FF2B5EF4-FFF2-40B4-BE49-F238E27FC236}">
                <a16:creationId xmlns:a16="http://schemas.microsoft.com/office/drawing/2014/main" id="{986E478F-C9A4-0B03-45B8-879AB4C09B39}"/>
              </a:ext>
            </a:extLst>
          </p:cNvPr>
          <p:cNvPicPr>
            <a:picLocks noChangeAspect="1"/>
          </p:cNvPicPr>
          <p:nvPr/>
        </p:nvPicPr>
        <p:blipFill rotWithShape="1">
          <a:blip r:embed="rId5"/>
          <a:srcRect l="1862" t="1824" r="3166" b="3343"/>
          <a:stretch/>
        </p:blipFill>
        <p:spPr>
          <a:xfrm>
            <a:off x="7765278" y="1394196"/>
            <a:ext cx="4726335" cy="2923553"/>
          </a:xfrm>
          <a:prstGeom prst="rect">
            <a:avLst/>
          </a:prstGeom>
        </p:spPr>
      </p:pic>
      <p:sp>
        <p:nvSpPr>
          <p:cNvPr id="4" name="TextBox 3">
            <a:extLst>
              <a:ext uri="{FF2B5EF4-FFF2-40B4-BE49-F238E27FC236}">
                <a16:creationId xmlns:a16="http://schemas.microsoft.com/office/drawing/2014/main" id="{229767D3-275B-D34A-8C54-343118E6EA66}"/>
              </a:ext>
            </a:extLst>
          </p:cNvPr>
          <p:cNvSpPr txBox="1"/>
          <p:nvPr/>
        </p:nvSpPr>
        <p:spPr>
          <a:xfrm>
            <a:off x="485092" y="935621"/>
            <a:ext cx="28743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cs typeface="Calibri"/>
              </a:rPr>
              <a:t>El Salvador</a:t>
            </a:r>
          </a:p>
        </p:txBody>
      </p:sp>
      <p:grpSp>
        <p:nvGrpSpPr>
          <p:cNvPr id="10" name="Group 9">
            <a:extLst>
              <a:ext uri="{FF2B5EF4-FFF2-40B4-BE49-F238E27FC236}">
                <a16:creationId xmlns:a16="http://schemas.microsoft.com/office/drawing/2014/main" id="{D4027595-ABD0-E12B-3823-433300F24399}"/>
              </a:ext>
            </a:extLst>
          </p:cNvPr>
          <p:cNvGrpSpPr/>
          <p:nvPr/>
        </p:nvGrpSpPr>
        <p:grpSpPr>
          <a:xfrm>
            <a:off x="1265911" y="3818309"/>
            <a:ext cx="281776" cy="500769"/>
            <a:chOff x="3291935" y="1926756"/>
            <a:chExt cx="281776" cy="500769"/>
          </a:xfrm>
        </p:grpSpPr>
        <p:sp>
          <p:nvSpPr>
            <p:cNvPr id="5" name="Arrow: Up 4">
              <a:extLst>
                <a:ext uri="{FF2B5EF4-FFF2-40B4-BE49-F238E27FC236}">
                  <a16:creationId xmlns:a16="http://schemas.microsoft.com/office/drawing/2014/main" id="{CF48D3B5-1CE2-BE54-206E-67A282F10DDC}"/>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F52D6D5-1C86-1A35-D72B-D3BFF7BABBD4}"/>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14" name="Group 13">
            <a:extLst>
              <a:ext uri="{FF2B5EF4-FFF2-40B4-BE49-F238E27FC236}">
                <a16:creationId xmlns:a16="http://schemas.microsoft.com/office/drawing/2014/main" id="{D7693D93-8951-7949-897E-18379CEB26B3}"/>
              </a:ext>
            </a:extLst>
          </p:cNvPr>
          <p:cNvGrpSpPr/>
          <p:nvPr/>
        </p:nvGrpSpPr>
        <p:grpSpPr>
          <a:xfrm>
            <a:off x="4999711" y="3818309"/>
            <a:ext cx="281776" cy="500769"/>
            <a:chOff x="3291935" y="1926756"/>
            <a:chExt cx="281776" cy="500769"/>
          </a:xfrm>
        </p:grpSpPr>
        <p:sp>
          <p:nvSpPr>
            <p:cNvPr id="12" name="Arrow: Up 11">
              <a:extLst>
                <a:ext uri="{FF2B5EF4-FFF2-40B4-BE49-F238E27FC236}">
                  <a16:creationId xmlns:a16="http://schemas.microsoft.com/office/drawing/2014/main" id="{39931FCA-0478-BB46-AA71-28AC84AD8301}"/>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F8A8509-2A65-1C5B-AC7C-6555987157A2}"/>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31" name="Group 30">
            <a:extLst>
              <a:ext uri="{FF2B5EF4-FFF2-40B4-BE49-F238E27FC236}">
                <a16:creationId xmlns:a16="http://schemas.microsoft.com/office/drawing/2014/main" id="{D009D924-A19D-262A-5F5B-79667BCE6B1C}"/>
              </a:ext>
            </a:extLst>
          </p:cNvPr>
          <p:cNvGrpSpPr/>
          <p:nvPr/>
        </p:nvGrpSpPr>
        <p:grpSpPr>
          <a:xfrm>
            <a:off x="8881430" y="3818309"/>
            <a:ext cx="281776" cy="500769"/>
            <a:chOff x="3291935" y="1926756"/>
            <a:chExt cx="281776" cy="500769"/>
          </a:xfrm>
        </p:grpSpPr>
        <p:sp>
          <p:nvSpPr>
            <p:cNvPr id="27" name="Arrow: Up 26">
              <a:extLst>
                <a:ext uri="{FF2B5EF4-FFF2-40B4-BE49-F238E27FC236}">
                  <a16:creationId xmlns:a16="http://schemas.microsoft.com/office/drawing/2014/main" id="{829F4E9C-98DE-2C65-80E8-7C73236AD9B4}"/>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50659A8-84EE-A4EA-AAEE-FAA697239E74}"/>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pic>
        <p:nvPicPr>
          <p:cNvPr id="32" name="Picture 39">
            <a:extLst>
              <a:ext uri="{FF2B5EF4-FFF2-40B4-BE49-F238E27FC236}">
                <a16:creationId xmlns:a16="http://schemas.microsoft.com/office/drawing/2014/main" id="{7B513A35-4BB4-65BE-2A86-FD9071866CB3}"/>
              </a:ext>
            </a:extLst>
          </p:cNvPr>
          <p:cNvPicPr>
            <a:picLocks noChangeAspect="1"/>
          </p:cNvPicPr>
          <p:nvPr/>
        </p:nvPicPr>
        <p:blipFill>
          <a:blip r:embed="rId6"/>
          <a:stretch>
            <a:fillRect/>
          </a:stretch>
        </p:blipFill>
        <p:spPr>
          <a:xfrm>
            <a:off x="1610285" y="3906650"/>
            <a:ext cx="1638300" cy="371475"/>
          </a:xfrm>
          <a:prstGeom prst="rect">
            <a:avLst/>
          </a:prstGeom>
        </p:spPr>
      </p:pic>
      <p:pic>
        <p:nvPicPr>
          <p:cNvPr id="40" name="Picture 40">
            <a:extLst>
              <a:ext uri="{FF2B5EF4-FFF2-40B4-BE49-F238E27FC236}">
                <a16:creationId xmlns:a16="http://schemas.microsoft.com/office/drawing/2014/main" id="{404C776C-BF0A-DFFC-2D26-806CD395D71C}"/>
              </a:ext>
            </a:extLst>
          </p:cNvPr>
          <p:cNvPicPr>
            <a:picLocks noChangeAspect="1"/>
          </p:cNvPicPr>
          <p:nvPr/>
        </p:nvPicPr>
        <p:blipFill>
          <a:blip r:embed="rId6"/>
          <a:stretch>
            <a:fillRect/>
          </a:stretch>
        </p:blipFill>
        <p:spPr>
          <a:xfrm>
            <a:off x="5357532" y="3906650"/>
            <a:ext cx="1638300" cy="371475"/>
          </a:xfrm>
          <a:prstGeom prst="rect">
            <a:avLst/>
          </a:prstGeom>
        </p:spPr>
      </p:pic>
      <p:pic>
        <p:nvPicPr>
          <p:cNvPr id="41" name="Picture 41">
            <a:extLst>
              <a:ext uri="{FF2B5EF4-FFF2-40B4-BE49-F238E27FC236}">
                <a16:creationId xmlns:a16="http://schemas.microsoft.com/office/drawing/2014/main" id="{580A9CE9-F96D-50B1-DEFD-E69FE626C195}"/>
              </a:ext>
            </a:extLst>
          </p:cNvPr>
          <p:cNvPicPr>
            <a:picLocks noChangeAspect="1"/>
          </p:cNvPicPr>
          <p:nvPr/>
        </p:nvPicPr>
        <p:blipFill>
          <a:blip r:embed="rId6"/>
          <a:stretch>
            <a:fillRect/>
          </a:stretch>
        </p:blipFill>
        <p:spPr>
          <a:xfrm>
            <a:off x="9248215" y="3906650"/>
            <a:ext cx="1638300" cy="371475"/>
          </a:xfrm>
          <a:prstGeom prst="rect">
            <a:avLst/>
          </a:prstGeom>
        </p:spPr>
      </p:pic>
    </p:spTree>
    <p:extLst>
      <p:ext uri="{BB962C8B-B14F-4D97-AF65-F5344CB8AC3E}">
        <p14:creationId xmlns:p14="http://schemas.microsoft.com/office/powerpoint/2010/main" val="845724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448539" y="255760"/>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sp>
        <p:nvSpPr>
          <p:cNvPr id="15" name="Rectangle 14">
            <a:extLst>
              <a:ext uri="{FF2B5EF4-FFF2-40B4-BE49-F238E27FC236}">
                <a16:creationId xmlns:a16="http://schemas.microsoft.com/office/drawing/2014/main" id="{BB7D82A3-05D1-074A-9476-9968F804F88E}"/>
              </a:ext>
            </a:extLst>
          </p:cNvPr>
          <p:cNvSpPr/>
          <p:nvPr/>
        </p:nvSpPr>
        <p:spPr>
          <a:xfrm>
            <a:off x="8625866" y="4816733"/>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DE5AFB3-C2F3-30C8-FC23-2EF6153D3E57}"/>
              </a:ext>
            </a:extLst>
          </p:cNvPr>
          <p:cNvSpPr txBox="1"/>
          <p:nvPr/>
        </p:nvSpPr>
        <p:spPr>
          <a:xfrm>
            <a:off x="9245406" y="481673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17" name="TextBox 16">
            <a:extLst>
              <a:ext uri="{FF2B5EF4-FFF2-40B4-BE49-F238E27FC236}">
                <a16:creationId xmlns:a16="http://schemas.microsoft.com/office/drawing/2014/main" id="{7C51666C-5E55-EE41-9E4F-2D7662D045B3}"/>
              </a:ext>
            </a:extLst>
          </p:cNvPr>
          <p:cNvSpPr txBox="1"/>
          <p:nvPr/>
        </p:nvSpPr>
        <p:spPr>
          <a:xfrm>
            <a:off x="9245405" y="527207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18" name="Rectangle 17">
            <a:extLst>
              <a:ext uri="{FF2B5EF4-FFF2-40B4-BE49-F238E27FC236}">
                <a16:creationId xmlns:a16="http://schemas.microsoft.com/office/drawing/2014/main" id="{3038F5B3-E69E-4E9C-A39A-14AFAFE9AB52}"/>
              </a:ext>
            </a:extLst>
          </p:cNvPr>
          <p:cNvSpPr/>
          <p:nvPr/>
        </p:nvSpPr>
        <p:spPr>
          <a:xfrm>
            <a:off x="8625866" y="5272074"/>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106920A-373F-8949-51C8-B0DF29C71DCC}"/>
              </a:ext>
            </a:extLst>
          </p:cNvPr>
          <p:cNvSpPr/>
          <p:nvPr/>
        </p:nvSpPr>
        <p:spPr>
          <a:xfrm>
            <a:off x="8625866" y="5727415"/>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3B38D11-2A35-8FFB-EE40-54FE56824B60}"/>
              </a:ext>
            </a:extLst>
          </p:cNvPr>
          <p:cNvSpPr txBox="1"/>
          <p:nvPr/>
        </p:nvSpPr>
        <p:spPr>
          <a:xfrm>
            <a:off x="9245405" y="5727414"/>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sp>
        <p:nvSpPr>
          <p:cNvPr id="33" name="Rectangle 32">
            <a:extLst>
              <a:ext uri="{FF2B5EF4-FFF2-40B4-BE49-F238E27FC236}">
                <a16:creationId xmlns:a16="http://schemas.microsoft.com/office/drawing/2014/main" id="{E80A6104-5BF4-5C1B-933F-1920693DAAEE}"/>
              </a:ext>
            </a:extLst>
          </p:cNvPr>
          <p:cNvSpPr/>
          <p:nvPr/>
        </p:nvSpPr>
        <p:spPr>
          <a:xfrm>
            <a:off x="792414"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C75268B-8B5B-66EC-23BC-720C7CD0AA3E}"/>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35" name="TextBox 34">
            <a:extLst>
              <a:ext uri="{FF2B5EF4-FFF2-40B4-BE49-F238E27FC236}">
                <a16:creationId xmlns:a16="http://schemas.microsoft.com/office/drawing/2014/main" id="{BB07B9FD-A654-8843-999C-4BC1993B7E41}"/>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36" name="Rectangle 35">
            <a:extLst>
              <a:ext uri="{FF2B5EF4-FFF2-40B4-BE49-F238E27FC236}">
                <a16:creationId xmlns:a16="http://schemas.microsoft.com/office/drawing/2014/main" id="{0C0EADA4-ABA4-F1B6-DFB3-58294CE6DA3D}"/>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CC914F6-628C-8278-B684-092C55C22D29}"/>
              </a:ext>
            </a:extLst>
          </p:cNvPr>
          <p:cNvSpPr/>
          <p:nvPr/>
        </p:nvSpPr>
        <p:spPr>
          <a:xfrm>
            <a:off x="792414" y="6072504"/>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8749EE57-C93C-67E2-A6B1-7CFC6D7A7860}"/>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sp>
        <p:nvSpPr>
          <p:cNvPr id="39" name="Rectangle 38">
            <a:extLst>
              <a:ext uri="{FF2B5EF4-FFF2-40B4-BE49-F238E27FC236}">
                <a16:creationId xmlns:a16="http://schemas.microsoft.com/office/drawing/2014/main" id="{CC53FF18-B2A5-9575-7FEF-47153C41FFD8}"/>
              </a:ext>
            </a:extLst>
          </p:cNvPr>
          <p:cNvSpPr/>
          <p:nvPr/>
        </p:nvSpPr>
        <p:spPr>
          <a:xfrm>
            <a:off x="8625866" y="6182757"/>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0DE5867-0B23-4899-99D0-515A1943DEE6}"/>
              </a:ext>
            </a:extLst>
          </p:cNvPr>
          <p:cNvSpPr txBox="1"/>
          <p:nvPr/>
        </p:nvSpPr>
        <p:spPr>
          <a:xfrm>
            <a:off x="9245405" y="6157810"/>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sp>
        <p:nvSpPr>
          <p:cNvPr id="23" name="Rectangle 22">
            <a:extLst>
              <a:ext uri="{FF2B5EF4-FFF2-40B4-BE49-F238E27FC236}">
                <a16:creationId xmlns:a16="http://schemas.microsoft.com/office/drawing/2014/main" id="{2BD26161-BAAD-4D1C-83BE-15BC83F200FC}"/>
              </a:ext>
            </a:extLst>
          </p:cNvPr>
          <p:cNvSpPr/>
          <p:nvPr/>
        </p:nvSpPr>
        <p:spPr>
          <a:xfrm>
            <a:off x="4838873"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2D7E1EC-C532-4E5A-839D-0428B0AA0761}"/>
              </a:ext>
            </a:extLst>
          </p:cNvPr>
          <p:cNvSpPr txBox="1"/>
          <p:nvPr/>
        </p:nvSpPr>
        <p:spPr>
          <a:xfrm>
            <a:off x="5458413"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25" name="TextBox 24">
            <a:extLst>
              <a:ext uri="{FF2B5EF4-FFF2-40B4-BE49-F238E27FC236}">
                <a16:creationId xmlns:a16="http://schemas.microsoft.com/office/drawing/2014/main" id="{7A0F79F5-B565-4215-A4A8-DFD15B3E383F}"/>
              </a:ext>
            </a:extLst>
          </p:cNvPr>
          <p:cNvSpPr txBox="1"/>
          <p:nvPr/>
        </p:nvSpPr>
        <p:spPr>
          <a:xfrm>
            <a:off x="5458412"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26" name="Rectangle 25">
            <a:extLst>
              <a:ext uri="{FF2B5EF4-FFF2-40B4-BE49-F238E27FC236}">
                <a16:creationId xmlns:a16="http://schemas.microsoft.com/office/drawing/2014/main" id="{B490C053-EF00-4DE9-B94B-6DB754722A45}"/>
              </a:ext>
            </a:extLst>
          </p:cNvPr>
          <p:cNvSpPr/>
          <p:nvPr/>
        </p:nvSpPr>
        <p:spPr>
          <a:xfrm>
            <a:off x="4838873"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90A1BCE-DAE0-4CE7-836D-DC6A29589823}"/>
              </a:ext>
            </a:extLst>
          </p:cNvPr>
          <p:cNvSpPr/>
          <p:nvPr/>
        </p:nvSpPr>
        <p:spPr>
          <a:xfrm>
            <a:off x="4851751" y="6074309"/>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889A1E9-1384-4C81-A675-F4C6D9EDF2F2}"/>
              </a:ext>
            </a:extLst>
          </p:cNvPr>
          <p:cNvSpPr txBox="1"/>
          <p:nvPr/>
        </p:nvSpPr>
        <p:spPr>
          <a:xfrm>
            <a:off x="5486487" y="6010156"/>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pic>
        <p:nvPicPr>
          <p:cNvPr id="4" name="Picture 4" descr="A picture containing silhouette&#10;&#10;Description automatically generated">
            <a:extLst>
              <a:ext uri="{FF2B5EF4-FFF2-40B4-BE49-F238E27FC236}">
                <a16:creationId xmlns:a16="http://schemas.microsoft.com/office/drawing/2014/main" id="{0941F9A1-FB4F-3EE9-8ADB-36541E80C35B}"/>
              </a:ext>
            </a:extLst>
          </p:cNvPr>
          <p:cNvPicPr>
            <a:picLocks noChangeAspect="1"/>
          </p:cNvPicPr>
          <p:nvPr/>
        </p:nvPicPr>
        <p:blipFill rotWithShape="1">
          <a:blip r:embed="rId3"/>
          <a:srcRect l="1806" t="2162" r="1970" b="2334"/>
          <a:stretch/>
        </p:blipFill>
        <p:spPr>
          <a:xfrm>
            <a:off x="-224010" y="1430293"/>
            <a:ext cx="5386976" cy="3239005"/>
          </a:xfrm>
          <a:prstGeom prst="rect">
            <a:avLst/>
          </a:prstGeom>
        </p:spPr>
      </p:pic>
      <p:pic>
        <p:nvPicPr>
          <p:cNvPr id="5" name="Picture 5" descr="A picture containing text, silhouette&#10;&#10;Description automatically generated">
            <a:extLst>
              <a:ext uri="{FF2B5EF4-FFF2-40B4-BE49-F238E27FC236}">
                <a16:creationId xmlns:a16="http://schemas.microsoft.com/office/drawing/2014/main" id="{D6AFF1DC-46C4-CB04-6CCF-7B9EEC88ECBC}"/>
              </a:ext>
            </a:extLst>
          </p:cNvPr>
          <p:cNvPicPr>
            <a:picLocks noChangeAspect="1"/>
          </p:cNvPicPr>
          <p:nvPr/>
        </p:nvPicPr>
        <p:blipFill rotWithShape="1">
          <a:blip r:embed="rId4"/>
          <a:srcRect l="6230" t="5135" r="328" b="540"/>
          <a:stretch/>
        </p:blipFill>
        <p:spPr>
          <a:xfrm>
            <a:off x="3685250" y="1475840"/>
            <a:ext cx="5231329" cy="3199001"/>
          </a:xfrm>
          <a:prstGeom prst="rect">
            <a:avLst/>
          </a:prstGeom>
        </p:spPr>
      </p:pic>
      <p:pic>
        <p:nvPicPr>
          <p:cNvPr id="6" name="Picture 9" descr="A picture containing silhouette&#10;&#10;Description automatically generated">
            <a:extLst>
              <a:ext uri="{FF2B5EF4-FFF2-40B4-BE49-F238E27FC236}">
                <a16:creationId xmlns:a16="http://schemas.microsoft.com/office/drawing/2014/main" id="{75560E15-904F-8A8D-F10E-22DC16006F2A}"/>
              </a:ext>
            </a:extLst>
          </p:cNvPr>
          <p:cNvPicPr>
            <a:picLocks noChangeAspect="1"/>
          </p:cNvPicPr>
          <p:nvPr/>
        </p:nvPicPr>
        <p:blipFill rotWithShape="1">
          <a:blip r:embed="rId5"/>
          <a:srcRect l="2131" t="2432" r="2787" b="2973"/>
          <a:stretch/>
        </p:blipFill>
        <p:spPr>
          <a:xfrm>
            <a:off x="7221559" y="1448652"/>
            <a:ext cx="5323080" cy="3208170"/>
          </a:xfrm>
          <a:prstGeom prst="rect">
            <a:avLst/>
          </a:prstGeom>
        </p:spPr>
      </p:pic>
      <p:sp>
        <p:nvSpPr>
          <p:cNvPr id="7" name="TextBox 6">
            <a:extLst>
              <a:ext uri="{FF2B5EF4-FFF2-40B4-BE49-F238E27FC236}">
                <a16:creationId xmlns:a16="http://schemas.microsoft.com/office/drawing/2014/main" id="{E2BF000E-3106-0D8F-7705-780F8BE8EA29}"/>
              </a:ext>
            </a:extLst>
          </p:cNvPr>
          <p:cNvSpPr txBox="1"/>
          <p:nvPr/>
        </p:nvSpPr>
        <p:spPr>
          <a:xfrm>
            <a:off x="453342" y="967371"/>
            <a:ext cx="28743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cs typeface="Calibri"/>
              </a:rPr>
              <a:t>Costa Rica</a:t>
            </a:r>
          </a:p>
        </p:txBody>
      </p:sp>
      <p:pic>
        <p:nvPicPr>
          <p:cNvPr id="3" name="Picture 7">
            <a:extLst>
              <a:ext uri="{FF2B5EF4-FFF2-40B4-BE49-F238E27FC236}">
                <a16:creationId xmlns:a16="http://schemas.microsoft.com/office/drawing/2014/main" id="{07688C7B-0621-1D7E-D02B-76FE90078D66}"/>
              </a:ext>
            </a:extLst>
          </p:cNvPr>
          <p:cNvPicPr>
            <a:picLocks noChangeAspect="1"/>
          </p:cNvPicPr>
          <p:nvPr/>
        </p:nvPicPr>
        <p:blipFill>
          <a:blip r:embed="rId6"/>
          <a:stretch>
            <a:fillRect/>
          </a:stretch>
        </p:blipFill>
        <p:spPr>
          <a:xfrm>
            <a:off x="710453" y="3570194"/>
            <a:ext cx="1752600" cy="381000"/>
          </a:xfrm>
          <a:prstGeom prst="rect">
            <a:avLst/>
          </a:prstGeom>
        </p:spPr>
      </p:pic>
      <p:pic>
        <p:nvPicPr>
          <p:cNvPr id="8" name="Picture 8">
            <a:extLst>
              <a:ext uri="{FF2B5EF4-FFF2-40B4-BE49-F238E27FC236}">
                <a16:creationId xmlns:a16="http://schemas.microsoft.com/office/drawing/2014/main" id="{CCC9F8BB-BCD3-87DB-6C40-F236C02B460E}"/>
              </a:ext>
            </a:extLst>
          </p:cNvPr>
          <p:cNvPicPr>
            <a:picLocks noChangeAspect="1"/>
          </p:cNvPicPr>
          <p:nvPr/>
        </p:nvPicPr>
        <p:blipFill>
          <a:blip r:embed="rId6"/>
          <a:stretch>
            <a:fillRect/>
          </a:stretch>
        </p:blipFill>
        <p:spPr>
          <a:xfrm>
            <a:off x="4439771" y="3570194"/>
            <a:ext cx="1752600" cy="381000"/>
          </a:xfrm>
          <a:prstGeom prst="rect">
            <a:avLst/>
          </a:prstGeom>
        </p:spPr>
      </p:pic>
      <p:pic>
        <p:nvPicPr>
          <p:cNvPr id="9" name="Picture 9">
            <a:extLst>
              <a:ext uri="{FF2B5EF4-FFF2-40B4-BE49-F238E27FC236}">
                <a16:creationId xmlns:a16="http://schemas.microsoft.com/office/drawing/2014/main" id="{C55F5C13-5032-E080-3135-6259E658F8EB}"/>
              </a:ext>
            </a:extLst>
          </p:cNvPr>
          <p:cNvPicPr>
            <a:picLocks noChangeAspect="1"/>
          </p:cNvPicPr>
          <p:nvPr/>
        </p:nvPicPr>
        <p:blipFill>
          <a:blip r:embed="rId6"/>
          <a:stretch>
            <a:fillRect/>
          </a:stretch>
        </p:blipFill>
        <p:spPr>
          <a:xfrm>
            <a:off x="8267700" y="3570194"/>
            <a:ext cx="1752600" cy="381000"/>
          </a:xfrm>
          <a:prstGeom prst="rect">
            <a:avLst/>
          </a:prstGeom>
        </p:spPr>
      </p:pic>
      <p:grpSp>
        <p:nvGrpSpPr>
          <p:cNvPr id="13" name="Group 12">
            <a:extLst>
              <a:ext uri="{FF2B5EF4-FFF2-40B4-BE49-F238E27FC236}">
                <a16:creationId xmlns:a16="http://schemas.microsoft.com/office/drawing/2014/main" id="{D857D35E-8EB4-49DF-DBF3-D5EE8378AD88}"/>
              </a:ext>
            </a:extLst>
          </p:cNvPr>
          <p:cNvGrpSpPr/>
          <p:nvPr/>
        </p:nvGrpSpPr>
        <p:grpSpPr>
          <a:xfrm>
            <a:off x="378405" y="3432827"/>
            <a:ext cx="281776" cy="500769"/>
            <a:chOff x="3291935" y="1926756"/>
            <a:chExt cx="281776" cy="500769"/>
          </a:xfrm>
        </p:grpSpPr>
        <p:sp>
          <p:nvSpPr>
            <p:cNvPr id="11" name="Arrow: Up 10">
              <a:extLst>
                <a:ext uri="{FF2B5EF4-FFF2-40B4-BE49-F238E27FC236}">
                  <a16:creationId xmlns:a16="http://schemas.microsoft.com/office/drawing/2014/main" id="{122493DF-EF3B-218D-A523-72E6F25F1264}"/>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D7B9234-CACF-25A0-363B-C16943D8A1D5}"/>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28" name="Group 27">
            <a:extLst>
              <a:ext uri="{FF2B5EF4-FFF2-40B4-BE49-F238E27FC236}">
                <a16:creationId xmlns:a16="http://schemas.microsoft.com/office/drawing/2014/main" id="{B4C61410-F78B-3665-0B10-851C15B0CBE8}"/>
              </a:ext>
            </a:extLst>
          </p:cNvPr>
          <p:cNvGrpSpPr/>
          <p:nvPr/>
        </p:nvGrpSpPr>
        <p:grpSpPr>
          <a:xfrm>
            <a:off x="4152546" y="3432827"/>
            <a:ext cx="281776" cy="500769"/>
            <a:chOff x="3291935" y="1926756"/>
            <a:chExt cx="281776" cy="500769"/>
          </a:xfrm>
        </p:grpSpPr>
        <p:sp>
          <p:nvSpPr>
            <p:cNvPr id="22" name="Arrow: Up 21">
              <a:extLst>
                <a:ext uri="{FF2B5EF4-FFF2-40B4-BE49-F238E27FC236}">
                  <a16:creationId xmlns:a16="http://schemas.microsoft.com/office/drawing/2014/main" id="{667CFCD6-143F-BE45-1343-E5E0576DADF0}"/>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1366DB08-68A8-3783-9EBD-D5051C6C1AFC}"/>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41" name="Group 40">
            <a:extLst>
              <a:ext uri="{FF2B5EF4-FFF2-40B4-BE49-F238E27FC236}">
                <a16:creationId xmlns:a16="http://schemas.microsoft.com/office/drawing/2014/main" id="{D71051B1-70DC-5876-20E6-793AB261016F}"/>
              </a:ext>
            </a:extLst>
          </p:cNvPr>
          <p:cNvGrpSpPr/>
          <p:nvPr/>
        </p:nvGrpSpPr>
        <p:grpSpPr>
          <a:xfrm>
            <a:off x="7980476" y="3432827"/>
            <a:ext cx="281776" cy="500769"/>
            <a:chOff x="3291935" y="1926756"/>
            <a:chExt cx="281776" cy="500769"/>
          </a:xfrm>
        </p:grpSpPr>
        <p:sp>
          <p:nvSpPr>
            <p:cNvPr id="32" name="Arrow: Up 31">
              <a:extLst>
                <a:ext uri="{FF2B5EF4-FFF2-40B4-BE49-F238E27FC236}">
                  <a16:creationId xmlns:a16="http://schemas.microsoft.com/office/drawing/2014/main" id="{0482E26A-6F67-3CE4-B280-3A5335B5A65C}"/>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BBB44626-32AB-2C51-51B0-A6483BFDFA94}"/>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spTree>
    <p:extLst>
      <p:ext uri="{BB962C8B-B14F-4D97-AF65-F5344CB8AC3E}">
        <p14:creationId xmlns:p14="http://schemas.microsoft.com/office/powerpoint/2010/main" val="4253829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448539" y="255760"/>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RESULTS</a:t>
            </a:r>
          </a:p>
        </p:txBody>
      </p:sp>
      <p:sp>
        <p:nvSpPr>
          <p:cNvPr id="15" name="Rectangle 14">
            <a:extLst>
              <a:ext uri="{FF2B5EF4-FFF2-40B4-BE49-F238E27FC236}">
                <a16:creationId xmlns:a16="http://schemas.microsoft.com/office/drawing/2014/main" id="{BB7D82A3-05D1-074A-9476-9968F804F88E}"/>
              </a:ext>
            </a:extLst>
          </p:cNvPr>
          <p:cNvSpPr/>
          <p:nvPr/>
        </p:nvSpPr>
        <p:spPr>
          <a:xfrm>
            <a:off x="8625866" y="4816733"/>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DE5AFB3-C2F3-30C8-FC23-2EF6153D3E57}"/>
              </a:ext>
            </a:extLst>
          </p:cNvPr>
          <p:cNvSpPr txBox="1"/>
          <p:nvPr/>
        </p:nvSpPr>
        <p:spPr>
          <a:xfrm>
            <a:off x="9245406" y="481673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17" name="TextBox 16">
            <a:extLst>
              <a:ext uri="{FF2B5EF4-FFF2-40B4-BE49-F238E27FC236}">
                <a16:creationId xmlns:a16="http://schemas.microsoft.com/office/drawing/2014/main" id="{7C51666C-5E55-EE41-9E4F-2D7662D045B3}"/>
              </a:ext>
            </a:extLst>
          </p:cNvPr>
          <p:cNvSpPr txBox="1"/>
          <p:nvPr/>
        </p:nvSpPr>
        <p:spPr>
          <a:xfrm>
            <a:off x="9245405" y="5272072"/>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18" name="Rectangle 17">
            <a:extLst>
              <a:ext uri="{FF2B5EF4-FFF2-40B4-BE49-F238E27FC236}">
                <a16:creationId xmlns:a16="http://schemas.microsoft.com/office/drawing/2014/main" id="{3038F5B3-E69E-4E9C-A39A-14AFAFE9AB52}"/>
              </a:ext>
            </a:extLst>
          </p:cNvPr>
          <p:cNvSpPr/>
          <p:nvPr/>
        </p:nvSpPr>
        <p:spPr>
          <a:xfrm>
            <a:off x="8625866" y="5272074"/>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106920A-373F-8949-51C8-B0DF29C71DCC}"/>
              </a:ext>
            </a:extLst>
          </p:cNvPr>
          <p:cNvSpPr/>
          <p:nvPr/>
        </p:nvSpPr>
        <p:spPr>
          <a:xfrm>
            <a:off x="8625866" y="5727415"/>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3B38D11-2A35-8FFB-EE40-54FE56824B60}"/>
              </a:ext>
            </a:extLst>
          </p:cNvPr>
          <p:cNvSpPr txBox="1"/>
          <p:nvPr/>
        </p:nvSpPr>
        <p:spPr>
          <a:xfrm>
            <a:off x="9245405" y="5727414"/>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sp>
        <p:nvSpPr>
          <p:cNvPr id="33" name="Rectangle 32">
            <a:extLst>
              <a:ext uri="{FF2B5EF4-FFF2-40B4-BE49-F238E27FC236}">
                <a16:creationId xmlns:a16="http://schemas.microsoft.com/office/drawing/2014/main" id="{E80A6104-5BF4-5C1B-933F-1920693DAAEE}"/>
              </a:ext>
            </a:extLst>
          </p:cNvPr>
          <p:cNvSpPr/>
          <p:nvPr/>
        </p:nvSpPr>
        <p:spPr>
          <a:xfrm>
            <a:off x="792414"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C75268B-8B5B-66EC-23BC-720C7CD0AA3E}"/>
              </a:ext>
            </a:extLst>
          </p:cNvPr>
          <p:cNvSpPr txBox="1"/>
          <p:nvPr/>
        </p:nvSpPr>
        <p:spPr>
          <a:xfrm>
            <a:off x="1411954"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35" name="TextBox 34">
            <a:extLst>
              <a:ext uri="{FF2B5EF4-FFF2-40B4-BE49-F238E27FC236}">
                <a16:creationId xmlns:a16="http://schemas.microsoft.com/office/drawing/2014/main" id="{BB07B9FD-A654-8843-999C-4BC1993B7E41}"/>
              </a:ext>
            </a:extLst>
          </p:cNvPr>
          <p:cNvSpPr txBox="1"/>
          <p:nvPr/>
        </p:nvSpPr>
        <p:spPr>
          <a:xfrm>
            <a:off x="1411953"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36" name="Rectangle 35">
            <a:extLst>
              <a:ext uri="{FF2B5EF4-FFF2-40B4-BE49-F238E27FC236}">
                <a16:creationId xmlns:a16="http://schemas.microsoft.com/office/drawing/2014/main" id="{0C0EADA4-ABA4-F1B6-DFB3-58294CE6DA3D}"/>
              </a:ext>
            </a:extLst>
          </p:cNvPr>
          <p:cNvSpPr/>
          <p:nvPr/>
        </p:nvSpPr>
        <p:spPr>
          <a:xfrm>
            <a:off x="792414"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CC914F6-628C-8278-B684-092C55C22D29}"/>
              </a:ext>
            </a:extLst>
          </p:cNvPr>
          <p:cNvSpPr/>
          <p:nvPr/>
        </p:nvSpPr>
        <p:spPr>
          <a:xfrm>
            <a:off x="792414" y="6072504"/>
            <a:ext cx="520994" cy="257885"/>
          </a:xfrm>
          <a:prstGeom prst="rect">
            <a:avLst/>
          </a:prstGeom>
          <a:solidFill>
            <a:srgbClr val="922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8749EE57-C93C-67E2-A6B1-7CFC6D7A7860}"/>
              </a:ext>
            </a:extLst>
          </p:cNvPr>
          <p:cNvSpPr txBox="1"/>
          <p:nvPr/>
        </p:nvSpPr>
        <p:spPr>
          <a:xfrm>
            <a:off x="1411953" y="6072503"/>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Protected Areas</a:t>
            </a:r>
          </a:p>
        </p:txBody>
      </p:sp>
      <p:sp>
        <p:nvSpPr>
          <p:cNvPr id="39" name="Rectangle 38">
            <a:extLst>
              <a:ext uri="{FF2B5EF4-FFF2-40B4-BE49-F238E27FC236}">
                <a16:creationId xmlns:a16="http://schemas.microsoft.com/office/drawing/2014/main" id="{CC53FF18-B2A5-9575-7FEF-47153C41FFD8}"/>
              </a:ext>
            </a:extLst>
          </p:cNvPr>
          <p:cNvSpPr/>
          <p:nvPr/>
        </p:nvSpPr>
        <p:spPr>
          <a:xfrm>
            <a:off x="8625866" y="6182757"/>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0DE5867-0B23-4899-99D0-515A1943DEE6}"/>
              </a:ext>
            </a:extLst>
          </p:cNvPr>
          <p:cNvSpPr txBox="1"/>
          <p:nvPr/>
        </p:nvSpPr>
        <p:spPr>
          <a:xfrm>
            <a:off x="9245405" y="6157810"/>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sp>
        <p:nvSpPr>
          <p:cNvPr id="23" name="Rectangle 22">
            <a:extLst>
              <a:ext uri="{FF2B5EF4-FFF2-40B4-BE49-F238E27FC236}">
                <a16:creationId xmlns:a16="http://schemas.microsoft.com/office/drawing/2014/main" id="{2BD26161-BAAD-4D1C-83BE-15BC83F200FC}"/>
              </a:ext>
            </a:extLst>
          </p:cNvPr>
          <p:cNvSpPr/>
          <p:nvPr/>
        </p:nvSpPr>
        <p:spPr>
          <a:xfrm>
            <a:off x="4838873" y="5161822"/>
            <a:ext cx="520994" cy="257885"/>
          </a:xfrm>
          <a:prstGeom prst="rect">
            <a:avLst/>
          </a:prstGeom>
          <a:solidFill>
            <a:srgbClr val="7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2D7E1EC-C532-4E5A-839D-0428B0AA0761}"/>
              </a:ext>
            </a:extLst>
          </p:cNvPr>
          <p:cNvSpPr txBox="1"/>
          <p:nvPr/>
        </p:nvSpPr>
        <p:spPr>
          <a:xfrm>
            <a:off x="5458413" y="516182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Growth </a:t>
            </a:r>
          </a:p>
        </p:txBody>
      </p:sp>
      <p:sp>
        <p:nvSpPr>
          <p:cNvPr id="25" name="TextBox 24">
            <a:extLst>
              <a:ext uri="{FF2B5EF4-FFF2-40B4-BE49-F238E27FC236}">
                <a16:creationId xmlns:a16="http://schemas.microsoft.com/office/drawing/2014/main" id="{7A0F79F5-B565-4215-A4A8-DFD15B3E383F}"/>
              </a:ext>
            </a:extLst>
          </p:cNvPr>
          <p:cNvSpPr txBox="1"/>
          <p:nvPr/>
        </p:nvSpPr>
        <p:spPr>
          <a:xfrm>
            <a:off x="5458412" y="5617161"/>
            <a:ext cx="163101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Forest Loss </a:t>
            </a:r>
          </a:p>
        </p:txBody>
      </p:sp>
      <p:sp>
        <p:nvSpPr>
          <p:cNvPr id="26" name="Rectangle 25">
            <a:extLst>
              <a:ext uri="{FF2B5EF4-FFF2-40B4-BE49-F238E27FC236}">
                <a16:creationId xmlns:a16="http://schemas.microsoft.com/office/drawing/2014/main" id="{B490C053-EF00-4DE9-B94B-6DB754722A45}"/>
              </a:ext>
            </a:extLst>
          </p:cNvPr>
          <p:cNvSpPr/>
          <p:nvPr/>
        </p:nvSpPr>
        <p:spPr>
          <a:xfrm>
            <a:off x="4838873" y="5617163"/>
            <a:ext cx="520994" cy="25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90A1BCE-DAE0-4CE7-836D-DC6A29589823}"/>
              </a:ext>
            </a:extLst>
          </p:cNvPr>
          <p:cNvSpPr/>
          <p:nvPr/>
        </p:nvSpPr>
        <p:spPr>
          <a:xfrm>
            <a:off x="4851751" y="6074309"/>
            <a:ext cx="520994" cy="257885"/>
          </a:xfrm>
          <a:prstGeom prst="rect">
            <a:avLst/>
          </a:prstGeom>
          <a:solidFill>
            <a:srgbClr val="C6BD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889A1E9-1384-4C81-A675-F4C6D9EDF2F2}"/>
              </a:ext>
            </a:extLst>
          </p:cNvPr>
          <p:cNvSpPr txBox="1"/>
          <p:nvPr/>
        </p:nvSpPr>
        <p:spPr>
          <a:xfrm>
            <a:off x="5486487" y="6010156"/>
            <a:ext cx="2326712"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Indigenous Communities</a:t>
            </a:r>
          </a:p>
        </p:txBody>
      </p:sp>
      <p:pic>
        <p:nvPicPr>
          <p:cNvPr id="3" name="Picture 6" descr="A picture containing silhouette&#10;&#10;Description automatically generated">
            <a:extLst>
              <a:ext uri="{FF2B5EF4-FFF2-40B4-BE49-F238E27FC236}">
                <a16:creationId xmlns:a16="http://schemas.microsoft.com/office/drawing/2014/main" id="{EC5A76D0-A48E-F8F9-F540-3A217D72BEE3}"/>
              </a:ext>
            </a:extLst>
          </p:cNvPr>
          <p:cNvPicPr>
            <a:picLocks noChangeAspect="1"/>
          </p:cNvPicPr>
          <p:nvPr/>
        </p:nvPicPr>
        <p:blipFill rotWithShape="1">
          <a:blip r:embed="rId3"/>
          <a:srcRect l="5555" t="6979" r="5555" b="3226"/>
          <a:stretch/>
        </p:blipFill>
        <p:spPr>
          <a:xfrm>
            <a:off x="-380081" y="1411577"/>
            <a:ext cx="4992688" cy="3061886"/>
          </a:xfrm>
          <a:prstGeom prst="rect">
            <a:avLst/>
          </a:prstGeom>
        </p:spPr>
      </p:pic>
      <p:pic>
        <p:nvPicPr>
          <p:cNvPr id="7" name="Picture 7" descr="A picture containing silhouette&#10;&#10;Description automatically generated">
            <a:extLst>
              <a:ext uri="{FF2B5EF4-FFF2-40B4-BE49-F238E27FC236}">
                <a16:creationId xmlns:a16="http://schemas.microsoft.com/office/drawing/2014/main" id="{C6999362-49FC-3DC7-E436-8556CD1EBA6A}"/>
              </a:ext>
            </a:extLst>
          </p:cNvPr>
          <p:cNvPicPr>
            <a:picLocks noChangeAspect="1"/>
          </p:cNvPicPr>
          <p:nvPr/>
        </p:nvPicPr>
        <p:blipFill rotWithShape="1">
          <a:blip r:embed="rId4"/>
          <a:srcRect l="4412" t="5376" r="2409" b="3226"/>
          <a:stretch/>
        </p:blipFill>
        <p:spPr>
          <a:xfrm>
            <a:off x="3365653" y="1384388"/>
            <a:ext cx="5233701" cy="3116511"/>
          </a:xfrm>
          <a:prstGeom prst="rect">
            <a:avLst/>
          </a:prstGeom>
        </p:spPr>
      </p:pic>
      <p:pic>
        <p:nvPicPr>
          <p:cNvPr id="8" name="Picture 8" descr="Map&#10;&#10;Description automatically generated">
            <a:extLst>
              <a:ext uri="{FF2B5EF4-FFF2-40B4-BE49-F238E27FC236}">
                <a16:creationId xmlns:a16="http://schemas.microsoft.com/office/drawing/2014/main" id="{4C510D5B-3EF3-40B7-696F-CD5CF6A6A184}"/>
              </a:ext>
            </a:extLst>
          </p:cNvPr>
          <p:cNvPicPr>
            <a:picLocks noChangeAspect="1"/>
          </p:cNvPicPr>
          <p:nvPr/>
        </p:nvPicPr>
        <p:blipFill rotWithShape="1">
          <a:blip r:embed="rId5"/>
          <a:srcRect l="1349" t="2688" r="1797" b="1613"/>
          <a:stretch/>
        </p:blipFill>
        <p:spPr>
          <a:xfrm>
            <a:off x="6801600" y="1329303"/>
            <a:ext cx="5440041" cy="3263194"/>
          </a:xfrm>
          <a:prstGeom prst="rect">
            <a:avLst/>
          </a:prstGeom>
        </p:spPr>
      </p:pic>
      <p:sp>
        <p:nvSpPr>
          <p:cNvPr id="5" name="TextBox 4">
            <a:extLst>
              <a:ext uri="{FF2B5EF4-FFF2-40B4-BE49-F238E27FC236}">
                <a16:creationId xmlns:a16="http://schemas.microsoft.com/office/drawing/2014/main" id="{8150A26E-8FDC-FFE1-1D92-1B7DA337EF96}"/>
              </a:ext>
            </a:extLst>
          </p:cNvPr>
          <p:cNvSpPr txBox="1"/>
          <p:nvPr/>
        </p:nvSpPr>
        <p:spPr>
          <a:xfrm>
            <a:off x="453342" y="925038"/>
            <a:ext cx="75733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cs typeface="Calibri"/>
              </a:rPr>
              <a:t>Parque Internacional La Amistad</a:t>
            </a:r>
          </a:p>
        </p:txBody>
      </p:sp>
      <p:pic>
        <p:nvPicPr>
          <p:cNvPr id="27" name="Picture 26">
            <a:extLst>
              <a:ext uri="{FF2B5EF4-FFF2-40B4-BE49-F238E27FC236}">
                <a16:creationId xmlns:a16="http://schemas.microsoft.com/office/drawing/2014/main" id="{700A0BDA-707E-415C-ACD5-A95C2DAB9E0B}"/>
              </a:ext>
            </a:extLst>
          </p:cNvPr>
          <p:cNvPicPr>
            <a:picLocks noChangeAspect="1"/>
          </p:cNvPicPr>
          <p:nvPr/>
        </p:nvPicPr>
        <p:blipFill rotWithShape="1">
          <a:blip r:embed="rId6">
            <a:extLst>
              <a:ext uri="{28A0092B-C50C-407E-A947-70E740481C1C}">
                <a14:useLocalDpi xmlns:a14="http://schemas.microsoft.com/office/drawing/2010/main" val="0"/>
              </a:ext>
            </a:extLst>
          </a:blip>
          <a:srcRect l="28410" t="30285" r="32497" b="29189"/>
          <a:stretch/>
        </p:blipFill>
        <p:spPr>
          <a:xfrm>
            <a:off x="1615736" y="2228386"/>
            <a:ext cx="2210541" cy="2137076"/>
          </a:xfrm>
          <a:prstGeom prst="rect">
            <a:avLst/>
          </a:prstGeom>
        </p:spPr>
      </p:pic>
      <p:pic>
        <p:nvPicPr>
          <p:cNvPr id="28" name="Picture 27">
            <a:extLst>
              <a:ext uri="{FF2B5EF4-FFF2-40B4-BE49-F238E27FC236}">
                <a16:creationId xmlns:a16="http://schemas.microsoft.com/office/drawing/2014/main" id="{8D4DAD84-34A5-4A21-A866-0037A0EA469E}"/>
              </a:ext>
            </a:extLst>
          </p:cNvPr>
          <p:cNvPicPr>
            <a:picLocks noChangeAspect="1"/>
          </p:cNvPicPr>
          <p:nvPr/>
        </p:nvPicPr>
        <p:blipFill rotWithShape="1">
          <a:blip r:embed="rId6">
            <a:extLst>
              <a:ext uri="{28A0092B-C50C-407E-A947-70E740481C1C}">
                <a14:useLocalDpi xmlns:a14="http://schemas.microsoft.com/office/drawing/2010/main" val="0"/>
              </a:ext>
            </a:extLst>
          </a:blip>
          <a:srcRect l="28410" t="30285" r="32497" b="29189"/>
          <a:stretch/>
        </p:blipFill>
        <p:spPr>
          <a:xfrm>
            <a:off x="5372745" y="2220039"/>
            <a:ext cx="2312184" cy="2235341"/>
          </a:xfrm>
          <a:prstGeom prst="rect">
            <a:avLst/>
          </a:prstGeom>
        </p:spPr>
      </p:pic>
      <p:pic>
        <p:nvPicPr>
          <p:cNvPr id="31" name="Picture 30">
            <a:extLst>
              <a:ext uri="{FF2B5EF4-FFF2-40B4-BE49-F238E27FC236}">
                <a16:creationId xmlns:a16="http://schemas.microsoft.com/office/drawing/2014/main" id="{AACE2141-0C76-45D5-9D56-0E57ABE509F0}"/>
              </a:ext>
            </a:extLst>
          </p:cNvPr>
          <p:cNvPicPr>
            <a:picLocks noChangeAspect="1"/>
          </p:cNvPicPr>
          <p:nvPr/>
        </p:nvPicPr>
        <p:blipFill rotWithShape="1">
          <a:blip r:embed="rId6">
            <a:extLst>
              <a:ext uri="{28A0092B-C50C-407E-A947-70E740481C1C}">
                <a14:useLocalDpi xmlns:a14="http://schemas.microsoft.com/office/drawing/2010/main" val="0"/>
              </a:ext>
            </a:extLst>
          </a:blip>
          <a:srcRect l="28410" t="30285" r="32497" b="29189"/>
          <a:stretch/>
        </p:blipFill>
        <p:spPr>
          <a:xfrm>
            <a:off x="9010836" y="2261817"/>
            <a:ext cx="2268970" cy="2193563"/>
          </a:xfrm>
          <a:prstGeom prst="rect">
            <a:avLst/>
          </a:prstGeom>
        </p:spPr>
      </p:pic>
      <p:pic>
        <p:nvPicPr>
          <p:cNvPr id="4" name="Picture 5">
            <a:extLst>
              <a:ext uri="{FF2B5EF4-FFF2-40B4-BE49-F238E27FC236}">
                <a16:creationId xmlns:a16="http://schemas.microsoft.com/office/drawing/2014/main" id="{7C35EA77-D869-A417-1214-EA8CF1984CE9}"/>
              </a:ext>
            </a:extLst>
          </p:cNvPr>
          <p:cNvPicPr>
            <a:picLocks noChangeAspect="1"/>
          </p:cNvPicPr>
          <p:nvPr/>
        </p:nvPicPr>
        <p:blipFill>
          <a:blip r:embed="rId7"/>
          <a:stretch>
            <a:fillRect/>
          </a:stretch>
        </p:blipFill>
        <p:spPr>
          <a:xfrm>
            <a:off x="667030" y="3546381"/>
            <a:ext cx="1552575" cy="428625"/>
          </a:xfrm>
          <a:prstGeom prst="rect">
            <a:avLst/>
          </a:prstGeom>
        </p:spPr>
      </p:pic>
      <p:pic>
        <p:nvPicPr>
          <p:cNvPr id="6" name="Picture 8">
            <a:extLst>
              <a:ext uri="{FF2B5EF4-FFF2-40B4-BE49-F238E27FC236}">
                <a16:creationId xmlns:a16="http://schemas.microsoft.com/office/drawing/2014/main" id="{8DCF3DCD-AE77-55A0-B7BE-F14B8E4C2360}"/>
              </a:ext>
            </a:extLst>
          </p:cNvPr>
          <p:cNvPicPr>
            <a:picLocks noChangeAspect="1"/>
          </p:cNvPicPr>
          <p:nvPr/>
        </p:nvPicPr>
        <p:blipFill>
          <a:blip r:embed="rId7"/>
          <a:stretch>
            <a:fillRect/>
          </a:stretch>
        </p:blipFill>
        <p:spPr>
          <a:xfrm>
            <a:off x="4459100" y="3546381"/>
            <a:ext cx="1552575" cy="428625"/>
          </a:xfrm>
          <a:prstGeom prst="rect">
            <a:avLst/>
          </a:prstGeom>
        </p:spPr>
      </p:pic>
      <p:pic>
        <p:nvPicPr>
          <p:cNvPr id="9" name="Picture 9">
            <a:extLst>
              <a:ext uri="{FF2B5EF4-FFF2-40B4-BE49-F238E27FC236}">
                <a16:creationId xmlns:a16="http://schemas.microsoft.com/office/drawing/2014/main" id="{2D397500-B8EE-EDBE-474B-701EE703AEB9}"/>
              </a:ext>
            </a:extLst>
          </p:cNvPr>
          <p:cNvPicPr>
            <a:picLocks noChangeAspect="1"/>
          </p:cNvPicPr>
          <p:nvPr/>
        </p:nvPicPr>
        <p:blipFill>
          <a:blip r:embed="rId7"/>
          <a:stretch>
            <a:fillRect/>
          </a:stretch>
        </p:blipFill>
        <p:spPr>
          <a:xfrm>
            <a:off x="8018088" y="3546381"/>
            <a:ext cx="1552575" cy="428625"/>
          </a:xfrm>
          <a:prstGeom prst="rect">
            <a:avLst/>
          </a:prstGeom>
        </p:spPr>
      </p:pic>
      <p:grpSp>
        <p:nvGrpSpPr>
          <p:cNvPr id="13" name="Group 12">
            <a:extLst>
              <a:ext uri="{FF2B5EF4-FFF2-40B4-BE49-F238E27FC236}">
                <a16:creationId xmlns:a16="http://schemas.microsoft.com/office/drawing/2014/main" id="{7DDE55AF-07E6-7913-2AA1-59828F552DD5}"/>
              </a:ext>
            </a:extLst>
          </p:cNvPr>
          <p:cNvGrpSpPr/>
          <p:nvPr/>
        </p:nvGrpSpPr>
        <p:grpSpPr>
          <a:xfrm>
            <a:off x="306687" y="3432827"/>
            <a:ext cx="281776" cy="500769"/>
            <a:chOff x="3291935" y="1926756"/>
            <a:chExt cx="281776" cy="500769"/>
          </a:xfrm>
        </p:grpSpPr>
        <p:sp>
          <p:nvSpPr>
            <p:cNvPr id="11" name="Arrow: Up 10">
              <a:extLst>
                <a:ext uri="{FF2B5EF4-FFF2-40B4-BE49-F238E27FC236}">
                  <a16:creationId xmlns:a16="http://schemas.microsoft.com/office/drawing/2014/main" id="{CC7267C4-66FD-58B6-8526-6C4CDF257765}"/>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F6EA955-DA4E-965B-A865-254C8C615788}"/>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40" name="Group 39">
            <a:extLst>
              <a:ext uri="{FF2B5EF4-FFF2-40B4-BE49-F238E27FC236}">
                <a16:creationId xmlns:a16="http://schemas.microsoft.com/office/drawing/2014/main" id="{2328AFBE-661B-3A2F-8D14-C74EE3A8BB76}"/>
              </a:ext>
            </a:extLst>
          </p:cNvPr>
          <p:cNvGrpSpPr/>
          <p:nvPr/>
        </p:nvGrpSpPr>
        <p:grpSpPr>
          <a:xfrm>
            <a:off x="4089793" y="3432827"/>
            <a:ext cx="281776" cy="500769"/>
            <a:chOff x="3291935" y="1926756"/>
            <a:chExt cx="281776" cy="500769"/>
          </a:xfrm>
        </p:grpSpPr>
        <p:sp>
          <p:nvSpPr>
            <p:cNvPr id="22" name="Arrow: Up 21">
              <a:extLst>
                <a:ext uri="{FF2B5EF4-FFF2-40B4-BE49-F238E27FC236}">
                  <a16:creationId xmlns:a16="http://schemas.microsoft.com/office/drawing/2014/main" id="{DF597B05-3D31-04C1-B3EA-3C220BF45685}"/>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8AE540C-2125-281D-6A33-1732238B2145}"/>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grpSp>
        <p:nvGrpSpPr>
          <p:cNvPr id="44" name="Group 43">
            <a:extLst>
              <a:ext uri="{FF2B5EF4-FFF2-40B4-BE49-F238E27FC236}">
                <a16:creationId xmlns:a16="http://schemas.microsoft.com/office/drawing/2014/main" id="{B301B57C-3593-D73D-E7C8-F72403607C2C}"/>
              </a:ext>
            </a:extLst>
          </p:cNvPr>
          <p:cNvGrpSpPr/>
          <p:nvPr/>
        </p:nvGrpSpPr>
        <p:grpSpPr>
          <a:xfrm>
            <a:off x="7684640" y="3432827"/>
            <a:ext cx="281776" cy="500769"/>
            <a:chOff x="3291935" y="1926756"/>
            <a:chExt cx="281776" cy="500769"/>
          </a:xfrm>
        </p:grpSpPr>
        <p:sp>
          <p:nvSpPr>
            <p:cNvPr id="42" name="Arrow: Up 41">
              <a:extLst>
                <a:ext uri="{FF2B5EF4-FFF2-40B4-BE49-F238E27FC236}">
                  <a16:creationId xmlns:a16="http://schemas.microsoft.com/office/drawing/2014/main" id="{324626DB-E8A3-31B4-B441-3E93B48C0FC2}"/>
                </a:ext>
              </a:extLst>
            </p:cNvPr>
            <p:cNvSpPr/>
            <p:nvPr/>
          </p:nvSpPr>
          <p:spPr>
            <a:xfrm>
              <a:off x="3333081" y="1926756"/>
              <a:ext cx="240630" cy="273158"/>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59FBE69-5C0B-79A9-1DD4-9DD3D310F96E}"/>
                </a:ext>
              </a:extLst>
            </p:cNvPr>
            <p:cNvSpPr txBox="1"/>
            <p:nvPr/>
          </p:nvSpPr>
          <p:spPr>
            <a:xfrm>
              <a:off x="3291935" y="2167517"/>
              <a:ext cx="248540" cy="260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alibri"/>
                  <a:cs typeface="Calibri"/>
                </a:rPr>
                <a:t>N</a:t>
              </a:r>
              <a:endParaRPr lang="en-US" b="1" dirty="0">
                <a:latin typeface="Calibri"/>
              </a:endParaRPr>
            </a:p>
          </p:txBody>
        </p:sp>
      </p:grpSp>
    </p:spTree>
    <p:extLst>
      <p:ext uri="{BB962C8B-B14F-4D97-AF65-F5344CB8AC3E}">
        <p14:creationId xmlns:p14="http://schemas.microsoft.com/office/powerpoint/2010/main" val="275976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AE371DD-B87A-972E-EE9E-F06791427D47}"/>
              </a:ext>
            </a:extLst>
          </p:cNvPr>
          <p:cNvSpPr/>
          <p:nvPr/>
        </p:nvSpPr>
        <p:spPr>
          <a:xfrm>
            <a:off x="2467896" y="1361766"/>
            <a:ext cx="909483" cy="5039031"/>
          </a:xfrm>
          <a:prstGeom prst="rect">
            <a:avLst/>
          </a:prstGeom>
          <a:solidFill>
            <a:srgbClr val="EA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203ACB5-3F4F-686F-169C-F2998B1903B5}"/>
              </a:ext>
            </a:extLst>
          </p:cNvPr>
          <p:cNvSpPr txBox="1"/>
          <p:nvPr/>
        </p:nvSpPr>
        <p:spPr>
          <a:xfrm>
            <a:off x="295963" y="234916"/>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COMMUNITY CONCERNS</a:t>
            </a:r>
            <a:endParaRPr lang="en-US" dirty="0"/>
          </a:p>
        </p:txBody>
      </p:sp>
      <p:pic>
        <p:nvPicPr>
          <p:cNvPr id="3" name="Picture 4" descr="A picture containing tree, outdoor, plant, forest&#10;&#10;Description automatically generated">
            <a:extLst>
              <a:ext uri="{FF2B5EF4-FFF2-40B4-BE49-F238E27FC236}">
                <a16:creationId xmlns:a16="http://schemas.microsoft.com/office/drawing/2014/main" id="{4E051AA1-8D85-D9F6-6999-A4D160C1DFD8}"/>
              </a:ext>
            </a:extLst>
          </p:cNvPr>
          <p:cNvPicPr>
            <a:picLocks noChangeAspect="1"/>
          </p:cNvPicPr>
          <p:nvPr/>
        </p:nvPicPr>
        <p:blipFill>
          <a:blip r:embed="rId3"/>
          <a:stretch>
            <a:fillRect/>
          </a:stretch>
        </p:blipFill>
        <p:spPr>
          <a:xfrm>
            <a:off x="6764589" y="759778"/>
            <a:ext cx="4232645" cy="2786839"/>
          </a:xfrm>
          <a:prstGeom prst="roundRect">
            <a:avLst/>
          </a:prstGeom>
          <a:ln>
            <a:noFill/>
          </a:ln>
          <a:effectLst>
            <a:outerShdw blurRad="292100" dist="139700" dir="2700000" algn="tl" rotWithShape="0">
              <a:srgbClr val="333333">
                <a:alpha val="65000"/>
              </a:srgbClr>
            </a:outerShdw>
          </a:effectLst>
        </p:spPr>
      </p:pic>
      <p:pic>
        <p:nvPicPr>
          <p:cNvPr id="5" name="Picture 5" descr="A picture containing water, outdoor, lake, swimming&#10;&#10;Description automatically generated">
            <a:extLst>
              <a:ext uri="{FF2B5EF4-FFF2-40B4-BE49-F238E27FC236}">
                <a16:creationId xmlns:a16="http://schemas.microsoft.com/office/drawing/2014/main" id="{695684E0-7426-0904-3160-52C510527AF7}"/>
              </a:ext>
            </a:extLst>
          </p:cNvPr>
          <p:cNvPicPr>
            <a:picLocks noChangeAspect="1"/>
          </p:cNvPicPr>
          <p:nvPr/>
        </p:nvPicPr>
        <p:blipFill>
          <a:blip r:embed="rId4"/>
          <a:stretch>
            <a:fillRect/>
          </a:stretch>
        </p:blipFill>
        <p:spPr>
          <a:xfrm>
            <a:off x="6763822" y="3662920"/>
            <a:ext cx="4236863" cy="2638825"/>
          </a:xfrm>
          <a:prstGeom prst="round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D2169EA-855D-7722-506C-EECCE96F3B5B}"/>
              </a:ext>
            </a:extLst>
          </p:cNvPr>
          <p:cNvSpPr txBox="1"/>
          <p:nvPr/>
        </p:nvSpPr>
        <p:spPr>
          <a:xfrm>
            <a:off x="7010489" y="6054187"/>
            <a:ext cx="33909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a:cs typeface="Calibri"/>
              </a:rPr>
              <a:t>Image Credit: Rafael Vargas</a:t>
            </a:r>
            <a:endParaRPr lang="en-US" sz="900" dirty="0">
              <a:solidFill>
                <a:schemeClr val="bg1"/>
              </a:solidFill>
              <a:latin typeface="Century Gothic"/>
            </a:endParaRPr>
          </a:p>
        </p:txBody>
      </p:sp>
      <p:sp>
        <p:nvSpPr>
          <p:cNvPr id="8" name="TextBox 7">
            <a:extLst>
              <a:ext uri="{FF2B5EF4-FFF2-40B4-BE49-F238E27FC236}">
                <a16:creationId xmlns:a16="http://schemas.microsoft.com/office/drawing/2014/main" id="{DD197D1F-3F86-E7ED-4209-991D2EC057AF}"/>
              </a:ext>
            </a:extLst>
          </p:cNvPr>
          <p:cNvSpPr txBox="1"/>
          <p:nvPr/>
        </p:nvSpPr>
        <p:spPr>
          <a:xfrm>
            <a:off x="7058798" y="3308039"/>
            <a:ext cx="229552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a:cs typeface="Calibri"/>
              </a:rPr>
              <a:t>Image Credit: Geoff Gallice</a:t>
            </a:r>
            <a:endParaRPr lang="en-US" sz="900" dirty="0">
              <a:solidFill>
                <a:schemeClr val="bg1"/>
              </a:solidFill>
              <a:latin typeface="Century Gothic"/>
            </a:endParaRPr>
          </a:p>
        </p:txBody>
      </p:sp>
      <p:sp>
        <p:nvSpPr>
          <p:cNvPr id="6" name="Rectangle: Rounded Corners 5">
            <a:extLst>
              <a:ext uri="{FF2B5EF4-FFF2-40B4-BE49-F238E27FC236}">
                <a16:creationId xmlns:a16="http://schemas.microsoft.com/office/drawing/2014/main" id="{F1EF0293-C83A-94CF-4782-466892583BFD}"/>
              </a:ext>
            </a:extLst>
          </p:cNvPr>
          <p:cNvSpPr/>
          <p:nvPr/>
        </p:nvSpPr>
        <p:spPr>
          <a:xfrm>
            <a:off x="693789" y="1295400"/>
            <a:ext cx="4440186" cy="714375"/>
          </a:xfrm>
          <a:prstGeom prst="roundRect">
            <a:avLst/>
          </a:prstGeom>
          <a:solidFill>
            <a:srgbClr val="D4E8C5"/>
          </a:solidFill>
          <a:ln>
            <a:solidFill>
              <a:srgbClr val="954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a:rPr>
              <a:t>Intensifying deforestation</a:t>
            </a:r>
            <a:endParaRPr lang="en-US" dirty="0"/>
          </a:p>
        </p:txBody>
      </p:sp>
      <p:sp>
        <p:nvSpPr>
          <p:cNvPr id="9" name="Rectangle: Rounded Corners 8">
            <a:extLst>
              <a:ext uri="{FF2B5EF4-FFF2-40B4-BE49-F238E27FC236}">
                <a16:creationId xmlns:a16="http://schemas.microsoft.com/office/drawing/2014/main" id="{7F4FDCEC-3DE4-0CA5-ACB7-73635E262BC2}"/>
              </a:ext>
            </a:extLst>
          </p:cNvPr>
          <p:cNvSpPr/>
          <p:nvPr/>
        </p:nvSpPr>
        <p:spPr>
          <a:xfrm>
            <a:off x="685800" y="4972050"/>
            <a:ext cx="4448175" cy="638175"/>
          </a:xfrm>
          <a:prstGeom prst="roundRect">
            <a:avLst/>
          </a:prstGeom>
          <a:solidFill>
            <a:srgbClr val="D4E8C5"/>
          </a:solidFill>
          <a:ln>
            <a:solidFill>
              <a:srgbClr val="9547D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Maintain international relationships</a:t>
            </a:r>
            <a:endParaRPr lang="en-US" dirty="0"/>
          </a:p>
        </p:txBody>
      </p:sp>
      <p:sp>
        <p:nvSpPr>
          <p:cNvPr id="10" name="Rectangle: Rounded Corners 9">
            <a:extLst>
              <a:ext uri="{FF2B5EF4-FFF2-40B4-BE49-F238E27FC236}">
                <a16:creationId xmlns:a16="http://schemas.microsoft.com/office/drawing/2014/main" id="{505F4594-E5C8-7153-4E1B-691394FBB9C9}"/>
              </a:ext>
            </a:extLst>
          </p:cNvPr>
          <p:cNvSpPr/>
          <p:nvPr/>
        </p:nvSpPr>
        <p:spPr>
          <a:xfrm>
            <a:off x="687336" y="5762625"/>
            <a:ext cx="4446639" cy="638175"/>
          </a:xfrm>
          <a:prstGeom prst="roundRect">
            <a:avLst/>
          </a:prstGeom>
          <a:solidFill>
            <a:srgbClr val="D4E8C5"/>
          </a:solidFill>
          <a:ln>
            <a:solidFill>
              <a:srgbClr val="9547D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Supporting regional economy</a:t>
            </a:r>
            <a:endParaRPr lang="en-US" dirty="0"/>
          </a:p>
        </p:txBody>
      </p:sp>
      <p:sp>
        <p:nvSpPr>
          <p:cNvPr id="11" name="Rectangle: Rounded Corners 10">
            <a:extLst>
              <a:ext uri="{FF2B5EF4-FFF2-40B4-BE49-F238E27FC236}">
                <a16:creationId xmlns:a16="http://schemas.microsoft.com/office/drawing/2014/main" id="{F1D781A9-ABF7-1AD7-ACF9-8E8C9A9F5F7B}"/>
              </a:ext>
            </a:extLst>
          </p:cNvPr>
          <p:cNvSpPr/>
          <p:nvPr/>
        </p:nvSpPr>
        <p:spPr>
          <a:xfrm>
            <a:off x="693789" y="2207035"/>
            <a:ext cx="4440186" cy="726665"/>
          </a:xfrm>
          <a:prstGeom prst="roundRect">
            <a:avLst/>
          </a:prstGeom>
          <a:solidFill>
            <a:srgbClr val="D4E8C5"/>
          </a:solidFill>
          <a:ln>
            <a:solidFill>
              <a:srgbClr val="9547D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Threats to biodiversity</a:t>
            </a:r>
            <a:endParaRPr lang="en-US" dirty="0"/>
          </a:p>
        </p:txBody>
      </p:sp>
      <p:sp>
        <p:nvSpPr>
          <p:cNvPr id="12" name="Rectangle: Rounded Corners 11">
            <a:extLst>
              <a:ext uri="{FF2B5EF4-FFF2-40B4-BE49-F238E27FC236}">
                <a16:creationId xmlns:a16="http://schemas.microsoft.com/office/drawing/2014/main" id="{BDC38F45-5C15-0BE4-DCA9-F0407074E877}"/>
              </a:ext>
            </a:extLst>
          </p:cNvPr>
          <p:cNvSpPr/>
          <p:nvPr/>
        </p:nvSpPr>
        <p:spPr>
          <a:xfrm>
            <a:off x="699320" y="3086100"/>
            <a:ext cx="4434655" cy="790575"/>
          </a:xfrm>
          <a:prstGeom prst="roundRect">
            <a:avLst/>
          </a:prstGeom>
          <a:solidFill>
            <a:srgbClr val="D4E8C5"/>
          </a:solidFill>
          <a:ln>
            <a:solidFill>
              <a:srgbClr val="9547D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Including all voices, especially Indigenous communities, in decision making</a:t>
            </a:r>
            <a:endParaRPr lang="en-US" dirty="0">
              <a:solidFill>
                <a:schemeClr val="tx1">
                  <a:lumMod val="75000"/>
                  <a:lumOff val="25000"/>
                </a:schemeClr>
              </a:solidFill>
            </a:endParaRPr>
          </a:p>
        </p:txBody>
      </p:sp>
      <p:sp>
        <p:nvSpPr>
          <p:cNvPr id="13" name="Rectangle: Rounded Corners 12">
            <a:extLst>
              <a:ext uri="{FF2B5EF4-FFF2-40B4-BE49-F238E27FC236}">
                <a16:creationId xmlns:a16="http://schemas.microsoft.com/office/drawing/2014/main" id="{4B18F5AB-342E-73DE-2611-3FEA158CAFC7}"/>
              </a:ext>
            </a:extLst>
          </p:cNvPr>
          <p:cNvSpPr/>
          <p:nvPr/>
        </p:nvSpPr>
        <p:spPr>
          <a:xfrm>
            <a:off x="685800" y="4086225"/>
            <a:ext cx="4448175" cy="666750"/>
          </a:xfrm>
          <a:prstGeom prst="roundRect">
            <a:avLst/>
          </a:prstGeom>
          <a:solidFill>
            <a:srgbClr val="D4E8C5"/>
          </a:solidFill>
          <a:ln>
            <a:solidFill>
              <a:srgbClr val="9547D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Reduce tensions at borders between countries</a:t>
            </a:r>
            <a:endParaRPr lang="en-US" dirty="0">
              <a:solidFill>
                <a:schemeClr val="tx1">
                  <a:lumMod val="75000"/>
                  <a:lumOff val="25000"/>
                </a:schemeClr>
              </a:solidFill>
            </a:endParaRPr>
          </a:p>
        </p:txBody>
      </p:sp>
    </p:spTree>
    <p:extLst>
      <p:ext uri="{BB962C8B-B14F-4D97-AF65-F5344CB8AC3E}">
        <p14:creationId xmlns:p14="http://schemas.microsoft.com/office/powerpoint/2010/main" val="2848167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Process 19">
            <a:extLst>
              <a:ext uri="{FF2B5EF4-FFF2-40B4-BE49-F238E27FC236}">
                <a16:creationId xmlns:a16="http://schemas.microsoft.com/office/drawing/2014/main" id="{5C1089C7-3308-0163-A19A-04DDD099DAA4}"/>
              </a:ext>
            </a:extLst>
          </p:cNvPr>
          <p:cNvSpPr/>
          <p:nvPr/>
        </p:nvSpPr>
        <p:spPr>
          <a:xfrm>
            <a:off x="350329" y="5091920"/>
            <a:ext cx="11308772" cy="355023"/>
          </a:xfrm>
          <a:prstGeom prst="flowChartProcess">
            <a:avLst/>
          </a:prstGeom>
          <a:solidFill>
            <a:srgbClr val="EA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203ACB5-3F4F-686F-169C-F2998B1903B5}"/>
              </a:ext>
            </a:extLst>
          </p:cNvPr>
          <p:cNvSpPr txBox="1"/>
          <p:nvPr/>
        </p:nvSpPr>
        <p:spPr>
          <a:xfrm>
            <a:off x="271900" y="234916"/>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SOCIAL AND POLITICAL INFLUENCES </a:t>
            </a:r>
            <a:endParaRPr lang="en-US" dirty="0">
              <a:cs typeface="Calibri"/>
            </a:endParaRPr>
          </a:p>
        </p:txBody>
      </p:sp>
      <p:grpSp>
        <p:nvGrpSpPr>
          <p:cNvPr id="5" name="Group 4">
            <a:extLst>
              <a:ext uri="{FF2B5EF4-FFF2-40B4-BE49-F238E27FC236}">
                <a16:creationId xmlns:a16="http://schemas.microsoft.com/office/drawing/2014/main" id="{C4CD9896-A67F-D296-129C-23C8D3675C68}"/>
              </a:ext>
            </a:extLst>
          </p:cNvPr>
          <p:cNvGrpSpPr/>
          <p:nvPr/>
        </p:nvGrpSpPr>
        <p:grpSpPr>
          <a:xfrm>
            <a:off x="315051" y="1699758"/>
            <a:ext cx="11651541" cy="2672676"/>
            <a:chOff x="569384" y="2379133"/>
            <a:chExt cx="11288126" cy="2051353"/>
          </a:xfrm>
        </p:grpSpPr>
        <p:pic>
          <p:nvPicPr>
            <p:cNvPr id="6" name="Graphic 6" descr="Group of people outline">
              <a:extLst>
                <a:ext uri="{FF2B5EF4-FFF2-40B4-BE49-F238E27FC236}">
                  <a16:creationId xmlns:a16="http://schemas.microsoft.com/office/drawing/2014/main" id="{791770B8-76F4-FD1B-8619-5204518DC9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721" y="2481117"/>
              <a:ext cx="1809447" cy="1809447"/>
            </a:xfrm>
            <a:prstGeom prst="rect">
              <a:avLst/>
            </a:prstGeom>
          </p:spPr>
        </p:pic>
        <p:pic>
          <p:nvPicPr>
            <p:cNvPr id="10" name="Graphic 10" descr="Money outline">
              <a:extLst>
                <a:ext uri="{FF2B5EF4-FFF2-40B4-BE49-F238E27FC236}">
                  <a16:creationId xmlns:a16="http://schemas.microsoft.com/office/drawing/2014/main" id="{2D508708-ED42-8D16-056C-50CB07D6CC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5467" y="2486892"/>
              <a:ext cx="1666504" cy="1676400"/>
            </a:xfrm>
            <a:prstGeom prst="rect">
              <a:avLst/>
            </a:prstGeom>
          </p:spPr>
        </p:pic>
        <p:pic>
          <p:nvPicPr>
            <p:cNvPr id="11" name="Graphic 11" descr="Clenched Fist outline">
              <a:extLst>
                <a:ext uri="{FF2B5EF4-FFF2-40B4-BE49-F238E27FC236}">
                  <a16:creationId xmlns:a16="http://schemas.microsoft.com/office/drawing/2014/main" id="{AC6568AA-47F3-F909-F968-308A128C41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19656" y="2615541"/>
              <a:ext cx="1537854" cy="1547750"/>
            </a:xfrm>
            <a:prstGeom prst="rect">
              <a:avLst/>
            </a:prstGeom>
          </p:spPr>
        </p:pic>
        <p:pic>
          <p:nvPicPr>
            <p:cNvPr id="12" name="Graphic 12" descr="Handshake with solid fill">
              <a:extLst>
                <a:ext uri="{FF2B5EF4-FFF2-40B4-BE49-F238E27FC236}">
                  <a16:creationId xmlns:a16="http://schemas.microsoft.com/office/drawing/2014/main" id="{F83AB38B-F3ED-3C29-9E36-A27B02D55A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28998" y="2417619"/>
              <a:ext cx="2002971" cy="2012867"/>
            </a:xfrm>
            <a:prstGeom prst="rect">
              <a:avLst/>
            </a:prstGeom>
          </p:spPr>
        </p:pic>
        <p:pic>
          <p:nvPicPr>
            <p:cNvPr id="3" name="Graphic 4" descr="Greek Temple outline">
              <a:extLst>
                <a:ext uri="{FF2B5EF4-FFF2-40B4-BE49-F238E27FC236}">
                  <a16:creationId xmlns:a16="http://schemas.microsoft.com/office/drawing/2014/main" id="{17478443-D93B-A433-39EC-34B6283DFA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384" y="2379133"/>
              <a:ext cx="1888066" cy="1898649"/>
            </a:xfrm>
            <a:prstGeom prst="rect">
              <a:avLst/>
            </a:prstGeom>
          </p:spPr>
        </p:pic>
      </p:grpSp>
      <p:sp>
        <p:nvSpPr>
          <p:cNvPr id="14" name="Text Placeholder 5">
            <a:extLst>
              <a:ext uri="{FF2B5EF4-FFF2-40B4-BE49-F238E27FC236}">
                <a16:creationId xmlns:a16="http://schemas.microsoft.com/office/drawing/2014/main" id="{21B4D730-23E1-7E9C-5E38-270D106DE7E2}"/>
              </a:ext>
            </a:extLst>
          </p:cNvPr>
          <p:cNvSpPr txBox="1">
            <a:spLocks/>
          </p:cNvSpPr>
          <p:nvPr/>
        </p:nvSpPr>
        <p:spPr>
          <a:xfrm>
            <a:off x="844381" y="4890591"/>
            <a:ext cx="3026041" cy="759881"/>
          </a:xfrm>
          <a:prstGeom prst="rect">
            <a:avLst/>
          </a:prstGeom>
          <a:solidFill>
            <a:srgbClr val="D4E8C5"/>
          </a:solidFill>
          <a:ln w="12700">
            <a:solidFill>
              <a:srgbClr val="7030A0"/>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CA47A"/>
              </a:buClr>
              <a:buNone/>
            </a:pPr>
            <a:r>
              <a:rPr lang="en-US" sz="1800" dirty="0">
                <a:solidFill>
                  <a:schemeClr val="tx1">
                    <a:lumMod val="75000"/>
                    <a:lumOff val="25000"/>
                  </a:schemeClr>
                </a:solidFill>
                <a:latin typeface="Century Gothic"/>
              </a:rPr>
              <a:t>Many voices</a:t>
            </a:r>
            <a:endParaRPr lang="en-US" sz="1800" dirty="0">
              <a:solidFill>
                <a:schemeClr val="tx1">
                  <a:lumMod val="75000"/>
                  <a:lumOff val="25000"/>
                </a:schemeClr>
              </a:solidFill>
              <a:latin typeface="Calibri" panose="020F0502020204030204"/>
              <a:cs typeface="Calibri" panose="020F0502020204030204"/>
            </a:endParaRPr>
          </a:p>
          <a:p>
            <a:pPr marL="0" indent="0" algn="ctr">
              <a:lnSpc>
                <a:spcPct val="100000"/>
              </a:lnSpc>
              <a:spcBef>
                <a:spcPts val="0"/>
              </a:spcBef>
              <a:spcAft>
                <a:spcPts val="600"/>
              </a:spcAft>
              <a:buNone/>
            </a:pPr>
            <a:r>
              <a:rPr lang="en-US" sz="1800" dirty="0">
                <a:solidFill>
                  <a:schemeClr val="tx1">
                    <a:lumMod val="75000"/>
                    <a:lumOff val="25000"/>
                  </a:schemeClr>
                </a:solidFill>
                <a:latin typeface="Century Gothic"/>
              </a:rPr>
              <a:t>impacting management</a:t>
            </a:r>
            <a:endParaRPr lang="en-US" sz="1800" dirty="0">
              <a:solidFill>
                <a:schemeClr val="tx1">
                  <a:lumMod val="75000"/>
                  <a:lumOff val="25000"/>
                </a:schemeClr>
              </a:solidFill>
              <a:cs typeface="Calibri" panose="020F0502020204030204"/>
            </a:endParaRPr>
          </a:p>
          <a:p>
            <a:pPr marL="571500" lvl="1" indent="0">
              <a:lnSpc>
                <a:spcPct val="100000"/>
              </a:lnSpc>
              <a:spcBef>
                <a:spcPts val="0"/>
              </a:spcBef>
              <a:spcAft>
                <a:spcPts val="600"/>
              </a:spcAft>
              <a:buClr>
                <a:srgbClr val="6CA47A"/>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5" name="Text Placeholder 5">
            <a:extLst>
              <a:ext uri="{FF2B5EF4-FFF2-40B4-BE49-F238E27FC236}">
                <a16:creationId xmlns:a16="http://schemas.microsoft.com/office/drawing/2014/main" id="{E59475A0-CC8D-7259-09EE-E2C790213B8C}"/>
              </a:ext>
            </a:extLst>
          </p:cNvPr>
          <p:cNvSpPr txBox="1">
            <a:spLocks/>
          </p:cNvSpPr>
          <p:nvPr/>
        </p:nvSpPr>
        <p:spPr>
          <a:xfrm>
            <a:off x="4484804" y="4888351"/>
            <a:ext cx="3136083" cy="766045"/>
          </a:xfrm>
          <a:prstGeom prst="rect">
            <a:avLst/>
          </a:prstGeom>
          <a:solidFill>
            <a:srgbClr val="D4E8C5"/>
          </a:solidFill>
          <a:ln w="12700">
            <a:solidFill>
              <a:srgbClr val="7030A0"/>
            </a:solidFill>
            <a:prstDash val="solid"/>
            <a:extLst>
              <a:ext uri="{C807C97D-BFC1-408E-A445-0C87EB9F89A2}">
                <ask:lineSketchStyleProps xmlns:ask="http://schemas.microsoft.com/office/drawing/2018/sketchyshapes">
                  <ask:type>
                    <ask:lineSketchNone/>
                  </ask:type>
                </ask:lineSketchStyleProps>
              </a:ext>
            </a:extLst>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CA47A"/>
              </a:buClr>
              <a:buNone/>
            </a:pPr>
            <a:r>
              <a:rPr lang="en-US" sz="2000" dirty="0">
                <a:solidFill>
                  <a:schemeClr val="tx1">
                    <a:lumMod val="75000"/>
                    <a:lumOff val="25000"/>
                  </a:schemeClr>
                </a:solidFill>
                <a:latin typeface="Century Gothic"/>
              </a:rPr>
              <a:t>Recent conflict</a:t>
            </a:r>
            <a:endParaRPr lang="en-US" sz="2000" dirty="0">
              <a:solidFill>
                <a:schemeClr val="tx1">
                  <a:lumMod val="75000"/>
                  <a:lumOff val="25000"/>
                </a:schemeClr>
              </a:solidFill>
              <a:latin typeface="Century Gothic"/>
              <a:cs typeface="Calibri" panose="020F0502020204030204"/>
            </a:endParaRPr>
          </a:p>
          <a:p>
            <a:pPr marL="0" indent="0" algn="ctr">
              <a:lnSpc>
                <a:spcPct val="100000"/>
              </a:lnSpc>
              <a:spcBef>
                <a:spcPts val="0"/>
              </a:spcBef>
              <a:spcAft>
                <a:spcPts val="600"/>
              </a:spcAft>
              <a:buNone/>
            </a:pPr>
            <a:r>
              <a:rPr lang="en-US" sz="2000" dirty="0">
                <a:solidFill>
                  <a:schemeClr val="tx1">
                    <a:lumMod val="75000"/>
                    <a:lumOff val="25000"/>
                  </a:schemeClr>
                </a:solidFill>
                <a:latin typeface="Century Gothic"/>
              </a:rPr>
              <a:t> and territorial disputes </a:t>
            </a:r>
            <a:endParaRPr lang="en-US" sz="2000" dirty="0">
              <a:solidFill>
                <a:schemeClr val="tx1">
                  <a:lumMod val="75000"/>
                  <a:lumOff val="25000"/>
                </a:schemeClr>
              </a:solidFill>
              <a:latin typeface="Century Gothic"/>
              <a:ea typeface="Calibri" panose="020F0502020204030204"/>
              <a:cs typeface="Calibri" panose="020F0502020204030204"/>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6" name="Text Placeholder 5">
            <a:extLst>
              <a:ext uri="{FF2B5EF4-FFF2-40B4-BE49-F238E27FC236}">
                <a16:creationId xmlns:a16="http://schemas.microsoft.com/office/drawing/2014/main" id="{01768DE8-E658-9E40-0362-8B1F52360DF3}"/>
              </a:ext>
            </a:extLst>
          </p:cNvPr>
          <p:cNvSpPr txBox="1">
            <a:spLocks/>
          </p:cNvSpPr>
          <p:nvPr/>
        </p:nvSpPr>
        <p:spPr>
          <a:xfrm>
            <a:off x="8264998" y="4884436"/>
            <a:ext cx="3043640" cy="766606"/>
          </a:xfrm>
          <a:prstGeom prst="rect">
            <a:avLst/>
          </a:prstGeom>
          <a:solidFill>
            <a:srgbClr val="D4E8C5"/>
          </a:solidFill>
          <a:ln w="12700">
            <a:solidFill>
              <a:srgbClr val="7030A0"/>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6CA47A"/>
              </a:buClr>
              <a:buNone/>
            </a:pPr>
            <a:r>
              <a:rPr lang="en-US" sz="2000" dirty="0">
                <a:solidFill>
                  <a:schemeClr val="tx1">
                    <a:lumMod val="75000"/>
                    <a:lumOff val="25000"/>
                  </a:schemeClr>
                </a:solidFill>
                <a:latin typeface="Century Gothic"/>
              </a:rPr>
              <a:t>Diverse communities</a:t>
            </a:r>
            <a:endParaRPr lang="en-US" sz="2000" dirty="0">
              <a:solidFill>
                <a:schemeClr val="tx1">
                  <a:lumMod val="75000"/>
                  <a:lumOff val="25000"/>
                </a:schemeClr>
              </a:solidFill>
              <a:latin typeface="Calibri" panose="020F0502020204030204"/>
              <a:cs typeface="Calibri" panose="020F0502020204030204"/>
            </a:endParaRPr>
          </a:p>
          <a:p>
            <a:pPr marL="0" indent="0" algn="ctr">
              <a:lnSpc>
                <a:spcPct val="100000"/>
              </a:lnSpc>
              <a:spcBef>
                <a:spcPts val="0"/>
              </a:spcBef>
              <a:spcAft>
                <a:spcPts val="600"/>
              </a:spcAft>
              <a:buNone/>
            </a:pPr>
            <a:r>
              <a:rPr lang="en-US" sz="2000" dirty="0">
                <a:solidFill>
                  <a:schemeClr val="tx1">
                    <a:lumMod val="75000"/>
                    <a:lumOff val="25000"/>
                  </a:schemeClr>
                </a:solidFill>
                <a:latin typeface="Century Gothic"/>
              </a:rPr>
              <a:t> within this large area</a:t>
            </a:r>
            <a:endParaRPr lang="en-US" sz="2000" dirty="0">
              <a:solidFill>
                <a:schemeClr val="tx1">
                  <a:lumMod val="75000"/>
                  <a:lumOff val="25000"/>
                </a:schemeClr>
              </a:solidFill>
              <a:ea typeface="Calibri" panose="020F0502020204030204"/>
              <a:cs typeface="Calibri" panose="020F0502020204030204"/>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59897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6C7FB6-3D0E-7B6A-8694-19248B1E6276}"/>
              </a:ext>
            </a:extLst>
          </p:cNvPr>
          <p:cNvSpPr/>
          <p:nvPr/>
        </p:nvSpPr>
        <p:spPr>
          <a:xfrm rot="5400000">
            <a:off x="5817191" y="3326537"/>
            <a:ext cx="4274041" cy="942622"/>
          </a:xfrm>
          <a:prstGeom prst="rect">
            <a:avLst/>
          </a:prstGeom>
          <a:solidFill>
            <a:srgbClr val="EAF7E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203ACB5-3F4F-686F-169C-F2998B1903B5}"/>
              </a:ext>
            </a:extLst>
          </p:cNvPr>
          <p:cNvSpPr txBox="1"/>
          <p:nvPr/>
        </p:nvSpPr>
        <p:spPr>
          <a:xfrm>
            <a:off x="283932" y="234916"/>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DEFORESTATION AND FRAGMENTATION </a:t>
            </a:r>
            <a:endParaRPr lang="en-US" dirty="0"/>
          </a:p>
        </p:txBody>
      </p:sp>
      <p:pic>
        <p:nvPicPr>
          <p:cNvPr id="3" name="Picture 4" descr="A picture containing outdoor, tree, sky, plant&#10;&#10;Description automatically generated">
            <a:extLst>
              <a:ext uri="{FF2B5EF4-FFF2-40B4-BE49-F238E27FC236}">
                <a16:creationId xmlns:a16="http://schemas.microsoft.com/office/drawing/2014/main" id="{5B91E9CB-D496-BE22-09EB-2E71CE1683EC}"/>
              </a:ext>
            </a:extLst>
          </p:cNvPr>
          <p:cNvPicPr>
            <a:picLocks noChangeAspect="1"/>
          </p:cNvPicPr>
          <p:nvPr/>
        </p:nvPicPr>
        <p:blipFill>
          <a:blip r:embed="rId3"/>
          <a:stretch>
            <a:fillRect/>
          </a:stretch>
        </p:blipFill>
        <p:spPr>
          <a:xfrm>
            <a:off x="692253" y="3670220"/>
            <a:ext cx="3464137" cy="2592409"/>
          </a:xfrm>
          <a:prstGeom prst="roundRect">
            <a:avLst/>
          </a:prstGeom>
          <a:ln>
            <a:noFill/>
          </a:ln>
          <a:effectLst>
            <a:outerShdw blurRad="292100" dist="139700" dir="2700000" algn="tl" rotWithShape="0">
              <a:srgbClr val="333333">
                <a:alpha val="65000"/>
              </a:srgbClr>
            </a:outerShdw>
          </a:effectLst>
        </p:spPr>
      </p:pic>
      <p:pic>
        <p:nvPicPr>
          <p:cNvPr id="5" name="Picture 5">
            <a:extLst>
              <a:ext uri="{FF2B5EF4-FFF2-40B4-BE49-F238E27FC236}">
                <a16:creationId xmlns:a16="http://schemas.microsoft.com/office/drawing/2014/main" id="{D1F1062D-0706-B66E-5A8D-DCD0BC4D63FC}"/>
              </a:ext>
            </a:extLst>
          </p:cNvPr>
          <p:cNvPicPr>
            <a:picLocks noChangeAspect="1"/>
          </p:cNvPicPr>
          <p:nvPr/>
        </p:nvPicPr>
        <p:blipFill>
          <a:blip r:embed="rId4"/>
          <a:stretch>
            <a:fillRect/>
          </a:stretch>
        </p:blipFill>
        <p:spPr>
          <a:xfrm>
            <a:off x="747679" y="993542"/>
            <a:ext cx="3413248" cy="2591926"/>
          </a:xfrm>
          <a:prstGeom prst="round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87FC2765-F286-981B-9D46-453BC16F5E29}"/>
              </a:ext>
            </a:extLst>
          </p:cNvPr>
          <p:cNvSpPr/>
          <p:nvPr/>
        </p:nvSpPr>
        <p:spPr>
          <a:xfrm>
            <a:off x="5119948" y="1528749"/>
            <a:ext cx="5648353" cy="910441"/>
          </a:xfrm>
          <a:prstGeom prst="roundRect">
            <a:avLst/>
          </a:prstGeom>
          <a:solidFill>
            <a:srgbClr val="D4E8C5"/>
          </a:solidFill>
          <a:ln>
            <a:solidFill>
              <a:srgbClr val="7030A0"/>
            </a:solidFill>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spcAft>
                <a:spcPts val="600"/>
              </a:spcAft>
            </a:pPr>
            <a:endParaRPr lang="en-US" dirty="0">
              <a:solidFill>
                <a:schemeClr val="tx1">
                  <a:lumMod val="75000"/>
                  <a:lumOff val="25000"/>
                </a:schemeClr>
              </a:solidFill>
              <a:latin typeface="Century Gothic"/>
            </a:endParaRPr>
          </a:p>
          <a:p>
            <a:pPr algn="ctr">
              <a:spcAft>
                <a:spcPts val="600"/>
              </a:spcAft>
            </a:pPr>
            <a:r>
              <a:rPr lang="en-US" sz="2000" dirty="0">
                <a:solidFill>
                  <a:schemeClr val="tx1">
                    <a:lumMod val="75000"/>
                    <a:lumOff val="25000"/>
                  </a:schemeClr>
                </a:solidFill>
                <a:latin typeface="Century Gothic"/>
              </a:rPr>
              <a:t>One of the largest threats to biodiversity</a:t>
            </a:r>
            <a:endParaRPr lang="en-US" sz="2000" dirty="0">
              <a:solidFill>
                <a:schemeClr val="tx1">
                  <a:lumMod val="75000"/>
                  <a:lumOff val="25000"/>
                </a:schemeClr>
              </a:solidFill>
              <a:ea typeface="+mn-lt"/>
              <a:cs typeface="+mn-lt"/>
            </a:endParaRPr>
          </a:p>
          <a:p>
            <a:pPr algn="ctr"/>
            <a:endParaRPr lang="en-US" sz="2000" dirty="0">
              <a:cs typeface="Calibri"/>
            </a:endParaRPr>
          </a:p>
        </p:txBody>
      </p:sp>
      <p:sp>
        <p:nvSpPr>
          <p:cNvPr id="8" name="Rectangle: Rounded Corners 7">
            <a:extLst>
              <a:ext uri="{FF2B5EF4-FFF2-40B4-BE49-F238E27FC236}">
                <a16:creationId xmlns:a16="http://schemas.microsoft.com/office/drawing/2014/main" id="{2912C394-BC1B-694A-FA20-C81478D7FD97}"/>
              </a:ext>
            </a:extLst>
          </p:cNvPr>
          <p:cNvSpPr/>
          <p:nvPr/>
        </p:nvSpPr>
        <p:spPr>
          <a:xfrm>
            <a:off x="5119934" y="4062692"/>
            <a:ext cx="5648352" cy="910441"/>
          </a:xfrm>
          <a:prstGeom prst="roundRect">
            <a:avLst/>
          </a:prstGeom>
          <a:solidFill>
            <a:srgbClr val="D4E8C5"/>
          </a:solidFill>
          <a:ln>
            <a:solidFill>
              <a:srgbClr val="7030A0"/>
            </a:solidFill>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spcAft>
                <a:spcPts val="600"/>
              </a:spcAft>
            </a:pPr>
            <a:r>
              <a:rPr lang="en-US" sz="2000" dirty="0">
                <a:solidFill>
                  <a:schemeClr val="tx1">
                    <a:lumMod val="75000"/>
                    <a:lumOff val="25000"/>
                  </a:schemeClr>
                </a:solidFill>
                <a:latin typeface="Century Gothic"/>
              </a:rPr>
              <a:t>Deforestation can lead to fragmentation </a:t>
            </a:r>
            <a:endParaRPr lang="en-US" sz="2000" dirty="0">
              <a:solidFill>
                <a:schemeClr val="tx1">
                  <a:lumMod val="75000"/>
                  <a:lumOff val="25000"/>
                </a:schemeClr>
              </a:solidFill>
              <a:ea typeface="+mn-lt"/>
              <a:cs typeface="+mn-lt"/>
            </a:endParaRPr>
          </a:p>
        </p:txBody>
      </p:sp>
      <p:sp>
        <p:nvSpPr>
          <p:cNvPr id="7" name="Rectangle: Rounded Corners 6">
            <a:extLst>
              <a:ext uri="{FF2B5EF4-FFF2-40B4-BE49-F238E27FC236}">
                <a16:creationId xmlns:a16="http://schemas.microsoft.com/office/drawing/2014/main" id="{F40C4F5C-30F6-C634-EE95-66B6FF46977E}"/>
              </a:ext>
            </a:extLst>
          </p:cNvPr>
          <p:cNvSpPr/>
          <p:nvPr/>
        </p:nvSpPr>
        <p:spPr>
          <a:xfrm>
            <a:off x="5120612" y="2820749"/>
            <a:ext cx="5650674" cy="910441"/>
          </a:xfrm>
          <a:prstGeom prst="roundRect">
            <a:avLst/>
          </a:prstGeom>
          <a:solidFill>
            <a:srgbClr val="D4E8C5"/>
          </a:solidFill>
          <a:ln>
            <a:solidFill>
              <a:srgbClr val="7030A0"/>
            </a:solidFill>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Estimated that 400,000 ha of forest removed annually</a:t>
            </a:r>
            <a:endParaRPr lang="en-US" sz="2000" dirty="0">
              <a:solidFill>
                <a:schemeClr val="tx1">
                  <a:lumMod val="75000"/>
                  <a:lumOff val="25000"/>
                </a:schemeClr>
              </a:solidFill>
              <a:cs typeface="Calibri"/>
            </a:endParaRPr>
          </a:p>
        </p:txBody>
      </p:sp>
      <p:sp>
        <p:nvSpPr>
          <p:cNvPr id="14" name="TextBox 13">
            <a:extLst>
              <a:ext uri="{FF2B5EF4-FFF2-40B4-BE49-F238E27FC236}">
                <a16:creationId xmlns:a16="http://schemas.microsoft.com/office/drawing/2014/main" id="{EE91A1EC-4563-D06C-5845-0BCD56DA93AD}"/>
              </a:ext>
            </a:extLst>
          </p:cNvPr>
          <p:cNvSpPr txBox="1"/>
          <p:nvPr/>
        </p:nvSpPr>
        <p:spPr>
          <a:xfrm>
            <a:off x="1019174" y="6041515"/>
            <a:ext cx="240982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a:cs typeface="Calibri"/>
              </a:rPr>
              <a:t>Image Credit: Jami Dwyer</a:t>
            </a:r>
          </a:p>
        </p:txBody>
      </p:sp>
      <p:sp>
        <p:nvSpPr>
          <p:cNvPr id="15" name="TextBox 14">
            <a:extLst>
              <a:ext uri="{FF2B5EF4-FFF2-40B4-BE49-F238E27FC236}">
                <a16:creationId xmlns:a16="http://schemas.microsoft.com/office/drawing/2014/main" id="{D611CDDE-E1FA-8BC0-786A-8CBFA914EF74}"/>
              </a:ext>
            </a:extLst>
          </p:cNvPr>
          <p:cNvSpPr txBox="1"/>
          <p:nvPr/>
        </p:nvSpPr>
        <p:spPr>
          <a:xfrm>
            <a:off x="1019174" y="3371073"/>
            <a:ext cx="240982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a:cs typeface="Calibri"/>
              </a:rPr>
              <a:t>Image Credit: Emil Cherrington</a:t>
            </a:r>
          </a:p>
        </p:txBody>
      </p:sp>
      <p:sp>
        <p:nvSpPr>
          <p:cNvPr id="9" name="Rectangle: Rounded Corners 8">
            <a:extLst>
              <a:ext uri="{FF2B5EF4-FFF2-40B4-BE49-F238E27FC236}">
                <a16:creationId xmlns:a16="http://schemas.microsoft.com/office/drawing/2014/main" id="{64DADE65-781A-A24B-A32D-46104C1065EA}"/>
              </a:ext>
            </a:extLst>
          </p:cNvPr>
          <p:cNvSpPr/>
          <p:nvPr/>
        </p:nvSpPr>
        <p:spPr>
          <a:xfrm>
            <a:off x="6761424" y="5210291"/>
            <a:ext cx="3996903" cy="776377"/>
          </a:xfrm>
          <a:prstGeom prst="roundRect">
            <a:avLst/>
          </a:prstGeom>
          <a:solidFill>
            <a:srgbClr val="E2F0D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a:ea typeface="+mn-lt"/>
                <a:cs typeface="+mn-lt"/>
              </a:rPr>
              <a:t>Further isolates populations</a:t>
            </a:r>
            <a:endParaRPr lang="en-US" sz="2000" dirty="0">
              <a:solidFill>
                <a:schemeClr val="tx1">
                  <a:lumMod val="75000"/>
                  <a:lumOff val="25000"/>
                </a:schemeClr>
              </a:solidFill>
              <a:latin typeface="Century Gothic"/>
            </a:endParaRPr>
          </a:p>
        </p:txBody>
      </p:sp>
      <p:sp>
        <p:nvSpPr>
          <p:cNvPr id="11" name="Arrow: Bent-Up 10">
            <a:extLst>
              <a:ext uri="{FF2B5EF4-FFF2-40B4-BE49-F238E27FC236}">
                <a16:creationId xmlns:a16="http://schemas.microsoft.com/office/drawing/2014/main" id="{A4A5131F-8FD8-4C99-CACF-3304B08638EF}"/>
              </a:ext>
            </a:extLst>
          </p:cNvPr>
          <p:cNvSpPr/>
          <p:nvPr/>
        </p:nvSpPr>
        <p:spPr>
          <a:xfrm rot="5400000">
            <a:off x="5913422" y="5109752"/>
            <a:ext cx="848264" cy="733245"/>
          </a:xfrm>
          <a:prstGeom prst="bentUp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015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19D19CD-22F1-404F-AE82-D7B541A4B215}"/>
              </a:ext>
            </a:extLst>
          </p:cNvPr>
          <p:cNvGrpSpPr/>
          <p:nvPr/>
        </p:nvGrpSpPr>
        <p:grpSpPr>
          <a:xfrm>
            <a:off x="5755634" y="1489156"/>
            <a:ext cx="6150240" cy="4014708"/>
            <a:chOff x="5620848" y="1311872"/>
            <a:chExt cx="6150240" cy="4014708"/>
          </a:xfrm>
        </p:grpSpPr>
        <p:grpSp>
          <p:nvGrpSpPr>
            <p:cNvPr id="35" name="Group 34">
              <a:extLst>
                <a:ext uri="{FF2B5EF4-FFF2-40B4-BE49-F238E27FC236}">
                  <a16:creationId xmlns:a16="http://schemas.microsoft.com/office/drawing/2014/main" id="{370F7A03-08A6-7D39-1AC7-E57E22A47576}"/>
                </a:ext>
              </a:extLst>
            </p:cNvPr>
            <p:cNvGrpSpPr/>
            <p:nvPr/>
          </p:nvGrpSpPr>
          <p:grpSpPr>
            <a:xfrm>
              <a:off x="5620848" y="1311872"/>
              <a:ext cx="6150240" cy="4014708"/>
              <a:chOff x="6657071" y="1443289"/>
              <a:chExt cx="4843584" cy="2936652"/>
            </a:xfrm>
          </p:grpSpPr>
          <p:pic>
            <p:nvPicPr>
              <p:cNvPr id="5" name="Picture 5" descr="Map&#10;&#10;Description automatically generated">
                <a:extLst>
                  <a:ext uri="{FF2B5EF4-FFF2-40B4-BE49-F238E27FC236}">
                    <a16:creationId xmlns:a16="http://schemas.microsoft.com/office/drawing/2014/main" id="{A7235D75-0190-7339-E540-EF58C67BA933}"/>
                  </a:ext>
                </a:extLst>
              </p:cNvPr>
              <p:cNvPicPr>
                <a:picLocks noChangeAspect="1"/>
              </p:cNvPicPr>
              <p:nvPr/>
            </p:nvPicPr>
            <p:blipFill>
              <a:blip r:embed="rId3"/>
              <a:stretch>
                <a:fillRect/>
              </a:stretch>
            </p:blipFill>
            <p:spPr>
              <a:xfrm>
                <a:off x="6657071" y="1443289"/>
                <a:ext cx="4843584" cy="2936652"/>
              </a:xfrm>
              <a:prstGeom prst="rect">
                <a:avLst/>
              </a:prstGeom>
            </p:spPr>
          </p:pic>
          <p:sp>
            <p:nvSpPr>
              <p:cNvPr id="6" name="Rectangle 5">
                <a:extLst>
                  <a:ext uri="{FF2B5EF4-FFF2-40B4-BE49-F238E27FC236}">
                    <a16:creationId xmlns:a16="http://schemas.microsoft.com/office/drawing/2014/main" id="{BDD6CFCD-399A-9382-B174-3EE472500F21}"/>
                  </a:ext>
                </a:extLst>
              </p:cNvPr>
              <p:cNvSpPr/>
              <p:nvPr/>
            </p:nvSpPr>
            <p:spPr>
              <a:xfrm>
                <a:off x="9231608" y="1590674"/>
                <a:ext cx="200967" cy="159099"/>
              </a:xfrm>
              <a:prstGeom prst="rect">
                <a:avLst/>
              </a:prstGeom>
              <a:solidFill>
                <a:srgbClr val="E8B3F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8DA6F238-DF3B-0C58-0E48-63FB60602A99}"/>
                  </a:ext>
                </a:extLst>
              </p:cNvPr>
              <p:cNvSpPr txBox="1"/>
              <p:nvPr/>
            </p:nvSpPr>
            <p:spPr>
              <a:xfrm>
                <a:off x="9414243" y="1483624"/>
                <a:ext cx="1410890" cy="382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Mesoamerican Biological Corridor</a:t>
                </a:r>
              </a:p>
            </p:txBody>
          </p:sp>
          <p:sp>
            <p:nvSpPr>
              <p:cNvPr id="8" name="TextBox 7">
                <a:extLst>
                  <a:ext uri="{FF2B5EF4-FFF2-40B4-BE49-F238E27FC236}">
                    <a16:creationId xmlns:a16="http://schemas.microsoft.com/office/drawing/2014/main" id="{6CD4D224-5FB7-22C8-2D0B-FC777BFDB6B2}"/>
                  </a:ext>
                </a:extLst>
              </p:cNvPr>
              <p:cNvSpPr txBox="1"/>
              <p:nvPr/>
            </p:nvSpPr>
            <p:spPr>
              <a:xfrm>
                <a:off x="8499230" y="1808703"/>
                <a:ext cx="549413" cy="157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cs typeface="Calibri"/>
                  </a:rPr>
                  <a:t>Belize</a:t>
                </a:r>
                <a:endParaRPr lang="en-US"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FB822D38-31B7-DE49-D976-AB2EC5243FBB}"/>
                  </a:ext>
                </a:extLst>
              </p:cNvPr>
              <p:cNvSpPr txBox="1"/>
              <p:nvPr/>
            </p:nvSpPr>
            <p:spPr>
              <a:xfrm>
                <a:off x="7982638" y="2245696"/>
                <a:ext cx="787119" cy="157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cs typeface="Calibri"/>
                  </a:rPr>
                  <a:t>Guatemala</a:t>
                </a:r>
                <a:endParaRPr lang="en-US"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C081AEC6-7215-A4B8-B7F0-95BCF74583A7}"/>
                  </a:ext>
                </a:extLst>
              </p:cNvPr>
              <p:cNvSpPr txBox="1"/>
              <p:nvPr/>
            </p:nvSpPr>
            <p:spPr>
              <a:xfrm>
                <a:off x="8853496" y="2364490"/>
                <a:ext cx="703384" cy="157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rPr>
                  <a:t>Honduras</a:t>
                </a:r>
              </a:p>
            </p:txBody>
          </p:sp>
          <p:sp>
            <p:nvSpPr>
              <p:cNvPr id="11" name="TextBox 10">
                <a:extLst>
                  <a:ext uri="{FF2B5EF4-FFF2-40B4-BE49-F238E27FC236}">
                    <a16:creationId xmlns:a16="http://schemas.microsoft.com/office/drawing/2014/main" id="{3639FFEF-B5DA-7A81-36E6-C22A1E26A2FD}"/>
                  </a:ext>
                </a:extLst>
              </p:cNvPr>
              <p:cNvSpPr txBox="1"/>
              <p:nvPr/>
            </p:nvSpPr>
            <p:spPr>
              <a:xfrm>
                <a:off x="8338018" y="2619262"/>
                <a:ext cx="837362" cy="157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rPr>
                  <a:t>El Salvador</a:t>
                </a: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AB9D3285-ED11-8E82-E4FE-89C4E0C84A1E}"/>
                  </a:ext>
                </a:extLst>
              </p:cNvPr>
              <p:cNvSpPr txBox="1"/>
              <p:nvPr/>
            </p:nvSpPr>
            <p:spPr>
              <a:xfrm>
                <a:off x="9209502" y="2863503"/>
                <a:ext cx="745252" cy="157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rPr>
                  <a:t>Nicaragua</a:t>
                </a:r>
              </a:p>
            </p:txBody>
          </p:sp>
          <p:sp>
            <p:nvSpPr>
              <p:cNvPr id="13" name="TextBox 12">
                <a:extLst>
                  <a:ext uri="{FF2B5EF4-FFF2-40B4-BE49-F238E27FC236}">
                    <a16:creationId xmlns:a16="http://schemas.microsoft.com/office/drawing/2014/main" id="{FADF69DE-14BD-8384-E055-CFE0D800B5E9}"/>
                  </a:ext>
                </a:extLst>
              </p:cNvPr>
              <p:cNvSpPr txBox="1"/>
              <p:nvPr/>
            </p:nvSpPr>
            <p:spPr>
              <a:xfrm>
                <a:off x="9445124" y="3469380"/>
                <a:ext cx="742008" cy="157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a:rPr>
                  <a:t>Costa Rica</a:t>
                </a:r>
              </a:p>
            </p:txBody>
          </p:sp>
          <p:sp>
            <p:nvSpPr>
              <p:cNvPr id="14" name="TextBox 13">
                <a:extLst>
                  <a:ext uri="{FF2B5EF4-FFF2-40B4-BE49-F238E27FC236}">
                    <a16:creationId xmlns:a16="http://schemas.microsoft.com/office/drawing/2014/main" id="{17A30D11-B9E6-63EF-578A-5D7F60C30286}"/>
                  </a:ext>
                </a:extLst>
              </p:cNvPr>
              <p:cNvSpPr txBox="1"/>
              <p:nvPr/>
            </p:nvSpPr>
            <p:spPr>
              <a:xfrm>
                <a:off x="10146187" y="3814969"/>
                <a:ext cx="678263" cy="157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1">
                        <a:lumMod val="75000"/>
                        <a:lumOff val="25000"/>
                      </a:schemeClr>
                    </a:solidFill>
                    <a:latin typeface="Century Gothic"/>
                  </a:rPr>
                  <a:t>Panama</a:t>
                </a:r>
                <a:endParaRPr lang="en-US" dirty="0">
                  <a:solidFill>
                    <a:schemeClr val="tx1">
                      <a:lumMod val="75000"/>
                      <a:lumOff val="25000"/>
                    </a:schemeClr>
                  </a:solidFill>
                </a:endParaRPr>
              </a:p>
            </p:txBody>
          </p:sp>
          <p:sp>
            <p:nvSpPr>
              <p:cNvPr id="15" name="Rectangle 14">
                <a:extLst>
                  <a:ext uri="{FF2B5EF4-FFF2-40B4-BE49-F238E27FC236}">
                    <a16:creationId xmlns:a16="http://schemas.microsoft.com/office/drawing/2014/main" id="{847608DE-C9F2-1C6D-8ADA-833A6EB04429}"/>
                  </a:ext>
                </a:extLst>
              </p:cNvPr>
              <p:cNvSpPr/>
              <p:nvPr/>
            </p:nvSpPr>
            <p:spPr>
              <a:xfrm>
                <a:off x="7394119" y="3646921"/>
                <a:ext cx="351694" cy="360068"/>
              </a:xfrm>
              <a:prstGeom prst="rect">
                <a:avLst/>
              </a:prstGeom>
              <a:noFill/>
              <a:ln w="28575">
                <a:solidFill>
                  <a:srgbClr val="A42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28" name="Group 27">
                <a:extLst>
                  <a:ext uri="{FF2B5EF4-FFF2-40B4-BE49-F238E27FC236}">
                    <a16:creationId xmlns:a16="http://schemas.microsoft.com/office/drawing/2014/main" id="{81E606E7-676C-120C-276A-8767C27C2AAA}"/>
                  </a:ext>
                </a:extLst>
              </p:cNvPr>
              <p:cNvGrpSpPr/>
              <p:nvPr/>
            </p:nvGrpSpPr>
            <p:grpSpPr>
              <a:xfrm>
                <a:off x="8639969" y="4103687"/>
                <a:ext cx="1059655" cy="115095"/>
                <a:chOff x="8456613" y="4094956"/>
                <a:chExt cx="1059655" cy="115095"/>
              </a:xfrm>
            </p:grpSpPr>
            <p:cxnSp>
              <p:nvCxnSpPr>
                <p:cNvPr id="16" name="Straight Arrow Connector 15">
                  <a:extLst>
                    <a:ext uri="{FF2B5EF4-FFF2-40B4-BE49-F238E27FC236}">
                      <a16:creationId xmlns:a16="http://schemas.microsoft.com/office/drawing/2014/main" id="{F9FB50DB-0F6D-4F04-D2F6-3F63C5FED32F}"/>
                    </a:ext>
                  </a:extLst>
                </p:cNvPr>
                <p:cNvCxnSpPr/>
                <p:nvPr/>
              </p:nvCxnSpPr>
              <p:spPr>
                <a:xfrm>
                  <a:off x="8458095" y="4208478"/>
                  <a:ext cx="1055076" cy="1"/>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2829A2D-7E0F-D27C-E99B-6B1EA589331A}"/>
                    </a:ext>
                  </a:extLst>
                </p:cNvPr>
                <p:cNvGrpSpPr/>
                <p:nvPr/>
              </p:nvGrpSpPr>
              <p:grpSpPr>
                <a:xfrm>
                  <a:off x="8456613" y="4094956"/>
                  <a:ext cx="1059655" cy="115095"/>
                  <a:chOff x="8452644" y="4094956"/>
                  <a:chExt cx="1059655" cy="115095"/>
                </a:xfrm>
              </p:grpSpPr>
              <p:cxnSp>
                <p:nvCxnSpPr>
                  <p:cNvPr id="3" name="Straight Arrow Connector 2">
                    <a:extLst>
                      <a:ext uri="{FF2B5EF4-FFF2-40B4-BE49-F238E27FC236}">
                        <a16:creationId xmlns:a16="http://schemas.microsoft.com/office/drawing/2014/main" id="{86A68F4D-84A7-BC6D-C10B-4EDF7298BA1C}"/>
                      </a:ext>
                    </a:extLst>
                  </p:cNvPr>
                  <p:cNvCxnSpPr/>
                  <p:nvPr/>
                </p:nvCxnSpPr>
                <p:spPr>
                  <a:xfrm flipH="1">
                    <a:off x="8452644" y="4094956"/>
                    <a:ext cx="1" cy="115093"/>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2B8FA1-B845-AB0A-FE87-B21B032B36B1}"/>
                      </a:ext>
                    </a:extLst>
                  </p:cNvPr>
                  <p:cNvCxnSpPr>
                    <a:cxnSpLocks/>
                  </p:cNvCxnSpPr>
                  <p:nvPr/>
                </p:nvCxnSpPr>
                <p:spPr>
                  <a:xfrm flipH="1">
                    <a:off x="9512298" y="4094957"/>
                    <a:ext cx="1" cy="115093"/>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3502514-D12B-D0A3-78AC-66073D20FB27}"/>
                      </a:ext>
                    </a:extLst>
                  </p:cNvPr>
                  <p:cNvCxnSpPr>
                    <a:cxnSpLocks/>
                  </p:cNvCxnSpPr>
                  <p:nvPr/>
                </p:nvCxnSpPr>
                <p:spPr>
                  <a:xfrm flipH="1">
                    <a:off x="8984455" y="4094957"/>
                    <a:ext cx="1" cy="115093"/>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4AA439-D8F4-9117-BBC5-5697E8F3350E}"/>
                      </a:ext>
                    </a:extLst>
                  </p:cNvPr>
                  <p:cNvCxnSpPr>
                    <a:cxnSpLocks/>
                  </p:cNvCxnSpPr>
                  <p:nvPr/>
                </p:nvCxnSpPr>
                <p:spPr>
                  <a:xfrm flipH="1">
                    <a:off x="9349580" y="4154488"/>
                    <a:ext cx="1" cy="5556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AB1A7E2-FFB7-064A-ACD5-9F4CB5A89078}"/>
                      </a:ext>
                    </a:extLst>
                  </p:cNvPr>
                  <p:cNvCxnSpPr>
                    <a:cxnSpLocks/>
                  </p:cNvCxnSpPr>
                  <p:nvPr/>
                </p:nvCxnSpPr>
                <p:spPr>
                  <a:xfrm flipH="1">
                    <a:off x="9163049" y="4154488"/>
                    <a:ext cx="1" cy="5556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356203F-0F56-4843-EF7D-D56DEDF0C624}"/>
                      </a:ext>
                    </a:extLst>
                  </p:cNvPr>
                  <p:cNvCxnSpPr>
                    <a:cxnSpLocks/>
                  </p:cNvCxnSpPr>
                  <p:nvPr/>
                </p:nvCxnSpPr>
                <p:spPr>
                  <a:xfrm flipH="1">
                    <a:off x="8813799" y="4154488"/>
                    <a:ext cx="1" cy="5556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297C0A0-5C8F-064D-E707-5742A0E25021}"/>
                      </a:ext>
                    </a:extLst>
                  </p:cNvPr>
                  <p:cNvCxnSpPr>
                    <a:cxnSpLocks/>
                  </p:cNvCxnSpPr>
                  <p:nvPr/>
                </p:nvCxnSpPr>
                <p:spPr>
                  <a:xfrm flipH="1">
                    <a:off x="8607423" y="4154489"/>
                    <a:ext cx="1" cy="5556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1" name="Rectangle 20">
              <a:extLst>
                <a:ext uri="{FF2B5EF4-FFF2-40B4-BE49-F238E27FC236}">
                  <a16:creationId xmlns:a16="http://schemas.microsoft.com/office/drawing/2014/main" id="{2D855C7E-A088-E570-C077-224378AA76AC}"/>
                </a:ext>
              </a:extLst>
            </p:cNvPr>
            <p:cNvSpPr/>
            <p:nvPr/>
          </p:nvSpPr>
          <p:spPr>
            <a:xfrm>
              <a:off x="10636624" y="5114458"/>
              <a:ext cx="793647" cy="199064"/>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3" name="Rectangle 22">
              <a:extLst>
                <a:ext uri="{FF2B5EF4-FFF2-40B4-BE49-F238E27FC236}">
                  <a16:creationId xmlns:a16="http://schemas.microsoft.com/office/drawing/2014/main" id="{D311E0B0-4A65-4C34-82E0-5639F00758C1}"/>
                </a:ext>
              </a:extLst>
            </p:cNvPr>
            <p:cNvSpPr/>
            <p:nvPr/>
          </p:nvSpPr>
          <p:spPr>
            <a:xfrm>
              <a:off x="11434207" y="5030299"/>
              <a:ext cx="318238" cy="283223"/>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
        <p:nvSpPr>
          <p:cNvPr id="2" name="TextBox 1">
            <a:extLst>
              <a:ext uri="{FF2B5EF4-FFF2-40B4-BE49-F238E27FC236}">
                <a16:creationId xmlns:a16="http://schemas.microsoft.com/office/drawing/2014/main" id="{0203ACB5-3F4F-686F-169C-F2998B1903B5}"/>
              </a:ext>
            </a:extLst>
          </p:cNvPr>
          <p:cNvSpPr txBox="1"/>
          <p:nvPr/>
        </p:nvSpPr>
        <p:spPr>
          <a:xfrm>
            <a:off x="271897" y="234916"/>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STUDY AREA AND STUDY PERIOD</a:t>
            </a:r>
            <a:endParaRPr lang="en-US" dirty="0"/>
          </a:p>
        </p:txBody>
      </p:sp>
      <p:sp>
        <p:nvSpPr>
          <p:cNvPr id="4" name="Text Placeholder 5">
            <a:extLst>
              <a:ext uri="{FF2B5EF4-FFF2-40B4-BE49-F238E27FC236}">
                <a16:creationId xmlns:a16="http://schemas.microsoft.com/office/drawing/2014/main" id="{26BFE641-75DD-63A1-06FE-3377E25CB58B}"/>
              </a:ext>
            </a:extLst>
          </p:cNvPr>
          <p:cNvSpPr txBox="1">
            <a:spLocks/>
          </p:cNvSpPr>
          <p:nvPr/>
        </p:nvSpPr>
        <p:spPr>
          <a:xfrm>
            <a:off x="383079" y="3506501"/>
            <a:ext cx="5107832" cy="420593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2400" dirty="0">
              <a:solidFill>
                <a:schemeClr val="tx1">
                  <a:lumMod val="75000"/>
                  <a:lumOff val="25000"/>
                </a:schemeClr>
              </a:solidFill>
              <a:latin typeface="Century Gothic"/>
            </a:endParaRPr>
          </a:p>
          <a:p>
            <a:pPr marL="800100" lvl="1" indent="-342900">
              <a:lnSpc>
                <a:spcPct val="100000"/>
              </a:lnSpc>
              <a:spcBef>
                <a:spcPts val="0"/>
              </a:spcBef>
              <a:spcAft>
                <a:spcPts val="600"/>
              </a:spcAft>
              <a:buClr>
                <a:srgbClr val="6CA47A"/>
              </a:buClr>
              <a:buFont typeface="Webdings" panose="05030102010509060703" pitchFamily="18" charset="2"/>
              <a:buChar char="4"/>
            </a:pPr>
            <a:endParaRPr lang="en-US"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0" indent="0">
              <a:lnSpc>
                <a:spcPct val="100000"/>
              </a:lnSpc>
              <a:spcBef>
                <a:spcPts val="0"/>
              </a:spcBef>
              <a:spcAft>
                <a:spcPts val="600"/>
              </a:spcAft>
              <a:buClr>
                <a:srgbClr val="6CA47A"/>
              </a:buClr>
              <a:buNone/>
            </a:pPr>
            <a:endParaRPr lang="en-US" sz="1800" dirty="0">
              <a:solidFill>
                <a:schemeClr val="tx1">
                  <a:lumMod val="75000"/>
                  <a:lumOff val="25000"/>
                </a:schemeClr>
              </a:solidFill>
              <a:latin typeface="Century Gothic"/>
            </a:endParaRPr>
          </a:p>
        </p:txBody>
      </p:sp>
      <p:sp>
        <p:nvSpPr>
          <p:cNvPr id="30" name="TextBox 29">
            <a:extLst>
              <a:ext uri="{FF2B5EF4-FFF2-40B4-BE49-F238E27FC236}">
                <a16:creationId xmlns:a16="http://schemas.microsoft.com/office/drawing/2014/main" id="{7733664C-308D-2312-667B-19E2ABD3A853}"/>
              </a:ext>
            </a:extLst>
          </p:cNvPr>
          <p:cNvSpPr txBox="1"/>
          <p:nvPr/>
        </p:nvSpPr>
        <p:spPr>
          <a:xfrm>
            <a:off x="5721644" y="5266959"/>
            <a:ext cx="493855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lumMod val="50000"/>
                  </a:schemeClr>
                </a:solidFill>
                <a:latin typeface="Century Gothic" panose="020B0502020202020204" pitchFamily="34" charset="0"/>
                <a:cs typeface="Calibri"/>
              </a:rPr>
              <a:t>Basemap: ESRI, HERE, Garmin, FAO NOAA, USGS</a:t>
            </a:r>
            <a:endParaRPr lang="en-US" sz="800" dirty="0">
              <a:solidFill>
                <a:schemeClr val="bg1">
                  <a:lumMod val="50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55EFED58-0061-912A-4DD9-48BB8E723623}"/>
              </a:ext>
            </a:extLst>
          </p:cNvPr>
          <p:cNvSpPr txBox="1"/>
          <p:nvPr/>
        </p:nvSpPr>
        <p:spPr>
          <a:xfrm>
            <a:off x="8187797" y="4926653"/>
            <a:ext cx="1232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0</a:t>
            </a:r>
          </a:p>
        </p:txBody>
      </p:sp>
      <p:sp>
        <p:nvSpPr>
          <p:cNvPr id="32" name="TextBox 31">
            <a:extLst>
              <a:ext uri="{FF2B5EF4-FFF2-40B4-BE49-F238E27FC236}">
                <a16:creationId xmlns:a16="http://schemas.microsoft.com/office/drawing/2014/main" id="{35CAA7C0-72BA-2BE7-1C8D-D25492F6C120}"/>
              </a:ext>
            </a:extLst>
          </p:cNvPr>
          <p:cNvSpPr txBox="1"/>
          <p:nvPr/>
        </p:nvSpPr>
        <p:spPr>
          <a:xfrm>
            <a:off x="8758896" y="4932890"/>
            <a:ext cx="4258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250</a:t>
            </a:r>
          </a:p>
        </p:txBody>
      </p:sp>
      <p:sp>
        <p:nvSpPr>
          <p:cNvPr id="33" name="TextBox 32">
            <a:extLst>
              <a:ext uri="{FF2B5EF4-FFF2-40B4-BE49-F238E27FC236}">
                <a16:creationId xmlns:a16="http://schemas.microsoft.com/office/drawing/2014/main" id="{40E7516D-3CF1-3F33-CCB6-59CA73342458}"/>
              </a:ext>
            </a:extLst>
          </p:cNvPr>
          <p:cNvSpPr txBox="1"/>
          <p:nvPr/>
        </p:nvSpPr>
        <p:spPr>
          <a:xfrm>
            <a:off x="9319657" y="4947062"/>
            <a:ext cx="67235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500 km</a:t>
            </a:r>
          </a:p>
        </p:txBody>
      </p:sp>
      <p:grpSp>
        <p:nvGrpSpPr>
          <p:cNvPr id="37" name="Group 36">
            <a:extLst>
              <a:ext uri="{FF2B5EF4-FFF2-40B4-BE49-F238E27FC236}">
                <a16:creationId xmlns:a16="http://schemas.microsoft.com/office/drawing/2014/main" id="{72DB8179-8A45-CE2B-AB83-419885584CD4}"/>
              </a:ext>
            </a:extLst>
          </p:cNvPr>
          <p:cNvGrpSpPr/>
          <p:nvPr/>
        </p:nvGrpSpPr>
        <p:grpSpPr>
          <a:xfrm>
            <a:off x="379163" y="2033237"/>
            <a:ext cx="5097953" cy="2927932"/>
            <a:chOff x="379163" y="2148256"/>
            <a:chExt cx="5097953" cy="2927932"/>
          </a:xfrm>
        </p:grpSpPr>
        <p:sp>
          <p:nvSpPr>
            <p:cNvPr id="39" name="Rectangle 38">
              <a:extLst>
                <a:ext uri="{FF2B5EF4-FFF2-40B4-BE49-F238E27FC236}">
                  <a16:creationId xmlns:a16="http://schemas.microsoft.com/office/drawing/2014/main" id="{13FAEDC8-E001-8D5E-D824-B5A07B6BBB63}"/>
                </a:ext>
              </a:extLst>
            </p:cNvPr>
            <p:cNvSpPr/>
            <p:nvPr/>
          </p:nvSpPr>
          <p:spPr>
            <a:xfrm>
              <a:off x="2509083" y="2254228"/>
              <a:ext cx="732220" cy="2821960"/>
            </a:xfrm>
            <a:prstGeom prst="rect">
              <a:avLst/>
            </a:prstGeom>
            <a:solidFill>
              <a:srgbClr val="EA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23C5B42C-4B85-3F84-B8B9-4C941DB89931}"/>
                </a:ext>
              </a:extLst>
            </p:cNvPr>
            <p:cNvSpPr/>
            <p:nvPr/>
          </p:nvSpPr>
          <p:spPr>
            <a:xfrm>
              <a:off x="384839" y="2148256"/>
              <a:ext cx="5092277" cy="1247950"/>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a:p>
              <a:pPr algn="ctr"/>
              <a:r>
                <a:rPr lang="en-US" b="1" dirty="0">
                  <a:solidFill>
                    <a:schemeClr val="tx1">
                      <a:lumMod val="75000"/>
                      <a:lumOff val="25000"/>
                    </a:schemeClr>
                  </a:solidFill>
                  <a:latin typeface="Century Gothic"/>
                </a:rPr>
                <a:t>Study area</a:t>
              </a:r>
              <a:r>
                <a:rPr lang="en-US" dirty="0">
                  <a:solidFill>
                    <a:schemeClr val="tx1">
                      <a:lumMod val="75000"/>
                      <a:lumOff val="25000"/>
                    </a:schemeClr>
                  </a:solidFill>
                  <a:latin typeface="Century Gothic"/>
                </a:rPr>
                <a:t>: Honduras, Belize, El Salvador, Guatemala, Nicaragua, Costa Rica, and Panama</a:t>
              </a:r>
              <a:endParaRPr lang="en-US" dirty="0">
                <a:solidFill>
                  <a:schemeClr val="tx1">
                    <a:lumMod val="75000"/>
                    <a:lumOff val="25000"/>
                  </a:schemeClr>
                </a:solidFill>
                <a:ea typeface="+mn-lt"/>
                <a:cs typeface="+mn-lt"/>
              </a:endParaRPr>
            </a:p>
            <a:p>
              <a:pPr algn="ctr"/>
              <a:endParaRPr lang="en-US" dirty="0">
                <a:cs typeface="Calibri"/>
              </a:endParaRPr>
            </a:p>
          </p:txBody>
        </p:sp>
        <p:sp>
          <p:nvSpPr>
            <p:cNvPr id="706" name="Rectangle: Rounded Corners 705">
              <a:extLst>
                <a:ext uri="{FF2B5EF4-FFF2-40B4-BE49-F238E27FC236}">
                  <a16:creationId xmlns:a16="http://schemas.microsoft.com/office/drawing/2014/main" id="{B1742180-3EC4-D40D-A191-799FC8599E62}"/>
                </a:ext>
              </a:extLst>
            </p:cNvPr>
            <p:cNvSpPr/>
            <p:nvPr/>
          </p:nvSpPr>
          <p:spPr>
            <a:xfrm>
              <a:off x="379163" y="4132595"/>
              <a:ext cx="5004983" cy="928515"/>
            </a:xfrm>
            <a:prstGeom prst="roundRect">
              <a:avLst/>
            </a:prstGeom>
            <a:solidFill>
              <a:srgbClr val="D4E8C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Century Gothic"/>
                </a:rPr>
                <a:t>Study Period</a:t>
              </a:r>
              <a:r>
                <a:rPr lang="en-US" dirty="0">
                  <a:solidFill>
                    <a:schemeClr val="tx1">
                      <a:lumMod val="75000"/>
                      <a:lumOff val="25000"/>
                    </a:schemeClr>
                  </a:solidFill>
                  <a:latin typeface="Century Gothic"/>
                </a:rPr>
                <a:t>: 1992 to 2022</a:t>
              </a:r>
              <a:endParaRPr lang="en-US" dirty="0">
                <a:solidFill>
                  <a:schemeClr val="tx1">
                    <a:lumMod val="75000"/>
                    <a:lumOff val="25000"/>
                  </a:schemeClr>
                </a:solidFill>
              </a:endParaRPr>
            </a:p>
          </p:txBody>
        </p:sp>
      </p:grpSp>
      <p:sp>
        <p:nvSpPr>
          <p:cNvPr id="18" name="Arrow: Up 17">
            <a:extLst>
              <a:ext uri="{FF2B5EF4-FFF2-40B4-BE49-F238E27FC236}">
                <a16:creationId xmlns:a16="http://schemas.microsoft.com/office/drawing/2014/main" id="{8F084293-6531-159E-0D27-E556ECCB6673}"/>
              </a:ext>
            </a:extLst>
          </p:cNvPr>
          <p:cNvSpPr/>
          <p:nvPr/>
        </p:nvSpPr>
        <p:spPr>
          <a:xfrm>
            <a:off x="11356493" y="1803491"/>
            <a:ext cx="326158" cy="388011"/>
          </a:xfrm>
          <a:prstGeom prst="upArrow">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5A350686-67DB-0594-4D4A-500754B5680A}"/>
              </a:ext>
            </a:extLst>
          </p:cNvPr>
          <p:cNvSpPr txBox="1"/>
          <p:nvPr/>
        </p:nvSpPr>
        <p:spPr>
          <a:xfrm>
            <a:off x="11361478" y="2153442"/>
            <a:ext cx="336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alibri"/>
                <a:cs typeface="Calibri"/>
              </a:rPr>
              <a:t>N</a:t>
            </a:r>
            <a:endParaRPr lang="en-US" b="1" dirty="0">
              <a:solidFill>
                <a:schemeClr val="tx1">
                  <a:lumMod val="75000"/>
                  <a:lumOff val="25000"/>
                </a:schemeClr>
              </a:solidFill>
              <a:latin typeface="Calibri"/>
            </a:endParaRPr>
          </a:p>
        </p:txBody>
      </p:sp>
    </p:spTree>
    <p:extLst>
      <p:ext uri="{BB962C8B-B14F-4D97-AF65-F5344CB8AC3E}">
        <p14:creationId xmlns:p14="http://schemas.microsoft.com/office/powerpoint/2010/main" val="45116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83929" y="234916"/>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OBJECTIVES</a:t>
            </a:r>
          </a:p>
        </p:txBody>
      </p:sp>
      <p:grpSp>
        <p:nvGrpSpPr>
          <p:cNvPr id="15" name="Group 14">
            <a:extLst>
              <a:ext uri="{FF2B5EF4-FFF2-40B4-BE49-F238E27FC236}">
                <a16:creationId xmlns:a16="http://schemas.microsoft.com/office/drawing/2014/main" id="{75D8CED6-10EA-16D3-1624-70D113BB964F}"/>
              </a:ext>
            </a:extLst>
          </p:cNvPr>
          <p:cNvGrpSpPr/>
          <p:nvPr/>
        </p:nvGrpSpPr>
        <p:grpSpPr>
          <a:xfrm>
            <a:off x="203180" y="1999181"/>
            <a:ext cx="3750970" cy="3370033"/>
            <a:chOff x="983064" y="1627717"/>
            <a:chExt cx="3217332" cy="2836332"/>
          </a:xfrm>
        </p:grpSpPr>
        <p:sp>
          <p:nvSpPr>
            <p:cNvPr id="3" name="Hexagon 2">
              <a:extLst>
                <a:ext uri="{FF2B5EF4-FFF2-40B4-BE49-F238E27FC236}">
                  <a16:creationId xmlns:a16="http://schemas.microsoft.com/office/drawing/2014/main" id="{2AF76266-655F-3E53-A0F0-AF61132A24D0}"/>
                </a:ext>
              </a:extLst>
            </p:cNvPr>
            <p:cNvSpPr/>
            <p:nvPr/>
          </p:nvSpPr>
          <p:spPr>
            <a:xfrm>
              <a:off x="983064" y="1627717"/>
              <a:ext cx="3217332" cy="2836332"/>
            </a:xfrm>
            <a:prstGeom prst="hexagon">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D596991-46D1-A373-FF25-C61908E5C8BF}"/>
                </a:ext>
              </a:extLst>
            </p:cNvPr>
            <p:cNvSpPr txBox="1"/>
            <p:nvPr/>
          </p:nvSpPr>
          <p:spPr>
            <a:xfrm>
              <a:off x="1096000" y="2591216"/>
              <a:ext cx="2886348" cy="11138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7030A0"/>
                  </a:solidFill>
                  <a:latin typeface="Century Gothic"/>
                </a:rPr>
                <a:t>Classify</a:t>
              </a:r>
              <a:r>
                <a:rPr lang="en-US" sz="2000" dirty="0">
                  <a:solidFill>
                    <a:srgbClr val="404040"/>
                  </a:solidFill>
                  <a:latin typeface="Century Gothic"/>
                </a:rPr>
                <a:t> forest/non-forest land cover in the</a:t>
              </a:r>
              <a:endParaRPr lang="en-US" dirty="0">
                <a:solidFill>
                  <a:srgbClr val="000000"/>
                </a:solidFill>
                <a:latin typeface="Calibri" panose="020F0502020204030204"/>
                <a:cs typeface="Calibri"/>
              </a:endParaRPr>
            </a:p>
            <a:p>
              <a:pPr algn="ctr"/>
              <a:r>
                <a:rPr lang="en-US" sz="2000" dirty="0">
                  <a:solidFill>
                    <a:srgbClr val="404040"/>
                  </a:solidFill>
                  <a:latin typeface="Century Gothic"/>
                </a:rPr>
                <a:t> MBC by using a Minimum Distance Classifier</a:t>
              </a:r>
              <a:endParaRPr lang="en-US" dirty="0">
                <a:cs typeface="Calibri"/>
              </a:endParaRPr>
            </a:p>
          </p:txBody>
        </p:sp>
      </p:grpSp>
      <p:grpSp>
        <p:nvGrpSpPr>
          <p:cNvPr id="11" name="Group 10">
            <a:extLst>
              <a:ext uri="{FF2B5EF4-FFF2-40B4-BE49-F238E27FC236}">
                <a16:creationId xmlns:a16="http://schemas.microsoft.com/office/drawing/2014/main" id="{ED77D71C-F612-1D22-6500-BF487985600C}"/>
              </a:ext>
            </a:extLst>
          </p:cNvPr>
          <p:cNvGrpSpPr/>
          <p:nvPr/>
        </p:nvGrpSpPr>
        <p:grpSpPr>
          <a:xfrm>
            <a:off x="4090223" y="1999180"/>
            <a:ext cx="3750970" cy="3370033"/>
            <a:chOff x="4454397" y="1574799"/>
            <a:chExt cx="3217332" cy="2836332"/>
          </a:xfrm>
        </p:grpSpPr>
        <p:sp>
          <p:nvSpPr>
            <p:cNvPr id="5" name="Hexagon 4">
              <a:extLst>
                <a:ext uri="{FF2B5EF4-FFF2-40B4-BE49-F238E27FC236}">
                  <a16:creationId xmlns:a16="http://schemas.microsoft.com/office/drawing/2014/main" id="{E65D3339-6336-D407-B314-B2C01A93C175}"/>
                </a:ext>
              </a:extLst>
            </p:cNvPr>
            <p:cNvSpPr/>
            <p:nvPr/>
          </p:nvSpPr>
          <p:spPr>
            <a:xfrm>
              <a:off x="4454397" y="1574799"/>
              <a:ext cx="3217332" cy="2836332"/>
            </a:xfrm>
            <a:prstGeom prst="hexagon">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F833B7-0294-50FB-70EC-B5CF2901C434}"/>
                </a:ext>
              </a:extLst>
            </p:cNvPr>
            <p:cNvSpPr txBox="1"/>
            <p:nvPr/>
          </p:nvSpPr>
          <p:spPr>
            <a:xfrm>
              <a:off x="4710370" y="2276566"/>
              <a:ext cx="2684851" cy="1502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7030A0"/>
                  </a:solidFill>
                  <a:latin typeface="Century Gothic"/>
                </a:rPr>
                <a:t>Identify</a:t>
              </a:r>
              <a:r>
                <a:rPr lang="en-US" sz="2000" dirty="0">
                  <a:solidFill>
                    <a:schemeClr val="tx1">
                      <a:lumMod val="75000"/>
                      <a:lumOff val="25000"/>
                    </a:schemeClr>
                  </a:solidFill>
                  <a:latin typeface="Century Gothic"/>
                </a:rPr>
                <a:t> forest cover change in the past thirty years by producing LULC trend map of 1992 and 2022</a:t>
              </a:r>
              <a:endParaRPr lang="en-US" dirty="0">
                <a:solidFill>
                  <a:schemeClr val="tx1">
                    <a:lumMod val="75000"/>
                    <a:lumOff val="25000"/>
                  </a:schemeClr>
                </a:solidFill>
              </a:endParaRPr>
            </a:p>
          </p:txBody>
        </p:sp>
      </p:grpSp>
      <p:grpSp>
        <p:nvGrpSpPr>
          <p:cNvPr id="7" name="Group 6">
            <a:extLst>
              <a:ext uri="{FF2B5EF4-FFF2-40B4-BE49-F238E27FC236}">
                <a16:creationId xmlns:a16="http://schemas.microsoft.com/office/drawing/2014/main" id="{505473C4-73AB-E916-F75B-E9543F25D4DC}"/>
              </a:ext>
            </a:extLst>
          </p:cNvPr>
          <p:cNvGrpSpPr/>
          <p:nvPr/>
        </p:nvGrpSpPr>
        <p:grpSpPr>
          <a:xfrm>
            <a:off x="7954451" y="1999180"/>
            <a:ext cx="3750970" cy="3370033"/>
            <a:chOff x="8147980" y="1500716"/>
            <a:chExt cx="3217332" cy="2836332"/>
          </a:xfrm>
        </p:grpSpPr>
        <p:sp>
          <p:nvSpPr>
            <p:cNvPr id="6" name="Hexagon 5">
              <a:extLst>
                <a:ext uri="{FF2B5EF4-FFF2-40B4-BE49-F238E27FC236}">
                  <a16:creationId xmlns:a16="http://schemas.microsoft.com/office/drawing/2014/main" id="{E9628BD0-B5B6-2CAC-8C71-9B8286291DA4}"/>
                </a:ext>
              </a:extLst>
            </p:cNvPr>
            <p:cNvSpPr/>
            <p:nvPr/>
          </p:nvSpPr>
          <p:spPr>
            <a:xfrm>
              <a:off x="8147980" y="1500716"/>
              <a:ext cx="3217332" cy="2836332"/>
            </a:xfrm>
            <a:prstGeom prst="hexagon">
              <a:avLst/>
            </a:prstGeom>
            <a:solidFill>
              <a:schemeClr val="bg1">
                <a:lumMod val="95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9770DAF-CC15-5A3A-8B2B-36432533C4AF}"/>
                </a:ext>
              </a:extLst>
            </p:cNvPr>
            <p:cNvSpPr txBox="1"/>
            <p:nvPr/>
          </p:nvSpPr>
          <p:spPr>
            <a:xfrm>
              <a:off x="8423110" y="2188388"/>
              <a:ext cx="2709416" cy="1606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7030A0"/>
                  </a:solidFill>
                  <a:latin typeface="Century Gothic"/>
                  <a:cs typeface="Arial"/>
                </a:rPr>
                <a:t>Visualize</a:t>
              </a:r>
              <a:r>
                <a:rPr lang="en-US" sz="2000" dirty="0">
                  <a:solidFill>
                    <a:srgbClr val="404040"/>
                  </a:solidFill>
                  <a:latin typeface="Century Gothic"/>
                  <a:cs typeface="Arial"/>
                </a:rPr>
                <a:t> deforestation at the regional level by generating </a:t>
              </a:r>
              <a:endParaRPr lang="en-US" dirty="0">
                <a:solidFill>
                  <a:srgbClr val="000000"/>
                </a:solidFill>
                <a:latin typeface="Calibri" panose="020F0502020204030204"/>
                <a:cs typeface="Calibri" panose="020F0502020204030204"/>
              </a:endParaRPr>
            </a:p>
            <a:p>
              <a:pPr algn="ctr"/>
              <a:r>
                <a:rPr lang="en-US" sz="2000" dirty="0">
                  <a:solidFill>
                    <a:srgbClr val="404040"/>
                  </a:solidFill>
                  <a:latin typeface="Century Gothic"/>
                  <a:cs typeface="Arial"/>
                </a:rPr>
                <a:t>deforestation time series analysis</a:t>
              </a:r>
              <a:endParaRPr lang="en-US" dirty="0">
                <a:cs typeface="Calibri"/>
              </a:endParaRPr>
            </a:p>
            <a:p>
              <a:pPr lvl="0" rtl="0"/>
              <a:endParaRPr lang="en-US" dirty="0">
                <a:latin typeface="Century Gothic"/>
                <a:cs typeface="Arial"/>
              </a:endParaRPr>
            </a:p>
          </p:txBody>
        </p:sp>
      </p:grpSp>
      <p:sp>
        <p:nvSpPr>
          <p:cNvPr id="41" name="Arrow: Right 40">
            <a:extLst>
              <a:ext uri="{FF2B5EF4-FFF2-40B4-BE49-F238E27FC236}">
                <a16:creationId xmlns:a16="http://schemas.microsoft.com/office/drawing/2014/main" id="{7AF3A5F6-CC08-A54F-1C27-826BA176E01B}"/>
              </a:ext>
            </a:extLst>
          </p:cNvPr>
          <p:cNvSpPr/>
          <p:nvPr/>
        </p:nvSpPr>
        <p:spPr>
          <a:xfrm>
            <a:off x="3602010" y="3168541"/>
            <a:ext cx="979714" cy="879927"/>
          </a:xfrm>
          <a:prstGeom prst="rightArrow">
            <a:avLst/>
          </a:prstGeom>
          <a:solidFill>
            <a:srgbClr val="BDBDB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Arrow: Right 41">
            <a:extLst>
              <a:ext uri="{FF2B5EF4-FFF2-40B4-BE49-F238E27FC236}">
                <a16:creationId xmlns:a16="http://schemas.microsoft.com/office/drawing/2014/main" id="{A393BC92-34A4-105D-E0D5-223647F4AF01}"/>
              </a:ext>
            </a:extLst>
          </p:cNvPr>
          <p:cNvSpPr/>
          <p:nvPr/>
        </p:nvSpPr>
        <p:spPr>
          <a:xfrm>
            <a:off x="7393866" y="3250183"/>
            <a:ext cx="979714" cy="879927"/>
          </a:xfrm>
          <a:prstGeom prst="rightArrow">
            <a:avLst/>
          </a:prstGeom>
          <a:solidFill>
            <a:srgbClr val="BDBDB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132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0" descr="A picture containing nature, coral, coelenterate, reef&#10;&#10;Description automatically generated">
            <a:extLst>
              <a:ext uri="{FF2B5EF4-FFF2-40B4-BE49-F238E27FC236}">
                <a16:creationId xmlns:a16="http://schemas.microsoft.com/office/drawing/2014/main" id="{878530B6-EE86-5FE5-4C2D-05D0D9EC8492}"/>
              </a:ext>
            </a:extLst>
          </p:cNvPr>
          <p:cNvPicPr>
            <a:picLocks noChangeAspect="1"/>
          </p:cNvPicPr>
          <p:nvPr/>
        </p:nvPicPr>
        <p:blipFill>
          <a:blip r:embed="rId3"/>
          <a:stretch>
            <a:fillRect/>
          </a:stretch>
        </p:blipFill>
        <p:spPr>
          <a:xfrm>
            <a:off x="7194014" y="3975709"/>
            <a:ext cx="2385152" cy="2092292"/>
          </a:xfrm>
          <a:prstGeom prst="hexagon">
            <a:avLst/>
          </a:prstGeom>
        </p:spPr>
      </p:pic>
      <p:sp>
        <p:nvSpPr>
          <p:cNvPr id="2" name="TextBox 1">
            <a:extLst>
              <a:ext uri="{FF2B5EF4-FFF2-40B4-BE49-F238E27FC236}">
                <a16:creationId xmlns:a16="http://schemas.microsoft.com/office/drawing/2014/main" id="{0203ACB5-3F4F-686F-169C-F2998B1903B5}"/>
              </a:ext>
            </a:extLst>
          </p:cNvPr>
          <p:cNvSpPr txBox="1"/>
          <p:nvPr/>
        </p:nvSpPr>
        <p:spPr>
          <a:xfrm>
            <a:off x="283931" y="234916"/>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PARTNERS</a:t>
            </a:r>
            <a:endParaRPr lang="en-US" dirty="0"/>
          </a:p>
        </p:txBody>
      </p:sp>
      <p:sp>
        <p:nvSpPr>
          <p:cNvPr id="5" name="TextBox 4">
            <a:extLst>
              <a:ext uri="{FF2B5EF4-FFF2-40B4-BE49-F238E27FC236}">
                <a16:creationId xmlns:a16="http://schemas.microsoft.com/office/drawing/2014/main" id="{612EE944-E8EC-E373-EB8F-5F2407F5CE66}"/>
              </a:ext>
            </a:extLst>
          </p:cNvPr>
          <p:cNvSpPr txBox="1"/>
          <p:nvPr/>
        </p:nvSpPr>
        <p:spPr>
          <a:xfrm>
            <a:off x="6142566" y="729192"/>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6" name="TextBox 5">
            <a:extLst>
              <a:ext uri="{FF2B5EF4-FFF2-40B4-BE49-F238E27FC236}">
                <a16:creationId xmlns:a16="http://schemas.microsoft.com/office/drawing/2014/main" id="{244FC36C-7BC6-32B8-9DC8-36384ABA742D}"/>
              </a:ext>
            </a:extLst>
          </p:cNvPr>
          <p:cNvSpPr txBox="1"/>
          <p:nvPr/>
        </p:nvSpPr>
        <p:spPr>
          <a:xfrm>
            <a:off x="657224" y="5619750"/>
            <a:ext cx="2676525" cy="1047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grpSp>
        <p:nvGrpSpPr>
          <p:cNvPr id="34" name="Group 33" title="Image Credits: Amelia Untiedt">
            <a:extLst>
              <a:ext uri="{FF2B5EF4-FFF2-40B4-BE49-F238E27FC236}">
                <a16:creationId xmlns:a16="http://schemas.microsoft.com/office/drawing/2014/main" id="{BD3C4BA4-D80A-16B4-56B9-32A5C07C6839}"/>
              </a:ext>
            </a:extLst>
          </p:cNvPr>
          <p:cNvGrpSpPr/>
          <p:nvPr/>
        </p:nvGrpSpPr>
        <p:grpSpPr>
          <a:xfrm>
            <a:off x="814074" y="540782"/>
            <a:ext cx="10833100" cy="5524499"/>
            <a:chOff x="791505" y="166157"/>
            <a:chExt cx="10833100" cy="5524499"/>
          </a:xfrm>
        </p:grpSpPr>
        <p:grpSp>
          <p:nvGrpSpPr>
            <p:cNvPr id="12" name="Group 11">
              <a:extLst>
                <a:ext uri="{FF2B5EF4-FFF2-40B4-BE49-F238E27FC236}">
                  <a16:creationId xmlns:a16="http://schemas.microsoft.com/office/drawing/2014/main" id="{20C51B0C-E674-F6CB-9543-7F27F2922A1B}"/>
                </a:ext>
              </a:extLst>
            </p:cNvPr>
            <p:cNvGrpSpPr/>
            <p:nvPr/>
          </p:nvGrpSpPr>
          <p:grpSpPr>
            <a:xfrm>
              <a:off x="2870072" y="1257300"/>
              <a:ext cx="2402416" cy="2106082"/>
              <a:chOff x="5565647" y="2971800"/>
              <a:chExt cx="2402416" cy="2106082"/>
            </a:xfrm>
          </p:grpSpPr>
          <p:sp>
            <p:nvSpPr>
              <p:cNvPr id="10" name="Hexagon 9">
                <a:extLst>
                  <a:ext uri="{FF2B5EF4-FFF2-40B4-BE49-F238E27FC236}">
                    <a16:creationId xmlns:a16="http://schemas.microsoft.com/office/drawing/2014/main" id="{FE10CA9C-B992-8755-B831-EE74F4F8C86E}"/>
                  </a:ext>
                </a:extLst>
              </p:cNvPr>
              <p:cNvSpPr/>
              <p:nvPr/>
            </p:nvSpPr>
            <p:spPr>
              <a:xfrm>
                <a:off x="5565647" y="2971800"/>
                <a:ext cx="2402416" cy="2106082"/>
              </a:xfrm>
              <a:prstGeom prst="hexagon">
                <a:avLst/>
              </a:prstGeom>
              <a:solidFill>
                <a:schemeClr val="bg1">
                  <a:lumMod val="95000"/>
                </a:schemeClr>
              </a:solid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0AA5814-115A-7EDD-0A27-94113013042D}"/>
                  </a:ext>
                </a:extLst>
              </p:cNvPr>
              <p:cNvSpPr txBox="1"/>
              <p:nvPr/>
            </p:nvSpPr>
            <p:spPr>
              <a:xfrm>
                <a:off x="5691716" y="3433232"/>
                <a:ext cx="21960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Sistema de la Integración </a:t>
                </a:r>
                <a:endParaRPr lang="en-US" dirty="0">
                  <a:solidFill>
                    <a:schemeClr val="tx1">
                      <a:lumMod val="75000"/>
                      <a:lumOff val="25000"/>
                    </a:schemeClr>
                  </a:solidFill>
                  <a:latin typeface="Calibri" panose="020F0502020204030204"/>
                  <a:cs typeface="Calibri" panose="020F0502020204030204"/>
                </a:endParaRPr>
              </a:p>
              <a:p>
                <a:pPr algn="ctr"/>
                <a:r>
                  <a:rPr lang="en-US" dirty="0">
                    <a:solidFill>
                      <a:schemeClr val="tx1">
                        <a:lumMod val="75000"/>
                        <a:lumOff val="25000"/>
                      </a:schemeClr>
                    </a:solidFill>
                    <a:latin typeface="Century Gothic"/>
                  </a:rPr>
                  <a:t>Centroamericana (</a:t>
                </a:r>
                <a:r>
                  <a:rPr lang="en-US" b="1" dirty="0">
                    <a:solidFill>
                      <a:schemeClr val="tx1">
                        <a:lumMod val="75000"/>
                        <a:lumOff val="25000"/>
                      </a:schemeClr>
                    </a:solidFill>
                    <a:latin typeface="Century Gothic"/>
                  </a:rPr>
                  <a:t>SICA</a:t>
                </a:r>
                <a:r>
                  <a:rPr lang="en-US" dirty="0">
                    <a:solidFill>
                      <a:schemeClr val="tx1">
                        <a:lumMod val="75000"/>
                        <a:lumOff val="25000"/>
                      </a:schemeClr>
                    </a:solidFill>
                    <a:latin typeface="Century Gothic"/>
                  </a:rPr>
                  <a:t>)</a:t>
                </a:r>
                <a:endParaRPr lang="en-US" dirty="0">
                  <a:solidFill>
                    <a:schemeClr val="tx1">
                      <a:lumMod val="75000"/>
                      <a:lumOff val="25000"/>
                    </a:schemeClr>
                  </a:solidFill>
                  <a:cs typeface="Calibri" panose="020F0502020204030204"/>
                </a:endParaRPr>
              </a:p>
            </p:txBody>
          </p:sp>
        </p:grpSp>
        <p:grpSp>
          <p:nvGrpSpPr>
            <p:cNvPr id="15" name="Group 14">
              <a:extLst>
                <a:ext uri="{FF2B5EF4-FFF2-40B4-BE49-F238E27FC236}">
                  <a16:creationId xmlns:a16="http://schemas.microsoft.com/office/drawing/2014/main" id="{481856EF-F63D-CF52-B483-5918A80624E7}"/>
                </a:ext>
              </a:extLst>
            </p:cNvPr>
            <p:cNvGrpSpPr/>
            <p:nvPr/>
          </p:nvGrpSpPr>
          <p:grpSpPr>
            <a:xfrm>
              <a:off x="7111872" y="1220259"/>
              <a:ext cx="2402416" cy="2106082"/>
              <a:chOff x="5465106" y="775759"/>
              <a:chExt cx="2402416" cy="2106082"/>
            </a:xfrm>
          </p:grpSpPr>
          <p:sp>
            <p:nvSpPr>
              <p:cNvPr id="14" name="Hexagon 13">
                <a:extLst>
                  <a:ext uri="{FF2B5EF4-FFF2-40B4-BE49-F238E27FC236}">
                    <a16:creationId xmlns:a16="http://schemas.microsoft.com/office/drawing/2014/main" id="{78BEE839-EED5-F4EA-6239-C50E5F412436}"/>
                  </a:ext>
                </a:extLst>
              </p:cNvPr>
              <p:cNvSpPr/>
              <p:nvPr/>
            </p:nvSpPr>
            <p:spPr>
              <a:xfrm>
                <a:off x="5465106" y="775759"/>
                <a:ext cx="2402416" cy="2106082"/>
              </a:xfrm>
              <a:prstGeom prst="hexagon">
                <a:avLst/>
              </a:prstGeom>
              <a:solidFill>
                <a:schemeClr val="bg1">
                  <a:lumMod val="95000"/>
                </a:schemeClr>
              </a:solid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AAB048B-E8B7-42E8-FA89-B7BF412354D9}"/>
                  </a:ext>
                </a:extLst>
              </p:cNvPr>
              <p:cNvSpPr txBox="1"/>
              <p:nvPr/>
            </p:nvSpPr>
            <p:spPr>
              <a:xfrm>
                <a:off x="5585881" y="1044575"/>
                <a:ext cx="21717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Tropical Agriculture Research and High Education Center (</a:t>
                </a:r>
                <a:r>
                  <a:rPr lang="en-US" b="1" dirty="0">
                    <a:solidFill>
                      <a:schemeClr val="tx1">
                        <a:lumMod val="75000"/>
                        <a:lumOff val="25000"/>
                      </a:schemeClr>
                    </a:solidFill>
                    <a:latin typeface="Century Gothic"/>
                  </a:rPr>
                  <a:t>CATIE</a:t>
                </a:r>
                <a:r>
                  <a:rPr lang="en-US" dirty="0">
                    <a:solidFill>
                      <a:schemeClr val="tx1">
                        <a:lumMod val="75000"/>
                        <a:lumOff val="25000"/>
                      </a:schemeClr>
                    </a:solidFill>
                    <a:latin typeface="Century Gothic"/>
                  </a:rPr>
                  <a:t>)</a:t>
                </a:r>
                <a:endParaRPr lang="en-US" dirty="0">
                  <a:solidFill>
                    <a:schemeClr val="tx1">
                      <a:lumMod val="75000"/>
                      <a:lumOff val="25000"/>
                    </a:schemeClr>
                  </a:solidFill>
                  <a:cs typeface="Calibri" panose="020F0502020204030204"/>
                </a:endParaRPr>
              </a:p>
            </p:txBody>
          </p:sp>
        </p:grpSp>
        <p:grpSp>
          <p:nvGrpSpPr>
            <p:cNvPr id="16" name="Group 15">
              <a:extLst>
                <a:ext uri="{FF2B5EF4-FFF2-40B4-BE49-F238E27FC236}">
                  <a16:creationId xmlns:a16="http://schemas.microsoft.com/office/drawing/2014/main" id="{725C1AF3-22C3-3FB4-BF79-1B8307B269B0}"/>
                </a:ext>
              </a:extLst>
            </p:cNvPr>
            <p:cNvGrpSpPr/>
            <p:nvPr/>
          </p:nvGrpSpPr>
          <p:grpSpPr>
            <a:xfrm>
              <a:off x="5012139" y="2416174"/>
              <a:ext cx="2402416" cy="2106082"/>
              <a:chOff x="5465106" y="775759"/>
              <a:chExt cx="2402416" cy="2106082"/>
            </a:xfrm>
          </p:grpSpPr>
          <p:sp>
            <p:nvSpPr>
              <p:cNvPr id="18" name="Hexagon 17">
                <a:extLst>
                  <a:ext uri="{FF2B5EF4-FFF2-40B4-BE49-F238E27FC236}">
                    <a16:creationId xmlns:a16="http://schemas.microsoft.com/office/drawing/2014/main" id="{D58A37C7-58DC-13A2-9D20-BDC27433320D}"/>
                  </a:ext>
                </a:extLst>
              </p:cNvPr>
              <p:cNvSpPr/>
              <p:nvPr/>
            </p:nvSpPr>
            <p:spPr>
              <a:xfrm>
                <a:off x="5465106" y="775759"/>
                <a:ext cx="2402416" cy="2106082"/>
              </a:xfrm>
              <a:prstGeom prst="hexagon">
                <a:avLst/>
              </a:prstGeom>
              <a:solidFill>
                <a:schemeClr val="bg1">
                  <a:lumMod val="95000"/>
                </a:schemeClr>
              </a:solid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36689AA-885B-FDAA-1134-485A4141CCBC}"/>
                  </a:ext>
                </a:extLst>
              </p:cNvPr>
              <p:cNvSpPr txBox="1"/>
              <p:nvPr/>
            </p:nvSpPr>
            <p:spPr>
              <a:xfrm>
                <a:off x="5585881" y="1235075"/>
                <a:ext cx="21717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panose="020F0502020204030204"/>
                  </a:rPr>
                  <a:t>Ministry of the Environment &amp; Energy (</a:t>
                </a:r>
                <a:r>
                  <a:rPr lang="en-US" b="1" dirty="0">
                    <a:solidFill>
                      <a:schemeClr val="tx1">
                        <a:lumMod val="75000"/>
                        <a:lumOff val="25000"/>
                      </a:schemeClr>
                    </a:solidFill>
                    <a:latin typeface="Century Gothic"/>
                    <a:cs typeface="Calibri" panose="020F0502020204030204"/>
                  </a:rPr>
                  <a:t>MINAE</a:t>
                </a:r>
                <a:r>
                  <a:rPr lang="en-US" dirty="0">
                    <a:solidFill>
                      <a:schemeClr val="tx1">
                        <a:lumMod val="75000"/>
                        <a:lumOff val="25000"/>
                      </a:schemeClr>
                    </a:solidFill>
                    <a:latin typeface="Century Gothic"/>
                    <a:cs typeface="Calibri" panose="020F0502020204030204"/>
                  </a:rPr>
                  <a:t>) of Costa Rica</a:t>
                </a:r>
                <a:endParaRPr lang="en-US" dirty="0">
                  <a:solidFill>
                    <a:schemeClr val="tx1">
                      <a:lumMod val="75000"/>
                      <a:lumOff val="25000"/>
                    </a:schemeClr>
                  </a:solidFill>
                </a:endParaRPr>
              </a:p>
            </p:txBody>
          </p:sp>
        </p:grpSp>
        <p:grpSp>
          <p:nvGrpSpPr>
            <p:cNvPr id="19" name="Group 18">
              <a:extLst>
                <a:ext uri="{FF2B5EF4-FFF2-40B4-BE49-F238E27FC236}">
                  <a16:creationId xmlns:a16="http://schemas.microsoft.com/office/drawing/2014/main" id="{9D74D6D7-7DEA-6996-0CBA-2DCB1FEDB1E1}"/>
                </a:ext>
              </a:extLst>
            </p:cNvPr>
            <p:cNvGrpSpPr/>
            <p:nvPr/>
          </p:nvGrpSpPr>
          <p:grpSpPr>
            <a:xfrm>
              <a:off x="9222189" y="2373842"/>
              <a:ext cx="2402416" cy="2106082"/>
              <a:chOff x="5465106" y="775759"/>
              <a:chExt cx="2402416" cy="2106082"/>
            </a:xfrm>
          </p:grpSpPr>
          <p:sp>
            <p:nvSpPr>
              <p:cNvPr id="21" name="Hexagon 20">
                <a:extLst>
                  <a:ext uri="{FF2B5EF4-FFF2-40B4-BE49-F238E27FC236}">
                    <a16:creationId xmlns:a16="http://schemas.microsoft.com/office/drawing/2014/main" id="{56D117C0-E665-4FC0-E00D-5A1206DF4198}"/>
                  </a:ext>
                </a:extLst>
              </p:cNvPr>
              <p:cNvSpPr/>
              <p:nvPr/>
            </p:nvSpPr>
            <p:spPr>
              <a:xfrm>
                <a:off x="5465106" y="775759"/>
                <a:ext cx="2402416" cy="2106082"/>
              </a:xfrm>
              <a:prstGeom prst="hexagon">
                <a:avLst/>
              </a:prstGeom>
              <a:solidFill>
                <a:schemeClr val="bg1">
                  <a:lumMod val="95000"/>
                </a:schemeClr>
              </a:solid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4A28A08-2382-A9CB-0055-6CE8FE00D2B1}"/>
                  </a:ext>
                </a:extLst>
              </p:cNvPr>
              <p:cNvSpPr txBox="1"/>
              <p:nvPr/>
            </p:nvSpPr>
            <p:spPr>
              <a:xfrm>
                <a:off x="5532964" y="1065742"/>
                <a:ext cx="22775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panose="020F0502020204030204"/>
                  </a:rPr>
                  <a:t>Ministry of the Environment &amp; Natural Resources (</a:t>
                </a:r>
                <a:r>
                  <a:rPr lang="en-US" b="1" dirty="0">
                    <a:solidFill>
                      <a:schemeClr val="tx1">
                        <a:lumMod val="75000"/>
                        <a:lumOff val="25000"/>
                      </a:schemeClr>
                    </a:solidFill>
                    <a:latin typeface="Century Gothic"/>
                    <a:cs typeface="Calibri" panose="020F0502020204030204"/>
                  </a:rPr>
                  <a:t>MARN</a:t>
                </a:r>
                <a:r>
                  <a:rPr lang="en-US" dirty="0">
                    <a:solidFill>
                      <a:schemeClr val="tx1">
                        <a:lumMod val="75000"/>
                        <a:lumOff val="25000"/>
                      </a:schemeClr>
                    </a:solidFill>
                    <a:latin typeface="Century Gothic"/>
                    <a:cs typeface="Calibri" panose="020F0502020204030204"/>
                  </a:rPr>
                  <a:t>) of El Salvador</a:t>
                </a:r>
                <a:endParaRPr lang="en-US" dirty="0">
                  <a:solidFill>
                    <a:schemeClr val="tx1">
                      <a:lumMod val="75000"/>
                      <a:lumOff val="25000"/>
                    </a:schemeClr>
                  </a:solidFill>
                </a:endParaRPr>
              </a:p>
            </p:txBody>
          </p:sp>
        </p:grpSp>
        <p:grpSp>
          <p:nvGrpSpPr>
            <p:cNvPr id="24" name="Group 23">
              <a:extLst>
                <a:ext uri="{FF2B5EF4-FFF2-40B4-BE49-F238E27FC236}">
                  <a16:creationId xmlns:a16="http://schemas.microsoft.com/office/drawing/2014/main" id="{BA115B6C-5C84-E398-45AE-8196D86C1B8F}"/>
                </a:ext>
              </a:extLst>
            </p:cNvPr>
            <p:cNvGrpSpPr/>
            <p:nvPr/>
          </p:nvGrpSpPr>
          <p:grpSpPr>
            <a:xfrm>
              <a:off x="791505" y="2452158"/>
              <a:ext cx="2402416" cy="2106082"/>
              <a:chOff x="1172505" y="2325158"/>
              <a:chExt cx="2402416" cy="2106082"/>
            </a:xfrm>
          </p:grpSpPr>
          <p:sp>
            <p:nvSpPr>
              <p:cNvPr id="23" name="Hexagon 22">
                <a:extLst>
                  <a:ext uri="{FF2B5EF4-FFF2-40B4-BE49-F238E27FC236}">
                    <a16:creationId xmlns:a16="http://schemas.microsoft.com/office/drawing/2014/main" id="{4A47228E-2C78-3DC5-6D5F-0D9CAAADC985}"/>
                  </a:ext>
                </a:extLst>
              </p:cNvPr>
              <p:cNvSpPr/>
              <p:nvPr/>
            </p:nvSpPr>
            <p:spPr>
              <a:xfrm>
                <a:off x="1172505" y="2325158"/>
                <a:ext cx="2402416" cy="2106082"/>
              </a:xfrm>
              <a:prstGeom prst="hexagon">
                <a:avLst/>
              </a:prstGeom>
              <a:solidFill>
                <a:schemeClr val="bg1">
                  <a:lumMod val="95000"/>
                </a:schemeClr>
              </a:solid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4BBA4ED-1932-66E2-6667-6001CEFAF10E}"/>
                  </a:ext>
                </a:extLst>
              </p:cNvPr>
              <p:cNvSpPr txBox="1"/>
              <p:nvPr/>
            </p:nvSpPr>
            <p:spPr>
              <a:xfrm>
                <a:off x="1257299" y="2643717"/>
                <a:ext cx="222779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Ministry of the Environment &amp; Natural Resources (</a:t>
                </a:r>
                <a:r>
                  <a:rPr lang="en-US" b="1" dirty="0">
                    <a:solidFill>
                      <a:schemeClr val="tx1">
                        <a:lumMod val="75000"/>
                        <a:lumOff val="25000"/>
                      </a:schemeClr>
                    </a:solidFill>
                    <a:latin typeface="Century Gothic"/>
                  </a:rPr>
                  <a:t>MARN</a:t>
                </a:r>
                <a:r>
                  <a:rPr lang="en-US" dirty="0">
                    <a:solidFill>
                      <a:schemeClr val="tx1">
                        <a:lumMod val="75000"/>
                        <a:lumOff val="25000"/>
                      </a:schemeClr>
                    </a:solidFill>
                    <a:latin typeface="Century Gothic"/>
                  </a:rPr>
                  <a:t>) of Guatemala</a:t>
                </a:r>
                <a:endParaRPr lang="en-US" dirty="0">
                  <a:solidFill>
                    <a:schemeClr val="tx1">
                      <a:lumMod val="75000"/>
                      <a:lumOff val="25000"/>
                    </a:schemeClr>
                  </a:solidFill>
                  <a:cs typeface="Calibri" panose="020F0502020204030204"/>
                </a:endParaRPr>
              </a:p>
            </p:txBody>
          </p:sp>
        </p:grpSp>
        <p:grpSp>
          <p:nvGrpSpPr>
            <p:cNvPr id="33" name="Group 32">
              <a:extLst>
                <a:ext uri="{FF2B5EF4-FFF2-40B4-BE49-F238E27FC236}">
                  <a16:creationId xmlns:a16="http://schemas.microsoft.com/office/drawing/2014/main" id="{952146EE-E79C-0C21-97BF-66E058D91B9E}"/>
                </a:ext>
              </a:extLst>
            </p:cNvPr>
            <p:cNvGrpSpPr/>
            <p:nvPr/>
          </p:nvGrpSpPr>
          <p:grpSpPr>
            <a:xfrm>
              <a:off x="4999568" y="166157"/>
              <a:ext cx="2406520" cy="2111377"/>
              <a:chOff x="5221818" y="4558240"/>
              <a:chExt cx="2406520" cy="2111377"/>
            </a:xfrm>
          </p:grpSpPr>
          <p:pic>
            <p:nvPicPr>
              <p:cNvPr id="32" name="Picture 32" descr="A picture containing outdoor, sky, water, tree&#10;&#10;Description automatically generated">
                <a:extLst>
                  <a:ext uri="{FF2B5EF4-FFF2-40B4-BE49-F238E27FC236}">
                    <a16:creationId xmlns:a16="http://schemas.microsoft.com/office/drawing/2014/main" id="{00617989-B8DC-7094-9732-5BCCC26DE314}"/>
                  </a:ext>
                </a:extLst>
              </p:cNvPr>
              <p:cNvPicPr>
                <a:picLocks noChangeAspect="1"/>
              </p:cNvPicPr>
              <p:nvPr/>
            </p:nvPicPr>
            <p:blipFill>
              <a:blip r:embed="rId4"/>
              <a:stretch>
                <a:fillRect/>
              </a:stretch>
            </p:blipFill>
            <p:spPr>
              <a:xfrm>
                <a:off x="5221818" y="4559300"/>
                <a:ext cx="2393950" cy="2110317"/>
              </a:xfrm>
              <a:prstGeom prst="hexagon">
                <a:avLst/>
              </a:prstGeom>
            </p:spPr>
          </p:pic>
          <p:sp>
            <p:nvSpPr>
              <p:cNvPr id="22" name="Hexagon 21">
                <a:extLst>
                  <a:ext uri="{FF2B5EF4-FFF2-40B4-BE49-F238E27FC236}">
                    <a16:creationId xmlns:a16="http://schemas.microsoft.com/office/drawing/2014/main" id="{B0C60657-5540-D070-AE21-98EF0B75ACCC}"/>
                  </a:ext>
                </a:extLst>
              </p:cNvPr>
              <p:cNvSpPr/>
              <p:nvPr/>
            </p:nvSpPr>
            <p:spPr>
              <a:xfrm>
                <a:off x="5225922" y="4558240"/>
                <a:ext cx="2402416" cy="2106082"/>
              </a:xfrm>
              <a:prstGeom prst="hexagon">
                <a:avLst/>
              </a:prstGeom>
              <a:no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958CE5EF-953A-ECB9-B31D-55624365FD6E}"/>
                </a:ext>
              </a:extLst>
            </p:cNvPr>
            <p:cNvGrpSpPr/>
            <p:nvPr/>
          </p:nvGrpSpPr>
          <p:grpSpPr>
            <a:xfrm>
              <a:off x="2929338" y="3584574"/>
              <a:ext cx="2402416" cy="2106082"/>
              <a:chOff x="2929338" y="3457574"/>
              <a:chExt cx="2402416" cy="2106082"/>
            </a:xfrm>
          </p:grpSpPr>
          <p:pic>
            <p:nvPicPr>
              <p:cNvPr id="4" name="Picture 4">
                <a:extLst>
                  <a:ext uri="{FF2B5EF4-FFF2-40B4-BE49-F238E27FC236}">
                    <a16:creationId xmlns:a16="http://schemas.microsoft.com/office/drawing/2014/main" id="{9390C66B-F878-3AB7-5A19-44CC985E5F49}"/>
                  </a:ext>
                </a:extLst>
              </p:cNvPr>
              <p:cNvPicPr>
                <a:picLocks noChangeAspect="1"/>
              </p:cNvPicPr>
              <p:nvPr/>
            </p:nvPicPr>
            <p:blipFill>
              <a:blip r:embed="rId5"/>
              <a:stretch>
                <a:fillRect/>
              </a:stretch>
            </p:blipFill>
            <p:spPr>
              <a:xfrm>
                <a:off x="2934460" y="3467466"/>
                <a:ext cx="2394883" cy="2085595"/>
              </a:xfrm>
              <a:prstGeom prst="hexagon">
                <a:avLst/>
              </a:prstGeom>
              <a:ln>
                <a:solidFill>
                  <a:srgbClr val="4472C4"/>
                </a:solidFill>
              </a:ln>
            </p:spPr>
          </p:pic>
          <p:sp>
            <p:nvSpPr>
              <p:cNvPr id="27" name="Hexagon 26">
                <a:extLst>
                  <a:ext uri="{FF2B5EF4-FFF2-40B4-BE49-F238E27FC236}">
                    <a16:creationId xmlns:a16="http://schemas.microsoft.com/office/drawing/2014/main" id="{9DCC9B8A-E799-1BB6-4D5A-A1020DAA607D}"/>
                  </a:ext>
                </a:extLst>
              </p:cNvPr>
              <p:cNvSpPr/>
              <p:nvPr/>
            </p:nvSpPr>
            <p:spPr>
              <a:xfrm>
                <a:off x="2929338" y="3457574"/>
                <a:ext cx="2402416" cy="2106082"/>
              </a:xfrm>
              <a:prstGeom prst="hexagon">
                <a:avLst/>
              </a:prstGeom>
              <a:no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Hexagon 24">
              <a:extLst>
                <a:ext uri="{FF2B5EF4-FFF2-40B4-BE49-F238E27FC236}">
                  <a16:creationId xmlns:a16="http://schemas.microsoft.com/office/drawing/2014/main" id="{BE76587A-37FF-6290-DB7C-3A907066E111}"/>
                </a:ext>
              </a:extLst>
            </p:cNvPr>
            <p:cNvSpPr/>
            <p:nvPr/>
          </p:nvSpPr>
          <p:spPr>
            <a:xfrm>
              <a:off x="7162672" y="3584573"/>
              <a:ext cx="2402416" cy="2106082"/>
            </a:xfrm>
            <a:prstGeom prst="hexagon">
              <a:avLst/>
            </a:prstGeom>
            <a:noFill/>
            <a:ln w="28575">
              <a:solidFill>
                <a:srgbClr val="AB7A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EFFE498F-F7CD-0935-BC3B-9E9ABC59230F}"/>
              </a:ext>
            </a:extLst>
          </p:cNvPr>
          <p:cNvSpPr txBox="1"/>
          <p:nvPr/>
        </p:nvSpPr>
        <p:spPr>
          <a:xfrm>
            <a:off x="3451892" y="5736630"/>
            <a:ext cx="13931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a:t>
            </a:r>
            <a:endParaRPr lang="en-US" sz="900" dirty="0">
              <a:solidFill>
                <a:schemeClr val="bg1"/>
              </a:solidFill>
              <a:cs typeface="Calibri" panose="020F0502020204030204"/>
            </a:endParaRPr>
          </a:p>
          <a:p>
            <a:pPr algn="ctr"/>
            <a:r>
              <a:rPr lang="en-US" sz="900" dirty="0">
                <a:solidFill>
                  <a:schemeClr val="bg1"/>
                </a:solidFill>
                <a:latin typeface="Century Gothic"/>
                <a:cs typeface="Calibri"/>
              </a:rPr>
              <a:t> Amelia Untiedt</a:t>
            </a:r>
            <a:endParaRPr lang="en-US" sz="900" dirty="0">
              <a:solidFill>
                <a:schemeClr val="bg1"/>
              </a:solidFill>
              <a:cs typeface="Calibri" panose="020F0502020204030204"/>
            </a:endParaRPr>
          </a:p>
        </p:txBody>
      </p:sp>
      <p:sp>
        <p:nvSpPr>
          <p:cNvPr id="11" name="TextBox 10">
            <a:extLst>
              <a:ext uri="{FF2B5EF4-FFF2-40B4-BE49-F238E27FC236}">
                <a16:creationId xmlns:a16="http://schemas.microsoft.com/office/drawing/2014/main" id="{99F8983D-E1C0-B6DC-98C6-BDD7975BBDCF}"/>
              </a:ext>
            </a:extLst>
          </p:cNvPr>
          <p:cNvSpPr txBox="1"/>
          <p:nvPr/>
        </p:nvSpPr>
        <p:spPr>
          <a:xfrm>
            <a:off x="5462175" y="2283387"/>
            <a:ext cx="1543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a:t>
            </a:r>
            <a:endParaRPr lang="en-US" sz="900" dirty="0">
              <a:solidFill>
                <a:schemeClr val="bg1"/>
              </a:solidFill>
              <a:latin typeface="Calibri" panose="020F0502020204030204"/>
              <a:cs typeface="Calibri"/>
            </a:endParaRPr>
          </a:p>
          <a:p>
            <a:pPr algn="ctr"/>
            <a:r>
              <a:rPr lang="en-US" sz="900" dirty="0">
                <a:solidFill>
                  <a:schemeClr val="bg1"/>
                </a:solidFill>
                <a:latin typeface="Century Gothic"/>
                <a:cs typeface="Calibri"/>
              </a:rPr>
              <a:t> Cesar J Zacar</a:t>
            </a:r>
            <a:r>
              <a:rPr lang="en-US" sz="900" b="1" dirty="0">
                <a:solidFill>
                  <a:schemeClr val="bg1"/>
                </a:solidFill>
                <a:latin typeface="Century Gothic"/>
                <a:ea typeface="+mn-lt"/>
                <a:cs typeface="+mn-lt"/>
              </a:rPr>
              <a:t>í</a:t>
            </a:r>
            <a:r>
              <a:rPr lang="en-US" sz="900" dirty="0">
                <a:solidFill>
                  <a:schemeClr val="bg1"/>
                </a:solidFill>
                <a:latin typeface="Century Gothic"/>
                <a:cs typeface="Calibri"/>
              </a:rPr>
              <a:t>as</a:t>
            </a:r>
            <a:endParaRPr lang="en-US" sz="900" dirty="0">
              <a:solidFill>
                <a:schemeClr val="bg1"/>
              </a:solidFill>
              <a:cs typeface="Calibri"/>
            </a:endParaRPr>
          </a:p>
        </p:txBody>
      </p:sp>
      <p:sp>
        <p:nvSpPr>
          <p:cNvPr id="41" name="TextBox 40">
            <a:extLst>
              <a:ext uri="{FF2B5EF4-FFF2-40B4-BE49-F238E27FC236}">
                <a16:creationId xmlns:a16="http://schemas.microsoft.com/office/drawing/2014/main" id="{D2FE4E14-2944-4601-8DCA-55B9234FE688}"/>
              </a:ext>
            </a:extLst>
          </p:cNvPr>
          <p:cNvSpPr txBox="1"/>
          <p:nvPr/>
        </p:nvSpPr>
        <p:spPr>
          <a:xfrm>
            <a:off x="7668804" y="5735339"/>
            <a:ext cx="14242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entury Gothic"/>
                <a:cs typeface="Calibri"/>
              </a:rPr>
              <a:t>Image Credit: </a:t>
            </a:r>
            <a:endParaRPr lang="en-US" sz="900" dirty="0">
              <a:solidFill>
                <a:schemeClr val="bg1"/>
              </a:solidFill>
              <a:cs typeface="Calibri"/>
            </a:endParaRPr>
          </a:p>
          <a:p>
            <a:pPr algn="ctr"/>
            <a:r>
              <a:rPr lang="en-US" sz="900" dirty="0">
                <a:solidFill>
                  <a:schemeClr val="bg1"/>
                </a:solidFill>
                <a:latin typeface="Century Gothic"/>
                <a:cs typeface="Calibri"/>
              </a:rPr>
              <a:t>Ana Giro Peterson</a:t>
            </a:r>
            <a:endParaRPr lang="en-US" sz="900" dirty="0">
              <a:solidFill>
                <a:schemeClr val="bg1"/>
              </a:solidFill>
              <a:cs typeface="Calibri" panose="020F0502020204030204"/>
            </a:endParaRPr>
          </a:p>
        </p:txBody>
      </p:sp>
    </p:spTree>
    <p:extLst>
      <p:ext uri="{BB962C8B-B14F-4D97-AF65-F5344CB8AC3E}">
        <p14:creationId xmlns:p14="http://schemas.microsoft.com/office/powerpoint/2010/main" val="229374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ACB5-3F4F-686F-169C-F2998B1903B5}"/>
              </a:ext>
            </a:extLst>
          </p:cNvPr>
          <p:cNvSpPr txBox="1"/>
          <p:nvPr/>
        </p:nvSpPr>
        <p:spPr>
          <a:xfrm>
            <a:off x="271897" y="222884"/>
            <a:ext cx="114250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6CA47A"/>
                </a:solidFill>
                <a:latin typeface="Century Gothic"/>
                <a:cs typeface="Calibri"/>
              </a:rPr>
              <a:t>NASA SATELLITES</a:t>
            </a:r>
          </a:p>
        </p:txBody>
      </p:sp>
      <p:pic>
        <p:nvPicPr>
          <p:cNvPr id="3" name="Picture 4" descr="A picture containing satellite, transport&#10;&#10;Description automatically generated">
            <a:extLst>
              <a:ext uri="{FF2B5EF4-FFF2-40B4-BE49-F238E27FC236}">
                <a16:creationId xmlns:a16="http://schemas.microsoft.com/office/drawing/2014/main" id="{2BBF7712-401C-B699-B175-C9975A61668A}"/>
              </a:ext>
            </a:extLst>
          </p:cNvPr>
          <p:cNvPicPr>
            <a:picLocks noChangeAspect="1"/>
          </p:cNvPicPr>
          <p:nvPr/>
        </p:nvPicPr>
        <p:blipFill>
          <a:blip r:embed="rId3"/>
          <a:stretch>
            <a:fillRect/>
          </a:stretch>
        </p:blipFill>
        <p:spPr>
          <a:xfrm>
            <a:off x="389941" y="3437619"/>
            <a:ext cx="2730284" cy="2611514"/>
          </a:xfrm>
          <a:prstGeom prst="rect">
            <a:avLst/>
          </a:prstGeom>
        </p:spPr>
      </p:pic>
      <p:pic>
        <p:nvPicPr>
          <p:cNvPr id="5" name="Picture 5">
            <a:extLst>
              <a:ext uri="{FF2B5EF4-FFF2-40B4-BE49-F238E27FC236}">
                <a16:creationId xmlns:a16="http://schemas.microsoft.com/office/drawing/2014/main" id="{CDB1C8E2-928D-B1E4-8C8D-AF93F770F6C0}"/>
              </a:ext>
            </a:extLst>
          </p:cNvPr>
          <p:cNvPicPr>
            <a:picLocks noChangeAspect="1"/>
          </p:cNvPicPr>
          <p:nvPr/>
        </p:nvPicPr>
        <p:blipFill>
          <a:blip r:embed="rId4"/>
          <a:stretch>
            <a:fillRect/>
          </a:stretch>
        </p:blipFill>
        <p:spPr>
          <a:xfrm>
            <a:off x="6723322" y="1851323"/>
            <a:ext cx="2411362" cy="1996207"/>
          </a:xfrm>
          <a:prstGeom prst="rect">
            <a:avLst/>
          </a:prstGeom>
        </p:spPr>
      </p:pic>
      <p:pic>
        <p:nvPicPr>
          <p:cNvPr id="6" name="Picture 6" descr="A picture containing indoor&#10;&#10;Description automatically generated">
            <a:extLst>
              <a:ext uri="{FF2B5EF4-FFF2-40B4-BE49-F238E27FC236}">
                <a16:creationId xmlns:a16="http://schemas.microsoft.com/office/drawing/2014/main" id="{D31A64A0-FF82-1DE6-AE0E-76AF27D03A02}"/>
              </a:ext>
            </a:extLst>
          </p:cNvPr>
          <p:cNvPicPr>
            <a:picLocks noChangeAspect="1"/>
          </p:cNvPicPr>
          <p:nvPr/>
        </p:nvPicPr>
        <p:blipFill>
          <a:blip r:embed="rId5"/>
          <a:stretch>
            <a:fillRect/>
          </a:stretch>
        </p:blipFill>
        <p:spPr>
          <a:xfrm>
            <a:off x="2390224" y="2386675"/>
            <a:ext cx="3794315" cy="1537102"/>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7389DDF7-117E-229B-F2B6-0C778B0272D8}"/>
              </a:ext>
            </a:extLst>
          </p:cNvPr>
          <p:cNvPicPr>
            <a:picLocks noChangeAspect="1"/>
          </p:cNvPicPr>
          <p:nvPr/>
        </p:nvPicPr>
        <p:blipFill>
          <a:blip r:embed="rId6"/>
          <a:stretch>
            <a:fillRect/>
          </a:stretch>
        </p:blipFill>
        <p:spPr>
          <a:xfrm rot="420000">
            <a:off x="8035527" y="4498595"/>
            <a:ext cx="4068890" cy="1215243"/>
          </a:xfrm>
          <a:prstGeom prst="rect">
            <a:avLst/>
          </a:prstGeom>
        </p:spPr>
      </p:pic>
      <p:sp>
        <p:nvSpPr>
          <p:cNvPr id="8" name="TextBox 7">
            <a:extLst>
              <a:ext uri="{FF2B5EF4-FFF2-40B4-BE49-F238E27FC236}">
                <a16:creationId xmlns:a16="http://schemas.microsoft.com/office/drawing/2014/main" id="{B27CAA44-D3FC-6ACA-FB70-7998BCCCDE13}"/>
              </a:ext>
            </a:extLst>
          </p:cNvPr>
          <p:cNvSpPr txBox="1"/>
          <p:nvPr/>
        </p:nvSpPr>
        <p:spPr>
          <a:xfrm>
            <a:off x="601086" y="5932155"/>
            <a:ext cx="1627482" cy="374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Landsat 5 TM</a:t>
            </a:r>
          </a:p>
        </p:txBody>
      </p:sp>
      <p:sp>
        <p:nvSpPr>
          <p:cNvPr id="9" name="TextBox 8">
            <a:extLst>
              <a:ext uri="{FF2B5EF4-FFF2-40B4-BE49-F238E27FC236}">
                <a16:creationId xmlns:a16="http://schemas.microsoft.com/office/drawing/2014/main" id="{5001781B-AA80-04D9-F8CE-B99E0E52E1C0}"/>
              </a:ext>
            </a:extLst>
          </p:cNvPr>
          <p:cNvSpPr txBox="1"/>
          <p:nvPr/>
        </p:nvSpPr>
        <p:spPr>
          <a:xfrm>
            <a:off x="3406551" y="3924418"/>
            <a:ext cx="21439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Landsat 7 ETM+</a:t>
            </a:r>
            <a:endParaRPr lang="en-US"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54F8F8D4-D97C-3190-EF47-1766966938BF}"/>
              </a:ext>
            </a:extLst>
          </p:cNvPr>
          <p:cNvSpPr txBox="1"/>
          <p:nvPr/>
        </p:nvSpPr>
        <p:spPr>
          <a:xfrm>
            <a:off x="7297669" y="3981220"/>
            <a:ext cx="17823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Landsat 8 OLI</a:t>
            </a:r>
            <a:endParaRPr lang="en-US"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2BDCFEC8-B6B2-4A67-EA34-A35EED7C6B86}"/>
              </a:ext>
            </a:extLst>
          </p:cNvPr>
          <p:cNvSpPr txBox="1"/>
          <p:nvPr/>
        </p:nvSpPr>
        <p:spPr>
          <a:xfrm>
            <a:off x="9288239" y="5659470"/>
            <a:ext cx="2131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Landsat 9 OLI-2</a:t>
            </a:r>
            <a:endParaRPr lang="en-US" dirty="0">
              <a:solidFill>
                <a:schemeClr val="tx1">
                  <a:lumMod val="75000"/>
                  <a:lumOff val="25000"/>
                </a:schemeClr>
              </a:solidFill>
              <a:latin typeface="Century Gothic"/>
            </a:endParaRPr>
          </a:p>
        </p:txBody>
      </p:sp>
      <p:sp>
        <p:nvSpPr>
          <p:cNvPr id="4" name="TextBox 3">
            <a:extLst>
              <a:ext uri="{FF2B5EF4-FFF2-40B4-BE49-F238E27FC236}">
                <a16:creationId xmlns:a16="http://schemas.microsoft.com/office/drawing/2014/main" id="{8AE885FB-B99D-F061-4C76-43A2C6D52C9D}"/>
              </a:ext>
            </a:extLst>
          </p:cNvPr>
          <p:cNvSpPr txBox="1"/>
          <p:nvPr/>
        </p:nvSpPr>
        <p:spPr>
          <a:xfrm>
            <a:off x="0" y="6636774"/>
            <a:ext cx="335525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latin typeface="Century Gothic"/>
                <a:cs typeface="Calibri"/>
              </a:rPr>
              <a:t>Image Credit: USGS/NASA</a:t>
            </a:r>
            <a:endParaRPr lang="en-US" sz="900" dirty="0">
              <a:solidFill>
                <a:schemeClr val="bg1"/>
              </a:solidFill>
              <a:latin typeface="Century Gothic"/>
            </a:endParaRPr>
          </a:p>
        </p:txBody>
      </p:sp>
      <p:sp>
        <p:nvSpPr>
          <p:cNvPr id="15" name="Arc 14">
            <a:extLst>
              <a:ext uri="{FF2B5EF4-FFF2-40B4-BE49-F238E27FC236}">
                <a16:creationId xmlns:a16="http://schemas.microsoft.com/office/drawing/2014/main" id="{30F7B97C-8DDC-1877-D198-B7D56607876F}"/>
              </a:ext>
            </a:extLst>
          </p:cNvPr>
          <p:cNvSpPr/>
          <p:nvPr/>
        </p:nvSpPr>
        <p:spPr>
          <a:xfrm rot="-2580000">
            <a:off x="594350" y="5394775"/>
            <a:ext cx="10265429" cy="9604071"/>
          </a:xfrm>
          <a:prstGeom prst="arc">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846965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187326-4003-4981-9057-9BA805FAC345}">
  <ds:schemaRefs>
    <ds:schemaRef ds:uri="http://schemas.microsoft.com/sharepoint/v3/contenttype/forms"/>
  </ds:schemaRefs>
</ds:datastoreItem>
</file>

<file path=customXml/itemProps2.xml><?xml version="1.0" encoding="utf-8"?>
<ds:datastoreItem xmlns:ds="http://schemas.openxmlformats.org/officeDocument/2006/customXml" ds:itemID="{94C17A7D-8B55-49FF-A3BE-E43DE0727471}"/>
</file>

<file path=customXml/itemProps3.xml><?xml version="1.0" encoding="utf-8"?>
<ds:datastoreItem xmlns:ds="http://schemas.openxmlformats.org/officeDocument/2006/customXml" ds:itemID="{EDDF8007-888D-4657-A6F3-ED85339D23F0}">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s>
</ds:datastoreItem>
</file>

<file path=docProps/app.xml><?xml version="1.0" encoding="utf-8"?>
<Properties xmlns="http://schemas.openxmlformats.org/officeDocument/2006/extended-properties" xmlns:vt="http://schemas.openxmlformats.org/officeDocument/2006/docPropsVTypes">
  <TotalTime>40</TotalTime>
  <Words>4981</Words>
  <Application>Microsoft Office PowerPoint</Application>
  <PresentationFormat>Widescreen</PresentationFormat>
  <Paragraphs>482</Paragraphs>
  <Slides>27</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-apple-system</vt:lpstr>
      <vt:lpstr>Arial</vt:lpstr>
      <vt:lpstr>Calibri</vt:lpstr>
      <vt:lpstr>Century Gothic</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Amanda</cp:lastModifiedBy>
  <cp:revision>6</cp:revision>
  <dcterms:created xsi:type="dcterms:W3CDTF">2019-11-12T17:46:59Z</dcterms:created>
  <dcterms:modified xsi:type="dcterms:W3CDTF">2022-11-07T18:36:36Z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197700.000000000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