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7" r:id="rId5"/>
    <p:sldId id="277" r:id="rId6"/>
    <p:sldId id="258" r:id="rId7"/>
    <p:sldId id="269" r:id="rId8"/>
    <p:sldId id="260" r:id="rId9"/>
    <p:sldId id="259" r:id="rId10"/>
    <p:sldId id="261" r:id="rId11"/>
    <p:sldId id="275" r:id="rId12"/>
    <p:sldId id="263" r:id="rId13"/>
    <p:sldId id="273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ms" initials="c" lastIdx="2" clrIdx="0">
    <p:extLst>
      <p:ext uri="{19B8F6BF-5375-455C-9EA6-DF929625EA0E}">
        <p15:presenceInfo xmlns:p15="http://schemas.microsoft.com/office/powerpoint/2012/main" userId="crm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82F"/>
    <a:srgbClr val="00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8" autoAdjust="0"/>
    <p:restoredTop sz="82301" autoAdjust="0"/>
  </p:normalViewPr>
  <p:slideViewPr>
    <p:cSldViewPr snapToGrid="0">
      <p:cViewPr varScale="1">
        <p:scale>
          <a:sx n="58" d="100"/>
          <a:sy n="58" d="100"/>
        </p:scale>
        <p:origin x="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31382E-0747-4CDA-9EDF-408132C6A3CD}" type="doc">
      <dgm:prSet loTypeId="urn:microsoft.com/office/officeart/2011/layout/CircleProcess" loCatId="process" qsTypeId="urn:microsoft.com/office/officeart/2005/8/quickstyle/simple1" qsCatId="simple" csTypeId="urn:microsoft.com/office/officeart/2005/8/colors/colorful4" csCatId="colorful" phldr="1"/>
      <dgm:spPr/>
    </dgm:pt>
    <dgm:pt modelId="{9C116514-24F2-46D5-BF60-3256842F98A4}">
      <dgm:prSet phldrT="[Text]" custT="1"/>
      <dgm:spPr/>
      <dgm:t>
        <a:bodyPr/>
        <a:lstStyle/>
        <a:p>
          <a:r>
            <a:rPr lang="en-US" sz="1100" dirty="0"/>
            <a:t>Conversations w/ Potential Partners to </a:t>
          </a:r>
          <a:r>
            <a:rPr lang="en-US" sz="1100" b="1" dirty="0"/>
            <a:t>Identify Needs </a:t>
          </a:r>
          <a:r>
            <a:rPr lang="en-US" sz="1100" b="0" dirty="0"/>
            <a:t>Surrounding Their </a:t>
          </a:r>
          <a:r>
            <a:rPr lang="en-US" sz="1100" b="1" dirty="0"/>
            <a:t>Decision-Making Process</a:t>
          </a:r>
        </a:p>
      </dgm:t>
    </dgm:pt>
    <dgm:pt modelId="{90DE73FF-489B-49F0-840A-4A38B06E2CE6}" type="parTrans" cxnId="{69DD3918-AEB9-4D41-8265-67D77BA93155}">
      <dgm:prSet/>
      <dgm:spPr/>
      <dgm:t>
        <a:bodyPr/>
        <a:lstStyle/>
        <a:p>
          <a:endParaRPr lang="en-US" sz="2000"/>
        </a:p>
      </dgm:t>
    </dgm:pt>
    <dgm:pt modelId="{A1E791CD-883C-4DE3-BE3E-D43F4B807138}" type="sibTrans" cxnId="{69DD3918-AEB9-4D41-8265-67D77BA93155}">
      <dgm:prSet/>
      <dgm:spPr/>
      <dgm:t>
        <a:bodyPr/>
        <a:lstStyle/>
        <a:p>
          <a:endParaRPr lang="en-US" sz="2000"/>
        </a:p>
      </dgm:t>
    </dgm:pt>
    <dgm:pt modelId="{CE664518-8A6C-43A1-98BF-5AA0939429EA}">
      <dgm:prSet phldrT="[Text]" custT="1"/>
      <dgm:spPr/>
      <dgm:t>
        <a:bodyPr/>
        <a:lstStyle/>
        <a:p>
          <a:r>
            <a:rPr lang="en-US" sz="1100" b="1" dirty="0"/>
            <a:t>Project Idea Collection</a:t>
          </a:r>
        </a:p>
        <a:p>
          <a:r>
            <a:rPr lang="en-US" sz="1100" dirty="0"/>
            <a:t>- Submission to NPO</a:t>
          </a:r>
        </a:p>
        <a:p>
          <a:r>
            <a:rPr lang="en-US" sz="1100" dirty="0"/>
            <a:t>- NPO Reviews &amp; Discusses w/ Node</a:t>
          </a:r>
        </a:p>
      </dgm:t>
    </dgm:pt>
    <dgm:pt modelId="{098A775E-89E5-4AC9-B6A6-96309C047C9A}" type="parTrans" cxnId="{967A7C65-8A7F-4681-A2B1-ACFE910F6B18}">
      <dgm:prSet/>
      <dgm:spPr/>
      <dgm:t>
        <a:bodyPr/>
        <a:lstStyle/>
        <a:p>
          <a:endParaRPr lang="en-US" sz="2000"/>
        </a:p>
      </dgm:t>
    </dgm:pt>
    <dgm:pt modelId="{5F665B73-C629-465B-972C-E7E69DAD2078}" type="sibTrans" cxnId="{967A7C65-8A7F-4681-A2B1-ACFE910F6B18}">
      <dgm:prSet/>
      <dgm:spPr/>
      <dgm:t>
        <a:bodyPr/>
        <a:lstStyle/>
        <a:p>
          <a:endParaRPr lang="en-US" sz="2000"/>
        </a:p>
      </dgm:t>
    </dgm:pt>
    <dgm:pt modelId="{B9428252-D4F6-4283-8D28-E075A72B2DB5}">
      <dgm:prSet phldrT="[Text]" custT="1"/>
      <dgm:spPr/>
      <dgm:t>
        <a:bodyPr/>
        <a:lstStyle/>
        <a:p>
          <a:r>
            <a:rPr lang="en-US" sz="1100" b="1" dirty="0"/>
            <a:t>Proposal Process</a:t>
          </a:r>
          <a:endParaRPr lang="en-US" sz="1100" b="0" dirty="0"/>
        </a:p>
        <a:p>
          <a:r>
            <a:rPr lang="en-US" sz="1100" b="0" dirty="0"/>
            <a:t>- Leads Draft Proposals</a:t>
          </a:r>
        </a:p>
        <a:p>
          <a:r>
            <a:rPr lang="en-US" sz="1100" b="0" dirty="0"/>
            <a:t>- NPO Reviews</a:t>
          </a:r>
        </a:p>
        <a:p>
          <a:r>
            <a:rPr lang="en-US" sz="1100" b="0" dirty="0"/>
            <a:t>- NASA HQ Reviews</a:t>
          </a:r>
          <a:endParaRPr lang="en-US" sz="1100" b="1" dirty="0"/>
        </a:p>
      </dgm:t>
    </dgm:pt>
    <dgm:pt modelId="{B523AFCF-2340-47F3-8530-FD52344D0711}" type="parTrans" cxnId="{269D233B-6F3E-470A-B832-69D4970865E7}">
      <dgm:prSet/>
      <dgm:spPr/>
      <dgm:t>
        <a:bodyPr/>
        <a:lstStyle/>
        <a:p>
          <a:endParaRPr lang="en-US" sz="2000"/>
        </a:p>
      </dgm:t>
    </dgm:pt>
    <dgm:pt modelId="{8A999A23-D7A6-4092-9AFA-7B4E859A0C38}" type="sibTrans" cxnId="{269D233B-6F3E-470A-B832-69D4970865E7}">
      <dgm:prSet/>
      <dgm:spPr/>
      <dgm:t>
        <a:bodyPr/>
        <a:lstStyle/>
        <a:p>
          <a:endParaRPr lang="en-US" sz="2000"/>
        </a:p>
      </dgm:t>
    </dgm:pt>
    <dgm:pt modelId="{37118A20-5038-4F16-8F78-8EB0430191F0}">
      <dgm:prSet phldrT="[Text]" custT="1"/>
      <dgm:spPr/>
      <dgm:t>
        <a:bodyPr/>
        <a:lstStyle/>
        <a:p>
          <a:r>
            <a:rPr lang="en-US" sz="1100" b="1" dirty="0"/>
            <a:t>Project Execution</a:t>
          </a:r>
        </a:p>
        <a:p>
          <a:r>
            <a:rPr lang="en-US" sz="1100" b="0" dirty="0"/>
            <a:t>- Literature Review</a:t>
          </a:r>
        </a:p>
        <a:p>
          <a:r>
            <a:rPr lang="en-US" sz="1100" b="0" dirty="0"/>
            <a:t>- Data Acquisition &amp; Processing </a:t>
          </a:r>
        </a:p>
        <a:p>
          <a:r>
            <a:rPr lang="en-US" sz="1100" b="0" dirty="0"/>
            <a:t>- End Products &amp; Deliverables  Created</a:t>
          </a:r>
        </a:p>
      </dgm:t>
    </dgm:pt>
    <dgm:pt modelId="{62F6DE8A-AF67-4F63-8146-F62668B4ECFF}" type="parTrans" cxnId="{C023842E-AAED-4478-A53B-911D07EA1FAC}">
      <dgm:prSet/>
      <dgm:spPr/>
      <dgm:t>
        <a:bodyPr/>
        <a:lstStyle/>
        <a:p>
          <a:endParaRPr lang="en-US" sz="2000"/>
        </a:p>
      </dgm:t>
    </dgm:pt>
    <dgm:pt modelId="{5D0A9746-55F4-4438-BC46-443EAF459674}" type="sibTrans" cxnId="{C023842E-AAED-4478-A53B-911D07EA1FAC}">
      <dgm:prSet/>
      <dgm:spPr/>
      <dgm:t>
        <a:bodyPr/>
        <a:lstStyle/>
        <a:p>
          <a:endParaRPr lang="en-US" sz="2000"/>
        </a:p>
      </dgm:t>
    </dgm:pt>
    <dgm:pt modelId="{644146A6-FDEF-41A7-85CF-8A8C667C6F7C}">
      <dgm:prSet phldrT="[Text]" custT="1"/>
      <dgm:spPr/>
      <dgm:t>
        <a:bodyPr/>
        <a:lstStyle/>
        <a:p>
          <a:r>
            <a:rPr lang="en-US" sz="1100" b="1" dirty="0"/>
            <a:t>Hand Off to Partners &amp;  Conference Presentations</a:t>
          </a:r>
        </a:p>
      </dgm:t>
    </dgm:pt>
    <dgm:pt modelId="{3F4674C1-E8ED-4E51-B48E-118187F91957}" type="parTrans" cxnId="{2C7FD433-29B8-45C4-B731-C34201A79C8A}">
      <dgm:prSet/>
      <dgm:spPr/>
      <dgm:t>
        <a:bodyPr/>
        <a:lstStyle/>
        <a:p>
          <a:endParaRPr lang="en-US" sz="2000"/>
        </a:p>
      </dgm:t>
    </dgm:pt>
    <dgm:pt modelId="{46BB1B9F-ED0F-4720-8A3D-3E7C605F953F}" type="sibTrans" cxnId="{2C7FD433-29B8-45C4-B731-C34201A79C8A}">
      <dgm:prSet/>
      <dgm:spPr/>
      <dgm:t>
        <a:bodyPr/>
        <a:lstStyle/>
        <a:p>
          <a:endParaRPr lang="en-US" sz="2000"/>
        </a:p>
      </dgm:t>
    </dgm:pt>
    <dgm:pt modelId="{90391716-4B8D-4EB8-B42C-B355FD535A84}" type="pres">
      <dgm:prSet presAssocID="{1331382E-0747-4CDA-9EDF-408132C6A3C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9134491-190E-47E1-917D-577EE3314A9D}" type="pres">
      <dgm:prSet presAssocID="{644146A6-FDEF-41A7-85CF-8A8C667C6F7C}" presName="Accent5" presStyleCnt="0"/>
      <dgm:spPr/>
    </dgm:pt>
    <dgm:pt modelId="{13AFF58A-1C8E-4152-BDDD-B8DF2C25B96A}" type="pres">
      <dgm:prSet presAssocID="{644146A6-FDEF-41A7-85CF-8A8C667C6F7C}" presName="Accent" presStyleLbl="node1" presStyleIdx="0" presStyleCnt="5"/>
      <dgm:spPr/>
    </dgm:pt>
    <dgm:pt modelId="{3ECFE168-65DB-4797-93FB-6E1C7284F3EB}" type="pres">
      <dgm:prSet presAssocID="{644146A6-FDEF-41A7-85CF-8A8C667C6F7C}" presName="ParentBackground5" presStyleCnt="0"/>
      <dgm:spPr/>
    </dgm:pt>
    <dgm:pt modelId="{822D5AE3-DFE3-40AF-BE74-0B145FBA3409}" type="pres">
      <dgm:prSet presAssocID="{644146A6-FDEF-41A7-85CF-8A8C667C6F7C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85039A09-69E7-4EF0-98E6-70E3F43B152B}" type="pres">
      <dgm:prSet presAssocID="{644146A6-FDEF-41A7-85CF-8A8C667C6F7C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E7756-A2D7-4A6B-A7ED-1E38E190EF27}" type="pres">
      <dgm:prSet presAssocID="{37118A20-5038-4F16-8F78-8EB0430191F0}" presName="Accent4" presStyleCnt="0"/>
      <dgm:spPr/>
    </dgm:pt>
    <dgm:pt modelId="{39D48603-57E8-46D7-A111-F7C9711BD337}" type="pres">
      <dgm:prSet presAssocID="{37118A20-5038-4F16-8F78-8EB0430191F0}" presName="Accent" presStyleLbl="node1" presStyleIdx="1" presStyleCnt="5"/>
      <dgm:spPr/>
    </dgm:pt>
    <dgm:pt modelId="{FF7DA68B-3C05-4ADF-8676-3488CC6B0A1A}" type="pres">
      <dgm:prSet presAssocID="{37118A20-5038-4F16-8F78-8EB0430191F0}" presName="ParentBackground4" presStyleCnt="0"/>
      <dgm:spPr/>
    </dgm:pt>
    <dgm:pt modelId="{CC307239-26D2-4B92-88EB-EB0202380F96}" type="pres">
      <dgm:prSet presAssocID="{37118A20-5038-4F16-8F78-8EB0430191F0}" presName="ParentBackground" presStyleLbl="fgAcc1" presStyleIdx="1" presStyleCnt="5" custLinFactNeighborY="0"/>
      <dgm:spPr/>
      <dgm:t>
        <a:bodyPr/>
        <a:lstStyle/>
        <a:p>
          <a:endParaRPr lang="en-US"/>
        </a:p>
      </dgm:t>
    </dgm:pt>
    <dgm:pt modelId="{BE332DD8-5E49-484A-A128-EDE006B2EBF6}" type="pres">
      <dgm:prSet presAssocID="{37118A20-5038-4F16-8F78-8EB0430191F0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6DD82-123D-497B-8B76-A2D7579841D2}" type="pres">
      <dgm:prSet presAssocID="{B9428252-D4F6-4283-8D28-E075A72B2DB5}" presName="Accent3" presStyleCnt="0"/>
      <dgm:spPr/>
    </dgm:pt>
    <dgm:pt modelId="{ED5C06C1-0A00-4F69-A0CE-9E8AE42A31F3}" type="pres">
      <dgm:prSet presAssocID="{B9428252-D4F6-4283-8D28-E075A72B2DB5}" presName="Accent" presStyleLbl="node1" presStyleIdx="2" presStyleCnt="5"/>
      <dgm:spPr/>
    </dgm:pt>
    <dgm:pt modelId="{C870D88D-2170-4B1A-9F12-F8F72C226C42}" type="pres">
      <dgm:prSet presAssocID="{B9428252-D4F6-4283-8D28-E075A72B2DB5}" presName="ParentBackground3" presStyleCnt="0"/>
      <dgm:spPr/>
    </dgm:pt>
    <dgm:pt modelId="{BE8D3BD4-5EEB-42A7-A939-25121E157E03}" type="pres">
      <dgm:prSet presAssocID="{B9428252-D4F6-4283-8D28-E075A72B2DB5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2715A771-E490-4458-8BFB-15350D4EF44E}" type="pres">
      <dgm:prSet presAssocID="{B9428252-D4F6-4283-8D28-E075A72B2DB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3E8A9-75BA-4816-8DAB-CC5CE13492BA}" type="pres">
      <dgm:prSet presAssocID="{CE664518-8A6C-43A1-98BF-5AA0939429EA}" presName="Accent2" presStyleCnt="0"/>
      <dgm:spPr/>
    </dgm:pt>
    <dgm:pt modelId="{538C336E-5959-4A32-80C6-FF520C8199BA}" type="pres">
      <dgm:prSet presAssocID="{CE664518-8A6C-43A1-98BF-5AA0939429EA}" presName="Accent" presStyleLbl="node1" presStyleIdx="3" presStyleCnt="5"/>
      <dgm:spPr/>
    </dgm:pt>
    <dgm:pt modelId="{59ADBE8A-E912-47DA-8DA5-3428AAE31454}" type="pres">
      <dgm:prSet presAssocID="{CE664518-8A6C-43A1-98BF-5AA0939429EA}" presName="ParentBackground2" presStyleCnt="0"/>
      <dgm:spPr/>
    </dgm:pt>
    <dgm:pt modelId="{C3AED560-FAC2-4868-B312-B245EEAFF115}" type="pres">
      <dgm:prSet presAssocID="{CE664518-8A6C-43A1-98BF-5AA0939429EA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21288705-4F16-4D48-B8A2-9E654A93A031}" type="pres">
      <dgm:prSet presAssocID="{CE664518-8A6C-43A1-98BF-5AA0939429E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1DADB-55F3-4C74-BFB4-B2B27AE0506A}" type="pres">
      <dgm:prSet presAssocID="{9C116514-24F2-46D5-BF60-3256842F98A4}" presName="Accent1" presStyleCnt="0"/>
      <dgm:spPr/>
    </dgm:pt>
    <dgm:pt modelId="{E1330E0A-90D2-444E-A4AD-D4913620A8C2}" type="pres">
      <dgm:prSet presAssocID="{9C116514-24F2-46D5-BF60-3256842F98A4}" presName="Accent" presStyleLbl="node1" presStyleIdx="4" presStyleCnt="5"/>
      <dgm:spPr/>
    </dgm:pt>
    <dgm:pt modelId="{CDE5F5A3-F168-494A-957A-B22E064FC897}" type="pres">
      <dgm:prSet presAssocID="{9C116514-24F2-46D5-BF60-3256842F98A4}" presName="ParentBackground1" presStyleCnt="0"/>
      <dgm:spPr/>
    </dgm:pt>
    <dgm:pt modelId="{8B17FC21-7CA5-4C3D-BA38-ABB8C3824938}" type="pres">
      <dgm:prSet presAssocID="{9C116514-24F2-46D5-BF60-3256842F98A4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8308139F-B158-4F5F-B2A8-B6317A95F7C4}" type="pres">
      <dgm:prSet presAssocID="{9C116514-24F2-46D5-BF60-3256842F98A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7A7C65-8A7F-4681-A2B1-ACFE910F6B18}" srcId="{1331382E-0747-4CDA-9EDF-408132C6A3CD}" destId="{CE664518-8A6C-43A1-98BF-5AA0939429EA}" srcOrd="1" destOrd="0" parTransId="{098A775E-89E5-4AC9-B6A6-96309C047C9A}" sibTransId="{5F665B73-C629-465B-972C-E7E69DAD2078}"/>
    <dgm:cxn modelId="{EB4C8AFC-AA6A-43EB-AF79-E513B208F373}" type="presOf" srcId="{B9428252-D4F6-4283-8D28-E075A72B2DB5}" destId="{BE8D3BD4-5EEB-42A7-A939-25121E157E03}" srcOrd="0" destOrd="0" presId="urn:microsoft.com/office/officeart/2011/layout/CircleProcess"/>
    <dgm:cxn modelId="{2C7FD433-29B8-45C4-B731-C34201A79C8A}" srcId="{1331382E-0747-4CDA-9EDF-408132C6A3CD}" destId="{644146A6-FDEF-41A7-85CF-8A8C667C6F7C}" srcOrd="4" destOrd="0" parTransId="{3F4674C1-E8ED-4E51-B48E-118187F91957}" sibTransId="{46BB1B9F-ED0F-4720-8A3D-3E7C605F953F}"/>
    <dgm:cxn modelId="{B98D63E1-3B13-4D53-9DD3-8192340BA8AF}" type="presOf" srcId="{9C116514-24F2-46D5-BF60-3256842F98A4}" destId="{8B17FC21-7CA5-4C3D-BA38-ABB8C3824938}" srcOrd="0" destOrd="0" presId="urn:microsoft.com/office/officeart/2011/layout/CircleProcess"/>
    <dgm:cxn modelId="{E0082436-A88B-4F3D-A3D0-AF9EE2D64F66}" type="presOf" srcId="{CE664518-8A6C-43A1-98BF-5AA0939429EA}" destId="{21288705-4F16-4D48-B8A2-9E654A93A031}" srcOrd="1" destOrd="0" presId="urn:microsoft.com/office/officeart/2011/layout/CircleProcess"/>
    <dgm:cxn modelId="{C023842E-AAED-4478-A53B-911D07EA1FAC}" srcId="{1331382E-0747-4CDA-9EDF-408132C6A3CD}" destId="{37118A20-5038-4F16-8F78-8EB0430191F0}" srcOrd="3" destOrd="0" parTransId="{62F6DE8A-AF67-4F63-8146-F62668B4ECFF}" sibTransId="{5D0A9746-55F4-4438-BC46-443EAF459674}"/>
    <dgm:cxn modelId="{69DD3918-AEB9-4D41-8265-67D77BA93155}" srcId="{1331382E-0747-4CDA-9EDF-408132C6A3CD}" destId="{9C116514-24F2-46D5-BF60-3256842F98A4}" srcOrd="0" destOrd="0" parTransId="{90DE73FF-489B-49F0-840A-4A38B06E2CE6}" sibTransId="{A1E791CD-883C-4DE3-BE3E-D43F4B807138}"/>
    <dgm:cxn modelId="{7506B50D-93C1-4B35-BAC7-634BD6109821}" type="presOf" srcId="{B9428252-D4F6-4283-8D28-E075A72B2DB5}" destId="{2715A771-E490-4458-8BFB-15350D4EF44E}" srcOrd="1" destOrd="0" presId="urn:microsoft.com/office/officeart/2011/layout/CircleProcess"/>
    <dgm:cxn modelId="{F8256729-A7D1-4BCC-9178-E25336019492}" type="presOf" srcId="{644146A6-FDEF-41A7-85CF-8A8C667C6F7C}" destId="{822D5AE3-DFE3-40AF-BE74-0B145FBA3409}" srcOrd="0" destOrd="0" presId="urn:microsoft.com/office/officeart/2011/layout/CircleProcess"/>
    <dgm:cxn modelId="{578AEEA4-CF6F-4046-A76C-1DF9BF57D848}" type="presOf" srcId="{644146A6-FDEF-41A7-85CF-8A8C667C6F7C}" destId="{85039A09-69E7-4EF0-98E6-70E3F43B152B}" srcOrd="1" destOrd="0" presId="urn:microsoft.com/office/officeart/2011/layout/CircleProcess"/>
    <dgm:cxn modelId="{E49C2023-0539-412F-BEA7-9AA98B26D78C}" type="presOf" srcId="{9C116514-24F2-46D5-BF60-3256842F98A4}" destId="{8308139F-B158-4F5F-B2A8-B6317A95F7C4}" srcOrd="1" destOrd="0" presId="urn:microsoft.com/office/officeart/2011/layout/CircleProcess"/>
    <dgm:cxn modelId="{B05BE41E-2DE3-458B-96B9-3AD1292607BE}" type="presOf" srcId="{37118A20-5038-4F16-8F78-8EB0430191F0}" destId="{BE332DD8-5E49-484A-A128-EDE006B2EBF6}" srcOrd="1" destOrd="0" presId="urn:microsoft.com/office/officeart/2011/layout/CircleProcess"/>
    <dgm:cxn modelId="{269D233B-6F3E-470A-B832-69D4970865E7}" srcId="{1331382E-0747-4CDA-9EDF-408132C6A3CD}" destId="{B9428252-D4F6-4283-8D28-E075A72B2DB5}" srcOrd="2" destOrd="0" parTransId="{B523AFCF-2340-47F3-8530-FD52344D0711}" sibTransId="{8A999A23-D7A6-4092-9AFA-7B4E859A0C38}"/>
    <dgm:cxn modelId="{B7148774-3D7C-4F88-BD19-8FD0C792FFA0}" type="presOf" srcId="{1331382E-0747-4CDA-9EDF-408132C6A3CD}" destId="{90391716-4B8D-4EB8-B42C-B355FD535A84}" srcOrd="0" destOrd="0" presId="urn:microsoft.com/office/officeart/2011/layout/CircleProcess"/>
    <dgm:cxn modelId="{B6C63532-F13E-4891-BC0C-3A2EE650757A}" type="presOf" srcId="{CE664518-8A6C-43A1-98BF-5AA0939429EA}" destId="{C3AED560-FAC2-4868-B312-B245EEAFF115}" srcOrd="0" destOrd="0" presId="urn:microsoft.com/office/officeart/2011/layout/CircleProcess"/>
    <dgm:cxn modelId="{C9364563-77F0-4FBD-8FC7-2FDEFE59DE1A}" type="presOf" srcId="{37118A20-5038-4F16-8F78-8EB0430191F0}" destId="{CC307239-26D2-4B92-88EB-EB0202380F96}" srcOrd="0" destOrd="0" presId="urn:microsoft.com/office/officeart/2011/layout/CircleProcess"/>
    <dgm:cxn modelId="{D6A94E77-F889-4E45-9D6C-FC8C797CCBAC}" type="presParOf" srcId="{90391716-4B8D-4EB8-B42C-B355FD535A84}" destId="{49134491-190E-47E1-917D-577EE3314A9D}" srcOrd="0" destOrd="0" presId="urn:microsoft.com/office/officeart/2011/layout/CircleProcess"/>
    <dgm:cxn modelId="{0847F459-E77D-446D-8D70-3BEAC4A3E1BB}" type="presParOf" srcId="{49134491-190E-47E1-917D-577EE3314A9D}" destId="{13AFF58A-1C8E-4152-BDDD-B8DF2C25B96A}" srcOrd="0" destOrd="0" presId="urn:microsoft.com/office/officeart/2011/layout/CircleProcess"/>
    <dgm:cxn modelId="{E312B9B4-73AB-4D5E-A5DF-97347F49FD2C}" type="presParOf" srcId="{90391716-4B8D-4EB8-B42C-B355FD535A84}" destId="{3ECFE168-65DB-4797-93FB-6E1C7284F3EB}" srcOrd="1" destOrd="0" presId="urn:microsoft.com/office/officeart/2011/layout/CircleProcess"/>
    <dgm:cxn modelId="{EAACF073-27E6-44B3-86C4-507D6FA1C4AF}" type="presParOf" srcId="{3ECFE168-65DB-4797-93FB-6E1C7284F3EB}" destId="{822D5AE3-DFE3-40AF-BE74-0B145FBA3409}" srcOrd="0" destOrd="0" presId="urn:microsoft.com/office/officeart/2011/layout/CircleProcess"/>
    <dgm:cxn modelId="{EBEACF91-974B-4971-ABFE-9CC2BDBD6912}" type="presParOf" srcId="{90391716-4B8D-4EB8-B42C-B355FD535A84}" destId="{85039A09-69E7-4EF0-98E6-70E3F43B152B}" srcOrd="2" destOrd="0" presId="urn:microsoft.com/office/officeart/2011/layout/CircleProcess"/>
    <dgm:cxn modelId="{B117070E-1D15-406F-A3F9-3FAEE7F33EEB}" type="presParOf" srcId="{90391716-4B8D-4EB8-B42C-B355FD535A84}" destId="{54EE7756-A2D7-4A6B-A7ED-1E38E190EF27}" srcOrd="3" destOrd="0" presId="urn:microsoft.com/office/officeart/2011/layout/CircleProcess"/>
    <dgm:cxn modelId="{9969F0CE-77E1-459B-BF3B-BCF7AABBB39C}" type="presParOf" srcId="{54EE7756-A2D7-4A6B-A7ED-1E38E190EF27}" destId="{39D48603-57E8-46D7-A111-F7C9711BD337}" srcOrd="0" destOrd="0" presId="urn:microsoft.com/office/officeart/2011/layout/CircleProcess"/>
    <dgm:cxn modelId="{1E8DC483-A3B6-4E76-B7E2-83DB60DD3B17}" type="presParOf" srcId="{90391716-4B8D-4EB8-B42C-B355FD535A84}" destId="{FF7DA68B-3C05-4ADF-8676-3488CC6B0A1A}" srcOrd="4" destOrd="0" presId="urn:microsoft.com/office/officeart/2011/layout/CircleProcess"/>
    <dgm:cxn modelId="{5C2258DB-829B-406B-9A52-CB825FBDE57B}" type="presParOf" srcId="{FF7DA68B-3C05-4ADF-8676-3488CC6B0A1A}" destId="{CC307239-26D2-4B92-88EB-EB0202380F96}" srcOrd="0" destOrd="0" presId="urn:microsoft.com/office/officeart/2011/layout/CircleProcess"/>
    <dgm:cxn modelId="{1DF65082-2728-4565-9A4D-28B237A3B6DF}" type="presParOf" srcId="{90391716-4B8D-4EB8-B42C-B355FD535A84}" destId="{BE332DD8-5E49-484A-A128-EDE006B2EBF6}" srcOrd="5" destOrd="0" presId="urn:microsoft.com/office/officeart/2011/layout/CircleProcess"/>
    <dgm:cxn modelId="{97B7D241-2AC8-4005-8A33-7586D692D9AA}" type="presParOf" srcId="{90391716-4B8D-4EB8-B42C-B355FD535A84}" destId="{3AD6DD82-123D-497B-8B76-A2D7579841D2}" srcOrd="6" destOrd="0" presId="urn:microsoft.com/office/officeart/2011/layout/CircleProcess"/>
    <dgm:cxn modelId="{D874A214-443C-4AE5-8C57-1E1CE2FE8DBD}" type="presParOf" srcId="{3AD6DD82-123D-497B-8B76-A2D7579841D2}" destId="{ED5C06C1-0A00-4F69-A0CE-9E8AE42A31F3}" srcOrd="0" destOrd="0" presId="urn:microsoft.com/office/officeart/2011/layout/CircleProcess"/>
    <dgm:cxn modelId="{8EF58A3A-FB8D-445B-B1C2-0F189098AA8B}" type="presParOf" srcId="{90391716-4B8D-4EB8-B42C-B355FD535A84}" destId="{C870D88D-2170-4B1A-9F12-F8F72C226C42}" srcOrd="7" destOrd="0" presId="urn:microsoft.com/office/officeart/2011/layout/CircleProcess"/>
    <dgm:cxn modelId="{9CD8B5EA-DE01-4A98-85C4-2819C4349967}" type="presParOf" srcId="{C870D88D-2170-4B1A-9F12-F8F72C226C42}" destId="{BE8D3BD4-5EEB-42A7-A939-25121E157E03}" srcOrd="0" destOrd="0" presId="urn:microsoft.com/office/officeart/2011/layout/CircleProcess"/>
    <dgm:cxn modelId="{232E3B17-4C17-49F7-8D61-6178AE0BE3A8}" type="presParOf" srcId="{90391716-4B8D-4EB8-B42C-B355FD535A84}" destId="{2715A771-E490-4458-8BFB-15350D4EF44E}" srcOrd="8" destOrd="0" presId="urn:microsoft.com/office/officeart/2011/layout/CircleProcess"/>
    <dgm:cxn modelId="{1F9E978A-10A4-4895-A5B3-07F2BC5F700A}" type="presParOf" srcId="{90391716-4B8D-4EB8-B42C-B355FD535A84}" destId="{CAA3E8A9-75BA-4816-8DAB-CC5CE13492BA}" srcOrd="9" destOrd="0" presId="urn:microsoft.com/office/officeart/2011/layout/CircleProcess"/>
    <dgm:cxn modelId="{4F7D064E-C877-42CA-AB88-5F8F8D17830C}" type="presParOf" srcId="{CAA3E8A9-75BA-4816-8DAB-CC5CE13492BA}" destId="{538C336E-5959-4A32-80C6-FF520C8199BA}" srcOrd="0" destOrd="0" presId="urn:microsoft.com/office/officeart/2011/layout/CircleProcess"/>
    <dgm:cxn modelId="{B9CC2D60-BEC6-4D29-966A-FF107705EBD0}" type="presParOf" srcId="{90391716-4B8D-4EB8-B42C-B355FD535A84}" destId="{59ADBE8A-E912-47DA-8DA5-3428AAE31454}" srcOrd="10" destOrd="0" presId="urn:microsoft.com/office/officeart/2011/layout/CircleProcess"/>
    <dgm:cxn modelId="{0A686F35-F0AA-4885-8653-63EFB4FAA929}" type="presParOf" srcId="{59ADBE8A-E912-47DA-8DA5-3428AAE31454}" destId="{C3AED560-FAC2-4868-B312-B245EEAFF115}" srcOrd="0" destOrd="0" presId="urn:microsoft.com/office/officeart/2011/layout/CircleProcess"/>
    <dgm:cxn modelId="{66C2692C-15C7-4593-8662-B410CCD241DC}" type="presParOf" srcId="{90391716-4B8D-4EB8-B42C-B355FD535A84}" destId="{21288705-4F16-4D48-B8A2-9E654A93A031}" srcOrd="11" destOrd="0" presId="urn:microsoft.com/office/officeart/2011/layout/CircleProcess"/>
    <dgm:cxn modelId="{6B4DA06D-FB6A-43EC-8010-71BB4E4F95F5}" type="presParOf" srcId="{90391716-4B8D-4EB8-B42C-B355FD535A84}" destId="{C771DADB-55F3-4C74-BFB4-B2B27AE0506A}" srcOrd="12" destOrd="0" presId="urn:microsoft.com/office/officeart/2011/layout/CircleProcess"/>
    <dgm:cxn modelId="{26C25531-CC31-4389-8A81-3026757C0995}" type="presParOf" srcId="{C771DADB-55F3-4C74-BFB4-B2B27AE0506A}" destId="{E1330E0A-90D2-444E-A4AD-D4913620A8C2}" srcOrd="0" destOrd="0" presId="urn:microsoft.com/office/officeart/2011/layout/CircleProcess"/>
    <dgm:cxn modelId="{BBF50B9E-72F0-41AF-8441-3C6EA8C79785}" type="presParOf" srcId="{90391716-4B8D-4EB8-B42C-B355FD535A84}" destId="{CDE5F5A3-F168-494A-957A-B22E064FC897}" srcOrd="13" destOrd="0" presId="urn:microsoft.com/office/officeart/2011/layout/CircleProcess"/>
    <dgm:cxn modelId="{FE240F5F-F5B4-49C8-97C4-F3ACAEB3E3EA}" type="presParOf" srcId="{CDE5F5A3-F168-494A-957A-B22E064FC897}" destId="{8B17FC21-7CA5-4C3D-BA38-ABB8C3824938}" srcOrd="0" destOrd="0" presId="urn:microsoft.com/office/officeart/2011/layout/CircleProcess"/>
    <dgm:cxn modelId="{E67E2EED-1903-4019-9A8E-9A52B95D6BCC}" type="presParOf" srcId="{90391716-4B8D-4EB8-B42C-B355FD535A84}" destId="{8308139F-B158-4F5F-B2A8-B6317A95F7C4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FF58A-1C8E-4152-BDDD-B8DF2C25B96A}">
      <dsp:nvSpPr>
        <dsp:cNvPr id="0" name=""/>
        <dsp:cNvSpPr/>
      </dsp:nvSpPr>
      <dsp:spPr>
        <a:xfrm>
          <a:off x="8320033" y="930440"/>
          <a:ext cx="1897102" cy="18974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D5AE3-DFE3-40AF-BE74-0B145FBA3409}">
      <dsp:nvSpPr>
        <dsp:cNvPr id="0" name=""/>
        <dsp:cNvSpPr/>
      </dsp:nvSpPr>
      <dsp:spPr>
        <a:xfrm>
          <a:off x="8382630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Hand Off to Partners &amp;  Conference Presentations</a:t>
          </a:r>
        </a:p>
      </dsp:txBody>
      <dsp:txXfrm>
        <a:off x="8636048" y="1246731"/>
        <a:ext cx="1265071" cy="1264831"/>
      </dsp:txXfrm>
    </dsp:sp>
    <dsp:sp modelId="{39D48603-57E8-46D7-A111-F7C9711BD337}">
      <dsp:nvSpPr>
        <dsp:cNvPr id="0" name=""/>
        <dsp:cNvSpPr/>
      </dsp:nvSpPr>
      <dsp:spPr>
        <a:xfrm rot="2700000">
          <a:off x="6358423" y="930538"/>
          <a:ext cx="1896883" cy="1896883"/>
        </a:xfrm>
        <a:prstGeom prst="teardrop">
          <a:avLst>
            <a:gd name="adj" fmla="val 10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07239-26D2-4B92-88EB-EB0202380F96}">
      <dsp:nvSpPr>
        <dsp:cNvPr id="0" name=""/>
        <dsp:cNvSpPr/>
      </dsp:nvSpPr>
      <dsp:spPr>
        <a:xfrm>
          <a:off x="6422930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Project Execution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Literature Review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Data Acquisition &amp; Processing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End Products &amp; Deliverables  Created</a:t>
          </a:r>
        </a:p>
      </dsp:txBody>
      <dsp:txXfrm>
        <a:off x="6675339" y="1246731"/>
        <a:ext cx="1265071" cy="1264831"/>
      </dsp:txXfrm>
    </dsp:sp>
    <dsp:sp modelId="{ED5C06C1-0A00-4F69-A0CE-9E8AE42A31F3}">
      <dsp:nvSpPr>
        <dsp:cNvPr id="0" name=""/>
        <dsp:cNvSpPr/>
      </dsp:nvSpPr>
      <dsp:spPr>
        <a:xfrm rot="2700000">
          <a:off x="4398723" y="930538"/>
          <a:ext cx="1896883" cy="1896883"/>
        </a:xfrm>
        <a:prstGeom prst="teardrop">
          <a:avLst>
            <a:gd name="adj" fmla="val 1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D3BD4-5EEB-42A7-A939-25121E157E03}">
      <dsp:nvSpPr>
        <dsp:cNvPr id="0" name=""/>
        <dsp:cNvSpPr/>
      </dsp:nvSpPr>
      <dsp:spPr>
        <a:xfrm>
          <a:off x="4462220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Proposal Process</a:t>
          </a:r>
          <a:endParaRPr lang="en-US" sz="1100" b="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Leads Draft Proposals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NPO Reviews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NASA HQ Reviews</a:t>
          </a:r>
          <a:endParaRPr lang="en-US" sz="1100" b="1" kern="1200" dirty="0"/>
        </a:p>
      </dsp:txBody>
      <dsp:txXfrm>
        <a:off x="4714629" y="1246731"/>
        <a:ext cx="1265071" cy="1264831"/>
      </dsp:txXfrm>
    </dsp:sp>
    <dsp:sp modelId="{538C336E-5959-4A32-80C6-FF520C8199BA}">
      <dsp:nvSpPr>
        <dsp:cNvPr id="0" name=""/>
        <dsp:cNvSpPr/>
      </dsp:nvSpPr>
      <dsp:spPr>
        <a:xfrm rot="2700000">
          <a:off x="2438014" y="930538"/>
          <a:ext cx="1896883" cy="1896883"/>
        </a:xfrm>
        <a:prstGeom prst="teardrop">
          <a:avLst>
            <a:gd name="adj" fmla="val 10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ED560-FAC2-4868-B312-B245EEAFF115}">
      <dsp:nvSpPr>
        <dsp:cNvPr id="0" name=""/>
        <dsp:cNvSpPr/>
      </dsp:nvSpPr>
      <dsp:spPr>
        <a:xfrm>
          <a:off x="2501511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Project Idea Collection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- Submission to NPO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- NPO Reviews &amp; Discusses w/ Node</a:t>
          </a:r>
        </a:p>
      </dsp:txBody>
      <dsp:txXfrm>
        <a:off x="2754929" y="1246731"/>
        <a:ext cx="1265071" cy="1264831"/>
      </dsp:txXfrm>
    </dsp:sp>
    <dsp:sp modelId="{E1330E0A-90D2-444E-A4AD-D4913620A8C2}">
      <dsp:nvSpPr>
        <dsp:cNvPr id="0" name=""/>
        <dsp:cNvSpPr/>
      </dsp:nvSpPr>
      <dsp:spPr>
        <a:xfrm rot="2700000">
          <a:off x="477304" y="930538"/>
          <a:ext cx="1896883" cy="1896883"/>
        </a:xfrm>
        <a:prstGeom prst="teardrop">
          <a:avLst>
            <a:gd name="adj" fmla="val 1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7FC21-7CA5-4C3D-BA38-ABB8C3824938}">
      <dsp:nvSpPr>
        <dsp:cNvPr id="0" name=""/>
        <dsp:cNvSpPr/>
      </dsp:nvSpPr>
      <dsp:spPr>
        <a:xfrm>
          <a:off x="540801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Conversations w/ Potential Partners to </a:t>
          </a:r>
          <a:r>
            <a:rPr lang="en-US" sz="1100" b="1" kern="1200" dirty="0"/>
            <a:t>Identify Needs </a:t>
          </a:r>
          <a:r>
            <a:rPr lang="en-US" sz="1100" b="0" kern="1200" dirty="0"/>
            <a:t>Surrounding Their </a:t>
          </a:r>
          <a:r>
            <a:rPr lang="en-US" sz="1100" b="1" kern="1200" dirty="0"/>
            <a:t>Decision-Making Process</a:t>
          </a:r>
        </a:p>
      </dsp:txBody>
      <dsp:txXfrm>
        <a:off x="794219" y="1246731"/>
        <a:ext cx="1265071" cy="1264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9024A-6CC1-4175-8AF8-06CBAB4D3D2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02A3F-391F-4CF7-8F8D-18D9DA59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6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C12C-436B-478B-9EA8-7D7AB2695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4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C12C-436B-478B-9EA8-7D7AB26958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7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0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2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03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90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2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1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1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2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7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8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6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D29E8-FD3A-45FE-AD4D-46DA09C50F3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7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431" y="206285"/>
            <a:ext cx="4569189" cy="162251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13495" y="2742836"/>
            <a:ext cx="6807920" cy="390805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E9784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200" dirty="0">
                <a:solidFill>
                  <a:srgbClr val="EF282F"/>
                </a:solidFill>
              </a:rPr>
              <a:t>2021 Spring</a:t>
            </a:r>
            <a:endParaRPr lang="en-US" sz="3600" dirty="0">
              <a:solidFill>
                <a:srgbClr val="EF282F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6000" dirty="0">
                <a:solidFill>
                  <a:srgbClr val="0061AA"/>
                </a:solidFill>
              </a:rPr>
              <a:t>N</a:t>
            </a:r>
            <a:r>
              <a:rPr lang="en-US" sz="4400" dirty="0">
                <a:solidFill>
                  <a:srgbClr val="0061AA"/>
                </a:solidFill>
              </a:rPr>
              <a:t>ATIONAL </a:t>
            </a:r>
          </a:p>
          <a:p>
            <a:pPr algn="l">
              <a:spcBef>
                <a:spcPts val="0"/>
              </a:spcBef>
            </a:pPr>
            <a:r>
              <a:rPr lang="en-US" sz="6000" dirty="0">
                <a:solidFill>
                  <a:srgbClr val="0061AA"/>
                </a:solidFill>
              </a:rPr>
              <a:t>O</a:t>
            </a:r>
            <a:r>
              <a:rPr lang="en-US" sz="4400" dirty="0">
                <a:solidFill>
                  <a:srgbClr val="0061AA"/>
                </a:solidFill>
              </a:rPr>
              <a:t>RIENTATION</a:t>
            </a:r>
          </a:p>
          <a:p>
            <a:pPr algn="l">
              <a:spcBef>
                <a:spcPts val="0"/>
              </a:spcBef>
            </a:pPr>
            <a:endParaRPr lang="en-US" sz="4000" dirty="0">
              <a:solidFill>
                <a:srgbClr val="0061AA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rgbClr val="EF282F"/>
                </a:solidFill>
              </a:rPr>
              <a:t>MODULE 4. </a:t>
            </a:r>
            <a:r>
              <a:rPr lang="en-US" sz="3600" dirty="0">
                <a:solidFill>
                  <a:srgbClr val="0061AA"/>
                </a:solidFill>
              </a:rPr>
              <a:t>Projects</a:t>
            </a:r>
            <a:endParaRPr lang="en-US" dirty="0">
              <a:solidFill>
                <a:srgbClr val="0061A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1630" y="-25844"/>
            <a:ext cx="4837990" cy="6883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61631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61631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61631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361631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361631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61631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361631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361631" y="48006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361631" y="54864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61631" y="61722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496604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5655239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6337182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4275532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749617" y="20830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014430" y="481425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099877" y="6185344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9420476" y="-12821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476379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32" y="541976"/>
            <a:ext cx="1134928" cy="9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84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412" y="-30646"/>
            <a:ext cx="2061588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Quiz Time!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 Placeholder 5"/>
          <p:cNvSpPr txBox="1">
            <a:spLocks/>
          </p:cNvSpPr>
          <p:nvPr/>
        </p:nvSpPr>
        <p:spPr>
          <a:xfrm>
            <a:off x="407846" y="1240320"/>
            <a:ext cx="8606614" cy="4833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How many projects does DEVELOP conduct a year?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What do all DEVELOP projects center around?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What is the last step in the DEVELOP project lifecycle?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What is DEVELOP’s project assessment called?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Does NASA prescribe policy?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Can teams pursuing similar projects reach out to other nodes?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32" y="-12822"/>
            <a:ext cx="4835491" cy="4810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3820" y="-54476"/>
            <a:ext cx="7514872" cy="4852063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15353" y="5058441"/>
            <a:ext cx="6290247" cy="149578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E9784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9600" dirty="0">
                <a:solidFill>
                  <a:srgbClr val="EF282F"/>
                </a:solidFill>
              </a:rPr>
              <a:t>T</a:t>
            </a:r>
            <a:r>
              <a:rPr lang="en-US" sz="7200" dirty="0">
                <a:solidFill>
                  <a:srgbClr val="0061AA"/>
                </a:solidFill>
              </a:rPr>
              <a:t>HANK </a:t>
            </a:r>
            <a:r>
              <a:rPr lang="en-US" sz="9600" dirty="0">
                <a:solidFill>
                  <a:srgbClr val="EF282F"/>
                </a:solidFill>
              </a:rPr>
              <a:t>Y</a:t>
            </a:r>
            <a:r>
              <a:rPr lang="en-US" sz="7200" dirty="0">
                <a:solidFill>
                  <a:srgbClr val="0061AA"/>
                </a:solidFill>
              </a:rPr>
              <a:t>OU</a:t>
            </a:r>
            <a:r>
              <a:rPr lang="en-US" sz="9600" dirty="0">
                <a:solidFill>
                  <a:srgbClr val="EF282F"/>
                </a:solidFill>
              </a:rPr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7445451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445451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445451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45451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445451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45451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45451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813759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882678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9508726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608007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6769264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745120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538955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501949" y="4134069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0896590" y="63808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560199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49056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649056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649056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49056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49056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649056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649056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200000">
            <a:off x="334119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4030388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rot="16200000">
            <a:off x="4712331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rot="16200000">
            <a:off x="1283678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 rot="16200000">
            <a:off x="1972869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rot="16200000">
            <a:off x="265481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6200000">
            <a:off x="59316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037042" y="20830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707901" y="-12821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763804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-94115" y="0"/>
            <a:ext cx="274331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-81832" y="683972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-81247" y="1375907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-81247" y="20543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-81247" y="27401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-81247" y="34259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-81247" y="41117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 rot="16200000">
            <a:off x="-1463624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 rot="16200000">
            <a:off x="-77443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16200000">
            <a:off x="-92490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16200000">
            <a:off x="-2150009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74466" y="707506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279252" y="2781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664" y="670054"/>
            <a:ext cx="1967159" cy="698536"/>
          </a:xfrm>
          <a:prstGeom prst="rect">
            <a:avLst/>
          </a:prstGeom>
        </p:spPr>
      </p:pic>
      <p:sp>
        <p:nvSpPr>
          <p:cNvPr id="81" name="Text Placeholder 5"/>
          <p:cNvSpPr txBox="1">
            <a:spLocks/>
          </p:cNvSpPr>
          <p:nvPr/>
        </p:nvSpPr>
        <p:spPr>
          <a:xfrm>
            <a:off x="7317020" y="5206314"/>
            <a:ext cx="4321614" cy="1499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“A place for everything and everything in its place.” 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-- Benjamin Franklin --</a:t>
            </a:r>
          </a:p>
        </p:txBody>
      </p:sp>
    </p:spTree>
    <p:extLst>
      <p:ext uri="{BB962C8B-B14F-4D97-AF65-F5344CB8AC3E}">
        <p14:creationId xmlns:p14="http://schemas.microsoft.com/office/powerpoint/2010/main" val="4063394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6"/>
          <a:stretch/>
        </p:blipFill>
        <p:spPr>
          <a:xfrm rot="16200000">
            <a:off x="7732207" y="2383717"/>
            <a:ext cx="6858000" cy="206158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Characteristics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1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800" b="1" dirty="0" smtClean="0"/>
              <a:t>4</a:t>
            </a:r>
            <a:r>
              <a:rPr lang="en-US" sz="1800" b="1" dirty="0" smtClean="0"/>
              <a:t>0-50 </a:t>
            </a:r>
            <a:r>
              <a:rPr lang="en-US" sz="1800" b="1" dirty="0"/>
              <a:t>projects take place each year – at their core they share these characteristics: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Highlight the applications and capabilities of NASA Earth observations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Address community concerns relating to decision-making for real-world environmental issues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Partner with organizations who can benefit from using NASA Earth observations to enhance decision making by providing decision support tools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Align with at least one of the eight NASA Applied Sciences Program’s National Application Areas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Create a consistent set of deliverables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Research is conducted by teams with diverse backgrounds under the scientific guidance of Science Advisors and mentors from NASA and partner organizations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01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ounded Rectangle 83"/>
          <p:cNvSpPr/>
          <p:nvPr/>
        </p:nvSpPr>
        <p:spPr>
          <a:xfrm>
            <a:off x="3392070" y="2152960"/>
            <a:ext cx="3077639" cy="2433003"/>
          </a:xfrm>
          <a:prstGeom prst="roundRect">
            <a:avLst/>
          </a:prstGeom>
          <a:solidFill>
            <a:srgbClr val="EF2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End-User Needs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412" y="-30646"/>
            <a:ext cx="2061588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Ideas Sources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082770" y="546015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47244" y="5300863"/>
            <a:ext cx="3619320" cy="1479326"/>
            <a:chOff x="929457" y="5290691"/>
            <a:chExt cx="3619320" cy="1056769"/>
          </a:xfrm>
        </p:grpSpPr>
        <p:sp>
          <p:nvSpPr>
            <p:cNvPr id="45" name="Text Placeholder 5"/>
            <p:cNvSpPr txBox="1">
              <a:spLocks/>
            </p:cNvSpPr>
            <p:nvPr/>
          </p:nvSpPr>
          <p:spPr>
            <a:xfrm>
              <a:off x="929457" y="5307539"/>
              <a:ext cx="3619320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Ideas can come from anywhere as long as they connect to a decision-making end user! Have an idea? Tell your Fellow!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024191" y="5290691"/>
              <a:ext cx="3466921" cy="1056769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35349" y="1280266"/>
            <a:ext cx="2479666" cy="815191"/>
            <a:chOff x="415934" y="3403903"/>
            <a:chExt cx="2479666" cy="815191"/>
          </a:xfrm>
        </p:grpSpPr>
        <p:sp>
          <p:nvSpPr>
            <p:cNvPr id="41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National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Science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Objectives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35349" y="2238593"/>
            <a:ext cx="2479666" cy="815191"/>
            <a:chOff x="415934" y="3403903"/>
            <a:chExt cx="2479666" cy="815191"/>
          </a:xfrm>
        </p:grpSpPr>
        <p:sp>
          <p:nvSpPr>
            <p:cNvPr id="48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NASA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Program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Managers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35349" y="3195533"/>
            <a:ext cx="2479666" cy="815191"/>
            <a:chOff x="415934" y="3403903"/>
            <a:chExt cx="2479666" cy="815191"/>
          </a:xfrm>
        </p:grpSpPr>
        <p:sp>
          <p:nvSpPr>
            <p:cNvPr id="51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DEVELOP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Science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Advisors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5349" y="4144329"/>
            <a:ext cx="2479666" cy="815191"/>
            <a:chOff x="415934" y="3403903"/>
            <a:chExt cx="2479666" cy="815191"/>
          </a:xfrm>
        </p:grpSpPr>
        <p:sp>
          <p:nvSpPr>
            <p:cNvPr id="54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NSF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Decadal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Survey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379576" y="1311517"/>
            <a:ext cx="2484120" cy="815191"/>
            <a:chOff x="6328342" y="3066637"/>
            <a:chExt cx="2484120" cy="815191"/>
          </a:xfrm>
        </p:grpSpPr>
        <p:sp>
          <p:nvSpPr>
            <p:cNvPr id="57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Environmental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Decision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Makers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379576" y="2238593"/>
            <a:ext cx="2484120" cy="815191"/>
            <a:chOff x="6328342" y="3066637"/>
            <a:chExt cx="2484120" cy="815191"/>
          </a:xfrm>
        </p:grpSpPr>
        <p:sp>
          <p:nvSpPr>
            <p:cNvPr id="60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State &amp; Local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Policy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Makers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35349" y="5093125"/>
            <a:ext cx="2479666" cy="815191"/>
            <a:chOff x="415934" y="3403903"/>
            <a:chExt cx="2479666" cy="815191"/>
          </a:xfrm>
        </p:grpSpPr>
        <p:sp>
          <p:nvSpPr>
            <p:cNvPr id="63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New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NASA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Missions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379576" y="3202042"/>
            <a:ext cx="2460978" cy="815192"/>
            <a:chOff x="6328342" y="3102728"/>
            <a:chExt cx="2460978" cy="750851"/>
          </a:xfrm>
        </p:grpSpPr>
        <p:sp>
          <p:nvSpPr>
            <p:cNvPr id="66" name="Isosceles Triangle 113"/>
            <p:cNvSpPr/>
            <p:nvPr/>
          </p:nvSpPr>
          <p:spPr>
            <a:xfrm rot="16200000">
              <a:off x="6097328" y="3363854"/>
              <a:ext cx="690628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6503320" y="3102728"/>
              <a:ext cx="2286000" cy="75085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DEVELOP</a:t>
              </a:r>
            </a:p>
            <a:p>
              <a:pPr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Leads/Fellows &amp; Participants 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379576" y="4120032"/>
            <a:ext cx="2484120" cy="815191"/>
            <a:chOff x="6328342" y="3066637"/>
            <a:chExt cx="2484120" cy="815191"/>
          </a:xfrm>
        </p:grpSpPr>
        <p:sp>
          <p:nvSpPr>
            <p:cNvPr id="69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Local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Communities &amp;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Tribal Entities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379573" y="5065813"/>
            <a:ext cx="2484120" cy="815191"/>
            <a:chOff x="6328342" y="3066637"/>
            <a:chExt cx="2484120" cy="815191"/>
          </a:xfrm>
        </p:grpSpPr>
        <p:sp>
          <p:nvSpPr>
            <p:cNvPr id="72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Federal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Agencies &amp;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Organizations</a:t>
              </a:r>
            </a:p>
          </p:txBody>
        </p:sp>
      </p:grpSp>
      <p:cxnSp>
        <p:nvCxnSpPr>
          <p:cNvPr id="74" name="Straight Arrow Connector 73"/>
          <p:cNvCxnSpPr>
            <a:stCxn id="41" idx="0"/>
          </p:cNvCxnSpPr>
          <p:nvPr/>
        </p:nvCxnSpPr>
        <p:spPr>
          <a:xfrm>
            <a:off x="2715015" y="1687861"/>
            <a:ext cx="766681" cy="588960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48" idx="0"/>
          </p:cNvCxnSpPr>
          <p:nvPr/>
        </p:nvCxnSpPr>
        <p:spPr>
          <a:xfrm flipV="1">
            <a:off x="2715015" y="2644167"/>
            <a:ext cx="681795" cy="2021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714550" y="3589235"/>
            <a:ext cx="652121" cy="2019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726560" y="4258258"/>
            <a:ext cx="662119" cy="293667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3" idx="0"/>
          </p:cNvCxnSpPr>
          <p:nvPr/>
        </p:nvCxnSpPr>
        <p:spPr>
          <a:xfrm flipV="1">
            <a:off x="2715015" y="4551924"/>
            <a:ext cx="828588" cy="948796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2" idx="0"/>
          </p:cNvCxnSpPr>
          <p:nvPr/>
        </p:nvCxnSpPr>
        <p:spPr>
          <a:xfrm flipH="1" flipV="1">
            <a:off x="6217007" y="4525770"/>
            <a:ext cx="1162566" cy="947637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69" idx="0"/>
          </p:cNvCxnSpPr>
          <p:nvPr/>
        </p:nvCxnSpPr>
        <p:spPr>
          <a:xfrm flipH="1" flipV="1">
            <a:off x="6489990" y="4220300"/>
            <a:ext cx="889586" cy="307326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6466700" y="3608140"/>
            <a:ext cx="912876" cy="0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6466700" y="2642855"/>
            <a:ext cx="912876" cy="6148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6311290" y="1719111"/>
            <a:ext cx="1068286" cy="519482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44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8" b="34637"/>
          <a:stretch/>
        </p:blipFill>
        <p:spPr>
          <a:xfrm rot="5400000">
            <a:off x="7714587" y="2395079"/>
            <a:ext cx="6872492" cy="208233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Lifecycle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62739537"/>
              </p:ext>
            </p:extLst>
          </p:nvPr>
        </p:nvGraphicFramePr>
        <p:xfrm>
          <a:off x="-321240" y="234176"/>
          <a:ext cx="10301583" cy="375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Text Placeholder 5"/>
          <p:cNvSpPr txBox="1">
            <a:spLocks/>
          </p:cNvSpPr>
          <p:nvPr/>
        </p:nvSpPr>
        <p:spPr>
          <a:xfrm>
            <a:off x="322122" y="3715264"/>
            <a:ext cx="9288604" cy="3041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All DEVELOP projects center around a decision.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identifies the information that would be helpful to the partner when making this decision. This is the partner’s need.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Project end products are designed to fit into the partner’s decision-making process.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The end deliverable package is handed off for partners to explore further and assess integration into their decision-making process.</a:t>
            </a:r>
          </a:p>
        </p:txBody>
      </p:sp>
    </p:spTree>
    <p:extLst>
      <p:ext uri="{BB962C8B-B14F-4D97-AF65-F5344CB8AC3E}">
        <p14:creationId xmlns:p14="http://schemas.microsoft.com/office/powerpoint/2010/main" val="3948163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95049" y="2400126"/>
            <a:ext cx="6872492" cy="204325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Deliverables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5" name="Text Placeholder 5"/>
          <p:cNvSpPr txBox="1">
            <a:spLocks/>
          </p:cNvSpPr>
          <p:nvPr/>
        </p:nvSpPr>
        <p:spPr>
          <a:xfrm>
            <a:off x="407846" y="1420793"/>
            <a:ext cx="4641949" cy="2770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</a:pPr>
            <a:r>
              <a:rPr lang="en-US" b="1" dirty="0">
                <a:solidFill>
                  <a:srgbClr val="0061AA"/>
                </a:solidFill>
              </a:rPr>
              <a:t>All projects create</a:t>
            </a:r>
            <a:r>
              <a:rPr lang="en-US" dirty="0">
                <a:solidFill>
                  <a:srgbClr val="0061AA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Project Summary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Study Area Shapefile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Presentation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Tech Paper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err="1"/>
              <a:t>DEVELOPedia</a:t>
            </a:r>
            <a:r>
              <a:rPr lang="en-US" sz="1800" dirty="0"/>
              <a:t> Page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Website Image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Feedback Form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407844" y="4299764"/>
            <a:ext cx="9543463" cy="22943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</a:pPr>
            <a:r>
              <a:rPr lang="en-US" b="1" dirty="0">
                <a:solidFill>
                  <a:srgbClr val="0061AA"/>
                </a:solidFill>
              </a:rPr>
              <a:t>Some projects create</a:t>
            </a:r>
            <a:r>
              <a:rPr lang="en-US" dirty="0">
                <a:solidFill>
                  <a:srgbClr val="0061AA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Video &amp; Transcript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Code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Software Release Forms (required if team plans to share code w/partner)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Poster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Tutorial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ArcGIS </a:t>
            </a:r>
            <a:r>
              <a:rPr lang="en-US" sz="1800" dirty="0" err="1"/>
              <a:t>StoryMap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9"/>
          <a:stretch/>
        </p:blipFill>
        <p:spPr>
          <a:xfrm>
            <a:off x="3968579" y="1243535"/>
            <a:ext cx="5705036" cy="322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544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812"/>
          <a:stretch/>
        </p:blipFill>
        <p:spPr>
          <a:xfrm rot="16200000">
            <a:off x="7712894" y="2378890"/>
            <a:ext cx="6872492" cy="208572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Handoff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7" name="Picture 19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1" name="Text Placeholder 5"/>
          <p:cNvSpPr txBox="1">
            <a:spLocks/>
          </p:cNvSpPr>
          <p:nvPr/>
        </p:nvSpPr>
        <p:spPr>
          <a:xfrm>
            <a:off x="322122" y="1240319"/>
            <a:ext cx="9288604" cy="3652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Handoffs are an important step in transitioning results and methodologies to end users and working towards the goal of the end users integrating NASA Earth observations into their decision-making processes.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Depending on what you are handing off, be cognizant that you must get materials approved by NASA prior to handoff.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</a:pPr>
            <a:r>
              <a:rPr lang="en-US" sz="1800" b="1" dirty="0">
                <a:solidFill>
                  <a:srgbClr val="0061AA"/>
                </a:solidFill>
              </a:rPr>
              <a:t>Commonly Used Handoff Styles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Email deliverables (Tech Paper, Tutorials, Presentation, etc.)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Teleconference or videoconference presenting the results and methodologies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In-person presentation of results and methodologies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296619" y="4937797"/>
            <a:ext cx="2582176" cy="1479326"/>
            <a:chOff x="1024192" y="5290691"/>
            <a:chExt cx="2582176" cy="1056769"/>
          </a:xfrm>
        </p:grpSpPr>
        <p:sp>
          <p:nvSpPr>
            <p:cNvPr id="40" name="Text Placeholder 5"/>
            <p:cNvSpPr txBox="1">
              <a:spLocks/>
            </p:cNvSpPr>
            <p:nvPr/>
          </p:nvSpPr>
          <p:spPr>
            <a:xfrm>
              <a:off x="1069503" y="5307539"/>
              <a:ext cx="2536864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Get creative in how and what you hand off. Interesting idea? Speak to your Fellow about it!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024192" y="5290691"/>
              <a:ext cx="2582176" cy="1056769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3" y="4783690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7" b="20768"/>
          <a:stretch/>
        </p:blipFill>
        <p:spPr>
          <a:xfrm>
            <a:off x="3750385" y="4783690"/>
            <a:ext cx="34224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792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84" r="32791"/>
          <a:stretch/>
        </p:blipFill>
        <p:spPr>
          <a:xfrm>
            <a:off x="10086340" y="-12821"/>
            <a:ext cx="2080260" cy="6858000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Assessment – Partner Inputs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1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 Pre-Project Partner Form was sent out before the term to gather information about partner needs and expectations. A Post-Project Partner Form will follow the completion of the term to collect information regarding the perceptions of success of collaborating with DEVELOP.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Were the project results and methodologies useful? 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Was the experience a good one? 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Is the partner using the results or methodologies in their decision-making process?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Timeline: Fellows sent out the Pre-Project survey link a couple weeks before the beginning of the term. The Post-Project survey link will be sent to partners at the end of the term. In case of a project that has multiple terms, the survey does not go out until after the project’s final term.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Please communicate to your partners that DEVELOP will stay in touch and send a brief survey at the end of the project’s final term.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06329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5673" r="960" b="55319"/>
          <a:stretch/>
        </p:blipFill>
        <p:spPr>
          <a:xfrm rot="16200000">
            <a:off x="7715250" y="2381247"/>
            <a:ext cx="6858002" cy="209550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Feasibility Considerations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projects are 10-week feasibility studies.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In 10 weeks, validation efforts are limited at best.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Be mindful in how you communicate with partners – do not overpromise or oversell your products and results.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NASA does not develop or prescribe policy, thus DEVELOP projects do not either.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projects simply demonstrate the feasibility of integrating NASA Earth observations into decision-making processes.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Other agencies and organizations may use the data and scientific results in their policy analysis and development.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NASA funds DEVELOP, thus DEVELOP projects are focused on the application of freely-available NASA Earth observations.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The North Carolina node receives NOAA funds, so they have an additional directive to highlight NOAA </a:t>
            </a:r>
            <a:r>
              <a:rPr lang="en-US" sz="1800" dirty="0" err="1"/>
              <a:t>CDRs.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692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476" y="-56287"/>
            <a:ext cx="2069123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  <a:latin typeface="Century Gothic"/>
              </a:rPr>
              <a:t>2021 Spring Portfolio 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148560" y="1080504"/>
            <a:ext cx="9684150" cy="5712183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>
                <a:latin typeface="Century Gothic"/>
              </a:rPr>
              <a:t>Northern Great Plains Disasters – ARC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>
                <a:latin typeface="Century Gothic"/>
              </a:rPr>
              <a:t>Austin Health &amp; Air Quality – AZ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>
                <a:latin typeface="Century Gothic"/>
              </a:rPr>
              <a:t>San Diego Urban Development – AZ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>
                <a:latin typeface="Century Gothic"/>
              </a:rPr>
              <a:t>Colorado River Basin Water Resources – CO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 smtClean="0">
                <a:latin typeface="Century Gothic"/>
              </a:rPr>
              <a:t>Colorado Front Range Disasters </a:t>
            </a:r>
            <a:r>
              <a:rPr lang="en-US" sz="1700" dirty="0">
                <a:latin typeface="Century Gothic"/>
              </a:rPr>
              <a:t>– CO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>
                <a:latin typeface="Century Gothic"/>
              </a:rPr>
              <a:t>Africa Food Security &amp; Agriculture II – GA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>
                <a:latin typeface="Century Gothic"/>
              </a:rPr>
              <a:t>Midwest Food Security &amp; Agriculture – GA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/>
              <a:t>Bhutan Ecological Forecasting II – GSFC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/>
              <a:t>Western Montana Ecological Forecasting – GSFC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/>
              <a:t>Southern Idaho Health &amp; Air Quality II – ID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>
                <a:latin typeface="Century Gothic"/>
              </a:rPr>
              <a:t>Coastal California Ecological Forecasting – JPL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>
                <a:latin typeface="Century Gothic"/>
              </a:rPr>
              <a:t>Fairfax Water Resources – </a:t>
            </a:r>
            <a:r>
              <a:rPr lang="en-US" sz="1700" dirty="0" err="1">
                <a:latin typeface="Century Gothic"/>
              </a:rPr>
              <a:t>LaRC</a:t>
            </a:r>
            <a:endParaRPr lang="en-US" sz="1700" dirty="0">
              <a:latin typeface="Century Gothic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>
                <a:latin typeface="Century Gothic"/>
              </a:rPr>
              <a:t>Tonl</a:t>
            </a:r>
            <a:r>
              <a:rPr lang="en-US" sz="17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US" sz="1700" dirty="0">
                <a:latin typeface="Century Gothic"/>
              </a:rPr>
              <a:t> Sap Food Security &amp; Agriculture – </a:t>
            </a:r>
            <a:r>
              <a:rPr lang="en-US" sz="1700" dirty="0" err="1" smtClean="0">
                <a:latin typeface="Century Gothic"/>
              </a:rPr>
              <a:t>LaRC</a:t>
            </a:r>
            <a:endParaRPr lang="en-US" sz="1700" dirty="0">
              <a:latin typeface="Century Gothic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 smtClean="0"/>
              <a:t>Cincinnati </a:t>
            </a:r>
            <a:r>
              <a:rPr lang="en-US" sz="1700" dirty="0"/>
              <a:t>&amp; Covington Urban Development – MA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/>
              <a:t>Bhutan Water Resources II – MSFC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>
                <a:latin typeface="Century Gothic"/>
              </a:rPr>
              <a:t>Cheat Water Resources – MSFC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700" dirty="0">
                <a:latin typeface="Century Gothic"/>
              </a:rPr>
              <a:t>Montana Water Resources II</a:t>
            </a:r>
            <a:r>
              <a:rPr lang="en-US" sz="1700" b="1" dirty="0">
                <a:solidFill>
                  <a:srgbClr val="FF0000"/>
                </a:solidFill>
                <a:latin typeface="Century Gothic"/>
              </a:rPr>
              <a:t> </a:t>
            </a:r>
            <a:r>
              <a:rPr lang="en-US" sz="1700" dirty="0">
                <a:latin typeface="Century Gothic"/>
              </a:rPr>
              <a:t>– NC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385871" y="2482735"/>
            <a:ext cx="3041855" cy="2065771"/>
            <a:chOff x="1590293" y="5014103"/>
            <a:chExt cx="2016075" cy="1243178"/>
          </a:xfrm>
        </p:grpSpPr>
        <p:sp>
          <p:nvSpPr>
            <p:cNvPr id="42" name="Text Placeholder 5"/>
            <p:cNvSpPr txBox="1">
              <a:spLocks/>
            </p:cNvSpPr>
            <p:nvPr/>
          </p:nvSpPr>
          <p:spPr>
            <a:xfrm>
              <a:off x="1590293" y="5048326"/>
              <a:ext cx="2016074" cy="120895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Feel free to reach out to other teams! They may be using similar EO, working with similar partners, or working in a similar geographic area!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590293" y="5014103"/>
              <a:ext cx="2016075" cy="1037435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3250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137B7158B5884495B75C774E6EAA67" ma:contentTypeVersion="4" ma:contentTypeDescription="Create a new document." ma:contentTypeScope="" ma:versionID="1589ea511854e9816ce45659ccc15d30">
  <xsd:schema xmlns:xsd="http://www.w3.org/2001/XMLSchema" xmlns:xs="http://www.w3.org/2001/XMLSchema" xmlns:p="http://schemas.microsoft.com/office/2006/metadata/properties" xmlns:ns2="21e6a8e8-1dff-48a6-ab9b-8d556c6946c0" targetNamespace="http://schemas.microsoft.com/office/2006/metadata/properties" ma:root="true" ma:fieldsID="003774da9f64ef6b55c93633f11ffd45" ns2:_="">
    <xsd:import namespace="21e6a8e8-1dff-48a6-ab9b-8d556c6946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6a8e8-1dff-48a6-ab9b-8d556c694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16647A-D387-42B8-878A-E045ED857959}">
  <ds:schemaRefs>
    <ds:schemaRef ds:uri="http://schemas.microsoft.com/office/2006/metadata/properties"/>
    <ds:schemaRef ds:uri="21e6a8e8-1dff-48a6-ab9b-8d556c6946c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A5D4E31-D951-4153-BBF4-235E910C3E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6D94DD-A41D-47FE-9B13-50F4137537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e6a8e8-1dff-48a6-ab9b-8d556c6946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970</Words>
  <Application>Microsoft Office PowerPoint</Application>
  <PresentationFormat>Widescreen</PresentationFormat>
  <Paragraphs>137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Childs, Lauren M. (LARC-E3)[DEVELOP]</dc:creator>
  <cp:lastModifiedBy>Clayton, Amanda L. (LARC-E3)[SSAI DEVELOP]</cp:lastModifiedBy>
  <cp:revision>121</cp:revision>
  <dcterms:created xsi:type="dcterms:W3CDTF">2019-01-24T15:36:39Z</dcterms:created>
  <dcterms:modified xsi:type="dcterms:W3CDTF">2021-01-19T18:58:23Z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0x010100AA137B7158B5884495B75C774E6EAA67</vt:lpwstr>
  </property>
</Properties>
</file>