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 id="2" name="Bengtsson, Zachary A. (ARC-SGE)[SSAI DEVELOP]" initials="BZA(D" lastIdx="2" clrIdx="1">
    <p:extLst>
      <p:ext uri="{19B8F6BF-5375-455C-9EA6-DF929625EA0E}">
        <p15:presenceInfo xmlns:p15="http://schemas.microsoft.com/office/powerpoint/2012/main" userId="S-1-5-21-330711430-3775241029-4075259233-8332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268"/>
    <a:srgbClr val="767171"/>
    <a:srgbClr val="ABA8A8"/>
    <a:srgbClr val="FFFFFF"/>
    <a:srgbClr val="FFFFA6"/>
    <a:srgbClr val="FFFFED"/>
    <a:srgbClr val="7DB761"/>
    <a:srgbClr val="9299A8"/>
    <a:srgbClr val="964135"/>
    <a:srgbClr val="E978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4" autoAdjust="0"/>
    <p:restoredTop sz="94660"/>
  </p:normalViewPr>
  <p:slideViewPr>
    <p:cSldViewPr snapToGrid="0">
      <p:cViewPr>
        <p:scale>
          <a:sx n="53" d="100"/>
          <a:sy n="53" d="100"/>
        </p:scale>
        <p:origin x="-165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3F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3F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3F4268"/>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007" y="883415"/>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8007" y="34532724"/>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1/6/2020</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2.wdp"/><Relationship Id="rId1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6.png"/><Relationship Id="rId2" Type="http://schemas.openxmlformats.org/officeDocument/2006/relationships/image" Target="../media/image4.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JPG"/><Relationship Id="rId5" Type="http://schemas.openxmlformats.org/officeDocument/2006/relationships/image" Target="../media/image7.png"/><Relationship Id="rId15" Type="http://schemas.microsoft.com/office/2007/relationships/hdphoto" Target="../media/hdphoto3.wdp"/><Relationship Id="rId10" Type="http://schemas.microsoft.com/office/2007/relationships/hdphoto" Target="../media/hdphoto1.wdp"/><Relationship Id="rId19"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descr="A close up of a map&#10;&#10;Description automatically generated">
            <a:extLst>
              <a:ext uri="{FF2B5EF4-FFF2-40B4-BE49-F238E27FC236}">
                <a16:creationId xmlns:a16="http://schemas.microsoft.com/office/drawing/2014/main" id="{BF66F57B-9724-438D-96A2-BD31FE5DAE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743" t="7501" r="13888" b="10345"/>
          <a:stretch/>
        </p:blipFill>
        <p:spPr>
          <a:xfrm>
            <a:off x="1102564" y="24884145"/>
            <a:ext cx="3482080" cy="3330663"/>
          </a:xfrm>
          <a:prstGeom prst="rect">
            <a:avLst/>
          </a:prstGeom>
          <a:ln>
            <a:solidFill>
              <a:schemeClr val="bg2">
                <a:lumMod val="75000"/>
              </a:schemeClr>
            </a:solidFill>
          </a:ln>
        </p:spPr>
      </p:pic>
      <p:pic>
        <p:nvPicPr>
          <p:cNvPr id="26" name="Picture 25" descr="A close up of a map&#10;&#10;Description automatically generated">
            <a:extLst>
              <a:ext uri="{FF2B5EF4-FFF2-40B4-BE49-F238E27FC236}">
                <a16:creationId xmlns:a16="http://schemas.microsoft.com/office/drawing/2014/main" id="{AC4ACAC7-09DD-4C70-A9B6-3774EB404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748" y="23126613"/>
            <a:ext cx="7177103" cy="5545943"/>
          </a:xfrm>
          <a:prstGeom prst="rect">
            <a:avLst/>
          </a:prstGeom>
        </p:spPr>
      </p:pic>
      <p:grpSp>
        <p:nvGrpSpPr>
          <p:cNvPr id="89" name="Group 88">
            <a:extLst>
              <a:ext uri="{FF2B5EF4-FFF2-40B4-BE49-F238E27FC236}">
                <a16:creationId xmlns:a16="http://schemas.microsoft.com/office/drawing/2014/main" id="{1EBD7D41-69B9-477C-BD16-051AF4909646}"/>
              </a:ext>
            </a:extLst>
          </p:cNvPr>
          <p:cNvGrpSpPr/>
          <p:nvPr/>
        </p:nvGrpSpPr>
        <p:grpSpPr>
          <a:xfrm>
            <a:off x="5315976" y="16401373"/>
            <a:ext cx="6571523" cy="6332399"/>
            <a:chOff x="5289850" y="15871987"/>
            <a:chExt cx="6571523" cy="6332399"/>
          </a:xfrm>
        </p:grpSpPr>
        <p:pic>
          <p:nvPicPr>
            <p:cNvPr id="86" name="Picture 85" descr="A close up of a map&#10;&#10;Description automatically generated">
              <a:extLst>
                <a:ext uri="{FF2B5EF4-FFF2-40B4-BE49-F238E27FC236}">
                  <a16:creationId xmlns:a16="http://schemas.microsoft.com/office/drawing/2014/main" id="{CADB9DF1-1DF7-48D4-BC3C-CB747A507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9850" y="15871987"/>
              <a:ext cx="6571523" cy="6332399"/>
            </a:xfrm>
            <a:prstGeom prst="rect">
              <a:avLst/>
            </a:prstGeom>
          </p:spPr>
        </p:pic>
        <p:grpSp>
          <p:nvGrpSpPr>
            <p:cNvPr id="187" name="Group 186">
              <a:extLst>
                <a:ext uri="{FF2B5EF4-FFF2-40B4-BE49-F238E27FC236}">
                  <a16:creationId xmlns:a16="http://schemas.microsoft.com/office/drawing/2014/main" id="{B37C6BF2-CF91-4C12-A489-377AF6F6F5E8}"/>
                </a:ext>
              </a:extLst>
            </p:cNvPr>
            <p:cNvGrpSpPr/>
            <p:nvPr/>
          </p:nvGrpSpPr>
          <p:grpSpPr>
            <a:xfrm>
              <a:off x="10770530" y="19713066"/>
              <a:ext cx="866708" cy="656018"/>
              <a:chOff x="8183191" y="17997617"/>
              <a:chExt cx="1141900" cy="238725"/>
            </a:xfrm>
          </p:grpSpPr>
          <p:sp>
            <p:nvSpPr>
              <p:cNvPr id="188" name="Rectangle 187">
                <a:extLst>
                  <a:ext uri="{FF2B5EF4-FFF2-40B4-BE49-F238E27FC236}">
                    <a16:creationId xmlns:a16="http://schemas.microsoft.com/office/drawing/2014/main" id="{6770A8AD-F40D-44B3-93BE-64CABD9B8AE0}"/>
                  </a:ext>
                </a:extLst>
              </p:cNvPr>
              <p:cNvSpPr/>
              <p:nvPr/>
            </p:nvSpPr>
            <p:spPr>
              <a:xfrm>
                <a:off x="8185863" y="17997617"/>
                <a:ext cx="1053923" cy="132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 Placeholder 16">
                <a:extLst>
                  <a:ext uri="{FF2B5EF4-FFF2-40B4-BE49-F238E27FC236}">
                    <a16:creationId xmlns:a16="http://schemas.microsoft.com/office/drawing/2014/main" id="{3629C14F-81D2-45CA-ACF1-4E3C8BBF1F21}"/>
                  </a:ext>
                </a:extLst>
              </p:cNvPr>
              <p:cNvSpPr txBox="1">
                <a:spLocks/>
              </p:cNvSpPr>
              <p:nvPr/>
            </p:nvSpPr>
            <p:spPr>
              <a:xfrm>
                <a:off x="8183191" y="18020013"/>
                <a:ext cx="1141900" cy="21632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sz="1800" dirty="0">
                    <a:solidFill>
                      <a:schemeClr val="tx1">
                        <a:lumMod val="75000"/>
                        <a:lumOff val="25000"/>
                      </a:schemeClr>
                    </a:solidFill>
                    <a:latin typeface="Garamond" panose="02020404030301010803" pitchFamily="18" charset="0"/>
                  </a:rPr>
                  <a:t>0.58</a:t>
                </a:r>
              </a:p>
            </p:txBody>
          </p:sp>
        </p:grpSp>
      </p:grpSp>
      <p:sp>
        <p:nvSpPr>
          <p:cNvPr id="170" name="Rectangle 169">
            <a:extLst>
              <a:ext uri="{FF2B5EF4-FFF2-40B4-BE49-F238E27FC236}">
                <a16:creationId xmlns:a16="http://schemas.microsoft.com/office/drawing/2014/main" id="{AA1FCEDE-58CF-47F7-BDDA-45F6DC90B2FB}"/>
              </a:ext>
            </a:extLst>
          </p:cNvPr>
          <p:cNvSpPr/>
          <p:nvPr/>
        </p:nvSpPr>
        <p:spPr>
          <a:xfrm>
            <a:off x="5044643" y="16468208"/>
            <a:ext cx="6861940" cy="201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73B269E8-93B2-4F4D-951D-AC4C736492AE}"/>
              </a:ext>
            </a:extLst>
          </p:cNvPr>
          <p:cNvSpPr/>
          <p:nvPr/>
        </p:nvSpPr>
        <p:spPr>
          <a:xfrm>
            <a:off x="5148681" y="16565471"/>
            <a:ext cx="564457" cy="5989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lose up of a map&#10;&#10;Description automatically generated">
            <a:extLst>
              <a:ext uri="{FF2B5EF4-FFF2-40B4-BE49-F238E27FC236}">
                <a16:creationId xmlns:a16="http://schemas.microsoft.com/office/drawing/2014/main" id="{8FF47D3A-22A9-4AE5-A1E0-F56DFE28AFC4}"/>
              </a:ext>
            </a:extLst>
          </p:cNvPr>
          <p:cNvPicPr>
            <a:picLocks noChangeAspect="1"/>
          </p:cNvPicPr>
          <p:nvPr/>
        </p:nvPicPr>
        <p:blipFill rotWithShape="1">
          <a:blip r:embed="rId5">
            <a:extLst>
              <a:ext uri="{28A0092B-C50C-407E-A947-70E740481C1C}">
                <a14:useLocalDpi xmlns:a14="http://schemas.microsoft.com/office/drawing/2010/main" val="0"/>
              </a:ext>
            </a:extLst>
          </a:blip>
          <a:srcRect l="7724" t="1615" r="8682" b="2010"/>
          <a:stretch/>
        </p:blipFill>
        <p:spPr>
          <a:xfrm>
            <a:off x="15231500" y="15406820"/>
            <a:ext cx="8880429" cy="7911386"/>
          </a:xfrm>
          <a:prstGeom prst="rect">
            <a:avLst/>
          </a:prstGeom>
        </p:spPr>
      </p:pic>
      <p:pic>
        <p:nvPicPr>
          <p:cNvPr id="28" name="Picture 27" descr="A close up of a map&#10;&#10;Description automatically generated">
            <a:extLst>
              <a:ext uri="{FF2B5EF4-FFF2-40B4-BE49-F238E27FC236}">
                <a16:creationId xmlns:a16="http://schemas.microsoft.com/office/drawing/2014/main" id="{F8C08A35-A523-44A3-87F8-7B415B6543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05104" y="11349305"/>
            <a:ext cx="7324344" cy="7324344"/>
          </a:xfrm>
          <a:prstGeom prst="rect">
            <a:avLst/>
          </a:prstGeom>
        </p:spPr>
      </p:pic>
      <p:sp>
        <p:nvSpPr>
          <p:cNvPr id="32" name="Rectangle 31">
            <a:extLst>
              <a:ext uri="{FF2B5EF4-FFF2-40B4-BE49-F238E27FC236}">
                <a16:creationId xmlns:a16="http://schemas.microsoft.com/office/drawing/2014/main" id="{B8481C84-C9E8-41F8-BCC1-CFE1B59AA86D}"/>
              </a:ext>
            </a:extLst>
          </p:cNvPr>
          <p:cNvSpPr/>
          <p:nvPr/>
        </p:nvSpPr>
        <p:spPr>
          <a:xfrm>
            <a:off x="12737317" y="12143495"/>
            <a:ext cx="795767" cy="5879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844023" y="30799944"/>
            <a:ext cx="2834640" cy="3091533"/>
            <a:chOff x="844023" y="30799944"/>
            <a:chExt cx="2834640" cy="3091533"/>
          </a:xfrm>
        </p:grpSpPr>
        <p:pic>
          <p:nvPicPr>
            <p:cNvPr id="39" name="Picture 3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209783" y="30799944"/>
              <a:ext cx="2103120" cy="2103120"/>
            </a:xfrm>
            <a:prstGeom prst="rect">
              <a:avLst/>
            </a:prstGeom>
          </p:spPr>
        </p:pic>
        <p:sp>
          <p:nvSpPr>
            <p:cNvPr id="70" name="Text Placeholder 16"/>
            <p:cNvSpPr txBox="1">
              <a:spLocks/>
            </p:cNvSpPr>
            <p:nvPr/>
          </p:nvSpPr>
          <p:spPr>
            <a:xfrm>
              <a:off x="844023"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Chiara Phillips</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grpSp>
      <p:sp>
        <p:nvSpPr>
          <p:cNvPr id="81" name="Text Placeholder 16"/>
          <p:cNvSpPr txBox="1">
            <a:spLocks/>
          </p:cNvSpPr>
          <p:nvPr/>
        </p:nvSpPr>
        <p:spPr>
          <a:xfrm>
            <a:off x="914399" y="5285105"/>
            <a:ext cx="11430000" cy="785069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latin typeface="Garamond" panose="02020404030301010803" pitchFamily="18" charset="0"/>
              </a:rPr>
              <a:t>The Medicine Bow National Forest (MBNF) consists of approximately 1,383,790 acres of forested land, grassland, and sagebrush steppe in southeastern Wyoming. </a:t>
            </a:r>
            <a:r>
              <a:rPr lang="en-US" sz="2800" dirty="0" err="1">
                <a:latin typeface="Garamond" panose="02020404030301010803" pitchFamily="18" charset="0"/>
              </a:rPr>
              <a:t>Cheatgrass</a:t>
            </a:r>
            <a:r>
              <a:rPr lang="en-US" sz="2800" dirty="0">
                <a:latin typeface="Garamond" panose="02020404030301010803" pitchFamily="18" charset="0"/>
              </a:rPr>
              <a:t> (</a:t>
            </a:r>
            <a:r>
              <a:rPr lang="en-US" sz="2800" i="1" dirty="0" err="1">
                <a:latin typeface="Garamond" panose="02020404030301010803" pitchFamily="18" charset="0"/>
              </a:rPr>
              <a:t>Bromus</a:t>
            </a:r>
            <a:r>
              <a:rPr lang="en-US" sz="2800" i="1" dirty="0">
                <a:latin typeface="Garamond" panose="02020404030301010803" pitchFamily="18" charset="0"/>
              </a:rPr>
              <a:t> tectorum</a:t>
            </a:r>
            <a:r>
              <a:rPr lang="en-US" sz="2800" dirty="0">
                <a:latin typeface="Garamond" panose="02020404030301010803" pitchFamily="18" charset="0"/>
              </a:rPr>
              <a:t>), an invasive plant species in the Western US, occurs in the grasslands throughout MBNF. </a:t>
            </a:r>
            <a:r>
              <a:rPr lang="en-US" sz="2800" dirty="0" err="1">
                <a:latin typeface="Garamond" panose="02020404030301010803" pitchFamily="18" charset="0"/>
              </a:rPr>
              <a:t>Cheatgrass</a:t>
            </a:r>
            <a:r>
              <a:rPr lang="en-US" sz="2800" dirty="0">
                <a:latin typeface="Garamond" panose="02020404030301010803" pitchFamily="18" charset="0"/>
              </a:rPr>
              <a:t> is known to rapidly colonize disturbed sites and dramatically alter historic fire regimes and nutrient/water dynamics as well as outcompete native plant species that are important forage for mule deer (</a:t>
            </a:r>
            <a:r>
              <a:rPr lang="en-US" sz="2800" i="1" dirty="0" err="1">
                <a:latin typeface="Garamond" panose="02020404030301010803" pitchFamily="18" charset="0"/>
              </a:rPr>
              <a:t>Odocoileus</a:t>
            </a:r>
            <a:r>
              <a:rPr lang="en-US" sz="2800" i="1" dirty="0">
                <a:latin typeface="Garamond" panose="02020404030301010803" pitchFamily="18" charset="0"/>
              </a:rPr>
              <a:t> </a:t>
            </a:r>
            <a:r>
              <a:rPr lang="en-US" sz="2800" i="1" dirty="0" err="1">
                <a:latin typeface="Garamond" panose="02020404030301010803" pitchFamily="18" charset="0"/>
              </a:rPr>
              <a:t>hemionus</a:t>
            </a:r>
            <a:r>
              <a:rPr lang="en-US" sz="2800" dirty="0">
                <a:latin typeface="Garamond" panose="02020404030301010803" pitchFamily="18" charset="0"/>
              </a:rPr>
              <a:t>) and elk (</a:t>
            </a:r>
            <a:r>
              <a:rPr lang="en-US" sz="2800" i="1" dirty="0" err="1">
                <a:latin typeface="Garamond" panose="02020404030301010803" pitchFamily="18" charset="0"/>
              </a:rPr>
              <a:t>Cervus</a:t>
            </a:r>
            <a:r>
              <a:rPr lang="en-US" sz="2800" i="1" dirty="0">
                <a:latin typeface="Garamond" panose="02020404030301010803" pitchFamily="18" charset="0"/>
              </a:rPr>
              <a:t> </a:t>
            </a:r>
            <a:r>
              <a:rPr lang="en-US" sz="2800" i="1" dirty="0" err="1">
                <a:latin typeface="Garamond" panose="02020404030301010803" pitchFamily="18" charset="0"/>
              </a:rPr>
              <a:t>canadensis</a:t>
            </a:r>
            <a:r>
              <a:rPr lang="en-US" sz="2800" dirty="0">
                <a:latin typeface="Garamond" panose="02020404030301010803" pitchFamily="18" charset="0"/>
              </a:rPr>
              <a:t>). In 2012, the Squirrel Creek Fire burned approximately 10,587 acres of land within MBNF, exacerbating the spread of </a:t>
            </a:r>
            <a:r>
              <a:rPr lang="en-US" sz="2800" dirty="0" err="1">
                <a:latin typeface="Garamond" panose="02020404030301010803" pitchFamily="18" charset="0"/>
              </a:rPr>
              <a:t>cheatgrass</a:t>
            </a:r>
            <a:r>
              <a:rPr lang="en-US" sz="2800" dirty="0">
                <a:latin typeface="Garamond" panose="02020404030301010803" pitchFamily="18" charset="0"/>
              </a:rPr>
              <a:t>. In 2015, the Wyoming Ecological Forecasting DEVELOP team identified areas of high </a:t>
            </a:r>
            <a:r>
              <a:rPr lang="en-US" sz="2800" dirty="0" err="1">
                <a:latin typeface="Garamond" panose="02020404030301010803" pitchFamily="18" charset="0"/>
              </a:rPr>
              <a:t>cheatgrass</a:t>
            </a:r>
            <a:r>
              <a:rPr lang="en-US" sz="2800" dirty="0">
                <a:latin typeface="Garamond" panose="02020404030301010803" pitchFamily="18" charset="0"/>
              </a:rPr>
              <a:t> abundance within the fire boundary in order to guide US Forest Service (USFS) herbicide spraying efforts to reduce </a:t>
            </a:r>
            <a:r>
              <a:rPr lang="en-US" sz="2800" dirty="0" err="1">
                <a:latin typeface="Garamond" panose="02020404030301010803" pitchFamily="18" charset="0"/>
              </a:rPr>
              <a:t>cheatgrass</a:t>
            </a:r>
            <a:r>
              <a:rPr lang="en-US" sz="2800" dirty="0">
                <a:latin typeface="Garamond" panose="02020404030301010803" pitchFamily="18" charset="0"/>
              </a:rPr>
              <a:t> in 2016. This research used Landsat 8 Operational Land Imager (OLI) and Sentinel-2 </a:t>
            </a:r>
            <a:r>
              <a:rPr lang="en-US" sz="2800" dirty="0" err="1">
                <a:latin typeface="Garamond" panose="02020404030301010803" pitchFamily="18" charset="0"/>
              </a:rPr>
              <a:t>MultiSpectral</a:t>
            </a:r>
            <a:r>
              <a:rPr lang="en-US" sz="2800" dirty="0">
                <a:latin typeface="Garamond" panose="02020404030301010803" pitchFamily="18" charset="0"/>
              </a:rPr>
              <a:t> Instrument (MSI) data to create a 2019 probabilistic </a:t>
            </a:r>
            <a:r>
              <a:rPr lang="en-US" sz="2800" dirty="0" err="1">
                <a:latin typeface="Garamond" panose="02020404030301010803" pitchFamily="18" charset="0"/>
              </a:rPr>
              <a:t>cheatgrass</a:t>
            </a:r>
            <a:r>
              <a:rPr lang="en-US" sz="2800" dirty="0">
                <a:latin typeface="Garamond" panose="02020404030301010803" pitchFamily="18" charset="0"/>
              </a:rPr>
              <a:t> occurrence map. This map allowed an analysis of the effectiveness of aerial spraying to inform future land management techniques for the USFS. Based on the results of the Generalized Linear Model, we found that treated areas decreased in </a:t>
            </a:r>
            <a:r>
              <a:rPr lang="en-US" sz="2800" dirty="0" err="1">
                <a:latin typeface="Garamond" panose="02020404030301010803" pitchFamily="18" charset="0"/>
              </a:rPr>
              <a:t>cheatgrass</a:t>
            </a:r>
            <a:r>
              <a:rPr lang="en-US" sz="2800" dirty="0">
                <a:latin typeface="Garamond" panose="02020404030301010803" pitchFamily="18" charset="0"/>
              </a:rPr>
              <a:t> cover by 36% while untreated areas increased in </a:t>
            </a:r>
            <a:r>
              <a:rPr lang="en-US" sz="2800" dirty="0" err="1">
                <a:latin typeface="Garamond" panose="02020404030301010803" pitchFamily="18" charset="0"/>
              </a:rPr>
              <a:t>cheatgrass</a:t>
            </a:r>
            <a:r>
              <a:rPr lang="en-US" sz="2800" dirty="0">
                <a:latin typeface="Garamond" panose="02020404030301010803" pitchFamily="18" charset="0"/>
              </a:rPr>
              <a:t> cover by 6%, suggesting that herbicide treatment has been effective.</a:t>
            </a:r>
          </a:p>
        </p:txBody>
      </p:sp>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2500" b="1" dirty="0">
                <a:solidFill>
                  <a:srgbClr val="3F4268"/>
                </a:solidFill>
              </a:rPr>
              <a:t>Medicine Bow</a:t>
            </a:r>
            <a:r>
              <a:rPr lang="en-US" sz="12500" dirty="0">
                <a:solidFill>
                  <a:srgbClr val="3F4268"/>
                </a:solidFill>
              </a:rPr>
              <a:t> Disasters</a:t>
            </a:r>
          </a:p>
        </p:txBody>
      </p:sp>
      <p:sp>
        <p:nvSpPr>
          <p:cNvPr id="14" name="Text Placeholder 16"/>
          <p:cNvSpPr txBox="1">
            <a:spLocks/>
          </p:cNvSpPr>
          <p:nvPr/>
        </p:nvSpPr>
        <p:spPr>
          <a:xfrm>
            <a:off x="12796730" y="5441064"/>
            <a:ext cx="11430001" cy="162425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buClr>
                <a:srgbClr val="3F4268"/>
              </a:buClr>
            </a:pPr>
            <a:r>
              <a:rPr lang="en-US" sz="3200" b="1" dirty="0">
                <a:solidFill>
                  <a:srgbClr val="3F4268"/>
                </a:solidFill>
                <a:latin typeface="Garamond" panose="02020404030301010803" pitchFamily="18" charset="0"/>
              </a:rPr>
              <a:t>Generate</a:t>
            </a:r>
            <a:r>
              <a:rPr lang="en-US" sz="3200" dirty="0">
                <a:solidFill>
                  <a:schemeClr val="tx1">
                    <a:lumMod val="75000"/>
                    <a:lumOff val="25000"/>
                  </a:schemeClr>
                </a:solidFill>
                <a:latin typeface="Garamond" panose="02020404030301010803" pitchFamily="18" charset="0"/>
              </a:rPr>
              <a:t> a probabilistic cheatgrass occurrence map for 2019</a:t>
            </a:r>
          </a:p>
          <a:p>
            <a:pPr>
              <a:lnSpc>
                <a:spcPct val="100000"/>
              </a:lnSpc>
              <a:spcBef>
                <a:spcPts val="0"/>
              </a:spcBef>
              <a:spcAft>
                <a:spcPts val="600"/>
              </a:spcAft>
              <a:buClr>
                <a:srgbClr val="3F4268"/>
              </a:buClr>
            </a:pPr>
            <a:r>
              <a:rPr lang="en-US" sz="3200" b="1" dirty="0">
                <a:solidFill>
                  <a:srgbClr val="3F4268"/>
                </a:solidFill>
                <a:latin typeface="Garamond" panose="02020404030301010803" pitchFamily="18" charset="0"/>
              </a:rPr>
              <a:t>Analyze </a:t>
            </a:r>
            <a:r>
              <a:rPr lang="en-US" sz="3200" dirty="0">
                <a:solidFill>
                  <a:schemeClr val="tx1">
                    <a:lumMod val="75000"/>
                    <a:lumOff val="25000"/>
                  </a:schemeClr>
                </a:solidFill>
                <a:latin typeface="Garamond" panose="02020404030301010803" pitchFamily="18" charset="0"/>
              </a:rPr>
              <a:t>the effectiveness of aerial herbicide spraying on cheatgrass populations</a:t>
            </a:r>
          </a:p>
        </p:txBody>
      </p:sp>
      <p:sp>
        <p:nvSpPr>
          <p:cNvPr id="16" name="TextBox 15"/>
          <p:cNvSpPr txBox="1"/>
          <p:nvPr/>
        </p:nvSpPr>
        <p:spPr>
          <a:xfrm>
            <a:off x="12859131" y="4662093"/>
            <a:ext cx="3127779"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Objectives</a:t>
            </a:r>
          </a:p>
        </p:txBody>
      </p:sp>
      <p:sp>
        <p:nvSpPr>
          <p:cNvPr id="17" name="TextBox 16"/>
          <p:cNvSpPr txBox="1"/>
          <p:nvPr/>
        </p:nvSpPr>
        <p:spPr>
          <a:xfrm>
            <a:off x="903622" y="12691905"/>
            <a:ext cx="3849131" cy="769441"/>
          </a:xfrm>
          <a:prstGeom prst="rect">
            <a:avLst/>
          </a:prstGeom>
          <a:noFill/>
        </p:spPr>
        <p:txBody>
          <a:bodyPr wrap="none" rtlCol="0" anchor="ctr">
            <a:spAutoFit/>
          </a:bodyPr>
          <a:lstStyle/>
          <a:p>
            <a:r>
              <a:rPr lang="en-US" sz="4400" b="1" dirty="0">
                <a:solidFill>
                  <a:srgbClr val="3F4268"/>
                </a:solidFill>
                <a:latin typeface="Century Gothic" panose="020B0502020202020204" pitchFamily="34" charset="0"/>
              </a:rPr>
              <a:t>Methodology</a:t>
            </a:r>
          </a:p>
        </p:txBody>
      </p:sp>
      <p:sp>
        <p:nvSpPr>
          <p:cNvPr id="20" name="TextBox 19"/>
          <p:cNvSpPr txBox="1"/>
          <p:nvPr/>
        </p:nvSpPr>
        <p:spPr>
          <a:xfrm>
            <a:off x="12813478" y="10805579"/>
            <a:ext cx="2012089"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Results</a:t>
            </a:r>
          </a:p>
        </p:txBody>
      </p:sp>
      <p:sp>
        <p:nvSpPr>
          <p:cNvPr id="9" name="Text Placeholder 16"/>
          <p:cNvSpPr txBox="1">
            <a:spLocks/>
          </p:cNvSpPr>
          <p:nvPr/>
        </p:nvSpPr>
        <p:spPr>
          <a:xfrm>
            <a:off x="12751077" y="25070323"/>
            <a:ext cx="11430000" cy="160736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dirty="0">
                <a:solidFill>
                  <a:schemeClr val="tx1">
                    <a:lumMod val="75000"/>
                    <a:lumOff val="25000"/>
                  </a:schemeClr>
                </a:solidFill>
                <a:latin typeface="Garamond" panose="02020404030301010803" pitchFamily="18" charset="0"/>
              </a:rPr>
              <a:t>The GLM best simulates cheatgrass populations.</a:t>
            </a:r>
          </a:p>
          <a:p>
            <a:pPr>
              <a:lnSpc>
                <a:spcPct val="100000"/>
              </a:lnSpc>
              <a:spcBef>
                <a:spcPts val="0"/>
              </a:spcBef>
              <a:spcAft>
                <a:spcPts val="600"/>
              </a:spcAft>
              <a:buClr>
                <a:srgbClr val="3F4268"/>
              </a:buClr>
            </a:pPr>
            <a:r>
              <a:rPr lang="en-US" dirty="0">
                <a:solidFill>
                  <a:schemeClr val="tx1">
                    <a:lumMod val="75000"/>
                    <a:lumOff val="25000"/>
                  </a:schemeClr>
                </a:solidFill>
                <a:latin typeface="Garamond" panose="02020404030301010803" pitchFamily="18" charset="0"/>
              </a:rPr>
              <a:t>The herbicide treatment in 2016 was effective in decreasing cheatgrass cover.</a:t>
            </a:r>
          </a:p>
        </p:txBody>
      </p:sp>
      <p:sp>
        <p:nvSpPr>
          <p:cNvPr id="21" name="TextBox 20"/>
          <p:cNvSpPr txBox="1"/>
          <p:nvPr/>
        </p:nvSpPr>
        <p:spPr>
          <a:xfrm>
            <a:off x="12813478" y="24318413"/>
            <a:ext cx="3486852"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Conclusions</a:t>
            </a:r>
          </a:p>
        </p:txBody>
      </p:sp>
      <p:sp>
        <p:nvSpPr>
          <p:cNvPr id="7" name="Text Placeholder 16"/>
          <p:cNvSpPr txBox="1">
            <a:spLocks/>
          </p:cNvSpPr>
          <p:nvPr/>
        </p:nvSpPr>
        <p:spPr>
          <a:xfrm>
            <a:off x="12751077" y="30316637"/>
            <a:ext cx="6330262" cy="408556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spcBef>
                <a:spcPts val="0"/>
              </a:spcBef>
              <a:spcAft>
                <a:spcPts val="600"/>
              </a:spcAft>
              <a:buClr>
                <a:srgbClr val="3F4268"/>
              </a:buClr>
              <a:buFont typeface="Webdings" panose="05030102010509060703" pitchFamily="18" charset="2"/>
              <a:buChar char=""/>
            </a:pPr>
            <a:r>
              <a:rPr lang="en-US" b="1" dirty="0">
                <a:solidFill>
                  <a:schemeClr val="tx1">
                    <a:lumMod val="75000"/>
                    <a:lumOff val="25000"/>
                  </a:schemeClr>
                </a:solidFill>
                <a:latin typeface="Garamond" panose="02020404030301010803" pitchFamily="18" charset="0"/>
              </a:rPr>
              <a:t>Dr. Paul Evangelista </a:t>
            </a:r>
            <a:r>
              <a:rPr lang="en-US" dirty="0">
                <a:solidFill>
                  <a:schemeClr val="tx1">
                    <a:lumMod val="75000"/>
                    <a:lumOff val="25000"/>
                  </a:schemeClr>
                </a:solidFill>
                <a:latin typeface="Garamond" panose="02020404030301010803" pitchFamily="18" charset="0"/>
              </a:rPr>
              <a:t>(Colorado State University, Natural Resource Ecology Laboratory)</a:t>
            </a:r>
          </a:p>
          <a:p>
            <a:pPr marL="457200" indent="-457200">
              <a:lnSpc>
                <a:spcPct val="100000"/>
              </a:lnSpc>
              <a:spcBef>
                <a:spcPts val="0"/>
              </a:spcBef>
              <a:spcAft>
                <a:spcPts val="600"/>
              </a:spcAft>
              <a:buClr>
                <a:srgbClr val="3F4268"/>
              </a:buClr>
              <a:buFont typeface="Webdings" panose="05030102010509060703" pitchFamily="18" charset="2"/>
              <a:buChar char=""/>
            </a:pPr>
            <a:r>
              <a:rPr lang="en-US" b="1" dirty="0">
                <a:solidFill>
                  <a:schemeClr val="tx1">
                    <a:lumMod val="75000"/>
                    <a:lumOff val="25000"/>
                  </a:schemeClr>
                </a:solidFill>
                <a:latin typeface="Garamond" panose="02020404030301010803" pitchFamily="18" charset="0"/>
              </a:rPr>
              <a:t>Dr. Catherine </a:t>
            </a:r>
            <a:r>
              <a:rPr lang="en-US" b="1" dirty="0" err="1">
                <a:solidFill>
                  <a:schemeClr val="tx1">
                    <a:lumMod val="75000"/>
                    <a:lumOff val="25000"/>
                  </a:schemeClr>
                </a:solidFill>
                <a:latin typeface="Garamond" panose="02020404030301010803" pitchFamily="18" charset="0"/>
              </a:rPr>
              <a:t>Jarnevich</a:t>
            </a:r>
            <a:r>
              <a:rPr lang="en-US" b="1" dirty="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(USGS, Fort Collins Science Center)</a:t>
            </a:r>
          </a:p>
          <a:p>
            <a:pPr marL="457200" indent="-457200">
              <a:lnSpc>
                <a:spcPct val="100000"/>
              </a:lnSpc>
              <a:spcBef>
                <a:spcPts val="0"/>
              </a:spcBef>
              <a:spcAft>
                <a:spcPts val="600"/>
              </a:spcAft>
              <a:buClr>
                <a:srgbClr val="3F4268"/>
              </a:buClr>
              <a:buFont typeface="Webdings" panose="05030102010509060703" pitchFamily="18" charset="2"/>
              <a:buChar char=""/>
            </a:pPr>
            <a:r>
              <a:rPr lang="en-US" b="1" dirty="0" err="1">
                <a:solidFill>
                  <a:schemeClr val="tx1">
                    <a:lumMod val="75000"/>
                    <a:lumOff val="25000"/>
                  </a:schemeClr>
                </a:solidFill>
                <a:latin typeface="Garamond" panose="02020404030301010803" pitchFamily="18" charset="0"/>
              </a:rPr>
              <a:t>Peder</a:t>
            </a:r>
            <a:r>
              <a:rPr lang="en-US" b="1" dirty="0">
                <a:solidFill>
                  <a:schemeClr val="tx1">
                    <a:lumMod val="75000"/>
                    <a:lumOff val="25000"/>
                  </a:schemeClr>
                </a:solidFill>
                <a:latin typeface="Garamond" panose="02020404030301010803" pitchFamily="18" charset="0"/>
              </a:rPr>
              <a:t> </a:t>
            </a:r>
            <a:r>
              <a:rPr lang="en-US" b="1" dirty="0" err="1">
                <a:solidFill>
                  <a:schemeClr val="tx1">
                    <a:lumMod val="75000"/>
                    <a:lumOff val="25000"/>
                  </a:schemeClr>
                </a:solidFill>
                <a:latin typeface="Garamond" panose="02020404030301010803" pitchFamily="18" charset="0"/>
              </a:rPr>
              <a:t>Engelstad</a:t>
            </a:r>
            <a:r>
              <a:rPr lang="en-US" b="1" dirty="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(Colorado State University, Natural Resource Ecology Laboratory)</a:t>
            </a:r>
          </a:p>
          <a:p>
            <a:pPr marL="457200" indent="-457200">
              <a:lnSpc>
                <a:spcPct val="100000"/>
              </a:lnSpc>
              <a:spcBef>
                <a:spcPts val="0"/>
              </a:spcBef>
              <a:spcAft>
                <a:spcPts val="600"/>
              </a:spcAft>
              <a:buClr>
                <a:srgbClr val="3F4268"/>
              </a:buClr>
              <a:buFont typeface="Webdings" panose="05030102010509060703" pitchFamily="18" charset="2"/>
              <a:buChar char=""/>
            </a:pPr>
            <a:endParaRPr lang="en-US" dirty="0">
              <a:solidFill>
                <a:schemeClr val="tx1">
                  <a:lumMod val="75000"/>
                  <a:lumOff val="25000"/>
                </a:schemeClr>
              </a:solidFill>
              <a:latin typeface="Garamond" panose="02020404030301010803" pitchFamily="18" charset="0"/>
            </a:endParaRPr>
          </a:p>
        </p:txBody>
      </p:sp>
      <p:sp>
        <p:nvSpPr>
          <p:cNvPr id="22" name="TextBox 21"/>
          <p:cNvSpPr txBox="1"/>
          <p:nvPr/>
        </p:nvSpPr>
        <p:spPr>
          <a:xfrm>
            <a:off x="12813478" y="29668118"/>
            <a:ext cx="5687776"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Acknowledgements</a:t>
            </a:r>
          </a:p>
        </p:txBody>
      </p:sp>
      <p:sp>
        <p:nvSpPr>
          <p:cNvPr id="6" name="Text Placeholder 16"/>
          <p:cNvSpPr txBox="1">
            <a:spLocks/>
          </p:cNvSpPr>
          <p:nvPr/>
        </p:nvSpPr>
        <p:spPr>
          <a:xfrm>
            <a:off x="15608858" y="27190602"/>
            <a:ext cx="8655900" cy="277994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spcBef>
                <a:spcPts val="0"/>
              </a:spcBef>
              <a:spcAft>
                <a:spcPts val="600"/>
              </a:spcAft>
              <a:buClr>
                <a:srgbClr val="3F4268"/>
              </a:buClr>
              <a:buFont typeface="Webdings" panose="05030102010509060703" pitchFamily="18" charset="2"/>
              <a:buChar char=""/>
            </a:pPr>
            <a:r>
              <a:rPr lang="en-US" b="1" dirty="0" err="1">
                <a:solidFill>
                  <a:schemeClr val="tx1">
                    <a:lumMod val="75000"/>
                    <a:lumOff val="25000"/>
                  </a:schemeClr>
                </a:solidFill>
                <a:latin typeface="Garamond" panose="02020404030301010803" pitchFamily="18" charset="0"/>
              </a:rPr>
              <a:t>Jacquilyn</a:t>
            </a:r>
            <a:r>
              <a:rPr lang="en-US" b="1" dirty="0">
                <a:solidFill>
                  <a:schemeClr val="tx1">
                    <a:lumMod val="75000"/>
                    <a:lumOff val="25000"/>
                  </a:schemeClr>
                </a:solidFill>
                <a:latin typeface="Garamond" panose="02020404030301010803" pitchFamily="18" charset="0"/>
              </a:rPr>
              <a:t> </a:t>
            </a:r>
            <a:r>
              <a:rPr lang="en-US" b="1" dirty="0" err="1">
                <a:solidFill>
                  <a:schemeClr val="tx1">
                    <a:lumMod val="75000"/>
                    <a:lumOff val="25000"/>
                  </a:schemeClr>
                </a:solidFill>
                <a:latin typeface="Garamond" panose="02020404030301010803" pitchFamily="18" charset="0"/>
              </a:rPr>
              <a:t>Roaque</a:t>
            </a:r>
            <a:r>
              <a:rPr lang="en-US" b="1" dirty="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(USDA, US Forest Service)</a:t>
            </a:r>
          </a:p>
          <a:p>
            <a:pPr marL="457200" indent="-457200">
              <a:lnSpc>
                <a:spcPct val="100000"/>
              </a:lnSpc>
              <a:spcBef>
                <a:spcPts val="0"/>
              </a:spcBef>
              <a:spcAft>
                <a:spcPts val="600"/>
              </a:spcAft>
              <a:buClr>
                <a:srgbClr val="3F4268"/>
              </a:buClr>
              <a:buFont typeface="Webdings" panose="05030102010509060703" pitchFamily="18" charset="2"/>
              <a:buChar char=""/>
            </a:pPr>
            <a:r>
              <a:rPr lang="en-US" b="1" dirty="0">
                <a:solidFill>
                  <a:schemeClr val="tx1">
                    <a:lumMod val="75000"/>
                    <a:lumOff val="25000"/>
                  </a:schemeClr>
                </a:solidFill>
                <a:latin typeface="Garamond" panose="02020404030301010803" pitchFamily="18" charset="0"/>
              </a:rPr>
              <a:t>Katie Haynes </a:t>
            </a:r>
            <a:r>
              <a:rPr lang="en-US" dirty="0">
                <a:solidFill>
                  <a:schemeClr val="tx1">
                    <a:lumMod val="75000"/>
                    <a:lumOff val="25000"/>
                  </a:schemeClr>
                </a:solidFill>
                <a:latin typeface="Garamond" panose="02020404030301010803" pitchFamily="18" charset="0"/>
              </a:rPr>
              <a:t>(USDA, US Forest Service)</a:t>
            </a:r>
          </a:p>
          <a:p>
            <a:pPr marL="457200" indent="-457200">
              <a:lnSpc>
                <a:spcPct val="100000"/>
              </a:lnSpc>
              <a:spcBef>
                <a:spcPts val="0"/>
              </a:spcBef>
              <a:spcAft>
                <a:spcPts val="600"/>
              </a:spcAft>
              <a:buClr>
                <a:srgbClr val="3F4268"/>
              </a:buClr>
              <a:buFont typeface="Webdings" panose="05030102010509060703" pitchFamily="18" charset="2"/>
              <a:buChar char=""/>
            </a:pPr>
            <a:r>
              <a:rPr lang="en-US" b="1" dirty="0">
                <a:solidFill>
                  <a:schemeClr val="tx1">
                    <a:lumMod val="75000"/>
                    <a:lumOff val="25000"/>
                  </a:schemeClr>
                </a:solidFill>
                <a:latin typeface="Garamond" panose="02020404030301010803" pitchFamily="18" charset="0"/>
              </a:rPr>
              <a:t>Wyatt Good </a:t>
            </a:r>
            <a:r>
              <a:rPr lang="en-US" dirty="0">
                <a:solidFill>
                  <a:schemeClr val="tx1">
                    <a:lumMod val="75000"/>
                    <a:lumOff val="25000"/>
                  </a:schemeClr>
                </a:solidFill>
                <a:latin typeface="Garamond" panose="02020404030301010803" pitchFamily="18" charset="0"/>
              </a:rPr>
              <a:t>(USDA, US Forest Service)</a:t>
            </a:r>
          </a:p>
          <a:p>
            <a:pPr marL="457200" indent="-457200">
              <a:lnSpc>
                <a:spcPct val="100000"/>
              </a:lnSpc>
              <a:spcBef>
                <a:spcPts val="0"/>
              </a:spcBef>
              <a:spcAft>
                <a:spcPts val="600"/>
              </a:spcAft>
              <a:buClr>
                <a:srgbClr val="3F4268"/>
              </a:buClr>
              <a:buFont typeface="Webdings" panose="05030102010509060703" pitchFamily="18" charset="2"/>
              <a:buChar char=""/>
            </a:pPr>
            <a:r>
              <a:rPr lang="en-US" b="1" dirty="0">
                <a:solidFill>
                  <a:schemeClr val="tx1">
                    <a:lumMod val="75000"/>
                    <a:lumOff val="25000"/>
                  </a:schemeClr>
                </a:solidFill>
                <a:latin typeface="Garamond" panose="02020404030301010803" pitchFamily="18" charset="0"/>
              </a:rPr>
              <a:t>John Kenney </a:t>
            </a:r>
            <a:r>
              <a:rPr lang="en-US" dirty="0">
                <a:solidFill>
                  <a:schemeClr val="tx1">
                    <a:lumMod val="75000"/>
                    <a:lumOff val="25000"/>
                  </a:schemeClr>
                </a:solidFill>
                <a:latin typeface="Garamond" panose="02020404030301010803" pitchFamily="18" charset="0"/>
              </a:rPr>
              <a:t>(USDA, US Forest Service)</a:t>
            </a:r>
          </a:p>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p:txBody>
      </p:sp>
      <p:sp>
        <p:nvSpPr>
          <p:cNvPr id="23" name="TextBox 22"/>
          <p:cNvSpPr txBox="1"/>
          <p:nvPr/>
        </p:nvSpPr>
        <p:spPr>
          <a:xfrm>
            <a:off x="12813478" y="26082244"/>
            <a:ext cx="4403770"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Project Partners</a:t>
            </a:r>
          </a:p>
        </p:txBody>
      </p:sp>
      <p:sp>
        <p:nvSpPr>
          <p:cNvPr id="24" name="TextBox 23"/>
          <p:cNvSpPr txBox="1"/>
          <p:nvPr/>
        </p:nvSpPr>
        <p:spPr>
          <a:xfrm>
            <a:off x="903622" y="30045736"/>
            <a:ext cx="4542503" cy="769441"/>
          </a:xfrm>
          <a:prstGeom prst="rect">
            <a:avLst/>
          </a:prstGeom>
          <a:noFill/>
        </p:spPr>
        <p:txBody>
          <a:bodyPr wrap="none" rtlCol="0" anchor="ctr">
            <a:spAutoFit/>
          </a:bodyPr>
          <a:lstStyle/>
          <a:p>
            <a:r>
              <a:rPr lang="en-US" sz="4400" b="1" dirty="0">
                <a:solidFill>
                  <a:srgbClr val="3F4268"/>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704382" y="876300"/>
            <a:ext cx="18023236" cy="2171700"/>
          </a:xfrm>
        </p:spPr>
        <p:txBody>
          <a:bodyPr>
            <a:noAutofit/>
          </a:bodyPr>
          <a:lstStyle/>
          <a:p>
            <a:r>
              <a:rPr lang="en-US" sz="6000" dirty="0"/>
              <a:t>Utilizing Remote Sensing to Evaluate Herbicide Treatment Efficacy on Invasive Cheatgrass in Medicine Bow National Forest, Wyoming</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3F4268"/>
                </a:solidFill>
              </a:rPr>
              <a:t> Colorado – Fort Collins | </a:t>
            </a:r>
            <a:r>
              <a:rPr lang="en-US" sz="5200" spc="100" dirty="0">
                <a:solidFill>
                  <a:srgbClr val="3F4268"/>
                </a:solidFill>
              </a:rPr>
              <a:t>Fall</a:t>
            </a:r>
            <a:r>
              <a:rPr lang="en-US" sz="5200" dirty="0">
                <a:solidFill>
                  <a:srgbClr val="3F4268"/>
                </a:solidFill>
              </a:rPr>
              <a:t> 2019</a:t>
            </a:r>
          </a:p>
        </p:txBody>
      </p:sp>
      <p:grpSp>
        <p:nvGrpSpPr>
          <p:cNvPr id="3" name="Group 2"/>
          <p:cNvGrpSpPr/>
          <p:nvPr/>
        </p:nvGrpSpPr>
        <p:grpSpPr>
          <a:xfrm>
            <a:off x="6683239" y="30799944"/>
            <a:ext cx="2834640" cy="2676034"/>
            <a:chOff x="6683239" y="30799944"/>
            <a:chExt cx="2834640" cy="2676034"/>
          </a:xfrm>
        </p:grpSpPr>
        <p:pic>
          <p:nvPicPr>
            <p:cNvPr id="41" name="Picture 40"/>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048999" y="30799944"/>
              <a:ext cx="2103120" cy="2103120"/>
            </a:xfrm>
            <a:prstGeom prst="rect">
              <a:avLst/>
            </a:prstGeom>
          </p:spPr>
        </p:pic>
        <p:sp>
          <p:nvSpPr>
            <p:cNvPr id="73" name="Text Placeholder 16"/>
            <p:cNvSpPr txBox="1">
              <a:spLocks/>
            </p:cNvSpPr>
            <p:nvPr/>
          </p:nvSpPr>
          <p:spPr>
            <a:xfrm>
              <a:off x="6683239"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Forrest Corcoran</a:t>
              </a:r>
            </a:p>
          </p:txBody>
        </p:sp>
      </p:grpSp>
      <p:grpSp>
        <p:nvGrpSpPr>
          <p:cNvPr id="2" name="Group 1"/>
          <p:cNvGrpSpPr/>
          <p:nvPr/>
        </p:nvGrpSpPr>
        <p:grpSpPr>
          <a:xfrm>
            <a:off x="9602847" y="30799944"/>
            <a:ext cx="2834640" cy="2676034"/>
            <a:chOff x="9602847" y="30799944"/>
            <a:chExt cx="2834640" cy="2676034"/>
          </a:xfrm>
        </p:grpSpPr>
        <p:pic>
          <p:nvPicPr>
            <p:cNvPr id="42" name="Picture 41"/>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9968607" y="30799944"/>
              <a:ext cx="2103120" cy="2103120"/>
            </a:xfrm>
            <a:prstGeom prst="rect">
              <a:avLst/>
            </a:prstGeom>
          </p:spPr>
        </p:pic>
        <p:sp>
          <p:nvSpPr>
            <p:cNvPr id="76" name="Text Placeholder 16"/>
            <p:cNvSpPr txBox="1">
              <a:spLocks/>
            </p:cNvSpPr>
            <p:nvPr/>
          </p:nvSpPr>
          <p:spPr>
            <a:xfrm>
              <a:off x="9602847"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Byron Schuldt</a:t>
              </a:r>
            </a:p>
          </p:txBody>
        </p:sp>
      </p:grpSp>
      <p:grpSp>
        <p:nvGrpSpPr>
          <p:cNvPr id="4" name="Group 3"/>
          <p:cNvGrpSpPr/>
          <p:nvPr/>
        </p:nvGrpSpPr>
        <p:grpSpPr>
          <a:xfrm>
            <a:off x="3763631" y="30799944"/>
            <a:ext cx="2834640" cy="2676034"/>
            <a:chOff x="3763631" y="30799944"/>
            <a:chExt cx="2834640" cy="2676034"/>
          </a:xfrm>
        </p:grpSpPr>
        <p:pic>
          <p:nvPicPr>
            <p:cNvPr id="40" name="Picture 3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29391" y="30799944"/>
              <a:ext cx="2103120" cy="2103120"/>
            </a:xfrm>
            <a:prstGeom prst="rect">
              <a:avLst/>
            </a:prstGeom>
          </p:spPr>
        </p:pic>
        <p:sp>
          <p:nvSpPr>
            <p:cNvPr id="79" name="Text Placeholder 16"/>
            <p:cNvSpPr txBox="1">
              <a:spLocks/>
            </p:cNvSpPr>
            <p:nvPr/>
          </p:nvSpPr>
          <p:spPr>
            <a:xfrm>
              <a:off x="3763631"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Stacy Armbruster</a:t>
              </a:r>
            </a:p>
          </p:txBody>
        </p:sp>
      </p:grpSp>
      <p:sp>
        <p:nvSpPr>
          <p:cNvPr id="82" name="TextBox 81"/>
          <p:cNvSpPr txBox="1"/>
          <p:nvPr/>
        </p:nvSpPr>
        <p:spPr>
          <a:xfrm>
            <a:off x="903622" y="4660760"/>
            <a:ext cx="2475358"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Abstract</a:t>
            </a:r>
          </a:p>
        </p:txBody>
      </p:sp>
      <p:pic>
        <p:nvPicPr>
          <p:cNvPr id="1028" name="Picture 4">
            <a:extLst>
              <a:ext uri="{FF2B5EF4-FFF2-40B4-BE49-F238E27FC236}">
                <a16:creationId xmlns:a16="http://schemas.microsoft.com/office/drawing/2014/main" id="{897A02E8-82F7-4078-8846-F1752AD63A9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900622" y="26787808"/>
            <a:ext cx="2513817" cy="2733775"/>
          </a:xfrm>
          <a:prstGeom prst="rect">
            <a:avLst/>
          </a:prstGeom>
          <a:noFill/>
          <a:extLst>
            <a:ext uri="{909E8E84-426E-40DD-AFC4-6F175D3DCCD1}">
              <a14:hiddenFill xmlns:a14="http://schemas.microsoft.com/office/drawing/2010/main">
                <a:solidFill>
                  <a:srgbClr val="FFFFFF"/>
                </a:solidFill>
              </a14:hiddenFill>
            </a:ext>
          </a:extLst>
        </p:spPr>
      </p:pic>
      <p:sp>
        <p:nvSpPr>
          <p:cNvPr id="49" name="Text Placeholder 16">
            <a:extLst>
              <a:ext uri="{FF2B5EF4-FFF2-40B4-BE49-F238E27FC236}">
                <a16:creationId xmlns:a16="http://schemas.microsoft.com/office/drawing/2014/main" id="{D4ECA976-0B59-448E-8364-5277C0857D75}"/>
              </a:ext>
            </a:extLst>
          </p:cNvPr>
          <p:cNvSpPr txBox="1">
            <a:spLocks/>
          </p:cNvSpPr>
          <p:nvPr/>
        </p:nvSpPr>
        <p:spPr>
          <a:xfrm>
            <a:off x="18482652" y="30281468"/>
            <a:ext cx="6036520" cy="408556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spcBef>
                <a:spcPts val="0"/>
              </a:spcBef>
              <a:spcAft>
                <a:spcPts val="600"/>
              </a:spcAft>
              <a:buClr>
                <a:srgbClr val="3F4268"/>
              </a:buClr>
              <a:buFont typeface="Webdings" panose="05030102010509060703" pitchFamily="18" charset="2"/>
              <a:buChar char=""/>
            </a:pPr>
            <a:r>
              <a:rPr lang="en-US" b="1" dirty="0">
                <a:solidFill>
                  <a:schemeClr val="tx1">
                    <a:lumMod val="75000"/>
                    <a:lumOff val="25000"/>
                  </a:schemeClr>
                </a:solidFill>
                <a:latin typeface="Garamond" panose="02020404030301010803" pitchFamily="18" charset="0"/>
              </a:rPr>
              <a:t>Nicholas Young </a:t>
            </a:r>
            <a:r>
              <a:rPr lang="en-US" dirty="0">
                <a:solidFill>
                  <a:schemeClr val="tx1">
                    <a:lumMod val="75000"/>
                    <a:lumOff val="25000"/>
                  </a:schemeClr>
                </a:solidFill>
                <a:latin typeface="Garamond" panose="02020404030301010803" pitchFamily="18" charset="0"/>
              </a:rPr>
              <a:t>(Colorado State University, Natural Resource Ecology Laboratory)</a:t>
            </a:r>
          </a:p>
          <a:p>
            <a:pPr marL="457200" indent="-457200">
              <a:lnSpc>
                <a:spcPct val="100000"/>
              </a:lnSpc>
              <a:spcBef>
                <a:spcPts val="0"/>
              </a:spcBef>
              <a:spcAft>
                <a:spcPts val="600"/>
              </a:spcAft>
              <a:buClr>
                <a:srgbClr val="3F4268"/>
              </a:buClr>
              <a:buFont typeface="Webdings" panose="05030102010509060703" pitchFamily="18" charset="2"/>
              <a:buChar char=""/>
            </a:pPr>
            <a:r>
              <a:rPr lang="en-US" b="1" dirty="0">
                <a:solidFill>
                  <a:schemeClr val="tx1">
                    <a:lumMod val="75000"/>
                    <a:lumOff val="25000"/>
                  </a:schemeClr>
                </a:solidFill>
                <a:latin typeface="Garamond" panose="02020404030301010803" pitchFamily="18" charset="0"/>
              </a:rPr>
              <a:t>Tony Vorster </a:t>
            </a:r>
            <a:r>
              <a:rPr lang="en-US" dirty="0">
                <a:solidFill>
                  <a:schemeClr val="tx1">
                    <a:lumMod val="75000"/>
                    <a:lumOff val="25000"/>
                  </a:schemeClr>
                </a:solidFill>
                <a:latin typeface="Garamond" panose="02020404030301010803" pitchFamily="18" charset="0"/>
              </a:rPr>
              <a:t>(Colorado State University, Natural Resource Ecology Laboratory)</a:t>
            </a:r>
          </a:p>
          <a:p>
            <a:pPr marL="457200" indent="-457200">
              <a:lnSpc>
                <a:spcPct val="100000"/>
              </a:lnSpc>
              <a:spcBef>
                <a:spcPts val="0"/>
              </a:spcBef>
              <a:spcAft>
                <a:spcPts val="600"/>
              </a:spcAft>
              <a:buClr>
                <a:srgbClr val="3F4268"/>
              </a:buClr>
              <a:buFont typeface="Webdings" panose="05030102010509060703" pitchFamily="18" charset="2"/>
              <a:buChar char=""/>
            </a:pPr>
            <a:r>
              <a:rPr lang="en-US" b="1" dirty="0">
                <a:solidFill>
                  <a:schemeClr val="tx1">
                    <a:lumMod val="75000"/>
                    <a:lumOff val="25000"/>
                  </a:schemeClr>
                </a:solidFill>
                <a:latin typeface="Garamond" panose="02020404030301010803" pitchFamily="18" charset="0"/>
              </a:rPr>
              <a:t>Kristen Dennis</a:t>
            </a:r>
            <a:r>
              <a:rPr lang="en-US" dirty="0">
                <a:solidFill>
                  <a:schemeClr val="tx1">
                    <a:lumMod val="75000"/>
                    <a:lumOff val="25000"/>
                  </a:schemeClr>
                </a:solidFill>
                <a:latin typeface="Garamond" panose="02020404030301010803" pitchFamily="18" charset="0"/>
              </a:rPr>
              <a:t> (NASA DEVELOP)</a:t>
            </a:r>
            <a:endParaRPr lang="en-US" b="1" dirty="0">
              <a:solidFill>
                <a:schemeClr val="tx1">
                  <a:lumMod val="75000"/>
                  <a:lumOff val="25000"/>
                </a:schemeClr>
              </a:solidFill>
              <a:latin typeface="Garamond" panose="02020404030301010803" pitchFamily="18" charset="0"/>
            </a:endParaRPr>
          </a:p>
          <a:p>
            <a:pPr marL="457200" indent="-457200">
              <a:lnSpc>
                <a:spcPct val="100000"/>
              </a:lnSpc>
              <a:spcBef>
                <a:spcPts val="0"/>
              </a:spcBef>
              <a:spcAft>
                <a:spcPts val="600"/>
              </a:spcAft>
              <a:buClr>
                <a:srgbClr val="3F4268"/>
              </a:buClr>
              <a:buFont typeface="Webdings" panose="05030102010509060703" pitchFamily="18" charset="2"/>
              <a:buChar char=""/>
            </a:pPr>
            <a:endParaRPr lang="en-US" dirty="0">
              <a:solidFill>
                <a:schemeClr val="tx1">
                  <a:lumMod val="75000"/>
                  <a:lumOff val="25000"/>
                </a:schemeClr>
              </a:solidFill>
              <a:latin typeface="Garamond" panose="02020404030301010803" pitchFamily="18" charset="0"/>
            </a:endParaRPr>
          </a:p>
        </p:txBody>
      </p:sp>
      <p:sp>
        <p:nvSpPr>
          <p:cNvPr id="50" name="Text Placeholder 16">
            <a:extLst>
              <a:ext uri="{FF2B5EF4-FFF2-40B4-BE49-F238E27FC236}">
                <a16:creationId xmlns:a16="http://schemas.microsoft.com/office/drawing/2014/main" id="{C6A053EC-1B41-4708-B0EF-611A98C64915}"/>
              </a:ext>
            </a:extLst>
          </p:cNvPr>
          <p:cNvSpPr txBox="1">
            <a:spLocks/>
          </p:cNvSpPr>
          <p:nvPr/>
        </p:nvSpPr>
        <p:spPr>
          <a:xfrm>
            <a:off x="883271" y="13349690"/>
            <a:ext cx="11430000" cy="265212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F4268"/>
              </a:buClr>
            </a:pPr>
            <a:r>
              <a:rPr lang="en-US" sz="2800" b="1" dirty="0">
                <a:solidFill>
                  <a:srgbClr val="3F4268"/>
                </a:solidFill>
                <a:latin typeface="Garamond" panose="02020404030301010803" pitchFamily="18" charset="0"/>
              </a:rPr>
              <a:t>Gather</a:t>
            </a:r>
            <a:r>
              <a:rPr lang="en-US" sz="2800" b="1" dirty="0">
                <a:solidFill>
                  <a:schemeClr val="tx1">
                    <a:lumMod val="75000"/>
                    <a:lumOff val="25000"/>
                  </a:schemeClr>
                </a:solidFill>
                <a:latin typeface="Garamond" panose="02020404030301010803" pitchFamily="18" charset="0"/>
              </a:rPr>
              <a:t> </a:t>
            </a:r>
            <a:r>
              <a:rPr lang="en-US" sz="2800" i="1" dirty="0">
                <a:solidFill>
                  <a:schemeClr val="tx1">
                    <a:lumMod val="75000"/>
                    <a:lumOff val="25000"/>
                  </a:schemeClr>
                </a:solidFill>
                <a:latin typeface="Garamond" panose="02020404030301010803" pitchFamily="18" charset="0"/>
              </a:rPr>
              <a:t>in situ </a:t>
            </a:r>
            <a:r>
              <a:rPr lang="en-US" sz="2800" dirty="0">
                <a:solidFill>
                  <a:schemeClr val="tx1">
                    <a:lumMod val="75000"/>
                    <a:lumOff val="25000"/>
                  </a:schemeClr>
                </a:solidFill>
                <a:latin typeface="Garamond" panose="02020404030301010803" pitchFamily="18" charset="0"/>
              </a:rPr>
              <a:t>data and satellite imagery of the study area for 2019</a:t>
            </a:r>
          </a:p>
          <a:p>
            <a:pPr>
              <a:lnSpc>
                <a:spcPct val="100000"/>
              </a:lnSpc>
              <a:spcBef>
                <a:spcPts val="0"/>
              </a:spcBef>
              <a:spcAft>
                <a:spcPts val="600"/>
              </a:spcAft>
              <a:buClr>
                <a:srgbClr val="3F4268"/>
              </a:buClr>
            </a:pPr>
            <a:r>
              <a:rPr lang="en-US" sz="2800" b="1" dirty="0">
                <a:solidFill>
                  <a:srgbClr val="3F4268"/>
                </a:solidFill>
                <a:latin typeface="Garamond" panose="02020404030301010803" pitchFamily="18" charset="0"/>
              </a:rPr>
              <a:t>Calculate</a:t>
            </a:r>
            <a:r>
              <a:rPr lang="en-US" sz="2800" b="1" dirty="0">
                <a:solidFill>
                  <a:schemeClr val="tx1">
                    <a:lumMod val="75000"/>
                    <a:lumOff val="25000"/>
                  </a:schemeClr>
                </a:solidFill>
                <a:latin typeface="Garamond" panose="02020404030301010803" pitchFamily="18" charset="0"/>
              </a:rPr>
              <a:t> </a:t>
            </a:r>
            <a:r>
              <a:rPr lang="en-US" sz="2800" dirty="0">
                <a:solidFill>
                  <a:schemeClr val="tx1">
                    <a:lumMod val="75000"/>
                    <a:lumOff val="25000"/>
                  </a:schemeClr>
                </a:solidFill>
                <a:latin typeface="Garamond" panose="02020404030301010803" pitchFamily="18" charset="0"/>
              </a:rPr>
              <a:t>indices on pre-processed imagery</a:t>
            </a:r>
          </a:p>
          <a:p>
            <a:pPr>
              <a:lnSpc>
                <a:spcPct val="100000"/>
              </a:lnSpc>
              <a:spcBef>
                <a:spcPts val="0"/>
              </a:spcBef>
              <a:spcAft>
                <a:spcPts val="600"/>
              </a:spcAft>
              <a:buClr>
                <a:srgbClr val="3F4268"/>
              </a:buClr>
            </a:pPr>
            <a:r>
              <a:rPr lang="en-US" sz="2800" b="1" dirty="0">
                <a:solidFill>
                  <a:srgbClr val="3F4268"/>
                </a:solidFill>
                <a:latin typeface="Garamond" panose="02020404030301010803" pitchFamily="18" charset="0"/>
              </a:rPr>
              <a:t>Run</a:t>
            </a:r>
            <a:r>
              <a:rPr lang="en-US" sz="2800" b="1" dirty="0">
                <a:solidFill>
                  <a:schemeClr val="tx1">
                    <a:lumMod val="75000"/>
                    <a:lumOff val="25000"/>
                  </a:schemeClr>
                </a:solidFill>
                <a:latin typeface="Garamond" panose="02020404030301010803" pitchFamily="18" charset="0"/>
              </a:rPr>
              <a:t> </a:t>
            </a:r>
            <a:r>
              <a:rPr lang="en-US" sz="2800" dirty="0">
                <a:solidFill>
                  <a:schemeClr val="tx1">
                    <a:lumMod val="75000"/>
                    <a:lumOff val="25000"/>
                  </a:schemeClr>
                </a:solidFill>
                <a:latin typeface="Garamond" panose="02020404030301010803" pitchFamily="18" charset="0"/>
              </a:rPr>
              <a:t>machine learning models using dissimilar index raster imagery as inputs</a:t>
            </a:r>
          </a:p>
          <a:p>
            <a:pPr>
              <a:lnSpc>
                <a:spcPct val="100000"/>
              </a:lnSpc>
              <a:spcBef>
                <a:spcPts val="0"/>
              </a:spcBef>
              <a:spcAft>
                <a:spcPts val="600"/>
              </a:spcAft>
              <a:buClr>
                <a:srgbClr val="3F4268"/>
              </a:buClr>
            </a:pPr>
            <a:r>
              <a:rPr lang="en-US" sz="2800" b="1" dirty="0">
                <a:solidFill>
                  <a:srgbClr val="3F4268"/>
                </a:solidFill>
                <a:latin typeface="Garamond" panose="02020404030301010803" pitchFamily="18" charset="0"/>
              </a:rPr>
              <a:t>Evaluate</a:t>
            </a:r>
            <a:r>
              <a:rPr lang="en-US" sz="2800" b="1" dirty="0">
                <a:solidFill>
                  <a:schemeClr val="tx1">
                    <a:lumMod val="75000"/>
                    <a:lumOff val="25000"/>
                  </a:schemeClr>
                </a:solidFill>
                <a:latin typeface="Garamond" panose="02020404030301010803" pitchFamily="18" charset="0"/>
              </a:rPr>
              <a:t> </a:t>
            </a:r>
            <a:r>
              <a:rPr lang="en-US" sz="2800" dirty="0">
                <a:solidFill>
                  <a:schemeClr val="tx1">
                    <a:lumMod val="75000"/>
                    <a:lumOff val="25000"/>
                  </a:schemeClr>
                </a:solidFill>
                <a:latin typeface="Garamond" panose="02020404030301010803" pitchFamily="18" charset="0"/>
              </a:rPr>
              <a:t>model accuracy</a:t>
            </a:r>
          </a:p>
          <a:p>
            <a:pPr>
              <a:lnSpc>
                <a:spcPct val="100000"/>
              </a:lnSpc>
              <a:spcBef>
                <a:spcPts val="0"/>
              </a:spcBef>
              <a:spcAft>
                <a:spcPts val="600"/>
              </a:spcAft>
              <a:buClr>
                <a:srgbClr val="3F4268"/>
              </a:buClr>
            </a:pPr>
            <a:r>
              <a:rPr lang="en-US" sz="2800" b="1" dirty="0">
                <a:solidFill>
                  <a:srgbClr val="3F4268"/>
                </a:solidFill>
                <a:latin typeface="Garamond" panose="02020404030301010803" pitchFamily="18" charset="0"/>
              </a:rPr>
              <a:t>Compare</a:t>
            </a:r>
            <a:r>
              <a:rPr lang="en-US" sz="2800" dirty="0">
                <a:solidFill>
                  <a:schemeClr val="tx1">
                    <a:lumMod val="75000"/>
                    <a:lumOff val="25000"/>
                  </a:schemeClr>
                </a:solidFill>
                <a:latin typeface="Garamond" panose="02020404030301010803" pitchFamily="18" charset="0"/>
              </a:rPr>
              <a:t> cheatgrass extent between the 2019 and 2014 models</a:t>
            </a:r>
            <a:endParaRPr lang="en-US" sz="2800" b="1"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3F4268"/>
              </a:buClr>
            </a:pPr>
            <a:endParaRPr lang="en-US" b="1" dirty="0">
              <a:solidFill>
                <a:schemeClr val="tx1">
                  <a:lumMod val="75000"/>
                  <a:lumOff val="25000"/>
                </a:schemeClr>
              </a:solidFill>
              <a:latin typeface="Garamond" panose="02020404030301010803" pitchFamily="18" charset="0"/>
            </a:endParaRPr>
          </a:p>
        </p:txBody>
      </p:sp>
      <p:sp>
        <p:nvSpPr>
          <p:cNvPr id="18" name="TextBox 17"/>
          <p:cNvSpPr txBox="1"/>
          <p:nvPr/>
        </p:nvSpPr>
        <p:spPr>
          <a:xfrm>
            <a:off x="903622" y="22632757"/>
            <a:ext cx="3172663" cy="769441"/>
          </a:xfrm>
          <a:prstGeom prst="rect">
            <a:avLst/>
          </a:prstGeom>
          <a:noFill/>
        </p:spPr>
        <p:txBody>
          <a:bodyPr wrap="none" rtlCol="0" anchor="ctr">
            <a:spAutoFit/>
          </a:bodyPr>
          <a:lstStyle/>
          <a:p>
            <a:r>
              <a:rPr lang="en-US" sz="4400" b="1" dirty="0">
                <a:solidFill>
                  <a:srgbClr val="3F4268"/>
                </a:solidFill>
                <a:latin typeface="Century Gothic" panose="020B0502020202020204" pitchFamily="34" charset="0"/>
              </a:rPr>
              <a:t>Study Area</a:t>
            </a:r>
          </a:p>
        </p:txBody>
      </p:sp>
      <p:sp>
        <p:nvSpPr>
          <p:cNvPr id="53" name="Right Arrow 38">
            <a:extLst>
              <a:ext uri="{FF2B5EF4-FFF2-40B4-BE49-F238E27FC236}">
                <a16:creationId xmlns:a16="http://schemas.microsoft.com/office/drawing/2014/main" id="{33115A4B-B4C7-4DA8-87B8-163851BB3D75}"/>
              </a:ext>
            </a:extLst>
          </p:cNvPr>
          <p:cNvSpPr/>
          <p:nvPr/>
        </p:nvSpPr>
        <p:spPr>
          <a:xfrm rot="16200000">
            <a:off x="11644102" y="27734115"/>
            <a:ext cx="522136" cy="1861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lumMod val="75000"/>
                  <a:lumOff val="25000"/>
                </a:schemeClr>
              </a:solidFill>
            </a:endParaRPr>
          </a:p>
        </p:txBody>
      </p:sp>
      <p:sp>
        <p:nvSpPr>
          <p:cNvPr id="55" name="Text Box 5">
            <a:extLst>
              <a:ext uri="{FF2B5EF4-FFF2-40B4-BE49-F238E27FC236}">
                <a16:creationId xmlns:a16="http://schemas.microsoft.com/office/drawing/2014/main" id="{EE616189-15BF-4792-9E95-F3AF6D264596}"/>
              </a:ext>
            </a:extLst>
          </p:cNvPr>
          <p:cNvSpPr txBox="1">
            <a:spLocks noChangeArrowheads="1"/>
          </p:cNvSpPr>
          <p:nvPr/>
        </p:nvSpPr>
        <p:spPr bwMode="auto">
          <a:xfrm>
            <a:off x="4942678" y="28166588"/>
            <a:ext cx="2369886" cy="37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  </a:t>
            </a:r>
            <a:r>
              <a:rPr kumimoji="0" lang="en-US" altLang="en-US" sz="1600" b="0" i="0" u="none" strike="noStrike" cap="none" normalizeH="0" baseline="0" dirty="0">
                <a:ln>
                  <a:noFill/>
                </a:ln>
                <a:solidFill>
                  <a:schemeClr val="tx1">
                    <a:lumMod val="75000"/>
                    <a:lumOff val="25000"/>
                  </a:schemeClr>
                </a:solidFill>
                <a:effectLst/>
                <a:latin typeface="Century Gothic" pitchFamily="34" charset="0"/>
                <a:ea typeface="Times New Roman" pitchFamily="18" charset="0"/>
                <a:cs typeface="Times New Roman" pitchFamily="18" charset="0"/>
              </a:rPr>
              <a:t>0           </a:t>
            </a:r>
            <a:r>
              <a:rPr lang="en-US" altLang="en-US" sz="1600" dirty="0">
                <a:solidFill>
                  <a:schemeClr val="tx1">
                    <a:lumMod val="75000"/>
                    <a:lumOff val="25000"/>
                  </a:schemeClr>
                </a:solidFill>
                <a:latin typeface="Century Gothic" pitchFamily="34" charset="0"/>
                <a:ea typeface="Times New Roman" pitchFamily="18" charset="0"/>
                <a:cs typeface="Times New Roman" pitchFamily="18" charset="0"/>
              </a:rPr>
              <a:t>1.5</a:t>
            </a:r>
            <a:r>
              <a:rPr kumimoji="0" lang="en-US" altLang="en-US" sz="1600" b="0" i="0" u="none" strike="noStrike" cap="none" normalizeH="0" baseline="0" dirty="0">
                <a:ln>
                  <a:noFill/>
                </a:ln>
                <a:solidFill>
                  <a:schemeClr val="tx1">
                    <a:lumMod val="75000"/>
                    <a:lumOff val="25000"/>
                  </a:schemeClr>
                </a:solidFill>
                <a:effectLst/>
                <a:latin typeface="Century Gothic" pitchFamily="34" charset="0"/>
                <a:ea typeface="Times New Roman" pitchFamily="18" charset="0"/>
                <a:cs typeface="Times New Roman" pitchFamily="18" charset="0"/>
              </a:rPr>
              <a:t>            </a:t>
            </a:r>
            <a:r>
              <a:rPr lang="en-US" altLang="en-US" sz="1600" dirty="0">
                <a:solidFill>
                  <a:schemeClr val="tx1">
                    <a:lumMod val="75000"/>
                    <a:lumOff val="25000"/>
                  </a:schemeClr>
                </a:solidFill>
                <a:latin typeface="Century Gothic" pitchFamily="34" charset="0"/>
                <a:ea typeface="Times New Roman" pitchFamily="18" charset="0"/>
                <a:cs typeface="Times New Roman" pitchFamily="18" charset="0"/>
              </a:rPr>
              <a:t>3</a:t>
            </a:r>
            <a:endParaRPr kumimoji="0" lang="en-US" altLang="en-US" sz="16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56" name="Text Box 10">
            <a:extLst>
              <a:ext uri="{FF2B5EF4-FFF2-40B4-BE49-F238E27FC236}">
                <a16:creationId xmlns:a16="http://schemas.microsoft.com/office/drawing/2014/main" id="{F633E1EF-48DE-4009-B462-EBDF418E75EB}"/>
              </a:ext>
            </a:extLst>
          </p:cNvPr>
          <p:cNvSpPr txBox="1">
            <a:spLocks noChangeArrowheads="1"/>
          </p:cNvSpPr>
          <p:nvPr/>
        </p:nvSpPr>
        <p:spPr bwMode="auto">
          <a:xfrm>
            <a:off x="7001497" y="26465900"/>
            <a:ext cx="3680717" cy="87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lumMod val="75000"/>
                    <a:lumOff val="25000"/>
                  </a:schemeClr>
                </a:solidFill>
                <a:effectLst/>
                <a:latin typeface="Century Gothic" pitchFamily="34" charset="0"/>
                <a:ea typeface="Times New Roman" pitchFamily="18" charset="0"/>
                <a:cs typeface="Times New Roman" pitchFamily="18" charset="0"/>
              </a:rPr>
              <a:t>Squirrel Creek Fire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lumMod val="75000"/>
                    <a:lumOff val="25000"/>
                  </a:schemeClr>
                </a:solidFill>
                <a:effectLst/>
                <a:latin typeface="Century Gothic" pitchFamily="34" charset="0"/>
                <a:ea typeface="Times New Roman" pitchFamily="18" charset="0"/>
                <a:cs typeface="Times New Roman" pitchFamily="18" charset="0"/>
              </a:rPr>
              <a:t>Boundary</a:t>
            </a:r>
            <a:endParaRPr kumimoji="0" lang="en-US" altLang="en-US" sz="24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57" name="Text Box 12">
            <a:extLst>
              <a:ext uri="{FF2B5EF4-FFF2-40B4-BE49-F238E27FC236}">
                <a16:creationId xmlns:a16="http://schemas.microsoft.com/office/drawing/2014/main" id="{69D366D2-B14C-4433-9864-1911A583AABB}"/>
              </a:ext>
            </a:extLst>
          </p:cNvPr>
          <p:cNvSpPr txBox="1">
            <a:spLocks noChangeArrowheads="1"/>
          </p:cNvSpPr>
          <p:nvPr/>
        </p:nvSpPr>
        <p:spPr bwMode="auto">
          <a:xfrm>
            <a:off x="6263472" y="24634700"/>
            <a:ext cx="561498" cy="29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8" name="Text Box 22">
            <a:extLst>
              <a:ext uri="{FF2B5EF4-FFF2-40B4-BE49-F238E27FC236}">
                <a16:creationId xmlns:a16="http://schemas.microsoft.com/office/drawing/2014/main" id="{9EB8789F-4AB9-4C28-90D9-C043B9A3A7F1}"/>
              </a:ext>
            </a:extLst>
          </p:cNvPr>
          <p:cNvSpPr txBox="1">
            <a:spLocks noChangeArrowheads="1"/>
          </p:cNvSpPr>
          <p:nvPr/>
        </p:nvSpPr>
        <p:spPr bwMode="auto">
          <a:xfrm>
            <a:off x="5190097" y="23332347"/>
            <a:ext cx="303730" cy="157183"/>
          </a:xfrm>
          <a:prstGeom prst="rect">
            <a:avLst/>
          </a:prstGeom>
          <a:no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9" name="Text Box 23">
            <a:extLst>
              <a:ext uri="{FF2B5EF4-FFF2-40B4-BE49-F238E27FC236}">
                <a16:creationId xmlns:a16="http://schemas.microsoft.com/office/drawing/2014/main" id="{4DABD8E8-9122-42FF-9AB5-1D93F6ABF59D}"/>
              </a:ext>
            </a:extLst>
          </p:cNvPr>
          <p:cNvSpPr txBox="1">
            <a:spLocks noChangeArrowheads="1"/>
          </p:cNvSpPr>
          <p:nvPr/>
        </p:nvSpPr>
        <p:spPr bwMode="auto">
          <a:xfrm>
            <a:off x="5500255" y="23200964"/>
            <a:ext cx="2173121" cy="49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lumMod val="75000"/>
                    <a:lumOff val="25000"/>
                  </a:schemeClr>
                </a:solidFill>
                <a:effectLst/>
                <a:latin typeface="Century Gothic" pitchFamily="34" charset="0"/>
                <a:ea typeface="Times New Roman" pitchFamily="18" charset="0"/>
                <a:cs typeface="Times New Roman" pitchFamily="18" charset="0"/>
              </a:rPr>
              <a:t>= Study Area</a:t>
            </a:r>
            <a:endParaRPr kumimoji="0" lang="en-US" altLang="en-US" sz="24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60" name="Text Box 5">
            <a:extLst>
              <a:ext uri="{FF2B5EF4-FFF2-40B4-BE49-F238E27FC236}">
                <a16:creationId xmlns:a16="http://schemas.microsoft.com/office/drawing/2014/main" id="{877E72F3-9EF6-4247-A45D-36DCDF91542D}"/>
              </a:ext>
            </a:extLst>
          </p:cNvPr>
          <p:cNvSpPr txBox="1">
            <a:spLocks noChangeArrowheads="1"/>
          </p:cNvSpPr>
          <p:nvPr/>
        </p:nvSpPr>
        <p:spPr bwMode="auto">
          <a:xfrm>
            <a:off x="6954057" y="28312499"/>
            <a:ext cx="601465" cy="31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itchFamily="34" charset="0"/>
                <a:ea typeface="Times New Roman" pitchFamily="18" charset="0"/>
                <a:cs typeface="Times New Roman" pitchFamily="18" charset="0"/>
              </a:rPr>
              <a:t> km</a:t>
            </a:r>
            <a:endParaRPr kumimoji="0" lang="en-US" altLang="en-US" sz="16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61" name="Text Box 5">
            <a:extLst>
              <a:ext uri="{FF2B5EF4-FFF2-40B4-BE49-F238E27FC236}">
                <a16:creationId xmlns:a16="http://schemas.microsoft.com/office/drawing/2014/main" id="{BA36DF86-4F67-4910-B3BE-62286A38CD94}"/>
              </a:ext>
            </a:extLst>
          </p:cNvPr>
          <p:cNvSpPr txBox="1">
            <a:spLocks noChangeArrowheads="1"/>
          </p:cNvSpPr>
          <p:nvPr/>
        </p:nvSpPr>
        <p:spPr bwMode="auto">
          <a:xfrm>
            <a:off x="11523379" y="28099313"/>
            <a:ext cx="561498" cy="37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 </a:t>
            </a:r>
            <a:r>
              <a:rPr kumimoji="0" lang="en-US" altLang="en-US" sz="2400" b="0" i="0" u="none" strike="noStrike" cap="none" normalizeH="0" baseline="0" dirty="0">
                <a:ln>
                  <a:noFill/>
                </a:ln>
                <a:solidFill>
                  <a:schemeClr val="tx1">
                    <a:lumMod val="75000"/>
                    <a:lumOff val="25000"/>
                  </a:schemeClr>
                </a:solidFill>
                <a:effectLst/>
                <a:latin typeface="Century Gothic" pitchFamily="34" charset="0"/>
                <a:ea typeface="Times New Roman" pitchFamily="18" charset="0"/>
                <a:cs typeface="Times New Roman" pitchFamily="18" charset="0"/>
              </a:rPr>
              <a:t>N</a:t>
            </a:r>
            <a:endParaRPr kumimoji="0" lang="en-US" altLang="en-US" sz="2400" b="0"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cxnSp>
        <p:nvCxnSpPr>
          <p:cNvPr id="62" name="Google Shape;129;p15">
            <a:extLst>
              <a:ext uri="{FF2B5EF4-FFF2-40B4-BE49-F238E27FC236}">
                <a16:creationId xmlns:a16="http://schemas.microsoft.com/office/drawing/2014/main" id="{701EB50A-4A75-4746-9E73-09BAB87770C3}"/>
              </a:ext>
            </a:extLst>
          </p:cNvPr>
          <p:cNvCxnSpPr>
            <a:cxnSpLocks/>
          </p:cNvCxnSpPr>
          <p:nvPr/>
        </p:nvCxnSpPr>
        <p:spPr>
          <a:xfrm flipV="1">
            <a:off x="3078141" y="23225018"/>
            <a:ext cx="1924930" cy="3005678"/>
          </a:xfrm>
          <a:prstGeom prst="straightConnector1">
            <a:avLst/>
          </a:prstGeom>
          <a:noFill/>
          <a:ln w="9525" cap="flat" cmpd="sng">
            <a:solidFill>
              <a:schemeClr val="dk2"/>
            </a:solidFill>
            <a:prstDash val="solid"/>
            <a:round/>
            <a:headEnd type="none" w="med" len="med"/>
            <a:tailEnd type="none" w="med" len="med"/>
          </a:ln>
        </p:spPr>
      </p:cxnSp>
      <p:cxnSp>
        <p:nvCxnSpPr>
          <p:cNvPr id="67" name="Google Shape;129;p15">
            <a:extLst>
              <a:ext uri="{FF2B5EF4-FFF2-40B4-BE49-F238E27FC236}">
                <a16:creationId xmlns:a16="http://schemas.microsoft.com/office/drawing/2014/main" id="{6C9F72BE-6E12-4A75-8CBA-DA9E6958CEE3}"/>
              </a:ext>
            </a:extLst>
          </p:cNvPr>
          <p:cNvCxnSpPr>
            <a:cxnSpLocks/>
          </p:cNvCxnSpPr>
          <p:nvPr/>
        </p:nvCxnSpPr>
        <p:spPr>
          <a:xfrm>
            <a:off x="3073154" y="26846373"/>
            <a:ext cx="1903591" cy="1716142"/>
          </a:xfrm>
          <a:prstGeom prst="straightConnector1">
            <a:avLst/>
          </a:prstGeom>
          <a:noFill/>
          <a:ln w="9525" cap="flat" cmpd="sng">
            <a:solidFill>
              <a:schemeClr val="dk2"/>
            </a:solidFill>
            <a:prstDash val="solid"/>
            <a:round/>
            <a:headEnd type="none" w="med" len="med"/>
            <a:tailEnd type="none" w="med" len="med"/>
          </a:ln>
        </p:spPr>
      </p:cxnSp>
      <p:sp>
        <p:nvSpPr>
          <p:cNvPr id="77" name="Text Box 9">
            <a:extLst>
              <a:ext uri="{FF2B5EF4-FFF2-40B4-BE49-F238E27FC236}">
                <a16:creationId xmlns:a16="http://schemas.microsoft.com/office/drawing/2014/main" id="{B8F491DC-034F-4A77-9678-3A0ED6A31F28}"/>
              </a:ext>
            </a:extLst>
          </p:cNvPr>
          <p:cNvSpPr txBox="1">
            <a:spLocks noChangeArrowheads="1"/>
          </p:cNvSpPr>
          <p:nvPr/>
        </p:nvSpPr>
        <p:spPr bwMode="auto">
          <a:xfrm>
            <a:off x="2559876" y="26255277"/>
            <a:ext cx="518265" cy="59109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itchFamily="34" charset="0"/>
                <a:ea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13" name="Picture 112">
            <a:extLst>
              <a:ext uri="{FF2B5EF4-FFF2-40B4-BE49-F238E27FC236}">
                <a16:creationId xmlns:a16="http://schemas.microsoft.com/office/drawing/2014/main" id="{4B6A7025-9E81-4825-BB57-2731422AE443}"/>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6472"/>
                    </a14:imgEffect>
                    <a14:imgEffect>
                      <a14:brightnessContrast bright="15000" contrast="4000"/>
                    </a14:imgEffect>
                  </a14:imgLayer>
                </a14:imgProps>
              </a:ext>
              <a:ext uri="{28A0092B-C50C-407E-A947-70E740481C1C}">
                <a14:useLocalDpi xmlns:a14="http://schemas.microsoft.com/office/drawing/2010/main" val="0"/>
              </a:ext>
            </a:extLst>
          </a:blip>
          <a:srcRect t="10830" b="13943"/>
          <a:stretch/>
        </p:blipFill>
        <p:spPr>
          <a:xfrm>
            <a:off x="10193486" y="31036902"/>
            <a:ext cx="1644042" cy="1645920"/>
          </a:xfrm>
          <a:prstGeom prst="flowChartConnector">
            <a:avLst/>
          </a:prstGeom>
        </p:spPr>
      </p:pic>
      <p:pic>
        <p:nvPicPr>
          <p:cNvPr id="31" name="Picture 30" descr="A person standing in front of a tree posing for the camera&#10;&#10;Description automatically generated">
            <a:extLst>
              <a:ext uri="{FF2B5EF4-FFF2-40B4-BE49-F238E27FC236}">
                <a16:creationId xmlns:a16="http://schemas.microsoft.com/office/drawing/2014/main" id="{ED1731C9-A30F-461C-B9A0-989B7F3D90F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498" r="1143"/>
          <a:stretch/>
        </p:blipFill>
        <p:spPr>
          <a:xfrm>
            <a:off x="1432843" y="31041489"/>
            <a:ext cx="1645298" cy="1641333"/>
          </a:xfrm>
          <a:prstGeom prst="flowChartConnector">
            <a:avLst/>
          </a:prstGeom>
        </p:spPr>
      </p:pic>
      <p:pic>
        <p:nvPicPr>
          <p:cNvPr id="33" name="Picture 32" descr="A person standing next to a tree&#10;&#10;Description automatically generated">
            <a:extLst>
              <a:ext uri="{FF2B5EF4-FFF2-40B4-BE49-F238E27FC236}">
                <a16:creationId xmlns:a16="http://schemas.microsoft.com/office/drawing/2014/main" id="{BDBE021C-7A84-4559-8C23-F45EA280406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7000" contrast="2000"/>
                    </a14:imgEffect>
                  </a14:imgLayer>
                </a14:imgProps>
              </a:ext>
              <a:ext uri="{28A0092B-C50C-407E-A947-70E740481C1C}">
                <a14:useLocalDpi xmlns:a14="http://schemas.microsoft.com/office/drawing/2010/main" val="0"/>
              </a:ext>
            </a:extLst>
          </a:blip>
          <a:srcRect l="2713" t="17995" r="5955" b="13310"/>
          <a:stretch/>
        </p:blipFill>
        <p:spPr>
          <a:xfrm>
            <a:off x="4359392" y="31036902"/>
            <a:ext cx="1643118" cy="1645920"/>
          </a:xfrm>
          <a:prstGeom prst="flowChartConnector">
            <a:avLst/>
          </a:prstGeom>
        </p:spPr>
      </p:pic>
      <p:pic>
        <p:nvPicPr>
          <p:cNvPr id="35" name="Picture 34" descr="A person wearing a suit and tie smiling at the camera&#10;&#10;Description automatically generated">
            <a:extLst>
              <a:ext uri="{FF2B5EF4-FFF2-40B4-BE49-F238E27FC236}">
                <a16:creationId xmlns:a16="http://schemas.microsoft.com/office/drawing/2014/main" id="{C5B18334-A1DC-448C-9D23-E3FD6675A717}"/>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colorTemperature colorTemp="6429"/>
                    </a14:imgEffect>
                    <a14:imgEffect>
                      <a14:brightnessContrast bright="18000" contrast="2000"/>
                    </a14:imgEffect>
                  </a14:imgLayer>
                </a14:imgProps>
              </a:ext>
              <a:ext uri="{28A0092B-C50C-407E-A947-70E740481C1C}">
                <a14:useLocalDpi xmlns:a14="http://schemas.microsoft.com/office/drawing/2010/main" val="0"/>
              </a:ext>
            </a:extLst>
          </a:blip>
          <a:srcRect l="654" t="13594" r="4077" b="15048"/>
          <a:stretch/>
        </p:blipFill>
        <p:spPr>
          <a:xfrm>
            <a:off x="7273511" y="31036902"/>
            <a:ext cx="1645920" cy="1648302"/>
          </a:xfrm>
          <a:prstGeom prst="flowChartConnector">
            <a:avLst/>
          </a:prstGeom>
        </p:spPr>
      </p:pic>
      <p:sp>
        <p:nvSpPr>
          <p:cNvPr id="118" name="Text Placeholder 16">
            <a:extLst>
              <a:ext uri="{FF2B5EF4-FFF2-40B4-BE49-F238E27FC236}">
                <a16:creationId xmlns:a16="http://schemas.microsoft.com/office/drawing/2014/main" id="{584F7E47-BFC8-4EFB-9D38-827096461AE1}"/>
              </a:ext>
            </a:extLst>
          </p:cNvPr>
          <p:cNvSpPr txBox="1">
            <a:spLocks/>
          </p:cNvSpPr>
          <p:nvPr/>
        </p:nvSpPr>
        <p:spPr>
          <a:xfrm>
            <a:off x="922723" y="28920621"/>
            <a:ext cx="10670936" cy="8434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dirty="0">
                <a:solidFill>
                  <a:schemeClr val="tx1">
                    <a:lumMod val="75000"/>
                    <a:lumOff val="25000"/>
                  </a:schemeClr>
                </a:solidFill>
                <a:latin typeface="Garamond" panose="02020404030301010803" pitchFamily="18" charset="0"/>
              </a:rPr>
              <a:t>This map showcases the boundary of the 2012 Squirrel Creek Fire in the Medicine Bow National Forest, Wyoming.</a:t>
            </a:r>
          </a:p>
        </p:txBody>
      </p:sp>
      <p:pic>
        <p:nvPicPr>
          <p:cNvPr id="10" name="Picture 2">
            <a:extLst>
              <a:ext uri="{FF2B5EF4-FFF2-40B4-BE49-F238E27FC236}">
                <a16:creationId xmlns:a16="http://schemas.microsoft.com/office/drawing/2014/main" id="{CF081F7B-B2E4-4081-A395-340E1002E8EF}"/>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6448" r="21096"/>
          <a:stretch/>
        </p:blipFill>
        <p:spPr bwMode="auto">
          <a:xfrm>
            <a:off x="1048907" y="16443874"/>
            <a:ext cx="3931267" cy="5646875"/>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a:extLst>
              <a:ext uri="{FF2B5EF4-FFF2-40B4-BE49-F238E27FC236}">
                <a16:creationId xmlns:a16="http://schemas.microsoft.com/office/drawing/2014/main" id="{4E633A31-22C7-4F46-84D4-75D9B5100357}"/>
              </a:ext>
            </a:extLst>
          </p:cNvPr>
          <p:cNvSpPr/>
          <p:nvPr/>
        </p:nvSpPr>
        <p:spPr>
          <a:xfrm rot="5400000">
            <a:off x="10170282" y="15442970"/>
            <a:ext cx="6298729" cy="309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79764D3-1D9D-4497-870E-92AB403AEB89}"/>
              </a:ext>
            </a:extLst>
          </p:cNvPr>
          <p:cNvSpPr/>
          <p:nvPr/>
        </p:nvSpPr>
        <p:spPr>
          <a:xfrm>
            <a:off x="18207565" y="17285578"/>
            <a:ext cx="1428505" cy="309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Placeholder 16">
            <a:extLst>
              <a:ext uri="{FF2B5EF4-FFF2-40B4-BE49-F238E27FC236}">
                <a16:creationId xmlns:a16="http://schemas.microsoft.com/office/drawing/2014/main" id="{23BC2D0C-87E0-4348-A7C4-0A3CA4824ACC}"/>
              </a:ext>
            </a:extLst>
          </p:cNvPr>
          <p:cNvSpPr txBox="1">
            <a:spLocks/>
          </p:cNvSpPr>
          <p:nvPr/>
        </p:nvSpPr>
        <p:spPr>
          <a:xfrm>
            <a:off x="18261357" y="17276837"/>
            <a:ext cx="1642097" cy="35040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sz="1600" dirty="0">
                <a:solidFill>
                  <a:schemeClr val="tx1">
                    <a:lumMod val="75000"/>
                    <a:lumOff val="25000"/>
                  </a:schemeClr>
                </a:solidFill>
                <a:latin typeface="Garamond" panose="02020404030301010803" pitchFamily="18" charset="0"/>
              </a:rPr>
              <a:t>0.45 threshold</a:t>
            </a:r>
          </a:p>
        </p:txBody>
      </p:sp>
      <p:sp>
        <p:nvSpPr>
          <p:cNvPr id="97" name="Rectangle 96">
            <a:extLst>
              <a:ext uri="{FF2B5EF4-FFF2-40B4-BE49-F238E27FC236}">
                <a16:creationId xmlns:a16="http://schemas.microsoft.com/office/drawing/2014/main" id="{9FD383D0-D1D7-45B5-93A7-D06791E10CE6}"/>
              </a:ext>
            </a:extLst>
          </p:cNvPr>
          <p:cNvSpPr/>
          <p:nvPr/>
        </p:nvSpPr>
        <p:spPr>
          <a:xfrm>
            <a:off x="13688160" y="17929873"/>
            <a:ext cx="6298729" cy="309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 Placeholder 16">
            <a:extLst>
              <a:ext uri="{FF2B5EF4-FFF2-40B4-BE49-F238E27FC236}">
                <a16:creationId xmlns:a16="http://schemas.microsoft.com/office/drawing/2014/main" id="{78305B65-E771-48A2-8892-BE8E308A4C3C}"/>
              </a:ext>
            </a:extLst>
          </p:cNvPr>
          <p:cNvSpPr txBox="1">
            <a:spLocks/>
          </p:cNvSpPr>
          <p:nvPr/>
        </p:nvSpPr>
        <p:spPr>
          <a:xfrm>
            <a:off x="15971183" y="17916966"/>
            <a:ext cx="543457" cy="8634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sz="1600" dirty="0">
                <a:solidFill>
                  <a:schemeClr val="tx1">
                    <a:lumMod val="75000"/>
                    <a:lumOff val="25000"/>
                  </a:schemeClr>
                </a:solidFill>
                <a:latin typeface="Garamond" panose="02020404030301010803" pitchFamily="18" charset="0"/>
              </a:rPr>
              <a:t>0.4</a:t>
            </a:r>
          </a:p>
        </p:txBody>
      </p:sp>
      <p:sp>
        <p:nvSpPr>
          <p:cNvPr id="101" name="Text Placeholder 16">
            <a:extLst>
              <a:ext uri="{FF2B5EF4-FFF2-40B4-BE49-F238E27FC236}">
                <a16:creationId xmlns:a16="http://schemas.microsoft.com/office/drawing/2014/main" id="{DA3D5F62-2B17-483B-987E-86B8F77B3879}"/>
              </a:ext>
            </a:extLst>
          </p:cNvPr>
          <p:cNvSpPr txBox="1">
            <a:spLocks/>
          </p:cNvSpPr>
          <p:nvPr/>
        </p:nvSpPr>
        <p:spPr>
          <a:xfrm>
            <a:off x="17109665" y="17912164"/>
            <a:ext cx="543457" cy="8634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sz="1600" dirty="0">
                <a:solidFill>
                  <a:schemeClr val="tx1">
                    <a:lumMod val="75000"/>
                    <a:lumOff val="25000"/>
                  </a:schemeClr>
                </a:solidFill>
                <a:latin typeface="Garamond" panose="02020404030301010803" pitchFamily="18" charset="0"/>
              </a:rPr>
              <a:t>0.6</a:t>
            </a:r>
          </a:p>
        </p:txBody>
      </p:sp>
      <p:sp>
        <p:nvSpPr>
          <p:cNvPr id="102" name="Text Placeholder 16">
            <a:extLst>
              <a:ext uri="{FF2B5EF4-FFF2-40B4-BE49-F238E27FC236}">
                <a16:creationId xmlns:a16="http://schemas.microsoft.com/office/drawing/2014/main" id="{67A82F4C-EE62-4EAA-AF6D-8B13142DF07E}"/>
              </a:ext>
            </a:extLst>
          </p:cNvPr>
          <p:cNvSpPr txBox="1">
            <a:spLocks/>
          </p:cNvSpPr>
          <p:nvPr/>
        </p:nvSpPr>
        <p:spPr>
          <a:xfrm>
            <a:off x="18248147" y="17930679"/>
            <a:ext cx="543457" cy="8634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sz="1600" dirty="0">
                <a:solidFill>
                  <a:schemeClr val="tx1">
                    <a:lumMod val="75000"/>
                    <a:lumOff val="25000"/>
                  </a:schemeClr>
                </a:solidFill>
                <a:latin typeface="Garamond" panose="02020404030301010803" pitchFamily="18" charset="0"/>
              </a:rPr>
              <a:t>0.8</a:t>
            </a:r>
          </a:p>
        </p:txBody>
      </p:sp>
      <p:sp>
        <p:nvSpPr>
          <p:cNvPr id="103" name="Text Placeholder 16">
            <a:extLst>
              <a:ext uri="{FF2B5EF4-FFF2-40B4-BE49-F238E27FC236}">
                <a16:creationId xmlns:a16="http://schemas.microsoft.com/office/drawing/2014/main" id="{7D6CD5D5-56C6-492D-B313-3D5965E5E6BA}"/>
              </a:ext>
            </a:extLst>
          </p:cNvPr>
          <p:cNvSpPr txBox="1">
            <a:spLocks/>
          </p:cNvSpPr>
          <p:nvPr/>
        </p:nvSpPr>
        <p:spPr>
          <a:xfrm>
            <a:off x="19401635" y="17855803"/>
            <a:ext cx="543457" cy="8634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sz="1600" dirty="0">
                <a:solidFill>
                  <a:schemeClr val="tx1">
                    <a:lumMod val="75000"/>
                    <a:lumOff val="25000"/>
                  </a:schemeClr>
                </a:solidFill>
                <a:latin typeface="Garamond" panose="02020404030301010803" pitchFamily="18" charset="0"/>
              </a:rPr>
              <a:t>1.0</a:t>
            </a:r>
          </a:p>
        </p:txBody>
      </p:sp>
      <p:sp>
        <p:nvSpPr>
          <p:cNvPr id="129" name="Text Placeholder 16">
            <a:extLst>
              <a:ext uri="{FF2B5EF4-FFF2-40B4-BE49-F238E27FC236}">
                <a16:creationId xmlns:a16="http://schemas.microsoft.com/office/drawing/2014/main" id="{860E045E-7D92-4DD2-9E08-D2BBDE8A7F79}"/>
              </a:ext>
            </a:extLst>
          </p:cNvPr>
          <p:cNvSpPr txBox="1">
            <a:spLocks/>
          </p:cNvSpPr>
          <p:nvPr/>
        </p:nvSpPr>
        <p:spPr>
          <a:xfrm>
            <a:off x="13692121" y="17951476"/>
            <a:ext cx="495512" cy="30996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sz="1600" dirty="0">
                <a:solidFill>
                  <a:schemeClr val="tx1">
                    <a:lumMod val="75000"/>
                    <a:lumOff val="25000"/>
                  </a:schemeClr>
                </a:solidFill>
                <a:latin typeface="Garamond" panose="02020404030301010803" pitchFamily="18" charset="0"/>
              </a:rPr>
              <a:t>0.0</a:t>
            </a:r>
          </a:p>
        </p:txBody>
      </p:sp>
      <p:sp>
        <p:nvSpPr>
          <p:cNvPr id="98" name="Text Placeholder 16">
            <a:extLst>
              <a:ext uri="{FF2B5EF4-FFF2-40B4-BE49-F238E27FC236}">
                <a16:creationId xmlns:a16="http://schemas.microsoft.com/office/drawing/2014/main" id="{B543118F-EB48-4902-860D-D47D0B1B958C}"/>
              </a:ext>
            </a:extLst>
          </p:cNvPr>
          <p:cNvSpPr txBox="1">
            <a:spLocks/>
          </p:cNvSpPr>
          <p:nvPr/>
        </p:nvSpPr>
        <p:spPr>
          <a:xfrm rot="16200000">
            <a:off x="13130995" y="17367650"/>
            <a:ext cx="495512" cy="30996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sz="1600" dirty="0">
                <a:solidFill>
                  <a:schemeClr val="tx1">
                    <a:lumMod val="75000"/>
                    <a:lumOff val="25000"/>
                  </a:schemeClr>
                </a:solidFill>
                <a:latin typeface="Garamond" panose="02020404030301010803" pitchFamily="18" charset="0"/>
              </a:rPr>
              <a:t>0.0</a:t>
            </a:r>
          </a:p>
        </p:txBody>
      </p:sp>
      <p:sp>
        <p:nvSpPr>
          <p:cNvPr id="130" name="Text Placeholder 16">
            <a:extLst>
              <a:ext uri="{FF2B5EF4-FFF2-40B4-BE49-F238E27FC236}">
                <a16:creationId xmlns:a16="http://schemas.microsoft.com/office/drawing/2014/main" id="{4351C588-ADD3-4BAB-985D-5030678851B8}"/>
              </a:ext>
            </a:extLst>
          </p:cNvPr>
          <p:cNvSpPr txBox="1">
            <a:spLocks/>
          </p:cNvSpPr>
          <p:nvPr/>
        </p:nvSpPr>
        <p:spPr>
          <a:xfrm rot="16200000">
            <a:off x="13370501" y="16064587"/>
            <a:ext cx="543457" cy="8634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sz="1600" dirty="0">
                <a:solidFill>
                  <a:schemeClr val="tx1">
                    <a:lumMod val="75000"/>
                    <a:lumOff val="25000"/>
                  </a:schemeClr>
                </a:solidFill>
                <a:latin typeface="Garamond" panose="02020404030301010803" pitchFamily="18" charset="0"/>
              </a:rPr>
              <a:t>0.2</a:t>
            </a:r>
          </a:p>
        </p:txBody>
      </p:sp>
      <p:sp>
        <p:nvSpPr>
          <p:cNvPr id="131" name="Text Placeholder 16">
            <a:extLst>
              <a:ext uri="{FF2B5EF4-FFF2-40B4-BE49-F238E27FC236}">
                <a16:creationId xmlns:a16="http://schemas.microsoft.com/office/drawing/2014/main" id="{4FE3BDC8-0CC3-46A8-8E35-A5A2DB23BB7D}"/>
              </a:ext>
            </a:extLst>
          </p:cNvPr>
          <p:cNvSpPr txBox="1">
            <a:spLocks/>
          </p:cNvSpPr>
          <p:nvPr/>
        </p:nvSpPr>
        <p:spPr>
          <a:xfrm rot="16200000">
            <a:off x="13363301" y="14990780"/>
            <a:ext cx="543457" cy="8634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sz="1600" dirty="0">
                <a:solidFill>
                  <a:schemeClr val="tx1">
                    <a:lumMod val="75000"/>
                    <a:lumOff val="25000"/>
                  </a:schemeClr>
                </a:solidFill>
                <a:latin typeface="Garamond" panose="02020404030301010803" pitchFamily="18" charset="0"/>
              </a:rPr>
              <a:t>0.4</a:t>
            </a:r>
          </a:p>
        </p:txBody>
      </p:sp>
      <p:sp>
        <p:nvSpPr>
          <p:cNvPr id="132" name="Text Placeholder 16">
            <a:extLst>
              <a:ext uri="{FF2B5EF4-FFF2-40B4-BE49-F238E27FC236}">
                <a16:creationId xmlns:a16="http://schemas.microsoft.com/office/drawing/2014/main" id="{386A6623-8372-4274-9E95-24E10490846A}"/>
              </a:ext>
            </a:extLst>
          </p:cNvPr>
          <p:cNvSpPr txBox="1">
            <a:spLocks/>
          </p:cNvSpPr>
          <p:nvPr/>
        </p:nvSpPr>
        <p:spPr>
          <a:xfrm rot="16200000">
            <a:off x="13363302" y="13901592"/>
            <a:ext cx="543457" cy="8634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sz="1600" dirty="0">
                <a:solidFill>
                  <a:schemeClr val="tx1">
                    <a:lumMod val="75000"/>
                    <a:lumOff val="25000"/>
                  </a:schemeClr>
                </a:solidFill>
                <a:latin typeface="Garamond" panose="02020404030301010803" pitchFamily="18" charset="0"/>
              </a:rPr>
              <a:t>0.6</a:t>
            </a:r>
          </a:p>
        </p:txBody>
      </p:sp>
      <p:sp>
        <p:nvSpPr>
          <p:cNvPr id="133" name="Text Placeholder 16">
            <a:extLst>
              <a:ext uri="{FF2B5EF4-FFF2-40B4-BE49-F238E27FC236}">
                <a16:creationId xmlns:a16="http://schemas.microsoft.com/office/drawing/2014/main" id="{73004166-7655-4E09-8EA0-B3EBF86B1E23}"/>
              </a:ext>
            </a:extLst>
          </p:cNvPr>
          <p:cNvSpPr txBox="1">
            <a:spLocks/>
          </p:cNvSpPr>
          <p:nvPr/>
        </p:nvSpPr>
        <p:spPr>
          <a:xfrm rot="16200000">
            <a:off x="13360241" y="12851309"/>
            <a:ext cx="543457" cy="8634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sz="1600" dirty="0">
                <a:solidFill>
                  <a:schemeClr val="tx1">
                    <a:lumMod val="75000"/>
                    <a:lumOff val="25000"/>
                  </a:schemeClr>
                </a:solidFill>
                <a:latin typeface="Garamond" panose="02020404030301010803" pitchFamily="18" charset="0"/>
              </a:rPr>
              <a:t>0.8</a:t>
            </a:r>
          </a:p>
        </p:txBody>
      </p:sp>
      <p:sp>
        <p:nvSpPr>
          <p:cNvPr id="134" name="Text Placeholder 16">
            <a:extLst>
              <a:ext uri="{FF2B5EF4-FFF2-40B4-BE49-F238E27FC236}">
                <a16:creationId xmlns:a16="http://schemas.microsoft.com/office/drawing/2014/main" id="{BD585880-C946-444D-BB5E-A2F1CFAD3C46}"/>
              </a:ext>
            </a:extLst>
          </p:cNvPr>
          <p:cNvSpPr txBox="1">
            <a:spLocks/>
          </p:cNvSpPr>
          <p:nvPr/>
        </p:nvSpPr>
        <p:spPr>
          <a:xfrm rot="16200000">
            <a:off x="13360242" y="11810624"/>
            <a:ext cx="543457" cy="8634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sz="1600" dirty="0">
                <a:solidFill>
                  <a:schemeClr val="tx1">
                    <a:lumMod val="75000"/>
                    <a:lumOff val="25000"/>
                  </a:schemeClr>
                </a:solidFill>
                <a:latin typeface="Garamond" panose="02020404030301010803" pitchFamily="18" charset="0"/>
              </a:rPr>
              <a:t>1.0</a:t>
            </a:r>
          </a:p>
        </p:txBody>
      </p:sp>
      <p:sp>
        <p:nvSpPr>
          <p:cNvPr id="136" name="Text Placeholder 16">
            <a:extLst>
              <a:ext uri="{FF2B5EF4-FFF2-40B4-BE49-F238E27FC236}">
                <a16:creationId xmlns:a16="http://schemas.microsoft.com/office/drawing/2014/main" id="{9AD0E9CD-A5E0-4B0F-9151-A74402F44F00}"/>
              </a:ext>
            </a:extLst>
          </p:cNvPr>
          <p:cNvSpPr txBox="1">
            <a:spLocks/>
          </p:cNvSpPr>
          <p:nvPr/>
        </p:nvSpPr>
        <p:spPr>
          <a:xfrm>
            <a:off x="14800669" y="17916966"/>
            <a:ext cx="543457" cy="8634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sz="1600" dirty="0">
                <a:solidFill>
                  <a:schemeClr val="tx1">
                    <a:lumMod val="75000"/>
                    <a:lumOff val="25000"/>
                  </a:schemeClr>
                </a:solidFill>
                <a:latin typeface="Garamond" panose="02020404030301010803" pitchFamily="18" charset="0"/>
              </a:rPr>
              <a:t>0.2</a:t>
            </a:r>
          </a:p>
        </p:txBody>
      </p:sp>
      <p:sp>
        <p:nvSpPr>
          <p:cNvPr id="155" name="Rectangle 154">
            <a:extLst>
              <a:ext uri="{FF2B5EF4-FFF2-40B4-BE49-F238E27FC236}">
                <a16:creationId xmlns:a16="http://schemas.microsoft.com/office/drawing/2014/main" id="{46E2A06A-2B72-4516-86A9-2B0157FE389C}"/>
              </a:ext>
            </a:extLst>
          </p:cNvPr>
          <p:cNvSpPr/>
          <p:nvPr/>
        </p:nvSpPr>
        <p:spPr>
          <a:xfrm>
            <a:off x="7134829" y="17065414"/>
            <a:ext cx="753211" cy="310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D6D38EEB-F8CB-4F32-8842-B4725FEACC9D}"/>
              </a:ext>
            </a:extLst>
          </p:cNvPr>
          <p:cNvSpPr/>
          <p:nvPr/>
        </p:nvSpPr>
        <p:spPr>
          <a:xfrm>
            <a:off x="5650477" y="16273441"/>
            <a:ext cx="5802742" cy="310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8CD686BA-EA2D-441C-928B-D559CCFD3928}"/>
              </a:ext>
            </a:extLst>
          </p:cNvPr>
          <p:cNvSpPr/>
          <p:nvPr/>
        </p:nvSpPr>
        <p:spPr>
          <a:xfrm rot="16200000">
            <a:off x="2073251" y="19542424"/>
            <a:ext cx="6861940" cy="201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Text Placeholder 16">
            <a:extLst>
              <a:ext uri="{FF2B5EF4-FFF2-40B4-BE49-F238E27FC236}">
                <a16:creationId xmlns:a16="http://schemas.microsoft.com/office/drawing/2014/main" id="{280B1A8A-DB24-460D-93B6-792929EDB776}"/>
              </a:ext>
            </a:extLst>
          </p:cNvPr>
          <p:cNvSpPr txBox="1">
            <a:spLocks/>
          </p:cNvSpPr>
          <p:nvPr/>
        </p:nvSpPr>
        <p:spPr>
          <a:xfrm>
            <a:off x="5618255" y="16358234"/>
            <a:ext cx="1069158" cy="57558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r">
              <a:lnSpc>
                <a:spcPct val="100000"/>
              </a:lnSpc>
              <a:spcBef>
                <a:spcPts val="600"/>
              </a:spcBef>
            </a:pPr>
            <a:r>
              <a:rPr lang="en-US" sz="1600" dirty="0">
                <a:solidFill>
                  <a:schemeClr val="tx1">
                    <a:lumMod val="75000"/>
                    <a:lumOff val="25000"/>
                  </a:schemeClr>
                </a:solidFill>
                <a:latin typeface="Garamond" panose="02020404030301010803" pitchFamily="18" charset="0"/>
              </a:rPr>
              <a:t>Response</a:t>
            </a:r>
          </a:p>
        </p:txBody>
      </p:sp>
      <p:sp>
        <p:nvSpPr>
          <p:cNvPr id="172" name="Text Placeholder 16">
            <a:extLst>
              <a:ext uri="{FF2B5EF4-FFF2-40B4-BE49-F238E27FC236}">
                <a16:creationId xmlns:a16="http://schemas.microsoft.com/office/drawing/2014/main" id="{942FF13D-9762-45B6-AB57-A282166DAD79}"/>
              </a:ext>
            </a:extLst>
          </p:cNvPr>
          <p:cNvSpPr txBox="1">
            <a:spLocks/>
          </p:cNvSpPr>
          <p:nvPr/>
        </p:nvSpPr>
        <p:spPr>
          <a:xfrm rot="16200000">
            <a:off x="4912049" y="21440776"/>
            <a:ext cx="1069158" cy="57558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sz="1600" dirty="0">
                <a:solidFill>
                  <a:schemeClr val="tx1">
                    <a:lumMod val="75000"/>
                    <a:lumOff val="25000"/>
                  </a:schemeClr>
                </a:solidFill>
                <a:latin typeface="Garamond" panose="02020404030301010803" pitchFamily="18" charset="0"/>
              </a:rPr>
              <a:t>% dev exp 22.3</a:t>
            </a:r>
          </a:p>
        </p:txBody>
      </p:sp>
      <p:sp>
        <p:nvSpPr>
          <p:cNvPr id="173" name="Text Placeholder 16">
            <a:extLst>
              <a:ext uri="{FF2B5EF4-FFF2-40B4-BE49-F238E27FC236}">
                <a16:creationId xmlns:a16="http://schemas.microsoft.com/office/drawing/2014/main" id="{80EE06D3-253C-4C30-8277-480086B7F3DB}"/>
              </a:ext>
            </a:extLst>
          </p:cNvPr>
          <p:cNvSpPr txBox="1">
            <a:spLocks/>
          </p:cNvSpPr>
          <p:nvPr/>
        </p:nvSpPr>
        <p:spPr>
          <a:xfrm rot="16200000">
            <a:off x="4929051" y="20071372"/>
            <a:ext cx="1069158" cy="57558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sz="1600" dirty="0">
                <a:solidFill>
                  <a:schemeClr val="tx1">
                    <a:lumMod val="75000"/>
                    <a:lumOff val="25000"/>
                  </a:schemeClr>
                </a:solidFill>
                <a:latin typeface="Garamond" panose="02020404030301010803" pitchFamily="18" charset="0"/>
              </a:rPr>
              <a:t>% dev exp 17.8</a:t>
            </a:r>
          </a:p>
        </p:txBody>
      </p:sp>
      <p:sp>
        <p:nvSpPr>
          <p:cNvPr id="174" name="Text Placeholder 16">
            <a:extLst>
              <a:ext uri="{FF2B5EF4-FFF2-40B4-BE49-F238E27FC236}">
                <a16:creationId xmlns:a16="http://schemas.microsoft.com/office/drawing/2014/main" id="{3F6CA720-5745-44D9-BD95-09A119DE524C}"/>
              </a:ext>
            </a:extLst>
          </p:cNvPr>
          <p:cNvSpPr txBox="1">
            <a:spLocks/>
          </p:cNvSpPr>
          <p:nvPr/>
        </p:nvSpPr>
        <p:spPr>
          <a:xfrm rot="16200000">
            <a:off x="4929051" y="18571197"/>
            <a:ext cx="1069158" cy="57558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sz="1600" dirty="0">
                <a:solidFill>
                  <a:schemeClr val="tx1">
                    <a:lumMod val="75000"/>
                    <a:lumOff val="25000"/>
                  </a:schemeClr>
                </a:solidFill>
                <a:latin typeface="Garamond" panose="02020404030301010803" pitchFamily="18" charset="0"/>
              </a:rPr>
              <a:t>% dev exp 14.3</a:t>
            </a:r>
          </a:p>
        </p:txBody>
      </p:sp>
      <p:sp>
        <p:nvSpPr>
          <p:cNvPr id="175" name="Text Placeholder 16">
            <a:extLst>
              <a:ext uri="{FF2B5EF4-FFF2-40B4-BE49-F238E27FC236}">
                <a16:creationId xmlns:a16="http://schemas.microsoft.com/office/drawing/2014/main" id="{B2195F4A-256A-4A0B-A73B-092D883D4D77}"/>
              </a:ext>
            </a:extLst>
          </p:cNvPr>
          <p:cNvSpPr txBox="1">
            <a:spLocks/>
          </p:cNvSpPr>
          <p:nvPr/>
        </p:nvSpPr>
        <p:spPr>
          <a:xfrm rot="16200000">
            <a:off x="4949971" y="17095888"/>
            <a:ext cx="1069158" cy="57558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sz="1600" dirty="0">
                <a:solidFill>
                  <a:schemeClr val="tx1">
                    <a:lumMod val="75000"/>
                    <a:lumOff val="25000"/>
                  </a:schemeClr>
                </a:solidFill>
                <a:latin typeface="Garamond" panose="02020404030301010803" pitchFamily="18" charset="0"/>
              </a:rPr>
              <a:t>% dev exp 9</a:t>
            </a:r>
          </a:p>
        </p:txBody>
      </p:sp>
      <p:grpSp>
        <p:nvGrpSpPr>
          <p:cNvPr id="36" name="Group 35">
            <a:extLst>
              <a:ext uri="{FF2B5EF4-FFF2-40B4-BE49-F238E27FC236}">
                <a16:creationId xmlns:a16="http://schemas.microsoft.com/office/drawing/2014/main" id="{7CC0A539-0393-4567-90E0-325808A0AA96}"/>
              </a:ext>
            </a:extLst>
          </p:cNvPr>
          <p:cNvGrpSpPr/>
          <p:nvPr/>
        </p:nvGrpSpPr>
        <p:grpSpPr>
          <a:xfrm>
            <a:off x="20122990" y="11113302"/>
            <a:ext cx="3998278" cy="3199286"/>
            <a:chOff x="12071727" y="19702194"/>
            <a:chExt cx="3799192" cy="3199286"/>
          </a:xfrm>
        </p:grpSpPr>
        <p:sp>
          <p:nvSpPr>
            <p:cNvPr id="78" name="Text Placeholder 16">
              <a:extLst>
                <a:ext uri="{FF2B5EF4-FFF2-40B4-BE49-F238E27FC236}">
                  <a16:creationId xmlns:a16="http://schemas.microsoft.com/office/drawing/2014/main" id="{9B8FDF1C-8103-400D-91BF-C102F130ED4A}"/>
                </a:ext>
              </a:extLst>
            </p:cNvPr>
            <p:cNvSpPr txBox="1">
              <a:spLocks/>
            </p:cNvSpPr>
            <p:nvPr/>
          </p:nvSpPr>
          <p:spPr>
            <a:xfrm>
              <a:off x="12271283" y="19827556"/>
              <a:ext cx="3599636" cy="307392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GLM Input Variables</a:t>
              </a:r>
            </a:p>
            <a:p>
              <a:pPr marL="285750" indent="-285750">
                <a:lnSpc>
                  <a:spcPct val="100000"/>
                </a:lnSpc>
                <a:spcBef>
                  <a:spcPts val="0"/>
                </a:spcBef>
                <a:spcAft>
                  <a:spcPts val="600"/>
                </a:spcAft>
                <a:buFontTx/>
                <a:buChar char="-"/>
              </a:pPr>
              <a:r>
                <a:rPr lang="en-US" sz="1800" dirty="0">
                  <a:solidFill>
                    <a:schemeClr val="tx1">
                      <a:lumMod val="75000"/>
                      <a:lumOff val="25000"/>
                    </a:schemeClr>
                  </a:solidFill>
                  <a:latin typeface="Garamond" panose="02020404030301010803" pitchFamily="18" charset="0"/>
                </a:rPr>
                <a:t>Tasseled Cap Wetness Difference (06/26, 07/23)</a:t>
              </a:r>
            </a:p>
            <a:p>
              <a:pPr marL="285750" indent="-285750">
                <a:lnSpc>
                  <a:spcPct val="100000"/>
                </a:lnSpc>
                <a:spcBef>
                  <a:spcPts val="0"/>
                </a:spcBef>
                <a:spcAft>
                  <a:spcPts val="600"/>
                </a:spcAft>
                <a:buFontTx/>
                <a:buChar char="-"/>
              </a:pPr>
              <a:r>
                <a:rPr lang="en-US" sz="1800" dirty="0">
                  <a:solidFill>
                    <a:schemeClr val="tx1">
                      <a:lumMod val="75000"/>
                      <a:lumOff val="25000"/>
                    </a:schemeClr>
                  </a:solidFill>
                  <a:latin typeface="Garamond" panose="02020404030301010803" pitchFamily="18" charset="0"/>
                </a:rPr>
                <a:t>Tasseled Cap Wetness Difference (07/16, 07/23)</a:t>
              </a:r>
            </a:p>
            <a:p>
              <a:pPr marL="285750" indent="-285750">
                <a:lnSpc>
                  <a:spcPct val="100000"/>
                </a:lnSpc>
                <a:spcBef>
                  <a:spcPts val="0"/>
                </a:spcBef>
                <a:spcAft>
                  <a:spcPts val="600"/>
                </a:spcAft>
                <a:buFontTx/>
                <a:buChar char="-"/>
              </a:pPr>
              <a:r>
                <a:rPr lang="en-US" sz="1800" dirty="0">
                  <a:solidFill>
                    <a:schemeClr val="tx1">
                      <a:lumMod val="75000"/>
                      <a:lumOff val="25000"/>
                    </a:schemeClr>
                  </a:solidFill>
                  <a:latin typeface="Garamond" panose="02020404030301010803" pitchFamily="18" charset="0"/>
                </a:rPr>
                <a:t>Plant Senescence Reflectance Index (07/16, 07/23)</a:t>
              </a:r>
            </a:p>
            <a:p>
              <a:pPr marL="285750" indent="-285750">
                <a:lnSpc>
                  <a:spcPct val="100000"/>
                </a:lnSpc>
                <a:spcBef>
                  <a:spcPts val="0"/>
                </a:spcBef>
                <a:spcAft>
                  <a:spcPts val="600"/>
                </a:spcAft>
                <a:buFontTx/>
                <a:buChar char="-"/>
              </a:pPr>
              <a:r>
                <a:rPr lang="en-US" sz="1800" dirty="0">
                  <a:solidFill>
                    <a:schemeClr val="tx1">
                      <a:lumMod val="75000"/>
                      <a:lumOff val="25000"/>
                    </a:schemeClr>
                  </a:solidFill>
                  <a:latin typeface="Garamond" panose="02020404030301010803" pitchFamily="18" charset="0"/>
                </a:rPr>
                <a:t>Normalized Multiband Drought Index (06/26, 07/23)</a:t>
              </a:r>
            </a:p>
          </p:txBody>
        </p:sp>
        <p:sp>
          <p:nvSpPr>
            <p:cNvPr id="34" name="Rectangle: Rounded Corners 33">
              <a:extLst>
                <a:ext uri="{FF2B5EF4-FFF2-40B4-BE49-F238E27FC236}">
                  <a16:creationId xmlns:a16="http://schemas.microsoft.com/office/drawing/2014/main" id="{C461FDD3-4AB1-45E6-B686-CA88FB196C29}"/>
                </a:ext>
              </a:extLst>
            </p:cNvPr>
            <p:cNvSpPr/>
            <p:nvPr/>
          </p:nvSpPr>
          <p:spPr>
            <a:xfrm>
              <a:off x="12071727" y="19702194"/>
              <a:ext cx="3799191" cy="3199286"/>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7D31ADD4-8B0E-4F2C-99BE-BAA3D316397F}"/>
              </a:ext>
            </a:extLst>
          </p:cNvPr>
          <p:cNvGrpSpPr/>
          <p:nvPr/>
        </p:nvGrpSpPr>
        <p:grpSpPr>
          <a:xfrm>
            <a:off x="12793276" y="6741521"/>
            <a:ext cx="11582029" cy="4450811"/>
            <a:chOff x="12793276" y="6952535"/>
            <a:chExt cx="11582029" cy="4450811"/>
          </a:xfrm>
        </p:grpSpPr>
        <p:sp>
          <p:nvSpPr>
            <p:cNvPr id="12" name="Text Placeholder 16"/>
            <p:cNvSpPr txBox="1">
              <a:spLocks/>
            </p:cNvSpPr>
            <p:nvPr/>
          </p:nvSpPr>
          <p:spPr>
            <a:xfrm>
              <a:off x="12793276" y="10172865"/>
              <a:ext cx="6037080" cy="92251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b="1" dirty="0">
                  <a:solidFill>
                    <a:schemeClr val="tx1">
                      <a:lumMod val="75000"/>
                      <a:lumOff val="25000"/>
                    </a:schemeClr>
                  </a:solidFill>
                  <a:latin typeface="Garamond" panose="02020404030301010803" pitchFamily="18" charset="0"/>
                </a:rPr>
                <a:t>Landsat 8 Operational Land Imager</a:t>
              </a:r>
            </a:p>
            <a:p>
              <a:pPr algn="ctr">
                <a:lnSpc>
                  <a:spcPct val="100000"/>
                </a:lnSpc>
                <a:spcBef>
                  <a:spcPts val="600"/>
                </a:spcBef>
              </a:pPr>
              <a:r>
                <a:rPr lang="en-US" dirty="0">
                  <a:solidFill>
                    <a:schemeClr val="tx1">
                      <a:lumMod val="75000"/>
                      <a:lumOff val="25000"/>
                    </a:schemeClr>
                  </a:solidFill>
                  <a:latin typeface="Garamond" panose="02020404030301010803" pitchFamily="18" charset="0"/>
                </a:rPr>
                <a:t>NASA/USGS Mission</a:t>
              </a:r>
            </a:p>
            <a:p>
              <a:pPr algn="ctr">
                <a:lnSpc>
                  <a:spcPct val="100000"/>
                </a:lnSpc>
                <a:spcBef>
                  <a:spcPts val="600"/>
                </a:spcBef>
              </a:pPr>
              <a:endParaRPr lang="en-US" b="1" dirty="0">
                <a:solidFill>
                  <a:schemeClr val="tx1">
                    <a:lumMod val="75000"/>
                    <a:lumOff val="25000"/>
                  </a:schemeClr>
                </a:solidFill>
                <a:latin typeface="Garamond" panose="02020404030301010803" pitchFamily="18" charset="0"/>
              </a:endParaRPr>
            </a:p>
          </p:txBody>
        </p:sp>
        <p:sp>
          <p:nvSpPr>
            <p:cNvPr id="19" name="TextBox 18"/>
            <p:cNvSpPr txBox="1"/>
            <p:nvPr/>
          </p:nvSpPr>
          <p:spPr>
            <a:xfrm>
              <a:off x="12813478" y="6952535"/>
              <a:ext cx="5272597" cy="769441"/>
            </a:xfrm>
            <a:prstGeom prst="rect">
              <a:avLst/>
            </a:prstGeom>
            <a:noFill/>
          </p:spPr>
          <p:txBody>
            <a:bodyPr wrap="none" rtlCol="0">
              <a:spAutoFit/>
            </a:bodyPr>
            <a:lstStyle/>
            <a:p>
              <a:r>
                <a:rPr lang="en-US" sz="4400" b="1" dirty="0">
                  <a:solidFill>
                    <a:srgbClr val="3F4268"/>
                  </a:solidFill>
                  <a:latin typeface="Century Gothic" panose="020B0502020202020204" pitchFamily="34" charset="0"/>
                </a:rPr>
                <a:t>Earth Observations</a:t>
              </a:r>
            </a:p>
          </p:txBody>
        </p:sp>
        <p:pic>
          <p:nvPicPr>
            <p:cNvPr id="1026" name="Picture 2">
              <a:extLst>
                <a:ext uri="{FF2B5EF4-FFF2-40B4-BE49-F238E27FC236}">
                  <a16:creationId xmlns:a16="http://schemas.microsoft.com/office/drawing/2014/main" id="{6569BFDB-69DC-448B-8E6A-A1849143901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250401" y="7695129"/>
              <a:ext cx="3043282" cy="24878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transport, table, sitting, light&#10;&#10;Description automatically generated">
              <a:extLst>
                <a:ext uri="{FF2B5EF4-FFF2-40B4-BE49-F238E27FC236}">
                  <a16:creationId xmlns:a16="http://schemas.microsoft.com/office/drawing/2014/main" id="{B12CDA9A-C2A2-431A-AC12-7EB22A71B5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477189" y="7231748"/>
              <a:ext cx="3932355" cy="2939436"/>
            </a:xfrm>
            <a:prstGeom prst="rect">
              <a:avLst/>
            </a:prstGeom>
          </p:spPr>
        </p:pic>
        <p:sp>
          <p:nvSpPr>
            <p:cNvPr id="163" name="Text Placeholder 16">
              <a:extLst>
                <a:ext uri="{FF2B5EF4-FFF2-40B4-BE49-F238E27FC236}">
                  <a16:creationId xmlns:a16="http://schemas.microsoft.com/office/drawing/2014/main" id="{CF7B6B34-FA5C-40ED-9AB7-BA7372101DAB}"/>
                </a:ext>
              </a:extLst>
            </p:cNvPr>
            <p:cNvSpPr txBox="1">
              <a:spLocks/>
            </p:cNvSpPr>
            <p:nvPr/>
          </p:nvSpPr>
          <p:spPr>
            <a:xfrm>
              <a:off x="18764091" y="10120185"/>
              <a:ext cx="5611214" cy="128316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b="1" dirty="0">
                  <a:solidFill>
                    <a:schemeClr val="tx1">
                      <a:lumMod val="75000"/>
                      <a:lumOff val="25000"/>
                    </a:schemeClr>
                  </a:solidFill>
                  <a:latin typeface="Garamond" panose="02020404030301010803" pitchFamily="18" charset="0"/>
                </a:rPr>
                <a:t>Sentinel-2 </a:t>
              </a:r>
              <a:r>
                <a:rPr lang="en-US" b="1" dirty="0" err="1">
                  <a:solidFill>
                    <a:schemeClr val="tx1">
                      <a:lumMod val="75000"/>
                      <a:lumOff val="25000"/>
                    </a:schemeClr>
                  </a:solidFill>
                  <a:latin typeface="Garamond" panose="02020404030301010803" pitchFamily="18" charset="0"/>
                </a:rPr>
                <a:t>MultiSpectral</a:t>
              </a:r>
              <a:r>
                <a:rPr lang="en-US" b="1" dirty="0">
                  <a:solidFill>
                    <a:schemeClr val="tx1">
                      <a:lumMod val="75000"/>
                      <a:lumOff val="25000"/>
                    </a:schemeClr>
                  </a:solidFill>
                  <a:latin typeface="Garamond" panose="02020404030301010803" pitchFamily="18" charset="0"/>
                </a:rPr>
                <a:t> Instrument</a:t>
              </a:r>
            </a:p>
            <a:p>
              <a:pPr algn="ctr">
                <a:lnSpc>
                  <a:spcPct val="100000"/>
                </a:lnSpc>
                <a:spcBef>
                  <a:spcPts val="600"/>
                </a:spcBef>
              </a:pPr>
              <a:r>
                <a:rPr lang="en-US" dirty="0">
                  <a:solidFill>
                    <a:schemeClr val="tx1">
                      <a:lumMod val="75000"/>
                      <a:lumOff val="25000"/>
                    </a:schemeClr>
                  </a:solidFill>
                  <a:latin typeface="Garamond" panose="02020404030301010803" pitchFamily="18" charset="0"/>
                </a:rPr>
                <a:t>ESA Mission</a:t>
              </a:r>
            </a:p>
          </p:txBody>
        </p:sp>
      </p:grpSp>
      <p:sp>
        <p:nvSpPr>
          <p:cNvPr id="84" name="TextBox 83">
            <a:extLst>
              <a:ext uri="{FF2B5EF4-FFF2-40B4-BE49-F238E27FC236}">
                <a16:creationId xmlns:a16="http://schemas.microsoft.com/office/drawing/2014/main" id="{CB988A50-21A5-4C3B-B7F6-80F3AF76729F}"/>
              </a:ext>
            </a:extLst>
          </p:cNvPr>
          <p:cNvSpPr txBox="1"/>
          <p:nvPr/>
        </p:nvSpPr>
        <p:spPr>
          <a:xfrm rot="16200000">
            <a:off x="10705370" y="14732743"/>
            <a:ext cx="4534921"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Garamond" panose="02020404030301010803" pitchFamily="18" charset="0"/>
              </a:rPr>
              <a:t>Sensitivity (True Positive)</a:t>
            </a:r>
          </a:p>
        </p:txBody>
      </p:sp>
      <p:sp>
        <p:nvSpPr>
          <p:cNvPr id="164" name="TextBox 163">
            <a:extLst>
              <a:ext uri="{FF2B5EF4-FFF2-40B4-BE49-F238E27FC236}">
                <a16:creationId xmlns:a16="http://schemas.microsoft.com/office/drawing/2014/main" id="{752150C1-32C7-4A68-934E-B488E86BFD6A}"/>
              </a:ext>
            </a:extLst>
          </p:cNvPr>
          <p:cNvSpPr txBox="1"/>
          <p:nvPr/>
        </p:nvSpPr>
        <p:spPr>
          <a:xfrm>
            <a:off x="14074363" y="18195687"/>
            <a:ext cx="5420580" cy="400110"/>
          </a:xfrm>
          <a:prstGeom prst="rect">
            <a:avLst/>
          </a:prstGeom>
          <a:noFill/>
        </p:spPr>
        <p:txBody>
          <a:bodyPr wrap="square" rtlCol="0">
            <a:spAutoFit/>
          </a:bodyPr>
          <a:lstStyle/>
          <a:p>
            <a:pPr algn="ctr"/>
            <a:r>
              <a:rPr lang="en-US" sz="2000" b="1" dirty="0">
                <a:solidFill>
                  <a:schemeClr val="tx1">
                    <a:lumMod val="75000"/>
                    <a:lumOff val="25000"/>
                  </a:schemeClr>
                </a:solidFill>
                <a:highlight>
                  <a:srgbClr val="FFFFFF"/>
                </a:highlight>
                <a:latin typeface="Garamond" panose="02020404030301010803" pitchFamily="18" charset="0"/>
              </a:rPr>
              <a:t>Specificity (False Positive)</a:t>
            </a:r>
          </a:p>
        </p:txBody>
      </p:sp>
      <p:sp>
        <p:nvSpPr>
          <p:cNvPr id="168" name="TextBox 167">
            <a:extLst>
              <a:ext uri="{FF2B5EF4-FFF2-40B4-BE49-F238E27FC236}">
                <a16:creationId xmlns:a16="http://schemas.microsoft.com/office/drawing/2014/main" id="{2DC02C35-1347-4B43-BC4C-B205442CD11A}"/>
              </a:ext>
            </a:extLst>
          </p:cNvPr>
          <p:cNvSpPr txBox="1"/>
          <p:nvPr/>
        </p:nvSpPr>
        <p:spPr>
          <a:xfrm>
            <a:off x="13981055" y="11494634"/>
            <a:ext cx="5420580" cy="523220"/>
          </a:xfrm>
          <a:prstGeom prst="rect">
            <a:avLst/>
          </a:prstGeom>
          <a:noFill/>
        </p:spPr>
        <p:txBody>
          <a:bodyPr wrap="square" rtlCol="0">
            <a:spAutoFit/>
          </a:bodyPr>
          <a:lstStyle/>
          <a:p>
            <a:pPr algn="ctr"/>
            <a:r>
              <a:rPr lang="en-US" sz="2800" b="1" dirty="0">
                <a:solidFill>
                  <a:schemeClr val="tx1">
                    <a:lumMod val="75000"/>
                    <a:lumOff val="25000"/>
                  </a:schemeClr>
                </a:solidFill>
                <a:highlight>
                  <a:srgbClr val="FFFFFF"/>
                </a:highlight>
                <a:latin typeface="Garamond" panose="02020404030301010803" pitchFamily="18" charset="0"/>
              </a:rPr>
              <a:t>ROC Plot for Cross-Validation</a:t>
            </a:r>
          </a:p>
        </p:txBody>
      </p:sp>
      <p:grpSp>
        <p:nvGrpSpPr>
          <p:cNvPr id="13" name="Group 12">
            <a:extLst>
              <a:ext uri="{FF2B5EF4-FFF2-40B4-BE49-F238E27FC236}">
                <a16:creationId xmlns:a16="http://schemas.microsoft.com/office/drawing/2014/main" id="{F4339992-02F5-4DF7-A3E6-DB28DD9272BC}"/>
              </a:ext>
            </a:extLst>
          </p:cNvPr>
          <p:cNvGrpSpPr/>
          <p:nvPr/>
        </p:nvGrpSpPr>
        <p:grpSpPr>
          <a:xfrm>
            <a:off x="12817495" y="23009732"/>
            <a:ext cx="13860068" cy="1638475"/>
            <a:chOff x="12817495" y="23291084"/>
            <a:chExt cx="13860068" cy="1638475"/>
          </a:xfrm>
        </p:grpSpPr>
        <p:sp>
          <p:nvSpPr>
            <p:cNvPr id="80" name="Text Placeholder 16">
              <a:extLst>
                <a:ext uri="{FF2B5EF4-FFF2-40B4-BE49-F238E27FC236}">
                  <a16:creationId xmlns:a16="http://schemas.microsoft.com/office/drawing/2014/main" id="{1F7F8E69-B664-440B-BE66-04B405F5C871}"/>
                </a:ext>
              </a:extLst>
            </p:cNvPr>
            <p:cNvSpPr txBox="1">
              <a:spLocks/>
            </p:cNvSpPr>
            <p:nvPr/>
          </p:nvSpPr>
          <p:spPr>
            <a:xfrm>
              <a:off x="13164753" y="23291084"/>
              <a:ext cx="6945626" cy="48422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b="1" dirty="0">
                  <a:solidFill>
                    <a:schemeClr val="tx1">
                      <a:lumMod val="75000"/>
                      <a:lumOff val="25000"/>
                    </a:schemeClr>
                  </a:solidFill>
                  <a:latin typeface="Garamond" panose="02020404030301010803" pitchFamily="18" charset="0"/>
                </a:rPr>
                <a:t>2019 Probability &gt;= 40% Cheatgrass</a:t>
              </a:r>
              <a:endParaRPr lang="en-US" dirty="0">
                <a:solidFill>
                  <a:schemeClr val="tx1">
                    <a:lumMod val="75000"/>
                    <a:lumOff val="25000"/>
                  </a:schemeClr>
                </a:solidFill>
                <a:latin typeface="Garamond" panose="02020404030301010803" pitchFamily="18" charset="0"/>
              </a:endParaRPr>
            </a:p>
          </p:txBody>
        </p:sp>
        <p:sp>
          <p:nvSpPr>
            <p:cNvPr id="83" name="Text Placeholder 16">
              <a:extLst>
                <a:ext uri="{FF2B5EF4-FFF2-40B4-BE49-F238E27FC236}">
                  <a16:creationId xmlns:a16="http://schemas.microsoft.com/office/drawing/2014/main" id="{90D3E3E2-4CF3-4819-9852-CBEFBBDFBB8D}"/>
                </a:ext>
              </a:extLst>
            </p:cNvPr>
            <p:cNvSpPr txBox="1">
              <a:spLocks/>
            </p:cNvSpPr>
            <p:nvPr/>
          </p:nvSpPr>
          <p:spPr>
            <a:xfrm>
              <a:off x="13196057" y="24268267"/>
              <a:ext cx="13481506" cy="66129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1800" b="1" dirty="0">
                  <a:solidFill>
                    <a:schemeClr val="tx1">
                      <a:lumMod val="75000"/>
                      <a:lumOff val="25000"/>
                    </a:schemeClr>
                  </a:solidFill>
                  <a:latin typeface="Garamond" panose="02020404030301010803" pitchFamily="18" charset="0"/>
                </a:rPr>
                <a:t>Low                                                                                                                                          High</a:t>
              </a:r>
              <a:endParaRPr lang="en-US" sz="1800" dirty="0">
                <a:solidFill>
                  <a:schemeClr val="tx1">
                    <a:lumMod val="75000"/>
                    <a:lumOff val="25000"/>
                  </a:schemeClr>
                </a:solidFill>
                <a:latin typeface="Garamond" panose="02020404030301010803" pitchFamily="18" charset="0"/>
              </a:endParaRPr>
            </a:p>
          </p:txBody>
        </p:sp>
        <p:pic>
          <p:nvPicPr>
            <p:cNvPr id="11" name="Picture 10" descr="A close up of a map&#10;&#10;Description automatically generated">
              <a:extLst>
                <a:ext uri="{FF2B5EF4-FFF2-40B4-BE49-F238E27FC236}">
                  <a16:creationId xmlns:a16="http://schemas.microsoft.com/office/drawing/2014/main" id="{B27B2AB2-78B1-4816-A485-63555876053B}"/>
                </a:ext>
              </a:extLst>
            </p:cNvPr>
            <p:cNvPicPr>
              <a:picLocks noChangeAspect="1"/>
            </p:cNvPicPr>
            <p:nvPr/>
          </p:nvPicPr>
          <p:blipFill rotWithShape="1">
            <a:blip r:embed="rId19">
              <a:extLst>
                <a:ext uri="{28A0092B-C50C-407E-A947-70E740481C1C}">
                  <a14:useLocalDpi xmlns:a14="http://schemas.microsoft.com/office/drawing/2010/main" val="0"/>
                </a:ext>
              </a:extLst>
            </a:blip>
            <a:srcRect l="5064" t="2774" r="56657" b="38664"/>
            <a:stretch/>
          </p:blipFill>
          <p:spPr>
            <a:xfrm rot="5400000">
              <a:off x="17458584" y="19239251"/>
              <a:ext cx="344241" cy="9626420"/>
            </a:xfrm>
            <a:prstGeom prst="rect">
              <a:avLst/>
            </a:prstGeom>
          </p:spPr>
        </p:pic>
      </p:grpSp>
      <p:sp>
        <p:nvSpPr>
          <p:cNvPr id="178" name="Rectangle 177">
            <a:extLst>
              <a:ext uri="{FF2B5EF4-FFF2-40B4-BE49-F238E27FC236}">
                <a16:creationId xmlns:a16="http://schemas.microsoft.com/office/drawing/2014/main" id="{11B39F81-3C22-4F56-A495-9549B514A510}"/>
              </a:ext>
            </a:extLst>
          </p:cNvPr>
          <p:cNvSpPr/>
          <p:nvPr/>
        </p:nvSpPr>
        <p:spPr>
          <a:xfrm>
            <a:off x="7031198" y="16766215"/>
            <a:ext cx="945176" cy="501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xt Placeholder 16">
            <a:extLst>
              <a:ext uri="{FF2B5EF4-FFF2-40B4-BE49-F238E27FC236}">
                <a16:creationId xmlns:a16="http://schemas.microsoft.com/office/drawing/2014/main" id="{92FE80C6-5FD9-497B-AEA1-B0B290F68AA2}"/>
              </a:ext>
            </a:extLst>
          </p:cNvPr>
          <p:cNvSpPr txBox="1">
            <a:spLocks/>
          </p:cNvSpPr>
          <p:nvPr/>
        </p:nvSpPr>
        <p:spPr>
          <a:xfrm>
            <a:off x="6922569" y="16709992"/>
            <a:ext cx="1148797" cy="57558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r">
              <a:lnSpc>
                <a:spcPct val="100000"/>
              </a:lnSpc>
              <a:spcBef>
                <a:spcPts val="600"/>
              </a:spcBef>
            </a:pPr>
            <a:r>
              <a:rPr lang="en-US" sz="1600" dirty="0">
                <a:solidFill>
                  <a:schemeClr val="tx1">
                    <a:lumMod val="75000"/>
                    <a:lumOff val="25000"/>
                  </a:schemeClr>
                </a:solidFill>
                <a:latin typeface="Garamond" panose="02020404030301010803" pitchFamily="18" charset="0"/>
              </a:rPr>
              <a:t>NMBDI (0723 – 0626)</a:t>
            </a:r>
          </a:p>
        </p:txBody>
      </p:sp>
      <p:grpSp>
        <p:nvGrpSpPr>
          <p:cNvPr id="88" name="Group 87">
            <a:extLst>
              <a:ext uri="{FF2B5EF4-FFF2-40B4-BE49-F238E27FC236}">
                <a16:creationId xmlns:a16="http://schemas.microsoft.com/office/drawing/2014/main" id="{27B6DDE6-6789-4459-9AFE-CB37AF1676CB}"/>
              </a:ext>
            </a:extLst>
          </p:cNvPr>
          <p:cNvGrpSpPr/>
          <p:nvPr/>
        </p:nvGrpSpPr>
        <p:grpSpPr>
          <a:xfrm>
            <a:off x="8295705" y="18212738"/>
            <a:ext cx="996333" cy="575586"/>
            <a:chOff x="8243453" y="17618037"/>
            <a:chExt cx="996333" cy="575586"/>
          </a:xfrm>
        </p:grpSpPr>
        <p:sp>
          <p:nvSpPr>
            <p:cNvPr id="180" name="Rectangle 179">
              <a:extLst>
                <a:ext uri="{FF2B5EF4-FFF2-40B4-BE49-F238E27FC236}">
                  <a16:creationId xmlns:a16="http://schemas.microsoft.com/office/drawing/2014/main" id="{2057D0B3-9437-443B-8A2E-AF06376682B6}"/>
                </a:ext>
              </a:extLst>
            </p:cNvPr>
            <p:cNvSpPr/>
            <p:nvPr/>
          </p:nvSpPr>
          <p:spPr>
            <a:xfrm>
              <a:off x="8243453" y="17730763"/>
              <a:ext cx="753211" cy="310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 Placeholder 16">
              <a:extLst>
                <a:ext uri="{FF2B5EF4-FFF2-40B4-BE49-F238E27FC236}">
                  <a16:creationId xmlns:a16="http://schemas.microsoft.com/office/drawing/2014/main" id="{FB8369B9-3037-4FAF-88AA-08E1529AD0C8}"/>
                </a:ext>
              </a:extLst>
            </p:cNvPr>
            <p:cNvSpPr txBox="1">
              <a:spLocks/>
            </p:cNvSpPr>
            <p:nvPr/>
          </p:nvSpPr>
          <p:spPr>
            <a:xfrm>
              <a:off x="8409425" y="17618037"/>
              <a:ext cx="830361" cy="57558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r">
                <a:lnSpc>
                  <a:spcPct val="100000"/>
                </a:lnSpc>
                <a:spcBef>
                  <a:spcPts val="600"/>
                </a:spcBef>
              </a:pPr>
              <a:r>
                <a:rPr lang="en-US" sz="1600" dirty="0">
                  <a:solidFill>
                    <a:schemeClr val="tx1">
                      <a:lumMod val="75000"/>
                      <a:lumOff val="25000"/>
                    </a:schemeClr>
                  </a:solidFill>
                  <a:latin typeface="Garamond" panose="02020404030301010803" pitchFamily="18" charset="0"/>
                </a:rPr>
                <a:t>PSRI</a:t>
              </a:r>
            </a:p>
            <a:p>
              <a:pPr algn="r">
                <a:lnSpc>
                  <a:spcPct val="100000"/>
                </a:lnSpc>
                <a:spcBef>
                  <a:spcPts val="600"/>
                </a:spcBef>
              </a:pPr>
              <a:r>
                <a:rPr lang="en-US" sz="1600" dirty="0">
                  <a:solidFill>
                    <a:schemeClr val="tx1">
                      <a:lumMod val="75000"/>
                      <a:lumOff val="25000"/>
                    </a:schemeClr>
                  </a:solidFill>
                  <a:latin typeface="Garamond" panose="02020404030301010803" pitchFamily="18" charset="0"/>
                </a:rPr>
                <a:t>(0723 – 0626)</a:t>
              </a:r>
            </a:p>
          </p:txBody>
        </p:sp>
      </p:grpSp>
      <p:grpSp>
        <p:nvGrpSpPr>
          <p:cNvPr id="181" name="Group 180">
            <a:extLst>
              <a:ext uri="{FF2B5EF4-FFF2-40B4-BE49-F238E27FC236}">
                <a16:creationId xmlns:a16="http://schemas.microsoft.com/office/drawing/2014/main" id="{302D269C-A7E6-444D-98E0-FBF8CD0D16BE}"/>
              </a:ext>
            </a:extLst>
          </p:cNvPr>
          <p:cNvGrpSpPr/>
          <p:nvPr/>
        </p:nvGrpSpPr>
        <p:grpSpPr>
          <a:xfrm>
            <a:off x="9365567" y="19674380"/>
            <a:ext cx="1141900" cy="594474"/>
            <a:chOff x="8097887" y="17977294"/>
            <a:chExt cx="1141900" cy="216329"/>
          </a:xfrm>
        </p:grpSpPr>
        <p:sp>
          <p:nvSpPr>
            <p:cNvPr id="182" name="Rectangle 181">
              <a:extLst>
                <a:ext uri="{FF2B5EF4-FFF2-40B4-BE49-F238E27FC236}">
                  <a16:creationId xmlns:a16="http://schemas.microsoft.com/office/drawing/2014/main" id="{49CB2A32-67E6-4238-9111-BA24F6727630}"/>
                </a:ext>
              </a:extLst>
            </p:cNvPr>
            <p:cNvSpPr/>
            <p:nvPr/>
          </p:nvSpPr>
          <p:spPr>
            <a:xfrm>
              <a:off x="8185863" y="17997617"/>
              <a:ext cx="1053923" cy="132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 Placeholder 16">
              <a:extLst>
                <a:ext uri="{FF2B5EF4-FFF2-40B4-BE49-F238E27FC236}">
                  <a16:creationId xmlns:a16="http://schemas.microsoft.com/office/drawing/2014/main" id="{B2F98E46-E937-4456-9C26-C37F39A36407}"/>
                </a:ext>
              </a:extLst>
            </p:cNvPr>
            <p:cNvSpPr txBox="1">
              <a:spLocks/>
            </p:cNvSpPr>
            <p:nvPr/>
          </p:nvSpPr>
          <p:spPr>
            <a:xfrm>
              <a:off x="8097887" y="17977294"/>
              <a:ext cx="1141900" cy="21632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sz="1600" dirty="0">
                  <a:solidFill>
                    <a:schemeClr val="tx1">
                      <a:lumMod val="75000"/>
                      <a:lumOff val="25000"/>
                    </a:schemeClr>
                  </a:solidFill>
                  <a:latin typeface="Garamond" panose="02020404030301010803" pitchFamily="18" charset="0"/>
                </a:rPr>
                <a:t>TCW (0723 – 0626)</a:t>
              </a:r>
            </a:p>
          </p:txBody>
        </p:sp>
      </p:grpSp>
      <p:grpSp>
        <p:nvGrpSpPr>
          <p:cNvPr id="184" name="Group 183">
            <a:extLst>
              <a:ext uri="{FF2B5EF4-FFF2-40B4-BE49-F238E27FC236}">
                <a16:creationId xmlns:a16="http://schemas.microsoft.com/office/drawing/2014/main" id="{4895841B-B6A0-4C8D-9192-19244FA1037A}"/>
              </a:ext>
            </a:extLst>
          </p:cNvPr>
          <p:cNvGrpSpPr/>
          <p:nvPr/>
        </p:nvGrpSpPr>
        <p:grpSpPr>
          <a:xfrm>
            <a:off x="10554641" y="21223883"/>
            <a:ext cx="1141900" cy="594474"/>
            <a:chOff x="8097887" y="17977294"/>
            <a:chExt cx="1141900" cy="216329"/>
          </a:xfrm>
        </p:grpSpPr>
        <p:sp>
          <p:nvSpPr>
            <p:cNvPr id="185" name="Rectangle 184">
              <a:extLst>
                <a:ext uri="{FF2B5EF4-FFF2-40B4-BE49-F238E27FC236}">
                  <a16:creationId xmlns:a16="http://schemas.microsoft.com/office/drawing/2014/main" id="{34E93B0B-F4E9-4B16-8567-EF32E1238DC2}"/>
                </a:ext>
              </a:extLst>
            </p:cNvPr>
            <p:cNvSpPr/>
            <p:nvPr/>
          </p:nvSpPr>
          <p:spPr>
            <a:xfrm>
              <a:off x="8185863" y="17997617"/>
              <a:ext cx="1053923" cy="132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 Placeholder 16">
              <a:extLst>
                <a:ext uri="{FF2B5EF4-FFF2-40B4-BE49-F238E27FC236}">
                  <a16:creationId xmlns:a16="http://schemas.microsoft.com/office/drawing/2014/main" id="{5A0F88C1-D119-4FD2-9510-7B18D40D701C}"/>
                </a:ext>
              </a:extLst>
            </p:cNvPr>
            <p:cNvSpPr txBox="1">
              <a:spLocks/>
            </p:cNvSpPr>
            <p:nvPr/>
          </p:nvSpPr>
          <p:spPr>
            <a:xfrm>
              <a:off x="8097887" y="17977294"/>
              <a:ext cx="1141900" cy="21632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sz="1600" dirty="0">
                  <a:solidFill>
                    <a:schemeClr val="tx1">
                      <a:lumMod val="75000"/>
                      <a:lumOff val="25000"/>
                    </a:schemeClr>
                  </a:solidFill>
                  <a:latin typeface="Garamond" panose="02020404030301010803" pitchFamily="18" charset="0"/>
                </a:rPr>
                <a:t>TCW (0723 – 0716)</a:t>
              </a:r>
            </a:p>
          </p:txBody>
        </p:sp>
      </p:grpSp>
      <p:grpSp>
        <p:nvGrpSpPr>
          <p:cNvPr id="92" name="Group 91">
            <a:extLst>
              <a:ext uri="{FF2B5EF4-FFF2-40B4-BE49-F238E27FC236}">
                <a16:creationId xmlns:a16="http://schemas.microsoft.com/office/drawing/2014/main" id="{AB54A83D-8D32-45F5-82ED-98246F6B1886}"/>
              </a:ext>
            </a:extLst>
          </p:cNvPr>
          <p:cNvGrpSpPr/>
          <p:nvPr/>
        </p:nvGrpSpPr>
        <p:grpSpPr>
          <a:xfrm>
            <a:off x="10766056" y="18676256"/>
            <a:ext cx="866708" cy="702971"/>
            <a:chOff x="10766056" y="18146870"/>
            <a:chExt cx="866708" cy="702971"/>
          </a:xfrm>
        </p:grpSpPr>
        <p:sp>
          <p:nvSpPr>
            <p:cNvPr id="90" name="Rectangle 89">
              <a:extLst>
                <a:ext uri="{FF2B5EF4-FFF2-40B4-BE49-F238E27FC236}">
                  <a16:creationId xmlns:a16="http://schemas.microsoft.com/office/drawing/2014/main" id="{1F81550F-7674-41CE-90E8-1F99B3673B43}"/>
                </a:ext>
              </a:extLst>
            </p:cNvPr>
            <p:cNvSpPr/>
            <p:nvPr/>
          </p:nvSpPr>
          <p:spPr>
            <a:xfrm>
              <a:off x="10903632" y="18146870"/>
              <a:ext cx="591106" cy="531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 Placeholder 16">
              <a:extLst>
                <a:ext uri="{FF2B5EF4-FFF2-40B4-BE49-F238E27FC236}">
                  <a16:creationId xmlns:a16="http://schemas.microsoft.com/office/drawing/2014/main" id="{DBF4A2BD-9D1B-4983-A681-11E99BE5D7BE}"/>
                </a:ext>
              </a:extLst>
            </p:cNvPr>
            <p:cNvSpPr txBox="1">
              <a:spLocks/>
            </p:cNvSpPr>
            <p:nvPr/>
          </p:nvSpPr>
          <p:spPr>
            <a:xfrm>
              <a:off x="10766056" y="18255367"/>
              <a:ext cx="866708" cy="5944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sz="1800" dirty="0">
                  <a:solidFill>
                    <a:schemeClr val="tx1">
                      <a:lumMod val="75000"/>
                      <a:lumOff val="25000"/>
                    </a:schemeClr>
                  </a:solidFill>
                  <a:latin typeface="Garamond" panose="02020404030301010803" pitchFamily="18" charset="0"/>
                </a:rPr>
                <a:t>0.55</a:t>
              </a:r>
            </a:p>
          </p:txBody>
        </p:sp>
      </p:grpSp>
      <p:grpSp>
        <p:nvGrpSpPr>
          <p:cNvPr id="192" name="Group 191">
            <a:extLst>
              <a:ext uri="{FF2B5EF4-FFF2-40B4-BE49-F238E27FC236}">
                <a16:creationId xmlns:a16="http://schemas.microsoft.com/office/drawing/2014/main" id="{390B0F7B-9B18-4D5B-B4D4-25384AADDD81}"/>
              </a:ext>
            </a:extLst>
          </p:cNvPr>
          <p:cNvGrpSpPr/>
          <p:nvPr/>
        </p:nvGrpSpPr>
        <p:grpSpPr>
          <a:xfrm>
            <a:off x="9494235" y="18673649"/>
            <a:ext cx="866708" cy="702971"/>
            <a:chOff x="10766056" y="18146870"/>
            <a:chExt cx="866708" cy="702971"/>
          </a:xfrm>
        </p:grpSpPr>
        <p:sp>
          <p:nvSpPr>
            <p:cNvPr id="193" name="Rectangle 192">
              <a:extLst>
                <a:ext uri="{FF2B5EF4-FFF2-40B4-BE49-F238E27FC236}">
                  <a16:creationId xmlns:a16="http://schemas.microsoft.com/office/drawing/2014/main" id="{E800208C-10E1-4FD5-BBF9-FA8A2D1B0F0A}"/>
                </a:ext>
              </a:extLst>
            </p:cNvPr>
            <p:cNvSpPr/>
            <p:nvPr/>
          </p:nvSpPr>
          <p:spPr>
            <a:xfrm>
              <a:off x="10903632" y="18146870"/>
              <a:ext cx="591106" cy="531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Placeholder 16">
              <a:extLst>
                <a:ext uri="{FF2B5EF4-FFF2-40B4-BE49-F238E27FC236}">
                  <a16:creationId xmlns:a16="http://schemas.microsoft.com/office/drawing/2014/main" id="{CB302A2C-450D-4243-9118-98E0DABB62EE}"/>
                </a:ext>
              </a:extLst>
            </p:cNvPr>
            <p:cNvSpPr txBox="1">
              <a:spLocks/>
            </p:cNvSpPr>
            <p:nvPr/>
          </p:nvSpPr>
          <p:spPr>
            <a:xfrm>
              <a:off x="10766056" y="18255367"/>
              <a:ext cx="866708" cy="5944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sz="1800" dirty="0">
                  <a:solidFill>
                    <a:schemeClr val="tx1">
                      <a:lumMod val="75000"/>
                      <a:lumOff val="25000"/>
                    </a:schemeClr>
                  </a:solidFill>
                  <a:latin typeface="Garamond" panose="02020404030301010803" pitchFamily="18" charset="0"/>
                </a:rPr>
                <a:t>0.41</a:t>
              </a:r>
            </a:p>
          </p:txBody>
        </p:sp>
      </p:grpSp>
      <p:sp>
        <p:nvSpPr>
          <p:cNvPr id="196" name="Rectangle 195">
            <a:extLst>
              <a:ext uri="{FF2B5EF4-FFF2-40B4-BE49-F238E27FC236}">
                <a16:creationId xmlns:a16="http://schemas.microsoft.com/office/drawing/2014/main" id="{353A6D74-8539-40F9-AC5D-43EBDB30E515}"/>
              </a:ext>
            </a:extLst>
          </p:cNvPr>
          <p:cNvSpPr/>
          <p:nvPr/>
        </p:nvSpPr>
        <p:spPr>
          <a:xfrm>
            <a:off x="10915085" y="17157013"/>
            <a:ext cx="866708" cy="969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 Placeholder 16">
            <a:extLst>
              <a:ext uri="{FF2B5EF4-FFF2-40B4-BE49-F238E27FC236}">
                <a16:creationId xmlns:a16="http://schemas.microsoft.com/office/drawing/2014/main" id="{1CC33035-B62D-4134-AFAD-B37B0CA1F8E3}"/>
              </a:ext>
            </a:extLst>
          </p:cNvPr>
          <p:cNvSpPr txBox="1">
            <a:spLocks/>
          </p:cNvSpPr>
          <p:nvPr/>
        </p:nvSpPr>
        <p:spPr>
          <a:xfrm>
            <a:off x="10777510" y="17265510"/>
            <a:ext cx="957746" cy="30258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sz="1800" dirty="0">
                <a:solidFill>
                  <a:schemeClr val="tx1">
                    <a:lumMod val="75000"/>
                    <a:lumOff val="25000"/>
                  </a:schemeClr>
                </a:solidFill>
                <a:latin typeface="Garamond" panose="02020404030301010803" pitchFamily="18" charset="0"/>
              </a:rPr>
              <a:t>0.50</a:t>
            </a:r>
          </a:p>
        </p:txBody>
      </p:sp>
      <p:grpSp>
        <p:nvGrpSpPr>
          <p:cNvPr id="198" name="Group 197">
            <a:extLst>
              <a:ext uri="{FF2B5EF4-FFF2-40B4-BE49-F238E27FC236}">
                <a16:creationId xmlns:a16="http://schemas.microsoft.com/office/drawing/2014/main" id="{9D495277-1D49-4F7B-AF88-35A3CF9E60B6}"/>
              </a:ext>
            </a:extLst>
          </p:cNvPr>
          <p:cNvGrpSpPr/>
          <p:nvPr/>
        </p:nvGrpSpPr>
        <p:grpSpPr>
          <a:xfrm>
            <a:off x="9494319" y="17157013"/>
            <a:ext cx="866708" cy="702971"/>
            <a:chOff x="10766056" y="18146870"/>
            <a:chExt cx="866708" cy="702971"/>
          </a:xfrm>
        </p:grpSpPr>
        <p:sp>
          <p:nvSpPr>
            <p:cNvPr id="199" name="Rectangle 198">
              <a:extLst>
                <a:ext uri="{FF2B5EF4-FFF2-40B4-BE49-F238E27FC236}">
                  <a16:creationId xmlns:a16="http://schemas.microsoft.com/office/drawing/2014/main" id="{40AE8461-6566-413A-AF42-346769A87DFB}"/>
                </a:ext>
              </a:extLst>
            </p:cNvPr>
            <p:cNvSpPr/>
            <p:nvPr/>
          </p:nvSpPr>
          <p:spPr>
            <a:xfrm>
              <a:off x="10903632" y="18146870"/>
              <a:ext cx="591106" cy="531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Placeholder 16">
              <a:extLst>
                <a:ext uri="{FF2B5EF4-FFF2-40B4-BE49-F238E27FC236}">
                  <a16:creationId xmlns:a16="http://schemas.microsoft.com/office/drawing/2014/main" id="{F9CF773C-6C75-47B2-8CA8-AC73A3C4AC37}"/>
                </a:ext>
              </a:extLst>
            </p:cNvPr>
            <p:cNvSpPr txBox="1">
              <a:spLocks/>
            </p:cNvSpPr>
            <p:nvPr/>
          </p:nvSpPr>
          <p:spPr>
            <a:xfrm>
              <a:off x="10766056" y="18255367"/>
              <a:ext cx="866708" cy="5944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sz="1800" dirty="0">
                  <a:solidFill>
                    <a:schemeClr val="tx1">
                      <a:lumMod val="75000"/>
                      <a:lumOff val="25000"/>
                    </a:schemeClr>
                  </a:solidFill>
                  <a:latin typeface="Garamond" panose="02020404030301010803" pitchFamily="18" charset="0"/>
                </a:rPr>
                <a:t>0.21</a:t>
              </a:r>
            </a:p>
          </p:txBody>
        </p:sp>
      </p:grpSp>
      <p:grpSp>
        <p:nvGrpSpPr>
          <p:cNvPr id="201" name="Group 200">
            <a:extLst>
              <a:ext uri="{FF2B5EF4-FFF2-40B4-BE49-F238E27FC236}">
                <a16:creationId xmlns:a16="http://schemas.microsoft.com/office/drawing/2014/main" id="{583F4A44-BB4B-4438-8254-6EB2668046AF}"/>
              </a:ext>
            </a:extLst>
          </p:cNvPr>
          <p:cNvGrpSpPr/>
          <p:nvPr/>
        </p:nvGrpSpPr>
        <p:grpSpPr>
          <a:xfrm>
            <a:off x="8278443" y="17168359"/>
            <a:ext cx="866708" cy="702971"/>
            <a:chOff x="10766056" y="18146870"/>
            <a:chExt cx="866708" cy="702971"/>
          </a:xfrm>
        </p:grpSpPr>
        <p:sp>
          <p:nvSpPr>
            <p:cNvPr id="202" name="Rectangle 201">
              <a:extLst>
                <a:ext uri="{FF2B5EF4-FFF2-40B4-BE49-F238E27FC236}">
                  <a16:creationId xmlns:a16="http://schemas.microsoft.com/office/drawing/2014/main" id="{09EBCF9A-4411-4FC6-8EC2-E3E4BE5ECAF0}"/>
                </a:ext>
              </a:extLst>
            </p:cNvPr>
            <p:cNvSpPr/>
            <p:nvPr/>
          </p:nvSpPr>
          <p:spPr>
            <a:xfrm>
              <a:off x="10903632" y="18146870"/>
              <a:ext cx="591106" cy="531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 Placeholder 16">
              <a:extLst>
                <a:ext uri="{FF2B5EF4-FFF2-40B4-BE49-F238E27FC236}">
                  <a16:creationId xmlns:a16="http://schemas.microsoft.com/office/drawing/2014/main" id="{C3EAC74A-F4A4-4E57-AC66-58C0F8E2B096}"/>
                </a:ext>
              </a:extLst>
            </p:cNvPr>
            <p:cNvSpPr txBox="1">
              <a:spLocks/>
            </p:cNvSpPr>
            <p:nvPr/>
          </p:nvSpPr>
          <p:spPr>
            <a:xfrm>
              <a:off x="10766056" y="18255367"/>
              <a:ext cx="866708" cy="59447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sz="1800" dirty="0">
                  <a:solidFill>
                    <a:schemeClr val="tx1">
                      <a:lumMod val="75000"/>
                      <a:lumOff val="25000"/>
                    </a:schemeClr>
                  </a:solidFill>
                  <a:latin typeface="Garamond" panose="02020404030301010803" pitchFamily="18" charset="0"/>
                </a:rPr>
                <a:t>0.56</a:t>
              </a:r>
            </a:p>
          </p:txBody>
        </p:sp>
      </p:grpSp>
      <p:sp>
        <p:nvSpPr>
          <p:cNvPr id="8" name="TextBox 7">
            <a:extLst>
              <a:ext uri="{FF2B5EF4-FFF2-40B4-BE49-F238E27FC236}">
                <a16:creationId xmlns:a16="http://schemas.microsoft.com/office/drawing/2014/main" id="{E4CB87B6-B7E7-42FA-A249-7A543BE9A01B}"/>
              </a:ext>
            </a:extLst>
          </p:cNvPr>
          <p:cNvSpPr txBox="1"/>
          <p:nvPr/>
        </p:nvSpPr>
        <p:spPr>
          <a:xfrm>
            <a:off x="11897448" y="36302286"/>
            <a:ext cx="3719288" cy="200055"/>
          </a:xfrm>
          <a:prstGeom prst="rect">
            <a:avLst/>
          </a:prstGeom>
          <a:noFill/>
        </p:spPr>
        <p:txBody>
          <a:bodyPr wrap="none" rtlCol="0">
            <a:spAutoFit/>
          </a:bodyPr>
          <a:lstStyle/>
          <a:p>
            <a:r>
              <a:rPr lang="en-US" sz="700" i="1" dirty="0">
                <a:solidFill>
                  <a:srgbClr val="767171"/>
                </a:solidFill>
              </a:rPr>
              <a:t>This material contains modified Copernicus Sentinel data 2019, processed by ESA.</a:t>
            </a:r>
          </a:p>
        </p:txBody>
      </p:sp>
      <p:sp>
        <p:nvSpPr>
          <p:cNvPr id="150" name="Text Box 23">
            <a:extLst>
              <a:ext uri="{FF2B5EF4-FFF2-40B4-BE49-F238E27FC236}">
                <a16:creationId xmlns:a16="http://schemas.microsoft.com/office/drawing/2014/main" id="{458C8E2E-9C91-4CD8-9871-8691F3F56D93}"/>
              </a:ext>
            </a:extLst>
          </p:cNvPr>
          <p:cNvSpPr txBox="1">
            <a:spLocks noChangeArrowheads="1"/>
          </p:cNvSpPr>
          <p:nvPr/>
        </p:nvSpPr>
        <p:spPr bwMode="auto">
          <a:xfrm>
            <a:off x="1733682" y="25041361"/>
            <a:ext cx="2173121" cy="40407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lumMod val="75000"/>
                    <a:lumOff val="25000"/>
                  </a:schemeClr>
                </a:solidFill>
                <a:effectLst/>
                <a:latin typeface="Century Gothic" pitchFamily="34" charset="0"/>
                <a:ea typeface="Times New Roman" pitchFamily="18" charset="0"/>
                <a:cs typeface="Times New Roman" pitchFamily="18" charset="0"/>
              </a:rPr>
              <a:t>WYOMING</a:t>
            </a:r>
            <a:endParaRPr kumimoji="0" lang="en-US" altLang="en-US" sz="2000" b="1"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151" name="Text Box 23">
            <a:extLst>
              <a:ext uri="{FF2B5EF4-FFF2-40B4-BE49-F238E27FC236}">
                <a16:creationId xmlns:a16="http://schemas.microsoft.com/office/drawing/2014/main" id="{484EEF9D-4E73-4B3C-9134-E4421F2CFF0F}"/>
              </a:ext>
            </a:extLst>
          </p:cNvPr>
          <p:cNvSpPr txBox="1">
            <a:spLocks noChangeArrowheads="1"/>
          </p:cNvSpPr>
          <p:nvPr/>
        </p:nvSpPr>
        <p:spPr bwMode="auto">
          <a:xfrm>
            <a:off x="1750300" y="27343615"/>
            <a:ext cx="2173121" cy="40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lumMod val="75000"/>
                    <a:lumOff val="25000"/>
                  </a:schemeClr>
                </a:solidFill>
                <a:effectLst/>
                <a:latin typeface="Century Gothic" pitchFamily="34" charset="0"/>
                <a:ea typeface="Times New Roman" pitchFamily="18" charset="0"/>
                <a:cs typeface="Times New Roman" pitchFamily="18" charset="0"/>
              </a:rPr>
              <a:t>COLORADO</a:t>
            </a:r>
            <a:endParaRPr kumimoji="0" lang="en-US" altLang="en-US" sz="2000" b="1"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152" name="Text Box 23">
            <a:extLst>
              <a:ext uri="{FF2B5EF4-FFF2-40B4-BE49-F238E27FC236}">
                <a16:creationId xmlns:a16="http://schemas.microsoft.com/office/drawing/2014/main" id="{B2A64A98-E0D6-49C1-B2F8-F2171289214C}"/>
              </a:ext>
            </a:extLst>
          </p:cNvPr>
          <p:cNvSpPr txBox="1">
            <a:spLocks noChangeArrowheads="1"/>
          </p:cNvSpPr>
          <p:nvPr/>
        </p:nvSpPr>
        <p:spPr bwMode="auto">
          <a:xfrm>
            <a:off x="3102442" y="26354809"/>
            <a:ext cx="1426821" cy="31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lumMod val="75000"/>
                    <a:lumOff val="25000"/>
                  </a:schemeClr>
                </a:solidFill>
                <a:effectLst/>
                <a:latin typeface="Century Gothic" pitchFamily="34" charset="0"/>
                <a:ea typeface="Times New Roman" pitchFamily="18" charset="0"/>
                <a:cs typeface="Times New Roman" pitchFamily="18" charset="0"/>
              </a:rPr>
              <a:t>Cheyenne</a:t>
            </a:r>
            <a:endParaRPr kumimoji="0" lang="en-US" altLang="en-US" sz="1600" b="1"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158" name="Text Box 23">
            <a:extLst>
              <a:ext uri="{FF2B5EF4-FFF2-40B4-BE49-F238E27FC236}">
                <a16:creationId xmlns:a16="http://schemas.microsoft.com/office/drawing/2014/main" id="{31E60C13-0749-40EA-8E33-CA7A42F70EEC}"/>
              </a:ext>
            </a:extLst>
          </p:cNvPr>
          <p:cNvSpPr txBox="1">
            <a:spLocks noChangeArrowheads="1"/>
          </p:cNvSpPr>
          <p:nvPr/>
        </p:nvSpPr>
        <p:spPr bwMode="auto">
          <a:xfrm>
            <a:off x="1632567" y="26950602"/>
            <a:ext cx="1426821" cy="31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lumMod val="75000"/>
                    <a:lumOff val="25000"/>
                  </a:schemeClr>
                </a:solidFill>
                <a:effectLst/>
                <a:latin typeface="Century Gothic" pitchFamily="34" charset="0"/>
                <a:ea typeface="Times New Roman" pitchFamily="18" charset="0"/>
                <a:cs typeface="Times New Roman" pitchFamily="18" charset="0"/>
              </a:rPr>
              <a:t>Columbine</a:t>
            </a:r>
            <a:endParaRPr kumimoji="0" lang="en-US" altLang="en-US" sz="1600" b="1" i="0" u="none" strike="noStrike" cap="none" normalizeH="0" baseline="0" dirty="0">
              <a:ln>
                <a:noFill/>
              </a:ln>
              <a:solidFill>
                <a:schemeClr val="tx1">
                  <a:lumMod val="75000"/>
                  <a:lumOff val="25000"/>
                </a:schemeClr>
              </a:solidFill>
              <a:effectLst/>
              <a:latin typeface="Arial" pitchFamily="34" charset="0"/>
              <a:cs typeface="Arial" pitchFamily="34" charset="0"/>
            </a:endParaRPr>
          </a:p>
        </p:txBody>
      </p:sp>
      <p:sp>
        <p:nvSpPr>
          <p:cNvPr id="108" name="Oval 107">
            <a:extLst>
              <a:ext uri="{FF2B5EF4-FFF2-40B4-BE49-F238E27FC236}">
                <a16:creationId xmlns:a16="http://schemas.microsoft.com/office/drawing/2014/main" id="{E4A93FFE-1CA4-446C-9C51-A590870C58E3}"/>
              </a:ext>
            </a:extLst>
          </p:cNvPr>
          <p:cNvSpPr/>
          <p:nvPr/>
        </p:nvSpPr>
        <p:spPr>
          <a:xfrm>
            <a:off x="4409866" y="26554973"/>
            <a:ext cx="82296" cy="7806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65" name="Oval 164">
            <a:extLst>
              <a:ext uri="{FF2B5EF4-FFF2-40B4-BE49-F238E27FC236}">
                <a16:creationId xmlns:a16="http://schemas.microsoft.com/office/drawing/2014/main" id="{DF4AC34C-26A1-46EF-B631-AA1B568C0A39}"/>
              </a:ext>
            </a:extLst>
          </p:cNvPr>
          <p:cNvSpPr/>
          <p:nvPr/>
        </p:nvSpPr>
        <p:spPr>
          <a:xfrm>
            <a:off x="1668004" y="27002407"/>
            <a:ext cx="82296" cy="7806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66" name="Rectangle 165">
            <a:extLst>
              <a:ext uri="{FF2B5EF4-FFF2-40B4-BE49-F238E27FC236}">
                <a16:creationId xmlns:a16="http://schemas.microsoft.com/office/drawing/2014/main" id="{03BA9436-1F8B-4374-94C0-0AE1165A44E7}"/>
              </a:ext>
            </a:extLst>
          </p:cNvPr>
          <p:cNvSpPr/>
          <p:nvPr/>
        </p:nvSpPr>
        <p:spPr>
          <a:xfrm>
            <a:off x="17385030" y="16430864"/>
            <a:ext cx="2313781" cy="834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 Placeholder 16">
            <a:extLst>
              <a:ext uri="{FF2B5EF4-FFF2-40B4-BE49-F238E27FC236}">
                <a16:creationId xmlns:a16="http://schemas.microsoft.com/office/drawing/2014/main" id="{6A76AB1A-43AF-4CE0-B8D5-2AB5C8E37DB4}"/>
              </a:ext>
            </a:extLst>
          </p:cNvPr>
          <p:cNvSpPr txBox="1">
            <a:spLocks/>
          </p:cNvSpPr>
          <p:nvPr/>
        </p:nvSpPr>
        <p:spPr>
          <a:xfrm>
            <a:off x="17319676" y="16381285"/>
            <a:ext cx="2363155" cy="8137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sz="1600" dirty="0">
                <a:solidFill>
                  <a:schemeClr val="tx1">
                    <a:lumMod val="75000"/>
                    <a:lumOff val="25000"/>
                  </a:schemeClr>
                </a:solidFill>
                <a:latin typeface="Garamond" panose="02020404030301010803" pitchFamily="18" charset="0"/>
              </a:rPr>
              <a:t>Training Split(AUC=0.865)</a:t>
            </a:r>
          </a:p>
          <a:p>
            <a:pPr>
              <a:lnSpc>
                <a:spcPct val="100000"/>
              </a:lnSpc>
              <a:spcBef>
                <a:spcPts val="600"/>
              </a:spcBef>
            </a:pPr>
            <a:r>
              <a:rPr lang="en-US" sz="1600" dirty="0">
                <a:solidFill>
                  <a:schemeClr val="tx1">
                    <a:lumMod val="75000"/>
                    <a:lumOff val="25000"/>
                  </a:schemeClr>
                </a:solidFill>
                <a:latin typeface="Garamond" panose="02020404030301010803" pitchFamily="18" charset="0"/>
              </a:rPr>
              <a:t>Cross Validation Mean (AUC=0.838)</a:t>
            </a:r>
          </a:p>
        </p:txBody>
      </p:sp>
    </p:spTree>
    <p:extLst>
      <p:ext uri="{BB962C8B-B14F-4D97-AF65-F5344CB8AC3E}">
        <p14:creationId xmlns:p14="http://schemas.microsoft.com/office/powerpoint/2010/main" val="36882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5197</TotalTime>
  <Words>668</Words>
  <Application>Microsoft Office PowerPoint</Application>
  <PresentationFormat>Custom</PresentationFormat>
  <Paragraphs>96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Shelby I</cp:lastModifiedBy>
  <cp:revision>281</cp:revision>
  <dcterms:created xsi:type="dcterms:W3CDTF">2019-02-05T16:32:03Z</dcterms:created>
  <dcterms:modified xsi:type="dcterms:W3CDTF">2020-01-06T16:37:37Z</dcterms:modified>
</cp:coreProperties>
</file>