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1" clrIdx="0">
    <p:extLst>
      <p:ext uri="{19B8F6BF-5375-455C-9EA6-DF929625EA0E}">
        <p15:presenceInfo xmlns:p15="http://schemas.microsoft.com/office/powerpoint/2012/main" userId="S-1-5-21-1608413684-1126320247-1535859923-128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28" d="100"/>
          <a:sy n="28" d="100"/>
        </p:scale>
        <p:origin x="996" y="-12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2-24T13:11:56.455" idx="1">
    <p:pos x="132" y="8837"/>
    <p:text>This box is red because we may or may not use it.</p:text>
    <p:extLst>
      <p:ext uri="{C676402C-5697-4E1C-873F-D02D1690AC5C}">
        <p15:threadingInfo xmlns:p15="http://schemas.microsoft.com/office/powerpoint/2012/main" timeZoneBias="4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comments" Target="../comments/comment1.xml"/><Relationship Id="rId4" Type="http://schemas.openxmlformats.org/officeDocument/2006/relationships/image" Target="../media/image5.jp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Jet Propulsion Laboratory</a:t>
            </a:r>
            <a:endParaRPr lang="en-US" dirty="0"/>
          </a:p>
        </p:txBody>
      </p:sp>
      <p:sp>
        <p:nvSpPr>
          <p:cNvPr id="4" name="Text Placeholder 3"/>
          <p:cNvSpPr>
            <a:spLocks noGrp="1"/>
          </p:cNvSpPr>
          <p:nvPr>
            <p:ph type="body" sz="quarter" idx="11"/>
          </p:nvPr>
        </p:nvSpPr>
        <p:spPr/>
        <p:txBody>
          <a:bodyPr/>
          <a:lstStyle/>
          <a:p>
            <a:r>
              <a:rPr lang="en-US" dirty="0"/>
              <a:t>Using UAVSAR, AVIRIS, and AirSWOT to Model Coupled Water Flow and Sediment Transport in Delta Building within the Wax Lake Delta, Louisiana to Inform Coastal Restoration Efforts</a:t>
            </a:r>
          </a:p>
        </p:txBody>
      </p:sp>
      <p:sp>
        <p:nvSpPr>
          <p:cNvPr id="5" name="Text Placeholder 4"/>
          <p:cNvSpPr>
            <a:spLocks noGrp="1"/>
          </p:cNvSpPr>
          <p:nvPr>
            <p:ph type="body" sz="quarter" idx="10"/>
          </p:nvPr>
        </p:nvSpPr>
        <p:spPr/>
        <p:txBody>
          <a:bodyPr/>
          <a:lstStyle/>
          <a:p>
            <a:r>
              <a:rPr lang="en-US" dirty="0"/>
              <a:t>Louisiana Ecological </a:t>
            </a:r>
            <a:r>
              <a:rPr lang="en-US" dirty="0" smtClean="0"/>
              <a:t>Forecasting II</a:t>
            </a:r>
            <a:endParaRPr lang="en-US" dirty="0"/>
          </a:p>
        </p:txBody>
      </p:sp>
      <p:sp>
        <p:nvSpPr>
          <p:cNvPr id="9" name="Text Placeholder 16"/>
          <p:cNvSpPr txBox="1">
            <a:spLocks/>
          </p:cNvSpPr>
          <p:nvPr/>
        </p:nvSpPr>
        <p:spPr>
          <a:xfrm>
            <a:off x="18287999" y="34052159"/>
            <a:ext cx="8229600" cy="92365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Mark Barker, Emily Beck, Erika Higa</a:t>
            </a:r>
          </a:p>
        </p:txBody>
      </p:sp>
      <p:sp>
        <p:nvSpPr>
          <p:cNvPr id="10" name="Text Placeholder 16"/>
          <p:cNvSpPr txBox="1">
            <a:spLocks/>
          </p:cNvSpPr>
          <p:nvPr/>
        </p:nvSpPr>
        <p:spPr>
          <a:xfrm>
            <a:off x="18348960" y="22522480"/>
            <a:ext cx="8229600" cy="268873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US Naval </a:t>
            </a:r>
            <a:r>
              <a:rPr lang="en-US" dirty="0"/>
              <a:t>Research </a:t>
            </a:r>
            <a:r>
              <a:rPr lang="en-US" dirty="0" smtClean="0"/>
              <a:t>Laboratory</a:t>
            </a:r>
          </a:p>
          <a:p>
            <a:r>
              <a:rPr lang="en-US" dirty="0" smtClean="0"/>
              <a:t>Louisiana </a:t>
            </a:r>
            <a:r>
              <a:rPr lang="en-US" dirty="0"/>
              <a:t>Universities Marine Consortium </a:t>
            </a:r>
          </a:p>
        </p:txBody>
      </p:sp>
      <p:sp>
        <p:nvSpPr>
          <p:cNvPr id="11" name="Text Placeholder 16"/>
          <p:cNvSpPr txBox="1">
            <a:spLocks/>
          </p:cNvSpPr>
          <p:nvPr/>
        </p:nvSpPr>
        <p:spPr>
          <a:xfrm>
            <a:off x="18288000" y="25033948"/>
            <a:ext cx="8229600" cy="370577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Science Advisor Dr. Cathleen Jones, NASA Jet Propulsion Laboratory </a:t>
            </a:r>
          </a:p>
          <a:p>
            <a:r>
              <a:rPr lang="en-US" dirty="0"/>
              <a:t>Science Advisor Dr. Marc Simard, NASA Jet Propulsion Laboratory </a:t>
            </a:r>
          </a:p>
          <a:p>
            <a:r>
              <a:rPr lang="en-US" dirty="0"/>
              <a:t>Doug Edmonds,  </a:t>
            </a:r>
            <a:r>
              <a:rPr lang="en-US" dirty="0" smtClean="0"/>
              <a:t>Delft3D</a:t>
            </a:r>
          </a:p>
          <a:p>
            <a:r>
              <a:rPr lang="en-US" dirty="0" smtClean="0"/>
              <a:t>Past </a:t>
            </a:r>
            <a:r>
              <a:rPr lang="en-US" dirty="0" err="1" smtClean="0"/>
              <a:t>DEVELOPers</a:t>
            </a:r>
            <a:r>
              <a:rPr lang="en-US" dirty="0" smtClean="0"/>
              <a:t> Brittany Zajic and Raul </a:t>
            </a:r>
            <a:r>
              <a:rPr lang="en-US" dirty="0"/>
              <a:t>Garcia</a:t>
            </a:r>
          </a:p>
          <a:p>
            <a:endParaRPr lang="en-US" dirty="0"/>
          </a:p>
        </p:txBody>
      </p:sp>
      <p:sp>
        <p:nvSpPr>
          <p:cNvPr id="8" name="Text Placeholder 16"/>
          <p:cNvSpPr txBox="1">
            <a:spLocks/>
          </p:cNvSpPr>
          <p:nvPr/>
        </p:nvSpPr>
        <p:spPr>
          <a:xfrm>
            <a:off x="883920" y="20510984"/>
            <a:ext cx="169164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FF0000"/>
                </a:solidFill>
              </a:rPr>
              <a:t>[Still in Progress]</a:t>
            </a:r>
          </a:p>
        </p:txBody>
      </p:sp>
      <p:sp>
        <p:nvSpPr>
          <p:cNvPr id="12" name="Text Placeholder 16"/>
          <p:cNvSpPr txBox="1">
            <a:spLocks/>
          </p:cNvSpPr>
          <p:nvPr/>
        </p:nvSpPr>
        <p:spPr>
          <a:xfrm>
            <a:off x="914400" y="32470883"/>
            <a:ext cx="16078223" cy="183238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Use bullets.</a:t>
            </a:r>
          </a:p>
          <a:p>
            <a:pPr marL="347663" indent="-347663"/>
            <a:r>
              <a:rPr lang="en-US" dirty="0" smtClean="0"/>
              <a:t>Use complete sentences with periods.</a:t>
            </a:r>
          </a:p>
          <a:p>
            <a:pPr marL="347663" indent="-347663"/>
            <a:r>
              <a:rPr lang="en-US" dirty="0" smtClean="0">
                <a:solidFill>
                  <a:srgbClr val="FF0000"/>
                </a:solidFill>
              </a:rPr>
              <a:t>[Still in Progress]</a:t>
            </a:r>
          </a:p>
        </p:txBody>
      </p:sp>
      <p:sp>
        <p:nvSpPr>
          <p:cNvPr id="6" name="Text Placeholder 16"/>
          <p:cNvSpPr txBox="1">
            <a:spLocks/>
          </p:cNvSpPr>
          <p:nvPr/>
        </p:nvSpPr>
        <p:spPr>
          <a:xfrm>
            <a:off x="914400" y="6243411"/>
            <a:ext cx="16916400" cy="485273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Keep this blank for now.</a:t>
            </a:r>
          </a:p>
          <a:p>
            <a:r>
              <a:rPr lang="en-US" dirty="0" smtClean="0"/>
              <a:t>Body text point size should be at least 24.</a:t>
            </a:r>
          </a:p>
          <a:p>
            <a:r>
              <a:rPr lang="en-US" dirty="0" smtClean="0"/>
              <a:t>Caption text point size should be at least 16.</a:t>
            </a:r>
          </a:p>
          <a:p>
            <a:r>
              <a:rPr lang="en-US" dirty="0" smtClean="0"/>
              <a:t>Feel free to rename, move, and resize sections as needed.</a:t>
            </a:r>
          </a:p>
        </p:txBody>
      </p:sp>
      <p:sp>
        <p:nvSpPr>
          <p:cNvPr id="15" name="Text Placeholder 16"/>
          <p:cNvSpPr txBox="1">
            <a:spLocks/>
          </p:cNvSpPr>
          <p:nvPr/>
        </p:nvSpPr>
        <p:spPr>
          <a:xfrm>
            <a:off x="18288000" y="6243411"/>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smtClean="0">
                <a:solidFill>
                  <a:schemeClr val="accent1"/>
                </a:solidFill>
              </a:rPr>
              <a:t>Extrapolate </a:t>
            </a:r>
            <a:r>
              <a:rPr lang="en-US" dirty="0"/>
              <a:t>delta vegetation elevations using UAVSAR</a:t>
            </a:r>
          </a:p>
          <a:p>
            <a:pPr marL="347663" indent="-347663"/>
            <a:r>
              <a:rPr lang="en-US" b="1" dirty="0" smtClean="0">
                <a:solidFill>
                  <a:schemeClr val="accent1"/>
                </a:solidFill>
              </a:rPr>
              <a:t>Model </a:t>
            </a:r>
            <a:r>
              <a:rPr lang="en-US" dirty="0"/>
              <a:t>water flow and sediment transport using </a:t>
            </a:r>
            <a:r>
              <a:rPr lang="en-US" dirty="0" err="1"/>
              <a:t>Deltares</a:t>
            </a:r>
            <a:r>
              <a:rPr lang="en-US" dirty="0"/>
              <a:t> Delft3D </a:t>
            </a:r>
            <a:endParaRPr lang="en-US" dirty="0" smtClean="0"/>
          </a:p>
          <a:p>
            <a:pPr marL="347663" indent="-347663"/>
            <a:r>
              <a:rPr lang="en-US" b="1" dirty="0">
                <a:solidFill>
                  <a:schemeClr val="accent1"/>
                </a:solidFill>
              </a:rPr>
              <a:t>Calibrate</a:t>
            </a:r>
            <a:r>
              <a:rPr lang="en-US" dirty="0" smtClean="0"/>
              <a:t> resulting model with AirSWOT</a:t>
            </a:r>
            <a:r>
              <a:rPr lang="en-US" dirty="0"/>
              <a:t> </a:t>
            </a:r>
          </a:p>
          <a:p>
            <a:pPr marL="347663" indent="-347663"/>
            <a:r>
              <a:rPr lang="en-US" b="1" dirty="0">
                <a:solidFill>
                  <a:schemeClr val="accent1"/>
                </a:solidFill>
              </a:rPr>
              <a:t>Examine</a:t>
            </a:r>
            <a:r>
              <a:rPr lang="en-US" dirty="0"/>
              <a:t> delta formation processes to gain a better understanding of why the Wax Lake Delta is </a:t>
            </a:r>
            <a:r>
              <a:rPr lang="en-US" dirty="0" smtClean="0"/>
              <a:t>aggregating</a:t>
            </a:r>
            <a:endParaRPr lang="en-US" dirty="0"/>
          </a:p>
        </p:txBody>
      </p:sp>
      <p:sp>
        <p:nvSpPr>
          <p:cNvPr id="16" name="TextBox 15"/>
          <p:cNvSpPr txBox="1"/>
          <p:nvPr/>
        </p:nvSpPr>
        <p:spPr>
          <a:xfrm>
            <a:off x="914400" y="5509557"/>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1296544"/>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976328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1692063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83921" y="19794184"/>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914401" y="3174836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348960" y="2430105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348960" y="2181103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18348960" y="2866820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Erika </a:t>
            </a:r>
            <a:r>
              <a:rPr lang="en-US" dirty="0" err="1" smtClean="0"/>
              <a:t>Higa</a:t>
            </a:r>
            <a:r>
              <a:rPr lang="en-US" dirty="0" smtClean="0"/>
              <a:t> (Project Lead), Emily Beck, Mark Barker</a:t>
            </a:r>
          </a:p>
          <a:p>
            <a:r>
              <a:rPr lang="en-US" sz="2400" dirty="0"/>
              <a:t>DEVELOP National Program at NASA Jet Propulsion Laboratory</a:t>
            </a:r>
          </a:p>
        </p:txBody>
      </p:sp>
      <p:pic>
        <p:nvPicPr>
          <p:cNvPr id="34" name="Picture 33" descr="21_UAVS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0" y="18053835"/>
            <a:ext cx="3997187" cy="1432325"/>
          </a:xfrm>
          <a:prstGeom prst="rect">
            <a:avLst/>
          </a:prstGeom>
        </p:spPr>
      </p:pic>
      <p:sp>
        <p:nvSpPr>
          <p:cNvPr id="35" name="TextBox 62"/>
          <p:cNvSpPr txBox="1"/>
          <p:nvPr/>
        </p:nvSpPr>
        <p:spPr>
          <a:xfrm>
            <a:off x="23799650" y="17888620"/>
            <a:ext cx="2274168" cy="50783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700" dirty="0" smtClean="0"/>
              <a:t>UAVSAR</a:t>
            </a:r>
            <a:endParaRPr lang="en-US" sz="2700" dirty="0"/>
          </a:p>
        </p:txBody>
      </p:sp>
      <p:sp>
        <p:nvSpPr>
          <p:cNvPr id="36" name="Rounded Rectangle 35"/>
          <p:cNvSpPr/>
          <p:nvPr/>
        </p:nvSpPr>
        <p:spPr>
          <a:xfrm>
            <a:off x="14344102" y="15903654"/>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Water </a:t>
            </a:r>
            <a:r>
              <a:rPr lang="en-US" sz="3200" b="1" dirty="0"/>
              <a:t>F</a:t>
            </a:r>
            <a:r>
              <a:rPr lang="en-US" sz="3200" b="1" dirty="0" smtClean="0"/>
              <a:t>low</a:t>
            </a:r>
            <a:endParaRPr lang="en-US" sz="3200" b="1" dirty="0"/>
          </a:p>
        </p:txBody>
      </p:sp>
      <p:sp>
        <p:nvSpPr>
          <p:cNvPr id="37" name="Rounded Rectangle 36"/>
          <p:cNvSpPr/>
          <p:nvPr/>
        </p:nvSpPr>
        <p:spPr>
          <a:xfrm>
            <a:off x="997966" y="13986791"/>
            <a:ext cx="2419377" cy="154796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50" b="1" dirty="0" smtClean="0"/>
              <a:t>Vegetation Species Classification from AVIRIS </a:t>
            </a:r>
          </a:p>
          <a:p>
            <a:pPr algn="ctr"/>
            <a:r>
              <a:rPr lang="en-US" sz="2050" b="1" dirty="0" smtClean="0"/>
              <a:t>(</a:t>
            </a:r>
            <a:r>
              <a:rPr lang="en-US" sz="2050" b="1" dirty="0" err="1" smtClean="0"/>
              <a:t>Exelis</a:t>
            </a:r>
            <a:r>
              <a:rPr lang="en-US" sz="2050" b="1" dirty="0" smtClean="0"/>
              <a:t> ENVI)</a:t>
            </a:r>
            <a:endParaRPr lang="en-US" sz="2050" b="1" dirty="0"/>
          </a:p>
        </p:txBody>
      </p:sp>
      <p:sp>
        <p:nvSpPr>
          <p:cNvPr id="38" name="Rounded Rectangle 37"/>
          <p:cNvSpPr/>
          <p:nvPr/>
        </p:nvSpPr>
        <p:spPr>
          <a:xfrm>
            <a:off x="997966" y="15675032"/>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smtClean="0"/>
              <a:t>In Situ </a:t>
            </a:r>
            <a:r>
              <a:rPr lang="en-US" sz="2100" b="1" dirty="0" smtClean="0"/>
              <a:t>Data: Vegetation Species, Water Level, Flow Rate</a:t>
            </a:r>
            <a:endParaRPr lang="en-US" sz="2100" b="1" dirty="0"/>
          </a:p>
        </p:txBody>
      </p:sp>
      <p:sp>
        <p:nvSpPr>
          <p:cNvPr id="39" name="Rounded Rectangle 38"/>
          <p:cNvSpPr/>
          <p:nvPr/>
        </p:nvSpPr>
        <p:spPr>
          <a:xfrm>
            <a:off x="4760441" y="14310781"/>
            <a:ext cx="3521253" cy="262032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Delft3D Hydrological Model</a:t>
            </a:r>
            <a:endParaRPr lang="en-US" sz="3200" b="1" dirty="0"/>
          </a:p>
        </p:txBody>
      </p:sp>
      <p:sp>
        <p:nvSpPr>
          <p:cNvPr id="40" name="Rounded Rectangle 39"/>
          <p:cNvSpPr/>
          <p:nvPr/>
        </p:nvSpPr>
        <p:spPr>
          <a:xfrm>
            <a:off x="1011049" y="17357674"/>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Vegetation Elevation Mask from UAVSAR </a:t>
            </a:r>
          </a:p>
          <a:p>
            <a:pPr algn="ctr"/>
            <a:r>
              <a:rPr lang="en-US" sz="2100" b="1" dirty="0" smtClean="0"/>
              <a:t>(Python)</a:t>
            </a:r>
            <a:endParaRPr lang="en-US" sz="2100" b="1" dirty="0"/>
          </a:p>
        </p:txBody>
      </p:sp>
      <p:sp>
        <p:nvSpPr>
          <p:cNvPr id="41" name="Rounded Rectangle 40"/>
          <p:cNvSpPr/>
          <p:nvPr/>
        </p:nvSpPr>
        <p:spPr>
          <a:xfrm>
            <a:off x="14359365" y="13813551"/>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a:t>
            </a:r>
            <a:r>
              <a:rPr lang="en-US" sz="3200" b="1" dirty="0"/>
              <a:t>S</a:t>
            </a:r>
            <a:r>
              <a:rPr lang="en-US" sz="3200" b="1" dirty="0" smtClean="0"/>
              <a:t>ediment </a:t>
            </a:r>
            <a:r>
              <a:rPr lang="en-US" sz="3200" b="1" dirty="0"/>
              <a:t>T</a:t>
            </a:r>
            <a:r>
              <a:rPr lang="en-US" sz="3200" b="1" dirty="0" smtClean="0"/>
              <a:t>ransport</a:t>
            </a:r>
            <a:endParaRPr lang="en-US" sz="3200" b="1" dirty="0"/>
          </a:p>
        </p:txBody>
      </p:sp>
      <p:cxnSp>
        <p:nvCxnSpPr>
          <p:cNvPr id="42" name="Straight Arrow Connector 41"/>
          <p:cNvCxnSpPr>
            <a:endCxn id="39" idx="1"/>
          </p:cNvCxnSpPr>
          <p:nvPr/>
        </p:nvCxnSpPr>
        <p:spPr>
          <a:xfrm>
            <a:off x="3430427" y="13074356"/>
            <a:ext cx="1330014" cy="2546586"/>
          </a:xfrm>
          <a:prstGeom prst="straightConnector1">
            <a:avLst/>
          </a:prstGeom>
          <a:ln w="38100">
            <a:solidFill>
              <a:srgbClr val="006400"/>
            </a:solidFill>
            <a:headEnd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3"/>
            <a:endCxn id="39" idx="1"/>
          </p:cNvCxnSpPr>
          <p:nvPr/>
        </p:nvCxnSpPr>
        <p:spPr>
          <a:xfrm>
            <a:off x="3417343" y="14760775"/>
            <a:ext cx="1343098" cy="860167"/>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8" idx="3"/>
            <a:endCxn id="39" idx="1"/>
          </p:cNvCxnSpPr>
          <p:nvPr/>
        </p:nvCxnSpPr>
        <p:spPr>
          <a:xfrm flipV="1">
            <a:off x="3417343" y="15620942"/>
            <a:ext cx="1343098" cy="827163"/>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0" idx="3"/>
            <a:endCxn id="39" idx="1"/>
          </p:cNvCxnSpPr>
          <p:nvPr/>
        </p:nvCxnSpPr>
        <p:spPr>
          <a:xfrm flipV="1">
            <a:off x="3430426" y="15620942"/>
            <a:ext cx="1330015" cy="2509805"/>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9" idx="1"/>
          </p:cNvCxnSpPr>
          <p:nvPr/>
        </p:nvCxnSpPr>
        <p:spPr>
          <a:xfrm>
            <a:off x="8270204" y="15620941"/>
            <a:ext cx="1283954" cy="23948"/>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9" idx="3"/>
            <a:endCxn id="41" idx="1"/>
          </p:cNvCxnSpPr>
          <p:nvPr/>
        </p:nvCxnSpPr>
        <p:spPr>
          <a:xfrm flipV="1">
            <a:off x="13075411" y="14595990"/>
            <a:ext cx="1283954" cy="1048899"/>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9" idx="3"/>
            <a:endCxn id="36" idx="1"/>
          </p:cNvCxnSpPr>
          <p:nvPr/>
        </p:nvCxnSpPr>
        <p:spPr>
          <a:xfrm>
            <a:off x="13075411" y="15644889"/>
            <a:ext cx="1268691" cy="1041204"/>
          </a:xfrm>
          <a:prstGeom prst="straightConnector1">
            <a:avLst/>
          </a:prstGeom>
          <a:ln w="38100">
            <a:solidFill>
              <a:srgbClr val="006400"/>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9554158" y="14334728"/>
            <a:ext cx="3521253" cy="262032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Calibrate Model using AirSWOT Data</a:t>
            </a:r>
            <a:endParaRPr lang="en-US" sz="3200" b="1" dirty="0"/>
          </a:p>
        </p:txBody>
      </p:sp>
      <p:sp>
        <p:nvSpPr>
          <p:cNvPr id="50" name="Rounded Rectangle 49"/>
          <p:cNvSpPr/>
          <p:nvPr/>
        </p:nvSpPr>
        <p:spPr>
          <a:xfrm>
            <a:off x="1011050" y="12301283"/>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Raster Datasets of Bathymetry</a:t>
            </a:r>
          </a:p>
          <a:p>
            <a:pPr algn="ctr"/>
            <a:r>
              <a:rPr lang="en-US" sz="2100" b="1" dirty="0" smtClean="0"/>
              <a:t>(ArcGIS)</a:t>
            </a:r>
            <a:endParaRPr lang="en-US" sz="2100" b="1" dirty="0"/>
          </a:p>
        </p:txBody>
      </p:sp>
      <p:sp>
        <p:nvSpPr>
          <p:cNvPr id="51" name="Text Placeholder 16"/>
          <p:cNvSpPr txBox="1">
            <a:spLocks/>
          </p:cNvSpPr>
          <p:nvPr/>
        </p:nvSpPr>
        <p:spPr>
          <a:xfrm>
            <a:off x="18999739" y="15744167"/>
            <a:ext cx="2574758" cy="55507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t>Study Period: </a:t>
            </a:r>
          </a:p>
        </p:txBody>
      </p:sp>
      <p:sp>
        <p:nvSpPr>
          <p:cNvPr id="52" name="TextBox 51"/>
          <p:cNvSpPr txBox="1"/>
          <p:nvPr/>
        </p:nvSpPr>
        <p:spPr>
          <a:xfrm>
            <a:off x="19611325" y="15197894"/>
            <a:ext cx="5582947" cy="507831"/>
          </a:xfrm>
          <a:prstGeom prst="rect">
            <a:avLst/>
          </a:prstGeom>
        </p:spPr>
        <p:txBody>
          <a:bodyPr wrap="square" rtlCol="0">
            <a:spAutoFit/>
          </a:bodyPr>
          <a:lstStyle/>
          <a:p>
            <a:pPr algn="ctr"/>
            <a:r>
              <a:rPr lang="en-US" sz="2700" dirty="0"/>
              <a:t>Louisiana Wax Lake </a:t>
            </a:r>
            <a:r>
              <a:rPr lang="en-US" sz="2700" dirty="0" smtClean="0"/>
              <a:t>Delta</a:t>
            </a:r>
            <a:endParaRPr lang="en-US" sz="27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504" r="25586" b="11812"/>
          <a:stretch/>
        </p:blipFill>
        <p:spPr>
          <a:xfrm>
            <a:off x="18287999" y="10842431"/>
            <a:ext cx="5340905" cy="4211416"/>
          </a:xfrm>
          <a:prstGeom prst="rect">
            <a:avLst/>
          </a:prstGeom>
        </p:spPr>
      </p:pic>
      <p:sp>
        <p:nvSpPr>
          <p:cNvPr id="18" name="Rectangle 17"/>
          <p:cNvSpPr/>
          <p:nvPr/>
        </p:nvSpPr>
        <p:spPr>
          <a:xfrm>
            <a:off x="20996909" y="13986705"/>
            <a:ext cx="234951" cy="3524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9824" t="14133" r="36492" b="10858"/>
          <a:stretch/>
        </p:blipFill>
        <p:spPr>
          <a:xfrm>
            <a:off x="23790087" y="10846284"/>
            <a:ext cx="2361835" cy="4207563"/>
          </a:xfrm>
          <a:prstGeom prst="rect">
            <a:avLst/>
          </a:prstGeom>
        </p:spPr>
      </p:pic>
      <p:sp>
        <p:nvSpPr>
          <p:cNvPr id="53" name="Text Placeholder 16"/>
          <p:cNvSpPr txBox="1">
            <a:spLocks/>
          </p:cNvSpPr>
          <p:nvPr/>
        </p:nvSpPr>
        <p:spPr>
          <a:xfrm>
            <a:off x="20684865" y="15781208"/>
            <a:ext cx="5484126" cy="4446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t>January 1985 – October 2015</a:t>
            </a:r>
          </a:p>
        </p:txBody>
      </p:sp>
      <p:pic>
        <p:nvPicPr>
          <p:cNvPr id="54" name="Content Placeholder 3"/>
          <p:cNvPicPr>
            <a:picLocks noChangeAspect="1"/>
          </p:cNvPicPr>
          <p:nvPr/>
        </p:nvPicPr>
        <p:blipFill>
          <a:blip r:embed="rId5"/>
          <a:stretch>
            <a:fillRect/>
          </a:stretch>
        </p:blipFill>
        <p:spPr>
          <a:xfrm>
            <a:off x="20287118" y="18987762"/>
            <a:ext cx="3897932" cy="3113284"/>
          </a:xfrm>
          <a:prstGeom prst="rect">
            <a:avLst/>
          </a:prstGeom>
        </p:spPr>
      </p:pic>
      <p:pic>
        <p:nvPicPr>
          <p:cNvPr id="55" name="Picture 54"/>
          <p:cNvPicPr>
            <a:picLocks noChangeAspect="1"/>
          </p:cNvPicPr>
          <p:nvPr/>
        </p:nvPicPr>
        <p:blipFill>
          <a:blip r:embed="rId6"/>
          <a:stretch>
            <a:fillRect/>
          </a:stretch>
        </p:blipFill>
        <p:spPr>
          <a:xfrm>
            <a:off x="18000283" y="17622136"/>
            <a:ext cx="4378762" cy="2913980"/>
          </a:xfrm>
          <a:prstGeom prst="rect">
            <a:avLst/>
          </a:prstGeom>
        </p:spPr>
      </p:pic>
      <p:sp>
        <p:nvSpPr>
          <p:cNvPr id="56" name="TextBox 55"/>
          <p:cNvSpPr txBox="1"/>
          <p:nvPr/>
        </p:nvSpPr>
        <p:spPr>
          <a:xfrm>
            <a:off x="20451685" y="17892157"/>
            <a:ext cx="1927360" cy="507831"/>
          </a:xfrm>
          <a:prstGeom prst="rect">
            <a:avLst/>
          </a:prstGeom>
          <a:noFill/>
        </p:spPr>
        <p:txBody>
          <a:bodyPr wrap="square" rtlCol="0">
            <a:spAutoFit/>
          </a:bodyPr>
          <a:lstStyle/>
          <a:p>
            <a:r>
              <a:rPr lang="en-US" sz="2700" dirty="0" smtClean="0"/>
              <a:t>AirSWOT</a:t>
            </a:r>
            <a:endParaRPr lang="en-US" sz="2700" dirty="0"/>
          </a:p>
        </p:txBody>
      </p:sp>
      <p:sp>
        <p:nvSpPr>
          <p:cNvPr id="57" name="TextBox 56"/>
          <p:cNvSpPr txBox="1"/>
          <p:nvPr/>
        </p:nvSpPr>
        <p:spPr>
          <a:xfrm>
            <a:off x="22773213" y="20994286"/>
            <a:ext cx="2163521" cy="507831"/>
          </a:xfrm>
          <a:prstGeom prst="rect">
            <a:avLst/>
          </a:prstGeom>
          <a:noFill/>
        </p:spPr>
        <p:txBody>
          <a:bodyPr wrap="square" rtlCol="0">
            <a:spAutoFit/>
          </a:bodyPr>
          <a:lstStyle/>
          <a:p>
            <a:r>
              <a:rPr lang="en-US" sz="2700" dirty="0" smtClean="0"/>
              <a:t>AVIRIS-NG</a:t>
            </a: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503" y="20971262"/>
            <a:ext cx="5249454" cy="6876857"/>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8917" y="21143010"/>
            <a:ext cx="2401121" cy="1376253"/>
          </a:xfrm>
          <a:prstGeom prst="rect">
            <a:avLst/>
          </a:prstGeom>
        </p:spPr>
      </p:pic>
      <p:sp>
        <p:nvSpPr>
          <p:cNvPr id="59" name="Text Placeholder 16"/>
          <p:cNvSpPr txBox="1">
            <a:spLocks/>
          </p:cNvSpPr>
          <p:nvPr/>
        </p:nvSpPr>
        <p:spPr>
          <a:xfrm>
            <a:off x="980569" y="27890227"/>
            <a:ext cx="525338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UAVSAR data classified into vegetation classes </a:t>
            </a:r>
            <a:endParaRPr lang="en-US" dirty="0"/>
          </a:p>
        </p:txBody>
      </p:sp>
      <p:sp>
        <p:nvSpPr>
          <p:cNvPr id="60" name="Rectangle 59"/>
          <p:cNvSpPr/>
          <p:nvPr/>
        </p:nvSpPr>
        <p:spPr>
          <a:xfrm>
            <a:off x="6408371" y="20976498"/>
            <a:ext cx="5274693" cy="6880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Insert bathymetry image</a:t>
            </a:r>
            <a:endParaRPr lang="en-US" sz="3600" dirty="0"/>
          </a:p>
        </p:txBody>
      </p:sp>
      <p:sp>
        <p:nvSpPr>
          <p:cNvPr id="61" name="Rectangle 60"/>
          <p:cNvSpPr/>
          <p:nvPr/>
        </p:nvSpPr>
        <p:spPr>
          <a:xfrm>
            <a:off x="11869889" y="20954806"/>
            <a:ext cx="5274693" cy="6911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Insert Delft3D model output image</a:t>
            </a:r>
            <a:endParaRPr lang="en-US" sz="3600" dirty="0"/>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5286" t="10351" r="7425" b="25330"/>
          <a:stretch/>
        </p:blipFill>
        <p:spPr>
          <a:xfrm>
            <a:off x="18287999" y="29546744"/>
            <a:ext cx="8078942" cy="4463851"/>
          </a:xfrm>
          <a:prstGeom prst="rect">
            <a:avLst/>
          </a:prstGeom>
        </p:spPr>
      </p:pic>
      <p:sp>
        <p:nvSpPr>
          <p:cNvPr id="62" name="Text Placeholder 16"/>
          <p:cNvSpPr txBox="1">
            <a:spLocks/>
          </p:cNvSpPr>
          <p:nvPr/>
        </p:nvSpPr>
        <p:spPr>
          <a:xfrm>
            <a:off x="6445189" y="27933772"/>
            <a:ext cx="525338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Caption here </a:t>
            </a:r>
            <a:endParaRPr lang="en-US" dirty="0"/>
          </a:p>
        </p:txBody>
      </p:sp>
      <p:sp>
        <p:nvSpPr>
          <p:cNvPr id="63" name="Text Placeholder 16"/>
          <p:cNvSpPr txBox="1">
            <a:spLocks/>
          </p:cNvSpPr>
          <p:nvPr/>
        </p:nvSpPr>
        <p:spPr>
          <a:xfrm>
            <a:off x="11931581" y="27955543"/>
            <a:ext cx="525338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Caption here</a:t>
            </a:r>
            <a:endParaRPr lang="en-US" dirty="0"/>
          </a:p>
        </p:txBody>
      </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1633</TotalTime>
  <Words>303</Words>
  <Application>Microsoft Office PowerPoint</Application>
  <PresentationFormat>Custom</PresentationFormat>
  <Paragraphs>56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Higa, Erika Y (329B-Affiliate)</cp:lastModifiedBy>
  <cp:revision>101</cp:revision>
  <dcterms:created xsi:type="dcterms:W3CDTF">2015-06-02T14:58:58Z</dcterms:created>
  <dcterms:modified xsi:type="dcterms:W3CDTF">2016-02-25T16:54:07Z</dcterms:modified>
</cp:coreProperties>
</file>