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7"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pos="5400" userDrawn="1">
          <p15:clr>
            <a:srgbClr val="A4A3A4"/>
          </p15:clr>
        </p15:guide>
        <p15:guide id="2" orient="horz" pos="11520">
          <p15:clr>
            <a:srgbClr val="A4A3A4"/>
          </p15:clr>
        </p15:guide>
        <p15:guide id="3" pos="1461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very, Ryan B. (LARC-E3)[SSAI DEVELOP]" initials="ARB(D" lastIdx="11" clrIdx="0">
    <p:extLst>
      <p:ext uri="{19B8F6BF-5375-455C-9EA6-DF929625EA0E}">
        <p15:presenceInfo xmlns:p15="http://schemas.microsoft.com/office/powerpoint/2012/main" userId="S-1-5-21-330711430-3775241029-4075259233-721664" providerId="AD"/>
      </p:ext>
    </p:extLst>
  </p:cmAuthor>
  <p:cmAuthor id="2" name="Clayton, Amanda L. (LARC)[SSAI DEVELOP]" initials="CAL(D" lastIdx="3" clrIdx="1">
    <p:extLst>
      <p:ext uri="{19B8F6BF-5375-455C-9EA6-DF929625EA0E}">
        <p15:presenceInfo xmlns:p15="http://schemas.microsoft.com/office/powerpoint/2012/main" userId="S-1-5-21-330711430-3775241029-4075259233-682401" providerId="AD"/>
      </p:ext>
    </p:extLst>
  </p:cmAuthor>
  <p:cmAuthor id="3" name="Zajic, Brittany N. (ARC-329B)[SSAI DEVELOP]" initials="ZBN(D" lastIdx="14" clrIdx="2">
    <p:extLst>
      <p:ext uri="{19B8F6BF-5375-455C-9EA6-DF929625EA0E}">
        <p15:presenceInfo xmlns:p15="http://schemas.microsoft.com/office/powerpoint/2012/main" userId="S-1-5-21-330711430-3775241029-4075259233-7382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B862"/>
    <a:srgbClr val="E9A149"/>
    <a:srgbClr val="EA7845"/>
    <a:srgbClr val="586991"/>
    <a:srgbClr val="218754"/>
    <a:srgbClr val="52B37B"/>
    <a:srgbClr val="C15442"/>
    <a:srgbClr val="2F8AB4"/>
    <a:srgbClr val="73A9DB"/>
    <a:srgbClr val="94A3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72" autoAdjust="0"/>
    <p:restoredTop sz="94660"/>
  </p:normalViewPr>
  <p:slideViewPr>
    <p:cSldViewPr snapToObjects="1">
      <p:cViewPr>
        <p:scale>
          <a:sx n="33" d="100"/>
          <a:sy n="33" d="100"/>
        </p:scale>
        <p:origin x="1548" y="24"/>
      </p:cViewPr>
      <p:guideLst>
        <p:guide pos="5400"/>
        <p:guide orient="horz" pos="11520"/>
        <p:guide pos="146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riculture">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7DB862"/>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4927847" y="21990384"/>
            <a:ext cx="21373432" cy="2314074"/>
          </a:xfrm>
          <a:prstGeom prst="rect">
            <a:avLst/>
          </a:prstGeom>
        </p:spPr>
        <p:txBody>
          <a:bodyPr/>
          <a:lstStyle>
            <a:lvl1pPr marL="0" indent="0" algn="l">
              <a:buNone/>
              <a:defRPr sz="16000" b="0" baseline="0">
                <a:solidFill>
                  <a:srgbClr val="7EB761"/>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3771900"/>
            <a:ext cx="27432001"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28729"/>
            <a:ext cx="27432000" cy="1878944"/>
          </a:xfrm>
          <a:prstGeom prst="rect">
            <a:avLst/>
          </a:prstGeom>
        </p:spPr>
      </p:pic>
    </p:spTree>
    <p:extLst>
      <p:ext uri="{BB962C8B-B14F-4D97-AF65-F5344CB8AC3E}">
        <p14:creationId xmlns:p14="http://schemas.microsoft.com/office/powerpoint/2010/main" val="341177245"/>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eather">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94A3D3"/>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94A3D4"/>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val="571321680"/>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imate">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E9A149"/>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120352" y="22182889"/>
            <a:ext cx="20988422" cy="2314074"/>
          </a:xfrm>
          <a:prstGeom prst="rect">
            <a:avLst/>
          </a:prstGeom>
        </p:spPr>
        <p:txBody>
          <a:bodyPr/>
          <a:lstStyle>
            <a:lvl1pPr marL="0" indent="0" algn="l">
              <a:buNone/>
              <a:defRPr sz="16000" b="0" baseline="0">
                <a:solidFill>
                  <a:srgbClr val="E9A149"/>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val="3382560518"/>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ross Cutting">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EA7845"/>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4903784" y="21966321"/>
            <a:ext cx="21421558" cy="2314074"/>
          </a:xfrm>
          <a:prstGeom prst="rect">
            <a:avLst/>
          </a:prstGeom>
        </p:spPr>
        <p:txBody>
          <a:bodyPr/>
          <a:lstStyle>
            <a:lvl1pPr marL="0" indent="0" algn="l">
              <a:buNone/>
              <a:defRPr sz="16000" b="0" baseline="0">
                <a:solidFill>
                  <a:srgbClr val="E97845"/>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2186971387"/>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aster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586991"/>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57688F"/>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val="1307413801"/>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coForecasting">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218754"/>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144415" y="22206952"/>
            <a:ext cx="20940296" cy="2314074"/>
          </a:xfrm>
          <a:prstGeom prst="rect">
            <a:avLst/>
          </a:prstGeom>
        </p:spPr>
        <p:txBody>
          <a:bodyPr/>
          <a:lstStyle>
            <a:lvl1pPr marL="0" indent="0" algn="l">
              <a:buNone/>
              <a:defRPr sz="16000" b="0" baseline="0">
                <a:solidFill>
                  <a:srgbClr val="2E8652"/>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1765088460"/>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ergy">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52B37B"/>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072225" y="22134763"/>
            <a:ext cx="21084675" cy="2314074"/>
          </a:xfrm>
          <a:prstGeom prst="rect">
            <a:avLst/>
          </a:prstGeom>
        </p:spPr>
        <p:txBody>
          <a:bodyPr/>
          <a:lstStyle>
            <a:lvl1pPr marL="0" indent="0" algn="l">
              <a:buNone/>
              <a:defRPr sz="16000" b="0" baseline="0">
                <a:solidFill>
                  <a:srgbClr val="56B27B"/>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771901"/>
            <a:ext cx="27432000" cy="335280"/>
          </a:xfrm>
          <a:prstGeom prst="rect">
            <a:avLst/>
          </a:prstGeom>
        </p:spPr>
      </p:pic>
    </p:spTree>
    <p:extLst>
      <p:ext uri="{BB962C8B-B14F-4D97-AF65-F5344CB8AC3E}">
        <p14:creationId xmlns:p14="http://schemas.microsoft.com/office/powerpoint/2010/main" val="2161174045"/>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lth &amp; Air Quality">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C15442"/>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BE5341"/>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0" y="3771900"/>
            <a:ext cx="27432000" cy="335281"/>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102227128"/>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cean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2F8AB4"/>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3289B4"/>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80615"/>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1" y="3771900"/>
            <a:ext cx="27432000" cy="335280"/>
          </a:xfrm>
          <a:prstGeom prst="rect">
            <a:avLst/>
          </a:prstGeom>
        </p:spPr>
      </p:pic>
    </p:spTree>
    <p:extLst>
      <p:ext uri="{BB962C8B-B14F-4D97-AF65-F5344CB8AC3E}">
        <p14:creationId xmlns:p14="http://schemas.microsoft.com/office/powerpoint/2010/main" val="2832765254"/>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ater Resource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73A9DB"/>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75AADB"/>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3112809566"/>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3827528" y="549033"/>
            <a:ext cx="3300448" cy="2811330"/>
          </a:xfrm>
          <a:prstGeom prst="rect">
            <a:avLst/>
          </a:prstGeom>
        </p:spPr>
      </p:pic>
      <p:pic>
        <p:nvPicPr>
          <p:cNvPr id="5" name="Picture 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23028" y="698499"/>
            <a:ext cx="2482776" cy="2512397"/>
          </a:xfrm>
          <a:prstGeom prst="rect">
            <a:avLst/>
          </a:prstGeom>
        </p:spPr>
      </p:pic>
    </p:spTree>
    <p:extLst>
      <p:ext uri="{BB962C8B-B14F-4D97-AF65-F5344CB8AC3E}">
        <p14:creationId xmlns:p14="http://schemas.microsoft.com/office/powerpoint/2010/main" val="557721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8088" userDrawn="1">
          <p15:clr>
            <a:srgbClr val="F26B43"/>
          </p15:clr>
        </p15:guide>
        <p15:guide id="2" orient="horz" pos="2376" userDrawn="1">
          <p15:clr>
            <a:srgbClr val="F26B43"/>
          </p15:clr>
        </p15:guide>
        <p15:guide id="3" pos="576" userDrawn="1">
          <p15:clr>
            <a:srgbClr val="F26B43"/>
          </p15:clr>
        </p15:guide>
        <p15:guide id="4" pos="15000" userDrawn="1">
          <p15:clr>
            <a:srgbClr val="F26B43"/>
          </p15:clr>
        </p15:guide>
        <p15:guide id="5" orient="horz" pos="21624" userDrawn="1">
          <p15:clr>
            <a:srgbClr val="F26B43"/>
          </p15:clr>
        </p15:guide>
        <p15:guide id="6" orient="horz" pos="2784" userDrawn="1">
          <p15:clr>
            <a:srgbClr val="F26B43"/>
          </p15:clr>
        </p15:guide>
        <p15:guide id="7" pos="4224" userDrawn="1">
          <p15:clr>
            <a:srgbClr val="A4A3A4"/>
          </p15:clr>
        </p15:guide>
        <p15:guide id="8" pos="4512" userDrawn="1">
          <p15:clr>
            <a:srgbClr val="A4A3A4"/>
          </p15:clr>
        </p15:guide>
        <p15:guide id="9" pos="11736" userDrawn="1">
          <p15:clr>
            <a:srgbClr val="A4A3A4"/>
          </p15:clr>
        </p15:guide>
        <p15:guide id="10" pos="11424" userDrawn="1">
          <p15:clr>
            <a:srgbClr val="A4A3A4"/>
          </p15:clr>
        </p15:guide>
        <p15:guide id="11" orient="horz" pos="22416" userDrawn="1">
          <p15:clr>
            <a:srgbClr val="F26B43"/>
          </p15:clr>
        </p15:guide>
        <p15:guide id="12" orient="horz" pos="1152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jpeg"/><Relationship Id="rId26" Type="http://schemas.openxmlformats.org/officeDocument/2006/relationships/image" Target="../media/image47.jpeg"/><Relationship Id="rId3" Type="http://schemas.openxmlformats.org/officeDocument/2006/relationships/image" Target="../media/image24.PNG"/><Relationship Id="rId21" Type="http://schemas.openxmlformats.org/officeDocument/2006/relationships/image" Target="../media/image42.png"/><Relationship Id="rId7" Type="http://schemas.openxmlformats.org/officeDocument/2006/relationships/image" Target="../media/image28.jpg"/><Relationship Id="rId12" Type="http://schemas.openxmlformats.org/officeDocument/2006/relationships/image" Target="../media/image33.jpg"/><Relationship Id="rId17" Type="http://schemas.openxmlformats.org/officeDocument/2006/relationships/image" Target="../media/image38.jpeg"/><Relationship Id="rId25" Type="http://schemas.openxmlformats.org/officeDocument/2006/relationships/image" Target="../media/image46.png"/><Relationship Id="rId33" Type="http://schemas.openxmlformats.org/officeDocument/2006/relationships/image" Target="../media/image54.png"/><Relationship Id="rId2" Type="http://schemas.openxmlformats.org/officeDocument/2006/relationships/image" Target="../media/image23.png"/><Relationship Id="rId16" Type="http://schemas.openxmlformats.org/officeDocument/2006/relationships/image" Target="../media/image37.jpeg"/><Relationship Id="rId20" Type="http://schemas.openxmlformats.org/officeDocument/2006/relationships/image" Target="../media/image41.png"/><Relationship Id="rId29" Type="http://schemas.openxmlformats.org/officeDocument/2006/relationships/image" Target="../media/image50.png"/><Relationship Id="rId1" Type="http://schemas.openxmlformats.org/officeDocument/2006/relationships/slideLayout" Target="../slideLayouts/slideLayout5.xml"/><Relationship Id="rId6" Type="http://schemas.openxmlformats.org/officeDocument/2006/relationships/image" Target="../media/image27.png"/><Relationship Id="rId11" Type="http://schemas.openxmlformats.org/officeDocument/2006/relationships/image" Target="../media/image32.png"/><Relationship Id="rId24" Type="http://schemas.openxmlformats.org/officeDocument/2006/relationships/image" Target="../media/image45.PNG"/><Relationship Id="rId32" Type="http://schemas.openxmlformats.org/officeDocument/2006/relationships/image" Target="../media/image53.jpeg"/><Relationship Id="rId5" Type="http://schemas.openxmlformats.org/officeDocument/2006/relationships/image" Target="../media/image26.png"/><Relationship Id="rId15" Type="http://schemas.openxmlformats.org/officeDocument/2006/relationships/image" Target="../media/image36.jpeg"/><Relationship Id="rId23" Type="http://schemas.openxmlformats.org/officeDocument/2006/relationships/image" Target="../media/image44.PNG"/><Relationship Id="rId28" Type="http://schemas.openxmlformats.org/officeDocument/2006/relationships/image" Target="../media/image49.png"/><Relationship Id="rId10" Type="http://schemas.openxmlformats.org/officeDocument/2006/relationships/image" Target="../media/image31.png"/><Relationship Id="rId19" Type="http://schemas.openxmlformats.org/officeDocument/2006/relationships/image" Target="../media/image40.png"/><Relationship Id="rId31" Type="http://schemas.openxmlformats.org/officeDocument/2006/relationships/image" Target="../media/image52.jpe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3.jpg"/><Relationship Id="rId27" Type="http://schemas.openxmlformats.org/officeDocument/2006/relationships/image" Target="../media/image48.png"/><Relationship Id="rId30"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96"/>
          <p:cNvPicPr>
            <a:picLocks noChangeAspect="1"/>
          </p:cNvPicPr>
          <p:nvPr/>
        </p:nvPicPr>
        <p:blipFill>
          <a:blip r:embed="rId2"/>
          <a:stretch>
            <a:fillRect/>
          </a:stretch>
        </p:blipFill>
        <p:spPr>
          <a:xfrm>
            <a:off x="7775811" y="19120912"/>
            <a:ext cx="3679495" cy="2362322"/>
          </a:xfrm>
          <a:prstGeom prst="rect">
            <a:avLst/>
          </a:prstGeom>
        </p:spPr>
      </p:pic>
      <p:pic>
        <p:nvPicPr>
          <p:cNvPr id="128" name="Picture 1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2311" y="17204662"/>
            <a:ext cx="2148298" cy="1294670"/>
          </a:xfrm>
          <a:prstGeom prst="rect">
            <a:avLst/>
          </a:prstGeom>
        </p:spPr>
      </p:pic>
      <p:pic>
        <p:nvPicPr>
          <p:cNvPr id="118" name="Picture 1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187" y="27505280"/>
            <a:ext cx="4514227" cy="2325928"/>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5887" y="17041863"/>
            <a:ext cx="2436827" cy="1404094"/>
          </a:xfrm>
          <a:prstGeom prst="rect">
            <a:avLst/>
          </a:prstGeom>
        </p:spPr>
      </p:pic>
      <p:sp>
        <p:nvSpPr>
          <p:cNvPr id="5" name="Text Placeholder 4"/>
          <p:cNvSpPr>
            <a:spLocks noGrp="1"/>
          </p:cNvSpPr>
          <p:nvPr>
            <p:ph type="body" sz="quarter" idx="10"/>
          </p:nvPr>
        </p:nvSpPr>
        <p:spPr>
          <a:xfrm rot="16200000">
            <a:off x="10189744" y="16871281"/>
            <a:ext cx="30849637" cy="2314074"/>
          </a:xfrm>
        </p:spPr>
        <p:txBody>
          <a:bodyPr/>
          <a:lstStyle/>
          <a:p>
            <a:r>
              <a:rPr lang="en-US" sz="12000" b="1" dirty="0" smtClean="0"/>
              <a:t>Elkhorn Slough </a:t>
            </a:r>
            <a:r>
              <a:rPr lang="en-US" sz="12000" dirty="0" smtClean="0"/>
              <a:t>Ecological Forecasting II</a:t>
            </a:r>
            <a:endParaRPr lang="en-US" sz="12000" dirty="0"/>
          </a:p>
        </p:txBody>
      </p:sp>
      <p:sp>
        <p:nvSpPr>
          <p:cNvPr id="9" name="Text Placeholder 16"/>
          <p:cNvSpPr txBox="1">
            <a:spLocks/>
          </p:cNvSpPr>
          <p:nvPr/>
        </p:nvSpPr>
        <p:spPr>
          <a:xfrm>
            <a:off x="741499" y="33455085"/>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smtClean="0">
                <a:solidFill>
                  <a:schemeClr val="tx1">
                    <a:lumMod val="75000"/>
                  </a:schemeClr>
                </a:solidFill>
              </a:rPr>
              <a:t>Melanie Feen</a:t>
            </a:r>
          </a:p>
          <a:p>
            <a:pPr algn="ctr">
              <a:lnSpc>
                <a:spcPct val="100000"/>
              </a:lnSpc>
              <a:spcBef>
                <a:spcPts val="0"/>
              </a:spcBef>
            </a:pPr>
            <a:r>
              <a:rPr lang="en-US" dirty="0" smtClean="0">
                <a:solidFill>
                  <a:schemeClr val="tx1">
                    <a:lumMod val="75000"/>
                  </a:schemeClr>
                </a:solidFill>
              </a:rPr>
              <a:t>Point of Contact</a:t>
            </a:r>
          </a:p>
        </p:txBody>
      </p:sp>
      <p:sp>
        <p:nvSpPr>
          <p:cNvPr id="11" name="Text Placeholder 16"/>
          <p:cNvSpPr txBox="1">
            <a:spLocks/>
          </p:cNvSpPr>
          <p:nvPr/>
        </p:nvSpPr>
        <p:spPr>
          <a:xfrm>
            <a:off x="13714089" y="27702095"/>
            <a:ext cx="10434860" cy="271015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lvl="0">
              <a:lnSpc>
                <a:spcPct val="100000"/>
              </a:lnSpc>
              <a:spcBef>
                <a:spcPts val="0"/>
              </a:spcBef>
              <a:buClr>
                <a:srgbClr val="000000"/>
              </a:buClr>
            </a:pPr>
            <a:r>
              <a:rPr lang="en-US" b="1" dirty="0" smtClean="0">
                <a:solidFill>
                  <a:srgbClr val="595555"/>
                </a:solidFill>
                <a:ea typeface="Garamond"/>
                <a:cs typeface="Garamond"/>
                <a:sym typeface="Garamond"/>
              </a:rPr>
              <a:t>Dr</a:t>
            </a:r>
            <a:r>
              <a:rPr lang="en-US" b="1" dirty="0">
                <a:solidFill>
                  <a:srgbClr val="595555"/>
                </a:solidFill>
                <a:ea typeface="Garamond"/>
                <a:cs typeface="Garamond"/>
                <a:sym typeface="Garamond"/>
              </a:rPr>
              <a:t>. Juan Torres-Pérez and Dr. Sherry </a:t>
            </a:r>
            <a:r>
              <a:rPr lang="en-US" b="1" dirty="0" smtClean="0">
                <a:solidFill>
                  <a:srgbClr val="595555"/>
                </a:solidFill>
                <a:ea typeface="Garamond"/>
                <a:cs typeface="Garamond"/>
                <a:sym typeface="Garamond"/>
              </a:rPr>
              <a:t>Palacios, </a:t>
            </a:r>
            <a:r>
              <a:rPr lang="en-US" dirty="0" smtClean="0">
                <a:solidFill>
                  <a:srgbClr val="595555"/>
                </a:solidFill>
                <a:ea typeface="Garamond"/>
                <a:cs typeface="Garamond"/>
                <a:sym typeface="Garamond"/>
              </a:rPr>
              <a:t>Bay </a:t>
            </a:r>
            <a:r>
              <a:rPr lang="en-US" dirty="0">
                <a:solidFill>
                  <a:srgbClr val="595555"/>
                </a:solidFill>
                <a:ea typeface="Garamond"/>
                <a:cs typeface="Garamond"/>
                <a:sym typeface="Garamond"/>
              </a:rPr>
              <a:t>Area Environmental Research Institute, Project Advisors</a:t>
            </a:r>
          </a:p>
          <a:p>
            <a:pPr lvl="0">
              <a:lnSpc>
                <a:spcPct val="100000"/>
              </a:lnSpc>
              <a:spcBef>
                <a:spcPts val="0"/>
              </a:spcBef>
              <a:buClr>
                <a:srgbClr val="000000"/>
              </a:buClr>
            </a:pPr>
            <a:r>
              <a:rPr lang="en-US" b="1" dirty="0">
                <a:solidFill>
                  <a:srgbClr val="595555"/>
                </a:solidFill>
                <a:ea typeface="Garamond"/>
                <a:cs typeface="Garamond"/>
                <a:sym typeface="Garamond"/>
              </a:rPr>
              <a:t>Brittany </a:t>
            </a:r>
            <a:r>
              <a:rPr lang="en-US" b="1" dirty="0" err="1">
                <a:solidFill>
                  <a:srgbClr val="595555"/>
                </a:solidFill>
                <a:ea typeface="Garamond"/>
                <a:cs typeface="Garamond"/>
                <a:sym typeface="Garamond"/>
              </a:rPr>
              <a:t>Zajic</a:t>
            </a:r>
            <a:r>
              <a:rPr lang="en-US" b="1" dirty="0">
                <a:solidFill>
                  <a:srgbClr val="595555"/>
                </a:solidFill>
                <a:ea typeface="Garamond"/>
                <a:cs typeface="Garamond"/>
                <a:sym typeface="Garamond"/>
              </a:rPr>
              <a:t> and Jenna </a:t>
            </a:r>
            <a:r>
              <a:rPr lang="en-US" b="1" dirty="0" smtClean="0">
                <a:solidFill>
                  <a:srgbClr val="595555"/>
                </a:solidFill>
                <a:ea typeface="Garamond"/>
                <a:cs typeface="Garamond"/>
                <a:sym typeface="Garamond"/>
              </a:rPr>
              <a:t>Williams, </a:t>
            </a:r>
            <a:r>
              <a:rPr lang="en-US" dirty="0" smtClean="0">
                <a:solidFill>
                  <a:srgbClr val="595555"/>
                </a:solidFill>
                <a:ea typeface="Garamond"/>
                <a:cs typeface="Garamond"/>
                <a:sym typeface="Garamond"/>
              </a:rPr>
              <a:t>NASA </a:t>
            </a:r>
            <a:r>
              <a:rPr lang="en-US" dirty="0">
                <a:solidFill>
                  <a:srgbClr val="595555"/>
                </a:solidFill>
                <a:ea typeface="Garamond"/>
                <a:cs typeface="Garamond"/>
                <a:sym typeface="Garamond"/>
              </a:rPr>
              <a:t>DEVELOP Ames Research Center</a:t>
            </a:r>
          </a:p>
          <a:p>
            <a:pPr lvl="0">
              <a:lnSpc>
                <a:spcPct val="100000"/>
              </a:lnSpc>
              <a:spcBef>
                <a:spcPts val="0"/>
              </a:spcBef>
              <a:buClr>
                <a:srgbClr val="000000"/>
              </a:buClr>
            </a:pPr>
            <a:r>
              <a:rPr lang="en-US" b="1" dirty="0">
                <a:solidFill>
                  <a:srgbClr val="595555"/>
                </a:solidFill>
                <a:ea typeface="Garamond"/>
                <a:cs typeface="Garamond"/>
                <a:sym typeface="Garamond"/>
              </a:rPr>
              <a:t>Irma </a:t>
            </a:r>
            <a:r>
              <a:rPr lang="en-US" b="1" dirty="0" err="1">
                <a:solidFill>
                  <a:srgbClr val="595555"/>
                </a:solidFill>
                <a:ea typeface="Garamond"/>
                <a:cs typeface="Garamond"/>
                <a:sym typeface="Garamond"/>
              </a:rPr>
              <a:t>Caraballo</a:t>
            </a:r>
            <a:r>
              <a:rPr lang="en-US" b="1" dirty="0">
                <a:solidFill>
                  <a:srgbClr val="595555"/>
                </a:solidFill>
                <a:ea typeface="Garamond"/>
                <a:cs typeface="Garamond"/>
                <a:sym typeface="Garamond"/>
              </a:rPr>
              <a:t> </a:t>
            </a:r>
            <a:r>
              <a:rPr lang="en-US" b="1" dirty="0" err="1">
                <a:solidFill>
                  <a:srgbClr val="595555"/>
                </a:solidFill>
                <a:ea typeface="Garamond"/>
                <a:cs typeface="Garamond"/>
                <a:sym typeface="Garamond"/>
              </a:rPr>
              <a:t>Álvarez</a:t>
            </a:r>
            <a:r>
              <a:rPr lang="en-US" b="1" dirty="0">
                <a:solidFill>
                  <a:srgbClr val="595555"/>
                </a:solidFill>
                <a:ea typeface="Garamond"/>
                <a:cs typeface="Garamond"/>
                <a:sym typeface="Garamond"/>
              </a:rPr>
              <a:t>, Abigail Childs, Kirsten </a:t>
            </a:r>
            <a:r>
              <a:rPr lang="en-US" b="1" dirty="0" err="1">
                <a:solidFill>
                  <a:srgbClr val="595555"/>
                </a:solidFill>
                <a:ea typeface="Garamond"/>
                <a:cs typeface="Garamond"/>
                <a:sym typeface="Garamond"/>
              </a:rPr>
              <a:t>Jurich</a:t>
            </a:r>
            <a:r>
              <a:rPr lang="en-US" b="1" dirty="0">
                <a:solidFill>
                  <a:srgbClr val="595555"/>
                </a:solidFill>
                <a:ea typeface="Garamond"/>
                <a:cs typeface="Garamond"/>
                <a:sym typeface="Garamond"/>
              </a:rPr>
              <a:t>, and Martha Sayre</a:t>
            </a:r>
          </a:p>
          <a:p>
            <a:pPr lvl="0" defTabSz="3072384">
              <a:lnSpc>
                <a:spcPct val="100000"/>
              </a:lnSpc>
              <a:spcBef>
                <a:spcPts val="0"/>
              </a:spcBef>
            </a:pPr>
            <a:endParaRPr lang="en-US" sz="1600" i="1" dirty="0" smtClean="0">
              <a:solidFill>
                <a:srgbClr val="767171"/>
              </a:solidFill>
            </a:endParaRPr>
          </a:p>
          <a:p>
            <a:endParaRPr lang="en-US" sz="2400" dirty="0">
              <a:solidFill>
                <a:schemeClr val="tx1">
                  <a:lumMod val="75000"/>
                </a:schemeClr>
              </a:solidFill>
            </a:endParaRPr>
          </a:p>
        </p:txBody>
      </p:sp>
      <p:sp>
        <p:nvSpPr>
          <p:cNvPr id="12" name="Text Placeholder 16"/>
          <p:cNvSpPr txBox="1">
            <a:spLocks/>
          </p:cNvSpPr>
          <p:nvPr/>
        </p:nvSpPr>
        <p:spPr>
          <a:xfrm>
            <a:off x="13473557" y="21475498"/>
            <a:ext cx="10972800" cy="490091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2E8652"/>
              </a:buClr>
            </a:pPr>
            <a:r>
              <a:rPr lang="en-US" dirty="0" smtClean="0">
                <a:solidFill>
                  <a:schemeClr val="tx2"/>
                </a:solidFill>
              </a:rPr>
              <a:t>An NDVI change average of 0.55 indicates increased vegetation productivity for </a:t>
            </a:r>
            <a:r>
              <a:rPr lang="en-US" dirty="0" err="1" smtClean="0">
                <a:solidFill>
                  <a:schemeClr val="tx2"/>
                </a:solidFill>
              </a:rPr>
              <a:t>pickleweed</a:t>
            </a:r>
            <a:r>
              <a:rPr lang="en-US" dirty="0" smtClean="0">
                <a:solidFill>
                  <a:schemeClr val="tx2"/>
                </a:solidFill>
              </a:rPr>
              <a:t> coverage during El </a:t>
            </a:r>
            <a:r>
              <a:rPr lang="en-US" sz="2800" dirty="0" smtClean="0">
                <a:solidFill>
                  <a:schemeClr val="tx2"/>
                </a:solidFill>
              </a:rPr>
              <a:t>Niño </a:t>
            </a:r>
            <a:r>
              <a:rPr lang="en-US" dirty="0" smtClean="0">
                <a:solidFill>
                  <a:schemeClr val="tx2"/>
                </a:solidFill>
              </a:rPr>
              <a:t>years between 1997 </a:t>
            </a:r>
            <a:r>
              <a:rPr lang="en-US" dirty="0">
                <a:solidFill>
                  <a:schemeClr val="tx2"/>
                </a:solidFill>
              </a:rPr>
              <a:t>to 2016, and that vegetation productivity generally decreased during years without the presence of </a:t>
            </a:r>
            <a:r>
              <a:rPr lang="en-US" dirty="0" smtClean="0">
                <a:solidFill>
                  <a:schemeClr val="tx2"/>
                </a:solidFill>
              </a:rPr>
              <a:t>El Niño</a:t>
            </a:r>
            <a:r>
              <a:rPr lang="en-US" sz="2400" dirty="0" smtClean="0">
                <a:solidFill>
                  <a:schemeClr val="tx2"/>
                </a:solidFill>
              </a:rPr>
              <a:t>.   </a:t>
            </a:r>
          </a:p>
          <a:p>
            <a:pPr marL="347663" indent="-347663">
              <a:buClr>
                <a:srgbClr val="2E8652"/>
              </a:buClr>
            </a:pPr>
            <a:r>
              <a:rPr lang="en-US" dirty="0" smtClean="0">
                <a:solidFill>
                  <a:schemeClr val="tx2"/>
                </a:solidFill>
              </a:rPr>
              <a:t>The </a:t>
            </a:r>
            <a:r>
              <a:rPr lang="en-US" dirty="0">
                <a:solidFill>
                  <a:schemeClr val="tx2"/>
                </a:solidFill>
              </a:rPr>
              <a:t>Normalized Difference Index-45 (NDI45) correlated strongest </a:t>
            </a:r>
            <a:r>
              <a:rPr lang="en-US" dirty="0" smtClean="0">
                <a:solidFill>
                  <a:schemeClr val="tx2"/>
                </a:solidFill>
              </a:rPr>
              <a:t>(</a:t>
            </a:r>
            <a:r>
              <a:rPr lang="en-US" sz="2400" dirty="0">
                <a:solidFill>
                  <a:schemeClr val="tx2"/>
                </a:solidFill>
              </a:rPr>
              <a:t>R</a:t>
            </a:r>
            <a:r>
              <a:rPr lang="en-US" sz="2400" baseline="30000" dirty="0">
                <a:solidFill>
                  <a:schemeClr val="tx2"/>
                </a:solidFill>
              </a:rPr>
              <a:t>2</a:t>
            </a:r>
            <a:r>
              <a:rPr lang="en-US" sz="2400" dirty="0" smtClean="0">
                <a:solidFill>
                  <a:schemeClr val="tx2"/>
                </a:solidFill>
              </a:rPr>
              <a:t> = 0.27) with</a:t>
            </a:r>
            <a:r>
              <a:rPr lang="en-US" dirty="0" smtClean="0">
                <a:solidFill>
                  <a:schemeClr val="tx2"/>
                </a:solidFill>
              </a:rPr>
              <a:t> </a:t>
            </a:r>
            <a:r>
              <a:rPr lang="en-US" dirty="0" err="1">
                <a:solidFill>
                  <a:schemeClr val="tx2"/>
                </a:solidFill>
              </a:rPr>
              <a:t>Pickleweed</a:t>
            </a:r>
            <a:r>
              <a:rPr lang="en-US" dirty="0">
                <a:solidFill>
                  <a:schemeClr val="tx2"/>
                </a:solidFill>
              </a:rPr>
              <a:t> Health Index, the proxy variable used to measure vegetation health from in situ </a:t>
            </a:r>
            <a:r>
              <a:rPr lang="en-US" dirty="0" smtClean="0">
                <a:solidFill>
                  <a:schemeClr val="tx2"/>
                </a:solidFill>
              </a:rPr>
              <a:t>data.</a:t>
            </a:r>
          </a:p>
          <a:p>
            <a:pPr marL="347663" indent="-347663">
              <a:buClr>
                <a:srgbClr val="2E8652"/>
              </a:buClr>
            </a:pPr>
            <a:r>
              <a:rPr lang="en-US" dirty="0" smtClean="0">
                <a:solidFill>
                  <a:schemeClr val="tx2"/>
                </a:solidFill>
              </a:rPr>
              <a:t>The Marsh Equilibrium Model (MEM) predicted </a:t>
            </a:r>
            <a:r>
              <a:rPr lang="en-US" dirty="0" smtClean="0">
                <a:solidFill>
                  <a:schemeClr val="tx2"/>
                </a:solidFill>
              </a:rPr>
              <a:t>that with sea </a:t>
            </a:r>
            <a:r>
              <a:rPr lang="en-US" dirty="0" smtClean="0">
                <a:solidFill>
                  <a:schemeClr val="tx2"/>
                </a:solidFill>
              </a:rPr>
              <a:t>level rise </a:t>
            </a:r>
            <a:r>
              <a:rPr lang="en-US" dirty="0" smtClean="0">
                <a:solidFill>
                  <a:schemeClr val="tx2"/>
                </a:solidFill>
              </a:rPr>
              <a:t>the </a:t>
            </a:r>
            <a:r>
              <a:rPr lang="en-US" dirty="0" smtClean="0">
                <a:solidFill>
                  <a:schemeClr val="tx2"/>
                </a:solidFill>
              </a:rPr>
              <a:t>marsh would </a:t>
            </a:r>
            <a:r>
              <a:rPr lang="en-US" dirty="0" smtClean="0">
                <a:solidFill>
                  <a:schemeClr val="tx2"/>
                </a:solidFill>
              </a:rPr>
              <a:t>improve or remain relatively constant, </a:t>
            </a:r>
            <a:r>
              <a:rPr lang="en-US" dirty="0" smtClean="0">
                <a:solidFill>
                  <a:schemeClr val="tx2"/>
                </a:solidFill>
              </a:rPr>
              <a:t>inconsistent </a:t>
            </a:r>
            <a:r>
              <a:rPr lang="en-US" dirty="0" smtClean="0">
                <a:solidFill>
                  <a:schemeClr val="tx2"/>
                </a:solidFill>
              </a:rPr>
              <a:t>with predictions based on field observations, </a:t>
            </a:r>
            <a:r>
              <a:rPr lang="en-US" dirty="0" smtClean="0">
                <a:solidFill>
                  <a:schemeClr val="tx2"/>
                </a:solidFill>
              </a:rPr>
              <a:t>suggesting </a:t>
            </a:r>
            <a:r>
              <a:rPr lang="en-US" dirty="0" smtClean="0">
                <a:solidFill>
                  <a:schemeClr val="tx2"/>
                </a:solidFill>
              </a:rPr>
              <a:t>current </a:t>
            </a:r>
            <a:r>
              <a:rPr lang="en-US" dirty="0" smtClean="0">
                <a:solidFill>
                  <a:schemeClr val="tx2"/>
                </a:solidFill>
              </a:rPr>
              <a:t>model </a:t>
            </a:r>
            <a:r>
              <a:rPr lang="en-US" dirty="0" smtClean="0">
                <a:solidFill>
                  <a:schemeClr val="tx2"/>
                </a:solidFill>
              </a:rPr>
              <a:t>simulations do </a:t>
            </a:r>
            <a:r>
              <a:rPr lang="en-US" dirty="0" smtClean="0">
                <a:solidFill>
                  <a:schemeClr val="tx2"/>
                </a:solidFill>
              </a:rPr>
              <a:t>not capture Elkhorn’s Slough’s </a:t>
            </a:r>
            <a:r>
              <a:rPr lang="en-US" dirty="0" smtClean="0">
                <a:solidFill>
                  <a:schemeClr val="tx2"/>
                </a:solidFill>
              </a:rPr>
              <a:t>dynamic </a:t>
            </a:r>
            <a:r>
              <a:rPr lang="en-US" dirty="0" smtClean="0">
                <a:solidFill>
                  <a:schemeClr val="tx2"/>
                </a:solidFill>
              </a:rPr>
              <a:t>and stressed state</a:t>
            </a:r>
            <a:r>
              <a:rPr lang="en-US" dirty="0" smtClean="0">
                <a:solidFill>
                  <a:schemeClr val="tx2"/>
                </a:solidFill>
              </a:rPr>
              <a:t>. Future tests should be conducted to assess parameters and inputs to obtain a more realistic projection of Elkhorn’s adaptations.</a:t>
            </a:r>
            <a:endParaRPr lang="en-US" dirty="0" smtClean="0">
              <a:solidFill>
                <a:schemeClr val="tx2"/>
              </a:solidFill>
            </a:endParaRPr>
          </a:p>
        </p:txBody>
      </p:sp>
      <p:sp>
        <p:nvSpPr>
          <p:cNvPr id="15" name="Text Placeholder 16"/>
          <p:cNvSpPr txBox="1">
            <a:spLocks/>
          </p:cNvSpPr>
          <p:nvPr/>
        </p:nvSpPr>
        <p:spPr>
          <a:xfrm>
            <a:off x="13379616" y="5539256"/>
            <a:ext cx="10582656" cy="2994655"/>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76250" lvl="0">
              <a:spcBef>
                <a:spcPts val="0"/>
              </a:spcBef>
              <a:buClr>
                <a:srgbClr val="2E8652"/>
              </a:buClr>
              <a:buSzPct val="100000"/>
            </a:pPr>
            <a:r>
              <a:rPr lang="en-US" b="1" dirty="0" smtClean="0">
                <a:solidFill>
                  <a:srgbClr val="2E8652"/>
                </a:solidFill>
              </a:rPr>
              <a:t>Identify</a:t>
            </a:r>
            <a:r>
              <a:rPr lang="en-US" dirty="0" smtClean="0">
                <a:solidFill>
                  <a:srgbClr val="595555"/>
                </a:solidFill>
              </a:rPr>
              <a:t> </a:t>
            </a:r>
            <a:r>
              <a:rPr lang="en-US" dirty="0">
                <a:ea typeface="Garamond"/>
                <a:cs typeface="Garamond"/>
                <a:sym typeface="Garamond"/>
              </a:rPr>
              <a:t>spatial and temporal trends in vegetation health from 1997 to 2016 </a:t>
            </a:r>
            <a:r>
              <a:rPr lang="en-US" dirty="0" smtClean="0">
                <a:ea typeface="Garamond"/>
                <a:cs typeface="Garamond"/>
                <a:sym typeface="Garamond"/>
              </a:rPr>
              <a:t>by applying Normalized </a:t>
            </a:r>
            <a:r>
              <a:rPr lang="en-US" dirty="0">
                <a:ea typeface="Garamond"/>
                <a:cs typeface="Garamond"/>
                <a:sym typeface="Garamond"/>
              </a:rPr>
              <a:t>Difference Vegetation Index (NDVI</a:t>
            </a:r>
            <a:r>
              <a:rPr lang="en-US" dirty="0" smtClean="0">
                <a:ea typeface="Garamond"/>
                <a:cs typeface="Garamond"/>
                <a:sym typeface="Garamond"/>
              </a:rPr>
              <a:t>) in Google Earth Engine.</a:t>
            </a:r>
            <a:endParaRPr lang="en-US" dirty="0">
              <a:ea typeface="Garamond"/>
              <a:cs typeface="Garamond"/>
              <a:sym typeface="Garamond"/>
            </a:endParaRPr>
          </a:p>
          <a:p>
            <a:pPr marL="476250" lvl="0">
              <a:spcBef>
                <a:spcPts val="0"/>
              </a:spcBef>
              <a:buClr>
                <a:srgbClr val="2E8652"/>
              </a:buClr>
              <a:buSzPct val="100000"/>
            </a:pPr>
            <a:r>
              <a:rPr lang="en-US" b="1" dirty="0">
                <a:solidFill>
                  <a:srgbClr val="2E8652"/>
                </a:solidFill>
                <a:ea typeface="Garamond"/>
                <a:cs typeface="Garamond"/>
                <a:sym typeface="Garamond"/>
              </a:rPr>
              <a:t>Assess </a:t>
            </a:r>
            <a:r>
              <a:rPr lang="en-US" dirty="0">
                <a:ea typeface="Garamond"/>
                <a:cs typeface="Garamond"/>
                <a:sym typeface="Garamond"/>
              </a:rPr>
              <a:t>current vegetation health within the Elkhorn Slough by comparing current satellite imagery with </a:t>
            </a:r>
            <a:r>
              <a:rPr lang="en-US" i="1" dirty="0">
                <a:ea typeface="Garamond"/>
                <a:cs typeface="Garamond"/>
                <a:sym typeface="Garamond"/>
              </a:rPr>
              <a:t>in situ </a:t>
            </a:r>
            <a:r>
              <a:rPr lang="en-US" dirty="0">
                <a:ea typeface="Garamond"/>
                <a:cs typeface="Garamond"/>
                <a:sym typeface="Garamond"/>
              </a:rPr>
              <a:t>vegetation data. </a:t>
            </a:r>
          </a:p>
          <a:p>
            <a:pPr marL="476250" lvl="0">
              <a:spcBef>
                <a:spcPts val="0"/>
              </a:spcBef>
              <a:buClr>
                <a:srgbClr val="2E8652"/>
              </a:buClr>
              <a:buSzPct val="100000"/>
            </a:pPr>
            <a:r>
              <a:rPr lang="en-US" b="1" dirty="0">
                <a:solidFill>
                  <a:srgbClr val="2E8652"/>
                </a:solidFill>
                <a:ea typeface="Garamond"/>
                <a:cs typeface="Garamond"/>
                <a:sym typeface="Garamond"/>
              </a:rPr>
              <a:t>Forecast </a:t>
            </a:r>
            <a:r>
              <a:rPr lang="en-US" dirty="0" smtClean="0">
                <a:ea typeface="Garamond"/>
                <a:cs typeface="Garamond"/>
                <a:sym typeface="Garamond"/>
              </a:rPr>
              <a:t>marsh </a:t>
            </a:r>
            <a:r>
              <a:rPr lang="en-US" dirty="0">
                <a:ea typeface="Garamond"/>
                <a:cs typeface="Garamond"/>
                <a:sym typeface="Garamond"/>
              </a:rPr>
              <a:t>resilience </a:t>
            </a:r>
            <a:r>
              <a:rPr lang="en-US" dirty="0" smtClean="0">
                <a:ea typeface="Garamond"/>
                <a:cs typeface="Garamond"/>
                <a:sym typeface="Garamond"/>
              </a:rPr>
              <a:t>to sea level rise using </a:t>
            </a:r>
            <a:r>
              <a:rPr lang="en-US" dirty="0">
                <a:ea typeface="Garamond"/>
                <a:cs typeface="Garamond"/>
                <a:sym typeface="Garamond"/>
              </a:rPr>
              <a:t>the Marsh Equilibrium Model (MEM</a:t>
            </a:r>
            <a:r>
              <a:rPr lang="en-US" dirty="0" smtClean="0">
                <a:ea typeface="Garamond"/>
                <a:cs typeface="Garamond"/>
                <a:sym typeface="Garamond"/>
              </a:rPr>
              <a:t>).</a:t>
            </a:r>
            <a:endParaRPr lang="en-US" dirty="0">
              <a:ea typeface="Garamond"/>
              <a:cs typeface="Garamond"/>
              <a:sym typeface="Garamond"/>
            </a:endParaRPr>
          </a:p>
        </p:txBody>
      </p:sp>
      <p:sp>
        <p:nvSpPr>
          <p:cNvPr id="16" name="TextBox 15"/>
          <p:cNvSpPr txBox="1"/>
          <p:nvPr/>
        </p:nvSpPr>
        <p:spPr>
          <a:xfrm>
            <a:off x="887514" y="4665374"/>
            <a:ext cx="11516347" cy="846385"/>
          </a:xfrm>
          <a:prstGeom prst="rect">
            <a:avLst/>
          </a:prstGeom>
          <a:noFill/>
        </p:spPr>
        <p:txBody>
          <a:bodyPr wrap="square" rtlCol="0">
            <a:spAutoFit/>
          </a:bodyPr>
          <a:lstStyle/>
          <a:p>
            <a:r>
              <a:rPr lang="en-US" sz="4400" b="1" dirty="0" smtClean="0">
                <a:solidFill>
                  <a:srgbClr val="2E8652"/>
                </a:solidFill>
                <a:latin typeface="Century Gothic" panose="020B0502020202020204" pitchFamily="34" charset="0"/>
              </a:rPr>
              <a:t>Abstract</a:t>
            </a:r>
          </a:p>
        </p:txBody>
      </p:sp>
      <p:sp>
        <p:nvSpPr>
          <p:cNvPr id="23" name="TextBox 22"/>
          <p:cNvSpPr txBox="1"/>
          <p:nvPr/>
        </p:nvSpPr>
        <p:spPr>
          <a:xfrm>
            <a:off x="13277180" y="4692657"/>
            <a:ext cx="8229600" cy="769441"/>
          </a:xfrm>
          <a:prstGeom prst="rect">
            <a:avLst/>
          </a:prstGeom>
          <a:noFill/>
        </p:spPr>
        <p:txBody>
          <a:bodyPr wrap="square" rtlCol="0">
            <a:spAutoFit/>
          </a:bodyPr>
          <a:lstStyle/>
          <a:p>
            <a:r>
              <a:rPr lang="en-US" sz="4400" b="1" dirty="0" smtClean="0">
                <a:solidFill>
                  <a:srgbClr val="2E8652"/>
                </a:solidFill>
                <a:latin typeface="Century Gothic" panose="020B0502020202020204" pitchFamily="34" charset="0"/>
              </a:rPr>
              <a:t>Objectives</a:t>
            </a:r>
          </a:p>
        </p:txBody>
      </p:sp>
      <p:sp>
        <p:nvSpPr>
          <p:cNvPr id="24" name="TextBox 23"/>
          <p:cNvSpPr txBox="1"/>
          <p:nvPr/>
        </p:nvSpPr>
        <p:spPr>
          <a:xfrm>
            <a:off x="916487" y="11764671"/>
            <a:ext cx="11407715" cy="769441"/>
          </a:xfrm>
          <a:prstGeom prst="rect">
            <a:avLst/>
          </a:prstGeom>
          <a:noFill/>
        </p:spPr>
        <p:txBody>
          <a:bodyPr wrap="square" rtlCol="0">
            <a:spAutoFit/>
          </a:bodyPr>
          <a:lstStyle/>
          <a:p>
            <a:r>
              <a:rPr lang="en-US" sz="4400" b="1" dirty="0" smtClean="0">
                <a:solidFill>
                  <a:srgbClr val="2E8652"/>
                </a:solidFill>
                <a:latin typeface="Century Gothic" panose="020B0502020202020204" pitchFamily="34" charset="0"/>
              </a:rPr>
              <a:t>Methodology</a:t>
            </a:r>
          </a:p>
        </p:txBody>
      </p:sp>
      <p:sp>
        <p:nvSpPr>
          <p:cNvPr id="25" name="TextBox 24"/>
          <p:cNvSpPr txBox="1"/>
          <p:nvPr/>
        </p:nvSpPr>
        <p:spPr>
          <a:xfrm>
            <a:off x="13277180" y="8382000"/>
            <a:ext cx="8229600" cy="769441"/>
          </a:xfrm>
          <a:prstGeom prst="rect">
            <a:avLst/>
          </a:prstGeom>
          <a:noFill/>
        </p:spPr>
        <p:txBody>
          <a:bodyPr wrap="square" rtlCol="0">
            <a:spAutoFit/>
          </a:bodyPr>
          <a:lstStyle/>
          <a:p>
            <a:r>
              <a:rPr lang="en-US" sz="4400" b="1" dirty="0" smtClean="0">
                <a:solidFill>
                  <a:srgbClr val="2E8652"/>
                </a:solidFill>
                <a:latin typeface="Century Gothic" panose="020B0502020202020204" pitchFamily="34" charset="0"/>
              </a:rPr>
              <a:t>Study Area</a:t>
            </a:r>
          </a:p>
        </p:txBody>
      </p:sp>
      <p:sp>
        <p:nvSpPr>
          <p:cNvPr id="26" name="TextBox 25"/>
          <p:cNvSpPr txBox="1"/>
          <p:nvPr/>
        </p:nvSpPr>
        <p:spPr>
          <a:xfrm>
            <a:off x="13341052" y="17010802"/>
            <a:ext cx="8229600" cy="769441"/>
          </a:xfrm>
          <a:prstGeom prst="rect">
            <a:avLst/>
          </a:prstGeom>
          <a:noFill/>
        </p:spPr>
        <p:txBody>
          <a:bodyPr wrap="square" rtlCol="0">
            <a:spAutoFit/>
          </a:bodyPr>
          <a:lstStyle/>
          <a:p>
            <a:r>
              <a:rPr lang="en-US" sz="4400" b="1" dirty="0" smtClean="0">
                <a:solidFill>
                  <a:srgbClr val="2E8652"/>
                </a:solidFill>
                <a:latin typeface="Century Gothic" panose="020B0502020202020204" pitchFamily="34" charset="0"/>
              </a:rPr>
              <a:t>Earth Observations</a:t>
            </a:r>
          </a:p>
        </p:txBody>
      </p:sp>
      <p:sp>
        <p:nvSpPr>
          <p:cNvPr id="27" name="TextBox 26"/>
          <p:cNvSpPr txBox="1"/>
          <p:nvPr/>
        </p:nvSpPr>
        <p:spPr>
          <a:xfrm>
            <a:off x="875337" y="21336000"/>
            <a:ext cx="11550315" cy="769441"/>
          </a:xfrm>
          <a:prstGeom prst="rect">
            <a:avLst/>
          </a:prstGeom>
          <a:noFill/>
        </p:spPr>
        <p:txBody>
          <a:bodyPr wrap="square" rtlCol="0">
            <a:spAutoFit/>
          </a:bodyPr>
          <a:lstStyle/>
          <a:p>
            <a:r>
              <a:rPr lang="en-US" sz="4400" b="1" dirty="0" smtClean="0">
                <a:solidFill>
                  <a:srgbClr val="2E8652"/>
                </a:solidFill>
                <a:latin typeface="Century Gothic" panose="020B0502020202020204" pitchFamily="34" charset="0"/>
              </a:rPr>
              <a:t>Results</a:t>
            </a:r>
          </a:p>
        </p:txBody>
      </p:sp>
      <p:sp>
        <p:nvSpPr>
          <p:cNvPr id="28" name="TextBox 27"/>
          <p:cNvSpPr txBox="1"/>
          <p:nvPr/>
        </p:nvSpPr>
        <p:spPr>
          <a:xfrm>
            <a:off x="13243426" y="20574000"/>
            <a:ext cx="8229600" cy="769441"/>
          </a:xfrm>
          <a:prstGeom prst="rect">
            <a:avLst/>
          </a:prstGeom>
          <a:noFill/>
        </p:spPr>
        <p:txBody>
          <a:bodyPr wrap="square" rtlCol="0">
            <a:spAutoFit/>
          </a:bodyPr>
          <a:lstStyle/>
          <a:p>
            <a:r>
              <a:rPr lang="en-US" sz="4400" b="1" dirty="0" smtClean="0">
                <a:solidFill>
                  <a:srgbClr val="2E8652"/>
                </a:solidFill>
                <a:latin typeface="Century Gothic" panose="020B0502020202020204" pitchFamily="34" charset="0"/>
              </a:rPr>
              <a:t>Conclusions</a:t>
            </a:r>
          </a:p>
        </p:txBody>
      </p:sp>
      <p:sp>
        <p:nvSpPr>
          <p:cNvPr id="29" name="TextBox 28"/>
          <p:cNvSpPr txBox="1"/>
          <p:nvPr/>
        </p:nvSpPr>
        <p:spPr>
          <a:xfrm>
            <a:off x="13131032" y="26822400"/>
            <a:ext cx="8229600" cy="769441"/>
          </a:xfrm>
          <a:prstGeom prst="rect">
            <a:avLst/>
          </a:prstGeom>
          <a:noFill/>
        </p:spPr>
        <p:txBody>
          <a:bodyPr wrap="square" rtlCol="0">
            <a:spAutoFit/>
          </a:bodyPr>
          <a:lstStyle/>
          <a:p>
            <a:r>
              <a:rPr lang="en-US" sz="4400" b="1" dirty="0" smtClean="0">
                <a:solidFill>
                  <a:srgbClr val="2E8652"/>
                </a:solidFill>
                <a:latin typeface="Century Gothic" panose="020B0502020202020204" pitchFamily="34" charset="0"/>
              </a:rPr>
              <a:t>Acknowledgements</a:t>
            </a:r>
          </a:p>
        </p:txBody>
      </p:sp>
      <p:sp>
        <p:nvSpPr>
          <p:cNvPr id="30" name="TextBox 29"/>
          <p:cNvSpPr txBox="1"/>
          <p:nvPr/>
        </p:nvSpPr>
        <p:spPr>
          <a:xfrm>
            <a:off x="13120909" y="30442803"/>
            <a:ext cx="8229600" cy="769441"/>
          </a:xfrm>
          <a:prstGeom prst="rect">
            <a:avLst/>
          </a:prstGeom>
          <a:noFill/>
        </p:spPr>
        <p:txBody>
          <a:bodyPr wrap="square" rtlCol="0">
            <a:spAutoFit/>
          </a:bodyPr>
          <a:lstStyle/>
          <a:p>
            <a:r>
              <a:rPr lang="en-US" sz="4400" b="1" dirty="0" smtClean="0">
                <a:solidFill>
                  <a:srgbClr val="2E8652"/>
                </a:solidFill>
                <a:latin typeface="Century Gothic" panose="020B0502020202020204" pitchFamily="34" charset="0"/>
              </a:rPr>
              <a:t>Project Partners</a:t>
            </a:r>
          </a:p>
        </p:txBody>
      </p:sp>
      <p:sp>
        <p:nvSpPr>
          <p:cNvPr id="31" name="TextBox 30"/>
          <p:cNvSpPr txBox="1"/>
          <p:nvPr/>
        </p:nvSpPr>
        <p:spPr>
          <a:xfrm>
            <a:off x="880383" y="30175200"/>
            <a:ext cx="4542503" cy="769441"/>
          </a:xfrm>
          <a:prstGeom prst="rect">
            <a:avLst/>
          </a:prstGeom>
          <a:noFill/>
        </p:spPr>
        <p:txBody>
          <a:bodyPr wrap="square" rtlCol="0">
            <a:spAutoFit/>
          </a:bodyPr>
          <a:lstStyle/>
          <a:p>
            <a:r>
              <a:rPr lang="en-US" sz="4400" b="1" dirty="0" smtClean="0">
                <a:solidFill>
                  <a:srgbClr val="2E8652"/>
                </a:solidFill>
                <a:latin typeface="Century Gothic" panose="020B0502020202020204" pitchFamily="34" charset="0"/>
              </a:rPr>
              <a:t>Team Members</a:t>
            </a:r>
          </a:p>
        </p:txBody>
      </p:sp>
      <p:sp>
        <p:nvSpPr>
          <p:cNvPr id="34" name="Text Placeholder 16"/>
          <p:cNvSpPr txBox="1">
            <a:spLocks/>
          </p:cNvSpPr>
          <p:nvPr/>
        </p:nvSpPr>
        <p:spPr>
          <a:xfrm>
            <a:off x="3834071" y="33455084"/>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smtClean="0">
                <a:solidFill>
                  <a:schemeClr val="tx1">
                    <a:lumMod val="75000"/>
                  </a:schemeClr>
                </a:solidFill>
              </a:rPr>
              <a:t>Hannah Friedrich</a:t>
            </a:r>
          </a:p>
        </p:txBody>
      </p:sp>
      <p:sp>
        <p:nvSpPr>
          <p:cNvPr id="36" name="Text Placeholder 16"/>
          <p:cNvSpPr txBox="1">
            <a:spLocks/>
          </p:cNvSpPr>
          <p:nvPr/>
        </p:nvSpPr>
        <p:spPr>
          <a:xfrm>
            <a:off x="6926643" y="33455085"/>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smtClean="0">
                <a:solidFill>
                  <a:schemeClr val="tx1">
                    <a:lumMod val="75000"/>
                  </a:schemeClr>
                </a:solidFill>
              </a:rPr>
              <a:t>Stephanie Ly</a:t>
            </a: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9718" y="31148713"/>
            <a:ext cx="2057404" cy="2081788"/>
          </a:xfrm>
          <a:prstGeom prst="rect">
            <a:avLst/>
          </a:prstGeom>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1494" y="31186311"/>
            <a:ext cx="2057404" cy="2081788"/>
          </a:xfrm>
          <a:prstGeom prst="rect">
            <a:avLst/>
          </a:prstGeom>
        </p:spPr>
      </p:pic>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3270" y="31170567"/>
            <a:ext cx="2057404" cy="2081788"/>
          </a:xfrm>
          <a:prstGeom prst="rect">
            <a:avLst/>
          </a:prstGeom>
        </p:spPr>
      </p:pic>
      <p:sp>
        <p:nvSpPr>
          <p:cNvPr id="38" name="TextBox 37"/>
          <p:cNvSpPr txBox="1"/>
          <p:nvPr/>
        </p:nvSpPr>
        <p:spPr>
          <a:xfrm>
            <a:off x="843099" y="34702977"/>
            <a:ext cx="18035451" cy="862779"/>
          </a:xfrm>
          <a:prstGeom prst="rect">
            <a:avLst/>
          </a:prstGeom>
          <a:noFill/>
        </p:spPr>
        <p:txBody>
          <a:bodyPr wrap="square" rtlCol="0">
            <a:noAutofit/>
          </a:bodyPr>
          <a:lstStyle/>
          <a:p>
            <a:r>
              <a:rPr lang="en-US" sz="4800" dirty="0" smtClean="0">
                <a:solidFill>
                  <a:schemeClr val="bg1"/>
                </a:solidFill>
                <a:latin typeface="+mj-lt"/>
              </a:rPr>
              <a:t>NASA Ames Research Center – Fall 2016</a:t>
            </a:r>
            <a:endParaRPr lang="en-US" sz="4800" dirty="0">
              <a:solidFill>
                <a:schemeClr val="bg1"/>
              </a:solidFill>
              <a:latin typeface="+mj-lt"/>
            </a:endParaRPr>
          </a:p>
        </p:txBody>
      </p:sp>
      <p:sp>
        <p:nvSpPr>
          <p:cNvPr id="39" name="Shape 62"/>
          <p:cNvSpPr txBox="1">
            <a:spLocks noGrp="1"/>
          </p:cNvSpPr>
          <p:nvPr>
            <p:ph type="body" sz="quarter" idx="11"/>
          </p:nvPr>
        </p:nvSpPr>
        <p:spPr>
          <a:xfrm>
            <a:off x="4010025" y="787400"/>
            <a:ext cx="19411950" cy="2624138"/>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218754"/>
              </a:buClr>
              <a:buSzPct val="25000"/>
              <a:buFont typeface="Arial"/>
              <a:buNone/>
            </a:pPr>
            <a:r>
              <a:rPr lang="en-US" dirty="0">
                <a:latin typeface="Century Gothic" panose="020B0502020202020204" pitchFamily="34" charset="0"/>
              </a:rPr>
              <a:t>Analyzing the Historical, Current, and Future Trends in California’s Elkhorn Slough to Understand the Effects of Climatic Variation and Sea Level Rise </a:t>
            </a:r>
          </a:p>
        </p:txBody>
      </p:sp>
      <p:pic>
        <p:nvPicPr>
          <p:cNvPr id="44" name="Shape 122" descr="IMG_9756.JPG"/>
          <p:cNvPicPr preferRelativeResize="0"/>
          <p:nvPr/>
        </p:nvPicPr>
        <p:blipFill>
          <a:blip r:embed="rId7">
            <a:alphaModFix/>
          </a:blip>
          <a:stretch>
            <a:fillRect/>
          </a:stretch>
        </p:blipFill>
        <p:spPr>
          <a:xfrm>
            <a:off x="4335687" y="31277956"/>
            <a:ext cx="1876500" cy="1885500"/>
          </a:xfrm>
          <a:prstGeom prst="ellipse">
            <a:avLst/>
          </a:prstGeom>
          <a:noFill/>
          <a:ln>
            <a:noFill/>
          </a:ln>
        </p:spPr>
      </p:pic>
      <p:sp>
        <p:nvSpPr>
          <p:cNvPr id="47" name="Shape 128"/>
          <p:cNvSpPr txBox="1"/>
          <p:nvPr/>
        </p:nvSpPr>
        <p:spPr>
          <a:xfrm>
            <a:off x="13694650" y="31345815"/>
            <a:ext cx="8766600" cy="1482151"/>
          </a:xfrm>
          <a:prstGeom prst="rect">
            <a:avLst/>
          </a:prstGeom>
          <a:noFill/>
          <a:ln>
            <a:noFill/>
          </a:ln>
        </p:spPr>
        <p:txBody>
          <a:bodyPr lIns="91425" tIns="45700" rIns="91425" bIns="45700" anchor="t" anchorCtr="0">
            <a:noAutofit/>
          </a:bodyPr>
          <a:lstStyle/>
          <a:p>
            <a:pPr marL="0" marR="0" lvl="0" indent="0" algn="l" rtl="0">
              <a:lnSpc>
                <a:spcPct val="90000"/>
              </a:lnSpc>
              <a:spcBef>
                <a:spcPts val="1800"/>
              </a:spcBef>
              <a:buClr>
                <a:srgbClr val="585454"/>
              </a:buClr>
              <a:buSzPct val="25000"/>
              <a:buFont typeface="Arial"/>
              <a:buNone/>
            </a:pPr>
            <a:r>
              <a:rPr lang="en-US" sz="2700" dirty="0">
                <a:solidFill>
                  <a:srgbClr val="585454"/>
                </a:solidFill>
                <a:latin typeface="Garamond"/>
                <a:ea typeface="Garamond"/>
                <a:cs typeface="Garamond"/>
                <a:sym typeface="Garamond"/>
              </a:rPr>
              <a:t>Elkhorn Slough National Estuarine Research Reserve (ESNERR)</a:t>
            </a:r>
          </a:p>
          <a:p>
            <a:pPr marL="0" marR="0" lvl="0" indent="0" algn="l" rtl="0">
              <a:lnSpc>
                <a:spcPct val="90000"/>
              </a:lnSpc>
              <a:spcBef>
                <a:spcPts val="1800"/>
              </a:spcBef>
              <a:buClr>
                <a:srgbClr val="585454"/>
              </a:buClr>
              <a:buSzPct val="25000"/>
              <a:buFont typeface="Arial"/>
              <a:buNone/>
            </a:pPr>
            <a:r>
              <a:rPr lang="en-US" sz="2700" dirty="0">
                <a:solidFill>
                  <a:srgbClr val="585454"/>
                </a:solidFill>
                <a:latin typeface="Garamond"/>
                <a:ea typeface="Garamond"/>
                <a:cs typeface="Garamond"/>
                <a:sym typeface="Garamond"/>
              </a:rPr>
              <a:t>US Geological Survey (USGS), Western Geographic Science Center </a:t>
            </a:r>
          </a:p>
        </p:txBody>
      </p:sp>
      <p:pic>
        <p:nvPicPr>
          <p:cNvPr id="48" name="Shape 130" descr="usgs.png"/>
          <p:cNvPicPr preferRelativeResize="0"/>
          <p:nvPr/>
        </p:nvPicPr>
        <p:blipFill>
          <a:blip r:embed="rId8">
            <a:alphaModFix/>
          </a:blip>
          <a:stretch>
            <a:fillRect/>
          </a:stretch>
        </p:blipFill>
        <p:spPr>
          <a:xfrm>
            <a:off x="22217907" y="32320220"/>
            <a:ext cx="1762156" cy="647700"/>
          </a:xfrm>
          <a:prstGeom prst="rect">
            <a:avLst/>
          </a:prstGeom>
          <a:noFill/>
          <a:ln>
            <a:noFill/>
          </a:ln>
        </p:spPr>
      </p:pic>
      <p:pic>
        <p:nvPicPr>
          <p:cNvPr id="51" name="Shape 80"/>
          <p:cNvPicPr preferRelativeResize="0"/>
          <p:nvPr/>
        </p:nvPicPr>
        <p:blipFill>
          <a:blip r:embed="rId9">
            <a:alphaModFix/>
          </a:blip>
          <a:stretch>
            <a:fillRect/>
          </a:stretch>
        </p:blipFill>
        <p:spPr>
          <a:xfrm>
            <a:off x="13238868" y="17990311"/>
            <a:ext cx="1914900" cy="1856108"/>
          </a:xfrm>
          <a:prstGeom prst="rect">
            <a:avLst/>
          </a:prstGeom>
          <a:noFill/>
          <a:ln>
            <a:noFill/>
          </a:ln>
        </p:spPr>
      </p:pic>
      <p:pic>
        <p:nvPicPr>
          <p:cNvPr id="52" name="Shape 81"/>
          <p:cNvPicPr preferRelativeResize="0"/>
          <p:nvPr/>
        </p:nvPicPr>
        <p:blipFill>
          <a:blip r:embed="rId10">
            <a:alphaModFix/>
          </a:blip>
          <a:stretch>
            <a:fillRect/>
          </a:stretch>
        </p:blipFill>
        <p:spPr>
          <a:xfrm>
            <a:off x="15654754" y="18243490"/>
            <a:ext cx="2018100" cy="1652908"/>
          </a:xfrm>
          <a:prstGeom prst="rect">
            <a:avLst/>
          </a:prstGeom>
          <a:noFill/>
          <a:ln>
            <a:noFill/>
          </a:ln>
        </p:spPr>
      </p:pic>
      <p:pic>
        <p:nvPicPr>
          <p:cNvPr id="53" name="Shape 82" descr="24_Sentinel2.png"/>
          <p:cNvPicPr preferRelativeResize="0"/>
          <p:nvPr/>
        </p:nvPicPr>
        <p:blipFill>
          <a:blip r:embed="rId11">
            <a:alphaModFix/>
          </a:blip>
          <a:stretch>
            <a:fillRect/>
          </a:stretch>
        </p:blipFill>
        <p:spPr>
          <a:xfrm>
            <a:off x="18326063" y="18223174"/>
            <a:ext cx="2330653" cy="1742099"/>
          </a:xfrm>
          <a:prstGeom prst="rect">
            <a:avLst/>
          </a:prstGeom>
          <a:noFill/>
          <a:ln>
            <a:noFill/>
          </a:ln>
        </p:spPr>
      </p:pic>
      <p:pic>
        <p:nvPicPr>
          <p:cNvPr id="54" name="Shape 125" descr="aviris.jpg"/>
          <p:cNvPicPr preferRelativeResize="0"/>
          <p:nvPr/>
        </p:nvPicPr>
        <p:blipFill rotWithShape="1">
          <a:blip r:embed="rId12">
            <a:alphaModFix/>
          </a:blip>
          <a:srcRect l="11612" r="10029"/>
          <a:stretch/>
        </p:blipFill>
        <p:spPr>
          <a:xfrm>
            <a:off x="21392094" y="18180605"/>
            <a:ext cx="2314200" cy="1696422"/>
          </a:xfrm>
          <a:prstGeom prst="rect">
            <a:avLst/>
          </a:prstGeom>
          <a:noFill/>
          <a:ln>
            <a:noFill/>
          </a:ln>
        </p:spPr>
      </p:pic>
      <p:sp>
        <p:nvSpPr>
          <p:cNvPr id="55" name="Shape 126"/>
          <p:cNvSpPr txBox="1"/>
          <p:nvPr/>
        </p:nvSpPr>
        <p:spPr>
          <a:xfrm>
            <a:off x="20762244" y="19727701"/>
            <a:ext cx="3573900" cy="1608299"/>
          </a:xfrm>
          <a:prstGeom prst="rect">
            <a:avLst/>
          </a:prstGeom>
          <a:noFill/>
          <a:ln>
            <a:noFill/>
          </a:ln>
        </p:spPr>
        <p:txBody>
          <a:bodyPr lIns="91425" tIns="91425" rIns="91425" bIns="91425" anchor="ctr" anchorCtr="0">
            <a:noAutofit/>
          </a:bodyPr>
          <a:lstStyle/>
          <a:p>
            <a:pPr lvl="0" algn="ctr" rtl="0">
              <a:lnSpc>
                <a:spcPct val="90000"/>
              </a:lnSpc>
              <a:spcBef>
                <a:spcPts val="1000"/>
              </a:spcBef>
              <a:buNone/>
            </a:pPr>
            <a:r>
              <a:rPr lang="en-US" sz="1600" b="1" dirty="0">
                <a:solidFill>
                  <a:srgbClr val="666666"/>
                </a:solidFill>
                <a:latin typeface="Garamond"/>
                <a:ea typeface="Garamond"/>
                <a:cs typeface="Garamond"/>
                <a:sym typeface="Garamond"/>
              </a:rPr>
              <a:t>Airborne </a:t>
            </a:r>
            <a:r>
              <a:rPr lang="en-US" sz="1600" b="1" dirty="0" smtClean="0">
                <a:solidFill>
                  <a:srgbClr val="666666"/>
                </a:solidFill>
                <a:latin typeface="Garamond"/>
                <a:ea typeface="Garamond"/>
                <a:cs typeface="Garamond"/>
                <a:sym typeface="Garamond"/>
              </a:rPr>
              <a:t>Visible and Infrared Imaging Spectrometer (AVIRIS)</a:t>
            </a:r>
            <a:endParaRPr sz="1600" dirty="0">
              <a:latin typeface="Garamond"/>
              <a:ea typeface="Garamond"/>
              <a:cs typeface="Garamond"/>
              <a:sym typeface="Garamond"/>
            </a:endParaRPr>
          </a:p>
        </p:txBody>
      </p:sp>
      <p:sp>
        <p:nvSpPr>
          <p:cNvPr id="56" name="Shape 100"/>
          <p:cNvSpPr/>
          <p:nvPr/>
        </p:nvSpPr>
        <p:spPr>
          <a:xfrm>
            <a:off x="956522" y="19171341"/>
            <a:ext cx="2423533" cy="1328990"/>
          </a:xfrm>
          <a:prstGeom prst="roundRect">
            <a:avLst>
              <a:gd name="adj" fmla="val 16667"/>
            </a:avLst>
          </a:prstGeom>
          <a:noFill/>
          <a:ln w="38100" cap="flat" cmpd="sng">
            <a:solidFill>
              <a:srgbClr val="218754"/>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US" sz="1600" dirty="0">
                <a:latin typeface="Garamond"/>
                <a:ea typeface="Garamond"/>
                <a:cs typeface="Garamond"/>
                <a:sym typeface="Garamond"/>
              </a:rPr>
              <a:t>Correct </a:t>
            </a:r>
            <a:r>
              <a:rPr lang="en-US" sz="1600" dirty="0" smtClean="0">
                <a:latin typeface="Garamond"/>
                <a:ea typeface="Garamond"/>
                <a:cs typeface="Garamond"/>
                <a:sym typeface="Garamond"/>
              </a:rPr>
              <a:t>2013 NOAA Coastal California </a:t>
            </a:r>
            <a:r>
              <a:rPr lang="en-US" sz="1600" dirty="0" err="1" smtClean="0">
                <a:latin typeface="Garamond"/>
                <a:ea typeface="Garamond"/>
                <a:cs typeface="Garamond"/>
                <a:sym typeface="Garamond"/>
              </a:rPr>
              <a:t>TopoBathy</a:t>
            </a:r>
            <a:r>
              <a:rPr lang="en-US" sz="1600" dirty="0" smtClean="0">
                <a:latin typeface="Garamond"/>
                <a:ea typeface="Garamond"/>
                <a:cs typeface="Garamond"/>
                <a:sym typeface="Garamond"/>
              </a:rPr>
              <a:t> Merge Project DEM (Buffington </a:t>
            </a:r>
            <a:r>
              <a:rPr lang="en-US" sz="1600" dirty="0" smtClean="0">
                <a:latin typeface="Garamond"/>
                <a:ea typeface="Garamond"/>
                <a:cs typeface="Garamond"/>
                <a:sym typeface="Garamond"/>
              </a:rPr>
              <a:t>et al., 2016</a:t>
            </a:r>
            <a:r>
              <a:rPr lang="en-US" sz="1600" dirty="0">
                <a:latin typeface="Garamond"/>
                <a:ea typeface="Garamond"/>
                <a:cs typeface="Garamond"/>
                <a:sym typeface="Garamond"/>
              </a:rPr>
              <a:t>)</a:t>
            </a:r>
          </a:p>
        </p:txBody>
      </p:sp>
      <p:cxnSp>
        <p:nvCxnSpPr>
          <p:cNvPr id="57" name="Shape 101"/>
          <p:cNvCxnSpPr/>
          <p:nvPr/>
        </p:nvCxnSpPr>
        <p:spPr>
          <a:xfrm>
            <a:off x="4036867" y="20303496"/>
            <a:ext cx="1" cy="341512"/>
          </a:xfrm>
          <a:prstGeom prst="straightConnector1">
            <a:avLst/>
          </a:prstGeom>
          <a:noFill/>
          <a:ln w="38100" cap="flat" cmpd="sng">
            <a:solidFill>
              <a:srgbClr val="218754"/>
            </a:solidFill>
            <a:prstDash val="solid"/>
            <a:round/>
            <a:headEnd type="none" w="lg" len="lg"/>
            <a:tailEnd type="triangle" w="lg" len="lg"/>
          </a:ln>
        </p:spPr>
      </p:cxnSp>
      <p:sp>
        <p:nvSpPr>
          <p:cNvPr id="58" name="Shape 102"/>
          <p:cNvSpPr/>
          <p:nvPr/>
        </p:nvSpPr>
        <p:spPr>
          <a:xfrm>
            <a:off x="3686785" y="19136973"/>
            <a:ext cx="3948192" cy="1048210"/>
          </a:xfrm>
          <a:prstGeom prst="roundRect">
            <a:avLst>
              <a:gd name="adj" fmla="val 16667"/>
            </a:avLst>
          </a:prstGeom>
          <a:noFill/>
          <a:ln w="38100" cap="flat" cmpd="sng">
            <a:solidFill>
              <a:srgbClr val="218754"/>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600" dirty="0">
                <a:latin typeface="Garamond"/>
                <a:ea typeface="Garamond"/>
                <a:cs typeface="Garamond"/>
                <a:sym typeface="Garamond"/>
              </a:rPr>
              <a:t>Combine </a:t>
            </a:r>
            <a:r>
              <a:rPr lang="en-US" sz="1600" dirty="0" smtClean="0">
                <a:latin typeface="Garamond"/>
                <a:ea typeface="Garamond"/>
                <a:cs typeface="Garamond"/>
                <a:sym typeface="Garamond"/>
              </a:rPr>
              <a:t>data </a:t>
            </a:r>
            <a:r>
              <a:rPr lang="en-US" sz="1600" dirty="0">
                <a:latin typeface="Garamond"/>
                <a:ea typeface="Garamond"/>
                <a:cs typeface="Garamond"/>
                <a:sym typeface="Garamond"/>
              </a:rPr>
              <a:t>from ESNERR, </a:t>
            </a:r>
            <a:r>
              <a:rPr lang="en-US" sz="1600" dirty="0" err="1" smtClean="0">
                <a:latin typeface="Garamond"/>
                <a:ea typeface="Garamond"/>
                <a:cs typeface="Garamond"/>
                <a:sym typeface="Garamond"/>
              </a:rPr>
              <a:t>Schile</a:t>
            </a:r>
            <a:r>
              <a:rPr lang="en-US" sz="1600" dirty="0" smtClean="0">
                <a:latin typeface="Garamond"/>
                <a:ea typeface="Garamond"/>
                <a:cs typeface="Garamond"/>
                <a:sym typeface="Garamond"/>
              </a:rPr>
              <a:t> </a:t>
            </a:r>
            <a:r>
              <a:rPr lang="en-US" sz="1600" dirty="0">
                <a:latin typeface="Garamond"/>
                <a:ea typeface="Garamond"/>
                <a:cs typeface="Garamond"/>
                <a:sym typeface="Garamond"/>
              </a:rPr>
              <a:t>et al. (2014) </a:t>
            </a:r>
            <a:r>
              <a:rPr lang="en-US" sz="1600" dirty="0" smtClean="0">
                <a:latin typeface="Garamond"/>
                <a:ea typeface="Garamond"/>
                <a:cs typeface="Garamond"/>
                <a:sym typeface="Garamond"/>
              </a:rPr>
              <a:t>and NOAA </a:t>
            </a:r>
            <a:r>
              <a:rPr lang="en-US" sz="1600" dirty="0" smtClean="0">
                <a:latin typeface="Garamond"/>
                <a:ea typeface="Garamond"/>
                <a:cs typeface="Garamond"/>
                <a:sym typeface="Garamond"/>
              </a:rPr>
              <a:t>mean sea level </a:t>
            </a:r>
            <a:r>
              <a:rPr lang="en-US" sz="1600" dirty="0" smtClean="0">
                <a:latin typeface="Garamond"/>
                <a:ea typeface="Garamond"/>
                <a:cs typeface="Garamond"/>
                <a:sym typeface="Garamond"/>
              </a:rPr>
              <a:t>trends </a:t>
            </a:r>
            <a:r>
              <a:rPr lang="en-US" sz="1600" dirty="0" smtClean="0">
                <a:latin typeface="Garamond"/>
                <a:ea typeface="Garamond"/>
                <a:cs typeface="Garamond"/>
                <a:sym typeface="Garamond"/>
              </a:rPr>
              <a:t>to </a:t>
            </a:r>
            <a:r>
              <a:rPr lang="en-US" sz="1600" dirty="0" smtClean="0">
                <a:latin typeface="Garamond"/>
                <a:ea typeface="Garamond"/>
                <a:cs typeface="Garamond"/>
                <a:sym typeface="Garamond"/>
              </a:rPr>
              <a:t>run the Marsh </a:t>
            </a:r>
            <a:r>
              <a:rPr lang="en-US" sz="1600" dirty="0">
                <a:latin typeface="Garamond"/>
                <a:ea typeface="Garamond"/>
                <a:cs typeface="Garamond"/>
                <a:sym typeface="Garamond"/>
              </a:rPr>
              <a:t>Equilibrium </a:t>
            </a:r>
            <a:r>
              <a:rPr lang="en-US" sz="1600" dirty="0" smtClean="0">
                <a:latin typeface="Garamond"/>
                <a:ea typeface="Garamond"/>
                <a:cs typeface="Garamond"/>
                <a:sym typeface="Garamond"/>
              </a:rPr>
              <a:t>Model (Morris </a:t>
            </a:r>
            <a:r>
              <a:rPr lang="en-US" sz="1600" dirty="0">
                <a:latin typeface="Garamond"/>
                <a:ea typeface="Garamond"/>
                <a:cs typeface="Garamond"/>
                <a:sym typeface="Garamond"/>
              </a:rPr>
              <a:t>et </a:t>
            </a:r>
            <a:r>
              <a:rPr lang="en-US" sz="1600" dirty="0" smtClean="0">
                <a:latin typeface="Garamond"/>
                <a:ea typeface="Garamond"/>
                <a:cs typeface="Garamond"/>
                <a:sym typeface="Garamond"/>
              </a:rPr>
              <a:t>al., 2002</a:t>
            </a:r>
            <a:r>
              <a:rPr lang="en-US" sz="1600" dirty="0">
                <a:latin typeface="Garamond"/>
                <a:ea typeface="Garamond"/>
                <a:cs typeface="Garamond"/>
                <a:sym typeface="Garamond"/>
              </a:rPr>
              <a:t>)</a:t>
            </a:r>
          </a:p>
        </p:txBody>
      </p:sp>
      <p:sp>
        <p:nvSpPr>
          <p:cNvPr id="59" name="Shape 103"/>
          <p:cNvSpPr/>
          <p:nvPr/>
        </p:nvSpPr>
        <p:spPr>
          <a:xfrm>
            <a:off x="3464350" y="19462299"/>
            <a:ext cx="149400" cy="153300"/>
          </a:xfrm>
          <a:prstGeom prst="mathPlus">
            <a:avLst>
              <a:gd name="adj1" fmla="val 23520"/>
            </a:avLst>
          </a:prstGeom>
          <a:solidFill>
            <a:schemeClr val="lt2"/>
          </a:solidFill>
          <a:ln w="28575" cap="flat" cmpd="sng">
            <a:solidFill>
              <a:srgbClr val="218754"/>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0" name="Shape 104"/>
          <p:cNvSpPr/>
          <p:nvPr/>
        </p:nvSpPr>
        <p:spPr>
          <a:xfrm>
            <a:off x="950149" y="20721833"/>
            <a:ext cx="6684828" cy="583214"/>
          </a:xfrm>
          <a:prstGeom prst="roundRect">
            <a:avLst>
              <a:gd name="adj" fmla="val 16667"/>
            </a:avLst>
          </a:prstGeom>
          <a:noFill/>
          <a:ln w="38100" cap="flat" cmpd="sng">
            <a:solidFill>
              <a:srgbClr val="218754"/>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600" dirty="0">
                <a:latin typeface="Garamond"/>
                <a:ea typeface="Garamond"/>
                <a:cs typeface="Garamond"/>
                <a:sym typeface="Garamond"/>
              </a:rPr>
              <a:t>Apply MEM output onto the corrected DEM using the model builder developed by </a:t>
            </a:r>
            <a:r>
              <a:rPr lang="en-US" sz="1600" dirty="0" smtClean="0">
                <a:latin typeface="Garamond"/>
                <a:ea typeface="Garamond"/>
                <a:cs typeface="Garamond"/>
                <a:sym typeface="Garamond"/>
              </a:rPr>
              <a:t>Schile et al. (2014) </a:t>
            </a:r>
            <a:r>
              <a:rPr lang="en-US" sz="1600" dirty="0">
                <a:latin typeface="Garamond"/>
                <a:ea typeface="Garamond"/>
                <a:cs typeface="Garamond"/>
                <a:sym typeface="Garamond"/>
              </a:rPr>
              <a:t>in ArcMap.</a:t>
            </a:r>
          </a:p>
        </p:txBody>
      </p:sp>
      <p:pic>
        <p:nvPicPr>
          <p:cNvPr id="67" name="Shape 111"/>
          <p:cNvPicPr preferRelativeResize="0"/>
          <p:nvPr/>
        </p:nvPicPr>
        <p:blipFill>
          <a:blip r:embed="rId13">
            <a:alphaModFix/>
          </a:blip>
          <a:stretch>
            <a:fillRect/>
          </a:stretch>
        </p:blipFill>
        <p:spPr>
          <a:xfrm>
            <a:off x="1234207" y="13924443"/>
            <a:ext cx="1428094" cy="1243715"/>
          </a:xfrm>
          <a:prstGeom prst="rect">
            <a:avLst/>
          </a:prstGeom>
          <a:noFill/>
          <a:ln>
            <a:noFill/>
          </a:ln>
        </p:spPr>
      </p:pic>
      <p:cxnSp>
        <p:nvCxnSpPr>
          <p:cNvPr id="69" name="Shape 113"/>
          <p:cNvCxnSpPr/>
          <p:nvPr/>
        </p:nvCxnSpPr>
        <p:spPr>
          <a:xfrm>
            <a:off x="3181817" y="13385134"/>
            <a:ext cx="766800" cy="12000"/>
          </a:xfrm>
          <a:prstGeom prst="straightConnector1">
            <a:avLst/>
          </a:prstGeom>
          <a:noFill/>
          <a:ln w="38100" cap="flat" cmpd="sng">
            <a:solidFill>
              <a:srgbClr val="218754"/>
            </a:solidFill>
            <a:prstDash val="solid"/>
            <a:round/>
            <a:headEnd type="none" w="lg" len="lg"/>
            <a:tailEnd type="triangle" w="lg" len="lg"/>
          </a:ln>
        </p:spPr>
      </p:cxnSp>
      <p:sp>
        <p:nvSpPr>
          <p:cNvPr id="71" name="Shape 116"/>
          <p:cNvSpPr txBox="1"/>
          <p:nvPr/>
        </p:nvSpPr>
        <p:spPr>
          <a:xfrm>
            <a:off x="1015308" y="15338024"/>
            <a:ext cx="8021400" cy="386100"/>
          </a:xfrm>
          <a:prstGeom prst="rect">
            <a:avLst/>
          </a:prstGeom>
          <a:noFill/>
          <a:ln>
            <a:noFill/>
          </a:ln>
        </p:spPr>
        <p:txBody>
          <a:bodyPr lIns="91425" tIns="91425" rIns="91425" bIns="91425" anchor="t" anchorCtr="0">
            <a:noAutofit/>
          </a:bodyPr>
          <a:lstStyle/>
          <a:p>
            <a:pPr lvl="0" rtl="0">
              <a:lnSpc>
                <a:spcPct val="90000"/>
              </a:lnSpc>
              <a:spcBef>
                <a:spcPts val="0"/>
              </a:spcBef>
              <a:buClr>
                <a:srgbClr val="585454"/>
              </a:buClr>
              <a:buSzPct val="25000"/>
              <a:buFont typeface="Arial"/>
              <a:buNone/>
            </a:pPr>
            <a:r>
              <a:rPr lang="en-US" sz="2700" b="1" dirty="0">
                <a:solidFill>
                  <a:srgbClr val="585454"/>
                </a:solidFill>
                <a:latin typeface="Garamond"/>
                <a:ea typeface="Garamond"/>
                <a:cs typeface="Garamond"/>
                <a:sym typeface="Garamond"/>
              </a:rPr>
              <a:t>Current Day Imagery/In Situ Data Comparison</a:t>
            </a:r>
          </a:p>
        </p:txBody>
      </p:sp>
      <p:sp>
        <p:nvSpPr>
          <p:cNvPr id="72" name="Shape 117"/>
          <p:cNvSpPr txBox="1"/>
          <p:nvPr/>
        </p:nvSpPr>
        <p:spPr>
          <a:xfrm>
            <a:off x="981920" y="18627989"/>
            <a:ext cx="3774000" cy="386100"/>
          </a:xfrm>
          <a:prstGeom prst="rect">
            <a:avLst/>
          </a:prstGeom>
          <a:noFill/>
          <a:ln>
            <a:noFill/>
          </a:ln>
        </p:spPr>
        <p:txBody>
          <a:bodyPr lIns="91425" tIns="91425" rIns="91425" bIns="91425" anchor="t" anchorCtr="0">
            <a:noAutofit/>
          </a:bodyPr>
          <a:lstStyle/>
          <a:p>
            <a:pPr lvl="0" rtl="0">
              <a:lnSpc>
                <a:spcPct val="90000"/>
              </a:lnSpc>
              <a:spcBef>
                <a:spcPts val="0"/>
              </a:spcBef>
              <a:buClr>
                <a:srgbClr val="585454"/>
              </a:buClr>
              <a:buSzPct val="25000"/>
              <a:buFont typeface="Arial"/>
              <a:buNone/>
            </a:pPr>
            <a:r>
              <a:rPr lang="en-US" sz="2700" b="1" dirty="0">
                <a:solidFill>
                  <a:srgbClr val="585454"/>
                </a:solidFill>
                <a:latin typeface="Garamond"/>
                <a:ea typeface="Garamond"/>
                <a:cs typeface="Garamond"/>
                <a:sym typeface="Garamond"/>
              </a:rPr>
              <a:t>Model Forecasting: </a:t>
            </a:r>
          </a:p>
        </p:txBody>
      </p:sp>
      <p:pic>
        <p:nvPicPr>
          <p:cNvPr id="73" name="Shape 119"/>
          <p:cNvPicPr preferRelativeResize="0"/>
          <p:nvPr/>
        </p:nvPicPr>
        <p:blipFill>
          <a:blip r:embed="rId14">
            <a:alphaModFix/>
          </a:blip>
          <a:stretch>
            <a:fillRect/>
          </a:stretch>
        </p:blipFill>
        <p:spPr>
          <a:xfrm>
            <a:off x="9255839" y="12192000"/>
            <a:ext cx="2600961" cy="3308627"/>
          </a:xfrm>
          <a:prstGeom prst="rect">
            <a:avLst/>
          </a:prstGeom>
          <a:noFill/>
          <a:ln>
            <a:noFill/>
          </a:ln>
        </p:spPr>
      </p:pic>
      <p:sp>
        <p:nvSpPr>
          <p:cNvPr id="74" name="Shape 123"/>
          <p:cNvSpPr txBox="1"/>
          <p:nvPr/>
        </p:nvSpPr>
        <p:spPr>
          <a:xfrm>
            <a:off x="961875" y="12464696"/>
            <a:ext cx="5442299" cy="510000"/>
          </a:xfrm>
          <a:prstGeom prst="rect">
            <a:avLst/>
          </a:prstGeom>
          <a:noFill/>
          <a:ln>
            <a:noFill/>
          </a:ln>
        </p:spPr>
        <p:txBody>
          <a:bodyPr lIns="91425" tIns="91425" rIns="91425" bIns="91425" anchor="t" anchorCtr="0">
            <a:noAutofit/>
          </a:bodyPr>
          <a:lstStyle/>
          <a:p>
            <a:pPr lvl="0" rtl="0">
              <a:lnSpc>
                <a:spcPct val="90000"/>
              </a:lnSpc>
              <a:spcBef>
                <a:spcPts val="0"/>
              </a:spcBef>
              <a:buClr>
                <a:srgbClr val="585454"/>
              </a:buClr>
              <a:buSzPct val="25000"/>
              <a:buFont typeface="Arial"/>
              <a:buNone/>
            </a:pPr>
            <a:r>
              <a:rPr lang="en-US" sz="2700" b="1" dirty="0">
                <a:solidFill>
                  <a:srgbClr val="585454"/>
                </a:solidFill>
                <a:latin typeface="Garamond"/>
                <a:ea typeface="Garamond"/>
                <a:cs typeface="Garamond"/>
                <a:sym typeface="Garamond"/>
              </a:rPr>
              <a:t>Landsat Historical Analysis:</a:t>
            </a:r>
          </a:p>
          <a:p>
            <a:pPr lvl="0">
              <a:spcBef>
                <a:spcPts val="0"/>
              </a:spcBef>
              <a:buNone/>
            </a:pPr>
            <a:endParaRPr dirty="0"/>
          </a:p>
        </p:txBody>
      </p:sp>
      <p:cxnSp>
        <p:nvCxnSpPr>
          <p:cNvPr id="76" name="Shape 118"/>
          <p:cNvCxnSpPr/>
          <p:nvPr/>
        </p:nvCxnSpPr>
        <p:spPr>
          <a:xfrm>
            <a:off x="7460813" y="13397134"/>
            <a:ext cx="766800" cy="12000"/>
          </a:xfrm>
          <a:prstGeom prst="straightConnector1">
            <a:avLst/>
          </a:prstGeom>
          <a:noFill/>
          <a:ln w="38100" cap="flat" cmpd="sng">
            <a:solidFill>
              <a:srgbClr val="218754"/>
            </a:solidFill>
            <a:prstDash val="solid"/>
            <a:round/>
            <a:headEnd type="none" w="lg" len="lg"/>
            <a:tailEnd type="triangle" w="lg" len="lg"/>
          </a:ln>
        </p:spPr>
      </p:cxnSp>
      <p:sp>
        <p:nvSpPr>
          <p:cNvPr id="77" name="Shape 83"/>
          <p:cNvSpPr txBox="1"/>
          <p:nvPr/>
        </p:nvSpPr>
        <p:spPr>
          <a:xfrm>
            <a:off x="18358686" y="20088938"/>
            <a:ext cx="2314199" cy="663900"/>
          </a:xfrm>
          <a:prstGeom prst="rect">
            <a:avLst/>
          </a:prstGeom>
          <a:noFill/>
          <a:ln>
            <a:noFill/>
          </a:ln>
        </p:spPr>
        <p:txBody>
          <a:bodyPr lIns="91425" tIns="91425" rIns="91425" bIns="91425" anchor="t" anchorCtr="0">
            <a:noAutofit/>
          </a:bodyPr>
          <a:lstStyle/>
          <a:p>
            <a:pPr lvl="0" algn="ctr">
              <a:spcBef>
                <a:spcPts val="0"/>
              </a:spcBef>
              <a:buNone/>
            </a:pPr>
            <a:r>
              <a:rPr lang="en-US" sz="1600" b="1" dirty="0" smtClean="0">
                <a:solidFill>
                  <a:srgbClr val="666666"/>
                </a:solidFill>
                <a:latin typeface="Garamond"/>
                <a:ea typeface="Garamond"/>
                <a:cs typeface="Garamond"/>
                <a:sym typeface="Garamond"/>
              </a:rPr>
              <a:t>Sentinel-2 MSI</a:t>
            </a:r>
            <a:endParaRPr lang="en-US" sz="1600" b="1" dirty="0">
              <a:solidFill>
                <a:srgbClr val="666666"/>
              </a:solidFill>
              <a:latin typeface="Garamond"/>
              <a:ea typeface="Garamond"/>
              <a:cs typeface="Garamond"/>
              <a:sym typeface="Garamond"/>
            </a:endParaRPr>
          </a:p>
        </p:txBody>
      </p:sp>
      <p:sp>
        <p:nvSpPr>
          <p:cNvPr id="78" name="Shape 84"/>
          <p:cNvSpPr txBox="1"/>
          <p:nvPr/>
        </p:nvSpPr>
        <p:spPr>
          <a:xfrm>
            <a:off x="15659368" y="20087605"/>
            <a:ext cx="2180700" cy="558900"/>
          </a:xfrm>
          <a:prstGeom prst="rect">
            <a:avLst/>
          </a:prstGeom>
          <a:noFill/>
          <a:ln>
            <a:noFill/>
          </a:ln>
        </p:spPr>
        <p:txBody>
          <a:bodyPr lIns="91425" tIns="91425" rIns="91425" bIns="91425" anchor="t" anchorCtr="0">
            <a:noAutofit/>
          </a:bodyPr>
          <a:lstStyle/>
          <a:p>
            <a:pPr lvl="0" algn="ctr">
              <a:spcBef>
                <a:spcPts val="0"/>
              </a:spcBef>
              <a:buNone/>
            </a:pPr>
            <a:r>
              <a:rPr lang="en-US" sz="1600" b="1" dirty="0">
                <a:solidFill>
                  <a:srgbClr val="666666"/>
                </a:solidFill>
                <a:latin typeface="Garamond"/>
                <a:ea typeface="Garamond"/>
                <a:cs typeface="Garamond"/>
                <a:sym typeface="Garamond"/>
              </a:rPr>
              <a:t>Landsat 8 OLI</a:t>
            </a:r>
          </a:p>
          <a:p>
            <a:pPr lvl="0" algn="ctr" rtl="0">
              <a:spcBef>
                <a:spcPts val="0"/>
              </a:spcBef>
              <a:buNone/>
            </a:pPr>
            <a:endParaRPr sz="2400" b="1" dirty="0">
              <a:solidFill>
                <a:srgbClr val="666666"/>
              </a:solidFill>
              <a:latin typeface="Garamond"/>
              <a:ea typeface="Garamond"/>
              <a:cs typeface="Garamond"/>
              <a:sym typeface="Garamond"/>
            </a:endParaRPr>
          </a:p>
        </p:txBody>
      </p:sp>
      <p:sp>
        <p:nvSpPr>
          <p:cNvPr id="79" name="Shape 85"/>
          <p:cNvSpPr txBox="1"/>
          <p:nvPr/>
        </p:nvSpPr>
        <p:spPr>
          <a:xfrm>
            <a:off x="13124680" y="20107737"/>
            <a:ext cx="2168699" cy="558900"/>
          </a:xfrm>
          <a:prstGeom prst="rect">
            <a:avLst/>
          </a:prstGeom>
          <a:noFill/>
          <a:ln>
            <a:noFill/>
          </a:ln>
        </p:spPr>
        <p:txBody>
          <a:bodyPr lIns="91425" tIns="91425" rIns="91425" bIns="91425" anchor="t" anchorCtr="0">
            <a:noAutofit/>
          </a:bodyPr>
          <a:lstStyle/>
          <a:p>
            <a:pPr lvl="0" algn="ctr" rtl="0">
              <a:spcBef>
                <a:spcPts val="0"/>
              </a:spcBef>
              <a:buNone/>
            </a:pPr>
            <a:r>
              <a:rPr lang="en-US" sz="1600" b="1" dirty="0">
                <a:solidFill>
                  <a:srgbClr val="666666"/>
                </a:solidFill>
                <a:latin typeface="Garamond"/>
                <a:ea typeface="Garamond"/>
                <a:cs typeface="Garamond"/>
                <a:sym typeface="Garamond"/>
              </a:rPr>
              <a:t>Landsat 5 TM</a:t>
            </a:r>
          </a:p>
          <a:p>
            <a:pPr lvl="0" algn="ctr" rtl="0">
              <a:spcBef>
                <a:spcPts val="0"/>
              </a:spcBef>
              <a:buNone/>
            </a:pPr>
            <a:endParaRPr sz="2400" b="1" dirty="0">
              <a:solidFill>
                <a:srgbClr val="666666"/>
              </a:solidFill>
              <a:latin typeface="Garamond"/>
              <a:ea typeface="Garamond"/>
              <a:cs typeface="Garamond"/>
              <a:sym typeface="Garamond"/>
            </a:endParaRPr>
          </a:p>
        </p:txBody>
      </p:sp>
      <p:sp>
        <p:nvSpPr>
          <p:cNvPr id="2" name="TextBox 1"/>
          <p:cNvSpPr txBox="1"/>
          <p:nvPr/>
        </p:nvSpPr>
        <p:spPr>
          <a:xfrm>
            <a:off x="961875" y="5512806"/>
            <a:ext cx="11592041" cy="6370975"/>
          </a:xfrm>
          <a:prstGeom prst="rect">
            <a:avLst/>
          </a:prstGeom>
          <a:noFill/>
        </p:spPr>
        <p:txBody>
          <a:bodyPr wrap="square" rtlCol="0">
            <a:spAutoFit/>
          </a:bodyPr>
          <a:lstStyle/>
          <a:p>
            <a:r>
              <a:rPr lang="en-US" sz="2400" dirty="0"/>
              <a:t>Elkhorn Slough is an ecosystem of high biodiversity found in Monterey Bay, California that protects coastline erosion, naturally filters water, provides critical habitat for unique species, and sequesters carbon. However, Elkhorn Slough is experiencing tremendous loss of its marshland extent and stress to vegetation due to threats of rising sea levels and climatic variation. These changes present an opportunity to identify spatial changes and patterns utilizing remotely sensed imagery and forecast the resilience of the slough under different climatic scenarios. This study uses Landsat imagery to detect growth and loss within the slough from 1997 to present, and map the slough’s evolution across time and space following large El Niño</a:t>
            </a:r>
            <a:r>
              <a:rPr lang="en-US" sz="2400" b="1" dirty="0"/>
              <a:t> </a:t>
            </a:r>
            <a:r>
              <a:rPr lang="en-US" sz="2400" dirty="0"/>
              <a:t>Southern Oscillation (ENSO) years. In addition, this study integrates Sentinel-2/Airborne Visible and Infrared Imaging Spectrometer (AVIRIS) to compare current day marsh extent and health with </a:t>
            </a:r>
            <a:r>
              <a:rPr lang="en-US" sz="2400" i="1" dirty="0"/>
              <a:t>in situ</a:t>
            </a:r>
            <a:r>
              <a:rPr lang="en-US" sz="2400" dirty="0"/>
              <a:t> data provided by Elkhorn Slough National Estuarine Research Reserve (ESNERR). The Marsh Equilibrium Model (MEM) also incorporates inputs from </a:t>
            </a:r>
            <a:r>
              <a:rPr lang="en-US" sz="2400" i="1" dirty="0"/>
              <a:t>in situ</a:t>
            </a:r>
            <a:r>
              <a:rPr lang="en-US" sz="2400" dirty="0"/>
              <a:t> data to predict the Elkhorn Slough’s resilience and adaptation to suspended sediment variations and sea level rise scenarios. These comprehensive historical analyses, in conjunction with the present-day assessment of marsh resilience from the model, offer spatial and temporal insights into Elkhorn Slough’s ecological feedbacks. The results from this study will inform ESNERR of Elkhorn Slough’s condition to help future management of this important ecosystem.</a:t>
            </a:r>
          </a:p>
        </p:txBody>
      </p:sp>
      <p:sp>
        <p:nvSpPr>
          <p:cNvPr id="3" name="TextBox 2"/>
          <p:cNvSpPr txBox="1"/>
          <p:nvPr/>
        </p:nvSpPr>
        <p:spPr>
          <a:xfrm>
            <a:off x="13454422" y="33407245"/>
            <a:ext cx="11127664" cy="1323439"/>
          </a:xfrm>
          <a:prstGeom prst="rect">
            <a:avLst/>
          </a:prstGeom>
          <a:noFill/>
        </p:spPr>
        <p:txBody>
          <a:bodyPr wrap="square" rtlCol="0">
            <a:spAutoFit/>
          </a:bodyPr>
          <a:lstStyle/>
          <a:p>
            <a:r>
              <a:rPr lang="en-US" sz="1600" i="1" dirty="0">
                <a:solidFill>
                  <a:srgbClr val="767171"/>
                </a:solidFill>
              </a:rPr>
              <a:t>This material is based upon work supported by NASA through contract NNL11AA00B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endParaRPr lang="en-US" sz="1600" dirty="0"/>
          </a:p>
        </p:txBody>
      </p:sp>
      <p:cxnSp>
        <p:nvCxnSpPr>
          <p:cNvPr id="86" name="Shape 105"/>
          <p:cNvCxnSpPr/>
          <p:nvPr/>
        </p:nvCxnSpPr>
        <p:spPr>
          <a:xfrm>
            <a:off x="2949284" y="16460936"/>
            <a:ext cx="664466" cy="9793"/>
          </a:xfrm>
          <a:prstGeom prst="straightConnector1">
            <a:avLst/>
          </a:prstGeom>
          <a:noFill/>
          <a:ln w="38100" cap="flat" cmpd="sng">
            <a:solidFill>
              <a:srgbClr val="218754"/>
            </a:solidFill>
            <a:prstDash val="solid"/>
            <a:round/>
            <a:headEnd type="none" w="lg" len="lg"/>
            <a:tailEnd type="triangle" w="lg" len="lg"/>
          </a:ln>
        </p:spPr>
      </p:cxnSp>
      <p:sp>
        <p:nvSpPr>
          <p:cNvPr id="87" name="Shape 106"/>
          <p:cNvSpPr/>
          <p:nvPr/>
        </p:nvSpPr>
        <p:spPr>
          <a:xfrm>
            <a:off x="1114575" y="15954800"/>
            <a:ext cx="1753428" cy="921654"/>
          </a:xfrm>
          <a:prstGeom prst="roundRect">
            <a:avLst>
              <a:gd name="adj" fmla="val 16667"/>
            </a:avLst>
          </a:prstGeom>
          <a:noFill/>
          <a:ln w="38100" cap="flat" cmpd="sng">
            <a:solidFill>
              <a:srgbClr val="218754"/>
            </a:solidFill>
            <a:prstDash val="solid"/>
            <a:round/>
            <a:headEnd type="none" w="med" len="med"/>
            <a:tailEnd type="none" w="med" len="med"/>
          </a:ln>
        </p:spPr>
        <p:txBody>
          <a:bodyPr lIns="91425" tIns="91425" rIns="91425" bIns="91425" anchor="ctr" anchorCtr="0">
            <a:noAutofit/>
          </a:bodyPr>
          <a:lstStyle/>
          <a:p>
            <a:pPr lvl="0" algn="ctr">
              <a:lnSpc>
                <a:spcPct val="90000"/>
              </a:lnSpc>
              <a:buClr>
                <a:srgbClr val="585454"/>
              </a:buClr>
              <a:buSzPct val="25000"/>
            </a:pPr>
            <a:r>
              <a:rPr lang="en-US" sz="1600" dirty="0">
                <a:ea typeface="Garamond"/>
                <a:cs typeface="Garamond"/>
                <a:sym typeface="Garamond"/>
              </a:rPr>
              <a:t>Acquire Sentinel 2A Image</a:t>
            </a:r>
          </a:p>
          <a:p>
            <a:pPr lvl="0" algn="ctr">
              <a:lnSpc>
                <a:spcPct val="90000"/>
              </a:lnSpc>
              <a:buClr>
                <a:srgbClr val="585454"/>
              </a:buClr>
              <a:buSzPct val="25000"/>
            </a:pPr>
            <a:r>
              <a:rPr lang="en-US" sz="1600" dirty="0">
                <a:ea typeface="Garamond"/>
                <a:cs typeface="Garamond"/>
                <a:sym typeface="Garamond"/>
              </a:rPr>
              <a:t>(August 13, 2016)</a:t>
            </a:r>
          </a:p>
        </p:txBody>
      </p:sp>
      <p:pic>
        <p:nvPicPr>
          <p:cNvPr id="95" name="Picture 2" descr="sentinel.jpg"/>
          <p:cNvPicPr>
            <a:picLocks noChangeAspect="1" noChangeArrowheads="1"/>
          </p:cNvPicPr>
          <p:nvPr/>
        </p:nvPicPr>
        <p:blipFill rotWithShape="1">
          <a:blip r:embed="rId15">
            <a:extLst>
              <a:ext uri="{28A0092B-C50C-407E-A947-70E740481C1C}">
                <a14:useLocalDpi xmlns:a14="http://schemas.microsoft.com/office/drawing/2010/main" val="0"/>
              </a:ext>
            </a:extLst>
          </a:blip>
          <a:srcRect b="38972"/>
          <a:stretch/>
        </p:blipFill>
        <p:spPr bwMode="auto">
          <a:xfrm>
            <a:off x="1114272" y="17102675"/>
            <a:ext cx="1884019" cy="1149766"/>
          </a:xfrm>
          <a:prstGeom prst="rect">
            <a:avLst/>
          </a:prstGeom>
          <a:noFill/>
          <a:extLst>
            <a:ext uri="{909E8E84-426E-40dd-AFC4-6F175D3DCCD1}">
              <a14:hiddenFill xmlns:a14="http://schemas.microsoft.com/office/drawing/2010/main" xmlns="">
                <a:solidFill>
                  <a:srgbClr val="FFFFFF"/>
                </a:solidFill>
              </a14:hiddenFill>
            </a:ext>
          </a:extLst>
        </p:spPr>
      </p:pic>
      <p:sp>
        <p:nvSpPr>
          <p:cNvPr id="98" name="Shape 106"/>
          <p:cNvSpPr/>
          <p:nvPr/>
        </p:nvSpPr>
        <p:spPr>
          <a:xfrm>
            <a:off x="6639864" y="15869885"/>
            <a:ext cx="1625321" cy="1163075"/>
          </a:xfrm>
          <a:prstGeom prst="roundRect">
            <a:avLst>
              <a:gd name="adj" fmla="val 16667"/>
            </a:avLst>
          </a:prstGeom>
          <a:noFill/>
          <a:ln w="38100" cap="flat" cmpd="sng">
            <a:solidFill>
              <a:srgbClr val="218754"/>
            </a:solidFill>
            <a:prstDash val="solid"/>
            <a:round/>
            <a:headEnd type="none" w="med" len="med"/>
            <a:tailEnd type="none" w="med" len="med"/>
          </a:ln>
        </p:spPr>
        <p:txBody>
          <a:bodyPr lIns="91425" tIns="91425" rIns="91425" bIns="91425" anchor="ctr" anchorCtr="0">
            <a:noAutofit/>
          </a:bodyPr>
          <a:lstStyle/>
          <a:p>
            <a:pPr lvl="0" algn="ctr" rtl="0">
              <a:lnSpc>
                <a:spcPct val="90000"/>
              </a:lnSpc>
              <a:spcBef>
                <a:spcPts val="0"/>
              </a:spcBef>
              <a:buNone/>
            </a:pPr>
            <a:r>
              <a:rPr lang="en-US" sz="1600" dirty="0" smtClean="0">
                <a:solidFill>
                  <a:srgbClr val="585454"/>
                </a:solidFill>
                <a:latin typeface="Garamond"/>
                <a:ea typeface="Garamond"/>
                <a:cs typeface="Garamond"/>
                <a:sym typeface="Garamond"/>
              </a:rPr>
              <a:t>Extract Vegetation Index Values to </a:t>
            </a:r>
            <a:r>
              <a:rPr lang="en-US" sz="1600" i="1" dirty="0" smtClean="0">
                <a:solidFill>
                  <a:srgbClr val="585454"/>
                </a:solidFill>
                <a:latin typeface="Garamond"/>
                <a:ea typeface="Garamond"/>
                <a:cs typeface="Garamond"/>
                <a:sym typeface="Garamond"/>
              </a:rPr>
              <a:t>in situ </a:t>
            </a:r>
            <a:r>
              <a:rPr lang="en-US" sz="1600" dirty="0" smtClean="0">
                <a:solidFill>
                  <a:srgbClr val="585454"/>
                </a:solidFill>
                <a:latin typeface="Garamond"/>
                <a:ea typeface="Garamond"/>
                <a:cs typeface="Garamond"/>
                <a:sym typeface="Garamond"/>
              </a:rPr>
              <a:t>points</a:t>
            </a:r>
            <a:endParaRPr lang="en-US" sz="1600" dirty="0">
              <a:solidFill>
                <a:srgbClr val="585454"/>
              </a:solidFill>
              <a:latin typeface="Garamond"/>
              <a:ea typeface="Garamond"/>
              <a:cs typeface="Garamond"/>
              <a:sym typeface="Garamond"/>
            </a:endParaRPr>
          </a:p>
        </p:txBody>
      </p:sp>
      <p:sp>
        <p:nvSpPr>
          <p:cNvPr id="100" name="Shape 106"/>
          <p:cNvSpPr/>
          <p:nvPr/>
        </p:nvSpPr>
        <p:spPr>
          <a:xfrm>
            <a:off x="9500508" y="15773400"/>
            <a:ext cx="1810792" cy="1329275"/>
          </a:xfrm>
          <a:prstGeom prst="roundRect">
            <a:avLst>
              <a:gd name="adj" fmla="val 16667"/>
            </a:avLst>
          </a:prstGeom>
          <a:noFill/>
          <a:ln w="38100" cap="flat" cmpd="sng">
            <a:solidFill>
              <a:srgbClr val="218754"/>
            </a:solidFill>
            <a:prstDash val="solid"/>
            <a:round/>
            <a:headEnd type="none" w="med" len="med"/>
            <a:tailEnd type="none" w="med" len="med"/>
          </a:ln>
        </p:spPr>
        <p:txBody>
          <a:bodyPr lIns="91425" tIns="91425" rIns="91425" bIns="91425" anchor="ctr" anchorCtr="0">
            <a:noAutofit/>
          </a:bodyPr>
          <a:lstStyle/>
          <a:p>
            <a:pPr lvl="0" algn="ctr" rtl="0">
              <a:lnSpc>
                <a:spcPct val="90000"/>
              </a:lnSpc>
              <a:spcBef>
                <a:spcPts val="0"/>
              </a:spcBef>
              <a:buNone/>
            </a:pPr>
            <a:r>
              <a:rPr lang="en-US" sz="1600" dirty="0" smtClean="0">
                <a:solidFill>
                  <a:srgbClr val="585454"/>
                </a:solidFill>
                <a:latin typeface="Garamond"/>
                <a:ea typeface="Garamond"/>
                <a:cs typeface="Garamond"/>
                <a:sym typeface="Garamond"/>
              </a:rPr>
              <a:t>Plot data and run regression to detect trends between imagery and in situ data</a:t>
            </a:r>
            <a:endParaRPr lang="en-US" sz="1600" dirty="0">
              <a:solidFill>
                <a:srgbClr val="585454"/>
              </a:solidFill>
              <a:latin typeface="Garamond"/>
              <a:ea typeface="Garamond"/>
              <a:cs typeface="Garamond"/>
              <a:sym typeface="Garamond"/>
            </a:endParaRPr>
          </a:p>
        </p:txBody>
      </p:sp>
      <p:pic>
        <p:nvPicPr>
          <p:cNvPr id="101" name="Picture 100"/>
          <p:cNvPicPr>
            <a:picLocks noChangeAspect="1"/>
          </p:cNvPicPr>
          <p:nvPr/>
        </p:nvPicPr>
        <p:blipFill rotWithShape="1">
          <a:blip r:embed="rId16" cstate="print">
            <a:extLst>
              <a:ext uri="{28A0092B-C50C-407E-A947-70E740481C1C}">
                <a14:useLocalDpi xmlns:a14="http://schemas.microsoft.com/office/drawing/2010/main" val="0"/>
              </a:ext>
            </a:extLst>
          </a:blip>
          <a:srcRect l="5945" t="2834" r="16410" b="23322"/>
          <a:stretch/>
        </p:blipFill>
        <p:spPr>
          <a:xfrm>
            <a:off x="9891694" y="22707600"/>
            <a:ext cx="1830264" cy="2252632"/>
          </a:xfrm>
          <a:prstGeom prst="rect">
            <a:avLst/>
          </a:prstGeom>
        </p:spPr>
      </p:pic>
      <p:pic>
        <p:nvPicPr>
          <p:cNvPr id="102" name="Picture 101"/>
          <p:cNvPicPr>
            <a:picLocks noChangeAspect="1"/>
          </p:cNvPicPr>
          <p:nvPr/>
        </p:nvPicPr>
        <p:blipFill rotWithShape="1">
          <a:blip r:embed="rId17" cstate="print">
            <a:extLst>
              <a:ext uri="{28A0092B-C50C-407E-A947-70E740481C1C}">
                <a14:useLocalDpi xmlns:a14="http://schemas.microsoft.com/office/drawing/2010/main" val="0"/>
              </a:ext>
            </a:extLst>
          </a:blip>
          <a:srcRect l="5437" t="2397" r="16917" b="23758"/>
          <a:stretch/>
        </p:blipFill>
        <p:spPr>
          <a:xfrm>
            <a:off x="7348714" y="22740253"/>
            <a:ext cx="1830264" cy="2252632"/>
          </a:xfrm>
          <a:prstGeom prst="rect">
            <a:avLst/>
          </a:prstGeom>
        </p:spPr>
      </p:pic>
      <p:pic>
        <p:nvPicPr>
          <p:cNvPr id="103" name="Picture 102"/>
          <p:cNvPicPr>
            <a:picLocks noChangeAspect="1"/>
          </p:cNvPicPr>
          <p:nvPr/>
        </p:nvPicPr>
        <p:blipFill rotWithShape="1">
          <a:blip r:embed="rId18" cstate="print">
            <a:extLst>
              <a:ext uri="{28A0092B-C50C-407E-A947-70E740481C1C}">
                <a14:useLocalDpi xmlns:a14="http://schemas.microsoft.com/office/drawing/2010/main" val="0"/>
              </a:ext>
            </a:extLst>
          </a:blip>
          <a:srcRect l="6428" t="3077" r="15927" b="23078"/>
          <a:stretch/>
        </p:blipFill>
        <p:spPr>
          <a:xfrm>
            <a:off x="4836848" y="22777657"/>
            <a:ext cx="1830264" cy="2252632"/>
          </a:xfrm>
          <a:prstGeom prst="rect">
            <a:avLst/>
          </a:prstGeom>
        </p:spPr>
      </p:pic>
      <p:sp>
        <p:nvSpPr>
          <p:cNvPr id="104" name="TextBox 103"/>
          <p:cNvSpPr txBox="1"/>
          <p:nvPr/>
        </p:nvSpPr>
        <p:spPr>
          <a:xfrm>
            <a:off x="5230359" y="22093571"/>
            <a:ext cx="5818641" cy="584775"/>
          </a:xfrm>
          <a:prstGeom prst="rect">
            <a:avLst/>
          </a:prstGeom>
          <a:noFill/>
        </p:spPr>
        <p:txBody>
          <a:bodyPr wrap="square" rtlCol="0">
            <a:spAutoFit/>
          </a:bodyPr>
          <a:lstStyle/>
          <a:p>
            <a:pPr algn="ctr"/>
            <a:r>
              <a:rPr lang="en-US" sz="1600" b="1" dirty="0" smtClean="0"/>
              <a:t>Figure </a:t>
            </a:r>
            <a:r>
              <a:rPr lang="en-US" sz="1600" b="1" dirty="0"/>
              <a:t>5</a:t>
            </a:r>
            <a:r>
              <a:rPr lang="en-US" sz="1600" b="1" dirty="0" smtClean="0"/>
              <a:t> </a:t>
            </a:r>
            <a:r>
              <a:rPr lang="en-US" sz="1600" dirty="0" smtClean="0"/>
              <a:t>Multiple Vegetation indices applied to Sentinel 2-MSI image from August 2016.</a:t>
            </a:r>
            <a:endParaRPr lang="en-US" sz="1600" dirty="0"/>
          </a:p>
        </p:txBody>
      </p:sp>
      <p:sp>
        <p:nvSpPr>
          <p:cNvPr id="105" name="TextBox 104"/>
          <p:cNvSpPr txBox="1"/>
          <p:nvPr/>
        </p:nvSpPr>
        <p:spPr>
          <a:xfrm>
            <a:off x="4128803" y="25258380"/>
            <a:ext cx="3082279" cy="584775"/>
          </a:xfrm>
          <a:prstGeom prst="rect">
            <a:avLst/>
          </a:prstGeom>
          <a:noFill/>
        </p:spPr>
        <p:txBody>
          <a:bodyPr wrap="square" rtlCol="0">
            <a:spAutoFit/>
          </a:bodyPr>
          <a:lstStyle/>
          <a:p>
            <a:pPr algn="ctr"/>
            <a:r>
              <a:rPr lang="en-US" sz="1600" b="1" dirty="0" smtClean="0"/>
              <a:t>Normalized Difference </a:t>
            </a:r>
          </a:p>
          <a:p>
            <a:pPr algn="ctr"/>
            <a:r>
              <a:rPr lang="en-US" sz="1600" b="1" dirty="0" smtClean="0"/>
              <a:t>Vegetation Index (NDVI)</a:t>
            </a:r>
            <a:endParaRPr lang="en-US" sz="1600" b="1" dirty="0"/>
          </a:p>
        </p:txBody>
      </p:sp>
      <p:sp>
        <p:nvSpPr>
          <p:cNvPr id="106" name="TextBox 105"/>
          <p:cNvSpPr txBox="1"/>
          <p:nvPr/>
        </p:nvSpPr>
        <p:spPr>
          <a:xfrm>
            <a:off x="6639864" y="25246961"/>
            <a:ext cx="3082279" cy="584775"/>
          </a:xfrm>
          <a:prstGeom prst="rect">
            <a:avLst/>
          </a:prstGeom>
          <a:noFill/>
        </p:spPr>
        <p:txBody>
          <a:bodyPr wrap="square" rtlCol="0">
            <a:spAutoFit/>
          </a:bodyPr>
          <a:lstStyle/>
          <a:p>
            <a:pPr algn="ctr"/>
            <a:r>
              <a:rPr lang="en-US" sz="1600" b="1" dirty="0" smtClean="0"/>
              <a:t>Normalized Difference </a:t>
            </a:r>
          </a:p>
          <a:p>
            <a:pPr algn="ctr"/>
            <a:r>
              <a:rPr lang="en-US" sz="1600" b="1" dirty="0" smtClean="0"/>
              <a:t>Index-45 (NDI45)</a:t>
            </a:r>
            <a:endParaRPr lang="en-US" sz="1600" b="1" dirty="0"/>
          </a:p>
        </p:txBody>
      </p:sp>
      <p:sp>
        <p:nvSpPr>
          <p:cNvPr id="107" name="TextBox 106"/>
          <p:cNvSpPr txBox="1"/>
          <p:nvPr/>
        </p:nvSpPr>
        <p:spPr>
          <a:xfrm>
            <a:off x="9314919" y="25287856"/>
            <a:ext cx="3082279" cy="584775"/>
          </a:xfrm>
          <a:prstGeom prst="rect">
            <a:avLst/>
          </a:prstGeom>
          <a:noFill/>
        </p:spPr>
        <p:txBody>
          <a:bodyPr wrap="square" rtlCol="0">
            <a:spAutoFit/>
          </a:bodyPr>
          <a:lstStyle/>
          <a:p>
            <a:pPr algn="ctr"/>
            <a:r>
              <a:rPr lang="en-US" sz="1600" b="1" dirty="0" smtClean="0"/>
              <a:t>Inverted Red-Edge </a:t>
            </a:r>
          </a:p>
          <a:p>
            <a:pPr algn="ctr"/>
            <a:r>
              <a:rPr lang="en-US" sz="1600" b="1" dirty="0" smtClean="0"/>
              <a:t>Chlorophyll Index (IRECI)</a:t>
            </a:r>
            <a:endParaRPr lang="en-US" sz="1600" b="1" dirty="0"/>
          </a:p>
        </p:txBody>
      </p:sp>
      <p:pic>
        <p:nvPicPr>
          <p:cNvPr id="6" name="Picture 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259207" y="26592241"/>
            <a:ext cx="8788926" cy="11373904"/>
          </a:xfrm>
          <a:prstGeom prst="rect">
            <a:avLst/>
          </a:prstGeom>
        </p:spPr>
      </p:pic>
      <p:pic>
        <p:nvPicPr>
          <p:cNvPr id="8" name="Picture 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010025" y="26710554"/>
            <a:ext cx="8668452" cy="11217996"/>
          </a:xfrm>
          <a:prstGeom prst="rect">
            <a:avLst/>
          </a:prstGeom>
        </p:spPr>
      </p:pic>
      <p:sp>
        <p:nvSpPr>
          <p:cNvPr id="13" name="Oval 12"/>
          <p:cNvSpPr/>
          <p:nvPr/>
        </p:nvSpPr>
        <p:spPr>
          <a:xfrm>
            <a:off x="4321266" y="31285373"/>
            <a:ext cx="1879465" cy="18836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59958" y="26742380"/>
            <a:ext cx="9020475" cy="11643698"/>
          </a:xfrm>
          <a:prstGeom prst="rect">
            <a:avLst/>
          </a:prstGeom>
        </p:spPr>
      </p:pic>
      <p:pic>
        <p:nvPicPr>
          <p:cNvPr id="108" name="Picture 107"/>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3552383" y="9276046"/>
            <a:ext cx="5510450" cy="7131171"/>
          </a:xfrm>
          <a:prstGeom prst="rect">
            <a:avLst/>
          </a:prstGeom>
        </p:spPr>
      </p:pic>
      <p:pic>
        <p:nvPicPr>
          <p:cNvPr id="109" name="Picture 108"/>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5958793" y="15268203"/>
            <a:ext cx="2866374" cy="1046521"/>
          </a:xfrm>
          <a:prstGeom prst="rect">
            <a:avLst/>
          </a:prstGeom>
        </p:spPr>
      </p:pic>
      <p:sp>
        <p:nvSpPr>
          <p:cNvPr id="111" name="Shape 106"/>
          <p:cNvSpPr/>
          <p:nvPr/>
        </p:nvSpPr>
        <p:spPr>
          <a:xfrm>
            <a:off x="3879883" y="15928836"/>
            <a:ext cx="1575272" cy="921654"/>
          </a:xfrm>
          <a:prstGeom prst="roundRect">
            <a:avLst>
              <a:gd name="adj" fmla="val 16667"/>
            </a:avLst>
          </a:prstGeom>
          <a:noFill/>
          <a:ln w="38100" cap="flat" cmpd="sng">
            <a:solidFill>
              <a:srgbClr val="218754"/>
            </a:solidFill>
            <a:prstDash val="solid"/>
            <a:round/>
            <a:headEnd type="none" w="med" len="med"/>
            <a:tailEnd type="none" w="med" len="med"/>
          </a:ln>
        </p:spPr>
        <p:txBody>
          <a:bodyPr lIns="91425" tIns="91425" rIns="91425" bIns="91425" anchor="ctr" anchorCtr="0">
            <a:noAutofit/>
          </a:bodyPr>
          <a:lstStyle/>
          <a:p>
            <a:pPr lvl="0" algn="ctr" rtl="0">
              <a:lnSpc>
                <a:spcPct val="90000"/>
              </a:lnSpc>
              <a:spcBef>
                <a:spcPts val="0"/>
              </a:spcBef>
              <a:buNone/>
            </a:pPr>
            <a:r>
              <a:rPr lang="en-US" sz="1600" dirty="0" smtClean="0">
                <a:solidFill>
                  <a:srgbClr val="585454"/>
                </a:solidFill>
                <a:latin typeface="Garamond"/>
                <a:ea typeface="Garamond"/>
                <a:cs typeface="Garamond"/>
                <a:sym typeface="Garamond"/>
              </a:rPr>
              <a:t>Apply Vegetation </a:t>
            </a:r>
            <a:r>
              <a:rPr lang="en-US" sz="1600" dirty="0">
                <a:solidFill>
                  <a:srgbClr val="585454"/>
                </a:solidFill>
                <a:latin typeface="Garamond"/>
                <a:ea typeface="Garamond"/>
                <a:cs typeface="Garamond"/>
                <a:sym typeface="Garamond"/>
              </a:rPr>
              <a:t>Indices </a:t>
            </a:r>
            <a:r>
              <a:rPr lang="en-US" sz="1600" dirty="0" smtClean="0">
                <a:solidFill>
                  <a:srgbClr val="585454"/>
                </a:solidFill>
                <a:latin typeface="Garamond"/>
                <a:ea typeface="Garamond"/>
                <a:cs typeface="Garamond"/>
                <a:sym typeface="Garamond"/>
              </a:rPr>
              <a:t>(GEE</a:t>
            </a:r>
            <a:r>
              <a:rPr lang="en-US" sz="1600" dirty="0">
                <a:solidFill>
                  <a:srgbClr val="585454"/>
                </a:solidFill>
                <a:latin typeface="Garamond"/>
                <a:ea typeface="Garamond"/>
                <a:cs typeface="Garamond"/>
                <a:sym typeface="Garamond"/>
              </a:rPr>
              <a:t>) </a:t>
            </a:r>
          </a:p>
        </p:txBody>
      </p:sp>
      <p:pic>
        <p:nvPicPr>
          <p:cNvPr id="17" name="Picture 1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V="1">
            <a:off x="6520449" y="17417459"/>
            <a:ext cx="1985661" cy="610464"/>
          </a:xfrm>
          <a:prstGeom prst="rect">
            <a:avLst/>
          </a:prstGeom>
        </p:spPr>
      </p:pic>
      <p:cxnSp>
        <p:nvCxnSpPr>
          <p:cNvPr id="112" name="Shape 105"/>
          <p:cNvCxnSpPr/>
          <p:nvPr/>
        </p:nvCxnSpPr>
        <p:spPr>
          <a:xfrm>
            <a:off x="5727772" y="16435993"/>
            <a:ext cx="664466" cy="9793"/>
          </a:xfrm>
          <a:prstGeom prst="straightConnector1">
            <a:avLst/>
          </a:prstGeom>
          <a:noFill/>
          <a:ln w="38100" cap="flat" cmpd="sng">
            <a:solidFill>
              <a:srgbClr val="218754"/>
            </a:solidFill>
            <a:prstDash val="solid"/>
            <a:round/>
            <a:headEnd type="none" w="lg" len="lg"/>
            <a:tailEnd type="triangle" w="lg" len="lg"/>
          </a:ln>
        </p:spPr>
      </p:cxnSp>
      <p:cxnSp>
        <p:nvCxnSpPr>
          <p:cNvPr id="113" name="Shape 105"/>
          <p:cNvCxnSpPr/>
          <p:nvPr/>
        </p:nvCxnSpPr>
        <p:spPr>
          <a:xfrm>
            <a:off x="8626145" y="16464280"/>
            <a:ext cx="664466" cy="9793"/>
          </a:xfrm>
          <a:prstGeom prst="straightConnector1">
            <a:avLst/>
          </a:prstGeom>
          <a:noFill/>
          <a:ln w="38100" cap="flat" cmpd="sng">
            <a:solidFill>
              <a:srgbClr val="218754"/>
            </a:solidFill>
            <a:prstDash val="solid"/>
            <a:round/>
            <a:headEnd type="none" w="lg" len="lg"/>
            <a:tailEnd type="triangle" w="lg" len="lg"/>
          </a:ln>
        </p:spPr>
      </p:cxnSp>
      <p:sp>
        <p:nvSpPr>
          <p:cNvPr id="114" name="Shape 106"/>
          <p:cNvSpPr/>
          <p:nvPr/>
        </p:nvSpPr>
        <p:spPr>
          <a:xfrm>
            <a:off x="1215786" y="13029955"/>
            <a:ext cx="1508701" cy="747591"/>
          </a:xfrm>
          <a:prstGeom prst="roundRect">
            <a:avLst>
              <a:gd name="adj" fmla="val 16667"/>
            </a:avLst>
          </a:prstGeom>
          <a:noFill/>
          <a:ln w="38100" cap="flat" cmpd="sng">
            <a:solidFill>
              <a:srgbClr val="218754"/>
            </a:solidFill>
            <a:prstDash val="solid"/>
            <a:round/>
            <a:headEnd type="none" w="med" len="med"/>
            <a:tailEnd type="none" w="med" len="med"/>
          </a:ln>
        </p:spPr>
        <p:txBody>
          <a:bodyPr lIns="91425" tIns="91425" rIns="91425" bIns="91425" anchor="ctr" anchorCtr="0">
            <a:noAutofit/>
          </a:bodyPr>
          <a:lstStyle/>
          <a:p>
            <a:pPr lvl="0" algn="ctr">
              <a:lnSpc>
                <a:spcPct val="90000"/>
              </a:lnSpc>
              <a:buClr>
                <a:srgbClr val="585454"/>
              </a:buClr>
              <a:buSzPct val="25000"/>
            </a:pPr>
            <a:r>
              <a:rPr lang="en-US" sz="1600" dirty="0" smtClean="0">
                <a:ea typeface="Garamond"/>
                <a:cs typeface="Garamond"/>
                <a:sym typeface="Garamond"/>
              </a:rPr>
              <a:t>Download Landsat image</a:t>
            </a:r>
            <a:endParaRPr lang="en-US" sz="1600" dirty="0">
              <a:ea typeface="Garamond"/>
              <a:cs typeface="Garamond"/>
              <a:sym typeface="Garamond"/>
            </a:endParaRPr>
          </a:p>
        </p:txBody>
      </p:sp>
      <p:sp>
        <p:nvSpPr>
          <p:cNvPr id="115" name="Shape 106"/>
          <p:cNvSpPr/>
          <p:nvPr/>
        </p:nvSpPr>
        <p:spPr>
          <a:xfrm>
            <a:off x="8709813" y="12966405"/>
            <a:ext cx="1581390" cy="851037"/>
          </a:xfrm>
          <a:prstGeom prst="roundRect">
            <a:avLst>
              <a:gd name="adj" fmla="val 16667"/>
            </a:avLst>
          </a:prstGeom>
          <a:noFill/>
          <a:ln w="38100" cap="flat" cmpd="sng">
            <a:solidFill>
              <a:srgbClr val="218754"/>
            </a:solidFill>
            <a:prstDash val="solid"/>
            <a:round/>
            <a:headEnd type="none" w="med" len="med"/>
            <a:tailEnd type="none" w="med" len="med"/>
          </a:ln>
        </p:spPr>
        <p:txBody>
          <a:bodyPr lIns="91425" tIns="91425" rIns="91425" bIns="91425" anchor="ctr" anchorCtr="0">
            <a:noAutofit/>
          </a:bodyPr>
          <a:lstStyle/>
          <a:p>
            <a:pPr algn="ctr">
              <a:lnSpc>
                <a:spcPct val="90000"/>
              </a:lnSpc>
              <a:buClr>
                <a:srgbClr val="585454"/>
              </a:buClr>
              <a:buSzPct val="25000"/>
            </a:pPr>
            <a:r>
              <a:rPr lang="en-US" sz="1600" dirty="0" smtClean="0">
                <a:ea typeface="Garamond"/>
                <a:cs typeface="Garamond"/>
                <a:sym typeface="Garamond"/>
              </a:rPr>
              <a:t>Map NDVI change between El </a:t>
            </a:r>
            <a:r>
              <a:rPr lang="en-US" sz="1600" dirty="0">
                <a:solidFill>
                  <a:schemeClr val="tx2">
                    <a:lumMod val="50000"/>
                  </a:schemeClr>
                </a:solidFill>
              </a:rPr>
              <a:t>Niño </a:t>
            </a:r>
            <a:r>
              <a:rPr lang="en-US" sz="1600" dirty="0" smtClean="0">
                <a:solidFill>
                  <a:srgbClr val="585454"/>
                </a:solidFill>
                <a:ea typeface="Garamond"/>
                <a:cs typeface="Garamond"/>
                <a:sym typeface="Garamond"/>
              </a:rPr>
              <a:t>years</a:t>
            </a:r>
            <a:endParaRPr lang="en-US" sz="1600" dirty="0">
              <a:solidFill>
                <a:srgbClr val="585454"/>
              </a:solidFill>
              <a:ea typeface="Garamond"/>
              <a:cs typeface="Garamond"/>
              <a:sym typeface="Garamond"/>
            </a:endParaRPr>
          </a:p>
        </p:txBody>
      </p:sp>
      <p:sp>
        <p:nvSpPr>
          <p:cNvPr id="70" name="Shape 114"/>
          <p:cNvSpPr/>
          <p:nvPr/>
        </p:nvSpPr>
        <p:spPr>
          <a:xfrm>
            <a:off x="4494643" y="12978722"/>
            <a:ext cx="2586683" cy="1209777"/>
          </a:xfrm>
          <a:prstGeom prst="roundRect">
            <a:avLst>
              <a:gd name="adj" fmla="val 16667"/>
            </a:avLst>
          </a:prstGeom>
          <a:noFill/>
          <a:ln w="38100" cap="flat" cmpd="sng">
            <a:solidFill>
              <a:srgbClr val="218754"/>
            </a:solidFill>
            <a:prstDash val="solid"/>
            <a:round/>
            <a:headEnd type="none" w="med" len="med"/>
            <a:tailEnd type="none" w="med" len="med"/>
          </a:ln>
        </p:spPr>
        <p:txBody>
          <a:bodyPr lIns="91425" tIns="91425" rIns="91425" bIns="91425" anchor="ctr" anchorCtr="0">
            <a:noAutofit/>
          </a:bodyPr>
          <a:lstStyle/>
          <a:p>
            <a:pPr lvl="0" algn="ctr">
              <a:lnSpc>
                <a:spcPct val="90000"/>
              </a:lnSpc>
            </a:pPr>
            <a:r>
              <a:rPr lang="en-US" sz="1600" dirty="0" smtClean="0">
                <a:solidFill>
                  <a:schemeClr val="bg2">
                    <a:lumMod val="50000"/>
                  </a:schemeClr>
                </a:solidFill>
                <a:latin typeface="Garamond"/>
                <a:ea typeface="Garamond"/>
                <a:cs typeface="Garamond"/>
                <a:sym typeface="Garamond"/>
              </a:rPr>
              <a:t>Apply NDVI to each Landsat image in GEE to assess vegetation density during El </a:t>
            </a:r>
            <a:r>
              <a:rPr lang="en-US" sz="1600" dirty="0" smtClean="0">
                <a:solidFill>
                  <a:schemeClr val="bg2">
                    <a:lumMod val="50000"/>
                  </a:schemeClr>
                </a:solidFill>
              </a:rPr>
              <a:t>Niño years</a:t>
            </a:r>
            <a:endParaRPr lang="en-US" sz="1600" dirty="0">
              <a:solidFill>
                <a:schemeClr val="bg2">
                  <a:lumMod val="50000"/>
                </a:schemeClr>
              </a:solidFill>
              <a:latin typeface="Garamond"/>
              <a:ea typeface="Garamond"/>
              <a:cs typeface="Garamond"/>
              <a:sym typeface="Garamond"/>
            </a:endParaRPr>
          </a:p>
        </p:txBody>
      </p:sp>
      <p:pic>
        <p:nvPicPr>
          <p:cNvPr id="117" name="Picture 116"/>
          <p:cNvPicPr>
            <a:picLocks noChangeAspect="1"/>
          </p:cNvPicPr>
          <p:nvPr/>
        </p:nvPicPr>
        <p:blipFill>
          <a:blip r:embed="rId25"/>
          <a:stretch>
            <a:fillRect/>
          </a:stretch>
        </p:blipFill>
        <p:spPr>
          <a:xfrm>
            <a:off x="4794215" y="14290883"/>
            <a:ext cx="1975564" cy="906222"/>
          </a:xfrm>
          <a:prstGeom prst="rect">
            <a:avLst/>
          </a:prstGeom>
        </p:spPr>
      </p:pic>
      <p:sp>
        <p:nvSpPr>
          <p:cNvPr id="124" name="Shape 102"/>
          <p:cNvSpPr/>
          <p:nvPr/>
        </p:nvSpPr>
        <p:spPr>
          <a:xfrm>
            <a:off x="9168485" y="21117420"/>
            <a:ext cx="2557340" cy="747983"/>
          </a:xfrm>
          <a:prstGeom prst="roundRect">
            <a:avLst>
              <a:gd name="adj" fmla="val 16667"/>
            </a:avLst>
          </a:prstGeom>
          <a:noFill/>
          <a:ln w="38100" cap="flat" cmpd="sng">
            <a:no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600" dirty="0" smtClean="0">
                <a:latin typeface="Garamond"/>
                <a:ea typeface="Garamond"/>
                <a:cs typeface="Garamond"/>
                <a:sym typeface="Garamond"/>
              </a:rPr>
              <a:t> MEM (Morris et al., 2002)</a:t>
            </a:r>
            <a:endParaRPr lang="en-US" sz="1600" dirty="0">
              <a:latin typeface="Garamond"/>
              <a:ea typeface="Garamond"/>
              <a:cs typeface="Garamond"/>
              <a:sym typeface="Garamond"/>
            </a:endParaRPr>
          </a:p>
        </p:txBody>
      </p:sp>
      <p:sp>
        <p:nvSpPr>
          <p:cNvPr id="126" name="TextBox 125"/>
          <p:cNvSpPr txBox="1"/>
          <p:nvPr/>
        </p:nvSpPr>
        <p:spPr>
          <a:xfrm>
            <a:off x="6169040" y="26089039"/>
            <a:ext cx="5142260" cy="584775"/>
          </a:xfrm>
          <a:prstGeom prst="rect">
            <a:avLst/>
          </a:prstGeom>
          <a:noFill/>
        </p:spPr>
        <p:txBody>
          <a:bodyPr wrap="square" rtlCol="0">
            <a:spAutoFit/>
          </a:bodyPr>
          <a:lstStyle/>
          <a:p>
            <a:pPr algn="ctr"/>
            <a:r>
              <a:rPr lang="en-US" sz="1600" b="1" dirty="0" smtClean="0"/>
              <a:t>Figure 6. </a:t>
            </a:r>
            <a:r>
              <a:rPr lang="en-US" sz="1600" dirty="0" smtClean="0"/>
              <a:t>Marsh resilience to sea level rise outputs from the MEM version 5.4.5 compared to current marsh state.</a:t>
            </a:r>
            <a:endParaRPr lang="en-US" sz="1600" dirty="0"/>
          </a:p>
        </p:txBody>
      </p:sp>
      <p:sp>
        <p:nvSpPr>
          <p:cNvPr id="127" name="TextBox 126"/>
          <p:cNvSpPr txBox="1"/>
          <p:nvPr/>
        </p:nvSpPr>
        <p:spPr>
          <a:xfrm>
            <a:off x="5429418" y="29840934"/>
            <a:ext cx="6107913" cy="338554"/>
          </a:xfrm>
          <a:prstGeom prst="rect">
            <a:avLst/>
          </a:prstGeom>
          <a:noFill/>
        </p:spPr>
        <p:txBody>
          <a:bodyPr wrap="square" rtlCol="0">
            <a:spAutoFit/>
          </a:bodyPr>
          <a:lstStyle/>
          <a:p>
            <a:pPr algn="ctr"/>
            <a:r>
              <a:rPr lang="en-US" sz="1600" b="1" dirty="0" smtClean="0"/>
              <a:t>14 </a:t>
            </a:r>
            <a:r>
              <a:rPr lang="en-US" sz="1600" b="1" dirty="0" smtClean="0"/>
              <a:t>cm         </a:t>
            </a:r>
            <a:r>
              <a:rPr lang="en-US" sz="1600" b="1" dirty="0" smtClean="0"/>
              <a:t>                        100 </a:t>
            </a:r>
            <a:r>
              <a:rPr lang="en-US" sz="1600" b="1" dirty="0" smtClean="0"/>
              <a:t>cm                    </a:t>
            </a:r>
            <a:r>
              <a:rPr lang="en-US" sz="1600" b="1" dirty="0" smtClean="0"/>
              <a:t>              Corrected DEM</a:t>
            </a:r>
            <a:endParaRPr lang="en-US" sz="1600" b="1" dirty="0"/>
          </a:p>
        </p:txBody>
      </p:sp>
      <p:sp>
        <p:nvSpPr>
          <p:cNvPr id="130" name="TextBox 129"/>
          <p:cNvSpPr txBox="1"/>
          <p:nvPr/>
        </p:nvSpPr>
        <p:spPr>
          <a:xfrm>
            <a:off x="13744814" y="16365766"/>
            <a:ext cx="5133736" cy="584775"/>
          </a:xfrm>
          <a:prstGeom prst="rect">
            <a:avLst/>
          </a:prstGeom>
          <a:noFill/>
        </p:spPr>
        <p:txBody>
          <a:bodyPr wrap="square" rtlCol="0">
            <a:spAutoFit/>
          </a:bodyPr>
          <a:lstStyle/>
          <a:p>
            <a:r>
              <a:rPr lang="en-US" sz="1600" b="1" dirty="0" smtClean="0"/>
              <a:t>Figure 1. </a:t>
            </a:r>
            <a:r>
              <a:rPr lang="en-US" sz="1600" dirty="0" smtClean="0"/>
              <a:t>A map of Elkhorn Slough’s unrestricted tidal marsh, located in Monterey County, CA. </a:t>
            </a:r>
            <a:endParaRPr lang="en-US" sz="1600" dirty="0"/>
          </a:p>
        </p:txBody>
      </p:sp>
      <p:sp>
        <p:nvSpPr>
          <p:cNvPr id="131" name="TextBox 130"/>
          <p:cNvSpPr txBox="1"/>
          <p:nvPr/>
        </p:nvSpPr>
        <p:spPr>
          <a:xfrm>
            <a:off x="1090095" y="22075136"/>
            <a:ext cx="3430094" cy="584775"/>
          </a:xfrm>
          <a:prstGeom prst="rect">
            <a:avLst/>
          </a:prstGeom>
          <a:noFill/>
        </p:spPr>
        <p:txBody>
          <a:bodyPr wrap="square" rtlCol="0">
            <a:spAutoFit/>
          </a:bodyPr>
          <a:lstStyle/>
          <a:p>
            <a:pPr algn="ctr"/>
            <a:r>
              <a:rPr lang="en-US" sz="1600" b="1" dirty="0" smtClean="0"/>
              <a:t>Figure </a:t>
            </a:r>
            <a:r>
              <a:rPr lang="en-US" sz="1600" b="1" dirty="0"/>
              <a:t>3</a:t>
            </a:r>
            <a:r>
              <a:rPr lang="en-US" sz="1600" b="1" dirty="0" smtClean="0"/>
              <a:t>. </a:t>
            </a:r>
            <a:r>
              <a:rPr lang="en-US" sz="1600" dirty="0" smtClean="0"/>
              <a:t>A map of NDVI change during the study period of 1997 to 2016.</a:t>
            </a:r>
            <a:endParaRPr lang="en-US" sz="1600" dirty="0"/>
          </a:p>
        </p:txBody>
      </p:sp>
      <p:sp>
        <p:nvSpPr>
          <p:cNvPr id="132" name="TextBox 131"/>
          <p:cNvSpPr txBox="1"/>
          <p:nvPr/>
        </p:nvSpPr>
        <p:spPr>
          <a:xfrm>
            <a:off x="1090095" y="27118193"/>
            <a:ext cx="3430094" cy="584775"/>
          </a:xfrm>
          <a:prstGeom prst="rect">
            <a:avLst/>
          </a:prstGeom>
          <a:noFill/>
        </p:spPr>
        <p:txBody>
          <a:bodyPr wrap="square" rtlCol="0">
            <a:spAutoFit/>
          </a:bodyPr>
          <a:lstStyle/>
          <a:p>
            <a:pPr algn="ctr"/>
            <a:r>
              <a:rPr lang="en-US" sz="1600" b="1" dirty="0" smtClean="0"/>
              <a:t>Figure </a:t>
            </a:r>
            <a:r>
              <a:rPr lang="en-US" sz="1600" b="1" dirty="0"/>
              <a:t>4</a:t>
            </a:r>
            <a:r>
              <a:rPr lang="en-US" sz="1600" b="1" dirty="0" smtClean="0"/>
              <a:t>. </a:t>
            </a:r>
            <a:r>
              <a:rPr lang="en-US" sz="1600" dirty="0" smtClean="0"/>
              <a:t>Corresponding histogram of 1997 to 2016 NDVI difference.</a:t>
            </a:r>
            <a:endParaRPr lang="en-US" sz="1600" dirty="0"/>
          </a:p>
        </p:txBody>
      </p:sp>
      <p:pic>
        <p:nvPicPr>
          <p:cNvPr id="4" name="Picture 3"/>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23266" y="22611750"/>
            <a:ext cx="3373978" cy="4498637"/>
          </a:xfrm>
          <a:prstGeom prst="rect">
            <a:avLst/>
          </a:prstGeom>
        </p:spPr>
      </p:pic>
      <p:pic>
        <p:nvPicPr>
          <p:cNvPr id="7" name="Picture 6"/>
          <p:cNvPicPr>
            <a:picLocks noChangeAspect="1"/>
          </p:cNvPicPr>
          <p:nvPr/>
        </p:nvPicPr>
        <p:blipFill>
          <a:blip r:embed="rId27"/>
          <a:stretch>
            <a:fillRect/>
          </a:stretch>
        </p:blipFill>
        <p:spPr>
          <a:xfrm>
            <a:off x="1557249" y="23081966"/>
            <a:ext cx="1310754" cy="999831"/>
          </a:xfrm>
          <a:prstGeom prst="rect">
            <a:avLst/>
          </a:prstGeom>
        </p:spPr>
      </p:pic>
      <p:pic>
        <p:nvPicPr>
          <p:cNvPr id="32" name="Picture 31"/>
          <p:cNvPicPr>
            <a:picLocks noChangeAspect="1"/>
          </p:cNvPicPr>
          <p:nvPr/>
        </p:nvPicPr>
        <p:blipFill>
          <a:blip r:embed="rId28"/>
          <a:stretch>
            <a:fillRect/>
          </a:stretch>
        </p:blipFill>
        <p:spPr>
          <a:xfrm>
            <a:off x="19371090" y="9422214"/>
            <a:ext cx="5093833" cy="3209301"/>
          </a:xfrm>
          <a:prstGeom prst="rect">
            <a:avLst/>
          </a:prstGeom>
        </p:spPr>
      </p:pic>
      <p:pic>
        <p:nvPicPr>
          <p:cNvPr id="40" name="Picture 39"/>
          <p:cNvPicPr>
            <a:picLocks noChangeAspect="1"/>
          </p:cNvPicPr>
          <p:nvPr/>
        </p:nvPicPr>
        <p:blipFill>
          <a:blip r:embed="rId29"/>
          <a:stretch>
            <a:fillRect/>
          </a:stretch>
        </p:blipFill>
        <p:spPr>
          <a:xfrm>
            <a:off x="19402443" y="13182821"/>
            <a:ext cx="5068643" cy="3107835"/>
          </a:xfrm>
          <a:prstGeom prst="rect">
            <a:avLst/>
          </a:prstGeom>
        </p:spPr>
      </p:pic>
      <p:sp>
        <p:nvSpPr>
          <p:cNvPr id="110" name="TextBox 109"/>
          <p:cNvSpPr txBox="1"/>
          <p:nvPr/>
        </p:nvSpPr>
        <p:spPr>
          <a:xfrm>
            <a:off x="19458792" y="12614781"/>
            <a:ext cx="4925698" cy="584775"/>
          </a:xfrm>
          <a:prstGeom prst="rect">
            <a:avLst/>
          </a:prstGeom>
          <a:noFill/>
        </p:spPr>
        <p:txBody>
          <a:bodyPr wrap="square" rtlCol="0">
            <a:spAutoFit/>
          </a:bodyPr>
          <a:lstStyle/>
          <a:p>
            <a:r>
              <a:rPr lang="en-US" sz="1600" b="1" dirty="0" smtClean="0"/>
              <a:t>Figure 2A. </a:t>
            </a:r>
            <a:r>
              <a:rPr lang="en-US" sz="1600" dirty="0" smtClean="0"/>
              <a:t>An image of healthy marsh located in </a:t>
            </a:r>
            <a:r>
              <a:rPr lang="en-US" sz="1600" dirty="0" err="1" smtClean="0"/>
              <a:t>Yampah</a:t>
            </a:r>
            <a:r>
              <a:rPr lang="en-US" sz="1600" dirty="0" smtClean="0"/>
              <a:t> Marsh, Elkhorn Slough. </a:t>
            </a:r>
            <a:endParaRPr lang="en-US" sz="1600" dirty="0"/>
          </a:p>
        </p:txBody>
      </p:sp>
      <p:sp>
        <p:nvSpPr>
          <p:cNvPr id="116" name="TextBox 115"/>
          <p:cNvSpPr txBox="1"/>
          <p:nvPr/>
        </p:nvSpPr>
        <p:spPr>
          <a:xfrm>
            <a:off x="19410446" y="16322568"/>
            <a:ext cx="4925698" cy="584775"/>
          </a:xfrm>
          <a:prstGeom prst="rect">
            <a:avLst/>
          </a:prstGeom>
          <a:noFill/>
        </p:spPr>
        <p:txBody>
          <a:bodyPr wrap="square" rtlCol="0">
            <a:spAutoFit/>
          </a:bodyPr>
          <a:lstStyle/>
          <a:p>
            <a:r>
              <a:rPr lang="en-US" sz="1600" b="1" dirty="0" smtClean="0"/>
              <a:t>Figure 2B. </a:t>
            </a:r>
            <a:r>
              <a:rPr lang="en-US" sz="1600" dirty="0" smtClean="0"/>
              <a:t>An image of unhealthy marsh located in </a:t>
            </a:r>
            <a:r>
              <a:rPr lang="en-US" sz="1600" dirty="0" err="1" smtClean="0"/>
              <a:t>Yampah</a:t>
            </a:r>
            <a:r>
              <a:rPr lang="en-US" sz="1600" dirty="0" smtClean="0"/>
              <a:t> Marsh, Elkhorn Slough. </a:t>
            </a:r>
            <a:endParaRPr lang="en-US" sz="1600" dirty="0"/>
          </a:p>
        </p:txBody>
      </p:sp>
      <p:pic>
        <p:nvPicPr>
          <p:cNvPr id="92" name="Picture 91"/>
          <p:cNvPicPr>
            <a:picLocks noChangeAspect="1"/>
          </p:cNvPicPr>
          <p:nvPr/>
        </p:nvPicPr>
        <p:blipFill rotWithShape="1">
          <a:blip r:embed="rId30" cstate="print">
            <a:extLst>
              <a:ext uri="{28A0092B-C50C-407E-A947-70E740481C1C}">
                <a14:useLocalDpi xmlns:a14="http://schemas.microsoft.com/office/drawing/2010/main" val="0"/>
              </a:ext>
            </a:extLst>
          </a:blip>
          <a:srcRect l="14661" t="10466" r="16706" b="9534"/>
          <a:stretch/>
        </p:blipFill>
        <p:spPr>
          <a:xfrm>
            <a:off x="5481326" y="26720424"/>
            <a:ext cx="2048981" cy="3090738"/>
          </a:xfrm>
          <a:prstGeom prst="rect">
            <a:avLst/>
          </a:prstGeom>
        </p:spPr>
      </p:pic>
      <p:pic>
        <p:nvPicPr>
          <p:cNvPr id="93" name="Picture 92"/>
          <p:cNvPicPr>
            <a:picLocks noChangeAspect="1"/>
          </p:cNvPicPr>
          <p:nvPr/>
        </p:nvPicPr>
        <p:blipFill rotWithShape="1">
          <a:blip r:embed="rId31" cstate="print">
            <a:extLst>
              <a:ext uri="{28A0092B-C50C-407E-A947-70E740481C1C}">
                <a14:useLocalDpi xmlns:a14="http://schemas.microsoft.com/office/drawing/2010/main" val="0"/>
              </a:ext>
            </a:extLst>
          </a:blip>
          <a:srcRect l="18615" t="9424" b="8641"/>
          <a:stretch/>
        </p:blipFill>
        <p:spPr>
          <a:xfrm>
            <a:off x="7884432" y="26643548"/>
            <a:ext cx="2429674" cy="3165560"/>
          </a:xfrm>
          <a:prstGeom prst="rect">
            <a:avLst/>
          </a:prstGeom>
        </p:spPr>
      </p:pic>
      <p:pic>
        <p:nvPicPr>
          <p:cNvPr id="94" name="Picture 93"/>
          <p:cNvPicPr>
            <a:picLocks noChangeAspect="1"/>
          </p:cNvPicPr>
          <p:nvPr/>
        </p:nvPicPr>
        <p:blipFill rotWithShape="1">
          <a:blip r:embed="rId32" cstate="print">
            <a:extLst>
              <a:ext uri="{28A0092B-C50C-407E-A947-70E740481C1C}">
                <a14:useLocalDpi xmlns:a14="http://schemas.microsoft.com/office/drawing/2010/main" val="0"/>
              </a:ext>
            </a:extLst>
          </a:blip>
          <a:srcRect l="16576" t="10229" r="14161" b="9261"/>
          <a:stretch/>
        </p:blipFill>
        <p:spPr>
          <a:xfrm>
            <a:off x="10094456" y="26668038"/>
            <a:ext cx="2093580" cy="3149318"/>
          </a:xfrm>
          <a:prstGeom prst="rect">
            <a:avLst/>
          </a:prstGeom>
        </p:spPr>
      </p:pic>
      <p:pic>
        <p:nvPicPr>
          <p:cNvPr id="18" name="Picture 17"/>
          <p:cNvPicPr>
            <a:picLocks noChangeAspect="1"/>
          </p:cNvPicPr>
          <p:nvPr/>
        </p:nvPicPr>
        <p:blipFill>
          <a:blip r:embed="rId33"/>
          <a:stretch>
            <a:fillRect/>
          </a:stretch>
        </p:blipFill>
        <p:spPr>
          <a:xfrm>
            <a:off x="4935597" y="26747640"/>
            <a:ext cx="1529172" cy="718657"/>
          </a:xfrm>
          <a:prstGeom prst="rect">
            <a:avLst/>
          </a:prstGeom>
        </p:spPr>
      </p:pic>
    </p:spTree>
    <p:extLst>
      <p:ext uri="{BB962C8B-B14F-4D97-AF65-F5344CB8AC3E}">
        <p14:creationId xmlns:p14="http://schemas.microsoft.com/office/powerpoint/2010/main" val="3843270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EVELOPv2 15">
      <a:dk1>
        <a:srgbClr val="767171"/>
      </a:dk1>
      <a:lt1>
        <a:srgbClr val="FFFFFF"/>
      </a:lt1>
      <a:dk2>
        <a:srgbClr val="767171"/>
      </a:dk2>
      <a:lt2>
        <a:srgbClr val="FFFFFF"/>
      </a:lt2>
      <a:accent1>
        <a:srgbClr val="2A5F7F"/>
      </a:accent1>
      <a:accent2>
        <a:srgbClr val="5D6A98"/>
      </a:accent2>
      <a:accent3>
        <a:srgbClr val="8577B7"/>
      </a:accent3>
      <a:accent4>
        <a:srgbClr val="E6CD61"/>
      </a:accent4>
      <a:accent5>
        <a:srgbClr val="D5A949"/>
      </a:accent5>
      <a:accent6>
        <a:srgbClr val="C78837"/>
      </a:accent6>
      <a:hlink>
        <a:srgbClr val="2A5F7F"/>
      </a:hlink>
      <a:folHlink>
        <a:srgbClr val="2A5F7F"/>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3338</TotalTime>
  <Words>748</Words>
  <Application>Microsoft Office PowerPoint</Application>
  <PresentationFormat>Custom</PresentationFormat>
  <Paragraphs>63</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Century Gothic</vt:lpstr>
      <vt:lpstr>Garamond</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Feen, Melanie L. (ARC-SGE)[SSAI DEVELOP]</cp:lastModifiedBy>
  <cp:revision>197</cp:revision>
  <dcterms:created xsi:type="dcterms:W3CDTF">2015-06-02T14:58:58Z</dcterms:created>
  <dcterms:modified xsi:type="dcterms:W3CDTF">2016-11-11T02:23:00Z</dcterms:modified>
</cp:coreProperties>
</file>