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0"/>
  </p:notesMasterIdLst>
  <p:handoutMasterIdLst>
    <p:handoutMasterId r:id="rId31"/>
  </p:handoutMasterIdLst>
  <p:sldIdLst>
    <p:sldId id="319" r:id="rId5"/>
    <p:sldId id="326" r:id="rId6"/>
    <p:sldId id="327" r:id="rId7"/>
    <p:sldId id="328" r:id="rId8"/>
    <p:sldId id="329" r:id="rId9"/>
    <p:sldId id="38243" r:id="rId10"/>
    <p:sldId id="257" r:id="rId11"/>
    <p:sldId id="368" r:id="rId12"/>
    <p:sldId id="347" r:id="rId13"/>
    <p:sldId id="605" r:id="rId14"/>
    <p:sldId id="344" r:id="rId15"/>
    <p:sldId id="349" r:id="rId16"/>
    <p:sldId id="707" r:id="rId17"/>
    <p:sldId id="342" r:id="rId18"/>
    <p:sldId id="343" r:id="rId19"/>
    <p:sldId id="345" r:id="rId20"/>
    <p:sldId id="679" r:id="rId21"/>
    <p:sldId id="348" r:id="rId22"/>
    <p:sldId id="297" r:id="rId23"/>
    <p:sldId id="356" r:id="rId24"/>
    <p:sldId id="38357" r:id="rId25"/>
    <p:sldId id="38247" r:id="rId26"/>
    <p:sldId id="353" r:id="rId27"/>
    <p:sldId id="340" r:id="rId28"/>
    <p:sldId id="34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 id="{4A8F04E3-DBC9-AF16-3575-282287F2EC14}" name="Lisa Tanh" initials="LT" userId="Lisa Tanh"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les, Robert C. (LARC-E3)[SSAI DEVELOP]" initials="BRC(ED" lastIdx="2" clrIdx="0">
    <p:extLst>
      <p:ext uri="{19B8F6BF-5375-455C-9EA6-DF929625EA0E}">
        <p15:presenceInfo xmlns:p15="http://schemas.microsoft.com/office/powerpoint/2012/main" userId="S::rcbyles@ndc.nasa.gov::f2fd4499-2563-4908-9210-b44e2282d021" providerId="AD"/>
      </p:ext>
    </p:extLst>
  </p:cmAuthor>
  <p:cmAuthor id="2" name="Laramie" initials="L" lastIdx="5" clrIdx="1">
    <p:extLst>
      <p:ext uri="{19B8F6BF-5375-455C-9EA6-DF929625EA0E}">
        <p15:presenceInfo xmlns:p15="http://schemas.microsoft.com/office/powerpoint/2012/main" userId="S::ldplott@ndc.nasa.gov::12fa7add-6da5-4f07-a1f9-aac8f53d4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5595AC"/>
    <a:srgbClr val="53B4B9"/>
    <a:srgbClr val="55C3CF"/>
    <a:srgbClr val="50C8A7"/>
    <a:srgbClr val="BFF57E"/>
    <a:srgbClr val="E6FEF7"/>
    <a:srgbClr val="CCFFFF"/>
    <a:srgbClr val="CC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89399" autoAdjust="0"/>
  </p:normalViewPr>
  <p:slideViewPr>
    <p:cSldViewPr snapToGrid="0">
      <p:cViewPr>
        <p:scale>
          <a:sx n="79" d="100"/>
          <a:sy n="79" d="100"/>
        </p:scale>
        <p:origin x="413" y="144"/>
      </p:cViewPr>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8E4FD-2ED3-47B0-B9F5-8CED9E8ED85C}"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US"/>
        </a:p>
      </dgm:t>
    </dgm:pt>
    <dgm:pt modelId="{41E2790B-56B6-407E-B833-7CF2C9999EDA}">
      <dgm:prSet phldrT="[Text]"/>
      <dgm:spPr>
        <a:ln>
          <a:solidFill>
            <a:schemeClr val="accent2"/>
          </a:solidFill>
        </a:ln>
      </dgm:spPr>
      <dgm:t>
        <a:bodyPr/>
        <a:lstStyle/>
        <a:p>
          <a:r>
            <a:rPr lang="en-US" dirty="0"/>
            <a:t>Project Team</a:t>
          </a:r>
        </a:p>
      </dgm:t>
    </dgm:pt>
    <dgm:pt modelId="{FB234482-D5D9-4D35-A50D-608F4A7CDA5A}" type="parTrans" cxnId="{7C8B3946-CFDB-41F5-B1F2-47F707F233CF}">
      <dgm:prSet/>
      <dgm:spPr/>
      <dgm:t>
        <a:bodyPr/>
        <a:lstStyle/>
        <a:p>
          <a:endParaRPr lang="en-US"/>
        </a:p>
      </dgm:t>
    </dgm:pt>
    <dgm:pt modelId="{027A9630-3084-41DA-A06F-F647026EAAF4}" type="sibTrans" cxnId="{7C8B3946-CFDB-41F5-B1F2-47F707F233CF}">
      <dgm:prSet/>
      <dgm:spPr/>
      <dgm:t>
        <a:bodyPr/>
        <a:lstStyle/>
        <a:p>
          <a:endParaRPr lang="en-US"/>
        </a:p>
      </dgm:t>
    </dgm:pt>
    <dgm:pt modelId="{F9DEB6F0-41C1-4805-87C7-A1B04FA26162}">
      <dgm:prSet phldrT="[Text]"/>
      <dgm:spPr>
        <a:ln>
          <a:solidFill>
            <a:schemeClr val="accent4"/>
          </a:solidFill>
        </a:ln>
      </dgm:spPr>
      <dgm:t>
        <a:bodyPr/>
        <a:lstStyle/>
        <a:p>
          <a:r>
            <a:rPr lang="en-US" dirty="0"/>
            <a:t>Science Advisors</a:t>
          </a:r>
        </a:p>
      </dgm:t>
    </dgm:pt>
    <dgm:pt modelId="{466D70F4-B664-4C40-B323-DD6FD70532FF}" type="parTrans" cxnId="{0BF25D36-8A06-4D8A-B26C-4FDF3F7AEBBC}">
      <dgm:prSet/>
      <dgm:spPr/>
      <dgm:t>
        <a:bodyPr/>
        <a:lstStyle/>
        <a:p>
          <a:endParaRPr lang="en-US"/>
        </a:p>
      </dgm:t>
    </dgm:pt>
    <dgm:pt modelId="{3BA20B0B-1F0F-4511-A32E-4BA67F58AC3E}" type="sibTrans" cxnId="{0BF25D36-8A06-4D8A-B26C-4FDF3F7AEBBC}">
      <dgm:prSet/>
      <dgm:spPr/>
      <dgm:t>
        <a:bodyPr/>
        <a:lstStyle/>
        <a:p>
          <a:endParaRPr lang="en-US"/>
        </a:p>
      </dgm:t>
    </dgm:pt>
    <dgm:pt modelId="{43470934-1067-45C5-92F5-96EA30E84ADF}">
      <dgm:prSet phldrT="[Text]"/>
      <dgm:spPr>
        <a:ln>
          <a:solidFill>
            <a:srgbClr val="BFF57E"/>
          </a:solidFill>
        </a:ln>
      </dgm:spPr>
      <dgm:t>
        <a:bodyPr/>
        <a:lstStyle/>
        <a:p>
          <a:r>
            <a:rPr lang="en-US" dirty="0"/>
            <a:t>Fellows</a:t>
          </a:r>
        </a:p>
      </dgm:t>
    </dgm:pt>
    <dgm:pt modelId="{89A20C85-ACCD-4DE9-948F-F86DEF26501A}" type="parTrans" cxnId="{A25EF337-2A6E-4853-B573-505513B314CB}">
      <dgm:prSet/>
      <dgm:spPr/>
      <dgm:t>
        <a:bodyPr/>
        <a:lstStyle/>
        <a:p>
          <a:endParaRPr lang="en-US"/>
        </a:p>
      </dgm:t>
    </dgm:pt>
    <dgm:pt modelId="{01E2B51C-27CD-4EE0-87C2-501A8E9166CA}" type="sibTrans" cxnId="{A25EF337-2A6E-4853-B573-505513B314CB}">
      <dgm:prSet/>
      <dgm:spPr/>
      <dgm:t>
        <a:bodyPr/>
        <a:lstStyle/>
        <a:p>
          <a:endParaRPr lang="en-US"/>
        </a:p>
      </dgm:t>
    </dgm:pt>
    <dgm:pt modelId="{85E8F3A3-91CA-4519-8B63-A8653D3953E7}">
      <dgm:prSet/>
      <dgm:spPr/>
      <dgm:t>
        <a:bodyPr/>
        <a:lstStyle/>
        <a:p>
          <a:r>
            <a:rPr lang="en-US" dirty="0"/>
            <a:t>National Program Office (NPO)</a:t>
          </a:r>
        </a:p>
      </dgm:t>
    </dgm:pt>
    <dgm:pt modelId="{FE0B39E1-3DAA-4BBD-9FB5-EEF78982F7E0}" type="parTrans" cxnId="{6BF76D7A-28E4-421E-8F68-C6AE0D880168}">
      <dgm:prSet/>
      <dgm:spPr/>
      <dgm:t>
        <a:bodyPr/>
        <a:lstStyle/>
        <a:p>
          <a:endParaRPr lang="en-US"/>
        </a:p>
      </dgm:t>
    </dgm:pt>
    <dgm:pt modelId="{CCB2E5E3-E9E6-4574-847B-6A187E4DDBC1}" type="sibTrans" cxnId="{6BF76D7A-28E4-421E-8F68-C6AE0D880168}">
      <dgm:prSet/>
      <dgm:spPr/>
      <dgm:t>
        <a:bodyPr/>
        <a:lstStyle/>
        <a:p>
          <a:endParaRPr lang="en-US"/>
        </a:p>
      </dgm:t>
    </dgm:pt>
    <dgm:pt modelId="{20741E9C-FDDB-4A38-983B-E31E6365E9C6}">
      <dgm:prSet/>
      <dgm:spPr/>
      <dgm:t>
        <a:bodyPr/>
        <a:lstStyle/>
        <a:p>
          <a:r>
            <a:rPr lang="en-US" dirty="0"/>
            <a:t>NASA HQ</a:t>
          </a:r>
        </a:p>
      </dgm:t>
    </dgm:pt>
    <dgm:pt modelId="{D5E2DC90-A09D-4E92-A76E-A94B8D2EEE0B}" type="parTrans" cxnId="{E17EE273-6DB2-46E9-BE62-90B69AF56C13}">
      <dgm:prSet/>
      <dgm:spPr/>
      <dgm:t>
        <a:bodyPr/>
        <a:lstStyle/>
        <a:p>
          <a:endParaRPr lang="en-US"/>
        </a:p>
      </dgm:t>
    </dgm:pt>
    <dgm:pt modelId="{DAC383F2-7411-4A45-888B-3DFC03DAA0DE}" type="sibTrans" cxnId="{E17EE273-6DB2-46E9-BE62-90B69AF56C13}">
      <dgm:prSet/>
      <dgm:spPr/>
      <dgm:t>
        <a:bodyPr/>
        <a:lstStyle/>
        <a:p>
          <a:endParaRPr lang="en-US"/>
        </a:p>
      </dgm:t>
    </dgm:pt>
    <dgm:pt modelId="{FB7DDA29-C793-40AC-84F0-9FD439DB3B10}">
      <dgm:prSet/>
      <dgm:spPr>
        <a:ln>
          <a:solidFill>
            <a:srgbClr val="50C8A7"/>
          </a:solidFill>
        </a:ln>
      </dgm:spPr>
      <dgm:t>
        <a:bodyPr/>
        <a:lstStyle/>
        <a:p>
          <a:r>
            <a:rPr lang="en-US" dirty="0"/>
            <a:t>NPO Support Team</a:t>
          </a:r>
        </a:p>
      </dgm:t>
    </dgm:pt>
    <dgm:pt modelId="{28D4CFD1-3FB5-4C21-9BF9-8C82DFA9C823}" type="parTrans" cxnId="{03E3AA4D-9101-4064-B8F3-8A80A1E08C85}">
      <dgm:prSet/>
      <dgm:spPr/>
      <dgm:t>
        <a:bodyPr/>
        <a:lstStyle/>
        <a:p>
          <a:endParaRPr lang="en-US"/>
        </a:p>
      </dgm:t>
    </dgm:pt>
    <dgm:pt modelId="{49E51026-D5C5-4345-81B6-3F4E60E3976F}" type="sibTrans" cxnId="{03E3AA4D-9101-4064-B8F3-8A80A1E08C85}">
      <dgm:prSet/>
      <dgm:spPr/>
      <dgm:t>
        <a:bodyPr/>
        <a:lstStyle/>
        <a:p>
          <a:endParaRPr lang="en-US"/>
        </a:p>
      </dgm:t>
    </dgm:pt>
    <dgm:pt modelId="{723EC08C-ADBE-4E1A-896B-0D275B68E75D}">
      <dgm:prSet/>
      <dgm:spPr>
        <a:ln>
          <a:solidFill>
            <a:srgbClr val="92D050"/>
          </a:solidFill>
        </a:ln>
      </dgm:spPr>
      <dgm:t>
        <a:bodyPr/>
        <a:lstStyle/>
        <a:p>
          <a:r>
            <a:rPr lang="en-US" dirty="0"/>
            <a:t>Senior Fellows</a:t>
          </a:r>
        </a:p>
      </dgm:t>
    </dgm:pt>
    <dgm:pt modelId="{19CB6FE9-C599-4D26-B3B4-E3CF82754AAA}" type="parTrans" cxnId="{B384DA52-0539-4A08-8468-720A1D8FCEF1}">
      <dgm:prSet/>
      <dgm:spPr/>
      <dgm:t>
        <a:bodyPr/>
        <a:lstStyle/>
        <a:p>
          <a:endParaRPr lang="en-US"/>
        </a:p>
      </dgm:t>
    </dgm:pt>
    <dgm:pt modelId="{400BDCAF-393F-4C1A-8CF1-3239CE8633A5}" type="sibTrans" cxnId="{B384DA52-0539-4A08-8468-720A1D8FCEF1}">
      <dgm:prSet/>
      <dgm:spPr/>
      <dgm:t>
        <a:bodyPr/>
        <a:lstStyle/>
        <a:p>
          <a:endParaRPr lang="en-US"/>
        </a:p>
      </dgm:t>
    </dgm:pt>
    <dgm:pt modelId="{4CC56225-103D-43F7-B410-C985CA8FAE3F}" type="pres">
      <dgm:prSet presAssocID="{C058E4FD-2ED3-47B0-B9F5-8CED9E8ED85C}" presName="Name0" presStyleCnt="0">
        <dgm:presLayoutVars>
          <dgm:chMax val="11"/>
          <dgm:chPref val="11"/>
          <dgm:dir/>
          <dgm:resizeHandles/>
        </dgm:presLayoutVars>
      </dgm:prSet>
      <dgm:spPr/>
    </dgm:pt>
    <dgm:pt modelId="{0CDB31FD-E6A1-426B-BDC2-D64BA8E00F9A}" type="pres">
      <dgm:prSet presAssocID="{20741E9C-FDDB-4A38-983B-E31E6365E9C6}" presName="Accent7" presStyleCnt="0"/>
      <dgm:spPr/>
    </dgm:pt>
    <dgm:pt modelId="{6EC5B9EE-8AFF-42CC-8DC3-1B37A600F089}" type="pres">
      <dgm:prSet presAssocID="{20741E9C-FDDB-4A38-983B-E31E6365E9C6}" presName="Accent" presStyleLbl="node1" presStyleIdx="0" presStyleCnt="7"/>
      <dgm:spPr/>
    </dgm:pt>
    <dgm:pt modelId="{11EEA064-EFF4-42EC-9AB0-91C1E4ED8E50}" type="pres">
      <dgm:prSet presAssocID="{20741E9C-FDDB-4A38-983B-E31E6365E9C6}" presName="ParentBackground7" presStyleCnt="0"/>
      <dgm:spPr/>
    </dgm:pt>
    <dgm:pt modelId="{FC2B6375-1E3A-4495-8E45-541597F5FBAD}" type="pres">
      <dgm:prSet presAssocID="{20741E9C-FDDB-4A38-983B-E31E6365E9C6}" presName="ParentBackground" presStyleLbl="fgAcc1" presStyleIdx="0" presStyleCnt="7"/>
      <dgm:spPr/>
    </dgm:pt>
    <dgm:pt modelId="{E9C9D9CC-D0A8-4197-B1BB-3DCEFC9DD385}" type="pres">
      <dgm:prSet presAssocID="{20741E9C-FDDB-4A38-983B-E31E6365E9C6}" presName="Parent7" presStyleLbl="revTx" presStyleIdx="0" presStyleCnt="0">
        <dgm:presLayoutVars>
          <dgm:chMax val="1"/>
          <dgm:chPref val="1"/>
          <dgm:bulletEnabled val="1"/>
        </dgm:presLayoutVars>
      </dgm:prSet>
      <dgm:spPr/>
    </dgm:pt>
    <dgm:pt modelId="{920334D7-B06F-4035-B0E3-89C465225EDE}" type="pres">
      <dgm:prSet presAssocID="{85E8F3A3-91CA-4519-8B63-A8653D3953E7}" presName="Accent6" presStyleCnt="0"/>
      <dgm:spPr/>
    </dgm:pt>
    <dgm:pt modelId="{80333EFF-46EA-442A-8FAD-F2726C28BFB0}" type="pres">
      <dgm:prSet presAssocID="{85E8F3A3-91CA-4519-8B63-A8653D3953E7}" presName="Accent" presStyleLbl="node1" presStyleIdx="1" presStyleCnt="7"/>
      <dgm:spPr/>
    </dgm:pt>
    <dgm:pt modelId="{B97BF38E-AB2F-4D04-9180-E5C6DB322C6B}" type="pres">
      <dgm:prSet presAssocID="{85E8F3A3-91CA-4519-8B63-A8653D3953E7}" presName="ParentBackground6" presStyleCnt="0"/>
      <dgm:spPr/>
    </dgm:pt>
    <dgm:pt modelId="{84B7D7D0-4812-4B05-BEC3-4EDDCF8D9124}" type="pres">
      <dgm:prSet presAssocID="{85E8F3A3-91CA-4519-8B63-A8653D3953E7}" presName="ParentBackground" presStyleLbl="fgAcc1" presStyleIdx="1" presStyleCnt="7"/>
      <dgm:spPr/>
    </dgm:pt>
    <dgm:pt modelId="{21ABC95A-7580-45C1-83C2-64442E367EF7}" type="pres">
      <dgm:prSet presAssocID="{85E8F3A3-91CA-4519-8B63-A8653D3953E7}" presName="Parent6" presStyleLbl="revTx" presStyleIdx="0" presStyleCnt="0">
        <dgm:presLayoutVars>
          <dgm:chMax val="1"/>
          <dgm:chPref val="1"/>
          <dgm:bulletEnabled val="1"/>
        </dgm:presLayoutVars>
      </dgm:prSet>
      <dgm:spPr/>
    </dgm:pt>
    <dgm:pt modelId="{288EE9B6-30B0-43D8-A389-7084F793F44A}" type="pres">
      <dgm:prSet presAssocID="{FB7DDA29-C793-40AC-84F0-9FD439DB3B10}" presName="Accent5" presStyleCnt="0"/>
      <dgm:spPr/>
    </dgm:pt>
    <dgm:pt modelId="{4EE862F1-2668-4FD3-AB63-914B916AADBB}" type="pres">
      <dgm:prSet presAssocID="{FB7DDA29-C793-40AC-84F0-9FD439DB3B10}" presName="Accent" presStyleLbl="node1" presStyleIdx="2" presStyleCnt="7"/>
      <dgm:spPr>
        <a:solidFill>
          <a:srgbClr val="50C8A7"/>
        </a:solidFill>
      </dgm:spPr>
    </dgm:pt>
    <dgm:pt modelId="{14EE3EF9-6358-40F6-80DF-5448DBAD3893}" type="pres">
      <dgm:prSet presAssocID="{FB7DDA29-C793-40AC-84F0-9FD439DB3B10}" presName="ParentBackground5" presStyleCnt="0"/>
      <dgm:spPr/>
    </dgm:pt>
    <dgm:pt modelId="{D867DF9F-BB50-4BE3-91CA-4DBB629927E2}" type="pres">
      <dgm:prSet presAssocID="{FB7DDA29-C793-40AC-84F0-9FD439DB3B10}" presName="ParentBackground" presStyleLbl="fgAcc1" presStyleIdx="2" presStyleCnt="7"/>
      <dgm:spPr/>
    </dgm:pt>
    <dgm:pt modelId="{493C9101-7421-4464-9298-C713736B8AE4}" type="pres">
      <dgm:prSet presAssocID="{FB7DDA29-C793-40AC-84F0-9FD439DB3B10}" presName="Parent5" presStyleLbl="revTx" presStyleIdx="0" presStyleCnt="0">
        <dgm:presLayoutVars>
          <dgm:chMax val="1"/>
          <dgm:chPref val="1"/>
          <dgm:bulletEnabled val="1"/>
        </dgm:presLayoutVars>
      </dgm:prSet>
      <dgm:spPr/>
    </dgm:pt>
    <dgm:pt modelId="{19313654-8513-40FA-BBB6-573709AD9209}" type="pres">
      <dgm:prSet presAssocID="{723EC08C-ADBE-4E1A-896B-0D275B68E75D}" presName="Accent4" presStyleCnt="0"/>
      <dgm:spPr/>
    </dgm:pt>
    <dgm:pt modelId="{07E7DEB0-E9CD-453C-9B18-6328729987D0}" type="pres">
      <dgm:prSet presAssocID="{723EC08C-ADBE-4E1A-896B-0D275B68E75D}" presName="Accent" presStyleLbl="node1" presStyleIdx="3" presStyleCnt="7"/>
      <dgm:spPr>
        <a:solidFill>
          <a:srgbClr val="92D050"/>
        </a:solidFill>
      </dgm:spPr>
    </dgm:pt>
    <dgm:pt modelId="{E3C07B7A-B0E3-4624-A5D2-3060D2D88E8C}" type="pres">
      <dgm:prSet presAssocID="{723EC08C-ADBE-4E1A-896B-0D275B68E75D}" presName="ParentBackground4" presStyleCnt="0"/>
      <dgm:spPr/>
    </dgm:pt>
    <dgm:pt modelId="{2BF1289A-A6A9-4110-B1D9-BBCCD285BE65}" type="pres">
      <dgm:prSet presAssocID="{723EC08C-ADBE-4E1A-896B-0D275B68E75D}" presName="ParentBackground" presStyleLbl="fgAcc1" presStyleIdx="3" presStyleCnt="7"/>
      <dgm:spPr/>
    </dgm:pt>
    <dgm:pt modelId="{74D68132-B57C-4489-9D8E-68B5DF6602C2}" type="pres">
      <dgm:prSet presAssocID="{723EC08C-ADBE-4E1A-896B-0D275B68E75D}" presName="Parent4" presStyleLbl="revTx" presStyleIdx="0" presStyleCnt="0">
        <dgm:presLayoutVars>
          <dgm:chMax val="1"/>
          <dgm:chPref val="1"/>
          <dgm:bulletEnabled val="1"/>
        </dgm:presLayoutVars>
      </dgm:prSet>
      <dgm:spPr/>
    </dgm:pt>
    <dgm:pt modelId="{C82C5BF0-B804-4582-BC3F-65A39D73C873}" type="pres">
      <dgm:prSet presAssocID="{43470934-1067-45C5-92F5-96EA30E84ADF}" presName="Accent3" presStyleCnt="0"/>
      <dgm:spPr/>
    </dgm:pt>
    <dgm:pt modelId="{44112258-C397-4A45-81AE-06A8E21E6DCF}" type="pres">
      <dgm:prSet presAssocID="{43470934-1067-45C5-92F5-96EA30E84ADF}" presName="Accent" presStyleLbl="node1" presStyleIdx="4" presStyleCnt="7"/>
      <dgm:spPr>
        <a:solidFill>
          <a:srgbClr val="BFF57E"/>
        </a:solidFill>
      </dgm:spPr>
    </dgm:pt>
    <dgm:pt modelId="{B0D8C9C2-5F7B-4789-AB8B-0A80FA02E283}" type="pres">
      <dgm:prSet presAssocID="{43470934-1067-45C5-92F5-96EA30E84ADF}" presName="ParentBackground3" presStyleCnt="0"/>
      <dgm:spPr/>
    </dgm:pt>
    <dgm:pt modelId="{9149A2A7-0362-4CEC-B71F-CDA84FA2ED78}" type="pres">
      <dgm:prSet presAssocID="{43470934-1067-45C5-92F5-96EA30E84ADF}" presName="ParentBackground" presStyleLbl="fgAcc1" presStyleIdx="4" presStyleCnt="7"/>
      <dgm:spPr/>
    </dgm:pt>
    <dgm:pt modelId="{620A7EF9-9D43-4D58-BF69-8C89D914D8A0}" type="pres">
      <dgm:prSet presAssocID="{43470934-1067-45C5-92F5-96EA30E84ADF}" presName="Parent3" presStyleLbl="revTx" presStyleIdx="0" presStyleCnt="0">
        <dgm:presLayoutVars>
          <dgm:chMax val="1"/>
          <dgm:chPref val="1"/>
          <dgm:bulletEnabled val="1"/>
        </dgm:presLayoutVars>
      </dgm:prSet>
      <dgm:spPr/>
    </dgm:pt>
    <dgm:pt modelId="{73D5E80B-B80B-4769-B7FA-E93196C74AFC}" type="pres">
      <dgm:prSet presAssocID="{F9DEB6F0-41C1-4805-87C7-A1B04FA26162}" presName="Accent2" presStyleCnt="0"/>
      <dgm:spPr/>
    </dgm:pt>
    <dgm:pt modelId="{35E31AFD-8AE1-46EA-9C30-936213070916}" type="pres">
      <dgm:prSet presAssocID="{F9DEB6F0-41C1-4805-87C7-A1B04FA26162}" presName="Accent" presStyleLbl="node1" presStyleIdx="5" presStyleCnt="7"/>
      <dgm:spPr>
        <a:solidFill>
          <a:schemeClr val="accent4"/>
        </a:solidFill>
      </dgm:spPr>
    </dgm:pt>
    <dgm:pt modelId="{B322023C-B57D-4004-84C6-E4E0C069C429}" type="pres">
      <dgm:prSet presAssocID="{F9DEB6F0-41C1-4805-87C7-A1B04FA26162}" presName="ParentBackground2" presStyleCnt="0"/>
      <dgm:spPr/>
    </dgm:pt>
    <dgm:pt modelId="{DE116FB5-AE77-44B6-B07E-5B682F329955}" type="pres">
      <dgm:prSet presAssocID="{F9DEB6F0-41C1-4805-87C7-A1B04FA26162}" presName="ParentBackground" presStyleLbl="fgAcc1" presStyleIdx="5" presStyleCnt="7"/>
      <dgm:spPr/>
    </dgm:pt>
    <dgm:pt modelId="{92B1B754-5ECF-4B5A-A1A6-492D2F01C674}" type="pres">
      <dgm:prSet presAssocID="{F9DEB6F0-41C1-4805-87C7-A1B04FA26162}" presName="Parent2" presStyleLbl="revTx" presStyleIdx="0" presStyleCnt="0">
        <dgm:presLayoutVars>
          <dgm:chMax val="1"/>
          <dgm:chPref val="1"/>
          <dgm:bulletEnabled val="1"/>
        </dgm:presLayoutVars>
      </dgm:prSet>
      <dgm:spPr/>
    </dgm:pt>
    <dgm:pt modelId="{69B8627F-E1DB-43AD-B82B-816A72E80846}" type="pres">
      <dgm:prSet presAssocID="{41E2790B-56B6-407E-B833-7CF2C9999EDA}" presName="Accent1" presStyleCnt="0"/>
      <dgm:spPr/>
    </dgm:pt>
    <dgm:pt modelId="{F9A2458A-F5FC-495E-A01C-9166106AC487}" type="pres">
      <dgm:prSet presAssocID="{41E2790B-56B6-407E-B833-7CF2C9999EDA}" presName="Accent" presStyleLbl="node1" presStyleIdx="6" presStyleCnt="7"/>
      <dgm:spPr>
        <a:solidFill>
          <a:schemeClr val="accent2"/>
        </a:solidFill>
      </dgm:spPr>
    </dgm:pt>
    <dgm:pt modelId="{8A92AD11-4F23-4069-8BFF-19FD98116BF7}" type="pres">
      <dgm:prSet presAssocID="{41E2790B-56B6-407E-B833-7CF2C9999EDA}" presName="ParentBackground1" presStyleCnt="0"/>
      <dgm:spPr/>
    </dgm:pt>
    <dgm:pt modelId="{A0CE168C-53F7-4F28-A17A-73F64E9D64B5}" type="pres">
      <dgm:prSet presAssocID="{41E2790B-56B6-407E-B833-7CF2C9999EDA}" presName="ParentBackground" presStyleLbl="fgAcc1" presStyleIdx="6" presStyleCnt="7"/>
      <dgm:spPr/>
    </dgm:pt>
    <dgm:pt modelId="{A4675E31-44FB-42FD-9C33-73A0CA92A9B4}" type="pres">
      <dgm:prSet presAssocID="{41E2790B-56B6-407E-B833-7CF2C9999EDA}" presName="Parent1" presStyleLbl="revTx" presStyleIdx="0" presStyleCnt="0">
        <dgm:presLayoutVars>
          <dgm:chMax val="1"/>
          <dgm:chPref val="1"/>
          <dgm:bulletEnabled val="1"/>
        </dgm:presLayoutVars>
      </dgm:prSet>
      <dgm:spPr/>
    </dgm:pt>
  </dgm:ptLst>
  <dgm:cxnLst>
    <dgm:cxn modelId="{1986CB0D-9D8A-4C74-9FE6-924D93A35305}" type="presOf" srcId="{85E8F3A3-91CA-4519-8B63-A8653D3953E7}" destId="{21ABC95A-7580-45C1-83C2-64442E367EF7}" srcOrd="1" destOrd="0" presId="urn:microsoft.com/office/officeart/2011/layout/CircleProcess"/>
    <dgm:cxn modelId="{C21FAF0F-DC07-4BD5-805F-5FEF9976F2E1}" type="presOf" srcId="{F9DEB6F0-41C1-4805-87C7-A1B04FA26162}" destId="{92B1B754-5ECF-4B5A-A1A6-492D2F01C674}" srcOrd="1" destOrd="0" presId="urn:microsoft.com/office/officeart/2011/layout/CircleProcess"/>
    <dgm:cxn modelId="{5BA3622E-D9DE-4FE2-98A6-23ADFF87000D}" type="presOf" srcId="{20741E9C-FDDB-4A38-983B-E31E6365E9C6}" destId="{E9C9D9CC-D0A8-4197-B1BB-3DCEFC9DD385}" srcOrd="1" destOrd="0" presId="urn:microsoft.com/office/officeart/2011/layout/CircleProcess"/>
    <dgm:cxn modelId="{BA343530-89DA-4610-85E3-384231D868BC}" type="presOf" srcId="{85E8F3A3-91CA-4519-8B63-A8653D3953E7}" destId="{84B7D7D0-4812-4B05-BEC3-4EDDCF8D9124}" srcOrd="0" destOrd="0" presId="urn:microsoft.com/office/officeart/2011/layout/CircleProcess"/>
    <dgm:cxn modelId="{34938F30-83B9-48EA-98B9-3AAA8B207ADA}" type="presOf" srcId="{F9DEB6F0-41C1-4805-87C7-A1B04FA26162}" destId="{DE116FB5-AE77-44B6-B07E-5B682F329955}" srcOrd="0" destOrd="0" presId="urn:microsoft.com/office/officeart/2011/layout/CircleProcess"/>
    <dgm:cxn modelId="{0BF25D36-8A06-4D8A-B26C-4FDF3F7AEBBC}" srcId="{C058E4FD-2ED3-47B0-B9F5-8CED9E8ED85C}" destId="{F9DEB6F0-41C1-4805-87C7-A1B04FA26162}" srcOrd="1" destOrd="0" parTransId="{466D70F4-B664-4C40-B323-DD6FD70532FF}" sibTransId="{3BA20B0B-1F0F-4511-A32E-4BA67F58AC3E}"/>
    <dgm:cxn modelId="{A25EF337-2A6E-4853-B573-505513B314CB}" srcId="{C058E4FD-2ED3-47B0-B9F5-8CED9E8ED85C}" destId="{43470934-1067-45C5-92F5-96EA30E84ADF}" srcOrd="2" destOrd="0" parTransId="{89A20C85-ACCD-4DE9-948F-F86DEF26501A}" sibTransId="{01E2B51C-27CD-4EE0-87C2-501A8E9166CA}"/>
    <dgm:cxn modelId="{1B3A665C-7DBE-40DD-98E1-B51BE1752BAF}" type="presOf" srcId="{723EC08C-ADBE-4E1A-896B-0D275B68E75D}" destId="{74D68132-B57C-4489-9D8E-68B5DF6602C2}" srcOrd="1" destOrd="0" presId="urn:microsoft.com/office/officeart/2011/layout/CircleProcess"/>
    <dgm:cxn modelId="{7C8B3946-CFDB-41F5-B1F2-47F707F233CF}" srcId="{C058E4FD-2ED3-47B0-B9F5-8CED9E8ED85C}" destId="{41E2790B-56B6-407E-B833-7CF2C9999EDA}" srcOrd="0" destOrd="0" parTransId="{FB234482-D5D9-4D35-A50D-608F4A7CDA5A}" sibTransId="{027A9630-3084-41DA-A06F-F647026EAAF4}"/>
    <dgm:cxn modelId="{7FAA6447-C8E6-4E0F-A7F5-3FE82C4D6FEC}" type="presOf" srcId="{C058E4FD-2ED3-47B0-B9F5-8CED9E8ED85C}" destId="{4CC56225-103D-43F7-B410-C985CA8FAE3F}" srcOrd="0" destOrd="0" presId="urn:microsoft.com/office/officeart/2011/layout/CircleProcess"/>
    <dgm:cxn modelId="{DE4F3B49-4FDD-4A11-97B2-D980C6FE695F}" type="presOf" srcId="{FB7DDA29-C793-40AC-84F0-9FD439DB3B10}" destId="{D867DF9F-BB50-4BE3-91CA-4DBB629927E2}" srcOrd="0" destOrd="0" presId="urn:microsoft.com/office/officeart/2011/layout/CircleProcess"/>
    <dgm:cxn modelId="{5284ED49-5BB3-42F5-88AF-7BBE6544C325}" type="presOf" srcId="{41E2790B-56B6-407E-B833-7CF2C9999EDA}" destId="{A4675E31-44FB-42FD-9C33-73A0CA92A9B4}" srcOrd="1" destOrd="0" presId="urn:microsoft.com/office/officeart/2011/layout/CircleProcess"/>
    <dgm:cxn modelId="{03E3AA4D-9101-4064-B8F3-8A80A1E08C85}" srcId="{C058E4FD-2ED3-47B0-B9F5-8CED9E8ED85C}" destId="{FB7DDA29-C793-40AC-84F0-9FD439DB3B10}" srcOrd="4" destOrd="0" parTransId="{28D4CFD1-3FB5-4C21-9BF9-8C82DFA9C823}" sibTransId="{49E51026-D5C5-4345-81B6-3F4E60E3976F}"/>
    <dgm:cxn modelId="{B384DA52-0539-4A08-8468-720A1D8FCEF1}" srcId="{C058E4FD-2ED3-47B0-B9F5-8CED9E8ED85C}" destId="{723EC08C-ADBE-4E1A-896B-0D275B68E75D}" srcOrd="3" destOrd="0" parTransId="{19CB6FE9-C599-4D26-B3B4-E3CF82754AAA}" sibTransId="{400BDCAF-393F-4C1A-8CF1-3239CE8633A5}"/>
    <dgm:cxn modelId="{E17EE273-6DB2-46E9-BE62-90B69AF56C13}" srcId="{C058E4FD-2ED3-47B0-B9F5-8CED9E8ED85C}" destId="{20741E9C-FDDB-4A38-983B-E31E6365E9C6}" srcOrd="6" destOrd="0" parTransId="{D5E2DC90-A09D-4E92-A76E-A94B8D2EEE0B}" sibTransId="{DAC383F2-7411-4A45-888B-3DFC03DAA0DE}"/>
    <dgm:cxn modelId="{6BF76D7A-28E4-421E-8F68-C6AE0D880168}" srcId="{C058E4FD-2ED3-47B0-B9F5-8CED9E8ED85C}" destId="{85E8F3A3-91CA-4519-8B63-A8653D3953E7}" srcOrd="5" destOrd="0" parTransId="{FE0B39E1-3DAA-4BBD-9FB5-EEF78982F7E0}" sibTransId="{CCB2E5E3-E9E6-4574-847B-6A187E4DDBC1}"/>
    <dgm:cxn modelId="{FA04047B-4048-4BD4-887C-1C2C3D130992}" type="presOf" srcId="{20741E9C-FDDB-4A38-983B-E31E6365E9C6}" destId="{FC2B6375-1E3A-4495-8E45-541597F5FBAD}" srcOrd="0" destOrd="0" presId="urn:microsoft.com/office/officeart/2011/layout/CircleProcess"/>
    <dgm:cxn modelId="{2939E99C-E7D9-49DC-BCB7-E8BB53CD0E87}" type="presOf" srcId="{41E2790B-56B6-407E-B833-7CF2C9999EDA}" destId="{A0CE168C-53F7-4F28-A17A-73F64E9D64B5}" srcOrd="0" destOrd="0" presId="urn:microsoft.com/office/officeart/2011/layout/CircleProcess"/>
    <dgm:cxn modelId="{2440C1AC-4604-4291-9547-505D3F8F9684}" type="presOf" srcId="{43470934-1067-45C5-92F5-96EA30E84ADF}" destId="{620A7EF9-9D43-4D58-BF69-8C89D914D8A0}" srcOrd="1" destOrd="0" presId="urn:microsoft.com/office/officeart/2011/layout/CircleProcess"/>
    <dgm:cxn modelId="{5EE3DAAD-9F4D-4B0F-8239-4396BF1CC6E5}" type="presOf" srcId="{723EC08C-ADBE-4E1A-896B-0D275B68E75D}" destId="{2BF1289A-A6A9-4110-B1D9-BBCCD285BE65}" srcOrd="0" destOrd="0" presId="urn:microsoft.com/office/officeart/2011/layout/CircleProcess"/>
    <dgm:cxn modelId="{04EC61E4-71C6-4211-BEDE-545E99FEF0FA}" type="presOf" srcId="{43470934-1067-45C5-92F5-96EA30E84ADF}" destId="{9149A2A7-0362-4CEC-B71F-CDA84FA2ED78}" srcOrd="0" destOrd="0" presId="urn:microsoft.com/office/officeart/2011/layout/CircleProcess"/>
    <dgm:cxn modelId="{09DB48F3-90FB-431D-B088-6697D9A23EB9}" type="presOf" srcId="{FB7DDA29-C793-40AC-84F0-9FD439DB3B10}" destId="{493C9101-7421-4464-9298-C713736B8AE4}" srcOrd="1" destOrd="0" presId="urn:microsoft.com/office/officeart/2011/layout/CircleProcess"/>
    <dgm:cxn modelId="{A6475E62-CAC0-4CCC-947F-B623C6043FFE}" type="presParOf" srcId="{4CC56225-103D-43F7-B410-C985CA8FAE3F}" destId="{0CDB31FD-E6A1-426B-BDC2-D64BA8E00F9A}" srcOrd="0" destOrd="0" presId="urn:microsoft.com/office/officeart/2011/layout/CircleProcess"/>
    <dgm:cxn modelId="{41D34C13-717B-489A-9157-AF3F95F822A5}" type="presParOf" srcId="{0CDB31FD-E6A1-426B-BDC2-D64BA8E00F9A}" destId="{6EC5B9EE-8AFF-42CC-8DC3-1B37A600F089}" srcOrd="0" destOrd="0" presId="urn:microsoft.com/office/officeart/2011/layout/CircleProcess"/>
    <dgm:cxn modelId="{0B6CB9F2-1064-4E12-9960-E2FEDE0C5F52}" type="presParOf" srcId="{4CC56225-103D-43F7-B410-C985CA8FAE3F}" destId="{11EEA064-EFF4-42EC-9AB0-91C1E4ED8E50}" srcOrd="1" destOrd="0" presId="urn:microsoft.com/office/officeart/2011/layout/CircleProcess"/>
    <dgm:cxn modelId="{7FFCDEB6-5D0F-4AC6-8225-A09D245E78E8}" type="presParOf" srcId="{11EEA064-EFF4-42EC-9AB0-91C1E4ED8E50}" destId="{FC2B6375-1E3A-4495-8E45-541597F5FBAD}" srcOrd="0" destOrd="0" presId="urn:microsoft.com/office/officeart/2011/layout/CircleProcess"/>
    <dgm:cxn modelId="{E5F9E254-80B1-4DA9-90CD-12BC3B5CFF19}" type="presParOf" srcId="{4CC56225-103D-43F7-B410-C985CA8FAE3F}" destId="{E9C9D9CC-D0A8-4197-B1BB-3DCEFC9DD385}" srcOrd="2" destOrd="0" presId="urn:microsoft.com/office/officeart/2011/layout/CircleProcess"/>
    <dgm:cxn modelId="{85CDFE5C-5B80-43ED-A411-E4E2C609759D}" type="presParOf" srcId="{4CC56225-103D-43F7-B410-C985CA8FAE3F}" destId="{920334D7-B06F-4035-B0E3-89C465225EDE}" srcOrd="3" destOrd="0" presId="urn:microsoft.com/office/officeart/2011/layout/CircleProcess"/>
    <dgm:cxn modelId="{A5A992FC-9DCB-46AA-B4BD-78AEC76041DB}" type="presParOf" srcId="{920334D7-B06F-4035-B0E3-89C465225EDE}" destId="{80333EFF-46EA-442A-8FAD-F2726C28BFB0}" srcOrd="0" destOrd="0" presId="urn:microsoft.com/office/officeart/2011/layout/CircleProcess"/>
    <dgm:cxn modelId="{7DEA1CBE-5C9A-42AE-8371-8B9094537ABD}" type="presParOf" srcId="{4CC56225-103D-43F7-B410-C985CA8FAE3F}" destId="{B97BF38E-AB2F-4D04-9180-E5C6DB322C6B}" srcOrd="4" destOrd="0" presId="urn:microsoft.com/office/officeart/2011/layout/CircleProcess"/>
    <dgm:cxn modelId="{399B9F05-D83F-42F2-8ADA-5EB8C6A756F7}" type="presParOf" srcId="{B97BF38E-AB2F-4D04-9180-E5C6DB322C6B}" destId="{84B7D7D0-4812-4B05-BEC3-4EDDCF8D9124}" srcOrd="0" destOrd="0" presId="urn:microsoft.com/office/officeart/2011/layout/CircleProcess"/>
    <dgm:cxn modelId="{488D9430-4CA2-42A2-ABE9-370A02811110}" type="presParOf" srcId="{4CC56225-103D-43F7-B410-C985CA8FAE3F}" destId="{21ABC95A-7580-45C1-83C2-64442E367EF7}" srcOrd="5" destOrd="0" presId="urn:microsoft.com/office/officeart/2011/layout/CircleProcess"/>
    <dgm:cxn modelId="{FDCF6BF3-157A-422A-8F64-B4FAFD4A79EC}" type="presParOf" srcId="{4CC56225-103D-43F7-B410-C985CA8FAE3F}" destId="{288EE9B6-30B0-43D8-A389-7084F793F44A}" srcOrd="6" destOrd="0" presId="urn:microsoft.com/office/officeart/2011/layout/CircleProcess"/>
    <dgm:cxn modelId="{B66882E7-9140-4552-AE86-1312B3B07ACE}" type="presParOf" srcId="{288EE9B6-30B0-43D8-A389-7084F793F44A}" destId="{4EE862F1-2668-4FD3-AB63-914B916AADBB}" srcOrd="0" destOrd="0" presId="urn:microsoft.com/office/officeart/2011/layout/CircleProcess"/>
    <dgm:cxn modelId="{17D56241-A2D1-4142-ABB1-4E0D9A94D004}" type="presParOf" srcId="{4CC56225-103D-43F7-B410-C985CA8FAE3F}" destId="{14EE3EF9-6358-40F6-80DF-5448DBAD3893}" srcOrd="7" destOrd="0" presId="urn:microsoft.com/office/officeart/2011/layout/CircleProcess"/>
    <dgm:cxn modelId="{2ACC147A-7EB5-4922-9145-12D6CF092A54}" type="presParOf" srcId="{14EE3EF9-6358-40F6-80DF-5448DBAD3893}" destId="{D867DF9F-BB50-4BE3-91CA-4DBB629927E2}" srcOrd="0" destOrd="0" presId="urn:microsoft.com/office/officeart/2011/layout/CircleProcess"/>
    <dgm:cxn modelId="{FCE1611C-4B61-4169-9966-1189E860F754}" type="presParOf" srcId="{4CC56225-103D-43F7-B410-C985CA8FAE3F}" destId="{493C9101-7421-4464-9298-C713736B8AE4}" srcOrd="8" destOrd="0" presId="urn:microsoft.com/office/officeart/2011/layout/CircleProcess"/>
    <dgm:cxn modelId="{E93E05C9-3D20-4F1F-B332-FC10061DA8EF}" type="presParOf" srcId="{4CC56225-103D-43F7-B410-C985CA8FAE3F}" destId="{19313654-8513-40FA-BBB6-573709AD9209}" srcOrd="9" destOrd="0" presId="urn:microsoft.com/office/officeart/2011/layout/CircleProcess"/>
    <dgm:cxn modelId="{94E603C1-2FF6-47DD-A922-9EB06F00659D}" type="presParOf" srcId="{19313654-8513-40FA-BBB6-573709AD9209}" destId="{07E7DEB0-E9CD-453C-9B18-6328729987D0}" srcOrd="0" destOrd="0" presId="urn:microsoft.com/office/officeart/2011/layout/CircleProcess"/>
    <dgm:cxn modelId="{E81391F1-2506-4943-8BC7-B07847C503FA}" type="presParOf" srcId="{4CC56225-103D-43F7-B410-C985CA8FAE3F}" destId="{E3C07B7A-B0E3-4624-A5D2-3060D2D88E8C}" srcOrd="10" destOrd="0" presId="urn:microsoft.com/office/officeart/2011/layout/CircleProcess"/>
    <dgm:cxn modelId="{90AB626D-420D-4505-814B-3CE310B5D018}" type="presParOf" srcId="{E3C07B7A-B0E3-4624-A5D2-3060D2D88E8C}" destId="{2BF1289A-A6A9-4110-B1D9-BBCCD285BE65}" srcOrd="0" destOrd="0" presId="urn:microsoft.com/office/officeart/2011/layout/CircleProcess"/>
    <dgm:cxn modelId="{1ACFCCDC-2EFE-482E-9D4B-4F65493BA19A}" type="presParOf" srcId="{4CC56225-103D-43F7-B410-C985CA8FAE3F}" destId="{74D68132-B57C-4489-9D8E-68B5DF6602C2}" srcOrd="11" destOrd="0" presId="urn:microsoft.com/office/officeart/2011/layout/CircleProcess"/>
    <dgm:cxn modelId="{4E11C0AE-5DBC-430A-8E85-C76AD1B8C42D}" type="presParOf" srcId="{4CC56225-103D-43F7-B410-C985CA8FAE3F}" destId="{C82C5BF0-B804-4582-BC3F-65A39D73C873}" srcOrd="12" destOrd="0" presId="urn:microsoft.com/office/officeart/2011/layout/CircleProcess"/>
    <dgm:cxn modelId="{62C937BF-1AA0-41F6-8A71-1EA1B730605B}" type="presParOf" srcId="{C82C5BF0-B804-4582-BC3F-65A39D73C873}" destId="{44112258-C397-4A45-81AE-06A8E21E6DCF}" srcOrd="0" destOrd="0" presId="urn:microsoft.com/office/officeart/2011/layout/CircleProcess"/>
    <dgm:cxn modelId="{55857F46-5DB5-4FDE-8AD0-62C367534F92}" type="presParOf" srcId="{4CC56225-103D-43F7-B410-C985CA8FAE3F}" destId="{B0D8C9C2-5F7B-4789-AB8B-0A80FA02E283}" srcOrd="13" destOrd="0" presId="urn:microsoft.com/office/officeart/2011/layout/CircleProcess"/>
    <dgm:cxn modelId="{89AE5D2E-F289-4D7A-9B82-571C49D80246}" type="presParOf" srcId="{B0D8C9C2-5F7B-4789-AB8B-0A80FA02E283}" destId="{9149A2A7-0362-4CEC-B71F-CDA84FA2ED78}" srcOrd="0" destOrd="0" presId="urn:microsoft.com/office/officeart/2011/layout/CircleProcess"/>
    <dgm:cxn modelId="{320883F5-42DC-4DC0-89E1-645734418227}" type="presParOf" srcId="{4CC56225-103D-43F7-B410-C985CA8FAE3F}" destId="{620A7EF9-9D43-4D58-BF69-8C89D914D8A0}" srcOrd="14" destOrd="0" presId="urn:microsoft.com/office/officeart/2011/layout/CircleProcess"/>
    <dgm:cxn modelId="{84862662-929E-4B06-A79B-5AA4D98A3DD1}" type="presParOf" srcId="{4CC56225-103D-43F7-B410-C985CA8FAE3F}" destId="{73D5E80B-B80B-4769-B7FA-E93196C74AFC}" srcOrd="15" destOrd="0" presId="urn:microsoft.com/office/officeart/2011/layout/CircleProcess"/>
    <dgm:cxn modelId="{9A8D1C09-8620-43BB-8D4A-56992030218F}" type="presParOf" srcId="{73D5E80B-B80B-4769-B7FA-E93196C74AFC}" destId="{35E31AFD-8AE1-46EA-9C30-936213070916}" srcOrd="0" destOrd="0" presId="urn:microsoft.com/office/officeart/2011/layout/CircleProcess"/>
    <dgm:cxn modelId="{B5E131BF-5A89-4E2F-8318-E205643968DE}" type="presParOf" srcId="{4CC56225-103D-43F7-B410-C985CA8FAE3F}" destId="{B322023C-B57D-4004-84C6-E4E0C069C429}" srcOrd="16" destOrd="0" presId="urn:microsoft.com/office/officeart/2011/layout/CircleProcess"/>
    <dgm:cxn modelId="{E3B0FF9A-3B99-418B-91F8-A24498F613B9}" type="presParOf" srcId="{B322023C-B57D-4004-84C6-E4E0C069C429}" destId="{DE116FB5-AE77-44B6-B07E-5B682F329955}" srcOrd="0" destOrd="0" presId="urn:microsoft.com/office/officeart/2011/layout/CircleProcess"/>
    <dgm:cxn modelId="{91168009-4B4D-429C-822A-C26E157625D0}" type="presParOf" srcId="{4CC56225-103D-43F7-B410-C985CA8FAE3F}" destId="{92B1B754-5ECF-4B5A-A1A6-492D2F01C674}" srcOrd="17" destOrd="0" presId="urn:microsoft.com/office/officeart/2011/layout/CircleProcess"/>
    <dgm:cxn modelId="{77CA1BC2-D49E-4599-B4D7-47BB4DB915AF}" type="presParOf" srcId="{4CC56225-103D-43F7-B410-C985CA8FAE3F}" destId="{69B8627F-E1DB-43AD-B82B-816A72E80846}" srcOrd="18" destOrd="0" presId="urn:microsoft.com/office/officeart/2011/layout/CircleProcess"/>
    <dgm:cxn modelId="{8FF357B7-5984-4CBC-9746-56790A15EDE7}" type="presParOf" srcId="{69B8627F-E1DB-43AD-B82B-816A72E80846}" destId="{F9A2458A-F5FC-495E-A01C-9166106AC487}" srcOrd="0" destOrd="0" presId="urn:microsoft.com/office/officeart/2011/layout/CircleProcess"/>
    <dgm:cxn modelId="{D35E87F9-EFE5-4B3A-BAE6-0730715E2506}" type="presParOf" srcId="{4CC56225-103D-43F7-B410-C985CA8FAE3F}" destId="{8A92AD11-4F23-4069-8BFF-19FD98116BF7}" srcOrd="19" destOrd="0" presId="urn:microsoft.com/office/officeart/2011/layout/CircleProcess"/>
    <dgm:cxn modelId="{39920437-1FE2-4BF1-A0B4-924D5718B1BD}" type="presParOf" srcId="{8A92AD11-4F23-4069-8BFF-19FD98116BF7}" destId="{A0CE168C-53F7-4F28-A17A-73F64E9D64B5}" srcOrd="0" destOrd="0" presId="urn:microsoft.com/office/officeart/2011/layout/CircleProcess"/>
    <dgm:cxn modelId="{AFF2D284-CF90-44C7-A82E-ED699B2D9084}" type="presParOf" srcId="{4CC56225-103D-43F7-B410-C985CA8FAE3F}" destId="{A4675E31-44FB-42FD-9C33-73A0CA92A9B4}" srcOrd="20"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5B9EE-8AFF-42CC-8DC3-1B37A600F089}">
      <dsp:nvSpPr>
        <dsp:cNvPr id="0" name=""/>
        <dsp:cNvSpPr/>
      </dsp:nvSpPr>
      <dsp:spPr>
        <a:xfrm>
          <a:off x="9646957" y="863268"/>
          <a:ext cx="1490936" cy="149048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B6375-1E3A-4495-8E45-541597F5FBAD}">
      <dsp:nvSpPr>
        <dsp:cNvPr id="0" name=""/>
        <dsp:cNvSpPr/>
      </dsp:nvSpPr>
      <dsp:spPr>
        <a:xfrm>
          <a:off x="9697609" y="912960"/>
          <a:ext cx="1390733" cy="1391097"/>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NASA HQ</a:t>
          </a:r>
        </a:p>
      </dsp:txBody>
      <dsp:txXfrm>
        <a:off x="9895813" y="1111725"/>
        <a:ext cx="993223" cy="993566"/>
      </dsp:txXfrm>
    </dsp:sp>
    <dsp:sp modelId="{80333EFF-46EA-442A-8FAD-F2726C28BFB0}">
      <dsp:nvSpPr>
        <dsp:cNvPr id="0" name=""/>
        <dsp:cNvSpPr/>
      </dsp:nvSpPr>
      <dsp:spPr>
        <a:xfrm rot="2700000">
          <a:off x="8107211" y="863101"/>
          <a:ext cx="1490553" cy="1490553"/>
        </a:xfrm>
        <a:prstGeom prst="teardrop">
          <a:avLst>
            <a:gd name="adj" fmla="val 10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7D7D0-4812-4B05-BEC3-4EDDCF8D9124}">
      <dsp:nvSpPr>
        <dsp:cNvPr id="0" name=""/>
        <dsp:cNvSpPr/>
      </dsp:nvSpPr>
      <dsp:spPr>
        <a:xfrm>
          <a:off x="8157121" y="912960"/>
          <a:ext cx="1390733" cy="1391097"/>
        </a:xfrm>
        <a:prstGeom prst="ellipse">
          <a:avLst/>
        </a:prstGeom>
        <a:solidFill>
          <a:schemeClr val="lt1">
            <a:alpha val="90000"/>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National Program Office (NPO)</a:t>
          </a:r>
        </a:p>
      </dsp:txBody>
      <dsp:txXfrm>
        <a:off x="8355325" y="1111725"/>
        <a:ext cx="993223" cy="993566"/>
      </dsp:txXfrm>
    </dsp:sp>
    <dsp:sp modelId="{4EE862F1-2668-4FD3-AB63-914B916AADBB}">
      <dsp:nvSpPr>
        <dsp:cNvPr id="0" name=""/>
        <dsp:cNvSpPr/>
      </dsp:nvSpPr>
      <dsp:spPr>
        <a:xfrm rot="2700000">
          <a:off x="6567825" y="863101"/>
          <a:ext cx="1490553" cy="1490553"/>
        </a:xfrm>
        <a:prstGeom prst="teardrop">
          <a:avLst>
            <a:gd name="adj" fmla="val 100000"/>
          </a:avLst>
        </a:prstGeom>
        <a:solidFill>
          <a:srgbClr val="50C8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7DF9F-BB50-4BE3-91CA-4DBB629927E2}">
      <dsp:nvSpPr>
        <dsp:cNvPr id="0" name=""/>
        <dsp:cNvSpPr/>
      </dsp:nvSpPr>
      <dsp:spPr>
        <a:xfrm>
          <a:off x="6616633" y="912960"/>
          <a:ext cx="1390733" cy="1391097"/>
        </a:xfrm>
        <a:prstGeom prst="ellipse">
          <a:avLst/>
        </a:prstGeom>
        <a:solidFill>
          <a:schemeClr val="lt1">
            <a:alpha val="90000"/>
            <a:hueOff val="0"/>
            <a:satOff val="0"/>
            <a:lumOff val="0"/>
            <a:alphaOff val="0"/>
          </a:schemeClr>
        </a:solidFill>
        <a:ln w="12700" cap="flat" cmpd="sng" algn="ctr">
          <a:solidFill>
            <a:srgbClr val="50C8A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NPO Support Team</a:t>
          </a:r>
        </a:p>
      </dsp:txBody>
      <dsp:txXfrm>
        <a:off x="6815939" y="1111725"/>
        <a:ext cx="993223" cy="993566"/>
      </dsp:txXfrm>
    </dsp:sp>
    <dsp:sp modelId="{07E7DEB0-E9CD-453C-9B18-6328729987D0}">
      <dsp:nvSpPr>
        <dsp:cNvPr id="0" name=""/>
        <dsp:cNvSpPr/>
      </dsp:nvSpPr>
      <dsp:spPr>
        <a:xfrm rot="2700000">
          <a:off x="5027337" y="863101"/>
          <a:ext cx="1490553" cy="1490553"/>
        </a:xfrm>
        <a:prstGeom prst="teardrop">
          <a:avLst>
            <a:gd name="adj" fmla="val 10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F1289A-A6A9-4110-B1D9-BBCCD285BE65}">
      <dsp:nvSpPr>
        <dsp:cNvPr id="0" name=""/>
        <dsp:cNvSpPr/>
      </dsp:nvSpPr>
      <dsp:spPr>
        <a:xfrm>
          <a:off x="5077247" y="912960"/>
          <a:ext cx="1390733" cy="1391097"/>
        </a:xfrm>
        <a:prstGeom prst="ellipse">
          <a:avLst/>
        </a:prstGeom>
        <a:solidFill>
          <a:schemeClr val="lt1">
            <a:alpha val="90000"/>
            <a:hueOff val="0"/>
            <a:satOff val="0"/>
            <a:lumOff val="0"/>
            <a:alphaOff val="0"/>
          </a:schemeClr>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Senior Fellows</a:t>
          </a:r>
        </a:p>
      </dsp:txBody>
      <dsp:txXfrm>
        <a:off x="5275451" y="1111725"/>
        <a:ext cx="993223" cy="993566"/>
      </dsp:txXfrm>
    </dsp:sp>
    <dsp:sp modelId="{44112258-C397-4A45-81AE-06A8E21E6DCF}">
      <dsp:nvSpPr>
        <dsp:cNvPr id="0" name=""/>
        <dsp:cNvSpPr/>
      </dsp:nvSpPr>
      <dsp:spPr>
        <a:xfrm rot="2700000">
          <a:off x="3486849" y="863101"/>
          <a:ext cx="1490553" cy="1490553"/>
        </a:xfrm>
        <a:prstGeom prst="teardrop">
          <a:avLst>
            <a:gd name="adj" fmla="val 100000"/>
          </a:avLst>
        </a:prstGeom>
        <a:solidFill>
          <a:srgbClr val="BFF5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9A2A7-0362-4CEC-B71F-CDA84FA2ED78}">
      <dsp:nvSpPr>
        <dsp:cNvPr id="0" name=""/>
        <dsp:cNvSpPr/>
      </dsp:nvSpPr>
      <dsp:spPr>
        <a:xfrm>
          <a:off x="3536759" y="912960"/>
          <a:ext cx="1390733" cy="1391097"/>
        </a:xfrm>
        <a:prstGeom prst="ellipse">
          <a:avLst/>
        </a:prstGeom>
        <a:solidFill>
          <a:schemeClr val="lt1">
            <a:alpha val="90000"/>
            <a:hueOff val="0"/>
            <a:satOff val="0"/>
            <a:lumOff val="0"/>
            <a:alphaOff val="0"/>
          </a:schemeClr>
        </a:solidFill>
        <a:ln w="12700" cap="flat" cmpd="sng" algn="ctr">
          <a:solidFill>
            <a:srgbClr val="BFF57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Fellows</a:t>
          </a:r>
        </a:p>
      </dsp:txBody>
      <dsp:txXfrm>
        <a:off x="3734963" y="1111725"/>
        <a:ext cx="993223" cy="993566"/>
      </dsp:txXfrm>
    </dsp:sp>
    <dsp:sp modelId="{35E31AFD-8AE1-46EA-9C30-936213070916}">
      <dsp:nvSpPr>
        <dsp:cNvPr id="0" name=""/>
        <dsp:cNvSpPr/>
      </dsp:nvSpPr>
      <dsp:spPr>
        <a:xfrm rot="2700000">
          <a:off x="1947462" y="863101"/>
          <a:ext cx="1490553" cy="1490553"/>
        </a:xfrm>
        <a:prstGeom prst="teardrop">
          <a:avLst>
            <a:gd name="adj" fmla="val 10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116FB5-AE77-44B6-B07E-5B682F329955}">
      <dsp:nvSpPr>
        <dsp:cNvPr id="0" name=""/>
        <dsp:cNvSpPr/>
      </dsp:nvSpPr>
      <dsp:spPr>
        <a:xfrm>
          <a:off x="1996271" y="912960"/>
          <a:ext cx="1390733" cy="1391097"/>
        </a:xfrm>
        <a:prstGeom prst="ellipse">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Science Advisors</a:t>
          </a:r>
        </a:p>
      </dsp:txBody>
      <dsp:txXfrm>
        <a:off x="2195577" y="1111725"/>
        <a:ext cx="993223" cy="993566"/>
      </dsp:txXfrm>
    </dsp:sp>
    <dsp:sp modelId="{F9A2458A-F5FC-495E-A01C-9166106AC487}">
      <dsp:nvSpPr>
        <dsp:cNvPr id="0" name=""/>
        <dsp:cNvSpPr/>
      </dsp:nvSpPr>
      <dsp:spPr>
        <a:xfrm rot="2700000">
          <a:off x="406974" y="863101"/>
          <a:ext cx="1490553" cy="1490553"/>
        </a:xfrm>
        <a:prstGeom prst="teardrop">
          <a:avLst>
            <a:gd name="adj" fmla="val 10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E168C-53F7-4F28-A17A-73F64E9D64B5}">
      <dsp:nvSpPr>
        <dsp:cNvPr id="0" name=""/>
        <dsp:cNvSpPr/>
      </dsp:nvSpPr>
      <dsp:spPr>
        <a:xfrm>
          <a:off x="456884" y="912960"/>
          <a:ext cx="1390733" cy="1391097"/>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Project Team</a:t>
          </a:r>
        </a:p>
      </dsp:txBody>
      <dsp:txXfrm>
        <a:off x="655089" y="1111725"/>
        <a:ext cx="993223" cy="99356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5/26/2023</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5/26/2023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1938609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a:p>
        </p:txBody>
      </p:sp>
    </p:spTree>
    <p:extLst>
      <p:ext uri="{BB962C8B-B14F-4D97-AF65-F5344CB8AC3E}">
        <p14:creationId xmlns:p14="http://schemas.microsoft.com/office/powerpoint/2010/main" val="79854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DEVELOP locations are housed in various NASA centers and institutions across the country. Our National Program Office is located here at the NASA Langley Research Center.</a:t>
            </a:r>
          </a:p>
        </p:txBody>
      </p:sp>
      <p:sp>
        <p:nvSpPr>
          <p:cNvPr id="4" name="Slide Number Placeholder 3"/>
          <p:cNvSpPr>
            <a:spLocks noGrp="1"/>
          </p:cNvSpPr>
          <p:nvPr>
            <p:ph type="sldNum" sz="quarter" idx="10"/>
          </p:nvPr>
        </p:nvSpPr>
        <p:spPr/>
        <p:txBody>
          <a:bodyPr/>
          <a:lstStyle/>
          <a:p>
            <a:fld id="{9D8CC44A-F6C6-4EE8-BA41-5D57D00742E9}" type="slidenum">
              <a:rPr lang="en-US" smtClean="0"/>
              <a:t>17</a:t>
            </a:fld>
            <a:endParaRPr lang="en-US"/>
          </a:p>
        </p:txBody>
      </p:sp>
    </p:spTree>
    <p:extLst>
      <p:ext uri="{BB962C8B-B14F-4D97-AF65-F5344CB8AC3E}">
        <p14:creationId xmlns:p14="http://schemas.microsoft.com/office/powerpoint/2010/main" val="4001805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24</a:t>
            </a:fld>
            <a:endParaRPr lang="en-US" dirty="0"/>
          </a:p>
        </p:txBody>
      </p:sp>
    </p:spTree>
    <p:extLst>
      <p:ext uri="{BB962C8B-B14F-4D97-AF65-F5344CB8AC3E}">
        <p14:creationId xmlns:p14="http://schemas.microsoft.com/office/powerpoint/2010/main" val="158729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353859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284577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407605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a:p>
        </p:txBody>
      </p:sp>
    </p:spTree>
    <p:extLst>
      <p:ext uri="{BB962C8B-B14F-4D97-AF65-F5344CB8AC3E}">
        <p14:creationId xmlns:p14="http://schemas.microsoft.com/office/powerpoint/2010/main" val="338718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Outside of this room, many people think of the Moon or Mars when they think of NASA. Most people are not aware that today we have 25 missions in orbit observing our planet – with another 11 already in formulation and acquisition. </a:t>
            </a: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46C0CBE-288C-D84B-B11F-1B62224BD7E3}" type="slidenum">
              <a:rPr lang="en-US" smtClean="0"/>
              <a:t>7</a:t>
            </a:fld>
            <a:endParaRPr lang="en-US"/>
          </a:p>
        </p:txBody>
      </p:sp>
    </p:spTree>
    <p:extLst>
      <p:ext uri="{BB962C8B-B14F-4D97-AF65-F5344CB8AC3E}">
        <p14:creationId xmlns:p14="http://schemas.microsoft.com/office/powerpoint/2010/main" val="209701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Reference: </a:t>
            </a:r>
            <a:r>
              <a:rPr lang="en-US"/>
              <a:t>https://appliedsciences.nasa.gov/</a:t>
            </a:r>
          </a:p>
        </p:txBody>
      </p:sp>
      <p:sp>
        <p:nvSpPr>
          <p:cNvPr id="4" name="Slide Number Placeholder 3"/>
          <p:cNvSpPr>
            <a:spLocks noGrp="1"/>
          </p:cNvSpPr>
          <p:nvPr>
            <p:ph type="sldNum" sz="quarter" idx="10"/>
          </p:nvPr>
        </p:nvSpPr>
        <p:spPr/>
        <p:txBody>
          <a:bodyPr/>
          <a:lstStyle/>
          <a:p>
            <a:fld id="{9D8CC44A-F6C6-4EE8-BA41-5D57D00742E9}" type="slidenum">
              <a:rPr lang="en-US" smtClean="0"/>
              <a:t>8</a:t>
            </a:fld>
            <a:endParaRPr lang="en-US"/>
          </a:p>
        </p:txBody>
      </p:sp>
    </p:spTree>
    <p:extLst>
      <p:ext uri="{BB962C8B-B14F-4D97-AF65-F5344CB8AC3E}">
        <p14:creationId xmlns:p14="http://schemas.microsoft.com/office/powerpoint/2010/main" val="301845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330822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a:p>
        </p:txBody>
      </p:sp>
    </p:spTree>
    <p:extLst>
      <p:ext uri="{BB962C8B-B14F-4D97-AF65-F5344CB8AC3E}">
        <p14:creationId xmlns:p14="http://schemas.microsoft.com/office/powerpoint/2010/main" val="269869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C76F67-E755-401B-A1A7-69C5CDAA70E4}"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B696F-1516-4FFB-8B8E-CCC888566DEF}" type="slidenum">
              <a:rPr lang="en-US" smtClean="0"/>
              <a:t>‹#›</a:t>
            </a:fld>
            <a:endParaRPr lang="en-US"/>
          </a:p>
        </p:txBody>
      </p:sp>
    </p:spTree>
    <p:extLst>
      <p:ext uri="{BB962C8B-B14F-4D97-AF65-F5344CB8AC3E}">
        <p14:creationId xmlns:p14="http://schemas.microsoft.com/office/powerpoint/2010/main" val="86006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 id="214748371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emf"/><Relationship Id="rId7" Type="http://schemas.openxmlformats.org/officeDocument/2006/relationships/image" Target="../media/image80.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9.jpeg"/><Relationship Id="rId5" Type="http://schemas.openxmlformats.org/officeDocument/2006/relationships/image" Target="../media/image78.emf"/><Relationship Id="rId4" Type="http://schemas.openxmlformats.org/officeDocument/2006/relationships/image" Target="../media/image77.jpeg"/><Relationship Id="rId9" Type="http://schemas.openxmlformats.org/officeDocument/2006/relationships/image" Target="../media/image82.png"/></Relationships>
</file>

<file path=ppt/slides/_rels/slide11.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90.jpeg"/></Relationships>
</file>

<file path=ppt/slides/_rels/slide12.xml.rels><?xml version="1.0" encoding="UTF-8" standalone="yes"?>
<Relationships xmlns="http://schemas.openxmlformats.org/package/2006/relationships"><Relationship Id="rId3" Type="http://schemas.openxmlformats.org/officeDocument/2006/relationships/hyperlink" Target="https://appliedsciences.nasa.gov/indigenous-peoples-pilo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appliedsciences.nasa.gov/what-we-do/prizes-and-challenge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14.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7.gif"/><Relationship Id="rId7" Type="http://schemas.openxmlformats.org/officeDocument/2006/relationships/image" Target="../media/image101.jpeg"/><Relationship Id="rId12" Type="http://schemas.openxmlformats.org/officeDocument/2006/relationships/image" Target="../media/image106.jpeg"/><Relationship Id="rId2" Type="http://schemas.openxmlformats.org/officeDocument/2006/relationships/image" Target="../media/image96.jpeg"/><Relationship Id="rId1" Type="http://schemas.openxmlformats.org/officeDocument/2006/relationships/slideLayout" Target="../slideLayouts/slideLayout3.xml"/><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99.jpeg"/><Relationship Id="rId10" Type="http://schemas.openxmlformats.org/officeDocument/2006/relationships/image" Target="../media/image104.jpeg"/><Relationship Id="rId4" Type="http://schemas.openxmlformats.org/officeDocument/2006/relationships/image" Target="../media/image98.jpeg"/><Relationship Id="rId9" Type="http://schemas.openxmlformats.org/officeDocument/2006/relationships/image" Target="../media/image103.jpeg"/></Relationships>
</file>

<file path=ppt/slides/_rels/slide1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14.jpeg"/><Relationship Id="rId13" Type="http://schemas.openxmlformats.org/officeDocument/2006/relationships/image" Target="../media/image119.jpeg"/><Relationship Id="rId18" Type="http://schemas.openxmlformats.org/officeDocument/2006/relationships/image" Target="../media/image124.jpeg"/><Relationship Id="rId3" Type="http://schemas.openxmlformats.org/officeDocument/2006/relationships/image" Target="../media/image110.png"/><Relationship Id="rId7" Type="http://schemas.openxmlformats.org/officeDocument/2006/relationships/image" Target="../media/image113.jpeg"/><Relationship Id="rId12" Type="http://schemas.openxmlformats.org/officeDocument/2006/relationships/image" Target="../media/image118.jpeg"/><Relationship Id="rId17" Type="http://schemas.openxmlformats.org/officeDocument/2006/relationships/image" Target="../media/image123.jpeg"/><Relationship Id="rId2" Type="http://schemas.openxmlformats.org/officeDocument/2006/relationships/notesSlide" Target="../notesSlides/notesSlide12.xml"/><Relationship Id="rId16" Type="http://schemas.openxmlformats.org/officeDocument/2006/relationships/image" Target="../media/image122.jpeg"/><Relationship Id="rId1" Type="http://schemas.openxmlformats.org/officeDocument/2006/relationships/slideLayout" Target="../slideLayouts/slideLayout3.xml"/><Relationship Id="rId6" Type="http://schemas.openxmlformats.org/officeDocument/2006/relationships/image" Target="../media/image97.gif"/><Relationship Id="rId11" Type="http://schemas.openxmlformats.org/officeDocument/2006/relationships/image" Target="../media/image117.jpeg"/><Relationship Id="rId5" Type="http://schemas.openxmlformats.org/officeDocument/2006/relationships/image" Target="../media/image112.jpeg"/><Relationship Id="rId15" Type="http://schemas.openxmlformats.org/officeDocument/2006/relationships/image" Target="../media/image121.jpeg"/><Relationship Id="rId10" Type="http://schemas.openxmlformats.org/officeDocument/2006/relationships/image" Target="../media/image116.jpeg"/><Relationship Id="rId4" Type="http://schemas.openxmlformats.org/officeDocument/2006/relationships/image" Target="../media/image111.jpeg"/><Relationship Id="rId9" Type="http://schemas.openxmlformats.org/officeDocument/2006/relationships/image" Target="../media/image115.jpeg"/><Relationship Id="rId14" Type="http://schemas.openxmlformats.org/officeDocument/2006/relationships/image" Target="../media/image120.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129.jpeg"/><Relationship Id="rId13" Type="http://schemas.openxmlformats.org/officeDocument/2006/relationships/image" Target="../media/image134.jpeg"/><Relationship Id="rId18" Type="http://schemas.openxmlformats.org/officeDocument/2006/relationships/image" Target="../media/image139.jpeg"/><Relationship Id="rId3" Type="http://schemas.openxmlformats.org/officeDocument/2006/relationships/image" Target="../media/image126.png"/><Relationship Id="rId7" Type="http://schemas.openxmlformats.org/officeDocument/2006/relationships/image" Target="../media/image128.jpeg"/><Relationship Id="rId12" Type="http://schemas.openxmlformats.org/officeDocument/2006/relationships/image" Target="../media/image133.jpeg"/><Relationship Id="rId17" Type="http://schemas.openxmlformats.org/officeDocument/2006/relationships/image" Target="../media/image138.png"/><Relationship Id="rId2" Type="http://schemas.openxmlformats.org/officeDocument/2006/relationships/image" Target="../media/image125.png"/><Relationship Id="rId16" Type="http://schemas.openxmlformats.org/officeDocument/2006/relationships/image" Target="../media/image137.jpeg"/><Relationship Id="rId20" Type="http://schemas.openxmlformats.org/officeDocument/2006/relationships/image" Target="../media/image141.jpeg"/><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132.jpeg"/><Relationship Id="rId5" Type="http://schemas.openxmlformats.org/officeDocument/2006/relationships/image" Target="../media/image127.png"/><Relationship Id="rId15" Type="http://schemas.openxmlformats.org/officeDocument/2006/relationships/image" Target="../media/image136.jpeg"/><Relationship Id="rId10" Type="http://schemas.openxmlformats.org/officeDocument/2006/relationships/image" Target="../media/image131.jpeg"/><Relationship Id="rId19" Type="http://schemas.openxmlformats.org/officeDocument/2006/relationships/image" Target="../media/image140.jpeg"/><Relationship Id="rId4" Type="http://schemas.microsoft.com/office/2007/relationships/hdphoto" Target="../media/hdphoto1.wdp"/><Relationship Id="rId9" Type="http://schemas.openxmlformats.org/officeDocument/2006/relationships/image" Target="../media/image130.jpeg"/><Relationship Id="rId14" Type="http://schemas.openxmlformats.org/officeDocument/2006/relationships/image" Target="../media/image13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48.jpeg"/><Relationship Id="rId3" Type="http://schemas.openxmlformats.org/officeDocument/2006/relationships/image" Target="../media/image143.jpeg"/><Relationship Id="rId7" Type="http://schemas.openxmlformats.org/officeDocument/2006/relationships/image" Target="../media/image147.jpeg"/><Relationship Id="rId2" Type="http://schemas.openxmlformats.org/officeDocument/2006/relationships/image" Target="../media/image142.jpeg"/><Relationship Id="rId1" Type="http://schemas.openxmlformats.org/officeDocument/2006/relationships/slideLayout" Target="../slideLayouts/slideLayout3.xml"/><Relationship Id="rId6" Type="http://schemas.openxmlformats.org/officeDocument/2006/relationships/image" Target="../media/image146.jpeg"/><Relationship Id="rId11" Type="http://schemas.openxmlformats.org/officeDocument/2006/relationships/image" Target="../media/image125.png"/><Relationship Id="rId5" Type="http://schemas.openxmlformats.org/officeDocument/2006/relationships/image" Target="../media/image145.jpeg"/><Relationship Id="rId10" Type="http://schemas.openxmlformats.org/officeDocument/2006/relationships/image" Target="../media/image150.jpeg"/><Relationship Id="rId4" Type="http://schemas.openxmlformats.org/officeDocument/2006/relationships/image" Target="../media/image144.jpeg"/><Relationship Id="rId9" Type="http://schemas.openxmlformats.org/officeDocument/2006/relationships/image" Target="../media/image14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54.jpeg"/><Relationship Id="rId13" Type="http://schemas.openxmlformats.org/officeDocument/2006/relationships/hyperlink" Target="mailto:robert.byles@ssaihq.com" TargetMode="External"/><Relationship Id="rId3" Type="http://schemas.openxmlformats.org/officeDocument/2006/relationships/hyperlink" Target="mailto:Stephanie.L.Burke@nasa.gov" TargetMode="External"/><Relationship Id="rId7" Type="http://schemas.openxmlformats.org/officeDocument/2006/relationships/image" Target="../media/image153.jpeg"/><Relationship Id="rId12" Type="http://schemas.openxmlformats.org/officeDocument/2006/relationships/image" Target="../media/image156.png"/><Relationship Id="rId2" Type="http://schemas.openxmlformats.org/officeDocument/2006/relationships/image" Target="../media/image151.jpeg"/><Relationship Id="rId1" Type="http://schemas.openxmlformats.org/officeDocument/2006/relationships/slideLayout" Target="../slideLayouts/slideLayout3.xml"/><Relationship Id="rId6" Type="http://schemas.openxmlformats.org/officeDocument/2006/relationships/hyperlink" Target="mailto:jolona.davis@ssaihq.com" TargetMode="External"/><Relationship Id="rId11" Type="http://schemas.openxmlformats.org/officeDocument/2006/relationships/hyperlink" Target="mailto:celeste.gambino@ssaihq.com" TargetMode="External"/><Relationship Id="rId5" Type="http://schemas.openxmlformats.org/officeDocument/2006/relationships/image" Target="../media/image152.jpeg"/><Relationship Id="rId10" Type="http://schemas.openxmlformats.org/officeDocument/2006/relationships/image" Target="../media/image155.jpeg"/><Relationship Id="rId4" Type="http://schemas.openxmlformats.org/officeDocument/2006/relationships/hyperlink" Target="mailto:Amanda.L.Clayton@nasa.gov" TargetMode="External"/><Relationship Id="rId9" Type="http://schemas.openxmlformats.org/officeDocument/2006/relationships/hyperlink" Target="mailto:Daniel.C.Mansgosing@nasa.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hyperlink" Target="http://www.nasa.gov/about/org_index.html#.VBNBWvldWbM" TargetMode="Externa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png"/><Relationship Id="rId21" Type="http://schemas.openxmlformats.org/officeDocument/2006/relationships/image" Target="../media/image34.png"/><Relationship Id="rId34" Type="http://schemas.openxmlformats.org/officeDocument/2006/relationships/image" Target="../media/image47.png"/><Relationship Id="rId42" Type="http://schemas.openxmlformats.org/officeDocument/2006/relationships/image" Target="../media/image55.png"/><Relationship Id="rId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29.png"/><Relationship Id="rId29"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45" Type="http://schemas.openxmlformats.org/officeDocument/2006/relationships/image" Target="../media/image58.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4"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 Id="rId43" Type="http://schemas.openxmlformats.org/officeDocument/2006/relationships/image" Target="../media/image56.png"/><Relationship Id="rId8" Type="http://schemas.openxmlformats.org/officeDocument/2006/relationships/image" Target="../media/image21.png"/><Relationship Id="rId3" Type="http://schemas.openxmlformats.org/officeDocument/2006/relationships/image" Target="../media/image16.jpe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png"/><Relationship Id="rId20" Type="http://schemas.openxmlformats.org/officeDocument/2006/relationships/image" Target="../media/image33.png"/><Relationship Id="rId41" Type="http://schemas.openxmlformats.org/officeDocument/2006/relationships/image" Target="../media/image54.pn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jpeg"/><Relationship Id="rId4" Type="http://schemas.openxmlformats.org/officeDocument/2006/relationships/image" Target="../media/image60.png"/><Relationship Id="rId9" Type="http://schemas.openxmlformats.org/officeDocument/2006/relationships/image" Target="../media/image65.jpeg"/></Relationships>
</file>

<file path=ppt/slides/_rels/slide9.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62.png"/><Relationship Id="rId3" Type="http://schemas.openxmlformats.org/officeDocument/2006/relationships/image" Target="../media/image68.jpeg"/><Relationship Id="rId7" Type="http://schemas.openxmlformats.org/officeDocument/2006/relationships/image" Target="../media/image72.jpeg"/><Relationship Id="rId12" Type="http://schemas.openxmlformats.org/officeDocument/2006/relationships/image" Target="../media/image61.png"/><Relationship Id="rId2" Type="http://schemas.openxmlformats.org/officeDocument/2006/relationships/notesSlide" Target="../notesSlides/notesSlide8.xml"/><Relationship Id="rId16"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71.jpeg"/><Relationship Id="rId11" Type="http://schemas.openxmlformats.org/officeDocument/2006/relationships/image" Target="../media/image60.png"/><Relationship Id="rId5" Type="http://schemas.openxmlformats.org/officeDocument/2006/relationships/image" Target="../media/image70.jpeg"/><Relationship Id="rId15" Type="http://schemas.openxmlformats.org/officeDocument/2006/relationships/image" Target="../media/image75.png"/><Relationship Id="rId10" Type="http://schemas.openxmlformats.org/officeDocument/2006/relationships/image" Target="../media/image59.png"/><Relationship Id="rId4" Type="http://schemas.openxmlformats.org/officeDocument/2006/relationships/image" Target="../media/image69.jpeg"/><Relationship Id="rId9" Type="http://schemas.openxmlformats.org/officeDocument/2006/relationships/image" Target="../media/image74.jpeg"/><Relationship Id="rId1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256855" cy="1649081"/>
          </a:xfrm>
        </p:spPr>
        <p:txBody>
          <a:bodyPr>
            <a:normAutofit/>
          </a:bodyPr>
          <a:lstStyle/>
          <a:p>
            <a:r>
              <a:rPr lang="en-US" sz="3200" dirty="0">
                <a:solidFill>
                  <a:schemeClr val="tx1">
                    <a:lumMod val="65000"/>
                    <a:lumOff val="35000"/>
                  </a:schemeClr>
                </a:solidFill>
              </a:rPr>
              <a:t>DEVELOP Orientation</a:t>
            </a:r>
          </a:p>
          <a:p>
            <a:r>
              <a:rPr lang="en-US" sz="2800" b="0" dirty="0">
                <a:solidFill>
                  <a:schemeClr val="tx1">
                    <a:lumMod val="65000"/>
                    <a:lumOff val="35000"/>
                  </a:schemeClr>
                </a:solidFill>
              </a:rPr>
              <a:t>Module 1. Programmatic Foundations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4" name="Picture 3" descr="A picture containing grass, tree, plant, lush&#10;&#10;Description automatically generated">
            <a:extLst>
              <a:ext uri="{FF2B5EF4-FFF2-40B4-BE49-F238E27FC236}">
                <a16:creationId xmlns:a16="http://schemas.microsoft.com/office/drawing/2014/main" id="{1390E661-B04A-4748-821C-6BF571D59A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0"/>
            <a:ext cx="6095999" cy="6858000"/>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spc="200" dirty="0"/>
              <a:t>PROGRAMMATIC FOUNDATIONS</a:t>
            </a: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1134056"/>
            <a:ext cx="6062330" cy="830637"/>
          </a:xfrm>
        </p:spPr>
        <p:txBody>
          <a:bodyPr anchor="ctr">
            <a:normAutofit/>
          </a:bodyPr>
          <a:lstStyle/>
          <a:p>
            <a:r>
              <a:rPr lang="en-US" altLang="en-US" sz="2800" dirty="0"/>
              <a:t>Capacity Building Program</a:t>
            </a:r>
            <a:endParaRPr lang="en-US" sz="2800" dirty="0"/>
          </a:p>
        </p:txBody>
      </p:sp>
      <p:sp>
        <p:nvSpPr>
          <p:cNvPr id="19" name="Content Placeholder 18">
            <a:extLst>
              <a:ext uri="{FF2B5EF4-FFF2-40B4-BE49-F238E27FC236}">
                <a16:creationId xmlns:a16="http://schemas.microsoft.com/office/drawing/2014/main" id="{0DA1991F-49D9-BF45-9E4A-2271FF763C78}"/>
              </a:ext>
            </a:extLst>
          </p:cNvPr>
          <p:cNvSpPr>
            <a:spLocks noGrp="1"/>
          </p:cNvSpPr>
          <p:nvPr>
            <p:ph idx="11"/>
          </p:nvPr>
        </p:nvSpPr>
        <p:spPr>
          <a:xfrm>
            <a:off x="838201" y="2107449"/>
            <a:ext cx="6062329" cy="4458533"/>
          </a:xfrm>
        </p:spPr>
        <p:txBody>
          <a:bodyPr>
            <a:normAutofit/>
          </a:bodyPr>
          <a:lstStyle/>
          <a:p>
            <a:r>
              <a:rPr lang="en-US" b="1" dirty="0"/>
              <a:t>CBP</a:t>
            </a:r>
            <a:r>
              <a:rPr lang="en-US" dirty="0"/>
              <a:t> provides individuals and institutions with workforce development, training activities, and collaborative projects to strengthen understanding of Earth observations and expand their use around the world. </a:t>
            </a:r>
          </a:p>
          <a:p>
            <a:r>
              <a:rPr lang="en-US" dirty="0"/>
              <a:t>Through our </a:t>
            </a:r>
            <a:r>
              <a:rPr lang="en-US" b="1" dirty="0"/>
              <a:t>ARSET</a:t>
            </a:r>
            <a:r>
              <a:rPr lang="en-US" dirty="0"/>
              <a:t>, </a:t>
            </a:r>
            <a:r>
              <a:rPr lang="en-US" b="1" dirty="0"/>
              <a:t>DEVELOP</a:t>
            </a:r>
            <a:r>
              <a:rPr lang="en-US" dirty="0"/>
              <a:t> and </a:t>
            </a:r>
            <a:r>
              <a:rPr lang="en-US" b="1" dirty="0"/>
              <a:t>SERVIR</a:t>
            </a:r>
            <a:r>
              <a:rPr lang="en-US" dirty="0"/>
              <a:t> programs and </a:t>
            </a:r>
            <a:r>
              <a:rPr lang="en-US" i="1" dirty="0"/>
              <a:t>Community Action </a:t>
            </a:r>
            <a:r>
              <a:rPr lang="en-US" dirty="0"/>
              <a:t>effort that includes our </a:t>
            </a:r>
            <a:r>
              <a:rPr lang="en-US" b="1" dirty="0"/>
              <a:t>Indigenous Peoples Initiative</a:t>
            </a:r>
            <a:r>
              <a:rPr lang="en-US" dirty="0"/>
              <a:t>, </a:t>
            </a:r>
            <a:r>
              <a:rPr lang="en-US" b="1" dirty="0"/>
              <a:t>Equity &amp; Environmental Justice</a:t>
            </a:r>
            <a:r>
              <a:rPr lang="en-US" dirty="0"/>
              <a:t>, and </a:t>
            </a:r>
            <a:r>
              <a:rPr lang="en-US" b="1" dirty="0"/>
              <a:t>Prizes &amp; Challenges </a:t>
            </a:r>
            <a:r>
              <a:rPr lang="en-US" dirty="0"/>
              <a:t>elements, we work with everyone at every level — from first-time users to long-time professional users of Earth observation data.</a:t>
            </a:r>
          </a:p>
          <a:p>
            <a:r>
              <a:rPr lang="en-US" dirty="0"/>
              <a:t>We work through global networks like CEOS and GEO, and professional societies like AGU, to promote open data access and coordinate capacity building activities focused on users needs.</a:t>
            </a:r>
          </a:p>
        </p:txBody>
      </p:sp>
      <p:pic>
        <p:nvPicPr>
          <p:cNvPr id="9" name="Picture 8">
            <a:extLst>
              <a:ext uri="{FF2B5EF4-FFF2-40B4-BE49-F238E27FC236}">
                <a16:creationId xmlns:a16="http://schemas.microsoft.com/office/drawing/2014/main" id="{4F2E6107-F04C-4ECC-B1A8-E8728F4286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81995" y="270641"/>
            <a:ext cx="2047029" cy="2018598"/>
          </a:xfrm>
          <a:prstGeom prst="rect">
            <a:avLst/>
          </a:prstGeom>
        </p:spPr>
      </p:pic>
      <p:pic>
        <p:nvPicPr>
          <p:cNvPr id="10" name="Picture 9">
            <a:extLst>
              <a:ext uri="{FF2B5EF4-FFF2-40B4-BE49-F238E27FC236}">
                <a16:creationId xmlns:a16="http://schemas.microsoft.com/office/drawing/2014/main" id="{3A5E8254-CF5D-4A73-A1C4-37093209F6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8393216" y="724624"/>
            <a:ext cx="1863491" cy="2707804"/>
          </a:xfrm>
          <a:prstGeom prst="rect">
            <a:avLst/>
          </a:prstGeom>
        </p:spPr>
      </p:pic>
      <p:pic>
        <p:nvPicPr>
          <p:cNvPr id="11" name="Picture 10">
            <a:extLst>
              <a:ext uri="{FF2B5EF4-FFF2-40B4-BE49-F238E27FC236}">
                <a16:creationId xmlns:a16="http://schemas.microsoft.com/office/drawing/2014/main" id="{80F90413-9743-45CF-9121-EBF29773F6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4648" b="6043"/>
          <a:stretch/>
        </p:blipFill>
        <p:spPr>
          <a:xfrm>
            <a:off x="9891954" y="1151123"/>
            <a:ext cx="786910" cy="1138961"/>
          </a:xfrm>
          <a:prstGeom prst="rect">
            <a:avLst/>
          </a:prstGeom>
          <a:ln>
            <a:noFill/>
          </a:ln>
        </p:spPr>
      </p:pic>
      <p:pic>
        <p:nvPicPr>
          <p:cNvPr id="8" name="Picture 7">
            <a:extLst>
              <a:ext uri="{FF2B5EF4-FFF2-40B4-BE49-F238E27FC236}">
                <a16:creationId xmlns:a16="http://schemas.microsoft.com/office/drawing/2014/main" id="{10440CAF-8F7B-4309-BAB4-127B30CB16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65178" y="3219374"/>
            <a:ext cx="1073557" cy="1188720"/>
          </a:xfrm>
          <a:prstGeom prst="ellipse">
            <a:avLst/>
          </a:prstGeom>
          <a:effectLst>
            <a:outerShdw blurRad="76200" dir="13500000" sy="23000" kx="1200000" algn="br" rotWithShape="0">
              <a:prstClr val="black">
                <a:alpha val="20000"/>
              </a:prstClr>
            </a:outerShdw>
          </a:effectLst>
        </p:spPr>
      </p:pic>
      <p:sp>
        <p:nvSpPr>
          <p:cNvPr id="12" name="Text Placeholder 5">
            <a:extLst>
              <a:ext uri="{FF2B5EF4-FFF2-40B4-BE49-F238E27FC236}">
                <a16:creationId xmlns:a16="http://schemas.microsoft.com/office/drawing/2014/main" id="{4B940C73-21B5-4E0D-A4BA-9225EA2DC8F3}"/>
              </a:ext>
            </a:extLst>
          </p:cNvPr>
          <p:cNvSpPr txBox="1">
            <a:spLocks/>
          </p:cNvSpPr>
          <p:nvPr/>
        </p:nvSpPr>
        <p:spPr>
          <a:xfrm>
            <a:off x="8781965" y="3502942"/>
            <a:ext cx="3236987"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Dr. Nancy Searby </a:t>
            </a:r>
          </a:p>
          <a:p>
            <a:pPr indent="288925">
              <a:spcBef>
                <a:spcPts val="0"/>
              </a:spcBef>
              <a:spcAft>
                <a:spcPts val="600"/>
              </a:spcAft>
              <a:buClr>
                <a:srgbClr val="EF282F"/>
              </a:buClr>
            </a:pPr>
            <a:r>
              <a:rPr lang="en-US" sz="1400" dirty="0"/>
              <a:t>CBP Program Manager</a:t>
            </a:r>
          </a:p>
        </p:txBody>
      </p:sp>
      <p:sp>
        <p:nvSpPr>
          <p:cNvPr id="13" name="Text Placeholder 5">
            <a:extLst>
              <a:ext uri="{FF2B5EF4-FFF2-40B4-BE49-F238E27FC236}">
                <a16:creationId xmlns:a16="http://schemas.microsoft.com/office/drawing/2014/main" id="{7720960F-3669-4FF7-952C-CBEA4AD0F14A}"/>
              </a:ext>
            </a:extLst>
          </p:cNvPr>
          <p:cNvSpPr txBox="1">
            <a:spLocks/>
          </p:cNvSpPr>
          <p:nvPr/>
        </p:nvSpPr>
        <p:spPr>
          <a:xfrm>
            <a:off x="8685352" y="4841269"/>
            <a:ext cx="3835530"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Sydney Neugebauer</a:t>
            </a:r>
          </a:p>
          <a:p>
            <a:pPr indent="288925">
              <a:spcBef>
                <a:spcPts val="0"/>
              </a:spcBef>
              <a:spcAft>
                <a:spcPts val="600"/>
              </a:spcAft>
              <a:buClr>
                <a:srgbClr val="EF282F"/>
              </a:buClr>
            </a:pPr>
            <a:r>
              <a:rPr lang="en-US" sz="1400" dirty="0"/>
              <a:t>CBP Coordination &amp; Analysis Lead</a:t>
            </a:r>
          </a:p>
        </p:txBody>
      </p:sp>
      <p:sp>
        <p:nvSpPr>
          <p:cNvPr id="14" name="Text Placeholder 5">
            <a:extLst>
              <a:ext uri="{FF2B5EF4-FFF2-40B4-BE49-F238E27FC236}">
                <a16:creationId xmlns:a16="http://schemas.microsoft.com/office/drawing/2014/main" id="{E9798066-BF9D-4490-BC07-E09A7FAFD2C3}"/>
              </a:ext>
            </a:extLst>
          </p:cNvPr>
          <p:cNvSpPr txBox="1">
            <a:spLocks/>
          </p:cNvSpPr>
          <p:nvPr/>
        </p:nvSpPr>
        <p:spPr>
          <a:xfrm>
            <a:off x="8692037" y="5710555"/>
            <a:ext cx="3236987"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Christine Mataya</a:t>
            </a:r>
          </a:p>
          <a:p>
            <a:pPr indent="288925">
              <a:spcBef>
                <a:spcPts val="0"/>
              </a:spcBef>
              <a:spcAft>
                <a:spcPts val="600"/>
              </a:spcAft>
              <a:buClr>
                <a:srgbClr val="EF282F"/>
              </a:buClr>
            </a:pPr>
            <a:r>
              <a:rPr lang="en-US" sz="1400" dirty="0"/>
              <a:t>CBP Program Support Specialist</a:t>
            </a:r>
          </a:p>
        </p:txBody>
      </p:sp>
      <p:pic>
        <p:nvPicPr>
          <p:cNvPr id="15" name="Picture 14">
            <a:extLst>
              <a:ext uri="{FF2B5EF4-FFF2-40B4-BE49-F238E27FC236}">
                <a16:creationId xmlns:a16="http://schemas.microsoft.com/office/drawing/2014/main" id="{7247EF1C-F263-43BE-A66B-4574F892031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37553" y="5532946"/>
            <a:ext cx="782122" cy="914400"/>
          </a:xfrm>
          <a:prstGeom prst="ellipse">
            <a:avLst/>
          </a:prstGeom>
          <a:effectLst>
            <a:outerShdw blurRad="76200" dir="13500000" sy="23000" kx="1200000" algn="br" rotWithShape="0">
              <a:prstClr val="black">
                <a:alpha val="20000"/>
              </a:prstClr>
            </a:outerShdw>
          </a:effectLst>
        </p:spPr>
      </p:pic>
      <p:pic>
        <p:nvPicPr>
          <p:cNvPr id="16" name="Picture 15">
            <a:extLst>
              <a:ext uri="{FF2B5EF4-FFF2-40B4-BE49-F238E27FC236}">
                <a16:creationId xmlns:a16="http://schemas.microsoft.com/office/drawing/2014/main" id="{48FACE11-132C-4F44-8C41-FA5D46A07CF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97817" y="4521419"/>
            <a:ext cx="787535" cy="914400"/>
          </a:xfrm>
          <a:prstGeom prst="ellipse">
            <a:avLst/>
          </a:prstGeom>
          <a:effectLst>
            <a:outerShdw blurRad="76200" dir="13500000" sy="23000" kx="1200000" algn="br" rotWithShape="0">
              <a:prstClr val="black">
                <a:alpha val="20000"/>
              </a:prstClr>
            </a:outerShdw>
          </a:effectLst>
        </p:spPr>
      </p:pic>
      <p:pic>
        <p:nvPicPr>
          <p:cNvPr id="20" name="Google Shape;401;p6" descr="A picture containing drawing&#10;&#10;Description automatically generated">
            <a:extLst>
              <a:ext uri="{FF2B5EF4-FFF2-40B4-BE49-F238E27FC236}">
                <a16:creationId xmlns:a16="http://schemas.microsoft.com/office/drawing/2014/main" id="{C4C1EBEC-DC3F-4B67-9C52-ADD79C44685E}"/>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937553" y="382501"/>
            <a:ext cx="687377" cy="655297"/>
          </a:xfrm>
          <a:prstGeom prst="rect">
            <a:avLst/>
          </a:prstGeom>
          <a:noFill/>
          <a:ln>
            <a:noFill/>
          </a:ln>
        </p:spPr>
      </p:pic>
      <p:sp>
        <p:nvSpPr>
          <p:cNvPr id="21" name="Title 16">
            <a:extLst>
              <a:ext uri="{FF2B5EF4-FFF2-40B4-BE49-F238E27FC236}">
                <a16:creationId xmlns:a16="http://schemas.microsoft.com/office/drawing/2014/main" id="{57506382-A4D1-4C95-ADAF-03C897E3634C}"/>
              </a:ext>
            </a:extLst>
          </p:cNvPr>
          <p:cNvSpPr txBox="1">
            <a:spLocks/>
          </p:cNvSpPr>
          <p:nvPr/>
        </p:nvSpPr>
        <p:spPr>
          <a:xfrm>
            <a:off x="8624930" y="428929"/>
            <a:ext cx="1881658" cy="570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00" b="1" i="0" kern="1200" spc="200" baseline="0">
                <a:solidFill>
                  <a:srgbClr val="6A7278"/>
                </a:solidFill>
                <a:latin typeface="Arial" panose="020B0604020202020204" pitchFamily="34" charset="0"/>
                <a:ea typeface="Arial" panose="020B0604020202020204" pitchFamily="34" charset="0"/>
                <a:cs typeface="Arial" panose="020B0604020202020204" pitchFamily="34" charset="0"/>
              </a:defRPr>
            </a:lvl1pPr>
          </a:lstStyle>
          <a:p>
            <a:r>
              <a:rPr lang="en-US" sz="1400" dirty="0"/>
              <a:t>CAPACITY BUILDING</a:t>
            </a:r>
          </a:p>
        </p:txBody>
      </p:sp>
    </p:spTree>
    <p:extLst>
      <p:ext uri="{BB962C8B-B14F-4D97-AF65-F5344CB8AC3E}">
        <p14:creationId xmlns:p14="http://schemas.microsoft.com/office/powerpoint/2010/main" val="415146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spc="200" dirty="0"/>
              <a:t>PROGRAMMATIC FOUNDATIONS</a:t>
            </a:r>
            <a:endParaRPr lang="en-US" sz="1400" dirty="0"/>
          </a:p>
        </p:txBody>
      </p:sp>
      <p:sp>
        <p:nvSpPr>
          <p:cNvPr id="12"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8200" y="1605480"/>
            <a:ext cx="3411852" cy="2165486"/>
          </a:xfrm>
        </p:spPr>
        <p:txBody>
          <a:bodyPr>
            <a:normAutofit/>
          </a:bodyPr>
          <a:lstStyle/>
          <a:p>
            <a:pPr marL="0" indent="0">
              <a:buNone/>
            </a:pPr>
            <a:r>
              <a:rPr lang="en-US" altLang="en-US" sz="1400" dirty="0"/>
              <a:t>ARSET offers satellite remote sensing training that builds the skills to integrate NASA Earth Science data into decision-making activities. Through its decade of trainings, ARSET has reached over 100,000 participants from 180 countries and more than 10,000 organizations worldwide. </a:t>
            </a:r>
          </a:p>
          <a:p>
            <a:endParaRPr lang="en-US" sz="1400" dirty="0"/>
          </a:p>
        </p:txBody>
      </p:sp>
      <p:sp>
        <p:nvSpPr>
          <p:cNvPr id="13" name="Content Placeholder 17">
            <a:extLst>
              <a:ext uri="{FF2B5EF4-FFF2-40B4-BE49-F238E27FC236}">
                <a16:creationId xmlns:a16="http://schemas.microsoft.com/office/drawing/2014/main" id="{E74D31FF-EF8C-BA4A-8B63-DA1AB86CC251}"/>
              </a:ext>
            </a:extLst>
          </p:cNvPr>
          <p:cNvSpPr txBox="1">
            <a:spLocks/>
          </p:cNvSpPr>
          <p:nvPr/>
        </p:nvSpPr>
        <p:spPr>
          <a:xfrm>
            <a:off x="838201" y="955911"/>
            <a:ext cx="3471378"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ARSET</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441" y="3943490"/>
            <a:ext cx="2220381" cy="841053"/>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6769" y="4548910"/>
            <a:ext cx="2220381" cy="84105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9770" y="5224072"/>
            <a:ext cx="2220381" cy="841053"/>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357" y="5543807"/>
            <a:ext cx="906092" cy="906092"/>
          </a:xfrm>
          <a:prstGeom prst="rect">
            <a:avLst/>
          </a:prstGeom>
        </p:spPr>
      </p:pic>
      <p:sp>
        <p:nvSpPr>
          <p:cNvPr id="19" name="Content Placeholder 17">
            <a:extLst>
              <a:ext uri="{FF2B5EF4-FFF2-40B4-BE49-F238E27FC236}">
                <a16:creationId xmlns:a16="http://schemas.microsoft.com/office/drawing/2014/main" id="{E74D31FF-EF8C-BA4A-8B63-DA1AB86CC251}"/>
              </a:ext>
            </a:extLst>
          </p:cNvPr>
          <p:cNvSpPr txBox="1">
            <a:spLocks/>
          </p:cNvSpPr>
          <p:nvPr/>
        </p:nvSpPr>
        <p:spPr>
          <a:xfrm>
            <a:off x="4579768" y="955911"/>
            <a:ext cx="3557543"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DEVELOP</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0"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4579768" y="1605480"/>
            <a:ext cx="3557543" cy="4726650"/>
          </a:xfrm>
        </p:spPr>
        <p:txBody>
          <a:bodyPr>
            <a:normAutofit/>
          </a:bodyPr>
          <a:lstStyle/>
          <a:p>
            <a:r>
              <a:rPr lang="en-US" altLang="en-US" sz="1400" dirty="0"/>
              <a:t>DEVELOP addresses decision-makers’ needs through interdisciplinary feasibility studies that apply the lens of NASA Earth observations to environmental issues around the globe. </a:t>
            </a:r>
          </a:p>
          <a:p>
            <a:r>
              <a:rPr lang="en-US" altLang="en-US" sz="1400" dirty="0"/>
              <a:t>Projects build capacity to use Earth observations in participants and partner organizations through eight thematic areas during three terms a year.</a:t>
            </a:r>
          </a:p>
        </p:txBody>
      </p:sp>
      <p:sp>
        <p:nvSpPr>
          <p:cNvPr id="21" name="Content Placeholder 17">
            <a:extLst>
              <a:ext uri="{FF2B5EF4-FFF2-40B4-BE49-F238E27FC236}">
                <a16:creationId xmlns:a16="http://schemas.microsoft.com/office/drawing/2014/main" id="{E74D31FF-EF8C-BA4A-8B63-DA1AB86CC251}"/>
              </a:ext>
            </a:extLst>
          </p:cNvPr>
          <p:cNvSpPr txBox="1">
            <a:spLocks/>
          </p:cNvSpPr>
          <p:nvPr/>
        </p:nvSpPr>
        <p:spPr>
          <a:xfrm>
            <a:off x="8407501" y="955911"/>
            <a:ext cx="3408360"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SERVIR</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3"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95443" y="1605480"/>
            <a:ext cx="3509863" cy="5179696"/>
          </a:xfrm>
        </p:spPr>
        <p:txBody>
          <a:bodyPr>
            <a:normAutofit/>
          </a:bodyPr>
          <a:lstStyle/>
          <a:p>
            <a:r>
              <a:rPr lang="en-US" altLang="en-US" sz="1400" dirty="0"/>
              <a:t>SERVIR connects space to village by helping developing countries use satellite data to address critical challenges in food security, water resources, weather and climate, land use, natural disasters, and air quality. </a:t>
            </a:r>
          </a:p>
          <a:p>
            <a:r>
              <a:rPr lang="en-US" altLang="en-US" sz="1400" dirty="0"/>
              <a:t>A partnership of NASA, USAID, and leading technical organizations around the world, SERVIR develops innovative solutions to improve livelihoods and foster self-reliance in Asia, Africa, and the Americas.</a:t>
            </a:r>
          </a:p>
        </p:txBody>
      </p:sp>
      <p:pic>
        <p:nvPicPr>
          <p:cNvPr id="25" name="Picture 2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92778" y="5073074"/>
            <a:ext cx="3305003" cy="1299664"/>
          </a:xfrm>
          <a:prstGeom prst="rect">
            <a:avLst/>
          </a:prstGeom>
        </p:spPr>
      </p:pic>
      <p:grpSp>
        <p:nvGrpSpPr>
          <p:cNvPr id="28" name="Group 27"/>
          <p:cNvGrpSpPr/>
          <p:nvPr/>
        </p:nvGrpSpPr>
        <p:grpSpPr>
          <a:xfrm>
            <a:off x="4905418" y="4364016"/>
            <a:ext cx="2744611" cy="1807958"/>
            <a:chOff x="7362821" y="3056214"/>
            <a:chExt cx="4439366" cy="2924344"/>
          </a:xfrm>
        </p:grpSpPr>
        <p:pic>
          <p:nvPicPr>
            <p:cNvPr id="29" name="Picture 28"/>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62821" y="3056214"/>
              <a:ext cx="4439366" cy="2924344"/>
            </a:xfrm>
            <a:prstGeom prst="rect">
              <a:avLst/>
            </a:prstGeom>
          </p:spPr>
        </p:pic>
        <p:sp>
          <p:nvSpPr>
            <p:cNvPr id="30" name="Oval 29"/>
            <p:cNvSpPr/>
            <p:nvPr/>
          </p:nvSpPr>
          <p:spPr>
            <a:xfrm>
              <a:off x="7464054" y="4309290"/>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1" name="Oval 30"/>
            <p:cNvSpPr/>
            <p:nvPr/>
          </p:nvSpPr>
          <p:spPr>
            <a:xfrm>
              <a:off x="7718395" y="472297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2" name="Oval 31"/>
            <p:cNvSpPr/>
            <p:nvPr/>
          </p:nvSpPr>
          <p:spPr>
            <a:xfrm>
              <a:off x="8335287" y="3865278"/>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3" name="Oval 32"/>
            <p:cNvSpPr/>
            <p:nvPr/>
          </p:nvSpPr>
          <p:spPr>
            <a:xfrm>
              <a:off x="8229554" y="4809271"/>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4" name="Oval 33"/>
            <p:cNvSpPr/>
            <p:nvPr/>
          </p:nvSpPr>
          <p:spPr>
            <a:xfrm>
              <a:off x="8838560" y="4234861"/>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5" name="Oval 34"/>
            <p:cNvSpPr/>
            <p:nvPr/>
          </p:nvSpPr>
          <p:spPr>
            <a:xfrm>
              <a:off x="10415726" y="4855568"/>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6" name="Oval 35"/>
            <p:cNvSpPr/>
            <p:nvPr/>
          </p:nvSpPr>
          <p:spPr>
            <a:xfrm>
              <a:off x="10719173" y="4704587"/>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7" name="Oval 36"/>
            <p:cNvSpPr/>
            <p:nvPr/>
          </p:nvSpPr>
          <p:spPr>
            <a:xfrm>
              <a:off x="10702164" y="4896454"/>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8" name="Oval 37"/>
            <p:cNvSpPr/>
            <p:nvPr/>
          </p:nvSpPr>
          <p:spPr>
            <a:xfrm>
              <a:off x="11211819" y="447015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9" name="Oval 38"/>
            <p:cNvSpPr/>
            <p:nvPr/>
          </p:nvSpPr>
          <p:spPr>
            <a:xfrm>
              <a:off x="11099113" y="424393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40" name="Oval 39"/>
            <p:cNvSpPr/>
            <p:nvPr/>
          </p:nvSpPr>
          <p:spPr>
            <a:xfrm>
              <a:off x="11485430" y="3808416"/>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05613" y="4593347"/>
            <a:ext cx="792168" cy="792168"/>
          </a:xfrm>
          <a:prstGeom prst="ellipse">
            <a:avLst/>
          </a:prstGeom>
        </p:spPr>
      </p:pic>
      <p:pic>
        <p:nvPicPr>
          <p:cNvPr id="26" name="Picture 25"/>
          <p:cNvPicPr>
            <a:picLocks noChangeAspect="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663615" y="3922991"/>
            <a:ext cx="790581" cy="790581"/>
          </a:xfrm>
          <a:prstGeom prst="rect">
            <a:avLst/>
          </a:prstGeom>
        </p:spPr>
      </p:pic>
      <p:sp>
        <p:nvSpPr>
          <p:cNvPr id="41" name="Rectangle 40">
            <a:extLst>
              <a:ext uri="{FF2B5EF4-FFF2-40B4-BE49-F238E27FC236}">
                <a16:creationId xmlns:a16="http://schemas.microsoft.com/office/drawing/2014/main" id="{D7DC8016-E563-442A-8B72-713CF4FB3864}"/>
              </a:ext>
            </a:extLst>
          </p:cNvPr>
          <p:cNvSpPr/>
          <p:nvPr/>
        </p:nvSpPr>
        <p:spPr>
          <a:xfrm>
            <a:off x="662135" y="6438689"/>
            <a:ext cx="345706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https://appliedsciences.nasa.gov/arset  </a:t>
            </a:r>
          </a:p>
        </p:txBody>
      </p:sp>
      <p:sp>
        <p:nvSpPr>
          <p:cNvPr id="42" name="Rectangle 41">
            <a:extLst>
              <a:ext uri="{FF2B5EF4-FFF2-40B4-BE49-F238E27FC236}">
                <a16:creationId xmlns:a16="http://schemas.microsoft.com/office/drawing/2014/main" id="{1719BD13-1B49-4A8A-AEEE-26225E194A6A}"/>
              </a:ext>
            </a:extLst>
          </p:cNvPr>
          <p:cNvSpPr/>
          <p:nvPr/>
        </p:nvSpPr>
        <p:spPr>
          <a:xfrm>
            <a:off x="4377336" y="6438689"/>
            <a:ext cx="403577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https://appliedsciences.nasa.gov/nasadevelop</a:t>
            </a:r>
          </a:p>
        </p:txBody>
      </p:sp>
      <p:sp>
        <p:nvSpPr>
          <p:cNvPr id="43" name="Rectangle 42">
            <a:extLst>
              <a:ext uri="{FF2B5EF4-FFF2-40B4-BE49-F238E27FC236}">
                <a16:creationId xmlns:a16="http://schemas.microsoft.com/office/drawing/2014/main" id="{633F46E6-E687-4E1C-BE19-2DE316F3CC8F}"/>
              </a:ext>
            </a:extLst>
          </p:cNvPr>
          <p:cNvSpPr/>
          <p:nvPr/>
        </p:nvSpPr>
        <p:spPr>
          <a:xfrm>
            <a:off x="8340712" y="6425068"/>
            <a:ext cx="345706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https://servirglobal.net</a:t>
            </a:r>
          </a:p>
        </p:txBody>
      </p:sp>
    </p:spTree>
    <p:extLst>
      <p:ext uri="{BB962C8B-B14F-4D97-AF65-F5344CB8AC3E}">
        <p14:creationId xmlns:p14="http://schemas.microsoft.com/office/powerpoint/2010/main" val="126002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spc="200" dirty="0"/>
              <a:t>PROGRAMMATIC FOUNDATIONS</a:t>
            </a:r>
            <a:endParaRPr lang="en-US" sz="1400" dirty="0"/>
          </a:p>
        </p:txBody>
      </p:sp>
      <p:sp>
        <p:nvSpPr>
          <p:cNvPr id="12"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8200" y="1941740"/>
            <a:ext cx="3411852" cy="3904064"/>
          </a:xfrm>
        </p:spPr>
        <p:txBody>
          <a:bodyPr>
            <a:normAutofit/>
          </a:bodyPr>
          <a:lstStyle/>
          <a:p>
            <a:pPr marL="0" indent="0">
              <a:buNone/>
            </a:pPr>
            <a:r>
              <a:rPr lang="en-US" sz="1400" b="0" i="0" dirty="0">
                <a:effectLst/>
                <a:latin typeface="+mn-lt"/>
              </a:rPr>
              <a:t>The Indigenous Peoples </a:t>
            </a:r>
            <a:r>
              <a:rPr lang="en-US" sz="1400" dirty="0">
                <a:latin typeface="+mn-lt"/>
              </a:rPr>
              <a:t>I</a:t>
            </a:r>
            <a:r>
              <a:rPr lang="en-US" sz="1400" b="0" i="0" dirty="0">
                <a:effectLst/>
                <a:latin typeface="+mn-lt"/>
              </a:rPr>
              <a:t>nitiative engages with indigenous communities to foster ethical and culturally relevant space for the use of Earth observations in monitoring, mapping, and managing natural and cultural resources. </a:t>
            </a:r>
          </a:p>
          <a:p>
            <a:pPr marL="0" indent="0">
              <a:buNone/>
            </a:pPr>
            <a:r>
              <a:rPr lang="en-US" sz="1400" b="0" i="0" dirty="0">
                <a:effectLst/>
                <a:latin typeface="+mn-lt"/>
              </a:rPr>
              <a:t>The pillars of this work include community engagement and the co-production of place-based remote sensing trainings specific to Indigenous lands and territories. </a:t>
            </a:r>
            <a:endParaRPr lang="en-US" sz="1200" dirty="0">
              <a:latin typeface="+mn-lt"/>
            </a:endParaRPr>
          </a:p>
        </p:txBody>
      </p:sp>
      <p:sp>
        <p:nvSpPr>
          <p:cNvPr id="13" name="Content Placeholder 17">
            <a:extLst>
              <a:ext uri="{FF2B5EF4-FFF2-40B4-BE49-F238E27FC236}">
                <a16:creationId xmlns:a16="http://schemas.microsoft.com/office/drawing/2014/main" id="{E74D31FF-EF8C-BA4A-8B63-DA1AB86CC251}"/>
              </a:ext>
            </a:extLst>
          </p:cNvPr>
          <p:cNvSpPr txBox="1">
            <a:spLocks/>
          </p:cNvSpPr>
          <p:nvPr/>
        </p:nvSpPr>
        <p:spPr>
          <a:xfrm>
            <a:off x="838201" y="1315765"/>
            <a:ext cx="3471378"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lang="en-US" dirty="0">
                <a:solidFill>
                  <a:srgbClr val="5595AC"/>
                </a:solidFill>
              </a:rPr>
              <a:t>Indigenous Peoples</a:t>
            </a:r>
            <a:endParaRPr kumimoji="0" lang="en-US"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19" name="Content Placeholder 17">
            <a:extLst>
              <a:ext uri="{FF2B5EF4-FFF2-40B4-BE49-F238E27FC236}">
                <a16:creationId xmlns:a16="http://schemas.microsoft.com/office/drawing/2014/main" id="{E74D31FF-EF8C-BA4A-8B63-DA1AB86CC251}"/>
              </a:ext>
            </a:extLst>
          </p:cNvPr>
          <p:cNvSpPr txBox="1">
            <a:spLocks/>
          </p:cNvSpPr>
          <p:nvPr/>
        </p:nvSpPr>
        <p:spPr>
          <a:xfrm>
            <a:off x="4579768" y="1315765"/>
            <a:ext cx="3557543" cy="1080216"/>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b="0" i="0" u="none" strike="noStrike" kern="1200" cap="none" spc="0" normalizeH="0" baseline="0" noProof="0" dirty="0">
                <a:ln>
                  <a:noFill/>
                </a:ln>
                <a:solidFill>
                  <a:srgbClr val="5595AC"/>
                </a:solidFill>
                <a:effectLst/>
                <a:uLnTx/>
                <a:uFillTx/>
                <a:latin typeface="Georgia" panose="02040502050405020303" pitchFamily="18" charset="0"/>
              </a:rPr>
              <a:t>Equity &amp; Environmental Justice</a:t>
            </a:r>
            <a:endParaRPr kumimoji="0" lang="en-US"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0"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4579768" y="2319294"/>
            <a:ext cx="3557543" cy="3877283"/>
          </a:xfrm>
        </p:spPr>
        <p:txBody>
          <a:bodyPr>
            <a:noAutofit/>
          </a:bodyPr>
          <a:lstStyle/>
          <a:p>
            <a:r>
              <a:rPr lang="en-US" sz="1400" b="0" i="0" dirty="0">
                <a:solidFill>
                  <a:srgbClr val="6A7987"/>
                </a:solidFill>
                <a:effectLst/>
                <a:latin typeface="+mn-lt"/>
              </a:rPr>
              <a:t>NASA’s ESD is committed to ensuring that the investment the nation has made in NASA satellites and science benefits people across the U.S. and helps them make informed decisions about the very real challenges they face in their communities. </a:t>
            </a:r>
          </a:p>
          <a:p>
            <a:r>
              <a:rPr lang="en-US" altLang="en-US" sz="1400" dirty="0">
                <a:solidFill>
                  <a:srgbClr val="6A7987"/>
                </a:solidFill>
                <a:latin typeface="+mn-lt"/>
              </a:rPr>
              <a:t>The EEJ program connects communities with EO to advance equity and address environmental injustices. The program manages 39 ROSES projects focused on a variety of topics impacting EJ communities.</a:t>
            </a:r>
            <a:endParaRPr lang="en-US" altLang="en-US" sz="1400" dirty="0">
              <a:latin typeface="+mn-lt"/>
            </a:endParaRPr>
          </a:p>
        </p:txBody>
      </p:sp>
      <p:sp>
        <p:nvSpPr>
          <p:cNvPr id="21" name="Content Placeholder 17">
            <a:extLst>
              <a:ext uri="{FF2B5EF4-FFF2-40B4-BE49-F238E27FC236}">
                <a16:creationId xmlns:a16="http://schemas.microsoft.com/office/drawing/2014/main" id="{E74D31FF-EF8C-BA4A-8B63-DA1AB86CC251}"/>
              </a:ext>
            </a:extLst>
          </p:cNvPr>
          <p:cNvSpPr txBox="1">
            <a:spLocks/>
          </p:cNvSpPr>
          <p:nvPr/>
        </p:nvSpPr>
        <p:spPr>
          <a:xfrm>
            <a:off x="8407501" y="1315765"/>
            <a:ext cx="3408360"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b="0" i="0" u="none" strike="noStrike" kern="1200" cap="none" spc="0" normalizeH="0" baseline="0" noProof="0" dirty="0">
                <a:ln>
                  <a:noFill/>
                </a:ln>
                <a:solidFill>
                  <a:srgbClr val="5595AC"/>
                </a:solidFill>
                <a:effectLst/>
                <a:uLnTx/>
                <a:uFillTx/>
                <a:latin typeface="Georgia" panose="02040502050405020303" pitchFamily="18" charset="0"/>
              </a:rPr>
              <a:t>Prizes &amp; Challenges</a:t>
            </a:r>
            <a:endParaRPr kumimoji="0" lang="en-US"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3"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95443" y="1941740"/>
            <a:ext cx="3509863" cy="3367683"/>
          </a:xfrm>
        </p:spPr>
        <p:txBody>
          <a:bodyPr>
            <a:normAutofit/>
          </a:bodyPr>
          <a:lstStyle/>
          <a:p>
            <a:r>
              <a:rPr lang="en-US" sz="1400" b="0" i="0" dirty="0">
                <a:effectLst/>
                <a:latin typeface="+mn-lt"/>
              </a:rPr>
              <a:t>NASA has a long history with open innovation, inviting the public to participate in the agency’s scientific and technical explorations.  </a:t>
            </a:r>
          </a:p>
          <a:p>
            <a:r>
              <a:rPr lang="en-US" sz="1400" b="0" i="0" dirty="0">
                <a:effectLst/>
                <a:latin typeface="+mn-lt"/>
              </a:rPr>
              <a:t>Within the Applied Sciences Program, we crowdsource ideas, technologies, scientific advances, and other “solutions” from people around the world through incentivized competitions called prizes and challenges.</a:t>
            </a:r>
            <a:endParaRPr lang="en-US" altLang="en-US" sz="1200" dirty="0">
              <a:latin typeface="+mn-lt"/>
            </a:endParaRPr>
          </a:p>
        </p:txBody>
      </p:sp>
      <p:sp>
        <p:nvSpPr>
          <p:cNvPr id="41" name="Rectangle 40">
            <a:extLst>
              <a:ext uri="{FF2B5EF4-FFF2-40B4-BE49-F238E27FC236}">
                <a16:creationId xmlns:a16="http://schemas.microsoft.com/office/drawing/2014/main" id="{D7DC8016-E563-442A-8B72-713CF4FB3864}"/>
              </a:ext>
            </a:extLst>
          </p:cNvPr>
          <p:cNvSpPr/>
          <p:nvPr/>
        </p:nvSpPr>
        <p:spPr>
          <a:xfrm>
            <a:off x="815591" y="5940192"/>
            <a:ext cx="3457069" cy="523220"/>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hlinkClick r:id="rId3">
                  <a:extLst>
                    <a:ext uri="{A12FA001-AC4F-418D-AE19-62706E023703}">
                      <ahyp:hlinkClr xmlns:ahyp="http://schemas.microsoft.com/office/drawing/2018/hyperlinkcolor" val="tx"/>
                    </a:ext>
                  </a:extLst>
                </a:hlinkClick>
              </a:rPr>
              <a:t>https://appliedsciences.nasa.gov/indigenous-peoples-pilot</a:t>
            </a:r>
            <a:r>
              <a:rPr lang="en-US" sz="1400" u="sng" dirty="0">
                <a:solidFill>
                  <a:srgbClr val="5496AD"/>
                </a:solidFill>
              </a:rPr>
              <a:t>  </a:t>
            </a:r>
          </a:p>
        </p:txBody>
      </p:sp>
      <p:sp>
        <p:nvSpPr>
          <p:cNvPr id="42" name="Rectangle 41">
            <a:extLst>
              <a:ext uri="{FF2B5EF4-FFF2-40B4-BE49-F238E27FC236}">
                <a16:creationId xmlns:a16="http://schemas.microsoft.com/office/drawing/2014/main" id="{1719BD13-1B49-4A8A-AEEE-26225E194A6A}"/>
              </a:ext>
            </a:extLst>
          </p:cNvPr>
          <p:cNvSpPr/>
          <p:nvPr/>
        </p:nvSpPr>
        <p:spPr>
          <a:xfrm>
            <a:off x="4413507" y="5940192"/>
            <a:ext cx="3457069" cy="738664"/>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https://appliedsciences.nasa.gov/what-we-do/capacity-building/environmental-justice</a:t>
            </a:r>
          </a:p>
        </p:txBody>
      </p:sp>
      <p:sp>
        <p:nvSpPr>
          <p:cNvPr id="43" name="Rectangle 42">
            <a:extLst>
              <a:ext uri="{FF2B5EF4-FFF2-40B4-BE49-F238E27FC236}">
                <a16:creationId xmlns:a16="http://schemas.microsoft.com/office/drawing/2014/main" id="{633F46E6-E687-4E1C-BE19-2DE316F3CC8F}"/>
              </a:ext>
            </a:extLst>
          </p:cNvPr>
          <p:cNvSpPr/>
          <p:nvPr/>
        </p:nvSpPr>
        <p:spPr>
          <a:xfrm>
            <a:off x="8340712" y="5940192"/>
            <a:ext cx="3457069" cy="523220"/>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hlinkClick r:id="rId4">
                  <a:extLst>
                    <a:ext uri="{A12FA001-AC4F-418D-AE19-62706E023703}">
                      <ahyp:hlinkClr xmlns:ahyp="http://schemas.microsoft.com/office/drawing/2018/hyperlinkcolor" val="tx"/>
                    </a:ext>
                  </a:extLst>
                </a:hlinkClick>
              </a:rPr>
              <a:t>https://appliedsciences.nasa.gov/what-we-do/prizes-and-challenges</a:t>
            </a:r>
            <a:endParaRPr lang="en-US" sz="1400" u="sng" dirty="0">
              <a:solidFill>
                <a:srgbClr val="5496AD"/>
              </a:solidFill>
            </a:endParaRPr>
          </a:p>
        </p:txBody>
      </p:sp>
      <p:sp>
        <p:nvSpPr>
          <p:cNvPr id="14" name="Content Placeholder 17">
            <a:extLst>
              <a:ext uri="{FF2B5EF4-FFF2-40B4-BE49-F238E27FC236}">
                <a16:creationId xmlns:a16="http://schemas.microsoft.com/office/drawing/2014/main" id="{3B87454A-0AA9-4960-B0D5-0448593A8851}"/>
              </a:ext>
            </a:extLst>
          </p:cNvPr>
          <p:cNvSpPr txBox="1">
            <a:spLocks/>
          </p:cNvSpPr>
          <p:nvPr/>
        </p:nvSpPr>
        <p:spPr>
          <a:xfrm>
            <a:off x="3376299" y="801800"/>
            <a:ext cx="6617207"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lang="en-US" sz="2800" dirty="0">
                <a:solidFill>
                  <a:srgbClr val="6A7278"/>
                </a:solidFill>
              </a:rPr>
              <a:t>CBP Community Action Elements</a:t>
            </a:r>
            <a:endParaRPr kumimoji="0" lang="en-US" sz="2800" b="0" i="0" u="none" strike="noStrike" kern="1200" cap="none" spc="0" normalizeH="0" baseline="0" noProof="0" dirty="0">
              <a:ln>
                <a:noFill/>
              </a:ln>
              <a:solidFill>
                <a:srgbClr val="6A7278"/>
              </a:solidFill>
              <a:effectLst/>
              <a:uLnTx/>
              <a:uFillTx/>
              <a:latin typeface="Georgia" panose="02040502050405020303" pitchFamily="18" charset="0"/>
            </a:endParaRPr>
          </a:p>
        </p:txBody>
      </p:sp>
    </p:spTree>
    <p:extLst>
      <p:ext uri="{BB962C8B-B14F-4D97-AF65-F5344CB8AC3E}">
        <p14:creationId xmlns:p14="http://schemas.microsoft.com/office/powerpoint/2010/main" val="232826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2254701"/>
            <a:ext cx="10774680" cy="355957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buClr>
                <a:srgbClr val="6A7278"/>
              </a:buClr>
              <a:buFont typeface="Arial" panose="020B0604020202020204" pitchFamily="34" charset="0"/>
              <a:buChar char="•"/>
            </a:pPr>
            <a:r>
              <a:rPr lang="en-US" sz="2000" dirty="0"/>
              <a:t>Dual capacity building program that empowers participants and partner organizations to use Earth observation data to inform environmental decision-making</a:t>
            </a:r>
          </a:p>
          <a:p>
            <a:pPr marL="342900" indent="-342900">
              <a:lnSpc>
                <a:spcPct val="100000"/>
              </a:lnSpc>
              <a:spcBef>
                <a:spcPts val="0"/>
              </a:spcBef>
              <a:spcAft>
                <a:spcPts val="600"/>
              </a:spcAft>
              <a:buClr>
                <a:srgbClr val="6A7278"/>
              </a:buClr>
              <a:buFont typeface="Arial" panose="020B0604020202020204" pitchFamily="34" charset="0"/>
              <a:buChar char="•"/>
            </a:pPr>
            <a:r>
              <a:rPr lang="en-US" sz="2000" dirty="0"/>
              <a:t>Workforce development program for individuals 18+, open to students and non-students, all majors and backgrounds</a:t>
            </a:r>
          </a:p>
          <a:p>
            <a:pPr marL="342900" indent="-342900">
              <a:lnSpc>
                <a:spcPct val="100000"/>
              </a:lnSpc>
              <a:spcBef>
                <a:spcPts val="0"/>
              </a:spcBef>
              <a:spcAft>
                <a:spcPts val="600"/>
              </a:spcAft>
              <a:buClr>
                <a:srgbClr val="6A7278"/>
              </a:buClr>
              <a:buFont typeface="Arial" panose="020B0604020202020204" pitchFamily="34" charset="0"/>
              <a:buChar char="•"/>
            </a:pPr>
            <a:r>
              <a:rPr lang="en-US" sz="2000" dirty="0"/>
              <a:t>Conduct 10-week feasibility studies centered on partners’ decision-making interests</a:t>
            </a:r>
          </a:p>
          <a:p>
            <a:pPr marL="342900" indent="-342900">
              <a:lnSpc>
                <a:spcPct val="100000"/>
              </a:lnSpc>
              <a:spcBef>
                <a:spcPts val="0"/>
              </a:spcBef>
              <a:spcAft>
                <a:spcPts val="600"/>
              </a:spcAft>
              <a:buClr>
                <a:srgbClr val="6A7278"/>
              </a:buClr>
              <a:buFont typeface="Arial" panose="020B0604020202020204" pitchFamily="34" charset="0"/>
              <a:buChar char="•"/>
            </a:pPr>
            <a:r>
              <a:rPr lang="en-US" sz="2000" dirty="0"/>
              <a:t>Interdisciplinary project teams access and apply satellite data under the guidance of NASA and partner science advisors</a:t>
            </a:r>
          </a:p>
          <a:p>
            <a:pPr marL="342900" indent="-342900">
              <a:lnSpc>
                <a:spcPct val="100000"/>
              </a:lnSpc>
              <a:spcBef>
                <a:spcPts val="0"/>
              </a:spcBef>
              <a:spcAft>
                <a:spcPts val="600"/>
              </a:spcAft>
              <a:buClr>
                <a:srgbClr val="5496AD"/>
              </a:buClr>
              <a:buFont typeface="Arial" panose="020B0604020202020204" pitchFamily="34" charset="0"/>
              <a:buChar char="•"/>
            </a:pPr>
            <a:endParaRPr lang="en-US" sz="2000" dirty="0"/>
          </a:p>
        </p:txBody>
      </p:sp>
      <p:sp>
        <p:nvSpPr>
          <p:cNvPr id="15" name="TextBox 14">
            <a:extLst>
              <a:ext uri="{FF2B5EF4-FFF2-40B4-BE49-F238E27FC236}">
                <a16:creationId xmlns:a16="http://schemas.microsoft.com/office/drawing/2014/main" id="{8359A6CA-7CC9-4B32-BC7E-6B8E6568FDC3}"/>
              </a:ext>
            </a:extLst>
          </p:cNvPr>
          <p:cNvSpPr txBox="1"/>
          <p:nvPr/>
        </p:nvSpPr>
        <p:spPr>
          <a:xfrm>
            <a:off x="838201" y="1301798"/>
            <a:ext cx="10515598" cy="830997"/>
          </a:xfrm>
          <a:prstGeom prst="rect">
            <a:avLst/>
          </a:prstGeom>
          <a:noFill/>
        </p:spPr>
        <p:txBody>
          <a:bodyPr wrap="square">
            <a:spAutoFit/>
          </a:bodyPr>
          <a:lstStyle/>
          <a:p>
            <a:pPr>
              <a:lnSpc>
                <a:spcPct val="100000"/>
              </a:lnSpc>
              <a:spcBef>
                <a:spcPts val="0"/>
              </a:spcBef>
              <a:spcAft>
                <a:spcPts val="600"/>
              </a:spcAft>
              <a:buClr>
                <a:srgbClr val="5496AD"/>
              </a:buClr>
            </a:pPr>
            <a:r>
              <a:rPr lang="en-US" sz="2400" b="1" dirty="0">
                <a:solidFill>
                  <a:srgbClr val="5595AC"/>
                </a:solidFill>
              </a:rPr>
              <a:t>DEVELOP</a:t>
            </a:r>
            <a:r>
              <a:rPr lang="en-US" sz="2400" dirty="0">
                <a:solidFill>
                  <a:srgbClr val="5595AC"/>
                </a:solidFill>
              </a:rPr>
              <a:t> bridges the gap between NASA Earth Science and society by building skills to use satellite data in participants and partners.</a:t>
            </a:r>
          </a:p>
        </p:txBody>
      </p:sp>
      <p:pic>
        <p:nvPicPr>
          <p:cNvPr id="7" name="Shape 426" descr="C:\Users\jfavors\Desktop\DEVELOP NPO Documents\Pictures\Pictures From LC\MCHD\MCHD Summer 2011.jpg">
            <a:extLst>
              <a:ext uri="{FF2B5EF4-FFF2-40B4-BE49-F238E27FC236}">
                <a16:creationId xmlns:a16="http://schemas.microsoft.com/office/drawing/2014/main" id="{AA6DBB05-81E3-4309-99E4-4A7B9504BB8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201512" y="4984184"/>
            <a:ext cx="2113329" cy="1200329"/>
          </a:xfrm>
          <a:prstGeom prst="rect">
            <a:avLst/>
          </a:prstGeom>
          <a:noFill/>
          <a:ln w="19050" cap="flat" cmpd="sng">
            <a:noFill/>
            <a:prstDash val="solid"/>
            <a:round/>
            <a:headEnd type="none" w="med" len="med"/>
            <a:tailEnd type="none" w="med" len="med"/>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E6DF54E-8AD6-4314-BAE1-1A9C185EB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26503" y="4984185"/>
            <a:ext cx="2306048" cy="1200330"/>
          </a:xfrm>
          <a:prstGeom prst="rect">
            <a:avLst/>
          </a:prstGeom>
          <a:ln>
            <a:no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2B18D9ED-E851-4690-BB21-63BFCFFCD2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11702" y="4984185"/>
            <a:ext cx="2306048" cy="1200330"/>
          </a:xfrm>
          <a:prstGeom prst="rect">
            <a:avLst/>
          </a:prstGeom>
          <a:ln>
            <a:noFill/>
          </a:ln>
          <a:effectLst>
            <a:outerShdw blurRad="50800" dist="38100" dir="2700000" algn="tl" rotWithShape="0">
              <a:prstClr val="black">
                <a:alpha val="40000"/>
              </a:prstClr>
            </a:outerShdw>
          </a:effectLst>
        </p:spPr>
      </p:pic>
      <p:pic>
        <p:nvPicPr>
          <p:cNvPr id="10" name="Picture 9" descr="A group of people posing for a photo&#10;&#10;Description automatically generated">
            <a:extLst>
              <a:ext uri="{FF2B5EF4-FFF2-40B4-BE49-F238E27FC236}">
                <a16:creationId xmlns:a16="http://schemas.microsoft.com/office/drawing/2014/main" id="{C43E6A61-33CC-49D5-9EF2-11C831CDB4A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73825" y="4984184"/>
            <a:ext cx="1968916" cy="1200329"/>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91635A8-FF6C-41E6-82DA-96E2316D9CD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16313" y="4984184"/>
            <a:ext cx="1011627" cy="1200329"/>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3F1FC7C6-BB2D-4351-A557-2BA146638F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9446" y="380157"/>
            <a:ext cx="2138508" cy="556958"/>
          </a:xfrm>
          <a:prstGeom prst="rect">
            <a:avLst/>
          </a:prstGeom>
        </p:spPr>
      </p:pic>
    </p:spTree>
    <p:extLst>
      <p:ext uri="{BB962C8B-B14F-4D97-AF65-F5344CB8AC3E}">
        <p14:creationId xmlns:p14="http://schemas.microsoft.com/office/powerpoint/2010/main" val="162227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spc="200" dirty="0"/>
              <a:t>PROGRAMMATIC FOUNDATIONS</a:t>
            </a:r>
            <a:endParaRPr lang="en-US" sz="1400" dirty="0"/>
          </a:p>
        </p:txBody>
      </p:sp>
      <p:sp>
        <p:nvSpPr>
          <p:cNvPr id="4" name="Content Placeholder 3">
            <a:extLst>
              <a:ext uri="{FF2B5EF4-FFF2-40B4-BE49-F238E27FC236}">
                <a16:creationId xmlns:a16="http://schemas.microsoft.com/office/drawing/2014/main" id="{6530F94A-2B94-4D63-B366-49514978214D}"/>
              </a:ext>
            </a:extLst>
          </p:cNvPr>
          <p:cNvSpPr>
            <a:spLocks noGrp="1"/>
          </p:cNvSpPr>
          <p:nvPr>
            <p:ph idx="11"/>
          </p:nvPr>
        </p:nvSpPr>
        <p:spPr>
          <a:xfrm>
            <a:off x="838200" y="1731584"/>
            <a:ext cx="7766575" cy="2129994"/>
          </a:xfrm>
        </p:spPr>
        <p:txBody>
          <a:bodyPr/>
          <a:lstStyle/>
          <a:p>
            <a:r>
              <a:rPr lang="en-US" dirty="0"/>
              <a:t>In 1998, three interns at NASA Langley Research Center co-authored the white paper “Practical Applications of Remote Sensing.” </a:t>
            </a:r>
          </a:p>
          <a:p>
            <a:r>
              <a:rPr lang="en-US" dirty="0"/>
              <a:t>A proposal combining NASA’s Digital Earth Initiative and the students’ paper advocated the formation of a program, and in 1999 DEVELOP was officially formed. </a:t>
            </a:r>
          </a:p>
          <a:p>
            <a:r>
              <a:rPr lang="en-US" dirty="0"/>
              <a:t>Expansion beyond Langley began in 2001 and continues today. </a:t>
            </a:r>
          </a:p>
          <a:p>
            <a:endParaRPr lang="en-US"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984732"/>
            <a:ext cx="10712116" cy="820004"/>
          </a:xfrm>
        </p:spPr>
        <p:txBody>
          <a:bodyPr anchor="ctr">
            <a:normAutofit/>
          </a:bodyPr>
          <a:lstStyle/>
          <a:p>
            <a:r>
              <a:rPr lang="en-US" altLang="en-US" sz="3200" dirty="0"/>
              <a:t>DEVELOP History</a:t>
            </a:r>
            <a:endParaRPr lang="en-US" sz="3200" dirty="0"/>
          </a:p>
        </p:txBody>
      </p:sp>
      <p:cxnSp>
        <p:nvCxnSpPr>
          <p:cNvPr id="7" name="Straight Connector 6">
            <a:extLst>
              <a:ext uri="{FF2B5EF4-FFF2-40B4-BE49-F238E27FC236}">
                <a16:creationId xmlns:a16="http://schemas.microsoft.com/office/drawing/2014/main" id="{0BB9F982-09B8-4407-B116-1D3A1231E176}"/>
              </a:ext>
            </a:extLst>
          </p:cNvPr>
          <p:cNvCxnSpPr>
            <a:cxnSpLocks/>
          </p:cNvCxnSpPr>
          <p:nvPr/>
        </p:nvCxnSpPr>
        <p:spPr>
          <a:xfrm>
            <a:off x="7363704" y="578833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56F464F8-B24E-4FB7-B8D8-85E1B343C5A7}"/>
              </a:ext>
            </a:extLst>
          </p:cNvPr>
          <p:cNvCxnSpPr>
            <a:cxnSpLocks/>
          </p:cNvCxnSpPr>
          <p:nvPr/>
        </p:nvCxnSpPr>
        <p:spPr>
          <a:xfrm>
            <a:off x="5335182" y="5774696"/>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9452D170-846F-4ABA-8C71-5A27DF3ADE8D}"/>
              </a:ext>
            </a:extLst>
          </p:cNvPr>
          <p:cNvCxnSpPr>
            <a:cxnSpLocks/>
          </p:cNvCxnSpPr>
          <p:nvPr/>
        </p:nvCxnSpPr>
        <p:spPr>
          <a:xfrm flipH="1">
            <a:off x="5284875" y="4175811"/>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44EE0A-23C2-44A8-9BAA-F0D523E4D5A3}"/>
              </a:ext>
            </a:extLst>
          </p:cNvPr>
          <p:cNvCxnSpPr>
            <a:cxnSpLocks/>
          </p:cNvCxnSpPr>
          <p:nvPr/>
        </p:nvCxnSpPr>
        <p:spPr>
          <a:xfrm>
            <a:off x="3367209" y="57507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1" name="Straight Connector 10">
            <a:extLst>
              <a:ext uri="{FF2B5EF4-FFF2-40B4-BE49-F238E27FC236}">
                <a16:creationId xmlns:a16="http://schemas.microsoft.com/office/drawing/2014/main" id="{31573174-FED4-4F41-862F-589E704FECA8}"/>
              </a:ext>
            </a:extLst>
          </p:cNvPr>
          <p:cNvCxnSpPr>
            <a:cxnSpLocks/>
          </p:cNvCxnSpPr>
          <p:nvPr/>
        </p:nvCxnSpPr>
        <p:spPr>
          <a:xfrm>
            <a:off x="4222843" y="4453459"/>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015AB1A-6314-4F06-AEA8-E01BC61A5DE8}"/>
              </a:ext>
            </a:extLst>
          </p:cNvPr>
          <p:cNvCxnSpPr>
            <a:cxnSpLocks/>
          </p:cNvCxnSpPr>
          <p:nvPr/>
        </p:nvCxnSpPr>
        <p:spPr>
          <a:xfrm flipH="1">
            <a:off x="6278907" y="4673912"/>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DCF12767-F88B-469A-B4AB-FFD1F0EECA47}"/>
              </a:ext>
            </a:extLst>
          </p:cNvPr>
          <p:cNvCxnSpPr>
            <a:cxnSpLocks/>
          </p:cNvCxnSpPr>
          <p:nvPr/>
        </p:nvCxnSpPr>
        <p:spPr>
          <a:xfrm>
            <a:off x="8209012" y="4466563"/>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4" name="Hexagon 13">
            <a:extLst>
              <a:ext uri="{FF2B5EF4-FFF2-40B4-BE49-F238E27FC236}">
                <a16:creationId xmlns:a16="http://schemas.microsoft.com/office/drawing/2014/main" id="{E2294A7D-3FE7-4279-9D23-E1116D458223}"/>
              </a:ext>
            </a:extLst>
          </p:cNvPr>
          <p:cNvSpPr/>
          <p:nvPr/>
        </p:nvSpPr>
        <p:spPr>
          <a:xfrm>
            <a:off x="2614671" y="5216508"/>
            <a:ext cx="1257116" cy="1060418"/>
          </a:xfrm>
          <a:prstGeom prst="hexagon">
            <a:avLst>
              <a:gd name="adj" fmla="val 31100"/>
              <a:gd name="vf" fmla="val 115470"/>
            </a:avLst>
          </a:prstGeom>
          <a:blipFill>
            <a:blip r:embed="rId2"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a:p>
        </p:txBody>
      </p:sp>
      <p:sp>
        <p:nvSpPr>
          <p:cNvPr id="15" name="Hexagon 14">
            <a:extLst>
              <a:ext uri="{FF2B5EF4-FFF2-40B4-BE49-F238E27FC236}">
                <a16:creationId xmlns:a16="http://schemas.microsoft.com/office/drawing/2014/main" id="{68D05B3C-FEF4-4005-8417-B1467A45C119}"/>
              </a:ext>
            </a:extLst>
          </p:cNvPr>
          <p:cNvSpPr/>
          <p:nvPr/>
        </p:nvSpPr>
        <p:spPr>
          <a:xfrm>
            <a:off x="3598138" y="4620216"/>
            <a:ext cx="1257116" cy="1060418"/>
          </a:xfrm>
          <a:prstGeom prst="hexagon">
            <a:avLst>
              <a:gd name="adj" fmla="val 31100"/>
              <a:gd name="vf" fmla="val 115470"/>
            </a:avLst>
          </a:prstGeom>
          <a:blipFill>
            <a:blip r:embed="rId3"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a:p>
        </p:txBody>
      </p:sp>
      <p:sp>
        <p:nvSpPr>
          <p:cNvPr id="16" name="Hexagon 15">
            <a:extLst>
              <a:ext uri="{FF2B5EF4-FFF2-40B4-BE49-F238E27FC236}">
                <a16:creationId xmlns:a16="http://schemas.microsoft.com/office/drawing/2014/main" id="{2F6F2CEE-27DD-42B6-8840-CB0BF36CA274}"/>
              </a:ext>
            </a:extLst>
          </p:cNvPr>
          <p:cNvSpPr/>
          <p:nvPr/>
        </p:nvSpPr>
        <p:spPr>
          <a:xfrm>
            <a:off x="4594514" y="4058566"/>
            <a:ext cx="1257116" cy="1060418"/>
          </a:xfrm>
          <a:prstGeom prst="hexagon">
            <a:avLst>
              <a:gd name="adj" fmla="val 31100"/>
              <a:gd name="vf" fmla="val 115470"/>
            </a:avLst>
          </a:prstGeom>
          <a:blipFill>
            <a:blip r:embed="rId4"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a:p>
        </p:txBody>
      </p:sp>
      <p:sp>
        <p:nvSpPr>
          <p:cNvPr id="17" name="Hexagon 16">
            <a:extLst>
              <a:ext uri="{FF2B5EF4-FFF2-40B4-BE49-F238E27FC236}">
                <a16:creationId xmlns:a16="http://schemas.microsoft.com/office/drawing/2014/main" id="{31B4ED6D-768E-414A-AF59-1368FCD9DDF4}"/>
              </a:ext>
            </a:extLst>
          </p:cNvPr>
          <p:cNvSpPr/>
          <p:nvPr/>
        </p:nvSpPr>
        <p:spPr>
          <a:xfrm>
            <a:off x="4591100" y="5206348"/>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a:p>
        </p:txBody>
      </p:sp>
      <p:sp>
        <p:nvSpPr>
          <p:cNvPr id="18" name="Hexagon 17">
            <a:extLst>
              <a:ext uri="{FF2B5EF4-FFF2-40B4-BE49-F238E27FC236}">
                <a16:creationId xmlns:a16="http://schemas.microsoft.com/office/drawing/2014/main" id="{B1C515B5-C2AD-4FFA-B192-5F221595C031}"/>
              </a:ext>
            </a:extLst>
          </p:cNvPr>
          <p:cNvSpPr/>
          <p:nvPr/>
        </p:nvSpPr>
        <p:spPr>
          <a:xfrm>
            <a:off x="5602674" y="4619048"/>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a:p>
        </p:txBody>
      </p:sp>
      <p:sp>
        <p:nvSpPr>
          <p:cNvPr id="19" name="Hexagon 18">
            <a:extLst>
              <a:ext uri="{FF2B5EF4-FFF2-40B4-BE49-F238E27FC236}">
                <a16:creationId xmlns:a16="http://schemas.microsoft.com/office/drawing/2014/main" id="{C00491D1-871A-4CF0-AF80-495AE506752A}"/>
              </a:ext>
            </a:extLst>
          </p:cNvPr>
          <p:cNvSpPr/>
          <p:nvPr/>
        </p:nvSpPr>
        <p:spPr>
          <a:xfrm>
            <a:off x="6587382" y="5216508"/>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a:p>
        </p:txBody>
      </p:sp>
      <p:sp>
        <p:nvSpPr>
          <p:cNvPr id="20" name="Hexagon 19">
            <a:extLst>
              <a:ext uri="{FF2B5EF4-FFF2-40B4-BE49-F238E27FC236}">
                <a16:creationId xmlns:a16="http://schemas.microsoft.com/office/drawing/2014/main" id="{E158409E-E9D4-4F46-8836-F1F601AE9C03}"/>
              </a:ext>
            </a:extLst>
          </p:cNvPr>
          <p:cNvSpPr/>
          <p:nvPr/>
        </p:nvSpPr>
        <p:spPr>
          <a:xfrm>
            <a:off x="7587071" y="4627154"/>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a:p>
        </p:txBody>
      </p:sp>
      <p:sp>
        <p:nvSpPr>
          <p:cNvPr id="23" name="Oval 22">
            <a:extLst>
              <a:ext uri="{FF2B5EF4-FFF2-40B4-BE49-F238E27FC236}">
                <a16:creationId xmlns:a16="http://schemas.microsoft.com/office/drawing/2014/main" id="{135324DE-5D53-4B54-B9F2-8B6BAEE34B1C}"/>
              </a:ext>
            </a:extLst>
          </p:cNvPr>
          <p:cNvSpPr/>
          <p:nvPr/>
        </p:nvSpPr>
        <p:spPr>
          <a:xfrm>
            <a:off x="7868745" y="611238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DC8DAEDB-136E-4BDA-B90B-DC483E9F9024}"/>
              </a:ext>
            </a:extLst>
          </p:cNvPr>
          <p:cNvSpPr/>
          <p:nvPr/>
        </p:nvSpPr>
        <p:spPr>
          <a:xfrm>
            <a:off x="5840223" y="609874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76A515C0-99EB-4F39-9321-2EE7E110D6AC}"/>
              </a:ext>
            </a:extLst>
          </p:cNvPr>
          <p:cNvSpPr txBox="1"/>
          <p:nvPr/>
        </p:nvSpPr>
        <p:spPr>
          <a:xfrm>
            <a:off x="3788260" y="5934844"/>
            <a:ext cx="1007007" cy="523220"/>
          </a:xfrm>
          <a:prstGeom prst="rect">
            <a:avLst/>
          </a:prstGeom>
          <a:noFill/>
        </p:spPr>
        <p:txBody>
          <a:bodyPr wrap="square" rtlCol="0">
            <a:spAutoFit/>
          </a:bodyPr>
          <a:lstStyle/>
          <a:p>
            <a:pPr algn="ctr"/>
            <a:r>
              <a:rPr lang="en-US" sz="1400" b="1">
                <a:solidFill>
                  <a:schemeClr val="tx1">
                    <a:lumMod val="75000"/>
                    <a:lumOff val="25000"/>
                  </a:schemeClr>
                </a:solidFill>
              </a:rPr>
              <a:t>2004</a:t>
            </a:r>
          </a:p>
          <a:p>
            <a:pPr algn="ctr"/>
            <a:r>
              <a:rPr lang="en-US" sz="1400">
                <a:solidFill>
                  <a:schemeClr val="tx1">
                    <a:lumMod val="75000"/>
                    <a:lumOff val="25000"/>
                  </a:schemeClr>
                </a:solidFill>
              </a:rPr>
              <a:t>Goddard</a:t>
            </a:r>
          </a:p>
        </p:txBody>
      </p:sp>
      <p:cxnSp>
        <p:nvCxnSpPr>
          <p:cNvPr id="26" name="Straight Connector 25">
            <a:extLst>
              <a:ext uri="{FF2B5EF4-FFF2-40B4-BE49-F238E27FC236}">
                <a16:creationId xmlns:a16="http://schemas.microsoft.com/office/drawing/2014/main" id="{A8BBC9F0-F54E-424C-9699-0500DC9F51A1}"/>
              </a:ext>
            </a:extLst>
          </p:cNvPr>
          <p:cNvCxnSpPr>
            <a:cxnSpLocks/>
          </p:cNvCxnSpPr>
          <p:nvPr/>
        </p:nvCxnSpPr>
        <p:spPr>
          <a:xfrm>
            <a:off x="2227255" y="5017963"/>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7" name="Straight Connector 26">
            <a:extLst>
              <a:ext uri="{FF2B5EF4-FFF2-40B4-BE49-F238E27FC236}">
                <a16:creationId xmlns:a16="http://schemas.microsoft.com/office/drawing/2014/main" id="{DB3AA835-A925-4A81-8F76-8570FF22B346}"/>
              </a:ext>
            </a:extLst>
          </p:cNvPr>
          <p:cNvCxnSpPr>
            <a:stCxn id="42" idx="5"/>
          </p:cNvCxnSpPr>
          <p:nvPr/>
        </p:nvCxnSpPr>
        <p:spPr>
          <a:xfrm>
            <a:off x="2611653" y="4209526"/>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8" name="Straight Connector 27">
            <a:extLst>
              <a:ext uri="{FF2B5EF4-FFF2-40B4-BE49-F238E27FC236}">
                <a16:creationId xmlns:a16="http://schemas.microsoft.com/office/drawing/2014/main" id="{7DC7F25A-9D14-4072-9213-65987AA2B47D}"/>
              </a:ext>
            </a:extLst>
          </p:cNvPr>
          <p:cNvCxnSpPr>
            <a:cxnSpLocks/>
          </p:cNvCxnSpPr>
          <p:nvPr/>
        </p:nvCxnSpPr>
        <p:spPr>
          <a:xfrm flipH="1">
            <a:off x="9546695" y="5344357"/>
            <a:ext cx="315196" cy="291764"/>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29" name="TextBox 28">
            <a:extLst>
              <a:ext uri="{FF2B5EF4-FFF2-40B4-BE49-F238E27FC236}">
                <a16:creationId xmlns:a16="http://schemas.microsoft.com/office/drawing/2014/main" id="{AE14456E-04EA-408F-9204-E68F0BEF92AE}"/>
              </a:ext>
            </a:extLst>
          </p:cNvPr>
          <p:cNvSpPr txBox="1"/>
          <p:nvPr/>
        </p:nvSpPr>
        <p:spPr>
          <a:xfrm>
            <a:off x="3827890" y="3921246"/>
            <a:ext cx="763209" cy="523220"/>
          </a:xfrm>
          <a:prstGeom prst="rect">
            <a:avLst/>
          </a:prstGeom>
          <a:noFill/>
        </p:spPr>
        <p:txBody>
          <a:bodyPr wrap="square" rtlCol="0">
            <a:spAutoFit/>
          </a:bodyPr>
          <a:lstStyle/>
          <a:p>
            <a:pPr algn="ctr"/>
            <a:r>
              <a:rPr lang="en-US" sz="1400">
                <a:solidFill>
                  <a:schemeClr val="tx1">
                    <a:lumMod val="75000"/>
                    <a:lumOff val="25000"/>
                  </a:schemeClr>
                </a:solidFill>
              </a:rPr>
              <a:t>JPL</a:t>
            </a:r>
          </a:p>
          <a:p>
            <a:pPr algn="ctr"/>
            <a:r>
              <a:rPr lang="en-US" sz="1400" b="1">
                <a:solidFill>
                  <a:schemeClr val="tx1">
                    <a:lumMod val="75000"/>
                    <a:lumOff val="25000"/>
                  </a:schemeClr>
                </a:solidFill>
              </a:rPr>
              <a:t>2008</a:t>
            </a:r>
          </a:p>
        </p:txBody>
      </p:sp>
      <p:sp>
        <p:nvSpPr>
          <p:cNvPr id="30" name="TextBox 29">
            <a:extLst>
              <a:ext uri="{FF2B5EF4-FFF2-40B4-BE49-F238E27FC236}">
                <a16:creationId xmlns:a16="http://schemas.microsoft.com/office/drawing/2014/main" id="{B801DD98-9DFD-4FBC-87C2-204401ED8A7B}"/>
              </a:ext>
            </a:extLst>
          </p:cNvPr>
          <p:cNvSpPr txBox="1"/>
          <p:nvPr/>
        </p:nvSpPr>
        <p:spPr>
          <a:xfrm>
            <a:off x="6658166" y="4289027"/>
            <a:ext cx="1172116" cy="523220"/>
          </a:xfrm>
          <a:prstGeom prst="rect">
            <a:avLst/>
          </a:prstGeom>
          <a:noFill/>
        </p:spPr>
        <p:txBody>
          <a:bodyPr wrap="square" rtlCol="0">
            <a:spAutoFit/>
          </a:bodyPr>
          <a:lstStyle/>
          <a:p>
            <a:pPr algn="ctr"/>
            <a:r>
              <a:rPr lang="en-US" sz="1400">
                <a:solidFill>
                  <a:schemeClr val="tx1">
                    <a:lumMod val="75000"/>
                    <a:lumOff val="25000"/>
                  </a:schemeClr>
                </a:solidFill>
              </a:rPr>
              <a:t>Athens, GA</a:t>
            </a:r>
          </a:p>
          <a:p>
            <a:pPr algn="ctr"/>
            <a:r>
              <a:rPr lang="en-US" sz="1400" b="1">
                <a:solidFill>
                  <a:schemeClr val="tx1">
                    <a:lumMod val="75000"/>
                    <a:lumOff val="25000"/>
                  </a:schemeClr>
                </a:solidFill>
              </a:rPr>
              <a:t>2013</a:t>
            </a:r>
          </a:p>
        </p:txBody>
      </p:sp>
      <p:sp>
        <p:nvSpPr>
          <p:cNvPr id="31" name="TextBox 30">
            <a:extLst>
              <a:ext uri="{FF2B5EF4-FFF2-40B4-BE49-F238E27FC236}">
                <a16:creationId xmlns:a16="http://schemas.microsoft.com/office/drawing/2014/main" id="{593FB2FE-FF44-4EB2-B40E-042948543DC7}"/>
              </a:ext>
            </a:extLst>
          </p:cNvPr>
          <p:cNvSpPr txBox="1"/>
          <p:nvPr/>
        </p:nvSpPr>
        <p:spPr>
          <a:xfrm>
            <a:off x="7569198" y="3923797"/>
            <a:ext cx="1284326" cy="523220"/>
          </a:xfrm>
          <a:prstGeom prst="rect">
            <a:avLst/>
          </a:prstGeom>
          <a:noFill/>
        </p:spPr>
        <p:txBody>
          <a:bodyPr wrap="square" rtlCol="0">
            <a:spAutoFit/>
          </a:bodyPr>
          <a:lstStyle/>
          <a:p>
            <a:pPr algn="ctr"/>
            <a:r>
              <a:rPr lang="en-US" sz="1400">
                <a:solidFill>
                  <a:schemeClr val="tx1">
                    <a:lumMod val="75000"/>
                    <a:lumOff val="25000"/>
                  </a:schemeClr>
                </a:solidFill>
              </a:rPr>
              <a:t>Pocatello, ID</a:t>
            </a:r>
          </a:p>
          <a:p>
            <a:pPr algn="ctr"/>
            <a:r>
              <a:rPr lang="en-US" sz="1400" b="1">
                <a:solidFill>
                  <a:schemeClr val="tx1">
                    <a:lumMod val="75000"/>
                    <a:lumOff val="25000"/>
                  </a:schemeClr>
                </a:solidFill>
              </a:rPr>
              <a:t>2015</a:t>
            </a:r>
          </a:p>
        </p:txBody>
      </p:sp>
      <p:sp>
        <p:nvSpPr>
          <p:cNvPr id="32" name="TextBox 31">
            <a:extLst>
              <a:ext uri="{FF2B5EF4-FFF2-40B4-BE49-F238E27FC236}">
                <a16:creationId xmlns:a16="http://schemas.microsoft.com/office/drawing/2014/main" id="{400603DF-4F7B-49D9-8737-27BED4D75129}"/>
              </a:ext>
            </a:extLst>
          </p:cNvPr>
          <p:cNvSpPr txBox="1"/>
          <p:nvPr/>
        </p:nvSpPr>
        <p:spPr>
          <a:xfrm>
            <a:off x="9460128" y="4703085"/>
            <a:ext cx="1157689" cy="523220"/>
          </a:xfrm>
          <a:prstGeom prst="rect">
            <a:avLst/>
          </a:prstGeom>
          <a:noFill/>
        </p:spPr>
        <p:txBody>
          <a:bodyPr wrap="square" rtlCol="0">
            <a:spAutoFit/>
          </a:bodyPr>
          <a:lstStyle/>
          <a:p>
            <a:pPr algn="ctr"/>
            <a:r>
              <a:rPr lang="en-US" sz="1400">
                <a:solidFill>
                  <a:schemeClr val="tx1">
                    <a:lumMod val="75000"/>
                    <a:lumOff val="25000"/>
                  </a:schemeClr>
                </a:solidFill>
              </a:rPr>
              <a:t>Boston, MA</a:t>
            </a:r>
          </a:p>
          <a:p>
            <a:pPr algn="ctr"/>
            <a:r>
              <a:rPr lang="en-US" sz="1400" b="1">
                <a:solidFill>
                  <a:schemeClr val="tx1">
                    <a:lumMod val="75000"/>
                    <a:lumOff val="25000"/>
                  </a:schemeClr>
                </a:solidFill>
              </a:rPr>
              <a:t>2018</a:t>
            </a:r>
          </a:p>
        </p:txBody>
      </p:sp>
      <p:sp>
        <p:nvSpPr>
          <p:cNvPr id="33" name="TextBox 32">
            <a:extLst>
              <a:ext uri="{FF2B5EF4-FFF2-40B4-BE49-F238E27FC236}">
                <a16:creationId xmlns:a16="http://schemas.microsoft.com/office/drawing/2014/main" id="{DB9992C7-383E-47AA-9074-EAB490A9408D}"/>
              </a:ext>
            </a:extLst>
          </p:cNvPr>
          <p:cNvSpPr txBox="1"/>
          <p:nvPr/>
        </p:nvSpPr>
        <p:spPr>
          <a:xfrm>
            <a:off x="5500856" y="5969655"/>
            <a:ext cx="1500732" cy="523220"/>
          </a:xfrm>
          <a:prstGeom prst="rect">
            <a:avLst/>
          </a:prstGeom>
          <a:noFill/>
        </p:spPr>
        <p:txBody>
          <a:bodyPr wrap="square" rtlCol="0">
            <a:spAutoFit/>
          </a:bodyPr>
          <a:lstStyle/>
          <a:p>
            <a:pPr algn="ctr"/>
            <a:r>
              <a:rPr lang="en-US" sz="1400" b="1">
                <a:solidFill>
                  <a:schemeClr val="tx1">
                    <a:lumMod val="75000"/>
                    <a:lumOff val="25000"/>
                  </a:schemeClr>
                </a:solidFill>
              </a:rPr>
              <a:t>2012</a:t>
            </a:r>
          </a:p>
          <a:p>
            <a:pPr algn="ctr"/>
            <a:r>
              <a:rPr lang="en-US" sz="1400">
                <a:solidFill>
                  <a:schemeClr val="tx1">
                    <a:lumMod val="75000"/>
                    <a:lumOff val="25000"/>
                  </a:schemeClr>
                </a:solidFill>
              </a:rPr>
              <a:t>Fort Collins, CO</a:t>
            </a:r>
          </a:p>
        </p:txBody>
      </p:sp>
      <p:sp>
        <p:nvSpPr>
          <p:cNvPr id="34" name="TextBox 33">
            <a:extLst>
              <a:ext uri="{FF2B5EF4-FFF2-40B4-BE49-F238E27FC236}">
                <a16:creationId xmlns:a16="http://schemas.microsoft.com/office/drawing/2014/main" id="{F89414D6-7522-432A-AB7E-D458933422B0}"/>
              </a:ext>
            </a:extLst>
          </p:cNvPr>
          <p:cNvSpPr txBox="1"/>
          <p:nvPr/>
        </p:nvSpPr>
        <p:spPr>
          <a:xfrm>
            <a:off x="7610532" y="5931949"/>
            <a:ext cx="1313180" cy="523220"/>
          </a:xfrm>
          <a:prstGeom prst="rect">
            <a:avLst/>
          </a:prstGeom>
          <a:noFill/>
        </p:spPr>
        <p:txBody>
          <a:bodyPr wrap="square" rtlCol="0">
            <a:spAutoFit/>
          </a:bodyPr>
          <a:lstStyle/>
          <a:p>
            <a:pPr algn="ctr"/>
            <a:r>
              <a:rPr lang="en-US" sz="1400" b="1">
                <a:solidFill>
                  <a:schemeClr val="tx1">
                    <a:lumMod val="75000"/>
                    <a:lumOff val="25000"/>
                  </a:schemeClr>
                </a:solidFill>
              </a:rPr>
              <a:t>2014</a:t>
            </a:r>
          </a:p>
          <a:p>
            <a:pPr algn="ctr"/>
            <a:r>
              <a:rPr lang="en-US" sz="1400">
                <a:solidFill>
                  <a:schemeClr val="tx1">
                    <a:lumMod val="75000"/>
                    <a:lumOff val="25000"/>
                  </a:schemeClr>
                </a:solidFill>
              </a:rPr>
              <a:t>Asheville, NC</a:t>
            </a:r>
          </a:p>
        </p:txBody>
      </p:sp>
      <p:sp>
        <p:nvSpPr>
          <p:cNvPr id="36" name="Hexagon 35">
            <a:extLst>
              <a:ext uri="{FF2B5EF4-FFF2-40B4-BE49-F238E27FC236}">
                <a16:creationId xmlns:a16="http://schemas.microsoft.com/office/drawing/2014/main" id="{40D4C6AF-3454-4D8B-A219-2C2583F87061}"/>
              </a:ext>
            </a:extLst>
          </p:cNvPr>
          <p:cNvSpPr/>
          <p:nvPr/>
        </p:nvSpPr>
        <p:spPr>
          <a:xfrm>
            <a:off x="1605029" y="4629213"/>
            <a:ext cx="1257116" cy="1060418"/>
          </a:xfrm>
          <a:prstGeom prst="hexagon">
            <a:avLst>
              <a:gd name="adj" fmla="val 31100"/>
              <a:gd name="vf" fmla="val 115470"/>
            </a:avLst>
          </a:prstGeom>
          <a:blipFill dpi="0" rotWithShape="1">
            <a:blip r:embed="rId9"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a:p>
        </p:txBody>
      </p:sp>
      <p:sp>
        <p:nvSpPr>
          <p:cNvPr id="38" name="Hexagon 37">
            <a:extLst>
              <a:ext uri="{FF2B5EF4-FFF2-40B4-BE49-F238E27FC236}">
                <a16:creationId xmlns:a16="http://schemas.microsoft.com/office/drawing/2014/main" id="{0487910C-9860-4369-BB6A-DA3E95D5C237}"/>
              </a:ext>
            </a:extLst>
          </p:cNvPr>
          <p:cNvSpPr/>
          <p:nvPr/>
        </p:nvSpPr>
        <p:spPr>
          <a:xfrm>
            <a:off x="2601651" y="4046772"/>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a:p>
        </p:txBody>
      </p:sp>
      <p:sp>
        <p:nvSpPr>
          <p:cNvPr id="39" name="TextBox 38">
            <a:extLst>
              <a:ext uri="{FF2B5EF4-FFF2-40B4-BE49-F238E27FC236}">
                <a16:creationId xmlns:a16="http://schemas.microsoft.com/office/drawing/2014/main" id="{279CEDC5-2226-43A5-BC1C-FBD00C1FD316}"/>
              </a:ext>
            </a:extLst>
          </p:cNvPr>
          <p:cNvSpPr txBox="1"/>
          <p:nvPr/>
        </p:nvSpPr>
        <p:spPr>
          <a:xfrm>
            <a:off x="1861256" y="3879700"/>
            <a:ext cx="671979" cy="523220"/>
          </a:xfrm>
          <a:prstGeom prst="rect">
            <a:avLst/>
          </a:prstGeom>
          <a:noFill/>
        </p:spPr>
        <p:txBody>
          <a:bodyPr wrap="square" rtlCol="0">
            <a:spAutoFit/>
          </a:bodyPr>
          <a:lstStyle/>
          <a:p>
            <a:pPr algn="ctr"/>
            <a:r>
              <a:rPr lang="en-US" sz="1400">
                <a:solidFill>
                  <a:schemeClr val="tx1">
                    <a:lumMod val="75000"/>
                    <a:lumOff val="25000"/>
                  </a:schemeClr>
                </a:solidFill>
              </a:rPr>
              <a:t>Ames</a:t>
            </a:r>
          </a:p>
          <a:p>
            <a:pPr algn="ctr"/>
            <a:r>
              <a:rPr lang="en-US" sz="1400" b="1">
                <a:solidFill>
                  <a:schemeClr val="tx1">
                    <a:lumMod val="75000"/>
                    <a:lumOff val="25000"/>
                  </a:schemeClr>
                </a:solidFill>
              </a:rPr>
              <a:t>2003</a:t>
            </a:r>
          </a:p>
        </p:txBody>
      </p:sp>
      <p:sp>
        <p:nvSpPr>
          <p:cNvPr id="40" name="TextBox 39">
            <a:extLst>
              <a:ext uri="{FF2B5EF4-FFF2-40B4-BE49-F238E27FC236}">
                <a16:creationId xmlns:a16="http://schemas.microsoft.com/office/drawing/2014/main" id="{D0393DF3-78B8-42B3-9CDE-0DEEEBFBCAA2}"/>
              </a:ext>
            </a:extLst>
          </p:cNvPr>
          <p:cNvSpPr txBox="1"/>
          <p:nvPr/>
        </p:nvSpPr>
        <p:spPr>
          <a:xfrm>
            <a:off x="5866373" y="3930269"/>
            <a:ext cx="899605" cy="523220"/>
          </a:xfrm>
          <a:prstGeom prst="rect">
            <a:avLst/>
          </a:prstGeom>
          <a:noFill/>
        </p:spPr>
        <p:txBody>
          <a:bodyPr wrap="square" rtlCol="0">
            <a:spAutoFit/>
          </a:bodyPr>
          <a:lstStyle/>
          <a:p>
            <a:pPr algn="ctr"/>
            <a:r>
              <a:rPr lang="en-US" sz="1400">
                <a:solidFill>
                  <a:schemeClr val="tx1">
                    <a:lumMod val="75000"/>
                    <a:lumOff val="25000"/>
                  </a:schemeClr>
                </a:solidFill>
              </a:rPr>
              <a:t>Marshall</a:t>
            </a:r>
          </a:p>
          <a:p>
            <a:pPr algn="ctr"/>
            <a:r>
              <a:rPr lang="en-US" sz="1400" b="1">
                <a:solidFill>
                  <a:schemeClr val="tx1">
                    <a:lumMod val="75000"/>
                    <a:lumOff val="25000"/>
                  </a:schemeClr>
                </a:solidFill>
              </a:rPr>
              <a:t>2008</a:t>
            </a:r>
          </a:p>
        </p:txBody>
      </p:sp>
      <p:sp>
        <p:nvSpPr>
          <p:cNvPr id="41" name="Oval 40">
            <a:extLst>
              <a:ext uri="{FF2B5EF4-FFF2-40B4-BE49-F238E27FC236}">
                <a16:creationId xmlns:a16="http://schemas.microsoft.com/office/drawing/2014/main" id="{6C01F950-A970-493F-BF5F-281C59C5D487}"/>
              </a:ext>
            </a:extLst>
          </p:cNvPr>
          <p:cNvSpPr/>
          <p:nvPr/>
        </p:nvSpPr>
        <p:spPr>
          <a:xfrm>
            <a:off x="3872250" y="60748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D253233-B7EE-449C-96FB-BC5A8541A2C9}"/>
              </a:ext>
            </a:extLst>
          </p:cNvPr>
          <p:cNvSpPr/>
          <p:nvPr/>
        </p:nvSpPr>
        <p:spPr>
          <a:xfrm>
            <a:off x="2517994" y="411586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a:extLst>
              <a:ext uri="{FF2B5EF4-FFF2-40B4-BE49-F238E27FC236}">
                <a16:creationId xmlns:a16="http://schemas.microsoft.com/office/drawing/2014/main" id="{A34C5789-7B9C-4F62-B69A-AC3DE294A166}"/>
              </a:ext>
            </a:extLst>
          </p:cNvPr>
          <p:cNvSpPr/>
          <p:nvPr/>
        </p:nvSpPr>
        <p:spPr>
          <a:xfrm>
            <a:off x="4166479" y="443416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553A138D-2153-4EA3-B307-3641A2D8684A}"/>
              </a:ext>
            </a:extLst>
          </p:cNvPr>
          <p:cNvSpPr/>
          <p:nvPr/>
        </p:nvSpPr>
        <p:spPr>
          <a:xfrm>
            <a:off x="5853216" y="411586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9A9E193C-9B8E-4CD6-89CE-E49F422D0DBF}"/>
              </a:ext>
            </a:extLst>
          </p:cNvPr>
          <p:cNvSpPr/>
          <p:nvPr/>
        </p:nvSpPr>
        <p:spPr>
          <a:xfrm>
            <a:off x="6854876" y="4619048"/>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Oval 45">
            <a:extLst>
              <a:ext uri="{FF2B5EF4-FFF2-40B4-BE49-F238E27FC236}">
                <a16:creationId xmlns:a16="http://schemas.microsoft.com/office/drawing/2014/main" id="{2A859F49-0969-4F0B-9419-BA14BDF9ACCD}"/>
              </a:ext>
            </a:extLst>
          </p:cNvPr>
          <p:cNvSpPr/>
          <p:nvPr/>
        </p:nvSpPr>
        <p:spPr>
          <a:xfrm>
            <a:off x="9817242" y="5280615"/>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Oval 46">
            <a:extLst>
              <a:ext uri="{FF2B5EF4-FFF2-40B4-BE49-F238E27FC236}">
                <a16:creationId xmlns:a16="http://schemas.microsoft.com/office/drawing/2014/main" id="{601E2760-9695-4D3C-ACF8-4C69C3F064B9}"/>
              </a:ext>
            </a:extLst>
          </p:cNvPr>
          <p:cNvSpPr/>
          <p:nvPr/>
        </p:nvSpPr>
        <p:spPr>
          <a:xfrm>
            <a:off x="8154148" y="44003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TextBox 47">
            <a:extLst>
              <a:ext uri="{FF2B5EF4-FFF2-40B4-BE49-F238E27FC236}">
                <a16:creationId xmlns:a16="http://schemas.microsoft.com/office/drawing/2014/main" id="{F3A0D878-3C14-4164-BAFF-2B85ED5E43FF}"/>
              </a:ext>
            </a:extLst>
          </p:cNvPr>
          <p:cNvSpPr txBox="1"/>
          <p:nvPr/>
        </p:nvSpPr>
        <p:spPr>
          <a:xfrm>
            <a:off x="1799213" y="5849507"/>
            <a:ext cx="869149" cy="523220"/>
          </a:xfrm>
          <a:prstGeom prst="rect">
            <a:avLst/>
          </a:prstGeom>
          <a:noFill/>
        </p:spPr>
        <p:txBody>
          <a:bodyPr wrap="square" rtlCol="0">
            <a:spAutoFit/>
          </a:bodyPr>
          <a:lstStyle/>
          <a:p>
            <a:pPr algn="ctr"/>
            <a:r>
              <a:rPr lang="en-US" sz="1400">
                <a:solidFill>
                  <a:schemeClr val="tx1">
                    <a:lumMod val="75000"/>
                    <a:lumOff val="25000"/>
                  </a:schemeClr>
                </a:solidFill>
              </a:rPr>
              <a:t>Langley</a:t>
            </a:r>
          </a:p>
          <a:p>
            <a:pPr algn="ctr"/>
            <a:r>
              <a:rPr lang="en-US" sz="1400" b="1">
                <a:solidFill>
                  <a:schemeClr val="tx1">
                    <a:lumMod val="75000"/>
                    <a:lumOff val="25000"/>
                  </a:schemeClr>
                </a:solidFill>
              </a:rPr>
              <a:t>1998</a:t>
            </a:r>
          </a:p>
        </p:txBody>
      </p:sp>
      <p:sp>
        <p:nvSpPr>
          <p:cNvPr id="49" name="Oval 48">
            <a:extLst>
              <a:ext uri="{FF2B5EF4-FFF2-40B4-BE49-F238E27FC236}">
                <a16:creationId xmlns:a16="http://schemas.microsoft.com/office/drawing/2014/main" id="{4C39E4A9-A7C0-44DD-BBF7-FE81BBB5A1B9}"/>
              </a:ext>
            </a:extLst>
          </p:cNvPr>
          <p:cNvSpPr/>
          <p:nvPr/>
        </p:nvSpPr>
        <p:spPr>
          <a:xfrm>
            <a:off x="2173643" y="578144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Hexagon 49">
            <a:extLst>
              <a:ext uri="{FF2B5EF4-FFF2-40B4-BE49-F238E27FC236}">
                <a16:creationId xmlns:a16="http://schemas.microsoft.com/office/drawing/2014/main" id="{6D60EF60-87AA-4E80-91BA-263B536B2E57}"/>
              </a:ext>
            </a:extLst>
          </p:cNvPr>
          <p:cNvSpPr/>
          <p:nvPr/>
        </p:nvSpPr>
        <p:spPr>
          <a:xfrm>
            <a:off x="8604775" y="5208149"/>
            <a:ext cx="1257116" cy="1060418"/>
          </a:xfrm>
          <a:prstGeom prst="hexagon">
            <a:avLst>
              <a:gd name="adj" fmla="val 31100"/>
              <a:gd name="vf" fmla="val 115470"/>
            </a:avLst>
          </a:prstGeom>
          <a:blipFill>
            <a:blip r:embed="rId11"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a:p>
        </p:txBody>
      </p:sp>
      <p:grpSp>
        <p:nvGrpSpPr>
          <p:cNvPr id="51" name="Group 50">
            <a:extLst>
              <a:ext uri="{FF2B5EF4-FFF2-40B4-BE49-F238E27FC236}">
                <a16:creationId xmlns:a16="http://schemas.microsoft.com/office/drawing/2014/main" id="{8B4B484D-234E-4C1D-B9CF-37D26829676A}"/>
              </a:ext>
            </a:extLst>
          </p:cNvPr>
          <p:cNvGrpSpPr/>
          <p:nvPr/>
        </p:nvGrpSpPr>
        <p:grpSpPr>
          <a:xfrm>
            <a:off x="9024823" y="852248"/>
            <a:ext cx="2868278" cy="2726220"/>
            <a:chOff x="3318857" y="5423943"/>
            <a:chExt cx="2283114" cy="2233469"/>
          </a:xfrm>
        </p:grpSpPr>
        <p:sp>
          <p:nvSpPr>
            <p:cNvPr id="52" name="Text Placeholder 5">
              <a:extLst>
                <a:ext uri="{FF2B5EF4-FFF2-40B4-BE49-F238E27FC236}">
                  <a16:creationId xmlns:a16="http://schemas.microsoft.com/office/drawing/2014/main" id="{5A591C8D-E7F2-4019-85F6-4CB73CC93838}"/>
                </a:ext>
              </a:extLst>
            </p:cNvPr>
            <p:cNvSpPr txBox="1">
              <a:spLocks/>
            </p:cNvSpPr>
            <p:nvPr/>
          </p:nvSpPr>
          <p:spPr>
            <a:xfrm>
              <a:off x="3375229" y="5484014"/>
              <a:ext cx="2176554" cy="185018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latin typeface="Century Gothic"/>
                </a:rPr>
                <a:t>Mike Ruiz, DEVELOP’s Program Manager for 24 years retired in December 2022!</a:t>
              </a:r>
              <a:endParaRPr lang="en-US" sz="1800" dirty="0"/>
            </a:p>
          </p:txBody>
        </p:sp>
        <p:sp>
          <p:nvSpPr>
            <p:cNvPr id="53" name="Rounded Rectangle 52">
              <a:extLst>
                <a:ext uri="{FF2B5EF4-FFF2-40B4-BE49-F238E27FC236}">
                  <a16:creationId xmlns:a16="http://schemas.microsoft.com/office/drawing/2014/main" id="{82AFAE29-2F1E-4371-B672-093D21FDC7DD}"/>
                </a:ext>
              </a:extLst>
            </p:cNvPr>
            <p:cNvSpPr/>
            <p:nvPr/>
          </p:nvSpPr>
          <p:spPr>
            <a:xfrm>
              <a:off x="3318857" y="5423943"/>
              <a:ext cx="2283114" cy="22334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6A09EB32-65FB-499C-8C01-D38BE2A59D2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b="-260"/>
          <a:stretch/>
        </p:blipFill>
        <p:spPr>
          <a:xfrm>
            <a:off x="9872106" y="2335056"/>
            <a:ext cx="1008973" cy="1097280"/>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31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spc="200" dirty="0"/>
              <a:t>PROGRAMMATIC FOUNDATIONS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DEVELOP’s Mission &amp; Vision</a:t>
            </a:r>
            <a:endParaRPr lang="en-US" sz="3200" dirty="0"/>
          </a:p>
        </p:txBody>
      </p:sp>
      <p:sp>
        <p:nvSpPr>
          <p:cNvPr id="55" name="Text Placeholder 5">
            <a:extLst>
              <a:ext uri="{FF2B5EF4-FFF2-40B4-BE49-F238E27FC236}">
                <a16:creationId xmlns:a16="http://schemas.microsoft.com/office/drawing/2014/main" id="{B0F9C6D7-96ED-47C5-B115-F8B1157111F7}"/>
              </a:ext>
            </a:extLst>
          </p:cNvPr>
          <p:cNvSpPr txBox="1">
            <a:spLocks/>
          </p:cNvSpPr>
          <p:nvPr/>
        </p:nvSpPr>
        <p:spPr>
          <a:xfrm>
            <a:off x="838199" y="1762928"/>
            <a:ext cx="6421518" cy="4729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18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Mission</a:t>
            </a:r>
            <a:r>
              <a:rPr kumimoji="0" lang="en-US" sz="1800" b="0" i="0" u="none" strike="noStrike" kern="1200" cap="none" spc="0" normalizeH="0" baseline="0" noProof="0" dirty="0">
                <a:ln>
                  <a:noFill/>
                </a:ln>
                <a:solidFill>
                  <a:srgbClr val="6A7278"/>
                </a:solidFill>
                <a:effectLst/>
                <a:uLnTx/>
                <a:uFillTx/>
                <a:latin typeface="+mn-lt"/>
                <a:ea typeface="+mn-ea"/>
                <a:cs typeface="+mn-cs"/>
              </a:rPr>
              <a:t>: </a:t>
            </a:r>
          </a:p>
          <a:p>
            <a:pPr marR="0" lvl="0" algn="l" defTabSz="914400" rtl="0" eaLnBrk="1" fontAlgn="auto" latinLnBrk="0" hangingPunct="1">
              <a:lnSpc>
                <a:spcPct val="90000"/>
              </a:lnSpc>
              <a:spcBef>
                <a:spcPts val="0"/>
              </a:spcBef>
              <a:spcAft>
                <a:spcPts val="1800"/>
              </a:spcAft>
              <a:buClr>
                <a:srgbClr val="5496AD"/>
              </a:buClr>
              <a:buSzTx/>
              <a:tabLst/>
              <a:defRPr/>
            </a:pPr>
            <a:endParaRPr lang="en-US" sz="1800" dirty="0">
              <a:solidFill>
                <a:srgbClr val="6A7278"/>
              </a:solidFill>
              <a:latin typeface="+mn-lt"/>
            </a:endParaRPr>
          </a:p>
          <a:p>
            <a:pPr marR="0" lvl="0" algn="l" defTabSz="914400" rtl="0" eaLnBrk="1" fontAlgn="auto" latinLnBrk="0" hangingPunct="1">
              <a:lnSpc>
                <a:spcPct val="90000"/>
              </a:lnSpc>
              <a:spcBef>
                <a:spcPts val="0"/>
              </a:spcBef>
              <a:spcAft>
                <a:spcPts val="1800"/>
              </a:spcAft>
              <a:buClr>
                <a:srgbClr val="5496AD"/>
              </a:buClr>
              <a:buSzTx/>
              <a:tabLst/>
              <a:defRPr/>
            </a:pPr>
            <a:endParaRPr kumimoji="0" lang="en-US" sz="1800" b="1" i="0" u="none" strike="noStrike" kern="1200" cap="none" spc="0" normalizeH="0" baseline="0" noProof="0" dirty="0">
              <a:ln>
                <a:noFill/>
              </a:ln>
              <a:solidFill>
                <a:srgbClr val="6A7278"/>
              </a:solidFill>
              <a:effectLst/>
              <a:uLnTx/>
              <a:uFillTx/>
              <a:latin typeface="+mn-lt"/>
              <a:ea typeface="+mn-ea"/>
              <a:cs typeface="+mn-cs"/>
            </a:endParaRPr>
          </a:p>
          <a:p>
            <a:pPr marR="0" lvl="0" algn="l" defTabSz="914400" rtl="0" eaLnBrk="1" fontAlgn="auto" latinLnBrk="0" hangingPunct="1">
              <a:lnSpc>
                <a:spcPct val="90000"/>
              </a:lnSpc>
              <a:spcBef>
                <a:spcPts val="0"/>
              </a:spcBef>
              <a:spcAft>
                <a:spcPts val="1800"/>
              </a:spcAft>
              <a:buClr>
                <a:srgbClr val="5496AD"/>
              </a:buClr>
              <a:buSzTx/>
              <a:tabLst/>
              <a:defRPr/>
            </a:pPr>
            <a:endParaRPr lang="en-US" sz="1800" b="1" dirty="0">
              <a:solidFill>
                <a:srgbClr val="6A7278"/>
              </a:solidFill>
              <a:latin typeface="+mn-lt"/>
            </a:endParaRPr>
          </a:p>
          <a:p>
            <a:pPr marR="0" lvl="0" algn="l" defTabSz="914400" rtl="0" eaLnBrk="1" fontAlgn="auto" latinLnBrk="0" hangingPunct="1">
              <a:lnSpc>
                <a:spcPct val="90000"/>
              </a:lnSpc>
              <a:spcBef>
                <a:spcPts val="0"/>
              </a:spcBef>
              <a:spcAft>
                <a:spcPts val="18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Vision</a:t>
            </a:r>
            <a:r>
              <a:rPr kumimoji="0" lang="en-US" sz="1800" b="0" i="0" u="none" strike="noStrike" kern="1200" cap="none" spc="0" normalizeH="0" baseline="0" noProof="0" dirty="0">
                <a:ln>
                  <a:noFill/>
                </a:ln>
                <a:solidFill>
                  <a:srgbClr val="6A7278"/>
                </a:solidFill>
                <a:effectLst/>
                <a:uLnTx/>
                <a:uFillTx/>
                <a:latin typeface="+mn-lt"/>
                <a:ea typeface="+mn-ea"/>
                <a:cs typeface="+mn-cs"/>
              </a:rPr>
              <a:t>:</a:t>
            </a:r>
          </a:p>
          <a:p>
            <a:pPr marR="0" lvl="0" algn="l" defTabSz="914400" rtl="0" eaLnBrk="1" fontAlgn="auto" latinLnBrk="0" hangingPunct="1">
              <a:lnSpc>
                <a:spcPct val="90000"/>
              </a:lnSpc>
              <a:spcBef>
                <a:spcPts val="0"/>
              </a:spcBef>
              <a:spcAft>
                <a:spcPts val="1800"/>
              </a:spcAft>
              <a:buClr>
                <a:srgbClr val="5496AD"/>
              </a:buClr>
              <a:buSzTx/>
              <a:tabLst/>
              <a:defRPr/>
            </a:pPr>
            <a:endParaRPr lang="en-US" sz="1800" dirty="0">
              <a:solidFill>
                <a:srgbClr val="6A7278"/>
              </a:solidFill>
              <a:latin typeface="+mn-lt"/>
            </a:endParaRPr>
          </a:p>
          <a:p>
            <a:pPr marR="0" lvl="0" algn="l" defTabSz="914400" rtl="0" eaLnBrk="1" fontAlgn="auto" latinLnBrk="0" hangingPunct="1">
              <a:lnSpc>
                <a:spcPct val="90000"/>
              </a:lnSpc>
              <a:spcBef>
                <a:spcPts val="0"/>
              </a:spcBef>
              <a:spcAft>
                <a:spcPts val="600"/>
              </a:spcAft>
              <a:buClr>
                <a:srgbClr val="5496AD"/>
              </a:buClr>
              <a:buSzTx/>
              <a:tabLst/>
              <a:defRPr/>
            </a:pPr>
            <a:endParaRPr lang="en-US" b="1" dirty="0">
              <a:solidFill>
                <a:srgbClr val="6A7278"/>
              </a:solidFill>
              <a:latin typeface="+mn-lt"/>
            </a:endParaRPr>
          </a:p>
          <a:p>
            <a:pPr marR="0" lvl="0" algn="l" defTabSz="914400" rtl="0" eaLnBrk="1" fontAlgn="auto" latinLnBrk="0" hangingPunct="1">
              <a:lnSpc>
                <a:spcPct val="90000"/>
              </a:lnSpc>
              <a:spcBef>
                <a:spcPts val="0"/>
              </a:spcBef>
              <a:spcAft>
                <a:spcPts val="6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DEVELOP’s Core Values</a:t>
            </a:r>
            <a:r>
              <a:rPr kumimoji="0" lang="en-US" b="0" i="0" u="none" strike="noStrike" kern="1200" cap="none" spc="0" normalizeH="0" baseline="0" noProof="0" dirty="0">
                <a:ln>
                  <a:noFill/>
                </a:ln>
                <a:solidFill>
                  <a:srgbClr val="6A7278"/>
                </a:solidFill>
                <a:effectLst/>
                <a:uLnTx/>
                <a:uFillTx/>
                <a:latin typeface="+mn-lt"/>
                <a:ea typeface="+mn-ea"/>
                <a:cs typeface="+mn-cs"/>
              </a:rPr>
              <a:t>:</a:t>
            </a:r>
          </a:p>
        </p:txBody>
      </p:sp>
      <p:grpSp>
        <p:nvGrpSpPr>
          <p:cNvPr id="56" name="Group 55">
            <a:extLst>
              <a:ext uri="{FF2B5EF4-FFF2-40B4-BE49-F238E27FC236}">
                <a16:creationId xmlns:a16="http://schemas.microsoft.com/office/drawing/2014/main" id="{6540ABC7-08F2-4A35-9B1C-2222AD2D0006}"/>
              </a:ext>
            </a:extLst>
          </p:cNvPr>
          <p:cNvGrpSpPr/>
          <p:nvPr/>
        </p:nvGrpSpPr>
        <p:grpSpPr>
          <a:xfrm>
            <a:off x="7749639" y="454891"/>
            <a:ext cx="4167400" cy="2551497"/>
            <a:chOff x="7063273" y="1726212"/>
            <a:chExt cx="3740012" cy="2869714"/>
          </a:xfrm>
        </p:grpSpPr>
        <p:sp>
          <p:nvSpPr>
            <p:cNvPr id="57" name="Text Placeholder 5">
              <a:extLst>
                <a:ext uri="{FF2B5EF4-FFF2-40B4-BE49-F238E27FC236}">
                  <a16:creationId xmlns:a16="http://schemas.microsoft.com/office/drawing/2014/main" id="{C4D88149-7736-4B2E-B34D-7AB0E1DD280A}"/>
                </a:ext>
              </a:extLst>
            </p:cNvPr>
            <p:cNvSpPr txBox="1">
              <a:spLocks/>
            </p:cNvSpPr>
            <p:nvPr/>
          </p:nvSpPr>
          <p:spPr>
            <a:xfrm>
              <a:off x="7063273" y="2203733"/>
              <a:ext cx="3740012" cy="18188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a:t>NASA’s core values are: </a:t>
              </a:r>
            </a:p>
            <a:p>
              <a:pPr algn="ctr">
                <a:spcBef>
                  <a:spcPts val="0"/>
                </a:spcBef>
                <a:buClr>
                  <a:srgbClr val="0078C1"/>
                </a:buClr>
              </a:pPr>
              <a:r>
                <a:rPr lang="en-US" sz="1800" b="1" dirty="0">
                  <a:solidFill>
                    <a:srgbClr val="0061AA"/>
                  </a:solidFill>
                </a:rPr>
                <a:t>Safety </a:t>
              </a:r>
            </a:p>
            <a:p>
              <a:pPr algn="ctr">
                <a:spcBef>
                  <a:spcPts val="0"/>
                </a:spcBef>
                <a:buClr>
                  <a:srgbClr val="0078C1"/>
                </a:buClr>
              </a:pPr>
              <a:r>
                <a:rPr lang="en-US" sz="1800" b="1" dirty="0">
                  <a:solidFill>
                    <a:srgbClr val="0061AA"/>
                  </a:solidFill>
                </a:rPr>
                <a:t>Excellence</a:t>
              </a:r>
            </a:p>
            <a:p>
              <a:pPr algn="ctr">
                <a:spcBef>
                  <a:spcPts val="0"/>
                </a:spcBef>
                <a:buClr>
                  <a:srgbClr val="0078C1"/>
                </a:buClr>
              </a:pPr>
              <a:r>
                <a:rPr lang="en-US" sz="1800" b="1" dirty="0">
                  <a:solidFill>
                    <a:srgbClr val="0061AA"/>
                  </a:solidFill>
                </a:rPr>
                <a:t>Teamwork</a:t>
              </a:r>
            </a:p>
            <a:p>
              <a:pPr algn="ctr">
                <a:spcBef>
                  <a:spcPts val="0"/>
                </a:spcBef>
                <a:buClr>
                  <a:srgbClr val="0078C1"/>
                </a:buClr>
              </a:pPr>
              <a:r>
                <a:rPr lang="en-US" sz="1800" b="1" dirty="0">
                  <a:solidFill>
                    <a:srgbClr val="0061AA"/>
                  </a:solidFill>
                </a:rPr>
                <a:t>Integrity </a:t>
              </a:r>
            </a:p>
            <a:p>
              <a:pPr algn="ctr">
                <a:spcBef>
                  <a:spcPts val="0"/>
                </a:spcBef>
                <a:buClr>
                  <a:srgbClr val="0078C1"/>
                </a:buClr>
              </a:pPr>
              <a:r>
                <a:rPr lang="en-US" sz="1800" b="1" dirty="0">
                  <a:solidFill>
                    <a:srgbClr val="0061AA"/>
                  </a:solidFill>
                </a:rPr>
                <a:t>Inclusion</a:t>
              </a:r>
            </a:p>
            <a:p>
              <a:pPr algn="ctr">
                <a:spcBef>
                  <a:spcPts val="600"/>
                </a:spcBef>
                <a:buClr>
                  <a:srgbClr val="0078C1"/>
                </a:buClr>
              </a:pPr>
              <a:r>
                <a:rPr lang="en-US" sz="1800" dirty="0"/>
                <a:t>DEVELOP shares these as well!</a:t>
              </a:r>
            </a:p>
            <a:p>
              <a:pPr algn="ctr">
                <a:spcBef>
                  <a:spcPts val="0"/>
                </a:spcBef>
                <a:buClr>
                  <a:srgbClr val="0078C1"/>
                </a:buClr>
              </a:pPr>
              <a:endParaRPr lang="en-US" sz="1800" dirty="0"/>
            </a:p>
          </p:txBody>
        </p:sp>
        <p:sp>
          <p:nvSpPr>
            <p:cNvPr id="59" name="Rounded Rectangle 79">
              <a:extLst>
                <a:ext uri="{FF2B5EF4-FFF2-40B4-BE49-F238E27FC236}">
                  <a16:creationId xmlns:a16="http://schemas.microsoft.com/office/drawing/2014/main" id="{B550C5A0-88B0-49A6-92C8-4281EF9E997C}"/>
                </a:ext>
              </a:extLst>
            </p:cNvPr>
            <p:cNvSpPr/>
            <p:nvPr/>
          </p:nvSpPr>
          <p:spPr>
            <a:xfrm>
              <a:off x="7063273" y="1726212"/>
              <a:ext cx="3740012" cy="2869714"/>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
              <a:extLst>
                <a:ext uri="{FF2B5EF4-FFF2-40B4-BE49-F238E27FC236}">
                  <a16:creationId xmlns:a16="http://schemas.microsoft.com/office/drawing/2014/main" id="{B17C24F9-6117-4743-8A20-30A0FA1C77CF}"/>
                </a:ext>
              </a:extLst>
            </p:cNvPr>
            <p:cNvSpPr txBox="1">
              <a:spLocks/>
            </p:cNvSpPr>
            <p:nvPr/>
          </p:nvSpPr>
          <p:spPr>
            <a:xfrm>
              <a:off x="8125287" y="1791292"/>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b="1" i="1" dirty="0">
                  <a:solidFill>
                    <a:srgbClr val="0061AA"/>
                  </a:solidFill>
                </a:rPr>
                <a:t>By The Way</a:t>
              </a:r>
            </a:p>
          </p:txBody>
        </p:sp>
      </p:grpSp>
      <p:pic>
        <p:nvPicPr>
          <p:cNvPr id="61" name="Picture 60" descr="A picture containing text, sign, device, meter&#10;&#10;Description automatically generated">
            <a:extLst>
              <a:ext uri="{FF2B5EF4-FFF2-40B4-BE49-F238E27FC236}">
                <a16:creationId xmlns:a16="http://schemas.microsoft.com/office/drawing/2014/main" id="{D9512CB5-41B9-4F90-8CFF-17D28D4E0C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33663" y="1447675"/>
            <a:ext cx="772696" cy="781915"/>
          </a:xfrm>
          <a:prstGeom prst="rect">
            <a:avLst/>
          </a:prstGeom>
        </p:spPr>
      </p:pic>
      <p:pic>
        <p:nvPicPr>
          <p:cNvPr id="63" name="Picture 62" descr="A picture containing text, vector graphics, clipart&#10;&#10;Description automatically generated">
            <a:extLst>
              <a:ext uri="{FF2B5EF4-FFF2-40B4-BE49-F238E27FC236}">
                <a16:creationId xmlns:a16="http://schemas.microsoft.com/office/drawing/2014/main" id="{A43A60E5-BB64-448F-B4BE-C4772BFF67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4392" y="1415226"/>
            <a:ext cx="888813" cy="739050"/>
          </a:xfrm>
          <a:prstGeom prst="rect">
            <a:avLst/>
          </a:prstGeom>
        </p:spPr>
      </p:pic>
      <p:sp>
        <p:nvSpPr>
          <p:cNvPr id="11" name="TextBox 10">
            <a:extLst>
              <a:ext uri="{FF2B5EF4-FFF2-40B4-BE49-F238E27FC236}">
                <a16:creationId xmlns:a16="http://schemas.microsoft.com/office/drawing/2014/main" id="{E102734A-2304-46CC-B020-33F6966676D9}"/>
              </a:ext>
            </a:extLst>
          </p:cNvPr>
          <p:cNvSpPr txBox="1"/>
          <p:nvPr/>
        </p:nvSpPr>
        <p:spPr>
          <a:xfrm>
            <a:off x="1401438" y="4031191"/>
            <a:ext cx="5554910" cy="707886"/>
          </a:xfrm>
          <a:prstGeom prst="rect">
            <a:avLst/>
          </a:prstGeom>
          <a:noFill/>
        </p:spPr>
        <p:txBody>
          <a:bodyPr wrap="square">
            <a:spAutoFit/>
          </a:bodyPr>
          <a:lstStyle/>
          <a:p>
            <a:r>
              <a:rPr lang="en-US" sz="2000" dirty="0">
                <a:solidFill>
                  <a:srgbClr val="5496AD"/>
                </a:solidFill>
              </a:rPr>
              <a:t>Shaping the future by integrating Earth observations into global decision making</a:t>
            </a:r>
          </a:p>
        </p:txBody>
      </p:sp>
      <p:sp>
        <p:nvSpPr>
          <p:cNvPr id="12" name="TextBox 11">
            <a:extLst>
              <a:ext uri="{FF2B5EF4-FFF2-40B4-BE49-F238E27FC236}">
                <a16:creationId xmlns:a16="http://schemas.microsoft.com/office/drawing/2014/main" id="{11E8F950-F1FC-44A3-969A-D184A4F32041}"/>
              </a:ext>
            </a:extLst>
          </p:cNvPr>
          <p:cNvSpPr txBox="1"/>
          <p:nvPr/>
        </p:nvSpPr>
        <p:spPr>
          <a:xfrm>
            <a:off x="1401439" y="2141667"/>
            <a:ext cx="5500524" cy="1323439"/>
          </a:xfrm>
          <a:prstGeom prst="rect">
            <a:avLst/>
          </a:prstGeom>
          <a:noFill/>
        </p:spPr>
        <p:txBody>
          <a:bodyPr wrap="square">
            <a:spAutoFit/>
          </a:bodyPr>
          <a:lstStyle/>
          <a:p>
            <a:r>
              <a:rPr lang="en-US" sz="2000" dirty="0">
                <a:solidFill>
                  <a:srgbClr val="5496AD"/>
                </a:solidFill>
              </a:rPr>
              <a:t>Integrating NASA Earth observations with society to foster future innovation and cultivate the professionals of tomorrow by addressing diverse environmental issues today.</a:t>
            </a:r>
          </a:p>
        </p:txBody>
      </p:sp>
      <p:sp>
        <p:nvSpPr>
          <p:cNvPr id="13" name="TextBox 12">
            <a:extLst>
              <a:ext uri="{FF2B5EF4-FFF2-40B4-BE49-F238E27FC236}">
                <a16:creationId xmlns:a16="http://schemas.microsoft.com/office/drawing/2014/main" id="{F421B320-225E-4E33-8D5A-2AF1C770F061}"/>
              </a:ext>
            </a:extLst>
          </p:cNvPr>
          <p:cNvSpPr txBox="1"/>
          <p:nvPr/>
        </p:nvSpPr>
        <p:spPr>
          <a:xfrm>
            <a:off x="1425710" y="5404102"/>
            <a:ext cx="4663440" cy="1005840"/>
          </a:xfrm>
          <a:prstGeom prst="rect">
            <a:avLst/>
          </a:prstGeom>
          <a:noFill/>
        </p:spPr>
        <p:txBody>
          <a:bodyPr wrap="square" numCol="2">
            <a:spAutoFit/>
          </a:bodyPr>
          <a:lstStyle/>
          <a:p>
            <a:pPr marL="228600" marR="0" lvl="1" indent="-2286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i="0" u="none" strike="noStrike" kern="1200" cap="none" spc="0" normalizeH="0" baseline="0" noProof="0" dirty="0">
                <a:ln>
                  <a:noFill/>
                </a:ln>
                <a:solidFill>
                  <a:srgbClr val="5496AD"/>
                </a:solidFill>
                <a:effectLst/>
                <a:uLnTx/>
                <a:uFillTx/>
                <a:latin typeface="+mn-lt"/>
                <a:ea typeface="+mn-ea"/>
                <a:cs typeface="+mn-cs"/>
              </a:rPr>
              <a:t>Collaboration</a:t>
            </a:r>
            <a:endParaRPr kumimoji="0" lang="en-US" sz="2000" i="0" u="none" strike="noStrike" kern="1200" cap="none" spc="0" normalizeH="0" baseline="0" noProof="0" dirty="0">
              <a:ln>
                <a:noFill/>
              </a:ln>
              <a:solidFill>
                <a:srgbClr val="5496AD"/>
              </a:solidFill>
              <a:effectLst/>
              <a:uLnTx/>
              <a:uFillTx/>
              <a:latin typeface="+mn-lt"/>
              <a:ea typeface="Century Gothic" charset="0"/>
              <a:cs typeface="Century Gothic" charset="0"/>
            </a:endParaRPr>
          </a:p>
          <a:p>
            <a:pPr marL="228600" marR="0" lvl="1" indent="-2286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i="0" u="none" strike="noStrike" kern="1200" cap="none" spc="0" normalizeH="0" baseline="0" noProof="0" dirty="0">
                <a:ln>
                  <a:noFill/>
                </a:ln>
                <a:solidFill>
                  <a:srgbClr val="5496AD"/>
                </a:solidFill>
                <a:effectLst/>
                <a:uLnTx/>
                <a:uFillTx/>
                <a:latin typeface="+mn-lt"/>
                <a:ea typeface="+mn-ea"/>
                <a:cs typeface="+mn-cs"/>
              </a:rPr>
              <a:t>Discovery</a:t>
            </a:r>
          </a:p>
          <a:p>
            <a:pPr marL="228600" marR="0" lvl="1" indent="-2286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i="0" u="none" strike="noStrike" kern="1200" cap="none" spc="0" normalizeH="0" baseline="0" noProof="0" dirty="0">
                <a:ln>
                  <a:noFill/>
                </a:ln>
                <a:solidFill>
                  <a:srgbClr val="5496AD"/>
                </a:solidFill>
                <a:effectLst/>
                <a:uLnTx/>
                <a:uFillTx/>
                <a:latin typeface="+mn-lt"/>
                <a:ea typeface="+mn-ea"/>
                <a:cs typeface="+mn-cs"/>
              </a:rPr>
              <a:t>Service</a:t>
            </a:r>
          </a:p>
          <a:p>
            <a:pPr marL="228600" marR="0" lvl="1" indent="-2286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i="0" u="none" strike="noStrike" kern="1200" cap="none" spc="0" normalizeH="0" baseline="0" noProof="0" dirty="0">
                <a:ln>
                  <a:noFill/>
                </a:ln>
                <a:solidFill>
                  <a:srgbClr val="5496AD"/>
                </a:solidFill>
                <a:effectLst/>
                <a:uLnTx/>
                <a:uFillTx/>
                <a:latin typeface="+mn-lt"/>
                <a:ea typeface="+mn-ea"/>
                <a:cs typeface="+mn-cs"/>
              </a:rPr>
              <a:t>Passion</a:t>
            </a:r>
          </a:p>
        </p:txBody>
      </p:sp>
      <p:grpSp>
        <p:nvGrpSpPr>
          <p:cNvPr id="3" name="Group 2">
            <a:extLst>
              <a:ext uri="{FF2B5EF4-FFF2-40B4-BE49-F238E27FC236}">
                <a16:creationId xmlns:a16="http://schemas.microsoft.com/office/drawing/2014/main" id="{61BFF0DF-4D45-428A-A6BC-9B022093658C}"/>
              </a:ext>
            </a:extLst>
          </p:cNvPr>
          <p:cNvGrpSpPr/>
          <p:nvPr/>
        </p:nvGrpSpPr>
        <p:grpSpPr>
          <a:xfrm>
            <a:off x="6844811" y="3258544"/>
            <a:ext cx="5072228" cy="3164291"/>
            <a:chOff x="6844811" y="3534507"/>
            <a:chExt cx="5072228" cy="3164291"/>
          </a:xfrm>
        </p:grpSpPr>
        <p:sp>
          <p:nvSpPr>
            <p:cNvPr id="14" name="Rounded Rectangle 79">
              <a:extLst>
                <a:ext uri="{FF2B5EF4-FFF2-40B4-BE49-F238E27FC236}">
                  <a16:creationId xmlns:a16="http://schemas.microsoft.com/office/drawing/2014/main" id="{B8A8E1DC-9EBD-4EAA-BB31-333B47D9FC9D}"/>
                </a:ext>
              </a:extLst>
            </p:cNvPr>
            <p:cNvSpPr/>
            <p:nvPr/>
          </p:nvSpPr>
          <p:spPr>
            <a:xfrm>
              <a:off x="6844811" y="3550020"/>
              <a:ext cx="5072228" cy="3148778"/>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2FE7907-ADE4-449E-A2B9-780345E3820E}"/>
                </a:ext>
              </a:extLst>
            </p:cNvPr>
            <p:cNvSpPr/>
            <p:nvPr/>
          </p:nvSpPr>
          <p:spPr>
            <a:xfrm>
              <a:off x="6926140" y="3534507"/>
              <a:ext cx="4909570" cy="3148777"/>
            </a:xfrm>
            <a:prstGeom prst="roundRect">
              <a:avLst>
                <a:gd name="adj" fmla="val 12134"/>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rgbClr val="6A7278"/>
                  </a:solidFill>
                </a:rPr>
                <a:t>Elevator Speech</a:t>
              </a:r>
              <a:r>
                <a:rPr lang="en-US" sz="1600" dirty="0">
                  <a:solidFill>
                    <a:srgbClr val="6A7278"/>
                  </a:solidFill>
                </a:rPr>
                <a:t>: </a:t>
              </a:r>
            </a:p>
            <a:p>
              <a:pPr algn="ctr"/>
              <a:r>
                <a:rPr lang="en-US" sz="1600" dirty="0">
                  <a:solidFill>
                    <a:srgbClr val="6A7278"/>
                  </a:solidFill>
                </a:rPr>
                <a:t>DEVELOP, part of NASA’s Applied Sciences’ Capacity Building 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p:txBody>
        </p:sp>
      </p:grpSp>
    </p:spTree>
    <p:extLst>
      <p:ext uri="{BB962C8B-B14F-4D97-AF65-F5344CB8AC3E}">
        <p14:creationId xmlns:p14="http://schemas.microsoft.com/office/powerpoint/2010/main" val="14430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a:xfrm>
            <a:off x="838200" y="365125"/>
            <a:ext cx="7138481" cy="570057"/>
          </a:xfrm>
        </p:spPr>
        <p:txBody>
          <a:bodyPr>
            <a:normAutofit/>
          </a:bodyPr>
          <a:lstStyle/>
          <a:p>
            <a:r>
              <a:rPr lang="en-US" sz="1400" spc="200" dirty="0"/>
              <a:t>PROGRAMMATIC FOUNDATIONS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6771543" cy="820004"/>
          </a:xfrm>
        </p:spPr>
        <p:txBody>
          <a:bodyPr anchor="ctr">
            <a:normAutofit/>
          </a:bodyPr>
          <a:lstStyle/>
          <a:p>
            <a:r>
              <a:rPr lang="en-US" altLang="en-US" sz="3200" dirty="0"/>
              <a:t>DEVELOP’s Culture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6"/>
            <a:ext cx="7272704" cy="4805070"/>
          </a:xfrm>
        </p:spPr>
        <p:txBody>
          <a:bodyPr>
            <a:normAutofit/>
          </a:bodyPr>
          <a:lstStyle/>
          <a:p>
            <a:pPr>
              <a:spcBef>
                <a:spcPts val="0"/>
              </a:spcBef>
              <a:spcAft>
                <a:spcPts val="600"/>
              </a:spcAft>
              <a:buClr>
                <a:srgbClr val="EF282F"/>
              </a:buClr>
            </a:pPr>
            <a:r>
              <a:rPr lang="en-US" dirty="0"/>
              <a:t>Our approach to teamwork is based on a philosophy that each team member brings unique experience and knowledge to tasks at hand. We encourage vigorous, open flows of communication on all issues, in all directions.</a:t>
            </a:r>
          </a:p>
          <a:p>
            <a:r>
              <a:rPr lang="en-US" dirty="0"/>
              <a:t>We are committed to creating an inclusive environment that fosters teamwork that supports continuous learning, innovation, and an openness to new ideas.</a:t>
            </a:r>
          </a:p>
          <a:p>
            <a:r>
              <a:rPr lang="en-US" dirty="0"/>
              <a:t>We are adaptable, quick to respond, and go where others don’t, providing more service than is expected.</a:t>
            </a:r>
          </a:p>
          <a:p>
            <a:r>
              <a:rPr lang="en-US" dirty="0"/>
              <a:t>We pursue all endeavors with energy, excitement, and enthusiasm and are committed to maintaining an environment of trust, built upon honesty, ethical behavior, respect, and candor. </a:t>
            </a:r>
          </a:p>
          <a:p>
            <a:r>
              <a:rPr lang="en-US" dirty="0"/>
              <a:t>DEVELOP nurtures an organizational culture in which individuals make full use of their time, talent, and opportunities to pursue excellence in both the ordinary and the extraordinary.</a:t>
            </a:r>
          </a:p>
          <a:p>
            <a:endParaRPr lang="en-US" dirty="0"/>
          </a:p>
        </p:txBody>
      </p:sp>
      <p:sp>
        <p:nvSpPr>
          <p:cNvPr id="7" name="Text Placeholder 2">
            <a:extLst>
              <a:ext uri="{FF2B5EF4-FFF2-40B4-BE49-F238E27FC236}">
                <a16:creationId xmlns:a16="http://schemas.microsoft.com/office/drawing/2014/main" id="{A4673020-33BA-41BE-BBA4-990559D32023}"/>
              </a:ext>
            </a:extLst>
          </p:cNvPr>
          <p:cNvSpPr txBox="1">
            <a:spLocks/>
          </p:cNvSpPr>
          <p:nvPr/>
        </p:nvSpPr>
        <p:spPr>
          <a:xfrm>
            <a:off x="9116087" y="1189932"/>
            <a:ext cx="2096397"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61AA"/>
                </a:solidFill>
              </a:rPr>
              <a:t>Inclusive</a:t>
            </a:r>
          </a:p>
        </p:txBody>
      </p:sp>
      <p:sp>
        <p:nvSpPr>
          <p:cNvPr id="8" name="Text Placeholder 4">
            <a:extLst>
              <a:ext uri="{FF2B5EF4-FFF2-40B4-BE49-F238E27FC236}">
                <a16:creationId xmlns:a16="http://schemas.microsoft.com/office/drawing/2014/main" id="{5B09E0A9-60A6-49B4-B1C1-44AD950D34B8}"/>
              </a:ext>
            </a:extLst>
          </p:cNvPr>
          <p:cNvSpPr txBox="1">
            <a:spLocks/>
          </p:cNvSpPr>
          <p:nvPr/>
        </p:nvSpPr>
        <p:spPr>
          <a:xfrm>
            <a:off x="9116086" y="2852592"/>
            <a:ext cx="20963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rgbClr val="0061AA"/>
                </a:solidFill>
                <a:latin typeface="+mn-lt"/>
              </a:rPr>
              <a:t>Service-Oriented</a:t>
            </a:r>
          </a:p>
        </p:txBody>
      </p:sp>
      <p:sp>
        <p:nvSpPr>
          <p:cNvPr id="9" name="Text Placeholder 5">
            <a:extLst>
              <a:ext uri="{FF2B5EF4-FFF2-40B4-BE49-F238E27FC236}">
                <a16:creationId xmlns:a16="http://schemas.microsoft.com/office/drawing/2014/main" id="{79F92E93-F7A5-4455-9975-2E3BD3991615}"/>
              </a:ext>
            </a:extLst>
          </p:cNvPr>
          <p:cNvSpPr txBox="1">
            <a:spLocks/>
          </p:cNvSpPr>
          <p:nvPr/>
        </p:nvSpPr>
        <p:spPr>
          <a:xfrm>
            <a:off x="9116087" y="1854996"/>
            <a:ext cx="20963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rgbClr val="0061AA"/>
                </a:solidFill>
                <a:latin typeface="+mn-lt"/>
              </a:rPr>
              <a:t>Dynamic</a:t>
            </a:r>
          </a:p>
        </p:txBody>
      </p:sp>
      <p:sp>
        <p:nvSpPr>
          <p:cNvPr id="10" name="Text Placeholder 2">
            <a:extLst>
              <a:ext uri="{FF2B5EF4-FFF2-40B4-BE49-F238E27FC236}">
                <a16:creationId xmlns:a16="http://schemas.microsoft.com/office/drawing/2014/main" id="{BF7944C9-FAF7-4E60-A5C5-B4AAF613E83A}"/>
              </a:ext>
            </a:extLst>
          </p:cNvPr>
          <p:cNvSpPr txBox="1">
            <a:spLocks/>
          </p:cNvSpPr>
          <p:nvPr/>
        </p:nvSpPr>
        <p:spPr>
          <a:xfrm>
            <a:off x="9116087" y="1522464"/>
            <a:ext cx="2096397"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61AA"/>
                </a:solidFill>
              </a:rPr>
              <a:t>Innovative</a:t>
            </a:r>
          </a:p>
        </p:txBody>
      </p:sp>
      <p:sp>
        <p:nvSpPr>
          <p:cNvPr id="11" name="Text Placeholder 4">
            <a:extLst>
              <a:ext uri="{FF2B5EF4-FFF2-40B4-BE49-F238E27FC236}">
                <a16:creationId xmlns:a16="http://schemas.microsoft.com/office/drawing/2014/main" id="{C2AE7A39-FAE7-479A-8BE4-1A21AC0530D4}"/>
              </a:ext>
            </a:extLst>
          </p:cNvPr>
          <p:cNvSpPr txBox="1">
            <a:spLocks/>
          </p:cNvSpPr>
          <p:nvPr/>
        </p:nvSpPr>
        <p:spPr>
          <a:xfrm>
            <a:off x="9116086" y="2520060"/>
            <a:ext cx="20963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rgbClr val="0061AA"/>
                </a:solidFill>
                <a:latin typeface="+mn-lt"/>
              </a:rPr>
              <a:t>Passionate</a:t>
            </a:r>
          </a:p>
        </p:txBody>
      </p:sp>
      <p:sp>
        <p:nvSpPr>
          <p:cNvPr id="12" name="Text Placeholder 4">
            <a:extLst>
              <a:ext uri="{FF2B5EF4-FFF2-40B4-BE49-F238E27FC236}">
                <a16:creationId xmlns:a16="http://schemas.microsoft.com/office/drawing/2014/main" id="{F0AE57D8-6E2D-4F5D-A93A-2F9CC605215F}"/>
              </a:ext>
            </a:extLst>
          </p:cNvPr>
          <p:cNvSpPr txBox="1">
            <a:spLocks/>
          </p:cNvSpPr>
          <p:nvPr/>
        </p:nvSpPr>
        <p:spPr>
          <a:xfrm>
            <a:off x="9116087" y="3185127"/>
            <a:ext cx="2096396"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rgbClr val="0061AA"/>
                </a:solidFill>
                <a:latin typeface="+mn-lt"/>
              </a:rPr>
              <a:t>Excellent</a:t>
            </a:r>
          </a:p>
        </p:txBody>
      </p:sp>
      <p:sp>
        <p:nvSpPr>
          <p:cNvPr id="13" name="Text Placeholder 2">
            <a:extLst>
              <a:ext uri="{FF2B5EF4-FFF2-40B4-BE49-F238E27FC236}">
                <a16:creationId xmlns:a16="http://schemas.microsoft.com/office/drawing/2014/main" id="{0DB5F0FD-1922-48BF-B250-7B889E550131}"/>
              </a:ext>
            </a:extLst>
          </p:cNvPr>
          <p:cNvSpPr txBox="1">
            <a:spLocks/>
          </p:cNvSpPr>
          <p:nvPr/>
        </p:nvSpPr>
        <p:spPr>
          <a:xfrm>
            <a:off x="9116087" y="2187528"/>
            <a:ext cx="2096397"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61AA"/>
                </a:solidFill>
              </a:rPr>
              <a:t>Professional</a:t>
            </a:r>
          </a:p>
        </p:txBody>
      </p:sp>
      <p:sp>
        <p:nvSpPr>
          <p:cNvPr id="21" name="Text Placeholder 2">
            <a:extLst>
              <a:ext uri="{FF2B5EF4-FFF2-40B4-BE49-F238E27FC236}">
                <a16:creationId xmlns:a16="http://schemas.microsoft.com/office/drawing/2014/main" id="{4F4603C0-A97C-4A55-90C3-3489118EC763}"/>
              </a:ext>
            </a:extLst>
          </p:cNvPr>
          <p:cNvSpPr txBox="1">
            <a:spLocks/>
          </p:cNvSpPr>
          <p:nvPr/>
        </p:nvSpPr>
        <p:spPr>
          <a:xfrm>
            <a:off x="9116087" y="857400"/>
            <a:ext cx="2096397"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61AA"/>
                </a:solidFill>
              </a:rPr>
              <a:t>Collaborative</a:t>
            </a:r>
          </a:p>
        </p:txBody>
      </p:sp>
      <p:pic>
        <p:nvPicPr>
          <p:cNvPr id="6" name="Picture 5" descr="A group of people posing for a photo&#10;&#10;Description automatically generated">
            <a:extLst>
              <a:ext uri="{FF2B5EF4-FFF2-40B4-BE49-F238E27FC236}">
                <a16:creationId xmlns:a16="http://schemas.microsoft.com/office/drawing/2014/main" id="{9615D739-9A43-48D5-AAB0-FB4D291B96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41" r="5336"/>
          <a:stretch/>
        </p:blipFill>
        <p:spPr>
          <a:xfrm>
            <a:off x="8521429" y="3902505"/>
            <a:ext cx="3285712" cy="24688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916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1031">
            <a:extLst>
              <a:ext uri="{FF2B5EF4-FFF2-40B4-BE49-F238E27FC236}">
                <a16:creationId xmlns:a16="http://schemas.microsoft.com/office/drawing/2014/main" id="{DBC97B04-9128-412D-ADA2-933D7DFBCA5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6861" y="1356889"/>
            <a:ext cx="5790245" cy="3581267"/>
          </a:xfrm>
          <a:prstGeom prst="rect">
            <a:avLst/>
          </a:prstGeom>
        </p:spPr>
      </p:pic>
      <p:sp>
        <p:nvSpPr>
          <p:cNvPr id="3" name="Content Placeholder 2"/>
          <p:cNvSpPr>
            <a:spLocks noGrp="1"/>
          </p:cNvSpPr>
          <p:nvPr>
            <p:ph idx="1"/>
          </p:nvPr>
        </p:nvSpPr>
        <p:spPr>
          <a:xfrm>
            <a:off x="4104922" y="817957"/>
            <a:ext cx="4799882" cy="1059146"/>
          </a:xfrm>
        </p:spPr>
        <p:txBody>
          <a:bodyPr vert="horz" lIns="91440" tIns="45720" rIns="91440" bIns="45720" rtlCol="0" anchor="t">
            <a:normAutofit/>
          </a:bodyPr>
          <a:lstStyle/>
          <a:p>
            <a:r>
              <a:rPr lang="en-US" sz="3200" dirty="0">
                <a:latin typeface="Georgia"/>
              </a:rPr>
              <a:t>DEVELOP Locations</a:t>
            </a:r>
          </a:p>
        </p:txBody>
      </p:sp>
      <p:cxnSp>
        <p:nvCxnSpPr>
          <p:cNvPr id="8" name="Straight Connector 7">
            <a:extLst>
              <a:ext uri="{FF2B5EF4-FFF2-40B4-BE49-F238E27FC236}">
                <a16:creationId xmlns:a16="http://schemas.microsoft.com/office/drawing/2014/main" id="{B2104996-2A0F-4194-9297-A1D0E8D688E8}"/>
              </a:ext>
            </a:extLst>
          </p:cNvPr>
          <p:cNvCxnSpPr>
            <a:cxnSpLocks/>
          </p:cNvCxnSpPr>
          <p:nvPr/>
        </p:nvCxnSpPr>
        <p:spPr>
          <a:xfrm flipV="1">
            <a:off x="13339095" y="2076229"/>
            <a:ext cx="0" cy="572643"/>
          </a:xfrm>
          <a:prstGeom prst="line">
            <a:avLst/>
          </a:prstGeom>
          <a:ln w="38100">
            <a:solidFill>
              <a:srgbClr val="96BDA0"/>
            </a:solidFill>
          </a:ln>
        </p:spPr>
        <p:style>
          <a:lnRef idx="1">
            <a:schemeClr val="accent1"/>
          </a:lnRef>
          <a:fillRef idx="0">
            <a:schemeClr val="accent1"/>
          </a:fillRef>
          <a:effectRef idx="0">
            <a:schemeClr val="accent1"/>
          </a:effectRef>
          <a:fontRef idx="minor">
            <a:schemeClr val="tx1"/>
          </a:fontRef>
        </p:style>
      </p:cxnSp>
      <p:grpSp>
        <p:nvGrpSpPr>
          <p:cNvPr id="1036" name="Group 1035">
            <a:extLst>
              <a:ext uri="{FF2B5EF4-FFF2-40B4-BE49-F238E27FC236}">
                <a16:creationId xmlns:a16="http://schemas.microsoft.com/office/drawing/2014/main" id="{EB428891-1817-4544-9446-26E858F9C529}"/>
              </a:ext>
            </a:extLst>
          </p:cNvPr>
          <p:cNvGrpSpPr/>
          <p:nvPr/>
        </p:nvGrpSpPr>
        <p:grpSpPr>
          <a:xfrm>
            <a:off x="608969" y="1422727"/>
            <a:ext cx="2433428" cy="731520"/>
            <a:chOff x="265396" y="3022732"/>
            <a:chExt cx="2433428" cy="731520"/>
          </a:xfrm>
        </p:grpSpPr>
        <p:sp>
          <p:nvSpPr>
            <p:cNvPr id="25" name="Oval 24">
              <a:extLst>
                <a:ext uri="{FF2B5EF4-FFF2-40B4-BE49-F238E27FC236}">
                  <a16:creationId xmlns:a16="http://schemas.microsoft.com/office/drawing/2014/main" id="{89A08547-27E5-4F93-86D7-B3442412B8BD}"/>
                </a:ext>
              </a:extLst>
            </p:cNvPr>
            <p:cNvSpPr/>
            <p:nvPr/>
          </p:nvSpPr>
          <p:spPr>
            <a:xfrm>
              <a:off x="265396" y="3022732"/>
              <a:ext cx="731520" cy="731520"/>
            </a:xfrm>
            <a:prstGeom prst="ellipse">
              <a:avLst/>
            </a:prstGeom>
            <a:blipFill>
              <a:blip r:embed="rId4" cstate="screen">
                <a:extLst>
                  <a:ext uri="{28A0092B-C50C-407E-A947-70E740481C1C}">
                    <a14:useLocalDpi xmlns:a14="http://schemas.microsoft.com/office/drawing/2010/main"/>
                  </a:ext>
                </a:extLst>
              </a:blip>
              <a:srcRect/>
              <a:stretch>
                <a:fillRect/>
              </a:stretch>
            </a:blipFill>
            <a:ln>
              <a:solidFill>
                <a:srgbClr val="B5E6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latin typeface="Century Gothic"/>
              </a:endParaRPr>
            </a:p>
          </p:txBody>
        </p:sp>
        <p:sp>
          <p:nvSpPr>
            <p:cNvPr id="28" name="TextBox 27">
              <a:extLst>
                <a:ext uri="{FF2B5EF4-FFF2-40B4-BE49-F238E27FC236}">
                  <a16:creationId xmlns:a16="http://schemas.microsoft.com/office/drawing/2014/main" id="{A6672A66-6A39-4BC4-9A16-51D6CDF6CFBC}"/>
                </a:ext>
              </a:extLst>
            </p:cNvPr>
            <p:cNvSpPr txBox="1"/>
            <p:nvPr/>
          </p:nvSpPr>
          <p:spPr>
            <a:xfrm>
              <a:off x="1002526" y="3126882"/>
              <a:ext cx="1696298" cy="523220"/>
            </a:xfrm>
            <a:prstGeom prst="rect">
              <a:avLst/>
            </a:prstGeom>
            <a:noFill/>
          </p:spPr>
          <p:txBody>
            <a:bodyPr wrap="none" lIns="91440" tIns="45720" rIns="91440" bIns="45720" rtlCol="0" anchor="t">
              <a:spAutoFit/>
            </a:bodyPr>
            <a:lstStyle/>
            <a:p>
              <a:r>
                <a:rPr lang="en-US" sz="1400" dirty="0">
                  <a:solidFill>
                    <a:srgbClr val="6A7278"/>
                  </a:solidFill>
                  <a:latin typeface="Century Gothic"/>
                </a:rPr>
                <a:t>California – Ames</a:t>
              </a:r>
            </a:p>
            <a:p>
              <a:r>
                <a:rPr lang="en-US" sz="1400" dirty="0">
                  <a:solidFill>
                    <a:srgbClr val="6A7278"/>
                  </a:solidFill>
                  <a:latin typeface="Century Gothic"/>
                </a:rPr>
                <a:t>Est. 2003</a:t>
              </a:r>
            </a:p>
          </p:txBody>
        </p:sp>
      </p:grpSp>
      <p:grpSp>
        <p:nvGrpSpPr>
          <p:cNvPr id="1035" name="Group 1034">
            <a:extLst>
              <a:ext uri="{FF2B5EF4-FFF2-40B4-BE49-F238E27FC236}">
                <a16:creationId xmlns:a16="http://schemas.microsoft.com/office/drawing/2014/main" id="{A9C0C622-D853-448D-8875-52A979765317}"/>
              </a:ext>
            </a:extLst>
          </p:cNvPr>
          <p:cNvGrpSpPr/>
          <p:nvPr/>
        </p:nvGrpSpPr>
        <p:grpSpPr>
          <a:xfrm>
            <a:off x="205338" y="4383799"/>
            <a:ext cx="2477606" cy="731520"/>
            <a:chOff x="270422" y="1929266"/>
            <a:chExt cx="2477606" cy="731520"/>
          </a:xfrm>
        </p:grpSpPr>
        <p:sp>
          <p:nvSpPr>
            <p:cNvPr id="37" name="TextBox 36">
              <a:extLst>
                <a:ext uri="{FF2B5EF4-FFF2-40B4-BE49-F238E27FC236}">
                  <a16:creationId xmlns:a16="http://schemas.microsoft.com/office/drawing/2014/main" id="{74E067C1-2975-4AD0-81B5-86025BF3BE02}"/>
                </a:ext>
              </a:extLst>
            </p:cNvPr>
            <p:cNvSpPr txBox="1"/>
            <p:nvPr/>
          </p:nvSpPr>
          <p:spPr>
            <a:xfrm>
              <a:off x="984404" y="2044268"/>
              <a:ext cx="1763624" cy="523220"/>
            </a:xfrm>
            <a:prstGeom prst="rect">
              <a:avLst/>
            </a:prstGeom>
            <a:noFill/>
          </p:spPr>
          <p:txBody>
            <a:bodyPr wrap="none" lIns="91440" tIns="45720" rIns="91440" bIns="45720" rtlCol="0" anchor="t">
              <a:spAutoFit/>
            </a:bodyPr>
            <a:lstStyle/>
            <a:p>
              <a:r>
                <a:rPr lang="en-US" sz="1400" dirty="0">
                  <a:solidFill>
                    <a:srgbClr val="6A7278"/>
                  </a:solidFill>
                  <a:latin typeface="Century Gothic"/>
                </a:rPr>
                <a:t>Idaho – Pocatello </a:t>
              </a:r>
            </a:p>
            <a:p>
              <a:r>
                <a:rPr lang="en-US" sz="1400" dirty="0">
                  <a:solidFill>
                    <a:srgbClr val="6A7278"/>
                  </a:solidFill>
                  <a:latin typeface="Century Gothic"/>
                </a:rPr>
                <a:t>Est. 2015</a:t>
              </a:r>
            </a:p>
          </p:txBody>
        </p:sp>
        <p:sp>
          <p:nvSpPr>
            <p:cNvPr id="22" name="Oval 21">
              <a:extLst>
                <a:ext uri="{FF2B5EF4-FFF2-40B4-BE49-F238E27FC236}">
                  <a16:creationId xmlns:a16="http://schemas.microsoft.com/office/drawing/2014/main" id="{318541E2-2D5F-40AA-B193-3DADE59EB0A2}"/>
                </a:ext>
              </a:extLst>
            </p:cNvPr>
            <p:cNvSpPr/>
            <p:nvPr/>
          </p:nvSpPr>
          <p:spPr>
            <a:xfrm>
              <a:off x="270422" y="1929266"/>
              <a:ext cx="731520" cy="731520"/>
            </a:xfrm>
            <a:prstGeom prst="ellipse">
              <a:avLst/>
            </a:prstGeom>
            <a:blipFill>
              <a:blip r:embed="rId5" cstate="screen">
                <a:extLst>
                  <a:ext uri="{28A0092B-C50C-407E-A947-70E740481C1C}">
                    <a14:useLocalDpi xmlns:a14="http://schemas.microsoft.com/office/drawing/2010/main"/>
                  </a:ext>
                </a:extLst>
              </a:blip>
              <a:srcRect/>
              <a:stretch>
                <a:fillRect/>
              </a:stretch>
            </a:blipFill>
            <a:ln>
              <a:solidFill>
                <a:srgbClr val="FFC90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latin typeface="Century Gothic"/>
              </a:endParaRPr>
            </a:p>
          </p:txBody>
        </p:sp>
      </p:grpSp>
      <p:grpSp>
        <p:nvGrpSpPr>
          <p:cNvPr id="1038" name="Group 1037">
            <a:extLst>
              <a:ext uri="{FF2B5EF4-FFF2-40B4-BE49-F238E27FC236}">
                <a16:creationId xmlns:a16="http://schemas.microsoft.com/office/drawing/2014/main" id="{CB19FE4C-157D-4D8C-9ED0-FDF00648DFBE}"/>
              </a:ext>
            </a:extLst>
          </p:cNvPr>
          <p:cNvGrpSpPr/>
          <p:nvPr/>
        </p:nvGrpSpPr>
        <p:grpSpPr>
          <a:xfrm>
            <a:off x="370844" y="2223621"/>
            <a:ext cx="2210072" cy="731520"/>
            <a:chOff x="265396" y="4094458"/>
            <a:chExt cx="2210072" cy="731520"/>
          </a:xfrm>
        </p:grpSpPr>
        <p:sp>
          <p:nvSpPr>
            <p:cNvPr id="26" name="Oval 25">
              <a:extLst>
                <a:ext uri="{FF2B5EF4-FFF2-40B4-BE49-F238E27FC236}">
                  <a16:creationId xmlns:a16="http://schemas.microsoft.com/office/drawing/2014/main" id="{A35414C9-1E55-4E8C-A2AA-3859C2F5025A}"/>
                </a:ext>
              </a:extLst>
            </p:cNvPr>
            <p:cNvSpPr/>
            <p:nvPr/>
          </p:nvSpPr>
          <p:spPr>
            <a:xfrm>
              <a:off x="265396" y="4094458"/>
              <a:ext cx="731520" cy="731520"/>
            </a:xfrm>
            <a:prstGeom prst="ellipse">
              <a:avLst/>
            </a:prstGeom>
            <a:blipFill>
              <a:blip r:embed="rId6" cstate="screen">
                <a:extLst>
                  <a:ext uri="{28A0092B-C50C-407E-A947-70E740481C1C}">
                    <a14:useLocalDpi xmlns:a14="http://schemas.microsoft.com/office/drawing/2010/main"/>
                  </a:ext>
                </a:extLst>
              </a:blip>
              <a:srcRect/>
              <a:stretch>
                <a:fillRect l="-23500" t="-1000" r="-34170" b="-19000"/>
              </a:stretch>
            </a:blipFill>
            <a:ln>
              <a:solidFill>
                <a:srgbClr val="B5E6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latin typeface="Century Gothic"/>
              </a:endParaRPr>
            </a:p>
          </p:txBody>
        </p:sp>
        <p:sp>
          <p:nvSpPr>
            <p:cNvPr id="77" name="TextBox 76">
              <a:extLst>
                <a:ext uri="{FF2B5EF4-FFF2-40B4-BE49-F238E27FC236}">
                  <a16:creationId xmlns:a16="http://schemas.microsoft.com/office/drawing/2014/main" id="{DE3BF96B-2913-46D8-809C-A75CCA9FF0D3}"/>
                </a:ext>
              </a:extLst>
            </p:cNvPr>
            <p:cNvSpPr txBox="1"/>
            <p:nvPr/>
          </p:nvSpPr>
          <p:spPr>
            <a:xfrm>
              <a:off x="990766" y="4192783"/>
              <a:ext cx="1484702" cy="523220"/>
            </a:xfrm>
            <a:prstGeom prst="rect">
              <a:avLst/>
            </a:prstGeom>
            <a:noFill/>
          </p:spPr>
          <p:txBody>
            <a:bodyPr wrap="none" lIns="91440" tIns="45720" rIns="91440" bIns="45720" rtlCol="0" anchor="t">
              <a:spAutoFit/>
            </a:bodyPr>
            <a:lstStyle/>
            <a:p>
              <a:r>
                <a:rPr lang="en-US" sz="1400" dirty="0">
                  <a:solidFill>
                    <a:srgbClr val="6A7278"/>
                  </a:solidFill>
                  <a:latin typeface="Century Gothic"/>
                </a:rPr>
                <a:t>California – JPL</a:t>
              </a:r>
            </a:p>
            <a:p>
              <a:r>
                <a:rPr lang="en-US" sz="1400" dirty="0">
                  <a:solidFill>
                    <a:srgbClr val="6A7278"/>
                  </a:solidFill>
                  <a:latin typeface="Century Gothic"/>
                </a:rPr>
                <a:t>Est. 2008</a:t>
              </a:r>
            </a:p>
          </p:txBody>
        </p:sp>
      </p:grpSp>
      <p:grpSp>
        <p:nvGrpSpPr>
          <p:cNvPr id="1037" name="Group 1036">
            <a:extLst>
              <a:ext uri="{FF2B5EF4-FFF2-40B4-BE49-F238E27FC236}">
                <a16:creationId xmlns:a16="http://schemas.microsoft.com/office/drawing/2014/main" id="{CD18BA20-27EF-4BA8-A034-9FEBCFD94E59}"/>
              </a:ext>
            </a:extLst>
          </p:cNvPr>
          <p:cNvGrpSpPr/>
          <p:nvPr/>
        </p:nvGrpSpPr>
        <p:grpSpPr>
          <a:xfrm>
            <a:off x="199394" y="3034041"/>
            <a:ext cx="2859025" cy="731520"/>
            <a:chOff x="265396" y="5218745"/>
            <a:chExt cx="2859025" cy="731520"/>
          </a:xfrm>
        </p:grpSpPr>
        <p:sp>
          <p:nvSpPr>
            <p:cNvPr id="23" name="Oval 22">
              <a:extLst>
                <a:ext uri="{FF2B5EF4-FFF2-40B4-BE49-F238E27FC236}">
                  <a16:creationId xmlns:a16="http://schemas.microsoft.com/office/drawing/2014/main" id="{FA067384-E91D-4196-B547-633DFD9A58DD}"/>
                </a:ext>
              </a:extLst>
            </p:cNvPr>
            <p:cNvSpPr/>
            <p:nvPr/>
          </p:nvSpPr>
          <p:spPr>
            <a:xfrm>
              <a:off x="265396" y="5218745"/>
              <a:ext cx="731520" cy="731520"/>
            </a:xfrm>
            <a:prstGeom prst="ellipse">
              <a:avLst/>
            </a:prstGeom>
            <a:blipFill>
              <a:blip r:embed="rId7" cstate="screen">
                <a:extLst>
                  <a:ext uri="{28A0092B-C50C-407E-A947-70E740481C1C}">
                    <a14:useLocalDpi xmlns:a14="http://schemas.microsoft.com/office/drawing/2010/main"/>
                  </a:ext>
                </a:extLst>
              </a:blip>
              <a:srcRect/>
              <a:stretch>
                <a:fillRect/>
              </a:stretch>
            </a:blipFill>
            <a:ln>
              <a:solidFill>
                <a:srgbClr val="99D9E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latin typeface="Century Gothic"/>
              </a:endParaRPr>
            </a:p>
          </p:txBody>
        </p:sp>
        <p:sp>
          <p:nvSpPr>
            <p:cNvPr id="78" name="TextBox 77">
              <a:extLst>
                <a:ext uri="{FF2B5EF4-FFF2-40B4-BE49-F238E27FC236}">
                  <a16:creationId xmlns:a16="http://schemas.microsoft.com/office/drawing/2014/main" id="{B853F8F7-76AF-4686-96EA-42D00E716627}"/>
                </a:ext>
              </a:extLst>
            </p:cNvPr>
            <p:cNvSpPr txBox="1"/>
            <p:nvPr/>
          </p:nvSpPr>
          <p:spPr>
            <a:xfrm>
              <a:off x="996916" y="5322895"/>
              <a:ext cx="2127505" cy="523220"/>
            </a:xfrm>
            <a:prstGeom prst="rect">
              <a:avLst/>
            </a:prstGeom>
            <a:noFill/>
          </p:spPr>
          <p:txBody>
            <a:bodyPr wrap="none" lIns="91440" tIns="45720" rIns="91440" bIns="45720" rtlCol="0" anchor="t">
              <a:spAutoFit/>
            </a:bodyPr>
            <a:lstStyle/>
            <a:p>
              <a:r>
                <a:rPr lang="en-US" sz="1400" dirty="0">
                  <a:solidFill>
                    <a:srgbClr val="6A7278"/>
                  </a:solidFill>
                  <a:latin typeface="Century Gothic"/>
                </a:rPr>
                <a:t>Pop-Up: Arizona State </a:t>
              </a:r>
            </a:p>
            <a:p>
              <a:r>
                <a:rPr lang="en-US" sz="1400" dirty="0">
                  <a:solidFill>
                    <a:srgbClr val="6A7278"/>
                  </a:solidFill>
                  <a:latin typeface="Century Gothic"/>
                </a:rPr>
                <a:t>Est. 2016</a:t>
              </a:r>
            </a:p>
          </p:txBody>
        </p:sp>
      </p:grpSp>
      <p:grpSp>
        <p:nvGrpSpPr>
          <p:cNvPr id="1039" name="Group 1038">
            <a:extLst>
              <a:ext uri="{FF2B5EF4-FFF2-40B4-BE49-F238E27FC236}">
                <a16:creationId xmlns:a16="http://schemas.microsoft.com/office/drawing/2014/main" id="{9DCA7B12-A4CA-47AC-BF78-F2E335D18608}"/>
              </a:ext>
            </a:extLst>
          </p:cNvPr>
          <p:cNvGrpSpPr/>
          <p:nvPr/>
        </p:nvGrpSpPr>
        <p:grpSpPr>
          <a:xfrm>
            <a:off x="8314697" y="935002"/>
            <a:ext cx="2940779" cy="731520"/>
            <a:chOff x="8978246" y="1619029"/>
            <a:chExt cx="2940779" cy="731520"/>
          </a:xfrm>
        </p:grpSpPr>
        <p:sp>
          <p:nvSpPr>
            <p:cNvPr id="24" name="Oval 23">
              <a:extLst>
                <a:ext uri="{FF2B5EF4-FFF2-40B4-BE49-F238E27FC236}">
                  <a16:creationId xmlns:a16="http://schemas.microsoft.com/office/drawing/2014/main" id="{A64B8DD1-5334-4772-A191-C4E271B02496}"/>
                </a:ext>
              </a:extLst>
            </p:cNvPr>
            <p:cNvSpPr/>
            <p:nvPr/>
          </p:nvSpPr>
          <p:spPr>
            <a:xfrm>
              <a:off x="11187505" y="1619029"/>
              <a:ext cx="731520" cy="731520"/>
            </a:xfrm>
            <a:prstGeom prst="ellipse">
              <a:avLst/>
            </a:prstGeom>
            <a:blipFill>
              <a:blip r:embed="rId8" cstate="screen">
                <a:extLst>
                  <a:ext uri="{28A0092B-C50C-407E-A947-70E740481C1C}">
                    <a14:useLocalDpi xmlns:a14="http://schemas.microsoft.com/office/drawing/2010/main"/>
                  </a:ext>
                </a:extLst>
              </a:blip>
              <a:srcRect/>
              <a:stretch>
                <a:fillRect/>
              </a:stretch>
            </a:blipFill>
            <a:ln>
              <a:solidFill>
                <a:srgbClr val="FFC90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latin typeface="Century Gothic"/>
              </a:endParaRPr>
            </a:p>
          </p:txBody>
        </p:sp>
        <p:sp>
          <p:nvSpPr>
            <p:cNvPr id="81" name="TextBox 80">
              <a:extLst>
                <a:ext uri="{FF2B5EF4-FFF2-40B4-BE49-F238E27FC236}">
                  <a16:creationId xmlns:a16="http://schemas.microsoft.com/office/drawing/2014/main" id="{1CC36C2C-6CEA-469B-A649-DBBE1DACEC73}"/>
                </a:ext>
              </a:extLst>
            </p:cNvPr>
            <p:cNvSpPr txBox="1"/>
            <p:nvPr/>
          </p:nvSpPr>
          <p:spPr>
            <a:xfrm>
              <a:off x="8978246" y="1762626"/>
              <a:ext cx="2209259" cy="523220"/>
            </a:xfrm>
            <a:prstGeom prst="rect">
              <a:avLst/>
            </a:prstGeom>
            <a:noFill/>
          </p:spPr>
          <p:txBody>
            <a:bodyPr wrap="none" lIns="91440" tIns="45720" rIns="91440" bIns="45720" rtlCol="0" anchor="t">
              <a:spAutoFit/>
            </a:bodyPr>
            <a:lstStyle/>
            <a:p>
              <a:pPr algn="r"/>
              <a:r>
                <a:rPr lang="en-US" sz="1400" dirty="0">
                  <a:solidFill>
                    <a:srgbClr val="6A7278"/>
                  </a:solidFill>
                  <a:latin typeface="Century Gothic"/>
                </a:rPr>
                <a:t>Massachusetts – Boston</a:t>
              </a:r>
            </a:p>
            <a:p>
              <a:pPr algn="r"/>
              <a:r>
                <a:rPr lang="en-US" sz="1400" dirty="0">
                  <a:solidFill>
                    <a:srgbClr val="6A7278"/>
                  </a:solidFill>
                  <a:latin typeface="Century Gothic"/>
                </a:rPr>
                <a:t>Est. 2018</a:t>
              </a:r>
            </a:p>
          </p:txBody>
        </p:sp>
      </p:grpSp>
      <p:grpSp>
        <p:nvGrpSpPr>
          <p:cNvPr id="1040" name="Group 1039">
            <a:extLst>
              <a:ext uri="{FF2B5EF4-FFF2-40B4-BE49-F238E27FC236}">
                <a16:creationId xmlns:a16="http://schemas.microsoft.com/office/drawing/2014/main" id="{081D922F-A3ED-4524-A97C-A78DA7E2CA3A}"/>
              </a:ext>
            </a:extLst>
          </p:cNvPr>
          <p:cNvGrpSpPr/>
          <p:nvPr/>
        </p:nvGrpSpPr>
        <p:grpSpPr>
          <a:xfrm>
            <a:off x="8983233" y="2575387"/>
            <a:ext cx="2774551" cy="731520"/>
            <a:chOff x="9144474" y="2715522"/>
            <a:chExt cx="2774551" cy="731520"/>
          </a:xfrm>
        </p:grpSpPr>
        <p:sp>
          <p:nvSpPr>
            <p:cNvPr id="17" name="Oval 16">
              <a:extLst>
                <a:ext uri="{FF2B5EF4-FFF2-40B4-BE49-F238E27FC236}">
                  <a16:creationId xmlns:a16="http://schemas.microsoft.com/office/drawing/2014/main" id="{7FEBB623-0027-4549-B5E4-F6471D0ED946}"/>
                </a:ext>
              </a:extLst>
            </p:cNvPr>
            <p:cNvSpPr/>
            <p:nvPr/>
          </p:nvSpPr>
          <p:spPr>
            <a:xfrm>
              <a:off x="11187505" y="2715522"/>
              <a:ext cx="731520" cy="731520"/>
            </a:xfrm>
            <a:prstGeom prst="ellipse">
              <a:avLst/>
            </a:prstGeom>
            <a:blipFill>
              <a:blip r:embed="rId9" cstate="screen">
                <a:extLst>
                  <a:ext uri="{28A0092B-C50C-407E-A947-70E740481C1C}">
                    <a14:useLocalDpi xmlns:a14="http://schemas.microsoft.com/office/drawing/2010/main"/>
                  </a:ext>
                </a:extLst>
              </a:blip>
              <a:srcRect/>
              <a:stretch>
                <a:fillRect/>
              </a:stretch>
            </a:blipFill>
            <a:ln>
              <a:solidFill>
                <a:srgbClr val="B5E6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latin typeface="Century Gothic"/>
              </a:endParaRPr>
            </a:p>
          </p:txBody>
        </p:sp>
        <p:sp>
          <p:nvSpPr>
            <p:cNvPr id="83" name="TextBox 82">
              <a:extLst>
                <a:ext uri="{FF2B5EF4-FFF2-40B4-BE49-F238E27FC236}">
                  <a16:creationId xmlns:a16="http://schemas.microsoft.com/office/drawing/2014/main" id="{7F928F4A-B254-4555-83FF-9E2D357C4B25}"/>
                </a:ext>
              </a:extLst>
            </p:cNvPr>
            <p:cNvSpPr txBox="1"/>
            <p:nvPr/>
          </p:nvSpPr>
          <p:spPr>
            <a:xfrm>
              <a:off x="9144474" y="2864591"/>
              <a:ext cx="2026517" cy="523220"/>
            </a:xfrm>
            <a:prstGeom prst="rect">
              <a:avLst/>
            </a:prstGeom>
            <a:noFill/>
          </p:spPr>
          <p:txBody>
            <a:bodyPr wrap="none" lIns="91440" tIns="45720" rIns="91440" bIns="45720" rtlCol="0" anchor="t">
              <a:spAutoFit/>
            </a:bodyPr>
            <a:lstStyle/>
            <a:p>
              <a:pPr algn="r"/>
              <a:r>
                <a:rPr lang="en-US" sz="1400" dirty="0">
                  <a:solidFill>
                    <a:srgbClr val="6A7278"/>
                  </a:solidFill>
                  <a:latin typeface="Century Gothic"/>
                </a:rPr>
                <a:t>Maryland – Goddard</a:t>
              </a:r>
            </a:p>
            <a:p>
              <a:pPr algn="r"/>
              <a:r>
                <a:rPr lang="en-US" sz="1400" dirty="0">
                  <a:solidFill>
                    <a:srgbClr val="6A7278"/>
                  </a:solidFill>
                  <a:latin typeface="Century Gothic"/>
                </a:rPr>
                <a:t>Est. 2004</a:t>
              </a:r>
            </a:p>
          </p:txBody>
        </p:sp>
      </p:grpSp>
      <p:grpSp>
        <p:nvGrpSpPr>
          <p:cNvPr id="1043" name="Group 1042">
            <a:extLst>
              <a:ext uri="{FF2B5EF4-FFF2-40B4-BE49-F238E27FC236}">
                <a16:creationId xmlns:a16="http://schemas.microsoft.com/office/drawing/2014/main" id="{62738796-28EF-4E51-AFA2-FEE0EC571E26}"/>
              </a:ext>
            </a:extLst>
          </p:cNvPr>
          <p:cNvGrpSpPr/>
          <p:nvPr/>
        </p:nvGrpSpPr>
        <p:grpSpPr>
          <a:xfrm>
            <a:off x="7926783" y="3382607"/>
            <a:ext cx="3858814" cy="731520"/>
            <a:chOff x="8060211" y="3812015"/>
            <a:chExt cx="3858814" cy="731520"/>
          </a:xfrm>
        </p:grpSpPr>
        <p:sp>
          <p:nvSpPr>
            <p:cNvPr id="16" name="Oval 15">
              <a:extLst>
                <a:ext uri="{FF2B5EF4-FFF2-40B4-BE49-F238E27FC236}">
                  <a16:creationId xmlns:a16="http://schemas.microsoft.com/office/drawing/2014/main" id="{7A404BE5-E045-4C2D-B930-41799A0969B0}"/>
                </a:ext>
              </a:extLst>
            </p:cNvPr>
            <p:cNvSpPr/>
            <p:nvPr/>
          </p:nvSpPr>
          <p:spPr>
            <a:xfrm>
              <a:off x="11187505" y="3812015"/>
              <a:ext cx="731520" cy="731520"/>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solidFill>
                <a:srgbClr val="B5E6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latin typeface="Century Gothic"/>
              </a:endParaRPr>
            </a:p>
          </p:txBody>
        </p:sp>
        <p:sp>
          <p:nvSpPr>
            <p:cNvPr id="85" name="TextBox 84">
              <a:extLst>
                <a:ext uri="{FF2B5EF4-FFF2-40B4-BE49-F238E27FC236}">
                  <a16:creationId xmlns:a16="http://schemas.microsoft.com/office/drawing/2014/main" id="{7B240B42-0C71-4D60-B9AB-5B7FD5CFEFE2}"/>
                </a:ext>
              </a:extLst>
            </p:cNvPr>
            <p:cNvSpPr txBox="1"/>
            <p:nvPr/>
          </p:nvSpPr>
          <p:spPr>
            <a:xfrm>
              <a:off x="8060211" y="3930729"/>
              <a:ext cx="3122971" cy="523220"/>
            </a:xfrm>
            <a:prstGeom prst="rect">
              <a:avLst/>
            </a:prstGeom>
            <a:noFill/>
          </p:spPr>
          <p:txBody>
            <a:bodyPr wrap="none" lIns="91440" tIns="45720" rIns="91440" bIns="45720" rtlCol="0" anchor="t">
              <a:spAutoFit/>
            </a:bodyPr>
            <a:lstStyle/>
            <a:p>
              <a:pPr algn="r"/>
              <a:r>
                <a:rPr lang="en-US" sz="1400" dirty="0">
                  <a:solidFill>
                    <a:srgbClr val="6A7278"/>
                  </a:solidFill>
                  <a:latin typeface="Century Gothic"/>
                </a:rPr>
                <a:t>Virginia – Langley </a:t>
              </a:r>
            </a:p>
            <a:p>
              <a:pPr algn="r"/>
              <a:r>
                <a:rPr lang="en-US" sz="1400" dirty="0">
                  <a:solidFill>
                    <a:srgbClr val="6A7278"/>
                  </a:solidFill>
                  <a:latin typeface="Century Gothic"/>
                </a:rPr>
                <a:t>National Program Office, Est. 1998</a:t>
              </a:r>
            </a:p>
          </p:txBody>
        </p:sp>
      </p:grpSp>
      <p:grpSp>
        <p:nvGrpSpPr>
          <p:cNvPr id="1044" name="Group 1043">
            <a:extLst>
              <a:ext uri="{FF2B5EF4-FFF2-40B4-BE49-F238E27FC236}">
                <a16:creationId xmlns:a16="http://schemas.microsoft.com/office/drawing/2014/main" id="{94E5D481-93DD-4B4C-9879-0F59CE499EFF}"/>
              </a:ext>
            </a:extLst>
          </p:cNvPr>
          <p:cNvGrpSpPr/>
          <p:nvPr/>
        </p:nvGrpSpPr>
        <p:grpSpPr>
          <a:xfrm>
            <a:off x="8423630" y="4216038"/>
            <a:ext cx="3380190" cy="731520"/>
            <a:chOff x="8538835" y="4908508"/>
            <a:chExt cx="3380190" cy="731520"/>
          </a:xfrm>
        </p:grpSpPr>
        <p:pic>
          <p:nvPicPr>
            <p:cNvPr id="1026" name="Picture 2">
              <a:extLst>
                <a:ext uri="{FF2B5EF4-FFF2-40B4-BE49-F238E27FC236}">
                  <a16:creationId xmlns:a16="http://schemas.microsoft.com/office/drawing/2014/main" id="{0A112658-9E9C-43BE-B5CB-166579F844BB}"/>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1187505" y="4908508"/>
              <a:ext cx="731520" cy="731520"/>
            </a:xfrm>
            <a:prstGeom prst="ellipse">
              <a:avLst/>
            </a:prstGeom>
            <a:noFill/>
            <a:ln>
              <a:solidFill>
                <a:srgbClr val="99D9EA"/>
              </a:solidFill>
            </a:ln>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017F30C5-2133-4E7A-9CF5-8CCB3C8E23B2}"/>
                </a:ext>
              </a:extLst>
            </p:cNvPr>
            <p:cNvSpPr txBox="1"/>
            <p:nvPr/>
          </p:nvSpPr>
          <p:spPr>
            <a:xfrm>
              <a:off x="8538835" y="5018283"/>
              <a:ext cx="2632452" cy="523220"/>
            </a:xfrm>
            <a:prstGeom prst="rect">
              <a:avLst/>
            </a:prstGeom>
            <a:noFill/>
          </p:spPr>
          <p:txBody>
            <a:bodyPr wrap="none" lIns="91440" tIns="45720" rIns="91440" bIns="45720" rtlCol="0" anchor="t">
              <a:spAutoFit/>
            </a:bodyPr>
            <a:lstStyle/>
            <a:p>
              <a:pPr algn="r"/>
              <a:r>
                <a:rPr lang="en-US" sz="1400" dirty="0">
                  <a:solidFill>
                    <a:srgbClr val="6A7278"/>
                  </a:solidFill>
                  <a:latin typeface="Century Gothic"/>
                </a:rPr>
                <a:t>Pop-Up: University of Virginia</a:t>
              </a:r>
            </a:p>
            <a:p>
              <a:pPr algn="r"/>
              <a:r>
                <a:rPr lang="en-US" sz="1400" dirty="0">
                  <a:solidFill>
                    <a:srgbClr val="6A7278"/>
                  </a:solidFill>
                  <a:latin typeface="Century Gothic"/>
                </a:rPr>
                <a:t>Est. 2022</a:t>
              </a:r>
            </a:p>
          </p:txBody>
        </p:sp>
      </p:grpSp>
      <p:grpSp>
        <p:nvGrpSpPr>
          <p:cNvPr id="1041" name="Group 1040">
            <a:extLst>
              <a:ext uri="{FF2B5EF4-FFF2-40B4-BE49-F238E27FC236}">
                <a16:creationId xmlns:a16="http://schemas.microsoft.com/office/drawing/2014/main" id="{A69FF8DB-0173-4F11-AB12-D3B4172B8F37}"/>
              </a:ext>
            </a:extLst>
          </p:cNvPr>
          <p:cNvGrpSpPr/>
          <p:nvPr/>
        </p:nvGrpSpPr>
        <p:grpSpPr>
          <a:xfrm>
            <a:off x="835934" y="5988611"/>
            <a:ext cx="3549118" cy="731520"/>
            <a:chOff x="182533" y="5065713"/>
            <a:chExt cx="3549118" cy="731520"/>
          </a:xfrm>
        </p:grpSpPr>
        <p:pic>
          <p:nvPicPr>
            <p:cNvPr id="1028" name="Picture 4">
              <a:extLst>
                <a:ext uri="{FF2B5EF4-FFF2-40B4-BE49-F238E27FC236}">
                  <a16:creationId xmlns:a16="http://schemas.microsoft.com/office/drawing/2014/main" id="{F1161BB9-997A-4B96-9E6A-D141208FBFD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19"/>
            <a:stretch/>
          </p:blipFill>
          <p:spPr bwMode="auto">
            <a:xfrm>
              <a:off x="182533" y="5065713"/>
              <a:ext cx="731520" cy="731520"/>
            </a:xfrm>
            <a:prstGeom prst="ellipse">
              <a:avLst/>
            </a:prstGeom>
            <a:noFill/>
            <a:ln>
              <a:solidFill>
                <a:srgbClr val="99D9EA"/>
              </a:solidFill>
            </a:ln>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5ECAB104-649E-4704-BA0D-5D040FA78F43}"/>
                </a:ext>
              </a:extLst>
            </p:cNvPr>
            <p:cNvSpPr txBox="1"/>
            <p:nvPr/>
          </p:nvSpPr>
          <p:spPr>
            <a:xfrm>
              <a:off x="919663" y="5186280"/>
              <a:ext cx="2811988" cy="523220"/>
            </a:xfrm>
            <a:prstGeom prst="rect">
              <a:avLst/>
            </a:prstGeom>
            <a:noFill/>
          </p:spPr>
          <p:txBody>
            <a:bodyPr wrap="none" lIns="91440" tIns="45720" rIns="91440" bIns="45720" rtlCol="0" anchor="t">
              <a:spAutoFit/>
            </a:bodyPr>
            <a:lstStyle/>
            <a:p>
              <a:r>
                <a:rPr lang="en-US" sz="1400" dirty="0">
                  <a:solidFill>
                    <a:srgbClr val="6A7278"/>
                  </a:solidFill>
                  <a:latin typeface="Century Gothic"/>
                </a:rPr>
                <a:t>Pop-Up: University of Wyoming</a:t>
              </a:r>
            </a:p>
            <a:p>
              <a:r>
                <a:rPr lang="en-US" sz="1400" dirty="0">
                  <a:solidFill>
                    <a:srgbClr val="6A7278"/>
                  </a:solidFill>
                  <a:latin typeface="Century Gothic"/>
                </a:rPr>
                <a:t>Est. 2022</a:t>
              </a:r>
            </a:p>
          </p:txBody>
        </p:sp>
      </p:grpSp>
      <p:grpSp>
        <p:nvGrpSpPr>
          <p:cNvPr id="1042" name="Group 1041">
            <a:extLst>
              <a:ext uri="{FF2B5EF4-FFF2-40B4-BE49-F238E27FC236}">
                <a16:creationId xmlns:a16="http://schemas.microsoft.com/office/drawing/2014/main" id="{B9CC6CD5-DEA4-4ED6-90E2-CA049C50B62D}"/>
              </a:ext>
            </a:extLst>
          </p:cNvPr>
          <p:cNvGrpSpPr/>
          <p:nvPr/>
        </p:nvGrpSpPr>
        <p:grpSpPr>
          <a:xfrm>
            <a:off x="479589" y="5195214"/>
            <a:ext cx="2886372" cy="731520"/>
            <a:chOff x="246617" y="5876866"/>
            <a:chExt cx="2886372" cy="731520"/>
          </a:xfrm>
        </p:grpSpPr>
        <p:sp>
          <p:nvSpPr>
            <p:cNvPr id="19" name="Oval 18">
              <a:extLst>
                <a:ext uri="{FF2B5EF4-FFF2-40B4-BE49-F238E27FC236}">
                  <a16:creationId xmlns:a16="http://schemas.microsoft.com/office/drawing/2014/main" id="{BC6F7EA8-9FEA-42B7-8AA4-DD646D4ABCF4}"/>
                </a:ext>
              </a:extLst>
            </p:cNvPr>
            <p:cNvSpPr/>
            <p:nvPr/>
          </p:nvSpPr>
          <p:spPr>
            <a:xfrm>
              <a:off x="246617" y="5876866"/>
              <a:ext cx="731520" cy="731520"/>
            </a:xfrm>
            <a:prstGeom prst="ellipse">
              <a:avLst/>
            </a:prstGeom>
            <a:blipFill>
              <a:blip r:embed="rId13" cstate="screen">
                <a:extLst>
                  <a:ext uri="{28A0092B-C50C-407E-A947-70E740481C1C}">
                    <a14:useLocalDpi xmlns:a14="http://schemas.microsoft.com/office/drawing/2010/main"/>
                  </a:ext>
                </a:extLst>
              </a:blip>
              <a:srcRect/>
              <a:stretch>
                <a:fillRect/>
              </a:stretch>
            </a:blipFill>
            <a:ln>
              <a:solidFill>
                <a:srgbClr val="FFC90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latin typeface="Century Gothic"/>
              </a:endParaRPr>
            </a:p>
          </p:txBody>
        </p:sp>
        <p:sp>
          <p:nvSpPr>
            <p:cNvPr id="88" name="TextBox 87">
              <a:extLst>
                <a:ext uri="{FF2B5EF4-FFF2-40B4-BE49-F238E27FC236}">
                  <a16:creationId xmlns:a16="http://schemas.microsoft.com/office/drawing/2014/main" id="{8B90C871-DB71-435C-A9BF-0696098C16B0}"/>
                </a:ext>
              </a:extLst>
            </p:cNvPr>
            <p:cNvSpPr txBox="1"/>
            <p:nvPr/>
          </p:nvSpPr>
          <p:spPr>
            <a:xfrm>
              <a:off x="960599" y="5991223"/>
              <a:ext cx="2172390" cy="523220"/>
            </a:xfrm>
            <a:prstGeom prst="rect">
              <a:avLst/>
            </a:prstGeom>
            <a:noFill/>
          </p:spPr>
          <p:txBody>
            <a:bodyPr wrap="none" lIns="91440" tIns="45720" rIns="91440" bIns="45720" rtlCol="0" anchor="t">
              <a:spAutoFit/>
            </a:bodyPr>
            <a:lstStyle/>
            <a:p>
              <a:r>
                <a:rPr lang="en-US" sz="1400" dirty="0">
                  <a:solidFill>
                    <a:srgbClr val="6A7278"/>
                  </a:solidFill>
                  <a:latin typeface="Century Gothic"/>
                </a:rPr>
                <a:t>Colorado – Fort Collins </a:t>
              </a:r>
            </a:p>
            <a:p>
              <a:r>
                <a:rPr lang="en-US" sz="1400" dirty="0">
                  <a:solidFill>
                    <a:srgbClr val="6A7278"/>
                  </a:solidFill>
                  <a:latin typeface="Century Gothic"/>
                </a:rPr>
                <a:t>Est. 2012</a:t>
              </a:r>
            </a:p>
          </p:txBody>
        </p:sp>
      </p:grpSp>
      <p:grpSp>
        <p:nvGrpSpPr>
          <p:cNvPr id="1045" name="Group 1044">
            <a:extLst>
              <a:ext uri="{FF2B5EF4-FFF2-40B4-BE49-F238E27FC236}">
                <a16:creationId xmlns:a16="http://schemas.microsoft.com/office/drawing/2014/main" id="{FDB0A1DF-019E-45D2-BF39-2DC3F5308B7D}"/>
              </a:ext>
            </a:extLst>
          </p:cNvPr>
          <p:cNvGrpSpPr/>
          <p:nvPr/>
        </p:nvGrpSpPr>
        <p:grpSpPr>
          <a:xfrm>
            <a:off x="6709485" y="5239428"/>
            <a:ext cx="2805239" cy="731520"/>
            <a:chOff x="9050931" y="5126807"/>
            <a:chExt cx="2805239" cy="731520"/>
          </a:xfrm>
        </p:grpSpPr>
        <p:sp>
          <p:nvSpPr>
            <p:cNvPr id="21" name="Oval 20">
              <a:extLst>
                <a:ext uri="{FF2B5EF4-FFF2-40B4-BE49-F238E27FC236}">
                  <a16:creationId xmlns:a16="http://schemas.microsoft.com/office/drawing/2014/main" id="{D6D4EA37-A1EC-4D55-982F-D2F3395C1990}"/>
                </a:ext>
              </a:extLst>
            </p:cNvPr>
            <p:cNvSpPr/>
            <p:nvPr/>
          </p:nvSpPr>
          <p:spPr>
            <a:xfrm>
              <a:off x="11124650" y="5126807"/>
              <a:ext cx="731520" cy="731520"/>
            </a:xfrm>
            <a:prstGeom prst="ellipse">
              <a:avLst/>
            </a:prstGeom>
            <a:blipFill>
              <a:blip r:embed="rId14" cstate="screen">
                <a:extLst>
                  <a:ext uri="{28A0092B-C50C-407E-A947-70E740481C1C}">
                    <a14:useLocalDpi xmlns:a14="http://schemas.microsoft.com/office/drawing/2010/main"/>
                  </a:ext>
                </a:extLst>
              </a:blip>
              <a:srcRect/>
              <a:stretch>
                <a:fillRect/>
              </a:stretch>
            </a:blipFill>
            <a:ln>
              <a:solidFill>
                <a:srgbClr val="FFC90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latin typeface="Century Gothic"/>
              </a:endParaRPr>
            </a:p>
          </p:txBody>
        </p:sp>
        <p:sp>
          <p:nvSpPr>
            <p:cNvPr id="93" name="TextBox 92">
              <a:extLst>
                <a:ext uri="{FF2B5EF4-FFF2-40B4-BE49-F238E27FC236}">
                  <a16:creationId xmlns:a16="http://schemas.microsoft.com/office/drawing/2014/main" id="{94885F81-3FE4-487B-BC7D-10F7C437AE9A}"/>
                </a:ext>
              </a:extLst>
            </p:cNvPr>
            <p:cNvSpPr txBox="1"/>
            <p:nvPr/>
          </p:nvSpPr>
          <p:spPr>
            <a:xfrm>
              <a:off x="9050931" y="5234932"/>
              <a:ext cx="2106667" cy="523220"/>
            </a:xfrm>
            <a:prstGeom prst="rect">
              <a:avLst/>
            </a:prstGeom>
            <a:noFill/>
          </p:spPr>
          <p:txBody>
            <a:bodyPr wrap="none" lIns="91440" tIns="45720" rIns="91440" bIns="45720" rtlCol="0" anchor="t">
              <a:spAutoFit/>
            </a:bodyPr>
            <a:lstStyle/>
            <a:p>
              <a:pPr algn="r"/>
              <a:r>
                <a:rPr lang="en-US" sz="1400" dirty="0">
                  <a:solidFill>
                    <a:srgbClr val="6A7278"/>
                  </a:solidFill>
                  <a:latin typeface="Century Gothic"/>
                </a:rPr>
                <a:t>North Carolina – NCEI</a:t>
              </a:r>
            </a:p>
            <a:p>
              <a:pPr algn="r"/>
              <a:r>
                <a:rPr lang="en-US" sz="1400" dirty="0">
                  <a:solidFill>
                    <a:srgbClr val="6A7278"/>
                  </a:solidFill>
                  <a:latin typeface="Century Gothic"/>
                </a:rPr>
                <a:t>Est. 2014</a:t>
              </a:r>
            </a:p>
          </p:txBody>
        </p:sp>
      </p:grpSp>
      <p:grpSp>
        <p:nvGrpSpPr>
          <p:cNvPr id="1046" name="Group 1045">
            <a:extLst>
              <a:ext uri="{FF2B5EF4-FFF2-40B4-BE49-F238E27FC236}">
                <a16:creationId xmlns:a16="http://schemas.microsoft.com/office/drawing/2014/main" id="{878BA358-4F96-41E4-B2C1-DCEBFC6E3D76}"/>
              </a:ext>
            </a:extLst>
          </p:cNvPr>
          <p:cNvGrpSpPr/>
          <p:nvPr/>
        </p:nvGrpSpPr>
        <p:grpSpPr>
          <a:xfrm>
            <a:off x="7466049" y="267970"/>
            <a:ext cx="3198170" cy="731520"/>
            <a:chOff x="8601020" y="149634"/>
            <a:chExt cx="3198170" cy="731520"/>
          </a:xfrm>
        </p:grpSpPr>
        <p:pic>
          <p:nvPicPr>
            <p:cNvPr id="1030" name="Picture 6">
              <a:extLst>
                <a:ext uri="{FF2B5EF4-FFF2-40B4-BE49-F238E27FC236}">
                  <a16:creationId xmlns:a16="http://schemas.microsoft.com/office/drawing/2014/main" id="{5F8CE323-F45D-4612-BF64-5404E43C98B6}"/>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1067670" y="149634"/>
              <a:ext cx="731520" cy="731520"/>
            </a:xfrm>
            <a:prstGeom prst="ellipse">
              <a:avLst/>
            </a:prstGeom>
            <a:noFill/>
            <a:ln>
              <a:solidFill>
                <a:srgbClr val="99D9EA"/>
              </a:solidFill>
            </a:ln>
            <a:extLst>
              <a:ext uri="{909E8E84-426E-40DD-AFC4-6F175D3DCCD1}">
                <a14:hiddenFill xmlns:a14="http://schemas.microsoft.com/office/drawing/2010/main">
                  <a:solidFill>
                    <a:srgbClr val="FFFFFF"/>
                  </a:solidFill>
                </a14:hiddenFill>
              </a:ext>
            </a:extLst>
          </p:spPr>
        </p:pic>
        <p:sp>
          <p:nvSpPr>
            <p:cNvPr id="95" name="TextBox 94">
              <a:extLst>
                <a:ext uri="{FF2B5EF4-FFF2-40B4-BE49-F238E27FC236}">
                  <a16:creationId xmlns:a16="http://schemas.microsoft.com/office/drawing/2014/main" id="{5CC1AF9E-3105-4454-865E-50C4682D34EE}"/>
                </a:ext>
              </a:extLst>
            </p:cNvPr>
            <p:cNvSpPr txBox="1"/>
            <p:nvPr/>
          </p:nvSpPr>
          <p:spPr>
            <a:xfrm>
              <a:off x="8601020" y="286761"/>
              <a:ext cx="2459328" cy="523220"/>
            </a:xfrm>
            <a:prstGeom prst="rect">
              <a:avLst/>
            </a:prstGeom>
            <a:noFill/>
          </p:spPr>
          <p:txBody>
            <a:bodyPr wrap="none" lIns="91440" tIns="45720" rIns="91440" bIns="45720" rtlCol="0" anchor="t">
              <a:spAutoFit/>
            </a:bodyPr>
            <a:lstStyle/>
            <a:p>
              <a:pPr algn="r"/>
              <a:r>
                <a:rPr lang="en-US" sz="1400" dirty="0">
                  <a:solidFill>
                    <a:srgbClr val="6A7278"/>
                  </a:solidFill>
                  <a:latin typeface="Century Gothic"/>
                </a:rPr>
                <a:t>Pop-Up: Skidmore College</a:t>
              </a:r>
            </a:p>
            <a:p>
              <a:pPr algn="r"/>
              <a:r>
                <a:rPr lang="en-US" sz="1400" dirty="0">
                  <a:solidFill>
                    <a:srgbClr val="6A7278"/>
                  </a:solidFill>
                  <a:latin typeface="Century Gothic"/>
                </a:rPr>
                <a:t>Est. 2023</a:t>
              </a:r>
            </a:p>
          </p:txBody>
        </p:sp>
      </p:grpSp>
      <p:grpSp>
        <p:nvGrpSpPr>
          <p:cNvPr id="1047" name="Group 1046">
            <a:extLst>
              <a:ext uri="{FF2B5EF4-FFF2-40B4-BE49-F238E27FC236}">
                <a16:creationId xmlns:a16="http://schemas.microsoft.com/office/drawing/2014/main" id="{68CABEB5-467C-4817-AF60-E50FACF83041}"/>
              </a:ext>
            </a:extLst>
          </p:cNvPr>
          <p:cNvGrpSpPr/>
          <p:nvPr/>
        </p:nvGrpSpPr>
        <p:grpSpPr>
          <a:xfrm>
            <a:off x="5358373" y="5977605"/>
            <a:ext cx="2699221" cy="731520"/>
            <a:chOff x="8976524" y="5822289"/>
            <a:chExt cx="2699221" cy="731520"/>
          </a:xfrm>
        </p:grpSpPr>
        <p:sp>
          <p:nvSpPr>
            <p:cNvPr id="18" name="Oval 17">
              <a:extLst>
                <a:ext uri="{FF2B5EF4-FFF2-40B4-BE49-F238E27FC236}">
                  <a16:creationId xmlns:a16="http://schemas.microsoft.com/office/drawing/2014/main" id="{8A31AE37-8F55-43CC-9604-4486E29755A9}"/>
                </a:ext>
              </a:extLst>
            </p:cNvPr>
            <p:cNvSpPr/>
            <p:nvPr/>
          </p:nvSpPr>
          <p:spPr>
            <a:xfrm>
              <a:off x="10944225" y="5822289"/>
              <a:ext cx="731520" cy="731520"/>
            </a:xfrm>
            <a:prstGeom prst="ellipse">
              <a:avLst/>
            </a:prstGeom>
            <a:blipFill>
              <a:blip r:embed="rId16" cstate="screen">
                <a:extLst>
                  <a:ext uri="{28A0092B-C50C-407E-A947-70E740481C1C}">
                    <a14:useLocalDpi xmlns:a14="http://schemas.microsoft.com/office/drawing/2010/main"/>
                  </a:ext>
                </a:extLst>
              </a:blip>
              <a:srcRect/>
              <a:stretch>
                <a:fillRect/>
              </a:stretch>
            </a:blipFill>
            <a:ln>
              <a:solidFill>
                <a:srgbClr val="B5E6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latin typeface="Century Gothic"/>
              </a:endParaRPr>
            </a:p>
          </p:txBody>
        </p:sp>
        <p:sp>
          <p:nvSpPr>
            <p:cNvPr id="97" name="TextBox 96">
              <a:extLst>
                <a:ext uri="{FF2B5EF4-FFF2-40B4-BE49-F238E27FC236}">
                  <a16:creationId xmlns:a16="http://schemas.microsoft.com/office/drawing/2014/main" id="{7EE8EEDF-753C-45A1-840E-9F0C47B71C62}"/>
                </a:ext>
              </a:extLst>
            </p:cNvPr>
            <p:cNvSpPr txBox="1"/>
            <p:nvPr/>
          </p:nvSpPr>
          <p:spPr>
            <a:xfrm>
              <a:off x="8976524" y="5927051"/>
              <a:ext cx="1967205" cy="523220"/>
            </a:xfrm>
            <a:prstGeom prst="rect">
              <a:avLst/>
            </a:prstGeom>
            <a:noFill/>
          </p:spPr>
          <p:txBody>
            <a:bodyPr wrap="none" lIns="91440" tIns="45720" rIns="91440" bIns="45720" rtlCol="0" anchor="t">
              <a:spAutoFit/>
            </a:bodyPr>
            <a:lstStyle/>
            <a:p>
              <a:pPr algn="r"/>
              <a:r>
                <a:rPr lang="en-US" sz="1400" dirty="0">
                  <a:solidFill>
                    <a:srgbClr val="6A7278"/>
                  </a:solidFill>
                  <a:latin typeface="Century Gothic"/>
                </a:rPr>
                <a:t>Alabama – Marshall</a:t>
              </a:r>
            </a:p>
            <a:p>
              <a:pPr algn="r"/>
              <a:r>
                <a:rPr lang="en-US" sz="1400" dirty="0">
                  <a:solidFill>
                    <a:srgbClr val="6A7278"/>
                  </a:solidFill>
                  <a:latin typeface="Century Gothic"/>
                </a:rPr>
                <a:t>Est. 2008</a:t>
              </a:r>
            </a:p>
          </p:txBody>
        </p:sp>
      </p:grpSp>
      <p:grpSp>
        <p:nvGrpSpPr>
          <p:cNvPr id="1048" name="Group 1047">
            <a:extLst>
              <a:ext uri="{FF2B5EF4-FFF2-40B4-BE49-F238E27FC236}">
                <a16:creationId xmlns:a16="http://schemas.microsoft.com/office/drawing/2014/main" id="{6D7C71FA-818B-4D30-9784-F0CEE75237C7}"/>
              </a:ext>
            </a:extLst>
          </p:cNvPr>
          <p:cNvGrpSpPr/>
          <p:nvPr/>
        </p:nvGrpSpPr>
        <p:grpSpPr>
          <a:xfrm>
            <a:off x="4237471" y="5246085"/>
            <a:ext cx="2477511" cy="731520"/>
            <a:chOff x="3655933" y="5825828"/>
            <a:chExt cx="2477511" cy="731520"/>
          </a:xfrm>
        </p:grpSpPr>
        <p:sp>
          <p:nvSpPr>
            <p:cNvPr id="20" name="Oval 19">
              <a:extLst>
                <a:ext uri="{FF2B5EF4-FFF2-40B4-BE49-F238E27FC236}">
                  <a16:creationId xmlns:a16="http://schemas.microsoft.com/office/drawing/2014/main" id="{958E190E-FF6E-4C45-A9E7-6046B8B5C1DB}"/>
                </a:ext>
              </a:extLst>
            </p:cNvPr>
            <p:cNvSpPr/>
            <p:nvPr/>
          </p:nvSpPr>
          <p:spPr>
            <a:xfrm>
              <a:off x="5401924" y="5825828"/>
              <a:ext cx="731520" cy="731520"/>
            </a:xfrm>
            <a:prstGeom prst="ellipse">
              <a:avLst/>
            </a:prstGeom>
            <a:blipFill>
              <a:blip r:embed="rId17" cstate="screen">
                <a:extLst>
                  <a:ext uri="{28A0092B-C50C-407E-A947-70E740481C1C}">
                    <a14:useLocalDpi xmlns:a14="http://schemas.microsoft.com/office/drawing/2010/main"/>
                  </a:ext>
                </a:extLst>
              </a:blip>
              <a:srcRect/>
              <a:stretch>
                <a:fillRect/>
              </a:stretch>
            </a:blipFill>
            <a:ln>
              <a:solidFill>
                <a:srgbClr val="FFC90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latin typeface="Century Gothic"/>
              </a:endParaRPr>
            </a:p>
          </p:txBody>
        </p:sp>
        <p:sp>
          <p:nvSpPr>
            <p:cNvPr id="99" name="TextBox 98">
              <a:extLst>
                <a:ext uri="{FF2B5EF4-FFF2-40B4-BE49-F238E27FC236}">
                  <a16:creationId xmlns:a16="http://schemas.microsoft.com/office/drawing/2014/main" id="{3BB479AC-9517-4D5D-8FDF-CF752F23E0C3}"/>
                </a:ext>
              </a:extLst>
            </p:cNvPr>
            <p:cNvSpPr txBox="1"/>
            <p:nvPr/>
          </p:nvSpPr>
          <p:spPr>
            <a:xfrm>
              <a:off x="3655933" y="5929978"/>
              <a:ext cx="1745991" cy="523220"/>
            </a:xfrm>
            <a:prstGeom prst="rect">
              <a:avLst/>
            </a:prstGeom>
            <a:noFill/>
          </p:spPr>
          <p:txBody>
            <a:bodyPr wrap="none" lIns="91440" tIns="45720" rIns="91440" bIns="45720" rtlCol="0" anchor="t">
              <a:spAutoFit/>
            </a:bodyPr>
            <a:lstStyle/>
            <a:p>
              <a:pPr algn="r"/>
              <a:r>
                <a:rPr lang="en-US" sz="1400" dirty="0">
                  <a:solidFill>
                    <a:srgbClr val="6A7278"/>
                  </a:solidFill>
                  <a:latin typeface="Century Gothic"/>
                </a:rPr>
                <a:t>Georgia – Athens</a:t>
              </a:r>
            </a:p>
            <a:p>
              <a:pPr algn="r"/>
              <a:r>
                <a:rPr lang="en-US" sz="1400" dirty="0">
                  <a:solidFill>
                    <a:srgbClr val="6A7278"/>
                  </a:solidFill>
                  <a:latin typeface="Century Gothic"/>
                </a:rPr>
                <a:t>Est. 2013</a:t>
              </a:r>
            </a:p>
          </p:txBody>
        </p:sp>
      </p:grpSp>
      <p:sp>
        <p:nvSpPr>
          <p:cNvPr id="101" name="TextBox 100">
            <a:extLst>
              <a:ext uri="{FF2B5EF4-FFF2-40B4-BE49-F238E27FC236}">
                <a16:creationId xmlns:a16="http://schemas.microsoft.com/office/drawing/2014/main" id="{D2B374CE-0083-4CAE-B6F9-84C02F150192}"/>
              </a:ext>
            </a:extLst>
          </p:cNvPr>
          <p:cNvSpPr txBox="1"/>
          <p:nvPr/>
        </p:nvSpPr>
        <p:spPr>
          <a:xfrm>
            <a:off x="338787" y="1038679"/>
            <a:ext cx="2666114" cy="369332"/>
          </a:xfrm>
          <a:prstGeom prst="rect">
            <a:avLst/>
          </a:prstGeom>
          <a:noFill/>
        </p:spPr>
        <p:txBody>
          <a:bodyPr wrap="none" lIns="91440" tIns="45720" rIns="91440" bIns="45720" rtlCol="0" anchor="t">
            <a:spAutoFit/>
          </a:bodyPr>
          <a:lstStyle/>
          <a:p>
            <a:r>
              <a:rPr lang="en-US" u="sng" dirty="0">
                <a:solidFill>
                  <a:srgbClr val="1F4E79"/>
                </a:solidFill>
                <a:latin typeface="Georgia"/>
              </a:rPr>
              <a:t>West Coast &amp; Southwest</a:t>
            </a:r>
            <a:endParaRPr lang="en-US" u="sng">
              <a:solidFill>
                <a:srgbClr val="1F4E79"/>
              </a:solidFill>
              <a:latin typeface="Georgia"/>
              <a:cs typeface="Calibri"/>
            </a:endParaRPr>
          </a:p>
        </p:txBody>
      </p:sp>
      <p:sp>
        <p:nvSpPr>
          <p:cNvPr id="102" name="TextBox 101">
            <a:extLst>
              <a:ext uri="{FF2B5EF4-FFF2-40B4-BE49-F238E27FC236}">
                <a16:creationId xmlns:a16="http://schemas.microsoft.com/office/drawing/2014/main" id="{790B0F36-D9FE-47C3-927B-43D1D7FD8A05}"/>
              </a:ext>
            </a:extLst>
          </p:cNvPr>
          <p:cNvSpPr txBox="1"/>
          <p:nvPr/>
        </p:nvSpPr>
        <p:spPr>
          <a:xfrm>
            <a:off x="257736" y="4012211"/>
            <a:ext cx="1620957" cy="369332"/>
          </a:xfrm>
          <a:prstGeom prst="rect">
            <a:avLst/>
          </a:prstGeom>
          <a:noFill/>
        </p:spPr>
        <p:txBody>
          <a:bodyPr wrap="none" lIns="91440" tIns="45720" rIns="91440" bIns="45720" rtlCol="0" anchor="t">
            <a:spAutoFit/>
          </a:bodyPr>
          <a:lstStyle/>
          <a:p>
            <a:r>
              <a:rPr lang="en-US" u="sng" dirty="0">
                <a:solidFill>
                  <a:srgbClr val="1F4E79"/>
                </a:solidFill>
                <a:latin typeface="Georgia"/>
              </a:rPr>
              <a:t>Central Plains</a:t>
            </a:r>
            <a:endParaRPr lang="en-US" u="sng">
              <a:solidFill>
                <a:srgbClr val="1F4E79"/>
              </a:solidFill>
              <a:latin typeface="Georgia"/>
              <a:cs typeface="Calibri"/>
            </a:endParaRPr>
          </a:p>
        </p:txBody>
      </p:sp>
      <p:sp>
        <p:nvSpPr>
          <p:cNvPr id="103" name="TextBox 102">
            <a:extLst>
              <a:ext uri="{FF2B5EF4-FFF2-40B4-BE49-F238E27FC236}">
                <a16:creationId xmlns:a16="http://schemas.microsoft.com/office/drawing/2014/main" id="{0EA0D133-4AE6-4B40-8243-76DE11EF2470}"/>
              </a:ext>
            </a:extLst>
          </p:cNvPr>
          <p:cNvSpPr txBox="1"/>
          <p:nvPr/>
        </p:nvSpPr>
        <p:spPr>
          <a:xfrm>
            <a:off x="6739242" y="4938156"/>
            <a:ext cx="1196161" cy="369332"/>
          </a:xfrm>
          <a:prstGeom prst="rect">
            <a:avLst/>
          </a:prstGeom>
          <a:noFill/>
        </p:spPr>
        <p:txBody>
          <a:bodyPr wrap="none" lIns="91440" tIns="45720" rIns="91440" bIns="45720" rtlCol="0" anchor="t">
            <a:spAutoFit/>
          </a:bodyPr>
          <a:lstStyle/>
          <a:p>
            <a:r>
              <a:rPr lang="en-US" u="sng" dirty="0">
                <a:solidFill>
                  <a:srgbClr val="1F4E79"/>
                </a:solidFill>
                <a:latin typeface="Georgia"/>
              </a:rPr>
              <a:t>Southeast</a:t>
            </a:r>
            <a:endParaRPr lang="en-US">
              <a:solidFill>
                <a:srgbClr val="1F4E79"/>
              </a:solidFill>
              <a:latin typeface="Georgia"/>
              <a:cs typeface="Calibri"/>
            </a:endParaRPr>
          </a:p>
        </p:txBody>
      </p:sp>
      <p:sp>
        <p:nvSpPr>
          <p:cNvPr id="104" name="TextBox 103">
            <a:extLst>
              <a:ext uri="{FF2B5EF4-FFF2-40B4-BE49-F238E27FC236}">
                <a16:creationId xmlns:a16="http://schemas.microsoft.com/office/drawing/2014/main" id="{FCFBDD28-7B58-447B-9D44-2C8FE8CD00AE}"/>
              </a:ext>
            </a:extLst>
          </p:cNvPr>
          <p:cNvSpPr txBox="1"/>
          <p:nvPr/>
        </p:nvSpPr>
        <p:spPr>
          <a:xfrm>
            <a:off x="10311104" y="2179035"/>
            <a:ext cx="1492716" cy="369332"/>
          </a:xfrm>
          <a:prstGeom prst="rect">
            <a:avLst/>
          </a:prstGeom>
          <a:noFill/>
        </p:spPr>
        <p:txBody>
          <a:bodyPr wrap="none" lIns="91440" tIns="45720" rIns="91440" bIns="45720" rtlCol="0" anchor="t">
            <a:spAutoFit/>
          </a:bodyPr>
          <a:lstStyle/>
          <a:p>
            <a:r>
              <a:rPr lang="en-US" u="sng" dirty="0">
                <a:solidFill>
                  <a:srgbClr val="1F4E79"/>
                </a:solidFill>
                <a:latin typeface="Georgia"/>
              </a:rPr>
              <a:t>Mid-Atlantic</a:t>
            </a:r>
            <a:endParaRPr lang="en-US" u="sng">
              <a:solidFill>
                <a:srgbClr val="1F4E79"/>
              </a:solidFill>
              <a:latin typeface="Georgia"/>
              <a:cs typeface="Calibri"/>
            </a:endParaRPr>
          </a:p>
        </p:txBody>
      </p:sp>
      <p:sp>
        <p:nvSpPr>
          <p:cNvPr id="105" name="TextBox 104">
            <a:extLst>
              <a:ext uri="{FF2B5EF4-FFF2-40B4-BE49-F238E27FC236}">
                <a16:creationId xmlns:a16="http://schemas.microsoft.com/office/drawing/2014/main" id="{523E4799-AAE8-4DD6-AA64-5E9F01C899DA}"/>
              </a:ext>
            </a:extLst>
          </p:cNvPr>
          <p:cNvSpPr txBox="1"/>
          <p:nvPr/>
        </p:nvSpPr>
        <p:spPr>
          <a:xfrm>
            <a:off x="10816243" y="405097"/>
            <a:ext cx="1204176" cy="369332"/>
          </a:xfrm>
          <a:prstGeom prst="rect">
            <a:avLst/>
          </a:prstGeom>
          <a:noFill/>
        </p:spPr>
        <p:txBody>
          <a:bodyPr wrap="none" lIns="91440" tIns="45720" rIns="91440" bIns="45720" rtlCol="0" anchor="t">
            <a:spAutoFit/>
          </a:bodyPr>
          <a:lstStyle/>
          <a:p>
            <a:r>
              <a:rPr lang="en-US" u="sng" dirty="0">
                <a:solidFill>
                  <a:srgbClr val="1F4E79"/>
                </a:solidFill>
                <a:latin typeface="Georgia"/>
              </a:rPr>
              <a:t>Northeast</a:t>
            </a:r>
          </a:p>
        </p:txBody>
      </p:sp>
      <p:sp>
        <p:nvSpPr>
          <p:cNvPr id="106" name="TextBox 105">
            <a:extLst>
              <a:ext uri="{FF2B5EF4-FFF2-40B4-BE49-F238E27FC236}">
                <a16:creationId xmlns:a16="http://schemas.microsoft.com/office/drawing/2014/main" id="{C473856B-33BB-47F7-97BC-70173E946FD3}"/>
              </a:ext>
            </a:extLst>
          </p:cNvPr>
          <p:cNvSpPr txBox="1"/>
          <p:nvPr/>
        </p:nvSpPr>
        <p:spPr>
          <a:xfrm>
            <a:off x="3086054" y="4017689"/>
            <a:ext cx="2037737" cy="738664"/>
          </a:xfrm>
          <a:prstGeom prst="rect">
            <a:avLst/>
          </a:prstGeom>
          <a:noFill/>
        </p:spPr>
        <p:txBody>
          <a:bodyPr wrap="none" lIns="91440" tIns="45720" rIns="91440" bIns="45720" rtlCol="0" anchor="t">
            <a:spAutoFit/>
          </a:bodyPr>
          <a:lstStyle/>
          <a:p>
            <a:r>
              <a:rPr lang="en-US" sz="1400" dirty="0">
                <a:solidFill>
                  <a:srgbClr val="B5E61D"/>
                </a:solidFill>
                <a:latin typeface="Georgia"/>
              </a:rPr>
              <a:t>NASA Centers</a:t>
            </a:r>
          </a:p>
          <a:p>
            <a:r>
              <a:rPr lang="en-US" sz="1400" dirty="0">
                <a:solidFill>
                  <a:srgbClr val="FFC90E"/>
                </a:solidFill>
                <a:latin typeface="Georgia"/>
              </a:rPr>
              <a:t>Regional Offices</a:t>
            </a:r>
          </a:p>
          <a:p>
            <a:r>
              <a:rPr lang="en-US" sz="1400" dirty="0">
                <a:solidFill>
                  <a:srgbClr val="99D9EA"/>
                </a:solidFill>
                <a:latin typeface="Georgia"/>
              </a:rPr>
              <a:t>Pop-Up Host Locations</a:t>
            </a:r>
          </a:p>
        </p:txBody>
      </p:sp>
      <p:sp>
        <p:nvSpPr>
          <p:cNvPr id="107" name="TextBox 106">
            <a:extLst>
              <a:ext uri="{FF2B5EF4-FFF2-40B4-BE49-F238E27FC236}">
                <a16:creationId xmlns:a16="http://schemas.microsoft.com/office/drawing/2014/main" id="{5744B373-AA16-489B-B014-3A8A0B54A57A}"/>
              </a:ext>
            </a:extLst>
          </p:cNvPr>
          <p:cNvSpPr txBox="1"/>
          <p:nvPr/>
        </p:nvSpPr>
        <p:spPr>
          <a:xfrm>
            <a:off x="10807276" y="5582114"/>
            <a:ext cx="896399" cy="369332"/>
          </a:xfrm>
          <a:prstGeom prst="rect">
            <a:avLst/>
          </a:prstGeom>
          <a:noFill/>
        </p:spPr>
        <p:txBody>
          <a:bodyPr wrap="none" lIns="91440" tIns="45720" rIns="91440" bIns="45720" rtlCol="0" anchor="t">
            <a:spAutoFit/>
          </a:bodyPr>
          <a:lstStyle/>
          <a:p>
            <a:r>
              <a:rPr lang="en-US" u="sng" dirty="0">
                <a:solidFill>
                  <a:srgbClr val="1F4E79"/>
                </a:solidFill>
                <a:latin typeface="Georgia"/>
              </a:rPr>
              <a:t>Virtual</a:t>
            </a:r>
            <a:endParaRPr lang="en-US">
              <a:solidFill>
                <a:srgbClr val="1F4E79"/>
              </a:solidFill>
              <a:latin typeface="Georgia"/>
              <a:cs typeface="Calibri"/>
            </a:endParaRPr>
          </a:p>
        </p:txBody>
      </p:sp>
      <p:grpSp>
        <p:nvGrpSpPr>
          <p:cNvPr id="1049" name="Group 1048">
            <a:extLst>
              <a:ext uri="{FF2B5EF4-FFF2-40B4-BE49-F238E27FC236}">
                <a16:creationId xmlns:a16="http://schemas.microsoft.com/office/drawing/2014/main" id="{721E5E47-E973-4F9C-A09F-770A0F032753}"/>
              </a:ext>
            </a:extLst>
          </p:cNvPr>
          <p:cNvGrpSpPr/>
          <p:nvPr/>
        </p:nvGrpSpPr>
        <p:grpSpPr>
          <a:xfrm>
            <a:off x="9245339" y="5951446"/>
            <a:ext cx="2791580" cy="731520"/>
            <a:chOff x="9245339" y="5951446"/>
            <a:chExt cx="2791580" cy="731520"/>
          </a:xfrm>
        </p:grpSpPr>
        <p:sp>
          <p:nvSpPr>
            <p:cNvPr id="108" name="Oval 107">
              <a:extLst>
                <a:ext uri="{FF2B5EF4-FFF2-40B4-BE49-F238E27FC236}">
                  <a16:creationId xmlns:a16="http://schemas.microsoft.com/office/drawing/2014/main" id="{1B1E513D-2840-4CB2-86A3-DEF9652CABF7}"/>
                </a:ext>
              </a:extLst>
            </p:cNvPr>
            <p:cNvSpPr/>
            <p:nvPr/>
          </p:nvSpPr>
          <p:spPr>
            <a:xfrm>
              <a:off x="11305399" y="5951446"/>
              <a:ext cx="731520" cy="731520"/>
            </a:xfrm>
            <a:prstGeom prst="ellipse">
              <a:avLst/>
            </a:prstGeom>
            <a:blipFill>
              <a:blip r:embed="rId18" cstate="screen">
                <a:extLst>
                  <a:ext uri="{28A0092B-C50C-407E-A947-70E740481C1C}">
                    <a14:useLocalDpi xmlns:a14="http://schemas.microsoft.com/office/drawing/2010/main"/>
                  </a:ext>
                </a:extLst>
              </a:blip>
              <a:stretch>
                <a:fillRect/>
              </a:stretch>
            </a:blipFill>
            <a:ln>
              <a:solidFill>
                <a:srgbClr val="96BD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latin typeface="Century Gothic"/>
              </a:endParaRPr>
            </a:p>
          </p:txBody>
        </p:sp>
        <p:sp>
          <p:nvSpPr>
            <p:cNvPr id="109" name="TextBox 108">
              <a:extLst>
                <a:ext uri="{FF2B5EF4-FFF2-40B4-BE49-F238E27FC236}">
                  <a16:creationId xmlns:a16="http://schemas.microsoft.com/office/drawing/2014/main" id="{3426F55A-2DF9-480A-A016-6D1085AE3BB0}"/>
                </a:ext>
              </a:extLst>
            </p:cNvPr>
            <p:cNvSpPr txBox="1"/>
            <p:nvPr/>
          </p:nvSpPr>
          <p:spPr>
            <a:xfrm>
              <a:off x="9245339" y="6055596"/>
              <a:ext cx="2061783" cy="523220"/>
            </a:xfrm>
            <a:prstGeom prst="rect">
              <a:avLst/>
            </a:prstGeom>
            <a:noFill/>
          </p:spPr>
          <p:txBody>
            <a:bodyPr wrap="none" lIns="91440" tIns="45720" rIns="91440" bIns="45720" rtlCol="0" anchor="t">
              <a:spAutoFit/>
            </a:bodyPr>
            <a:lstStyle/>
            <a:p>
              <a:pPr algn="r"/>
              <a:r>
                <a:rPr lang="en-US" sz="1400" dirty="0">
                  <a:solidFill>
                    <a:srgbClr val="6A7278"/>
                  </a:solidFill>
                  <a:latin typeface="Century Gothic"/>
                </a:rPr>
                <a:t>Environmental Justice</a:t>
              </a:r>
            </a:p>
            <a:p>
              <a:pPr algn="r"/>
              <a:r>
                <a:rPr lang="en-US" sz="1400" dirty="0">
                  <a:solidFill>
                    <a:srgbClr val="6A7278"/>
                  </a:solidFill>
                  <a:latin typeface="Century Gothic"/>
                </a:rPr>
                <a:t>Est. 2022</a:t>
              </a:r>
            </a:p>
          </p:txBody>
        </p:sp>
      </p:grpSp>
      <p:sp>
        <p:nvSpPr>
          <p:cNvPr id="59" name="Title 1">
            <a:extLst>
              <a:ext uri="{FF2B5EF4-FFF2-40B4-BE49-F238E27FC236}">
                <a16:creationId xmlns:a16="http://schemas.microsoft.com/office/drawing/2014/main" id="{43BDF387-24CF-43B3-BF13-F9D9C3D60E3C}"/>
              </a:ext>
            </a:extLst>
          </p:cNvPr>
          <p:cNvSpPr>
            <a:spLocks noGrp="1"/>
          </p:cNvSpPr>
          <p:nvPr>
            <p:ph type="title"/>
          </p:nvPr>
        </p:nvSpPr>
        <p:spPr>
          <a:xfrm>
            <a:off x="838200" y="365125"/>
            <a:ext cx="10515600" cy="570057"/>
          </a:xfrm>
        </p:spPr>
        <p:txBody>
          <a:bodyPr>
            <a:normAutofit/>
          </a:bodyPr>
          <a:lstStyle/>
          <a:p>
            <a:r>
              <a:rPr lang="en-US" sz="1400" spc="200" dirty="0"/>
              <a:t>PROGRAMMATIC FOUNDATIONS</a:t>
            </a:r>
            <a:endParaRPr lang="en-US" sz="1400" dirty="0"/>
          </a:p>
        </p:txBody>
      </p:sp>
    </p:spTree>
    <p:extLst>
      <p:ext uri="{BB962C8B-B14F-4D97-AF65-F5344CB8AC3E}">
        <p14:creationId xmlns:p14="http://schemas.microsoft.com/office/powerpoint/2010/main" val="273354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spc="200" dirty="0"/>
              <a:t>PROGRAMMATIC FOUNDATIONS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Structure</a:t>
            </a:r>
            <a:endParaRPr lang="en-US" sz="3200" dirty="0"/>
          </a:p>
        </p:txBody>
      </p:sp>
      <p:sp>
        <p:nvSpPr>
          <p:cNvPr id="7" name="Text Placeholder 5">
            <a:extLst>
              <a:ext uri="{FF2B5EF4-FFF2-40B4-BE49-F238E27FC236}">
                <a16:creationId xmlns:a16="http://schemas.microsoft.com/office/drawing/2014/main" id="{4788E504-02BC-4091-983D-411636B0766A}"/>
              </a:ext>
            </a:extLst>
          </p:cNvPr>
          <p:cNvSpPr txBox="1">
            <a:spLocks/>
          </p:cNvSpPr>
          <p:nvPr/>
        </p:nvSpPr>
        <p:spPr>
          <a:xfrm>
            <a:off x="838199" y="2009500"/>
            <a:ext cx="3657600" cy="365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dirty="0"/>
              <a:t>Chain of Command</a:t>
            </a:r>
          </a:p>
        </p:txBody>
      </p:sp>
      <p:graphicFrame>
        <p:nvGraphicFramePr>
          <p:cNvPr id="4" name="Diagram 3">
            <a:extLst>
              <a:ext uri="{FF2B5EF4-FFF2-40B4-BE49-F238E27FC236}">
                <a16:creationId xmlns:a16="http://schemas.microsoft.com/office/drawing/2014/main" id="{1C313EE1-ADDA-4A0D-B4C8-C192F35A19D6}"/>
              </a:ext>
            </a:extLst>
          </p:cNvPr>
          <p:cNvGraphicFramePr/>
          <p:nvPr>
            <p:extLst>
              <p:ext uri="{D42A27DB-BD31-4B8C-83A1-F6EECF244321}">
                <p14:modId xmlns:p14="http://schemas.microsoft.com/office/powerpoint/2010/main" val="2750489068"/>
              </p:ext>
            </p:extLst>
          </p:nvPr>
        </p:nvGraphicFramePr>
        <p:xfrm>
          <a:off x="390133" y="1986615"/>
          <a:ext cx="11235809" cy="3216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Content Placeholder 50">
            <a:extLst>
              <a:ext uri="{FF2B5EF4-FFF2-40B4-BE49-F238E27FC236}">
                <a16:creationId xmlns:a16="http://schemas.microsoft.com/office/drawing/2014/main" id="{C54CDB14-0FB6-4400-8E43-D38C82270929}"/>
              </a:ext>
            </a:extLst>
          </p:cNvPr>
          <p:cNvSpPr>
            <a:spLocks noGrp="1"/>
          </p:cNvSpPr>
          <p:nvPr>
            <p:ph idx="11"/>
          </p:nvPr>
        </p:nvSpPr>
        <p:spPr>
          <a:xfrm>
            <a:off x="901909" y="5385250"/>
            <a:ext cx="10648407" cy="1214845"/>
          </a:xfrm>
        </p:spPr>
        <p:txBody>
          <a:bodyPr>
            <a:normAutofit/>
          </a:bodyPr>
          <a:lstStyle/>
          <a:p>
            <a:r>
              <a:rPr lang="en-US" sz="1800" dirty="0"/>
              <a:t>DEVELOP’s structure is flat and all doors are open, but respecting the leadership communication chain is important for success as each link in the chain fulfills specific roles and ensures we follow NASA protocols and meet programmatic requirements.</a:t>
            </a:r>
          </a:p>
        </p:txBody>
      </p:sp>
      <p:sp>
        <p:nvSpPr>
          <p:cNvPr id="8" name="Left Brace 7">
            <a:extLst>
              <a:ext uri="{FF2B5EF4-FFF2-40B4-BE49-F238E27FC236}">
                <a16:creationId xmlns:a16="http://schemas.microsoft.com/office/drawing/2014/main" id="{2B6E7FB1-77C5-4D3D-B44C-32359E422B78}"/>
              </a:ext>
            </a:extLst>
          </p:cNvPr>
          <p:cNvSpPr/>
          <p:nvPr/>
        </p:nvSpPr>
        <p:spPr>
          <a:xfrm rot="16200000">
            <a:off x="2981349" y="2338065"/>
            <a:ext cx="505097" cy="4505007"/>
          </a:xfrm>
          <a:prstGeom prst="leftBrace">
            <a:avLst>
              <a:gd name="adj1" fmla="val 40201"/>
              <a:gd name="adj2" fmla="val 49914"/>
            </a:avLst>
          </a:prstGeom>
          <a:ln w="28575">
            <a:solidFill>
              <a:srgbClr val="5496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FCD374A6-0147-463B-904E-CC4E69B1D12F}"/>
              </a:ext>
            </a:extLst>
          </p:cNvPr>
          <p:cNvSpPr/>
          <p:nvPr/>
        </p:nvSpPr>
        <p:spPr>
          <a:xfrm rot="5400000">
            <a:off x="7356596" y="399955"/>
            <a:ext cx="505097" cy="4145280"/>
          </a:xfrm>
          <a:prstGeom prst="leftBrace">
            <a:avLst>
              <a:gd name="adj1" fmla="val 40201"/>
              <a:gd name="adj2" fmla="val 49914"/>
            </a:avLst>
          </a:prstGeom>
          <a:ln w="28575">
            <a:solidFill>
              <a:srgbClr val="5496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 Placeholder 5">
            <a:extLst>
              <a:ext uri="{FF2B5EF4-FFF2-40B4-BE49-F238E27FC236}">
                <a16:creationId xmlns:a16="http://schemas.microsoft.com/office/drawing/2014/main" id="{E2DF4650-7F6E-4722-B264-554C72E9FD5B}"/>
              </a:ext>
            </a:extLst>
          </p:cNvPr>
          <p:cNvSpPr txBox="1">
            <a:spLocks/>
          </p:cNvSpPr>
          <p:nvPr/>
        </p:nvSpPr>
        <p:spPr>
          <a:xfrm>
            <a:off x="2304790" y="4840365"/>
            <a:ext cx="1865333" cy="365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800"/>
              </a:spcAft>
              <a:buClr>
                <a:srgbClr val="EF282F"/>
              </a:buClr>
            </a:pPr>
            <a:r>
              <a:rPr lang="en-US" dirty="0">
                <a:solidFill>
                  <a:srgbClr val="6A7278"/>
                </a:solidFill>
              </a:rPr>
              <a:t>Node</a:t>
            </a:r>
          </a:p>
        </p:txBody>
      </p:sp>
      <p:sp>
        <p:nvSpPr>
          <p:cNvPr id="32" name="Text Placeholder 5">
            <a:extLst>
              <a:ext uri="{FF2B5EF4-FFF2-40B4-BE49-F238E27FC236}">
                <a16:creationId xmlns:a16="http://schemas.microsoft.com/office/drawing/2014/main" id="{DCEF6953-EC04-4E4D-863D-BE258BD31AFB}"/>
              </a:ext>
            </a:extLst>
          </p:cNvPr>
          <p:cNvSpPr txBox="1">
            <a:spLocks/>
          </p:cNvSpPr>
          <p:nvPr/>
        </p:nvSpPr>
        <p:spPr>
          <a:xfrm>
            <a:off x="5599134" y="1854286"/>
            <a:ext cx="3880624" cy="365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800"/>
              </a:spcAft>
              <a:buClr>
                <a:srgbClr val="EF282F"/>
              </a:buClr>
            </a:pPr>
            <a:r>
              <a:rPr lang="en-US" dirty="0">
                <a:solidFill>
                  <a:srgbClr val="6A7278"/>
                </a:solidFill>
              </a:rPr>
              <a:t>Programmatic Leadership</a:t>
            </a:r>
          </a:p>
        </p:txBody>
      </p:sp>
    </p:spTree>
    <p:extLst>
      <p:ext uri="{BB962C8B-B14F-4D97-AF65-F5344CB8AC3E}">
        <p14:creationId xmlns:p14="http://schemas.microsoft.com/office/powerpoint/2010/main" val="305442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F83116F-AFCB-4AB6-BD1F-39D666B1B4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5368" y="-128050"/>
            <a:ext cx="4741331" cy="1358341"/>
          </a:xfrm>
          <a:prstGeom prst="rect">
            <a:avLst/>
          </a:prstGeom>
        </p:spPr>
      </p:pic>
      <p:pic>
        <p:nvPicPr>
          <p:cNvPr id="66" name="Picture 65">
            <a:extLst>
              <a:ext uri="{FF2B5EF4-FFF2-40B4-BE49-F238E27FC236}">
                <a16:creationId xmlns:a16="http://schemas.microsoft.com/office/drawing/2014/main" id="{D2E53C57-63CD-441C-BB46-879E8AADCCC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2258" b="98244" l="0" r="93390">
                        <a14:foregroundMark x1="62668" y1="91639" x2="62668" y2="91639"/>
                        <a14:foregroundMark x1="88372" y1="14883" x2="88372" y2="14883"/>
                        <a14:foregroundMark x1="72827" y1="48997" x2="72827" y2="48997"/>
                        <a14:foregroundMark x1="62791" y1="95569" x2="62791" y2="95569"/>
                        <a14:foregroundMark x1="50428" y1="89298" x2="50428" y2="89298"/>
                        <a14:foregroundMark x1="55692" y1="94482" x2="55692" y2="94482"/>
                        <a14:foregroundMark x1="61200" y1="97492" x2="61200" y2="97492"/>
                        <a14:foregroundMark x1="89474" y1="28846" x2="89474" y2="28846"/>
                        <a14:foregroundMark x1="75031" y1="42140" x2="75031" y2="42140"/>
                        <a14:foregroundMark x1="90208" y1="27425" x2="90208" y2="27425"/>
                        <a14:foregroundMark x1="93390" y1="16137" x2="93390" y2="16137"/>
                      </a14:backgroundRemoval>
                    </a14:imgEffect>
                  </a14:imgLayer>
                </a14:imgProps>
              </a:ext>
              <a:ext uri="{28A0092B-C50C-407E-A947-70E740481C1C}">
                <a14:useLocalDpi xmlns:a14="http://schemas.microsoft.com/office/drawing/2010/main"/>
              </a:ext>
            </a:extLst>
          </a:blip>
          <a:srcRect/>
          <a:stretch/>
        </p:blipFill>
        <p:spPr>
          <a:xfrm>
            <a:off x="7325923" y="1899924"/>
            <a:ext cx="2499332" cy="3657600"/>
          </a:xfrm>
          <a:prstGeom prst="rect">
            <a:avLst/>
          </a:prstGeom>
        </p:spPr>
      </p:pic>
      <p:pic>
        <p:nvPicPr>
          <p:cNvPr id="64" name="Picture 63">
            <a:extLst>
              <a:ext uri="{FF2B5EF4-FFF2-40B4-BE49-F238E27FC236}">
                <a16:creationId xmlns:a16="http://schemas.microsoft.com/office/drawing/2014/main" id="{3CC55DBB-9161-42BA-AF53-805C75F35DCD}"/>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2258" b="98244" l="7852" r="100000">
                        <a14:foregroundMark x1="15594" y1="20318" x2="15594" y2="20318"/>
                        <a14:foregroundMark x1="25409" y1="8194" x2="25409" y2="8194"/>
                        <a14:foregroundMark x1="7852" y1="41890" x2="7852" y2="41890"/>
                        <a14:foregroundMark x1="96619" y1="94064" x2="96619" y2="94064"/>
                        <a14:foregroundMark x1="98473" y1="96823" x2="98473" y2="96823"/>
                        <a14:foregroundMark x1="20938" y1="2258" x2="20938" y2="2258"/>
                      </a14:backgroundRemoval>
                    </a14:imgEffect>
                  </a14:imgLayer>
                </a14:imgProps>
              </a:ext>
              <a:ext uri="{28A0092B-C50C-407E-A947-70E740481C1C}">
                <a14:useLocalDpi xmlns:a14="http://schemas.microsoft.com/office/drawing/2010/main"/>
              </a:ext>
            </a:extLst>
          </a:blip>
          <a:srcRect/>
          <a:stretch/>
        </p:blipFill>
        <p:spPr>
          <a:xfrm>
            <a:off x="1848960" y="1986423"/>
            <a:ext cx="2803700" cy="3657600"/>
          </a:xfrm>
          <a:prstGeom prst="rect">
            <a:avLst/>
          </a:prstGeom>
        </p:spPr>
      </p:pic>
      <p:grpSp>
        <p:nvGrpSpPr>
          <p:cNvPr id="47" name="Group 46"/>
          <p:cNvGrpSpPr/>
          <p:nvPr/>
        </p:nvGrpSpPr>
        <p:grpSpPr>
          <a:xfrm>
            <a:off x="-67935" y="1934583"/>
            <a:ext cx="3990336" cy="3977202"/>
            <a:chOff x="919753" y="1669282"/>
            <a:chExt cx="3990336" cy="3977202"/>
          </a:xfrm>
        </p:grpSpPr>
        <p:cxnSp>
          <p:nvCxnSpPr>
            <p:cNvPr id="12" name="Straight Connector 11">
              <a:extLst>
                <a:ext uri="{FF2B5EF4-FFF2-40B4-BE49-F238E27FC236}">
                  <a16:creationId xmlns:a16="http://schemas.microsoft.com/office/drawing/2014/main" id="{78864A9D-5BC9-44CC-8782-C744C5B1EEDB}"/>
                </a:ext>
              </a:extLst>
            </p:cNvPr>
            <p:cNvCxnSpPr>
              <a:cxnSpLocks/>
              <a:stCxn id="15" idx="2"/>
            </p:cNvCxnSpPr>
            <p:nvPr/>
          </p:nvCxnSpPr>
          <p:spPr>
            <a:xfrm flipH="1">
              <a:off x="4599560" y="3342301"/>
              <a:ext cx="238190" cy="1643013"/>
            </a:xfrm>
            <a:prstGeom prst="line">
              <a:avLst/>
            </a:prstGeom>
            <a:ln>
              <a:solidFill>
                <a:schemeClr val="tx1">
                  <a:lumMod val="75000"/>
                  <a:lumOff val="25000"/>
                </a:schemeClr>
              </a:solidFill>
            </a:ln>
          </p:spPr>
          <p:style>
            <a:lnRef idx="3">
              <a:schemeClr val="accent3"/>
            </a:lnRef>
            <a:fillRef idx="0">
              <a:schemeClr val="accent3"/>
            </a:fillRef>
            <a:effectRef idx="2">
              <a:schemeClr val="accent3"/>
            </a:effectRef>
            <a:fontRef idx="minor">
              <a:schemeClr val="tx1"/>
            </a:fontRef>
          </p:style>
        </p:cxnSp>
        <p:sp>
          <p:nvSpPr>
            <p:cNvPr id="15" name="Oval 14">
              <a:extLst>
                <a:ext uri="{FF2B5EF4-FFF2-40B4-BE49-F238E27FC236}">
                  <a16:creationId xmlns:a16="http://schemas.microsoft.com/office/drawing/2014/main" id="{69716FEF-2070-4411-9659-1462142CAD03}"/>
                </a:ext>
              </a:extLst>
            </p:cNvPr>
            <p:cNvSpPr/>
            <p:nvPr/>
          </p:nvSpPr>
          <p:spPr>
            <a:xfrm rot="17314369">
              <a:off x="4800361" y="3235430"/>
              <a:ext cx="109728" cy="109728"/>
            </a:xfrm>
            <a:prstGeom prst="ellipse">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9" name="Straight Connector 18">
              <a:extLst>
                <a:ext uri="{FF2B5EF4-FFF2-40B4-BE49-F238E27FC236}">
                  <a16:creationId xmlns:a16="http://schemas.microsoft.com/office/drawing/2014/main" id="{65989C6C-1611-419A-A4AE-BB6075D6333A}"/>
                </a:ext>
              </a:extLst>
            </p:cNvPr>
            <p:cNvCxnSpPr>
              <a:cxnSpLocks/>
              <a:stCxn id="83" idx="7"/>
              <a:endCxn id="32" idx="1"/>
            </p:cNvCxnSpPr>
            <p:nvPr/>
          </p:nvCxnSpPr>
          <p:spPr>
            <a:xfrm flipV="1">
              <a:off x="2910839" y="3880318"/>
              <a:ext cx="391508" cy="530910"/>
            </a:xfrm>
            <a:prstGeom prst="line">
              <a:avLst/>
            </a:prstGeom>
            <a:ln>
              <a:solidFill>
                <a:schemeClr val="tx1">
                  <a:lumMod val="75000"/>
                  <a:lumOff val="25000"/>
                </a:schemeClr>
              </a:solidFill>
            </a:ln>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AB5B1724-D433-4491-9C44-EEB8ABB7639F}"/>
                </a:ext>
              </a:extLst>
            </p:cNvPr>
            <p:cNvCxnSpPr>
              <a:cxnSpLocks/>
              <a:stCxn id="71" idx="6"/>
              <a:endCxn id="28" idx="0"/>
            </p:cNvCxnSpPr>
            <p:nvPr/>
          </p:nvCxnSpPr>
          <p:spPr>
            <a:xfrm>
              <a:off x="2464821" y="3085458"/>
              <a:ext cx="588793" cy="201644"/>
            </a:xfrm>
            <a:prstGeom prst="line">
              <a:avLst/>
            </a:prstGeom>
            <a:ln>
              <a:solidFill>
                <a:schemeClr val="tx1">
                  <a:lumMod val="75000"/>
                  <a:lumOff val="25000"/>
                </a:schemeClr>
              </a:solidFill>
            </a:ln>
          </p:spPr>
          <p:style>
            <a:lnRef idx="3">
              <a:schemeClr val="accent3"/>
            </a:lnRef>
            <a:fillRef idx="0">
              <a:schemeClr val="accent3"/>
            </a:fillRef>
            <a:effectRef idx="2">
              <a:schemeClr val="accent3"/>
            </a:effectRef>
            <a:fontRef idx="minor">
              <a:schemeClr val="tx1"/>
            </a:fontRef>
          </p:style>
        </p:cxnSp>
        <p:sp>
          <p:nvSpPr>
            <p:cNvPr id="21" name="TextBox 20">
              <a:extLst>
                <a:ext uri="{FF2B5EF4-FFF2-40B4-BE49-F238E27FC236}">
                  <a16:creationId xmlns:a16="http://schemas.microsoft.com/office/drawing/2014/main" id="{63971167-8338-4D0F-87AB-F38A5D867C25}"/>
                </a:ext>
              </a:extLst>
            </p:cNvPr>
            <p:cNvSpPr txBox="1"/>
            <p:nvPr/>
          </p:nvSpPr>
          <p:spPr>
            <a:xfrm>
              <a:off x="1148276" y="4421300"/>
              <a:ext cx="1024508" cy="800219"/>
            </a:xfrm>
            <a:prstGeom prst="rect">
              <a:avLst/>
            </a:prstGeom>
            <a:noFill/>
            <a:ln>
              <a:noFill/>
            </a:ln>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Georgia" panose="02040502050405020303"/>
                </a:rPr>
                <a:t>Michael Pazmino</a:t>
              </a:r>
              <a:endParaRPr kumimoji="0" lang="en-US" sz="1200" b="1" i="0" u="none" strike="noStrike" kern="1200" cap="none" spc="0" normalizeH="0" baseline="0" noProof="0" dirty="0">
                <a:ln>
                  <a:noFill/>
                </a:ln>
                <a:solidFill>
                  <a:schemeClr val="tx1">
                    <a:lumMod val="75000"/>
                    <a:lumOff val="25000"/>
                  </a:schemeClr>
                </a:solidFill>
                <a:effectLst/>
                <a:uLnTx/>
                <a:uFillTx/>
                <a:latin typeface="Georgia" panose="02040502050405020303"/>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75000"/>
                      <a:lumOff val="25000"/>
                    </a:schemeClr>
                  </a:solidFill>
                  <a:effectLst/>
                  <a:uLnTx/>
                  <a:uFillTx/>
                  <a:latin typeface="Georgia" panose="02040502050405020303"/>
                  <a:ea typeface="+mn-ea"/>
                  <a:cs typeface="+mn-cs"/>
                </a:rPr>
                <a:t>JPL &amp; Geo Fellow</a:t>
              </a:r>
            </a:p>
          </p:txBody>
        </p:sp>
        <p:sp>
          <p:nvSpPr>
            <p:cNvPr id="22" name="TextBox 21">
              <a:extLst>
                <a:ext uri="{FF2B5EF4-FFF2-40B4-BE49-F238E27FC236}">
                  <a16:creationId xmlns:a16="http://schemas.microsoft.com/office/drawing/2014/main" id="{CCE14921-5300-487D-BA5B-3C7979DFCB6B}"/>
                </a:ext>
              </a:extLst>
            </p:cNvPr>
            <p:cNvSpPr txBox="1"/>
            <p:nvPr/>
          </p:nvSpPr>
          <p:spPr>
            <a:xfrm>
              <a:off x="979330" y="1760089"/>
              <a:ext cx="940193" cy="800219"/>
            </a:xfrm>
            <a:prstGeom prst="rect">
              <a:avLst/>
            </a:prstGeom>
            <a:noFill/>
            <a:ln>
              <a:noFill/>
            </a:ln>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Georgia" panose="02040502050405020303"/>
                </a:rPr>
                <a:t>Ryan Healey</a:t>
              </a:r>
              <a:endParaRPr kumimoji="0" lang="en-US" sz="1200" b="1" i="0" u="none" strike="noStrike" kern="1200" cap="none" spc="0" normalizeH="0" baseline="0" noProof="0" dirty="0">
                <a:ln>
                  <a:noFill/>
                </a:ln>
                <a:solidFill>
                  <a:schemeClr val="tx1">
                    <a:lumMod val="75000"/>
                    <a:lumOff val="25000"/>
                  </a:schemeClr>
                </a:solidFill>
                <a:effectLst/>
                <a:uLnTx/>
                <a:uFillTx/>
                <a:latin typeface="Georgia" panose="02040502050405020303"/>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75000"/>
                      <a:lumOff val="25000"/>
                    </a:schemeClr>
                  </a:solidFill>
                  <a:latin typeface="Georgia" panose="02040502050405020303"/>
                </a:rPr>
                <a:t>ID &amp; Geo Fellow</a:t>
              </a:r>
              <a:endParaRPr lang="en-US" sz="1100" b="0" i="0" u="none" strike="noStrike" kern="1200" cap="none" spc="0" normalizeH="0" baseline="0" noProof="0" dirty="0">
                <a:ln>
                  <a:noFill/>
                </a:ln>
                <a:solidFill>
                  <a:schemeClr val="tx1">
                    <a:lumMod val="75000"/>
                    <a:lumOff val="25000"/>
                  </a:schemeClr>
                </a:solidFill>
                <a:effectLst/>
                <a:uLnTx/>
                <a:uFillTx/>
                <a:latin typeface="Georgia" panose="02040502050405020303"/>
              </a:endParaRPr>
            </a:p>
          </p:txBody>
        </p:sp>
        <p:sp>
          <p:nvSpPr>
            <p:cNvPr id="24" name="TextBox 23">
              <a:extLst>
                <a:ext uri="{FF2B5EF4-FFF2-40B4-BE49-F238E27FC236}">
                  <a16:creationId xmlns:a16="http://schemas.microsoft.com/office/drawing/2014/main" id="{7B8CF5E2-9F52-4C67-93F0-5D28E3CD52DB}"/>
                </a:ext>
              </a:extLst>
            </p:cNvPr>
            <p:cNvSpPr txBox="1"/>
            <p:nvPr/>
          </p:nvSpPr>
          <p:spPr>
            <a:xfrm>
              <a:off x="3107340" y="4846265"/>
              <a:ext cx="874554" cy="800219"/>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Sarah Hettema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 &amp; Geo Fellow</a:t>
              </a:r>
            </a:p>
          </p:txBody>
        </p:sp>
        <p:sp>
          <p:nvSpPr>
            <p:cNvPr id="28" name="Oval 27">
              <a:extLst>
                <a:ext uri="{FF2B5EF4-FFF2-40B4-BE49-F238E27FC236}">
                  <a16:creationId xmlns:a16="http://schemas.microsoft.com/office/drawing/2014/main" id="{22DB8495-6D1D-45F6-90EA-1DD7383B0666}"/>
                </a:ext>
              </a:extLst>
            </p:cNvPr>
            <p:cNvSpPr/>
            <p:nvPr/>
          </p:nvSpPr>
          <p:spPr>
            <a:xfrm>
              <a:off x="2998750" y="3287102"/>
              <a:ext cx="109728" cy="109728"/>
            </a:xfrm>
            <a:prstGeom prst="ellipse">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2" name="Oval 31">
              <a:extLst>
                <a:ext uri="{FF2B5EF4-FFF2-40B4-BE49-F238E27FC236}">
                  <a16:creationId xmlns:a16="http://schemas.microsoft.com/office/drawing/2014/main" id="{9174DE91-5B3A-49A6-BB2C-132C5375DE99}"/>
                </a:ext>
              </a:extLst>
            </p:cNvPr>
            <p:cNvSpPr/>
            <p:nvPr/>
          </p:nvSpPr>
          <p:spPr>
            <a:xfrm>
              <a:off x="3286278" y="3864249"/>
              <a:ext cx="109728" cy="109728"/>
            </a:xfrm>
            <a:prstGeom prst="ellipse">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42" name="Straight Connector 41">
              <a:extLst>
                <a:ext uri="{FF2B5EF4-FFF2-40B4-BE49-F238E27FC236}">
                  <a16:creationId xmlns:a16="http://schemas.microsoft.com/office/drawing/2014/main" id="{40CDFF6B-7604-49E5-812D-A1838208C7C2}"/>
                </a:ext>
              </a:extLst>
            </p:cNvPr>
            <p:cNvCxnSpPr>
              <a:cxnSpLocks/>
              <a:stCxn id="49" idx="5"/>
              <a:endCxn id="44" idx="1"/>
            </p:cNvCxnSpPr>
            <p:nvPr/>
          </p:nvCxnSpPr>
          <p:spPr>
            <a:xfrm>
              <a:off x="2638600" y="2371722"/>
              <a:ext cx="1502018" cy="420884"/>
            </a:xfrm>
            <a:prstGeom prst="line">
              <a:avLst/>
            </a:prstGeom>
            <a:ln>
              <a:solidFill>
                <a:schemeClr val="tx1">
                  <a:lumMod val="75000"/>
                  <a:lumOff val="25000"/>
                </a:schemeClr>
              </a:solidFill>
            </a:ln>
          </p:spPr>
          <p:style>
            <a:lnRef idx="3">
              <a:schemeClr val="accent3"/>
            </a:lnRef>
            <a:fillRef idx="0">
              <a:schemeClr val="accent3"/>
            </a:fillRef>
            <a:effectRef idx="2">
              <a:schemeClr val="accent3"/>
            </a:effectRef>
            <a:fontRef idx="minor">
              <a:schemeClr val="tx1"/>
            </a:fontRef>
          </p:style>
        </p:cxnSp>
        <p:sp>
          <p:nvSpPr>
            <p:cNvPr id="43" name="TextBox 42">
              <a:extLst>
                <a:ext uri="{FF2B5EF4-FFF2-40B4-BE49-F238E27FC236}">
                  <a16:creationId xmlns:a16="http://schemas.microsoft.com/office/drawing/2014/main" id="{757774F6-6112-43AD-91A5-8E0B1FA4DCD3}"/>
                </a:ext>
              </a:extLst>
            </p:cNvPr>
            <p:cNvSpPr txBox="1"/>
            <p:nvPr/>
          </p:nvSpPr>
          <p:spPr>
            <a:xfrm>
              <a:off x="919753" y="3487396"/>
              <a:ext cx="1079059" cy="615553"/>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Lisa Tanh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ARC &amp; PC Fellow</a:t>
              </a:r>
            </a:p>
          </p:txBody>
        </p:sp>
        <p:sp>
          <p:nvSpPr>
            <p:cNvPr id="44" name="Oval 43">
              <a:extLst>
                <a:ext uri="{FF2B5EF4-FFF2-40B4-BE49-F238E27FC236}">
                  <a16:creationId xmlns:a16="http://schemas.microsoft.com/office/drawing/2014/main" id="{C1C21753-2937-43A5-BDE1-D8F883A55218}"/>
                </a:ext>
              </a:extLst>
            </p:cNvPr>
            <p:cNvSpPr/>
            <p:nvPr/>
          </p:nvSpPr>
          <p:spPr>
            <a:xfrm>
              <a:off x="4124549" y="2776537"/>
              <a:ext cx="109728" cy="109728"/>
            </a:xfrm>
            <a:prstGeom prst="ellipse">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pic>
          <p:nvPicPr>
            <p:cNvPr id="49" name="Picture 48">
              <a:extLst>
                <a:ext uri="{FF2B5EF4-FFF2-40B4-BE49-F238E27FC236}">
                  <a16:creationId xmlns:a16="http://schemas.microsoft.com/office/drawing/2014/main" id="{5614127A-7A9B-4940-9CEE-26A6600B879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935592" y="1669282"/>
              <a:ext cx="823625" cy="822960"/>
            </a:xfrm>
            <a:prstGeom prst="ellipse">
              <a:avLst/>
            </a:prstGeom>
            <a:ln w="28575">
              <a:solidFill>
                <a:schemeClr val="tx1">
                  <a:lumMod val="75000"/>
                  <a:lumOff val="25000"/>
                </a:schemeClr>
              </a:solidFill>
            </a:ln>
          </p:spPr>
        </p:pic>
      </p:grpSp>
      <p:grpSp>
        <p:nvGrpSpPr>
          <p:cNvPr id="45" name="Group 44"/>
          <p:cNvGrpSpPr/>
          <p:nvPr/>
        </p:nvGrpSpPr>
        <p:grpSpPr>
          <a:xfrm>
            <a:off x="7171023" y="1579510"/>
            <a:ext cx="4834812" cy="5085284"/>
            <a:chOff x="6556407" y="1407135"/>
            <a:chExt cx="4834812" cy="5085284"/>
          </a:xfrm>
        </p:grpSpPr>
        <p:cxnSp>
          <p:nvCxnSpPr>
            <p:cNvPr id="125" name="Straight Connector 124">
              <a:extLst>
                <a:ext uri="{FF2B5EF4-FFF2-40B4-BE49-F238E27FC236}">
                  <a16:creationId xmlns:a16="http://schemas.microsoft.com/office/drawing/2014/main" id="{BD8E5816-19CF-4D29-A97A-14662114C39D}"/>
                </a:ext>
              </a:extLst>
            </p:cNvPr>
            <p:cNvCxnSpPr>
              <a:cxnSpLocks/>
              <a:stCxn id="143" idx="3"/>
              <a:endCxn id="158" idx="2"/>
            </p:cNvCxnSpPr>
            <p:nvPr/>
          </p:nvCxnSpPr>
          <p:spPr>
            <a:xfrm flipV="1">
              <a:off x="8349502" y="3111066"/>
              <a:ext cx="697271" cy="217739"/>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6" name="Straight Connector 125">
              <a:extLst>
                <a:ext uri="{FF2B5EF4-FFF2-40B4-BE49-F238E27FC236}">
                  <a16:creationId xmlns:a16="http://schemas.microsoft.com/office/drawing/2014/main" id="{A0A18699-3A2A-41E5-AE91-1CA9AC5FE0E6}"/>
                </a:ext>
              </a:extLst>
            </p:cNvPr>
            <p:cNvCxnSpPr>
              <a:cxnSpLocks/>
              <a:stCxn id="152" idx="1"/>
              <a:endCxn id="130" idx="1"/>
            </p:cNvCxnSpPr>
            <p:nvPr/>
          </p:nvCxnSpPr>
          <p:spPr>
            <a:xfrm flipH="1" flipV="1">
              <a:off x="7750368" y="4071603"/>
              <a:ext cx="320028" cy="17183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7" name="Straight Connector 126">
              <a:extLst>
                <a:ext uri="{FF2B5EF4-FFF2-40B4-BE49-F238E27FC236}">
                  <a16:creationId xmlns:a16="http://schemas.microsoft.com/office/drawing/2014/main" id="{0ACFC0C0-686A-4F51-9FC2-2A09B3D1A912}"/>
                </a:ext>
              </a:extLst>
            </p:cNvPr>
            <p:cNvCxnSpPr>
              <a:cxnSpLocks/>
              <a:stCxn id="135" idx="5"/>
            </p:cNvCxnSpPr>
            <p:nvPr/>
          </p:nvCxnSpPr>
          <p:spPr>
            <a:xfrm>
              <a:off x="7918764" y="3911657"/>
              <a:ext cx="456168" cy="4943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9" name="Straight Connector 128">
              <a:extLst>
                <a:ext uri="{FF2B5EF4-FFF2-40B4-BE49-F238E27FC236}">
                  <a16:creationId xmlns:a16="http://schemas.microsoft.com/office/drawing/2014/main" id="{AEE36F77-F07E-4DAE-A11E-B7B5ECDCD477}"/>
                </a:ext>
              </a:extLst>
            </p:cNvPr>
            <p:cNvCxnSpPr>
              <a:cxnSpLocks/>
              <a:stCxn id="133" idx="5"/>
              <a:endCxn id="148" idx="1"/>
            </p:cNvCxnSpPr>
            <p:nvPr/>
          </p:nvCxnSpPr>
          <p:spPr>
            <a:xfrm>
              <a:off x="8501190" y="3589864"/>
              <a:ext cx="1387873" cy="895603"/>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30" name="Oval 129">
              <a:extLst>
                <a:ext uri="{FF2B5EF4-FFF2-40B4-BE49-F238E27FC236}">
                  <a16:creationId xmlns:a16="http://schemas.microsoft.com/office/drawing/2014/main" id="{55A03259-7779-401C-821A-316BB67696DE}"/>
                </a:ext>
              </a:extLst>
            </p:cNvPr>
            <p:cNvSpPr/>
            <p:nvPr/>
          </p:nvSpPr>
          <p:spPr>
            <a:xfrm rot="1485293">
              <a:off x="7714489" y="4068214"/>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2" name="TextBox 131">
              <a:extLst>
                <a:ext uri="{FF2B5EF4-FFF2-40B4-BE49-F238E27FC236}">
                  <a16:creationId xmlns:a16="http://schemas.microsoft.com/office/drawing/2014/main" id="{8D25735E-D8F2-4CBC-81A8-DF75A8B632F5}"/>
                </a:ext>
              </a:extLst>
            </p:cNvPr>
            <p:cNvSpPr txBox="1"/>
            <p:nvPr/>
          </p:nvSpPr>
          <p:spPr>
            <a:xfrm>
              <a:off x="9871251" y="2656095"/>
              <a:ext cx="1519968"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Celeste Gambino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IA Sr Fellow</a:t>
              </a:r>
            </a:p>
          </p:txBody>
        </p:sp>
        <p:sp>
          <p:nvSpPr>
            <p:cNvPr id="135" name="Oval 134">
              <a:extLst>
                <a:ext uri="{FF2B5EF4-FFF2-40B4-BE49-F238E27FC236}">
                  <a16:creationId xmlns:a16="http://schemas.microsoft.com/office/drawing/2014/main" id="{9EA172AC-9CAF-471A-BF89-4BE07C2A052C}"/>
                </a:ext>
              </a:extLst>
            </p:cNvPr>
            <p:cNvSpPr/>
            <p:nvPr/>
          </p:nvSpPr>
          <p:spPr>
            <a:xfrm rot="932866">
              <a:off x="7836923" y="3809019"/>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43" name="Oval 142">
              <a:extLst>
                <a:ext uri="{FF2B5EF4-FFF2-40B4-BE49-F238E27FC236}">
                  <a16:creationId xmlns:a16="http://schemas.microsoft.com/office/drawing/2014/main" id="{5ADC5445-04BA-455D-9BAD-A3F3E5F4C963}"/>
                </a:ext>
              </a:extLst>
            </p:cNvPr>
            <p:cNvSpPr/>
            <p:nvPr/>
          </p:nvSpPr>
          <p:spPr>
            <a:xfrm>
              <a:off x="8333433" y="3235146"/>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45" name="TextBox 144">
              <a:extLst>
                <a:ext uri="{FF2B5EF4-FFF2-40B4-BE49-F238E27FC236}">
                  <a16:creationId xmlns:a16="http://schemas.microsoft.com/office/drawing/2014/main" id="{D7622752-2C39-4D33-9B90-7A07325C8AEF}"/>
                </a:ext>
              </a:extLst>
            </p:cNvPr>
            <p:cNvSpPr txBox="1"/>
            <p:nvPr/>
          </p:nvSpPr>
          <p:spPr>
            <a:xfrm>
              <a:off x="8770824" y="5675373"/>
              <a:ext cx="997184"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Sarah Payne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GA &amp; IA Fellow</a:t>
              </a:r>
            </a:p>
          </p:txBody>
        </p:sp>
        <p:sp>
          <p:nvSpPr>
            <p:cNvPr id="146" name="TextBox 145">
              <a:extLst>
                <a:ext uri="{FF2B5EF4-FFF2-40B4-BE49-F238E27FC236}">
                  <a16:creationId xmlns:a16="http://schemas.microsoft.com/office/drawing/2014/main" id="{0101E5BB-EBA5-44C9-ABDC-ECFF6014B55F}"/>
                </a:ext>
              </a:extLst>
            </p:cNvPr>
            <p:cNvSpPr txBox="1"/>
            <p:nvPr/>
          </p:nvSpPr>
          <p:spPr>
            <a:xfrm>
              <a:off x="8333433" y="4963453"/>
              <a:ext cx="1449025"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Kathryn Caruso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NC &amp; Comm Fellow</a:t>
              </a:r>
            </a:p>
          </p:txBody>
        </p:sp>
        <p:sp>
          <p:nvSpPr>
            <p:cNvPr id="147" name="TextBox 146">
              <a:extLst>
                <a:ext uri="{FF2B5EF4-FFF2-40B4-BE49-F238E27FC236}">
                  <a16:creationId xmlns:a16="http://schemas.microsoft.com/office/drawing/2014/main" id="{B8E92AC0-38D2-4DE0-8D28-FE148033620A}"/>
                </a:ext>
              </a:extLst>
            </p:cNvPr>
            <p:cNvSpPr txBox="1"/>
            <p:nvPr/>
          </p:nvSpPr>
          <p:spPr>
            <a:xfrm>
              <a:off x="10579817" y="4363334"/>
              <a:ext cx="803324"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Cecil Byles</a:t>
              </a:r>
              <a:endParaRPr kumimoji="0" lang="en-US" sz="1200" b="0" i="0"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 Sr Fellow</a:t>
              </a:r>
            </a:p>
          </p:txBody>
        </p:sp>
        <p:sp>
          <p:nvSpPr>
            <p:cNvPr id="149" name="TextBox 148">
              <a:extLst>
                <a:ext uri="{FF2B5EF4-FFF2-40B4-BE49-F238E27FC236}">
                  <a16:creationId xmlns:a16="http://schemas.microsoft.com/office/drawing/2014/main" id="{1EB5E626-25E5-4A33-B9AD-AC6E02787420}"/>
                </a:ext>
              </a:extLst>
            </p:cNvPr>
            <p:cNvSpPr txBox="1"/>
            <p:nvPr/>
          </p:nvSpPr>
          <p:spPr>
            <a:xfrm>
              <a:off x="10472165" y="3219935"/>
              <a:ext cx="910976" cy="800219"/>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75000"/>
                      <a:lumOff val="25000"/>
                    </a:schemeClr>
                  </a:solidFill>
                  <a:effectLst/>
                  <a:uLnTx/>
                  <a:uFillTx/>
                  <a:latin typeface="Georgia" panose="02040502050405020303"/>
                  <a:ea typeface="+mn-ea"/>
                  <a:cs typeface="+mn-cs"/>
                </a:rPr>
                <a:t>Laramie Plott</a:t>
              </a:r>
              <a:endParaRPr kumimoji="0" lang="en-US" sz="1200" b="0" i="0" u="none" strike="noStrike" kern="1200" cap="none" spc="0" normalizeH="0" baseline="0" noProof="0" dirty="0">
                <a:ln>
                  <a:noFill/>
                </a:ln>
                <a:solidFill>
                  <a:schemeClr val="tx1">
                    <a:lumMod val="75000"/>
                    <a:lumOff val="25000"/>
                  </a:schemeClr>
                </a:solidFill>
                <a:effectLst/>
                <a:uLnTx/>
                <a:uFillTx/>
                <a:latin typeface="Georgia" panose="02040502050405020303"/>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75000"/>
                      <a:lumOff val="25000"/>
                    </a:schemeClr>
                  </a:solidFill>
                  <a:effectLst/>
                  <a:uLnTx/>
                  <a:uFillTx/>
                  <a:latin typeface="Georgia" panose="02040502050405020303"/>
                  <a:ea typeface="+mn-ea"/>
                  <a:cs typeface="+mn-cs"/>
                </a:rPr>
                <a:t>PC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75000"/>
                      <a:lumOff val="25000"/>
                    </a:schemeClr>
                  </a:solidFill>
                  <a:effectLst/>
                  <a:uLnTx/>
                  <a:uFillTx/>
                  <a:latin typeface="Georgia" panose="02040502050405020303"/>
                  <a:ea typeface="+mn-ea"/>
                  <a:cs typeface="+mn-cs"/>
                </a:rPr>
                <a:t>Fellow</a:t>
              </a:r>
              <a:endParaRPr lang="en-US" sz="1100" b="0" i="0" u="none" strike="noStrike" kern="1200" cap="none" spc="0" normalizeH="0" baseline="0" noProof="0" dirty="0">
                <a:ln>
                  <a:noFill/>
                </a:ln>
                <a:solidFill>
                  <a:schemeClr val="tx1">
                    <a:lumMod val="75000"/>
                    <a:lumOff val="25000"/>
                  </a:schemeClr>
                </a:solidFill>
                <a:effectLst/>
                <a:uLnTx/>
                <a:uFillTx/>
                <a:latin typeface="Georgia" panose="02040502050405020303"/>
              </a:endParaRPr>
            </a:p>
          </p:txBody>
        </p:sp>
        <p:sp>
          <p:nvSpPr>
            <p:cNvPr id="150" name="TextBox 149">
              <a:extLst>
                <a:ext uri="{FF2B5EF4-FFF2-40B4-BE49-F238E27FC236}">
                  <a16:creationId xmlns:a16="http://schemas.microsoft.com/office/drawing/2014/main" id="{8D25735E-D8F2-4CBC-81A8-DF75A8B632F5}"/>
                </a:ext>
              </a:extLst>
            </p:cNvPr>
            <p:cNvSpPr txBox="1"/>
            <p:nvPr/>
          </p:nvSpPr>
          <p:spPr>
            <a:xfrm>
              <a:off x="8151149" y="1407135"/>
              <a:ext cx="1196285"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Tyler Pantle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MA </a:t>
              </a:r>
              <a:r>
                <a:rPr lang="en-US" sz="1100" dirty="0">
                  <a:solidFill>
                    <a:prstClr val="black">
                      <a:lumMod val="75000"/>
                      <a:lumOff val="25000"/>
                    </a:prstClr>
                  </a:solidFill>
                  <a:latin typeface="Georgia" panose="02040502050405020303"/>
                </a:rPr>
                <a:t>&amp; </a:t>
              </a: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Fellow</a:t>
              </a:r>
            </a:p>
          </p:txBody>
        </p:sp>
        <p:sp>
          <p:nvSpPr>
            <p:cNvPr id="151" name="TextBox 150">
              <a:extLst>
                <a:ext uri="{FF2B5EF4-FFF2-40B4-BE49-F238E27FC236}">
                  <a16:creationId xmlns:a16="http://schemas.microsoft.com/office/drawing/2014/main" id="{B91B2A3F-BDD4-49CE-810F-2FC7326EDA03}"/>
                </a:ext>
              </a:extLst>
            </p:cNvPr>
            <p:cNvSpPr txBox="1"/>
            <p:nvPr/>
          </p:nvSpPr>
          <p:spPr>
            <a:xfrm>
              <a:off x="6556407" y="5739410"/>
              <a:ext cx="1220589" cy="71865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Laramie Plott </a:t>
              </a:r>
            </a:p>
            <a:p>
              <a:pPr lvl="0" algn="ctr">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MSFC </a:t>
              </a:r>
              <a:r>
                <a:rPr lang="en-US" sz="1100" dirty="0">
                  <a:solidFill>
                    <a:prstClr val="black">
                      <a:lumMod val="75000"/>
                      <a:lumOff val="25000"/>
                    </a:prstClr>
                  </a:solidFill>
                  <a:latin typeface="Georgia" panose="02040502050405020303"/>
                </a:rPr>
                <a:t>Fellow</a:t>
              </a: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  </a:t>
              </a:r>
              <a:r>
                <a:rPr kumimoji="0" lang="en-US" sz="105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a:t>
              </a:r>
              <a:r>
                <a:rPr lang="en-US" sz="1050" i="1" dirty="0">
                  <a:solidFill>
                    <a:prstClr val="black">
                      <a:lumMod val="75000"/>
                      <a:lumOff val="25000"/>
                    </a:prstClr>
                  </a:solidFill>
                </a:rPr>
                <a:t>Virtual, Acting</a:t>
              </a:r>
              <a:r>
                <a:rPr lang="en-US" sz="1050" dirty="0">
                  <a:solidFill>
                    <a:prstClr val="black">
                      <a:lumMod val="75000"/>
                      <a:lumOff val="25000"/>
                    </a:prstClr>
                  </a:solidFill>
                </a:rPr>
                <a:t>)</a:t>
              </a:r>
              <a:endPar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p:txBody>
        </p:sp>
        <p:pic>
          <p:nvPicPr>
            <p:cNvPr id="152" name="Picture 15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950222" y="5669459"/>
              <a:ext cx="820602" cy="822960"/>
            </a:xfrm>
            <a:prstGeom prst="ellipse">
              <a:avLst/>
            </a:prstGeom>
            <a:ln w="38100">
              <a:solidFill>
                <a:schemeClr val="tx1">
                  <a:lumMod val="75000"/>
                  <a:lumOff val="25000"/>
                </a:schemeClr>
              </a:solidFill>
            </a:ln>
          </p:spPr>
        </p:pic>
        <p:cxnSp>
          <p:nvCxnSpPr>
            <p:cNvPr id="153" name="Straight Connector 152">
              <a:extLst>
                <a:ext uri="{FF2B5EF4-FFF2-40B4-BE49-F238E27FC236}">
                  <a16:creationId xmlns:a16="http://schemas.microsoft.com/office/drawing/2014/main" id="{984A6A68-43BA-453A-A883-46522992B601}"/>
                </a:ext>
              </a:extLst>
            </p:cNvPr>
            <p:cNvCxnSpPr>
              <a:cxnSpLocks/>
              <a:stCxn id="134" idx="0"/>
              <a:endCxn id="61" idx="0"/>
            </p:cNvCxnSpPr>
            <p:nvPr/>
          </p:nvCxnSpPr>
          <p:spPr>
            <a:xfrm flipH="1">
              <a:off x="7366558" y="4048583"/>
              <a:ext cx="41857" cy="847187"/>
            </a:xfrm>
            <a:prstGeom prst="line">
              <a:avLst/>
            </a:prstGeom>
            <a:solidFill>
              <a:srgbClr val="FFC000"/>
            </a:solidFill>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57" name="Straight Connector 156">
              <a:extLst>
                <a:ext uri="{FF2B5EF4-FFF2-40B4-BE49-F238E27FC236}">
                  <a16:creationId xmlns:a16="http://schemas.microsoft.com/office/drawing/2014/main" id="{3F6922FE-51A3-4784-BB77-462B130EEDEE}"/>
                </a:ext>
              </a:extLst>
            </p:cNvPr>
            <p:cNvCxnSpPr>
              <a:cxnSpLocks/>
              <a:stCxn id="159" idx="4"/>
              <a:endCxn id="142" idx="5"/>
            </p:cNvCxnSpPr>
            <p:nvPr/>
          </p:nvCxnSpPr>
          <p:spPr>
            <a:xfrm>
              <a:off x="7715140" y="2267630"/>
              <a:ext cx="1196285" cy="510682"/>
            </a:xfrm>
            <a:prstGeom prst="line">
              <a:avLst/>
            </a:prstGeom>
            <a:solidFill>
              <a:srgbClr val="FFC000"/>
            </a:solidFill>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158" name="Picture 157">
              <a:extLst>
                <a:ext uri="{FF2B5EF4-FFF2-40B4-BE49-F238E27FC236}">
                  <a16:creationId xmlns:a16="http://schemas.microsoft.com/office/drawing/2014/main" id="{EF47E3F8-57A8-46FA-995E-29089706F93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046773" y="2699586"/>
              <a:ext cx="822753" cy="822960"/>
            </a:xfrm>
            <a:prstGeom prst="ellipse">
              <a:avLst/>
            </a:prstGeom>
            <a:ln w="38100">
              <a:solidFill>
                <a:schemeClr val="tx1">
                  <a:lumMod val="75000"/>
                  <a:lumOff val="25000"/>
                </a:schemeClr>
              </a:solidFill>
            </a:ln>
          </p:spPr>
        </p:pic>
        <p:pic>
          <p:nvPicPr>
            <p:cNvPr id="159" name="Picture 15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301299" y="1444670"/>
              <a:ext cx="827681" cy="822960"/>
            </a:xfrm>
            <a:prstGeom prst="ellipse">
              <a:avLst/>
            </a:prstGeom>
            <a:ln w="38100">
              <a:solidFill>
                <a:schemeClr val="tx1">
                  <a:lumMod val="75000"/>
                  <a:lumOff val="25000"/>
                </a:schemeClr>
              </a:solidFill>
            </a:ln>
          </p:spPr>
        </p:pic>
        <p:sp>
          <p:nvSpPr>
            <p:cNvPr id="142" name="Oval 141">
              <a:extLst>
                <a:ext uri="{FF2B5EF4-FFF2-40B4-BE49-F238E27FC236}">
                  <a16:creationId xmlns:a16="http://schemas.microsoft.com/office/drawing/2014/main" id="{9DAF8931-C853-48BF-A563-CCF8B58B331E}"/>
                </a:ext>
              </a:extLst>
            </p:cNvPr>
            <p:cNvSpPr/>
            <p:nvPr/>
          </p:nvSpPr>
          <p:spPr>
            <a:xfrm>
              <a:off x="8817766" y="2684653"/>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55" name="Straight Connector 154">
              <a:extLst>
                <a:ext uri="{FF2B5EF4-FFF2-40B4-BE49-F238E27FC236}">
                  <a16:creationId xmlns:a16="http://schemas.microsoft.com/office/drawing/2014/main" id="{AEE36F77-F07E-4DAE-A11E-B7B5ECDCD477}"/>
                </a:ext>
              </a:extLst>
            </p:cNvPr>
            <p:cNvCxnSpPr>
              <a:cxnSpLocks/>
              <a:stCxn id="133" idx="2"/>
            </p:cNvCxnSpPr>
            <p:nvPr/>
          </p:nvCxnSpPr>
          <p:spPr>
            <a:xfrm>
              <a:off x="8407531" y="3551069"/>
              <a:ext cx="1461022" cy="78859"/>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33" name="Oval 132">
              <a:extLst>
                <a:ext uri="{FF2B5EF4-FFF2-40B4-BE49-F238E27FC236}">
                  <a16:creationId xmlns:a16="http://schemas.microsoft.com/office/drawing/2014/main" id="{604DF588-2AE3-4C31-9658-570D331D5EF0}"/>
                </a:ext>
              </a:extLst>
            </p:cNvPr>
            <p:cNvSpPr/>
            <p:nvPr/>
          </p:nvSpPr>
          <p:spPr>
            <a:xfrm>
              <a:off x="8407531" y="3496205"/>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4" name="Oval 133">
              <a:extLst>
                <a:ext uri="{FF2B5EF4-FFF2-40B4-BE49-F238E27FC236}">
                  <a16:creationId xmlns:a16="http://schemas.microsoft.com/office/drawing/2014/main" id="{34BAE4E9-6524-4C64-8819-9D3AAF5EE0CA}"/>
                </a:ext>
              </a:extLst>
            </p:cNvPr>
            <p:cNvSpPr/>
            <p:nvPr/>
          </p:nvSpPr>
          <p:spPr>
            <a:xfrm rot="20637550">
              <a:off x="7368711" y="4046447"/>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pic>
          <p:nvPicPr>
            <p:cNvPr id="148" name="Picture 147">
              <a:extLst>
                <a:ext uri="{FF2B5EF4-FFF2-40B4-BE49-F238E27FC236}">
                  <a16:creationId xmlns:a16="http://schemas.microsoft.com/office/drawing/2014/main" id="{224379F9-F15C-4F57-AD11-323888934D4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1443861">
              <a:off x="9786284" y="4351964"/>
              <a:ext cx="790065" cy="822960"/>
            </a:xfrm>
            <a:prstGeom prst="ellipse">
              <a:avLst/>
            </a:prstGeom>
            <a:ln w="28575">
              <a:solidFill>
                <a:schemeClr val="tx1">
                  <a:lumMod val="75000"/>
                  <a:lumOff val="25000"/>
                </a:schemeClr>
              </a:solidFill>
            </a:ln>
          </p:spPr>
        </p:pic>
      </p:grpSp>
      <p:cxnSp>
        <p:nvCxnSpPr>
          <p:cNvPr id="4" name="Straight Connector 3">
            <a:extLst>
              <a:ext uri="{FF2B5EF4-FFF2-40B4-BE49-F238E27FC236}">
                <a16:creationId xmlns:a16="http://schemas.microsoft.com/office/drawing/2014/main" id="{D6E32D03-3BCE-1ADB-00A1-907A7FF8B80A}"/>
              </a:ext>
            </a:extLst>
          </p:cNvPr>
          <p:cNvCxnSpPr>
            <a:cxnSpLocks/>
            <a:endCxn id="11" idx="0"/>
          </p:cNvCxnSpPr>
          <p:nvPr/>
        </p:nvCxnSpPr>
        <p:spPr>
          <a:xfrm>
            <a:off x="9131335" y="3778308"/>
            <a:ext cx="1683222" cy="196231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03"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4841596" y="1132114"/>
            <a:ext cx="2275443" cy="5616584"/>
          </a:xfrm>
          <a:ln w="19050">
            <a:solidFill>
              <a:srgbClr val="6A7278"/>
            </a:solidFill>
          </a:ln>
        </p:spPr>
        <p:txBody>
          <a:bodyPr anchor="ctr">
            <a:normAutofit fontScale="62500" lnSpcReduction="20000"/>
          </a:bodyPr>
          <a:lstStyle/>
          <a:p>
            <a:pPr>
              <a:spcBef>
                <a:spcPts val="1200"/>
              </a:spcBef>
            </a:pPr>
            <a:r>
              <a:rPr lang="en-US" altLang="en-US" sz="2500" u="sng" dirty="0">
                <a:solidFill>
                  <a:schemeClr val="tx1">
                    <a:lumMod val="75000"/>
                    <a:lumOff val="25000"/>
                  </a:schemeClr>
                </a:solidFill>
              </a:rPr>
              <a:t>Project Coordination</a:t>
            </a:r>
          </a:p>
          <a:p>
            <a:pPr marL="342900" indent="-279400">
              <a:spcBef>
                <a:spcPts val="600"/>
              </a:spcBef>
              <a:buFont typeface="Arial" panose="020B0604020202020204" pitchFamily="34" charset="0"/>
              <a:buChar char="•"/>
            </a:pPr>
            <a:r>
              <a:rPr lang="en-US" b="1" dirty="0">
                <a:solidFill>
                  <a:srgbClr val="6A7278"/>
                </a:solidFill>
              </a:rPr>
              <a:t>Cecil (</a:t>
            </a:r>
            <a:r>
              <a:rPr lang="en-US" b="1" dirty="0" err="1">
                <a:solidFill>
                  <a:srgbClr val="6A7278"/>
                </a:solidFill>
              </a:rPr>
              <a:t>LaRC</a:t>
            </a:r>
            <a:r>
              <a:rPr lang="en-US" b="1" dirty="0">
                <a:solidFill>
                  <a:srgbClr val="6A7278"/>
                </a:solidFill>
              </a:rPr>
              <a:t>)</a:t>
            </a:r>
          </a:p>
          <a:p>
            <a:pPr marL="342900" indent="-279400">
              <a:spcBef>
                <a:spcPts val="600"/>
              </a:spcBef>
              <a:buFont typeface="Arial" panose="020B0604020202020204" pitchFamily="34" charset="0"/>
              <a:buChar char="•"/>
            </a:pPr>
            <a:r>
              <a:rPr lang="en-US" dirty="0">
                <a:solidFill>
                  <a:srgbClr val="6A7278"/>
                </a:solidFill>
              </a:rPr>
              <a:t>Laramie (</a:t>
            </a:r>
            <a:r>
              <a:rPr lang="en-US" dirty="0" err="1">
                <a:solidFill>
                  <a:srgbClr val="6A7278"/>
                </a:solidFill>
              </a:rPr>
              <a:t>LaRC</a:t>
            </a:r>
            <a:r>
              <a:rPr lang="en-US" dirty="0">
                <a:solidFill>
                  <a:srgbClr val="6A7278"/>
                </a:solidFill>
              </a:rPr>
              <a:t> and MSFC)</a:t>
            </a:r>
          </a:p>
          <a:p>
            <a:pPr marL="342900" indent="-279400">
              <a:spcBef>
                <a:spcPts val="600"/>
              </a:spcBef>
              <a:buFont typeface="Arial" panose="020B0604020202020204" pitchFamily="34" charset="0"/>
              <a:buChar char="•"/>
            </a:pPr>
            <a:r>
              <a:rPr lang="en-US" dirty="0">
                <a:solidFill>
                  <a:srgbClr val="6A7278"/>
                </a:solidFill>
                <a:latin typeface="Georgia"/>
              </a:rPr>
              <a:t>Olivia (</a:t>
            </a:r>
            <a:r>
              <a:rPr lang="en-US" dirty="0" err="1">
                <a:solidFill>
                  <a:srgbClr val="6A7278"/>
                </a:solidFill>
                <a:latin typeface="Georgia"/>
              </a:rPr>
              <a:t>LaRC</a:t>
            </a:r>
            <a:r>
              <a:rPr lang="en-US" dirty="0">
                <a:solidFill>
                  <a:srgbClr val="6A7278"/>
                </a:solidFill>
                <a:latin typeface="Georgia"/>
              </a:rPr>
              <a:t>)</a:t>
            </a:r>
          </a:p>
          <a:p>
            <a:pPr marL="342900" indent="-279400">
              <a:spcBef>
                <a:spcPts val="600"/>
              </a:spcBef>
              <a:buFont typeface="Arial" panose="020B0604020202020204" pitchFamily="34" charset="0"/>
              <a:buChar char="•"/>
            </a:pPr>
            <a:r>
              <a:rPr lang="en-US" dirty="0">
                <a:solidFill>
                  <a:srgbClr val="6A7278"/>
                </a:solidFill>
              </a:rPr>
              <a:t>Lisa (ARC)</a:t>
            </a:r>
          </a:p>
          <a:p>
            <a:pPr marL="63500">
              <a:spcBef>
                <a:spcPts val="1800"/>
              </a:spcBef>
            </a:pPr>
            <a:r>
              <a:rPr lang="en-US" altLang="en-US" sz="2500" u="sng" dirty="0">
                <a:solidFill>
                  <a:schemeClr val="tx1">
                    <a:lumMod val="75000"/>
                    <a:lumOff val="25000"/>
                  </a:schemeClr>
                </a:solidFill>
              </a:rPr>
              <a:t>Impact Analysis</a:t>
            </a:r>
          </a:p>
          <a:p>
            <a:pPr marL="342900" indent="-279400">
              <a:spcBef>
                <a:spcPts val="600"/>
              </a:spcBef>
              <a:buFont typeface="Arial" panose="020B0604020202020204" pitchFamily="34" charset="0"/>
              <a:buChar char="•"/>
            </a:pPr>
            <a:r>
              <a:rPr lang="en-US" b="1" dirty="0">
                <a:solidFill>
                  <a:srgbClr val="6A7278"/>
                </a:solidFill>
              </a:rPr>
              <a:t>Celeste (GSFC)</a:t>
            </a:r>
          </a:p>
          <a:p>
            <a:pPr marL="342900" indent="-279400">
              <a:spcBef>
                <a:spcPts val="600"/>
              </a:spcBef>
              <a:buFont typeface="Arial" panose="020B0604020202020204" pitchFamily="34" charset="0"/>
              <a:buChar char="•"/>
            </a:pPr>
            <a:r>
              <a:rPr lang="en-US" dirty="0">
                <a:solidFill>
                  <a:srgbClr val="6A7278"/>
                </a:solidFill>
                <a:latin typeface="Georgia"/>
              </a:rPr>
              <a:t>Sarah P. (GA)</a:t>
            </a:r>
          </a:p>
          <a:p>
            <a:pPr marL="63500">
              <a:spcBef>
                <a:spcPts val="1800"/>
              </a:spcBef>
            </a:pPr>
            <a:r>
              <a:rPr lang="en-US" altLang="en-US" sz="2500" u="sng" dirty="0">
                <a:solidFill>
                  <a:schemeClr val="tx1">
                    <a:lumMod val="75000"/>
                    <a:lumOff val="25000"/>
                  </a:schemeClr>
                </a:solidFill>
              </a:rPr>
              <a:t>Geoinformatics</a:t>
            </a:r>
            <a:endParaRPr lang="en-US" sz="2500" u="sng" dirty="0">
              <a:solidFill>
                <a:schemeClr val="tx1">
                  <a:lumMod val="75000"/>
                  <a:lumOff val="25000"/>
                </a:schemeClr>
              </a:solidFill>
            </a:endParaRPr>
          </a:p>
          <a:p>
            <a:pPr marL="342900" indent="-279400">
              <a:spcBef>
                <a:spcPts val="600"/>
              </a:spcBef>
              <a:buFont typeface="Arial" panose="020B0604020202020204" pitchFamily="34" charset="0"/>
              <a:buChar char="•"/>
            </a:pPr>
            <a:r>
              <a:rPr lang="en-US" dirty="0">
                <a:solidFill>
                  <a:srgbClr val="6A7278"/>
                </a:solidFill>
              </a:rPr>
              <a:t>Sarah H. (CO)</a:t>
            </a:r>
          </a:p>
          <a:p>
            <a:pPr marL="342900" indent="-279400">
              <a:spcBef>
                <a:spcPts val="600"/>
              </a:spcBef>
              <a:buFont typeface="Arial" panose="020B0604020202020204" pitchFamily="34" charset="0"/>
              <a:buChar char="•"/>
            </a:pPr>
            <a:r>
              <a:rPr lang="en-US" dirty="0">
                <a:solidFill>
                  <a:srgbClr val="6A7278"/>
                </a:solidFill>
                <a:latin typeface="Georgia"/>
              </a:rPr>
              <a:t>Michael (JPL)</a:t>
            </a:r>
          </a:p>
          <a:p>
            <a:pPr marL="342900" indent="-279400">
              <a:spcBef>
                <a:spcPts val="600"/>
              </a:spcBef>
              <a:buFont typeface="Arial" panose="020B0604020202020204" pitchFamily="34" charset="0"/>
              <a:buChar char="•"/>
            </a:pPr>
            <a:r>
              <a:rPr lang="en-US" dirty="0">
                <a:solidFill>
                  <a:srgbClr val="6A7278"/>
                </a:solidFill>
              </a:rPr>
              <a:t>Carli (GSFC)</a:t>
            </a:r>
          </a:p>
          <a:p>
            <a:pPr marL="342900" indent="-279400">
              <a:spcBef>
                <a:spcPts val="600"/>
              </a:spcBef>
              <a:buFont typeface="Arial" panose="020B0604020202020204" pitchFamily="34" charset="0"/>
              <a:buChar char="•"/>
            </a:pPr>
            <a:r>
              <a:rPr lang="en-US" dirty="0">
                <a:solidFill>
                  <a:srgbClr val="6A7278"/>
                </a:solidFill>
                <a:latin typeface="Georgia"/>
              </a:rPr>
              <a:t>Ryan (ID)</a:t>
            </a:r>
          </a:p>
          <a:p>
            <a:pPr marL="342900" indent="-279400">
              <a:spcBef>
                <a:spcPts val="600"/>
              </a:spcBef>
              <a:buFont typeface="Arial" panose="020B0604020202020204" pitchFamily="34" charset="0"/>
              <a:buChar char="•"/>
            </a:pPr>
            <a:r>
              <a:rPr lang="en-US" dirty="0">
                <a:solidFill>
                  <a:srgbClr val="6A7278"/>
                </a:solidFill>
              </a:rPr>
              <a:t>Caroline (PUP)</a:t>
            </a:r>
          </a:p>
          <a:p>
            <a:pPr marL="63500">
              <a:spcBef>
                <a:spcPts val="1800"/>
              </a:spcBef>
            </a:pPr>
            <a:r>
              <a:rPr lang="en-US" altLang="en-US" sz="2500" u="sng" dirty="0">
                <a:solidFill>
                  <a:schemeClr val="tx1">
                    <a:lumMod val="75000"/>
                    <a:lumOff val="25000"/>
                  </a:schemeClr>
                </a:solidFill>
              </a:rPr>
              <a:t>Communications</a:t>
            </a:r>
            <a:endParaRPr lang="en-US" sz="2500" u="sng" dirty="0">
              <a:solidFill>
                <a:schemeClr val="tx1">
                  <a:lumMod val="75000"/>
                  <a:lumOff val="25000"/>
                </a:schemeClr>
              </a:solidFill>
            </a:endParaRPr>
          </a:p>
          <a:p>
            <a:pPr marL="342900" indent="-279400">
              <a:spcBef>
                <a:spcPts val="600"/>
              </a:spcBef>
              <a:buFont typeface="Arial" panose="020B0604020202020204" pitchFamily="34" charset="0"/>
              <a:buChar char="•"/>
            </a:pPr>
            <a:r>
              <a:rPr lang="en-US" dirty="0">
                <a:solidFill>
                  <a:srgbClr val="6A7278"/>
                </a:solidFill>
              </a:rPr>
              <a:t>Tyler (MA)</a:t>
            </a:r>
          </a:p>
          <a:p>
            <a:pPr marL="342900" indent="-279400">
              <a:spcBef>
                <a:spcPts val="600"/>
              </a:spcBef>
              <a:buFont typeface="Arial" panose="020B0604020202020204" pitchFamily="34" charset="0"/>
              <a:buChar char="•"/>
            </a:pPr>
            <a:r>
              <a:rPr lang="en-US" dirty="0">
                <a:solidFill>
                  <a:srgbClr val="6A7278"/>
                </a:solidFill>
                <a:latin typeface="Georgia"/>
              </a:rPr>
              <a:t>Kathryn (NC)</a:t>
            </a:r>
          </a:p>
          <a:p>
            <a:pPr marL="342900" indent="-279400">
              <a:spcBef>
                <a:spcPts val="600"/>
              </a:spcBef>
              <a:buFont typeface="Arial" panose="020B0604020202020204" pitchFamily="34" charset="0"/>
              <a:buChar char="•"/>
            </a:pPr>
            <a:r>
              <a:rPr lang="en-US" dirty="0">
                <a:solidFill>
                  <a:srgbClr val="6A7278"/>
                </a:solidFill>
              </a:rPr>
              <a:t>Julianne (VEJ)</a:t>
            </a:r>
          </a:p>
        </p:txBody>
      </p:sp>
      <p:sp>
        <p:nvSpPr>
          <p:cNvPr id="79" name="TextBox 78">
            <a:extLst>
              <a:ext uri="{FF2B5EF4-FFF2-40B4-BE49-F238E27FC236}">
                <a16:creationId xmlns:a16="http://schemas.microsoft.com/office/drawing/2014/main" id="{5C1F4308-3475-4B8A-8B1A-85AA9F29678E}"/>
              </a:ext>
            </a:extLst>
          </p:cNvPr>
          <p:cNvSpPr txBox="1"/>
          <p:nvPr/>
        </p:nvSpPr>
        <p:spPr>
          <a:xfrm>
            <a:off x="1099626" y="5789359"/>
            <a:ext cx="889567"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Julianne Liu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VEJ &amp; Comm Fellow</a:t>
            </a:r>
          </a:p>
        </p:txBody>
      </p:sp>
      <p:sp>
        <p:nvSpPr>
          <p:cNvPr id="81" name="TextBox 80">
            <a:extLst>
              <a:ext uri="{FF2B5EF4-FFF2-40B4-BE49-F238E27FC236}">
                <a16:creationId xmlns:a16="http://schemas.microsoft.com/office/drawing/2014/main" id="{E8FFD29F-2D3A-4D4A-8008-B7FAADFCE8C4}"/>
              </a:ext>
            </a:extLst>
          </p:cNvPr>
          <p:cNvSpPr txBox="1"/>
          <p:nvPr/>
        </p:nvSpPr>
        <p:spPr>
          <a:xfrm>
            <a:off x="2244322" y="6160915"/>
            <a:ext cx="1604562" cy="61555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Caroline Williams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Pop-up Projects (PUP) &amp; Geo Fellow</a:t>
            </a:r>
          </a:p>
        </p:txBody>
      </p:sp>
      <p:pic>
        <p:nvPicPr>
          <p:cNvPr id="82" name="Picture 81">
            <a:extLst>
              <a:ext uri="{FF2B5EF4-FFF2-40B4-BE49-F238E27FC236}">
                <a16:creationId xmlns:a16="http://schemas.microsoft.com/office/drawing/2014/main" id="{DCE575EC-DF96-456C-8E94-84812579CE6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867537" y="5915044"/>
            <a:ext cx="818216" cy="822960"/>
          </a:xfrm>
          <a:prstGeom prst="ellipse">
            <a:avLst/>
          </a:prstGeom>
          <a:ln w="28575">
            <a:solidFill>
              <a:schemeClr val="tx1">
                <a:lumMod val="75000"/>
                <a:lumOff val="25000"/>
              </a:schemeClr>
            </a:solidFill>
          </a:ln>
        </p:spPr>
      </p:pic>
      <p:sp>
        <p:nvSpPr>
          <p:cNvPr id="77" name="Title 1">
            <a:extLst>
              <a:ext uri="{FF2B5EF4-FFF2-40B4-BE49-F238E27FC236}">
                <a16:creationId xmlns:a16="http://schemas.microsoft.com/office/drawing/2014/main" id="{CA3A81AB-105F-4656-A6EC-4B2FC4970644}"/>
              </a:ext>
            </a:extLst>
          </p:cNvPr>
          <p:cNvSpPr>
            <a:spLocks noGrp="1"/>
          </p:cNvSpPr>
          <p:nvPr>
            <p:ph type="title"/>
          </p:nvPr>
        </p:nvSpPr>
        <p:spPr>
          <a:xfrm>
            <a:off x="838200" y="365125"/>
            <a:ext cx="8466438" cy="570057"/>
          </a:xfrm>
        </p:spPr>
        <p:txBody>
          <a:bodyPr>
            <a:normAutofit/>
          </a:bodyPr>
          <a:lstStyle/>
          <a:p>
            <a:r>
              <a:rPr lang="en-US" sz="1400" spc="200" dirty="0"/>
              <a:t>PROGRAMMATIC FOUNDATIONS</a:t>
            </a:r>
            <a:endParaRPr lang="en-US" sz="1100" dirty="0"/>
          </a:p>
        </p:txBody>
      </p:sp>
      <p:pic>
        <p:nvPicPr>
          <p:cNvPr id="83" name="Picture 82">
            <a:extLst>
              <a:ext uri="{FF2B5EF4-FFF2-40B4-BE49-F238E27FC236}">
                <a16:creationId xmlns:a16="http://schemas.microsoft.com/office/drawing/2014/main" id="{57ADF577-3086-4927-A419-C884FD71D81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229159" y="4556009"/>
            <a:ext cx="813062" cy="822960"/>
          </a:xfrm>
          <a:prstGeom prst="flowChartConnector">
            <a:avLst/>
          </a:prstGeom>
          <a:ln w="28575">
            <a:solidFill>
              <a:schemeClr val="tx1">
                <a:lumMod val="75000"/>
                <a:lumOff val="25000"/>
              </a:schemeClr>
            </a:solidFill>
          </a:ln>
        </p:spPr>
      </p:pic>
      <p:pic>
        <p:nvPicPr>
          <p:cNvPr id="59" name="Picture 58">
            <a:extLst>
              <a:ext uri="{FF2B5EF4-FFF2-40B4-BE49-F238E27FC236}">
                <a16:creationId xmlns:a16="http://schemas.microsoft.com/office/drawing/2014/main" id="{64338C33-3094-4769-89B9-E1750EA2313E}"/>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247870" y="5841834"/>
            <a:ext cx="832273" cy="822960"/>
          </a:xfrm>
          <a:prstGeom prst="ellipse">
            <a:avLst/>
          </a:prstGeom>
          <a:ln w="28575">
            <a:solidFill>
              <a:schemeClr val="tx1">
                <a:lumMod val="75000"/>
                <a:lumOff val="25000"/>
              </a:schemeClr>
            </a:solidFill>
          </a:ln>
          <a:effectLst>
            <a:outerShdw blurRad="50800" dist="38100" dir="2700000" algn="tl" rotWithShape="0">
              <a:prstClr val="black">
                <a:alpha val="40000"/>
              </a:prstClr>
            </a:outerShdw>
          </a:effectLst>
        </p:spPr>
      </p:pic>
      <p:pic>
        <p:nvPicPr>
          <p:cNvPr id="65" name="Picture 64">
            <a:extLst>
              <a:ext uri="{FF2B5EF4-FFF2-40B4-BE49-F238E27FC236}">
                <a16:creationId xmlns:a16="http://schemas.microsoft.com/office/drawing/2014/main" id="{66C6B3BE-3EB3-4E82-BC17-1C1C45059032}"/>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3110792" y="5081220"/>
            <a:ext cx="821754" cy="822960"/>
          </a:xfrm>
          <a:prstGeom prst="ellipse">
            <a:avLst/>
          </a:prstGeom>
          <a:ln w="28575">
            <a:solidFill>
              <a:schemeClr val="tx1">
                <a:lumMod val="75000"/>
                <a:lumOff val="25000"/>
              </a:schemeClr>
            </a:solidFill>
          </a:ln>
          <a:effectLst>
            <a:outerShdw blurRad="50800" dist="38100" dir="2700000" algn="tl" rotWithShape="0">
              <a:prstClr val="black">
                <a:alpha val="40000"/>
              </a:prstClr>
            </a:outerShdw>
          </a:effectLst>
        </p:spPr>
      </p:pic>
      <p:pic>
        <p:nvPicPr>
          <p:cNvPr id="68" name="Picture 56">
            <a:extLst>
              <a:ext uri="{FF2B5EF4-FFF2-40B4-BE49-F238E27FC236}">
                <a16:creationId xmlns:a16="http://schemas.microsoft.com/office/drawing/2014/main" id="{0FC3CC42-18BE-4ADE-BDCE-555CE928DA18}"/>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0473235" y="3508308"/>
            <a:ext cx="820877" cy="822960"/>
          </a:xfrm>
          <a:prstGeom prst="ellipse">
            <a:avLst/>
          </a:prstGeom>
          <a:ln w="28575">
            <a:solidFill>
              <a:schemeClr val="tx1">
                <a:lumMod val="75000"/>
                <a:lumOff val="25000"/>
              </a:schemeClr>
            </a:solidFill>
          </a:ln>
          <a:effectLst>
            <a:outerShdw blurRad="50800" dist="38100" dir="2700000" algn="tl" rotWithShape="0">
              <a:prstClr val="black">
                <a:alpha val="40000"/>
              </a:prstClr>
            </a:outerShdw>
          </a:effectLst>
        </p:spPr>
      </p:pic>
      <p:pic>
        <p:nvPicPr>
          <p:cNvPr id="71" name="Picture 70">
            <a:extLst>
              <a:ext uri="{FF2B5EF4-FFF2-40B4-BE49-F238E27FC236}">
                <a16:creationId xmlns:a16="http://schemas.microsoft.com/office/drawing/2014/main" id="{DFDB11AA-6C46-45D2-8467-87532D0A1B6B}"/>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660825" y="2939279"/>
            <a:ext cx="816308" cy="822960"/>
          </a:xfrm>
          <a:prstGeom prst="ellipse">
            <a:avLst/>
          </a:prstGeom>
          <a:ln w="28575">
            <a:solidFill>
              <a:schemeClr val="bg2">
                <a:lumMod val="25000"/>
              </a:schemeClr>
            </a:solidFill>
          </a:ln>
          <a:effectLst>
            <a:outerShdw blurRad="50800" dist="38100" dir="2700000" algn="tl" rotWithShape="0">
              <a:prstClr val="black">
                <a:alpha val="40000"/>
              </a:prstClr>
            </a:outerShdw>
          </a:effectLst>
        </p:spPr>
      </p:pic>
      <p:pic>
        <p:nvPicPr>
          <p:cNvPr id="74" name="Picture 73">
            <a:extLst>
              <a:ext uri="{FF2B5EF4-FFF2-40B4-BE49-F238E27FC236}">
                <a16:creationId xmlns:a16="http://schemas.microsoft.com/office/drawing/2014/main" id="{DA4B72FC-19B1-4F3B-B93A-FB879AE408C7}"/>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8835291" y="4315629"/>
            <a:ext cx="816308" cy="822960"/>
          </a:xfrm>
          <a:prstGeom prst="ellipse">
            <a:avLst/>
          </a:prstGeom>
          <a:ln w="28575">
            <a:solidFill>
              <a:schemeClr val="tx1">
                <a:lumMod val="75000"/>
                <a:lumOff val="25000"/>
              </a:schemeClr>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FCD99785-D196-4482-829C-44239F5B11AE}"/>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10176359" y="1825665"/>
            <a:ext cx="822960" cy="835753"/>
          </a:xfrm>
          <a:prstGeom prst="ellipse">
            <a:avLst/>
          </a:prstGeom>
          <a:ln w="28575">
            <a:solidFill>
              <a:schemeClr val="tx1">
                <a:lumMod val="75000"/>
                <a:lumOff val="25000"/>
              </a:schemeClr>
            </a:solidFill>
          </a:ln>
        </p:spPr>
      </p:pic>
      <p:cxnSp>
        <p:nvCxnSpPr>
          <p:cNvPr id="58" name="Straight Connector 57">
            <a:extLst>
              <a:ext uri="{FF2B5EF4-FFF2-40B4-BE49-F238E27FC236}">
                <a16:creationId xmlns:a16="http://schemas.microsoft.com/office/drawing/2014/main" id="{DFB1BD39-0302-44E9-8289-6DAC9FD326B3}"/>
              </a:ext>
            </a:extLst>
          </p:cNvPr>
          <p:cNvCxnSpPr>
            <a:cxnSpLocks/>
            <a:endCxn id="2" idx="3"/>
          </p:cNvCxnSpPr>
          <p:nvPr/>
        </p:nvCxnSpPr>
        <p:spPr>
          <a:xfrm flipV="1">
            <a:off x="9022147" y="2539025"/>
            <a:ext cx="1274732" cy="868498"/>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63" name="TextBox 62">
            <a:extLst>
              <a:ext uri="{FF2B5EF4-FFF2-40B4-BE49-F238E27FC236}">
                <a16:creationId xmlns:a16="http://schemas.microsoft.com/office/drawing/2014/main" id="{D0241034-3AD3-4B9F-AEA9-57AABF5072B4}"/>
              </a:ext>
            </a:extLst>
          </p:cNvPr>
          <p:cNvSpPr txBox="1"/>
          <p:nvPr/>
        </p:nvSpPr>
        <p:spPr>
          <a:xfrm>
            <a:off x="11040690" y="1830615"/>
            <a:ext cx="1091303"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Carli Merrick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GSFC &amp; Geo Fellow</a:t>
            </a:r>
          </a:p>
        </p:txBody>
      </p:sp>
      <p:sp>
        <p:nvSpPr>
          <p:cNvPr id="9" name="TextBox 8">
            <a:extLst>
              <a:ext uri="{FF2B5EF4-FFF2-40B4-BE49-F238E27FC236}">
                <a16:creationId xmlns:a16="http://schemas.microsoft.com/office/drawing/2014/main" id="{31127A51-825D-CF8B-8F97-18EAB0F411E3}"/>
              </a:ext>
            </a:extLst>
          </p:cNvPr>
          <p:cNvSpPr txBox="1"/>
          <p:nvPr/>
        </p:nvSpPr>
        <p:spPr>
          <a:xfrm>
            <a:off x="11267391" y="5722682"/>
            <a:ext cx="864602" cy="8002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Georgia" panose="02040502050405020303"/>
              </a:rPr>
              <a:t>Olivia Landry</a:t>
            </a:r>
            <a:endParaRPr kumimoji="0" lang="en-US" sz="1200" b="0" i="0" strike="noStrike" kern="1200" cap="none" spc="0" normalizeH="0" baseline="0" noProof="0" dirty="0">
              <a:ln>
                <a:noFill/>
              </a:ln>
              <a:solidFill>
                <a:schemeClr val="tx1">
                  <a:lumMod val="75000"/>
                  <a:lumOff val="25000"/>
                </a:scheme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lumMod val="75000"/>
                    <a:lumOff val="25000"/>
                  </a:schemeClr>
                </a:solidFill>
                <a:effectLst/>
                <a:uLnTx/>
                <a:uFillTx/>
                <a:latin typeface="Georgia" panose="02040502050405020303"/>
                <a:ea typeface="+mn-ea"/>
                <a:cs typeface="+mn-cs"/>
              </a:rPr>
              <a:t>LaRC &amp; </a:t>
            </a:r>
            <a:r>
              <a:rPr kumimoji="0" lang="en-US" sz="1100" b="0" i="0" u="none" strike="noStrike" kern="1200" cap="none" spc="0" normalizeH="0" baseline="0" noProof="0" dirty="0">
                <a:ln>
                  <a:noFill/>
                </a:ln>
                <a:solidFill>
                  <a:schemeClr val="tx1">
                    <a:lumMod val="75000"/>
                    <a:lumOff val="25000"/>
                  </a:schemeClr>
                </a:solidFill>
                <a:effectLst/>
                <a:uLnTx/>
                <a:uFillTx/>
                <a:latin typeface="Georgia" panose="02040502050405020303"/>
                <a:ea typeface="+mn-ea"/>
                <a:cs typeface="+mn-cs"/>
              </a:rPr>
              <a:t>PC Fellow</a:t>
            </a:r>
            <a:endParaRPr lang="en-US" sz="1100" b="0" i="0" u="none" strike="noStrike" kern="1200" cap="none" spc="0" normalizeH="0" baseline="0" noProof="0" dirty="0">
              <a:ln>
                <a:noFill/>
              </a:ln>
              <a:solidFill>
                <a:schemeClr val="tx1">
                  <a:lumMod val="75000"/>
                  <a:lumOff val="25000"/>
                </a:schemeClr>
              </a:solidFill>
              <a:effectLst/>
              <a:uLnTx/>
              <a:uFillTx/>
              <a:latin typeface="Georgia" panose="02040502050405020303"/>
            </a:endParaRPr>
          </a:p>
        </p:txBody>
      </p:sp>
      <p:pic>
        <p:nvPicPr>
          <p:cNvPr id="11" name="Picture 10">
            <a:extLst>
              <a:ext uri="{FF2B5EF4-FFF2-40B4-BE49-F238E27FC236}">
                <a16:creationId xmlns:a16="http://schemas.microsoft.com/office/drawing/2014/main" id="{E9DA5E40-93D3-5899-A640-DD6B833D2A76}"/>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rot="21443861">
            <a:off x="10438207" y="5740194"/>
            <a:ext cx="790065" cy="822960"/>
          </a:xfrm>
          <a:prstGeom prst="ellipse">
            <a:avLst/>
          </a:prstGeom>
          <a:ln w="28575">
            <a:solidFill>
              <a:schemeClr val="tx1">
                <a:lumMod val="75000"/>
                <a:lumOff val="25000"/>
              </a:schemeClr>
            </a:solidFill>
          </a:ln>
        </p:spPr>
      </p:pic>
      <p:pic>
        <p:nvPicPr>
          <p:cNvPr id="61" name="Picture 56">
            <a:extLst>
              <a:ext uri="{FF2B5EF4-FFF2-40B4-BE49-F238E27FC236}">
                <a16:creationId xmlns:a16="http://schemas.microsoft.com/office/drawing/2014/main" id="{D9E20971-FCD2-40C5-8531-123F19830390}"/>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7570735" y="5068145"/>
            <a:ext cx="820877" cy="822960"/>
          </a:xfrm>
          <a:prstGeom prst="ellipse">
            <a:avLst/>
          </a:prstGeom>
          <a:ln w="28575">
            <a:solidFill>
              <a:schemeClr val="tx1">
                <a:lumMod val="75000"/>
                <a:lumOff val="25000"/>
              </a:schemeClr>
            </a:solidFill>
          </a:ln>
          <a:effectLst>
            <a:outerShdw blurRad="50800" dist="38100" dir="2700000" algn="tl" rotWithShape="0">
              <a:prstClr val="black">
                <a:alpha val="40000"/>
              </a:prstClr>
            </a:outerShdw>
          </a:effectLst>
        </p:spPr>
      </p:pic>
      <p:sp>
        <p:nvSpPr>
          <p:cNvPr id="67" name="Content Placeholder 17">
            <a:extLst>
              <a:ext uri="{FF2B5EF4-FFF2-40B4-BE49-F238E27FC236}">
                <a16:creationId xmlns:a16="http://schemas.microsoft.com/office/drawing/2014/main" id="{82677A17-983A-4959-838A-1F6D5A4AE264}"/>
              </a:ext>
            </a:extLst>
          </p:cNvPr>
          <p:cNvSpPr txBox="1">
            <a:spLocks/>
          </p:cNvSpPr>
          <p:nvPr/>
        </p:nvSpPr>
        <p:spPr>
          <a:xfrm>
            <a:off x="838199" y="871519"/>
            <a:ext cx="4003397" cy="82000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3200" dirty="0"/>
              <a:t>Fellows &amp; Sr Fellows</a:t>
            </a:r>
            <a:endParaRPr lang="en-US" sz="3200" dirty="0"/>
          </a:p>
        </p:txBody>
      </p:sp>
      <p:sp>
        <p:nvSpPr>
          <p:cNvPr id="18" name="Rectangle: Rounded Corners 17">
            <a:extLst>
              <a:ext uri="{FF2B5EF4-FFF2-40B4-BE49-F238E27FC236}">
                <a16:creationId xmlns:a16="http://schemas.microsoft.com/office/drawing/2014/main" id="{C1E77ED6-696D-4CB5-BFE1-73BD598868B4}"/>
              </a:ext>
            </a:extLst>
          </p:cNvPr>
          <p:cNvSpPr/>
          <p:nvPr/>
        </p:nvSpPr>
        <p:spPr>
          <a:xfrm>
            <a:off x="8685012" y="199284"/>
            <a:ext cx="1373388" cy="72234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42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3E7607-C5AE-46EC-88ED-A6BE9255366B}"/>
              </a:ext>
            </a:extLst>
          </p:cNvPr>
          <p:cNvPicPr>
            <a:picLocks noChangeAspect="1"/>
          </p:cNvPicPr>
          <p:nvPr/>
        </p:nvPicPr>
        <p:blipFill>
          <a:blip r:embed="rId3"/>
          <a:stretch>
            <a:fillRect/>
          </a:stretch>
        </p:blipFill>
        <p:spPr>
          <a:xfrm>
            <a:off x="6749716" y="3062940"/>
            <a:ext cx="4953000" cy="3333750"/>
          </a:xfrm>
          <a:prstGeom prst="rect">
            <a:avLst/>
          </a:prstGeom>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spc="200" dirty="0"/>
              <a:t>PROGRAMMATIC FOUNDATIONS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History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199" y="3062940"/>
            <a:ext cx="5606717" cy="342993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With this simple preamble, the US Congress and President Dwight D. Eisenhower established the National Aeronautics and Space Administration on July 29, 1958.</a:t>
            </a:r>
          </a:p>
          <a:p>
            <a:pPr marL="285750" indent="-225425">
              <a:buFont typeface="Arial" panose="020B0604020202020204" pitchFamily="34" charset="0"/>
              <a:buChar char="•"/>
            </a:pPr>
            <a:r>
              <a:rPr lang="en-US" dirty="0"/>
              <a:t>NASA began operations on October 1, 1958.</a:t>
            </a:r>
          </a:p>
          <a:p>
            <a:pPr marL="285750" indent="-225425">
              <a:buFont typeface="Arial" panose="020B0604020202020204" pitchFamily="34" charset="0"/>
              <a:buChar char="•"/>
            </a:pPr>
            <a:r>
              <a:rPr lang="en-US" dirty="0"/>
              <a:t>It absorbed into itself the earlier National Advisory Committee for Aeronautics (NACA).</a:t>
            </a:r>
          </a:p>
          <a:p>
            <a:pPr marL="285750" indent="-225425">
              <a:buFont typeface="Arial" panose="020B0604020202020204" pitchFamily="34" charset="0"/>
              <a:buChar char="•"/>
            </a:pPr>
            <a:r>
              <a:rPr lang="en-US" dirty="0"/>
              <a:t>Today, NASA has 10 Centers and multiple facilities around the country.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11" name="Content Placeholder 18">
            <a:extLst>
              <a:ext uri="{FF2B5EF4-FFF2-40B4-BE49-F238E27FC236}">
                <a16:creationId xmlns:a16="http://schemas.microsoft.com/office/drawing/2014/main" id="{58B005AB-D5D1-43B1-8A68-9185D54DA2EF}"/>
              </a:ext>
            </a:extLst>
          </p:cNvPr>
          <p:cNvSpPr txBox="1">
            <a:spLocks/>
          </p:cNvSpPr>
          <p:nvPr/>
        </p:nvSpPr>
        <p:spPr>
          <a:xfrm>
            <a:off x="838199" y="1854287"/>
            <a:ext cx="10864517" cy="46242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"An Act to provide for research into the problems of flight within and outside the Earth's atmosphere, and for other purposes."</a:t>
            </a:r>
            <a:endParaRPr lang="en-US" dirty="0"/>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spc="200" dirty="0"/>
              <a:t>PROGRAMMATIC FOUNDATIONS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altLang="en-US" sz="3200"/>
              <a:t>National Program Office (NPO)</a:t>
            </a:r>
            <a:endParaRPr lang="en-US" sz="3200"/>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838198" y="1556986"/>
            <a:ext cx="11049001" cy="1309040"/>
          </a:xfrm>
        </p:spPr>
        <p:txBody>
          <a:bodyPr>
            <a:normAutofit/>
          </a:bodyPr>
          <a:lstStyle/>
          <a:p>
            <a:r>
              <a:rPr lang="en-US" sz="1800" dirty="0"/>
              <a:t>NPO is the core leadership and support team who manage and facilitate the various aspects of the program. The team is made up of NASA civil servants and SSAI contractors who implement DEVELOP. </a:t>
            </a:r>
          </a:p>
        </p:txBody>
      </p:sp>
      <p:grpSp>
        <p:nvGrpSpPr>
          <p:cNvPr id="8" name="Group 7">
            <a:extLst>
              <a:ext uri="{FF2B5EF4-FFF2-40B4-BE49-F238E27FC236}">
                <a16:creationId xmlns:a16="http://schemas.microsoft.com/office/drawing/2014/main" id="{11B37008-35D7-4129-BEA3-E394E6C1A850}"/>
              </a:ext>
            </a:extLst>
          </p:cNvPr>
          <p:cNvGrpSpPr/>
          <p:nvPr/>
        </p:nvGrpSpPr>
        <p:grpSpPr>
          <a:xfrm>
            <a:off x="4912125" y="2910324"/>
            <a:ext cx="1627724" cy="1835202"/>
            <a:chOff x="5510958" y="2773482"/>
            <a:chExt cx="1627724" cy="1835202"/>
          </a:xfrm>
        </p:grpSpPr>
        <p:sp>
          <p:nvSpPr>
            <p:cNvPr id="57" name="Content Placeholder 3">
              <a:extLst>
                <a:ext uri="{FF2B5EF4-FFF2-40B4-BE49-F238E27FC236}">
                  <a16:creationId xmlns:a16="http://schemas.microsoft.com/office/drawing/2014/main" id="{95D0602E-8CC0-4331-B0F0-F1C589E8E2A7}"/>
                </a:ext>
              </a:extLst>
            </p:cNvPr>
            <p:cNvSpPr txBox="1">
              <a:spLocks/>
            </p:cNvSpPr>
            <p:nvPr/>
          </p:nvSpPr>
          <p:spPr>
            <a:xfrm>
              <a:off x="5510958" y="3877164"/>
              <a:ext cx="1627724" cy="7315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Business Manager</a:t>
              </a:r>
            </a:p>
          </p:txBody>
        </p:sp>
        <p:pic>
          <p:nvPicPr>
            <p:cNvPr id="59" name="Picture 58">
              <a:extLst>
                <a:ext uri="{FF2B5EF4-FFF2-40B4-BE49-F238E27FC236}">
                  <a16:creationId xmlns:a16="http://schemas.microsoft.com/office/drawing/2014/main" id="{24C8F009-FC98-457C-A507-1FCA33AB96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75901" y="2773482"/>
              <a:ext cx="1097839" cy="1097280"/>
            </a:xfrm>
            <a:prstGeom prst="ellipse">
              <a:avLst/>
            </a:prstGeom>
            <a:effectLst>
              <a:outerShdw blurRad="76200" dir="13500000" sy="23000" kx="1200000" algn="br" rotWithShape="0">
                <a:prstClr val="black">
                  <a:alpha val="20000"/>
                </a:prstClr>
              </a:outerShdw>
            </a:effectLst>
          </p:spPr>
        </p:pic>
      </p:grpSp>
      <p:grpSp>
        <p:nvGrpSpPr>
          <p:cNvPr id="11" name="Group 10">
            <a:extLst>
              <a:ext uri="{FF2B5EF4-FFF2-40B4-BE49-F238E27FC236}">
                <a16:creationId xmlns:a16="http://schemas.microsoft.com/office/drawing/2014/main" id="{3E091E19-3502-4017-AC35-5DE4FAE282CE}"/>
              </a:ext>
            </a:extLst>
          </p:cNvPr>
          <p:cNvGrpSpPr/>
          <p:nvPr/>
        </p:nvGrpSpPr>
        <p:grpSpPr>
          <a:xfrm>
            <a:off x="9048036" y="2946476"/>
            <a:ext cx="1627724" cy="1804724"/>
            <a:chOff x="3545166" y="4601122"/>
            <a:chExt cx="1627724" cy="1804724"/>
          </a:xfrm>
        </p:grpSpPr>
        <p:pic>
          <p:nvPicPr>
            <p:cNvPr id="53" name="Picture 52">
              <a:extLst>
                <a:ext uri="{FF2B5EF4-FFF2-40B4-BE49-F238E27FC236}">
                  <a16:creationId xmlns:a16="http://schemas.microsoft.com/office/drawing/2014/main" id="{73394064-9843-4D0B-A9E7-B1FF2CDF24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513"/>
            <a:stretch/>
          </p:blipFill>
          <p:spPr>
            <a:xfrm>
              <a:off x="3806380" y="4601122"/>
              <a:ext cx="1105297" cy="1097280"/>
            </a:xfrm>
            <a:prstGeom prst="ellipse">
              <a:avLst/>
            </a:prstGeom>
            <a:effectLst>
              <a:outerShdw blurRad="76200" dir="13500000" sy="23000" kx="1200000" algn="br" rotWithShape="0">
                <a:prstClr val="black">
                  <a:alpha val="20000"/>
                </a:prstClr>
              </a:outerShdw>
            </a:effectLst>
          </p:spPr>
        </p:pic>
        <p:sp>
          <p:nvSpPr>
            <p:cNvPr id="62" name="Content Placeholder 3">
              <a:extLst>
                <a:ext uri="{FF2B5EF4-FFF2-40B4-BE49-F238E27FC236}">
                  <a16:creationId xmlns:a16="http://schemas.microsoft.com/office/drawing/2014/main" id="{4747D098-F5C4-4927-8D23-9E287FBA02F2}"/>
                </a:ext>
              </a:extLst>
            </p:cNvPr>
            <p:cNvSpPr txBox="1">
              <a:spLocks/>
            </p:cNvSpPr>
            <p:nvPr/>
          </p:nvSpPr>
          <p:spPr>
            <a:xfrm>
              <a:off x="3545166" y="5674326"/>
              <a:ext cx="1627724" cy="7315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Stephanie Burke</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Operations Lead</a:t>
              </a:r>
            </a:p>
          </p:txBody>
        </p:sp>
      </p:grpSp>
      <p:grpSp>
        <p:nvGrpSpPr>
          <p:cNvPr id="9" name="Group 8">
            <a:extLst>
              <a:ext uri="{FF2B5EF4-FFF2-40B4-BE49-F238E27FC236}">
                <a16:creationId xmlns:a16="http://schemas.microsoft.com/office/drawing/2014/main" id="{C3286313-CC67-4B49-AF1E-9B87A2100DF1}"/>
              </a:ext>
            </a:extLst>
          </p:cNvPr>
          <p:cNvGrpSpPr/>
          <p:nvPr/>
        </p:nvGrpSpPr>
        <p:grpSpPr>
          <a:xfrm>
            <a:off x="2693861" y="2903806"/>
            <a:ext cx="2176591" cy="1848238"/>
            <a:chOff x="3254723" y="2710508"/>
            <a:chExt cx="2176591" cy="1848238"/>
          </a:xfrm>
        </p:grpSpPr>
        <p:pic>
          <p:nvPicPr>
            <p:cNvPr id="64" name="Picture 63" descr="A person smiling for the camera&#10;&#10;Description automatically generated with low confidence">
              <a:extLst>
                <a:ext uri="{FF2B5EF4-FFF2-40B4-BE49-F238E27FC236}">
                  <a16:creationId xmlns:a16="http://schemas.microsoft.com/office/drawing/2014/main" id="{23EBF95E-EA73-4420-8266-0AB67D42C3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58984" y="2710508"/>
              <a:ext cx="1066800" cy="1115568"/>
            </a:xfrm>
            <a:prstGeom prst="ellipse">
              <a:avLst/>
            </a:prstGeom>
            <a:effectLst>
              <a:outerShdw blurRad="76200" dir="13500000" sy="23000" kx="1200000" algn="br" rotWithShape="0">
                <a:prstClr val="black">
                  <a:alpha val="20000"/>
                </a:prstClr>
              </a:outerShdw>
            </a:effectLst>
          </p:spPr>
        </p:pic>
        <p:sp>
          <p:nvSpPr>
            <p:cNvPr id="65" name="Content Placeholder 3">
              <a:extLst>
                <a:ext uri="{FF2B5EF4-FFF2-40B4-BE49-F238E27FC236}">
                  <a16:creationId xmlns:a16="http://schemas.microsoft.com/office/drawing/2014/main" id="{0EFB368B-F3C8-469D-B737-F03B21FC4BF5}"/>
                </a:ext>
              </a:extLst>
            </p:cNvPr>
            <p:cNvSpPr txBox="1">
              <a:spLocks/>
            </p:cNvSpPr>
            <p:nvPr/>
          </p:nvSpPr>
          <p:spPr>
            <a:xfrm>
              <a:off x="3254723" y="3827226"/>
              <a:ext cx="2176591" cy="7315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Lauren Childs-Gleason</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Science Manager</a:t>
              </a:r>
            </a:p>
          </p:txBody>
        </p:sp>
      </p:grpSp>
      <p:grpSp>
        <p:nvGrpSpPr>
          <p:cNvPr id="12" name="Group 11">
            <a:extLst>
              <a:ext uri="{FF2B5EF4-FFF2-40B4-BE49-F238E27FC236}">
                <a16:creationId xmlns:a16="http://schemas.microsoft.com/office/drawing/2014/main" id="{AC547BDE-3B5B-48A1-9C1A-2FE1F53D71D3}"/>
              </a:ext>
            </a:extLst>
          </p:cNvPr>
          <p:cNvGrpSpPr/>
          <p:nvPr/>
        </p:nvGrpSpPr>
        <p:grpSpPr>
          <a:xfrm>
            <a:off x="7226812" y="2939958"/>
            <a:ext cx="1704311" cy="1822114"/>
            <a:chOff x="1538377" y="4696505"/>
            <a:chExt cx="1704311" cy="1822114"/>
          </a:xfrm>
        </p:grpSpPr>
        <p:sp>
          <p:nvSpPr>
            <p:cNvPr id="58" name="Content Placeholder 3">
              <a:extLst>
                <a:ext uri="{FF2B5EF4-FFF2-40B4-BE49-F238E27FC236}">
                  <a16:creationId xmlns:a16="http://schemas.microsoft.com/office/drawing/2014/main" id="{43711113-40BD-4D0C-A39B-DDD469ACAC73}"/>
                </a:ext>
              </a:extLst>
            </p:cNvPr>
            <p:cNvSpPr txBox="1">
              <a:spLocks/>
            </p:cNvSpPr>
            <p:nvPr/>
          </p:nvSpPr>
          <p:spPr>
            <a:xfrm>
              <a:off x="1538377" y="5787099"/>
              <a:ext cx="1704311" cy="7315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Science Lead</a:t>
              </a:r>
              <a:endParaRPr lang="en-US" sz="1400" dirty="0">
                <a:solidFill>
                  <a:prstClr val="black">
                    <a:lumMod val="75000"/>
                    <a:lumOff val="25000"/>
                  </a:prstClr>
                </a:solidFill>
                <a:latin typeface="Century Gothic" panose="020F0302020204030204"/>
              </a:endParaRPr>
            </a:p>
          </p:txBody>
        </p:sp>
        <p:pic>
          <p:nvPicPr>
            <p:cNvPr id="66" name="Picture 65">
              <a:extLst>
                <a:ext uri="{FF2B5EF4-FFF2-40B4-BE49-F238E27FC236}">
                  <a16:creationId xmlns:a16="http://schemas.microsoft.com/office/drawing/2014/main" id="{A6CC1C8F-41B7-4FE6-B205-84582106B4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40062" y="4696505"/>
              <a:ext cx="1100940" cy="1097280"/>
            </a:xfrm>
            <a:prstGeom prst="ellipse">
              <a:avLst/>
            </a:prstGeom>
            <a:effectLst>
              <a:outerShdw blurRad="76200" dir="13500000" sy="23000" kx="1200000" algn="br" rotWithShape="0">
                <a:prstClr val="black">
                  <a:alpha val="20000"/>
                </a:prstClr>
              </a:outerShdw>
            </a:effectLst>
          </p:spPr>
        </p:pic>
      </p:grpSp>
      <p:sp>
        <p:nvSpPr>
          <p:cNvPr id="24" name="Rectangle 23">
            <a:extLst>
              <a:ext uri="{FF2B5EF4-FFF2-40B4-BE49-F238E27FC236}">
                <a16:creationId xmlns:a16="http://schemas.microsoft.com/office/drawing/2014/main" id="{608E91E3-40D2-4CB0-BE5D-ED4B0B61D86B}"/>
              </a:ext>
            </a:extLst>
          </p:cNvPr>
          <p:cNvSpPr/>
          <p:nvPr/>
        </p:nvSpPr>
        <p:spPr>
          <a:xfrm>
            <a:off x="1098531" y="2479683"/>
            <a:ext cx="9826372" cy="2090045"/>
          </a:xfrm>
          <a:prstGeom prst="rect">
            <a:avLst/>
          </a:prstGeom>
          <a:noFill/>
          <a:ln w="19050">
            <a:solidFill>
              <a:srgbClr val="55C3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20F9CE-71CC-478B-881F-A7036C75F24E}"/>
              </a:ext>
            </a:extLst>
          </p:cNvPr>
          <p:cNvSpPr txBox="1"/>
          <p:nvPr/>
        </p:nvSpPr>
        <p:spPr>
          <a:xfrm>
            <a:off x="7288777" y="2525534"/>
            <a:ext cx="3064462" cy="338554"/>
          </a:xfrm>
          <a:prstGeom prst="rect">
            <a:avLst/>
          </a:prstGeom>
          <a:noFill/>
          <a:ln>
            <a:noFill/>
          </a:ln>
        </p:spPr>
        <p:txBody>
          <a:bodyPr wrap="square" rtlCol="0">
            <a:spAutoFit/>
          </a:bodyPr>
          <a:lstStyle/>
          <a:p>
            <a:pPr algn="ctr"/>
            <a:r>
              <a:rPr lang="en-US" sz="1600" i="1" dirty="0">
                <a:solidFill>
                  <a:srgbClr val="55C3CF"/>
                </a:solidFill>
              </a:rPr>
              <a:t>SSAI Contractor Management</a:t>
            </a:r>
          </a:p>
        </p:txBody>
      </p:sp>
      <p:sp>
        <p:nvSpPr>
          <p:cNvPr id="28" name="TextBox 27">
            <a:extLst>
              <a:ext uri="{FF2B5EF4-FFF2-40B4-BE49-F238E27FC236}">
                <a16:creationId xmlns:a16="http://schemas.microsoft.com/office/drawing/2014/main" id="{ACF5817C-2D72-4402-9140-E5B57C5A3CB8}"/>
              </a:ext>
            </a:extLst>
          </p:cNvPr>
          <p:cNvSpPr txBox="1"/>
          <p:nvPr/>
        </p:nvSpPr>
        <p:spPr>
          <a:xfrm>
            <a:off x="1098531" y="2483795"/>
            <a:ext cx="5711572" cy="338554"/>
          </a:xfrm>
          <a:prstGeom prst="rect">
            <a:avLst/>
          </a:prstGeom>
          <a:noFill/>
        </p:spPr>
        <p:txBody>
          <a:bodyPr wrap="square" rtlCol="0">
            <a:spAutoFit/>
          </a:bodyPr>
          <a:lstStyle/>
          <a:p>
            <a:pPr algn="ctr"/>
            <a:r>
              <a:rPr lang="en-US" sz="1600" i="1" dirty="0">
                <a:solidFill>
                  <a:srgbClr val="55C3CF"/>
                </a:solidFill>
              </a:rPr>
              <a:t>NASA Civil Servant Management</a:t>
            </a:r>
          </a:p>
        </p:txBody>
      </p:sp>
      <p:grpSp>
        <p:nvGrpSpPr>
          <p:cNvPr id="31" name="Group 30">
            <a:extLst>
              <a:ext uri="{FF2B5EF4-FFF2-40B4-BE49-F238E27FC236}">
                <a16:creationId xmlns:a16="http://schemas.microsoft.com/office/drawing/2014/main" id="{EDBB3BEF-EC99-4386-9C2A-A550134D3802}"/>
              </a:ext>
            </a:extLst>
          </p:cNvPr>
          <p:cNvGrpSpPr/>
          <p:nvPr/>
        </p:nvGrpSpPr>
        <p:grpSpPr>
          <a:xfrm>
            <a:off x="9188490" y="4905006"/>
            <a:ext cx="2513330" cy="1511655"/>
            <a:chOff x="1778809" y="7139745"/>
            <a:chExt cx="2394586" cy="1238430"/>
          </a:xfrm>
        </p:grpSpPr>
        <p:sp>
          <p:nvSpPr>
            <p:cNvPr id="32" name="Text Placeholder 5">
              <a:extLst>
                <a:ext uri="{FF2B5EF4-FFF2-40B4-BE49-F238E27FC236}">
                  <a16:creationId xmlns:a16="http://schemas.microsoft.com/office/drawing/2014/main" id="{8E436768-F849-421D-A6F2-3E99D0F199C9}"/>
                </a:ext>
              </a:extLst>
            </p:cNvPr>
            <p:cNvSpPr txBox="1">
              <a:spLocks/>
            </p:cNvSpPr>
            <p:nvPr/>
          </p:nvSpPr>
          <p:spPr>
            <a:xfrm>
              <a:off x="1778809" y="7264721"/>
              <a:ext cx="2394586" cy="111345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400" b="1" i="1" dirty="0">
                  <a:solidFill>
                    <a:srgbClr val="0061AA"/>
                  </a:solidFill>
                </a:rPr>
                <a:t>By The Way</a:t>
              </a:r>
            </a:p>
            <a:p>
              <a:pPr algn="ctr">
                <a:spcBef>
                  <a:spcPts val="0"/>
                </a:spcBef>
                <a:buClr>
                  <a:srgbClr val="0078C1"/>
                </a:buClr>
              </a:pPr>
              <a:r>
                <a:rPr lang="en-US" sz="1600" dirty="0">
                  <a:latin typeface="Century Gothic"/>
                </a:rPr>
                <a:t>You are welcome to reach out to them for resources, advice, networking, and more!</a:t>
              </a:r>
              <a:endParaRPr lang="en-US" sz="1600" dirty="0"/>
            </a:p>
          </p:txBody>
        </p:sp>
        <p:sp>
          <p:nvSpPr>
            <p:cNvPr id="33" name="Rounded Rectangle 52">
              <a:extLst>
                <a:ext uri="{FF2B5EF4-FFF2-40B4-BE49-F238E27FC236}">
                  <a16:creationId xmlns:a16="http://schemas.microsoft.com/office/drawing/2014/main" id="{4DAD99DF-DECD-401A-862B-23D74C1A373E}"/>
                </a:ext>
              </a:extLst>
            </p:cNvPr>
            <p:cNvSpPr/>
            <p:nvPr/>
          </p:nvSpPr>
          <p:spPr>
            <a:xfrm>
              <a:off x="1778809" y="7139745"/>
              <a:ext cx="2317231" cy="122499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2" descr="Image result for Danny mangosing">
            <a:extLst>
              <a:ext uri="{FF2B5EF4-FFF2-40B4-BE49-F238E27FC236}">
                <a16:creationId xmlns:a16="http://schemas.microsoft.com/office/drawing/2014/main" id="{A9C2B31A-5361-440C-8FB3-79328720D85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27173" y="4944870"/>
            <a:ext cx="1097280"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3" name="Content Placeholder 3">
            <a:extLst>
              <a:ext uri="{FF2B5EF4-FFF2-40B4-BE49-F238E27FC236}">
                <a16:creationId xmlns:a16="http://schemas.microsoft.com/office/drawing/2014/main" id="{279FFA89-FFE5-4581-B92D-D2674169CF9F}"/>
              </a:ext>
            </a:extLst>
          </p:cNvPr>
          <p:cNvSpPr txBox="1">
            <a:spLocks/>
          </p:cNvSpPr>
          <p:nvPr/>
        </p:nvSpPr>
        <p:spPr>
          <a:xfrm>
            <a:off x="3494290" y="6042994"/>
            <a:ext cx="1820546" cy="6400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Danny Mangosing</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Web Developer, IT &amp;</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Software Release</a:t>
            </a:r>
          </a:p>
        </p:txBody>
      </p:sp>
      <p:pic>
        <p:nvPicPr>
          <p:cNvPr id="68" name="Picture 2" descr="http://www.devpedia.developexchange.com/dp/images/0/09/Sean.jpg">
            <a:extLst>
              <a:ext uri="{FF2B5EF4-FFF2-40B4-BE49-F238E27FC236}">
                <a16:creationId xmlns:a16="http://schemas.microsoft.com/office/drawing/2014/main" id="{8B74EF73-A870-4129-9985-679BA0B34D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677009" y="4944870"/>
            <a:ext cx="1090787"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9" name="Content Placeholder 3">
            <a:extLst>
              <a:ext uri="{FF2B5EF4-FFF2-40B4-BE49-F238E27FC236}">
                <a16:creationId xmlns:a16="http://schemas.microsoft.com/office/drawing/2014/main" id="{5A2FA18E-42F3-4621-97B6-828AFDCDE21B}"/>
              </a:ext>
            </a:extLst>
          </p:cNvPr>
          <p:cNvSpPr txBox="1">
            <a:spLocks/>
          </p:cNvSpPr>
          <p:nvPr/>
        </p:nvSpPr>
        <p:spPr>
          <a:xfrm>
            <a:off x="5410608" y="6042994"/>
            <a:ext cx="1760172" cy="6600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Sean McCartney</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Training Lead &amp; Bhutan Coordinator</a:t>
            </a:r>
          </a:p>
        </p:txBody>
      </p:sp>
      <p:pic>
        <p:nvPicPr>
          <p:cNvPr id="1026" name="Picture 2" descr="Profile photo of Shanise Hunter">
            <a:extLst>
              <a:ext uri="{FF2B5EF4-FFF2-40B4-BE49-F238E27FC236}">
                <a16:creationId xmlns:a16="http://schemas.microsoft.com/office/drawing/2014/main" id="{EE15F8C5-B3C7-4272-AA21-FE87FB6758D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94079" y="4944870"/>
            <a:ext cx="1097280" cy="1097280"/>
          </a:xfrm>
          <a:prstGeom prst="ellipse">
            <a:avLst/>
          </a:prstGeom>
          <a:noFill/>
          <a:extLst>
            <a:ext uri="{909E8E84-426E-40DD-AFC4-6F175D3DCCD1}">
              <a14:hiddenFill xmlns:a14="http://schemas.microsoft.com/office/drawing/2010/main">
                <a:solidFill>
                  <a:srgbClr val="FFFFFF"/>
                </a:solidFill>
              </a14:hiddenFill>
            </a:ext>
          </a:extLst>
        </p:spPr>
      </p:pic>
      <p:sp>
        <p:nvSpPr>
          <p:cNvPr id="22" name="Content Placeholder 3">
            <a:extLst>
              <a:ext uri="{FF2B5EF4-FFF2-40B4-BE49-F238E27FC236}">
                <a16:creationId xmlns:a16="http://schemas.microsoft.com/office/drawing/2014/main" id="{83151286-84C0-4FE9-8616-8B8E0D98057D}"/>
              </a:ext>
            </a:extLst>
          </p:cNvPr>
          <p:cNvSpPr txBox="1">
            <a:spLocks/>
          </p:cNvSpPr>
          <p:nvPr/>
        </p:nvSpPr>
        <p:spPr>
          <a:xfrm>
            <a:off x="7233575" y="6042994"/>
            <a:ext cx="1481649" cy="457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Shanise Hunter</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Graphic Designer</a:t>
            </a:r>
          </a:p>
        </p:txBody>
      </p:sp>
      <p:sp>
        <p:nvSpPr>
          <p:cNvPr id="29" name="TextBox 28">
            <a:extLst>
              <a:ext uri="{FF2B5EF4-FFF2-40B4-BE49-F238E27FC236}">
                <a16:creationId xmlns:a16="http://schemas.microsoft.com/office/drawing/2014/main" id="{AD3CF3C7-FFE1-479F-95E7-66033C5E14A2}"/>
              </a:ext>
            </a:extLst>
          </p:cNvPr>
          <p:cNvSpPr txBox="1"/>
          <p:nvPr/>
        </p:nvSpPr>
        <p:spPr>
          <a:xfrm>
            <a:off x="43193" y="5230835"/>
            <a:ext cx="1050593" cy="830997"/>
          </a:xfrm>
          <a:prstGeom prst="rect">
            <a:avLst/>
          </a:prstGeom>
          <a:noFill/>
        </p:spPr>
        <p:txBody>
          <a:bodyPr wrap="square" rtlCol="0">
            <a:spAutoFit/>
          </a:bodyPr>
          <a:lstStyle/>
          <a:p>
            <a:pPr algn="r"/>
            <a:r>
              <a:rPr lang="en-US" sz="1600" i="1" dirty="0">
                <a:solidFill>
                  <a:srgbClr val="50C8A7"/>
                </a:solidFill>
              </a:rPr>
              <a:t>NPO Support Team</a:t>
            </a:r>
          </a:p>
        </p:txBody>
      </p:sp>
      <p:sp>
        <p:nvSpPr>
          <p:cNvPr id="34" name="Content Placeholder 3">
            <a:extLst>
              <a:ext uri="{FF2B5EF4-FFF2-40B4-BE49-F238E27FC236}">
                <a16:creationId xmlns:a16="http://schemas.microsoft.com/office/drawing/2014/main" id="{D7B8532A-0CE0-468F-A0A8-ADC89E570B4B}"/>
              </a:ext>
            </a:extLst>
          </p:cNvPr>
          <p:cNvSpPr txBox="1">
            <a:spLocks/>
          </p:cNvSpPr>
          <p:nvPr/>
        </p:nvSpPr>
        <p:spPr>
          <a:xfrm>
            <a:off x="1347897" y="6042994"/>
            <a:ext cx="1554480" cy="7315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Jolona Davis</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Space Systems Human Resources</a:t>
            </a:r>
          </a:p>
        </p:txBody>
      </p:sp>
      <p:pic>
        <p:nvPicPr>
          <p:cNvPr id="35" name="Picture 2">
            <a:extLst>
              <a:ext uri="{FF2B5EF4-FFF2-40B4-BE49-F238E27FC236}">
                <a16:creationId xmlns:a16="http://schemas.microsoft.com/office/drawing/2014/main" id="{787E3507-E68E-4685-A361-F4B8F4610AC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1524493" y="4944870"/>
            <a:ext cx="1097280"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E7531225-2E9A-4FBF-8273-FE9937528D9F}"/>
              </a:ext>
            </a:extLst>
          </p:cNvPr>
          <p:cNvSpPr/>
          <p:nvPr/>
        </p:nvSpPr>
        <p:spPr>
          <a:xfrm>
            <a:off x="1093762" y="4643660"/>
            <a:ext cx="7828327" cy="2034349"/>
          </a:xfrm>
          <a:prstGeom prst="rect">
            <a:avLst/>
          </a:prstGeom>
          <a:noFill/>
          <a:ln w="19050">
            <a:solidFill>
              <a:srgbClr val="50C8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C8A7"/>
              </a:solidFill>
            </a:endParaRPr>
          </a:p>
        </p:txBody>
      </p:sp>
      <p:grpSp>
        <p:nvGrpSpPr>
          <p:cNvPr id="10" name="Group 9">
            <a:extLst>
              <a:ext uri="{FF2B5EF4-FFF2-40B4-BE49-F238E27FC236}">
                <a16:creationId xmlns:a16="http://schemas.microsoft.com/office/drawing/2014/main" id="{38D7239E-BD53-4A0A-A107-934509A025F0}"/>
              </a:ext>
            </a:extLst>
          </p:cNvPr>
          <p:cNvGrpSpPr/>
          <p:nvPr/>
        </p:nvGrpSpPr>
        <p:grpSpPr>
          <a:xfrm>
            <a:off x="1125877" y="2912138"/>
            <a:ext cx="1627724" cy="1831575"/>
            <a:chOff x="1600118" y="2777109"/>
            <a:chExt cx="1627724" cy="1831575"/>
          </a:xfrm>
        </p:grpSpPr>
        <p:sp>
          <p:nvSpPr>
            <p:cNvPr id="55" name="Content Placeholder 3">
              <a:extLst>
                <a:ext uri="{FF2B5EF4-FFF2-40B4-BE49-F238E27FC236}">
                  <a16:creationId xmlns:a16="http://schemas.microsoft.com/office/drawing/2014/main" id="{41FC93ED-3246-47C1-9D01-8C0557CD3A02}"/>
                </a:ext>
              </a:extLst>
            </p:cNvPr>
            <p:cNvSpPr txBox="1">
              <a:spLocks/>
            </p:cNvSpPr>
            <p:nvPr/>
          </p:nvSpPr>
          <p:spPr>
            <a:xfrm>
              <a:off x="1600118" y="3877164"/>
              <a:ext cx="1627724" cy="73152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dirty="0">
                  <a:solidFill>
                    <a:schemeClr val="tx1">
                      <a:lumMod val="75000"/>
                      <a:lumOff val="25000"/>
                    </a:schemeClr>
                  </a:solidFill>
                  <a:latin typeface="Century Gothic" panose="020F0302020204030204"/>
                </a:rPr>
                <a:t>Dr. Kent Ross</a:t>
              </a:r>
            </a:p>
            <a:p>
              <a:pPr marL="0" indent="0" algn="ctr">
                <a:spcBef>
                  <a:spcPts val="0"/>
                </a:spcBef>
                <a:buFont typeface="Arial" panose="020B0604020202020204" pitchFamily="34" charset="0"/>
                <a:buNone/>
              </a:pPr>
              <a:r>
                <a:rPr lang="en-US" sz="1200" dirty="0">
                  <a:solidFill>
                    <a:schemeClr val="tx1">
                      <a:lumMod val="75000"/>
                      <a:lumOff val="25000"/>
                    </a:schemeClr>
                  </a:solidFill>
                  <a:latin typeface="Century Gothic" panose="020F0302020204030204"/>
                </a:rPr>
                <a:t>Program Manager</a:t>
              </a:r>
            </a:p>
          </p:txBody>
        </p:sp>
        <p:pic>
          <p:nvPicPr>
            <p:cNvPr id="6" name="Picture 5">
              <a:extLst>
                <a:ext uri="{FF2B5EF4-FFF2-40B4-BE49-F238E27FC236}">
                  <a16:creationId xmlns:a16="http://schemas.microsoft.com/office/drawing/2014/main" id="{6D68DC09-6769-63C8-5F6F-E57CFE30DBE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872279" y="2777109"/>
              <a:ext cx="1083402" cy="1097280"/>
            </a:xfrm>
            <a:prstGeom prst="ellipse">
              <a:avLst/>
            </a:prstGeom>
            <a:ln>
              <a:noFill/>
            </a:ln>
            <a:effectLst>
              <a:outerShdw blurRad="76200" dir="13500000" sy="23000" kx="1200000" algn="br" rotWithShape="0">
                <a:prstClr val="black">
                  <a:alpha val="20000"/>
                </a:prstClr>
              </a:outerShdw>
            </a:effectLst>
          </p:spPr>
        </p:pic>
      </p:grpSp>
      <p:sp>
        <p:nvSpPr>
          <p:cNvPr id="46" name="TextBox 45">
            <a:extLst>
              <a:ext uri="{FF2B5EF4-FFF2-40B4-BE49-F238E27FC236}">
                <a16:creationId xmlns:a16="http://schemas.microsoft.com/office/drawing/2014/main" id="{94C2FD77-9116-4A39-AE1F-6FBF96E08974}"/>
              </a:ext>
            </a:extLst>
          </p:cNvPr>
          <p:cNvSpPr txBox="1"/>
          <p:nvPr/>
        </p:nvSpPr>
        <p:spPr>
          <a:xfrm>
            <a:off x="1167911" y="4614647"/>
            <a:ext cx="1824200" cy="338554"/>
          </a:xfrm>
          <a:prstGeom prst="rect">
            <a:avLst/>
          </a:prstGeom>
          <a:noFill/>
        </p:spPr>
        <p:txBody>
          <a:bodyPr wrap="square" rtlCol="0">
            <a:spAutoFit/>
          </a:bodyPr>
          <a:lstStyle/>
          <a:p>
            <a:pPr algn="ctr"/>
            <a:r>
              <a:rPr lang="en-US" sz="1600" i="1" dirty="0">
                <a:solidFill>
                  <a:srgbClr val="50C8A7"/>
                </a:solidFill>
              </a:rPr>
              <a:t>Space Systems</a:t>
            </a:r>
          </a:p>
        </p:txBody>
      </p:sp>
      <p:sp>
        <p:nvSpPr>
          <p:cNvPr id="47" name="TextBox 46">
            <a:extLst>
              <a:ext uri="{FF2B5EF4-FFF2-40B4-BE49-F238E27FC236}">
                <a16:creationId xmlns:a16="http://schemas.microsoft.com/office/drawing/2014/main" id="{14932F29-218D-42D0-81A0-11638A556DCA}"/>
              </a:ext>
            </a:extLst>
          </p:cNvPr>
          <p:cNvSpPr txBox="1"/>
          <p:nvPr/>
        </p:nvSpPr>
        <p:spPr>
          <a:xfrm>
            <a:off x="3804170" y="4641499"/>
            <a:ext cx="4551703" cy="338554"/>
          </a:xfrm>
          <a:prstGeom prst="rect">
            <a:avLst/>
          </a:prstGeom>
          <a:noFill/>
        </p:spPr>
        <p:txBody>
          <a:bodyPr wrap="square" rtlCol="0">
            <a:spAutoFit/>
          </a:bodyPr>
          <a:lstStyle/>
          <a:p>
            <a:pPr algn="ctr"/>
            <a:r>
              <a:rPr lang="en-US" sz="1600" i="1" dirty="0">
                <a:solidFill>
                  <a:srgbClr val="50C8A7"/>
                </a:solidFill>
              </a:rPr>
              <a:t>Science Systems &amp; Applications Inc. (SSAI)</a:t>
            </a:r>
          </a:p>
        </p:txBody>
      </p:sp>
      <p:sp>
        <p:nvSpPr>
          <p:cNvPr id="48" name="TextBox 47">
            <a:extLst>
              <a:ext uri="{FF2B5EF4-FFF2-40B4-BE49-F238E27FC236}">
                <a16:creationId xmlns:a16="http://schemas.microsoft.com/office/drawing/2014/main" id="{C00D363D-4C28-4227-99B6-C18DB7A9D1BD}"/>
              </a:ext>
            </a:extLst>
          </p:cNvPr>
          <p:cNvSpPr txBox="1"/>
          <p:nvPr/>
        </p:nvSpPr>
        <p:spPr>
          <a:xfrm>
            <a:off x="67803" y="3067123"/>
            <a:ext cx="1050593" cy="830997"/>
          </a:xfrm>
          <a:prstGeom prst="rect">
            <a:avLst/>
          </a:prstGeom>
          <a:noFill/>
        </p:spPr>
        <p:txBody>
          <a:bodyPr wrap="square" rtlCol="0">
            <a:spAutoFit/>
          </a:bodyPr>
          <a:lstStyle/>
          <a:p>
            <a:pPr algn="r"/>
            <a:r>
              <a:rPr lang="en-US" sz="1600" i="1" dirty="0">
                <a:solidFill>
                  <a:srgbClr val="55C3CF"/>
                </a:solidFill>
              </a:rPr>
              <a:t>National Program Office</a:t>
            </a:r>
          </a:p>
        </p:txBody>
      </p:sp>
      <p:pic>
        <p:nvPicPr>
          <p:cNvPr id="49" name="Picture 48">
            <a:extLst>
              <a:ext uri="{FF2B5EF4-FFF2-40B4-BE49-F238E27FC236}">
                <a16:creationId xmlns:a16="http://schemas.microsoft.com/office/drawing/2014/main" id="{4173459A-CDB6-4E61-A79A-721FFD07D35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75368" y="-128050"/>
            <a:ext cx="4741331" cy="1358341"/>
          </a:xfrm>
          <a:prstGeom prst="rect">
            <a:avLst/>
          </a:prstGeom>
        </p:spPr>
      </p:pic>
      <p:sp>
        <p:nvSpPr>
          <p:cNvPr id="50" name="Rectangle: Rounded Corners 49">
            <a:extLst>
              <a:ext uri="{FF2B5EF4-FFF2-40B4-BE49-F238E27FC236}">
                <a16:creationId xmlns:a16="http://schemas.microsoft.com/office/drawing/2014/main" id="{25E2CFC4-52B1-4F27-925A-062CF1D58CE0}"/>
              </a:ext>
            </a:extLst>
          </p:cNvPr>
          <p:cNvSpPr/>
          <p:nvPr/>
        </p:nvSpPr>
        <p:spPr>
          <a:xfrm>
            <a:off x="10012768" y="199284"/>
            <a:ext cx="1373388" cy="72234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99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8B1F6432-0D44-4E66-8012-627081CE045B}"/>
              </a:ext>
            </a:extLst>
          </p:cNvPr>
          <p:cNvCxnSpPr>
            <a:cxnSpLocks/>
          </p:cNvCxnSpPr>
          <p:nvPr/>
        </p:nvCxnSpPr>
        <p:spPr>
          <a:xfrm>
            <a:off x="1827323" y="1642130"/>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CEF6D47E-A544-4331-8CCE-6231EC033521}"/>
              </a:ext>
            </a:extLst>
          </p:cNvPr>
          <p:cNvCxnSpPr>
            <a:cxnSpLocks/>
          </p:cNvCxnSpPr>
          <p:nvPr/>
        </p:nvCxnSpPr>
        <p:spPr>
          <a:xfrm>
            <a:off x="7575376" y="1642130"/>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F535F10D-0742-4DCB-87AA-5B2FA905FE5C}"/>
              </a:ext>
            </a:extLst>
          </p:cNvPr>
          <p:cNvCxnSpPr>
            <a:cxnSpLocks/>
          </p:cNvCxnSpPr>
          <p:nvPr/>
        </p:nvCxnSpPr>
        <p:spPr>
          <a:xfrm>
            <a:off x="4751256" y="1642130"/>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EE1EDF4B-BBB1-47F1-85DD-1638E861853E}"/>
              </a:ext>
            </a:extLst>
          </p:cNvPr>
          <p:cNvCxnSpPr>
            <a:cxnSpLocks/>
          </p:cNvCxnSpPr>
          <p:nvPr/>
        </p:nvCxnSpPr>
        <p:spPr>
          <a:xfrm>
            <a:off x="10321869" y="1642130"/>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
        <p:nvSpPr>
          <p:cNvPr id="4" name="Round Same Side Corner Rectangle 6">
            <a:extLst>
              <a:ext uri="{FF2B5EF4-FFF2-40B4-BE49-F238E27FC236}">
                <a16:creationId xmlns:a16="http://schemas.microsoft.com/office/drawing/2014/main" id="{CFEDFA03-9D1F-4086-9948-7C7C74AB6061}"/>
              </a:ext>
            </a:extLst>
          </p:cNvPr>
          <p:cNvSpPr txBox="1"/>
          <p:nvPr/>
        </p:nvSpPr>
        <p:spPr>
          <a:xfrm>
            <a:off x="585089" y="2335412"/>
            <a:ext cx="2491362" cy="4133175"/>
          </a:xfrm>
          <a:prstGeom prst="roundRect">
            <a:avLst/>
          </a:prstGeom>
          <a:solidFill>
            <a:srgbClr val="B8394F"/>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kern="1200" dirty="0">
                <a:latin typeface="Century Gothic" panose="020B0502020202020204" pitchFamily="34" charset="0"/>
              </a:rPr>
              <a:t>Social Media</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Project &amp; Promotional Videos, Brochures, and Flyers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Recruitment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Ambassador Corps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Newsletter</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Alumni Engagement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Graphic Design</a:t>
            </a:r>
            <a:endParaRPr lang="en-US" sz="1400" dirty="0">
              <a:latin typeface="Century Gothic" panose="020B0502020202020204" pitchFamily="34" charset="0"/>
            </a:endParaRPr>
          </a:p>
        </p:txBody>
      </p:sp>
      <p:sp>
        <p:nvSpPr>
          <p:cNvPr id="5" name="Round Same Side Corner Rectangle 6">
            <a:extLst>
              <a:ext uri="{FF2B5EF4-FFF2-40B4-BE49-F238E27FC236}">
                <a16:creationId xmlns:a16="http://schemas.microsoft.com/office/drawing/2014/main" id="{20E4138F-CC9A-4141-82AA-B4EB41240B5D}"/>
              </a:ext>
            </a:extLst>
          </p:cNvPr>
          <p:cNvSpPr txBox="1"/>
          <p:nvPr/>
        </p:nvSpPr>
        <p:spPr>
          <a:xfrm>
            <a:off x="6344486" y="2360815"/>
            <a:ext cx="2491362" cy="4133175"/>
          </a:xfrm>
          <a:prstGeom prst="roundRect">
            <a:avLst/>
          </a:prstGeom>
          <a:solidFill>
            <a:srgbClr val="67A478"/>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dirty="0">
                <a:latin typeface="Century Gothic" panose="020B0502020202020204" pitchFamily="34" charset="0"/>
              </a:rPr>
              <a:t>Project, Partner, &amp; Participant Tracking</a:t>
            </a:r>
          </a:p>
          <a:p>
            <a:pPr algn="ctr" defTabSz="800100">
              <a:lnSpc>
                <a:spcPct val="90000"/>
              </a:lnSpc>
              <a:spcBef>
                <a:spcPct val="0"/>
              </a:spcBef>
              <a:spcAft>
                <a:spcPct val="35000"/>
              </a:spcAft>
            </a:pPr>
            <a:endParaRPr lang="en-US" sz="1400" b="1" dirty="0">
              <a:latin typeface="Century Gothic" panose="020B0502020202020204" pitchFamily="34" charset="0"/>
            </a:endParaRPr>
          </a:p>
          <a:p>
            <a:pPr algn="ctr" defTabSz="800100">
              <a:lnSpc>
                <a:spcPct val="90000"/>
              </a:lnSpc>
              <a:spcBef>
                <a:spcPct val="0"/>
              </a:spcBef>
              <a:spcAft>
                <a:spcPct val="35000"/>
              </a:spcAft>
            </a:pPr>
            <a:r>
              <a:rPr lang="en-US" sz="1400" b="1" dirty="0">
                <a:latin typeface="Century Gothic" panose="020B0502020202020204" pitchFamily="34" charset="0"/>
              </a:rPr>
              <a:t>Project Strength Index</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Partner Reports &amp; Highlights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Personal Growth Assessments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Exit &amp; Alumni Surveys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Indicator Tracking</a:t>
            </a:r>
            <a:endParaRPr lang="en-US" sz="1200" dirty="0">
              <a:latin typeface="Century Gothic" panose="020B0502020202020204" pitchFamily="34" charset="0"/>
            </a:endParaRPr>
          </a:p>
        </p:txBody>
      </p:sp>
      <p:sp>
        <p:nvSpPr>
          <p:cNvPr id="6" name="Rounded Rectangle 109">
            <a:extLst>
              <a:ext uri="{FF2B5EF4-FFF2-40B4-BE49-F238E27FC236}">
                <a16:creationId xmlns:a16="http://schemas.microsoft.com/office/drawing/2014/main" id="{3EF72DD6-E9AD-421E-B942-FC455BD93A15}"/>
              </a:ext>
            </a:extLst>
          </p:cNvPr>
          <p:cNvSpPr/>
          <p:nvPr/>
        </p:nvSpPr>
        <p:spPr>
          <a:xfrm>
            <a:off x="845283" y="1484495"/>
            <a:ext cx="1964080" cy="488904"/>
          </a:xfrm>
          <a:prstGeom prst="roundRect">
            <a:avLst/>
          </a:prstGeom>
          <a:solidFill>
            <a:srgbClr val="B8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Communications</a:t>
            </a:r>
          </a:p>
        </p:txBody>
      </p:sp>
      <p:sp>
        <p:nvSpPr>
          <p:cNvPr id="7" name="Rounded Rectangle 110">
            <a:extLst>
              <a:ext uri="{FF2B5EF4-FFF2-40B4-BE49-F238E27FC236}">
                <a16:creationId xmlns:a16="http://schemas.microsoft.com/office/drawing/2014/main" id="{A2E280D7-3117-43A3-9B81-3982DD430C56}"/>
              </a:ext>
            </a:extLst>
          </p:cNvPr>
          <p:cNvSpPr/>
          <p:nvPr/>
        </p:nvSpPr>
        <p:spPr>
          <a:xfrm>
            <a:off x="3769216" y="1474772"/>
            <a:ext cx="1964080" cy="488904"/>
          </a:xfrm>
          <a:prstGeom prst="roundRect">
            <a:avLst/>
          </a:prstGeom>
          <a:solidFill>
            <a:srgbClr val="D06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err="1"/>
              <a:t>Geoinformatics</a:t>
            </a:r>
            <a:endParaRPr lang="en-US" sz="1400" b="1"/>
          </a:p>
        </p:txBody>
      </p:sp>
      <p:sp>
        <p:nvSpPr>
          <p:cNvPr id="8" name="Rounded Rectangle 111">
            <a:extLst>
              <a:ext uri="{FF2B5EF4-FFF2-40B4-BE49-F238E27FC236}">
                <a16:creationId xmlns:a16="http://schemas.microsoft.com/office/drawing/2014/main" id="{EA67AFDB-0CF1-4804-8EFE-81D69AF869EB}"/>
              </a:ext>
            </a:extLst>
          </p:cNvPr>
          <p:cNvSpPr/>
          <p:nvPr/>
        </p:nvSpPr>
        <p:spPr>
          <a:xfrm>
            <a:off x="6608127" y="1494217"/>
            <a:ext cx="1964080" cy="488904"/>
          </a:xfrm>
          <a:prstGeom prst="roundRect">
            <a:avLst/>
          </a:prstGeom>
          <a:solidFill>
            <a:srgbClr val="67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Impact Analysis</a:t>
            </a:r>
          </a:p>
        </p:txBody>
      </p:sp>
      <p:sp>
        <p:nvSpPr>
          <p:cNvPr id="9" name="Rounded Rectangle 112">
            <a:extLst>
              <a:ext uri="{FF2B5EF4-FFF2-40B4-BE49-F238E27FC236}">
                <a16:creationId xmlns:a16="http://schemas.microsoft.com/office/drawing/2014/main" id="{716E7C39-A307-455B-A6B5-EBAEF10B0AFE}"/>
              </a:ext>
            </a:extLst>
          </p:cNvPr>
          <p:cNvSpPr/>
          <p:nvPr/>
        </p:nvSpPr>
        <p:spPr>
          <a:xfrm>
            <a:off x="9317643" y="1474772"/>
            <a:ext cx="1964080" cy="488904"/>
          </a:xfrm>
          <a:prstGeom prst="roundRect">
            <a:avLst/>
          </a:prstGeom>
          <a:solidFill>
            <a:srgbClr val="51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Project Coordination</a:t>
            </a:r>
          </a:p>
        </p:txBody>
      </p:sp>
      <p:grpSp>
        <p:nvGrpSpPr>
          <p:cNvPr id="12" name="Group 11">
            <a:extLst>
              <a:ext uri="{FF2B5EF4-FFF2-40B4-BE49-F238E27FC236}">
                <a16:creationId xmlns:a16="http://schemas.microsoft.com/office/drawing/2014/main" id="{932C5BE3-FA60-48C3-9631-196798FF92BB}"/>
              </a:ext>
            </a:extLst>
          </p:cNvPr>
          <p:cNvGrpSpPr/>
          <p:nvPr/>
        </p:nvGrpSpPr>
        <p:grpSpPr>
          <a:xfrm>
            <a:off x="3361893" y="2352348"/>
            <a:ext cx="2697151" cy="4133175"/>
            <a:chOff x="2651764" y="2422984"/>
            <a:chExt cx="2415512" cy="4351166"/>
          </a:xfrm>
          <a:solidFill>
            <a:srgbClr val="D0652A"/>
          </a:solidFill>
        </p:grpSpPr>
        <p:sp>
          <p:nvSpPr>
            <p:cNvPr id="13" name="Round Same Side Corner Rectangle 119">
              <a:extLst>
                <a:ext uri="{FF2B5EF4-FFF2-40B4-BE49-F238E27FC236}">
                  <a16:creationId xmlns:a16="http://schemas.microsoft.com/office/drawing/2014/main" id="{E4D27AB5-6ACD-454E-8131-9A2F56CDFFCD}"/>
                </a:ext>
              </a:extLst>
            </p:cNvPr>
            <p:cNvSpPr/>
            <p:nvPr/>
          </p:nvSpPr>
          <p:spPr>
            <a:xfrm rot="10800000">
              <a:off x="2743953" y="2449727"/>
              <a:ext cx="2231136" cy="4297680"/>
            </a:xfrm>
            <a:prstGeom prst="roundRect">
              <a:avLst/>
            </a:prstGeom>
            <a:grpFill/>
          </p:spPr>
          <p:style>
            <a:lnRef idx="3">
              <a:schemeClr val="lt1">
                <a:hueOff val="0"/>
                <a:satOff val="0"/>
                <a:lumOff val="0"/>
                <a:alphaOff val="0"/>
              </a:schemeClr>
            </a:lnRef>
            <a:fillRef idx="1">
              <a:scrgbClr r="0" g="0" b="0"/>
            </a:fillRef>
            <a:effectRef idx="1">
              <a:schemeClr val="accent4">
                <a:hueOff val="5197846"/>
                <a:satOff val="-23984"/>
                <a:lumOff val="883"/>
                <a:alphaOff val="0"/>
              </a:schemeClr>
            </a:effectRef>
            <a:fontRef idx="minor">
              <a:schemeClr val="lt1"/>
            </a:fontRef>
          </p:style>
        </p:sp>
        <p:sp>
          <p:nvSpPr>
            <p:cNvPr id="14" name="Round Same Side Corner Rectangle 6">
              <a:extLst>
                <a:ext uri="{FF2B5EF4-FFF2-40B4-BE49-F238E27FC236}">
                  <a16:creationId xmlns:a16="http://schemas.microsoft.com/office/drawing/2014/main" id="{2C710412-D42F-4868-833F-BDA1972FAD04}"/>
                </a:ext>
              </a:extLst>
            </p:cNvPr>
            <p:cNvSpPr txBox="1"/>
            <p:nvPr/>
          </p:nvSpPr>
          <p:spPr>
            <a:xfrm>
              <a:off x="2651764" y="2422984"/>
              <a:ext cx="2415512" cy="435116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dirty="0">
                  <a:latin typeface="Century Gothic" panose="020B0502020202020204" pitchFamily="34" charset="0"/>
                </a:rPr>
                <a:t>GIS &amp; Remote Sensing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Programming &amp; Coding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Software Release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Code Curation</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Maintenance of the DESC</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Tutorial Deliverable Review</a:t>
              </a:r>
              <a:endParaRPr lang="en-US" sz="1400" dirty="0">
                <a:latin typeface="Century Gothic" panose="020B0502020202020204" pitchFamily="34" charset="0"/>
              </a:endParaRPr>
            </a:p>
          </p:txBody>
        </p:sp>
      </p:grpSp>
      <p:grpSp>
        <p:nvGrpSpPr>
          <p:cNvPr id="15" name="Group 14">
            <a:extLst>
              <a:ext uri="{FF2B5EF4-FFF2-40B4-BE49-F238E27FC236}">
                <a16:creationId xmlns:a16="http://schemas.microsoft.com/office/drawing/2014/main" id="{7BDF99B1-A844-4AE3-AEB2-8AC7D55A18AC}"/>
              </a:ext>
            </a:extLst>
          </p:cNvPr>
          <p:cNvGrpSpPr/>
          <p:nvPr/>
        </p:nvGrpSpPr>
        <p:grpSpPr>
          <a:xfrm>
            <a:off x="9121290" y="2343880"/>
            <a:ext cx="2491278" cy="4133175"/>
            <a:chOff x="7656230" y="2252532"/>
            <a:chExt cx="2231136" cy="4351166"/>
          </a:xfrm>
          <a:solidFill>
            <a:srgbClr val="51AEB3"/>
          </a:solidFill>
        </p:grpSpPr>
        <p:sp>
          <p:nvSpPr>
            <p:cNvPr id="16" name="Round Same Side Corner Rectangle 119">
              <a:extLst>
                <a:ext uri="{FF2B5EF4-FFF2-40B4-BE49-F238E27FC236}">
                  <a16:creationId xmlns:a16="http://schemas.microsoft.com/office/drawing/2014/main" id="{80F6D8EF-CEC5-448E-95BA-8113284AA3AA}"/>
                </a:ext>
              </a:extLst>
            </p:cNvPr>
            <p:cNvSpPr/>
            <p:nvPr/>
          </p:nvSpPr>
          <p:spPr>
            <a:xfrm rot="10800000">
              <a:off x="7656230" y="2279275"/>
              <a:ext cx="2231136" cy="4297680"/>
            </a:xfrm>
            <a:prstGeom prst="roundRect">
              <a:avLst/>
            </a:prstGeom>
            <a:grpFill/>
          </p:spPr>
          <p:style>
            <a:lnRef idx="3">
              <a:schemeClr val="lt1">
                <a:hueOff val="0"/>
                <a:satOff val="0"/>
                <a:lumOff val="0"/>
                <a:alphaOff val="0"/>
              </a:schemeClr>
            </a:lnRef>
            <a:fillRef idx="1">
              <a:scrgbClr r="0" g="0" b="0"/>
            </a:fillRef>
            <a:effectRef idx="1">
              <a:schemeClr val="accent4">
                <a:hueOff val="5197846"/>
                <a:satOff val="-23984"/>
                <a:lumOff val="883"/>
                <a:alphaOff val="0"/>
              </a:schemeClr>
            </a:effectRef>
            <a:fontRef idx="minor">
              <a:schemeClr val="lt1"/>
            </a:fontRef>
          </p:style>
        </p:sp>
        <p:sp>
          <p:nvSpPr>
            <p:cNvPr id="17" name="Round Same Side Corner Rectangle 6">
              <a:extLst>
                <a:ext uri="{FF2B5EF4-FFF2-40B4-BE49-F238E27FC236}">
                  <a16:creationId xmlns:a16="http://schemas.microsoft.com/office/drawing/2014/main" id="{0F7B6F22-4177-4765-874E-73978F8F4FE2}"/>
                </a:ext>
              </a:extLst>
            </p:cNvPr>
            <p:cNvSpPr txBox="1"/>
            <p:nvPr/>
          </p:nvSpPr>
          <p:spPr>
            <a:xfrm>
              <a:off x="7720238" y="2252532"/>
              <a:ext cx="2103120" cy="435116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kern="1200" dirty="0">
                  <a:latin typeface="Century Gothic" panose="020B0502020202020204" pitchFamily="34" charset="0"/>
                </a:rPr>
                <a:t>Deliverable Review &amp; Management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Proposal Review</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DEVELOPedia Maintenance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Project Tracking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Deliverable Templates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Publications</a:t>
              </a:r>
              <a:endParaRPr lang="en-US" sz="1400" dirty="0">
                <a:latin typeface="Century Gothic" panose="020B0502020202020204" pitchFamily="34" charset="0"/>
              </a:endParaRPr>
            </a:p>
          </p:txBody>
        </p:sp>
      </p:grpSp>
      <p:sp>
        <p:nvSpPr>
          <p:cNvPr id="29" name="Content Placeholder 17">
            <a:extLst>
              <a:ext uri="{FF2B5EF4-FFF2-40B4-BE49-F238E27FC236}">
                <a16:creationId xmlns:a16="http://schemas.microsoft.com/office/drawing/2014/main" id="{5F095235-889F-479B-9231-2AA2AC4AD787}"/>
              </a:ext>
            </a:extLst>
          </p:cNvPr>
          <p:cNvSpPr txBox="1">
            <a:spLocks/>
          </p:cNvSpPr>
          <p:nvPr/>
        </p:nvSpPr>
        <p:spPr>
          <a:xfrm>
            <a:off x="149603" y="718666"/>
            <a:ext cx="11887066"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dirty="0"/>
              <a:t>Programmatic Elements</a:t>
            </a:r>
          </a:p>
        </p:txBody>
      </p:sp>
      <p:sp>
        <p:nvSpPr>
          <p:cNvPr id="21" name="Title 1">
            <a:extLst>
              <a:ext uri="{FF2B5EF4-FFF2-40B4-BE49-F238E27FC236}">
                <a16:creationId xmlns:a16="http://schemas.microsoft.com/office/drawing/2014/main" id="{99FEF020-9369-4C2F-A327-94BC7447ACEC}"/>
              </a:ext>
            </a:extLst>
          </p:cNvPr>
          <p:cNvSpPr>
            <a:spLocks noGrp="1"/>
          </p:cNvSpPr>
          <p:nvPr>
            <p:ph type="title"/>
          </p:nvPr>
        </p:nvSpPr>
        <p:spPr>
          <a:xfrm>
            <a:off x="838200" y="365125"/>
            <a:ext cx="10515600" cy="570057"/>
          </a:xfrm>
        </p:spPr>
        <p:txBody>
          <a:bodyPr>
            <a:normAutofit/>
          </a:bodyPr>
          <a:lstStyle/>
          <a:p>
            <a:r>
              <a:rPr lang="en-US" sz="1400" spc="200" dirty="0"/>
              <a:t>PROGRAMMATIC FOUNDATIONS</a:t>
            </a:r>
            <a:endParaRPr lang="en-US" sz="1400" dirty="0"/>
          </a:p>
        </p:txBody>
      </p:sp>
    </p:spTree>
    <p:extLst>
      <p:ext uri="{BB962C8B-B14F-4D97-AF65-F5344CB8AC3E}">
        <p14:creationId xmlns:p14="http://schemas.microsoft.com/office/powerpoint/2010/main" val="263160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spc="200" dirty="0"/>
              <a:t>PROGRAMMATIC FOUNDATIONS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768613"/>
            <a:ext cx="10712116" cy="820004"/>
          </a:xfrm>
        </p:spPr>
        <p:txBody>
          <a:bodyPr anchor="ctr">
            <a:normAutofit/>
          </a:bodyPr>
          <a:lstStyle/>
          <a:p>
            <a:r>
              <a:rPr lang="en-US" altLang="en-US" sz="3200" dirty="0"/>
              <a:t>Questions?</a:t>
            </a:r>
            <a:endParaRPr lang="en-US" sz="3200" dirty="0"/>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3049023" y="856170"/>
            <a:ext cx="7749266" cy="770319"/>
          </a:xfrm>
        </p:spPr>
        <p:txBody>
          <a:bodyPr>
            <a:normAutofit/>
          </a:bodyPr>
          <a:lstStyle/>
          <a:p>
            <a:r>
              <a:rPr lang="en-US" sz="1800" dirty="0"/>
              <a:t>First source for answers is your Fellow. If you have additional questions, here’s who to contact:</a:t>
            </a:r>
          </a:p>
        </p:txBody>
      </p:sp>
      <p:grpSp>
        <p:nvGrpSpPr>
          <p:cNvPr id="11" name="Group 10">
            <a:extLst>
              <a:ext uri="{FF2B5EF4-FFF2-40B4-BE49-F238E27FC236}">
                <a16:creationId xmlns:a16="http://schemas.microsoft.com/office/drawing/2014/main" id="{3E091E19-3502-4017-AC35-5DE4FAE282CE}"/>
              </a:ext>
            </a:extLst>
          </p:cNvPr>
          <p:cNvGrpSpPr/>
          <p:nvPr/>
        </p:nvGrpSpPr>
        <p:grpSpPr>
          <a:xfrm>
            <a:off x="3633641" y="1749884"/>
            <a:ext cx="2651760" cy="1654491"/>
            <a:chOff x="3000074" y="4601122"/>
            <a:chExt cx="2651760" cy="1654491"/>
          </a:xfrm>
        </p:grpSpPr>
        <p:pic>
          <p:nvPicPr>
            <p:cNvPr id="53" name="Picture 52">
              <a:extLst>
                <a:ext uri="{FF2B5EF4-FFF2-40B4-BE49-F238E27FC236}">
                  <a16:creationId xmlns:a16="http://schemas.microsoft.com/office/drawing/2014/main" id="{73394064-9843-4D0B-A9E7-B1FF2CDF24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13"/>
            <a:stretch/>
          </p:blipFill>
          <p:spPr>
            <a:xfrm>
              <a:off x="3806380" y="4601122"/>
              <a:ext cx="921081" cy="914400"/>
            </a:xfrm>
            <a:prstGeom prst="ellipse">
              <a:avLst/>
            </a:prstGeom>
            <a:effectLst>
              <a:outerShdw blurRad="76200" dir="13500000" sy="23000" kx="1200000" algn="br" rotWithShape="0">
                <a:prstClr val="black">
                  <a:alpha val="20000"/>
                </a:prstClr>
              </a:outerShdw>
            </a:effectLst>
          </p:spPr>
        </p:pic>
        <p:sp>
          <p:nvSpPr>
            <p:cNvPr id="62" name="Content Placeholder 3">
              <a:extLst>
                <a:ext uri="{FF2B5EF4-FFF2-40B4-BE49-F238E27FC236}">
                  <a16:creationId xmlns:a16="http://schemas.microsoft.com/office/drawing/2014/main" id="{4747D098-F5C4-4927-8D23-9E287FBA02F2}"/>
                </a:ext>
              </a:extLst>
            </p:cNvPr>
            <p:cNvSpPr txBox="1">
              <a:spLocks/>
            </p:cNvSpPr>
            <p:nvPr/>
          </p:nvSpPr>
          <p:spPr>
            <a:xfrm>
              <a:off x="3000074" y="5524093"/>
              <a:ext cx="2651760" cy="7315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Stephanie Burke</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Operations Lead</a:t>
              </a:r>
            </a:p>
            <a:p>
              <a:pPr marL="0" indent="0" algn="ctr">
                <a:spcBef>
                  <a:spcPts val="0"/>
                </a:spcBef>
                <a:buNone/>
              </a:pPr>
              <a:r>
                <a:rPr lang="en-US" sz="1100" dirty="0">
                  <a:solidFill>
                    <a:prstClr val="black">
                      <a:lumMod val="75000"/>
                      <a:lumOff val="25000"/>
                    </a:prstClr>
                  </a:solidFill>
                  <a:latin typeface="Century Gothic" panose="020F0302020204030204"/>
                  <a:hlinkClick r:id="rId3"/>
                </a:rPr>
                <a:t>Stephanie.L.Burke@nasa.gov</a:t>
              </a:r>
              <a:r>
                <a:rPr lang="en-US" sz="1100" dirty="0">
                  <a:solidFill>
                    <a:prstClr val="black">
                      <a:lumMod val="75000"/>
                      <a:lumOff val="25000"/>
                    </a:prstClr>
                  </a:solidFill>
                  <a:latin typeface="Century Gothic" panose="020F0302020204030204"/>
                </a:rPr>
                <a:t> </a:t>
              </a:r>
              <a:endParaRPr kumimoji="0" lang="en-US" sz="11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a:p>
              <a:pPr marL="0" indent="0" algn="ctr">
                <a:spcBef>
                  <a:spcPts val="0"/>
                </a:spcBef>
                <a:buFont typeface="Arial" panose="020B0604020202020204" pitchFamily="34" charset="0"/>
                <a:buNone/>
              </a:pPr>
              <a:endParaRPr lang="en-US" sz="1200" dirty="0">
                <a:solidFill>
                  <a:prstClr val="black">
                    <a:lumMod val="75000"/>
                    <a:lumOff val="25000"/>
                  </a:prstClr>
                </a:solidFill>
                <a:latin typeface="Century Gothic" panose="020F0302020204030204"/>
              </a:endParaRPr>
            </a:p>
          </p:txBody>
        </p:sp>
      </p:grpSp>
      <p:grpSp>
        <p:nvGrpSpPr>
          <p:cNvPr id="12" name="Group 11">
            <a:extLst>
              <a:ext uri="{FF2B5EF4-FFF2-40B4-BE49-F238E27FC236}">
                <a16:creationId xmlns:a16="http://schemas.microsoft.com/office/drawing/2014/main" id="{AC547BDE-3B5B-48A1-9C1A-2FE1F53D71D3}"/>
              </a:ext>
            </a:extLst>
          </p:cNvPr>
          <p:cNvGrpSpPr/>
          <p:nvPr/>
        </p:nvGrpSpPr>
        <p:grpSpPr>
          <a:xfrm>
            <a:off x="3648350" y="3585855"/>
            <a:ext cx="2651759" cy="1669747"/>
            <a:chOff x="940757" y="4696505"/>
            <a:chExt cx="2651759" cy="1669747"/>
          </a:xfrm>
        </p:grpSpPr>
        <p:sp>
          <p:nvSpPr>
            <p:cNvPr id="58" name="Content Placeholder 3">
              <a:extLst>
                <a:ext uri="{FF2B5EF4-FFF2-40B4-BE49-F238E27FC236}">
                  <a16:creationId xmlns:a16="http://schemas.microsoft.com/office/drawing/2014/main" id="{43711113-40BD-4D0C-A39B-DDD469ACAC73}"/>
                </a:ext>
              </a:extLst>
            </p:cNvPr>
            <p:cNvSpPr txBox="1">
              <a:spLocks/>
            </p:cNvSpPr>
            <p:nvPr/>
          </p:nvSpPr>
          <p:spPr>
            <a:xfrm>
              <a:off x="940757" y="5634732"/>
              <a:ext cx="2651759" cy="7315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Science Lead</a:t>
              </a:r>
            </a:p>
            <a:p>
              <a:pPr marL="0" indent="0" algn="ctr">
                <a:spcBef>
                  <a:spcPts val="0"/>
                </a:spcBef>
                <a:buFont typeface="Arial" panose="020B0604020202020204" pitchFamily="34" charset="0"/>
                <a:buNone/>
              </a:pPr>
              <a:r>
                <a:rPr kumimoji="0" lang="en-US" sz="11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4"/>
                </a:rPr>
                <a:t>Amanda.L.Clayton@nasa.gov</a:t>
              </a:r>
              <a:endParaRPr lang="en-US" sz="1100" dirty="0">
                <a:solidFill>
                  <a:prstClr val="black">
                    <a:lumMod val="75000"/>
                    <a:lumOff val="25000"/>
                  </a:prstClr>
                </a:solidFill>
                <a:latin typeface="Century Gothic" panose="020F0302020204030204"/>
              </a:endParaRPr>
            </a:p>
          </p:txBody>
        </p:sp>
        <p:pic>
          <p:nvPicPr>
            <p:cNvPr id="66" name="Picture 65">
              <a:extLst>
                <a:ext uri="{FF2B5EF4-FFF2-40B4-BE49-F238E27FC236}">
                  <a16:creationId xmlns:a16="http://schemas.microsoft.com/office/drawing/2014/main" id="{A6CC1C8F-41B7-4FE6-B205-84582106B4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40063" y="4696505"/>
              <a:ext cx="917450" cy="914400"/>
            </a:xfrm>
            <a:prstGeom prst="ellipse">
              <a:avLst/>
            </a:prstGeom>
            <a:effectLst>
              <a:outerShdw blurRad="76200" dir="13500000" sy="23000" kx="1200000" algn="br" rotWithShape="0">
                <a:prstClr val="black">
                  <a:alpha val="20000"/>
                </a:prstClr>
              </a:outerShdw>
            </a:effectLst>
          </p:spPr>
        </p:pic>
      </p:grpSp>
      <p:grpSp>
        <p:nvGrpSpPr>
          <p:cNvPr id="3" name="Group 2">
            <a:extLst>
              <a:ext uri="{FF2B5EF4-FFF2-40B4-BE49-F238E27FC236}">
                <a16:creationId xmlns:a16="http://schemas.microsoft.com/office/drawing/2014/main" id="{8504BBC4-1672-413C-9D46-733C528FE26B}"/>
              </a:ext>
            </a:extLst>
          </p:cNvPr>
          <p:cNvGrpSpPr/>
          <p:nvPr/>
        </p:nvGrpSpPr>
        <p:grpSpPr>
          <a:xfrm>
            <a:off x="5346702" y="5293474"/>
            <a:ext cx="2569027" cy="1364281"/>
            <a:chOff x="849838" y="5128594"/>
            <a:chExt cx="2569027" cy="1364281"/>
          </a:xfrm>
        </p:grpSpPr>
        <p:sp>
          <p:nvSpPr>
            <p:cNvPr id="34" name="Content Placeholder 3">
              <a:extLst>
                <a:ext uri="{FF2B5EF4-FFF2-40B4-BE49-F238E27FC236}">
                  <a16:creationId xmlns:a16="http://schemas.microsoft.com/office/drawing/2014/main" id="{D7B8532A-0CE0-468F-A0A8-ADC89E570B4B}"/>
                </a:ext>
              </a:extLst>
            </p:cNvPr>
            <p:cNvSpPr txBox="1">
              <a:spLocks/>
            </p:cNvSpPr>
            <p:nvPr/>
          </p:nvSpPr>
          <p:spPr>
            <a:xfrm>
              <a:off x="849838" y="6042994"/>
              <a:ext cx="2569027" cy="4498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Jolona Davis</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Space Systems HR</a:t>
              </a:r>
              <a:endParaRPr lang="en-US" sz="1100" dirty="0">
                <a:solidFill>
                  <a:prstClr val="black">
                    <a:lumMod val="75000"/>
                    <a:lumOff val="25000"/>
                  </a:prstClr>
                </a:solidFill>
                <a:latin typeface="Century Gothic" panose="020F0302020204030204"/>
              </a:endParaRPr>
            </a:p>
            <a:p>
              <a:pPr marL="0" indent="0" algn="ctr">
                <a:spcBef>
                  <a:spcPts val="0"/>
                </a:spcBef>
                <a:buFont typeface="Arial" panose="020B0604020202020204" pitchFamily="34" charset="0"/>
                <a:buNone/>
              </a:pPr>
              <a:r>
                <a:rPr lang="en-US" sz="1100" dirty="0">
                  <a:solidFill>
                    <a:prstClr val="black">
                      <a:lumMod val="75000"/>
                      <a:lumOff val="25000"/>
                    </a:prstClr>
                  </a:solidFill>
                  <a:latin typeface="Century Gothic" panose="020F0302020204030204"/>
                  <a:hlinkClick r:id="rId6"/>
                </a:rPr>
                <a:t>jolona.davis@ssaihq.com</a:t>
              </a:r>
              <a:endParaRPr lang="en-US" sz="1200" dirty="0">
                <a:solidFill>
                  <a:prstClr val="black">
                    <a:lumMod val="75000"/>
                    <a:lumOff val="25000"/>
                  </a:prstClr>
                </a:solidFill>
                <a:latin typeface="Century Gothic" panose="020F0302020204030204"/>
              </a:endParaRPr>
            </a:p>
          </p:txBody>
        </p:sp>
        <p:pic>
          <p:nvPicPr>
            <p:cNvPr id="35" name="Picture 2">
              <a:extLst>
                <a:ext uri="{FF2B5EF4-FFF2-40B4-BE49-F238E27FC236}">
                  <a16:creationId xmlns:a16="http://schemas.microsoft.com/office/drawing/2014/main" id="{787E3507-E68E-4685-A361-F4B8F4610AC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1688875" y="5128594"/>
              <a:ext cx="914400" cy="91440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A8CF614B-AD8A-429D-9150-9BE73CA3F77C}"/>
              </a:ext>
            </a:extLst>
          </p:cNvPr>
          <p:cNvGrpSpPr/>
          <p:nvPr/>
        </p:nvGrpSpPr>
        <p:grpSpPr>
          <a:xfrm>
            <a:off x="8965522" y="1522118"/>
            <a:ext cx="2651760" cy="1544655"/>
            <a:chOff x="2972416" y="4944870"/>
            <a:chExt cx="2651760" cy="1544655"/>
          </a:xfrm>
        </p:grpSpPr>
        <p:pic>
          <p:nvPicPr>
            <p:cNvPr id="54" name="Picture 2" descr="Image result for Danny mangosing">
              <a:extLst>
                <a:ext uri="{FF2B5EF4-FFF2-40B4-BE49-F238E27FC236}">
                  <a16:creationId xmlns:a16="http://schemas.microsoft.com/office/drawing/2014/main" id="{A9C2B31A-5361-440C-8FB3-79328720D85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27173" y="4944870"/>
              <a:ext cx="914400" cy="91440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3" name="Content Placeholder 3">
              <a:extLst>
                <a:ext uri="{FF2B5EF4-FFF2-40B4-BE49-F238E27FC236}">
                  <a16:creationId xmlns:a16="http://schemas.microsoft.com/office/drawing/2014/main" id="{279FFA89-FFE5-4581-B92D-D2674169CF9F}"/>
                </a:ext>
              </a:extLst>
            </p:cNvPr>
            <p:cNvSpPr txBox="1">
              <a:spLocks/>
            </p:cNvSpPr>
            <p:nvPr/>
          </p:nvSpPr>
          <p:spPr>
            <a:xfrm>
              <a:off x="2972416" y="5849445"/>
              <a:ext cx="2651760" cy="6400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Danny Mangosing</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IT &amp; Web Support</a:t>
              </a:r>
            </a:p>
            <a:p>
              <a:pPr marL="0" indent="0" algn="ctr">
                <a:spcBef>
                  <a:spcPts val="0"/>
                </a:spcBef>
                <a:buFont typeface="Arial" panose="020B0604020202020204" pitchFamily="34" charset="0"/>
                <a:buNone/>
              </a:pPr>
              <a:r>
                <a:rPr lang="en-US" sz="1100" dirty="0">
                  <a:solidFill>
                    <a:prstClr val="black">
                      <a:lumMod val="75000"/>
                      <a:lumOff val="25000"/>
                    </a:prstClr>
                  </a:solidFill>
                  <a:latin typeface="Century Gothic" panose="020F0302020204030204"/>
                  <a:hlinkClick r:id="rId9"/>
                </a:rPr>
                <a:t>Daniel.C.Mansgosing@nasa.gov</a:t>
              </a:r>
              <a:r>
                <a:rPr lang="en-US" sz="1100" dirty="0">
                  <a:solidFill>
                    <a:prstClr val="black">
                      <a:lumMod val="75000"/>
                      <a:lumOff val="25000"/>
                    </a:prstClr>
                  </a:solidFill>
                  <a:latin typeface="Century Gothic" panose="020F0302020204030204"/>
                </a:rPr>
                <a:t> </a:t>
              </a:r>
            </a:p>
          </p:txBody>
        </p:sp>
      </p:grpSp>
      <p:grpSp>
        <p:nvGrpSpPr>
          <p:cNvPr id="13" name="Group 12">
            <a:extLst>
              <a:ext uri="{FF2B5EF4-FFF2-40B4-BE49-F238E27FC236}">
                <a16:creationId xmlns:a16="http://schemas.microsoft.com/office/drawing/2014/main" id="{C1ADE07D-FF62-4ECC-8D40-C38F9114702A}"/>
              </a:ext>
            </a:extLst>
          </p:cNvPr>
          <p:cNvGrpSpPr/>
          <p:nvPr/>
        </p:nvGrpSpPr>
        <p:grpSpPr>
          <a:xfrm>
            <a:off x="9516027" y="3264623"/>
            <a:ext cx="2455817" cy="1627196"/>
            <a:chOff x="5991497" y="3636586"/>
            <a:chExt cx="2455817" cy="1627196"/>
          </a:xfrm>
        </p:grpSpPr>
        <p:pic>
          <p:nvPicPr>
            <p:cNvPr id="43" name="Picture 42">
              <a:extLst>
                <a:ext uri="{FF2B5EF4-FFF2-40B4-BE49-F238E27FC236}">
                  <a16:creationId xmlns:a16="http://schemas.microsoft.com/office/drawing/2014/main" id="{3E0DC22C-B49A-4E86-87C9-641C95D96AF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762688" y="3636586"/>
              <a:ext cx="914170" cy="914400"/>
            </a:xfrm>
            <a:prstGeom prst="ellipse">
              <a:avLst/>
            </a:prstGeom>
            <a:ln w="38100">
              <a:noFill/>
            </a:ln>
            <a:effectLst>
              <a:outerShdw blurRad="76200" dir="13500000" sy="23000" kx="1200000" algn="br" rotWithShape="0">
                <a:prstClr val="black">
                  <a:alpha val="20000"/>
                </a:prstClr>
              </a:outerShdw>
            </a:effectLst>
          </p:spPr>
        </p:pic>
        <p:sp>
          <p:nvSpPr>
            <p:cNvPr id="45" name="Content Placeholder 3">
              <a:extLst>
                <a:ext uri="{FF2B5EF4-FFF2-40B4-BE49-F238E27FC236}">
                  <a16:creationId xmlns:a16="http://schemas.microsoft.com/office/drawing/2014/main" id="{10FC4C64-3BC6-4187-9AA4-614199C5BD58}"/>
                </a:ext>
              </a:extLst>
            </p:cNvPr>
            <p:cNvSpPr txBox="1">
              <a:spLocks/>
            </p:cNvSpPr>
            <p:nvPr/>
          </p:nvSpPr>
          <p:spPr>
            <a:xfrm>
              <a:off x="5991497" y="4623702"/>
              <a:ext cx="2455817" cy="6400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Celeste Gambino</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Impact Analysis Sr. Fellow</a:t>
              </a:r>
            </a:p>
            <a:p>
              <a:pPr marL="0" indent="0" algn="ctr">
                <a:spcBef>
                  <a:spcPts val="0"/>
                </a:spcBef>
                <a:buFont typeface="Arial" panose="020B0604020202020204" pitchFamily="34" charset="0"/>
                <a:buNone/>
              </a:pPr>
              <a:r>
                <a:rPr kumimoji="0" lang="en-US" sz="11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11"/>
                </a:rPr>
                <a:t>celeste.gambino@ssaihq.com</a:t>
              </a:r>
              <a:endParaRPr lang="en-US" sz="1100" dirty="0">
                <a:solidFill>
                  <a:prstClr val="black">
                    <a:lumMod val="75000"/>
                    <a:lumOff val="25000"/>
                  </a:prstClr>
                </a:solidFill>
                <a:latin typeface="Century Gothic" panose="020F0302020204030204"/>
              </a:endParaRPr>
            </a:p>
          </p:txBody>
        </p:sp>
      </p:grpSp>
      <p:grpSp>
        <p:nvGrpSpPr>
          <p:cNvPr id="14" name="Group 13">
            <a:extLst>
              <a:ext uri="{FF2B5EF4-FFF2-40B4-BE49-F238E27FC236}">
                <a16:creationId xmlns:a16="http://schemas.microsoft.com/office/drawing/2014/main" id="{D68FCB4A-02E8-4ACC-B860-561DF8AEFB28}"/>
              </a:ext>
            </a:extLst>
          </p:cNvPr>
          <p:cNvGrpSpPr/>
          <p:nvPr/>
        </p:nvGrpSpPr>
        <p:grpSpPr>
          <a:xfrm>
            <a:off x="9297302" y="5075560"/>
            <a:ext cx="2569027" cy="1554480"/>
            <a:chOff x="5988457" y="5355866"/>
            <a:chExt cx="2569027" cy="1554480"/>
          </a:xfrm>
        </p:grpSpPr>
        <p:pic>
          <p:nvPicPr>
            <p:cNvPr id="44" name="Picture 43">
              <a:extLst>
                <a:ext uri="{FF2B5EF4-FFF2-40B4-BE49-F238E27FC236}">
                  <a16:creationId xmlns:a16="http://schemas.microsoft.com/office/drawing/2014/main" id="{57836BAF-4FEB-430B-BFE0-4C9D48D79AC5}"/>
                </a:ext>
              </a:extLst>
            </p:cNvPr>
            <p:cNvPicPr>
              <a:picLocks/>
            </p:cNvPicPr>
            <p:nvPr/>
          </p:nvPicPr>
          <p:blipFill>
            <a:blip r:embed="rId12" cstate="screen">
              <a:extLst>
                <a:ext uri="{28A0092B-C50C-407E-A947-70E740481C1C}">
                  <a14:useLocalDpi xmlns:a14="http://schemas.microsoft.com/office/drawing/2010/main"/>
                </a:ext>
              </a:extLst>
            </a:blip>
            <a:stretch>
              <a:fillRect/>
            </a:stretch>
          </p:blipFill>
          <p:spPr>
            <a:xfrm>
              <a:off x="6815771" y="5355866"/>
              <a:ext cx="914400" cy="914400"/>
            </a:xfrm>
            <a:prstGeom prst="ellipse">
              <a:avLst/>
            </a:prstGeom>
            <a:effectLst>
              <a:outerShdw blurRad="76200" dir="13500000" sy="23000" kx="1200000" algn="br" rotWithShape="0">
                <a:prstClr val="black">
                  <a:alpha val="20000"/>
                </a:prstClr>
              </a:outerShdw>
            </a:effectLst>
          </p:spPr>
        </p:pic>
        <p:sp>
          <p:nvSpPr>
            <p:cNvPr id="49" name="Content Placeholder 3">
              <a:extLst>
                <a:ext uri="{FF2B5EF4-FFF2-40B4-BE49-F238E27FC236}">
                  <a16:creationId xmlns:a16="http://schemas.microsoft.com/office/drawing/2014/main" id="{A7D449E7-FA41-4B60-94EE-66C927635087}"/>
                </a:ext>
              </a:extLst>
            </p:cNvPr>
            <p:cNvSpPr txBox="1">
              <a:spLocks/>
            </p:cNvSpPr>
            <p:nvPr/>
          </p:nvSpPr>
          <p:spPr>
            <a:xfrm>
              <a:off x="5988457" y="6270266"/>
              <a:ext cx="2569027" cy="6400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Cecil Byles</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Project Coordination Sr. Fellow</a:t>
              </a:r>
            </a:p>
            <a:p>
              <a:pPr marL="0" indent="0" algn="ctr">
                <a:spcBef>
                  <a:spcPts val="0"/>
                </a:spcBef>
                <a:buFont typeface="Arial" panose="020B0604020202020204" pitchFamily="34" charset="0"/>
                <a:buNone/>
              </a:pPr>
              <a:r>
                <a:rPr lang="en-US" sz="1100" dirty="0">
                  <a:solidFill>
                    <a:prstClr val="black">
                      <a:lumMod val="75000"/>
                      <a:lumOff val="25000"/>
                    </a:prstClr>
                  </a:solidFill>
                  <a:latin typeface="Century Gothic" panose="020F0302020204030204"/>
                  <a:hlinkClick r:id="rId13"/>
                </a:rPr>
                <a:t>robert.byles@ssaihq.com</a:t>
              </a:r>
              <a:endParaRPr lang="en-US" sz="1100" dirty="0">
                <a:solidFill>
                  <a:prstClr val="black">
                    <a:lumMod val="75000"/>
                    <a:lumOff val="25000"/>
                  </a:prstClr>
                </a:solidFill>
                <a:latin typeface="Century Gothic" panose="020F0302020204030204"/>
              </a:endParaRPr>
            </a:p>
          </p:txBody>
        </p:sp>
      </p:grpSp>
      <p:sp>
        <p:nvSpPr>
          <p:cNvPr id="50" name="TextBox 49">
            <a:extLst>
              <a:ext uri="{FF2B5EF4-FFF2-40B4-BE49-F238E27FC236}">
                <a16:creationId xmlns:a16="http://schemas.microsoft.com/office/drawing/2014/main" id="{4E0571E7-1FC6-4B81-9827-5774A644FA34}"/>
              </a:ext>
            </a:extLst>
          </p:cNvPr>
          <p:cNvSpPr txBox="1"/>
          <p:nvPr/>
        </p:nvSpPr>
        <p:spPr>
          <a:xfrm>
            <a:off x="304924" y="2124857"/>
            <a:ext cx="3580609" cy="867930"/>
          </a:xfrm>
          <a:prstGeom prst="rect">
            <a:avLst/>
          </a:prstGeom>
          <a:noFill/>
        </p:spPr>
        <p:txBody>
          <a:bodyPr wrap="square" rtlCol="0">
            <a:spAutoFit/>
          </a:bodyPr>
          <a:lstStyle/>
          <a:p>
            <a:pPr marL="174625" indent="-174625">
              <a:lnSpc>
                <a:spcPct val="90000"/>
              </a:lnSpc>
              <a:buClr>
                <a:srgbClr val="5496AD"/>
              </a:buClr>
              <a:buFont typeface="Arial" panose="020B0604020202020204" pitchFamily="34" charset="0"/>
              <a:buChar char="•"/>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Participant Application Process</a:t>
            </a:r>
          </a:p>
          <a:p>
            <a:pPr marL="174625" indent="-174625">
              <a:lnSpc>
                <a:spcPct val="90000"/>
              </a:lnSpc>
              <a:buClr>
                <a:srgbClr val="5496AD"/>
              </a:buClr>
              <a:buFont typeface="Arial" panose="020B0604020202020204" pitchFamily="34" charset="0"/>
              <a:buChar char="•"/>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SSAI Systems &amp; Processes</a:t>
            </a:r>
          </a:p>
          <a:p>
            <a:pPr marL="174625" indent="-174625">
              <a:lnSpc>
                <a:spcPct val="90000"/>
              </a:lnSpc>
              <a:buClr>
                <a:srgbClr val="5496AD"/>
              </a:buClr>
              <a:buFont typeface="Arial" panose="020B0604020202020204" pitchFamily="34" charset="0"/>
              <a:buChar char="•"/>
              <a:defRPr/>
            </a:pPr>
            <a:r>
              <a:rPr lang="en-US" sz="1400" dirty="0">
                <a:solidFill>
                  <a:prstClr val="black">
                    <a:lumMod val="75000"/>
                    <a:lumOff val="25000"/>
                  </a:prstClr>
                </a:solidFill>
                <a:latin typeface="Century Gothic" panose="020B0502020202020204" pitchFamily="34" charset="0"/>
              </a:rPr>
              <a:t>T</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ravel</a:t>
            </a:r>
          </a:p>
          <a:p>
            <a:pPr marL="174625" indent="-174625">
              <a:lnSpc>
                <a:spcPct val="90000"/>
              </a:lnSpc>
              <a:buClr>
                <a:srgbClr val="5496AD"/>
              </a:buClr>
              <a:buFont typeface="Arial" panose="020B0604020202020204" pitchFamily="34" charset="0"/>
              <a:buChar char="•"/>
              <a:defRPr/>
            </a:pPr>
            <a:r>
              <a:rPr lang="en-US" sz="1400" dirty="0">
                <a:solidFill>
                  <a:prstClr val="black">
                    <a:lumMod val="75000"/>
                    <a:lumOff val="25000"/>
                  </a:prstClr>
                </a:solidFill>
                <a:latin typeface="Century Gothic" panose="020B0502020202020204" pitchFamily="34" charset="0"/>
              </a:rPr>
              <a:t>Fellow &amp; </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Senior Fellow Competition</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51" name="TextBox 50">
            <a:extLst>
              <a:ext uri="{FF2B5EF4-FFF2-40B4-BE49-F238E27FC236}">
                <a16:creationId xmlns:a16="http://schemas.microsoft.com/office/drawing/2014/main" id="{59C2F2C6-CDFE-4ABD-8DFB-5946DF96804C}"/>
              </a:ext>
            </a:extLst>
          </p:cNvPr>
          <p:cNvSpPr txBox="1"/>
          <p:nvPr/>
        </p:nvSpPr>
        <p:spPr>
          <a:xfrm>
            <a:off x="304924" y="3735532"/>
            <a:ext cx="4144218" cy="1061829"/>
          </a:xfrm>
          <a:prstGeom prst="rect">
            <a:avLst/>
          </a:prstGeom>
          <a:noFill/>
        </p:spPr>
        <p:txBody>
          <a:bodyPr wrap="square" rtlCol="0">
            <a:spAutoFit/>
          </a:bodyPr>
          <a:lstStyle/>
          <a:p>
            <a:pPr marL="174625" indent="-174625">
              <a:lnSpc>
                <a:spcPct val="90000"/>
              </a:lnSpc>
              <a:buClr>
                <a:srgbClr val="5496AD"/>
              </a:buClr>
              <a:buFont typeface="Arial" panose="020B0604020202020204" pitchFamily="34" charset="0"/>
              <a:buChar char="•"/>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Project Creation &amp; Planning</a:t>
            </a:r>
          </a:p>
          <a:p>
            <a:pPr marL="174625" indent="-174625">
              <a:lnSpc>
                <a:spcPct val="90000"/>
              </a:lnSpc>
              <a:buClr>
                <a:srgbClr val="5496AD"/>
              </a:buClr>
              <a:buFont typeface="Arial" panose="020B0604020202020204" pitchFamily="34" charset="0"/>
              <a:buChar char="•"/>
              <a:defRPr/>
            </a:pPr>
            <a:r>
              <a:rPr lang="en-US" sz="1400" dirty="0">
                <a:solidFill>
                  <a:prstClr val="black">
                    <a:lumMod val="75000"/>
                    <a:lumOff val="25000"/>
                  </a:prstClr>
                </a:solidFill>
                <a:latin typeface="Century Gothic" panose="020B0502020202020204" pitchFamily="34" charset="0"/>
              </a:rPr>
              <a:t>Publishing &amp; Presenting DEVELOP Work</a:t>
            </a:r>
          </a:p>
          <a:p>
            <a:pPr marL="174625" indent="-174625">
              <a:lnSpc>
                <a:spcPct val="90000"/>
              </a:lnSpc>
              <a:buClr>
                <a:srgbClr val="5496AD"/>
              </a:buClr>
              <a:buFont typeface="Arial" panose="020B0604020202020204" pitchFamily="34" charset="0"/>
              <a:buChar char="•"/>
              <a:defRPr/>
            </a:pPr>
            <a:r>
              <a:rPr lang="en-US" sz="1400" dirty="0">
                <a:solidFill>
                  <a:prstClr val="black">
                    <a:lumMod val="75000"/>
                    <a:lumOff val="25000"/>
                  </a:prstClr>
                </a:solidFill>
                <a:latin typeface="Century Gothic" panose="020B0502020202020204" pitchFamily="34" charset="0"/>
              </a:rPr>
              <a:t>Conference &amp; Meeting Opportunities</a:t>
            </a:r>
          </a:p>
          <a:p>
            <a:pPr marL="174625" indent="-174625">
              <a:lnSpc>
                <a:spcPct val="90000"/>
              </a:lnSpc>
              <a:buClr>
                <a:srgbClr val="5496AD"/>
              </a:buClr>
              <a:buFont typeface="Arial" panose="020B0604020202020204" pitchFamily="34" charset="0"/>
              <a:buChar char="•"/>
              <a:defRPr/>
            </a:pPr>
            <a:r>
              <a:rPr lang="en-US" sz="1400" dirty="0">
                <a:solidFill>
                  <a:prstClr val="black">
                    <a:lumMod val="75000"/>
                    <a:lumOff val="25000"/>
                  </a:prstClr>
                </a:solidFill>
                <a:latin typeface="Century Gothic" panose="020B0502020202020204" pitchFamily="34" charset="0"/>
              </a:rPr>
              <a:t>Fellow &amp; </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Senior Fellow Competition</a:t>
            </a:r>
          </a:p>
          <a:p>
            <a:pPr marL="174625" indent="-174625">
              <a:lnSpc>
                <a:spcPct val="90000"/>
              </a:lnSpc>
              <a:buClr>
                <a:srgbClr val="5496AD"/>
              </a:buClr>
              <a:buFont typeface="Arial" panose="020B0604020202020204" pitchFamily="34" charset="0"/>
              <a:buChar char="•"/>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Partner Engagement</a:t>
            </a:r>
          </a:p>
        </p:txBody>
      </p:sp>
      <p:sp>
        <p:nvSpPr>
          <p:cNvPr id="56" name="TextBox 55">
            <a:extLst>
              <a:ext uri="{FF2B5EF4-FFF2-40B4-BE49-F238E27FC236}">
                <a16:creationId xmlns:a16="http://schemas.microsoft.com/office/drawing/2014/main" id="{F8F399C3-DAAB-42EF-8B88-1820252820D0}"/>
              </a:ext>
            </a:extLst>
          </p:cNvPr>
          <p:cNvSpPr txBox="1"/>
          <p:nvPr/>
        </p:nvSpPr>
        <p:spPr>
          <a:xfrm>
            <a:off x="304924" y="5374283"/>
            <a:ext cx="5554345" cy="1061829"/>
          </a:xfrm>
          <a:prstGeom prst="rect">
            <a:avLst/>
          </a:prstGeom>
          <a:noFill/>
        </p:spPr>
        <p:txBody>
          <a:bodyPr wrap="square" rtlCol="0">
            <a:spAutoFit/>
          </a:bodyPr>
          <a:lstStyle/>
          <a:p>
            <a:pPr marL="174625" indent="-174625">
              <a:lnSpc>
                <a:spcPct val="90000"/>
              </a:lnSpc>
              <a:buClr>
                <a:srgbClr val="5496AD"/>
              </a:buClr>
              <a:buFont typeface="Arial" panose="020B0604020202020204" pitchFamily="34" charset="0"/>
              <a:buChar char="•"/>
              <a:defRPr/>
            </a:pPr>
            <a:r>
              <a:rPr lang="en-US" sz="1400" dirty="0">
                <a:solidFill>
                  <a:prstClr val="black">
                    <a:lumMod val="75000"/>
                    <a:lumOff val="25000"/>
                  </a:prstClr>
                </a:solidFill>
                <a:latin typeface="Century Gothic" panose="020B0502020202020204" pitchFamily="34" charset="0"/>
              </a:rPr>
              <a:t>Employment Verifications &amp; Offer Letters</a:t>
            </a:r>
          </a:p>
          <a:p>
            <a:pPr marL="174625" marR="0" lvl="0" indent="-174625"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Human </a:t>
            </a:r>
            <a:r>
              <a:rPr lang="en-US" sz="1400" dirty="0">
                <a:solidFill>
                  <a:prstClr val="black">
                    <a:lumMod val="75000"/>
                    <a:lumOff val="25000"/>
                  </a:prstClr>
                </a:solidFill>
                <a:latin typeface="Century Gothic" panose="020B0502020202020204" pitchFamily="34" charset="0"/>
              </a:rPr>
              <a:t>Re</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source Questions</a:t>
            </a:r>
          </a:p>
          <a:p>
            <a:pPr marL="174625" marR="0" lvl="0" indent="-174625"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Space Systems Onboarding </a:t>
            </a:r>
            <a:r>
              <a:rPr lang="en-US" sz="1400" dirty="0">
                <a:solidFill>
                  <a:prstClr val="black">
                    <a:lumMod val="75000"/>
                    <a:lumOff val="25000"/>
                  </a:prstClr>
                </a:solidFill>
                <a:latin typeface="Century Gothic" panose="020B0502020202020204" pitchFamily="34" charset="0"/>
              </a:rPr>
              <a:t>Processes, Systems</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 &amp; Paperwork</a:t>
            </a:r>
          </a:p>
          <a:p>
            <a:pPr marL="174625" marR="0" lvl="0" indent="-174625"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lang="en-US" sz="1400" dirty="0">
                <a:solidFill>
                  <a:prstClr val="black">
                    <a:lumMod val="75000"/>
                    <a:lumOff val="25000"/>
                  </a:prstClr>
                </a:solidFill>
                <a:latin typeface="Century Gothic" panose="020B0502020202020204" pitchFamily="34" charset="0"/>
              </a:rPr>
              <a:t>Payroll Questions</a:t>
            </a:r>
          </a:p>
          <a:p>
            <a:pPr marL="174625" marR="0" lvl="0" indent="-174625"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Schedule Adjustments</a:t>
            </a:r>
          </a:p>
        </p:txBody>
      </p:sp>
      <p:sp>
        <p:nvSpPr>
          <p:cNvPr id="60" name="TextBox 59">
            <a:extLst>
              <a:ext uri="{FF2B5EF4-FFF2-40B4-BE49-F238E27FC236}">
                <a16:creationId xmlns:a16="http://schemas.microsoft.com/office/drawing/2014/main" id="{5CA482AD-F954-41FA-9793-5B5888319E00}"/>
              </a:ext>
            </a:extLst>
          </p:cNvPr>
          <p:cNvSpPr txBox="1"/>
          <p:nvPr/>
        </p:nvSpPr>
        <p:spPr>
          <a:xfrm>
            <a:off x="6506170" y="1874716"/>
            <a:ext cx="2740724" cy="674031"/>
          </a:xfrm>
          <a:prstGeom prst="rect">
            <a:avLst/>
          </a:prstGeom>
          <a:noFill/>
        </p:spPr>
        <p:txBody>
          <a:bodyPr wrap="square" rtlCol="0">
            <a:spAutoFit/>
          </a:bodyPr>
          <a:lstStyle/>
          <a:p>
            <a:pPr marL="174625" indent="-174625">
              <a:lnSpc>
                <a:spcPct val="90000"/>
              </a:lnSpc>
              <a:buClr>
                <a:srgbClr val="5496AD"/>
              </a:buClr>
              <a:buFont typeface="Arial" panose="020B0604020202020204" pitchFamily="34" charset="0"/>
              <a:buChar char="•"/>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Virtual Machines</a:t>
            </a:r>
          </a:p>
          <a:p>
            <a:pPr marL="174625" indent="-174625">
              <a:lnSpc>
                <a:spcPct val="90000"/>
              </a:lnSpc>
              <a:buClr>
                <a:srgbClr val="5496AD"/>
              </a:buClr>
              <a:buFont typeface="Arial" panose="020B0604020202020204" pitchFamily="34" charset="0"/>
              <a:buChar char="•"/>
              <a:defRPr/>
            </a:pPr>
            <a:r>
              <a:rPr lang="en-US" sz="1400" dirty="0">
                <a:solidFill>
                  <a:prstClr val="black">
                    <a:lumMod val="75000"/>
                    <a:lumOff val="25000"/>
                  </a:prstClr>
                </a:solidFill>
                <a:latin typeface="Century Gothic" panose="020B0502020202020204" pitchFamily="34" charset="0"/>
              </a:rPr>
              <a:t>DEVELOP Website</a:t>
            </a:r>
          </a:p>
          <a:p>
            <a:pPr marL="174625" indent="-174625">
              <a:lnSpc>
                <a:spcPct val="90000"/>
              </a:lnSpc>
              <a:buClr>
                <a:srgbClr val="5496AD"/>
              </a:buClr>
              <a:buFont typeface="Arial" panose="020B0604020202020204" pitchFamily="34" charset="0"/>
              <a:buChar char="•"/>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Software Release Process</a:t>
            </a:r>
          </a:p>
        </p:txBody>
      </p:sp>
      <p:sp>
        <p:nvSpPr>
          <p:cNvPr id="61" name="TextBox 60">
            <a:extLst>
              <a:ext uri="{FF2B5EF4-FFF2-40B4-BE49-F238E27FC236}">
                <a16:creationId xmlns:a16="http://schemas.microsoft.com/office/drawing/2014/main" id="{921923C0-D17F-407E-8CC0-31A56F90932D}"/>
              </a:ext>
            </a:extLst>
          </p:cNvPr>
          <p:cNvSpPr txBox="1"/>
          <p:nvPr/>
        </p:nvSpPr>
        <p:spPr>
          <a:xfrm>
            <a:off x="6922541" y="3391424"/>
            <a:ext cx="3517654" cy="867930"/>
          </a:xfrm>
          <a:prstGeom prst="rect">
            <a:avLst/>
          </a:prstGeom>
          <a:noFill/>
        </p:spPr>
        <p:txBody>
          <a:bodyPr wrap="square" rtlCol="0">
            <a:spAutoFit/>
          </a:bodyPr>
          <a:lstStyle/>
          <a:p>
            <a:pPr marL="174625" indent="-174625">
              <a:lnSpc>
                <a:spcPct val="90000"/>
              </a:lnSpc>
              <a:buClr>
                <a:srgbClr val="5496AD"/>
              </a:buClr>
              <a:buFont typeface="Arial" panose="020B0604020202020204" pitchFamily="34" charset="0"/>
              <a:buChar char="•"/>
              <a:defRPr/>
            </a:pPr>
            <a:r>
              <a:rPr lang="en-US" sz="1400" dirty="0">
                <a:solidFill>
                  <a:prstClr val="black">
                    <a:lumMod val="75000"/>
                    <a:lumOff val="25000"/>
                  </a:prstClr>
                </a:solidFill>
                <a:latin typeface="Century Gothic" panose="020B0502020202020204" pitchFamily="34" charset="0"/>
              </a:rPr>
              <a:t>Metrics &amp; Indicators</a:t>
            </a:r>
          </a:p>
          <a:p>
            <a:pPr marL="174625" indent="-174625">
              <a:lnSpc>
                <a:spcPct val="90000"/>
              </a:lnSpc>
              <a:buClr>
                <a:srgbClr val="5496AD"/>
              </a:buClr>
              <a:buFont typeface="Arial" panose="020B0604020202020204" pitchFamily="34" charset="0"/>
              <a:buChar char="•"/>
              <a:defRPr/>
            </a:pPr>
            <a:r>
              <a:rPr lang="en-US" sz="1400" dirty="0">
                <a:solidFill>
                  <a:prstClr val="black">
                    <a:lumMod val="75000"/>
                    <a:lumOff val="25000"/>
                  </a:prstClr>
                </a:solidFill>
                <a:latin typeface="Century Gothic" panose="020B0502020202020204" pitchFamily="34" charset="0"/>
              </a:rPr>
              <a:t>Personal Growth Assessment</a:t>
            </a:r>
          </a:p>
          <a:p>
            <a:pPr marL="174625" indent="-174625">
              <a:lnSpc>
                <a:spcPct val="90000"/>
              </a:lnSpc>
              <a:buClr>
                <a:srgbClr val="5496AD"/>
              </a:buClr>
              <a:buFont typeface="Arial" panose="020B0604020202020204" pitchFamily="34" charset="0"/>
              <a:buChar char="•"/>
              <a:defRPr/>
            </a:pPr>
            <a:r>
              <a:rPr lang="en-US" sz="1400" dirty="0">
                <a:solidFill>
                  <a:prstClr val="black">
                    <a:lumMod val="75000"/>
                    <a:lumOff val="25000"/>
                  </a:prstClr>
                </a:solidFill>
                <a:latin typeface="Century Gothic" panose="020B0502020202020204" pitchFamily="34" charset="0"/>
              </a:rPr>
              <a:t>Pre/Post Project Partner Forms</a:t>
            </a:r>
          </a:p>
          <a:p>
            <a:pPr marL="174625" indent="-174625">
              <a:lnSpc>
                <a:spcPct val="90000"/>
              </a:lnSpc>
              <a:buClr>
                <a:srgbClr val="5496AD"/>
              </a:buClr>
              <a:buFont typeface="Arial" panose="020B0604020202020204" pitchFamily="34" charset="0"/>
              <a:buChar char="•"/>
              <a:defRPr/>
            </a:pPr>
            <a:r>
              <a:rPr lang="en-US" sz="1400" dirty="0">
                <a:solidFill>
                  <a:prstClr val="black">
                    <a:lumMod val="75000"/>
                    <a:lumOff val="25000"/>
                  </a:prstClr>
                </a:solidFill>
                <a:latin typeface="Century Gothic" panose="020B0502020202020204" pitchFamily="34" charset="0"/>
              </a:rPr>
              <a:t>Exit Surveys</a:t>
            </a:r>
          </a:p>
        </p:txBody>
      </p:sp>
      <p:sp>
        <p:nvSpPr>
          <p:cNvPr id="67" name="TextBox 66">
            <a:extLst>
              <a:ext uri="{FF2B5EF4-FFF2-40B4-BE49-F238E27FC236}">
                <a16:creationId xmlns:a16="http://schemas.microsoft.com/office/drawing/2014/main" id="{FD5F28B8-9DEE-4976-82B2-1C957A0A5C6E}"/>
              </a:ext>
            </a:extLst>
          </p:cNvPr>
          <p:cNvSpPr txBox="1"/>
          <p:nvPr/>
        </p:nvSpPr>
        <p:spPr>
          <a:xfrm>
            <a:off x="7581482" y="5188572"/>
            <a:ext cx="2569027" cy="674031"/>
          </a:xfrm>
          <a:prstGeom prst="rect">
            <a:avLst/>
          </a:prstGeom>
          <a:noFill/>
        </p:spPr>
        <p:txBody>
          <a:bodyPr wrap="square" rtlCol="0">
            <a:spAutoFit/>
          </a:bodyPr>
          <a:lstStyle/>
          <a:p>
            <a:pPr marL="225425" indent="-225425">
              <a:lnSpc>
                <a:spcPct val="90000"/>
              </a:lnSpc>
              <a:buClr>
                <a:srgbClr val="5496AD"/>
              </a:buClr>
              <a:buFont typeface="Arial" panose="020B0604020202020204" pitchFamily="34" charset="0"/>
              <a:buChar char="•"/>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Deliverables</a:t>
            </a:r>
          </a:p>
          <a:p>
            <a:pPr marL="225425" indent="-225425">
              <a:lnSpc>
                <a:spcPct val="90000"/>
              </a:lnSpc>
              <a:buClr>
                <a:srgbClr val="5496AD"/>
              </a:buClr>
              <a:buFont typeface="Arial" panose="020B0604020202020204" pitchFamily="34" charset="0"/>
              <a:buChar char="•"/>
              <a:defRPr/>
            </a:pPr>
            <a:r>
              <a:rPr lang="en-US" sz="1400" dirty="0">
                <a:solidFill>
                  <a:prstClr val="black">
                    <a:lumMod val="75000"/>
                    <a:lumOff val="25000"/>
                  </a:prstClr>
                </a:solidFill>
                <a:latin typeface="Century Gothic" panose="020B0502020202020204" pitchFamily="34" charset="0"/>
              </a:rPr>
              <a:t>Export Control</a:t>
            </a:r>
          </a:p>
          <a:p>
            <a:pPr marL="225425" indent="-225425">
              <a:lnSpc>
                <a:spcPct val="90000"/>
              </a:lnSpc>
              <a:buClr>
                <a:srgbClr val="5496AD"/>
              </a:buClr>
              <a:buFont typeface="Arial" panose="020B0604020202020204" pitchFamily="34" charset="0"/>
              <a:buChar char="•"/>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DEVELOPedia</a:t>
            </a:r>
          </a:p>
        </p:txBody>
      </p:sp>
      <p:sp>
        <p:nvSpPr>
          <p:cNvPr id="15" name="Arrow: Right 14">
            <a:extLst>
              <a:ext uri="{FF2B5EF4-FFF2-40B4-BE49-F238E27FC236}">
                <a16:creationId xmlns:a16="http://schemas.microsoft.com/office/drawing/2014/main" id="{1E37EACA-49B4-48B0-BBE9-22D605CF25D1}"/>
              </a:ext>
            </a:extLst>
          </p:cNvPr>
          <p:cNvSpPr/>
          <p:nvPr/>
        </p:nvSpPr>
        <p:spPr>
          <a:xfrm>
            <a:off x="304924" y="1824742"/>
            <a:ext cx="3792330" cy="1509216"/>
          </a:xfrm>
          <a:prstGeom prst="rightArrow">
            <a:avLst>
              <a:gd name="adj1" fmla="val 71270"/>
              <a:gd name="adj2" fmla="val 34054"/>
            </a:avLst>
          </a:prstGeom>
          <a:noFill/>
          <a:ln w="19050">
            <a:solidFill>
              <a:srgbClr val="50C8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69B22E3A-F85E-441F-871F-38DFBE678EFA}"/>
              </a:ext>
            </a:extLst>
          </p:cNvPr>
          <p:cNvSpPr txBox="1"/>
          <p:nvPr/>
        </p:nvSpPr>
        <p:spPr>
          <a:xfrm>
            <a:off x="257734" y="1726057"/>
            <a:ext cx="3580609" cy="313932"/>
          </a:xfrm>
          <a:prstGeom prst="rect">
            <a:avLst/>
          </a:prstGeom>
          <a:noFill/>
        </p:spPr>
        <p:txBody>
          <a:bodyPr wrap="square" rtlCol="0">
            <a:spAutoFit/>
          </a:bodyPr>
          <a:lstStyle/>
          <a:p>
            <a:pPr>
              <a:lnSpc>
                <a:spcPct val="90000"/>
              </a:lnSpc>
              <a:buClr>
                <a:srgbClr val="5496AD"/>
              </a:buClr>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Operational Items &amp; Processes</a:t>
            </a:r>
            <a:endParaRPr kumimoji="0" lang="en-US"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72" name="Arrow: Right 71">
            <a:extLst>
              <a:ext uri="{FF2B5EF4-FFF2-40B4-BE49-F238E27FC236}">
                <a16:creationId xmlns:a16="http://schemas.microsoft.com/office/drawing/2014/main" id="{E619E792-3CD1-4274-9791-56F159E121B7}"/>
              </a:ext>
            </a:extLst>
          </p:cNvPr>
          <p:cNvSpPr/>
          <p:nvPr/>
        </p:nvSpPr>
        <p:spPr>
          <a:xfrm>
            <a:off x="304924" y="3467818"/>
            <a:ext cx="3958430" cy="1611864"/>
          </a:xfrm>
          <a:prstGeom prst="rightArrow">
            <a:avLst>
              <a:gd name="adj1" fmla="val 71270"/>
              <a:gd name="adj2" fmla="val 34054"/>
            </a:avLst>
          </a:prstGeom>
          <a:noFill/>
          <a:ln w="19050">
            <a:solidFill>
              <a:srgbClr val="50C8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000341E-B210-44B6-9A20-2E3886AECD9B}"/>
              </a:ext>
            </a:extLst>
          </p:cNvPr>
          <p:cNvSpPr txBox="1"/>
          <p:nvPr/>
        </p:nvSpPr>
        <p:spPr>
          <a:xfrm>
            <a:off x="257734" y="3377913"/>
            <a:ext cx="3580609" cy="313932"/>
          </a:xfrm>
          <a:prstGeom prst="rect">
            <a:avLst/>
          </a:prstGeom>
          <a:noFill/>
        </p:spPr>
        <p:txBody>
          <a:bodyPr wrap="square" rtlCol="0">
            <a:spAutoFit/>
          </a:bodyPr>
          <a:lstStyle/>
          <a:p>
            <a:pPr>
              <a:lnSpc>
                <a:spcPct val="90000"/>
              </a:lnSpc>
              <a:buClr>
                <a:srgbClr val="5496AD"/>
              </a:buClr>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Projects Processes &amp; Logistics</a:t>
            </a:r>
          </a:p>
        </p:txBody>
      </p:sp>
      <p:sp>
        <p:nvSpPr>
          <p:cNvPr id="74" name="Arrow: Right 73">
            <a:extLst>
              <a:ext uri="{FF2B5EF4-FFF2-40B4-BE49-F238E27FC236}">
                <a16:creationId xmlns:a16="http://schemas.microsoft.com/office/drawing/2014/main" id="{B0F6E3BE-A7C1-4A70-B76C-8D3C4847A30B}"/>
              </a:ext>
            </a:extLst>
          </p:cNvPr>
          <p:cNvSpPr/>
          <p:nvPr/>
        </p:nvSpPr>
        <p:spPr>
          <a:xfrm>
            <a:off x="304924" y="5103509"/>
            <a:ext cx="5752613" cy="1611864"/>
          </a:xfrm>
          <a:prstGeom prst="rightArrow">
            <a:avLst>
              <a:gd name="adj1" fmla="val 71270"/>
              <a:gd name="adj2" fmla="val 34054"/>
            </a:avLst>
          </a:prstGeom>
          <a:noFill/>
          <a:ln w="19050">
            <a:solidFill>
              <a:srgbClr val="50C8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059365D1-527B-4BA1-BCE1-3FC6CB574E9D}"/>
              </a:ext>
            </a:extLst>
          </p:cNvPr>
          <p:cNvSpPr txBox="1"/>
          <p:nvPr/>
        </p:nvSpPr>
        <p:spPr>
          <a:xfrm>
            <a:off x="257734" y="5012721"/>
            <a:ext cx="3488079" cy="313932"/>
          </a:xfrm>
          <a:prstGeom prst="rect">
            <a:avLst/>
          </a:prstGeom>
          <a:noFill/>
        </p:spPr>
        <p:txBody>
          <a:bodyPr wrap="square" rtlCol="0">
            <a:spAutoFit/>
          </a:bodyPr>
          <a:lstStyle/>
          <a:p>
            <a:pPr>
              <a:lnSpc>
                <a:spcPct val="90000"/>
              </a:lnSpc>
              <a:buClr>
                <a:srgbClr val="5496AD"/>
              </a:buClr>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Human Resources</a:t>
            </a:r>
          </a:p>
        </p:txBody>
      </p:sp>
      <p:sp>
        <p:nvSpPr>
          <p:cNvPr id="78" name="Arrow: Right 77">
            <a:extLst>
              <a:ext uri="{FF2B5EF4-FFF2-40B4-BE49-F238E27FC236}">
                <a16:creationId xmlns:a16="http://schemas.microsoft.com/office/drawing/2014/main" id="{50F166BB-70A6-4D52-B649-3EC45546C054}"/>
              </a:ext>
            </a:extLst>
          </p:cNvPr>
          <p:cNvSpPr/>
          <p:nvPr/>
        </p:nvSpPr>
        <p:spPr>
          <a:xfrm>
            <a:off x="6442554" y="1686760"/>
            <a:ext cx="3003490" cy="1100060"/>
          </a:xfrm>
          <a:prstGeom prst="rightArrow">
            <a:avLst>
              <a:gd name="adj1" fmla="val 71270"/>
              <a:gd name="adj2" fmla="val 34054"/>
            </a:avLst>
          </a:prstGeom>
          <a:noFill/>
          <a:ln w="19050">
            <a:solidFill>
              <a:srgbClr val="50C8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D120B916-71BD-499C-AA4B-BC88F3049D39}"/>
              </a:ext>
            </a:extLst>
          </p:cNvPr>
          <p:cNvSpPr txBox="1"/>
          <p:nvPr/>
        </p:nvSpPr>
        <p:spPr>
          <a:xfrm>
            <a:off x="6428868" y="1526388"/>
            <a:ext cx="2651761" cy="313932"/>
          </a:xfrm>
          <a:prstGeom prst="rect">
            <a:avLst/>
          </a:prstGeom>
          <a:noFill/>
        </p:spPr>
        <p:txBody>
          <a:bodyPr wrap="square" rtlCol="0">
            <a:spAutoFit/>
          </a:bodyPr>
          <a:lstStyle/>
          <a:p>
            <a:pPr>
              <a:lnSpc>
                <a:spcPct val="90000"/>
              </a:lnSpc>
              <a:buClr>
                <a:srgbClr val="5496AD"/>
              </a:buClr>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IT &amp; Web Support</a:t>
            </a:r>
          </a:p>
        </p:txBody>
      </p:sp>
      <p:sp>
        <p:nvSpPr>
          <p:cNvPr id="80" name="Arrow: Right 79">
            <a:extLst>
              <a:ext uri="{FF2B5EF4-FFF2-40B4-BE49-F238E27FC236}">
                <a16:creationId xmlns:a16="http://schemas.microsoft.com/office/drawing/2014/main" id="{E60BC60C-A0F4-44B7-A8AB-62A6C8622DED}"/>
              </a:ext>
            </a:extLst>
          </p:cNvPr>
          <p:cNvSpPr/>
          <p:nvPr/>
        </p:nvSpPr>
        <p:spPr>
          <a:xfrm>
            <a:off x="6831568" y="3215789"/>
            <a:ext cx="3252591" cy="1217436"/>
          </a:xfrm>
          <a:prstGeom prst="rightArrow">
            <a:avLst>
              <a:gd name="adj1" fmla="val 71270"/>
              <a:gd name="adj2" fmla="val 34054"/>
            </a:avLst>
          </a:prstGeom>
          <a:noFill/>
          <a:ln w="19050">
            <a:solidFill>
              <a:srgbClr val="50C8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5D6F1DD2-66AC-4A39-AF2C-69E1D3D72277}"/>
              </a:ext>
            </a:extLst>
          </p:cNvPr>
          <p:cNvSpPr txBox="1"/>
          <p:nvPr/>
        </p:nvSpPr>
        <p:spPr>
          <a:xfrm>
            <a:off x="6831569" y="3068199"/>
            <a:ext cx="2651761" cy="313932"/>
          </a:xfrm>
          <a:prstGeom prst="rect">
            <a:avLst/>
          </a:prstGeom>
          <a:noFill/>
        </p:spPr>
        <p:txBody>
          <a:bodyPr wrap="square" rtlCol="0">
            <a:spAutoFit/>
          </a:bodyPr>
          <a:lstStyle/>
          <a:p>
            <a:pPr>
              <a:lnSpc>
                <a:spcPct val="90000"/>
              </a:lnSpc>
              <a:buClr>
                <a:srgbClr val="5496AD"/>
              </a:buClr>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Impact Analysis</a:t>
            </a:r>
          </a:p>
        </p:txBody>
      </p:sp>
      <p:sp>
        <p:nvSpPr>
          <p:cNvPr id="82" name="Arrow: Right 81">
            <a:extLst>
              <a:ext uri="{FF2B5EF4-FFF2-40B4-BE49-F238E27FC236}">
                <a16:creationId xmlns:a16="http://schemas.microsoft.com/office/drawing/2014/main" id="{37936AB6-FF3E-4C1F-AB52-00188FCD24F3}"/>
              </a:ext>
            </a:extLst>
          </p:cNvPr>
          <p:cNvSpPr/>
          <p:nvPr/>
        </p:nvSpPr>
        <p:spPr>
          <a:xfrm>
            <a:off x="7519723" y="5000404"/>
            <a:ext cx="2407216" cy="1058746"/>
          </a:xfrm>
          <a:prstGeom prst="rightArrow">
            <a:avLst>
              <a:gd name="adj1" fmla="val 71270"/>
              <a:gd name="adj2" fmla="val 34054"/>
            </a:avLst>
          </a:prstGeom>
          <a:noFill/>
          <a:ln w="19050">
            <a:solidFill>
              <a:srgbClr val="50C8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5CD0EEDD-AAB2-404D-95C3-8633D7A0FBD6}"/>
              </a:ext>
            </a:extLst>
          </p:cNvPr>
          <p:cNvSpPr txBox="1"/>
          <p:nvPr/>
        </p:nvSpPr>
        <p:spPr>
          <a:xfrm>
            <a:off x="7456074" y="4609932"/>
            <a:ext cx="2651761" cy="535531"/>
          </a:xfrm>
          <a:prstGeom prst="rect">
            <a:avLst/>
          </a:prstGeom>
          <a:noFill/>
        </p:spPr>
        <p:txBody>
          <a:bodyPr wrap="square" rtlCol="0">
            <a:spAutoFit/>
          </a:bodyPr>
          <a:lstStyle/>
          <a:p>
            <a:pPr>
              <a:lnSpc>
                <a:spcPct val="90000"/>
              </a:lnSpc>
              <a:buClr>
                <a:srgbClr val="5496AD"/>
              </a:buClr>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Project</a:t>
            </a:r>
            <a:r>
              <a:rPr lang="en-US" sz="1600" b="1" dirty="0">
                <a:solidFill>
                  <a:prstClr val="black">
                    <a:lumMod val="75000"/>
                    <a:lumOff val="25000"/>
                  </a:prstClr>
                </a:solidFill>
                <a:latin typeface="Century Gothic" panose="020B0502020202020204" pitchFamily="34" charset="0"/>
              </a:rPr>
              <a:t> </a:t>
            </a:r>
          </a:p>
          <a:p>
            <a:pPr>
              <a:lnSpc>
                <a:spcPct val="90000"/>
              </a:lnSpc>
              <a:buClr>
                <a:srgbClr val="5496AD"/>
              </a:buClr>
              <a:defRPr/>
            </a:pPr>
            <a:r>
              <a:rPr lang="en-US" sz="1600" b="1" dirty="0">
                <a:solidFill>
                  <a:prstClr val="black">
                    <a:lumMod val="75000"/>
                    <a:lumOff val="25000"/>
                  </a:prstClr>
                </a:solidFill>
                <a:latin typeface="Century Gothic" panose="020B0502020202020204" pitchFamily="34" charset="0"/>
              </a:rPr>
              <a:t>Coordination</a:t>
            </a:r>
            <a:endPar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0911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spc="200" dirty="0"/>
              <a:t>PROGRAMMATIC FOUNDATIONS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a:t>Things to Note</a:t>
            </a:r>
            <a:endParaRPr lang="en-US" sz="320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5"/>
            <a:ext cx="10515600" cy="4068937"/>
          </a:xfrm>
        </p:spPr>
        <p:txBody>
          <a:bodyPr/>
          <a:lstStyle/>
          <a:p>
            <a:pPr marL="285750" indent="-285750">
              <a:buClr>
                <a:srgbClr val="5496AD"/>
              </a:buClr>
              <a:buFont typeface="Arial" panose="020B0604020202020204" pitchFamily="34" charset="0"/>
              <a:buChar char="•"/>
            </a:pPr>
            <a:r>
              <a:rPr lang="en-US" dirty="0"/>
              <a:t>DEVELOP IS part of NASA’s Earth Sciences Division’s Applied Sciences Program.</a:t>
            </a:r>
            <a:br>
              <a:rPr lang="en-US" dirty="0"/>
            </a:br>
            <a:r>
              <a:rPr lang="en-US" dirty="0"/>
              <a:t>DEVELOP is NOT part of NASA’s Office of STEM Engagement (NASA education &amp; internships).</a:t>
            </a:r>
          </a:p>
          <a:p>
            <a:pPr marL="285750" indent="-285750">
              <a:buClr>
                <a:srgbClr val="5496AD"/>
              </a:buClr>
              <a:buFont typeface="Arial" panose="020B0604020202020204" pitchFamily="34" charset="0"/>
              <a:buChar char="•"/>
            </a:pPr>
            <a:r>
              <a:rPr lang="en-US" dirty="0"/>
              <a:t>DEVELOP is very different from NASA’s internship opportunities in our approach to conducting projects, focus on teamwork, the level of responsibility and authority given to participants, the opportunities we provide, and the individuals and organizations we network with. Enjoy it while you are here!</a:t>
            </a:r>
          </a:p>
          <a:p>
            <a:pPr marL="285750" indent="-285750">
              <a:buClr>
                <a:srgbClr val="5496AD"/>
              </a:buClr>
              <a:buFont typeface="Arial" panose="020B0604020202020204" pitchFamily="34" charset="0"/>
              <a:buChar char="•"/>
            </a:pPr>
            <a:r>
              <a:rPr lang="en-US" dirty="0"/>
              <a:t>Earth observations and Earth science data are objective, transparent, and policy-neutral. </a:t>
            </a:r>
          </a:p>
          <a:p>
            <a:pPr marL="285750" indent="-285750">
              <a:buClr>
                <a:srgbClr val="5496AD"/>
              </a:buClr>
              <a:buFont typeface="Arial" panose="020B0604020202020204" pitchFamily="34" charset="0"/>
              <a:buChar char="•"/>
            </a:pPr>
            <a:r>
              <a:rPr lang="en-US" dirty="0"/>
              <a:t>NASA Earth Science does NOT develop or prescribe policy. Other agencies and organizations use the data and scientific results in their policy analysis and development.</a:t>
            </a:r>
          </a:p>
          <a:p>
            <a:pPr marL="285750" indent="-285750">
              <a:buClr>
                <a:srgbClr val="5496AD"/>
              </a:buClr>
              <a:buFont typeface="Arial" panose="020B0604020202020204" pitchFamily="34" charset="0"/>
              <a:buChar char="•"/>
            </a:pPr>
            <a:r>
              <a:rPr lang="en-US" dirty="0"/>
              <a:t>Travel is limited and carefully managed following Federal guidelines and contract requirements. This means any potential travel must go through the appropriate approval processes to even be considered for DEVELOP. Travel is a privilege!</a:t>
            </a:r>
          </a:p>
          <a:p>
            <a:endParaRPr lang="en-US" dirty="0"/>
          </a:p>
        </p:txBody>
      </p:sp>
    </p:spTree>
    <p:extLst>
      <p:ext uri="{BB962C8B-B14F-4D97-AF65-F5344CB8AC3E}">
        <p14:creationId xmlns:p14="http://schemas.microsoft.com/office/powerpoint/2010/main" val="62241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spc="200" dirty="0"/>
              <a:t>PROGRAMMATIC FOUNDATIONS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Quiz Time</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sz="2000" dirty="0"/>
              <a:t>What was NASA’s predecessor?</a:t>
            </a:r>
          </a:p>
          <a:p>
            <a:pPr marL="285750" indent="-225425">
              <a:buFont typeface="Arial" panose="020B0604020202020204" pitchFamily="34" charset="0"/>
              <a:buChar char="•"/>
            </a:pPr>
            <a:r>
              <a:rPr lang="en-US" sz="2000" dirty="0"/>
              <a:t>Who is the new SMD Associate Administrator?</a:t>
            </a:r>
          </a:p>
          <a:p>
            <a:pPr marL="285750" indent="-225425">
              <a:buFont typeface="Arial" panose="020B0604020202020204" pitchFamily="34" charset="0"/>
              <a:buChar char="•"/>
            </a:pPr>
            <a:r>
              <a:rPr lang="en-US" sz="2000" dirty="0"/>
              <a:t>What are the Applied Sciences three lines of business?</a:t>
            </a:r>
          </a:p>
          <a:p>
            <a:pPr marL="285750" indent="-225425">
              <a:buFont typeface="Arial" panose="020B0604020202020204" pitchFamily="34" charset="0"/>
              <a:buChar char="•"/>
            </a:pPr>
            <a:r>
              <a:rPr lang="en-US" sz="2000" dirty="0"/>
              <a:t>How old is DEVELOP turning this year?</a:t>
            </a:r>
          </a:p>
          <a:p>
            <a:pPr marL="285750" indent="-225425">
              <a:buFont typeface="Arial" panose="020B0604020202020204" pitchFamily="34" charset="0"/>
              <a:buChar char="•"/>
            </a:pPr>
            <a:r>
              <a:rPr lang="en-US" sz="2000" dirty="0"/>
              <a:t>Who was DEVELOP’s first Program Manager?</a:t>
            </a:r>
          </a:p>
          <a:p>
            <a:pPr marL="285750" indent="-225425">
              <a:buFont typeface="Arial" panose="020B0604020202020204" pitchFamily="34" charset="0"/>
              <a:buChar char="•"/>
            </a:pPr>
            <a:r>
              <a:rPr lang="en-US" sz="2000" dirty="0"/>
              <a:t>Who should you contact if you have a project-related question?</a:t>
            </a:r>
          </a:p>
          <a:p>
            <a:pPr marL="285750" indent="-225425">
              <a:buFont typeface="Arial" panose="020B0604020202020204" pitchFamily="34" charset="0"/>
              <a:buChar char="•"/>
            </a:pPr>
            <a:r>
              <a:rPr lang="en-US" sz="2000" dirty="0"/>
              <a:t>Who should you contact if you have a payroll-related question?</a:t>
            </a:r>
          </a:p>
          <a:p>
            <a:pPr marL="285750" indent="-225425">
              <a:buFont typeface="Arial" panose="020B0604020202020204" pitchFamily="34" charset="0"/>
              <a:buChar char="•"/>
            </a:pPr>
            <a:endParaRPr lang="en-US" sz="2000" dirty="0"/>
          </a:p>
          <a:p>
            <a:pPr marL="285750" indent="-225425">
              <a:buFont typeface="Arial" panose="020B0604020202020204" pitchFamily="34" charset="0"/>
              <a:buChar char="•"/>
            </a:pPr>
            <a:endParaRPr lang="en-US" sz="2000" dirty="0"/>
          </a:p>
          <a:p>
            <a:pPr marL="285750" indent="-225425">
              <a:buFont typeface="Arial" panose="020B0604020202020204" pitchFamily="34" charset="0"/>
              <a:buChar char="•"/>
            </a:pPr>
            <a:endParaRPr lang="en-US" dirty="0"/>
          </a:p>
        </p:txBody>
      </p:sp>
      <p:pic>
        <p:nvPicPr>
          <p:cNvPr id="5" name="Picture 4" descr="A picture containing wall, person, indoor, fan&#10;&#10;Description automatically generated">
            <a:extLst>
              <a:ext uri="{FF2B5EF4-FFF2-40B4-BE49-F238E27FC236}">
                <a16:creationId xmlns:a16="http://schemas.microsoft.com/office/drawing/2014/main" id="{D3ADA934-DAB9-4F7A-BB4E-627EE9DDA7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80165" y="317607"/>
            <a:ext cx="2780307" cy="2548559"/>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243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grass, tree, plant, lush&#10;&#10;Description automatically generated">
            <a:extLst>
              <a:ext uri="{FF2B5EF4-FFF2-40B4-BE49-F238E27FC236}">
                <a16:creationId xmlns:a16="http://schemas.microsoft.com/office/drawing/2014/main" id="{705C6A66-6D91-427A-9108-84ECEC78804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6276689" y="-6025"/>
            <a:ext cx="5915311" cy="6864025"/>
          </a:xfrm>
        </p:spPr>
      </p:pic>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5496AD"/>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Joining the DEVELOP family means being part of NASA’s Legacy.</a:t>
            </a:r>
          </a:p>
          <a:p>
            <a:pPr marL="0" indent="0">
              <a:buNone/>
            </a:pPr>
            <a:r>
              <a:rPr lang="en-US" dirty="0">
                <a:solidFill>
                  <a:schemeClr val="tx1">
                    <a:lumMod val="75000"/>
                    <a:lumOff val="25000"/>
                  </a:schemeClr>
                </a:solidFill>
                <a:latin typeface="+mn-lt"/>
              </a:rPr>
              <a:t>Learn it. Know it. Live it. </a:t>
            </a:r>
          </a:p>
        </p:txBody>
      </p:sp>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spc="200" dirty="0"/>
              <a:t>PROGRAMMATIC FOUNDATIONS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Org Chart</a:t>
            </a:r>
            <a:endParaRPr lang="en-US" sz="3200" dirty="0"/>
          </a:p>
        </p:txBody>
      </p:sp>
      <p:cxnSp>
        <p:nvCxnSpPr>
          <p:cNvPr id="11" name="Straight Connector 10">
            <a:extLst>
              <a:ext uri="{FF2B5EF4-FFF2-40B4-BE49-F238E27FC236}">
                <a16:creationId xmlns:a16="http://schemas.microsoft.com/office/drawing/2014/main" id="{E0FADDC0-C21E-46F9-A3AA-6F5F2D055C73}"/>
              </a:ext>
            </a:extLst>
          </p:cNvPr>
          <p:cNvCxnSpPr/>
          <p:nvPr/>
        </p:nvCxnSpPr>
        <p:spPr>
          <a:xfrm>
            <a:off x="4018253" y="2309108"/>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ACF146-999B-4874-B72D-5874F1193B0B}"/>
              </a:ext>
            </a:extLst>
          </p:cNvPr>
          <p:cNvCxnSpPr>
            <a:stCxn id="31" idx="0"/>
          </p:cNvCxnSpPr>
          <p:nvPr/>
        </p:nvCxnSpPr>
        <p:spPr>
          <a:xfrm flipV="1">
            <a:off x="10817272" y="2299381"/>
            <a:ext cx="0" cy="1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23A73E-4D12-4CDD-AD82-40E4B8FCE7DD}"/>
              </a:ext>
            </a:extLst>
          </p:cNvPr>
          <p:cNvCxnSpPr>
            <a:stCxn id="29" idx="0"/>
          </p:cNvCxnSpPr>
          <p:nvPr/>
        </p:nvCxnSpPr>
        <p:spPr>
          <a:xfrm flipV="1">
            <a:off x="5676721" y="2299380"/>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064086-922A-4F9B-94B3-F5970ABFDA4B}"/>
              </a:ext>
            </a:extLst>
          </p:cNvPr>
          <p:cNvCxnSpPr>
            <a:endCxn id="26" idx="0"/>
          </p:cNvCxnSpPr>
          <p:nvPr/>
        </p:nvCxnSpPr>
        <p:spPr>
          <a:xfrm>
            <a:off x="7405699" y="1568672"/>
            <a:ext cx="0" cy="411480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AA7E6A2-06D4-42DE-A6EB-045C79387D95}"/>
              </a:ext>
            </a:extLst>
          </p:cNvPr>
          <p:cNvSpPr txBox="1"/>
          <p:nvPr/>
        </p:nvSpPr>
        <p:spPr>
          <a:xfrm>
            <a:off x="3030248" y="6123543"/>
            <a:ext cx="1991514" cy="400110"/>
          </a:xfrm>
          <a:prstGeom prst="rect">
            <a:avLst/>
          </a:prstGeom>
          <a:noFill/>
        </p:spPr>
        <p:txBody>
          <a:bodyPr wrap="square" rtlCol="0">
            <a:spAutoFit/>
          </a:bodyPr>
          <a:lstStyle/>
          <a:p>
            <a:pPr algn="ctr"/>
            <a:r>
              <a:rPr lang="en-US" sz="2000" b="1" i="1" dirty="0">
                <a:solidFill>
                  <a:srgbClr val="55C3CF"/>
                </a:solidFill>
                <a:latin typeface="Century Gothic" panose="020B0502020202020204" pitchFamily="34" charset="0"/>
                <a:ea typeface="Century Gothic" charset="0"/>
                <a:cs typeface="Arial" panose="020B0604020202020204" pitchFamily="34" charset="0"/>
              </a:rPr>
              <a:t>You are here!</a:t>
            </a:r>
          </a:p>
        </p:txBody>
      </p:sp>
      <p:sp>
        <p:nvSpPr>
          <p:cNvPr id="22" name="TextBox 21">
            <a:extLst>
              <a:ext uri="{FF2B5EF4-FFF2-40B4-BE49-F238E27FC236}">
                <a16:creationId xmlns:a16="http://schemas.microsoft.com/office/drawing/2014/main" id="{151DC8D3-BA0D-48A9-8991-7F5340263AD9}"/>
              </a:ext>
            </a:extLst>
          </p:cNvPr>
          <p:cNvSpPr txBox="1"/>
          <p:nvPr/>
        </p:nvSpPr>
        <p:spPr>
          <a:xfrm>
            <a:off x="6037147" y="1187672"/>
            <a:ext cx="2737104" cy="381000"/>
          </a:xfrm>
          <a:prstGeom prst="roundRect">
            <a:avLst/>
          </a:prstGeom>
          <a:solidFill>
            <a:srgbClr val="2F5983"/>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NASA Administrator</a:t>
            </a:r>
          </a:p>
        </p:txBody>
      </p:sp>
      <p:sp>
        <p:nvSpPr>
          <p:cNvPr id="23" name="TextBox 22">
            <a:extLst>
              <a:ext uri="{FF2B5EF4-FFF2-40B4-BE49-F238E27FC236}">
                <a16:creationId xmlns:a16="http://schemas.microsoft.com/office/drawing/2014/main" id="{ECDBAF61-1023-4C28-B1E4-F904A65ABA45}"/>
              </a:ext>
            </a:extLst>
          </p:cNvPr>
          <p:cNvSpPr txBox="1"/>
          <p:nvPr/>
        </p:nvSpPr>
        <p:spPr>
          <a:xfrm>
            <a:off x="5808547" y="1676063"/>
            <a:ext cx="3194304" cy="381000"/>
          </a:xfrm>
          <a:prstGeom prst="roundRect">
            <a:avLst/>
          </a:prstGeom>
          <a:solidFill>
            <a:srgbClr val="346392"/>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Associate Administrator</a:t>
            </a:r>
          </a:p>
        </p:txBody>
      </p:sp>
      <p:sp>
        <p:nvSpPr>
          <p:cNvPr id="24" name="TextBox 23">
            <a:extLst>
              <a:ext uri="{FF2B5EF4-FFF2-40B4-BE49-F238E27FC236}">
                <a16:creationId xmlns:a16="http://schemas.microsoft.com/office/drawing/2014/main" id="{2638C77C-D2E2-4880-B23A-C6176598B919}"/>
              </a:ext>
            </a:extLst>
          </p:cNvPr>
          <p:cNvSpPr txBox="1"/>
          <p:nvPr/>
        </p:nvSpPr>
        <p:spPr>
          <a:xfrm>
            <a:off x="6722947" y="2473115"/>
            <a:ext cx="1365504" cy="578799"/>
          </a:xfrm>
          <a:prstGeom prst="roundRect">
            <a:avLst/>
          </a:prstGeom>
          <a:solidFill>
            <a:srgbClr val="396DA1"/>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Science</a:t>
            </a:r>
          </a:p>
        </p:txBody>
      </p:sp>
      <p:sp>
        <p:nvSpPr>
          <p:cNvPr id="25" name="TextBox 24">
            <a:extLst>
              <a:ext uri="{FF2B5EF4-FFF2-40B4-BE49-F238E27FC236}">
                <a16:creationId xmlns:a16="http://schemas.microsoft.com/office/drawing/2014/main" id="{11FE0994-64B1-4BC4-99DC-9625C48A8757}"/>
              </a:ext>
            </a:extLst>
          </p:cNvPr>
          <p:cNvSpPr txBox="1"/>
          <p:nvPr/>
        </p:nvSpPr>
        <p:spPr>
          <a:xfrm>
            <a:off x="6646747" y="3578277"/>
            <a:ext cx="1517904" cy="536224"/>
          </a:xfrm>
          <a:prstGeom prst="roundRect">
            <a:avLst/>
          </a:prstGeom>
          <a:solidFill>
            <a:srgbClr val="3E77B0"/>
          </a:solidFill>
        </p:spPr>
        <p:txBody>
          <a:bodyPr wrap="square" rtlCol="0" anchor="ctr">
            <a:noAutofit/>
          </a:bodyPr>
          <a:lstStyle/>
          <a:p>
            <a:pPr algn="ctr"/>
            <a:r>
              <a:rPr lang="en-US" sz="1400" b="1" dirty="0">
                <a:solidFill>
                  <a:schemeClr val="bg1"/>
                </a:solidFill>
                <a:latin typeface="Century Gothic" charset="0"/>
                <a:ea typeface="Century Gothic" charset="0"/>
                <a:cs typeface="Century Gothic" charset="0"/>
              </a:rPr>
              <a:t>Earth Science Division</a:t>
            </a:r>
          </a:p>
        </p:txBody>
      </p:sp>
      <p:sp>
        <p:nvSpPr>
          <p:cNvPr id="26" name="TextBox 25">
            <a:extLst>
              <a:ext uri="{FF2B5EF4-FFF2-40B4-BE49-F238E27FC236}">
                <a16:creationId xmlns:a16="http://schemas.microsoft.com/office/drawing/2014/main" id="{A978A4DF-C773-41A0-ADF9-A14F2509B0F1}"/>
              </a:ext>
            </a:extLst>
          </p:cNvPr>
          <p:cNvSpPr txBox="1"/>
          <p:nvPr/>
        </p:nvSpPr>
        <p:spPr>
          <a:xfrm>
            <a:off x="5579947" y="4289135"/>
            <a:ext cx="3651504" cy="381000"/>
          </a:xfrm>
          <a:prstGeom prst="roundRect">
            <a:avLst/>
          </a:prstGeom>
          <a:solidFill>
            <a:srgbClr val="4481BE"/>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Applied Sciences Program</a:t>
            </a:r>
          </a:p>
        </p:txBody>
      </p:sp>
      <p:sp>
        <p:nvSpPr>
          <p:cNvPr id="27" name="TextBox 26">
            <a:extLst>
              <a:ext uri="{FF2B5EF4-FFF2-40B4-BE49-F238E27FC236}">
                <a16:creationId xmlns:a16="http://schemas.microsoft.com/office/drawing/2014/main" id="{2B055427-3087-499E-8263-BC7139FE8705}"/>
              </a:ext>
            </a:extLst>
          </p:cNvPr>
          <p:cNvSpPr txBox="1"/>
          <p:nvPr/>
        </p:nvSpPr>
        <p:spPr>
          <a:xfrm>
            <a:off x="5579947" y="4789459"/>
            <a:ext cx="3651504" cy="381000"/>
          </a:xfrm>
          <a:prstGeom prst="roundRect">
            <a:avLst/>
          </a:prstGeom>
          <a:solidFill>
            <a:srgbClr val="538BC3"/>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Capacity Building Program</a:t>
            </a:r>
          </a:p>
        </p:txBody>
      </p:sp>
      <p:sp>
        <p:nvSpPr>
          <p:cNvPr id="28" name="TextBox 27">
            <a:extLst>
              <a:ext uri="{FF2B5EF4-FFF2-40B4-BE49-F238E27FC236}">
                <a16:creationId xmlns:a16="http://schemas.microsoft.com/office/drawing/2014/main" id="{34021A89-3EE0-4C6F-8AAC-7DCDC4ECA9A1}"/>
              </a:ext>
            </a:extLst>
          </p:cNvPr>
          <p:cNvSpPr txBox="1"/>
          <p:nvPr/>
        </p:nvSpPr>
        <p:spPr>
          <a:xfrm>
            <a:off x="6679786"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DEVELOP</a:t>
            </a:r>
          </a:p>
        </p:txBody>
      </p:sp>
      <p:sp>
        <p:nvSpPr>
          <p:cNvPr id="29" name="TextBox 28">
            <a:extLst>
              <a:ext uri="{FF2B5EF4-FFF2-40B4-BE49-F238E27FC236}">
                <a16:creationId xmlns:a16="http://schemas.microsoft.com/office/drawing/2014/main" id="{CD37748A-2581-4A32-B409-AC2360FDF96D}"/>
              </a:ext>
            </a:extLst>
          </p:cNvPr>
          <p:cNvSpPr txBox="1"/>
          <p:nvPr/>
        </p:nvSpPr>
        <p:spPr>
          <a:xfrm>
            <a:off x="4001845" y="2030714"/>
            <a:ext cx="1676400" cy="228600"/>
          </a:xfrm>
          <a:prstGeom prst="rect">
            <a:avLst/>
          </a:prstGeom>
          <a:solidFill>
            <a:schemeClr val="accent3"/>
          </a:solidFill>
        </p:spPr>
        <p:txBody>
          <a:bodyPr wrap="square" rtlCol="0" anchor="ctr">
            <a:noAutofit/>
          </a:bodyPr>
          <a:lstStyle/>
          <a:p>
            <a:pPr algn="ctr"/>
            <a:r>
              <a:rPr lang="en-US" sz="1200" b="1" i="1" dirty="0">
                <a:solidFill>
                  <a:schemeClr val="bg1"/>
                </a:solidFill>
                <a:latin typeface="Century Gothic" charset="0"/>
                <a:ea typeface="Century Gothic" charset="0"/>
                <a:cs typeface="Century Gothic" charset="0"/>
              </a:rPr>
              <a:t>Mission Directorates</a:t>
            </a:r>
          </a:p>
        </p:txBody>
      </p:sp>
      <p:sp>
        <p:nvSpPr>
          <p:cNvPr id="30" name="TextBox 29">
            <a:extLst>
              <a:ext uri="{FF2B5EF4-FFF2-40B4-BE49-F238E27FC236}">
                <a16:creationId xmlns:a16="http://schemas.microsoft.com/office/drawing/2014/main" id="{7407AE52-AD0E-4035-AC9C-6D46BE645CBB}"/>
              </a:ext>
            </a:extLst>
          </p:cNvPr>
          <p:cNvSpPr txBox="1"/>
          <p:nvPr/>
        </p:nvSpPr>
        <p:spPr>
          <a:xfrm>
            <a:off x="2533219" y="2479227"/>
            <a:ext cx="2154425" cy="572687"/>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 Human Exploration and Operations</a:t>
            </a:r>
          </a:p>
        </p:txBody>
      </p:sp>
      <p:sp>
        <p:nvSpPr>
          <p:cNvPr id="31" name="TextBox 30">
            <a:extLst>
              <a:ext uri="{FF2B5EF4-FFF2-40B4-BE49-F238E27FC236}">
                <a16:creationId xmlns:a16="http://schemas.microsoft.com/office/drawing/2014/main" id="{191FF1BD-D085-4EB0-BF4A-440AB8667FBE}"/>
              </a:ext>
            </a:extLst>
          </p:cNvPr>
          <p:cNvSpPr txBox="1"/>
          <p:nvPr/>
        </p:nvSpPr>
        <p:spPr>
          <a:xfrm>
            <a:off x="4952821" y="2473115"/>
            <a:ext cx="1447800"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Space Technology</a:t>
            </a:r>
          </a:p>
        </p:txBody>
      </p:sp>
      <p:sp>
        <p:nvSpPr>
          <p:cNvPr id="32" name="TextBox 31">
            <a:extLst>
              <a:ext uri="{FF2B5EF4-FFF2-40B4-BE49-F238E27FC236}">
                <a16:creationId xmlns:a16="http://schemas.microsoft.com/office/drawing/2014/main" id="{EC93111F-C657-450B-A605-191F400A6F26}"/>
              </a:ext>
            </a:extLst>
          </p:cNvPr>
          <p:cNvSpPr txBox="1"/>
          <p:nvPr/>
        </p:nvSpPr>
        <p:spPr>
          <a:xfrm>
            <a:off x="8601277" y="2467339"/>
            <a:ext cx="1066800"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Mission Support</a:t>
            </a:r>
          </a:p>
        </p:txBody>
      </p:sp>
      <p:sp>
        <p:nvSpPr>
          <p:cNvPr id="33" name="TextBox 32">
            <a:extLst>
              <a:ext uri="{FF2B5EF4-FFF2-40B4-BE49-F238E27FC236}">
                <a16:creationId xmlns:a16="http://schemas.microsoft.com/office/drawing/2014/main" id="{227A338B-BB0D-40C6-A09C-6E209AB76BFB}"/>
              </a:ext>
            </a:extLst>
          </p:cNvPr>
          <p:cNvSpPr txBox="1"/>
          <p:nvPr/>
        </p:nvSpPr>
        <p:spPr>
          <a:xfrm>
            <a:off x="10084228" y="2467338"/>
            <a:ext cx="1466088"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Aeronautics Research</a:t>
            </a:r>
          </a:p>
        </p:txBody>
      </p:sp>
      <p:sp>
        <p:nvSpPr>
          <p:cNvPr id="34" name="TextBox 33">
            <a:extLst>
              <a:ext uri="{FF2B5EF4-FFF2-40B4-BE49-F238E27FC236}">
                <a16:creationId xmlns:a16="http://schemas.microsoft.com/office/drawing/2014/main" id="{B3BE2003-FED7-4B94-823B-36BE3118B02F}"/>
              </a:ext>
            </a:extLst>
          </p:cNvPr>
          <p:cNvSpPr txBox="1"/>
          <p:nvPr/>
        </p:nvSpPr>
        <p:spPr>
          <a:xfrm>
            <a:off x="3290899"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Joint Agency Satellite Div.</a:t>
            </a:r>
          </a:p>
        </p:txBody>
      </p:sp>
      <p:sp>
        <p:nvSpPr>
          <p:cNvPr id="35" name="TextBox 34">
            <a:extLst>
              <a:ext uri="{FF2B5EF4-FFF2-40B4-BE49-F238E27FC236}">
                <a16:creationId xmlns:a16="http://schemas.microsoft.com/office/drawing/2014/main" id="{6D2426EC-B175-4FC1-85B4-7781E8873698}"/>
              </a:ext>
            </a:extLst>
          </p:cNvPr>
          <p:cNvSpPr txBox="1"/>
          <p:nvPr/>
        </p:nvSpPr>
        <p:spPr>
          <a:xfrm>
            <a:off x="4968823" y="3578277"/>
            <a:ext cx="1415796" cy="536224"/>
          </a:xfrm>
          <a:prstGeom prst="roundRect">
            <a:avLst/>
          </a:prstGeom>
          <a:solidFill>
            <a:schemeClr val="bg1">
              <a:lumMod val="65000"/>
            </a:schemeClr>
          </a:solidFill>
        </p:spPr>
        <p:txBody>
          <a:bodyPr wrap="square" rtlCol="0" anchor="ctr">
            <a:noAutofit/>
          </a:bodyPr>
          <a:lstStyle/>
          <a:p>
            <a:pPr algn="ctr"/>
            <a:r>
              <a:rPr lang="en-US" sz="1400" dirty="0" err="1">
                <a:solidFill>
                  <a:schemeClr val="bg1"/>
                </a:solidFill>
                <a:latin typeface="Century Gothic" charset="0"/>
                <a:ea typeface="Century Gothic" charset="0"/>
                <a:cs typeface="Century Gothic" charset="0"/>
              </a:rPr>
              <a:t>Heliophysics</a:t>
            </a:r>
            <a:r>
              <a:rPr lang="en-US" sz="1400" dirty="0">
                <a:solidFill>
                  <a:schemeClr val="bg1"/>
                </a:solidFill>
                <a:latin typeface="Century Gothic" charset="0"/>
                <a:ea typeface="Century Gothic" charset="0"/>
                <a:cs typeface="Century Gothic" charset="0"/>
              </a:rPr>
              <a:t> Division</a:t>
            </a:r>
          </a:p>
        </p:txBody>
      </p:sp>
      <p:sp>
        <p:nvSpPr>
          <p:cNvPr id="36" name="TextBox 35">
            <a:extLst>
              <a:ext uri="{FF2B5EF4-FFF2-40B4-BE49-F238E27FC236}">
                <a16:creationId xmlns:a16="http://schemas.microsoft.com/office/drawing/2014/main" id="{8B92EE19-A857-4434-97B5-D0CE4D6AB1C2}"/>
              </a:ext>
            </a:extLst>
          </p:cNvPr>
          <p:cNvSpPr txBox="1"/>
          <p:nvPr/>
        </p:nvSpPr>
        <p:spPr>
          <a:xfrm>
            <a:off x="8426779"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Planetary Science Div.</a:t>
            </a:r>
          </a:p>
        </p:txBody>
      </p:sp>
      <p:sp>
        <p:nvSpPr>
          <p:cNvPr id="37" name="TextBox 36">
            <a:extLst>
              <a:ext uri="{FF2B5EF4-FFF2-40B4-BE49-F238E27FC236}">
                <a16:creationId xmlns:a16="http://schemas.microsoft.com/office/drawing/2014/main" id="{61FDE287-4242-42D0-9510-3DA7D6DFB7D1}"/>
              </a:ext>
            </a:extLst>
          </p:cNvPr>
          <p:cNvSpPr txBox="1"/>
          <p:nvPr/>
        </p:nvSpPr>
        <p:spPr>
          <a:xfrm>
            <a:off x="10104703"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Astrophysics Division</a:t>
            </a:r>
          </a:p>
        </p:txBody>
      </p:sp>
      <p:cxnSp>
        <p:nvCxnSpPr>
          <p:cNvPr id="38" name="Straight Connector 37">
            <a:extLst>
              <a:ext uri="{FF2B5EF4-FFF2-40B4-BE49-F238E27FC236}">
                <a16:creationId xmlns:a16="http://schemas.microsoft.com/office/drawing/2014/main" id="{CBD5F6FF-E644-4AED-9582-DA15B6CB2649}"/>
              </a:ext>
            </a:extLst>
          </p:cNvPr>
          <p:cNvCxnSpPr>
            <a:stCxn id="32" idx="0"/>
          </p:cNvCxnSpPr>
          <p:nvPr/>
        </p:nvCxnSpPr>
        <p:spPr>
          <a:xfrm flipV="1">
            <a:off x="3998797"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F629DB-DB6E-42FB-9C6A-04541B3B0DD6}"/>
              </a:ext>
            </a:extLst>
          </p:cNvPr>
          <p:cNvCxnSpPr/>
          <p:nvPr/>
        </p:nvCxnSpPr>
        <p:spPr>
          <a:xfrm>
            <a:off x="3998797" y="3466388"/>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FEB78C-B991-4587-A68C-BD34FB9DF181}"/>
              </a:ext>
            </a:extLst>
          </p:cNvPr>
          <p:cNvCxnSpPr>
            <a:stCxn id="36" idx="0"/>
          </p:cNvCxnSpPr>
          <p:nvPr/>
        </p:nvCxnSpPr>
        <p:spPr>
          <a:xfrm flipV="1">
            <a:off x="10812601"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834DFA-7E86-4B9B-8934-4700712D31F5}"/>
              </a:ext>
            </a:extLst>
          </p:cNvPr>
          <p:cNvCxnSpPr>
            <a:stCxn id="34" idx="0"/>
          </p:cNvCxnSpPr>
          <p:nvPr/>
        </p:nvCxnSpPr>
        <p:spPr>
          <a:xfrm flipV="1">
            <a:off x="5676721"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54B951-8B3D-4006-AB8F-A0CDCD47824E}"/>
              </a:ext>
            </a:extLst>
          </p:cNvPr>
          <p:cNvCxnSpPr>
            <a:stCxn id="35" idx="0"/>
          </p:cNvCxnSpPr>
          <p:nvPr/>
        </p:nvCxnSpPr>
        <p:spPr>
          <a:xfrm flipV="1">
            <a:off x="9134677"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3E0B486-301B-45E8-A239-21097278BA7F}"/>
              </a:ext>
            </a:extLst>
          </p:cNvPr>
          <p:cNvCxnSpPr/>
          <p:nvPr/>
        </p:nvCxnSpPr>
        <p:spPr>
          <a:xfrm flipV="1">
            <a:off x="4000320" y="2305864"/>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317673-57C7-40C3-B45C-83A80B0972A4}"/>
              </a:ext>
            </a:extLst>
          </p:cNvPr>
          <p:cNvCxnSpPr/>
          <p:nvPr/>
        </p:nvCxnSpPr>
        <p:spPr>
          <a:xfrm flipV="1">
            <a:off x="9134677" y="2305864"/>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563E2B1-9C74-42FD-BA58-DB896ADDA454}"/>
              </a:ext>
            </a:extLst>
          </p:cNvPr>
          <p:cNvCxnSpPr/>
          <p:nvPr/>
        </p:nvCxnSpPr>
        <p:spPr>
          <a:xfrm>
            <a:off x="5627572" y="5361863"/>
            <a:ext cx="356616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D3AF00-BA6B-43D9-9AC1-256AE8EDFC11}"/>
              </a:ext>
            </a:extLst>
          </p:cNvPr>
          <p:cNvCxnSpPr/>
          <p:nvPr/>
        </p:nvCxnSpPr>
        <p:spPr>
          <a:xfrm flipV="1">
            <a:off x="5638621" y="5352337"/>
            <a:ext cx="0" cy="2743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F77FD3-A71E-4A5C-B34A-BD97D5752DE8}"/>
              </a:ext>
            </a:extLst>
          </p:cNvPr>
          <p:cNvCxnSpPr/>
          <p:nvPr/>
        </p:nvCxnSpPr>
        <p:spPr>
          <a:xfrm flipV="1">
            <a:off x="9184207" y="5361863"/>
            <a:ext cx="0" cy="2743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52AA412-C69C-4B47-950E-DE54B2E2C994}"/>
              </a:ext>
            </a:extLst>
          </p:cNvPr>
          <p:cNvSpPr txBox="1"/>
          <p:nvPr/>
        </p:nvSpPr>
        <p:spPr>
          <a:xfrm>
            <a:off x="8420555"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SERVIR</a:t>
            </a:r>
          </a:p>
        </p:txBody>
      </p:sp>
      <p:sp>
        <p:nvSpPr>
          <p:cNvPr id="49" name="TextBox 48">
            <a:extLst>
              <a:ext uri="{FF2B5EF4-FFF2-40B4-BE49-F238E27FC236}">
                <a16:creationId xmlns:a16="http://schemas.microsoft.com/office/drawing/2014/main" id="{53B83E62-A12B-4C2B-8104-C694302531A4}"/>
              </a:ext>
            </a:extLst>
          </p:cNvPr>
          <p:cNvSpPr txBox="1"/>
          <p:nvPr/>
        </p:nvSpPr>
        <p:spPr>
          <a:xfrm>
            <a:off x="4950809"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ARSET</a:t>
            </a:r>
          </a:p>
        </p:txBody>
      </p:sp>
      <p:sp>
        <p:nvSpPr>
          <p:cNvPr id="50" name="Right Arrow 45">
            <a:extLst>
              <a:ext uri="{FF2B5EF4-FFF2-40B4-BE49-F238E27FC236}">
                <a16:creationId xmlns:a16="http://schemas.microsoft.com/office/drawing/2014/main" id="{AE1E9FE6-E54B-4CFB-A7DF-8093EB4E6124}"/>
              </a:ext>
            </a:extLst>
          </p:cNvPr>
          <p:cNvSpPr/>
          <p:nvPr/>
        </p:nvSpPr>
        <p:spPr>
          <a:xfrm rot="21102979">
            <a:off x="4870882" y="6009237"/>
            <a:ext cx="1875329" cy="335397"/>
          </a:xfrm>
          <a:prstGeom prst="rightArrow">
            <a:avLst>
              <a:gd name="adj1" fmla="val 32014"/>
              <a:gd name="adj2" fmla="val 50000"/>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9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spc="200" dirty="0"/>
              <a:t>PROGRAMMATIC FOUNDATIONS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Leadership</a:t>
            </a:r>
            <a:endParaRPr lang="en-US" sz="3200" dirty="0"/>
          </a:p>
        </p:txBody>
      </p:sp>
      <p:cxnSp>
        <p:nvCxnSpPr>
          <p:cNvPr id="52" name="Straight Connector 51">
            <a:extLst>
              <a:ext uri="{FF2B5EF4-FFF2-40B4-BE49-F238E27FC236}">
                <a16:creationId xmlns:a16="http://schemas.microsoft.com/office/drawing/2014/main" id="{7C24F691-06C6-4881-81EA-9220A3963F90}"/>
              </a:ext>
            </a:extLst>
          </p:cNvPr>
          <p:cNvCxnSpPr/>
          <p:nvPr/>
        </p:nvCxnSpPr>
        <p:spPr>
          <a:xfrm>
            <a:off x="3946489" y="2004576"/>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B5AFA0F-FE6E-4587-9D29-1C16FA2C9BC7}"/>
              </a:ext>
            </a:extLst>
          </p:cNvPr>
          <p:cNvSpPr txBox="1"/>
          <p:nvPr/>
        </p:nvSpPr>
        <p:spPr>
          <a:xfrm>
            <a:off x="10403831" y="4102804"/>
            <a:ext cx="824864"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Lawrence </a:t>
            </a:r>
            <a:r>
              <a:rPr lang="en-US" sz="1000" b="1" i="1" dirty="0" err="1">
                <a:solidFill>
                  <a:schemeClr val="tx1">
                    <a:lumMod val="75000"/>
                    <a:lumOff val="25000"/>
                  </a:schemeClr>
                </a:solidFill>
                <a:latin typeface="Century Gothic" pitchFamily="34" charset="0"/>
              </a:rPr>
              <a:t>Friedl</a:t>
            </a:r>
            <a:endParaRPr lang="en-US" sz="1000" b="1" i="1" dirty="0">
              <a:solidFill>
                <a:schemeClr val="tx1">
                  <a:lumMod val="75000"/>
                  <a:lumOff val="25000"/>
                </a:schemeClr>
              </a:solidFill>
              <a:latin typeface="Century Gothic" pitchFamily="34" charset="0"/>
            </a:endParaRPr>
          </a:p>
        </p:txBody>
      </p:sp>
      <p:sp>
        <p:nvSpPr>
          <p:cNvPr id="54" name="TextBox 53">
            <a:extLst>
              <a:ext uri="{FF2B5EF4-FFF2-40B4-BE49-F238E27FC236}">
                <a16:creationId xmlns:a16="http://schemas.microsoft.com/office/drawing/2014/main" id="{3AA8F87D-53BC-43D4-9B68-5DAB57A27866}"/>
              </a:ext>
            </a:extLst>
          </p:cNvPr>
          <p:cNvSpPr txBox="1"/>
          <p:nvPr/>
        </p:nvSpPr>
        <p:spPr>
          <a:xfrm>
            <a:off x="8927074" y="5624778"/>
            <a:ext cx="833490"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Nancy </a:t>
            </a:r>
            <a:r>
              <a:rPr lang="en-US" sz="1000" b="1" i="1" dirty="0" err="1">
                <a:solidFill>
                  <a:schemeClr val="tx1">
                    <a:lumMod val="75000"/>
                    <a:lumOff val="25000"/>
                  </a:schemeClr>
                </a:solidFill>
                <a:latin typeface="Century Gothic" pitchFamily="34" charset="0"/>
              </a:rPr>
              <a:t>Searby</a:t>
            </a:r>
            <a:endParaRPr lang="en-US" sz="1000" b="1" i="1" dirty="0">
              <a:solidFill>
                <a:schemeClr val="tx1">
                  <a:lumMod val="75000"/>
                  <a:lumOff val="25000"/>
                </a:schemeClr>
              </a:solidFill>
              <a:latin typeface="Century Gothic" pitchFamily="34" charset="0"/>
            </a:endParaRPr>
          </a:p>
        </p:txBody>
      </p:sp>
      <p:pic>
        <p:nvPicPr>
          <p:cNvPr id="55" name="Picture 4" descr="Lawrence Friedl">
            <a:extLst>
              <a:ext uri="{FF2B5EF4-FFF2-40B4-BE49-F238E27FC236}">
                <a16:creationId xmlns:a16="http://schemas.microsoft.com/office/drawing/2014/main" id="{22F6A0D9-9072-4D08-B156-8CAC334738E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480769" y="3181003"/>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6" name="Content Placeholder 2">
            <a:extLst>
              <a:ext uri="{FF2B5EF4-FFF2-40B4-BE49-F238E27FC236}">
                <a16:creationId xmlns:a16="http://schemas.microsoft.com/office/drawing/2014/main" id="{339D6363-848F-437D-9ACC-FF81358E78CD}"/>
              </a:ext>
            </a:extLst>
          </p:cNvPr>
          <p:cNvSpPr txBox="1">
            <a:spLocks/>
          </p:cNvSpPr>
          <p:nvPr/>
        </p:nvSpPr>
        <p:spPr bwMode="auto">
          <a:xfrm>
            <a:off x="4318691" y="1831716"/>
            <a:ext cx="3227604"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Sen. Bill Nelson</a:t>
            </a:r>
          </a:p>
        </p:txBody>
      </p:sp>
      <p:sp>
        <p:nvSpPr>
          <p:cNvPr id="57" name="Isosceles Triangle 5">
            <a:extLst>
              <a:ext uri="{FF2B5EF4-FFF2-40B4-BE49-F238E27FC236}">
                <a16:creationId xmlns:a16="http://schemas.microsoft.com/office/drawing/2014/main" id="{A1212D9F-8F3F-4C2D-A20F-BAF401CD8E9D}"/>
              </a:ext>
            </a:extLst>
          </p:cNvPr>
          <p:cNvSpPr>
            <a:spLocks noChangeAspect="1"/>
          </p:cNvSpPr>
          <p:nvPr/>
        </p:nvSpPr>
        <p:spPr>
          <a:xfrm rot="5400000">
            <a:off x="4154921" y="1977186"/>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8" name="Isosceles Triangle 6">
            <a:extLst>
              <a:ext uri="{FF2B5EF4-FFF2-40B4-BE49-F238E27FC236}">
                <a16:creationId xmlns:a16="http://schemas.microsoft.com/office/drawing/2014/main" id="{C6DAC55E-9434-448F-B4ED-4AA4791A62DE}"/>
              </a:ext>
            </a:extLst>
          </p:cNvPr>
          <p:cNvSpPr>
            <a:spLocks noChangeAspect="1"/>
          </p:cNvSpPr>
          <p:nvPr/>
        </p:nvSpPr>
        <p:spPr>
          <a:xfrm rot="5400000">
            <a:off x="4154921" y="2984192"/>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9" name="Isosceles Triangle 7">
            <a:extLst>
              <a:ext uri="{FF2B5EF4-FFF2-40B4-BE49-F238E27FC236}">
                <a16:creationId xmlns:a16="http://schemas.microsoft.com/office/drawing/2014/main" id="{E8E1E6A1-FAAA-4644-97F4-73C766DDFAE8}"/>
              </a:ext>
            </a:extLst>
          </p:cNvPr>
          <p:cNvSpPr>
            <a:spLocks noChangeAspect="1"/>
          </p:cNvSpPr>
          <p:nvPr/>
        </p:nvSpPr>
        <p:spPr>
          <a:xfrm rot="5400000">
            <a:off x="4154921" y="3505772"/>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Isosceles Triangle 8">
            <a:extLst>
              <a:ext uri="{FF2B5EF4-FFF2-40B4-BE49-F238E27FC236}">
                <a16:creationId xmlns:a16="http://schemas.microsoft.com/office/drawing/2014/main" id="{CF80A102-962A-46D8-B359-B3D7DB6339F5}"/>
              </a:ext>
            </a:extLst>
          </p:cNvPr>
          <p:cNvSpPr>
            <a:spLocks noChangeAspect="1"/>
          </p:cNvSpPr>
          <p:nvPr/>
        </p:nvSpPr>
        <p:spPr>
          <a:xfrm rot="5400000">
            <a:off x="4154921" y="4009275"/>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1" name="Isosceles Triangle 9">
            <a:extLst>
              <a:ext uri="{FF2B5EF4-FFF2-40B4-BE49-F238E27FC236}">
                <a16:creationId xmlns:a16="http://schemas.microsoft.com/office/drawing/2014/main" id="{DAF2BC98-06DC-4E43-B756-562ABA933D9E}"/>
              </a:ext>
            </a:extLst>
          </p:cNvPr>
          <p:cNvSpPr>
            <a:spLocks noChangeAspect="1"/>
          </p:cNvSpPr>
          <p:nvPr/>
        </p:nvSpPr>
        <p:spPr>
          <a:xfrm rot="5400000">
            <a:off x="4154921" y="4512778"/>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2" name="Isosceles Triangle 10">
            <a:extLst>
              <a:ext uri="{FF2B5EF4-FFF2-40B4-BE49-F238E27FC236}">
                <a16:creationId xmlns:a16="http://schemas.microsoft.com/office/drawing/2014/main" id="{8AF0769A-FFC2-4502-B41C-FF2605297D2D}"/>
              </a:ext>
            </a:extLst>
          </p:cNvPr>
          <p:cNvSpPr>
            <a:spLocks noChangeAspect="1"/>
          </p:cNvSpPr>
          <p:nvPr/>
        </p:nvSpPr>
        <p:spPr>
          <a:xfrm rot="5400000">
            <a:off x="4154921" y="5016281"/>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3" name="Isosceles Triangle 11">
            <a:extLst>
              <a:ext uri="{FF2B5EF4-FFF2-40B4-BE49-F238E27FC236}">
                <a16:creationId xmlns:a16="http://schemas.microsoft.com/office/drawing/2014/main" id="{8FA5C6BB-EF13-4C26-B141-B3E0506B20FC}"/>
              </a:ext>
            </a:extLst>
          </p:cNvPr>
          <p:cNvSpPr>
            <a:spLocks noChangeAspect="1"/>
          </p:cNvSpPr>
          <p:nvPr/>
        </p:nvSpPr>
        <p:spPr>
          <a:xfrm rot="5400000">
            <a:off x="4154921" y="5519784"/>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4" name="Content Placeholder 2">
            <a:extLst>
              <a:ext uri="{FF2B5EF4-FFF2-40B4-BE49-F238E27FC236}">
                <a16:creationId xmlns:a16="http://schemas.microsoft.com/office/drawing/2014/main" id="{412DEC0E-7FEE-49F4-98FE-E98CEEAA10B0}"/>
              </a:ext>
            </a:extLst>
          </p:cNvPr>
          <p:cNvSpPr txBox="1">
            <a:spLocks/>
          </p:cNvSpPr>
          <p:nvPr/>
        </p:nvSpPr>
        <p:spPr bwMode="auto">
          <a:xfrm>
            <a:off x="4318692" y="2839375"/>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Robert Cabana</a:t>
            </a:r>
          </a:p>
        </p:txBody>
      </p:sp>
      <p:sp>
        <p:nvSpPr>
          <p:cNvPr id="65" name="Content Placeholder 2">
            <a:extLst>
              <a:ext uri="{FF2B5EF4-FFF2-40B4-BE49-F238E27FC236}">
                <a16:creationId xmlns:a16="http://schemas.microsoft.com/office/drawing/2014/main" id="{23D726A6-8660-46AD-816A-65016AED6FA4}"/>
              </a:ext>
            </a:extLst>
          </p:cNvPr>
          <p:cNvSpPr txBox="1">
            <a:spLocks/>
          </p:cNvSpPr>
          <p:nvPr/>
        </p:nvSpPr>
        <p:spPr bwMode="auto">
          <a:xfrm>
            <a:off x="4318691" y="3855129"/>
            <a:ext cx="2592225" cy="296655"/>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Karen St. Germain, Ph.D.</a:t>
            </a:r>
          </a:p>
        </p:txBody>
      </p:sp>
      <p:sp>
        <p:nvSpPr>
          <p:cNvPr id="66" name="Content Placeholder 2">
            <a:extLst>
              <a:ext uri="{FF2B5EF4-FFF2-40B4-BE49-F238E27FC236}">
                <a16:creationId xmlns:a16="http://schemas.microsoft.com/office/drawing/2014/main" id="{38DD69E7-6D92-43F5-9322-73D7061ED6A1}"/>
              </a:ext>
            </a:extLst>
          </p:cNvPr>
          <p:cNvSpPr txBox="1">
            <a:spLocks/>
          </p:cNvSpPr>
          <p:nvPr/>
        </p:nvSpPr>
        <p:spPr bwMode="auto">
          <a:xfrm>
            <a:off x="4318692" y="4364603"/>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Lawrence </a:t>
            </a:r>
            <a:r>
              <a:rPr lang="en-US" sz="1500" b="1" dirty="0" err="1">
                <a:solidFill>
                  <a:schemeClr val="tx1">
                    <a:lumMod val="75000"/>
                    <a:lumOff val="25000"/>
                  </a:schemeClr>
                </a:solidFill>
                <a:latin typeface="Century Gothic" pitchFamily="34" charset="0"/>
              </a:rPr>
              <a:t>Friedl</a:t>
            </a:r>
            <a:endParaRPr lang="en-US" sz="1500" b="1" dirty="0">
              <a:solidFill>
                <a:schemeClr val="tx1">
                  <a:lumMod val="75000"/>
                  <a:lumOff val="25000"/>
                </a:schemeClr>
              </a:solidFill>
              <a:latin typeface="Century Gothic" pitchFamily="34" charset="0"/>
            </a:endParaRPr>
          </a:p>
        </p:txBody>
      </p:sp>
      <p:sp>
        <p:nvSpPr>
          <p:cNvPr id="67" name="Content Placeholder 2">
            <a:extLst>
              <a:ext uri="{FF2B5EF4-FFF2-40B4-BE49-F238E27FC236}">
                <a16:creationId xmlns:a16="http://schemas.microsoft.com/office/drawing/2014/main" id="{6561A7F4-446C-4140-BD70-C2150ED701F0}"/>
              </a:ext>
            </a:extLst>
          </p:cNvPr>
          <p:cNvSpPr txBox="1">
            <a:spLocks/>
          </p:cNvSpPr>
          <p:nvPr/>
        </p:nvSpPr>
        <p:spPr bwMode="auto">
          <a:xfrm>
            <a:off x="4318692" y="4874347"/>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Nancy </a:t>
            </a:r>
            <a:r>
              <a:rPr lang="en-US" sz="1500" b="1" dirty="0" err="1">
                <a:solidFill>
                  <a:schemeClr val="tx1">
                    <a:lumMod val="75000"/>
                    <a:lumOff val="25000"/>
                  </a:schemeClr>
                </a:solidFill>
                <a:latin typeface="Century Gothic" pitchFamily="34" charset="0"/>
              </a:rPr>
              <a:t>Searby</a:t>
            </a:r>
            <a:r>
              <a:rPr lang="en-US" sz="1500" b="1" dirty="0">
                <a:solidFill>
                  <a:schemeClr val="tx1">
                    <a:lumMod val="75000"/>
                    <a:lumOff val="25000"/>
                  </a:schemeClr>
                </a:solidFill>
                <a:latin typeface="Century Gothic" pitchFamily="34" charset="0"/>
              </a:rPr>
              <a:t>, Ph.D.</a:t>
            </a:r>
          </a:p>
        </p:txBody>
      </p:sp>
      <p:sp>
        <p:nvSpPr>
          <p:cNvPr id="68" name="Content Placeholder 2">
            <a:extLst>
              <a:ext uri="{FF2B5EF4-FFF2-40B4-BE49-F238E27FC236}">
                <a16:creationId xmlns:a16="http://schemas.microsoft.com/office/drawing/2014/main" id="{E5B55F68-F2C2-4E9E-B3A7-DEA610799602}"/>
              </a:ext>
            </a:extLst>
          </p:cNvPr>
          <p:cNvSpPr txBox="1">
            <a:spLocks/>
          </p:cNvSpPr>
          <p:nvPr/>
        </p:nvSpPr>
        <p:spPr bwMode="auto">
          <a:xfrm>
            <a:off x="4318691" y="5384092"/>
            <a:ext cx="2873411" cy="292607"/>
          </a:xfrm>
          <a:prstGeom prst="rect">
            <a:avLst/>
          </a:prstGeom>
        </p:spPr>
        <p:txBody>
          <a:bodyPr lIns="91387" tIns="45693" rIns="91387" bIns="45693" anchor="t"/>
          <a:lstStyle/>
          <a:p>
            <a:pPr defTabSz="1018229">
              <a:spcAft>
                <a:spcPts val="3000"/>
              </a:spcAft>
              <a:buClr>
                <a:srgbClr val="009DD9"/>
              </a:buClr>
              <a:buSzPct val="60000"/>
            </a:pPr>
            <a:r>
              <a:rPr lang="en-US" sz="1500" b="1" dirty="0">
                <a:solidFill>
                  <a:schemeClr val="tx1">
                    <a:lumMod val="75000"/>
                    <a:lumOff val="25000"/>
                  </a:schemeClr>
                </a:solidFill>
                <a:latin typeface="Century Gothic"/>
              </a:rPr>
              <a:t>Kenton Ross, Ph.D. </a:t>
            </a:r>
            <a:endParaRPr lang="en-US" sz="1500" i="1" dirty="0">
              <a:solidFill>
                <a:schemeClr val="tx1">
                  <a:lumMod val="75000"/>
                  <a:lumOff val="25000"/>
                </a:schemeClr>
              </a:solidFill>
              <a:latin typeface="Century Gothic" pitchFamily="34" charset="0"/>
            </a:endParaRPr>
          </a:p>
        </p:txBody>
      </p:sp>
      <p:sp>
        <p:nvSpPr>
          <p:cNvPr id="69" name="TextBox 68">
            <a:extLst>
              <a:ext uri="{FF2B5EF4-FFF2-40B4-BE49-F238E27FC236}">
                <a16:creationId xmlns:a16="http://schemas.microsoft.com/office/drawing/2014/main" id="{F2262245-17AA-4D52-9AF8-EFC435FB5F2A}"/>
              </a:ext>
            </a:extLst>
          </p:cNvPr>
          <p:cNvSpPr txBox="1"/>
          <p:nvPr/>
        </p:nvSpPr>
        <p:spPr>
          <a:xfrm>
            <a:off x="2123230" y="1852176"/>
            <a:ext cx="1965240" cy="292608"/>
          </a:xfrm>
          <a:prstGeom prst="roundRect">
            <a:avLst/>
          </a:prstGeom>
          <a:solidFill>
            <a:srgbClr val="244566"/>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NASA Administrator</a:t>
            </a:r>
          </a:p>
        </p:txBody>
      </p:sp>
      <p:sp>
        <p:nvSpPr>
          <p:cNvPr id="70" name="TextBox 69">
            <a:extLst>
              <a:ext uri="{FF2B5EF4-FFF2-40B4-BE49-F238E27FC236}">
                <a16:creationId xmlns:a16="http://schemas.microsoft.com/office/drawing/2014/main" id="{C401DCA7-8CA3-40A9-B823-2B362B3A14A3}"/>
              </a:ext>
            </a:extLst>
          </p:cNvPr>
          <p:cNvSpPr txBox="1"/>
          <p:nvPr/>
        </p:nvSpPr>
        <p:spPr>
          <a:xfrm>
            <a:off x="1742229" y="2860386"/>
            <a:ext cx="2346240" cy="292608"/>
          </a:xfrm>
          <a:prstGeom prst="roundRect">
            <a:avLst/>
          </a:prstGeom>
          <a:solidFill>
            <a:srgbClr val="2E5984"/>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Associate Administrator</a:t>
            </a:r>
          </a:p>
        </p:txBody>
      </p:sp>
      <p:sp>
        <p:nvSpPr>
          <p:cNvPr id="71" name="TextBox 70">
            <a:extLst>
              <a:ext uri="{FF2B5EF4-FFF2-40B4-BE49-F238E27FC236}">
                <a16:creationId xmlns:a16="http://schemas.microsoft.com/office/drawing/2014/main" id="{E9B6867B-1CE1-498A-B234-6758D333EE7E}"/>
              </a:ext>
            </a:extLst>
          </p:cNvPr>
          <p:cNvSpPr txBox="1"/>
          <p:nvPr/>
        </p:nvSpPr>
        <p:spPr>
          <a:xfrm>
            <a:off x="1407724" y="3383170"/>
            <a:ext cx="2680746" cy="292608"/>
          </a:xfrm>
          <a:prstGeom prst="roundRect">
            <a:avLst/>
          </a:prstGeom>
          <a:solidFill>
            <a:srgbClr val="386DA2"/>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Science Mission Directorate</a:t>
            </a:r>
          </a:p>
        </p:txBody>
      </p:sp>
      <p:sp>
        <p:nvSpPr>
          <p:cNvPr id="72" name="TextBox 71">
            <a:extLst>
              <a:ext uri="{FF2B5EF4-FFF2-40B4-BE49-F238E27FC236}">
                <a16:creationId xmlns:a16="http://schemas.microsoft.com/office/drawing/2014/main" id="{CD19D5AF-D271-4200-95A6-B5FE168B1556}"/>
              </a:ext>
            </a:extLst>
          </p:cNvPr>
          <p:cNvSpPr txBox="1"/>
          <p:nvPr/>
        </p:nvSpPr>
        <p:spPr>
          <a:xfrm>
            <a:off x="1894629" y="3887275"/>
            <a:ext cx="2193840" cy="292608"/>
          </a:xfrm>
          <a:prstGeom prst="roundRect">
            <a:avLst/>
          </a:prstGeom>
          <a:solidFill>
            <a:srgbClr val="3E77B0"/>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Earth Science Division</a:t>
            </a:r>
          </a:p>
        </p:txBody>
      </p:sp>
      <p:sp>
        <p:nvSpPr>
          <p:cNvPr id="73" name="TextBox 72">
            <a:extLst>
              <a:ext uri="{FF2B5EF4-FFF2-40B4-BE49-F238E27FC236}">
                <a16:creationId xmlns:a16="http://schemas.microsoft.com/office/drawing/2014/main" id="{F7B08798-556F-49CD-A190-E0B69051A333}"/>
              </a:ext>
            </a:extLst>
          </p:cNvPr>
          <p:cNvSpPr txBox="1"/>
          <p:nvPr/>
        </p:nvSpPr>
        <p:spPr>
          <a:xfrm>
            <a:off x="1485215" y="4391380"/>
            <a:ext cx="2603254" cy="292608"/>
          </a:xfrm>
          <a:prstGeom prst="roundRect">
            <a:avLst/>
          </a:prstGeom>
          <a:solidFill>
            <a:srgbClr val="4481BE"/>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Applied Sciences Program</a:t>
            </a:r>
          </a:p>
        </p:txBody>
      </p:sp>
      <p:sp>
        <p:nvSpPr>
          <p:cNvPr id="74" name="TextBox 73">
            <a:extLst>
              <a:ext uri="{FF2B5EF4-FFF2-40B4-BE49-F238E27FC236}">
                <a16:creationId xmlns:a16="http://schemas.microsoft.com/office/drawing/2014/main" id="{20ACA08A-62FB-41FA-8EAD-92EAD9EB8E2E}"/>
              </a:ext>
            </a:extLst>
          </p:cNvPr>
          <p:cNvSpPr txBox="1"/>
          <p:nvPr/>
        </p:nvSpPr>
        <p:spPr>
          <a:xfrm>
            <a:off x="1485215" y="4895485"/>
            <a:ext cx="2603254" cy="292608"/>
          </a:xfrm>
          <a:prstGeom prst="roundRect">
            <a:avLst/>
          </a:prstGeom>
          <a:solidFill>
            <a:srgbClr val="538BC3"/>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Capacity Building Program</a:t>
            </a:r>
          </a:p>
        </p:txBody>
      </p:sp>
      <p:sp>
        <p:nvSpPr>
          <p:cNvPr id="75" name="TextBox 74">
            <a:extLst>
              <a:ext uri="{FF2B5EF4-FFF2-40B4-BE49-F238E27FC236}">
                <a16:creationId xmlns:a16="http://schemas.microsoft.com/office/drawing/2014/main" id="{44AA207A-6E7B-475B-8912-8989788BFD90}"/>
              </a:ext>
            </a:extLst>
          </p:cNvPr>
          <p:cNvSpPr txBox="1"/>
          <p:nvPr/>
        </p:nvSpPr>
        <p:spPr>
          <a:xfrm>
            <a:off x="1485215" y="5399587"/>
            <a:ext cx="2603254" cy="292608"/>
          </a:xfrm>
          <a:prstGeom prst="roundRect">
            <a:avLst/>
          </a:prstGeom>
          <a:solidFill>
            <a:srgbClr val="6194C8"/>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DEVELOP National Program</a:t>
            </a:r>
          </a:p>
        </p:txBody>
      </p:sp>
      <p:sp>
        <p:nvSpPr>
          <p:cNvPr id="79" name="Isosceles Triangle 41">
            <a:extLst>
              <a:ext uri="{FF2B5EF4-FFF2-40B4-BE49-F238E27FC236}">
                <a16:creationId xmlns:a16="http://schemas.microsoft.com/office/drawing/2014/main" id="{96FB80E4-361C-4333-867A-F9DB78306D04}"/>
              </a:ext>
            </a:extLst>
          </p:cNvPr>
          <p:cNvSpPr>
            <a:spLocks noChangeAspect="1"/>
          </p:cNvSpPr>
          <p:nvPr/>
        </p:nvSpPr>
        <p:spPr>
          <a:xfrm rot="5400000">
            <a:off x="4156522" y="2480689"/>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Content Placeholder 2">
            <a:extLst>
              <a:ext uri="{FF2B5EF4-FFF2-40B4-BE49-F238E27FC236}">
                <a16:creationId xmlns:a16="http://schemas.microsoft.com/office/drawing/2014/main" id="{DF002D76-20A7-4C22-861E-C636783863AC}"/>
              </a:ext>
            </a:extLst>
          </p:cNvPr>
          <p:cNvSpPr txBox="1">
            <a:spLocks/>
          </p:cNvSpPr>
          <p:nvPr/>
        </p:nvSpPr>
        <p:spPr bwMode="auto">
          <a:xfrm>
            <a:off x="4320293" y="2337143"/>
            <a:ext cx="4176012" cy="289413"/>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Colonel (USAF, ret.) Pam </a:t>
            </a:r>
            <a:r>
              <a:rPr lang="en-US" sz="1500" b="1" dirty="0" err="1">
                <a:solidFill>
                  <a:schemeClr val="tx1">
                    <a:lumMod val="75000"/>
                    <a:lumOff val="25000"/>
                  </a:schemeClr>
                </a:solidFill>
                <a:latin typeface="Century Gothic" pitchFamily="34" charset="0"/>
              </a:rPr>
              <a:t>Melroy</a:t>
            </a:r>
            <a:endParaRPr lang="en-US" sz="1500" b="1" dirty="0">
              <a:solidFill>
                <a:schemeClr val="tx1">
                  <a:lumMod val="75000"/>
                  <a:lumOff val="25000"/>
                </a:schemeClr>
              </a:solidFill>
              <a:latin typeface="Century Gothic" pitchFamily="34" charset="0"/>
            </a:endParaRPr>
          </a:p>
        </p:txBody>
      </p:sp>
      <p:sp>
        <p:nvSpPr>
          <p:cNvPr id="81" name="TextBox 80">
            <a:extLst>
              <a:ext uri="{FF2B5EF4-FFF2-40B4-BE49-F238E27FC236}">
                <a16:creationId xmlns:a16="http://schemas.microsoft.com/office/drawing/2014/main" id="{37442A51-1D74-4532-8C5F-89BDF9A43BB8}"/>
              </a:ext>
            </a:extLst>
          </p:cNvPr>
          <p:cNvSpPr txBox="1"/>
          <p:nvPr/>
        </p:nvSpPr>
        <p:spPr>
          <a:xfrm>
            <a:off x="1742228" y="2356281"/>
            <a:ext cx="2347841" cy="292608"/>
          </a:xfrm>
          <a:prstGeom prst="roundRect">
            <a:avLst/>
          </a:prstGeom>
          <a:solidFill>
            <a:srgbClr val="294F75"/>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Deputy Administrator</a:t>
            </a:r>
          </a:p>
        </p:txBody>
      </p:sp>
      <p:sp>
        <p:nvSpPr>
          <p:cNvPr id="82" name="TextBox 81">
            <a:extLst>
              <a:ext uri="{FF2B5EF4-FFF2-40B4-BE49-F238E27FC236}">
                <a16:creationId xmlns:a16="http://schemas.microsoft.com/office/drawing/2014/main" id="{4C308AA8-5015-4080-9D0A-4BA54557F94B}"/>
              </a:ext>
            </a:extLst>
          </p:cNvPr>
          <p:cNvSpPr txBox="1"/>
          <p:nvPr/>
        </p:nvSpPr>
        <p:spPr>
          <a:xfrm>
            <a:off x="9893001" y="5624778"/>
            <a:ext cx="823194" cy="400110"/>
          </a:xfrm>
          <a:prstGeom prst="rect">
            <a:avLst/>
          </a:prstGeom>
          <a:noFill/>
        </p:spPr>
        <p:txBody>
          <a:bodyPr wrap="square" lIns="91440" tIns="45720" rIns="91440" bIns="45720" rtlCol="0" anchor="t">
            <a:spAutoFit/>
          </a:bodyPr>
          <a:lstStyle/>
          <a:p>
            <a:pPr algn="ctr"/>
            <a:r>
              <a:rPr lang="en-US" sz="1000" b="1" i="1" dirty="0">
                <a:solidFill>
                  <a:schemeClr val="tx1">
                    <a:lumMod val="75000"/>
                    <a:lumOff val="25000"/>
                  </a:schemeClr>
                </a:solidFill>
                <a:latin typeface="Century Gothic"/>
              </a:rPr>
              <a:t>Dr. Kenton</a:t>
            </a:r>
            <a:endParaRPr lang="en-US" sz="1000" b="1" i="1" dirty="0">
              <a:solidFill>
                <a:schemeClr val="tx1">
                  <a:lumMod val="75000"/>
                  <a:lumOff val="25000"/>
                </a:schemeClr>
              </a:solidFill>
              <a:latin typeface="Century Gothic" pitchFamily="34" charset="0"/>
            </a:endParaRPr>
          </a:p>
          <a:p>
            <a:pPr algn="ctr"/>
            <a:r>
              <a:rPr lang="en-US" sz="1000" b="1" i="1" dirty="0">
                <a:solidFill>
                  <a:schemeClr val="tx1">
                    <a:lumMod val="75000"/>
                    <a:lumOff val="25000"/>
                  </a:schemeClr>
                </a:solidFill>
                <a:latin typeface="Century Gothic"/>
              </a:rPr>
              <a:t>Ross</a:t>
            </a:r>
            <a:endParaRPr lang="en-US" sz="1000" b="1" i="1" dirty="0">
              <a:solidFill>
                <a:schemeClr val="tx1">
                  <a:lumMod val="75000"/>
                  <a:lumOff val="25000"/>
                </a:schemeClr>
              </a:solidFill>
              <a:latin typeface="Century Gothic" pitchFamily="34" charset="0"/>
            </a:endParaRPr>
          </a:p>
        </p:txBody>
      </p:sp>
      <p:sp>
        <p:nvSpPr>
          <p:cNvPr id="83" name="Content Placeholder 2">
            <a:extLst>
              <a:ext uri="{FF2B5EF4-FFF2-40B4-BE49-F238E27FC236}">
                <a16:creationId xmlns:a16="http://schemas.microsoft.com/office/drawing/2014/main" id="{7AEF95F1-621F-4335-86BA-294940414C9E}"/>
              </a:ext>
            </a:extLst>
          </p:cNvPr>
          <p:cNvSpPr txBox="1">
            <a:spLocks/>
          </p:cNvSpPr>
          <p:nvPr/>
        </p:nvSpPr>
        <p:spPr bwMode="auto">
          <a:xfrm>
            <a:off x="4318691" y="3351094"/>
            <a:ext cx="3227603"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Nikki Fox, Ph.D.</a:t>
            </a:r>
          </a:p>
        </p:txBody>
      </p:sp>
      <p:sp>
        <p:nvSpPr>
          <p:cNvPr id="84" name="TextBox 83">
            <a:extLst>
              <a:ext uri="{FF2B5EF4-FFF2-40B4-BE49-F238E27FC236}">
                <a16:creationId xmlns:a16="http://schemas.microsoft.com/office/drawing/2014/main" id="{8AE4BE3B-3466-4C2F-8AD6-C9CF509EA1E3}"/>
              </a:ext>
            </a:extLst>
          </p:cNvPr>
          <p:cNvSpPr txBox="1"/>
          <p:nvPr/>
        </p:nvSpPr>
        <p:spPr>
          <a:xfrm>
            <a:off x="8511744" y="4088683"/>
            <a:ext cx="684827"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Nikki Fox</a:t>
            </a:r>
          </a:p>
        </p:txBody>
      </p:sp>
      <p:sp>
        <p:nvSpPr>
          <p:cNvPr id="88" name="Text Placeholder 5">
            <a:extLst>
              <a:ext uri="{FF2B5EF4-FFF2-40B4-BE49-F238E27FC236}">
                <a16:creationId xmlns:a16="http://schemas.microsoft.com/office/drawing/2014/main" id="{2F75618A-3022-47C3-A4CE-A6B82FA71C13}"/>
              </a:ext>
            </a:extLst>
          </p:cNvPr>
          <p:cNvSpPr txBox="1">
            <a:spLocks/>
          </p:cNvSpPr>
          <p:nvPr/>
        </p:nvSpPr>
        <p:spPr>
          <a:xfrm>
            <a:off x="7557810" y="375552"/>
            <a:ext cx="4303117" cy="12779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buClr>
                <a:srgbClr val="0078C1"/>
              </a:buClr>
            </a:pPr>
            <a:r>
              <a:rPr lang="en-US" sz="1800" dirty="0"/>
              <a:t>Knowing key NASA leaders is important because you will see these people at conferences and events!</a:t>
            </a:r>
          </a:p>
        </p:txBody>
      </p:sp>
      <p:sp>
        <p:nvSpPr>
          <p:cNvPr id="89" name="TextBox 88">
            <a:extLst>
              <a:ext uri="{FF2B5EF4-FFF2-40B4-BE49-F238E27FC236}">
                <a16:creationId xmlns:a16="http://schemas.microsoft.com/office/drawing/2014/main" id="{3699759C-99C0-4A9D-ACC6-B00869588CA3}"/>
              </a:ext>
            </a:extLst>
          </p:cNvPr>
          <p:cNvSpPr txBox="1"/>
          <p:nvPr/>
        </p:nvSpPr>
        <p:spPr>
          <a:xfrm>
            <a:off x="838199" y="6316677"/>
            <a:ext cx="9176491" cy="307777"/>
          </a:xfrm>
          <a:prstGeom prst="rect">
            <a:avLst/>
          </a:prstGeom>
          <a:noFill/>
        </p:spPr>
        <p:txBody>
          <a:bodyPr wrap="square" rtlCol="0">
            <a:spAutoFit/>
          </a:bodyPr>
          <a:lstStyle/>
          <a:p>
            <a:pPr algn="ctr"/>
            <a:r>
              <a:rPr lang="en-US" sz="1400" b="1" dirty="0">
                <a:solidFill>
                  <a:srgbClr val="5496AD"/>
                </a:solidFill>
                <a:ea typeface="Century Gothic" charset="0"/>
                <a:cs typeface="Arial" panose="020B0604020202020204" pitchFamily="34" charset="0"/>
              </a:rPr>
              <a:t>NASA Organization Chart</a:t>
            </a:r>
            <a:r>
              <a:rPr lang="en-US" sz="1400" dirty="0">
                <a:solidFill>
                  <a:srgbClr val="5496AD"/>
                </a:solidFill>
                <a:ea typeface="Century Gothic" charset="0"/>
                <a:cs typeface="Arial" panose="020B0604020202020204" pitchFamily="34" charset="0"/>
              </a:rPr>
              <a:t>:</a:t>
            </a:r>
            <a:r>
              <a:rPr lang="en-US" sz="1400" dirty="0">
                <a:solidFill>
                  <a:srgbClr val="EF282F"/>
                </a:solidFill>
                <a:ea typeface="Century Gothic" charset="0"/>
                <a:cs typeface="Arial" panose="020B0604020202020204" pitchFamily="34" charset="0"/>
              </a:rPr>
              <a:t> </a:t>
            </a:r>
            <a:r>
              <a:rPr lang="en-US" sz="1400" dirty="0">
                <a:solidFill>
                  <a:srgbClr val="EF282F"/>
                </a:solidFill>
                <a:ea typeface="Century Gothic" charset="0"/>
                <a:cs typeface="Arial" panose="020B0604020202020204" pitchFamily="34" charset="0"/>
                <a:hlinkClick r:id="rId4"/>
              </a:rPr>
              <a:t>http://www.nasa.gov/about/org_index.html#.VBNBWvldWbM</a:t>
            </a:r>
            <a:r>
              <a:rPr lang="en-US" sz="1400" dirty="0">
                <a:solidFill>
                  <a:srgbClr val="EF282F"/>
                </a:solidFill>
                <a:ea typeface="Century Gothic" charset="0"/>
                <a:cs typeface="Arial" panose="020B0604020202020204" pitchFamily="34" charset="0"/>
              </a:rPr>
              <a:t> </a:t>
            </a:r>
          </a:p>
        </p:txBody>
      </p:sp>
      <p:sp>
        <p:nvSpPr>
          <p:cNvPr id="90" name="Rounded Rectangle 8">
            <a:extLst>
              <a:ext uri="{FF2B5EF4-FFF2-40B4-BE49-F238E27FC236}">
                <a16:creationId xmlns:a16="http://schemas.microsoft.com/office/drawing/2014/main" id="{C51406BC-C97D-4566-8700-0C45842ADC36}"/>
              </a:ext>
            </a:extLst>
          </p:cNvPr>
          <p:cNvSpPr/>
          <p:nvPr/>
        </p:nvSpPr>
        <p:spPr>
          <a:xfrm>
            <a:off x="7511506" y="274958"/>
            <a:ext cx="4397793" cy="129425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91" name="Picture 2" descr="Image result for nancy searby">
            <a:extLst>
              <a:ext uri="{FF2B5EF4-FFF2-40B4-BE49-F238E27FC236}">
                <a16:creationId xmlns:a16="http://schemas.microsoft.com/office/drawing/2014/main" id="{74624CD0-595B-414D-A07D-564D871DE79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8059" y="4702977"/>
            <a:ext cx="731520" cy="91440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AC51BF20-275C-498B-B12B-7384E47A5C3F}"/>
              </a:ext>
            </a:extLst>
          </p:cNvPr>
          <p:cNvSpPr txBox="1"/>
          <p:nvPr/>
        </p:nvSpPr>
        <p:spPr>
          <a:xfrm>
            <a:off x="9362772" y="4088683"/>
            <a:ext cx="964666"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Karen   St. </a:t>
            </a:r>
            <a:r>
              <a:rPr lang="en-US" sz="1000" b="1" i="1" dirty="0" err="1">
                <a:solidFill>
                  <a:schemeClr val="tx1">
                    <a:lumMod val="75000"/>
                    <a:lumOff val="25000"/>
                  </a:schemeClr>
                </a:solidFill>
                <a:latin typeface="Century Gothic" pitchFamily="34" charset="0"/>
              </a:rPr>
              <a:t>Germain</a:t>
            </a:r>
            <a:endParaRPr lang="en-US" sz="1000" b="1" i="1" dirty="0">
              <a:solidFill>
                <a:schemeClr val="tx1">
                  <a:lumMod val="75000"/>
                  <a:lumOff val="25000"/>
                </a:schemeClr>
              </a:solidFill>
              <a:latin typeface="Century Gothic" pitchFamily="34" charset="0"/>
            </a:endParaRPr>
          </a:p>
        </p:txBody>
      </p:sp>
      <p:pic>
        <p:nvPicPr>
          <p:cNvPr id="93" name="Picture 2" descr="Photo of Karen M. St. Germain, PhD">
            <a:extLst>
              <a:ext uri="{FF2B5EF4-FFF2-40B4-BE49-F238E27FC236}">
                <a16:creationId xmlns:a16="http://schemas.microsoft.com/office/drawing/2014/main" id="{6C50741D-2342-4C59-8771-6DDE8BC5587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516263" y="3174283"/>
            <a:ext cx="657685" cy="914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F8F91AC6-F941-4F6B-A282-103D92F3A83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38890" y="4701265"/>
            <a:ext cx="730415" cy="911875"/>
          </a:xfrm>
          <a:prstGeom prst="rect">
            <a:avLst/>
          </a:prstGeom>
          <a:effectLst>
            <a:outerShdw blurRad="50800" dist="38100" dir="2700000" algn="tl" rotWithShape="0">
              <a:prstClr val="black">
                <a:alpha val="40000"/>
              </a:prstClr>
            </a:outerShdw>
          </a:effectLst>
        </p:spPr>
      </p:pic>
      <p:sp>
        <p:nvSpPr>
          <p:cNvPr id="50" name="TextBox 49">
            <a:extLst>
              <a:ext uri="{FF2B5EF4-FFF2-40B4-BE49-F238E27FC236}">
                <a16:creationId xmlns:a16="http://schemas.microsoft.com/office/drawing/2014/main" id="{E7145DA5-4F90-4557-A924-D41F76A9830C}"/>
              </a:ext>
            </a:extLst>
          </p:cNvPr>
          <p:cNvSpPr txBox="1"/>
          <p:nvPr/>
        </p:nvSpPr>
        <p:spPr>
          <a:xfrm>
            <a:off x="8424408" y="2659589"/>
            <a:ext cx="891398"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Bill </a:t>
            </a:r>
          </a:p>
          <a:p>
            <a:pPr algn="ctr"/>
            <a:r>
              <a:rPr lang="en-US" sz="1000" b="1" i="1" dirty="0">
                <a:solidFill>
                  <a:schemeClr val="tx1">
                    <a:lumMod val="75000"/>
                    <a:lumOff val="25000"/>
                  </a:schemeClr>
                </a:solidFill>
                <a:latin typeface="Century Gothic" pitchFamily="34" charset="0"/>
              </a:rPr>
              <a:t>Nelson</a:t>
            </a:r>
          </a:p>
        </p:txBody>
      </p:sp>
      <p:sp>
        <p:nvSpPr>
          <p:cNvPr id="51" name="TextBox 50">
            <a:extLst>
              <a:ext uri="{FF2B5EF4-FFF2-40B4-BE49-F238E27FC236}">
                <a16:creationId xmlns:a16="http://schemas.microsoft.com/office/drawing/2014/main" id="{AC590259-DFF5-4B62-9500-4822991F48A5}"/>
              </a:ext>
            </a:extLst>
          </p:cNvPr>
          <p:cNvSpPr txBox="1"/>
          <p:nvPr/>
        </p:nvSpPr>
        <p:spPr>
          <a:xfrm>
            <a:off x="9450437" y="2640342"/>
            <a:ext cx="789336"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Robert Cabana</a:t>
            </a:r>
          </a:p>
        </p:txBody>
      </p:sp>
      <p:pic>
        <p:nvPicPr>
          <p:cNvPr id="97" name="Picture 96" descr="A person in a suit and tie smiling in front of a flag&#10;&#10;Description automatically generated with medium confidence">
            <a:extLst>
              <a:ext uri="{FF2B5EF4-FFF2-40B4-BE49-F238E27FC236}">
                <a16:creationId xmlns:a16="http://schemas.microsoft.com/office/drawing/2014/main" id="{FD78A76B-EC0F-4957-8952-47420D16F3F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495481" y="1752631"/>
            <a:ext cx="749253" cy="912348"/>
          </a:xfrm>
          <a:prstGeom prst="rect">
            <a:avLst/>
          </a:prstGeom>
        </p:spPr>
      </p:pic>
      <p:pic>
        <p:nvPicPr>
          <p:cNvPr id="98" name="Picture 97">
            <a:extLst>
              <a:ext uri="{FF2B5EF4-FFF2-40B4-BE49-F238E27FC236}">
                <a16:creationId xmlns:a16="http://schemas.microsoft.com/office/drawing/2014/main" id="{632A9BEC-F16C-4413-A5EC-2343E59FA59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459828" y="1752631"/>
            <a:ext cx="770555" cy="912347"/>
          </a:xfrm>
          <a:prstGeom prst="rect">
            <a:avLst/>
          </a:prstGeom>
        </p:spPr>
      </p:pic>
      <p:pic>
        <p:nvPicPr>
          <p:cNvPr id="3" name="Picture 2" descr="A person in front of a flag&#10;&#10;Description automatically generated with medium confidence">
            <a:extLst>
              <a:ext uri="{FF2B5EF4-FFF2-40B4-BE49-F238E27FC236}">
                <a16:creationId xmlns:a16="http://schemas.microsoft.com/office/drawing/2014/main" id="{262C8D9A-14AA-4327-B700-82F27818FFB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30482" y="1752631"/>
            <a:ext cx="771562" cy="929211"/>
          </a:xfrm>
          <a:prstGeom prst="rect">
            <a:avLst/>
          </a:prstGeom>
        </p:spPr>
      </p:pic>
      <p:sp>
        <p:nvSpPr>
          <p:cNvPr id="86" name="TextBox 85">
            <a:extLst>
              <a:ext uri="{FF2B5EF4-FFF2-40B4-BE49-F238E27FC236}">
                <a16:creationId xmlns:a16="http://schemas.microsoft.com/office/drawing/2014/main" id="{CC47FC98-99B3-4695-A7F2-CEE7576DA854}"/>
              </a:ext>
            </a:extLst>
          </p:cNvPr>
          <p:cNvSpPr txBox="1"/>
          <p:nvPr/>
        </p:nvSpPr>
        <p:spPr>
          <a:xfrm>
            <a:off x="10187541" y="2637798"/>
            <a:ext cx="1257445"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Col. (USAF, ret) Pam </a:t>
            </a:r>
            <a:r>
              <a:rPr lang="en-US" sz="1000" b="1" i="1" dirty="0" err="1">
                <a:solidFill>
                  <a:schemeClr val="tx1">
                    <a:lumMod val="75000"/>
                    <a:lumOff val="25000"/>
                  </a:schemeClr>
                </a:solidFill>
                <a:latin typeface="Century Gothic" pitchFamily="34" charset="0"/>
              </a:rPr>
              <a:t>Melroy</a:t>
            </a:r>
            <a:endParaRPr lang="en-US" sz="1000" b="1" i="1" dirty="0">
              <a:solidFill>
                <a:schemeClr val="tx1">
                  <a:lumMod val="75000"/>
                  <a:lumOff val="25000"/>
                </a:schemeClr>
              </a:solidFill>
              <a:latin typeface="Century Gothic" pitchFamily="34" charset="0"/>
            </a:endParaRPr>
          </a:p>
        </p:txBody>
      </p:sp>
      <p:pic>
        <p:nvPicPr>
          <p:cNvPr id="1026" name="Picture 2">
            <a:extLst>
              <a:ext uri="{FF2B5EF4-FFF2-40B4-BE49-F238E27FC236}">
                <a16:creationId xmlns:a16="http://schemas.microsoft.com/office/drawing/2014/main" id="{5324FD51-D682-4AF0-8F19-D735DBA9DD4C}"/>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8511804" y="3168043"/>
            <a:ext cx="684826" cy="94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7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spc="200" dirty="0"/>
              <a:t>PROGRAMMATIC FOUNDATIONS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Science Mission Directorate</a:t>
            </a:r>
            <a:endParaRPr lang="en-US" sz="3200"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Science is interconnected; no important question stands alone.  </a:t>
            </a:r>
          </a:p>
          <a:p>
            <a:pPr marL="285750" indent="-225425">
              <a:buFont typeface="Arial" panose="020B0604020202020204" pitchFamily="34" charset="0"/>
              <a:buChar char="•"/>
            </a:pPr>
            <a:r>
              <a:rPr lang="en-US" dirty="0"/>
              <a:t>The </a:t>
            </a:r>
            <a:r>
              <a:rPr lang="en-US" b="1" dirty="0"/>
              <a:t>Science Mission Directorate </a:t>
            </a:r>
            <a:r>
              <a:rPr lang="en-US" dirty="0"/>
              <a:t>(SMD) is an organization where discoveries in one scientific discipline have a direct route to other areas of study. This flow is something extremely valuable and is rare in the scientific world.</a:t>
            </a:r>
          </a:p>
        </p:txBody>
      </p:sp>
      <p:sp>
        <p:nvSpPr>
          <p:cNvPr id="11" name="Content Placeholder 18">
            <a:extLst>
              <a:ext uri="{FF2B5EF4-FFF2-40B4-BE49-F238E27FC236}">
                <a16:creationId xmlns:a16="http://schemas.microsoft.com/office/drawing/2014/main" id="{A534B030-2BDF-4EE9-84F5-18D100BCEC8A}"/>
              </a:ext>
            </a:extLst>
          </p:cNvPr>
          <p:cNvSpPr txBox="1">
            <a:spLocks/>
          </p:cNvSpPr>
          <p:nvPr/>
        </p:nvSpPr>
        <p:spPr>
          <a:xfrm>
            <a:off x="835336" y="3079637"/>
            <a:ext cx="4622490" cy="35243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sz="1700" dirty="0"/>
              <a:t>SMD seeks to understand the origins, evolution, and destiny of the universe and to understand the nature of the strange phenomena that shape it by…</a:t>
            </a:r>
          </a:p>
          <a:p>
            <a:pPr marL="636588" indent="-285750">
              <a:buFont typeface="Arial" panose="020B0604020202020204" pitchFamily="34" charset="0"/>
              <a:buChar char="-"/>
            </a:pPr>
            <a:r>
              <a:rPr lang="en-US" dirty="0"/>
              <a:t>Engaging the Nation’s </a:t>
            </a:r>
            <a:r>
              <a:rPr lang="en-US" b="1" dirty="0"/>
              <a:t>science community</a:t>
            </a:r>
          </a:p>
          <a:p>
            <a:pPr marL="636588" indent="-285750">
              <a:buFont typeface="Arial" panose="020B0604020202020204" pitchFamily="34" charset="0"/>
              <a:buChar char="-"/>
            </a:pPr>
            <a:r>
              <a:rPr lang="en-US" dirty="0"/>
              <a:t>Sponsoring </a:t>
            </a:r>
            <a:r>
              <a:rPr lang="en-US" b="1" dirty="0"/>
              <a:t>scientific research </a:t>
            </a:r>
          </a:p>
          <a:p>
            <a:pPr marL="636588" indent="-285750">
              <a:buFont typeface="Arial" panose="020B0604020202020204" pitchFamily="34" charset="0"/>
              <a:buChar char="-"/>
            </a:pPr>
            <a:r>
              <a:rPr lang="en-US" dirty="0"/>
              <a:t>Developing and deploying satellites and probes in collaboration with NASA’s partners around the world to answer </a:t>
            </a:r>
            <a:r>
              <a:rPr lang="en-US" b="1" dirty="0"/>
              <a:t>fundamental questions </a:t>
            </a:r>
            <a:r>
              <a:rPr lang="en-US" dirty="0"/>
              <a:t>requiring the view from and into space </a:t>
            </a:r>
          </a:p>
          <a:p>
            <a:pPr marL="285750" indent="-225425">
              <a:buFont typeface="Arial" panose="020B0604020202020204" pitchFamily="34" charset="0"/>
              <a:buChar char="•"/>
            </a:pPr>
            <a:endParaRPr lang="en-US" dirty="0"/>
          </a:p>
        </p:txBody>
      </p:sp>
      <p:pic>
        <p:nvPicPr>
          <p:cNvPr id="2050" name="Picture 2">
            <a:extLst>
              <a:ext uri="{FF2B5EF4-FFF2-40B4-BE49-F238E27FC236}">
                <a16:creationId xmlns:a16="http://schemas.microsoft.com/office/drawing/2014/main" id="{4FC4D4FE-EC02-424E-B1B7-DD4E1F034F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95286" y="3270250"/>
            <a:ext cx="6286500" cy="333375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8">
            <a:extLst>
              <a:ext uri="{FF2B5EF4-FFF2-40B4-BE49-F238E27FC236}">
                <a16:creationId xmlns:a16="http://schemas.microsoft.com/office/drawing/2014/main" id="{1C17223B-4D3D-4012-B25D-43665449DF55}"/>
              </a:ext>
            </a:extLst>
          </p:cNvPr>
          <p:cNvSpPr/>
          <p:nvPr/>
        </p:nvSpPr>
        <p:spPr>
          <a:xfrm>
            <a:off x="7380007" y="780515"/>
            <a:ext cx="4501779" cy="93838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Text Placeholder 5">
            <a:extLst>
              <a:ext uri="{FF2B5EF4-FFF2-40B4-BE49-F238E27FC236}">
                <a16:creationId xmlns:a16="http://schemas.microsoft.com/office/drawing/2014/main" id="{2166A9D8-A638-4B51-B1B6-16E559654E01}"/>
              </a:ext>
            </a:extLst>
          </p:cNvPr>
          <p:cNvSpPr txBox="1">
            <a:spLocks/>
          </p:cNvSpPr>
          <p:nvPr/>
        </p:nvSpPr>
        <p:spPr>
          <a:xfrm>
            <a:off x="7380007" y="837148"/>
            <a:ext cx="4453408" cy="8685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buClr>
                <a:srgbClr val="0078C1"/>
              </a:buClr>
            </a:pPr>
            <a:r>
              <a:rPr lang="en-US" sz="1800" dirty="0"/>
              <a:t>Dr. Fox was just selected and stepped into the SMD AA position this year.</a:t>
            </a:r>
          </a:p>
        </p:txBody>
      </p:sp>
    </p:spTree>
    <p:extLst>
      <p:ext uri="{BB962C8B-B14F-4D97-AF65-F5344CB8AC3E}">
        <p14:creationId xmlns:p14="http://schemas.microsoft.com/office/powerpoint/2010/main" val="15297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spc="200" dirty="0"/>
              <a:t>PROGRAMMATIC FOUNDATIONS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a:t>Earth Science Division</a:t>
            </a:r>
            <a:endParaRPr lang="en-US" sz="320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741397"/>
            <a:ext cx="11048999" cy="113896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a:t>Using the global vantage point of space, ESD builds fundamental, scientific knowledge about Earth and how it is changing. ESD advances understanding of Earth as an integrated system and develops and tests applications that deliver direct societal benefit. It has five lines of business:</a:t>
            </a:r>
          </a:p>
        </p:txBody>
      </p:sp>
      <p:grpSp>
        <p:nvGrpSpPr>
          <p:cNvPr id="20" name="Google Shape;207;p3">
            <a:extLst>
              <a:ext uri="{FF2B5EF4-FFF2-40B4-BE49-F238E27FC236}">
                <a16:creationId xmlns:a16="http://schemas.microsoft.com/office/drawing/2014/main" id="{86DF99E1-C4A8-4189-B059-EDBFDC3D5021}"/>
              </a:ext>
            </a:extLst>
          </p:cNvPr>
          <p:cNvGrpSpPr/>
          <p:nvPr/>
        </p:nvGrpSpPr>
        <p:grpSpPr>
          <a:xfrm>
            <a:off x="1730118" y="2880360"/>
            <a:ext cx="8731763" cy="3812459"/>
            <a:chOff x="942646" y="2224643"/>
            <a:chExt cx="10261859" cy="4480529"/>
          </a:xfrm>
        </p:grpSpPr>
        <p:sp>
          <p:nvSpPr>
            <p:cNvPr id="21" name="Google Shape;208;p3">
              <a:extLst>
                <a:ext uri="{FF2B5EF4-FFF2-40B4-BE49-F238E27FC236}">
                  <a16:creationId xmlns:a16="http://schemas.microsoft.com/office/drawing/2014/main" id="{CDFCED5D-577F-447A-BCA8-F17784B5AD49}"/>
                </a:ext>
              </a:extLst>
            </p:cNvPr>
            <p:cNvSpPr/>
            <p:nvPr/>
          </p:nvSpPr>
          <p:spPr>
            <a:xfrm>
              <a:off x="1073020" y="2360642"/>
              <a:ext cx="1828800" cy="793103"/>
            </a:xfrm>
            <a:prstGeom prst="roundRect">
              <a:avLst>
                <a:gd name="adj" fmla="val 13600"/>
              </a:avLst>
            </a:prstGeom>
            <a:solidFill>
              <a:srgbClr val="0066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09;p3">
              <a:extLst>
                <a:ext uri="{FF2B5EF4-FFF2-40B4-BE49-F238E27FC236}">
                  <a16:creationId xmlns:a16="http://schemas.microsoft.com/office/drawing/2014/main" id="{D00EF3C9-79C4-4C8A-BF81-95C17A468602}"/>
                </a:ext>
              </a:extLst>
            </p:cNvPr>
            <p:cNvSpPr/>
            <p:nvPr/>
          </p:nvSpPr>
          <p:spPr>
            <a:xfrm>
              <a:off x="3119535" y="2360642"/>
              <a:ext cx="1828800" cy="793103"/>
            </a:xfrm>
            <a:prstGeom prst="roundRect">
              <a:avLst>
                <a:gd name="adj" fmla="val 13600"/>
              </a:avLst>
            </a:prstGeom>
            <a:solidFill>
              <a:srgbClr val="0066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10;p3">
              <a:extLst>
                <a:ext uri="{FF2B5EF4-FFF2-40B4-BE49-F238E27FC236}">
                  <a16:creationId xmlns:a16="http://schemas.microsoft.com/office/drawing/2014/main" id="{1E820309-4D2D-4C65-AA31-057BDF2273BB}"/>
                </a:ext>
              </a:extLst>
            </p:cNvPr>
            <p:cNvSpPr/>
            <p:nvPr/>
          </p:nvSpPr>
          <p:spPr>
            <a:xfrm>
              <a:off x="5166050" y="2360642"/>
              <a:ext cx="1828800" cy="793103"/>
            </a:xfrm>
            <a:prstGeom prst="roundRect">
              <a:avLst>
                <a:gd name="adj" fmla="val 13600"/>
              </a:avLst>
            </a:prstGeom>
            <a:solidFill>
              <a:srgbClr val="0066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11;p3">
              <a:extLst>
                <a:ext uri="{FF2B5EF4-FFF2-40B4-BE49-F238E27FC236}">
                  <a16:creationId xmlns:a16="http://schemas.microsoft.com/office/drawing/2014/main" id="{22E468F3-3336-4D4B-9948-5EFAEBE1A3E4}"/>
                </a:ext>
              </a:extLst>
            </p:cNvPr>
            <p:cNvSpPr/>
            <p:nvPr/>
          </p:nvSpPr>
          <p:spPr>
            <a:xfrm>
              <a:off x="7193903" y="2360642"/>
              <a:ext cx="1828800" cy="793103"/>
            </a:xfrm>
            <a:prstGeom prst="roundRect">
              <a:avLst>
                <a:gd name="adj" fmla="val 13600"/>
              </a:avLst>
            </a:prstGeom>
            <a:solidFill>
              <a:srgbClr val="0066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12;p3">
              <a:extLst>
                <a:ext uri="{FF2B5EF4-FFF2-40B4-BE49-F238E27FC236}">
                  <a16:creationId xmlns:a16="http://schemas.microsoft.com/office/drawing/2014/main" id="{470FFE7A-4275-453D-994E-2C6620409155}"/>
                </a:ext>
              </a:extLst>
            </p:cNvPr>
            <p:cNvSpPr/>
            <p:nvPr/>
          </p:nvSpPr>
          <p:spPr>
            <a:xfrm>
              <a:off x="9240418" y="2360642"/>
              <a:ext cx="1828800" cy="793103"/>
            </a:xfrm>
            <a:prstGeom prst="roundRect">
              <a:avLst>
                <a:gd name="adj" fmla="val 13600"/>
              </a:avLst>
            </a:prstGeom>
            <a:solidFill>
              <a:srgbClr val="0066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13;p3">
              <a:extLst>
                <a:ext uri="{FF2B5EF4-FFF2-40B4-BE49-F238E27FC236}">
                  <a16:creationId xmlns:a16="http://schemas.microsoft.com/office/drawing/2014/main" id="{44BFE584-FA77-4257-9B90-7CD0DD044DC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2646" y="2224643"/>
              <a:ext cx="10261859" cy="4480529"/>
            </a:xfrm>
            <a:prstGeom prst="rect">
              <a:avLst/>
            </a:prstGeom>
            <a:noFill/>
            <a:ln>
              <a:noFill/>
            </a:ln>
          </p:spPr>
        </p:pic>
      </p:grpSp>
    </p:spTree>
    <p:extLst>
      <p:ext uri="{BB962C8B-B14F-4D97-AF65-F5344CB8AC3E}">
        <p14:creationId xmlns:p14="http://schemas.microsoft.com/office/powerpoint/2010/main" val="353483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187" descr="A planet in space&#10;&#10;Description automatically generated with low confidence">
            <a:extLst>
              <a:ext uri="{FF2B5EF4-FFF2-40B4-BE49-F238E27FC236}">
                <a16:creationId xmlns:a16="http://schemas.microsoft.com/office/drawing/2014/main" id="{322AAC84-0FA0-774A-83A4-58DD939B207C}"/>
              </a:ext>
            </a:extLst>
          </p:cNvPr>
          <p:cNvPicPr>
            <a:picLocks noChangeAspect="1"/>
          </p:cNvPicPr>
          <p:nvPr/>
        </p:nvPicPr>
        <p:blipFill>
          <a:blip r:embed="rId3"/>
          <a:stretch>
            <a:fillRect/>
          </a:stretch>
        </p:blipFill>
        <p:spPr>
          <a:xfrm>
            <a:off x="4168" y="0"/>
            <a:ext cx="12192000" cy="6858000"/>
          </a:xfrm>
          <a:prstGeom prst="rect">
            <a:avLst/>
          </a:prstGeom>
        </p:spPr>
      </p:pic>
      <p:grpSp>
        <p:nvGrpSpPr>
          <p:cNvPr id="85" name="Group 84">
            <a:extLst>
              <a:ext uri="{FF2B5EF4-FFF2-40B4-BE49-F238E27FC236}">
                <a16:creationId xmlns:a16="http://schemas.microsoft.com/office/drawing/2014/main" id="{478E904C-47F7-844B-AD09-396C284C2606}"/>
              </a:ext>
            </a:extLst>
          </p:cNvPr>
          <p:cNvGrpSpPr/>
          <p:nvPr/>
        </p:nvGrpSpPr>
        <p:grpSpPr>
          <a:xfrm>
            <a:off x="6010312" y="5805095"/>
            <a:ext cx="900414" cy="531953"/>
            <a:chOff x="5326765" y="5830747"/>
            <a:chExt cx="900414" cy="531953"/>
          </a:xfrm>
        </p:grpSpPr>
        <p:pic>
          <p:nvPicPr>
            <p:cNvPr id="54" name="Picture 53" descr="A picture containing window, building, wheel&#10;&#10;Description automatically generated">
              <a:extLst>
                <a:ext uri="{FF2B5EF4-FFF2-40B4-BE49-F238E27FC236}">
                  <a16:creationId xmlns:a16="http://schemas.microsoft.com/office/drawing/2014/main" id="{CE9A2B4C-C17E-7344-A48C-0D05FB0D6C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6765" y="5886450"/>
              <a:ext cx="111126" cy="111126"/>
            </a:xfrm>
            <a:prstGeom prst="rect">
              <a:avLst/>
            </a:prstGeom>
          </p:spPr>
        </p:pic>
        <p:pic>
          <p:nvPicPr>
            <p:cNvPr id="114" name="Picture 113" descr="A picture containing insect&#10;&#10;Description automatically generated">
              <a:extLst>
                <a:ext uri="{FF2B5EF4-FFF2-40B4-BE49-F238E27FC236}">
                  <a16:creationId xmlns:a16="http://schemas.microsoft.com/office/drawing/2014/main" id="{A54C7E55-C706-234D-BC2D-2B4AE6B276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1150" y="6045200"/>
              <a:ext cx="596900" cy="317500"/>
            </a:xfrm>
            <a:prstGeom prst="rect">
              <a:avLst/>
            </a:prstGeom>
          </p:spPr>
        </p:pic>
        <p:sp>
          <p:nvSpPr>
            <p:cNvPr id="150" name="TextBox 149">
              <a:extLst>
                <a:ext uri="{FF2B5EF4-FFF2-40B4-BE49-F238E27FC236}">
                  <a16:creationId xmlns:a16="http://schemas.microsoft.com/office/drawing/2014/main" id="{CE8FE535-A7D8-764F-8AFE-34F59AD18958}"/>
                </a:ext>
              </a:extLst>
            </p:cNvPr>
            <p:cNvSpPr txBox="1"/>
            <p:nvPr/>
          </p:nvSpPr>
          <p:spPr>
            <a:xfrm>
              <a:off x="5369688" y="5830747"/>
              <a:ext cx="857491"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SENTINEL-6B</a:t>
              </a:r>
            </a:p>
          </p:txBody>
        </p:sp>
      </p:grpSp>
      <p:grpSp>
        <p:nvGrpSpPr>
          <p:cNvPr id="17" name="Group 16">
            <a:extLst>
              <a:ext uri="{FF2B5EF4-FFF2-40B4-BE49-F238E27FC236}">
                <a16:creationId xmlns:a16="http://schemas.microsoft.com/office/drawing/2014/main" id="{1FB08CCF-1F2A-5841-8793-755DFB2E9A51}"/>
              </a:ext>
            </a:extLst>
          </p:cNvPr>
          <p:cNvGrpSpPr/>
          <p:nvPr/>
        </p:nvGrpSpPr>
        <p:grpSpPr>
          <a:xfrm>
            <a:off x="5753100" y="3677856"/>
            <a:ext cx="686193" cy="460794"/>
            <a:chOff x="5753100" y="3677856"/>
            <a:chExt cx="686193" cy="460794"/>
          </a:xfrm>
        </p:grpSpPr>
        <p:sp>
          <p:nvSpPr>
            <p:cNvPr id="97" name="TextBox 96">
              <a:extLst>
                <a:ext uri="{FF2B5EF4-FFF2-40B4-BE49-F238E27FC236}">
                  <a16:creationId xmlns:a16="http://schemas.microsoft.com/office/drawing/2014/main" id="{28E4CD08-AE65-B54E-918D-24BC96894F2C}"/>
                </a:ext>
              </a:extLst>
            </p:cNvPr>
            <p:cNvSpPr txBox="1"/>
            <p:nvPr/>
          </p:nvSpPr>
          <p:spPr>
            <a:xfrm>
              <a:off x="5796023" y="3677856"/>
              <a:ext cx="643270"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AURA</a:t>
              </a:r>
            </a:p>
          </p:txBody>
        </p:sp>
        <p:pic>
          <p:nvPicPr>
            <p:cNvPr id="41" name="Picture 40" descr="A picture containing window, building, wheel&#10;&#10;Description automatically generated">
              <a:extLst>
                <a:ext uri="{FF2B5EF4-FFF2-40B4-BE49-F238E27FC236}">
                  <a16:creationId xmlns:a16="http://schemas.microsoft.com/office/drawing/2014/main" id="{37F99A42-0E5A-ED4D-A1F1-95A47F30F2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3100" y="3743325"/>
              <a:ext cx="111126" cy="111126"/>
            </a:xfrm>
            <a:prstGeom prst="rect">
              <a:avLst/>
            </a:prstGeom>
          </p:spPr>
        </p:pic>
        <p:pic>
          <p:nvPicPr>
            <p:cNvPr id="84" name="Picture 83" descr="A picture containing gear&#10;&#10;Description automatically generated">
              <a:extLst>
                <a:ext uri="{FF2B5EF4-FFF2-40B4-BE49-F238E27FC236}">
                  <a16:creationId xmlns:a16="http://schemas.microsoft.com/office/drawing/2014/main" id="{822DFC69-F31C-A449-BA9B-CF4F98704D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2150" y="3897350"/>
              <a:ext cx="635000" cy="241300"/>
            </a:xfrm>
            <a:prstGeom prst="rect">
              <a:avLst/>
            </a:prstGeom>
          </p:spPr>
        </p:pic>
      </p:grpSp>
      <p:grpSp>
        <p:nvGrpSpPr>
          <p:cNvPr id="19" name="Group 18">
            <a:extLst>
              <a:ext uri="{FF2B5EF4-FFF2-40B4-BE49-F238E27FC236}">
                <a16:creationId xmlns:a16="http://schemas.microsoft.com/office/drawing/2014/main" id="{9CD16ABF-5AA3-864F-A289-87AE6E18175D}"/>
              </a:ext>
            </a:extLst>
          </p:cNvPr>
          <p:cNvGrpSpPr/>
          <p:nvPr/>
        </p:nvGrpSpPr>
        <p:grpSpPr>
          <a:xfrm>
            <a:off x="7069100" y="2880167"/>
            <a:ext cx="865622" cy="487733"/>
            <a:chOff x="7069100" y="2880167"/>
            <a:chExt cx="865622" cy="487733"/>
          </a:xfrm>
        </p:grpSpPr>
        <p:sp>
          <p:nvSpPr>
            <p:cNvPr id="101" name="TextBox 100">
              <a:extLst>
                <a:ext uri="{FF2B5EF4-FFF2-40B4-BE49-F238E27FC236}">
                  <a16:creationId xmlns:a16="http://schemas.microsoft.com/office/drawing/2014/main" id="{CBA16907-D9B2-3B41-B3CE-F0107410124F}"/>
                </a:ext>
              </a:extLst>
            </p:cNvPr>
            <p:cNvSpPr txBox="1"/>
            <p:nvPr/>
          </p:nvSpPr>
          <p:spPr>
            <a:xfrm>
              <a:off x="7149572" y="2880167"/>
              <a:ext cx="785150"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CALIPSO</a:t>
              </a:r>
            </a:p>
          </p:txBody>
        </p:sp>
        <p:pic>
          <p:nvPicPr>
            <p:cNvPr id="40" name="Picture 39" descr="A picture containing window, building, wheel&#10;&#10;Description automatically generated">
              <a:extLst>
                <a:ext uri="{FF2B5EF4-FFF2-40B4-BE49-F238E27FC236}">
                  <a16:creationId xmlns:a16="http://schemas.microsoft.com/office/drawing/2014/main" id="{0B92DAEF-0A25-C148-A5A8-F2C94A17DB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9300" y="2952750"/>
              <a:ext cx="111126" cy="111126"/>
            </a:xfrm>
            <a:prstGeom prst="rect">
              <a:avLst/>
            </a:prstGeom>
          </p:spPr>
        </p:pic>
        <p:pic>
          <p:nvPicPr>
            <p:cNvPr id="86" name="Picture 85" descr="A picture containing satellite, transport&#10;&#10;Description automatically generated">
              <a:extLst>
                <a:ext uri="{FF2B5EF4-FFF2-40B4-BE49-F238E27FC236}">
                  <a16:creationId xmlns:a16="http://schemas.microsoft.com/office/drawing/2014/main" id="{9DB6BAD9-2692-3348-9B90-AABCAC846D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9100" y="3101200"/>
              <a:ext cx="520700" cy="266700"/>
            </a:xfrm>
            <a:prstGeom prst="rect">
              <a:avLst/>
            </a:prstGeom>
          </p:spPr>
        </p:pic>
      </p:grpSp>
      <p:grpSp>
        <p:nvGrpSpPr>
          <p:cNvPr id="36" name="Group 35">
            <a:extLst>
              <a:ext uri="{FF2B5EF4-FFF2-40B4-BE49-F238E27FC236}">
                <a16:creationId xmlns:a16="http://schemas.microsoft.com/office/drawing/2014/main" id="{7AA3DFAF-B9AE-5142-9EB5-1C9D2BADB0F3}"/>
              </a:ext>
            </a:extLst>
          </p:cNvPr>
          <p:cNvGrpSpPr/>
          <p:nvPr/>
        </p:nvGrpSpPr>
        <p:grpSpPr>
          <a:xfrm>
            <a:off x="1931228" y="464121"/>
            <a:ext cx="993896" cy="462820"/>
            <a:chOff x="1911350" y="523755"/>
            <a:chExt cx="993896" cy="462820"/>
          </a:xfrm>
        </p:grpSpPr>
        <p:sp>
          <p:nvSpPr>
            <p:cNvPr id="117" name="TextBox 116">
              <a:extLst>
                <a:ext uri="{FF2B5EF4-FFF2-40B4-BE49-F238E27FC236}">
                  <a16:creationId xmlns:a16="http://schemas.microsoft.com/office/drawing/2014/main" id="{FAC4F0CC-7210-B845-9BB0-622AEE64A061}"/>
                </a:ext>
              </a:extLst>
            </p:cNvPr>
            <p:cNvSpPr txBox="1"/>
            <p:nvPr/>
          </p:nvSpPr>
          <p:spPr>
            <a:xfrm>
              <a:off x="1962874" y="523755"/>
              <a:ext cx="942372"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GRACE-FO (2)</a:t>
              </a:r>
            </a:p>
          </p:txBody>
        </p:sp>
        <p:pic>
          <p:nvPicPr>
            <p:cNvPr id="48" name="Picture 47" descr="A picture containing window, building, wheel&#10;&#10;Description automatically generated">
              <a:extLst>
                <a:ext uri="{FF2B5EF4-FFF2-40B4-BE49-F238E27FC236}">
                  <a16:creationId xmlns:a16="http://schemas.microsoft.com/office/drawing/2014/main" id="{CE42C4ED-E99A-4E48-98C1-24CFC9712E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1350" y="596900"/>
              <a:ext cx="111126" cy="111126"/>
            </a:xfrm>
            <a:prstGeom prst="rect">
              <a:avLst/>
            </a:prstGeom>
          </p:spPr>
        </p:pic>
        <p:pic>
          <p:nvPicPr>
            <p:cNvPr id="96" name="Picture 95">
              <a:extLst>
                <a:ext uri="{FF2B5EF4-FFF2-40B4-BE49-F238E27FC236}">
                  <a16:creationId xmlns:a16="http://schemas.microsoft.com/office/drawing/2014/main" id="{CC8691FE-DA78-BE49-A913-AB6A30BF6F2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11375" y="770675"/>
              <a:ext cx="508000" cy="215900"/>
            </a:xfrm>
            <a:prstGeom prst="rect">
              <a:avLst/>
            </a:prstGeom>
          </p:spPr>
        </p:pic>
      </p:grpSp>
      <p:grpSp>
        <p:nvGrpSpPr>
          <p:cNvPr id="83" name="Group 82">
            <a:extLst>
              <a:ext uri="{FF2B5EF4-FFF2-40B4-BE49-F238E27FC236}">
                <a16:creationId xmlns:a16="http://schemas.microsoft.com/office/drawing/2014/main" id="{F8059533-804B-5C48-A8B9-C798CAC771AE}"/>
              </a:ext>
            </a:extLst>
          </p:cNvPr>
          <p:cNvGrpSpPr/>
          <p:nvPr/>
        </p:nvGrpSpPr>
        <p:grpSpPr>
          <a:xfrm>
            <a:off x="2251075" y="4441559"/>
            <a:ext cx="736600" cy="395784"/>
            <a:chOff x="4885475" y="5353291"/>
            <a:chExt cx="736600" cy="395784"/>
          </a:xfrm>
        </p:grpSpPr>
        <p:sp>
          <p:nvSpPr>
            <p:cNvPr id="149" name="TextBox 148">
              <a:extLst>
                <a:ext uri="{FF2B5EF4-FFF2-40B4-BE49-F238E27FC236}">
                  <a16:creationId xmlns:a16="http://schemas.microsoft.com/office/drawing/2014/main" id="{0EE80E43-2B71-8F45-981F-D99D2ABBB4E2}"/>
                </a:ext>
              </a:extLst>
            </p:cNvPr>
            <p:cNvSpPr txBox="1"/>
            <p:nvPr/>
          </p:nvSpPr>
          <p:spPr>
            <a:xfrm>
              <a:off x="5008944" y="5353291"/>
              <a:ext cx="516038"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PACE</a:t>
              </a:r>
            </a:p>
          </p:txBody>
        </p:sp>
        <p:pic>
          <p:nvPicPr>
            <p:cNvPr id="53" name="Picture 52" descr="A picture containing window, building, wheel&#10;&#10;Description automatically generated">
              <a:extLst>
                <a:ext uri="{FF2B5EF4-FFF2-40B4-BE49-F238E27FC236}">
                  <a16:creationId xmlns:a16="http://schemas.microsoft.com/office/drawing/2014/main" id="{8874BB4A-3C6C-914E-8937-D19DC3DA3F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5700" y="5410200"/>
              <a:ext cx="111126" cy="111126"/>
            </a:xfrm>
            <a:prstGeom prst="rect">
              <a:avLst/>
            </a:prstGeom>
          </p:spPr>
        </p:pic>
        <p:pic>
          <p:nvPicPr>
            <p:cNvPr id="112" name="Picture 111" descr="A picture containing weapon&#10;&#10;Description automatically generated">
              <a:extLst>
                <a:ext uri="{FF2B5EF4-FFF2-40B4-BE49-F238E27FC236}">
                  <a16:creationId xmlns:a16="http://schemas.microsoft.com/office/drawing/2014/main" id="{0CE65318-3752-344A-9116-0367801CD6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85475" y="5533175"/>
              <a:ext cx="736600" cy="215900"/>
            </a:xfrm>
            <a:prstGeom prst="rect">
              <a:avLst/>
            </a:prstGeom>
          </p:spPr>
        </p:pic>
      </p:grpSp>
      <p:grpSp>
        <p:nvGrpSpPr>
          <p:cNvPr id="67" name="Group 66">
            <a:extLst>
              <a:ext uri="{FF2B5EF4-FFF2-40B4-BE49-F238E27FC236}">
                <a16:creationId xmlns:a16="http://schemas.microsoft.com/office/drawing/2014/main" id="{FDEB74FB-0B2A-3844-BC2A-CA3D172FF4A0}"/>
              </a:ext>
            </a:extLst>
          </p:cNvPr>
          <p:cNvGrpSpPr/>
          <p:nvPr/>
        </p:nvGrpSpPr>
        <p:grpSpPr>
          <a:xfrm>
            <a:off x="873761" y="2798767"/>
            <a:ext cx="695325" cy="598508"/>
            <a:chOff x="1793875" y="3706792"/>
            <a:chExt cx="695325" cy="598508"/>
          </a:xfrm>
        </p:grpSpPr>
        <p:sp>
          <p:nvSpPr>
            <p:cNvPr id="139" name="TextBox 138">
              <a:extLst>
                <a:ext uri="{FF2B5EF4-FFF2-40B4-BE49-F238E27FC236}">
                  <a16:creationId xmlns:a16="http://schemas.microsoft.com/office/drawing/2014/main" id="{2C92C11A-421A-E341-8B44-3681AA607466}"/>
                </a:ext>
              </a:extLst>
            </p:cNvPr>
            <p:cNvSpPr txBox="1"/>
            <p:nvPr/>
          </p:nvSpPr>
          <p:spPr>
            <a:xfrm>
              <a:off x="1840374" y="3706792"/>
              <a:ext cx="527613"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SWOT</a:t>
              </a:r>
            </a:p>
          </p:txBody>
        </p:sp>
        <p:pic>
          <p:nvPicPr>
            <p:cNvPr id="51" name="Picture 50" descr="A picture containing window, building, wheel&#10;&#10;Description automatically generated">
              <a:extLst>
                <a:ext uri="{FF2B5EF4-FFF2-40B4-BE49-F238E27FC236}">
                  <a16:creationId xmlns:a16="http://schemas.microsoft.com/office/drawing/2014/main" id="{AAE05E6F-D61B-694B-A8A6-A3D418A5FB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3875" y="3762375"/>
              <a:ext cx="111126" cy="111126"/>
            </a:xfrm>
            <a:prstGeom prst="rect">
              <a:avLst/>
            </a:prstGeom>
          </p:spPr>
        </p:pic>
        <p:pic>
          <p:nvPicPr>
            <p:cNvPr id="122" name="Picture 121" descr="A close-up of a satellite&#10;&#10;Description automatically generated with low confidence">
              <a:extLst>
                <a:ext uri="{FF2B5EF4-FFF2-40B4-BE49-F238E27FC236}">
                  <a16:creationId xmlns:a16="http://schemas.microsoft.com/office/drawing/2014/main" id="{01334B68-53F9-D849-BD24-CDE4AD427CC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79600" y="3886200"/>
              <a:ext cx="609600" cy="419100"/>
            </a:xfrm>
            <a:prstGeom prst="rect">
              <a:avLst/>
            </a:prstGeom>
          </p:spPr>
        </p:pic>
      </p:grpSp>
      <p:pic>
        <p:nvPicPr>
          <p:cNvPr id="129" name="Picture 128">
            <a:extLst>
              <a:ext uri="{FF2B5EF4-FFF2-40B4-BE49-F238E27FC236}">
                <a16:creationId xmlns:a16="http://schemas.microsoft.com/office/drawing/2014/main" id="{F72C2EA3-4971-B446-96BC-AED5606DC31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89720" y="188468"/>
            <a:ext cx="2787269" cy="845792"/>
          </a:xfrm>
          <a:prstGeom prst="rect">
            <a:avLst/>
          </a:prstGeom>
        </p:spPr>
      </p:pic>
      <p:sp>
        <p:nvSpPr>
          <p:cNvPr id="130" name="TextBox 129">
            <a:extLst>
              <a:ext uri="{FF2B5EF4-FFF2-40B4-BE49-F238E27FC236}">
                <a16:creationId xmlns:a16="http://schemas.microsoft.com/office/drawing/2014/main" id="{CF941EAE-0D88-824F-84F8-4ACF74638267}"/>
              </a:ext>
            </a:extLst>
          </p:cNvPr>
          <p:cNvSpPr txBox="1"/>
          <p:nvPr/>
        </p:nvSpPr>
        <p:spPr>
          <a:xfrm>
            <a:off x="8204906" y="1128180"/>
            <a:ext cx="3718870" cy="830997"/>
          </a:xfrm>
          <a:prstGeom prst="rect">
            <a:avLst/>
          </a:prstGeom>
          <a:noFill/>
        </p:spPr>
        <p:txBody>
          <a:bodyPr wrap="square" rtlCol="0">
            <a:spAutoFit/>
          </a:bodyPr>
          <a:lstStyle/>
          <a:p>
            <a:pPr algn="r"/>
            <a:r>
              <a:rPr lang="en-US" sz="2400" dirty="0">
                <a:solidFill>
                  <a:schemeClr val="bg1"/>
                </a:solidFill>
                <a:latin typeface="Arial" panose="020B0604020202020204" pitchFamily="34" charset="0"/>
                <a:cs typeface="Arial" panose="020B0604020202020204" pitchFamily="34" charset="0"/>
              </a:rPr>
              <a:t>EARTH OBSERVATION (EO) FLEET</a:t>
            </a:r>
          </a:p>
        </p:txBody>
      </p:sp>
      <p:grpSp>
        <p:nvGrpSpPr>
          <p:cNvPr id="178" name="Group 177">
            <a:extLst>
              <a:ext uri="{FF2B5EF4-FFF2-40B4-BE49-F238E27FC236}">
                <a16:creationId xmlns:a16="http://schemas.microsoft.com/office/drawing/2014/main" id="{2C582BEF-A3AE-5246-819D-4DB1A1BFF5E8}"/>
              </a:ext>
            </a:extLst>
          </p:cNvPr>
          <p:cNvGrpSpPr/>
          <p:nvPr/>
        </p:nvGrpSpPr>
        <p:grpSpPr>
          <a:xfrm>
            <a:off x="9406277" y="3658240"/>
            <a:ext cx="2518448" cy="1080782"/>
            <a:chOff x="9380943" y="3828288"/>
            <a:chExt cx="2518448" cy="1080782"/>
          </a:xfrm>
        </p:grpSpPr>
        <p:grpSp>
          <p:nvGrpSpPr>
            <p:cNvPr id="177" name="Group 176">
              <a:extLst>
                <a:ext uri="{FF2B5EF4-FFF2-40B4-BE49-F238E27FC236}">
                  <a16:creationId xmlns:a16="http://schemas.microsoft.com/office/drawing/2014/main" id="{661F476D-871A-704E-98DF-B9AA34B018AE}"/>
                </a:ext>
              </a:extLst>
            </p:cNvPr>
            <p:cNvGrpSpPr/>
            <p:nvPr/>
          </p:nvGrpSpPr>
          <p:grpSpPr>
            <a:xfrm>
              <a:off x="9380943" y="4139629"/>
              <a:ext cx="2468157" cy="769441"/>
              <a:chOff x="9380943" y="4139629"/>
              <a:chExt cx="2468157" cy="769441"/>
            </a:xfrm>
          </p:grpSpPr>
          <p:sp>
            <p:nvSpPr>
              <p:cNvPr id="89" name="TextBox 88">
                <a:extLst>
                  <a:ext uri="{FF2B5EF4-FFF2-40B4-BE49-F238E27FC236}">
                    <a16:creationId xmlns:a16="http://schemas.microsoft.com/office/drawing/2014/main" id="{A09E3D5D-2CDF-4F48-A69E-A2059817B009}"/>
                  </a:ext>
                </a:extLst>
              </p:cNvPr>
              <p:cNvSpPr txBox="1"/>
              <p:nvPr/>
            </p:nvSpPr>
            <p:spPr>
              <a:xfrm>
                <a:off x="9380943" y="4139629"/>
                <a:ext cx="2330602" cy="769441"/>
              </a:xfrm>
              <a:prstGeom prst="rect">
                <a:avLst/>
              </a:prstGeom>
              <a:noFill/>
            </p:spPr>
            <p:txBody>
              <a:bodyPr wrap="square" rtlCol="0">
                <a:spAutoFit/>
              </a:bodyPr>
              <a:lstStyle/>
              <a:p>
                <a:pPr algn="r"/>
                <a:r>
                  <a:rPr lang="en-US" sz="1100" dirty="0">
                    <a:solidFill>
                      <a:srgbClr val="C3E7FE"/>
                    </a:solidFill>
                    <a:latin typeface="Arial Narrow" panose="020B0604020202020204" pitchFamily="34" charset="0"/>
                    <a:cs typeface="Arial Narrow" panose="020B0604020202020204" pitchFamily="34" charset="0"/>
                  </a:rPr>
                  <a:t>OMPS-LIMB 2022</a:t>
                </a:r>
              </a:p>
              <a:p>
                <a:pPr algn="r"/>
                <a:r>
                  <a:rPr lang="en-US" sz="1100" dirty="0">
                    <a:solidFill>
                      <a:srgbClr val="C3E7FE"/>
                    </a:solidFill>
                    <a:latin typeface="Arial Narrow" panose="020B0604020202020204" pitchFamily="34" charset="0"/>
                    <a:cs typeface="Arial Narrow" panose="020B0604020202020204" pitchFamily="34" charset="0"/>
                  </a:rPr>
                  <a:t>LIBERA 2027</a:t>
                </a:r>
              </a:p>
              <a:p>
                <a:pPr algn="r"/>
                <a:r>
                  <a:rPr lang="en-US" sz="1100" dirty="0">
                    <a:solidFill>
                      <a:srgbClr val="C3E7FE"/>
                    </a:solidFill>
                    <a:latin typeface="Arial Narrow" panose="020B0604020202020204" pitchFamily="34" charset="0"/>
                    <a:cs typeface="Arial Narrow" panose="020B0604020202020204" pitchFamily="34" charset="0"/>
                  </a:rPr>
                  <a:t>OMPS-LIMB 2027</a:t>
                </a:r>
              </a:p>
              <a:p>
                <a:pPr algn="r"/>
                <a:r>
                  <a:rPr lang="en-US" sz="1100" dirty="0">
                    <a:solidFill>
                      <a:srgbClr val="C3E7FE"/>
                    </a:solidFill>
                    <a:latin typeface="Arial Narrow" panose="020B0604020202020204" pitchFamily="34" charset="0"/>
                    <a:cs typeface="Arial Narrow" panose="020B0604020202020204" pitchFamily="34" charset="0"/>
                  </a:rPr>
                  <a:t>OMPS-LIMB 2032</a:t>
                </a:r>
              </a:p>
            </p:txBody>
          </p:sp>
          <p:pic>
            <p:nvPicPr>
              <p:cNvPr id="33" name="Picture 32">
                <a:extLst>
                  <a:ext uri="{FF2B5EF4-FFF2-40B4-BE49-F238E27FC236}">
                    <a16:creationId xmlns:a16="http://schemas.microsoft.com/office/drawing/2014/main" id="{5F3CE1E4-4D7F-4B4D-A534-BBB42EFCC3B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645900" y="4210050"/>
                <a:ext cx="203200" cy="127000"/>
              </a:xfrm>
              <a:prstGeom prst="rect">
                <a:avLst/>
              </a:prstGeom>
            </p:spPr>
          </p:pic>
          <p:pic>
            <p:nvPicPr>
              <p:cNvPr id="55" name="Picture 54" descr="A black and white image of a person's face&#10;&#10;Description automatically generated with low confidence">
                <a:extLst>
                  <a:ext uri="{FF2B5EF4-FFF2-40B4-BE49-F238E27FC236}">
                    <a16:creationId xmlns:a16="http://schemas.microsoft.com/office/drawing/2014/main" id="{D174F2C4-5176-9446-8325-C0EFCE73570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17630" y="4206512"/>
                <a:ext cx="158857" cy="114730"/>
              </a:xfrm>
              <a:prstGeom prst="rect">
                <a:avLst/>
              </a:prstGeom>
            </p:spPr>
          </p:pic>
          <p:pic>
            <p:nvPicPr>
              <p:cNvPr id="56" name="Picture 55" descr="A black and white image of a person's face&#10;&#10;Description automatically generated with low confidence">
                <a:extLst>
                  <a:ext uri="{FF2B5EF4-FFF2-40B4-BE49-F238E27FC236}">
                    <a16:creationId xmlns:a16="http://schemas.microsoft.com/office/drawing/2014/main" id="{6741A265-481E-A34D-9E9A-D446DFC2805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738382" y="4386206"/>
                <a:ext cx="158857" cy="114730"/>
              </a:xfrm>
              <a:prstGeom prst="rect">
                <a:avLst/>
              </a:prstGeom>
            </p:spPr>
          </p:pic>
        </p:grpSp>
        <p:sp>
          <p:nvSpPr>
            <p:cNvPr id="132" name="TextBox 131">
              <a:extLst>
                <a:ext uri="{FF2B5EF4-FFF2-40B4-BE49-F238E27FC236}">
                  <a16:creationId xmlns:a16="http://schemas.microsoft.com/office/drawing/2014/main" id="{DEA897A1-27F1-D745-80AC-47E43453FC6D}"/>
                </a:ext>
              </a:extLst>
            </p:cNvPr>
            <p:cNvSpPr txBox="1"/>
            <p:nvPr/>
          </p:nvSpPr>
          <p:spPr>
            <a:xfrm>
              <a:off x="9815512" y="3828288"/>
              <a:ext cx="2083879" cy="353943"/>
            </a:xfrm>
            <a:prstGeom prst="rect">
              <a:avLst/>
            </a:prstGeom>
            <a:noFill/>
          </p:spPr>
          <p:txBody>
            <a:bodyPr wrap="square" rtlCol="0">
              <a:spAutoFit/>
            </a:bodyPr>
            <a:lstStyle/>
            <a:p>
              <a:pPr algn="r"/>
              <a:r>
                <a:rPr lang="en-US" sz="1700">
                  <a:solidFill>
                    <a:schemeClr val="bg1"/>
                  </a:solidFill>
                  <a:latin typeface="Arial Narrow" panose="020B0604020202020204" pitchFamily="34" charset="0"/>
                  <a:cs typeface="Arial Narrow" panose="020B0604020202020204" pitchFamily="34" charset="0"/>
                </a:rPr>
                <a:t>JPSS INSTRUMENTS</a:t>
              </a:r>
            </a:p>
          </p:txBody>
        </p:sp>
      </p:grpSp>
      <p:sp>
        <p:nvSpPr>
          <p:cNvPr id="133" name="TextBox 132">
            <a:extLst>
              <a:ext uri="{FF2B5EF4-FFF2-40B4-BE49-F238E27FC236}">
                <a16:creationId xmlns:a16="http://schemas.microsoft.com/office/drawing/2014/main" id="{19AA58A7-58A1-2B49-B6FF-8E5C17E465FE}"/>
              </a:ext>
            </a:extLst>
          </p:cNvPr>
          <p:cNvSpPr txBox="1"/>
          <p:nvPr/>
        </p:nvSpPr>
        <p:spPr>
          <a:xfrm>
            <a:off x="9958388" y="5004816"/>
            <a:ext cx="1941004" cy="353943"/>
          </a:xfrm>
          <a:prstGeom prst="rect">
            <a:avLst/>
          </a:prstGeom>
          <a:noFill/>
        </p:spPr>
        <p:txBody>
          <a:bodyPr wrap="square" rtlCol="0">
            <a:spAutoFit/>
          </a:bodyPr>
          <a:lstStyle/>
          <a:p>
            <a:pPr algn="r"/>
            <a:r>
              <a:rPr lang="en-US" sz="1700">
                <a:solidFill>
                  <a:schemeClr val="bg1"/>
                </a:solidFill>
                <a:latin typeface="Arial Narrow" panose="020B0604020202020204" pitchFamily="34" charset="0"/>
                <a:cs typeface="Arial Narrow" panose="020B0604020202020204" pitchFamily="34" charset="0"/>
              </a:rPr>
              <a:t>ISS INSTRUMENTS</a:t>
            </a:r>
          </a:p>
        </p:txBody>
      </p:sp>
      <p:sp>
        <p:nvSpPr>
          <p:cNvPr id="134" name="TextBox 133">
            <a:extLst>
              <a:ext uri="{FF2B5EF4-FFF2-40B4-BE49-F238E27FC236}">
                <a16:creationId xmlns:a16="http://schemas.microsoft.com/office/drawing/2014/main" id="{541E2D9F-ECC4-834E-B87E-44F5B91AF4F6}"/>
              </a:ext>
            </a:extLst>
          </p:cNvPr>
          <p:cNvSpPr txBox="1"/>
          <p:nvPr/>
        </p:nvSpPr>
        <p:spPr>
          <a:xfrm>
            <a:off x="10529888" y="5876544"/>
            <a:ext cx="1369504" cy="353943"/>
          </a:xfrm>
          <a:prstGeom prst="rect">
            <a:avLst/>
          </a:prstGeom>
          <a:noFill/>
        </p:spPr>
        <p:txBody>
          <a:bodyPr wrap="square" rtlCol="0">
            <a:spAutoFit/>
          </a:bodyPr>
          <a:lstStyle/>
          <a:p>
            <a:pPr algn="r"/>
            <a:r>
              <a:rPr lang="en-US" sz="1700">
                <a:solidFill>
                  <a:schemeClr val="bg1"/>
                </a:solidFill>
                <a:latin typeface="Arial Narrow" panose="020B0604020202020204" pitchFamily="34" charset="0"/>
                <a:cs typeface="Arial Narrow" panose="020B0604020202020204" pitchFamily="34" charset="0"/>
              </a:rPr>
              <a:t>MISSIONS</a:t>
            </a:r>
          </a:p>
        </p:txBody>
      </p:sp>
      <p:grpSp>
        <p:nvGrpSpPr>
          <p:cNvPr id="179" name="Group 178">
            <a:extLst>
              <a:ext uri="{FF2B5EF4-FFF2-40B4-BE49-F238E27FC236}">
                <a16:creationId xmlns:a16="http://schemas.microsoft.com/office/drawing/2014/main" id="{4843297B-13E9-AC45-8409-6BF097DC4FAA}"/>
              </a:ext>
            </a:extLst>
          </p:cNvPr>
          <p:cNvGrpSpPr/>
          <p:nvPr/>
        </p:nvGrpSpPr>
        <p:grpSpPr>
          <a:xfrm>
            <a:off x="8766432" y="2076945"/>
            <a:ext cx="3145536" cy="1735271"/>
            <a:chOff x="8720907" y="2565404"/>
            <a:chExt cx="3145536" cy="1735271"/>
          </a:xfrm>
        </p:grpSpPr>
        <p:sp>
          <p:nvSpPr>
            <p:cNvPr id="131" name="TextBox 130">
              <a:extLst>
                <a:ext uri="{FF2B5EF4-FFF2-40B4-BE49-F238E27FC236}">
                  <a16:creationId xmlns:a16="http://schemas.microsoft.com/office/drawing/2014/main" id="{A7763622-EF62-1F4A-B303-69445099AB72}"/>
                </a:ext>
              </a:extLst>
            </p:cNvPr>
            <p:cNvSpPr txBox="1"/>
            <p:nvPr/>
          </p:nvSpPr>
          <p:spPr>
            <a:xfrm>
              <a:off x="8720907" y="2565404"/>
              <a:ext cx="3145536" cy="353943"/>
            </a:xfrm>
            <a:prstGeom prst="rect">
              <a:avLst/>
            </a:prstGeom>
            <a:noFill/>
          </p:spPr>
          <p:txBody>
            <a:bodyPr wrap="square" rtlCol="0">
              <a:spAutoFit/>
            </a:bodyPr>
            <a:lstStyle/>
            <a:p>
              <a:pPr algn="r"/>
              <a:r>
                <a:rPr lang="en-US" sz="1700">
                  <a:solidFill>
                    <a:schemeClr val="bg1"/>
                  </a:solidFill>
                  <a:latin typeface="Arial Narrow" panose="020B0604020202020204" pitchFamily="34" charset="0"/>
                  <a:cs typeface="Arial Narrow" panose="020B0604020202020204" pitchFamily="34" charset="0"/>
                </a:rPr>
                <a:t>INVEST/CUBESATS</a:t>
              </a:r>
            </a:p>
          </p:txBody>
        </p:sp>
        <p:grpSp>
          <p:nvGrpSpPr>
            <p:cNvPr id="176" name="Group 175">
              <a:extLst>
                <a:ext uri="{FF2B5EF4-FFF2-40B4-BE49-F238E27FC236}">
                  <a16:creationId xmlns:a16="http://schemas.microsoft.com/office/drawing/2014/main" id="{353E2CCE-4D22-5E47-99D4-9B524773A237}"/>
                </a:ext>
              </a:extLst>
            </p:cNvPr>
            <p:cNvGrpSpPr/>
            <p:nvPr/>
          </p:nvGrpSpPr>
          <p:grpSpPr>
            <a:xfrm>
              <a:off x="9305096" y="2854125"/>
              <a:ext cx="2476904" cy="1446550"/>
              <a:chOff x="9305096" y="2854125"/>
              <a:chExt cx="2476904" cy="1446550"/>
            </a:xfrm>
          </p:grpSpPr>
          <p:pic>
            <p:nvPicPr>
              <p:cNvPr id="13" name="Picture 12">
                <a:extLst>
                  <a:ext uri="{FF2B5EF4-FFF2-40B4-BE49-F238E27FC236}">
                    <a16:creationId xmlns:a16="http://schemas.microsoft.com/office/drawing/2014/main" id="{FAD2C9F8-A873-EF4F-9928-C7BEA3E5FCC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655000" y="2899897"/>
                <a:ext cx="127000" cy="127000"/>
              </a:xfrm>
              <a:prstGeom prst="rect">
                <a:avLst/>
              </a:prstGeom>
            </p:spPr>
          </p:pic>
          <p:sp>
            <p:nvSpPr>
              <p:cNvPr id="87" name="TextBox 86">
                <a:extLst>
                  <a:ext uri="{FF2B5EF4-FFF2-40B4-BE49-F238E27FC236}">
                    <a16:creationId xmlns:a16="http://schemas.microsoft.com/office/drawing/2014/main" id="{4E019C8A-4DA7-AA47-929F-5A7595EBC0F1}"/>
                  </a:ext>
                </a:extLst>
              </p:cNvPr>
              <p:cNvSpPr txBox="1"/>
              <p:nvPr/>
            </p:nvSpPr>
            <p:spPr>
              <a:xfrm>
                <a:off x="9305096" y="2854125"/>
                <a:ext cx="2370649" cy="1446550"/>
              </a:xfrm>
              <a:prstGeom prst="rect">
                <a:avLst/>
              </a:prstGeom>
              <a:noFill/>
            </p:spPr>
            <p:txBody>
              <a:bodyPr wrap="square" lIns="91440" tIns="45720" rIns="91440" bIns="45720" rtlCol="0" anchor="t">
                <a:spAutoFit/>
              </a:bodyPr>
              <a:lstStyle/>
              <a:p>
                <a:pPr algn="r"/>
                <a:r>
                  <a:rPr lang="en-US" sz="1100" dirty="0">
                    <a:solidFill>
                      <a:srgbClr val="C3E7FE"/>
                    </a:solidFill>
                    <a:latin typeface="Arial Narrow"/>
                    <a:cs typeface="Arial Narrow" panose="020B0604020202020204" pitchFamily="34" charset="0"/>
                  </a:rPr>
                  <a:t>CIRIS 2023</a:t>
                </a:r>
              </a:p>
              <a:p>
                <a:pPr algn="r"/>
                <a:r>
                  <a:rPr lang="en-US" sz="1100" dirty="0">
                    <a:solidFill>
                      <a:srgbClr val="C3E7FE"/>
                    </a:solidFill>
                    <a:latin typeface="Arial Narrow"/>
                    <a:cs typeface="Arial Narrow" panose="020B0604020202020204" pitchFamily="34" charset="0"/>
                  </a:rPr>
                  <a:t>NACHOS 2022</a:t>
                </a:r>
              </a:p>
              <a:p>
                <a:pPr algn="r"/>
                <a:r>
                  <a:rPr lang="en-US" sz="1100" dirty="0">
                    <a:solidFill>
                      <a:srgbClr val="C3E7FE"/>
                    </a:solidFill>
                    <a:latin typeface="Arial Narrow"/>
                    <a:cs typeface="Arial Narrow" panose="020B0604020202020204" pitchFamily="34" charset="0"/>
                  </a:rPr>
                  <a:t>CTIM 2022</a:t>
                </a:r>
              </a:p>
              <a:p>
                <a:pPr algn="r"/>
                <a:r>
                  <a:rPr lang="en-US" sz="1100" dirty="0">
                    <a:solidFill>
                      <a:srgbClr val="C3E7FE"/>
                    </a:solidFill>
                    <a:latin typeface="Arial Narrow"/>
                    <a:cs typeface="Arial Narrow" panose="020B0604020202020204" pitchFamily="34" charset="0"/>
                  </a:rPr>
                  <a:t>NACHOS-2 2022</a:t>
                </a:r>
              </a:p>
              <a:p>
                <a:pPr algn="r"/>
                <a:r>
                  <a:rPr lang="en-US" sz="1100" dirty="0">
                    <a:solidFill>
                      <a:srgbClr val="C3E7FE"/>
                    </a:solidFill>
                    <a:latin typeface="Arial Narrow"/>
                    <a:cs typeface="Arial Narrow" panose="020B0604020202020204" pitchFamily="34" charset="0"/>
                  </a:rPr>
                  <a:t>MURI-FD 2022</a:t>
                </a:r>
                <a:endParaRPr lang="en-US" dirty="0">
                  <a:latin typeface="Arial Narrow"/>
                </a:endParaRPr>
              </a:p>
              <a:p>
                <a:pPr algn="r"/>
                <a:r>
                  <a:rPr lang="en-US" sz="1100" dirty="0">
                    <a:solidFill>
                      <a:srgbClr val="C3E7FE"/>
                    </a:solidFill>
                    <a:latin typeface="Arial Narrow"/>
                    <a:cs typeface="Arial Narrow" panose="020B0604020202020204" pitchFamily="34" charset="0"/>
                  </a:rPr>
                  <a:t>SNOOPI* 2023</a:t>
                </a:r>
              </a:p>
              <a:p>
                <a:pPr algn="r"/>
                <a:r>
                  <a:rPr lang="en-US" sz="1100" dirty="0">
                    <a:solidFill>
                      <a:srgbClr val="C3E7FE"/>
                    </a:solidFill>
                    <a:latin typeface="Arial Narrow"/>
                    <a:cs typeface="Arial Narrow" panose="020B0604020202020204" pitchFamily="34" charset="0"/>
                  </a:rPr>
                  <a:t>HYTI* 2023</a:t>
                </a:r>
              </a:p>
              <a:p>
                <a:pPr algn="r"/>
                <a:endParaRPr lang="en-US" sz="1100">
                  <a:solidFill>
                    <a:srgbClr val="C3E7FE"/>
                  </a:solidFill>
                  <a:latin typeface="Arial Narrow" panose="020B0604020202020204" pitchFamily="34" charset="0"/>
                  <a:cs typeface="Arial Narrow" panose="020B0604020202020204" pitchFamily="34" charset="0"/>
                </a:endParaRPr>
              </a:p>
            </p:txBody>
          </p:sp>
          <p:pic>
            <p:nvPicPr>
              <p:cNvPr id="196" name="Picture 195">
                <a:extLst>
                  <a:ext uri="{FF2B5EF4-FFF2-40B4-BE49-F238E27FC236}">
                    <a16:creationId xmlns:a16="http://schemas.microsoft.com/office/drawing/2014/main" id="{C3900FDB-C1B4-2F4F-8681-DDB4F32FF43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655000" y="3747320"/>
                <a:ext cx="127000" cy="127000"/>
              </a:xfrm>
              <a:prstGeom prst="rect">
                <a:avLst/>
              </a:prstGeom>
            </p:spPr>
          </p:pic>
        </p:grpSp>
      </p:grpSp>
      <p:grpSp>
        <p:nvGrpSpPr>
          <p:cNvPr id="6" name="Group 5">
            <a:extLst>
              <a:ext uri="{FF2B5EF4-FFF2-40B4-BE49-F238E27FC236}">
                <a16:creationId xmlns:a16="http://schemas.microsoft.com/office/drawing/2014/main" id="{DA853D66-32AD-1040-A71E-1C322299560A}"/>
              </a:ext>
            </a:extLst>
          </p:cNvPr>
          <p:cNvGrpSpPr/>
          <p:nvPr/>
        </p:nvGrpSpPr>
        <p:grpSpPr>
          <a:xfrm>
            <a:off x="3543300" y="2889452"/>
            <a:ext cx="897252" cy="398223"/>
            <a:chOff x="3543300" y="2889452"/>
            <a:chExt cx="897252" cy="398223"/>
          </a:xfrm>
        </p:grpSpPr>
        <p:pic>
          <p:nvPicPr>
            <p:cNvPr id="44" name="Picture 43" descr="A black and white image of a person's face&#10;&#10;Description automatically generated with low confidence">
              <a:extLst>
                <a:ext uri="{FF2B5EF4-FFF2-40B4-BE49-F238E27FC236}">
                  <a16:creationId xmlns:a16="http://schemas.microsoft.com/office/drawing/2014/main" id="{3A0F1300-542F-5842-93E1-37411A31754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543300" y="2968625"/>
              <a:ext cx="158857" cy="114730"/>
            </a:xfrm>
            <a:prstGeom prst="rect">
              <a:avLst/>
            </a:prstGeom>
          </p:spPr>
        </p:pic>
        <p:pic>
          <p:nvPicPr>
            <p:cNvPr id="102" name="Picture 101" descr="A picture containing text, satellite&#10;&#10;Description automatically generated">
              <a:extLst>
                <a:ext uri="{FF2B5EF4-FFF2-40B4-BE49-F238E27FC236}">
                  <a16:creationId xmlns:a16="http://schemas.microsoft.com/office/drawing/2014/main" id="{DDD9475D-F26D-854C-A8CE-330174AEF89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713125" y="3109875"/>
              <a:ext cx="469900" cy="177800"/>
            </a:xfrm>
            <a:prstGeom prst="rect">
              <a:avLst/>
            </a:prstGeom>
          </p:spPr>
        </p:pic>
        <p:sp>
          <p:nvSpPr>
            <p:cNvPr id="91" name="TextBox 90">
              <a:extLst>
                <a:ext uri="{FF2B5EF4-FFF2-40B4-BE49-F238E27FC236}">
                  <a16:creationId xmlns:a16="http://schemas.microsoft.com/office/drawing/2014/main" id="{D52C0519-FF96-DC4B-AB18-A58873C285AF}"/>
                </a:ext>
              </a:extLst>
            </p:cNvPr>
            <p:cNvSpPr txBox="1"/>
            <p:nvPr/>
          </p:nvSpPr>
          <p:spPr>
            <a:xfrm>
              <a:off x="3621845" y="2889452"/>
              <a:ext cx="818707"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LANDSAT 7</a:t>
              </a:r>
            </a:p>
          </p:txBody>
        </p:sp>
      </p:grpSp>
      <p:grpSp>
        <p:nvGrpSpPr>
          <p:cNvPr id="8" name="Group 7">
            <a:extLst>
              <a:ext uri="{FF2B5EF4-FFF2-40B4-BE49-F238E27FC236}">
                <a16:creationId xmlns:a16="http://schemas.microsoft.com/office/drawing/2014/main" id="{A584D1BC-0C55-EC4D-B06B-28FAEEA8ABE5}"/>
              </a:ext>
            </a:extLst>
          </p:cNvPr>
          <p:cNvGrpSpPr/>
          <p:nvPr/>
        </p:nvGrpSpPr>
        <p:grpSpPr>
          <a:xfrm>
            <a:off x="4168775" y="3322675"/>
            <a:ext cx="690305" cy="492050"/>
            <a:chOff x="4168775" y="3322675"/>
            <a:chExt cx="690305" cy="492050"/>
          </a:xfrm>
        </p:grpSpPr>
        <p:pic>
          <p:nvPicPr>
            <p:cNvPr id="43" name="Picture 42" descr="A picture containing window, building, wheel&#10;&#10;Description automatically generated">
              <a:extLst>
                <a:ext uri="{FF2B5EF4-FFF2-40B4-BE49-F238E27FC236}">
                  <a16:creationId xmlns:a16="http://schemas.microsoft.com/office/drawing/2014/main" id="{43703F3D-9B2A-2246-844C-3E3334A2CA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8775" y="3387725"/>
              <a:ext cx="111126" cy="111126"/>
            </a:xfrm>
            <a:prstGeom prst="rect">
              <a:avLst/>
            </a:prstGeom>
          </p:spPr>
        </p:pic>
        <p:pic>
          <p:nvPicPr>
            <p:cNvPr id="126" name="Picture 125" descr="A picture containing gear&#10;&#10;Description automatically generated">
              <a:extLst>
                <a:ext uri="{FF2B5EF4-FFF2-40B4-BE49-F238E27FC236}">
                  <a16:creationId xmlns:a16="http://schemas.microsoft.com/office/drawing/2014/main" id="{1B115252-26B4-304E-89E3-0AEA8382F72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338600" y="3522625"/>
              <a:ext cx="393700" cy="292100"/>
            </a:xfrm>
            <a:prstGeom prst="rect">
              <a:avLst/>
            </a:prstGeom>
          </p:spPr>
        </p:pic>
        <p:sp>
          <p:nvSpPr>
            <p:cNvPr id="93" name="TextBox 92">
              <a:extLst>
                <a:ext uri="{FF2B5EF4-FFF2-40B4-BE49-F238E27FC236}">
                  <a16:creationId xmlns:a16="http://schemas.microsoft.com/office/drawing/2014/main" id="{FC7E3C56-2D81-5943-8923-55B8B0397947}"/>
                </a:ext>
              </a:extLst>
            </p:cNvPr>
            <p:cNvSpPr txBox="1"/>
            <p:nvPr/>
          </p:nvSpPr>
          <p:spPr>
            <a:xfrm>
              <a:off x="4215810" y="3322675"/>
              <a:ext cx="643270"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TERRA</a:t>
              </a:r>
            </a:p>
          </p:txBody>
        </p:sp>
      </p:grpSp>
      <p:grpSp>
        <p:nvGrpSpPr>
          <p:cNvPr id="10" name="Group 9">
            <a:extLst>
              <a:ext uri="{FF2B5EF4-FFF2-40B4-BE49-F238E27FC236}">
                <a16:creationId xmlns:a16="http://schemas.microsoft.com/office/drawing/2014/main" id="{90A6D38F-04A3-7A44-B08C-37647F87ED53}"/>
              </a:ext>
            </a:extLst>
          </p:cNvPr>
          <p:cNvGrpSpPr/>
          <p:nvPr/>
        </p:nvGrpSpPr>
        <p:grpSpPr>
          <a:xfrm>
            <a:off x="4955484" y="3591658"/>
            <a:ext cx="683843" cy="493898"/>
            <a:chOff x="4895850" y="3551902"/>
            <a:chExt cx="683843" cy="493898"/>
          </a:xfrm>
        </p:grpSpPr>
        <p:pic>
          <p:nvPicPr>
            <p:cNvPr id="42" name="Picture 41" descr="A picture containing window, building, wheel&#10;&#10;Description automatically generated">
              <a:extLst>
                <a:ext uri="{FF2B5EF4-FFF2-40B4-BE49-F238E27FC236}">
                  <a16:creationId xmlns:a16="http://schemas.microsoft.com/office/drawing/2014/main" id="{DCCDF196-98DC-104E-B0A2-87EB9A8E9B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5850" y="3619500"/>
              <a:ext cx="111126" cy="111126"/>
            </a:xfrm>
            <a:prstGeom prst="rect">
              <a:avLst/>
            </a:prstGeom>
          </p:spPr>
        </p:pic>
        <p:pic>
          <p:nvPicPr>
            <p:cNvPr id="82" name="Picture 81" descr="A black and white image of a world map&#10;&#10;Description automatically generated with low confidence">
              <a:extLst>
                <a:ext uri="{FF2B5EF4-FFF2-40B4-BE49-F238E27FC236}">
                  <a16:creationId xmlns:a16="http://schemas.microsoft.com/office/drawing/2014/main" id="{492D1606-04E0-DC4D-A121-30ABDF43E16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997450" y="3766400"/>
              <a:ext cx="406400" cy="279400"/>
            </a:xfrm>
            <a:prstGeom prst="rect">
              <a:avLst/>
            </a:prstGeom>
          </p:spPr>
        </p:pic>
        <p:sp>
          <p:nvSpPr>
            <p:cNvPr id="95" name="TextBox 94">
              <a:extLst>
                <a:ext uri="{FF2B5EF4-FFF2-40B4-BE49-F238E27FC236}">
                  <a16:creationId xmlns:a16="http://schemas.microsoft.com/office/drawing/2014/main" id="{C14B7B1D-6270-2549-B24D-361A9A11CB2D}"/>
                </a:ext>
              </a:extLst>
            </p:cNvPr>
            <p:cNvSpPr txBox="1"/>
            <p:nvPr/>
          </p:nvSpPr>
          <p:spPr>
            <a:xfrm>
              <a:off x="4936423" y="3551902"/>
              <a:ext cx="643270"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AQUA</a:t>
              </a:r>
            </a:p>
          </p:txBody>
        </p:sp>
      </p:grpSp>
      <p:grpSp>
        <p:nvGrpSpPr>
          <p:cNvPr id="4" name="Group 3">
            <a:extLst>
              <a:ext uri="{FF2B5EF4-FFF2-40B4-BE49-F238E27FC236}">
                <a16:creationId xmlns:a16="http://schemas.microsoft.com/office/drawing/2014/main" id="{35CF14E2-3F78-EA47-8385-A584ECDE666E}"/>
              </a:ext>
            </a:extLst>
          </p:cNvPr>
          <p:cNvGrpSpPr/>
          <p:nvPr/>
        </p:nvGrpSpPr>
        <p:grpSpPr>
          <a:xfrm>
            <a:off x="6629400" y="3482051"/>
            <a:ext cx="836270" cy="486699"/>
            <a:chOff x="6629400" y="3482051"/>
            <a:chExt cx="836270" cy="486699"/>
          </a:xfrm>
        </p:grpSpPr>
        <p:pic>
          <p:nvPicPr>
            <p:cNvPr id="37" name="Picture 36" descr="A picture containing window, building, wheel&#10;&#10;Description automatically generated">
              <a:extLst>
                <a:ext uri="{FF2B5EF4-FFF2-40B4-BE49-F238E27FC236}">
                  <a16:creationId xmlns:a16="http://schemas.microsoft.com/office/drawing/2014/main" id="{2CB11F98-E77B-5C44-AB9F-C2D19E2E6F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9400" y="3549649"/>
              <a:ext cx="111126" cy="111126"/>
            </a:xfrm>
            <a:prstGeom prst="rect">
              <a:avLst/>
            </a:prstGeom>
          </p:spPr>
        </p:pic>
        <p:pic>
          <p:nvPicPr>
            <p:cNvPr id="88" name="Picture 87">
              <a:extLst>
                <a:ext uri="{FF2B5EF4-FFF2-40B4-BE49-F238E27FC236}">
                  <a16:creationId xmlns:a16="http://schemas.microsoft.com/office/drawing/2014/main" id="{5D0E9DE9-E25D-BE47-BB61-C96457591F0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768250" y="3689350"/>
              <a:ext cx="355600" cy="279400"/>
            </a:xfrm>
            <a:prstGeom prst="rect">
              <a:avLst/>
            </a:prstGeom>
          </p:spPr>
        </p:pic>
        <p:sp>
          <p:nvSpPr>
            <p:cNvPr id="99" name="TextBox 98">
              <a:extLst>
                <a:ext uri="{FF2B5EF4-FFF2-40B4-BE49-F238E27FC236}">
                  <a16:creationId xmlns:a16="http://schemas.microsoft.com/office/drawing/2014/main" id="{FDC2187C-71CE-3540-927F-DC7C54DE8013}"/>
                </a:ext>
              </a:extLst>
            </p:cNvPr>
            <p:cNvSpPr txBox="1"/>
            <p:nvPr/>
          </p:nvSpPr>
          <p:spPr>
            <a:xfrm>
              <a:off x="6680520" y="3482051"/>
              <a:ext cx="785150"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CLOUDSAT</a:t>
              </a:r>
            </a:p>
          </p:txBody>
        </p:sp>
      </p:grpSp>
      <p:grpSp>
        <p:nvGrpSpPr>
          <p:cNvPr id="21" name="Group 20">
            <a:extLst>
              <a:ext uri="{FF2B5EF4-FFF2-40B4-BE49-F238E27FC236}">
                <a16:creationId xmlns:a16="http://schemas.microsoft.com/office/drawing/2014/main" id="{5C501282-35D0-DB42-933C-1638C73CDFE0}"/>
              </a:ext>
            </a:extLst>
          </p:cNvPr>
          <p:cNvGrpSpPr/>
          <p:nvPr/>
        </p:nvGrpSpPr>
        <p:grpSpPr>
          <a:xfrm>
            <a:off x="6908693" y="2100805"/>
            <a:ext cx="862743" cy="466920"/>
            <a:chOff x="6908693" y="2100805"/>
            <a:chExt cx="862743" cy="466920"/>
          </a:xfrm>
        </p:grpSpPr>
        <p:pic>
          <p:nvPicPr>
            <p:cNvPr id="39" name="Picture 38" descr="A black and white image of a person's face&#10;&#10;Description automatically generated with low confidence">
              <a:extLst>
                <a:ext uri="{FF2B5EF4-FFF2-40B4-BE49-F238E27FC236}">
                  <a16:creationId xmlns:a16="http://schemas.microsoft.com/office/drawing/2014/main" id="{2B106FB2-82C3-FE43-B0BB-E0CD66FB772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08693" y="2176796"/>
              <a:ext cx="158857" cy="114730"/>
            </a:xfrm>
            <a:prstGeom prst="rect">
              <a:avLst/>
            </a:prstGeom>
          </p:spPr>
        </p:pic>
        <p:pic>
          <p:nvPicPr>
            <p:cNvPr id="120" name="Picture 119" descr="A screenshot of a computer&#10;&#10;Description automatically generated with medium confidence">
              <a:extLst>
                <a:ext uri="{FF2B5EF4-FFF2-40B4-BE49-F238E27FC236}">
                  <a16:creationId xmlns:a16="http://schemas.microsoft.com/office/drawing/2014/main" id="{2D505143-638B-5140-ABDB-55DF756814A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047650" y="2339125"/>
              <a:ext cx="495300" cy="228600"/>
            </a:xfrm>
            <a:prstGeom prst="rect">
              <a:avLst/>
            </a:prstGeom>
          </p:spPr>
        </p:pic>
        <p:sp>
          <p:nvSpPr>
            <p:cNvPr id="103" name="TextBox 102">
              <a:extLst>
                <a:ext uri="{FF2B5EF4-FFF2-40B4-BE49-F238E27FC236}">
                  <a16:creationId xmlns:a16="http://schemas.microsoft.com/office/drawing/2014/main" id="{5E90BC88-A039-7C4A-AF12-0B2AA5756CD8}"/>
                </a:ext>
              </a:extLst>
            </p:cNvPr>
            <p:cNvSpPr txBox="1"/>
            <p:nvPr/>
          </p:nvSpPr>
          <p:spPr>
            <a:xfrm>
              <a:off x="6986286" y="2100805"/>
              <a:ext cx="785150"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SUOMI NPP</a:t>
              </a:r>
            </a:p>
          </p:txBody>
        </p:sp>
      </p:grpSp>
      <p:grpSp>
        <p:nvGrpSpPr>
          <p:cNvPr id="23" name="Group 22">
            <a:extLst>
              <a:ext uri="{FF2B5EF4-FFF2-40B4-BE49-F238E27FC236}">
                <a16:creationId xmlns:a16="http://schemas.microsoft.com/office/drawing/2014/main" id="{0ACEA953-F863-0C47-8996-39D20521784C}"/>
              </a:ext>
            </a:extLst>
          </p:cNvPr>
          <p:cNvGrpSpPr/>
          <p:nvPr/>
        </p:nvGrpSpPr>
        <p:grpSpPr>
          <a:xfrm>
            <a:off x="6479812" y="1525405"/>
            <a:ext cx="877830" cy="394620"/>
            <a:chOff x="6479812" y="1525405"/>
            <a:chExt cx="877830" cy="394620"/>
          </a:xfrm>
        </p:grpSpPr>
        <p:pic>
          <p:nvPicPr>
            <p:cNvPr id="45" name="Picture 44" descr="A black and white image of a person's face&#10;&#10;Description automatically generated with low confidence">
              <a:extLst>
                <a:ext uri="{FF2B5EF4-FFF2-40B4-BE49-F238E27FC236}">
                  <a16:creationId xmlns:a16="http://schemas.microsoft.com/office/drawing/2014/main" id="{2137A682-FBE4-154E-92FA-28C7765FFA9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479812" y="1609725"/>
              <a:ext cx="158857" cy="114730"/>
            </a:xfrm>
            <a:prstGeom prst="rect">
              <a:avLst/>
            </a:prstGeom>
          </p:spPr>
        </p:pic>
        <p:pic>
          <p:nvPicPr>
            <p:cNvPr id="104" name="Picture 103" descr="A screenshot of a video game&#10;&#10;Description automatically generated with medium confidence">
              <a:extLst>
                <a:ext uri="{FF2B5EF4-FFF2-40B4-BE49-F238E27FC236}">
                  <a16:creationId xmlns:a16="http://schemas.microsoft.com/office/drawing/2014/main" id="{4437E939-DE95-474D-8F06-FD8B58CDD92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660300" y="1767625"/>
              <a:ext cx="584200" cy="152400"/>
            </a:xfrm>
            <a:prstGeom prst="rect">
              <a:avLst/>
            </a:prstGeom>
          </p:spPr>
        </p:pic>
        <p:sp>
          <p:nvSpPr>
            <p:cNvPr id="105" name="TextBox 104">
              <a:extLst>
                <a:ext uri="{FF2B5EF4-FFF2-40B4-BE49-F238E27FC236}">
                  <a16:creationId xmlns:a16="http://schemas.microsoft.com/office/drawing/2014/main" id="{37E93024-37AB-C14F-B69F-C1B17592212B}"/>
                </a:ext>
              </a:extLst>
            </p:cNvPr>
            <p:cNvSpPr txBox="1"/>
            <p:nvPr/>
          </p:nvSpPr>
          <p:spPr>
            <a:xfrm>
              <a:off x="6572492" y="1525405"/>
              <a:ext cx="785150"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LANDSAT 8</a:t>
              </a:r>
            </a:p>
          </p:txBody>
        </p:sp>
      </p:grpSp>
      <p:grpSp>
        <p:nvGrpSpPr>
          <p:cNvPr id="24" name="Group 23">
            <a:extLst>
              <a:ext uri="{FF2B5EF4-FFF2-40B4-BE49-F238E27FC236}">
                <a16:creationId xmlns:a16="http://schemas.microsoft.com/office/drawing/2014/main" id="{46B96DAA-F190-C64B-A548-55B5E80812ED}"/>
              </a:ext>
            </a:extLst>
          </p:cNvPr>
          <p:cNvGrpSpPr/>
          <p:nvPr/>
        </p:nvGrpSpPr>
        <p:grpSpPr>
          <a:xfrm>
            <a:off x="6019800" y="1027253"/>
            <a:ext cx="694550" cy="450672"/>
            <a:chOff x="6019800" y="1027253"/>
            <a:chExt cx="694550" cy="450672"/>
          </a:xfrm>
        </p:grpSpPr>
        <p:pic>
          <p:nvPicPr>
            <p:cNvPr id="46" name="Picture 45" descr="A picture containing window, building, wheel&#10;&#10;Description automatically generated">
              <a:extLst>
                <a:ext uri="{FF2B5EF4-FFF2-40B4-BE49-F238E27FC236}">
                  <a16:creationId xmlns:a16="http://schemas.microsoft.com/office/drawing/2014/main" id="{7A3131B5-8512-524A-B423-76A3DC704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9800" y="1089025"/>
              <a:ext cx="111126" cy="111126"/>
            </a:xfrm>
            <a:prstGeom prst="rect">
              <a:avLst/>
            </a:prstGeom>
          </p:spPr>
        </p:pic>
        <p:pic>
          <p:nvPicPr>
            <p:cNvPr id="94" name="Picture 93" descr="A picture containing satellite, transport&#10;&#10;Description automatically generated">
              <a:extLst>
                <a:ext uri="{FF2B5EF4-FFF2-40B4-BE49-F238E27FC236}">
                  <a16:creationId xmlns:a16="http://schemas.microsoft.com/office/drawing/2014/main" id="{5EBC337E-9578-884C-A2D9-C25627E10A4E}"/>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193650" y="1223925"/>
              <a:ext cx="520700" cy="254000"/>
            </a:xfrm>
            <a:prstGeom prst="rect">
              <a:avLst/>
            </a:prstGeom>
          </p:spPr>
        </p:pic>
        <p:sp>
          <p:nvSpPr>
            <p:cNvPr id="107" name="TextBox 106">
              <a:extLst>
                <a:ext uri="{FF2B5EF4-FFF2-40B4-BE49-F238E27FC236}">
                  <a16:creationId xmlns:a16="http://schemas.microsoft.com/office/drawing/2014/main" id="{0FBF118C-F8A1-A24C-A315-4E4596E474FF}"/>
                </a:ext>
              </a:extLst>
            </p:cNvPr>
            <p:cNvSpPr txBox="1"/>
            <p:nvPr/>
          </p:nvSpPr>
          <p:spPr>
            <a:xfrm>
              <a:off x="6068992" y="1027253"/>
              <a:ext cx="428264"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GPM</a:t>
              </a:r>
            </a:p>
          </p:txBody>
        </p:sp>
      </p:grpSp>
      <p:grpSp>
        <p:nvGrpSpPr>
          <p:cNvPr id="25" name="Group 24">
            <a:extLst>
              <a:ext uri="{FF2B5EF4-FFF2-40B4-BE49-F238E27FC236}">
                <a16:creationId xmlns:a16="http://schemas.microsoft.com/office/drawing/2014/main" id="{3783E980-87D8-AE4A-9905-DBC43E6D8432}"/>
              </a:ext>
            </a:extLst>
          </p:cNvPr>
          <p:cNvGrpSpPr/>
          <p:nvPr/>
        </p:nvGrpSpPr>
        <p:grpSpPr>
          <a:xfrm>
            <a:off x="5302168" y="679048"/>
            <a:ext cx="762082" cy="411527"/>
            <a:chOff x="5302168" y="679048"/>
            <a:chExt cx="762082" cy="411527"/>
          </a:xfrm>
        </p:grpSpPr>
        <p:pic>
          <p:nvPicPr>
            <p:cNvPr id="110" name="Picture 109" descr="A picture containing transport, satellite&#10;&#10;Description automatically generated">
              <a:extLst>
                <a:ext uri="{FF2B5EF4-FFF2-40B4-BE49-F238E27FC236}">
                  <a16:creationId xmlns:a16="http://schemas.microsoft.com/office/drawing/2014/main" id="{90A05B5A-3268-1146-A79B-153BC22CCF6D}"/>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5378450" y="874675"/>
              <a:ext cx="685800" cy="215900"/>
            </a:xfrm>
            <a:prstGeom prst="rect">
              <a:avLst/>
            </a:prstGeom>
          </p:spPr>
        </p:pic>
        <p:sp>
          <p:nvSpPr>
            <p:cNvPr id="109" name="TextBox 108">
              <a:extLst>
                <a:ext uri="{FF2B5EF4-FFF2-40B4-BE49-F238E27FC236}">
                  <a16:creationId xmlns:a16="http://schemas.microsoft.com/office/drawing/2014/main" id="{9128DD05-2737-914B-B1D1-A6C38232211D}"/>
                </a:ext>
              </a:extLst>
            </p:cNvPr>
            <p:cNvSpPr txBox="1"/>
            <p:nvPr/>
          </p:nvSpPr>
          <p:spPr>
            <a:xfrm>
              <a:off x="5302168" y="679048"/>
              <a:ext cx="539188"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OCO-2</a:t>
              </a:r>
            </a:p>
          </p:txBody>
        </p:sp>
      </p:grpSp>
      <p:grpSp>
        <p:nvGrpSpPr>
          <p:cNvPr id="26" name="Group 25">
            <a:extLst>
              <a:ext uri="{FF2B5EF4-FFF2-40B4-BE49-F238E27FC236}">
                <a16:creationId xmlns:a16="http://schemas.microsoft.com/office/drawing/2014/main" id="{B14C59E6-13F1-C041-9FBD-517EE28D606C}"/>
              </a:ext>
            </a:extLst>
          </p:cNvPr>
          <p:cNvGrpSpPr/>
          <p:nvPr/>
        </p:nvGrpSpPr>
        <p:grpSpPr>
          <a:xfrm>
            <a:off x="4622157" y="420547"/>
            <a:ext cx="592743" cy="562078"/>
            <a:chOff x="4622157" y="420547"/>
            <a:chExt cx="592743" cy="562078"/>
          </a:xfrm>
        </p:grpSpPr>
        <p:pic>
          <p:nvPicPr>
            <p:cNvPr id="118" name="Picture 117" descr="A close-up of a planet&#10;&#10;Description automatically generated with low confidence">
              <a:extLst>
                <a:ext uri="{FF2B5EF4-FFF2-40B4-BE49-F238E27FC236}">
                  <a16:creationId xmlns:a16="http://schemas.microsoft.com/office/drawing/2014/main" id="{A9FD32EE-34F8-DC40-A2E4-2C15F706FA24}"/>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4922800" y="525425"/>
              <a:ext cx="292100" cy="457200"/>
            </a:xfrm>
            <a:prstGeom prst="rect">
              <a:avLst/>
            </a:prstGeom>
          </p:spPr>
        </p:pic>
        <p:sp>
          <p:nvSpPr>
            <p:cNvPr id="111" name="TextBox 110">
              <a:extLst>
                <a:ext uri="{FF2B5EF4-FFF2-40B4-BE49-F238E27FC236}">
                  <a16:creationId xmlns:a16="http://schemas.microsoft.com/office/drawing/2014/main" id="{A25D516D-63ED-0245-952A-272885AF08DD}"/>
                </a:ext>
              </a:extLst>
            </p:cNvPr>
            <p:cNvSpPr txBox="1"/>
            <p:nvPr/>
          </p:nvSpPr>
          <p:spPr>
            <a:xfrm>
              <a:off x="4622157" y="420547"/>
              <a:ext cx="539188"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SMAP</a:t>
              </a:r>
            </a:p>
          </p:txBody>
        </p:sp>
      </p:grpSp>
      <p:grpSp>
        <p:nvGrpSpPr>
          <p:cNvPr id="32" name="Group 31">
            <a:extLst>
              <a:ext uri="{FF2B5EF4-FFF2-40B4-BE49-F238E27FC236}">
                <a16:creationId xmlns:a16="http://schemas.microsoft.com/office/drawing/2014/main" id="{80FA97B5-ABA9-3C4C-8829-BD086941C96A}"/>
              </a:ext>
            </a:extLst>
          </p:cNvPr>
          <p:cNvGrpSpPr/>
          <p:nvPr/>
        </p:nvGrpSpPr>
        <p:grpSpPr>
          <a:xfrm>
            <a:off x="3733800" y="250785"/>
            <a:ext cx="1042686" cy="543740"/>
            <a:chOff x="3733800" y="250785"/>
            <a:chExt cx="1042686" cy="543740"/>
          </a:xfrm>
        </p:grpSpPr>
        <p:pic>
          <p:nvPicPr>
            <p:cNvPr id="47" name="Picture 46" descr="A black and white image of a person's face&#10;&#10;Description automatically generated with low confidence">
              <a:extLst>
                <a:ext uri="{FF2B5EF4-FFF2-40B4-BE49-F238E27FC236}">
                  <a16:creationId xmlns:a16="http://schemas.microsoft.com/office/drawing/2014/main" id="{A08AF38C-4FD5-6948-B75E-7C15166BFDA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733800" y="320675"/>
              <a:ext cx="158857" cy="114730"/>
            </a:xfrm>
            <a:prstGeom prst="rect">
              <a:avLst/>
            </a:prstGeom>
          </p:spPr>
        </p:pic>
        <p:pic>
          <p:nvPicPr>
            <p:cNvPr id="108" name="Picture 107">
              <a:extLst>
                <a:ext uri="{FF2B5EF4-FFF2-40B4-BE49-F238E27FC236}">
                  <a16:creationId xmlns:a16="http://schemas.microsoft.com/office/drawing/2014/main" id="{4BCF4177-4C0B-CA4B-9E76-AE280325DF1A}"/>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4013975" y="489725"/>
              <a:ext cx="444500" cy="304800"/>
            </a:xfrm>
            <a:prstGeom prst="rect">
              <a:avLst/>
            </a:prstGeom>
          </p:spPr>
        </p:pic>
        <p:sp>
          <p:nvSpPr>
            <p:cNvPr id="113" name="TextBox 112">
              <a:extLst>
                <a:ext uri="{FF2B5EF4-FFF2-40B4-BE49-F238E27FC236}">
                  <a16:creationId xmlns:a16="http://schemas.microsoft.com/office/drawing/2014/main" id="{D1653FDA-949F-124F-8566-C1D5BDEE5999}"/>
                </a:ext>
              </a:extLst>
            </p:cNvPr>
            <p:cNvSpPr txBox="1"/>
            <p:nvPr/>
          </p:nvSpPr>
          <p:spPr>
            <a:xfrm>
              <a:off x="3823504" y="250785"/>
              <a:ext cx="952982"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NISTAR, EPIC</a:t>
              </a:r>
            </a:p>
          </p:txBody>
        </p:sp>
      </p:grpSp>
      <p:grpSp>
        <p:nvGrpSpPr>
          <p:cNvPr id="34" name="Group 33">
            <a:extLst>
              <a:ext uri="{FF2B5EF4-FFF2-40B4-BE49-F238E27FC236}">
                <a16:creationId xmlns:a16="http://schemas.microsoft.com/office/drawing/2014/main" id="{842F7F88-9357-1B49-8A15-95FB5D84625D}"/>
              </a:ext>
            </a:extLst>
          </p:cNvPr>
          <p:cNvGrpSpPr/>
          <p:nvPr/>
        </p:nvGrpSpPr>
        <p:grpSpPr>
          <a:xfrm>
            <a:off x="2877273" y="264289"/>
            <a:ext cx="870077" cy="446911"/>
            <a:chOff x="2877273" y="264289"/>
            <a:chExt cx="870077" cy="446911"/>
          </a:xfrm>
        </p:grpSpPr>
        <p:pic>
          <p:nvPicPr>
            <p:cNvPr id="90" name="Picture 89" descr="A screenshot of a computer&#10;&#10;Description automatically generated with medium confidence">
              <a:extLst>
                <a:ext uri="{FF2B5EF4-FFF2-40B4-BE49-F238E27FC236}">
                  <a16:creationId xmlns:a16="http://schemas.microsoft.com/office/drawing/2014/main" id="{CCB769AF-E466-BF47-A30D-58E7FD338C0F}"/>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2972650" y="533400"/>
              <a:ext cx="774700" cy="177800"/>
            </a:xfrm>
            <a:prstGeom prst="rect">
              <a:avLst/>
            </a:prstGeom>
          </p:spPr>
        </p:pic>
        <p:sp>
          <p:nvSpPr>
            <p:cNvPr id="115" name="TextBox 114">
              <a:extLst>
                <a:ext uri="{FF2B5EF4-FFF2-40B4-BE49-F238E27FC236}">
                  <a16:creationId xmlns:a16="http://schemas.microsoft.com/office/drawing/2014/main" id="{D89E5117-516F-654D-8421-6C3831929922}"/>
                </a:ext>
              </a:extLst>
            </p:cNvPr>
            <p:cNvSpPr txBox="1"/>
            <p:nvPr/>
          </p:nvSpPr>
          <p:spPr>
            <a:xfrm>
              <a:off x="2877273" y="264289"/>
              <a:ext cx="822767"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CYGNSS (8)</a:t>
              </a:r>
            </a:p>
          </p:txBody>
        </p:sp>
      </p:grpSp>
      <p:sp>
        <p:nvSpPr>
          <p:cNvPr id="121" name="TextBox 120">
            <a:extLst>
              <a:ext uri="{FF2B5EF4-FFF2-40B4-BE49-F238E27FC236}">
                <a16:creationId xmlns:a16="http://schemas.microsoft.com/office/drawing/2014/main" id="{8711A3DA-63BE-2F46-B92C-58EE54DAAF88}"/>
              </a:ext>
            </a:extLst>
          </p:cNvPr>
          <p:cNvSpPr txBox="1"/>
          <p:nvPr/>
        </p:nvSpPr>
        <p:spPr>
          <a:xfrm>
            <a:off x="2144774" y="2314066"/>
            <a:ext cx="497711"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GEDI</a:t>
            </a:r>
          </a:p>
        </p:txBody>
      </p:sp>
      <p:grpSp>
        <p:nvGrpSpPr>
          <p:cNvPr id="167" name="Group 166">
            <a:extLst>
              <a:ext uri="{FF2B5EF4-FFF2-40B4-BE49-F238E27FC236}">
                <a16:creationId xmlns:a16="http://schemas.microsoft.com/office/drawing/2014/main" id="{42172A1E-4D8C-3940-BCB6-FC8BCDB784A0}"/>
              </a:ext>
            </a:extLst>
          </p:cNvPr>
          <p:cNvGrpSpPr/>
          <p:nvPr/>
        </p:nvGrpSpPr>
        <p:grpSpPr>
          <a:xfrm>
            <a:off x="1962874" y="1815744"/>
            <a:ext cx="834342" cy="316523"/>
            <a:chOff x="1912716" y="2331160"/>
            <a:chExt cx="834342" cy="316523"/>
          </a:xfrm>
        </p:grpSpPr>
        <p:pic>
          <p:nvPicPr>
            <p:cNvPr id="29" name="Picture 28">
              <a:extLst>
                <a:ext uri="{FF2B5EF4-FFF2-40B4-BE49-F238E27FC236}">
                  <a16:creationId xmlns:a16="http://schemas.microsoft.com/office/drawing/2014/main" id="{27CEAE8F-44EC-EA41-A817-C53449F70B72}"/>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040150" y="2331160"/>
              <a:ext cx="172954" cy="100890"/>
            </a:xfrm>
            <a:prstGeom prst="rect">
              <a:avLst/>
            </a:prstGeom>
          </p:spPr>
        </p:pic>
        <p:sp>
          <p:nvSpPr>
            <p:cNvPr id="127" name="TextBox 126">
              <a:extLst>
                <a:ext uri="{FF2B5EF4-FFF2-40B4-BE49-F238E27FC236}">
                  <a16:creationId xmlns:a16="http://schemas.microsoft.com/office/drawing/2014/main" id="{A0A1B962-B0AF-0742-B03A-15D36BB3E906}"/>
                </a:ext>
              </a:extLst>
            </p:cNvPr>
            <p:cNvSpPr txBox="1"/>
            <p:nvPr/>
          </p:nvSpPr>
          <p:spPr>
            <a:xfrm>
              <a:off x="1912716" y="2414286"/>
              <a:ext cx="834342"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ECOSTRESS</a:t>
              </a:r>
            </a:p>
          </p:txBody>
        </p:sp>
      </p:grpSp>
      <p:grpSp>
        <p:nvGrpSpPr>
          <p:cNvPr id="57" name="Group 56">
            <a:extLst>
              <a:ext uri="{FF2B5EF4-FFF2-40B4-BE49-F238E27FC236}">
                <a16:creationId xmlns:a16="http://schemas.microsoft.com/office/drawing/2014/main" id="{F757C84D-8567-2A47-8784-8BF0734D67FD}"/>
              </a:ext>
            </a:extLst>
          </p:cNvPr>
          <p:cNvGrpSpPr/>
          <p:nvPr/>
        </p:nvGrpSpPr>
        <p:grpSpPr>
          <a:xfrm>
            <a:off x="880620" y="1312762"/>
            <a:ext cx="1218256" cy="669213"/>
            <a:chOff x="880620" y="1312762"/>
            <a:chExt cx="1218256" cy="669213"/>
          </a:xfrm>
        </p:grpSpPr>
        <p:pic>
          <p:nvPicPr>
            <p:cNvPr id="49" name="Picture 48" descr="A picture containing window, building, wheel&#10;&#10;Description automatically generated">
              <a:extLst>
                <a:ext uri="{FF2B5EF4-FFF2-40B4-BE49-F238E27FC236}">
                  <a16:creationId xmlns:a16="http://schemas.microsoft.com/office/drawing/2014/main" id="{779C778F-F555-BF4C-BEAB-6A0CF7C0AD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0620" y="1371600"/>
              <a:ext cx="111126" cy="111126"/>
            </a:xfrm>
            <a:prstGeom prst="rect">
              <a:avLst/>
            </a:prstGeom>
          </p:spPr>
        </p:pic>
        <p:pic>
          <p:nvPicPr>
            <p:cNvPr id="116" name="Picture 115" descr="A picture containing text&#10;&#10;Description automatically generated">
              <a:extLst>
                <a:ext uri="{FF2B5EF4-FFF2-40B4-BE49-F238E27FC236}">
                  <a16:creationId xmlns:a16="http://schemas.microsoft.com/office/drawing/2014/main" id="{ED792588-2FBE-7A42-A3A4-29213C330443}"/>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962800" y="1702575"/>
              <a:ext cx="558800" cy="279400"/>
            </a:xfrm>
            <a:prstGeom prst="rect">
              <a:avLst/>
            </a:prstGeom>
          </p:spPr>
        </p:pic>
        <p:sp>
          <p:nvSpPr>
            <p:cNvPr id="135" name="TextBox 134">
              <a:extLst>
                <a:ext uri="{FF2B5EF4-FFF2-40B4-BE49-F238E27FC236}">
                  <a16:creationId xmlns:a16="http://schemas.microsoft.com/office/drawing/2014/main" id="{05105AE4-D37D-7F42-A0FC-04FFAAE193A4}"/>
                </a:ext>
              </a:extLst>
            </p:cNvPr>
            <p:cNvSpPr txBox="1"/>
            <p:nvPr/>
          </p:nvSpPr>
          <p:spPr>
            <a:xfrm>
              <a:off x="933691" y="1312762"/>
              <a:ext cx="1165185" cy="374461"/>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SENTINEL-6</a:t>
              </a:r>
            </a:p>
            <a:p>
              <a:pPr>
                <a:lnSpc>
                  <a:spcPts val="1100"/>
                </a:lnSpc>
              </a:pPr>
              <a:r>
                <a:rPr lang="en-US" sz="1000">
                  <a:solidFill>
                    <a:srgbClr val="C3E7FE"/>
                  </a:solidFill>
                  <a:latin typeface="Arial Narrow" panose="020B0604020202020204" pitchFamily="34" charset="0"/>
                  <a:cs typeface="Arial Narrow" panose="020B0604020202020204" pitchFamily="34" charset="0"/>
                </a:rPr>
                <a:t>MICHAEL FREILICH</a:t>
              </a:r>
            </a:p>
          </p:txBody>
        </p:sp>
      </p:grpSp>
      <p:grpSp>
        <p:nvGrpSpPr>
          <p:cNvPr id="62" name="Group 61">
            <a:extLst>
              <a:ext uri="{FF2B5EF4-FFF2-40B4-BE49-F238E27FC236}">
                <a16:creationId xmlns:a16="http://schemas.microsoft.com/office/drawing/2014/main" id="{34C435EB-2031-874B-AB07-529DAE341B91}"/>
              </a:ext>
            </a:extLst>
          </p:cNvPr>
          <p:cNvGrpSpPr/>
          <p:nvPr/>
        </p:nvGrpSpPr>
        <p:grpSpPr>
          <a:xfrm>
            <a:off x="3543300" y="5218562"/>
            <a:ext cx="723900" cy="520700"/>
            <a:chOff x="1069975" y="2565400"/>
            <a:chExt cx="723900" cy="520700"/>
          </a:xfrm>
        </p:grpSpPr>
        <p:pic>
          <p:nvPicPr>
            <p:cNvPr id="50" name="Picture 49" descr="A picture containing window, building, wheel&#10;&#10;Description automatically generated">
              <a:extLst>
                <a:ext uri="{FF2B5EF4-FFF2-40B4-BE49-F238E27FC236}">
                  <a16:creationId xmlns:a16="http://schemas.microsoft.com/office/drawing/2014/main" id="{53F21945-900C-6146-82DC-0C5C68E9DE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9975" y="2743200"/>
              <a:ext cx="111126" cy="111126"/>
            </a:xfrm>
            <a:prstGeom prst="rect">
              <a:avLst/>
            </a:prstGeom>
          </p:spPr>
        </p:pic>
        <p:pic>
          <p:nvPicPr>
            <p:cNvPr id="106" name="Picture 105">
              <a:extLst>
                <a:ext uri="{FF2B5EF4-FFF2-40B4-BE49-F238E27FC236}">
                  <a16:creationId xmlns:a16="http://schemas.microsoft.com/office/drawing/2014/main" id="{8D3EA76A-F1D3-4040-B6BA-E689B97FC535}"/>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476375" y="2565400"/>
              <a:ext cx="317500" cy="520700"/>
            </a:xfrm>
            <a:prstGeom prst="rect">
              <a:avLst/>
            </a:prstGeom>
          </p:spPr>
        </p:pic>
        <p:sp>
          <p:nvSpPr>
            <p:cNvPr id="136" name="TextBox 135">
              <a:extLst>
                <a:ext uri="{FF2B5EF4-FFF2-40B4-BE49-F238E27FC236}">
                  <a16:creationId xmlns:a16="http://schemas.microsoft.com/office/drawing/2014/main" id="{AA56742A-52D7-1E47-8E19-DA0D361E035A}"/>
                </a:ext>
              </a:extLst>
            </p:cNvPr>
            <p:cNvSpPr txBox="1"/>
            <p:nvPr/>
          </p:nvSpPr>
          <p:spPr>
            <a:xfrm>
              <a:off x="1121779" y="2687256"/>
              <a:ext cx="517967"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NISAR</a:t>
              </a:r>
            </a:p>
          </p:txBody>
        </p:sp>
      </p:grpSp>
      <p:grpSp>
        <p:nvGrpSpPr>
          <p:cNvPr id="65" name="Group 64">
            <a:extLst>
              <a:ext uri="{FF2B5EF4-FFF2-40B4-BE49-F238E27FC236}">
                <a16:creationId xmlns:a16="http://schemas.microsoft.com/office/drawing/2014/main" id="{E3F7ABB5-C918-1744-B849-251A00B4848C}"/>
              </a:ext>
            </a:extLst>
          </p:cNvPr>
          <p:cNvGrpSpPr/>
          <p:nvPr/>
        </p:nvGrpSpPr>
        <p:grpSpPr>
          <a:xfrm>
            <a:off x="660905" y="2043255"/>
            <a:ext cx="878792" cy="543499"/>
            <a:chOff x="946150" y="3241876"/>
            <a:chExt cx="878792" cy="543499"/>
          </a:xfrm>
        </p:grpSpPr>
        <p:pic>
          <p:nvPicPr>
            <p:cNvPr id="52" name="Picture 51" descr="A black and white image of a person's face&#10;&#10;Description automatically generated with low confidence">
              <a:extLst>
                <a:ext uri="{FF2B5EF4-FFF2-40B4-BE49-F238E27FC236}">
                  <a16:creationId xmlns:a16="http://schemas.microsoft.com/office/drawing/2014/main" id="{773917A4-1FA8-E54C-BDC6-2452FC91303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46150" y="3309099"/>
              <a:ext cx="158857" cy="114730"/>
            </a:xfrm>
            <a:prstGeom prst="rect">
              <a:avLst/>
            </a:prstGeom>
            <a:ln>
              <a:noFill/>
            </a:ln>
          </p:spPr>
        </p:pic>
        <p:pic>
          <p:nvPicPr>
            <p:cNvPr id="100" name="Picture 99">
              <a:extLst>
                <a:ext uri="{FF2B5EF4-FFF2-40B4-BE49-F238E27FC236}">
                  <a16:creationId xmlns:a16="http://schemas.microsoft.com/office/drawing/2014/main" id="{7871104D-1B01-7E48-8918-9D11983CBAD2}"/>
                </a:ext>
              </a:extLst>
            </p:cNvPr>
            <p:cNvPicPr>
              <a:picLocks noChangeAspect="1"/>
            </p:cNvPicPr>
            <p:nvPr/>
          </p:nvPicPr>
          <p:blipFill>
            <a:blip r:embed="rId30" cstate="screen">
              <a:extLst>
                <a:ext uri="{28A0092B-C50C-407E-A947-70E740481C1C}">
                  <a14:useLocalDpi xmlns:a14="http://schemas.microsoft.com/office/drawing/2010/main"/>
                </a:ext>
              </a:extLst>
            </a:blip>
            <a:srcRect/>
            <a:stretch/>
          </p:blipFill>
          <p:spPr>
            <a:xfrm>
              <a:off x="1070750" y="3493275"/>
              <a:ext cx="660400" cy="292100"/>
            </a:xfrm>
            <a:prstGeom prst="rect">
              <a:avLst/>
            </a:prstGeom>
          </p:spPr>
        </p:pic>
        <p:sp>
          <p:nvSpPr>
            <p:cNvPr id="137" name="TextBox 136">
              <a:extLst>
                <a:ext uri="{FF2B5EF4-FFF2-40B4-BE49-F238E27FC236}">
                  <a16:creationId xmlns:a16="http://schemas.microsoft.com/office/drawing/2014/main" id="{7D26F8F8-12F9-394C-8D79-32A95C78DF9D}"/>
                </a:ext>
              </a:extLst>
            </p:cNvPr>
            <p:cNvSpPr txBox="1"/>
            <p:nvPr/>
          </p:nvSpPr>
          <p:spPr>
            <a:xfrm>
              <a:off x="1047509" y="3241876"/>
              <a:ext cx="777433"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LANDSAT-9</a:t>
              </a:r>
            </a:p>
          </p:txBody>
        </p:sp>
      </p:grpSp>
      <p:grpSp>
        <p:nvGrpSpPr>
          <p:cNvPr id="169" name="Group 168">
            <a:extLst>
              <a:ext uri="{FF2B5EF4-FFF2-40B4-BE49-F238E27FC236}">
                <a16:creationId xmlns:a16="http://schemas.microsoft.com/office/drawing/2014/main" id="{52319DD4-3402-F34A-8053-5E2A6AA8ADF3}"/>
              </a:ext>
            </a:extLst>
          </p:cNvPr>
          <p:cNvGrpSpPr/>
          <p:nvPr/>
        </p:nvGrpSpPr>
        <p:grpSpPr>
          <a:xfrm>
            <a:off x="2629956" y="3695012"/>
            <a:ext cx="872924" cy="307404"/>
            <a:chOff x="2638063" y="3709950"/>
            <a:chExt cx="872924" cy="307404"/>
          </a:xfrm>
        </p:grpSpPr>
        <p:pic>
          <p:nvPicPr>
            <p:cNvPr id="22" name="Picture 21">
              <a:extLst>
                <a:ext uri="{FF2B5EF4-FFF2-40B4-BE49-F238E27FC236}">
                  <a16:creationId xmlns:a16="http://schemas.microsoft.com/office/drawing/2014/main" id="{E34F6377-DC98-1648-846F-E5BAD01A7CF9}"/>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2665375" y="3709950"/>
              <a:ext cx="165100" cy="88900"/>
            </a:xfrm>
            <a:prstGeom prst="rect">
              <a:avLst/>
            </a:prstGeom>
          </p:spPr>
        </p:pic>
        <p:sp>
          <p:nvSpPr>
            <p:cNvPr id="140" name="TextBox 139">
              <a:extLst>
                <a:ext uri="{FF2B5EF4-FFF2-40B4-BE49-F238E27FC236}">
                  <a16:creationId xmlns:a16="http://schemas.microsoft.com/office/drawing/2014/main" id="{B1902237-D566-2F4A-8DB2-F9864BF811B8}"/>
                </a:ext>
              </a:extLst>
            </p:cNvPr>
            <p:cNvSpPr txBox="1"/>
            <p:nvPr/>
          </p:nvSpPr>
          <p:spPr>
            <a:xfrm>
              <a:off x="2638063" y="3783957"/>
              <a:ext cx="872924"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CLARREO-PF</a:t>
              </a:r>
            </a:p>
          </p:txBody>
        </p:sp>
      </p:grpSp>
      <p:grpSp>
        <p:nvGrpSpPr>
          <p:cNvPr id="170" name="Group 169">
            <a:extLst>
              <a:ext uri="{FF2B5EF4-FFF2-40B4-BE49-F238E27FC236}">
                <a16:creationId xmlns:a16="http://schemas.microsoft.com/office/drawing/2014/main" id="{64481ADB-FA40-AA4F-B21E-D546364D1E19}"/>
              </a:ext>
            </a:extLst>
          </p:cNvPr>
          <p:cNvGrpSpPr/>
          <p:nvPr/>
        </p:nvGrpSpPr>
        <p:grpSpPr>
          <a:xfrm>
            <a:off x="2341849" y="1409704"/>
            <a:ext cx="622007" cy="233397"/>
            <a:chOff x="3074175" y="4068501"/>
            <a:chExt cx="622007" cy="233397"/>
          </a:xfrm>
        </p:grpSpPr>
        <p:pic>
          <p:nvPicPr>
            <p:cNvPr id="20" name="Picture 19">
              <a:extLst>
                <a:ext uri="{FF2B5EF4-FFF2-40B4-BE49-F238E27FC236}">
                  <a16:creationId xmlns:a16="http://schemas.microsoft.com/office/drawing/2014/main" id="{65A40D67-7903-CE4F-A364-5CA411998838}"/>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3074175" y="4137800"/>
              <a:ext cx="165100" cy="88900"/>
            </a:xfrm>
            <a:prstGeom prst="rect">
              <a:avLst/>
            </a:prstGeom>
          </p:spPr>
        </p:pic>
        <p:sp>
          <p:nvSpPr>
            <p:cNvPr id="142" name="TextBox 141">
              <a:extLst>
                <a:ext uri="{FF2B5EF4-FFF2-40B4-BE49-F238E27FC236}">
                  <a16:creationId xmlns:a16="http://schemas.microsoft.com/office/drawing/2014/main" id="{4F651C56-45AD-C747-BC4F-73D103EAF00C}"/>
                </a:ext>
              </a:extLst>
            </p:cNvPr>
            <p:cNvSpPr txBox="1"/>
            <p:nvPr/>
          </p:nvSpPr>
          <p:spPr>
            <a:xfrm>
              <a:off x="3182073" y="4068501"/>
              <a:ext cx="514109"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TSIS-1</a:t>
              </a:r>
            </a:p>
          </p:txBody>
        </p:sp>
      </p:grpSp>
      <p:grpSp>
        <p:nvGrpSpPr>
          <p:cNvPr id="71" name="Group 70">
            <a:extLst>
              <a:ext uri="{FF2B5EF4-FFF2-40B4-BE49-F238E27FC236}">
                <a16:creationId xmlns:a16="http://schemas.microsoft.com/office/drawing/2014/main" id="{5666DAE1-4C40-E249-9AA5-AB373CEBB2AC}"/>
              </a:ext>
            </a:extLst>
          </p:cNvPr>
          <p:cNvGrpSpPr/>
          <p:nvPr/>
        </p:nvGrpSpPr>
        <p:grpSpPr>
          <a:xfrm>
            <a:off x="1229387" y="3424934"/>
            <a:ext cx="662542" cy="466013"/>
            <a:chOff x="2735483" y="4513162"/>
            <a:chExt cx="662542" cy="466013"/>
          </a:xfrm>
        </p:grpSpPr>
        <p:pic>
          <p:nvPicPr>
            <p:cNvPr id="124" name="Picture 123">
              <a:extLst>
                <a:ext uri="{FF2B5EF4-FFF2-40B4-BE49-F238E27FC236}">
                  <a16:creationId xmlns:a16="http://schemas.microsoft.com/office/drawing/2014/main" id="{612DFCBF-E488-164F-AB34-23457561E059}"/>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2763025" y="4725175"/>
              <a:ext cx="635000" cy="254000"/>
            </a:xfrm>
            <a:prstGeom prst="rect">
              <a:avLst/>
            </a:prstGeom>
          </p:spPr>
        </p:pic>
        <p:sp>
          <p:nvSpPr>
            <p:cNvPr id="143" name="TextBox 142">
              <a:extLst>
                <a:ext uri="{FF2B5EF4-FFF2-40B4-BE49-F238E27FC236}">
                  <a16:creationId xmlns:a16="http://schemas.microsoft.com/office/drawing/2014/main" id="{3077EDC2-5611-064E-BE7B-2AE6BE357E0B}"/>
                </a:ext>
              </a:extLst>
            </p:cNvPr>
            <p:cNvSpPr txBox="1"/>
            <p:nvPr/>
          </p:nvSpPr>
          <p:spPr>
            <a:xfrm>
              <a:off x="2735483" y="4513162"/>
              <a:ext cx="578734"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TEMPO</a:t>
              </a:r>
            </a:p>
          </p:txBody>
        </p:sp>
      </p:grpSp>
      <p:grpSp>
        <p:nvGrpSpPr>
          <p:cNvPr id="171" name="Group 170">
            <a:extLst>
              <a:ext uri="{FF2B5EF4-FFF2-40B4-BE49-F238E27FC236}">
                <a16:creationId xmlns:a16="http://schemas.microsoft.com/office/drawing/2014/main" id="{2BB3D730-6030-5848-8143-589742A85454}"/>
              </a:ext>
            </a:extLst>
          </p:cNvPr>
          <p:cNvGrpSpPr/>
          <p:nvPr/>
        </p:nvGrpSpPr>
        <p:grpSpPr>
          <a:xfrm>
            <a:off x="3304168" y="936702"/>
            <a:ext cx="503700" cy="233397"/>
            <a:chOff x="3470275" y="4307712"/>
            <a:chExt cx="503700" cy="233397"/>
          </a:xfrm>
        </p:grpSpPr>
        <p:pic>
          <p:nvPicPr>
            <p:cNvPr id="27" name="Picture 26">
              <a:extLst>
                <a:ext uri="{FF2B5EF4-FFF2-40B4-BE49-F238E27FC236}">
                  <a16:creationId xmlns:a16="http://schemas.microsoft.com/office/drawing/2014/main" id="{4D93F9AB-FE1E-E446-9FB2-F89EE34B72E6}"/>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3470275" y="4378325"/>
              <a:ext cx="152400" cy="88900"/>
            </a:xfrm>
            <a:prstGeom prst="rect">
              <a:avLst/>
            </a:prstGeom>
          </p:spPr>
        </p:pic>
        <p:sp>
          <p:nvSpPr>
            <p:cNvPr id="144" name="TextBox 143">
              <a:extLst>
                <a:ext uri="{FF2B5EF4-FFF2-40B4-BE49-F238E27FC236}">
                  <a16:creationId xmlns:a16="http://schemas.microsoft.com/office/drawing/2014/main" id="{837E8CD7-1E97-4748-A3D3-8A889E536351}"/>
                </a:ext>
              </a:extLst>
            </p:cNvPr>
            <p:cNvSpPr txBox="1"/>
            <p:nvPr/>
          </p:nvSpPr>
          <p:spPr>
            <a:xfrm>
              <a:off x="3581400" y="4307712"/>
              <a:ext cx="392575"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LIS</a:t>
              </a:r>
            </a:p>
          </p:txBody>
        </p:sp>
      </p:grpSp>
      <p:grpSp>
        <p:nvGrpSpPr>
          <p:cNvPr id="172" name="Group 171">
            <a:extLst>
              <a:ext uri="{FF2B5EF4-FFF2-40B4-BE49-F238E27FC236}">
                <a16:creationId xmlns:a16="http://schemas.microsoft.com/office/drawing/2014/main" id="{F8DC890E-83B3-9940-A9DC-51832FCC0441}"/>
              </a:ext>
            </a:extLst>
          </p:cNvPr>
          <p:cNvGrpSpPr/>
          <p:nvPr/>
        </p:nvGrpSpPr>
        <p:grpSpPr>
          <a:xfrm>
            <a:off x="2651084" y="1154152"/>
            <a:ext cx="732501" cy="233397"/>
            <a:chOff x="3816350" y="4529560"/>
            <a:chExt cx="732501" cy="233397"/>
          </a:xfrm>
        </p:grpSpPr>
        <p:pic>
          <p:nvPicPr>
            <p:cNvPr id="18" name="Picture 17">
              <a:extLst>
                <a:ext uri="{FF2B5EF4-FFF2-40B4-BE49-F238E27FC236}">
                  <a16:creationId xmlns:a16="http://schemas.microsoft.com/office/drawing/2014/main" id="{CBDC4063-D9D6-6349-B0FF-49237A6F05BD}"/>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3816350" y="4600575"/>
              <a:ext cx="152400" cy="88900"/>
            </a:xfrm>
            <a:prstGeom prst="rect">
              <a:avLst/>
            </a:prstGeom>
          </p:spPr>
        </p:pic>
        <p:sp>
          <p:nvSpPr>
            <p:cNvPr id="145" name="TextBox 144">
              <a:extLst>
                <a:ext uri="{FF2B5EF4-FFF2-40B4-BE49-F238E27FC236}">
                  <a16:creationId xmlns:a16="http://schemas.microsoft.com/office/drawing/2014/main" id="{0A360C75-1EC8-6D48-830B-A41D4E5EBD7C}"/>
                </a:ext>
              </a:extLst>
            </p:cNvPr>
            <p:cNvSpPr txBox="1"/>
            <p:nvPr/>
          </p:nvSpPr>
          <p:spPr>
            <a:xfrm>
              <a:off x="3912243" y="4529560"/>
              <a:ext cx="636608"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SAGE III</a:t>
              </a:r>
            </a:p>
          </p:txBody>
        </p:sp>
      </p:grpSp>
      <p:grpSp>
        <p:nvGrpSpPr>
          <p:cNvPr id="75" name="Group 74">
            <a:extLst>
              <a:ext uri="{FF2B5EF4-FFF2-40B4-BE49-F238E27FC236}">
                <a16:creationId xmlns:a16="http://schemas.microsoft.com/office/drawing/2014/main" id="{639D3368-A389-1844-B9ED-A25B2C1B5C38}"/>
              </a:ext>
            </a:extLst>
          </p:cNvPr>
          <p:cNvGrpSpPr/>
          <p:nvPr/>
        </p:nvGrpSpPr>
        <p:grpSpPr>
          <a:xfrm>
            <a:off x="5251131" y="5688963"/>
            <a:ext cx="622300" cy="486780"/>
            <a:chOff x="3819525" y="5050420"/>
            <a:chExt cx="622300" cy="486780"/>
          </a:xfrm>
        </p:grpSpPr>
        <p:pic>
          <p:nvPicPr>
            <p:cNvPr id="58" name="Picture 57" descr="A picture containing text, building material&#10;&#10;Description automatically generated">
              <a:extLst>
                <a:ext uri="{FF2B5EF4-FFF2-40B4-BE49-F238E27FC236}">
                  <a16:creationId xmlns:a16="http://schemas.microsoft.com/office/drawing/2014/main" id="{157EF313-5248-C34B-893C-B9409E906AC2}"/>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3819525" y="5219700"/>
              <a:ext cx="622300" cy="317500"/>
            </a:xfrm>
            <a:prstGeom prst="rect">
              <a:avLst/>
            </a:prstGeom>
          </p:spPr>
        </p:pic>
        <p:sp>
          <p:nvSpPr>
            <p:cNvPr id="147" name="TextBox 146">
              <a:extLst>
                <a:ext uri="{FF2B5EF4-FFF2-40B4-BE49-F238E27FC236}">
                  <a16:creationId xmlns:a16="http://schemas.microsoft.com/office/drawing/2014/main" id="{4738D877-53BB-FC4E-88DD-5BB28A376785}"/>
                </a:ext>
              </a:extLst>
            </p:cNvPr>
            <p:cNvSpPr txBox="1"/>
            <p:nvPr/>
          </p:nvSpPr>
          <p:spPr>
            <a:xfrm>
              <a:off x="3841830" y="5050420"/>
              <a:ext cx="489173"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MAIA*</a:t>
              </a:r>
            </a:p>
          </p:txBody>
        </p:sp>
      </p:grpSp>
      <p:grpSp>
        <p:nvGrpSpPr>
          <p:cNvPr id="175" name="Group 174">
            <a:extLst>
              <a:ext uri="{FF2B5EF4-FFF2-40B4-BE49-F238E27FC236}">
                <a16:creationId xmlns:a16="http://schemas.microsoft.com/office/drawing/2014/main" id="{5ADD95A2-F746-9241-82F9-E53B0A83029F}"/>
              </a:ext>
            </a:extLst>
          </p:cNvPr>
          <p:cNvGrpSpPr/>
          <p:nvPr/>
        </p:nvGrpSpPr>
        <p:grpSpPr>
          <a:xfrm>
            <a:off x="217251" y="5290668"/>
            <a:ext cx="2851641" cy="1186072"/>
            <a:chOff x="217251" y="5463054"/>
            <a:chExt cx="2851641" cy="1186072"/>
          </a:xfrm>
        </p:grpSpPr>
        <p:grpSp>
          <p:nvGrpSpPr>
            <p:cNvPr id="173" name="Group 172">
              <a:extLst>
                <a:ext uri="{FF2B5EF4-FFF2-40B4-BE49-F238E27FC236}">
                  <a16:creationId xmlns:a16="http://schemas.microsoft.com/office/drawing/2014/main" id="{02B13391-FBFE-9241-941D-D8A8B2506185}"/>
                </a:ext>
              </a:extLst>
            </p:cNvPr>
            <p:cNvGrpSpPr/>
            <p:nvPr/>
          </p:nvGrpSpPr>
          <p:grpSpPr>
            <a:xfrm>
              <a:off x="292025" y="5722782"/>
              <a:ext cx="1447282" cy="926344"/>
              <a:chOff x="292025" y="5722782"/>
              <a:chExt cx="1447282" cy="926344"/>
            </a:xfrm>
          </p:grpSpPr>
          <p:sp>
            <p:nvSpPr>
              <p:cNvPr id="153" name="TextBox 152">
                <a:extLst>
                  <a:ext uri="{FF2B5EF4-FFF2-40B4-BE49-F238E27FC236}">
                    <a16:creationId xmlns:a16="http://schemas.microsoft.com/office/drawing/2014/main" id="{95B5598B-0263-9E4C-BEE6-8609016BF3DE}"/>
                  </a:ext>
                </a:extLst>
              </p:cNvPr>
              <p:cNvSpPr txBox="1"/>
              <p:nvPr/>
            </p:nvSpPr>
            <p:spPr>
              <a:xfrm>
                <a:off x="388783" y="5722782"/>
                <a:ext cx="1350524" cy="926344"/>
              </a:xfrm>
              <a:prstGeom prst="rect">
                <a:avLst/>
              </a:prstGeom>
              <a:noFill/>
            </p:spPr>
            <p:txBody>
              <a:bodyPr wrap="square" rtlCol="0">
                <a:spAutoFit/>
              </a:bodyPr>
              <a:lstStyle/>
              <a:p>
                <a:pPr>
                  <a:lnSpc>
                    <a:spcPts val="1060"/>
                  </a:lnSpc>
                </a:pPr>
                <a:r>
                  <a:rPr lang="en-US" sz="800">
                    <a:solidFill>
                      <a:srgbClr val="C3E7FE"/>
                    </a:solidFill>
                    <a:latin typeface="Arial Narrow" panose="020B0604020202020204" pitchFamily="34" charset="0"/>
                    <a:cs typeface="Arial Narrow" panose="020B0604020202020204" pitchFamily="34" charset="0"/>
                  </a:rPr>
                  <a:t>INTERNATIONAL PARTNERS</a:t>
                </a:r>
              </a:p>
              <a:p>
                <a:pPr>
                  <a:lnSpc>
                    <a:spcPts val="1060"/>
                  </a:lnSpc>
                </a:pPr>
                <a:r>
                  <a:rPr lang="en-US" sz="800">
                    <a:solidFill>
                      <a:srgbClr val="C3E7FE"/>
                    </a:solidFill>
                    <a:latin typeface="Arial Narrow" panose="020B0604020202020204" pitchFamily="34" charset="0"/>
                    <a:cs typeface="Arial Narrow" panose="020B0604020202020204" pitchFamily="34" charset="0"/>
                  </a:rPr>
                  <a:t>U.S. PARTNER</a:t>
                </a:r>
              </a:p>
              <a:p>
                <a:pPr>
                  <a:lnSpc>
                    <a:spcPts val="1060"/>
                  </a:lnSpc>
                </a:pPr>
                <a:r>
                  <a:rPr lang="en-US" sz="800">
                    <a:solidFill>
                      <a:srgbClr val="C3E7FE"/>
                    </a:solidFill>
                    <a:latin typeface="Arial Narrow" panose="020B0604020202020204" pitchFamily="34" charset="0"/>
                    <a:cs typeface="Arial Narrow" panose="020B0604020202020204" pitchFamily="34" charset="0"/>
                  </a:rPr>
                  <a:t>ISS INSTRUMENT</a:t>
                </a:r>
              </a:p>
              <a:p>
                <a:pPr>
                  <a:lnSpc>
                    <a:spcPts val="1060"/>
                  </a:lnSpc>
                </a:pPr>
                <a:r>
                  <a:rPr lang="en-US" sz="800">
                    <a:solidFill>
                      <a:srgbClr val="C3E7FE"/>
                    </a:solidFill>
                    <a:latin typeface="Arial Narrow" panose="020B0604020202020204" pitchFamily="34" charset="0"/>
                    <a:cs typeface="Arial Narrow" panose="020B0604020202020204" pitchFamily="34" charset="0"/>
                  </a:rPr>
                  <a:t>JPSS INSTRUMENT</a:t>
                </a:r>
              </a:p>
              <a:p>
                <a:pPr>
                  <a:lnSpc>
                    <a:spcPts val="1060"/>
                  </a:lnSpc>
                </a:pPr>
                <a:r>
                  <a:rPr lang="en-US" sz="800">
                    <a:solidFill>
                      <a:srgbClr val="C3E7FE"/>
                    </a:solidFill>
                    <a:latin typeface="Arial Narrow" panose="020B0604020202020204" pitchFamily="34" charset="0"/>
                    <a:cs typeface="Arial Narrow" panose="020B0604020202020204" pitchFamily="34" charset="0"/>
                  </a:rPr>
                  <a:t>CUBESAT</a:t>
                </a:r>
              </a:p>
              <a:p>
                <a:pPr>
                  <a:lnSpc>
                    <a:spcPts val="1060"/>
                  </a:lnSpc>
                </a:pPr>
                <a:r>
                  <a:rPr lang="en-US" sz="800">
                    <a:solidFill>
                      <a:srgbClr val="C3E7FE"/>
                    </a:solidFill>
                    <a:latin typeface="Arial Narrow" panose="020B0604020202020204" pitchFamily="34" charset="0"/>
                    <a:cs typeface="Arial Narrow" panose="020B0604020202020204" pitchFamily="34" charset="0"/>
                  </a:rPr>
                  <a:t>LAUNCH DATE TBD</a:t>
                </a:r>
              </a:p>
            </p:txBody>
          </p:sp>
          <p:pic>
            <p:nvPicPr>
              <p:cNvPr id="66" name="Picture 65">
                <a:extLst>
                  <a:ext uri="{FF2B5EF4-FFF2-40B4-BE49-F238E27FC236}">
                    <a16:creationId xmlns:a16="http://schemas.microsoft.com/office/drawing/2014/main" id="{54E8814A-BE64-8143-BC44-DE55B0BD088B}"/>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330200" y="6508750"/>
                <a:ext cx="63500" cy="50800"/>
              </a:xfrm>
              <a:prstGeom prst="rect">
                <a:avLst/>
              </a:prstGeom>
            </p:spPr>
          </p:pic>
          <p:pic>
            <p:nvPicPr>
              <p:cNvPr id="68" name="Picture 67">
                <a:extLst>
                  <a:ext uri="{FF2B5EF4-FFF2-40B4-BE49-F238E27FC236}">
                    <a16:creationId xmlns:a16="http://schemas.microsoft.com/office/drawing/2014/main" id="{CECA62DA-8C0E-6B48-957B-AA457C787994}"/>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315100" y="6331725"/>
                <a:ext cx="101600" cy="101600"/>
              </a:xfrm>
              <a:prstGeom prst="rect">
                <a:avLst/>
              </a:prstGeom>
            </p:spPr>
          </p:pic>
          <p:pic>
            <p:nvPicPr>
              <p:cNvPr id="70" name="Picture 69">
                <a:extLst>
                  <a:ext uri="{FF2B5EF4-FFF2-40B4-BE49-F238E27FC236}">
                    <a16:creationId xmlns:a16="http://schemas.microsoft.com/office/drawing/2014/main" id="{95C8A147-269C-7F4C-8367-DAADF7E83DF6}"/>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319050" y="5802275"/>
                <a:ext cx="88900" cy="76200"/>
              </a:xfrm>
              <a:prstGeom prst="rect">
                <a:avLst/>
              </a:prstGeom>
            </p:spPr>
          </p:pic>
          <p:pic>
            <p:nvPicPr>
              <p:cNvPr id="72" name="Picture 71">
                <a:extLst>
                  <a:ext uri="{FF2B5EF4-FFF2-40B4-BE49-F238E27FC236}">
                    <a16:creationId xmlns:a16="http://schemas.microsoft.com/office/drawing/2014/main" id="{2D744BCF-DD6E-A740-AC1C-9DDDDB79F8DF}"/>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297600" y="6082450"/>
                <a:ext cx="127000" cy="63500"/>
              </a:xfrm>
              <a:prstGeom prst="rect">
                <a:avLst/>
              </a:prstGeom>
            </p:spPr>
          </p:pic>
          <p:pic>
            <p:nvPicPr>
              <p:cNvPr id="74" name="Picture 73">
                <a:extLst>
                  <a:ext uri="{FF2B5EF4-FFF2-40B4-BE49-F238E27FC236}">
                    <a16:creationId xmlns:a16="http://schemas.microsoft.com/office/drawing/2014/main" id="{92592AC2-17EE-2943-84A9-95BF3D23B910}"/>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292025" y="6232450"/>
                <a:ext cx="139700" cy="38100"/>
              </a:xfrm>
              <a:prstGeom prst="rect">
                <a:avLst/>
              </a:prstGeom>
            </p:spPr>
          </p:pic>
          <p:pic>
            <p:nvPicPr>
              <p:cNvPr id="76" name="Picture 75">
                <a:extLst>
                  <a:ext uri="{FF2B5EF4-FFF2-40B4-BE49-F238E27FC236}">
                    <a16:creationId xmlns:a16="http://schemas.microsoft.com/office/drawing/2014/main" id="{62B3D93C-F6E8-6F4D-BF5D-5D975F43BF70}"/>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315025" y="5937950"/>
                <a:ext cx="101600" cy="76200"/>
              </a:xfrm>
              <a:prstGeom prst="rect">
                <a:avLst/>
              </a:prstGeom>
            </p:spPr>
          </p:pic>
        </p:grpSp>
        <p:grpSp>
          <p:nvGrpSpPr>
            <p:cNvPr id="174" name="Group 173">
              <a:extLst>
                <a:ext uri="{FF2B5EF4-FFF2-40B4-BE49-F238E27FC236}">
                  <a16:creationId xmlns:a16="http://schemas.microsoft.com/office/drawing/2014/main" id="{0DD77148-18D0-F141-A143-7FFEE16AEC1F}"/>
                </a:ext>
              </a:extLst>
            </p:cNvPr>
            <p:cNvGrpSpPr/>
            <p:nvPr/>
          </p:nvGrpSpPr>
          <p:grpSpPr>
            <a:xfrm>
              <a:off x="1646237" y="5999047"/>
              <a:ext cx="1422655" cy="644215"/>
              <a:chOff x="1646237" y="5999047"/>
              <a:chExt cx="1422655" cy="644215"/>
            </a:xfrm>
          </p:grpSpPr>
          <p:sp>
            <p:nvSpPr>
              <p:cNvPr id="77" name="Oval 76">
                <a:extLst>
                  <a:ext uri="{FF2B5EF4-FFF2-40B4-BE49-F238E27FC236}">
                    <a16:creationId xmlns:a16="http://schemas.microsoft.com/office/drawing/2014/main" id="{F1521072-1DEA-D743-A90B-29B738F66013}"/>
                  </a:ext>
                </a:extLst>
              </p:cNvPr>
              <p:cNvSpPr/>
              <p:nvPr/>
            </p:nvSpPr>
            <p:spPr>
              <a:xfrm>
                <a:off x="1646237" y="6064250"/>
                <a:ext cx="92075" cy="92075"/>
              </a:xfrm>
              <a:prstGeom prst="ellipse">
                <a:avLst/>
              </a:prstGeom>
              <a:solidFill>
                <a:srgbClr val="FCE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94"/>
                  </a:solidFill>
                </a:endParaRPr>
              </a:p>
            </p:txBody>
          </p:sp>
          <p:sp>
            <p:nvSpPr>
              <p:cNvPr id="78" name="Oval 77">
                <a:extLst>
                  <a:ext uri="{FF2B5EF4-FFF2-40B4-BE49-F238E27FC236}">
                    <a16:creationId xmlns:a16="http://schemas.microsoft.com/office/drawing/2014/main" id="{A3B853A6-2224-7844-9DC3-A9B4DCB90D36}"/>
                  </a:ext>
                </a:extLst>
              </p:cNvPr>
              <p:cNvSpPr/>
              <p:nvPr/>
            </p:nvSpPr>
            <p:spPr>
              <a:xfrm>
                <a:off x="1646237" y="6203950"/>
                <a:ext cx="92075" cy="92075"/>
              </a:xfrm>
              <a:prstGeom prst="ellipse">
                <a:avLst/>
              </a:prstGeom>
              <a:solidFill>
                <a:srgbClr val="FFA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94"/>
                  </a:solidFill>
                </a:endParaRPr>
              </a:p>
            </p:txBody>
          </p:sp>
          <p:sp>
            <p:nvSpPr>
              <p:cNvPr id="79" name="Oval 78">
                <a:extLst>
                  <a:ext uri="{FF2B5EF4-FFF2-40B4-BE49-F238E27FC236}">
                    <a16:creationId xmlns:a16="http://schemas.microsoft.com/office/drawing/2014/main" id="{390F1EDB-BAF6-1B4A-BBC0-5BFD712DA225}"/>
                  </a:ext>
                </a:extLst>
              </p:cNvPr>
              <p:cNvSpPr/>
              <p:nvPr/>
            </p:nvSpPr>
            <p:spPr>
              <a:xfrm>
                <a:off x="1646237" y="6343650"/>
                <a:ext cx="92075" cy="92075"/>
              </a:xfrm>
              <a:prstGeom prst="ellipse">
                <a:avLst/>
              </a:prstGeom>
              <a:solidFill>
                <a:srgbClr val="61D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94"/>
                  </a:solidFill>
                </a:endParaRPr>
              </a:p>
            </p:txBody>
          </p:sp>
          <p:sp>
            <p:nvSpPr>
              <p:cNvPr id="80" name="Oval 79">
                <a:extLst>
                  <a:ext uri="{FF2B5EF4-FFF2-40B4-BE49-F238E27FC236}">
                    <a16:creationId xmlns:a16="http://schemas.microsoft.com/office/drawing/2014/main" id="{60CD4ABB-CA7C-1F4E-ACBB-0848FAE3252A}"/>
                  </a:ext>
                </a:extLst>
              </p:cNvPr>
              <p:cNvSpPr/>
              <p:nvPr/>
            </p:nvSpPr>
            <p:spPr>
              <a:xfrm>
                <a:off x="1646237" y="6486525"/>
                <a:ext cx="92075" cy="92075"/>
              </a:xfrm>
              <a:prstGeom prst="ellipse">
                <a:avLst/>
              </a:prstGeom>
              <a:solidFill>
                <a:srgbClr val="26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94"/>
                  </a:solidFill>
                </a:endParaRPr>
              </a:p>
            </p:txBody>
          </p:sp>
          <p:sp>
            <p:nvSpPr>
              <p:cNvPr id="154" name="TextBox 153">
                <a:extLst>
                  <a:ext uri="{FF2B5EF4-FFF2-40B4-BE49-F238E27FC236}">
                    <a16:creationId xmlns:a16="http://schemas.microsoft.com/office/drawing/2014/main" id="{A4D7D69E-8D35-094C-B0B7-E3E4F94B9F81}"/>
                  </a:ext>
                </a:extLst>
              </p:cNvPr>
              <p:cNvSpPr txBox="1"/>
              <p:nvPr/>
            </p:nvSpPr>
            <p:spPr>
              <a:xfrm>
                <a:off x="1718368" y="5999047"/>
                <a:ext cx="1350524" cy="644215"/>
              </a:xfrm>
              <a:prstGeom prst="rect">
                <a:avLst/>
              </a:prstGeom>
              <a:noFill/>
            </p:spPr>
            <p:txBody>
              <a:bodyPr wrap="square" rtlCol="0">
                <a:spAutoFit/>
              </a:bodyPr>
              <a:lstStyle/>
              <a:p>
                <a:pPr>
                  <a:lnSpc>
                    <a:spcPts val="1060"/>
                  </a:lnSpc>
                </a:pPr>
                <a:r>
                  <a:rPr lang="en-US" sz="800">
                    <a:solidFill>
                      <a:srgbClr val="C3E7FE"/>
                    </a:solidFill>
                    <a:latin typeface="Arial Narrow" panose="020B0604020202020204" pitchFamily="34" charset="0"/>
                    <a:cs typeface="Arial Narrow" panose="020B0604020202020204" pitchFamily="34" charset="0"/>
                  </a:rPr>
                  <a:t>(PRE) FORMULATION</a:t>
                </a:r>
              </a:p>
              <a:p>
                <a:pPr>
                  <a:lnSpc>
                    <a:spcPts val="1060"/>
                  </a:lnSpc>
                </a:pPr>
                <a:r>
                  <a:rPr lang="en-US" sz="800">
                    <a:solidFill>
                      <a:srgbClr val="C3E7FE"/>
                    </a:solidFill>
                    <a:latin typeface="Arial Narrow" panose="020B0604020202020204" pitchFamily="34" charset="0"/>
                    <a:cs typeface="Arial Narrow" panose="020B0604020202020204" pitchFamily="34" charset="0"/>
                  </a:rPr>
                  <a:t>IMPLEMENTATION</a:t>
                </a:r>
              </a:p>
              <a:p>
                <a:pPr>
                  <a:lnSpc>
                    <a:spcPts val="1060"/>
                  </a:lnSpc>
                </a:pPr>
                <a:r>
                  <a:rPr lang="en-US" sz="800">
                    <a:solidFill>
                      <a:srgbClr val="C3E7FE"/>
                    </a:solidFill>
                    <a:latin typeface="Arial Narrow" panose="020B0604020202020204" pitchFamily="34" charset="0"/>
                    <a:cs typeface="Arial Narrow" panose="020B0604020202020204" pitchFamily="34" charset="0"/>
                  </a:rPr>
                  <a:t>OPERATING</a:t>
                </a:r>
              </a:p>
              <a:p>
                <a:pPr>
                  <a:lnSpc>
                    <a:spcPts val="1060"/>
                  </a:lnSpc>
                </a:pPr>
                <a:r>
                  <a:rPr lang="en-US" sz="800">
                    <a:solidFill>
                      <a:srgbClr val="C3E7FE"/>
                    </a:solidFill>
                    <a:latin typeface="Arial Narrow" panose="020B0604020202020204" pitchFamily="34" charset="0"/>
                    <a:cs typeface="Arial Narrow" panose="020B0604020202020204" pitchFamily="34" charset="0"/>
                  </a:rPr>
                  <a:t>EXTENDED</a:t>
                </a:r>
              </a:p>
            </p:txBody>
          </p:sp>
        </p:grpSp>
        <p:sp>
          <p:nvSpPr>
            <p:cNvPr id="155" name="TextBox 154">
              <a:extLst>
                <a:ext uri="{FF2B5EF4-FFF2-40B4-BE49-F238E27FC236}">
                  <a16:creationId xmlns:a16="http://schemas.microsoft.com/office/drawing/2014/main" id="{30EDD599-86FC-A44B-AADF-29BE85C5291B}"/>
                </a:ext>
              </a:extLst>
            </p:cNvPr>
            <p:cNvSpPr txBox="1"/>
            <p:nvPr/>
          </p:nvSpPr>
          <p:spPr>
            <a:xfrm>
              <a:off x="217251" y="5463054"/>
              <a:ext cx="1350524" cy="243849"/>
            </a:xfrm>
            <a:prstGeom prst="rect">
              <a:avLst/>
            </a:prstGeom>
            <a:noFill/>
          </p:spPr>
          <p:txBody>
            <a:bodyPr wrap="square" rtlCol="0">
              <a:spAutoFit/>
            </a:bodyPr>
            <a:lstStyle/>
            <a:p>
              <a:pPr>
                <a:lnSpc>
                  <a:spcPts val="1060"/>
                </a:lnSpc>
              </a:pPr>
              <a:r>
                <a:rPr lang="en-US" sz="1600">
                  <a:solidFill>
                    <a:srgbClr val="C3E7FE"/>
                  </a:solidFill>
                  <a:latin typeface="Arial Narrow" panose="020B0604020202020204" pitchFamily="34" charset="0"/>
                  <a:cs typeface="Arial Narrow" panose="020B0604020202020204" pitchFamily="34" charset="0"/>
                </a:rPr>
                <a:t>KEY</a:t>
              </a:r>
            </a:p>
          </p:txBody>
        </p:sp>
      </p:grpSp>
      <p:sp>
        <p:nvSpPr>
          <p:cNvPr id="156" name="TextBox 155">
            <a:extLst>
              <a:ext uri="{FF2B5EF4-FFF2-40B4-BE49-F238E27FC236}">
                <a16:creationId xmlns:a16="http://schemas.microsoft.com/office/drawing/2014/main" id="{C77F51ED-31DC-354E-A151-96C9D2FD0AF8}"/>
              </a:ext>
            </a:extLst>
          </p:cNvPr>
          <p:cNvSpPr txBox="1"/>
          <p:nvPr/>
        </p:nvSpPr>
        <p:spPr>
          <a:xfrm>
            <a:off x="7805057" y="2551610"/>
            <a:ext cx="772626" cy="307777"/>
          </a:xfrm>
          <a:prstGeom prst="rect">
            <a:avLst/>
          </a:prstGeom>
          <a:noFill/>
        </p:spPr>
        <p:txBody>
          <a:bodyPr wrap="square" rtlCol="0">
            <a:spAutoFit/>
          </a:bodyPr>
          <a:lstStyle/>
          <a:p>
            <a:r>
              <a:rPr lang="en-US" sz="1400">
                <a:solidFill>
                  <a:srgbClr val="63ACD0"/>
                </a:solidFill>
                <a:latin typeface="Arial Narrow" panose="020B0604020202020204" pitchFamily="34" charset="0"/>
                <a:cs typeface="Arial Narrow" panose="020B0604020202020204" pitchFamily="34" charset="0"/>
              </a:rPr>
              <a:t>2010</a:t>
            </a:r>
          </a:p>
        </p:txBody>
      </p:sp>
      <p:sp>
        <p:nvSpPr>
          <p:cNvPr id="157" name="TextBox 156">
            <a:extLst>
              <a:ext uri="{FF2B5EF4-FFF2-40B4-BE49-F238E27FC236}">
                <a16:creationId xmlns:a16="http://schemas.microsoft.com/office/drawing/2014/main" id="{645182F6-99E0-4E4A-B679-6C5B140BB05B}"/>
              </a:ext>
            </a:extLst>
          </p:cNvPr>
          <p:cNvSpPr txBox="1"/>
          <p:nvPr/>
        </p:nvSpPr>
        <p:spPr>
          <a:xfrm>
            <a:off x="6540138" y="4191000"/>
            <a:ext cx="772626" cy="307777"/>
          </a:xfrm>
          <a:prstGeom prst="rect">
            <a:avLst/>
          </a:prstGeom>
          <a:noFill/>
        </p:spPr>
        <p:txBody>
          <a:bodyPr wrap="square" rtlCol="0">
            <a:spAutoFit/>
          </a:bodyPr>
          <a:lstStyle/>
          <a:p>
            <a:r>
              <a:rPr lang="en-US" sz="1400">
                <a:solidFill>
                  <a:srgbClr val="63ACD0"/>
                </a:solidFill>
                <a:latin typeface="Arial Narrow" panose="020B0604020202020204" pitchFamily="34" charset="0"/>
                <a:cs typeface="Arial Narrow" panose="020B0604020202020204" pitchFamily="34" charset="0"/>
              </a:rPr>
              <a:t>2005</a:t>
            </a:r>
          </a:p>
        </p:txBody>
      </p:sp>
      <p:sp>
        <p:nvSpPr>
          <p:cNvPr id="158" name="TextBox 157">
            <a:extLst>
              <a:ext uri="{FF2B5EF4-FFF2-40B4-BE49-F238E27FC236}">
                <a16:creationId xmlns:a16="http://schemas.microsoft.com/office/drawing/2014/main" id="{C71F3776-BAB6-284D-B569-D35B34AD692E}"/>
              </a:ext>
            </a:extLst>
          </p:cNvPr>
          <p:cNvSpPr txBox="1"/>
          <p:nvPr/>
        </p:nvSpPr>
        <p:spPr>
          <a:xfrm>
            <a:off x="4245429" y="3953691"/>
            <a:ext cx="574766" cy="307777"/>
          </a:xfrm>
          <a:prstGeom prst="rect">
            <a:avLst/>
          </a:prstGeom>
          <a:noFill/>
        </p:spPr>
        <p:txBody>
          <a:bodyPr wrap="square" rtlCol="0">
            <a:spAutoFit/>
          </a:bodyPr>
          <a:lstStyle/>
          <a:p>
            <a:r>
              <a:rPr lang="en-US" sz="1400">
                <a:solidFill>
                  <a:srgbClr val="63ACD0"/>
                </a:solidFill>
                <a:latin typeface="Arial Narrow" panose="020B0604020202020204" pitchFamily="34" charset="0"/>
                <a:cs typeface="Arial Narrow" panose="020B0604020202020204" pitchFamily="34" charset="0"/>
              </a:rPr>
              <a:t>2000</a:t>
            </a:r>
          </a:p>
        </p:txBody>
      </p:sp>
      <p:sp>
        <p:nvSpPr>
          <p:cNvPr id="159" name="TextBox 158">
            <a:extLst>
              <a:ext uri="{FF2B5EF4-FFF2-40B4-BE49-F238E27FC236}">
                <a16:creationId xmlns:a16="http://schemas.microsoft.com/office/drawing/2014/main" id="{08200E64-725F-C842-A0FC-1411D8B67965}"/>
              </a:ext>
            </a:extLst>
          </p:cNvPr>
          <p:cNvSpPr txBox="1"/>
          <p:nvPr/>
        </p:nvSpPr>
        <p:spPr>
          <a:xfrm>
            <a:off x="2764972" y="2588622"/>
            <a:ext cx="574766" cy="307777"/>
          </a:xfrm>
          <a:prstGeom prst="rect">
            <a:avLst/>
          </a:prstGeom>
          <a:noFill/>
        </p:spPr>
        <p:txBody>
          <a:bodyPr wrap="square" rtlCol="0">
            <a:spAutoFit/>
          </a:bodyPr>
          <a:lstStyle/>
          <a:p>
            <a:r>
              <a:rPr lang="en-US" sz="1400">
                <a:solidFill>
                  <a:srgbClr val="4C8AA8"/>
                </a:solidFill>
                <a:latin typeface="Arial Narrow" panose="020B0604020202020204" pitchFamily="34" charset="0"/>
                <a:cs typeface="Arial Narrow" panose="020B0604020202020204" pitchFamily="34" charset="0"/>
              </a:rPr>
              <a:t>1995</a:t>
            </a:r>
          </a:p>
        </p:txBody>
      </p:sp>
      <p:sp>
        <p:nvSpPr>
          <p:cNvPr id="160" name="TextBox 159">
            <a:extLst>
              <a:ext uri="{FF2B5EF4-FFF2-40B4-BE49-F238E27FC236}">
                <a16:creationId xmlns:a16="http://schemas.microsoft.com/office/drawing/2014/main" id="{0BE55E88-537E-FD41-9982-1A071D617417}"/>
              </a:ext>
            </a:extLst>
          </p:cNvPr>
          <p:cNvSpPr txBox="1"/>
          <p:nvPr/>
        </p:nvSpPr>
        <p:spPr>
          <a:xfrm>
            <a:off x="5111931" y="152400"/>
            <a:ext cx="772626" cy="307777"/>
          </a:xfrm>
          <a:prstGeom prst="rect">
            <a:avLst/>
          </a:prstGeom>
          <a:noFill/>
        </p:spPr>
        <p:txBody>
          <a:bodyPr wrap="square" rtlCol="0">
            <a:spAutoFit/>
          </a:bodyPr>
          <a:lstStyle/>
          <a:p>
            <a:r>
              <a:rPr lang="en-US" sz="1400">
                <a:solidFill>
                  <a:srgbClr val="63ACD0"/>
                </a:solidFill>
                <a:latin typeface="Arial Narrow" panose="020B0604020202020204" pitchFamily="34" charset="0"/>
                <a:cs typeface="Arial Narrow" panose="020B0604020202020204" pitchFamily="34" charset="0"/>
              </a:rPr>
              <a:t>2015</a:t>
            </a:r>
          </a:p>
        </p:txBody>
      </p:sp>
      <p:sp>
        <p:nvSpPr>
          <p:cNvPr id="161" name="TextBox 160">
            <a:extLst>
              <a:ext uri="{FF2B5EF4-FFF2-40B4-BE49-F238E27FC236}">
                <a16:creationId xmlns:a16="http://schemas.microsoft.com/office/drawing/2014/main" id="{497CCCC1-F6BD-DF47-87C3-0B68B0435D4C}"/>
              </a:ext>
            </a:extLst>
          </p:cNvPr>
          <p:cNvSpPr txBox="1"/>
          <p:nvPr/>
        </p:nvSpPr>
        <p:spPr>
          <a:xfrm>
            <a:off x="365760" y="820783"/>
            <a:ext cx="646352" cy="307777"/>
          </a:xfrm>
          <a:prstGeom prst="rect">
            <a:avLst/>
          </a:prstGeom>
          <a:noFill/>
        </p:spPr>
        <p:txBody>
          <a:bodyPr wrap="square" rtlCol="0">
            <a:spAutoFit/>
          </a:bodyPr>
          <a:lstStyle/>
          <a:p>
            <a:pPr algn="r"/>
            <a:r>
              <a:rPr lang="en-US" sz="1400">
                <a:solidFill>
                  <a:srgbClr val="4C8AA8"/>
                </a:solidFill>
                <a:latin typeface="Arial Narrow" panose="020B0604020202020204" pitchFamily="34" charset="0"/>
                <a:cs typeface="Arial Narrow" panose="020B0604020202020204" pitchFamily="34" charset="0"/>
              </a:rPr>
              <a:t>2020</a:t>
            </a:r>
          </a:p>
        </p:txBody>
      </p:sp>
      <p:sp>
        <p:nvSpPr>
          <p:cNvPr id="162" name="TextBox 161">
            <a:extLst>
              <a:ext uri="{FF2B5EF4-FFF2-40B4-BE49-F238E27FC236}">
                <a16:creationId xmlns:a16="http://schemas.microsoft.com/office/drawing/2014/main" id="{D55878F1-B4C7-7544-88CA-6AD1DE7C9572}"/>
              </a:ext>
            </a:extLst>
          </p:cNvPr>
          <p:cNvSpPr txBox="1"/>
          <p:nvPr/>
        </p:nvSpPr>
        <p:spPr>
          <a:xfrm>
            <a:off x="4746171" y="6457406"/>
            <a:ext cx="772626" cy="307777"/>
          </a:xfrm>
          <a:prstGeom prst="rect">
            <a:avLst/>
          </a:prstGeom>
          <a:noFill/>
        </p:spPr>
        <p:txBody>
          <a:bodyPr wrap="square" rtlCol="0">
            <a:spAutoFit/>
          </a:bodyPr>
          <a:lstStyle/>
          <a:p>
            <a:pPr algn="r"/>
            <a:r>
              <a:rPr lang="en-US" sz="1400">
                <a:solidFill>
                  <a:srgbClr val="63ACD0"/>
                </a:solidFill>
                <a:latin typeface="Arial Narrow" panose="020B0604020202020204" pitchFamily="34" charset="0"/>
                <a:cs typeface="Arial Narrow" panose="020B0604020202020204" pitchFamily="34" charset="0"/>
              </a:rPr>
              <a:t>2025</a:t>
            </a:r>
          </a:p>
        </p:txBody>
      </p:sp>
      <p:sp>
        <p:nvSpPr>
          <p:cNvPr id="197" name="TextBox 196">
            <a:extLst>
              <a:ext uri="{FF2B5EF4-FFF2-40B4-BE49-F238E27FC236}">
                <a16:creationId xmlns:a16="http://schemas.microsoft.com/office/drawing/2014/main" id="{3CC76836-CA93-7640-B4FF-D385FB9B7266}"/>
              </a:ext>
            </a:extLst>
          </p:cNvPr>
          <p:cNvSpPr txBox="1"/>
          <p:nvPr/>
        </p:nvSpPr>
        <p:spPr>
          <a:xfrm>
            <a:off x="209863" y="6505731"/>
            <a:ext cx="1491521" cy="215444"/>
          </a:xfrm>
          <a:prstGeom prst="rect">
            <a:avLst/>
          </a:prstGeom>
          <a:noFill/>
        </p:spPr>
        <p:txBody>
          <a:bodyPr wrap="square" lIns="91440" tIns="45720" rIns="91440" bIns="45720" rtlCol="0" anchor="t">
            <a:spAutoFit/>
          </a:bodyPr>
          <a:lstStyle/>
          <a:p>
            <a:r>
              <a:rPr lang="en-US" sz="800" dirty="0">
                <a:solidFill>
                  <a:srgbClr val="C3E7FE"/>
                </a:solidFill>
                <a:latin typeface="Arial Narrow"/>
                <a:cs typeface="Arial Narrow" panose="020B0604020202020204" pitchFamily="34" charset="0"/>
              </a:rPr>
              <a:t>04.18.23</a:t>
            </a:r>
            <a:endParaRPr lang="en-US" sz="800" dirty="0">
              <a:solidFill>
                <a:srgbClr val="C3E7FE"/>
              </a:solidFill>
              <a:latin typeface="Arial Narrow" panose="020B0604020202020204" pitchFamily="34" charset="0"/>
              <a:cs typeface="Arial Narrow" panose="020B0604020202020204" pitchFamily="34" charset="0"/>
            </a:endParaRPr>
          </a:p>
        </p:txBody>
      </p:sp>
      <p:pic>
        <p:nvPicPr>
          <p:cNvPr id="180" name="Picture 179">
            <a:extLst>
              <a:ext uri="{FF2B5EF4-FFF2-40B4-BE49-F238E27FC236}">
                <a16:creationId xmlns:a16="http://schemas.microsoft.com/office/drawing/2014/main" id="{B062CF72-E65A-440D-B656-6D434A917995}"/>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2030144" y="2397612"/>
            <a:ext cx="152400" cy="88900"/>
          </a:xfrm>
          <a:prstGeom prst="rect">
            <a:avLst/>
          </a:prstGeom>
        </p:spPr>
      </p:pic>
      <p:grpSp>
        <p:nvGrpSpPr>
          <p:cNvPr id="2" name="Group 1">
            <a:extLst>
              <a:ext uri="{FF2B5EF4-FFF2-40B4-BE49-F238E27FC236}">
                <a16:creationId xmlns:a16="http://schemas.microsoft.com/office/drawing/2014/main" id="{7C7C8750-F20B-425C-83EB-F8FC0376565D}"/>
              </a:ext>
            </a:extLst>
          </p:cNvPr>
          <p:cNvGrpSpPr/>
          <p:nvPr/>
        </p:nvGrpSpPr>
        <p:grpSpPr>
          <a:xfrm>
            <a:off x="2727284" y="4874220"/>
            <a:ext cx="846117" cy="513298"/>
            <a:chOff x="2821330" y="5024378"/>
            <a:chExt cx="846117" cy="513298"/>
          </a:xfrm>
        </p:grpSpPr>
        <p:sp>
          <p:nvSpPr>
            <p:cNvPr id="146" name="TextBox 145">
              <a:extLst>
                <a:ext uri="{FF2B5EF4-FFF2-40B4-BE49-F238E27FC236}">
                  <a16:creationId xmlns:a16="http://schemas.microsoft.com/office/drawing/2014/main" id="{259985F0-CD3A-E34A-B64C-5F6A70473486}"/>
                </a:ext>
              </a:extLst>
            </p:cNvPr>
            <p:cNvSpPr txBox="1"/>
            <p:nvPr/>
          </p:nvSpPr>
          <p:spPr>
            <a:xfrm>
              <a:off x="2821330" y="5024378"/>
              <a:ext cx="816980"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PREFIRE (2)</a:t>
              </a:r>
            </a:p>
          </p:txBody>
        </p:sp>
        <p:pic>
          <p:nvPicPr>
            <p:cNvPr id="184" name="Picture 183" descr="A picture containing text, building material&#10;&#10;Description automatically generated">
              <a:extLst>
                <a:ext uri="{FF2B5EF4-FFF2-40B4-BE49-F238E27FC236}">
                  <a16:creationId xmlns:a16="http://schemas.microsoft.com/office/drawing/2014/main" id="{5C003F18-5F17-4663-88DE-BA119FA4DE3D}"/>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3045147" y="5220176"/>
              <a:ext cx="622300" cy="317500"/>
            </a:xfrm>
            <a:prstGeom prst="rect">
              <a:avLst/>
            </a:prstGeom>
          </p:spPr>
        </p:pic>
      </p:grpSp>
      <p:grpSp>
        <p:nvGrpSpPr>
          <p:cNvPr id="185" name="Group 184">
            <a:extLst>
              <a:ext uri="{FF2B5EF4-FFF2-40B4-BE49-F238E27FC236}">
                <a16:creationId xmlns:a16="http://schemas.microsoft.com/office/drawing/2014/main" id="{17700FDC-BCBD-43D0-AB90-F32F34D09F30}"/>
              </a:ext>
            </a:extLst>
          </p:cNvPr>
          <p:cNvGrpSpPr/>
          <p:nvPr/>
        </p:nvGrpSpPr>
        <p:grpSpPr>
          <a:xfrm>
            <a:off x="7823874" y="5822596"/>
            <a:ext cx="635632" cy="551135"/>
            <a:chOff x="6741300" y="5628190"/>
            <a:chExt cx="635632" cy="551135"/>
          </a:xfrm>
        </p:grpSpPr>
        <p:pic>
          <p:nvPicPr>
            <p:cNvPr id="186" name="Picture 185" descr="A picture containing text&#10;&#10;Description automatically generated">
              <a:extLst>
                <a:ext uri="{FF2B5EF4-FFF2-40B4-BE49-F238E27FC236}">
                  <a16:creationId xmlns:a16="http://schemas.microsoft.com/office/drawing/2014/main" id="{DA485DB3-7ACD-41D3-B8DB-5FD53AE7E5B8}"/>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6741300" y="5836425"/>
              <a:ext cx="635000" cy="342900"/>
            </a:xfrm>
            <a:prstGeom prst="rect">
              <a:avLst/>
            </a:prstGeom>
          </p:spPr>
        </p:pic>
        <p:sp>
          <p:nvSpPr>
            <p:cNvPr id="187" name="TextBox 186">
              <a:extLst>
                <a:ext uri="{FF2B5EF4-FFF2-40B4-BE49-F238E27FC236}">
                  <a16:creationId xmlns:a16="http://schemas.microsoft.com/office/drawing/2014/main" id="{630476A5-E0DE-4340-A8E1-B055799E1277}"/>
                </a:ext>
              </a:extLst>
            </p:cNvPr>
            <p:cNvSpPr txBox="1"/>
            <p:nvPr/>
          </p:nvSpPr>
          <p:spPr>
            <a:xfrm>
              <a:off x="6795304" y="5628190"/>
              <a:ext cx="581628"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INCUS*</a:t>
              </a:r>
            </a:p>
          </p:txBody>
        </p:sp>
      </p:grpSp>
      <p:grpSp>
        <p:nvGrpSpPr>
          <p:cNvPr id="5" name="Group 4">
            <a:extLst>
              <a:ext uri="{FF2B5EF4-FFF2-40B4-BE49-F238E27FC236}">
                <a16:creationId xmlns:a16="http://schemas.microsoft.com/office/drawing/2014/main" id="{4441272E-63D9-6E4A-93C3-16A1BCD40058}"/>
              </a:ext>
            </a:extLst>
          </p:cNvPr>
          <p:cNvGrpSpPr/>
          <p:nvPr/>
        </p:nvGrpSpPr>
        <p:grpSpPr>
          <a:xfrm>
            <a:off x="1695206" y="3931912"/>
            <a:ext cx="897038" cy="578875"/>
            <a:chOff x="772179" y="2674679"/>
            <a:chExt cx="897038" cy="578875"/>
          </a:xfrm>
        </p:grpSpPr>
        <p:sp>
          <p:nvSpPr>
            <p:cNvPr id="123" name="TextBox 122">
              <a:extLst>
                <a:ext uri="{FF2B5EF4-FFF2-40B4-BE49-F238E27FC236}">
                  <a16:creationId xmlns:a16="http://schemas.microsoft.com/office/drawing/2014/main" id="{8604299C-7233-294E-A8DC-3ACC8F6B5948}"/>
                </a:ext>
              </a:extLst>
            </p:cNvPr>
            <p:cNvSpPr txBox="1"/>
            <p:nvPr/>
          </p:nvSpPr>
          <p:spPr>
            <a:xfrm>
              <a:off x="772179" y="2674679"/>
              <a:ext cx="897038"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TROPICS (4)</a:t>
              </a:r>
            </a:p>
          </p:txBody>
        </p:sp>
        <p:pic>
          <p:nvPicPr>
            <p:cNvPr id="3" name="Picture 2" descr="A picture containing text, building material, brick&#10;&#10;Description automatically generated">
              <a:extLst>
                <a:ext uri="{FF2B5EF4-FFF2-40B4-BE49-F238E27FC236}">
                  <a16:creationId xmlns:a16="http://schemas.microsoft.com/office/drawing/2014/main" id="{58B303A1-D0D7-FF49-A56D-50E252E753D8}"/>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rot="21101465">
              <a:off x="896206" y="2885254"/>
              <a:ext cx="495300" cy="368300"/>
            </a:xfrm>
            <a:prstGeom prst="rect">
              <a:avLst/>
            </a:prstGeom>
          </p:spPr>
        </p:pic>
      </p:grpSp>
      <p:grpSp>
        <p:nvGrpSpPr>
          <p:cNvPr id="59" name="Group 58">
            <a:extLst>
              <a:ext uri="{FF2B5EF4-FFF2-40B4-BE49-F238E27FC236}">
                <a16:creationId xmlns:a16="http://schemas.microsoft.com/office/drawing/2014/main" id="{0ECB2954-2336-4D2F-8B3B-48ECB9319E4E}"/>
              </a:ext>
            </a:extLst>
          </p:cNvPr>
          <p:cNvGrpSpPr/>
          <p:nvPr/>
        </p:nvGrpSpPr>
        <p:grpSpPr>
          <a:xfrm>
            <a:off x="8565640" y="5828533"/>
            <a:ext cx="1036761" cy="558631"/>
            <a:chOff x="8662017" y="5909433"/>
            <a:chExt cx="1036761" cy="558631"/>
          </a:xfrm>
        </p:grpSpPr>
        <p:pic>
          <p:nvPicPr>
            <p:cNvPr id="31" name="Picture 30" descr="A picture containing text&#10;&#10;Description automatically generated">
              <a:extLst>
                <a:ext uri="{FF2B5EF4-FFF2-40B4-BE49-F238E27FC236}">
                  <a16:creationId xmlns:a16="http://schemas.microsoft.com/office/drawing/2014/main" id="{184B93D5-C944-45A6-A9F3-1CA9A445F345}"/>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8739093" y="6123639"/>
              <a:ext cx="646177" cy="344425"/>
            </a:xfrm>
            <a:prstGeom prst="rect">
              <a:avLst/>
            </a:prstGeom>
          </p:spPr>
        </p:pic>
        <p:sp>
          <p:nvSpPr>
            <p:cNvPr id="189" name="TextBox 188">
              <a:extLst>
                <a:ext uri="{FF2B5EF4-FFF2-40B4-BE49-F238E27FC236}">
                  <a16:creationId xmlns:a16="http://schemas.microsoft.com/office/drawing/2014/main" id="{EAD49899-AAF4-4FF5-8043-E351C4E1EFE0}"/>
                </a:ext>
              </a:extLst>
            </p:cNvPr>
            <p:cNvSpPr txBox="1"/>
            <p:nvPr/>
          </p:nvSpPr>
          <p:spPr>
            <a:xfrm>
              <a:off x="8662017" y="5909433"/>
              <a:ext cx="1036761"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LANDSAT NEXT*</a:t>
              </a:r>
            </a:p>
          </p:txBody>
        </p:sp>
      </p:grpSp>
      <p:grpSp>
        <p:nvGrpSpPr>
          <p:cNvPr id="7" name="Group 6">
            <a:extLst>
              <a:ext uri="{FF2B5EF4-FFF2-40B4-BE49-F238E27FC236}">
                <a16:creationId xmlns:a16="http://schemas.microsoft.com/office/drawing/2014/main" id="{4CC10607-FCFB-4828-9B7B-8D387CE4DACA}"/>
              </a:ext>
            </a:extLst>
          </p:cNvPr>
          <p:cNvGrpSpPr/>
          <p:nvPr/>
        </p:nvGrpSpPr>
        <p:grpSpPr>
          <a:xfrm>
            <a:off x="9610481" y="5828533"/>
            <a:ext cx="919407" cy="568820"/>
            <a:chOff x="9626673" y="5850507"/>
            <a:chExt cx="919407" cy="568820"/>
          </a:xfrm>
        </p:grpSpPr>
        <p:sp>
          <p:nvSpPr>
            <p:cNvPr id="152" name="TextBox 151">
              <a:extLst>
                <a:ext uri="{FF2B5EF4-FFF2-40B4-BE49-F238E27FC236}">
                  <a16:creationId xmlns:a16="http://schemas.microsoft.com/office/drawing/2014/main" id="{21ED1177-F929-E144-906F-4E24E309E918}"/>
                </a:ext>
              </a:extLst>
            </p:cNvPr>
            <p:cNvSpPr txBox="1"/>
            <p:nvPr/>
          </p:nvSpPr>
          <p:spPr>
            <a:xfrm>
              <a:off x="9626673" y="5850507"/>
              <a:ext cx="919407"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ESO-1, 2, 3, 4*</a:t>
              </a:r>
            </a:p>
          </p:txBody>
        </p:sp>
        <p:pic>
          <p:nvPicPr>
            <p:cNvPr id="190" name="Picture 189" descr="A picture containing text&#10;&#10;Description automatically generated">
              <a:extLst>
                <a:ext uri="{FF2B5EF4-FFF2-40B4-BE49-F238E27FC236}">
                  <a16:creationId xmlns:a16="http://schemas.microsoft.com/office/drawing/2014/main" id="{8334581F-2B94-42FC-9186-46B2C918CA4A}"/>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9663690" y="6074902"/>
              <a:ext cx="646177" cy="344425"/>
            </a:xfrm>
            <a:prstGeom prst="rect">
              <a:avLst/>
            </a:prstGeom>
          </p:spPr>
        </p:pic>
      </p:grpSp>
      <p:pic>
        <p:nvPicPr>
          <p:cNvPr id="183" name="Picture 182">
            <a:extLst>
              <a:ext uri="{FF2B5EF4-FFF2-40B4-BE49-F238E27FC236}">
                <a16:creationId xmlns:a16="http://schemas.microsoft.com/office/drawing/2014/main" id="{61B81F13-E5B9-4434-B318-1F00C38EE05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664211" y="4216158"/>
            <a:ext cx="203200" cy="127000"/>
          </a:xfrm>
          <a:prstGeom prst="rect">
            <a:avLst/>
          </a:prstGeom>
        </p:spPr>
      </p:pic>
      <p:pic>
        <p:nvPicPr>
          <p:cNvPr id="191" name="Picture 190" descr="A black and white image of a person's face&#10;&#10;Description automatically generated with low confidence">
            <a:extLst>
              <a:ext uri="{FF2B5EF4-FFF2-40B4-BE49-F238E27FC236}">
                <a16:creationId xmlns:a16="http://schemas.microsoft.com/office/drawing/2014/main" id="{DF6B9256-CBC6-440A-B7E6-31AFF37191F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29888" y="4387743"/>
            <a:ext cx="158857" cy="114730"/>
          </a:xfrm>
          <a:prstGeom prst="rect">
            <a:avLst/>
          </a:prstGeom>
        </p:spPr>
      </p:pic>
      <p:pic>
        <p:nvPicPr>
          <p:cNvPr id="192" name="Picture 191" descr="A black and white image of a person's face&#10;&#10;Description automatically generated with low confidence">
            <a:extLst>
              <a:ext uri="{FF2B5EF4-FFF2-40B4-BE49-F238E27FC236}">
                <a16:creationId xmlns:a16="http://schemas.microsoft.com/office/drawing/2014/main" id="{D83D1542-6631-4846-A302-C19518A4DF1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42964" y="4558919"/>
            <a:ext cx="158857" cy="114730"/>
          </a:xfrm>
          <a:prstGeom prst="rect">
            <a:avLst/>
          </a:prstGeom>
        </p:spPr>
      </p:pic>
      <p:pic>
        <p:nvPicPr>
          <p:cNvPr id="193" name="Picture 192">
            <a:extLst>
              <a:ext uri="{FF2B5EF4-FFF2-40B4-BE49-F238E27FC236}">
                <a16:creationId xmlns:a16="http://schemas.microsoft.com/office/drawing/2014/main" id="{52982C48-7B11-4DCA-B841-D98E1C3FF5C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662425" y="4390892"/>
            <a:ext cx="203200" cy="127000"/>
          </a:xfrm>
          <a:prstGeom prst="rect">
            <a:avLst/>
          </a:prstGeom>
        </p:spPr>
      </p:pic>
      <p:pic>
        <p:nvPicPr>
          <p:cNvPr id="194" name="Picture 193">
            <a:extLst>
              <a:ext uri="{FF2B5EF4-FFF2-40B4-BE49-F238E27FC236}">
                <a16:creationId xmlns:a16="http://schemas.microsoft.com/office/drawing/2014/main" id="{72553911-CDF4-430A-AC1B-09DF5CBF75F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671234" y="4558919"/>
            <a:ext cx="203200" cy="127000"/>
          </a:xfrm>
          <a:prstGeom prst="rect">
            <a:avLst/>
          </a:prstGeom>
        </p:spPr>
      </p:pic>
      <p:pic>
        <p:nvPicPr>
          <p:cNvPr id="195" name="Picture 194">
            <a:extLst>
              <a:ext uri="{FF2B5EF4-FFF2-40B4-BE49-F238E27FC236}">
                <a16:creationId xmlns:a16="http://schemas.microsoft.com/office/drawing/2014/main" id="{BE96F651-F836-42EB-A5C7-1C3136D0893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696548" y="3433514"/>
            <a:ext cx="127000" cy="127000"/>
          </a:xfrm>
          <a:prstGeom prst="rect">
            <a:avLst/>
          </a:prstGeom>
        </p:spPr>
      </p:pic>
      <p:grpSp>
        <p:nvGrpSpPr>
          <p:cNvPr id="14" name="Group 13">
            <a:extLst>
              <a:ext uri="{FF2B5EF4-FFF2-40B4-BE49-F238E27FC236}">
                <a16:creationId xmlns:a16="http://schemas.microsoft.com/office/drawing/2014/main" id="{FDF0A757-AA73-4CA4-A80D-2AFA5AA524E9}"/>
              </a:ext>
            </a:extLst>
          </p:cNvPr>
          <p:cNvGrpSpPr/>
          <p:nvPr/>
        </p:nvGrpSpPr>
        <p:grpSpPr>
          <a:xfrm>
            <a:off x="4343307" y="5513307"/>
            <a:ext cx="777985" cy="480754"/>
            <a:chOff x="4641019" y="5538276"/>
            <a:chExt cx="777985" cy="480754"/>
          </a:xfrm>
        </p:grpSpPr>
        <p:sp>
          <p:nvSpPr>
            <p:cNvPr id="148" name="TextBox 147">
              <a:extLst>
                <a:ext uri="{FF2B5EF4-FFF2-40B4-BE49-F238E27FC236}">
                  <a16:creationId xmlns:a16="http://schemas.microsoft.com/office/drawing/2014/main" id="{C555F5BB-4673-6948-99B5-213F8B935F01}"/>
                </a:ext>
              </a:extLst>
            </p:cNvPr>
            <p:cNvSpPr txBox="1"/>
            <p:nvPr/>
          </p:nvSpPr>
          <p:spPr>
            <a:xfrm>
              <a:off x="4641019" y="5538276"/>
              <a:ext cx="559420"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TSIS-2*</a:t>
              </a:r>
            </a:p>
          </p:txBody>
        </p:sp>
        <p:pic>
          <p:nvPicPr>
            <p:cNvPr id="199" name="Picture 198" descr="A picture containing text, building material&#10;&#10;Description automatically generated">
              <a:extLst>
                <a:ext uri="{FF2B5EF4-FFF2-40B4-BE49-F238E27FC236}">
                  <a16:creationId xmlns:a16="http://schemas.microsoft.com/office/drawing/2014/main" id="{55E680FB-E7C6-4436-BED7-86157FAEDD68}"/>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4796704" y="5701530"/>
              <a:ext cx="622300" cy="317500"/>
            </a:xfrm>
            <a:prstGeom prst="rect">
              <a:avLst/>
            </a:prstGeom>
          </p:spPr>
        </p:pic>
      </p:grpSp>
      <p:grpSp>
        <p:nvGrpSpPr>
          <p:cNvPr id="35" name="Group 34">
            <a:extLst>
              <a:ext uri="{FF2B5EF4-FFF2-40B4-BE49-F238E27FC236}">
                <a16:creationId xmlns:a16="http://schemas.microsoft.com/office/drawing/2014/main" id="{7A54BC0D-9502-404B-8CAE-9652088B61A9}"/>
              </a:ext>
            </a:extLst>
          </p:cNvPr>
          <p:cNvGrpSpPr/>
          <p:nvPr/>
        </p:nvGrpSpPr>
        <p:grpSpPr>
          <a:xfrm>
            <a:off x="1295400" y="810228"/>
            <a:ext cx="756226" cy="402103"/>
            <a:chOff x="1295400" y="810228"/>
            <a:chExt cx="756226" cy="402103"/>
          </a:xfrm>
        </p:grpSpPr>
        <p:sp>
          <p:nvSpPr>
            <p:cNvPr id="119" name="TextBox 118">
              <a:extLst>
                <a:ext uri="{FF2B5EF4-FFF2-40B4-BE49-F238E27FC236}">
                  <a16:creationId xmlns:a16="http://schemas.microsoft.com/office/drawing/2014/main" id="{4B34EADE-DDC9-1143-94E9-98293F5F7205}"/>
                </a:ext>
              </a:extLst>
            </p:cNvPr>
            <p:cNvSpPr txBox="1"/>
            <p:nvPr/>
          </p:nvSpPr>
          <p:spPr>
            <a:xfrm>
              <a:off x="1295400" y="810228"/>
              <a:ext cx="734028" cy="246221"/>
            </a:xfrm>
            <a:prstGeom prst="rect">
              <a:avLst/>
            </a:prstGeom>
            <a:noFill/>
          </p:spPr>
          <p:txBody>
            <a:bodyPr wrap="square" rtlCol="0">
              <a:spAutoFit/>
            </a:bodyPr>
            <a:lstStyle/>
            <a:p>
              <a:r>
                <a:rPr lang="en-US" sz="1000">
                  <a:solidFill>
                    <a:srgbClr val="C3E7FE"/>
                  </a:solidFill>
                  <a:latin typeface="Arial Narrow" panose="020B0604020202020204" pitchFamily="34" charset="0"/>
                  <a:cs typeface="Arial Narrow" panose="020B0604020202020204" pitchFamily="34" charset="0"/>
                </a:rPr>
                <a:t>ICESAT-2</a:t>
              </a:r>
            </a:p>
          </p:txBody>
        </p:sp>
        <p:pic>
          <p:nvPicPr>
            <p:cNvPr id="12" name="Picture 11">
              <a:extLst>
                <a:ext uri="{FF2B5EF4-FFF2-40B4-BE49-F238E27FC236}">
                  <a16:creationId xmlns:a16="http://schemas.microsoft.com/office/drawing/2014/main" id="{B4EF58EC-797E-4FCD-8935-2834C3D7BCAB}"/>
                </a:ext>
              </a:extLst>
            </p:cNvPr>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1423737" y="1032499"/>
              <a:ext cx="627889" cy="179832"/>
            </a:xfrm>
            <a:prstGeom prst="rect">
              <a:avLst/>
            </a:prstGeom>
          </p:spPr>
        </p:pic>
      </p:grpSp>
      <p:grpSp>
        <p:nvGrpSpPr>
          <p:cNvPr id="30" name="Group 29">
            <a:extLst>
              <a:ext uri="{FF2B5EF4-FFF2-40B4-BE49-F238E27FC236}">
                <a16:creationId xmlns:a16="http://schemas.microsoft.com/office/drawing/2014/main" id="{42578558-0839-4362-ADEE-3E0D709E5B72}"/>
              </a:ext>
            </a:extLst>
          </p:cNvPr>
          <p:cNvGrpSpPr/>
          <p:nvPr/>
        </p:nvGrpSpPr>
        <p:grpSpPr>
          <a:xfrm>
            <a:off x="2370745" y="3222382"/>
            <a:ext cx="612420" cy="307283"/>
            <a:chOff x="2241205" y="3016642"/>
            <a:chExt cx="612420" cy="307283"/>
          </a:xfrm>
        </p:grpSpPr>
        <p:sp>
          <p:nvSpPr>
            <p:cNvPr id="125" name="TextBox 124">
              <a:extLst>
                <a:ext uri="{FF2B5EF4-FFF2-40B4-BE49-F238E27FC236}">
                  <a16:creationId xmlns:a16="http://schemas.microsoft.com/office/drawing/2014/main" id="{93620CBE-9EC2-7B4E-886F-C191199B64A3}"/>
                </a:ext>
              </a:extLst>
            </p:cNvPr>
            <p:cNvSpPr txBox="1"/>
            <p:nvPr/>
          </p:nvSpPr>
          <p:spPr>
            <a:xfrm>
              <a:off x="2352055" y="3016642"/>
              <a:ext cx="501570" cy="307283"/>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EMIT</a:t>
              </a:r>
            </a:p>
          </p:txBody>
        </p:sp>
        <p:pic>
          <p:nvPicPr>
            <p:cNvPr id="198" name="Picture 197">
              <a:extLst>
                <a:ext uri="{FF2B5EF4-FFF2-40B4-BE49-F238E27FC236}">
                  <a16:creationId xmlns:a16="http://schemas.microsoft.com/office/drawing/2014/main" id="{A0BCE276-0F06-4052-BF8B-47E740ECF720}"/>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2241205" y="3088941"/>
              <a:ext cx="165100" cy="88900"/>
            </a:xfrm>
            <a:prstGeom prst="rect">
              <a:avLst/>
            </a:prstGeom>
          </p:spPr>
        </p:pic>
      </p:grpSp>
      <p:pic>
        <p:nvPicPr>
          <p:cNvPr id="38" name="Picture 37">
            <a:extLst>
              <a:ext uri="{FF2B5EF4-FFF2-40B4-BE49-F238E27FC236}">
                <a16:creationId xmlns:a16="http://schemas.microsoft.com/office/drawing/2014/main" id="{F9FAB5A6-9E58-FC89-B9EE-A86482DD43E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700525" y="2758116"/>
            <a:ext cx="127000" cy="127000"/>
          </a:xfrm>
          <a:prstGeom prst="rect">
            <a:avLst/>
          </a:prstGeom>
        </p:spPr>
      </p:pic>
      <p:pic>
        <p:nvPicPr>
          <p:cNvPr id="63" name="Picture 62">
            <a:extLst>
              <a:ext uri="{FF2B5EF4-FFF2-40B4-BE49-F238E27FC236}">
                <a16:creationId xmlns:a16="http://schemas.microsoft.com/office/drawing/2014/main" id="{85D663F8-D562-CE2A-BEC8-7B704BCEB70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700525" y="2582888"/>
            <a:ext cx="127000" cy="127000"/>
          </a:xfrm>
          <a:prstGeom prst="rect">
            <a:avLst/>
          </a:prstGeom>
        </p:spPr>
      </p:pic>
      <p:pic>
        <p:nvPicPr>
          <p:cNvPr id="73" name="Picture 72">
            <a:extLst>
              <a:ext uri="{FF2B5EF4-FFF2-40B4-BE49-F238E27FC236}">
                <a16:creationId xmlns:a16="http://schemas.microsoft.com/office/drawing/2014/main" id="{61A6B24B-04BA-B474-4C3C-D3F89156BAA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700525" y="2925788"/>
            <a:ext cx="127000" cy="127000"/>
          </a:xfrm>
          <a:prstGeom prst="rect">
            <a:avLst/>
          </a:prstGeom>
        </p:spPr>
      </p:pic>
      <p:pic>
        <p:nvPicPr>
          <p:cNvPr id="11" name="Picture 10">
            <a:extLst>
              <a:ext uri="{FF2B5EF4-FFF2-40B4-BE49-F238E27FC236}">
                <a16:creationId xmlns:a16="http://schemas.microsoft.com/office/drawing/2014/main" id="{010D479E-0A9C-0C04-AB51-C983616112C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700525" y="3096118"/>
            <a:ext cx="127000" cy="127000"/>
          </a:xfrm>
          <a:prstGeom prst="rect">
            <a:avLst/>
          </a:prstGeom>
        </p:spPr>
      </p:pic>
      <p:grpSp>
        <p:nvGrpSpPr>
          <p:cNvPr id="15" name="Group 14">
            <a:extLst>
              <a:ext uri="{FF2B5EF4-FFF2-40B4-BE49-F238E27FC236}">
                <a16:creationId xmlns:a16="http://schemas.microsoft.com/office/drawing/2014/main" id="{D10DF837-B73F-4807-B65F-1EC42690A300}"/>
              </a:ext>
            </a:extLst>
          </p:cNvPr>
          <p:cNvGrpSpPr/>
          <p:nvPr/>
        </p:nvGrpSpPr>
        <p:grpSpPr>
          <a:xfrm>
            <a:off x="2079138" y="2672149"/>
            <a:ext cx="633868" cy="233397"/>
            <a:chOff x="2079138" y="2672149"/>
            <a:chExt cx="633868" cy="233397"/>
          </a:xfrm>
        </p:grpSpPr>
        <p:sp>
          <p:nvSpPr>
            <p:cNvPr id="138" name="TextBox 137">
              <a:extLst>
                <a:ext uri="{FF2B5EF4-FFF2-40B4-BE49-F238E27FC236}">
                  <a16:creationId xmlns:a16="http://schemas.microsoft.com/office/drawing/2014/main" id="{0396BCAA-084C-8440-BC81-6F82140210F1}"/>
                </a:ext>
              </a:extLst>
            </p:cNvPr>
            <p:cNvSpPr txBox="1"/>
            <p:nvPr/>
          </p:nvSpPr>
          <p:spPr>
            <a:xfrm>
              <a:off x="2185393" y="2672149"/>
              <a:ext cx="527613"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OCO-3</a:t>
              </a:r>
            </a:p>
          </p:txBody>
        </p:sp>
        <p:pic>
          <p:nvPicPr>
            <p:cNvPr id="200" name="Picture 199">
              <a:extLst>
                <a:ext uri="{FF2B5EF4-FFF2-40B4-BE49-F238E27FC236}">
                  <a16:creationId xmlns:a16="http://schemas.microsoft.com/office/drawing/2014/main" id="{B394AD36-C888-4449-90CB-3505EF544C33}"/>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2079138" y="2744656"/>
              <a:ext cx="152400" cy="88900"/>
            </a:xfrm>
            <a:prstGeom prst="rect">
              <a:avLst/>
            </a:prstGeom>
          </p:spPr>
        </p:pic>
      </p:grpSp>
      <p:grpSp>
        <p:nvGrpSpPr>
          <p:cNvPr id="16" name="Group 15">
            <a:extLst>
              <a:ext uri="{FF2B5EF4-FFF2-40B4-BE49-F238E27FC236}">
                <a16:creationId xmlns:a16="http://schemas.microsoft.com/office/drawing/2014/main" id="{33F4C59E-567C-4227-90AA-AD47F6C96D80}"/>
              </a:ext>
            </a:extLst>
          </p:cNvPr>
          <p:cNvGrpSpPr/>
          <p:nvPr/>
        </p:nvGrpSpPr>
        <p:grpSpPr>
          <a:xfrm>
            <a:off x="7003794" y="5834445"/>
            <a:ext cx="622300" cy="552719"/>
            <a:chOff x="7003794" y="5834445"/>
            <a:chExt cx="622300" cy="552719"/>
          </a:xfrm>
        </p:grpSpPr>
        <p:sp>
          <p:nvSpPr>
            <p:cNvPr id="151" name="TextBox 150">
              <a:extLst>
                <a:ext uri="{FF2B5EF4-FFF2-40B4-BE49-F238E27FC236}">
                  <a16:creationId xmlns:a16="http://schemas.microsoft.com/office/drawing/2014/main" id="{9FF8F24A-A124-174B-BDB8-40F17093E64E}"/>
                </a:ext>
              </a:extLst>
            </p:cNvPr>
            <p:cNvSpPr txBox="1"/>
            <p:nvPr/>
          </p:nvSpPr>
          <p:spPr>
            <a:xfrm>
              <a:off x="7044466" y="5834445"/>
              <a:ext cx="581628" cy="233397"/>
            </a:xfrm>
            <a:prstGeom prst="rect">
              <a:avLst/>
            </a:prstGeom>
            <a:noFill/>
          </p:spPr>
          <p:txBody>
            <a:bodyPr wrap="square" rtlCol="0">
              <a:spAutoFit/>
            </a:bodyPr>
            <a:lstStyle/>
            <a:p>
              <a:pPr>
                <a:lnSpc>
                  <a:spcPts val="1100"/>
                </a:lnSpc>
              </a:pPr>
              <a:r>
                <a:rPr lang="en-US" sz="1000">
                  <a:solidFill>
                    <a:srgbClr val="C3E7FE"/>
                  </a:solidFill>
                  <a:latin typeface="Arial Narrow" panose="020B0604020202020204" pitchFamily="34" charset="0"/>
                  <a:cs typeface="Arial Narrow" panose="020B0604020202020204" pitchFamily="34" charset="0"/>
                </a:rPr>
                <a:t>GLIMR*</a:t>
              </a:r>
            </a:p>
          </p:txBody>
        </p:sp>
        <p:pic>
          <p:nvPicPr>
            <p:cNvPr id="201" name="Picture 200" descr="A picture containing text, building material&#10;&#10;Description automatically generated">
              <a:extLst>
                <a:ext uri="{FF2B5EF4-FFF2-40B4-BE49-F238E27FC236}">
                  <a16:creationId xmlns:a16="http://schemas.microsoft.com/office/drawing/2014/main" id="{9394CE3E-56BB-4498-A663-43A161C7AF22}"/>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7003794" y="6069664"/>
              <a:ext cx="622300" cy="317500"/>
            </a:xfrm>
            <a:prstGeom prst="rect">
              <a:avLst/>
            </a:prstGeom>
          </p:spPr>
        </p:pic>
      </p:grpSp>
    </p:spTree>
    <p:extLst>
      <p:ext uri="{BB962C8B-B14F-4D97-AF65-F5344CB8AC3E}">
        <p14:creationId xmlns:p14="http://schemas.microsoft.com/office/powerpoint/2010/main" val="75126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3168"/>
            <a:ext cx="7299960" cy="1000899"/>
          </a:xfrm>
        </p:spPr>
        <p:txBody>
          <a:bodyPr vert="horz" lIns="91440" tIns="45720" rIns="91440" bIns="45720" rtlCol="0" anchor="t">
            <a:normAutofit/>
          </a:bodyPr>
          <a:lstStyle/>
          <a:p>
            <a:r>
              <a:rPr lang="en-US" sz="3200" dirty="0">
                <a:latin typeface="Georgia"/>
              </a:rPr>
              <a:t>Applied Sciences Program</a:t>
            </a:r>
          </a:p>
        </p:txBody>
      </p:sp>
      <p:sp>
        <p:nvSpPr>
          <p:cNvPr id="4" name="Content Placeholder 3"/>
          <p:cNvSpPr>
            <a:spLocks noGrp="1"/>
          </p:cNvSpPr>
          <p:nvPr>
            <p:ph idx="11"/>
          </p:nvPr>
        </p:nvSpPr>
        <p:spPr>
          <a:xfrm>
            <a:off x="838199" y="1840599"/>
            <a:ext cx="6000112" cy="4684625"/>
          </a:xfrm>
        </p:spPr>
        <p:txBody>
          <a:bodyPr>
            <a:normAutofit/>
          </a:bodyPr>
          <a:lstStyle/>
          <a:p>
            <a:pPr marL="58737" lvl="0">
              <a:spcBef>
                <a:spcPts val="0"/>
              </a:spcBef>
              <a:buClr>
                <a:srgbClr val="5595AC"/>
              </a:buClr>
              <a:buSzPts val="1900"/>
            </a:pPr>
            <a:r>
              <a:rPr lang="en-US" dirty="0">
                <a:latin typeface="+mn-lt"/>
              </a:rPr>
              <a:t>NASA’s Applied Sciences (AppSci) Program helps people across the world use NASA data to solve big problems right here on Earth. </a:t>
            </a:r>
          </a:p>
          <a:p>
            <a:pPr marL="58737">
              <a:buClr>
                <a:srgbClr val="5595AC"/>
              </a:buClr>
              <a:buSzPts val="1900"/>
            </a:pPr>
            <a:r>
              <a:rPr lang="en-US" dirty="0">
                <a:latin typeface="+mn-lt"/>
              </a:rPr>
              <a:t>Three lines of business:</a:t>
            </a:r>
          </a:p>
          <a:p>
            <a:pPr marL="285750" lvl="0" indent="-227013">
              <a:buClr>
                <a:srgbClr val="5595AC"/>
              </a:buClr>
              <a:buSzPts val="1900"/>
              <a:buFont typeface="Arial" panose="020B0604020202020204" pitchFamily="34" charset="0"/>
              <a:buChar char="•"/>
            </a:pPr>
            <a:r>
              <a:rPr lang="en-US" b="1" dirty="0">
                <a:latin typeface="+mn-lt"/>
              </a:rPr>
              <a:t>Capacity Building Program</a:t>
            </a:r>
            <a:r>
              <a:rPr lang="en-US" dirty="0">
                <a:latin typeface="+mn-lt"/>
              </a:rPr>
              <a:t>: Provides support to help institutions and individuals make better decisions about our environment, food, water, health &amp; safety</a:t>
            </a:r>
          </a:p>
          <a:p>
            <a:pPr marL="285750" indent="-227013">
              <a:buClr>
                <a:srgbClr val="5595AC"/>
              </a:buClr>
              <a:buSzPts val="1900"/>
              <a:buFont typeface="Arial" panose="020B0604020202020204" pitchFamily="34" charset="0"/>
              <a:buChar char="•"/>
            </a:pPr>
            <a:r>
              <a:rPr lang="en-US" b="1" dirty="0">
                <a:latin typeface="+mn-lt"/>
              </a:rPr>
              <a:t>Thematic Application Programs</a:t>
            </a:r>
            <a:r>
              <a:rPr lang="en-US" dirty="0">
                <a:latin typeface="+mn-lt"/>
              </a:rPr>
              <a:t>: Strategically invests in projects and teams that develop innovative and practical uses of Earth observations &amp; lower the barriers to using Earth science information</a:t>
            </a:r>
          </a:p>
          <a:p>
            <a:pPr marL="285750" lvl="0" indent="-227013">
              <a:buClr>
                <a:srgbClr val="5595AC"/>
              </a:buClr>
              <a:buSzPts val="1900"/>
              <a:buFont typeface="Arial" panose="020B0604020202020204" pitchFamily="34" charset="0"/>
              <a:buChar char="•"/>
            </a:pPr>
            <a:r>
              <a:rPr lang="en-US" b="1" dirty="0">
                <a:latin typeface="+mn-lt"/>
              </a:rPr>
              <a:t>Mission Planning</a:t>
            </a:r>
            <a:r>
              <a:rPr lang="en-US" dirty="0">
                <a:latin typeface="+mn-lt"/>
              </a:rPr>
              <a:t>: Enables the early and ongoing involvement of users and their priorities throughout the lifecycle of Earth science satellite and instrument missions</a:t>
            </a:r>
          </a:p>
        </p:txBody>
      </p:sp>
      <p:sp>
        <p:nvSpPr>
          <p:cNvPr id="11" name="Title 16">
            <a:extLst>
              <a:ext uri="{FF2B5EF4-FFF2-40B4-BE49-F238E27FC236}">
                <a16:creationId xmlns:a16="http://schemas.microsoft.com/office/drawing/2014/main" id="{8AD88A90-F7F4-49C5-8C71-9F35DA0BD5CE}"/>
              </a:ext>
            </a:extLst>
          </p:cNvPr>
          <p:cNvSpPr>
            <a:spLocks noGrp="1"/>
          </p:cNvSpPr>
          <p:nvPr>
            <p:ph type="title"/>
          </p:nvPr>
        </p:nvSpPr>
        <p:spPr>
          <a:xfrm>
            <a:off x="838200" y="365125"/>
            <a:ext cx="10515600" cy="570057"/>
          </a:xfrm>
        </p:spPr>
        <p:txBody>
          <a:bodyPr>
            <a:normAutofit/>
          </a:bodyPr>
          <a:lstStyle/>
          <a:p>
            <a:r>
              <a:rPr lang="en-US" sz="1400" spc="200" dirty="0"/>
              <a:t>PROGRAMMATIC FOUNDATIONS</a:t>
            </a:r>
          </a:p>
        </p:txBody>
      </p:sp>
      <p:pic>
        <p:nvPicPr>
          <p:cNvPr id="15" name="Picture 14" descr="A picture containing text, clipart&#10;&#10;Description automatically generated">
            <a:extLst>
              <a:ext uri="{FF2B5EF4-FFF2-40B4-BE49-F238E27FC236}">
                <a16:creationId xmlns:a16="http://schemas.microsoft.com/office/drawing/2014/main" id="{AAA688B3-6348-4C0F-A8E7-5A02C08488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65078" y="3577746"/>
            <a:ext cx="570056" cy="570057"/>
          </a:xfrm>
          <a:prstGeom prst="rect">
            <a:avLst/>
          </a:prstGeom>
        </p:spPr>
      </p:pic>
      <p:pic>
        <p:nvPicPr>
          <p:cNvPr id="16" name="Picture 15" descr="A picture containing text, outdoor, clipart&#10;&#10;Description automatically generated">
            <a:extLst>
              <a:ext uri="{FF2B5EF4-FFF2-40B4-BE49-F238E27FC236}">
                <a16:creationId xmlns:a16="http://schemas.microsoft.com/office/drawing/2014/main" id="{2A2A6DA2-A565-4CCC-BDB8-8266EAD715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90528" y="4624365"/>
            <a:ext cx="570056" cy="570057"/>
          </a:xfrm>
          <a:prstGeom prst="rect">
            <a:avLst/>
          </a:prstGeom>
        </p:spPr>
      </p:pic>
      <p:pic>
        <p:nvPicPr>
          <p:cNvPr id="17" name="Picture 16" descr="Icon&#10;&#10;Description automatically generated">
            <a:extLst>
              <a:ext uri="{FF2B5EF4-FFF2-40B4-BE49-F238E27FC236}">
                <a16:creationId xmlns:a16="http://schemas.microsoft.com/office/drawing/2014/main" id="{FAD22260-4E9E-4F61-937F-8EE4346E790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65078" y="4282791"/>
            <a:ext cx="570056" cy="570057"/>
          </a:xfrm>
          <a:prstGeom prst="rect">
            <a:avLst/>
          </a:prstGeom>
        </p:spPr>
      </p:pic>
      <p:pic>
        <p:nvPicPr>
          <p:cNvPr id="19" name="Picture 18" descr="Icon&#10;&#10;Description automatically generated">
            <a:extLst>
              <a:ext uri="{FF2B5EF4-FFF2-40B4-BE49-F238E27FC236}">
                <a16:creationId xmlns:a16="http://schemas.microsoft.com/office/drawing/2014/main" id="{63921F90-4665-4FB8-86D7-9FFC732E3D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90528" y="3919320"/>
            <a:ext cx="570056" cy="570057"/>
          </a:xfrm>
          <a:prstGeom prst="rect">
            <a:avLst/>
          </a:prstGeom>
        </p:spPr>
      </p:pic>
      <p:pic>
        <p:nvPicPr>
          <p:cNvPr id="21" name="Picture 20" descr="Icon&#10;&#10;Description automatically generated">
            <a:extLst>
              <a:ext uri="{FF2B5EF4-FFF2-40B4-BE49-F238E27FC236}">
                <a16:creationId xmlns:a16="http://schemas.microsoft.com/office/drawing/2014/main" id="{A6C55494-2E13-4957-9B7E-2189495CD60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65078" y="4987836"/>
            <a:ext cx="570056" cy="570057"/>
          </a:xfrm>
          <a:prstGeom prst="rect">
            <a:avLst/>
          </a:prstGeom>
        </p:spPr>
      </p:pic>
      <p:pic>
        <p:nvPicPr>
          <p:cNvPr id="23" name="Picture 22">
            <a:extLst>
              <a:ext uri="{FF2B5EF4-FFF2-40B4-BE49-F238E27FC236}">
                <a16:creationId xmlns:a16="http://schemas.microsoft.com/office/drawing/2014/main" id="{47F73F53-F6A4-4AF0-B2C3-156F24FED003}"/>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143430" y="5329410"/>
            <a:ext cx="664253" cy="642662"/>
          </a:xfrm>
          <a:prstGeom prst="rect">
            <a:avLst/>
          </a:prstGeom>
        </p:spPr>
      </p:pic>
      <p:sp>
        <p:nvSpPr>
          <p:cNvPr id="24" name="Title 16">
            <a:extLst>
              <a:ext uri="{FF2B5EF4-FFF2-40B4-BE49-F238E27FC236}">
                <a16:creationId xmlns:a16="http://schemas.microsoft.com/office/drawing/2014/main" id="{04453A31-29B4-4970-95E8-784D9D30A3DF}"/>
              </a:ext>
            </a:extLst>
          </p:cNvPr>
          <p:cNvSpPr txBox="1">
            <a:spLocks/>
          </p:cNvSpPr>
          <p:nvPr/>
        </p:nvSpPr>
        <p:spPr>
          <a:xfrm>
            <a:off x="7807683" y="3909787"/>
            <a:ext cx="1881658" cy="570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00" b="1" i="0" kern="1200" spc="200" baseline="0">
                <a:solidFill>
                  <a:srgbClr val="6A7278"/>
                </a:solidFill>
                <a:latin typeface="Arial" panose="020B0604020202020204" pitchFamily="34" charset="0"/>
                <a:ea typeface="Arial" panose="020B0604020202020204" pitchFamily="34" charset="0"/>
                <a:cs typeface="Arial" panose="020B0604020202020204" pitchFamily="34" charset="0"/>
              </a:defRPr>
            </a:lvl1pPr>
          </a:lstStyle>
          <a:p>
            <a:r>
              <a:rPr lang="en-US" sz="1400"/>
              <a:t>HEALTH &amp; </a:t>
            </a:r>
          </a:p>
          <a:p>
            <a:r>
              <a:rPr lang="en-US" sz="1400"/>
              <a:t>AIR QUALITY</a:t>
            </a:r>
          </a:p>
        </p:txBody>
      </p:sp>
      <p:sp>
        <p:nvSpPr>
          <p:cNvPr id="25" name="Title 16">
            <a:extLst>
              <a:ext uri="{FF2B5EF4-FFF2-40B4-BE49-F238E27FC236}">
                <a16:creationId xmlns:a16="http://schemas.microsoft.com/office/drawing/2014/main" id="{F0369A28-B177-4210-B3F9-C96F2A66CE20}"/>
              </a:ext>
            </a:extLst>
          </p:cNvPr>
          <p:cNvSpPr txBox="1">
            <a:spLocks/>
          </p:cNvSpPr>
          <p:nvPr/>
        </p:nvSpPr>
        <p:spPr>
          <a:xfrm>
            <a:off x="7807683" y="4624364"/>
            <a:ext cx="1881658" cy="570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00" b="1" i="0" kern="1200" spc="200" baseline="0">
                <a:solidFill>
                  <a:srgbClr val="6A7278"/>
                </a:solidFill>
                <a:latin typeface="Arial" panose="020B0604020202020204" pitchFamily="34" charset="0"/>
                <a:ea typeface="Arial" panose="020B0604020202020204" pitchFamily="34" charset="0"/>
                <a:cs typeface="Arial" panose="020B0604020202020204" pitchFamily="34" charset="0"/>
              </a:defRPr>
            </a:lvl1pPr>
          </a:lstStyle>
          <a:p>
            <a:r>
              <a:rPr lang="en-US" sz="1400"/>
              <a:t>DISASTERS</a:t>
            </a:r>
          </a:p>
        </p:txBody>
      </p:sp>
      <p:sp>
        <p:nvSpPr>
          <p:cNvPr id="26" name="Title 16">
            <a:extLst>
              <a:ext uri="{FF2B5EF4-FFF2-40B4-BE49-F238E27FC236}">
                <a16:creationId xmlns:a16="http://schemas.microsoft.com/office/drawing/2014/main" id="{857EEFF8-FB1A-4FB6-8DCA-E02D217C1B6E}"/>
              </a:ext>
            </a:extLst>
          </p:cNvPr>
          <p:cNvSpPr txBox="1">
            <a:spLocks/>
          </p:cNvSpPr>
          <p:nvPr/>
        </p:nvSpPr>
        <p:spPr>
          <a:xfrm>
            <a:off x="7807683" y="5362026"/>
            <a:ext cx="1881658" cy="570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00" b="1" i="0" kern="1200" spc="200" baseline="0">
                <a:solidFill>
                  <a:srgbClr val="6A7278"/>
                </a:solidFill>
                <a:latin typeface="Arial" panose="020B0604020202020204" pitchFamily="34" charset="0"/>
                <a:ea typeface="Arial" panose="020B0604020202020204" pitchFamily="34" charset="0"/>
                <a:cs typeface="Arial" panose="020B0604020202020204" pitchFamily="34" charset="0"/>
              </a:defRPr>
            </a:lvl1pPr>
          </a:lstStyle>
          <a:p>
            <a:r>
              <a:rPr lang="en-US" sz="1400" dirty="0"/>
              <a:t>WILDLAND FIRES</a:t>
            </a:r>
          </a:p>
        </p:txBody>
      </p:sp>
      <p:sp>
        <p:nvSpPr>
          <p:cNvPr id="27" name="Title 16">
            <a:extLst>
              <a:ext uri="{FF2B5EF4-FFF2-40B4-BE49-F238E27FC236}">
                <a16:creationId xmlns:a16="http://schemas.microsoft.com/office/drawing/2014/main" id="{FA70F8DD-1C09-4F72-AED2-86E630D45398}"/>
              </a:ext>
            </a:extLst>
          </p:cNvPr>
          <p:cNvSpPr txBox="1">
            <a:spLocks/>
          </p:cNvSpPr>
          <p:nvPr/>
        </p:nvSpPr>
        <p:spPr>
          <a:xfrm>
            <a:off x="9982233" y="3559458"/>
            <a:ext cx="1881658" cy="570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00" b="1" i="0" kern="1200" spc="200" baseline="0">
                <a:solidFill>
                  <a:srgbClr val="6A7278"/>
                </a:solidFill>
                <a:latin typeface="Arial" panose="020B0604020202020204" pitchFamily="34" charset="0"/>
                <a:ea typeface="Arial" panose="020B0604020202020204" pitchFamily="34" charset="0"/>
                <a:cs typeface="Arial" panose="020B0604020202020204" pitchFamily="34" charset="0"/>
              </a:defRPr>
            </a:lvl1pPr>
          </a:lstStyle>
          <a:p>
            <a:r>
              <a:rPr lang="en-US" sz="1400"/>
              <a:t>AGRICULTURE</a:t>
            </a:r>
          </a:p>
        </p:txBody>
      </p:sp>
      <p:sp>
        <p:nvSpPr>
          <p:cNvPr id="28" name="Title 16">
            <a:extLst>
              <a:ext uri="{FF2B5EF4-FFF2-40B4-BE49-F238E27FC236}">
                <a16:creationId xmlns:a16="http://schemas.microsoft.com/office/drawing/2014/main" id="{FEAD417F-144C-486E-837F-0B2C4ED82306}"/>
              </a:ext>
            </a:extLst>
          </p:cNvPr>
          <p:cNvSpPr txBox="1">
            <a:spLocks/>
          </p:cNvSpPr>
          <p:nvPr/>
        </p:nvSpPr>
        <p:spPr>
          <a:xfrm>
            <a:off x="9982233" y="4292179"/>
            <a:ext cx="2173086" cy="570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00" b="1" i="0" kern="1200" spc="200" baseline="0">
                <a:solidFill>
                  <a:srgbClr val="6A7278"/>
                </a:solidFill>
                <a:latin typeface="Arial" panose="020B0604020202020204" pitchFamily="34" charset="0"/>
                <a:ea typeface="Arial" panose="020B0604020202020204" pitchFamily="34" charset="0"/>
                <a:cs typeface="Arial" panose="020B0604020202020204" pitchFamily="34" charset="0"/>
              </a:defRPr>
            </a:lvl1pPr>
          </a:lstStyle>
          <a:p>
            <a:r>
              <a:rPr lang="en-US" sz="1400" dirty="0"/>
              <a:t>ECOLOGICAL CONSERVATION</a:t>
            </a:r>
          </a:p>
        </p:txBody>
      </p:sp>
      <p:sp>
        <p:nvSpPr>
          <p:cNvPr id="29" name="Title 16">
            <a:extLst>
              <a:ext uri="{FF2B5EF4-FFF2-40B4-BE49-F238E27FC236}">
                <a16:creationId xmlns:a16="http://schemas.microsoft.com/office/drawing/2014/main" id="{CCD351B7-BDCE-42D4-B7A5-826D5D7597B2}"/>
              </a:ext>
            </a:extLst>
          </p:cNvPr>
          <p:cNvSpPr txBox="1">
            <a:spLocks/>
          </p:cNvSpPr>
          <p:nvPr/>
        </p:nvSpPr>
        <p:spPr>
          <a:xfrm>
            <a:off x="9982233" y="4987836"/>
            <a:ext cx="1881658" cy="570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00" b="1" i="0" kern="1200" spc="200" baseline="0">
                <a:solidFill>
                  <a:srgbClr val="6A7278"/>
                </a:solidFill>
                <a:latin typeface="Arial" panose="020B0604020202020204" pitchFamily="34" charset="0"/>
                <a:ea typeface="Arial" panose="020B0604020202020204" pitchFamily="34" charset="0"/>
                <a:cs typeface="Arial" panose="020B0604020202020204" pitchFamily="34" charset="0"/>
              </a:defRPr>
            </a:lvl1pPr>
          </a:lstStyle>
          <a:p>
            <a:r>
              <a:rPr lang="en-US" sz="1400"/>
              <a:t>WATER RESOURCES</a:t>
            </a:r>
          </a:p>
        </p:txBody>
      </p:sp>
      <p:sp>
        <p:nvSpPr>
          <p:cNvPr id="30" name="Title 16">
            <a:extLst>
              <a:ext uri="{FF2B5EF4-FFF2-40B4-BE49-F238E27FC236}">
                <a16:creationId xmlns:a16="http://schemas.microsoft.com/office/drawing/2014/main" id="{0594B6EF-3D82-4F54-A6E1-F7FD45DBC331}"/>
              </a:ext>
            </a:extLst>
          </p:cNvPr>
          <p:cNvSpPr txBox="1">
            <a:spLocks/>
          </p:cNvSpPr>
          <p:nvPr/>
        </p:nvSpPr>
        <p:spPr>
          <a:xfrm>
            <a:off x="9982233" y="5648986"/>
            <a:ext cx="1881658" cy="570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00" b="1" i="0" kern="1200" spc="200" baseline="0">
                <a:solidFill>
                  <a:srgbClr val="6A7278"/>
                </a:solidFill>
                <a:latin typeface="Arial" panose="020B0604020202020204" pitchFamily="34" charset="0"/>
                <a:ea typeface="Arial" panose="020B0604020202020204" pitchFamily="34" charset="0"/>
                <a:cs typeface="Arial" panose="020B0604020202020204" pitchFamily="34" charset="0"/>
              </a:defRPr>
            </a:lvl1pPr>
          </a:lstStyle>
          <a:p>
            <a:r>
              <a:rPr lang="en-US" sz="1400" dirty="0"/>
              <a:t>CLIMATE &amp; RESILIENCE</a:t>
            </a:r>
          </a:p>
        </p:txBody>
      </p:sp>
      <p:pic>
        <p:nvPicPr>
          <p:cNvPr id="35" name="Picture 2" descr="Emily Sylak-Glassman">
            <a:extLst>
              <a:ext uri="{FF2B5EF4-FFF2-40B4-BE49-F238E27FC236}">
                <a16:creationId xmlns:a16="http://schemas.microsoft.com/office/drawing/2014/main" id="{893EBF93-0612-4599-8CE5-51EA398E13F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0148107" y="799647"/>
            <a:ext cx="1003755" cy="13716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4" descr="Lawrence Friedl">
            <a:extLst>
              <a:ext uri="{FF2B5EF4-FFF2-40B4-BE49-F238E27FC236}">
                <a16:creationId xmlns:a16="http://schemas.microsoft.com/office/drawing/2014/main" id="{1AC3D180-A7CC-4252-AE14-8AD72718D75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8702674" y="788530"/>
            <a:ext cx="1006482" cy="1371600"/>
          </a:xfrm>
          <a:prstGeom prst="ellipse">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C9F3DB19-0436-4910-B131-5D9985388637}"/>
              </a:ext>
            </a:extLst>
          </p:cNvPr>
          <p:cNvSpPr txBox="1">
            <a:spLocks noChangeArrowheads="1"/>
          </p:cNvSpPr>
          <p:nvPr/>
        </p:nvSpPr>
        <p:spPr bwMode="auto">
          <a:xfrm>
            <a:off x="8605246" y="2251797"/>
            <a:ext cx="1201337" cy="415498"/>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Lawrence Friedl,</a:t>
            </a:r>
          </a:p>
          <a:p>
            <a:pPr marL="0" marR="0" lvl="0" indent="0" algn="ctr" defTabSz="1018229" eaLnBrk="1" fontAlgn="auto" latinLnBrk="0" hangingPunct="1">
              <a:lnSpc>
                <a:spcPct val="100000"/>
              </a:lnSpc>
              <a:spcBef>
                <a:spcPts val="0"/>
              </a:spcBef>
              <a:spcAft>
                <a:spcPts val="0"/>
              </a:spcAft>
              <a:buClrTx/>
              <a:buSzTx/>
              <a:buFontTx/>
              <a:buNone/>
              <a:tabLst/>
              <a:defRPr/>
            </a:pPr>
            <a:r>
              <a:rPr lang="en-US" sz="1100" b="1" kern="0" noProof="0" dirty="0">
                <a:solidFill>
                  <a:srgbClr val="0061AA"/>
                </a:solidFill>
                <a:latin typeface="Century Gothic"/>
                <a:cs typeface="Arial" pitchFamily="34" charset="0"/>
              </a:rPr>
              <a:t>Director</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38" name="TextBox 37">
            <a:extLst>
              <a:ext uri="{FF2B5EF4-FFF2-40B4-BE49-F238E27FC236}">
                <a16:creationId xmlns:a16="http://schemas.microsoft.com/office/drawing/2014/main" id="{AD068912-D22E-4142-92FF-3372C8C160A7}"/>
              </a:ext>
            </a:extLst>
          </p:cNvPr>
          <p:cNvSpPr txBox="1">
            <a:spLocks noChangeArrowheads="1"/>
          </p:cNvSpPr>
          <p:nvPr/>
        </p:nvSpPr>
        <p:spPr bwMode="auto">
          <a:xfrm>
            <a:off x="9709156" y="2252579"/>
            <a:ext cx="1881658" cy="415498"/>
          </a:xfrm>
          <a:prstGeom prst="rect">
            <a:avLst/>
          </a:prstGeom>
          <a:noFill/>
          <a:ln w="9525">
            <a:noFill/>
            <a:miter lim="800000"/>
            <a:headEnd/>
            <a:tailEnd/>
          </a:ln>
        </p:spPr>
        <p:txBody>
          <a:bodyPr wrap="square" lIns="91440" tIns="45720" rIns="91440" bIns="45720" anchor="t">
            <a:spAutoFit/>
          </a:bodyPr>
          <a:lstStyle/>
          <a:p>
            <a:pPr algn="ctr" defTabSz="1018229">
              <a:defRPr/>
            </a:pPr>
            <a:r>
              <a:rPr kumimoji="0" lang="en-US" sz="1000" b="1" i="0" u="none" strike="noStrike" kern="0" cap="none" spc="0" normalizeH="0" baseline="0" noProof="0" dirty="0">
                <a:ln>
                  <a:noFill/>
                </a:ln>
                <a:solidFill>
                  <a:srgbClr val="0061AA"/>
                </a:solidFill>
                <a:effectLst/>
                <a:uLnTx/>
                <a:uFillTx/>
                <a:latin typeface="Century Gothic"/>
                <a:cs typeface="Arial"/>
              </a:rPr>
              <a:t>Dr. Emily Sylak-Glassman,</a:t>
            </a:r>
            <a:r>
              <a:rPr kumimoji="0" lang="en-US" sz="1000" b="1" i="0" u="none" strike="noStrike" kern="0" cap="none" spc="0" normalizeH="0" noProof="0" dirty="0">
                <a:ln>
                  <a:noFill/>
                </a:ln>
                <a:solidFill>
                  <a:srgbClr val="0061AA"/>
                </a:solidFill>
                <a:effectLst/>
                <a:uLnTx/>
                <a:uFillTx/>
                <a:latin typeface="Century Gothic"/>
                <a:cs typeface="Arial"/>
              </a:rPr>
              <a:t> </a:t>
            </a:r>
          </a:p>
          <a:p>
            <a:pPr algn="ctr" defTabSz="1018229">
              <a:defRPr/>
            </a:pPr>
            <a:r>
              <a:rPr kumimoji="0" lang="en-US" sz="1100" b="1" i="0" u="none" strike="noStrike" kern="0" cap="none" spc="0" normalizeH="0" noProof="0" dirty="0">
                <a:ln>
                  <a:noFill/>
                </a:ln>
                <a:solidFill>
                  <a:srgbClr val="0061AA"/>
                </a:solidFill>
                <a:effectLst/>
                <a:uLnTx/>
                <a:uFillTx/>
                <a:latin typeface="Century Gothic"/>
                <a:cs typeface="Arial"/>
              </a:rPr>
              <a:t>Deputy </a:t>
            </a:r>
            <a:r>
              <a:rPr lang="en-US" sz="1100" b="1" kern="0" dirty="0">
                <a:solidFill>
                  <a:srgbClr val="0061AA"/>
                </a:solidFill>
                <a:latin typeface="Century Gothic"/>
                <a:cs typeface="Arial"/>
              </a:rPr>
              <a:t>Director</a:t>
            </a:r>
            <a:endParaRPr lang="en-US" sz="1100" b="1" i="0" u="none" strike="noStrike" kern="0" cap="none" spc="0" normalizeH="0" baseline="0" noProof="0" dirty="0">
              <a:ln>
                <a:noFill/>
              </a:ln>
              <a:solidFill>
                <a:srgbClr val="0061AA"/>
              </a:solidFill>
              <a:effectLst/>
              <a:uLnTx/>
              <a:uFillTx/>
              <a:latin typeface="Century Gothic"/>
              <a:cs typeface="Arial" pitchFamily="34" charset="0"/>
            </a:endParaRPr>
          </a:p>
        </p:txBody>
      </p:sp>
      <p:grpSp>
        <p:nvGrpSpPr>
          <p:cNvPr id="39" name="Group 38">
            <a:extLst>
              <a:ext uri="{FF2B5EF4-FFF2-40B4-BE49-F238E27FC236}">
                <a16:creationId xmlns:a16="http://schemas.microsoft.com/office/drawing/2014/main" id="{0B4B4039-2CAB-4337-A6BD-B8DF13516C7A}"/>
              </a:ext>
            </a:extLst>
          </p:cNvPr>
          <p:cNvGrpSpPr/>
          <p:nvPr/>
        </p:nvGrpSpPr>
        <p:grpSpPr>
          <a:xfrm>
            <a:off x="8217802" y="428461"/>
            <a:ext cx="3500804" cy="2323500"/>
            <a:chOff x="6349144" y="302365"/>
            <a:chExt cx="3500804" cy="2323500"/>
          </a:xfrm>
        </p:grpSpPr>
        <p:sp>
          <p:nvSpPr>
            <p:cNvPr id="40" name="Text Placeholder 5">
              <a:extLst>
                <a:ext uri="{FF2B5EF4-FFF2-40B4-BE49-F238E27FC236}">
                  <a16:creationId xmlns:a16="http://schemas.microsoft.com/office/drawing/2014/main" id="{40541A84-88D0-47EC-BF5D-B1007D171EC5}"/>
                </a:ext>
              </a:extLst>
            </p:cNvPr>
            <p:cNvSpPr txBox="1">
              <a:spLocks/>
            </p:cNvSpPr>
            <p:nvPr/>
          </p:nvSpPr>
          <p:spPr>
            <a:xfrm>
              <a:off x="6349144" y="327044"/>
              <a:ext cx="3500804" cy="400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70C0"/>
                  </a:solidFill>
                  <a:latin typeface="Arial" panose="020B0604020202020204" pitchFamily="34" charset="0"/>
                  <a:cs typeface="Arial" panose="020B0604020202020204" pitchFamily="34" charset="0"/>
                </a:rPr>
                <a:t>Leadership</a:t>
              </a:r>
            </a:p>
          </p:txBody>
        </p:sp>
        <p:sp>
          <p:nvSpPr>
            <p:cNvPr id="41" name="Rounded Rectangle 42">
              <a:extLst>
                <a:ext uri="{FF2B5EF4-FFF2-40B4-BE49-F238E27FC236}">
                  <a16:creationId xmlns:a16="http://schemas.microsoft.com/office/drawing/2014/main" id="{8CBBE948-7CD5-4207-80E3-32A574E6C342}"/>
                </a:ext>
              </a:extLst>
            </p:cNvPr>
            <p:cNvSpPr/>
            <p:nvPr/>
          </p:nvSpPr>
          <p:spPr>
            <a:xfrm>
              <a:off x="6349144" y="302365"/>
              <a:ext cx="3455324" cy="232350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42" name="Picture 41">
            <a:extLst>
              <a:ext uri="{FF2B5EF4-FFF2-40B4-BE49-F238E27FC236}">
                <a16:creationId xmlns:a16="http://schemas.microsoft.com/office/drawing/2014/main" id="{EB722363-6135-44D7-81F6-1720C3BED633}"/>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62205" y="5674345"/>
            <a:ext cx="572929" cy="572929"/>
          </a:xfrm>
          <a:prstGeom prst="rect">
            <a:avLst/>
          </a:prstGeom>
        </p:spPr>
      </p:pic>
    </p:spTree>
    <p:extLst>
      <p:ext uri="{BB962C8B-B14F-4D97-AF65-F5344CB8AC3E}">
        <p14:creationId xmlns:p14="http://schemas.microsoft.com/office/powerpoint/2010/main" val="62420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spc="200" dirty="0"/>
              <a:t>PROGRAMMATIC FOUNDATIONS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Applied Sciences Thematic Application Areas</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783053"/>
            <a:ext cx="10840655" cy="9216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The Applied Sciences Program is structured around thematic application areas that routinely hold solicitations and have active investment portfolios at NASA HQ:</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26" name="TextBox 25">
            <a:extLst>
              <a:ext uri="{FF2B5EF4-FFF2-40B4-BE49-F238E27FC236}">
                <a16:creationId xmlns:a16="http://schemas.microsoft.com/office/drawing/2014/main" id="{F7107430-E042-4B85-B5C7-D81588CC236D}"/>
              </a:ext>
            </a:extLst>
          </p:cNvPr>
          <p:cNvSpPr txBox="1"/>
          <p:nvPr/>
        </p:nvSpPr>
        <p:spPr>
          <a:xfrm>
            <a:off x="6928587" y="3747075"/>
            <a:ext cx="1554480" cy="264688"/>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AGRICULTURE</a:t>
            </a:r>
          </a:p>
        </p:txBody>
      </p:sp>
      <p:sp>
        <p:nvSpPr>
          <p:cNvPr id="31" name="TextBox 30">
            <a:extLst>
              <a:ext uri="{FF2B5EF4-FFF2-40B4-BE49-F238E27FC236}">
                <a16:creationId xmlns:a16="http://schemas.microsoft.com/office/drawing/2014/main" id="{4057D08C-FB51-4A84-BEC7-00E81E908FA6}"/>
              </a:ext>
            </a:extLst>
          </p:cNvPr>
          <p:cNvSpPr txBox="1"/>
          <p:nvPr/>
        </p:nvSpPr>
        <p:spPr>
          <a:xfrm>
            <a:off x="5602233" y="3660064"/>
            <a:ext cx="1303835" cy="438710"/>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WATER RESOURCES</a:t>
            </a:r>
          </a:p>
        </p:txBody>
      </p:sp>
      <p:sp>
        <p:nvSpPr>
          <p:cNvPr id="14" name="TextBox 13">
            <a:extLst>
              <a:ext uri="{FF2B5EF4-FFF2-40B4-BE49-F238E27FC236}">
                <a16:creationId xmlns:a16="http://schemas.microsoft.com/office/drawing/2014/main" id="{5294D805-728C-4677-834B-F950F7A6607C}"/>
              </a:ext>
            </a:extLst>
          </p:cNvPr>
          <p:cNvSpPr txBox="1"/>
          <p:nvPr/>
        </p:nvSpPr>
        <p:spPr>
          <a:xfrm>
            <a:off x="671287" y="3660064"/>
            <a:ext cx="1554480" cy="438710"/>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HEALTH &amp; AIR QUALITY</a:t>
            </a:r>
          </a:p>
        </p:txBody>
      </p:sp>
      <p:sp>
        <p:nvSpPr>
          <p:cNvPr id="47" name="TextBox 46">
            <a:extLst>
              <a:ext uri="{FF2B5EF4-FFF2-40B4-BE49-F238E27FC236}">
                <a16:creationId xmlns:a16="http://schemas.microsoft.com/office/drawing/2014/main" id="{BA65372A-82DA-4E10-8CD5-B6B0FFFB7295}"/>
              </a:ext>
            </a:extLst>
          </p:cNvPr>
          <p:cNvSpPr txBox="1">
            <a:spLocks noChangeArrowheads="1"/>
          </p:cNvSpPr>
          <p:nvPr/>
        </p:nvSpPr>
        <p:spPr bwMode="auto">
          <a:xfrm>
            <a:off x="991327" y="5255157"/>
            <a:ext cx="914400" cy="415498"/>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61AA"/>
                </a:solidFill>
                <a:effectLst/>
                <a:uLnTx/>
                <a:uFillTx/>
                <a:latin typeface="Century Gothic"/>
                <a:cs typeface="Arial" pitchFamily="34" charset="0"/>
              </a:rPr>
              <a:t>John Haynes</a:t>
            </a:r>
          </a:p>
        </p:txBody>
      </p:sp>
      <p:pic>
        <p:nvPicPr>
          <p:cNvPr id="50" name="Picture 2" descr="Image result for nasa john haynes">
            <a:extLst>
              <a:ext uri="{FF2B5EF4-FFF2-40B4-BE49-F238E27FC236}">
                <a16:creationId xmlns:a16="http://schemas.microsoft.com/office/drawing/2014/main" id="{F750BB7D-D80A-4B7C-8341-2FEF57B4355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20885" y="4308329"/>
            <a:ext cx="655285" cy="914400"/>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2" name="Picture 4" descr="Bradley Doorn">
            <a:extLst>
              <a:ext uri="{FF2B5EF4-FFF2-40B4-BE49-F238E27FC236}">
                <a16:creationId xmlns:a16="http://schemas.microsoft.com/office/drawing/2014/main" id="{270DA0FB-BBB6-4829-A8CB-AAB5759635A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695"/>
          <a:stretch/>
        </p:blipFill>
        <p:spPr bwMode="auto">
          <a:xfrm>
            <a:off x="6727788" y="4308329"/>
            <a:ext cx="629725" cy="914400"/>
          </a:xfrm>
          <a:prstGeom prst="ellipse">
            <a:avLst/>
          </a:prstGeom>
          <a:ln>
            <a:noFill/>
          </a:ln>
          <a:effectLst>
            <a:outerShdw blurRad="292100" dist="139700" dir="2700000" algn="tl" rotWithShape="0">
              <a:srgbClr val="333333">
                <a:alpha val="65000"/>
              </a:srgbClr>
            </a:outerShdw>
          </a:effectLst>
        </p:spPr>
      </p:pic>
      <p:sp>
        <p:nvSpPr>
          <p:cNvPr id="54" name="TextBox 53">
            <a:extLst>
              <a:ext uri="{FF2B5EF4-FFF2-40B4-BE49-F238E27FC236}">
                <a16:creationId xmlns:a16="http://schemas.microsoft.com/office/drawing/2014/main" id="{72FE95E6-D5B2-4E20-8A3F-232186DD4761}"/>
              </a:ext>
            </a:extLst>
          </p:cNvPr>
          <p:cNvSpPr txBox="1">
            <a:spLocks noChangeArrowheads="1"/>
          </p:cNvSpPr>
          <p:nvPr/>
        </p:nvSpPr>
        <p:spPr bwMode="auto">
          <a:xfrm>
            <a:off x="6585450" y="5255157"/>
            <a:ext cx="914400" cy="415498"/>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61AA"/>
                </a:solidFill>
                <a:effectLst/>
                <a:uLnTx/>
                <a:uFillTx/>
                <a:latin typeface="Century Gothic"/>
                <a:cs typeface="Arial" pitchFamily="34" charset="0"/>
              </a:rPr>
              <a:t>Dr. Brad </a:t>
            </a:r>
            <a:r>
              <a:rPr kumimoji="0" lang="en-US" sz="1050" b="1" i="0" u="none" strike="noStrike" kern="0" cap="none" spc="0" normalizeH="0" baseline="0" noProof="0" dirty="0" err="1">
                <a:ln>
                  <a:noFill/>
                </a:ln>
                <a:solidFill>
                  <a:srgbClr val="0061AA"/>
                </a:solidFill>
                <a:effectLst/>
                <a:uLnTx/>
                <a:uFillTx/>
                <a:latin typeface="Century Gothic"/>
                <a:cs typeface="Arial" pitchFamily="34" charset="0"/>
              </a:rPr>
              <a:t>Doorn</a:t>
            </a:r>
            <a:endParaRPr kumimoji="0" lang="en-US" sz="105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21" name="TextBox 20">
            <a:extLst>
              <a:ext uri="{FF2B5EF4-FFF2-40B4-BE49-F238E27FC236}">
                <a16:creationId xmlns:a16="http://schemas.microsoft.com/office/drawing/2014/main" id="{FE010DD4-44C7-4EB9-A6E6-2FC79C0745AB}"/>
              </a:ext>
            </a:extLst>
          </p:cNvPr>
          <p:cNvSpPr txBox="1"/>
          <p:nvPr/>
        </p:nvSpPr>
        <p:spPr>
          <a:xfrm>
            <a:off x="3777749" y="3660064"/>
            <a:ext cx="1843475" cy="438710"/>
          </a:xfrm>
          <a:prstGeom prst="rect">
            <a:avLst/>
          </a:prstGeom>
          <a:noFill/>
        </p:spPr>
        <p:txBody>
          <a:bodyPr wrap="square" lIns="91440" tIns="45720" rIns="91440" bIns="45720" rtlCol="0" anchor="t">
            <a:spAutoFit/>
          </a:bodyPr>
          <a:lstStyle/>
          <a:p>
            <a:pPr lvl="0" algn="ctr">
              <a:lnSpc>
                <a:spcPct val="70000"/>
              </a:lnSpc>
            </a:pPr>
            <a:r>
              <a:rPr lang="en-US" sz="1600" b="1" dirty="0">
                <a:solidFill>
                  <a:schemeClr val="tx1">
                    <a:lumMod val="75000"/>
                    <a:lumOff val="25000"/>
                  </a:schemeClr>
                </a:solidFill>
                <a:latin typeface="Century Gothic"/>
                <a:cs typeface="Arial"/>
              </a:rPr>
              <a:t>ECOLOGICAL CONSERVATION</a:t>
            </a:r>
            <a:endParaRPr lang="en-US" sz="1600" b="1"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3A72023B-700B-436C-AA9D-ED6DD02E48DD}"/>
              </a:ext>
            </a:extLst>
          </p:cNvPr>
          <p:cNvSpPr txBox="1">
            <a:spLocks noChangeArrowheads="1"/>
          </p:cNvSpPr>
          <p:nvPr/>
        </p:nvSpPr>
        <p:spPr bwMode="auto">
          <a:xfrm>
            <a:off x="3800785" y="5255157"/>
            <a:ext cx="914400" cy="415498"/>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61AA"/>
                </a:solidFill>
                <a:effectLst/>
                <a:uLnTx/>
                <a:uFillTx/>
                <a:latin typeface="Century Gothic"/>
                <a:cs typeface="Arial" pitchFamily="34" charset="0"/>
              </a:rPr>
              <a:t>Woody Turner</a:t>
            </a:r>
          </a:p>
        </p:txBody>
      </p:sp>
      <p:pic>
        <p:nvPicPr>
          <p:cNvPr id="55" name="Picture 2" descr="Mr. Woody Turner">
            <a:extLst>
              <a:ext uri="{FF2B5EF4-FFF2-40B4-BE49-F238E27FC236}">
                <a16:creationId xmlns:a16="http://schemas.microsoft.com/office/drawing/2014/main" id="{CB29934F-FDDE-4764-B4EE-DC66529C156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925387" y="4308329"/>
            <a:ext cx="665196" cy="914400"/>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Dr. Keith Gaddis, PhD"/>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808516" y="4308329"/>
            <a:ext cx="658368" cy="914400"/>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3A72023B-700B-436C-AA9D-ED6DD02E48DD}"/>
              </a:ext>
            </a:extLst>
          </p:cNvPr>
          <p:cNvSpPr txBox="1">
            <a:spLocks noChangeArrowheads="1"/>
          </p:cNvSpPr>
          <p:nvPr/>
        </p:nvSpPr>
        <p:spPr bwMode="auto">
          <a:xfrm>
            <a:off x="4680500" y="5255157"/>
            <a:ext cx="914400" cy="577081"/>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61AA"/>
                </a:solidFill>
                <a:effectLst/>
                <a:uLnTx/>
                <a:uFillTx/>
                <a:latin typeface="Century Gothic"/>
                <a:cs typeface="Arial" pitchFamily="34" charset="0"/>
              </a:rPr>
              <a:t> Dr. Keith </a:t>
            </a:r>
          </a:p>
          <a:p>
            <a:pPr marL="0" marR="0" lvl="0" indent="0" algn="ctr" defTabSz="1018229" eaLnBrk="1" fontAlgn="auto" latinLnBrk="0" hangingPunct="1">
              <a:lnSpc>
                <a:spcPct val="100000"/>
              </a:lnSpc>
              <a:spcBef>
                <a:spcPts val="0"/>
              </a:spcBef>
              <a:spcAft>
                <a:spcPts val="0"/>
              </a:spcAft>
              <a:buClrTx/>
              <a:buSzTx/>
              <a:buFontTx/>
              <a:buNone/>
              <a:tabLst/>
              <a:defRPr/>
            </a:pPr>
            <a:r>
              <a:rPr lang="en-US" sz="1050" b="1" kern="0" dirty="0">
                <a:solidFill>
                  <a:srgbClr val="0061AA"/>
                </a:solidFill>
                <a:latin typeface="Century Gothic"/>
                <a:cs typeface="Arial" pitchFamily="34" charset="0"/>
              </a:rPr>
              <a:t>Gaddis</a:t>
            </a:r>
            <a:endParaRPr kumimoji="0" lang="en-US" sz="105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63" name="TextBox 62">
            <a:extLst>
              <a:ext uri="{FF2B5EF4-FFF2-40B4-BE49-F238E27FC236}">
                <a16:creationId xmlns:a16="http://schemas.microsoft.com/office/drawing/2014/main" id="{51A07240-BFB6-4962-BEEB-CB1D2F9BCBE2}"/>
              </a:ext>
            </a:extLst>
          </p:cNvPr>
          <p:cNvSpPr txBox="1"/>
          <p:nvPr/>
        </p:nvSpPr>
        <p:spPr>
          <a:xfrm>
            <a:off x="9962283" y="3615712"/>
            <a:ext cx="1324557" cy="438710"/>
          </a:xfrm>
          <a:prstGeom prst="rect">
            <a:avLst/>
          </a:prstGeom>
          <a:noFill/>
        </p:spPr>
        <p:txBody>
          <a:bodyPr wrap="square" lIns="91440" tIns="45720" rIns="91440" bIns="45720" rtlCol="0" anchor="t">
            <a:spAutoFit/>
          </a:bodyPr>
          <a:lstStyle/>
          <a:p>
            <a:pPr algn="ctr">
              <a:lnSpc>
                <a:spcPct val="70000"/>
              </a:lnSpc>
            </a:pPr>
            <a:r>
              <a:rPr lang="en-US" sz="1600" b="1" dirty="0">
                <a:solidFill>
                  <a:schemeClr val="tx1">
                    <a:lumMod val="75000"/>
                    <a:lumOff val="25000"/>
                  </a:schemeClr>
                </a:solidFill>
                <a:latin typeface="Century Gothic"/>
                <a:cs typeface="Arial"/>
              </a:rPr>
              <a:t>CLIMATE &amp; RESILIENCE </a:t>
            </a:r>
            <a:endParaRPr lang="en-US" sz="1600" b="1"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2BB79E4-760A-4828-8BE7-2DF8F227C096}"/>
              </a:ext>
            </a:extLst>
          </p:cNvPr>
          <p:cNvSpPr txBox="1">
            <a:spLocks noChangeArrowheads="1"/>
          </p:cNvSpPr>
          <p:nvPr/>
        </p:nvSpPr>
        <p:spPr bwMode="auto">
          <a:xfrm>
            <a:off x="8658911" y="5255157"/>
            <a:ext cx="1005840" cy="415498"/>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61AA"/>
                </a:solidFill>
                <a:effectLst/>
                <a:uLnTx/>
                <a:uFillTx/>
                <a:latin typeface="Century Gothic"/>
                <a:cs typeface="Arial" pitchFamily="34" charset="0"/>
              </a:rPr>
              <a:t>Dr. Michael Falkowski</a:t>
            </a:r>
          </a:p>
        </p:txBody>
      </p:sp>
      <p:sp>
        <p:nvSpPr>
          <p:cNvPr id="64" name="TextBox 63">
            <a:extLst>
              <a:ext uri="{FF2B5EF4-FFF2-40B4-BE49-F238E27FC236}">
                <a16:creationId xmlns:a16="http://schemas.microsoft.com/office/drawing/2014/main" id="{E09F49D0-24EA-460D-97F9-A8AAA3868116}"/>
              </a:ext>
            </a:extLst>
          </p:cNvPr>
          <p:cNvSpPr txBox="1"/>
          <p:nvPr/>
        </p:nvSpPr>
        <p:spPr>
          <a:xfrm>
            <a:off x="8326172" y="3633354"/>
            <a:ext cx="1671319" cy="438710"/>
          </a:xfrm>
          <a:prstGeom prst="rect">
            <a:avLst/>
          </a:prstGeom>
          <a:noFill/>
        </p:spPr>
        <p:txBody>
          <a:bodyPr wrap="square" lIns="91440" tIns="45720" rIns="91440" bIns="45720" rtlCol="0" anchor="t">
            <a:spAutoFit/>
          </a:bodyPr>
          <a:lstStyle/>
          <a:p>
            <a:pPr algn="ctr">
              <a:lnSpc>
                <a:spcPct val="70000"/>
              </a:lnSpc>
            </a:pPr>
            <a:r>
              <a:rPr lang="en-US" sz="1600" b="1" dirty="0">
                <a:solidFill>
                  <a:schemeClr val="tx1">
                    <a:lumMod val="75000"/>
                    <a:lumOff val="25000"/>
                  </a:schemeClr>
                </a:solidFill>
                <a:latin typeface="Century Gothic"/>
                <a:cs typeface="Arial"/>
              </a:rPr>
              <a:t>WILDLAND FIRES</a:t>
            </a:r>
            <a:endParaRPr lang="en-US" sz="1600" b="1"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B04ED6B-F001-48D3-AEC5-8E0792965A03}"/>
              </a:ext>
            </a:extLst>
          </p:cNvPr>
          <p:cNvSpPr txBox="1"/>
          <p:nvPr/>
        </p:nvSpPr>
        <p:spPr>
          <a:xfrm>
            <a:off x="2445875" y="3745280"/>
            <a:ext cx="1188720" cy="268279"/>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DISASTERS</a:t>
            </a:r>
          </a:p>
        </p:txBody>
      </p:sp>
      <p:pic>
        <p:nvPicPr>
          <p:cNvPr id="1030" name="Picture 6" descr="Shanna McClain Headshot">
            <a:extLst>
              <a:ext uri="{FF2B5EF4-FFF2-40B4-BE49-F238E27FC236}">
                <a16:creationId xmlns:a16="http://schemas.microsoft.com/office/drawing/2014/main" id="{5F499D15-E0D7-4E07-B4C4-478D3C310DF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709159" y="4308329"/>
            <a:ext cx="662152" cy="914400"/>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D3D0C295-D870-494C-A794-053F58F820FE}"/>
              </a:ext>
            </a:extLst>
          </p:cNvPr>
          <p:cNvSpPr txBox="1">
            <a:spLocks noChangeArrowheads="1"/>
          </p:cNvSpPr>
          <p:nvPr/>
        </p:nvSpPr>
        <p:spPr bwMode="auto">
          <a:xfrm>
            <a:off x="2584426" y="5255157"/>
            <a:ext cx="914400" cy="577081"/>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61AA"/>
                </a:solidFill>
                <a:effectLst/>
                <a:uLnTx/>
                <a:uFillTx/>
                <a:latin typeface="Century Gothic"/>
                <a:cs typeface="Arial" pitchFamily="34" charset="0"/>
              </a:rPr>
              <a:t>Dr. Shanna McClain</a:t>
            </a:r>
          </a:p>
        </p:txBody>
      </p:sp>
      <p:sp>
        <p:nvSpPr>
          <p:cNvPr id="73" name="Left Bracket 72">
            <a:extLst>
              <a:ext uri="{FF2B5EF4-FFF2-40B4-BE49-F238E27FC236}">
                <a16:creationId xmlns:a16="http://schemas.microsoft.com/office/drawing/2014/main" id="{66CA3AC6-58F7-4599-A40C-5CF6868F212C}"/>
              </a:ext>
            </a:extLst>
          </p:cNvPr>
          <p:cNvSpPr/>
          <p:nvPr/>
        </p:nvSpPr>
        <p:spPr>
          <a:xfrm rot="5400000">
            <a:off x="4624420" y="3754497"/>
            <a:ext cx="133464" cy="874295"/>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Left Bracket 76">
            <a:extLst>
              <a:ext uri="{FF2B5EF4-FFF2-40B4-BE49-F238E27FC236}">
                <a16:creationId xmlns:a16="http://schemas.microsoft.com/office/drawing/2014/main" id="{F457B291-EA10-4041-AE57-693614E06389}"/>
              </a:ext>
            </a:extLst>
          </p:cNvPr>
          <p:cNvSpPr/>
          <p:nvPr/>
        </p:nvSpPr>
        <p:spPr>
          <a:xfrm rot="5400000">
            <a:off x="2973503" y="3871604"/>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Left Bracket 77">
            <a:extLst>
              <a:ext uri="{FF2B5EF4-FFF2-40B4-BE49-F238E27FC236}">
                <a16:creationId xmlns:a16="http://schemas.microsoft.com/office/drawing/2014/main" id="{512C2E53-F3FD-4F40-8DE9-372CE1056849}"/>
              </a:ext>
            </a:extLst>
          </p:cNvPr>
          <p:cNvSpPr/>
          <p:nvPr/>
        </p:nvSpPr>
        <p:spPr>
          <a:xfrm rot="5400000">
            <a:off x="1381795" y="3871604"/>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Left Bracket 78">
            <a:extLst>
              <a:ext uri="{FF2B5EF4-FFF2-40B4-BE49-F238E27FC236}">
                <a16:creationId xmlns:a16="http://schemas.microsoft.com/office/drawing/2014/main" id="{B7CEB359-448D-446C-8AA2-94C8B92AB310}"/>
              </a:ext>
            </a:extLst>
          </p:cNvPr>
          <p:cNvSpPr/>
          <p:nvPr/>
        </p:nvSpPr>
        <p:spPr>
          <a:xfrm rot="5400000">
            <a:off x="6975918" y="3368684"/>
            <a:ext cx="133464" cy="164592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Left Bracket 79">
            <a:extLst>
              <a:ext uri="{FF2B5EF4-FFF2-40B4-BE49-F238E27FC236}">
                <a16:creationId xmlns:a16="http://schemas.microsoft.com/office/drawing/2014/main" id="{BD23580E-C5EE-487E-94BD-CEA8D8D4C1AE}"/>
              </a:ext>
            </a:extLst>
          </p:cNvPr>
          <p:cNvSpPr/>
          <p:nvPr/>
        </p:nvSpPr>
        <p:spPr>
          <a:xfrm rot="5400000">
            <a:off x="9095099" y="3871604"/>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Left Bracket 83">
            <a:extLst>
              <a:ext uri="{FF2B5EF4-FFF2-40B4-BE49-F238E27FC236}">
                <a16:creationId xmlns:a16="http://schemas.microsoft.com/office/drawing/2014/main" id="{7073D4D8-F5C9-469D-81FB-5AC84895C1A4}"/>
              </a:ext>
            </a:extLst>
          </p:cNvPr>
          <p:cNvSpPr/>
          <p:nvPr/>
        </p:nvSpPr>
        <p:spPr>
          <a:xfrm rot="5400000">
            <a:off x="10557829" y="3871604"/>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Oval 75">
            <a:extLst>
              <a:ext uri="{FF2B5EF4-FFF2-40B4-BE49-F238E27FC236}">
                <a16:creationId xmlns:a16="http://schemas.microsoft.com/office/drawing/2014/main" id="{7A11A18D-E19A-43A7-8CE0-2972141488EE}"/>
              </a:ext>
            </a:extLst>
          </p:cNvPr>
          <p:cNvSpPr/>
          <p:nvPr/>
        </p:nvSpPr>
        <p:spPr>
          <a:xfrm>
            <a:off x="10290805" y="4310164"/>
            <a:ext cx="667512" cy="914400"/>
          </a:xfrm>
          <a:prstGeom prst="ellipse">
            <a:avLst/>
          </a:prstGeom>
          <a:blipFill dpi="0" rotWithShape="1">
            <a:blip r:embed="rId8" cstate="screen">
              <a:extLst>
                <a:ext uri="{28A0092B-C50C-407E-A947-70E740481C1C}">
                  <a14:useLocalDpi xmlns:a14="http://schemas.microsoft.com/office/drawing/2010/main"/>
                </a:ext>
              </a:extLst>
            </a:blip>
            <a:srcRect/>
            <a:stretch>
              <a:fillRect r="1000"/>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0B08EF09-BAEA-4E0D-9C4B-11FD91C86959}"/>
              </a:ext>
            </a:extLst>
          </p:cNvPr>
          <p:cNvSpPr txBox="1">
            <a:spLocks noChangeArrowheads="1"/>
          </p:cNvSpPr>
          <p:nvPr/>
        </p:nvSpPr>
        <p:spPr bwMode="auto">
          <a:xfrm>
            <a:off x="10167361" y="5255157"/>
            <a:ext cx="914400" cy="577081"/>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61AA"/>
                </a:solidFill>
                <a:effectLst/>
                <a:uLnTx/>
                <a:uFillTx/>
                <a:latin typeface="Century Gothic"/>
                <a:cs typeface="Arial" pitchFamily="34" charset="0"/>
              </a:rPr>
              <a:t>Dr. Allison Leidner </a:t>
            </a:r>
            <a:r>
              <a:rPr kumimoji="0" lang="en-US" sz="1050" i="1" u="none" strike="noStrike" kern="0" cap="none" spc="0" normalizeH="0" baseline="0" noProof="0" dirty="0">
                <a:ln>
                  <a:noFill/>
                </a:ln>
                <a:solidFill>
                  <a:srgbClr val="0061AA"/>
                </a:solidFill>
                <a:effectLst/>
                <a:uLnTx/>
                <a:uFillTx/>
                <a:latin typeface="Century Gothic"/>
                <a:cs typeface="Arial" pitchFamily="34" charset="0"/>
              </a:rPr>
              <a:t>(acting)</a:t>
            </a:r>
          </a:p>
        </p:txBody>
      </p:sp>
      <p:pic>
        <p:nvPicPr>
          <p:cNvPr id="3074" name="Picture 2" descr="Photo of Dr. Michael Falkowski">
            <a:extLst>
              <a:ext uri="{FF2B5EF4-FFF2-40B4-BE49-F238E27FC236}">
                <a16:creationId xmlns:a16="http://schemas.microsoft.com/office/drawing/2014/main" id="{C4638AE9-6AA1-4DA9-A9B9-A2F0FA6D12A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8839259" y="4308329"/>
            <a:ext cx="645145" cy="914400"/>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7" name="Picture 66" descr="A picture containing text, clipart&#10;&#10;Description automatically generated">
            <a:extLst>
              <a:ext uri="{FF2B5EF4-FFF2-40B4-BE49-F238E27FC236}">
                <a16:creationId xmlns:a16="http://schemas.microsoft.com/office/drawing/2014/main" id="{3B45F8A2-2DA4-4770-8150-45DC950E0FE8}"/>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340068" y="2800673"/>
            <a:ext cx="731518" cy="731520"/>
          </a:xfrm>
          <a:prstGeom prst="rect">
            <a:avLst/>
          </a:prstGeom>
        </p:spPr>
      </p:pic>
      <p:pic>
        <p:nvPicPr>
          <p:cNvPr id="68" name="Picture 67" descr="A picture containing text, outdoor, clipart&#10;&#10;Description automatically generated">
            <a:extLst>
              <a:ext uri="{FF2B5EF4-FFF2-40B4-BE49-F238E27FC236}">
                <a16:creationId xmlns:a16="http://schemas.microsoft.com/office/drawing/2014/main" id="{467720BE-DBAF-4C79-89FF-D4D099628087}"/>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674476" y="2800673"/>
            <a:ext cx="731518" cy="731520"/>
          </a:xfrm>
          <a:prstGeom prst="rect">
            <a:avLst/>
          </a:prstGeom>
        </p:spPr>
      </p:pic>
      <p:pic>
        <p:nvPicPr>
          <p:cNvPr id="69" name="Picture 68" descr="Icon&#10;&#10;Description automatically generated">
            <a:extLst>
              <a:ext uri="{FF2B5EF4-FFF2-40B4-BE49-F238E27FC236}">
                <a16:creationId xmlns:a16="http://schemas.microsoft.com/office/drawing/2014/main" id="{AFEF7DC4-6969-4CAB-8FD5-54D09168D550}"/>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333727" y="2800673"/>
            <a:ext cx="731518" cy="731520"/>
          </a:xfrm>
          <a:prstGeom prst="rect">
            <a:avLst/>
          </a:prstGeom>
        </p:spPr>
      </p:pic>
      <p:pic>
        <p:nvPicPr>
          <p:cNvPr id="70" name="Picture 69" descr="Icon&#10;&#10;Description automatically generated">
            <a:extLst>
              <a:ext uri="{FF2B5EF4-FFF2-40B4-BE49-F238E27FC236}">
                <a16:creationId xmlns:a16="http://schemas.microsoft.com/office/drawing/2014/main" id="{DD518B79-7300-483A-B935-FB049D0B3A4E}"/>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082768" y="2800673"/>
            <a:ext cx="731518" cy="731520"/>
          </a:xfrm>
          <a:prstGeom prst="rect">
            <a:avLst/>
          </a:prstGeom>
        </p:spPr>
      </p:pic>
      <p:pic>
        <p:nvPicPr>
          <p:cNvPr id="71" name="Picture 70" descr="Icon&#10;&#10;Description automatically generated">
            <a:extLst>
              <a:ext uri="{FF2B5EF4-FFF2-40B4-BE49-F238E27FC236}">
                <a16:creationId xmlns:a16="http://schemas.microsoft.com/office/drawing/2014/main" id="{78E813E6-6863-42BA-9F06-88EC6D2C675F}"/>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5888391" y="2800673"/>
            <a:ext cx="731518" cy="731520"/>
          </a:xfrm>
          <a:prstGeom prst="rect">
            <a:avLst/>
          </a:prstGeom>
        </p:spPr>
      </p:pic>
      <p:pic>
        <p:nvPicPr>
          <p:cNvPr id="72" name="Picture 71">
            <a:extLst>
              <a:ext uri="{FF2B5EF4-FFF2-40B4-BE49-F238E27FC236}">
                <a16:creationId xmlns:a16="http://schemas.microsoft.com/office/drawing/2014/main" id="{36958344-7E15-4880-B318-DC2CD1B089C5}"/>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10258801" y="2800673"/>
            <a:ext cx="731520" cy="731520"/>
          </a:xfrm>
          <a:prstGeom prst="rect">
            <a:avLst/>
          </a:prstGeom>
        </p:spPr>
      </p:pic>
      <p:pic>
        <p:nvPicPr>
          <p:cNvPr id="82" name="Picture 81">
            <a:extLst>
              <a:ext uri="{FF2B5EF4-FFF2-40B4-BE49-F238E27FC236}">
                <a16:creationId xmlns:a16="http://schemas.microsoft.com/office/drawing/2014/main" id="{BBA3AAEA-594E-4F3C-B1EF-53DF30566FAD}"/>
              </a:ext>
            </a:extLst>
          </p:cNvPr>
          <p:cNvPicPr>
            <a:picLocks noChangeAspect="1"/>
          </p:cNvPicPr>
          <p:nvPr/>
        </p:nvPicPr>
        <p:blipFill rotWithShape="1">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783783" y="2800673"/>
            <a:ext cx="756096" cy="731520"/>
          </a:xfrm>
          <a:prstGeom prst="rect">
            <a:avLst/>
          </a:prstGeom>
        </p:spPr>
      </p:pic>
    </p:spTree>
    <p:extLst>
      <p:ext uri="{BB962C8B-B14F-4D97-AF65-F5344CB8AC3E}">
        <p14:creationId xmlns:p14="http://schemas.microsoft.com/office/powerpoint/2010/main" val="14926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6d8fb11d1191d5afb8ab8f296744bcad">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e6afa28cf31fd7c17de07af246c2de1b"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2ed74b9-0866-4d24-a675-bc219a010ae8}"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A9C20C-8E35-4340-8FA9-4B1DD1645866}">
  <ds:schemaRefs>
    <ds:schemaRef ds:uri="http://schemas.microsoft.com/office/2006/metadata/properties"/>
    <ds:schemaRef ds:uri="http://purl.org/dc/terms/"/>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7df78d0b-135a-4de7-9166-7c181cd87fb4"/>
    <ds:schemaRef ds:uri="21e6a8e8-1dff-48a6-ab9b-8d556c6946c0"/>
    <ds:schemaRef ds:uri="http://purl.org/dc/dcmitype/"/>
  </ds:schemaRefs>
</ds:datastoreItem>
</file>

<file path=customXml/itemProps2.xml><?xml version="1.0" encoding="utf-8"?>
<ds:datastoreItem xmlns:ds="http://schemas.openxmlformats.org/officeDocument/2006/customXml" ds:itemID="{D6EFE836-BFEC-4AF1-A413-B287DDD07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B8F19A-78DE-4BC0-B427-F4FF42D417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1_Theme2</Template>
  <TotalTime>12685</TotalTime>
  <Words>3023</Words>
  <Application>Microsoft Office PowerPoint</Application>
  <PresentationFormat>Widescreen</PresentationFormat>
  <Paragraphs>582</Paragraphs>
  <Slides>25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Century Gothic</vt:lpstr>
      <vt:lpstr>Georgia</vt:lpstr>
      <vt:lpstr>Webdings</vt:lpstr>
      <vt:lpstr>1_Theme2</vt:lpstr>
      <vt:lpstr>PowerPoint Presentation</vt:lpstr>
      <vt:lpstr>PROGRAMMATIC FOUNDATIONS</vt:lpstr>
      <vt:lpstr>PROGRAMMATIC FOUNDATIONS</vt:lpstr>
      <vt:lpstr>PROGRAMMATIC FOUNDATIONS</vt:lpstr>
      <vt:lpstr>PROGRAMMATIC FOUNDATIONS</vt:lpstr>
      <vt:lpstr>PROGRAMMATIC FOUNDATIONS</vt:lpstr>
      <vt:lpstr>PowerPoint Presentation</vt:lpstr>
      <vt:lpstr>PROGRAMMATIC FOUNDATIONS</vt:lpstr>
      <vt:lpstr>PROGRAMMATIC FOUNDATIONS</vt:lpstr>
      <vt:lpstr>PROGRAMMATIC FOUNDATIONS</vt:lpstr>
      <vt:lpstr>PROGRAMMATIC FOUNDATIONS</vt:lpstr>
      <vt:lpstr>PROGRAMMATIC FOUNDATIONS</vt:lpstr>
      <vt:lpstr>PowerPoint Presentation</vt:lpstr>
      <vt:lpstr>PROGRAMMATIC FOUNDATIONS</vt:lpstr>
      <vt:lpstr>PROGRAMMATIC FOUNDATIONS</vt:lpstr>
      <vt:lpstr>PROGRAMMATIC FOUNDATIONS</vt:lpstr>
      <vt:lpstr>PROGRAMMATIC FOUNDATIONS</vt:lpstr>
      <vt:lpstr>PROGRAMMATIC FOUNDATIONS</vt:lpstr>
      <vt:lpstr>PROGRAMMATIC FOUNDATIONS</vt:lpstr>
      <vt:lpstr>PROGRAMMATIC FOUNDATIONS</vt:lpstr>
      <vt:lpstr>PROGRAMMATIC FOUNDATIONS</vt:lpstr>
      <vt:lpstr>PROGRAMMATIC FOUNDATIONS</vt:lpstr>
      <vt:lpstr>PROGRAMMATIC FOUNDATIONS</vt:lpstr>
      <vt:lpstr>PROGRAMMATIC FOUNDATIONS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Amanda Clayton</cp:lastModifiedBy>
  <cp:revision>335</cp:revision>
  <dcterms:created xsi:type="dcterms:W3CDTF">2019-10-30T16:09:36Z</dcterms:created>
  <dcterms:modified xsi:type="dcterms:W3CDTF">2023-05-26T23:07:01Z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ies>
</file>